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embeddings/Microsoft___4.bin" ContentType="application/vnd.openxmlformats-officedocument.oleObject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embeddings/Microsoft___3.bin" ContentType="application/vnd.openxmlformats-officedocument.oleObject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embeddings/Microsoft___2.bin" ContentType="application/vnd.openxmlformats-officedocument.oleObject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embeddings/Microsoft___8.bin" ContentType="application/vnd.openxmlformats-officedocument.oleObject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embeddings/Microsoft___1.bin" ContentType="application/vnd.openxmlformats-officedocument.oleObject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__7.bin" ContentType="application/vnd.openxmlformats-officedocument.oleObject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embeddings/Microsoft___6.bin" ContentType="application/vnd.openxmlformats-officedocument.oleObject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embeddings/Microsoft___5.bin" ContentType="application/vnd.openxmlformats-officedocument.oleObject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1" r:id="rId1"/>
  </p:sldMasterIdLst>
  <p:notesMasterIdLst>
    <p:notesMasterId r:id="rId65"/>
  </p:notesMasterIdLst>
  <p:handoutMasterIdLst>
    <p:handoutMasterId r:id="rId66"/>
  </p:handoutMasterIdLst>
  <p:sldIdLst>
    <p:sldId id="1495" r:id="rId2"/>
    <p:sldId id="1333" r:id="rId3"/>
    <p:sldId id="1618" r:id="rId4"/>
    <p:sldId id="1525" r:id="rId5"/>
    <p:sldId id="1600" r:id="rId6"/>
    <p:sldId id="1609" r:id="rId7"/>
    <p:sldId id="1602" r:id="rId8"/>
    <p:sldId id="1608" r:id="rId9"/>
    <p:sldId id="1607" r:id="rId10"/>
    <p:sldId id="1603" r:id="rId11"/>
    <p:sldId id="1536" r:id="rId12"/>
    <p:sldId id="1550" r:id="rId13"/>
    <p:sldId id="1551" r:id="rId14"/>
    <p:sldId id="1570" r:id="rId15"/>
    <p:sldId id="1512" r:id="rId16"/>
    <p:sldId id="1562" r:id="rId17"/>
    <p:sldId id="1541" r:id="rId18"/>
    <p:sldId id="1501" r:id="rId19"/>
    <p:sldId id="1373" r:id="rId20"/>
    <p:sldId id="1611" r:id="rId21"/>
    <p:sldId id="1610" r:id="rId22"/>
    <p:sldId id="1577" r:id="rId23"/>
    <p:sldId id="1542" r:id="rId24"/>
    <p:sldId id="1475" r:id="rId25"/>
    <p:sldId id="1591" r:id="rId26"/>
    <p:sldId id="1498" r:id="rId27"/>
    <p:sldId id="1500" r:id="rId28"/>
    <p:sldId id="1414" r:id="rId29"/>
    <p:sldId id="1513" r:id="rId30"/>
    <p:sldId id="1508" r:id="rId31"/>
    <p:sldId id="1539" r:id="rId32"/>
    <p:sldId id="1532" r:id="rId33"/>
    <p:sldId id="1533" r:id="rId34"/>
    <p:sldId id="1605" r:id="rId35"/>
    <p:sldId id="1528" r:id="rId36"/>
    <p:sldId id="1578" r:id="rId37"/>
    <p:sldId id="1606" r:id="rId38"/>
    <p:sldId id="1483" r:id="rId39"/>
    <p:sldId id="1484" r:id="rId40"/>
    <p:sldId id="1579" r:id="rId41"/>
    <p:sldId id="1580" r:id="rId42"/>
    <p:sldId id="1597" r:id="rId43"/>
    <p:sldId id="1617" r:id="rId44"/>
    <p:sldId id="1616" r:id="rId45"/>
    <p:sldId id="1614" r:id="rId46"/>
    <p:sldId id="1619" r:id="rId47"/>
    <p:sldId id="1627" r:id="rId48"/>
    <p:sldId id="1581" r:id="rId49"/>
    <p:sldId id="1582" r:id="rId50"/>
    <p:sldId id="1604" r:id="rId51"/>
    <p:sldId id="1557" r:id="rId52"/>
    <p:sldId id="1568" r:id="rId53"/>
    <p:sldId id="1571" r:id="rId54"/>
    <p:sldId id="1625" r:id="rId55"/>
    <p:sldId id="1626" r:id="rId56"/>
    <p:sldId id="1569" r:id="rId57"/>
    <p:sldId id="1572" r:id="rId58"/>
    <p:sldId id="1573" r:id="rId59"/>
    <p:sldId id="1575" r:id="rId60"/>
    <p:sldId id="1574" r:id="rId61"/>
    <p:sldId id="1622" r:id="rId62"/>
    <p:sldId id="1628" r:id="rId63"/>
    <p:sldId id="1530" r:id="rId64"/>
  </p:sldIdLst>
  <p:sldSz cx="9906000" cy="6858000" type="A4"/>
  <p:notesSz cx="6400800" cy="86868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6954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3909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0861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7813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4763" algn="l" defTabSz="913909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1727" algn="l" defTabSz="913909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198672" algn="l" defTabSz="913909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5624" algn="l" defTabSz="913909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clrMru>
    <a:srgbClr val="FFCC00"/>
    <a:srgbClr val="FF0000"/>
    <a:srgbClr val="FF3300"/>
    <a:srgbClr val="000066"/>
    <a:srgbClr val="FFFF00"/>
    <a:srgbClr val="008000"/>
    <a:srgbClr val="00CC00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8826" autoAdjust="0"/>
    <p:restoredTop sz="97611" autoAdjust="0"/>
  </p:normalViewPr>
  <p:slideViewPr>
    <p:cSldViewPr>
      <p:cViewPr>
        <p:scale>
          <a:sx n="75" d="100"/>
          <a:sy n="75" d="100"/>
        </p:scale>
        <p:origin x="-1368" y="-119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1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image" Target="../media/image41.wmf"/><Relationship Id="rId1" Type="http://schemas.openxmlformats.org/officeDocument/2006/relationships/image" Target="../media/image38.wmf"/><Relationship Id="rId2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657" tIns="41329" rIns="82657" bIns="41329" numCol="1" anchor="t" anchorCtr="0" compatLnSpc="1">
            <a:prstTxWarp prst="textNoShape">
              <a:avLst/>
            </a:prstTxWarp>
          </a:bodyPr>
          <a:lstStyle>
            <a:lvl1pPr defTabSz="826955">
              <a:defRPr sz="1000"/>
            </a:lvl1pPr>
          </a:lstStyle>
          <a:p>
            <a:endParaRPr lang="en-US" altLang="ja-JP"/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25055" y="2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657" tIns="41329" rIns="82657" bIns="41329" numCol="1" anchor="t" anchorCtr="0" compatLnSpc="1">
            <a:prstTxWarp prst="textNoShape">
              <a:avLst/>
            </a:prstTxWarp>
          </a:bodyPr>
          <a:lstStyle>
            <a:lvl1pPr algn="r" defTabSz="826955">
              <a:defRPr sz="1000"/>
            </a:lvl1pPr>
          </a:lstStyle>
          <a:p>
            <a:endParaRPr lang="en-US" altLang="ja-JP"/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252308"/>
            <a:ext cx="2774071" cy="43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657" tIns="41329" rIns="82657" bIns="41329" numCol="1" anchor="b" anchorCtr="0" compatLnSpc="1">
            <a:prstTxWarp prst="textNoShape">
              <a:avLst/>
            </a:prstTxWarp>
          </a:bodyPr>
          <a:lstStyle>
            <a:lvl1pPr defTabSz="826955">
              <a:defRPr sz="1000"/>
            </a:lvl1pPr>
          </a:lstStyle>
          <a:p>
            <a:endParaRPr lang="en-US" altLang="ja-JP"/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25055" y="8252308"/>
            <a:ext cx="2774071" cy="43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657" tIns="41329" rIns="82657" bIns="41329" numCol="1" anchor="b" anchorCtr="0" compatLnSpc="1">
            <a:prstTxWarp prst="textNoShape">
              <a:avLst/>
            </a:prstTxWarp>
          </a:bodyPr>
          <a:lstStyle>
            <a:lvl1pPr algn="r" defTabSz="826955">
              <a:defRPr sz="1000"/>
            </a:lvl1pPr>
          </a:lstStyle>
          <a:p>
            <a:fld id="{308EF4E6-A1AF-4FD7-B145-C51A711DCE1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t" anchorCtr="0" compatLnSpc="1">
            <a:prstTxWarp prst="textNoShape">
              <a:avLst/>
            </a:prstTxWarp>
          </a:bodyPr>
          <a:lstStyle>
            <a:lvl1pPr defTabSz="855524">
              <a:defRPr sz="1000"/>
            </a:lvl1pPr>
          </a:lstStyle>
          <a:p>
            <a:endParaRPr lang="en-US" altLang="ja-JP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055" y="2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t" anchorCtr="0" compatLnSpc="1">
            <a:prstTxWarp prst="textNoShape">
              <a:avLst/>
            </a:prstTxWarp>
          </a:bodyPr>
          <a:lstStyle>
            <a:lvl1pPr algn="r" defTabSz="855524">
              <a:defRPr sz="1000"/>
            </a:lvl1pPr>
          </a:lstStyle>
          <a:p>
            <a:endParaRPr lang="en-US" altLang="ja-JP"/>
          </a:p>
        </p:txBody>
      </p:sp>
      <p:sp>
        <p:nvSpPr>
          <p:cNvPr id="185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9313" y="650875"/>
            <a:ext cx="470535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5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914" y="4126927"/>
            <a:ext cx="5120975" cy="390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250760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b" anchorCtr="0" compatLnSpc="1">
            <a:prstTxWarp prst="textNoShape">
              <a:avLst/>
            </a:prstTxWarp>
          </a:bodyPr>
          <a:lstStyle>
            <a:lvl1pPr defTabSz="855524">
              <a:defRPr sz="1000"/>
            </a:lvl1pPr>
          </a:lstStyle>
          <a:p>
            <a:endParaRPr lang="en-US" altLang="ja-JP"/>
          </a:p>
        </p:txBody>
      </p:sp>
      <p:sp>
        <p:nvSpPr>
          <p:cNvPr id="185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055" y="8250760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b" anchorCtr="0" compatLnSpc="1">
            <a:prstTxWarp prst="textNoShape">
              <a:avLst/>
            </a:prstTxWarp>
          </a:bodyPr>
          <a:lstStyle>
            <a:lvl1pPr algn="r" defTabSz="855524">
              <a:defRPr sz="1000"/>
            </a:lvl1pPr>
          </a:lstStyle>
          <a:p>
            <a:fld id="{C7334E58-7E16-45F2-AAD1-7577083F522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6954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3909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0861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7813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4763" algn="l" defTabSz="91390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1727" algn="l" defTabSz="91390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8672" algn="l" defTabSz="91390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5624" algn="l" defTabSz="91390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30FD6-D908-459A-8F93-6D95DAE1863E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1390594" name="Rectangle 7"/>
          <p:cNvSpPr txBox="1">
            <a:spLocks noGrp="1" noChangeArrowheads="1"/>
          </p:cNvSpPr>
          <p:nvPr/>
        </p:nvSpPr>
        <p:spPr bwMode="auto">
          <a:xfrm>
            <a:off x="3625499" y="8251584"/>
            <a:ext cx="2773871" cy="43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211" tIns="43106" rIns="86211" bIns="43106" anchor="b"/>
          <a:lstStyle/>
          <a:p>
            <a:pPr algn="r" defTabSz="862218"/>
            <a:fld id="{DC8AFD25-EDB4-4A5A-931A-0E222A762497}" type="slidenum">
              <a:rPr kumimoji="0" lang="en-US" altLang="ja-JP" sz="1100"/>
              <a:pPr algn="r" defTabSz="862218"/>
              <a:t>2</a:t>
            </a:fld>
            <a:endParaRPr kumimoji="0" lang="en-US" altLang="ja-JP" sz="1100" dirty="0"/>
          </a:p>
        </p:txBody>
      </p:sp>
      <p:sp>
        <p:nvSpPr>
          <p:cNvPr id="139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52463"/>
            <a:ext cx="4702175" cy="3255962"/>
          </a:xfrm>
          <a:ln/>
        </p:spPr>
      </p:sp>
      <p:sp>
        <p:nvSpPr>
          <p:cNvPr id="139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94" y="4125792"/>
            <a:ext cx="5121213" cy="3908858"/>
          </a:xfrm>
        </p:spPr>
        <p:txBody>
          <a:bodyPr lIns="86211" tIns="43106" rIns="86211" bIns="43106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54018"/>
            <a:fld id="{3A225232-5F2E-654D-983F-C7969BA506E4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 defTabSz="854018"/>
              <a:t>10</a:t>
            </a:fld>
            <a:endParaRPr lang="en-US" altLang="ja-JP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52463"/>
            <a:ext cx="4700588" cy="325596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>
              <a:latin typeface="Arial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52CA95-BADE-4083-B444-1A80392FB6E5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1375234" name="Rectangle 7"/>
          <p:cNvSpPr txBox="1">
            <a:spLocks noGrp="1" noChangeArrowheads="1"/>
          </p:cNvSpPr>
          <p:nvPr/>
        </p:nvSpPr>
        <p:spPr bwMode="auto">
          <a:xfrm>
            <a:off x="3625499" y="8251584"/>
            <a:ext cx="2773871" cy="43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211" tIns="43106" rIns="86211" bIns="43106" anchor="b"/>
          <a:lstStyle/>
          <a:p>
            <a:pPr algn="r" defTabSz="862218"/>
            <a:fld id="{6D17D0D7-ED88-483E-B88E-BD516578CC4B}" type="slidenum">
              <a:rPr kumimoji="0" lang="en-US" altLang="ja-JP" sz="1100"/>
              <a:pPr algn="r" defTabSz="862218"/>
              <a:t>23</a:t>
            </a:fld>
            <a:endParaRPr kumimoji="0" lang="en-US" altLang="ja-JP" sz="1100" dirty="0"/>
          </a:p>
        </p:txBody>
      </p:sp>
      <p:sp>
        <p:nvSpPr>
          <p:cNvPr id="137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52463"/>
            <a:ext cx="4702175" cy="3255962"/>
          </a:xfrm>
          <a:ln/>
        </p:spPr>
      </p:sp>
      <p:sp>
        <p:nvSpPr>
          <p:cNvPr id="137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94" y="4125792"/>
            <a:ext cx="5121213" cy="3908858"/>
          </a:xfrm>
        </p:spPr>
        <p:txBody>
          <a:bodyPr lIns="86211" tIns="43106" rIns="86211" bIns="43106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A4801F-7DBB-4B50-BC7F-844358606C33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380354" name="Rectangle 7"/>
          <p:cNvSpPr txBox="1">
            <a:spLocks noGrp="1" noChangeArrowheads="1"/>
          </p:cNvSpPr>
          <p:nvPr/>
        </p:nvSpPr>
        <p:spPr bwMode="auto">
          <a:xfrm>
            <a:off x="3625499" y="8251584"/>
            <a:ext cx="2773871" cy="43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211" tIns="43106" rIns="86211" bIns="43106" anchor="b"/>
          <a:lstStyle/>
          <a:p>
            <a:pPr algn="r" defTabSz="862218"/>
            <a:fld id="{AF03400C-1D52-4563-AF7D-5548AE825C49}" type="slidenum">
              <a:rPr kumimoji="0" lang="en-US" altLang="ja-JP" sz="1100"/>
              <a:pPr algn="r" defTabSz="862218"/>
              <a:t>24</a:t>
            </a:fld>
            <a:endParaRPr kumimoji="0" lang="en-US" altLang="ja-JP" sz="1100" dirty="0"/>
          </a:p>
        </p:txBody>
      </p:sp>
      <p:sp>
        <p:nvSpPr>
          <p:cNvPr id="138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52463"/>
            <a:ext cx="4702175" cy="3255962"/>
          </a:xfrm>
          <a:ln/>
        </p:spPr>
      </p:sp>
      <p:sp>
        <p:nvSpPr>
          <p:cNvPr id="138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94" y="4125792"/>
            <a:ext cx="5121213" cy="3908858"/>
          </a:xfrm>
        </p:spPr>
        <p:txBody>
          <a:bodyPr lIns="86211" tIns="43106" rIns="86211" bIns="43106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54075"/>
            <a:fld id="{7631DB5E-4AC1-3440-B567-64BB384E894A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 defTabSz="854075"/>
              <a:t>25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52463"/>
            <a:ext cx="4702175" cy="325596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>
              <a:latin typeface="Arial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F7DDA-64AA-2742-99EE-19854B08D729}" type="slidenum">
              <a:rPr lang="en-US" altLang="ja-JP" smtClean="0"/>
              <a:pPr/>
              <a:t>35</a:t>
            </a:fld>
            <a:endParaRPr lang="en-US" altLang="ja-JP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646113"/>
            <a:ext cx="4670425" cy="32337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3913" y="4138613"/>
            <a:ext cx="4740275" cy="3881437"/>
          </a:xfrm>
          <a:noFill/>
          <a:ln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4752126"/>
            <a:ext cx="9906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391" tIns="45696" rIns="91391" bIns="45696" anchor="t" compatLnSpc="1"/>
          <a:lstStyle/>
          <a:p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6614354" y="0"/>
            <a:ext cx="3291681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391" tIns="45696" rIns="91391" bIns="45696" anchor="t" compatLnSpc="1"/>
          <a:lstStyle/>
          <a:p>
            <a:endParaRPr kumimoji="0" lang="en-US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464820" y="3337560"/>
            <a:ext cx="7020052" cy="2301240"/>
          </a:xfrm>
        </p:spPr>
        <p:txBody>
          <a:bodyPr rIns="45696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469138" y="1544812"/>
            <a:ext cx="7020052" cy="1752600"/>
          </a:xfrm>
        </p:spPr>
        <p:txBody>
          <a:bodyPr tIns="0" rIns="45696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6954" indent="0" algn="ctr">
              <a:buNone/>
            </a:lvl2pPr>
            <a:lvl3pPr marL="913909" indent="0" algn="ctr">
              <a:buNone/>
            </a:lvl3pPr>
            <a:lvl4pPr marL="1370861" indent="0" algn="ctr">
              <a:buNone/>
            </a:lvl4pPr>
            <a:lvl5pPr marL="1827813" indent="0" algn="ctr">
              <a:buNone/>
            </a:lvl5pPr>
            <a:lvl6pPr marL="2284763" indent="0" algn="ctr">
              <a:buNone/>
            </a:lvl6pPr>
            <a:lvl7pPr marL="2741727" indent="0" algn="ctr">
              <a:buNone/>
            </a:lvl7pPr>
            <a:lvl8pPr marL="3198672" indent="0" algn="ctr">
              <a:buNone/>
            </a:lvl8pPr>
            <a:lvl9pPr marL="3655624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0FC57-8A60-4F14-8C5A-FD46EA2197BA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CA41-34A3-4EB0-BF1A-4675C04FB343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79"/>
            <a:ext cx="222885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3" y="274679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A7877-CC65-403B-9527-C3FEFCCF846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EB92-5042-40CF-B96A-F04ED1969EFC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4752126"/>
            <a:ext cx="9906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391" tIns="45696" rIns="91391" bIns="45696" anchor="t" compatLnSpc="1"/>
          <a:lstStyle/>
          <a:p>
            <a:endParaRPr kumimoji="0" 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6614354" y="0"/>
            <a:ext cx="3291681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391" tIns="45696" rIns="91391" bIns="45696" anchor="t" compatLnSpc="1"/>
          <a:lstStyle/>
          <a:p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2955" y="3583889"/>
            <a:ext cx="718185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2955" y="2485802"/>
            <a:ext cx="7181850" cy="1066688"/>
          </a:xfrm>
        </p:spPr>
        <p:txBody>
          <a:bodyPr lIns="45696" tIns="0" rIns="45696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A7877-CC65-403B-9527-C3FEFCCF846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2"/>
            <a:ext cx="89535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25"/>
            <a:ext cx="39624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22800" y="1600225"/>
            <a:ext cx="39624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D8B9-3AF7-490F-B224-B3E4D388EE8B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2"/>
            <a:ext cx="9448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1" y="5486400"/>
            <a:ext cx="437687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5032130" y="5486400"/>
            <a:ext cx="437859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95301" y="1516934"/>
            <a:ext cx="4376870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30" y="1516934"/>
            <a:ext cx="4378590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1672-C089-419A-A4BF-8F1321FC3018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2"/>
            <a:ext cx="8959850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6FA313-9CBB-4E1C-B217-0DBB358329EF}" type="slidenum">
              <a:rPr lang="en-US" altLang="ja-JP" smtClean="0"/>
              <a:pPr/>
              <a:t>‹#›</a:t>
            </a:fld>
            <a:endParaRPr lang="en-US" altLang="ja-JP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D7CB-CD16-465D-A0EE-FD2A4332BF0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1185528"/>
            <a:ext cx="34671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95300" y="214424"/>
            <a:ext cx="2971800" cy="914400"/>
          </a:xfrm>
        </p:spPr>
        <p:txBody>
          <a:bodyPr lIns="45696" tIns="0" rIns="45696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495300" y="1981205"/>
            <a:ext cx="767715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836152" y="6422105"/>
            <a:ext cx="825500" cy="365125"/>
          </a:xfrm>
        </p:spPr>
        <p:txBody>
          <a:bodyPr/>
          <a:lstStyle/>
          <a:p>
            <a:fld id="{094C7269-679C-45E1-BA1F-D52F7A829B3C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19808" y="1705709"/>
            <a:ext cx="3308357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154430" y="1019907"/>
            <a:ext cx="44577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19795" y="2998765"/>
            <a:ext cx="3308355" cy="2663482"/>
          </a:xfrm>
        </p:spPr>
        <p:txBody>
          <a:bodyPr lIns="45696" rIns="45696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95300" y="6422105"/>
            <a:ext cx="2311400" cy="365125"/>
          </a:xfrm>
        </p:spPr>
        <p:txBody>
          <a:bodyPr/>
          <a:lstStyle/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A7877-CC65-403B-9527-C3FEFCCF846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 11"/>
          <p:cNvSpPr>
            <a:spLocks/>
          </p:cNvSpPr>
          <p:nvPr/>
        </p:nvSpPr>
        <p:spPr bwMode="auto">
          <a:xfrm>
            <a:off x="0" y="4752126"/>
            <a:ext cx="9906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391" tIns="45696" rIns="91391" bIns="45696" anchor="t" compatLnSpc="1"/>
          <a:lstStyle/>
          <a:p>
            <a:endParaRPr kumimoji="0" lang="en-US"/>
          </a:p>
        </p:txBody>
      </p:sp>
      <p:sp>
        <p:nvSpPr>
          <p:cNvPr id="16" name="フリーフォーム 15"/>
          <p:cNvSpPr>
            <a:spLocks/>
          </p:cNvSpPr>
          <p:nvPr/>
        </p:nvSpPr>
        <p:spPr bwMode="auto">
          <a:xfrm>
            <a:off x="7924800" y="0"/>
            <a:ext cx="19812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391" tIns="45696" rIns="91391" bIns="45696" anchor="t" compatLnSpc="1"/>
          <a:lstStyle/>
          <a:p>
            <a:endParaRPr kumimoji="0" lang="en-US"/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6" y="2"/>
            <a:ext cx="9201150" cy="1143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45696" tIns="45696" rIns="45696" bIns="45696" anchor="ctr">
            <a:normAutofit/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9163050" cy="5029200"/>
          </a:xfrm>
          <a:prstGeom prst="rect">
            <a:avLst/>
          </a:prstGeom>
        </p:spPr>
        <p:txBody>
          <a:bodyPr vert="horz" lIns="91391" tIns="45696" rIns="91391" bIns="45696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495300" y="6422105"/>
            <a:ext cx="2311400" cy="365125"/>
          </a:xfrm>
          <a:prstGeom prst="rect">
            <a:avLst/>
          </a:prstGeom>
        </p:spPr>
        <p:txBody>
          <a:bodyPr vert="horz" lIns="91391" tIns="45696" rIns="91391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3384556" y="6422105"/>
            <a:ext cx="3136900" cy="365125"/>
          </a:xfrm>
          <a:prstGeom prst="rect">
            <a:avLst/>
          </a:prstGeom>
        </p:spPr>
        <p:txBody>
          <a:bodyPr vert="horz" lIns="0" tIns="45696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832850" y="6422105"/>
            <a:ext cx="8255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92A7877-CC65-403B-9527-C3FEFCCF846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1" sz="4600" kern="1200">
          <a:solidFill>
            <a:schemeClr val="accent1"/>
          </a:solidFill>
          <a:effectLst>
            <a:outerShdw blurRad="50800" dist="88900" dir="2700000">
              <a:srgbClr val="000000">
                <a:alpha val="43000"/>
              </a:srgbClr>
            </a:outerShdw>
          </a:effectLst>
          <a:latin typeface="Arial Black"/>
          <a:ea typeface="+mj-ea"/>
          <a:cs typeface="+mj-cs"/>
        </a:defRPr>
      </a:lvl1pPr>
    </p:titleStyle>
    <p:bodyStyle>
      <a:lvl1pPr marL="420398" indent="-383843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" charset="2"/>
        <a:buChar char="l"/>
        <a:defRPr kumimoji="1" sz="30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1pPr>
      <a:lvl2pPr marL="721986" indent="-274172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l"/>
        <a:defRPr kumimoji="1" sz="26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2pPr>
      <a:lvl3pPr marL="1005298" indent="-255894" algn="l" rtl="0" eaLnBrk="1" latinLnBrk="0" hangingPunct="1">
        <a:spcBef>
          <a:spcPct val="20000"/>
        </a:spcBef>
        <a:buClr>
          <a:schemeClr val="accent2"/>
        </a:buClr>
        <a:buSzPct val="85000"/>
        <a:buFont typeface="Wingdings" charset="2"/>
        <a:buChar char="l"/>
        <a:defRPr kumimoji="1" sz="24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3pPr>
      <a:lvl4pPr marL="1279469" indent="-237617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" charset="2"/>
        <a:buChar char="l"/>
        <a:defRPr kumimoji="1" sz="20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4pPr>
      <a:lvl5pPr marL="1489667" indent="-182782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 charset="2"/>
        <a:buChar char="l"/>
        <a:defRPr kumimoji="1" sz="20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5pPr>
      <a:lvl6pPr marL="1699866" indent="-182782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1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19204" indent="-182782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8543" indent="-182782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65" indent="-182782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6954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3909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1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7813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3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7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198672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5624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jpeg"/><Relationship Id="rId9" Type="http://schemas.openxmlformats.org/officeDocument/2006/relationships/slide" Target="slide18.xml"/><Relationship Id="rId10" Type="http://schemas.openxmlformats.org/officeDocument/2006/relationships/image" Target="../media/image36.jpeg"/><Relationship Id="rId11" Type="http://schemas.openxmlformats.org/officeDocument/2006/relationships/image" Target="../media/image37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__6.bin"/><Relationship Id="rId12" Type="http://schemas.openxmlformats.org/officeDocument/2006/relationships/oleObject" Target="../embeddings/Microsoft___7.bin"/><Relationship Id="rId13" Type="http://schemas.openxmlformats.org/officeDocument/2006/relationships/oleObject" Target="../embeddings/Microsoft___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oleObject" Target="../embeddings/Microsoft___1.bin"/><Relationship Id="rId6" Type="http://schemas.openxmlformats.org/officeDocument/2006/relationships/oleObject" Target="../embeddings/Microsoft___2.bin"/><Relationship Id="rId7" Type="http://schemas.openxmlformats.org/officeDocument/2006/relationships/oleObject" Target="../embeddings/Microsoft___3.bin"/><Relationship Id="rId8" Type="http://schemas.openxmlformats.org/officeDocument/2006/relationships/oleObject" Target="../embeddings/Microsoft___4.bin"/><Relationship Id="rId9" Type="http://schemas.openxmlformats.org/officeDocument/2006/relationships/image" Target="../media/image44.png"/><Relationship Id="rId10" Type="http://schemas.openxmlformats.org/officeDocument/2006/relationships/oleObject" Target="../embeddings/Microsoft___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wmf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Relationship Id="rId3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jpeg"/><Relationship Id="rId3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9.jpeg"/><Relationship Id="rId6" Type="http://schemas.openxmlformats.org/officeDocument/2006/relationships/image" Target="../media/image32.jpeg"/><Relationship Id="rId7" Type="http://schemas.openxmlformats.org/officeDocument/2006/relationships/image" Target="../media/image135.png"/><Relationship Id="rId8" Type="http://schemas.openxmlformats.org/officeDocument/2006/relationships/image" Target="../media/image136.png"/><Relationship Id="rId9" Type="http://schemas.openxmlformats.org/officeDocument/2006/relationships/image" Target="../media/image36.jpeg"/><Relationship Id="rId10" Type="http://schemas.openxmlformats.org/officeDocument/2006/relationships/image" Target="../media/image69.png"/><Relationship Id="rId11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png"/><Relationship Id="rId3" Type="http://schemas.openxmlformats.org/officeDocument/2006/relationships/image" Target="../media/image139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7" Type="http://schemas.openxmlformats.org/officeDocument/2006/relationships/image" Target="../media/image1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teshima\Pictures\HE Universe\agn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85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8611" y="1524000"/>
            <a:ext cx="9525001" cy="2682240"/>
          </a:xfrm>
        </p:spPr>
        <p:txBody>
          <a:bodyPr>
            <a:noAutofit/>
          </a:bodyPr>
          <a:lstStyle/>
          <a:p>
            <a:r>
              <a:rPr lang="en-US" altLang="ja-JP" sz="4800" dirty="0" smtClean="0">
                <a:latin typeface="+mn-lt"/>
                <a:ea typeface="ＭＳ Ｐゴシック"/>
              </a:rPr>
              <a:t>VHE Gamma Ray Astronomy Present results</a:t>
            </a:r>
            <a:br>
              <a:rPr lang="en-US" altLang="ja-JP" sz="4800" dirty="0" smtClean="0">
                <a:latin typeface="+mn-lt"/>
                <a:ea typeface="ＭＳ Ｐゴシック"/>
              </a:rPr>
            </a:br>
            <a:r>
              <a:rPr lang="en-US" altLang="ja-JP" sz="4800" dirty="0" smtClean="0">
                <a:latin typeface="+mn-lt"/>
                <a:ea typeface="ＭＳ Ｐゴシック"/>
              </a:rPr>
              <a:t>and future prospects</a:t>
            </a:r>
            <a:endParaRPr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743202" y="4343400"/>
            <a:ext cx="7020052" cy="1752600"/>
          </a:xfrm>
        </p:spPr>
        <p:txBody>
          <a:bodyPr/>
          <a:lstStyle/>
          <a:p>
            <a:r>
              <a:rPr lang="en-US" altLang="ja-JP" dirty="0" smtClean="0"/>
              <a:t>ICRR, University of Tokyo</a:t>
            </a:r>
          </a:p>
          <a:p>
            <a:r>
              <a:rPr lang="en-US" altLang="ja-JP" dirty="0" smtClean="0"/>
              <a:t>Max-Planck-Institute for Physics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Masahiro Teshima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43"/>
            <a:ext cx="8915400" cy="7921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ja-JP" sz="3600" dirty="0" smtClean="0"/>
              <a:t>Crab Nebula 3.5hr observation</a:t>
            </a:r>
            <a:br>
              <a:rPr lang="en-US" altLang="ja-JP" sz="3600" dirty="0" smtClean="0"/>
            </a:br>
            <a:r>
              <a:rPr lang="en-US" altLang="ja-JP" sz="3600" dirty="0" smtClean="0"/>
              <a:t>with MAGIC-Stereo</a:t>
            </a:r>
            <a:endParaRPr lang="en-US" altLang="ja-JP" sz="3600" dirty="0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212" indent="-365416">
              <a:defRPr/>
            </a:pPr>
            <a:endParaRPr lang="ja-JP" altLang="en-US" dirty="0">
              <a:cs typeface="+mn-cs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13427" y="1412196"/>
            <a:ext cx="9163013" cy="5257224"/>
            <a:chOff x="0" y="0"/>
            <a:chExt cx="6432" cy="4192"/>
          </a:xfrm>
        </p:grpSpPr>
        <p:pic>
          <p:nvPicPr>
            <p:cNvPr id="95240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" y="40"/>
              <a:ext cx="6352" cy="41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5241" name="Picture 1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6432" cy="4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95238" name="Line 16"/>
          <p:cNvSpPr>
            <a:spLocks noChangeShapeType="1"/>
          </p:cNvSpPr>
          <p:nvPr/>
        </p:nvSpPr>
        <p:spPr bwMode="auto">
          <a:xfrm>
            <a:off x="6201365" y="3788889"/>
            <a:ext cx="0" cy="86372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</p:spPr>
        <p:txBody>
          <a:bodyPr lIns="87005" tIns="43498" rIns="87005" bIns="43498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5239" name="Text Box 17"/>
          <p:cNvSpPr txBox="1">
            <a:spLocks noChangeArrowheads="1"/>
          </p:cNvSpPr>
          <p:nvPr/>
        </p:nvSpPr>
        <p:spPr bwMode="auto">
          <a:xfrm>
            <a:off x="5489733" y="4652628"/>
            <a:ext cx="1817585" cy="59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005" tIns="43498" rIns="87005" bIns="43498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>
                <a:solidFill>
                  <a:schemeClr val="bg1"/>
                </a:solidFill>
              </a:rPr>
              <a:t>Smaller error bars</a:t>
            </a:r>
          </a:p>
          <a:p>
            <a:pPr algn="ctr"/>
            <a:r>
              <a:rPr lang="en-US" altLang="ja-JP" sz="1600" dirty="0">
                <a:solidFill>
                  <a:schemeClr val="bg1"/>
                </a:solidFill>
              </a:rPr>
              <a:t>in only 3.5 hours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Physics objectives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01569" y="1341474"/>
            <a:ext cx="3468820" cy="2446337"/>
            <a:chOff x="3606" y="845"/>
            <a:chExt cx="2017" cy="1541"/>
          </a:xfrm>
        </p:grpSpPr>
        <p:sp>
          <p:nvSpPr>
            <p:cNvPr id="16404" name="Text Box 4"/>
            <p:cNvSpPr txBox="1">
              <a:spLocks noChangeArrowheads="1"/>
            </p:cNvSpPr>
            <p:nvPr/>
          </p:nvSpPr>
          <p:spPr bwMode="auto">
            <a:xfrm>
              <a:off x="4895" y="2115"/>
              <a:ext cx="52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GRBs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40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06" y="890"/>
              <a:ext cx="998" cy="997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406" name="Text Box 6"/>
            <p:cNvSpPr txBox="1">
              <a:spLocks noChangeArrowheads="1"/>
            </p:cNvSpPr>
            <p:nvPr/>
          </p:nvSpPr>
          <p:spPr bwMode="auto">
            <a:xfrm>
              <a:off x="3853" y="1979"/>
              <a:ext cx="53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AGNs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40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5" y="845"/>
              <a:ext cx="838" cy="1134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71754" y="4437055"/>
            <a:ext cx="9283435" cy="2435223"/>
            <a:chOff x="158" y="2795"/>
            <a:chExt cx="5398" cy="1534"/>
          </a:xfrm>
        </p:grpSpPr>
        <p:pic>
          <p:nvPicPr>
            <p:cNvPr id="16396" name="Picture 9" descr="G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01" y="2795"/>
              <a:ext cx="946" cy="1063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pic>
          <p:nvPicPr>
            <p:cNvPr id="16397" name="Picture 10" descr="ghoriz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77" y="2803"/>
              <a:ext cx="1179" cy="1171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398" name="Text Box 11"/>
            <p:cNvSpPr txBox="1">
              <a:spLocks noChangeArrowheads="1"/>
            </p:cNvSpPr>
            <p:nvPr/>
          </p:nvSpPr>
          <p:spPr bwMode="auto">
            <a:xfrm>
              <a:off x="158" y="3802"/>
              <a:ext cx="1134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Origin of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cosmic rays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399" name="Picture 12" descr="cosmicray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9" y="2795"/>
              <a:ext cx="948" cy="998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400" name="Text Box 13"/>
            <p:cNvSpPr txBox="1">
              <a:spLocks noChangeArrowheads="1"/>
            </p:cNvSpPr>
            <p:nvPr/>
          </p:nvSpPr>
          <p:spPr bwMode="auto">
            <a:xfrm>
              <a:off x="4412" y="4055"/>
              <a:ext cx="96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Cosmology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16401" name="Text Box 14"/>
            <p:cNvSpPr txBox="1">
              <a:spLocks noChangeArrowheads="1"/>
            </p:cNvSpPr>
            <p:nvPr/>
          </p:nvSpPr>
          <p:spPr bwMode="auto">
            <a:xfrm>
              <a:off x="1649" y="3929"/>
              <a:ext cx="105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Dark matter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402" name="Picture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1" y="2795"/>
              <a:ext cx="1134" cy="851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403" name="Text Box 16"/>
            <p:cNvSpPr txBox="1">
              <a:spLocks noChangeArrowheads="1"/>
            </p:cNvSpPr>
            <p:nvPr/>
          </p:nvSpPr>
          <p:spPr bwMode="auto">
            <a:xfrm>
              <a:off x="3098" y="3802"/>
              <a:ext cx="987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Space-time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&amp; relativity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94337" y="1412912"/>
            <a:ext cx="5850730" cy="2565401"/>
            <a:chOff x="113" y="890"/>
            <a:chExt cx="3402" cy="1616"/>
          </a:xfrm>
        </p:grpSpPr>
        <p:pic>
          <p:nvPicPr>
            <p:cNvPr id="16390" name="Picture 18" descr="crab_chandra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02" y="890"/>
              <a:ext cx="998" cy="998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pic>
          <p:nvPicPr>
            <p:cNvPr id="16391" name="Picture 19" descr="CXO_CasA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13" y="890"/>
              <a:ext cx="998" cy="998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392" name="Text Box 20"/>
            <p:cNvSpPr txBox="1">
              <a:spLocks noChangeArrowheads="1"/>
            </p:cNvSpPr>
            <p:nvPr/>
          </p:nvSpPr>
          <p:spPr bwMode="auto">
            <a:xfrm>
              <a:off x="1231" y="1933"/>
              <a:ext cx="930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Pulsars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and </a:t>
              </a:r>
              <a:r>
                <a:rPr lang="en-US" altLang="ja-JP" sz="2400" dirty="0" err="1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PWNe</a:t>
              </a:r>
              <a:endParaRPr kumimoji="0" lang="ja-JP" altLang="es-ES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16393" name="Text Box 21"/>
            <p:cNvSpPr txBox="1">
              <a:spLocks noChangeArrowheads="1"/>
            </p:cNvSpPr>
            <p:nvPr/>
          </p:nvSpPr>
          <p:spPr bwMode="auto">
            <a:xfrm>
              <a:off x="359" y="1933"/>
              <a:ext cx="51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 err="1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SNRs</a:t>
              </a:r>
              <a:endParaRPr kumimoji="0" lang="es-ES" altLang="ja-JP" sz="240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394" name="Picture 2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336" y="935"/>
              <a:ext cx="1134" cy="907"/>
            </a:xfrm>
            <a:prstGeom prst="rect">
              <a:avLst/>
            </a:prstGeom>
            <a:noFill/>
            <a:ln w="1587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16395" name="Text Box 23"/>
            <p:cNvSpPr txBox="1">
              <a:spLocks noChangeArrowheads="1"/>
            </p:cNvSpPr>
            <p:nvPr/>
          </p:nvSpPr>
          <p:spPr bwMode="auto">
            <a:xfrm>
              <a:off x="2319" y="1979"/>
              <a:ext cx="1196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Micro quasars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X-ray binaries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1"/>
            <a:ext cx="9245600" cy="1125538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Gamma-Ray Emission </a:t>
            </a:r>
            <a:r>
              <a:rPr lang="en-US" altLang="ja-JP" sz="3600" dirty="0" smtClean="0"/>
              <a:t>Processes(1)</a:t>
            </a:r>
            <a:br>
              <a:rPr lang="en-US" altLang="ja-JP" sz="3600" dirty="0" smtClean="0"/>
            </a:br>
            <a:r>
              <a:rPr lang="en-US" altLang="ja-JP" sz="3600" dirty="0" smtClean="0"/>
              <a:t>Astrophysical process</a:t>
            </a:r>
            <a:endParaRPr lang="en-US" altLang="ja-JP" sz="3600" dirty="0"/>
          </a:p>
        </p:txBody>
      </p:sp>
      <p:pic>
        <p:nvPicPr>
          <p:cNvPr id="1373187" name="Picture 3" descr="GAMMA-ELEC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15" y="1628797"/>
            <a:ext cx="4369991" cy="2257425"/>
          </a:xfrm>
          <a:prstGeom prst="rect">
            <a:avLst/>
          </a:prstGeom>
          <a:noFill/>
        </p:spPr>
      </p:pic>
      <p:pic>
        <p:nvPicPr>
          <p:cNvPr id="1373188" name="Picture 4" descr="GAMMA-SPECTR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8734" y="4191002"/>
            <a:ext cx="4754881" cy="2438400"/>
          </a:xfrm>
          <a:prstGeom prst="rect">
            <a:avLst/>
          </a:prstGeom>
          <a:noFill/>
        </p:spPr>
      </p:pic>
      <p:graphicFrame>
        <p:nvGraphicFramePr>
          <p:cNvPr id="1373189" name="Object 5"/>
          <p:cNvGraphicFramePr>
            <a:graphicFrameLocks noChangeAspect="1"/>
          </p:cNvGraphicFramePr>
          <p:nvPr/>
        </p:nvGraphicFramePr>
        <p:xfrm>
          <a:off x="228626" y="4191003"/>
          <a:ext cx="4447381" cy="965200"/>
        </p:xfrm>
        <a:graphic>
          <a:graphicData uri="http://schemas.openxmlformats.org/presentationml/2006/ole">
            <p:oleObj spid="_x0000_s105474" name="数式" r:id="rId5" imgW="2044440" imgH="444240" progId="Equation.3">
              <p:embed/>
            </p:oleObj>
          </a:graphicData>
        </a:graphic>
      </p:graphicFrame>
      <p:graphicFrame>
        <p:nvGraphicFramePr>
          <p:cNvPr id="1373190" name="Object 6"/>
          <p:cNvGraphicFramePr>
            <a:graphicFrameLocks noChangeAspect="1"/>
          </p:cNvGraphicFramePr>
          <p:nvPr/>
        </p:nvGraphicFramePr>
        <p:xfrm>
          <a:off x="228600" y="5327650"/>
          <a:ext cx="3874690" cy="1073150"/>
        </p:xfrm>
        <a:graphic>
          <a:graphicData uri="http://schemas.openxmlformats.org/presentationml/2006/ole">
            <p:oleObj spid="_x0000_s105475" name="数式" r:id="rId6" imgW="1790640" imgH="495000" progId="Equation.3">
              <p:embed/>
            </p:oleObj>
          </a:graphicData>
        </a:graphic>
      </p:graphicFrame>
      <p:graphicFrame>
        <p:nvGraphicFramePr>
          <p:cNvPr id="1373191" name="Object 7"/>
          <p:cNvGraphicFramePr>
            <a:graphicFrameLocks noChangeAspect="1"/>
          </p:cNvGraphicFramePr>
          <p:nvPr/>
        </p:nvGraphicFramePr>
        <p:xfrm>
          <a:off x="7771739" y="1981202"/>
          <a:ext cx="988880" cy="412750"/>
        </p:xfrm>
        <a:graphic>
          <a:graphicData uri="http://schemas.openxmlformats.org/presentationml/2006/ole">
            <p:oleObj spid="_x0000_s105476" name="数式" r:id="rId7" imgW="457200" imgH="190440" progId="Equation.3">
              <p:embed/>
            </p:oleObj>
          </a:graphicData>
        </a:graphic>
      </p:graphicFrame>
      <p:graphicFrame>
        <p:nvGraphicFramePr>
          <p:cNvPr id="1373192" name="Object 8"/>
          <p:cNvGraphicFramePr>
            <a:graphicFrameLocks noChangeAspect="1"/>
          </p:cNvGraphicFramePr>
          <p:nvPr/>
        </p:nvGraphicFramePr>
        <p:xfrm>
          <a:off x="8306621" y="2743200"/>
          <a:ext cx="988881" cy="412750"/>
        </p:xfrm>
        <a:graphic>
          <a:graphicData uri="http://schemas.openxmlformats.org/presentationml/2006/ole">
            <p:oleObj spid="_x0000_s105477" name="数式" r:id="rId8" imgW="457200" imgH="190440" progId="Equation.3">
              <p:embed/>
            </p:oleObj>
          </a:graphicData>
        </a:graphic>
      </p:graphicFrame>
      <p:pic>
        <p:nvPicPr>
          <p:cNvPr id="1373193" name="Picture 9" descr="GAMMA-PROT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53000" y="1676429"/>
            <a:ext cx="4842554" cy="2209795"/>
          </a:xfrm>
          <a:prstGeom prst="rect">
            <a:avLst/>
          </a:prstGeom>
          <a:noFill/>
        </p:spPr>
      </p:pic>
      <p:graphicFrame>
        <p:nvGraphicFramePr>
          <p:cNvPr id="1373194" name="Object 10"/>
          <p:cNvGraphicFramePr>
            <a:graphicFrameLocks noChangeAspect="1"/>
          </p:cNvGraphicFramePr>
          <p:nvPr/>
        </p:nvGraphicFramePr>
        <p:xfrm>
          <a:off x="5105426" y="2895600"/>
          <a:ext cx="988881" cy="412750"/>
        </p:xfrm>
        <a:graphic>
          <a:graphicData uri="http://schemas.openxmlformats.org/presentationml/2006/ole">
            <p:oleObj spid="_x0000_s105478" name="数式" r:id="rId10" imgW="457200" imgH="190440" progId="Equation.3">
              <p:embed/>
            </p:oleObj>
          </a:graphicData>
        </a:graphic>
      </p:graphicFrame>
      <p:graphicFrame>
        <p:nvGraphicFramePr>
          <p:cNvPr id="1373195" name="Object 11"/>
          <p:cNvGraphicFramePr>
            <a:graphicFrameLocks noChangeAspect="1"/>
          </p:cNvGraphicFramePr>
          <p:nvPr/>
        </p:nvGraphicFramePr>
        <p:xfrm>
          <a:off x="8382000" y="3200400"/>
          <a:ext cx="988880" cy="412750"/>
        </p:xfrm>
        <a:graphic>
          <a:graphicData uri="http://schemas.openxmlformats.org/presentationml/2006/ole">
            <p:oleObj spid="_x0000_s105479" name="数式" r:id="rId11" imgW="457200" imgH="190440" progId="Equation.3">
              <p:embed/>
            </p:oleObj>
          </a:graphicData>
        </a:graphic>
      </p:graphicFrame>
      <p:graphicFrame>
        <p:nvGraphicFramePr>
          <p:cNvPr id="1373196" name="Object 12"/>
          <p:cNvGraphicFramePr>
            <a:graphicFrameLocks noChangeAspect="1"/>
          </p:cNvGraphicFramePr>
          <p:nvPr/>
        </p:nvGraphicFramePr>
        <p:xfrm>
          <a:off x="381821" y="2286000"/>
          <a:ext cx="988881" cy="412750"/>
        </p:xfrm>
        <a:graphic>
          <a:graphicData uri="http://schemas.openxmlformats.org/presentationml/2006/ole">
            <p:oleObj spid="_x0000_s105480" name="数式" r:id="rId12" imgW="457200" imgH="190440" progId="Equation.3">
              <p:embed/>
            </p:oleObj>
          </a:graphicData>
        </a:graphic>
      </p:graphicFrame>
      <p:graphicFrame>
        <p:nvGraphicFramePr>
          <p:cNvPr id="1373197" name="Object 13"/>
          <p:cNvGraphicFramePr>
            <a:graphicFrameLocks noChangeAspect="1"/>
          </p:cNvGraphicFramePr>
          <p:nvPr/>
        </p:nvGraphicFramePr>
        <p:xfrm>
          <a:off x="3276600" y="3321051"/>
          <a:ext cx="990600" cy="412750"/>
        </p:xfrm>
        <a:graphic>
          <a:graphicData uri="http://schemas.openxmlformats.org/presentationml/2006/ole">
            <p:oleObj spid="_x0000_s105481" name="数式" r:id="rId13" imgW="457200" imgH="190440" progId="Equation.3">
              <p:embed/>
            </p:oleObj>
          </a:graphicData>
        </a:graphic>
      </p:graphicFrame>
      <p:sp>
        <p:nvSpPr>
          <p:cNvPr id="1373198" name="Line 14"/>
          <p:cNvSpPr>
            <a:spLocks noChangeShapeType="1"/>
          </p:cNvSpPr>
          <p:nvPr/>
        </p:nvSpPr>
        <p:spPr bwMode="auto">
          <a:xfrm flipH="1">
            <a:off x="7467335" y="1905000"/>
            <a:ext cx="304404" cy="762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1391" tIns="45696" rIns="91391" bIns="45696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tIns="41974" bIns="41974"/>
          <a:lstStyle/>
          <a:p>
            <a:r>
              <a:rPr lang="en-US" altLang="ja-JP" sz="3200" dirty="0" smtClean="0"/>
              <a:t>Gamma ray emission process</a:t>
            </a:r>
            <a:br>
              <a:rPr lang="en-US" altLang="ja-JP" sz="3200" dirty="0" smtClean="0"/>
            </a:br>
            <a:r>
              <a:rPr lang="en-US" altLang="ja-JP" sz="3200" dirty="0" smtClean="0"/>
              <a:t>from DM Annihilation</a:t>
            </a:r>
            <a:endParaRPr lang="ja-JP" altLang="en-US" sz="3200" dirty="0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91" y="4878425"/>
            <a:ext cx="4256484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91" y="1857375"/>
            <a:ext cx="4256484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テキスト ボックス 5"/>
          <p:cNvSpPr txBox="1">
            <a:spLocks noChangeArrowheads="1"/>
          </p:cNvSpPr>
          <p:nvPr/>
        </p:nvSpPr>
        <p:spPr bwMode="auto">
          <a:xfrm>
            <a:off x="309565" y="1285899"/>
            <a:ext cx="3605900" cy="46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9" tIns="45695" rIns="91389" bIns="45695">
            <a:prstTxWarp prst="textNoShape">
              <a:avLst/>
            </a:prstTxWarp>
            <a:spAutoFit/>
          </a:bodyPr>
          <a:lstStyle/>
          <a:p>
            <a:r>
              <a:rPr lang="en-US" altLang="ja-JP" sz="2400" dirty="0"/>
              <a:t>Dark Matter Annihilations</a:t>
            </a:r>
            <a:endParaRPr lang="ja-JP" altLang="en-US" sz="2400" dirty="0"/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7783" y="1289057"/>
            <a:ext cx="3946922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7785" y="2643223"/>
            <a:ext cx="396240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テキスト ボックス 8"/>
          <p:cNvSpPr txBox="1">
            <a:spLocks noChangeArrowheads="1"/>
          </p:cNvSpPr>
          <p:nvPr/>
        </p:nvSpPr>
        <p:spPr bwMode="auto">
          <a:xfrm>
            <a:off x="5417347" y="1214446"/>
            <a:ext cx="1941955" cy="36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9" tIns="45695" rIns="91389" bIns="45695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Bergstrom et al.</a:t>
            </a:r>
            <a:endParaRPr lang="ja-JP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/>
          <a:lstStyle/>
          <a:p>
            <a:r>
              <a:rPr lang="en-US" altLang="ja-JP" dirty="0" smtClean="0"/>
              <a:t>VHE </a:t>
            </a:r>
            <a:r>
              <a:rPr lang="en-US" altLang="ja-JP" dirty="0" err="1" smtClean="0"/>
              <a:t>Skymap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5309" y="6096009"/>
            <a:ext cx="8714828" cy="646254"/>
          </a:xfrm>
          <a:prstGeom prst="rect">
            <a:avLst/>
          </a:prstGeom>
          <a:noFill/>
        </p:spPr>
        <p:txBody>
          <a:bodyPr wrap="none" lIns="91363" tIns="45682" rIns="91363" bIns="45682" rtlCol="0">
            <a:spAutoFit/>
          </a:bodyPr>
          <a:lstStyle/>
          <a:p>
            <a:r>
              <a:rPr lang="en-US" altLang="ja-JP" dirty="0" smtClean="0"/>
              <a:t>106</a:t>
            </a:r>
            <a:r>
              <a:rPr kumimoji="1" lang="en-US" altLang="ja-JP" dirty="0" smtClean="0"/>
              <a:t> sources (</a:t>
            </a:r>
            <a:r>
              <a:rPr lang="en-US" altLang="ja-JP" dirty="0" smtClean="0"/>
              <a:t>45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Extragalactics</a:t>
            </a:r>
            <a:r>
              <a:rPr kumimoji="1" lang="en-US" altLang="ja-JP" dirty="0" smtClean="0"/>
              <a:t> + 61 </a:t>
            </a:r>
            <a:r>
              <a:rPr kumimoji="1" lang="en-US" altLang="ja-JP" dirty="0" err="1" smtClean="0"/>
              <a:t>Galactics</a:t>
            </a:r>
            <a:r>
              <a:rPr kumimoji="1" lang="en-US" altLang="ja-JP" dirty="0" smtClean="0"/>
              <a:t>) in Nov 2010</a:t>
            </a:r>
          </a:p>
          <a:p>
            <a:r>
              <a:rPr lang="en-US" altLang="ja-JP" dirty="0" err="1" smtClean="0"/>
              <a:t>Blazars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FSRQs</a:t>
            </a:r>
            <a:r>
              <a:rPr lang="en-US" altLang="ja-JP" dirty="0" smtClean="0"/>
              <a:t>, FR-I, Starburst galaxies      </a:t>
            </a:r>
            <a:r>
              <a:rPr lang="en-US" altLang="ja-JP" dirty="0" err="1" smtClean="0"/>
              <a:t>SNRs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PWNe</a:t>
            </a:r>
            <a:r>
              <a:rPr lang="en-US" altLang="ja-JP" dirty="0" smtClean="0"/>
              <a:t>, Pulsar, Binaries, un-IDs 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34" y="1371600"/>
            <a:ext cx="9551779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625" name="Picture 9"/>
          <p:cNvPicPr>
            <a:picLocks noChangeAspect="1" noChangeArrowheads="1"/>
          </p:cNvPicPr>
          <p:nvPr/>
        </p:nvPicPr>
        <p:blipFill>
          <a:blip r:embed="rId2"/>
          <a:srcRect l="7561" t="5513" r="7561" b="15750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916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42950" y="2124116"/>
            <a:ext cx="8420100" cy="1736725"/>
          </a:xfrm>
        </p:spPr>
        <p:txBody>
          <a:bodyPr/>
          <a:lstStyle/>
          <a:p>
            <a:r>
              <a:rPr lang="en-US" altLang="ja-JP"/>
              <a:t>Galactic Sources</a:t>
            </a:r>
            <a:br>
              <a:rPr lang="en-US" altLang="ja-JP"/>
            </a:br>
            <a:r>
              <a:rPr lang="en-US" altLang="ja-JP"/>
              <a:t>SNRs, PWNe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50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959850" cy="990600"/>
          </a:xfrm>
        </p:spPr>
        <p:txBody>
          <a:bodyPr tIns="41974" bIns="41974">
            <a:normAutofit fontScale="90000"/>
          </a:bodyPr>
          <a:lstStyle/>
          <a:p>
            <a:pPr eaLnBrk="1" hangingPunct="1"/>
            <a:r>
              <a:rPr lang="en-US" altLang="ja-JP" sz="4000" dirty="0">
                <a:latin typeface="ＭＳ Ｐゴシック" charset="-128"/>
              </a:rPr>
              <a:t>Great success!</a:t>
            </a:r>
            <a:r>
              <a:rPr lang="en-US" altLang="ja-JP" sz="4000" dirty="0" smtClean="0">
                <a:latin typeface="ＭＳ Ｐゴシック" charset="-128"/>
              </a:rPr>
              <a:t>!  HESS galactic plane survey</a:t>
            </a:r>
            <a:endParaRPr lang="en-US" altLang="ja-JP" sz="4000" dirty="0">
              <a:latin typeface="ＭＳ Ｐゴシック" charset="-128"/>
            </a:endParaRP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/>
          <a:srcRect l="2814" t="6528" r="2814" b="7095"/>
          <a:stretch>
            <a:fillRect/>
          </a:stretch>
        </p:blipFill>
        <p:spPr bwMode="auto">
          <a:xfrm>
            <a:off x="685808" y="838206"/>
            <a:ext cx="818317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029640" y="6248403"/>
            <a:ext cx="3352932" cy="369310"/>
          </a:xfrm>
          <a:prstGeom prst="rect">
            <a:avLst/>
          </a:prstGeom>
          <a:solidFill>
            <a:schemeClr val="bg2"/>
          </a:solidFill>
        </p:spPr>
        <p:txBody>
          <a:bodyPr wrap="none" lIns="91418" tIns="45709" rIns="91418" bIns="45709" rtlCol="0">
            <a:spAutoFit/>
          </a:bodyPr>
          <a:lstStyle/>
          <a:p>
            <a:r>
              <a:rPr kumimoji="1" lang="en-US" altLang="ja-JP" dirty="0" err="1" smtClean="0"/>
              <a:t>PWNe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SNRs</a:t>
            </a:r>
            <a:r>
              <a:rPr kumimoji="1" lang="en-US" altLang="ja-JP" dirty="0" smtClean="0"/>
              <a:t>, Binaries, un-IDs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HESS: Shell </a:t>
            </a:r>
            <a:r>
              <a:rPr lang="en-US" altLang="ja-JP" sz="3600" dirty="0"/>
              <a:t>type </a:t>
            </a:r>
            <a:r>
              <a:rPr lang="en-US" altLang="ja-JP" sz="3600" dirty="0" err="1" smtClean="0"/>
              <a:t>SNRs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/>
              <a:t>RX J1713, RX J0852, RCW86</a:t>
            </a:r>
            <a:endParaRPr lang="en-US" altLang="ja-JP" sz="3200" dirty="0"/>
          </a:p>
        </p:txBody>
      </p:sp>
      <p:pic>
        <p:nvPicPr>
          <p:cNvPr id="1422342" name="Picture 6"/>
          <p:cNvPicPr>
            <a:picLocks noChangeAspect="1" noChangeArrowheads="1"/>
          </p:cNvPicPr>
          <p:nvPr/>
        </p:nvPicPr>
        <p:blipFill>
          <a:blip r:embed="rId2"/>
          <a:srcRect r="49652"/>
          <a:stretch>
            <a:fillRect/>
          </a:stretch>
        </p:blipFill>
        <p:spPr bwMode="auto">
          <a:xfrm>
            <a:off x="0" y="1268452"/>
            <a:ext cx="3276204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2345" name="Picture 9"/>
          <p:cNvPicPr>
            <a:picLocks noChangeAspect="1" noChangeArrowheads="1"/>
          </p:cNvPicPr>
          <p:nvPr/>
        </p:nvPicPr>
        <p:blipFill>
          <a:blip r:embed="rId2"/>
          <a:srcRect l="49652"/>
          <a:stretch>
            <a:fillRect/>
          </a:stretch>
        </p:blipFill>
        <p:spPr bwMode="auto">
          <a:xfrm>
            <a:off x="3470539" y="1268452"/>
            <a:ext cx="3276204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234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946" y="4218040"/>
            <a:ext cx="3119702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2347" name="Picture 11"/>
          <p:cNvPicPr>
            <a:picLocks noChangeAspect="1" noChangeArrowheads="1"/>
          </p:cNvPicPr>
          <p:nvPr/>
        </p:nvPicPr>
        <p:blipFill>
          <a:blip r:embed="rId4"/>
          <a:srcRect t="3696" r="6911" b="9239"/>
          <a:stretch>
            <a:fillRect/>
          </a:stretch>
        </p:blipFill>
        <p:spPr bwMode="auto">
          <a:xfrm>
            <a:off x="3549672" y="4221215"/>
            <a:ext cx="3119702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2348" name="Text Box 12"/>
          <p:cNvSpPr txBox="1">
            <a:spLocks noChangeArrowheads="1"/>
          </p:cNvSpPr>
          <p:nvPr/>
        </p:nvSpPr>
        <p:spPr bwMode="auto">
          <a:xfrm>
            <a:off x="3860949" y="1268421"/>
            <a:ext cx="813157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/>
              <a:t>HESS</a:t>
            </a:r>
          </a:p>
        </p:txBody>
      </p:sp>
      <p:sp>
        <p:nvSpPr>
          <p:cNvPr id="1422349" name="Text Box 13"/>
          <p:cNvSpPr txBox="1">
            <a:spLocks noChangeArrowheads="1"/>
          </p:cNvSpPr>
          <p:nvPr/>
        </p:nvSpPr>
        <p:spPr bwMode="auto">
          <a:xfrm>
            <a:off x="490157" y="1292228"/>
            <a:ext cx="813157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/>
              <a:t>HESS</a:t>
            </a:r>
          </a:p>
        </p:txBody>
      </p:sp>
      <p:sp>
        <p:nvSpPr>
          <p:cNvPr id="1422350" name="Text Box 14"/>
          <p:cNvSpPr txBox="1">
            <a:spLocks noChangeArrowheads="1"/>
          </p:cNvSpPr>
          <p:nvPr/>
        </p:nvSpPr>
        <p:spPr bwMode="auto">
          <a:xfrm>
            <a:off x="741258" y="5368925"/>
            <a:ext cx="1652719" cy="600116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391" tIns="45696" rIns="91391" bIns="45696">
            <a:spAutoFit/>
          </a:bodyPr>
          <a:lstStyle/>
          <a:p>
            <a:r>
              <a:rPr lang="en-US" altLang="ja-JP" sz="1600" dirty="0"/>
              <a:t>Index ~2.0</a:t>
            </a:r>
          </a:p>
          <a:p>
            <a:r>
              <a:rPr lang="en-US" altLang="ja-JP" sz="1600" dirty="0"/>
              <a:t>Break ~20TeV</a:t>
            </a:r>
          </a:p>
        </p:txBody>
      </p:sp>
      <p:sp>
        <p:nvSpPr>
          <p:cNvPr id="1422351" name="Text Box 15"/>
          <p:cNvSpPr txBox="1">
            <a:spLocks noChangeArrowheads="1"/>
          </p:cNvSpPr>
          <p:nvPr/>
        </p:nvSpPr>
        <p:spPr bwMode="auto">
          <a:xfrm>
            <a:off x="4094835" y="5661027"/>
            <a:ext cx="1148601" cy="33852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 sz="1600" dirty="0"/>
              <a:t>Index ~2.2</a:t>
            </a:r>
          </a:p>
        </p:txBody>
      </p:sp>
      <p:pic>
        <p:nvPicPr>
          <p:cNvPr id="1422352" name="Picture 16"/>
          <p:cNvPicPr>
            <a:picLocks noChangeAspect="1" noChangeArrowheads="1"/>
          </p:cNvPicPr>
          <p:nvPr/>
        </p:nvPicPr>
        <p:blipFill>
          <a:blip r:embed="rId5"/>
          <a:srcRect b="51527"/>
          <a:stretch>
            <a:fillRect/>
          </a:stretch>
        </p:blipFill>
        <p:spPr bwMode="auto">
          <a:xfrm>
            <a:off x="6868855" y="1773240"/>
            <a:ext cx="2920206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2353" name="Text Box 17"/>
          <p:cNvSpPr txBox="1">
            <a:spLocks noChangeArrowheads="1"/>
          </p:cNvSpPr>
          <p:nvPr/>
        </p:nvSpPr>
        <p:spPr bwMode="auto">
          <a:xfrm>
            <a:off x="7460478" y="1268421"/>
            <a:ext cx="1685316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/>
              <a:t>HESS RCW86</a:t>
            </a:r>
          </a:p>
        </p:txBody>
      </p:sp>
      <p:pic>
        <p:nvPicPr>
          <p:cNvPr id="1422354" name="Picture 18"/>
          <p:cNvPicPr>
            <a:picLocks noChangeAspect="1" noChangeArrowheads="1"/>
          </p:cNvPicPr>
          <p:nvPr/>
        </p:nvPicPr>
        <p:blipFill>
          <a:blip r:embed="rId6"/>
          <a:srcRect l="5528" t="10388" r="6911" b="11774"/>
          <a:stretch>
            <a:fillRect/>
          </a:stretch>
        </p:blipFill>
        <p:spPr bwMode="auto">
          <a:xfrm>
            <a:off x="6788018" y="3933825"/>
            <a:ext cx="3080146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2355" name="Text Box 19"/>
          <p:cNvSpPr txBox="1">
            <a:spLocks noChangeArrowheads="1"/>
          </p:cNvSpPr>
          <p:nvPr/>
        </p:nvSpPr>
        <p:spPr bwMode="auto">
          <a:xfrm>
            <a:off x="7271282" y="6524633"/>
            <a:ext cx="2339491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/>
              <a:t>XMM-Newton, HESS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8" name="Rectangle 4"/>
          <p:cNvSpPr>
            <a:spLocks noGrp="1" noChangeArrowheads="1"/>
          </p:cNvSpPr>
          <p:nvPr>
            <p:ph type="title"/>
          </p:nvPr>
        </p:nvSpPr>
        <p:spPr>
          <a:xfrm>
            <a:off x="1447809" y="2"/>
            <a:ext cx="8045450" cy="1143000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/>
              <a:t>SNR Study </a:t>
            </a:r>
            <a:br>
              <a:rPr lang="en-US" altLang="ja-JP" sz="4000" dirty="0" smtClean="0"/>
            </a:br>
            <a:r>
              <a:rPr lang="en-US" altLang="ja-JP" sz="4000" dirty="0" smtClean="0"/>
              <a:t>RX J1713  HESS + Fermi</a:t>
            </a:r>
            <a:endParaRPr lang="en-US" altLang="ja-JP" sz="4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rcRect l="10388" t="3803" r="12696" b="10142"/>
          <a:stretch>
            <a:fillRect/>
          </a:stretch>
        </p:blipFill>
        <p:spPr>
          <a:xfrm rot="3256590">
            <a:off x="480237" y="3528758"/>
            <a:ext cx="4134730" cy="4211574"/>
          </a:xfrm>
          <a:prstGeom prst="rect">
            <a:avLst/>
          </a:prstGeom>
        </p:spPr>
      </p:pic>
      <p:pic>
        <p:nvPicPr>
          <p:cNvPr id="14243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3" y="1295436"/>
            <a:ext cx="3124200" cy="278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テキスト ボックス 10"/>
          <p:cNvSpPr txBox="1"/>
          <p:nvPr/>
        </p:nvSpPr>
        <p:spPr>
          <a:xfrm>
            <a:off x="838220" y="1295416"/>
            <a:ext cx="2686382" cy="646272"/>
          </a:xfrm>
          <a:prstGeom prst="rect">
            <a:avLst/>
          </a:prstGeom>
          <a:noFill/>
        </p:spPr>
        <p:txBody>
          <a:bodyPr wrap="none" lIns="91374" tIns="45691" rIns="91374" bIns="45691" rtlCol="0">
            <a:spAutoFit/>
          </a:bodyPr>
          <a:lstStyle/>
          <a:p>
            <a:r>
              <a:rPr kumimoji="1" lang="en-US" altLang="ja-JP" dirty="0" smtClean="0"/>
              <a:t>Color HESS observation</a:t>
            </a:r>
          </a:p>
          <a:p>
            <a:r>
              <a:rPr lang="en-US" altLang="ja-JP" dirty="0" smtClean="0"/>
              <a:t>Contour </a:t>
            </a:r>
            <a:r>
              <a:rPr lang="en-US" altLang="ja-JP" dirty="0" err="1" smtClean="0"/>
              <a:t>Suzaku</a:t>
            </a:r>
            <a:r>
              <a:rPr lang="en-US" altLang="ja-JP" dirty="0" smtClean="0"/>
              <a:t> X-Ray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3432" y="4572004"/>
            <a:ext cx="774384" cy="369283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kumimoji="1" lang="en-US" altLang="ja-JP" dirty="0" smtClean="0"/>
              <a:t>Fermi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99" y="1219200"/>
            <a:ext cx="3544389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18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MAGIC: Shell </a:t>
            </a:r>
            <a:r>
              <a:rPr lang="en-US" altLang="ja-JP" sz="3600" dirty="0"/>
              <a:t>type </a:t>
            </a:r>
            <a:r>
              <a:rPr lang="en-US" altLang="ja-JP" sz="3600" dirty="0" err="1" smtClean="0"/>
              <a:t>SNRs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/>
              <a:t>IC443(MAGIC J0616</a:t>
            </a:r>
            <a:r>
              <a:rPr lang="en-US" altLang="ja-JP" sz="3600" dirty="0" smtClean="0"/>
              <a:t>)</a:t>
            </a:r>
            <a:endParaRPr lang="en-US" altLang="ja-JP" sz="3600" dirty="0"/>
          </a:p>
        </p:txBody>
      </p:sp>
      <p:pic>
        <p:nvPicPr>
          <p:cNvPr id="14581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3" y="1571612"/>
            <a:ext cx="461632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8183" name="Picture 7" descr="ic4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5609" y="1214422"/>
            <a:ext cx="3900488" cy="2781300"/>
          </a:xfrm>
          <a:prstGeom prst="rect">
            <a:avLst/>
          </a:prstGeom>
          <a:noFill/>
        </p:spPr>
      </p:pic>
      <p:sp>
        <p:nvSpPr>
          <p:cNvPr id="1458184" name="Text Box 8"/>
          <p:cNvSpPr txBox="1">
            <a:spLocks noChangeArrowheads="1"/>
          </p:cNvSpPr>
          <p:nvPr/>
        </p:nvSpPr>
        <p:spPr bwMode="auto">
          <a:xfrm>
            <a:off x="7429527" y="1357310"/>
            <a:ext cx="1581584" cy="984837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 sz="1400" dirty="0"/>
              <a:t>Composite image</a:t>
            </a:r>
          </a:p>
          <a:p>
            <a:r>
              <a:rPr lang="en-US" altLang="ja-JP" sz="1400" dirty="0"/>
              <a:t>With X(Chandra), </a:t>
            </a:r>
          </a:p>
          <a:p>
            <a:r>
              <a:rPr lang="en-US" altLang="ja-JP" sz="1400" dirty="0"/>
              <a:t>Radio(VLA), </a:t>
            </a:r>
          </a:p>
          <a:p>
            <a:r>
              <a:rPr lang="en-US" altLang="ja-JP" sz="1400" dirty="0"/>
              <a:t>Optical (DSS)</a:t>
            </a:r>
          </a:p>
        </p:txBody>
      </p:sp>
      <p:sp>
        <p:nvSpPr>
          <p:cNvPr id="1458185" name="Rectangle 9"/>
          <p:cNvSpPr>
            <a:spLocks noChangeArrowheads="1"/>
          </p:cNvSpPr>
          <p:nvPr/>
        </p:nvSpPr>
        <p:spPr bwMode="auto">
          <a:xfrm>
            <a:off x="6733009" y="3643316"/>
            <a:ext cx="2295725" cy="307744"/>
          </a:xfrm>
          <a:prstGeom prst="rect">
            <a:avLst/>
          </a:prstGeom>
          <a:solidFill>
            <a:srgbClr val="404B6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 sz="1400" dirty="0"/>
              <a:t>CXOU J061705.3+222127</a:t>
            </a:r>
          </a:p>
        </p:txBody>
      </p:sp>
      <p:sp>
        <p:nvSpPr>
          <p:cNvPr id="1458190" name="Text Box 14"/>
          <p:cNvSpPr txBox="1">
            <a:spLocks noChangeArrowheads="1"/>
          </p:cNvSpPr>
          <p:nvPr/>
        </p:nvSpPr>
        <p:spPr bwMode="auto">
          <a:xfrm>
            <a:off x="851288" y="4378343"/>
            <a:ext cx="1192092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 dirty="0"/>
              <a:t>index~3.1</a:t>
            </a:r>
          </a:p>
        </p:txBody>
      </p:sp>
      <p:sp>
        <p:nvSpPr>
          <p:cNvPr id="1458191" name="Text Box 15"/>
          <p:cNvSpPr txBox="1">
            <a:spLocks noChangeArrowheads="1"/>
          </p:cNvSpPr>
          <p:nvPr/>
        </p:nvSpPr>
        <p:spPr bwMode="auto">
          <a:xfrm>
            <a:off x="773889" y="1785935"/>
            <a:ext cx="1634258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 dirty="0"/>
              <a:t>MAGIC J0616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7782" y="4071993"/>
            <a:ext cx="448521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96506" y="5357855"/>
            <a:ext cx="3482603" cy="1323391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391" tIns="45696" rIns="91391" bIns="45696">
            <a:spAutoFit/>
          </a:bodyPr>
          <a:lstStyle/>
          <a:p>
            <a:r>
              <a:rPr lang="en-US" altLang="ja-JP" sz="1600" dirty="0">
                <a:solidFill>
                  <a:srgbClr val="0070C0"/>
                </a:solidFill>
                <a:latin typeface="Arial Black" pitchFamily="34" charset="0"/>
              </a:rPr>
              <a:t>Molecular Cloud</a:t>
            </a:r>
          </a:p>
          <a:p>
            <a:r>
              <a:rPr lang="en-US" altLang="ja-JP" sz="1600" dirty="0">
                <a:solidFill>
                  <a:srgbClr val="00CC00"/>
                </a:solidFill>
                <a:latin typeface="Arial Black" pitchFamily="34" charset="0"/>
              </a:rPr>
              <a:t>Radio</a:t>
            </a:r>
          </a:p>
          <a:p>
            <a:r>
              <a:rPr lang="en-US" altLang="ja-JP" sz="1600" dirty="0">
                <a:solidFill>
                  <a:srgbClr val="FF0066"/>
                </a:solidFill>
                <a:latin typeface="Arial Black" pitchFamily="34" charset="0"/>
              </a:rPr>
              <a:t>X-ray</a:t>
            </a:r>
          </a:p>
          <a:p>
            <a:r>
              <a:rPr lang="en-US" altLang="ja-JP" sz="1600" dirty="0">
                <a:solidFill>
                  <a:srgbClr val="4D4D4D"/>
                </a:solidFill>
                <a:latin typeface="Arial Black" pitchFamily="34" charset="0"/>
              </a:rPr>
              <a:t>EGRET </a:t>
            </a:r>
            <a:r>
              <a:rPr lang="en-US" altLang="ja-JP" sz="1600" dirty="0"/>
              <a:t>3EG J0617+2238</a:t>
            </a:r>
            <a:endParaRPr lang="en-US" altLang="ja-JP" sz="1600" dirty="0">
              <a:solidFill>
                <a:srgbClr val="4D4D4D"/>
              </a:solidFill>
              <a:latin typeface="Arial Black" pitchFamily="34" charset="0"/>
            </a:endParaRPr>
          </a:p>
          <a:p>
            <a:r>
              <a:rPr lang="en-US" altLang="ja-JP" sz="1600" dirty="0"/>
              <a:t>Pulsar CXOU J061705.3+222127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8" y="3302251"/>
            <a:ext cx="4191000" cy="3555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"/>
            <a:ext cx="8134350" cy="1143000"/>
          </a:xfrm>
        </p:spPr>
        <p:txBody>
          <a:bodyPr lIns="0" tIns="0" rIns="0" bIns="0"/>
          <a:lstStyle/>
          <a:p>
            <a:r>
              <a:rPr lang="en-GB" dirty="0"/>
              <a:t>VHE Instruments</a:t>
            </a:r>
            <a:endParaRPr lang="en-US" altLang="ja-JP" dirty="0"/>
          </a:p>
        </p:txBody>
      </p:sp>
      <p:pic>
        <p:nvPicPr>
          <p:cNvPr id="1389571" name="Picture 41" descr="earth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534" y="1941557"/>
            <a:ext cx="9152731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9572" name="Text Box 42"/>
          <p:cNvSpPr txBox="1">
            <a:spLocks noChangeArrowheads="1"/>
          </p:cNvSpPr>
          <p:nvPr/>
        </p:nvSpPr>
        <p:spPr bwMode="auto">
          <a:xfrm>
            <a:off x="2638183" y="3114714"/>
            <a:ext cx="695211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STACEE</a:t>
            </a:r>
          </a:p>
        </p:txBody>
      </p:sp>
      <p:sp>
        <p:nvSpPr>
          <p:cNvPr id="1389573" name="Line 43"/>
          <p:cNvSpPr>
            <a:spLocks noChangeShapeType="1"/>
          </p:cNvSpPr>
          <p:nvPr/>
        </p:nvSpPr>
        <p:spPr bwMode="auto">
          <a:xfrm flipH="1" flipV="1">
            <a:off x="2261532" y="3201989"/>
            <a:ext cx="371475" cy="381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391" tIns="45696" rIns="91391" bIns="45696"/>
          <a:lstStyle/>
          <a:p>
            <a:endParaRPr lang="ja-JP" altLang="en-US"/>
          </a:p>
        </p:txBody>
      </p:sp>
      <p:sp>
        <p:nvSpPr>
          <p:cNvPr id="1389574" name="Text Box 44"/>
          <p:cNvSpPr txBox="1">
            <a:spLocks noChangeArrowheads="1"/>
          </p:cNvSpPr>
          <p:nvPr/>
        </p:nvSpPr>
        <p:spPr bwMode="auto">
          <a:xfrm>
            <a:off x="1000934" y="2922628"/>
            <a:ext cx="790076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MILAGRO</a:t>
            </a:r>
          </a:p>
        </p:txBody>
      </p:sp>
      <p:sp>
        <p:nvSpPr>
          <p:cNvPr id="1389575" name="Line 45"/>
          <p:cNvSpPr>
            <a:spLocks noChangeShapeType="1"/>
          </p:cNvSpPr>
          <p:nvPr/>
        </p:nvSpPr>
        <p:spPr bwMode="auto">
          <a:xfrm>
            <a:off x="1829875" y="3030588"/>
            <a:ext cx="349118" cy="1666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391" tIns="45696" rIns="91391" bIns="45696"/>
          <a:lstStyle/>
          <a:p>
            <a:endParaRPr lang="ja-JP" altLang="en-US"/>
          </a:p>
        </p:txBody>
      </p:sp>
      <p:sp>
        <p:nvSpPr>
          <p:cNvPr id="1389576" name="Text Box 46"/>
          <p:cNvSpPr txBox="1">
            <a:spLocks noChangeArrowheads="1"/>
          </p:cNvSpPr>
          <p:nvPr/>
        </p:nvSpPr>
        <p:spPr bwMode="auto">
          <a:xfrm>
            <a:off x="7159340" y="2636868"/>
            <a:ext cx="861460" cy="40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spAutoFit/>
          </a:bodyPr>
          <a:lstStyle/>
          <a:p>
            <a:pPr algn="ctr"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TIBET</a:t>
            </a:r>
          </a:p>
          <a:p>
            <a:pPr algn="ctr"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ARGO-YBJ</a:t>
            </a:r>
          </a:p>
        </p:txBody>
      </p:sp>
      <p:sp>
        <p:nvSpPr>
          <p:cNvPr id="1389577" name="Text Box 47"/>
          <p:cNvSpPr txBox="1">
            <a:spLocks noChangeArrowheads="1"/>
          </p:cNvSpPr>
          <p:nvPr/>
        </p:nvSpPr>
        <p:spPr bwMode="auto">
          <a:xfrm>
            <a:off x="7481106" y="3552841"/>
            <a:ext cx="524141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PACT</a:t>
            </a:r>
          </a:p>
        </p:txBody>
      </p:sp>
      <p:sp>
        <p:nvSpPr>
          <p:cNvPr id="1389578" name="Line 48"/>
          <p:cNvSpPr>
            <a:spLocks noChangeShapeType="1"/>
          </p:cNvSpPr>
          <p:nvPr/>
        </p:nvSpPr>
        <p:spPr bwMode="auto">
          <a:xfrm flipH="1">
            <a:off x="7374481" y="3027415"/>
            <a:ext cx="144463" cy="3016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391" tIns="45696" rIns="91391" bIns="45696"/>
          <a:lstStyle/>
          <a:p>
            <a:endParaRPr lang="ja-JP" altLang="en-US"/>
          </a:p>
        </p:txBody>
      </p:sp>
      <p:sp>
        <p:nvSpPr>
          <p:cNvPr id="1389579" name="Line 49"/>
          <p:cNvSpPr>
            <a:spLocks noChangeShapeType="1"/>
          </p:cNvSpPr>
          <p:nvPr/>
        </p:nvSpPr>
        <p:spPr bwMode="auto">
          <a:xfrm flipH="1">
            <a:off x="7156054" y="3657602"/>
            <a:ext cx="359436" cy="206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391" tIns="45696" rIns="91391" bIns="45696"/>
          <a:lstStyle/>
          <a:p>
            <a:endParaRPr lang="ja-JP" altLang="en-US"/>
          </a:p>
        </p:txBody>
      </p:sp>
      <p:sp>
        <p:nvSpPr>
          <p:cNvPr id="1389580" name="Line 50"/>
          <p:cNvSpPr>
            <a:spLocks noChangeShapeType="1"/>
          </p:cNvSpPr>
          <p:nvPr/>
        </p:nvSpPr>
        <p:spPr bwMode="auto">
          <a:xfrm flipH="1" flipV="1">
            <a:off x="7107900" y="3819553"/>
            <a:ext cx="325040" cy="136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391" tIns="45696" rIns="91391" bIns="45696"/>
          <a:lstStyle/>
          <a:p>
            <a:endParaRPr lang="ja-JP" altLang="en-US"/>
          </a:p>
        </p:txBody>
      </p:sp>
      <p:sp>
        <p:nvSpPr>
          <p:cNvPr id="1389581" name="Text Box 51"/>
          <p:cNvSpPr txBox="1">
            <a:spLocks noChangeArrowheads="1"/>
          </p:cNvSpPr>
          <p:nvPr/>
        </p:nvSpPr>
        <p:spPr bwMode="auto">
          <a:xfrm>
            <a:off x="7398556" y="3883040"/>
            <a:ext cx="726144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GRAPES</a:t>
            </a:r>
          </a:p>
        </p:txBody>
      </p:sp>
      <p:sp>
        <p:nvSpPr>
          <p:cNvPr id="1389582" name="Line 52"/>
          <p:cNvSpPr>
            <a:spLocks noChangeShapeType="1"/>
          </p:cNvSpPr>
          <p:nvPr/>
        </p:nvSpPr>
        <p:spPr bwMode="auto">
          <a:xfrm>
            <a:off x="6640116" y="3424261"/>
            <a:ext cx="350838" cy="904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391" tIns="45696" rIns="91391" bIns="45696"/>
          <a:lstStyle/>
          <a:p>
            <a:endParaRPr lang="ja-JP" altLang="en-US"/>
          </a:p>
        </p:txBody>
      </p:sp>
      <p:sp>
        <p:nvSpPr>
          <p:cNvPr id="1389583" name="Text Box 53"/>
          <p:cNvSpPr txBox="1">
            <a:spLocks noChangeArrowheads="1"/>
          </p:cNvSpPr>
          <p:nvPr/>
        </p:nvSpPr>
        <p:spPr bwMode="auto">
          <a:xfrm>
            <a:off x="5988338" y="3276644"/>
            <a:ext cx="645180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TACTIC</a:t>
            </a:r>
          </a:p>
        </p:txBody>
      </p:sp>
      <p:sp>
        <p:nvSpPr>
          <p:cNvPr id="1389589" name="Text Box 59"/>
          <p:cNvSpPr txBox="1">
            <a:spLocks noChangeArrowheads="1"/>
          </p:cNvSpPr>
          <p:nvPr/>
        </p:nvSpPr>
        <p:spPr bwMode="auto">
          <a:xfrm>
            <a:off x="4870450" y="914404"/>
            <a:ext cx="835787" cy="27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>
            <a:spAutoFit/>
          </a:bodyPr>
          <a:lstStyle/>
          <a:p>
            <a:pPr eaLnBrk="0" hangingPunct="0"/>
            <a:r>
              <a:rPr kumimoji="0" lang="en-US" altLang="ja-JP" sz="1200" b="1" dirty="0">
                <a:latin typeface="Textile" charset="0"/>
              </a:rPr>
              <a:t>MAGIC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833333" y="5805488"/>
            <a:ext cx="3430985" cy="1035050"/>
            <a:chOff x="1211" y="3672"/>
            <a:chExt cx="1850" cy="562"/>
          </a:xfrm>
        </p:grpSpPr>
        <p:pic>
          <p:nvPicPr>
            <p:cNvPr id="1389591" name="Picture 61" descr="HESS-dark-full"/>
            <p:cNvPicPr>
              <a:picLocks noChangeAspect="1" noChangeArrowheads="1"/>
            </p:cNvPicPr>
            <p:nvPr/>
          </p:nvPicPr>
          <p:blipFill>
            <a:blip r:embed="rId4">
              <a:lum bright="20000" contrast="20000"/>
            </a:blip>
            <a:srcRect l="9448" t="31142" b="31772"/>
            <a:stretch>
              <a:fillRect/>
            </a:stretch>
          </p:blipFill>
          <p:spPr bwMode="auto">
            <a:xfrm>
              <a:off x="1211" y="3676"/>
              <a:ext cx="1850" cy="558"/>
            </a:xfrm>
            <a:prstGeom prst="rect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1389592" name="Text Box 62"/>
            <p:cNvSpPr txBox="1">
              <a:spLocks noChangeArrowheads="1"/>
            </p:cNvSpPr>
            <p:nvPr/>
          </p:nvSpPr>
          <p:spPr bwMode="auto">
            <a:xfrm>
              <a:off x="2567" y="3672"/>
              <a:ext cx="326" cy="1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HESS</a:t>
              </a:r>
            </a:p>
          </p:txBody>
        </p:sp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6113874" y="5789692"/>
            <a:ext cx="3429257" cy="1068371"/>
            <a:chOff x="3693" y="3667"/>
            <a:chExt cx="1856" cy="571"/>
          </a:xfrm>
        </p:grpSpPr>
        <p:pic>
          <p:nvPicPr>
            <p:cNvPr id="1389594" name="Picture 64"/>
            <p:cNvPicPr>
              <a:picLocks noChangeAspect="1" noChangeArrowheads="1"/>
            </p:cNvPicPr>
            <p:nvPr/>
          </p:nvPicPr>
          <p:blipFill>
            <a:blip r:embed="rId5" cstate="print"/>
            <a:srcRect l="9377" t="43631" r="7501" b="20361"/>
            <a:stretch>
              <a:fillRect/>
            </a:stretch>
          </p:blipFill>
          <p:spPr bwMode="auto">
            <a:xfrm>
              <a:off x="3693" y="3669"/>
              <a:ext cx="1856" cy="56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89595" name="Text Box 65"/>
            <p:cNvSpPr txBox="1">
              <a:spLocks noChangeArrowheads="1"/>
            </p:cNvSpPr>
            <p:nvPr/>
          </p:nvSpPr>
          <p:spPr bwMode="auto">
            <a:xfrm>
              <a:off x="3756" y="3667"/>
              <a:ext cx="595" cy="14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CANGAROO</a:t>
              </a: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7099308" y="927100"/>
            <a:ext cx="2399110" cy="1220788"/>
            <a:chOff x="4128" y="406"/>
            <a:chExt cx="1395" cy="769"/>
          </a:xfrm>
        </p:grpSpPr>
        <p:pic>
          <p:nvPicPr>
            <p:cNvPr id="1389597" name="Picture 67" descr="TibetIII-2002"/>
            <p:cNvPicPr>
              <a:picLocks noChangeAspect="1" noChangeArrowheads="1"/>
            </p:cNvPicPr>
            <p:nvPr/>
          </p:nvPicPr>
          <p:blipFill>
            <a:blip r:embed="rId6"/>
            <a:srcRect t="18797" b="18797"/>
            <a:stretch>
              <a:fillRect/>
            </a:stretch>
          </p:blipFill>
          <p:spPr bwMode="auto">
            <a:xfrm>
              <a:off x="4128" y="596"/>
              <a:ext cx="1395" cy="57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89598" name="Text Box 68"/>
            <p:cNvSpPr txBox="1">
              <a:spLocks noChangeArrowheads="1"/>
            </p:cNvSpPr>
            <p:nvPr/>
          </p:nvSpPr>
          <p:spPr bwMode="auto">
            <a:xfrm>
              <a:off x="5066" y="406"/>
              <a:ext cx="36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TIBET</a:t>
              </a:r>
            </a:p>
          </p:txBody>
        </p:sp>
      </p:grpSp>
      <p:grpSp>
        <p:nvGrpSpPr>
          <p:cNvPr id="5" name="Group 69"/>
          <p:cNvGrpSpPr>
            <a:grpSpLocks/>
          </p:cNvGrpSpPr>
          <p:nvPr/>
        </p:nvGrpSpPr>
        <p:grpSpPr bwMode="auto">
          <a:xfrm>
            <a:off x="393836" y="931902"/>
            <a:ext cx="2151459" cy="1444625"/>
            <a:chOff x="229" y="409"/>
            <a:chExt cx="1251" cy="910"/>
          </a:xfrm>
        </p:grpSpPr>
        <p:pic>
          <p:nvPicPr>
            <p:cNvPr id="1389600" name="Picture 70" descr="aerialShot"/>
            <p:cNvPicPr>
              <a:picLocks noChangeAspect="1" noChangeArrowheads="1"/>
            </p:cNvPicPr>
            <p:nvPr/>
          </p:nvPicPr>
          <p:blipFill>
            <a:blip r:embed="rId7"/>
            <a:srcRect l="3473" t="23148" r="3473" b="4630"/>
            <a:stretch>
              <a:fillRect/>
            </a:stretch>
          </p:blipFill>
          <p:spPr bwMode="auto">
            <a:xfrm>
              <a:off x="229" y="596"/>
              <a:ext cx="1251" cy="7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89601" name="Text Box 71"/>
            <p:cNvSpPr txBox="1">
              <a:spLocks noChangeArrowheads="1"/>
            </p:cNvSpPr>
            <p:nvPr/>
          </p:nvSpPr>
          <p:spPr bwMode="auto">
            <a:xfrm>
              <a:off x="282" y="409"/>
              <a:ext cx="53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MILAGRO</a:t>
              </a:r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6977200" y="4117975"/>
            <a:ext cx="2590006" cy="1030288"/>
            <a:chOff x="4030" y="2416"/>
            <a:chExt cx="1506" cy="649"/>
          </a:xfrm>
        </p:grpSpPr>
        <p:pic>
          <p:nvPicPr>
            <p:cNvPr id="1389606" name="Picture 76" descr="Tactic05"/>
            <p:cNvPicPr>
              <a:picLocks noChangeAspect="1" noChangeArrowheads="1"/>
            </p:cNvPicPr>
            <p:nvPr/>
          </p:nvPicPr>
          <p:blipFill>
            <a:blip r:embed="rId8"/>
            <a:srcRect t="15735" b="18356"/>
            <a:stretch>
              <a:fillRect/>
            </a:stretch>
          </p:blipFill>
          <p:spPr bwMode="auto">
            <a:xfrm>
              <a:off x="4030" y="2416"/>
              <a:ext cx="1506" cy="64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89607" name="Text Box 77"/>
            <p:cNvSpPr txBox="1">
              <a:spLocks noChangeArrowheads="1"/>
            </p:cNvSpPr>
            <p:nvPr/>
          </p:nvSpPr>
          <p:spPr bwMode="auto">
            <a:xfrm>
              <a:off x="4093" y="2432"/>
              <a:ext cx="42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TACTIC</a:t>
              </a:r>
            </a:p>
          </p:txBody>
        </p:sp>
      </p:grpSp>
      <p:pic>
        <p:nvPicPr>
          <p:cNvPr id="40" name="図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750" y="3962440"/>
            <a:ext cx="3398308" cy="1027605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0385" y="1219224"/>
            <a:ext cx="2423639" cy="1331809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2" name="Text Box 59"/>
          <p:cNvSpPr txBox="1">
            <a:spLocks noChangeArrowheads="1"/>
          </p:cNvSpPr>
          <p:nvPr/>
        </p:nvSpPr>
        <p:spPr bwMode="auto">
          <a:xfrm>
            <a:off x="495300" y="3611153"/>
            <a:ext cx="990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1" tIns="45696" rIns="91391" bIns="45696">
            <a:spAutoFit/>
          </a:bodyPr>
          <a:lstStyle/>
          <a:p>
            <a:pPr eaLnBrk="0" hangingPunct="0"/>
            <a:r>
              <a:rPr kumimoji="0" lang="en-US" altLang="ja-JP" sz="1200" b="1" dirty="0" smtClean="0">
                <a:latin typeface="Textile" charset="0"/>
              </a:rPr>
              <a:t>VERTAS</a:t>
            </a:r>
            <a:endParaRPr kumimoji="0" lang="en-US" altLang="ja-JP" sz="1200" b="1" dirty="0">
              <a:latin typeface="Texti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SNR W51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906000" cy="318074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85802" y="4724400"/>
            <a:ext cx="7061481" cy="1754312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kumimoji="1" lang="en-US" altLang="ja-JP" dirty="0" smtClean="0"/>
              <a:t>One of the most luminous star forming region (distance ~ 6kpc)</a:t>
            </a:r>
          </a:p>
          <a:p>
            <a:r>
              <a:rPr lang="en-US" altLang="ja-JP" dirty="0" smtClean="0"/>
              <a:t>W51C is a medium age (~30kyr) Super Nova Remnant</a:t>
            </a:r>
          </a:p>
          <a:p>
            <a:r>
              <a:rPr kumimoji="1" lang="en-US" altLang="ja-JP" dirty="0" smtClean="0"/>
              <a:t>Shell of the remnant is interacting with surrounding molecular cloud</a:t>
            </a:r>
          </a:p>
          <a:p>
            <a:r>
              <a:rPr lang="en-US" altLang="ja-JP" dirty="0" smtClean="0"/>
              <a:t>Discovery by Fermi/LAT (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) and HESS (4.4 </a:t>
            </a:r>
            <a:r>
              <a:rPr lang="en-US" altLang="ja-JP" dirty="0" err="1" smtClean="0"/>
              <a:t>σ</a:t>
            </a:r>
            <a:r>
              <a:rPr lang="en-US" altLang="ja-JP" dirty="0" smtClean="0"/>
              <a:t> at 1TeV)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Promising candidate SNR to test and study cosmic ray acceleration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21989" y="2"/>
            <a:ext cx="8071279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/>
              <a:t>SNRs</a:t>
            </a:r>
            <a:r>
              <a:rPr lang="en-US" altLang="ja-JP" dirty="0" smtClean="0"/>
              <a:t> in different evolutionary stages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8" y="1839054"/>
            <a:ext cx="5486400" cy="3930355"/>
          </a:xfrm>
          <a:prstGeom prst="rect">
            <a:avLst/>
          </a:prstGeom>
          <a:solidFill>
            <a:schemeClr val="accent2">
              <a:alpha val="64000"/>
            </a:schemeClr>
          </a:solidFill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rcRect l="32961" t="54360" r="749" b="2965"/>
          <a:stretch>
            <a:fillRect/>
          </a:stretch>
        </p:blipFill>
        <p:spPr>
          <a:xfrm>
            <a:off x="5484419" y="4572000"/>
            <a:ext cx="4421593" cy="198706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14402" y="6096001"/>
            <a:ext cx="2169070" cy="373676"/>
          </a:xfrm>
          <a:prstGeom prst="rect">
            <a:avLst/>
          </a:prstGeom>
          <a:noFill/>
        </p:spPr>
        <p:txBody>
          <a:bodyPr wrap="none" lIns="95743" tIns="47871" rIns="95743" bIns="47871" rtlCol="0">
            <a:spAutoFit/>
          </a:bodyPr>
          <a:lstStyle/>
          <a:p>
            <a:r>
              <a:rPr kumimoji="1" lang="en-US" altLang="ja-JP" dirty="0" smtClean="0"/>
              <a:t>Courtesy of </a:t>
            </a:r>
            <a:r>
              <a:rPr kumimoji="1" lang="en-US" altLang="ja-JP" dirty="0" err="1" smtClean="0"/>
              <a:t>S.Funk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43602" y="2286025"/>
            <a:ext cx="3392324" cy="650675"/>
          </a:xfrm>
          <a:prstGeom prst="rect">
            <a:avLst/>
          </a:prstGeom>
          <a:noFill/>
        </p:spPr>
        <p:txBody>
          <a:bodyPr wrap="none" lIns="95743" tIns="47871" rIns="95743" bIns="47871" rtlCol="0">
            <a:spAutoFit/>
          </a:bodyPr>
          <a:lstStyle/>
          <a:p>
            <a:r>
              <a:rPr lang="en-US" altLang="ja-JP" dirty="0" smtClean="0"/>
              <a:t>We can study </a:t>
            </a:r>
            <a:r>
              <a:rPr lang="en-US" altLang="ja-JP" dirty="0" err="1" smtClean="0"/>
              <a:t>SNRs</a:t>
            </a:r>
            <a:r>
              <a:rPr lang="en-US" altLang="ja-JP" dirty="0" smtClean="0"/>
              <a:t> in different </a:t>
            </a:r>
          </a:p>
          <a:p>
            <a:r>
              <a:rPr lang="en-US" altLang="ja-JP" dirty="0" smtClean="0"/>
              <a:t>evolutionary stages</a:t>
            </a:r>
            <a:endParaRPr kumimoji="1" lang="ja-JP" altLang="en-US" dirty="0"/>
          </a:p>
        </p:txBody>
      </p:sp>
      <p:sp>
        <p:nvSpPr>
          <p:cNvPr id="7" name="フリーフォーム 6"/>
          <p:cNvSpPr/>
          <p:nvPr/>
        </p:nvSpPr>
        <p:spPr>
          <a:xfrm>
            <a:off x="1524001" y="2937941"/>
            <a:ext cx="3098800" cy="2091267"/>
          </a:xfrm>
          <a:custGeom>
            <a:avLst/>
            <a:gdLst>
              <a:gd name="connsiteX0" fmla="*/ 0 w 3098800"/>
              <a:gd name="connsiteY0" fmla="*/ 148167 h 2091267"/>
              <a:gd name="connsiteX1" fmla="*/ 330200 w 3098800"/>
              <a:gd name="connsiteY1" fmla="*/ 21167 h 2091267"/>
              <a:gd name="connsiteX2" fmla="*/ 609600 w 3098800"/>
              <a:gd name="connsiteY2" fmla="*/ 21167 h 2091267"/>
              <a:gd name="connsiteX3" fmla="*/ 914400 w 3098800"/>
              <a:gd name="connsiteY3" fmla="*/ 71967 h 2091267"/>
              <a:gd name="connsiteX4" fmla="*/ 1346200 w 3098800"/>
              <a:gd name="connsiteY4" fmla="*/ 313267 h 2091267"/>
              <a:gd name="connsiteX5" fmla="*/ 2400300 w 3098800"/>
              <a:gd name="connsiteY5" fmla="*/ 1202267 h 2091267"/>
              <a:gd name="connsiteX6" fmla="*/ 2768600 w 3098800"/>
              <a:gd name="connsiteY6" fmla="*/ 1557867 h 2091267"/>
              <a:gd name="connsiteX7" fmla="*/ 2984500 w 3098800"/>
              <a:gd name="connsiteY7" fmla="*/ 1837267 h 2091267"/>
              <a:gd name="connsiteX8" fmla="*/ 3098800 w 3098800"/>
              <a:gd name="connsiteY8" fmla="*/ 2091267 h 209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00" h="2091267">
                <a:moveTo>
                  <a:pt x="0" y="148167"/>
                </a:moveTo>
                <a:cubicBezTo>
                  <a:pt x="114300" y="95250"/>
                  <a:pt x="228600" y="42334"/>
                  <a:pt x="330200" y="21167"/>
                </a:cubicBezTo>
                <a:cubicBezTo>
                  <a:pt x="431800" y="0"/>
                  <a:pt x="512233" y="12700"/>
                  <a:pt x="609600" y="21167"/>
                </a:cubicBezTo>
                <a:cubicBezTo>
                  <a:pt x="706967" y="29634"/>
                  <a:pt x="791633" y="23284"/>
                  <a:pt x="914400" y="71967"/>
                </a:cubicBezTo>
                <a:cubicBezTo>
                  <a:pt x="1037167" y="120650"/>
                  <a:pt x="1098550" y="124884"/>
                  <a:pt x="1346200" y="313267"/>
                </a:cubicBezTo>
                <a:cubicBezTo>
                  <a:pt x="1593850" y="501650"/>
                  <a:pt x="2163233" y="994834"/>
                  <a:pt x="2400300" y="1202267"/>
                </a:cubicBezTo>
                <a:cubicBezTo>
                  <a:pt x="2637367" y="1409700"/>
                  <a:pt x="2671233" y="1452034"/>
                  <a:pt x="2768600" y="1557867"/>
                </a:cubicBezTo>
                <a:cubicBezTo>
                  <a:pt x="2865967" y="1663700"/>
                  <a:pt x="2929467" y="1748367"/>
                  <a:pt x="2984500" y="1837267"/>
                </a:cubicBezTo>
                <a:cubicBezTo>
                  <a:pt x="3039533" y="1926167"/>
                  <a:pt x="3098800" y="2091267"/>
                  <a:pt x="3098800" y="2091267"/>
                </a:cubicBezTo>
              </a:path>
            </a:pathLst>
          </a:custGeom>
          <a:ln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5" tIns="45713" rIns="91425" bIns="4571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52800" y="4419600"/>
            <a:ext cx="81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0.3kyr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67200" y="2819400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2kyr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47800" y="2209800"/>
            <a:ext cx="108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10-30kyr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>
            <a:normAutofit fontScale="90000"/>
          </a:bodyPr>
          <a:lstStyle/>
          <a:p>
            <a:r>
              <a:rPr lang="en-GB" sz="4000" dirty="0"/>
              <a:t>Pulsar Wind Nebulae</a:t>
            </a:r>
            <a:r>
              <a:rPr lang="en-GB" altLang="ja-JP" sz="4000" dirty="0"/>
              <a:t> observation by HESS</a:t>
            </a:r>
            <a:endParaRPr lang="en-US" altLang="ja-JP" sz="4000" dirty="0"/>
          </a:p>
        </p:txBody>
      </p:sp>
      <p:sp>
        <p:nvSpPr>
          <p:cNvPr id="1374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" y="1412877"/>
            <a:ext cx="3236648" cy="4533900"/>
          </a:xfrm>
        </p:spPr>
        <p:txBody>
          <a:bodyPr lIns="0" tIns="0" rIns="0" bIns="0"/>
          <a:lstStyle/>
          <a:p>
            <a:r>
              <a:rPr lang="en-GB" sz="1800" dirty="0"/>
              <a:t>Major galactic </a:t>
            </a:r>
            <a:r>
              <a:rPr lang="en-GB" sz="1800" dirty="0" err="1"/>
              <a:t>TeV</a:t>
            </a:r>
            <a:r>
              <a:rPr lang="en-GB" sz="1800" dirty="0"/>
              <a:t> source population</a:t>
            </a:r>
            <a:endParaRPr lang="en-GB" altLang="ja-JP" sz="1800" dirty="0"/>
          </a:p>
          <a:p>
            <a:pPr lvl="1"/>
            <a:r>
              <a:rPr lang="en-GB" sz="1600" dirty="0"/>
              <a:t>Associated with relatively young</a:t>
            </a:r>
            <a:r>
              <a:rPr lang="en-GB" sz="1600" dirty="0" smtClean="0"/>
              <a:t> (</a:t>
            </a:r>
            <a:r>
              <a:rPr lang="en-GB" sz="1600" dirty="0"/>
              <a:t>&lt;10</a:t>
            </a:r>
            <a:r>
              <a:rPr lang="en-GB" sz="1600" baseline="30000" dirty="0"/>
              <a:t>5</a:t>
            </a:r>
            <a:r>
              <a:rPr lang="en-GB" sz="1600" dirty="0"/>
              <a:t> year old) and energetic pulsars</a:t>
            </a:r>
            <a:endParaRPr lang="en-GB" sz="1600" dirty="0" smtClean="0"/>
          </a:p>
          <a:p>
            <a:endParaRPr lang="en-GB" sz="1800" dirty="0" smtClean="0"/>
          </a:p>
          <a:p>
            <a:r>
              <a:rPr lang="en-GB" sz="1800" dirty="0" smtClean="0"/>
              <a:t>Generally </a:t>
            </a:r>
            <a:r>
              <a:rPr lang="en-GB" sz="1800" dirty="0"/>
              <a:t>believed that we see inverse Compton emission of</a:t>
            </a:r>
            <a:r>
              <a:rPr lang="en-GB" altLang="ja-JP" sz="1800" dirty="0"/>
              <a:t> </a:t>
            </a:r>
            <a:r>
              <a:rPr lang="en-GB" sz="1800" dirty="0"/>
              <a:t>1-100 </a:t>
            </a:r>
            <a:r>
              <a:rPr lang="en-GB" sz="1800" dirty="0" err="1"/>
              <a:t>TeV</a:t>
            </a:r>
            <a:r>
              <a:rPr lang="en-GB" sz="1800" dirty="0"/>
              <a:t> electrons</a:t>
            </a:r>
            <a:endParaRPr lang="en-GB" altLang="ja-JP" sz="1800" dirty="0"/>
          </a:p>
          <a:p>
            <a:endParaRPr lang="en-GB" altLang="ja-JP" sz="1800" dirty="0"/>
          </a:p>
          <a:p>
            <a:r>
              <a:rPr lang="en-GB" altLang="ja-JP" sz="1800" dirty="0"/>
              <a:t>1% of Spin-down energy goes to VHE gamma rays</a:t>
            </a:r>
            <a:endParaRPr lang="en-US" altLang="ja-JP" sz="1800" dirty="0"/>
          </a:p>
        </p:txBody>
      </p:sp>
      <p:pic>
        <p:nvPicPr>
          <p:cNvPr id="13742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3153" y="1384300"/>
            <a:ext cx="6516290" cy="532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74213" name="Text Box 6"/>
          <p:cNvSpPr txBox="1">
            <a:spLocks noChangeArrowheads="1"/>
          </p:cNvSpPr>
          <p:nvPr/>
        </p:nvSpPr>
        <p:spPr bwMode="auto">
          <a:xfrm>
            <a:off x="8530373" y="6446873"/>
            <a:ext cx="1324052" cy="353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91" tIns="45696" rIns="91391" bIns="45696">
            <a:spAutoFit/>
          </a:bodyPr>
          <a:lstStyle/>
          <a:p>
            <a:pPr algn="ctr" defTabSz="449021" eaLnBrk="0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kumimoji="0" lang="en-GB" i="1" dirty="0">
                <a:solidFill>
                  <a:schemeClr val="bg1"/>
                </a:solidFill>
                <a:latin typeface="Tahoma" pitchFamily="34" charset="0"/>
              </a:rPr>
              <a:t>Funk 2006</a:t>
            </a:r>
            <a:endParaRPr kumimoji="0" lang="en-US" altLang="ja-JP" i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0" name="Picture 5" descr="1825_rgb_annotate"/>
          <p:cNvPicPr>
            <a:picLocks noChangeAspect="1" noChangeArrowheads="1"/>
          </p:cNvPicPr>
          <p:nvPr/>
        </p:nvPicPr>
        <p:blipFill>
          <a:blip r:embed="rId3">
            <a:lum bright="10000" contrast="13000"/>
          </a:blip>
          <a:srcRect/>
          <a:stretch>
            <a:fillRect/>
          </a:stretch>
        </p:blipFill>
        <p:spPr bwMode="auto">
          <a:xfrm>
            <a:off x="5343395" y="1268414"/>
            <a:ext cx="421864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933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>
            <a:normAutofit/>
          </a:bodyPr>
          <a:lstStyle/>
          <a:p>
            <a:r>
              <a:rPr lang="en-GB" sz="3600" dirty="0" smtClean="0"/>
              <a:t>Pulsar Wind Nebula HESS J1825-137</a:t>
            </a:r>
            <a:br>
              <a:rPr lang="en-GB" sz="3600" dirty="0" smtClean="0"/>
            </a:br>
            <a:r>
              <a:rPr lang="en-GB" sz="3600" dirty="0" smtClean="0"/>
              <a:t>Energy </a:t>
            </a:r>
            <a:r>
              <a:rPr lang="en-GB" sz="3600" dirty="0"/>
              <a:t>Depend</a:t>
            </a:r>
            <a:r>
              <a:rPr lang="en-GB" altLang="ja-JP" sz="3600" dirty="0"/>
              <a:t>e</a:t>
            </a:r>
            <a:r>
              <a:rPr lang="en-GB" sz="3600" dirty="0"/>
              <a:t>nt Morphology</a:t>
            </a:r>
            <a:endParaRPr lang="en-US" altLang="ja-JP" sz="3600" dirty="0"/>
          </a:p>
        </p:txBody>
      </p:sp>
      <p:sp>
        <p:nvSpPr>
          <p:cNvPr id="13793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81601" y="5638801"/>
            <a:ext cx="4495800" cy="1143000"/>
          </a:xfrm>
        </p:spPr>
        <p:txBody>
          <a:bodyPr lIns="0" tIns="0" rIns="0" bIns="0"/>
          <a:lstStyle/>
          <a:p>
            <a:endParaRPr lang="en-GB" sz="1800" dirty="0" smtClean="0"/>
          </a:p>
          <a:p>
            <a:r>
              <a:rPr lang="en-GB" altLang="ja-JP" sz="1800" dirty="0"/>
              <a:t>Clear </a:t>
            </a:r>
            <a:r>
              <a:rPr lang="en-GB" sz="1800" dirty="0"/>
              <a:t>evidence for cooling of electrons in the Nebula</a:t>
            </a:r>
            <a:endParaRPr lang="en-US" altLang="ja-JP" sz="1800" dirty="0"/>
          </a:p>
        </p:txBody>
      </p:sp>
      <p:pic>
        <p:nvPicPr>
          <p:cNvPr id="1379335" name="Picture 7"/>
          <p:cNvPicPr>
            <a:picLocks noChangeAspect="1" noChangeArrowheads="1"/>
          </p:cNvPicPr>
          <p:nvPr/>
        </p:nvPicPr>
        <p:blipFill>
          <a:blip r:embed="rId4"/>
          <a:srcRect t="47713" r="50185"/>
          <a:stretch>
            <a:fillRect/>
          </a:stretch>
        </p:blipFill>
        <p:spPr bwMode="auto">
          <a:xfrm>
            <a:off x="914415" y="3635427"/>
            <a:ext cx="3754305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79336" name="Line 8"/>
          <p:cNvSpPr>
            <a:spLocks noChangeShapeType="1"/>
          </p:cNvSpPr>
          <p:nvPr/>
        </p:nvSpPr>
        <p:spPr bwMode="auto">
          <a:xfrm flipV="1">
            <a:off x="2286030" y="1341440"/>
            <a:ext cx="3057393" cy="315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91" tIns="45696" rIns="91391" bIns="45696"/>
          <a:lstStyle/>
          <a:p>
            <a:endParaRPr lang="ja-JP" altLang="en-US"/>
          </a:p>
        </p:txBody>
      </p:sp>
      <p:sp>
        <p:nvSpPr>
          <p:cNvPr id="1379337" name="Line 9"/>
          <p:cNvSpPr>
            <a:spLocks noChangeShapeType="1"/>
          </p:cNvSpPr>
          <p:nvPr/>
        </p:nvSpPr>
        <p:spPr bwMode="auto">
          <a:xfrm flipV="1">
            <a:off x="3733815" y="5445133"/>
            <a:ext cx="1609595" cy="4222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91" tIns="45696" rIns="91391" bIns="45696"/>
          <a:lstStyle/>
          <a:p>
            <a:endParaRPr lang="ja-JP" alt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27" y="1219201"/>
            <a:ext cx="4952995" cy="2286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marL="420398" indent="-383843" defTabSz="913909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l"/>
              <a:defRPr/>
            </a:pP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Major galactic </a:t>
            </a:r>
            <a:r>
              <a:rPr lang="en-GB" dirty="0" err="1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TeV</a:t>
            </a: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source population</a:t>
            </a:r>
            <a:endParaRPr lang="en-GB" altLang="ja-JP" dirty="0" smtClean="0"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  <a:p>
            <a:pPr marL="721986" lvl="1" indent="-274172" defTabSz="913909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charset="2"/>
              <a:buChar char="l"/>
              <a:defRPr/>
            </a:pPr>
            <a:r>
              <a:rPr lang="en-GB" sz="1600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Associated with relatively young (&lt;10</a:t>
            </a:r>
            <a:r>
              <a:rPr lang="en-GB" sz="1600" baseline="30000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5</a:t>
            </a:r>
            <a:r>
              <a:rPr lang="en-GB" sz="1600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year old) and energetic pulsars</a:t>
            </a:r>
            <a:endParaRPr lang="en-GB" dirty="0" smtClean="0"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  <a:p>
            <a:pPr marL="420398" indent="-383843" defTabSz="913909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l"/>
              <a:defRPr/>
            </a:pP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Generally believed that we see inverse Compton emission of</a:t>
            </a:r>
            <a:r>
              <a:rPr lang="en-GB" altLang="ja-JP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</a:t>
            </a: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1-100 </a:t>
            </a:r>
            <a:r>
              <a:rPr lang="en-GB" dirty="0" err="1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TeV</a:t>
            </a: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electrons</a:t>
            </a:r>
            <a:endParaRPr lang="en-GB" altLang="ja-JP" dirty="0" smtClean="0"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  <a:p>
            <a:pPr marL="420398" indent="-383843" defTabSz="913909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l"/>
              <a:defRPr/>
            </a:pPr>
            <a:r>
              <a:rPr lang="en-GB" altLang="ja-JP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1% of Spin-down energy goes to VHE gamma rays</a:t>
            </a:r>
            <a:endParaRPr lang="en-US" altLang="ja-JP" dirty="0"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>
                <a:cs typeface="+mj-cs"/>
              </a:rPr>
              <a:t>Crab Nebula spectrum</a:t>
            </a:r>
            <a:br>
              <a:rPr lang="en-US" altLang="ja-JP" dirty="0" smtClean="0">
                <a:cs typeface="+mj-cs"/>
              </a:rPr>
            </a:br>
            <a:r>
              <a:rPr lang="en-US" altLang="ja-JP" dirty="0" smtClean="0">
                <a:cs typeface="+mj-cs"/>
              </a:rPr>
              <a:t>Fermi and MAGIC-Stereo</a:t>
            </a:r>
            <a:endParaRPr lang="en-US" altLang="ja-JP" dirty="0">
              <a:cs typeface="+mj-cs"/>
            </a:endParaRPr>
          </a:p>
        </p:txBody>
      </p:sp>
      <p:sp>
        <p:nvSpPr>
          <p:cNvPr id="13" name="コンテンツ プレースホル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0389" indent="-383832">
              <a:defRPr/>
            </a:pPr>
            <a:endParaRPr lang="ja-JP" altLang="en-US" dirty="0">
              <a:cs typeface="+mn-cs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2301057" y="1125748"/>
            <a:ext cx="5459851" cy="7341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bg2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lIns="91389" tIns="45693" rIns="91389" bIns="45693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sz="1700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13427" y="1412196"/>
            <a:ext cx="9163013" cy="5257224"/>
            <a:chOff x="0" y="0"/>
            <a:chExt cx="6432" cy="4192"/>
          </a:xfrm>
        </p:grpSpPr>
        <p:pic>
          <p:nvPicPr>
            <p:cNvPr id="95240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" y="40"/>
              <a:ext cx="6352" cy="41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5241" name="Picture 1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6432" cy="4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95238" name="Line 16"/>
          <p:cNvSpPr>
            <a:spLocks noChangeShapeType="1"/>
          </p:cNvSpPr>
          <p:nvPr/>
        </p:nvSpPr>
        <p:spPr bwMode="auto">
          <a:xfrm>
            <a:off x="6201365" y="3788889"/>
            <a:ext cx="0" cy="86372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</p:spPr>
        <p:txBody>
          <a:bodyPr lIns="91389" tIns="45693" rIns="91389" bIns="45693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5239" name="Text Box 17"/>
          <p:cNvSpPr txBox="1">
            <a:spLocks noChangeArrowheads="1"/>
          </p:cNvSpPr>
          <p:nvPr/>
        </p:nvSpPr>
        <p:spPr bwMode="auto">
          <a:xfrm>
            <a:off x="5433987" y="4652636"/>
            <a:ext cx="1929056" cy="61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9" tIns="45693" rIns="91389" bIns="45693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700" dirty="0">
                <a:solidFill>
                  <a:schemeClr val="bg1"/>
                </a:solidFill>
              </a:rPr>
              <a:t>Smaller error bars</a:t>
            </a:r>
          </a:p>
          <a:p>
            <a:pPr algn="ctr"/>
            <a:r>
              <a:rPr lang="en-US" altLang="ja-JP" sz="1700" dirty="0">
                <a:solidFill>
                  <a:schemeClr val="bg1"/>
                </a:solidFill>
              </a:rPr>
              <a:t>in only 3.5 hours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2599" y="1322412"/>
            <a:ext cx="3890169" cy="539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1371600" y="2"/>
            <a:ext cx="8534400" cy="1143000"/>
          </a:xfrm>
        </p:spPr>
        <p:txBody>
          <a:bodyPr>
            <a:normAutofit/>
          </a:bodyPr>
          <a:lstStyle/>
          <a:p>
            <a:r>
              <a:rPr lang="en-US" altLang="ja-JP" sz="4800" dirty="0" smtClean="0"/>
              <a:t>Pulsar Study</a:t>
            </a:r>
            <a:endParaRPr lang="ja-JP" altLang="en-US" sz="4800" dirty="0" smtClean="0"/>
          </a:p>
        </p:txBody>
      </p:sp>
      <p:sp>
        <p:nvSpPr>
          <p:cNvPr id="37893" name="テキスト ボックス 8"/>
          <p:cNvSpPr txBox="1">
            <a:spLocks noChangeArrowheads="1"/>
          </p:cNvSpPr>
          <p:nvPr/>
        </p:nvSpPr>
        <p:spPr bwMode="auto">
          <a:xfrm>
            <a:off x="304420" y="1285906"/>
            <a:ext cx="4662434" cy="36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1" rIns="91374" bIns="45691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C000"/>
                </a:solidFill>
              </a:rPr>
              <a:t>MAGIC result: Published in Science in 2008</a:t>
            </a:r>
            <a:endParaRPr lang="ja-JP" altLang="en-US">
              <a:solidFill>
                <a:srgbClr val="FFC000"/>
              </a:solidFill>
            </a:endParaRPr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61" y="3436977"/>
            <a:ext cx="4204891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テキスト ボックス 9"/>
          <p:cNvSpPr txBox="1">
            <a:spLocks noChangeArrowheads="1"/>
          </p:cNvSpPr>
          <p:nvPr/>
        </p:nvSpPr>
        <p:spPr bwMode="auto">
          <a:xfrm>
            <a:off x="309582" y="1714509"/>
            <a:ext cx="4765226" cy="175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1" rIns="91374" bIns="45691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By measuring the spectrum around cutoff</a:t>
            </a:r>
          </a:p>
          <a:p>
            <a:r>
              <a:rPr lang="en-US" altLang="ja-JP" dirty="0"/>
              <a:t>or at high energies is important to distinguish</a:t>
            </a:r>
          </a:p>
          <a:p>
            <a:r>
              <a:rPr lang="en-US" altLang="ja-JP" dirty="0"/>
              <a:t>the emission model</a:t>
            </a:r>
          </a:p>
          <a:p>
            <a:endParaRPr lang="en-US" altLang="ja-JP" dirty="0"/>
          </a:p>
          <a:p>
            <a:r>
              <a:rPr lang="en-US" altLang="ja-JP" dirty="0"/>
              <a:t>Polar cap: double exponent</a:t>
            </a:r>
          </a:p>
          <a:p>
            <a:r>
              <a:rPr lang="en-US" altLang="ja-JP" dirty="0"/>
              <a:t>Outer gap: simple exponent</a:t>
            </a:r>
            <a:endParaRPr lang="ja-JP" altLang="en-US" dirty="0"/>
          </a:p>
        </p:txBody>
      </p:sp>
      <p:sp>
        <p:nvSpPr>
          <p:cNvPr id="7" name="下矢印 6"/>
          <p:cNvSpPr/>
          <p:nvPr/>
        </p:nvSpPr>
        <p:spPr>
          <a:xfrm>
            <a:off x="3810000" y="4343402"/>
            <a:ext cx="3302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696" rIns="91391" bIns="45696"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0"/>
            <a:ext cx="8534400" cy="838200"/>
          </a:xfrm>
        </p:spPr>
        <p:txBody>
          <a:bodyPr/>
          <a:lstStyle/>
          <a:p>
            <a:r>
              <a:rPr lang="ja-JP" altLang="en-US" dirty="0" smtClean="0"/>
              <a:t>　</a:t>
            </a:r>
            <a:r>
              <a:rPr lang="en-US" altLang="ja-JP" dirty="0" smtClean="0"/>
              <a:t>Crab Pulsar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16" y="1600213"/>
            <a:ext cx="7302500" cy="472466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43000" y="1154680"/>
            <a:ext cx="8001000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r>
              <a:rPr kumimoji="1" lang="en-US" altLang="ja-JP" dirty="0" smtClean="0"/>
              <a:t>Cut off </a:t>
            </a:r>
            <a:r>
              <a:rPr lang="en-US" altLang="ja-JP" dirty="0" smtClean="0"/>
              <a:t>feature of </a:t>
            </a:r>
            <a:r>
              <a:rPr kumimoji="1" lang="en-US" altLang="ja-JP" dirty="0" smtClean="0"/>
              <a:t>Spectrum: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Exponent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or Power-Law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 flipH="1">
            <a:off x="8077200" y="3657600"/>
            <a:ext cx="91438" cy="160020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0000FF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696" rIns="91391" bIns="45696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二等辺三角形 7"/>
          <p:cNvSpPr/>
          <p:nvPr/>
        </p:nvSpPr>
        <p:spPr>
          <a:xfrm>
            <a:off x="8001005" y="4114800"/>
            <a:ext cx="228600" cy="228600"/>
          </a:xfrm>
          <a:prstGeom prst="triangle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>
            <a:glow rad="70000">
              <a:srgbClr val="0000FF">
                <a:alpha val="5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696" rIns="91391" bIns="45696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610619" y="4038607"/>
            <a:ext cx="941197" cy="369283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kumimoji="1" lang="en-US" altLang="ja-JP" dirty="0" smtClean="0"/>
              <a:t>MAGIC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91217" y="2297669"/>
            <a:ext cx="979744" cy="369283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kumimoji="1" lang="en-US" altLang="ja-JP" dirty="0" smtClean="0">
                <a:solidFill>
                  <a:srgbClr val="00CC00"/>
                </a:solidFill>
              </a:rPr>
              <a:t>EGRET</a:t>
            </a:r>
            <a:endParaRPr kumimoji="1" lang="ja-JP" altLang="en-US" dirty="0">
              <a:solidFill>
                <a:srgbClr val="00CC00"/>
              </a:solidFill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838200" y="990600"/>
            <a:ext cx="7848600" cy="5676900"/>
            <a:chOff x="-1371600" y="2895600"/>
            <a:chExt cx="7848600" cy="5676900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5029226" y="2983468"/>
              <a:ext cx="774413" cy="369300"/>
            </a:xfrm>
            <a:prstGeom prst="rect">
              <a:avLst/>
            </a:prstGeom>
            <a:noFill/>
          </p:spPr>
          <p:txBody>
            <a:bodyPr wrap="none" lIns="91405" tIns="45704" rIns="91405" bIns="45704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Fermi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18" name="図形グループ 17"/>
            <p:cNvGrpSpPr/>
            <p:nvPr/>
          </p:nvGrpSpPr>
          <p:grpSpPr>
            <a:xfrm>
              <a:off x="-1371600" y="2895600"/>
              <a:ext cx="7848600" cy="5676900"/>
              <a:chOff x="3429000" y="4800600"/>
              <a:chExt cx="7848600" cy="5676900"/>
            </a:xfrm>
          </p:grpSpPr>
          <p:pic>
            <p:nvPicPr>
              <p:cNvPr id="15" name="図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9000" y="4800600"/>
                <a:ext cx="7848600" cy="5676900"/>
              </a:xfrm>
              <a:prstGeom prst="rect">
                <a:avLst/>
              </a:prstGeom>
            </p:spPr>
          </p:pic>
          <p:sp>
            <p:nvSpPr>
              <p:cNvPr id="16" name="テキスト ボックス 15"/>
              <p:cNvSpPr txBox="1"/>
              <p:nvPr/>
            </p:nvSpPr>
            <p:spPr>
              <a:xfrm>
                <a:off x="4724400" y="6172200"/>
                <a:ext cx="1066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 smtClean="0">
                    <a:solidFill>
                      <a:schemeClr val="bg1"/>
                    </a:solidFill>
                  </a:rPr>
                  <a:t>Fermi</a:t>
                </a:r>
                <a:endParaRPr lang="ja-JP" alt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9296400" y="8148935"/>
                <a:ext cx="121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 smtClean="0">
                    <a:solidFill>
                      <a:srgbClr val="FF0000"/>
                    </a:solidFill>
                  </a:rPr>
                  <a:t>MAGIC</a:t>
                </a:r>
                <a:endParaRPr lang="ja-JP" altLang="en-US" sz="2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テキスト ボックス 18"/>
            <p:cNvSpPr txBox="1"/>
            <p:nvPr/>
          </p:nvSpPr>
          <p:spPr>
            <a:xfrm>
              <a:off x="-304800" y="7086600"/>
              <a:ext cx="3048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bg1"/>
                  </a:solidFill>
                </a:rPr>
                <a:t>PhD Thesis of Takayuki Saito 2010</a:t>
              </a:r>
              <a:endParaRPr lang="ja-JP" alt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eshima\Pictures\HE Universe\agn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556" y="0"/>
            <a:ext cx="9985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533400" y="1905000"/>
            <a:ext cx="8458200" cy="2301240"/>
          </a:xfrm>
        </p:spPr>
        <p:txBody>
          <a:bodyPr>
            <a:noAutofit/>
          </a:bodyPr>
          <a:lstStyle/>
          <a:p>
            <a:r>
              <a:rPr lang="en-US" altLang="ja-JP" sz="6600" dirty="0" smtClean="0"/>
              <a:t>Extragalactic sources</a:t>
            </a:r>
            <a:endParaRPr lang="ja-JP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5" y="1295400"/>
            <a:ext cx="5707011" cy="52578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Number of extragalactic VHE Sources (45)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3828398" y="3650967"/>
            <a:ext cx="813123" cy="369273"/>
          </a:xfrm>
          <a:prstGeom prst="rect">
            <a:avLst/>
          </a:prstGeom>
          <a:noFill/>
        </p:spPr>
        <p:txBody>
          <a:bodyPr wrap="none" lIns="91374" tIns="45691" rIns="91374" bIns="45691" rtlCol="0">
            <a:spAutoFit/>
          </a:bodyPr>
          <a:lstStyle/>
          <a:p>
            <a:r>
              <a:rPr kumimoji="1" lang="en-US" altLang="ja-JP" dirty="0" smtClean="0"/>
              <a:t>HESS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145381" y="3562589"/>
            <a:ext cx="941163" cy="369273"/>
          </a:xfrm>
          <a:prstGeom prst="rect">
            <a:avLst/>
          </a:prstGeom>
          <a:noFill/>
        </p:spPr>
        <p:txBody>
          <a:bodyPr wrap="none" lIns="91374" tIns="45691" rIns="91374" bIns="45691" rtlCol="0">
            <a:spAutoFit/>
          </a:bodyPr>
          <a:lstStyle/>
          <a:p>
            <a:r>
              <a:rPr kumimoji="1" lang="en-US" altLang="ja-JP" dirty="0" smtClean="0"/>
              <a:t>MAGIC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4401335" y="2736593"/>
            <a:ext cx="1167912" cy="369273"/>
          </a:xfrm>
          <a:prstGeom prst="rect">
            <a:avLst/>
          </a:prstGeom>
          <a:noFill/>
        </p:spPr>
        <p:txBody>
          <a:bodyPr wrap="none" lIns="91374" tIns="45691" rIns="91374" bIns="45691" rtlCol="0">
            <a:spAutoFit/>
          </a:bodyPr>
          <a:lstStyle/>
          <a:p>
            <a:r>
              <a:rPr kumimoji="1" lang="en-US" altLang="ja-JP" dirty="0" smtClean="0"/>
              <a:t>VERITAS</a:t>
            </a:r>
            <a:endParaRPr kumimoji="1" lang="ja-JP" altLang="en-US" dirty="0"/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6392492" y="1371602"/>
            <a:ext cx="3430985" cy="1035050"/>
            <a:chOff x="1211" y="3672"/>
            <a:chExt cx="1850" cy="562"/>
          </a:xfrm>
        </p:grpSpPr>
        <p:pic>
          <p:nvPicPr>
            <p:cNvPr id="12" name="Picture 61" descr="HESS-dark-full"/>
            <p:cNvPicPr>
              <a:picLocks noChangeAspect="1" noChangeArrowheads="1"/>
            </p:cNvPicPr>
            <p:nvPr/>
          </p:nvPicPr>
          <p:blipFill>
            <a:blip r:embed="rId3">
              <a:lum bright="20000" contrast="20000"/>
            </a:blip>
            <a:srcRect l="9448" t="31142" b="31772"/>
            <a:stretch>
              <a:fillRect/>
            </a:stretch>
          </p:blipFill>
          <p:spPr bwMode="auto">
            <a:xfrm>
              <a:off x="1211" y="3676"/>
              <a:ext cx="1850" cy="558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13" name="Text Box 62"/>
            <p:cNvSpPr txBox="1">
              <a:spLocks noChangeArrowheads="1"/>
            </p:cNvSpPr>
            <p:nvPr/>
          </p:nvSpPr>
          <p:spPr bwMode="auto">
            <a:xfrm>
              <a:off x="1236" y="3672"/>
              <a:ext cx="363" cy="1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400" b="1" dirty="0">
                  <a:latin typeface="Textile" charset="0"/>
                </a:rPr>
                <a:t>HESS</a:t>
              </a:r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181" y="2590828"/>
            <a:ext cx="2839647" cy="1560409"/>
          </a:xfrm>
          <a:prstGeom prst="rect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142" y="4382628"/>
            <a:ext cx="3398308" cy="1027605"/>
          </a:xfrm>
          <a:prstGeom prst="rect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6739977" y="2590803"/>
            <a:ext cx="773053" cy="307732"/>
          </a:xfrm>
          <a:prstGeom prst="rect">
            <a:avLst/>
          </a:prstGeom>
          <a:noFill/>
        </p:spPr>
        <p:txBody>
          <a:bodyPr wrap="none" lIns="91374" tIns="45691" rIns="91374" bIns="45691" rtlCol="0">
            <a:spAutoFit/>
          </a:bodyPr>
          <a:lstStyle/>
          <a:p>
            <a:r>
              <a:rPr lang="en-US" altLang="ja-JP" sz="1400" dirty="0" smtClean="0"/>
              <a:t>MAGIC</a:t>
            </a:r>
            <a:endParaRPr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38907" y="4343400"/>
            <a:ext cx="952264" cy="307732"/>
          </a:xfrm>
          <a:prstGeom prst="rect">
            <a:avLst/>
          </a:prstGeom>
          <a:noFill/>
        </p:spPr>
        <p:txBody>
          <a:bodyPr wrap="none" lIns="91374" tIns="45691" rIns="91374" bIns="45691" rtlCol="0">
            <a:spAutoFit/>
          </a:bodyPr>
          <a:lstStyle/>
          <a:p>
            <a:r>
              <a:rPr lang="en-US" altLang="ja-JP" sz="1400" dirty="0" smtClean="0"/>
              <a:t>VERITAS</a:t>
            </a:r>
            <a:endParaRPr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1199417" y="3688875"/>
            <a:ext cx="1018482" cy="369273"/>
          </a:xfrm>
          <a:prstGeom prst="rect">
            <a:avLst/>
          </a:prstGeom>
          <a:noFill/>
        </p:spPr>
        <p:txBody>
          <a:bodyPr wrap="none" lIns="91374" tIns="45691" rIns="91374" bIns="45691" rtlCol="0">
            <a:spAutoFit/>
          </a:bodyPr>
          <a:lstStyle/>
          <a:p>
            <a:r>
              <a:rPr kumimoji="1" lang="en-US" altLang="ja-JP" dirty="0" smtClean="0"/>
              <a:t>Whipple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 rot="16200000">
            <a:off x="4621836" y="4381562"/>
            <a:ext cx="902615" cy="369273"/>
          </a:xfrm>
          <a:prstGeom prst="rect">
            <a:avLst/>
          </a:prstGeom>
          <a:noFill/>
        </p:spPr>
        <p:txBody>
          <a:bodyPr wrap="none" lIns="91374" tIns="45691" rIns="91374" bIns="45691" rtlCol="0">
            <a:spAutoFit/>
          </a:bodyPr>
          <a:lstStyle/>
          <a:p>
            <a:r>
              <a:rPr kumimoji="1" lang="en-US" altLang="ja-JP" dirty="0" smtClean="0"/>
              <a:t>FERMI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6"/>
          <a:srcRect t="2674" b="14708"/>
          <a:stretch>
            <a:fillRect/>
          </a:stretch>
        </p:blipFill>
        <p:spPr>
          <a:xfrm>
            <a:off x="6858030" y="5562600"/>
            <a:ext cx="1317685" cy="113316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229630" y="5867407"/>
            <a:ext cx="774384" cy="369283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kumimoji="1" lang="en-US" altLang="ja-JP" dirty="0" smtClean="0"/>
              <a:t>Fermi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219213" y="5285623"/>
            <a:ext cx="740521" cy="276979"/>
          </a:xfrm>
          <a:prstGeom prst="rect">
            <a:avLst/>
          </a:prstGeom>
          <a:noFill/>
        </p:spPr>
        <p:txBody>
          <a:bodyPr wrap="none" lIns="91422" tIns="45710" rIns="91422" bIns="45710" rtlCol="0">
            <a:spAutoFit/>
          </a:bodyPr>
          <a:lstStyle/>
          <a:p>
            <a:r>
              <a:rPr lang="en-US" altLang="ja-JP" sz="1200" dirty="0" err="1" smtClean="0">
                <a:solidFill>
                  <a:schemeClr val="bg1"/>
                </a:solidFill>
              </a:rPr>
              <a:t>Mrk</a:t>
            </a:r>
            <a:r>
              <a:rPr lang="en-US" altLang="ja-JP" sz="1200" dirty="0" smtClean="0">
                <a:solidFill>
                  <a:schemeClr val="bg1"/>
                </a:solidFill>
              </a:rPr>
              <a:t> 421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26457" y="5209422"/>
            <a:ext cx="740521" cy="276979"/>
          </a:xfrm>
          <a:prstGeom prst="rect">
            <a:avLst/>
          </a:prstGeom>
          <a:noFill/>
        </p:spPr>
        <p:txBody>
          <a:bodyPr wrap="none" lIns="91422" tIns="45710" rIns="91422" bIns="45710" rtlCol="0">
            <a:spAutoFit/>
          </a:bodyPr>
          <a:lstStyle/>
          <a:p>
            <a:r>
              <a:rPr lang="en-US" altLang="ja-JP" sz="1200" dirty="0" err="1" smtClean="0">
                <a:solidFill>
                  <a:schemeClr val="bg1"/>
                </a:solidFill>
              </a:rPr>
              <a:t>Mrk</a:t>
            </a:r>
            <a:r>
              <a:rPr lang="en-US" altLang="ja-JP" sz="1200" dirty="0" smtClean="0">
                <a:solidFill>
                  <a:schemeClr val="bg1"/>
                </a:solidFill>
              </a:rPr>
              <a:t> 501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58730" y="5438021"/>
            <a:ext cx="817869" cy="276993"/>
          </a:xfrm>
          <a:prstGeom prst="rect">
            <a:avLst/>
          </a:prstGeom>
          <a:noFill/>
        </p:spPr>
        <p:txBody>
          <a:bodyPr wrap="none" lIns="91422" tIns="45710" rIns="91422" bIns="45710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1ES2344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517868" y="4724422"/>
            <a:ext cx="834898" cy="461645"/>
          </a:xfrm>
          <a:prstGeom prst="rect">
            <a:avLst/>
          </a:prstGeom>
          <a:noFill/>
        </p:spPr>
        <p:txBody>
          <a:bodyPr wrap="none" lIns="91422" tIns="45710" rIns="91422" bIns="45710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1ES1959</a:t>
            </a:r>
          </a:p>
          <a:p>
            <a:r>
              <a:rPr lang="en-US" altLang="ja-JP" sz="1200" dirty="0" smtClean="0">
                <a:solidFill>
                  <a:schemeClr val="bg1"/>
                </a:solidFill>
              </a:rPr>
              <a:t>PKS2155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935582" y="5029222"/>
            <a:ext cx="484019" cy="276993"/>
          </a:xfrm>
          <a:prstGeom prst="rect">
            <a:avLst/>
          </a:prstGeom>
          <a:noFill/>
        </p:spPr>
        <p:txBody>
          <a:bodyPr wrap="none" lIns="91422" tIns="45710" rIns="91422" bIns="45710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M87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391076" y="5209421"/>
            <a:ext cx="723718" cy="276993"/>
          </a:xfrm>
          <a:prstGeom prst="rect">
            <a:avLst/>
          </a:prstGeom>
          <a:noFill/>
        </p:spPr>
        <p:txBody>
          <a:bodyPr wrap="none" lIns="91422" tIns="45710" rIns="91422" bIns="45710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1H1426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 rot="16200000">
            <a:off x="2055851" y="3688875"/>
            <a:ext cx="1005408" cy="369273"/>
          </a:xfrm>
          <a:prstGeom prst="rect">
            <a:avLst/>
          </a:prstGeom>
          <a:noFill/>
        </p:spPr>
        <p:txBody>
          <a:bodyPr wrap="none" lIns="91374" tIns="45691" rIns="91374" bIns="45691" rtlCol="0">
            <a:spAutoFit/>
          </a:bodyPr>
          <a:lstStyle/>
          <a:p>
            <a:r>
              <a:rPr kumimoji="1" lang="en-US" altLang="ja-JP" dirty="0" smtClean="0"/>
              <a:t>HEGRA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962" name="Picture 26" descr="SN1987a_wallpaper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 r="11073" b="11810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7938" name="Text Box 2"/>
          <p:cNvSpPr txBox="1">
            <a:spLocks noChangeArrowheads="1"/>
          </p:cNvSpPr>
          <p:nvPr/>
        </p:nvSpPr>
        <p:spPr bwMode="auto">
          <a:xfrm>
            <a:off x="412751" y="288925"/>
            <a:ext cx="3919509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8" tIns="45718" rIns="91438" bIns="45718">
            <a:spAutoFit/>
          </a:bodyPr>
          <a:lstStyle/>
          <a:p>
            <a:pPr eaLnBrk="0" hangingPunct="0"/>
            <a:r>
              <a:rPr kumimoji="0" lang="en-US" altLang="ja-JP" sz="2800" b="1" dirty="0">
                <a:solidFill>
                  <a:srgbClr val="FFE474"/>
                </a:solidFill>
                <a:latin typeface="Comic Sans MS" pitchFamily="66" charset="0"/>
              </a:rPr>
              <a:t>Origin of </a:t>
            </a:r>
            <a:r>
              <a:rPr kumimoji="0" lang="en-US" altLang="ja-JP" sz="2800" b="1" dirty="0" smtClean="0">
                <a:solidFill>
                  <a:srgbClr val="FFE474"/>
                </a:solidFill>
                <a:latin typeface="Comic Sans MS" pitchFamily="66" charset="0"/>
              </a:rPr>
              <a:t>cosmic rays</a:t>
            </a:r>
            <a:endParaRPr kumimoji="0" lang="en-US" altLang="ja-JP" sz="2400" dirty="0">
              <a:latin typeface="Comic Sans MS" pitchFamily="66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79274" y="403228"/>
            <a:ext cx="6399345" cy="5840413"/>
            <a:chOff x="802" y="254"/>
            <a:chExt cx="3721" cy="3679"/>
          </a:xfrm>
        </p:grpSpPr>
        <p:pic>
          <p:nvPicPr>
            <p:cNvPr id="1447940" name="Picture 4" descr="horseshoe_magnet_magnetic_rays_sm_clr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2" y="1890"/>
              <a:ext cx="562" cy="418"/>
            </a:xfrm>
            <a:prstGeom prst="rect">
              <a:avLst/>
            </a:prstGeom>
            <a:noFill/>
          </p:spPr>
        </p:pic>
        <p:pic>
          <p:nvPicPr>
            <p:cNvPr id="1447941" name="Picture 5" descr="horseshoe_magnet_magnetic_rays_sm_clr_rot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57" y="1356"/>
              <a:ext cx="418" cy="562"/>
            </a:xfrm>
            <a:prstGeom prst="rect">
              <a:avLst/>
            </a:prstGeom>
            <a:noFill/>
          </p:spPr>
        </p:pic>
        <p:pic>
          <p:nvPicPr>
            <p:cNvPr id="1447942" name="Picture 6" descr="horseshoe_magnet_magnetic_rays_sm_clr_rot2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5" y="3371"/>
              <a:ext cx="418" cy="562"/>
            </a:xfrm>
            <a:prstGeom prst="rect">
              <a:avLst/>
            </a:prstGeom>
            <a:noFill/>
          </p:spPr>
        </p:pic>
        <p:pic>
          <p:nvPicPr>
            <p:cNvPr id="1447943" name="Picture 7" descr="horseshoe_magnet_magnetic_rays_sm_clr_rot2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70" y="1512"/>
              <a:ext cx="418" cy="562"/>
            </a:xfrm>
            <a:prstGeom prst="rect">
              <a:avLst/>
            </a:prstGeom>
            <a:noFill/>
          </p:spPr>
        </p:pic>
        <p:pic>
          <p:nvPicPr>
            <p:cNvPr id="1447944" name="Picture 8" descr="horseshoe_magnet_magnetic_rays_sm_clr_rot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40" y="254"/>
              <a:ext cx="418" cy="562"/>
            </a:xfrm>
            <a:prstGeom prst="rect">
              <a:avLst/>
            </a:prstGeom>
            <a:noFill/>
          </p:spPr>
        </p:pic>
        <p:pic>
          <p:nvPicPr>
            <p:cNvPr id="1447945" name="Picture 9" descr="horseshoe_magnet_magnetic_rays_sm_clr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61" y="3155"/>
              <a:ext cx="562" cy="418"/>
            </a:xfrm>
            <a:prstGeom prst="rect">
              <a:avLst/>
            </a:prstGeom>
            <a:noFill/>
          </p:spPr>
        </p:pic>
      </p:grpSp>
      <p:pic>
        <p:nvPicPr>
          <p:cNvPr id="1447946" name="Picture 10" descr="test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3" y="2362200"/>
            <a:ext cx="1964002" cy="180975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384550" y="3505201"/>
            <a:ext cx="3962400" cy="1143000"/>
            <a:chOff x="1968" y="2208"/>
            <a:chExt cx="2304" cy="720"/>
          </a:xfrm>
        </p:grpSpPr>
        <p:sp>
          <p:nvSpPr>
            <p:cNvPr id="1447949" name="Line 13"/>
            <p:cNvSpPr>
              <a:spLocks noChangeShapeType="1"/>
            </p:cNvSpPr>
            <p:nvPr/>
          </p:nvSpPr>
          <p:spPr bwMode="auto">
            <a:xfrm flipV="1">
              <a:off x="1968" y="2208"/>
              <a:ext cx="2304" cy="720"/>
            </a:xfrm>
            <a:prstGeom prst="line">
              <a:avLst/>
            </a:prstGeom>
            <a:noFill/>
            <a:ln w="38100">
              <a:solidFill>
                <a:srgbClr val="FFBA1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47950" name="Text Box 14"/>
            <p:cNvSpPr txBox="1">
              <a:spLocks noChangeArrowheads="1"/>
            </p:cNvSpPr>
            <p:nvPr/>
          </p:nvSpPr>
          <p:spPr bwMode="auto">
            <a:xfrm>
              <a:off x="3398" y="2473"/>
              <a:ext cx="67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kumimoji="0" lang="en-US" altLang="ja-JP" sz="2400" dirty="0">
                  <a:solidFill>
                    <a:srgbClr val="FFBA1F"/>
                  </a:solidFill>
                  <a:latin typeface="Times" pitchFamily="18" charset="0"/>
                </a:rPr>
                <a:t>Gamma</a:t>
              </a:r>
              <a:endParaRPr kumimoji="0" lang="en-US" altLang="ja-JP" sz="2400" dirty="0">
                <a:latin typeface="Times" pitchFamily="18" charset="0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7924795" y="136529"/>
            <a:ext cx="1343156" cy="2149475"/>
            <a:chOff x="4608" y="86"/>
            <a:chExt cx="781" cy="1354"/>
          </a:xfrm>
        </p:grpSpPr>
        <p:sp>
          <p:nvSpPr>
            <p:cNvPr id="1447952" name="Line 16"/>
            <p:cNvSpPr>
              <a:spLocks noChangeShapeType="1"/>
            </p:cNvSpPr>
            <p:nvPr/>
          </p:nvSpPr>
          <p:spPr bwMode="auto">
            <a:xfrm>
              <a:off x="4608" y="336"/>
              <a:ext cx="192" cy="1104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47953" name="Text Box 17"/>
            <p:cNvSpPr txBox="1">
              <a:spLocks noChangeArrowheads="1"/>
            </p:cNvSpPr>
            <p:nvPr/>
          </p:nvSpPr>
          <p:spPr bwMode="auto">
            <a:xfrm>
              <a:off x="4646" y="86"/>
              <a:ext cx="743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400" dirty="0">
                  <a:solidFill>
                    <a:srgbClr val="81E6FF"/>
                  </a:solidFill>
                  <a:latin typeface="Times" pitchFamily="18" charset="0"/>
                </a:rPr>
                <a:t>apparent </a:t>
              </a:r>
            </a:p>
            <a:p>
              <a:pPr eaLnBrk="0" hangingPunct="0"/>
              <a:r>
                <a:rPr kumimoji="0" lang="en-US" altLang="ja-JP" sz="2400" dirty="0">
                  <a:solidFill>
                    <a:srgbClr val="81E6FF"/>
                  </a:solidFill>
                  <a:latin typeface="Times" pitchFamily="18" charset="0"/>
                </a:rPr>
                <a:t>source</a:t>
              </a:r>
            </a:p>
            <a:p>
              <a:pPr eaLnBrk="0" hangingPunct="0"/>
              <a:r>
                <a:rPr kumimoji="0" lang="en-US" altLang="ja-JP" sz="2400" dirty="0">
                  <a:solidFill>
                    <a:srgbClr val="81E6FF"/>
                  </a:solidFill>
                  <a:latin typeface="Times" pitchFamily="18" charset="0"/>
                </a:rPr>
                <a:t>direction </a:t>
              </a:r>
              <a:endParaRPr kumimoji="0" lang="en-US" altLang="ja-JP" sz="2400" dirty="0">
                <a:solidFill>
                  <a:schemeClr val="folHlink"/>
                </a:solidFill>
                <a:latin typeface="Times" pitchFamily="18" charset="0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259809" y="762001"/>
            <a:ext cx="6017552" cy="5491163"/>
            <a:chOff x="1314" y="480"/>
            <a:chExt cx="3499" cy="3459"/>
          </a:xfrm>
        </p:grpSpPr>
        <p:sp>
          <p:nvSpPr>
            <p:cNvPr id="1447955" name="Freeform 19"/>
            <p:cNvSpPr>
              <a:spLocks/>
            </p:cNvSpPr>
            <p:nvPr/>
          </p:nvSpPr>
          <p:spPr bwMode="auto">
            <a:xfrm>
              <a:off x="1314" y="480"/>
              <a:ext cx="3499" cy="3459"/>
            </a:xfrm>
            <a:custGeom>
              <a:avLst/>
              <a:gdLst/>
              <a:ahLst/>
              <a:cxnLst>
                <a:cxn ang="0">
                  <a:pos x="678" y="2713"/>
                </a:cxn>
                <a:cxn ang="0">
                  <a:pos x="1204" y="2680"/>
                </a:cxn>
                <a:cxn ang="0">
                  <a:pos x="1338" y="3648"/>
                </a:cxn>
                <a:cxn ang="0">
                  <a:pos x="862" y="3272"/>
                </a:cxn>
                <a:cxn ang="0">
                  <a:pos x="1638" y="3030"/>
                </a:cxn>
                <a:cxn ang="0">
                  <a:pos x="1103" y="2391"/>
                </a:cxn>
                <a:cxn ang="0">
                  <a:pos x="884" y="2301"/>
                </a:cxn>
                <a:cxn ang="0">
                  <a:pos x="603" y="2235"/>
                </a:cxn>
                <a:cxn ang="0">
                  <a:pos x="8" y="1950"/>
                </a:cxn>
                <a:cxn ang="0">
                  <a:pos x="555" y="1653"/>
                </a:cxn>
                <a:cxn ang="0">
                  <a:pos x="1163" y="1963"/>
                </a:cxn>
                <a:cxn ang="0">
                  <a:pos x="1528" y="1822"/>
                </a:cxn>
                <a:cxn ang="0">
                  <a:pos x="1576" y="1472"/>
                </a:cxn>
                <a:cxn ang="0">
                  <a:pos x="1979" y="1057"/>
                </a:cxn>
                <a:cxn ang="0">
                  <a:pos x="1760" y="551"/>
                </a:cxn>
                <a:cxn ang="0">
                  <a:pos x="1443" y="85"/>
                </a:cxn>
                <a:cxn ang="0">
                  <a:pos x="2076" y="34"/>
                </a:cxn>
                <a:cxn ang="0">
                  <a:pos x="2551" y="292"/>
                </a:cxn>
                <a:cxn ang="0">
                  <a:pos x="2344" y="630"/>
                </a:cxn>
                <a:cxn ang="0">
                  <a:pos x="2014" y="734"/>
                </a:cxn>
                <a:cxn ang="0">
                  <a:pos x="1760" y="1083"/>
                </a:cxn>
                <a:cxn ang="0">
                  <a:pos x="2344" y="1237"/>
                </a:cxn>
                <a:cxn ang="0">
                  <a:pos x="2817" y="551"/>
                </a:cxn>
                <a:cxn ang="0">
                  <a:pos x="3098" y="501"/>
                </a:cxn>
                <a:cxn ang="0">
                  <a:pos x="3414" y="720"/>
                </a:cxn>
                <a:cxn ang="0">
                  <a:pos x="3499" y="1096"/>
                </a:cxn>
              </a:cxnLst>
              <a:rect l="0" t="0" r="r" b="b"/>
              <a:pathLst>
                <a:path w="3499" h="3747">
                  <a:moveTo>
                    <a:pt x="678" y="2713"/>
                  </a:moveTo>
                  <a:cubicBezTo>
                    <a:pt x="766" y="2708"/>
                    <a:pt x="1094" y="2524"/>
                    <a:pt x="1204" y="2680"/>
                  </a:cubicBezTo>
                  <a:cubicBezTo>
                    <a:pt x="1314" y="2836"/>
                    <a:pt x="1395" y="3549"/>
                    <a:pt x="1338" y="3648"/>
                  </a:cubicBezTo>
                  <a:cubicBezTo>
                    <a:pt x="1281" y="3747"/>
                    <a:pt x="812" y="3375"/>
                    <a:pt x="862" y="3272"/>
                  </a:cubicBezTo>
                  <a:cubicBezTo>
                    <a:pt x="912" y="3169"/>
                    <a:pt x="1598" y="3177"/>
                    <a:pt x="1638" y="3030"/>
                  </a:cubicBezTo>
                  <a:cubicBezTo>
                    <a:pt x="1678" y="2883"/>
                    <a:pt x="1229" y="2512"/>
                    <a:pt x="1103" y="2391"/>
                  </a:cubicBezTo>
                  <a:cubicBezTo>
                    <a:pt x="977" y="2270"/>
                    <a:pt x="967" y="2327"/>
                    <a:pt x="884" y="2301"/>
                  </a:cubicBezTo>
                  <a:cubicBezTo>
                    <a:pt x="800" y="2274"/>
                    <a:pt x="749" y="2294"/>
                    <a:pt x="603" y="2235"/>
                  </a:cubicBezTo>
                  <a:cubicBezTo>
                    <a:pt x="456" y="2176"/>
                    <a:pt x="15" y="2046"/>
                    <a:pt x="8" y="1950"/>
                  </a:cubicBezTo>
                  <a:cubicBezTo>
                    <a:pt x="0" y="1853"/>
                    <a:pt x="362" y="1651"/>
                    <a:pt x="555" y="1653"/>
                  </a:cubicBezTo>
                  <a:cubicBezTo>
                    <a:pt x="748" y="1654"/>
                    <a:pt x="1001" y="1935"/>
                    <a:pt x="1163" y="1963"/>
                  </a:cubicBezTo>
                  <a:cubicBezTo>
                    <a:pt x="1325" y="1991"/>
                    <a:pt x="1459" y="1904"/>
                    <a:pt x="1528" y="1822"/>
                  </a:cubicBezTo>
                  <a:cubicBezTo>
                    <a:pt x="1598" y="1739"/>
                    <a:pt x="1500" y="1600"/>
                    <a:pt x="1576" y="1472"/>
                  </a:cubicBezTo>
                  <a:cubicBezTo>
                    <a:pt x="1652" y="1344"/>
                    <a:pt x="1948" y="1209"/>
                    <a:pt x="1979" y="1057"/>
                  </a:cubicBezTo>
                  <a:cubicBezTo>
                    <a:pt x="2009" y="904"/>
                    <a:pt x="1849" y="714"/>
                    <a:pt x="1760" y="551"/>
                  </a:cubicBezTo>
                  <a:cubicBezTo>
                    <a:pt x="1670" y="389"/>
                    <a:pt x="1391" y="171"/>
                    <a:pt x="1443" y="85"/>
                  </a:cubicBezTo>
                  <a:cubicBezTo>
                    <a:pt x="1496" y="0"/>
                    <a:pt x="1891" y="0"/>
                    <a:pt x="2076" y="34"/>
                  </a:cubicBezTo>
                  <a:cubicBezTo>
                    <a:pt x="2261" y="69"/>
                    <a:pt x="2506" y="194"/>
                    <a:pt x="2551" y="292"/>
                  </a:cubicBezTo>
                  <a:cubicBezTo>
                    <a:pt x="2595" y="391"/>
                    <a:pt x="2433" y="556"/>
                    <a:pt x="2344" y="630"/>
                  </a:cubicBezTo>
                  <a:cubicBezTo>
                    <a:pt x="2255" y="704"/>
                    <a:pt x="2111" y="658"/>
                    <a:pt x="2014" y="734"/>
                  </a:cubicBezTo>
                  <a:cubicBezTo>
                    <a:pt x="1917" y="809"/>
                    <a:pt x="1704" y="999"/>
                    <a:pt x="1760" y="1083"/>
                  </a:cubicBezTo>
                  <a:cubicBezTo>
                    <a:pt x="1815" y="1167"/>
                    <a:pt x="2168" y="1326"/>
                    <a:pt x="2344" y="1237"/>
                  </a:cubicBezTo>
                  <a:cubicBezTo>
                    <a:pt x="2520" y="1149"/>
                    <a:pt x="2692" y="674"/>
                    <a:pt x="2817" y="551"/>
                  </a:cubicBezTo>
                  <a:cubicBezTo>
                    <a:pt x="2942" y="428"/>
                    <a:pt x="2999" y="473"/>
                    <a:pt x="3098" y="501"/>
                  </a:cubicBezTo>
                  <a:cubicBezTo>
                    <a:pt x="3197" y="528"/>
                    <a:pt x="3348" y="622"/>
                    <a:pt x="3414" y="720"/>
                  </a:cubicBezTo>
                  <a:cubicBezTo>
                    <a:pt x="3480" y="819"/>
                    <a:pt x="3485" y="1034"/>
                    <a:pt x="3499" y="1096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7956" name="Text Box 20"/>
            <p:cNvSpPr txBox="1">
              <a:spLocks noChangeArrowheads="1"/>
            </p:cNvSpPr>
            <p:nvPr/>
          </p:nvSpPr>
          <p:spPr bwMode="auto">
            <a:xfrm>
              <a:off x="1488" y="1488"/>
              <a:ext cx="689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400" dirty="0">
                  <a:solidFill>
                    <a:schemeClr val="hlink"/>
                  </a:solidFill>
                  <a:latin typeface="Times" pitchFamily="18" charset="0"/>
                </a:rPr>
                <a:t>charged </a:t>
              </a:r>
            </a:p>
            <a:p>
              <a:pPr eaLnBrk="0" hangingPunct="0"/>
              <a:r>
                <a:rPr kumimoji="0" lang="en-US" altLang="ja-JP" sz="2400" dirty="0">
                  <a:solidFill>
                    <a:schemeClr val="hlink"/>
                  </a:solidFill>
                  <a:latin typeface="Times" pitchFamily="18" charset="0"/>
                </a:rPr>
                <a:t>particle</a:t>
              </a:r>
              <a:endParaRPr kumimoji="0" lang="en-US" altLang="ja-JP" sz="2400" dirty="0">
                <a:latin typeface="Times" pitchFamily="18" charset="0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65561" y="5257805"/>
            <a:ext cx="4892806" cy="1590676"/>
            <a:chOff x="387" y="3312"/>
            <a:chExt cx="2845" cy="1002"/>
          </a:xfrm>
        </p:grpSpPr>
        <p:sp>
          <p:nvSpPr>
            <p:cNvPr id="1447958" name="Text Box 22"/>
            <p:cNvSpPr txBox="1">
              <a:spLocks noChangeArrowheads="1"/>
            </p:cNvSpPr>
            <p:nvPr/>
          </p:nvSpPr>
          <p:spPr bwMode="auto">
            <a:xfrm>
              <a:off x="1490" y="3660"/>
              <a:ext cx="1297" cy="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kumimoji="0" lang="en-US" altLang="ja-JP" sz="2800" dirty="0">
                  <a:solidFill>
                    <a:srgbClr val="FFFF66"/>
                  </a:solidFill>
                  <a:latin typeface="Comic Sans MS" pitchFamily="66" charset="0"/>
                  <a:sym typeface="Symbol" pitchFamily="18" charset="2"/>
                </a:rPr>
                <a:t></a:t>
              </a:r>
              <a:r>
                <a:rPr kumimoji="0" lang="en-US" altLang="ja-JP" sz="2800" baseline="30000" dirty="0">
                  <a:solidFill>
                    <a:srgbClr val="FFFF66"/>
                  </a:solidFill>
                  <a:latin typeface="Comic Sans MS" pitchFamily="66" charset="0"/>
                  <a:sym typeface="Symbol" pitchFamily="18" charset="2"/>
                </a:rPr>
                <a:t>0</a:t>
              </a:r>
              <a:r>
                <a:rPr kumimoji="0" lang="en-US" altLang="ja-JP" sz="2800" baseline="30000" dirty="0">
                  <a:solidFill>
                    <a:srgbClr val="FFFF66"/>
                  </a:solidFill>
                  <a:latin typeface="Comic Sans MS" pitchFamily="66" charset="0"/>
                </a:rPr>
                <a:t> </a:t>
              </a:r>
              <a:r>
                <a:rPr kumimoji="0" lang="en-US" altLang="ja-JP" sz="2800" dirty="0">
                  <a:solidFill>
                    <a:srgbClr val="FFFF66"/>
                  </a:solidFill>
                  <a:latin typeface="Comic Sans MS" pitchFamily="66" charset="0"/>
                </a:rPr>
                <a:t>-&gt; </a:t>
              </a:r>
              <a:r>
                <a:rPr kumimoji="0" lang="en-US" altLang="ja-JP" sz="2800" dirty="0" err="1">
                  <a:solidFill>
                    <a:srgbClr val="FFFF66"/>
                  </a:solidFill>
                  <a:latin typeface="Comic Sans MS" pitchFamily="66" charset="0"/>
                  <a:sym typeface="Symbol" pitchFamily="18" charset="2"/>
                </a:rPr>
                <a:t></a:t>
              </a:r>
              <a:endParaRPr kumimoji="0" lang="en-US" altLang="ja-JP" sz="2800" dirty="0">
                <a:latin typeface="Comic Sans MS" pitchFamily="66" charset="0"/>
                <a:sym typeface="Symbol" pitchFamily="18" charset="2"/>
              </a:endParaRPr>
            </a:p>
            <a:p>
              <a:pPr eaLnBrk="0" hangingPunct="0">
                <a:lnSpc>
                  <a:spcPct val="60000"/>
                </a:lnSpc>
              </a:pPr>
              <a:r>
                <a:rPr kumimoji="0" lang="en-US" altLang="ja-JP" sz="2800" dirty="0" err="1">
                  <a:latin typeface="Comic Sans MS" pitchFamily="66" charset="0"/>
                  <a:sym typeface="Symbol" pitchFamily="18" charset="2"/>
                </a:rPr>
                <a:t></a:t>
              </a:r>
              <a:r>
                <a:rPr kumimoji="0" lang="en-US" altLang="ja-JP" sz="2800" baseline="30000" dirty="0">
                  <a:latin typeface="Comic Sans MS" pitchFamily="66" charset="0"/>
                  <a:sym typeface="Symbol" pitchFamily="18" charset="2"/>
                </a:rPr>
                <a:t>±</a:t>
              </a:r>
              <a:r>
                <a:rPr kumimoji="0" lang="en-US" altLang="ja-JP" sz="2800" dirty="0">
                  <a:latin typeface="Comic Sans MS" pitchFamily="66" charset="0"/>
                  <a:sym typeface="Symbol" pitchFamily="18" charset="2"/>
                </a:rPr>
                <a:t> </a:t>
              </a:r>
              <a:r>
                <a:rPr kumimoji="0" lang="en-US" altLang="ja-JP" sz="2800" dirty="0">
                  <a:latin typeface="Comic Sans MS" pitchFamily="66" charset="0"/>
                </a:rPr>
                <a:t>-&gt; </a:t>
              </a:r>
              <a:r>
                <a:rPr kumimoji="0" lang="en-US" altLang="ja-JP" sz="2800" dirty="0" err="1">
                  <a:latin typeface="Comic Sans MS" pitchFamily="66" charset="0"/>
                  <a:sym typeface="Symbol" pitchFamily="18" charset="2"/>
                </a:rPr>
                <a:t></a:t>
              </a:r>
              <a:r>
                <a:rPr kumimoji="0" lang="en-US" altLang="ja-JP" sz="2800" dirty="0">
                  <a:latin typeface="Comic Sans MS" pitchFamily="66" charset="0"/>
                  <a:sym typeface="Symbol" pitchFamily="18" charset="2"/>
                </a:rPr>
                <a:t> + </a:t>
              </a:r>
              <a:r>
                <a:rPr kumimoji="0" lang="en-US" altLang="ja-JP" sz="2800" dirty="0" err="1">
                  <a:latin typeface="Comic Sans MS" pitchFamily="66" charset="0"/>
                  <a:sym typeface="Symbol" pitchFamily="18" charset="2"/>
                </a:rPr>
                <a:t></a:t>
              </a:r>
              <a:endParaRPr kumimoji="0" lang="en-US" altLang="ja-JP" sz="2800" dirty="0">
                <a:latin typeface="Comic Sans MS" pitchFamily="66" charset="0"/>
              </a:endParaRPr>
            </a:p>
          </p:txBody>
        </p:sp>
        <p:sp>
          <p:nvSpPr>
            <p:cNvPr id="1447959" name="Text Box 23"/>
            <p:cNvSpPr txBox="1">
              <a:spLocks noChangeArrowheads="1"/>
            </p:cNvSpPr>
            <p:nvPr/>
          </p:nvSpPr>
          <p:spPr bwMode="auto">
            <a:xfrm>
              <a:off x="387" y="3312"/>
              <a:ext cx="192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 dirty="0" smtClean="0">
                  <a:latin typeface="Comic Sans MS" pitchFamily="66" charset="0"/>
                </a:rPr>
                <a:t>Cosmic Rays </a:t>
              </a:r>
              <a:r>
                <a:rPr kumimoji="0" lang="en-US" altLang="ja-JP" sz="2000" dirty="0">
                  <a:latin typeface="Comic Sans MS" pitchFamily="66" charset="0"/>
                </a:rPr>
                <a:t>+ X -&gt;</a:t>
              </a:r>
              <a:r>
                <a:rPr kumimoji="0" lang="en-US" altLang="ja-JP" dirty="0">
                  <a:latin typeface="Comic Sans MS" pitchFamily="66" charset="0"/>
                </a:rPr>
                <a:t> </a:t>
              </a:r>
              <a:r>
                <a:rPr kumimoji="0" lang="en-US" altLang="ja-JP" sz="2800" dirty="0">
                  <a:latin typeface="Comic Sans MS" pitchFamily="66" charset="0"/>
                  <a:sym typeface="Symbol" pitchFamily="18" charset="2"/>
                </a:rPr>
                <a:t></a:t>
              </a:r>
              <a:r>
                <a:rPr kumimoji="0" lang="en-US" altLang="ja-JP" sz="2800" dirty="0">
                  <a:latin typeface="Comic Sans MS" pitchFamily="66" charset="0"/>
                </a:rPr>
                <a:t> </a:t>
              </a:r>
              <a:r>
                <a:rPr kumimoji="0" lang="en-US" altLang="ja-JP" sz="2400" dirty="0">
                  <a:latin typeface="Comic Sans MS" pitchFamily="66" charset="0"/>
                </a:rPr>
                <a:t>+ X‘</a:t>
              </a:r>
              <a:endParaRPr kumimoji="0" lang="en-US" altLang="ja-JP" sz="3200" dirty="0">
                <a:latin typeface="Comic Sans MS" pitchFamily="66" charset="0"/>
              </a:endParaRPr>
            </a:p>
          </p:txBody>
        </p:sp>
        <p:sp>
          <p:nvSpPr>
            <p:cNvPr id="1447960" name="Rectangle 24"/>
            <p:cNvSpPr>
              <a:spLocks noChangeArrowheads="1"/>
            </p:cNvSpPr>
            <p:nvPr/>
          </p:nvSpPr>
          <p:spPr bwMode="auto">
            <a:xfrm>
              <a:off x="2156" y="4075"/>
              <a:ext cx="1076" cy="23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60000"/>
                </a:lnSpc>
              </a:pPr>
              <a:r>
                <a:rPr kumimoji="0" lang="en-US" altLang="ja-JP" sz="2800" dirty="0" err="1">
                  <a:latin typeface="Comic Sans MS" pitchFamily="66" charset="0"/>
                  <a:sym typeface="Symbol" pitchFamily="18" charset="2"/>
                </a:rPr>
                <a:t></a:t>
              </a:r>
              <a:r>
                <a:rPr kumimoji="0" lang="en-US" altLang="ja-JP" sz="2800" dirty="0">
                  <a:latin typeface="Comic Sans MS" pitchFamily="66" charset="0"/>
                </a:rPr>
                <a:t> -&gt; </a:t>
              </a:r>
              <a:r>
                <a:rPr kumimoji="0" lang="en-US" altLang="ja-JP" sz="2800" dirty="0" err="1">
                  <a:latin typeface="Comic Sans MS" pitchFamily="66" charset="0"/>
                  <a:sym typeface="Symbol" pitchFamily="18" charset="2"/>
                </a:rPr>
                <a:t>e</a:t>
              </a:r>
              <a:r>
                <a:rPr kumimoji="0" lang="en-US" altLang="ja-JP" sz="2800" dirty="0">
                  <a:latin typeface="Comic Sans MS" pitchFamily="66" charset="0"/>
                  <a:sym typeface="Symbol" pitchFamily="18" charset="2"/>
                </a:rPr>
                <a:t> + </a:t>
              </a:r>
              <a:r>
                <a:rPr kumimoji="0" lang="en-US" altLang="ja-JP" sz="2800" dirty="0" err="1">
                  <a:latin typeface="Comic Sans MS" pitchFamily="66" charset="0"/>
                  <a:sym typeface="Symbol" pitchFamily="18" charset="2"/>
                </a:rPr>
                <a:t></a:t>
              </a:r>
              <a:endParaRPr kumimoji="0" lang="en-US" altLang="ja-JP" sz="2800" dirty="0">
                <a:latin typeface="Comic Sans MS" pitchFamily="66" charset="0"/>
                <a:sym typeface="Symbol" pitchFamily="18" charset="2"/>
              </a:endParaRPr>
            </a:p>
          </p:txBody>
        </p:sp>
      </p:grpSp>
      <p:pic>
        <p:nvPicPr>
          <p:cNvPr id="1447965" name="Picture 7" descr="casa_vlp_all_si_fek_cont"/>
          <p:cNvPicPr>
            <a:picLocks noChangeAspect="1" noChangeArrowheads="1"/>
          </p:cNvPicPr>
          <p:nvPr/>
        </p:nvPicPr>
        <p:blipFill>
          <a:blip r:embed="rId7">
            <a:lum contrast="18000"/>
          </a:blip>
          <a:srcRect l="4346" t="12953" r="3116" b="7379"/>
          <a:stretch>
            <a:fillRect/>
          </a:stretch>
        </p:blipFill>
        <p:spPr bwMode="auto">
          <a:xfrm>
            <a:off x="1676798" y="4076700"/>
            <a:ext cx="1601126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25963" y="2"/>
            <a:ext cx="8745141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sz="3600" dirty="0"/>
              <a:t>Cosmic Ray accelerator</a:t>
            </a:r>
            <a:br>
              <a:rPr lang="en-US" altLang="ja-JP" sz="3600" dirty="0"/>
            </a:br>
            <a:r>
              <a:rPr lang="en-US" altLang="ja-JP" sz="3600" dirty="0" smtClean="0"/>
              <a:t>Active Galactic Nuclei</a:t>
            </a:r>
            <a:endParaRPr lang="ja-JP" altLang="en-US" sz="3600" dirty="0"/>
          </a:p>
        </p:txBody>
      </p:sp>
      <p:pic>
        <p:nvPicPr>
          <p:cNvPr id="18435" name="Picture 4" descr="stis_m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11" y="3200445"/>
            <a:ext cx="3903362" cy="350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5791212" y="6324607"/>
            <a:ext cx="1313144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 dirty="0" smtClean="0"/>
              <a:t>M87 (HST)</a:t>
            </a:r>
            <a:endParaRPr lang="en-US" altLang="ja-JP" dirty="0"/>
          </a:p>
        </p:txBody>
      </p:sp>
      <p:pic>
        <p:nvPicPr>
          <p:cNvPr id="1843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5" y="2143168"/>
            <a:ext cx="4953000" cy="456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直線矢印コネクタ 9"/>
          <p:cNvCxnSpPr/>
          <p:nvPr/>
        </p:nvCxnSpPr>
        <p:spPr>
          <a:xfrm rot="5400000">
            <a:off x="4515478" y="1616279"/>
            <a:ext cx="642937" cy="696516"/>
          </a:xfrm>
          <a:prstGeom prst="straightConnector1">
            <a:avLst/>
          </a:prstGeom>
          <a:ln w="508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1" name="テキスト ボックス 10"/>
          <p:cNvSpPr txBox="1">
            <a:spLocks noChangeArrowheads="1"/>
          </p:cNvSpPr>
          <p:nvPr/>
        </p:nvSpPr>
        <p:spPr bwMode="auto">
          <a:xfrm>
            <a:off x="4643462" y="1143025"/>
            <a:ext cx="1116843" cy="39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 sz="2000" b="1" dirty="0" err="1">
                <a:solidFill>
                  <a:srgbClr val="FFC000"/>
                </a:solidFill>
              </a:rPr>
              <a:t>Blazars</a:t>
            </a:r>
            <a:endParaRPr lang="ja-JP" altLang="en-US" sz="2000" b="1" dirty="0">
              <a:solidFill>
                <a:srgbClr val="FFC00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rot="5400000">
            <a:off x="2509243" y="1777016"/>
            <a:ext cx="785812" cy="232172"/>
          </a:xfrm>
          <a:prstGeom prst="straightConnector1">
            <a:avLst/>
          </a:prstGeom>
          <a:ln w="508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3" name="テキスト ボックス 14"/>
          <p:cNvSpPr txBox="1">
            <a:spLocks noChangeArrowheads="1"/>
          </p:cNvSpPr>
          <p:nvPr/>
        </p:nvSpPr>
        <p:spPr bwMode="auto">
          <a:xfrm>
            <a:off x="2553913" y="1143025"/>
            <a:ext cx="1246940" cy="39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 sz="2000" b="1" dirty="0">
                <a:solidFill>
                  <a:srgbClr val="FFC000"/>
                </a:solidFill>
              </a:rPr>
              <a:t>FRI, FRII</a:t>
            </a:r>
            <a:endParaRPr lang="ja-JP" altLang="en-US" sz="2000" b="1" dirty="0">
              <a:solidFill>
                <a:srgbClr val="FFC000"/>
              </a:solidFill>
            </a:endParaRPr>
          </a:p>
        </p:txBody>
      </p:sp>
      <p:sp>
        <p:nvSpPr>
          <p:cNvPr id="18444" name="テキスト ボックス 16"/>
          <p:cNvSpPr txBox="1">
            <a:spLocks noChangeArrowheads="1"/>
          </p:cNvSpPr>
          <p:nvPr/>
        </p:nvSpPr>
        <p:spPr bwMode="auto">
          <a:xfrm>
            <a:off x="464346" y="6107676"/>
            <a:ext cx="2424907" cy="369283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391" tIns="45696" rIns="91391" bIns="45696">
            <a:spAutoFit/>
          </a:bodyPr>
          <a:lstStyle/>
          <a:p>
            <a:r>
              <a:rPr lang="en-US" altLang="ja-JP" b="1" dirty="0">
                <a:solidFill>
                  <a:srgbClr val="FFC000"/>
                </a:solidFill>
              </a:rPr>
              <a:t>SMBH 10</a:t>
            </a:r>
            <a:r>
              <a:rPr lang="en-US" altLang="ja-JP" b="1" baseline="30000" dirty="0">
                <a:solidFill>
                  <a:srgbClr val="FFC000"/>
                </a:solidFill>
              </a:rPr>
              <a:t>7</a:t>
            </a:r>
            <a:r>
              <a:rPr lang="en-US" altLang="ja-JP" b="1" dirty="0">
                <a:solidFill>
                  <a:srgbClr val="FFC000"/>
                </a:solidFill>
              </a:rPr>
              <a:t>-10</a:t>
            </a:r>
            <a:r>
              <a:rPr lang="en-US" altLang="ja-JP" b="1" baseline="30000" dirty="0">
                <a:solidFill>
                  <a:srgbClr val="FFC000"/>
                </a:solidFill>
              </a:rPr>
              <a:t>10</a:t>
            </a:r>
            <a:r>
              <a:rPr lang="en-US" altLang="ja-JP" b="1" dirty="0">
                <a:solidFill>
                  <a:srgbClr val="FFC000"/>
                </a:solidFill>
              </a:rPr>
              <a:t> M</a:t>
            </a:r>
            <a:r>
              <a:rPr lang="ja-JP" altLang="en-US" b="1" baseline="-25000" dirty="0">
                <a:solidFill>
                  <a:srgbClr val="FFC000"/>
                </a:solidFill>
              </a:rPr>
              <a:t>◎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7676" y="2286004"/>
            <a:ext cx="2102572" cy="369283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kumimoji="1" lang="en-US" altLang="ja-JP" dirty="0" smtClean="0"/>
              <a:t>Gamma factor </a:t>
            </a:r>
            <a:r>
              <a:rPr lang="en-US" altLang="ja-JP" dirty="0" smtClean="0"/>
              <a:t>~10</a:t>
            </a:r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Extra-galactic sources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811" y="6324607"/>
            <a:ext cx="7360096" cy="369283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lang="en-US" altLang="ja-JP" dirty="0" smtClean="0"/>
              <a:t>45 </a:t>
            </a:r>
            <a:r>
              <a:rPr kumimoji="1" lang="en-US" altLang="ja-JP" dirty="0" smtClean="0"/>
              <a:t>sources ( 3 </a:t>
            </a:r>
            <a:r>
              <a:rPr kumimoji="1" lang="en-US" altLang="ja-JP" dirty="0" err="1" smtClean="0"/>
              <a:t>x</a:t>
            </a:r>
            <a:r>
              <a:rPr kumimoji="1" lang="en-US" altLang="ja-JP" dirty="0" smtClean="0"/>
              <a:t> FR-I, </a:t>
            </a:r>
            <a:r>
              <a:rPr lang="en-US" altLang="ja-JP" dirty="0" smtClean="0"/>
              <a:t>2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Starburst galaxies, 4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FSRQs</a:t>
            </a:r>
            <a:r>
              <a:rPr lang="en-US" altLang="ja-JP" dirty="0" smtClean="0"/>
              <a:t>, 36 BL </a:t>
            </a:r>
            <a:r>
              <a:rPr lang="en-US" altLang="ja-JP" dirty="0" err="1" smtClean="0"/>
              <a:t>Lacs</a:t>
            </a:r>
            <a:r>
              <a:rPr lang="en-US" altLang="ja-JP" dirty="0" smtClean="0"/>
              <a:t> )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41074"/>
            <a:ext cx="9677400" cy="4554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altLang="ja-JP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PKS 2155</a:t>
            </a:r>
            <a:r>
              <a:rPr lang="en-US" altLang="ja-JP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</a:t>
            </a:r>
            <a:r>
              <a:rPr lang="en-US" altLang="ja-JP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304</a:t>
            </a:r>
            <a:r>
              <a:rPr lang="en-US" altLang="ja-JP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(HESS Observation)</a:t>
            </a:r>
            <a:br>
              <a:rPr lang="en-US" altLang="ja-JP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altLang="ja-JP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Spectral </a:t>
            </a:r>
            <a:r>
              <a:rPr lang="en-US" altLang="ja-JP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Energy Distribution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550" y="1600200"/>
            <a:ext cx="3467100" cy="3810000"/>
          </a:xfrm>
        </p:spPr>
        <p:txBody>
          <a:bodyPr/>
          <a:lstStyle/>
          <a:p>
            <a:r>
              <a:rPr lang="en-US" altLang="ja-JP" dirty="0">
                <a:sym typeface="Symbol" charset="2"/>
              </a:rPr>
              <a:t>Time-averaged SED is well described by a single zone SSC model:</a:t>
            </a:r>
          </a:p>
        </p:txBody>
      </p:sp>
      <p:pic>
        <p:nvPicPr>
          <p:cNvPr id="32772" name="Picture 6" descr="S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6726" y="1503366"/>
            <a:ext cx="6206728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9"/>
          <p:cNvSpPr>
            <a:spLocks noChangeArrowheads="1"/>
          </p:cNvSpPr>
          <p:nvPr/>
        </p:nvSpPr>
        <p:spPr bwMode="auto">
          <a:xfrm>
            <a:off x="165100" y="5257800"/>
            <a:ext cx="957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696" rIns="0" bIns="45696">
            <a:prstTxWarp prst="textNoShape">
              <a:avLst/>
            </a:prstTxWarp>
          </a:bodyPr>
          <a:lstStyle/>
          <a:p>
            <a:pPr marL="342714" indent="-342714" eaLnBrk="0" hangingPunct="0">
              <a:spcBef>
                <a:spcPct val="20000"/>
              </a:spcBef>
              <a:buFontTx/>
              <a:buChar char="•"/>
            </a:pPr>
            <a:endParaRPr lang="ja-JP" altLang="en-US" sz="2000" b="1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4" name="Text Box 20"/>
          <p:cNvSpPr txBox="1">
            <a:spLocks noChangeArrowheads="1"/>
          </p:cNvSpPr>
          <p:nvPr/>
        </p:nvSpPr>
        <p:spPr bwMode="auto">
          <a:xfrm>
            <a:off x="8980785" y="2435438"/>
            <a:ext cx="673499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HESS</a:t>
            </a:r>
          </a:p>
        </p:txBody>
      </p:sp>
      <p:sp>
        <p:nvSpPr>
          <p:cNvPr id="32775" name="Text Box 21"/>
          <p:cNvSpPr txBox="1">
            <a:spLocks noChangeArrowheads="1"/>
          </p:cNvSpPr>
          <p:nvPr/>
        </p:nvSpPr>
        <p:spPr bwMode="auto">
          <a:xfrm>
            <a:off x="7429526" y="1600207"/>
            <a:ext cx="673499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latin typeface="Arial" charset="0"/>
              </a:rPr>
              <a:t>Fermi</a:t>
            </a:r>
          </a:p>
        </p:txBody>
      </p:sp>
      <p:sp>
        <p:nvSpPr>
          <p:cNvPr id="32776" name="Text Box 22"/>
          <p:cNvSpPr txBox="1">
            <a:spLocks noChangeArrowheads="1"/>
          </p:cNvSpPr>
          <p:nvPr/>
        </p:nvSpPr>
        <p:spPr bwMode="auto">
          <a:xfrm>
            <a:off x="5791202" y="1752604"/>
            <a:ext cx="663417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00CC00"/>
                </a:solidFill>
                <a:latin typeface="Arial" charset="0"/>
              </a:rPr>
              <a:t>RXTE</a:t>
            </a:r>
          </a:p>
        </p:txBody>
      </p:sp>
      <p:sp>
        <p:nvSpPr>
          <p:cNvPr id="32777" name="Text Box 23"/>
          <p:cNvSpPr txBox="1">
            <a:spLocks noChangeArrowheads="1"/>
          </p:cNvSpPr>
          <p:nvPr/>
        </p:nvSpPr>
        <p:spPr bwMode="auto">
          <a:xfrm>
            <a:off x="6313538" y="2054440"/>
            <a:ext cx="620612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0000FF"/>
                </a:solidFill>
                <a:latin typeface="Arial" charset="0"/>
              </a:rPr>
              <a:t>Swift</a:t>
            </a:r>
          </a:p>
        </p:txBody>
      </p:sp>
      <p:sp>
        <p:nvSpPr>
          <p:cNvPr id="32778" name="Text Box 24"/>
          <p:cNvSpPr txBox="1">
            <a:spLocks noChangeArrowheads="1"/>
          </p:cNvSpPr>
          <p:nvPr/>
        </p:nvSpPr>
        <p:spPr bwMode="auto">
          <a:xfrm>
            <a:off x="4435360" y="1749627"/>
            <a:ext cx="697528" cy="30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ATOM</a:t>
            </a:r>
          </a:p>
        </p:txBody>
      </p:sp>
      <p:sp>
        <p:nvSpPr>
          <p:cNvPr id="32780" name="Rectangle 29"/>
          <p:cNvSpPr>
            <a:spLocks noChangeArrowheads="1"/>
          </p:cNvSpPr>
          <p:nvPr/>
        </p:nvSpPr>
        <p:spPr bwMode="auto">
          <a:xfrm>
            <a:off x="330200" y="5334002"/>
            <a:ext cx="9245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696" rIns="0" bIns="45696">
            <a:prstTxWarp prst="textNoShape">
              <a:avLst/>
            </a:prstTxWarp>
          </a:bodyPr>
          <a:lstStyle/>
          <a:p>
            <a:pPr marL="342714" indent="-342714" eaLnBrk="0" hangingPunct="0">
              <a:spcBef>
                <a:spcPct val="20000"/>
              </a:spcBef>
              <a:buFontTx/>
              <a:buChar char="•"/>
            </a:pPr>
            <a:endParaRPr lang="ja-JP" altLang="en-US" sz="2000" b="1" dirty="0">
              <a:latin typeface="Arial" charset="0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32781" name="Text Box 30"/>
          <p:cNvSpPr txBox="1">
            <a:spLocks noChangeArrowheads="1"/>
          </p:cNvSpPr>
          <p:nvPr/>
        </p:nvSpPr>
        <p:spPr bwMode="auto">
          <a:xfrm>
            <a:off x="1073150" y="5562623"/>
            <a:ext cx="8667750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ja-JP" alt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82" name="Rectangle 32"/>
          <p:cNvSpPr>
            <a:spLocks noChangeArrowheads="1"/>
          </p:cNvSpPr>
          <p:nvPr/>
        </p:nvSpPr>
        <p:spPr bwMode="auto">
          <a:xfrm>
            <a:off x="495300" y="5943600"/>
            <a:ext cx="891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696" rIns="0" bIns="45696">
            <a:prstTxWarp prst="textNoShape">
              <a:avLst/>
            </a:prstTxWarp>
          </a:bodyPr>
          <a:lstStyle/>
          <a:p>
            <a:pPr marL="342714" indent="-342714" eaLnBrk="0" hangingPunct="0">
              <a:spcBef>
                <a:spcPct val="20000"/>
              </a:spcBef>
            </a:pPr>
            <a:r>
              <a:rPr lang="en-US" altLang="ja-JP" sz="2000" b="1" dirty="0" smtClean="0">
                <a:latin typeface="Arial" charset="0"/>
                <a:sym typeface="Symbol" charset="2"/>
              </a:rPr>
              <a:t>     Highest </a:t>
            </a:r>
            <a:r>
              <a:rPr lang="en-US" altLang="ja-JP" sz="2000" b="1" dirty="0">
                <a:latin typeface="Arial" charset="0"/>
                <a:sym typeface="Symbol" charset="2"/>
              </a:rPr>
              <a:t>energy electrons (</a:t>
            </a:r>
            <a:r>
              <a:rPr lang="en-US" altLang="ja-JP" sz="2000" b="1" dirty="0" err="1">
                <a:latin typeface="Arial" charset="0"/>
                <a:sym typeface="Symbol" charset="2"/>
              </a:rPr>
              <a:t></a:t>
            </a:r>
            <a:r>
              <a:rPr lang="en-US" altLang="ja-JP" sz="2000" b="1" baseline="-25000" dirty="0" err="1">
                <a:latin typeface="Arial" charset="0"/>
                <a:sym typeface="Symbol" charset="2"/>
              </a:rPr>
              <a:t>e</a:t>
            </a:r>
            <a:r>
              <a:rPr lang="en-US" altLang="ja-JP" sz="2000" b="1" dirty="0">
                <a:latin typeface="Arial" charset="0"/>
                <a:sym typeface="Symbol" charset="2"/>
              </a:rPr>
              <a:t>&gt;210</a:t>
            </a:r>
            <a:r>
              <a:rPr lang="en-US" altLang="ja-JP" sz="2000" b="1" baseline="30000" dirty="0">
                <a:latin typeface="Arial" charset="0"/>
                <a:sym typeface="Symbol" charset="2"/>
              </a:rPr>
              <a:t>5</a:t>
            </a:r>
            <a:r>
              <a:rPr lang="en-US" altLang="ja-JP" sz="2000" b="1" dirty="0">
                <a:latin typeface="Arial" charset="0"/>
                <a:sym typeface="Symbol" charset="2"/>
              </a:rPr>
              <a:t>) produce the X-ray emission, </a:t>
            </a:r>
            <a:r>
              <a:rPr lang="en-US" altLang="ja-JP" sz="2000" b="1" dirty="0" smtClean="0">
                <a:latin typeface="Arial" charset="0"/>
                <a:sym typeface="Symbol" charset="2"/>
              </a:rPr>
              <a:t>but contribute </a:t>
            </a:r>
            <a:r>
              <a:rPr lang="en-US" altLang="ja-JP" sz="2000" b="1" dirty="0">
                <a:latin typeface="Arial" charset="0"/>
                <a:sym typeface="Symbol" charset="2"/>
              </a:rPr>
              <a:t>relatively little above 0.2 TeV</a:t>
            </a:r>
          </a:p>
          <a:p>
            <a:pPr marL="342714" indent="-342714" eaLnBrk="0" hangingPunct="0">
              <a:spcBef>
                <a:spcPct val="20000"/>
              </a:spcBef>
              <a:buFontTx/>
              <a:buChar char="•"/>
            </a:pPr>
            <a:endParaRPr lang="ja-JP" altLang="en-US" sz="2000" b="1" dirty="0">
              <a:latin typeface="Arial" charset="0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8172250" y="1752604"/>
            <a:ext cx="743104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1" tIns="45696" rIns="91391" bIns="45696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solidFill>
                  <a:schemeClr val="bg1"/>
                </a:solidFill>
                <a:latin typeface="Arial" charset="0"/>
              </a:rPr>
              <a:t>FERMI</a:t>
            </a:r>
            <a:endParaRPr lang="en-US" altLang="ja-JP" sz="14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47809" y="2"/>
            <a:ext cx="8045450" cy="1143000"/>
          </a:xfrm>
        </p:spPr>
        <p:txBody>
          <a:bodyPr/>
          <a:lstStyle/>
          <a:p>
            <a:r>
              <a:rPr lang="en-US" altLang="ja-JP" dirty="0" smtClean="0"/>
              <a:t>Mrk421 MWL SED</a:t>
            </a:r>
            <a:endParaRPr lang="ja-JP" altLang="en-US" dirty="0"/>
          </a:p>
        </p:txBody>
      </p:sp>
      <p:pic>
        <p:nvPicPr>
          <p:cNvPr id="6" name="図 5" descr="Fig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22" y="1143000"/>
            <a:ext cx="8624880" cy="5486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886201" y="3200400"/>
            <a:ext cx="1429192" cy="3693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Synchrotron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77000" y="3200400"/>
            <a:ext cx="1942366" cy="3693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Inverse Compton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1"/>
            <a:ext cx="7227625" cy="1125538"/>
          </a:xfrm>
        </p:spPr>
        <p:txBody>
          <a:bodyPr>
            <a:normAutofit fontScale="90000"/>
          </a:bodyPr>
          <a:lstStyle/>
          <a:p>
            <a:r>
              <a:rPr lang="en-US" altLang="ja-JP" sz="3600" dirty="0" smtClean="0"/>
              <a:t>FSRQ 3C279 </a:t>
            </a:r>
            <a:r>
              <a:rPr lang="en-US" altLang="ja-JP" sz="3600" dirty="0"/>
              <a:t>(z=0.536</a:t>
            </a:r>
            <a:r>
              <a:rPr lang="en-US" altLang="ja-JP" sz="3600" dirty="0" smtClean="0"/>
              <a:t>)</a:t>
            </a:r>
            <a:r>
              <a:rPr lang="ja-JP" altLang="en-US" sz="3600" dirty="0" smtClean="0"/>
              <a:t>　</a:t>
            </a:r>
            <a:r>
              <a:rPr lang="en-US" altLang="ja-JP" sz="3600" dirty="0" smtClean="0"/>
              <a:t>MAGIC</a:t>
            </a:r>
            <a:br>
              <a:rPr lang="en-US" altLang="ja-JP" sz="3600" dirty="0" smtClean="0"/>
            </a:br>
            <a:r>
              <a:rPr lang="en-US" altLang="ja-JP" sz="3200" dirty="0" smtClean="0"/>
              <a:t>Most distant 100GeV AGN</a:t>
            </a:r>
            <a:endParaRPr lang="en-US" altLang="ja-JP" sz="3200" dirty="0"/>
          </a:p>
        </p:txBody>
      </p:sp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2"/>
          <a:srcRect l="8287" t="3078" r="8839" b="41851"/>
          <a:stretch>
            <a:fillRect/>
          </a:stretch>
        </p:blipFill>
        <p:spPr bwMode="auto">
          <a:xfrm>
            <a:off x="199734" y="2271998"/>
            <a:ext cx="4175431" cy="2300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718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1379" y="4038635"/>
            <a:ext cx="4325532" cy="272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5" descr="3c279_skymapwithoutsg"/>
          <p:cNvPicPr>
            <a:picLocks noChangeAspect="1" noChangeArrowheads="1"/>
          </p:cNvPicPr>
          <p:nvPr/>
        </p:nvPicPr>
        <p:blipFill>
          <a:blip r:embed="rId4" cstate="print"/>
          <a:srcRect l="11492" t="6384" r="2736" b="2554"/>
          <a:stretch>
            <a:fillRect/>
          </a:stretch>
        </p:blipFill>
        <p:spPr bwMode="auto">
          <a:xfrm>
            <a:off x="330200" y="152445"/>
            <a:ext cx="2146300" cy="180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7797" y="1214422"/>
            <a:ext cx="3921119" cy="269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33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8218" y="1214470"/>
            <a:ext cx="4719108" cy="270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7"/>
          <a:srcRect l="215" t="858" r="66672" b="612"/>
          <a:stretch>
            <a:fillRect/>
          </a:stretch>
        </p:blipFill>
        <p:spPr bwMode="auto">
          <a:xfrm rot="5400000">
            <a:off x="1562041" y="3327526"/>
            <a:ext cx="1828801" cy="46226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Rectangle 10"/>
          <p:cNvSpPr txBox="1">
            <a:spLocks noChangeArrowheads="1"/>
          </p:cNvSpPr>
          <p:nvPr/>
        </p:nvSpPr>
        <p:spPr>
          <a:xfrm>
            <a:off x="2228850" y="4876800"/>
            <a:ext cx="2146300" cy="381000"/>
          </a:xfrm>
          <a:prstGeom prst="rect">
            <a:avLst/>
          </a:prstGeom>
          <a:ln/>
        </p:spPr>
        <p:txBody>
          <a:bodyPr vert="horz" lIns="91391" tIns="45696" rIns="132007" bIns="45696">
            <a:normAutofit/>
          </a:bodyPr>
          <a:lstStyle/>
          <a:p>
            <a:pPr marL="420398" indent="-383843" defTabSz="913909" fontAlgn="auto">
              <a:spcBef>
                <a:spcPct val="20000"/>
              </a:spcBef>
              <a:spcAft>
                <a:spcPts val="0"/>
              </a:spcAft>
              <a:buSzPct val="80000"/>
              <a:defRPr/>
            </a:pPr>
            <a:r>
              <a:rPr lang="en-US" altLang="ja-JP" sz="1600" dirty="0" smtClean="0">
                <a:solidFill>
                  <a:schemeClr val="bg1"/>
                </a:solidFill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January 16, 2007</a:t>
            </a:r>
            <a:endParaRPr lang="en-US" altLang="ja-JP" sz="1600" dirty="0">
              <a:solidFill>
                <a:schemeClr val="bg1"/>
              </a:solidFill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/>
          <a:lstStyle/>
          <a:p>
            <a:pPr eaLnBrk="1" hangingPunct="1"/>
            <a:r>
              <a:rPr lang="en-US" altLang="ja-JP" sz="2800" dirty="0" smtClean="0"/>
              <a:t>EBL (Extragalactic Background Light) </a:t>
            </a:r>
          </a:p>
        </p:txBody>
      </p:sp>
      <p:pic>
        <p:nvPicPr>
          <p:cNvPr id="32771" name="Picture 3" descr="ssc2005-19b1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429" y="1219200"/>
            <a:ext cx="891884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IMG_58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1319" y="2133646"/>
            <a:ext cx="159080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3456798" y="1457371"/>
            <a:ext cx="3234929" cy="242887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74" tIns="45691" rIns="91374" bIns="45691" anchor="ctr">
            <a:prstTxWarp prst="textNoShape">
              <a:avLst/>
            </a:prstTxWarp>
          </a:bodyPr>
          <a:lstStyle/>
          <a:p>
            <a:pPr algn="ctr" eaLnBrk="0" hangingPunct="0"/>
            <a:endParaRPr kumimoji="0" lang="en-US" altLang="ja-JP" dirty="0">
              <a:latin typeface="Textile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1349530">
            <a:off x="4333875" y="1987566"/>
            <a:ext cx="498740" cy="87313"/>
            <a:chOff x="1734" y="2314"/>
            <a:chExt cx="290" cy="55"/>
          </a:xfrm>
        </p:grpSpPr>
        <p:sp>
          <p:nvSpPr>
            <p:cNvPr id="32839" name="Freeform 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40" name="Freeform 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41" name="Freeform 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rot="2315793">
            <a:off x="5288360" y="1954213"/>
            <a:ext cx="498740" cy="87312"/>
            <a:chOff x="1734" y="2314"/>
            <a:chExt cx="290" cy="55"/>
          </a:xfrm>
        </p:grpSpPr>
        <p:sp>
          <p:nvSpPr>
            <p:cNvPr id="32836" name="Freeform 1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7" name="Freeform 1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8" name="Freeform 1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1813193">
            <a:off x="5040710" y="2340019"/>
            <a:ext cx="498740" cy="87313"/>
            <a:chOff x="1734" y="2314"/>
            <a:chExt cx="290" cy="55"/>
          </a:xfrm>
        </p:grpSpPr>
        <p:sp>
          <p:nvSpPr>
            <p:cNvPr id="32833" name="Freeform 15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4" name="Freeform 16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5" name="Freeform 17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643383">
            <a:off x="4795934" y="1708482"/>
            <a:ext cx="460375" cy="94588"/>
            <a:chOff x="1734" y="2314"/>
            <a:chExt cx="290" cy="55"/>
          </a:xfrm>
        </p:grpSpPr>
        <p:sp>
          <p:nvSpPr>
            <p:cNvPr id="32830" name="Freeform 19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1" name="Freeform 20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2" name="Freeform 21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283483">
            <a:off x="3668316" y="3014666"/>
            <a:ext cx="498740" cy="87312"/>
            <a:chOff x="1734" y="2314"/>
            <a:chExt cx="290" cy="55"/>
          </a:xfrm>
        </p:grpSpPr>
        <p:sp>
          <p:nvSpPr>
            <p:cNvPr id="32827" name="Freeform 23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8" name="Freeform 24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9" name="Freeform 25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 rot="-1846119">
            <a:off x="4669235" y="3454431"/>
            <a:ext cx="498740" cy="87313"/>
            <a:chOff x="1734" y="2314"/>
            <a:chExt cx="290" cy="55"/>
          </a:xfrm>
        </p:grpSpPr>
        <p:sp>
          <p:nvSpPr>
            <p:cNvPr id="32824" name="Freeform 2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5" name="Freeform 2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6" name="Freeform 2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 rot="-3141866">
            <a:off x="5507928" y="3265822"/>
            <a:ext cx="460375" cy="94588"/>
            <a:chOff x="1734" y="2314"/>
            <a:chExt cx="290" cy="55"/>
          </a:xfrm>
        </p:grpSpPr>
        <p:sp>
          <p:nvSpPr>
            <p:cNvPr id="32821" name="Freeform 3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2" name="Freeform 3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3" name="Freeform 3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 rot="10370767">
            <a:off x="3833424" y="2197144"/>
            <a:ext cx="498740" cy="87313"/>
            <a:chOff x="1734" y="2314"/>
            <a:chExt cx="290" cy="55"/>
          </a:xfrm>
        </p:grpSpPr>
        <p:sp>
          <p:nvSpPr>
            <p:cNvPr id="32818" name="Freeform 35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9" name="Freeform 36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0" name="Freeform 37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 rot="-6715982">
            <a:off x="5941313" y="2322844"/>
            <a:ext cx="460375" cy="94588"/>
            <a:chOff x="1734" y="2314"/>
            <a:chExt cx="290" cy="55"/>
          </a:xfrm>
        </p:grpSpPr>
        <p:sp>
          <p:nvSpPr>
            <p:cNvPr id="32815" name="Freeform 39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6" name="Freeform 40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7" name="Freeform 41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 rot="1434008">
            <a:off x="3998524" y="3325817"/>
            <a:ext cx="498740" cy="87312"/>
            <a:chOff x="1734" y="2314"/>
            <a:chExt cx="290" cy="55"/>
          </a:xfrm>
        </p:grpSpPr>
        <p:sp>
          <p:nvSpPr>
            <p:cNvPr id="32812" name="Freeform 43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3" name="Freeform 44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4" name="Freeform 45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 rot="-9128478">
            <a:off x="3826537" y="2843217"/>
            <a:ext cx="498740" cy="87312"/>
            <a:chOff x="1734" y="2314"/>
            <a:chExt cx="290" cy="55"/>
          </a:xfrm>
        </p:grpSpPr>
        <p:sp>
          <p:nvSpPr>
            <p:cNvPr id="32809" name="Freeform 4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0" name="Freeform 4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1" name="Freeform 4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3" name="Group 50"/>
          <p:cNvGrpSpPr>
            <a:grpSpLocks/>
          </p:cNvGrpSpPr>
          <p:nvPr/>
        </p:nvGrpSpPr>
        <p:grpSpPr bwMode="auto">
          <a:xfrm rot="7980235">
            <a:off x="4914590" y="2545124"/>
            <a:ext cx="460375" cy="94589"/>
            <a:chOff x="1734" y="2314"/>
            <a:chExt cx="290" cy="55"/>
          </a:xfrm>
        </p:grpSpPr>
        <p:sp>
          <p:nvSpPr>
            <p:cNvPr id="32806" name="Freeform 5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7" name="Freeform 5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8" name="Freeform 5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2786" name="Line 54"/>
          <p:cNvSpPr>
            <a:spLocks noChangeShapeType="1"/>
          </p:cNvSpPr>
          <p:nvPr/>
        </p:nvSpPr>
        <p:spPr bwMode="auto">
          <a:xfrm>
            <a:off x="4932363" y="2743200"/>
            <a:ext cx="460904" cy="69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sm" len="med"/>
          </a:ln>
        </p:spPr>
        <p:txBody>
          <a:bodyPr lIns="91374" tIns="45691" rIns="91374" bIns="4569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87" name="Line 55"/>
          <p:cNvSpPr>
            <a:spLocks noChangeShapeType="1"/>
          </p:cNvSpPr>
          <p:nvPr/>
        </p:nvSpPr>
        <p:spPr bwMode="auto">
          <a:xfrm>
            <a:off x="4932363" y="2819405"/>
            <a:ext cx="378354" cy="209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sm" len="med"/>
          </a:ln>
        </p:spPr>
        <p:txBody>
          <a:bodyPr lIns="91374" tIns="45691" rIns="91374" bIns="4569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14" name="Group 56"/>
          <p:cNvGrpSpPr>
            <a:grpSpLocks/>
          </p:cNvGrpSpPr>
          <p:nvPr/>
        </p:nvGrpSpPr>
        <p:grpSpPr bwMode="auto">
          <a:xfrm rot="-9128478">
            <a:off x="4466303" y="2335215"/>
            <a:ext cx="498740" cy="87312"/>
            <a:chOff x="1734" y="2314"/>
            <a:chExt cx="290" cy="55"/>
          </a:xfrm>
        </p:grpSpPr>
        <p:sp>
          <p:nvSpPr>
            <p:cNvPr id="32803" name="Freeform 5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4" name="Freeform 5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5" name="Freeform 5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2789" name="Text Box 60"/>
          <p:cNvSpPr txBox="1">
            <a:spLocks noChangeArrowheads="1"/>
          </p:cNvSpPr>
          <p:nvPr/>
        </p:nvSpPr>
        <p:spPr bwMode="auto">
          <a:xfrm>
            <a:off x="5427677" y="2667033"/>
            <a:ext cx="402779" cy="36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1" rIns="91374" bIns="4569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dirty="0" err="1">
                <a:latin typeface="Textile" charset="-128"/>
              </a:rPr>
              <a:t>e</a:t>
            </a:r>
            <a:r>
              <a:rPr kumimoji="0" lang="en-US" altLang="ja-JP" baseline="30000" dirty="0">
                <a:latin typeface="Textile" charset="-128"/>
              </a:rPr>
              <a:t>+</a:t>
            </a:r>
          </a:p>
        </p:txBody>
      </p:sp>
      <p:sp>
        <p:nvSpPr>
          <p:cNvPr id="32790" name="Text Box 61"/>
          <p:cNvSpPr txBox="1">
            <a:spLocks noChangeArrowheads="1"/>
          </p:cNvSpPr>
          <p:nvPr/>
        </p:nvSpPr>
        <p:spPr bwMode="auto">
          <a:xfrm>
            <a:off x="5345131" y="2895632"/>
            <a:ext cx="364157" cy="36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1" rIns="91374" bIns="4569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dirty="0" err="1">
                <a:latin typeface="Textile" charset="-128"/>
              </a:rPr>
              <a:t>e</a:t>
            </a:r>
            <a:r>
              <a:rPr kumimoji="0" lang="en-US" altLang="ja-JP" baseline="30000" dirty="0">
                <a:latin typeface="Textile" charset="-128"/>
              </a:rPr>
              <a:t>-</a:t>
            </a:r>
          </a:p>
        </p:txBody>
      </p:sp>
      <p:sp>
        <p:nvSpPr>
          <p:cNvPr id="32791" name="Text Box 62"/>
          <p:cNvSpPr txBox="1">
            <a:spLocks noChangeArrowheads="1"/>
          </p:cNvSpPr>
          <p:nvPr/>
        </p:nvSpPr>
        <p:spPr bwMode="auto">
          <a:xfrm>
            <a:off x="5035553" y="1981231"/>
            <a:ext cx="569253" cy="36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1" rIns="91374" bIns="4569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dirty="0">
                <a:latin typeface="Textile" charset="-128"/>
                <a:sym typeface="Symbol" charset="2"/>
              </a:rPr>
              <a:t></a:t>
            </a:r>
            <a:r>
              <a:rPr kumimoji="0" lang="en-US" altLang="ja-JP" baseline="-25000" dirty="0">
                <a:latin typeface="Textile" charset="-128"/>
                <a:sym typeface="Symbol" charset="2"/>
              </a:rPr>
              <a:t>EBL</a:t>
            </a:r>
            <a:endParaRPr kumimoji="0" lang="en-US" altLang="ja-JP" baseline="-25000" dirty="0">
              <a:latin typeface="Textile" charset="-128"/>
            </a:endParaRPr>
          </a:p>
        </p:txBody>
      </p:sp>
      <p:sp>
        <p:nvSpPr>
          <p:cNvPr id="32792" name="Text Box 63"/>
          <p:cNvSpPr txBox="1">
            <a:spLocks noChangeArrowheads="1"/>
          </p:cNvSpPr>
          <p:nvPr/>
        </p:nvSpPr>
        <p:spPr bwMode="auto">
          <a:xfrm>
            <a:off x="2806709" y="1981219"/>
            <a:ext cx="735966" cy="46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1" rIns="91374" bIns="4569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400" b="1" dirty="0">
                <a:solidFill>
                  <a:srgbClr val="FFFFFF"/>
                </a:solidFill>
                <a:latin typeface="Textile" charset="-128"/>
                <a:sym typeface="Symbol" charset="2"/>
              </a:rPr>
              <a:t></a:t>
            </a:r>
            <a:r>
              <a:rPr kumimoji="0" lang="en-US" altLang="ja-JP" sz="2400" b="1" baseline="-25000" dirty="0">
                <a:solidFill>
                  <a:srgbClr val="FFFFFF"/>
                </a:solidFill>
                <a:latin typeface="Textile" charset="-128"/>
                <a:sym typeface="Symbol" charset="2"/>
              </a:rPr>
              <a:t>VHE</a:t>
            </a:r>
            <a:endParaRPr kumimoji="0" lang="en-US" altLang="ja-JP" sz="2400" b="1" baseline="-25000" dirty="0">
              <a:solidFill>
                <a:srgbClr val="FFFFFF"/>
              </a:solidFill>
              <a:latin typeface="Textile" charset="-128"/>
            </a:endParaRPr>
          </a:p>
        </p:txBody>
      </p:sp>
      <p:sp>
        <p:nvSpPr>
          <p:cNvPr id="32793" name="Text Box 64"/>
          <p:cNvSpPr txBox="1">
            <a:spLocks noChangeArrowheads="1"/>
          </p:cNvSpPr>
          <p:nvPr/>
        </p:nvSpPr>
        <p:spPr bwMode="auto">
          <a:xfrm>
            <a:off x="7904180" y="1643066"/>
            <a:ext cx="804618" cy="39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1" rIns="91374" bIns="4569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000" b="1" dirty="0">
                <a:solidFill>
                  <a:srgbClr val="FFFFFF"/>
                </a:solidFill>
                <a:latin typeface="Textile" charset="-128"/>
              </a:rPr>
              <a:t>IACT</a:t>
            </a:r>
          </a:p>
        </p:txBody>
      </p:sp>
      <p:sp>
        <p:nvSpPr>
          <p:cNvPr id="32794" name="Text Box 65"/>
          <p:cNvSpPr txBox="1">
            <a:spLocks noChangeArrowheads="1"/>
          </p:cNvSpPr>
          <p:nvPr/>
        </p:nvSpPr>
        <p:spPr bwMode="auto">
          <a:xfrm>
            <a:off x="3281364" y="1143044"/>
            <a:ext cx="429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1" rIns="91374" bIns="4569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000" dirty="0">
                <a:solidFill>
                  <a:srgbClr val="FFFFFF"/>
                </a:solidFill>
                <a:latin typeface="Textile" charset="-128"/>
              </a:rPr>
              <a:t>Extragalactic Background Light</a:t>
            </a:r>
          </a:p>
        </p:txBody>
      </p:sp>
      <p:sp>
        <p:nvSpPr>
          <p:cNvPr id="32795" name="Line 66"/>
          <p:cNvSpPr>
            <a:spLocks noChangeShapeType="1"/>
          </p:cNvSpPr>
          <p:nvPr/>
        </p:nvSpPr>
        <p:spPr bwMode="auto">
          <a:xfrm>
            <a:off x="2868613" y="2667000"/>
            <a:ext cx="2063750" cy="7620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1374" tIns="45691" rIns="91374" bIns="4569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96" name="Line 67"/>
          <p:cNvSpPr>
            <a:spLocks noChangeShapeType="1"/>
          </p:cNvSpPr>
          <p:nvPr/>
        </p:nvSpPr>
        <p:spPr bwMode="auto">
          <a:xfrm>
            <a:off x="2786063" y="2590800"/>
            <a:ext cx="4622800" cy="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1374" tIns="45691" rIns="91374" bIns="4569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97" name="Line 68"/>
          <p:cNvSpPr>
            <a:spLocks noChangeShapeType="1"/>
          </p:cNvSpPr>
          <p:nvPr/>
        </p:nvSpPr>
        <p:spPr bwMode="auto">
          <a:xfrm>
            <a:off x="2703513" y="2514600"/>
            <a:ext cx="4705350" cy="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1374" tIns="45691" rIns="91374" bIns="4569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2798" name="Picture 69" descr="imag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173266">
            <a:off x="1148028" y="2031088"/>
            <a:ext cx="1528762" cy="132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9" name="Text Box 70"/>
          <p:cNvSpPr txBox="1">
            <a:spLocks noChangeArrowheads="1"/>
          </p:cNvSpPr>
          <p:nvPr/>
        </p:nvSpPr>
        <p:spPr bwMode="auto">
          <a:xfrm>
            <a:off x="1485900" y="1524008"/>
            <a:ext cx="1121304" cy="30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1" rIns="91374" bIns="45691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kumimoji="0" lang="en-US" altLang="ja-JP" dirty="0" err="1">
                <a:solidFill>
                  <a:srgbClr val="FFFFFF"/>
                </a:solidFill>
                <a:latin typeface="Verdana" charset="0"/>
              </a:rPr>
              <a:t>blazar</a:t>
            </a:r>
            <a:endParaRPr kumimoji="0" lang="en-US" altLang="ja-JP" dirty="0">
              <a:solidFill>
                <a:srgbClr val="FFFFFF"/>
              </a:solidFill>
              <a:latin typeface="Verdana" charset="0"/>
            </a:endParaRPr>
          </a:p>
        </p:txBody>
      </p:sp>
      <p:pic>
        <p:nvPicPr>
          <p:cNvPr id="32800" name="Picture 71" descr="eblNoLabe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98" y="4214859"/>
            <a:ext cx="29305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1" name="Picture 72" descr="3c279atte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50423" y="4214846"/>
            <a:ext cx="309562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2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0830" y="4214813"/>
            <a:ext cx="332779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EBL upper limit by MAGIC and HESS observations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15" y="1828800"/>
            <a:ext cx="9348981" cy="4648200"/>
          </a:xfrm>
          <a:prstGeom prst="rect">
            <a:avLst/>
          </a:prstGeom>
        </p:spPr>
      </p:pic>
      <p:sp>
        <p:nvSpPr>
          <p:cNvPr id="34" name="フリーフォーム 33"/>
          <p:cNvSpPr/>
          <p:nvPr/>
        </p:nvSpPr>
        <p:spPr>
          <a:xfrm>
            <a:off x="4495808" y="3986742"/>
            <a:ext cx="1404408" cy="583142"/>
          </a:xfrm>
          <a:custGeom>
            <a:avLst/>
            <a:gdLst>
              <a:gd name="connsiteX0" fmla="*/ 0 w 3041650"/>
              <a:gd name="connsiteY0" fmla="*/ 533400 h 737658"/>
              <a:gd name="connsiteX1" fmla="*/ 273050 w 3041650"/>
              <a:gd name="connsiteY1" fmla="*/ 311150 h 737658"/>
              <a:gd name="connsiteX2" fmla="*/ 546100 w 3041650"/>
              <a:gd name="connsiteY2" fmla="*/ 69850 h 737658"/>
              <a:gd name="connsiteX3" fmla="*/ 717550 w 3041650"/>
              <a:gd name="connsiteY3" fmla="*/ 0 h 737658"/>
              <a:gd name="connsiteX4" fmla="*/ 965200 w 3041650"/>
              <a:gd name="connsiteY4" fmla="*/ 69850 h 737658"/>
              <a:gd name="connsiteX5" fmla="*/ 1212850 w 3041650"/>
              <a:gd name="connsiteY5" fmla="*/ 234950 h 737658"/>
              <a:gd name="connsiteX6" fmla="*/ 1365250 w 3041650"/>
              <a:gd name="connsiteY6" fmla="*/ 349250 h 737658"/>
              <a:gd name="connsiteX7" fmla="*/ 1612900 w 3041650"/>
              <a:gd name="connsiteY7" fmla="*/ 565150 h 737658"/>
              <a:gd name="connsiteX8" fmla="*/ 1809750 w 3041650"/>
              <a:gd name="connsiteY8" fmla="*/ 711200 h 737658"/>
              <a:gd name="connsiteX9" fmla="*/ 2038350 w 3041650"/>
              <a:gd name="connsiteY9" fmla="*/ 723900 h 737658"/>
              <a:gd name="connsiteX10" fmla="*/ 2400300 w 3041650"/>
              <a:gd name="connsiteY10" fmla="*/ 660400 h 737658"/>
              <a:gd name="connsiteX11" fmla="*/ 2616200 w 3041650"/>
              <a:gd name="connsiteY11" fmla="*/ 558800 h 737658"/>
              <a:gd name="connsiteX12" fmla="*/ 2781300 w 3041650"/>
              <a:gd name="connsiteY12" fmla="*/ 412750 h 737658"/>
              <a:gd name="connsiteX13" fmla="*/ 3041650 w 3041650"/>
              <a:gd name="connsiteY13" fmla="*/ 31750 h 737658"/>
              <a:gd name="connsiteX0" fmla="*/ 0 w 3041650"/>
              <a:gd name="connsiteY0" fmla="*/ 533400 h 737658"/>
              <a:gd name="connsiteX1" fmla="*/ 273050 w 3041650"/>
              <a:gd name="connsiteY1" fmla="*/ 234950 h 737658"/>
              <a:gd name="connsiteX2" fmla="*/ 546100 w 3041650"/>
              <a:gd name="connsiteY2" fmla="*/ 69850 h 737658"/>
              <a:gd name="connsiteX3" fmla="*/ 717550 w 3041650"/>
              <a:gd name="connsiteY3" fmla="*/ 0 h 737658"/>
              <a:gd name="connsiteX4" fmla="*/ 965200 w 3041650"/>
              <a:gd name="connsiteY4" fmla="*/ 69850 h 737658"/>
              <a:gd name="connsiteX5" fmla="*/ 1212850 w 3041650"/>
              <a:gd name="connsiteY5" fmla="*/ 234950 h 737658"/>
              <a:gd name="connsiteX6" fmla="*/ 1365250 w 3041650"/>
              <a:gd name="connsiteY6" fmla="*/ 349250 h 737658"/>
              <a:gd name="connsiteX7" fmla="*/ 1612900 w 3041650"/>
              <a:gd name="connsiteY7" fmla="*/ 565150 h 737658"/>
              <a:gd name="connsiteX8" fmla="*/ 1809750 w 3041650"/>
              <a:gd name="connsiteY8" fmla="*/ 711200 h 737658"/>
              <a:gd name="connsiteX9" fmla="*/ 2038350 w 3041650"/>
              <a:gd name="connsiteY9" fmla="*/ 723900 h 737658"/>
              <a:gd name="connsiteX10" fmla="*/ 2400300 w 3041650"/>
              <a:gd name="connsiteY10" fmla="*/ 660400 h 737658"/>
              <a:gd name="connsiteX11" fmla="*/ 2616200 w 3041650"/>
              <a:gd name="connsiteY11" fmla="*/ 558800 h 737658"/>
              <a:gd name="connsiteX12" fmla="*/ 2781300 w 3041650"/>
              <a:gd name="connsiteY12" fmla="*/ 412750 h 737658"/>
              <a:gd name="connsiteX13" fmla="*/ 3041650 w 3041650"/>
              <a:gd name="connsiteY13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312208 w 3080808"/>
              <a:gd name="connsiteY2" fmla="*/ 234950 h 737658"/>
              <a:gd name="connsiteX3" fmla="*/ 585258 w 3080808"/>
              <a:gd name="connsiteY3" fmla="*/ 69850 h 737658"/>
              <a:gd name="connsiteX4" fmla="*/ 756708 w 3080808"/>
              <a:gd name="connsiteY4" fmla="*/ 0 h 737658"/>
              <a:gd name="connsiteX5" fmla="*/ 1004358 w 3080808"/>
              <a:gd name="connsiteY5" fmla="*/ 69850 h 737658"/>
              <a:gd name="connsiteX6" fmla="*/ 1252008 w 3080808"/>
              <a:gd name="connsiteY6" fmla="*/ 234950 h 737658"/>
              <a:gd name="connsiteX7" fmla="*/ 1404408 w 3080808"/>
              <a:gd name="connsiteY7" fmla="*/ 349250 h 737658"/>
              <a:gd name="connsiteX8" fmla="*/ 1652058 w 3080808"/>
              <a:gd name="connsiteY8" fmla="*/ 565150 h 737658"/>
              <a:gd name="connsiteX9" fmla="*/ 1848908 w 3080808"/>
              <a:gd name="connsiteY9" fmla="*/ 711200 h 737658"/>
              <a:gd name="connsiteX10" fmla="*/ 2077508 w 3080808"/>
              <a:gd name="connsiteY10" fmla="*/ 723900 h 737658"/>
              <a:gd name="connsiteX11" fmla="*/ 2439458 w 3080808"/>
              <a:gd name="connsiteY11" fmla="*/ 660400 h 737658"/>
              <a:gd name="connsiteX12" fmla="*/ 2655358 w 3080808"/>
              <a:gd name="connsiteY12" fmla="*/ 558800 h 737658"/>
              <a:gd name="connsiteX13" fmla="*/ 2820458 w 3080808"/>
              <a:gd name="connsiteY13" fmla="*/ 412750 h 737658"/>
              <a:gd name="connsiteX14" fmla="*/ 3080808 w 3080808"/>
              <a:gd name="connsiteY14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312208 w 3080808"/>
              <a:gd name="connsiteY2" fmla="*/ 234950 h 737658"/>
              <a:gd name="connsiteX3" fmla="*/ 585258 w 3080808"/>
              <a:gd name="connsiteY3" fmla="*/ 69850 h 737658"/>
              <a:gd name="connsiteX4" fmla="*/ 756708 w 3080808"/>
              <a:gd name="connsiteY4" fmla="*/ 0 h 737658"/>
              <a:gd name="connsiteX5" fmla="*/ 1004358 w 3080808"/>
              <a:gd name="connsiteY5" fmla="*/ 69850 h 737658"/>
              <a:gd name="connsiteX6" fmla="*/ 1252008 w 3080808"/>
              <a:gd name="connsiteY6" fmla="*/ 234950 h 737658"/>
              <a:gd name="connsiteX7" fmla="*/ 1404408 w 3080808"/>
              <a:gd name="connsiteY7" fmla="*/ 349250 h 737658"/>
              <a:gd name="connsiteX8" fmla="*/ 1652058 w 3080808"/>
              <a:gd name="connsiteY8" fmla="*/ 565150 h 737658"/>
              <a:gd name="connsiteX9" fmla="*/ 1848908 w 3080808"/>
              <a:gd name="connsiteY9" fmla="*/ 711200 h 737658"/>
              <a:gd name="connsiteX10" fmla="*/ 2077508 w 3080808"/>
              <a:gd name="connsiteY10" fmla="*/ 723900 h 737658"/>
              <a:gd name="connsiteX11" fmla="*/ 2439458 w 3080808"/>
              <a:gd name="connsiteY11" fmla="*/ 660400 h 737658"/>
              <a:gd name="connsiteX12" fmla="*/ 2655358 w 3080808"/>
              <a:gd name="connsiteY12" fmla="*/ 558800 h 737658"/>
              <a:gd name="connsiteX13" fmla="*/ 2820458 w 3080808"/>
              <a:gd name="connsiteY13" fmla="*/ 412750 h 737658"/>
              <a:gd name="connsiteX14" fmla="*/ 3080808 w 3080808"/>
              <a:gd name="connsiteY14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45508 w 3080808"/>
              <a:gd name="connsiteY2" fmla="*/ 527050 h 737658"/>
              <a:gd name="connsiteX3" fmla="*/ 312208 w 3080808"/>
              <a:gd name="connsiteY3" fmla="*/ 234950 h 737658"/>
              <a:gd name="connsiteX4" fmla="*/ 585258 w 3080808"/>
              <a:gd name="connsiteY4" fmla="*/ 69850 h 737658"/>
              <a:gd name="connsiteX5" fmla="*/ 756708 w 3080808"/>
              <a:gd name="connsiteY5" fmla="*/ 0 h 737658"/>
              <a:gd name="connsiteX6" fmla="*/ 1004358 w 3080808"/>
              <a:gd name="connsiteY6" fmla="*/ 69850 h 737658"/>
              <a:gd name="connsiteX7" fmla="*/ 1252008 w 3080808"/>
              <a:gd name="connsiteY7" fmla="*/ 234950 h 737658"/>
              <a:gd name="connsiteX8" fmla="*/ 1404408 w 3080808"/>
              <a:gd name="connsiteY8" fmla="*/ 349250 h 737658"/>
              <a:gd name="connsiteX9" fmla="*/ 1652058 w 3080808"/>
              <a:gd name="connsiteY9" fmla="*/ 565150 h 737658"/>
              <a:gd name="connsiteX10" fmla="*/ 1848908 w 3080808"/>
              <a:gd name="connsiteY10" fmla="*/ 711200 h 737658"/>
              <a:gd name="connsiteX11" fmla="*/ 2077508 w 3080808"/>
              <a:gd name="connsiteY11" fmla="*/ 723900 h 737658"/>
              <a:gd name="connsiteX12" fmla="*/ 2439458 w 3080808"/>
              <a:gd name="connsiteY12" fmla="*/ 660400 h 737658"/>
              <a:gd name="connsiteX13" fmla="*/ 2655358 w 3080808"/>
              <a:gd name="connsiteY13" fmla="*/ 558800 h 737658"/>
              <a:gd name="connsiteX14" fmla="*/ 2820458 w 3080808"/>
              <a:gd name="connsiteY14" fmla="*/ 412750 h 737658"/>
              <a:gd name="connsiteX15" fmla="*/ 3080808 w 3080808"/>
              <a:gd name="connsiteY15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45508 w 3080808"/>
              <a:gd name="connsiteY2" fmla="*/ 527050 h 737658"/>
              <a:gd name="connsiteX3" fmla="*/ 312208 w 3080808"/>
              <a:gd name="connsiteY3" fmla="*/ 234950 h 737658"/>
              <a:gd name="connsiteX4" fmla="*/ 585258 w 3080808"/>
              <a:gd name="connsiteY4" fmla="*/ 69850 h 737658"/>
              <a:gd name="connsiteX5" fmla="*/ 756708 w 3080808"/>
              <a:gd name="connsiteY5" fmla="*/ 0 h 737658"/>
              <a:gd name="connsiteX6" fmla="*/ 1004358 w 3080808"/>
              <a:gd name="connsiteY6" fmla="*/ 69850 h 737658"/>
              <a:gd name="connsiteX7" fmla="*/ 1252008 w 3080808"/>
              <a:gd name="connsiteY7" fmla="*/ 234950 h 737658"/>
              <a:gd name="connsiteX8" fmla="*/ 1404408 w 3080808"/>
              <a:gd name="connsiteY8" fmla="*/ 349250 h 737658"/>
              <a:gd name="connsiteX9" fmla="*/ 1652058 w 3080808"/>
              <a:gd name="connsiteY9" fmla="*/ 565150 h 737658"/>
              <a:gd name="connsiteX10" fmla="*/ 1848908 w 3080808"/>
              <a:gd name="connsiteY10" fmla="*/ 711200 h 737658"/>
              <a:gd name="connsiteX11" fmla="*/ 2077508 w 3080808"/>
              <a:gd name="connsiteY11" fmla="*/ 723900 h 737658"/>
              <a:gd name="connsiteX12" fmla="*/ 2439458 w 3080808"/>
              <a:gd name="connsiteY12" fmla="*/ 660400 h 737658"/>
              <a:gd name="connsiteX13" fmla="*/ 2655358 w 3080808"/>
              <a:gd name="connsiteY13" fmla="*/ 558800 h 737658"/>
              <a:gd name="connsiteX14" fmla="*/ 2820458 w 3080808"/>
              <a:gd name="connsiteY14" fmla="*/ 412750 h 737658"/>
              <a:gd name="connsiteX15" fmla="*/ 3080808 w 3080808"/>
              <a:gd name="connsiteY15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45508 w 3080808"/>
              <a:gd name="connsiteY2" fmla="*/ 527050 h 737658"/>
              <a:gd name="connsiteX3" fmla="*/ 312208 w 3080808"/>
              <a:gd name="connsiteY3" fmla="*/ 234950 h 737658"/>
              <a:gd name="connsiteX4" fmla="*/ 585258 w 3080808"/>
              <a:gd name="connsiteY4" fmla="*/ 69850 h 737658"/>
              <a:gd name="connsiteX5" fmla="*/ 756708 w 3080808"/>
              <a:gd name="connsiteY5" fmla="*/ 0 h 737658"/>
              <a:gd name="connsiteX6" fmla="*/ 1004358 w 3080808"/>
              <a:gd name="connsiteY6" fmla="*/ 69850 h 737658"/>
              <a:gd name="connsiteX7" fmla="*/ 1252008 w 3080808"/>
              <a:gd name="connsiteY7" fmla="*/ 234950 h 737658"/>
              <a:gd name="connsiteX8" fmla="*/ 1404408 w 3080808"/>
              <a:gd name="connsiteY8" fmla="*/ 349250 h 737658"/>
              <a:gd name="connsiteX9" fmla="*/ 1652058 w 3080808"/>
              <a:gd name="connsiteY9" fmla="*/ 565150 h 737658"/>
              <a:gd name="connsiteX10" fmla="*/ 1848908 w 3080808"/>
              <a:gd name="connsiteY10" fmla="*/ 711200 h 737658"/>
              <a:gd name="connsiteX11" fmla="*/ 2077508 w 3080808"/>
              <a:gd name="connsiteY11" fmla="*/ 723900 h 737658"/>
              <a:gd name="connsiteX12" fmla="*/ 2439458 w 3080808"/>
              <a:gd name="connsiteY12" fmla="*/ 660400 h 737658"/>
              <a:gd name="connsiteX13" fmla="*/ 2655358 w 3080808"/>
              <a:gd name="connsiteY13" fmla="*/ 558800 h 737658"/>
              <a:gd name="connsiteX14" fmla="*/ 2820458 w 3080808"/>
              <a:gd name="connsiteY14" fmla="*/ 412750 h 737658"/>
              <a:gd name="connsiteX15" fmla="*/ 3080808 w 3080808"/>
              <a:gd name="connsiteY15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45508 w 3080808"/>
              <a:gd name="connsiteY2" fmla="*/ 527050 h 737658"/>
              <a:gd name="connsiteX3" fmla="*/ 312208 w 3080808"/>
              <a:gd name="connsiteY3" fmla="*/ 234950 h 737658"/>
              <a:gd name="connsiteX4" fmla="*/ 509058 w 3080808"/>
              <a:gd name="connsiteY4" fmla="*/ 69850 h 737658"/>
              <a:gd name="connsiteX5" fmla="*/ 756708 w 3080808"/>
              <a:gd name="connsiteY5" fmla="*/ 0 h 737658"/>
              <a:gd name="connsiteX6" fmla="*/ 1004358 w 3080808"/>
              <a:gd name="connsiteY6" fmla="*/ 69850 h 737658"/>
              <a:gd name="connsiteX7" fmla="*/ 1252008 w 3080808"/>
              <a:gd name="connsiteY7" fmla="*/ 234950 h 737658"/>
              <a:gd name="connsiteX8" fmla="*/ 1404408 w 3080808"/>
              <a:gd name="connsiteY8" fmla="*/ 349250 h 737658"/>
              <a:gd name="connsiteX9" fmla="*/ 1652058 w 3080808"/>
              <a:gd name="connsiteY9" fmla="*/ 565150 h 737658"/>
              <a:gd name="connsiteX10" fmla="*/ 1848908 w 3080808"/>
              <a:gd name="connsiteY10" fmla="*/ 711200 h 737658"/>
              <a:gd name="connsiteX11" fmla="*/ 2077508 w 3080808"/>
              <a:gd name="connsiteY11" fmla="*/ 723900 h 737658"/>
              <a:gd name="connsiteX12" fmla="*/ 2439458 w 3080808"/>
              <a:gd name="connsiteY12" fmla="*/ 660400 h 737658"/>
              <a:gd name="connsiteX13" fmla="*/ 2655358 w 3080808"/>
              <a:gd name="connsiteY13" fmla="*/ 558800 h 737658"/>
              <a:gd name="connsiteX14" fmla="*/ 2820458 w 3080808"/>
              <a:gd name="connsiteY14" fmla="*/ 412750 h 737658"/>
              <a:gd name="connsiteX15" fmla="*/ 3080808 w 3080808"/>
              <a:gd name="connsiteY15" fmla="*/ 31750 h 737658"/>
              <a:gd name="connsiteX0" fmla="*/ 39158 w 2820458"/>
              <a:gd name="connsiteY0" fmla="*/ 533400 h 737658"/>
              <a:gd name="connsiteX1" fmla="*/ 45508 w 2820458"/>
              <a:gd name="connsiteY1" fmla="*/ 533400 h 737658"/>
              <a:gd name="connsiteX2" fmla="*/ 45508 w 2820458"/>
              <a:gd name="connsiteY2" fmla="*/ 527050 h 737658"/>
              <a:gd name="connsiteX3" fmla="*/ 312208 w 2820458"/>
              <a:gd name="connsiteY3" fmla="*/ 234950 h 737658"/>
              <a:gd name="connsiteX4" fmla="*/ 509058 w 2820458"/>
              <a:gd name="connsiteY4" fmla="*/ 69850 h 737658"/>
              <a:gd name="connsiteX5" fmla="*/ 756708 w 2820458"/>
              <a:gd name="connsiteY5" fmla="*/ 0 h 737658"/>
              <a:gd name="connsiteX6" fmla="*/ 1004358 w 2820458"/>
              <a:gd name="connsiteY6" fmla="*/ 69850 h 737658"/>
              <a:gd name="connsiteX7" fmla="*/ 1252008 w 2820458"/>
              <a:gd name="connsiteY7" fmla="*/ 234950 h 737658"/>
              <a:gd name="connsiteX8" fmla="*/ 1404408 w 2820458"/>
              <a:gd name="connsiteY8" fmla="*/ 349250 h 737658"/>
              <a:gd name="connsiteX9" fmla="*/ 1652058 w 2820458"/>
              <a:gd name="connsiteY9" fmla="*/ 565150 h 737658"/>
              <a:gd name="connsiteX10" fmla="*/ 1848908 w 2820458"/>
              <a:gd name="connsiteY10" fmla="*/ 711200 h 737658"/>
              <a:gd name="connsiteX11" fmla="*/ 2077508 w 2820458"/>
              <a:gd name="connsiteY11" fmla="*/ 723900 h 737658"/>
              <a:gd name="connsiteX12" fmla="*/ 2439458 w 2820458"/>
              <a:gd name="connsiteY12" fmla="*/ 660400 h 737658"/>
              <a:gd name="connsiteX13" fmla="*/ 2655358 w 2820458"/>
              <a:gd name="connsiteY13" fmla="*/ 558800 h 737658"/>
              <a:gd name="connsiteX14" fmla="*/ 2820458 w 2820458"/>
              <a:gd name="connsiteY14" fmla="*/ 412750 h 737658"/>
              <a:gd name="connsiteX0" fmla="*/ 39158 w 2655358"/>
              <a:gd name="connsiteY0" fmla="*/ 533400 h 737658"/>
              <a:gd name="connsiteX1" fmla="*/ 45508 w 2655358"/>
              <a:gd name="connsiteY1" fmla="*/ 533400 h 737658"/>
              <a:gd name="connsiteX2" fmla="*/ 45508 w 2655358"/>
              <a:gd name="connsiteY2" fmla="*/ 527050 h 737658"/>
              <a:gd name="connsiteX3" fmla="*/ 312208 w 2655358"/>
              <a:gd name="connsiteY3" fmla="*/ 234950 h 737658"/>
              <a:gd name="connsiteX4" fmla="*/ 509058 w 2655358"/>
              <a:gd name="connsiteY4" fmla="*/ 69850 h 737658"/>
              <a:gd name="connsiteX5" fmla="*/ 756708 w 2655358"/>
              <a:gd name="connsiteY5" fmla="*/ 0 h 737658"/>
              <a:gd name="connsiteX6" fmla="*/ 1004358 w 2655358"/>
              <a:gd name="connsiteY6" fmla="*/ 69850 h 737658"/>
              <a:gd name="connsiteX7" fmla="*/ 1252008 w 2655358"/>
              <a:gd name="connsiteY7" fmla="*/ 234950 h 737658"/>
              <a:gd name="connsiteX8" fmla="*/ 1404408 w 2655358"/>
              <a:gd name="connsiteY8" fmla="*/ 349250 h 737658"/>
              <a:gd name="connsiteX9" fmla="*/ 1652058 w 2655358"/>
              <a:gd name="connsiteY9" fmla="*/ 565150 h 737658"/>
              <a:gd name="connsiteX10" fmla="*/ 1848908 w 2655358"/>
              <a:gd name="connsiteY10" fmla="*/ 711200 h 737658"/>
              <a:gd name="connsiteX11" fmla="*/ 2077508 w 2655358"/>
              <a:gd name="connsiteY11" fmla="*/ 723900 h 737658"/>
              <a:gd name="connsiteX12" fmla="*/ 2439458 w 2655358"/>
              <a:gd name="connsiteY12" fmla="*/ 660400 h 737658"/>
              <a:gd name="connsiteX13" fmla="*/ 2655358 w 2655358"/>
              <a:gd name="connsiteY13" fmla="*/ 558800 h 737658"/>
              <a:gd name="connsiteX0" fmla="*/ 39158 w 2439458"/>
              <a:gd name="connsiteY0" fmla="*/ 533400 h 737658"/>
              <a:gd name="connsiteX1" fmla="*/ 45508 w 2439458"/>
              <a:gd name="connsiteY1" fmla="*/ 533400 h 737658"/>
              <a:gd name="connsiteX2" fmla="*/ 45508 w 2439458"/>
              <a:gd name="connsiteY2" fmla="*/ 527050 h 737658"/>
              <a:gd name="connsiteX3" fmla="*/ 312208 w 2439458"/>
              <a:gd name="connsiteY3" fmla="*/ 234950 h 737658"/>
              <a:gd name="connsiteX4" fmla="*/ 509058 w 2439458"/>
              <a:gd name="connsiteY4" fmla="*/ 69850 h 737658"/>
              <a:gd name="connsiteX5" fmla="*/ 756708 w 2439458"/>
              <a:gd name="connsiteY5" fmla="*/ 0 h 737658"/>
              <a:gd name="connsiteX6" fmla="*/ 1004358 w 2439458"/>
              <a:gd name="connsiteY6" fmla="*/ 69850 h 737658"/>
              <a:gd name="connsiteX7" fmla="*/ 1252008 w 2439458"/>
              <a:gd name="connsiteY7" fmla="*/ 234950 h 737658"/>
              <a:gd name="connsiteX8" fmla="*/ 1404408 w 2439458"/>
              <a:gd name="connsiteY8" fmla="*/ 349250 h 737658"/>
              <a:gd name="connsiteX9" fmla="*/ 1652058 w 2439458"/>
              <a:gd name="connsiteY9" fmla="*/ 565150 h 737658"/>
              <a:gd name="connsiteX10" fmla="*/ 1848908 w 2439458"/>
              <a:gd name="connsiteY10" fmla="*/ 711200 h 737658"/>
              <a:gd name="connsiteX11" fmla="*/ 2077508 w 2439458"/>
              <a:gd name="connsiteY11" fmla="*/ 723900 h 737658"/>
              <a:gd name="connsiteX12" fmla="*/ 2439458 w 2439458"/>
              <a:gd name="connsiteY12" fmla="*/ 660400 h 737658"/>
              <a:gd name="connsiteX0" fmla="*/ 39158 w 2077508"/>
              <a:gd name="connsiteY0" fmla="*/ 533400 h 737658"/>
              <a:gd name="connsiteX1" fmla="*/ 45508 w 2077508"/>
              <a:gd name="connsiteY1" fmla="*/ 533400 h 737658"/>
              <a:gd name="connsiteX2" fmla="*/ 45508 w 2077508"/>
              <a:gd name="connsiteY2" fmla="*/ 527050 h 737658"/>
              <a:gd name="connsiteX3" fmla="*/ 312208 w 2077508"/>
              <a:gd name="connsiteY3" fmla="*/ 234950 h 737658"/>
              <a:gd name="connsiteX4" fmla="*/ 509058 w 2077508"/>
              <a:gd name="connsiteY4" fmla="*/ 69850 h 737658"/>
              <a:gd name="connsiteX5" fmla="*/ 756708 w 2077508"/>
              <a:gd name="connsiteY5" fmla="*/ 0 h 737658"/>
              <a:gd name="connsiteX6" fmla="*/ 1004358 w 2077508"/>
              <a:gd name="connsiteY6" fmla="*/ 69850 h 737658"/>
              <a:gd name="connsiteX7" fmla="*/ 1252008 w 2077508"/>
              <a:gd name="connsiteY7" fmla="*/ 234950 h 737658"/>
              <a:gd name="connsiteX8" fmla="*/ 1404408 w 2077508"/>
              <a:gd name="connsiteY8" fmla="*/ 349250 h 737658"/>
              <a:gd name="connsiteX9" fmla="*/ 1652058 w 2077508"/>
              <a:gd name="connsiteY9" fmla="*/ 565150 h 737658"/>
              <a:gd name="connsiteX10" fmla="*/ 1848908 w 2077508"/>
              <a:gd name="connsiteY10" fmla="*/ 711200 h 737658"/>
              <a:gd name="connsiteX11" fmla="*/ 2077508 w 2077508"/>
              <a:gd name="connsiteY11" fmla="*/ 723900 h 737658"/>
              <a:gd name="connsiteX0" fmla="*/ 39158 w 1848908"/>
              <a:gd name="connsiteY0" fmla="*/ 533400 h 711200"/>
              <a:gd name="connsiteX1" fmla="*/ 45508 w 1848908"/>
              <a:gd name="connsiteY1" fmla="*/ 533400 h 711200"/>
              <a:gd name="connsiteX2" fmla="*/ 45508 w 1848908"/>
              <a:gd name="connsiteY2" fmla="*/ 527050 h 711200"/>
              <a:gd name="connsiteX3" fmla="*/ 312208 w 1848908"/>
              <a:gd name="connsiteY3" fmla="*/ 234950 h 711200"/>
              <a:gd name="connsiteX4" fmla="*/ 509058 w 1848908"/>
              <a:gd name="connsiteY4" fmla="*/ 69850 h 711200"/>
              <a:gd name="connsiteX5" fmla="*/ 756708 w 1848908"/>
              <a:gd name="connsiteY5" fmla="*/ 0 h 711200"/>
              <a:gd name="connsiteX6" fmla="*/ 1004358 w 1848908"/>
              <a:gd name="connsiteY6" fmla="*/ 69850 h 711200"/>
              <a:gd name="connsiteX7" fmla="*/ 1252008 w 1848908"/>
              <a:gd name="connsiteY7" fmla="*/ 234950 h 711200"/>
              <a:gd name="connsiteX8" fmla="*/ 1404408 w 1848908"/>
              <a:gd name="connsiteY8" fmla="*/ 349250 h 711200"/>
              <a:gd name="connsiteX9" fmla="*/ 1652058 w 1848908"/>
              <a:gd name="connsiteY9" fmla="*/ 565150 h 711200"/>
              <a:gd name="connsiteX10" fmla="*/ 1848908 w 1848908"/>
              <a:gd name="connsiteY10" fmla="*/ 711200 h 711200"/>
              <a:gd name="connsiteX0" fmla="*/ 39158 w 1652058"/>
              <a:gd name="connsiteY0" fmla="*/ 533400 h 583142"/>
              <a:gd name="connsiteX1" fmla="*/ 45508 w 1652058"/>
              <a:gd name="connsiteY1" fmla="*/ 533400 h 583142"/>
              <a:gd name="connsiteX2" fmla="*/ 45508 w 1652058"/>
              <a:gd name="connsiteY2" fmla="*/ 527050 h 583142"/>
              <a:gd name="connsiteX3" fmla="*/ 312208 w 1652058"/>
              <a:gd name="connsiteY3" fmla="*/ 234950 h 583142"/>
              <a:gd name="connsiteX4" fmla="*/ 509058 w 1652058"/>
              <a:gd name="connsiteY4" fmla="*/ 69850 h 583142"/>
              <a:gd name="connsiteX5" fmla="*/ 756708 w 1652058"/>
              <a:gd name="connsiteY5" fmla="*/ 0 h 583142"/>
              <a:gd name="connsiteX6" fmla="*/ 1004358 w 1652058"/>
              <a:gd name="connsiteY6" fmla="*/ 69850 h 583142"/>
              <a:gd name="connsiteX7" fmla="*/ 1252008 w 1652058"/>
              <a:gd name="connsiteY7" fmla="*/ 234950 h 583142"/>
              <a:gd name="connsiteX8" fmla="*/ 1404408 w 1652058"/>
              <a:gd name="connsiteY8" fmla="*/ 349250 h 583142"/>
              <a:gd name="connsiteX9" fmla="*/ 1652058 w 1652058"/>
              <a:gd name="connsiteY9" fmla="*/ 565150 h 583142"/>
              <a:gd name="connsiteX0" fmla="*/ 39158 w 1404408"/>
              <a:gd name="connsiteY0" fmla="*/ 533400 h 583142"/>
              <a:gd name="connsiteX1" fmla="*/ 45508 w 1404408"/>
              <a:gd name="connsiteY1" fmla="*/ 533400 h 583142"/>
              <a:gd name="connsiteX2" fmla="*/ 45508 w 1404408"/>
              <a:gd name="connsiteY2" fmla="*/ 527050 h 583142"/>
              <a:gd name="connsiteX3" fmla="*/ 312208 w 1404408"/>
              <a:gd name="connsiteY3" fmla="*/ 234950 h 583142"/>
              <a:gd name="connsiteX4" fmla="*/ 509058 w 1404408"/>
              <a:gd name="connsiteY4" fmla="*/ 69850 h 583142"/>
              <a:gd name="connsiteX5" fmla="*/ 756708 w 1404408"/>
              <a:gd name="connsiteY5" fmla="*/ 0 h 583142"/>
              <a:gd name="connsiteX6" fmla="*/ 1004358 w 1404408"/>
              <a:gd name="connsiteY6" fmla="*/ 69850 h 583142"/>
              <a:gd name="connsiteX7" fmla="*/ 1252008 w 1404408"/>
              <a:gd name="connsiteY7" fmla="*/ 234950 h 583142"/>
              <a:gd name="connsiteX8" fmla="*/ 1404408 w 1404408"/>
              <a:gd name="connsiteY8" fmla="*/ 349250 h 58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408" h="583142">
                <a:moveTo>
                  <a:pt x="39158" y="533400"/>
                </a:moveTo>
                <a:cubicBezTo>
                  <a:pt x="40216" y="533400"/>
                  <a:pt x="0" y="583142"/>
                  <a:pt x="45508" y="533400"/>
                </a:cubicBezTo>
                <a:cubicBezTo>
                  <a:pt x="46566" y="532342"/>
                  <a:pt x="1058" y="576792"/>
                  <a:pt x="45508" y="527050"/>
                </a:cubicBezTo>
                <a:cubicBezTo>
                  <a:pt x="89958" y="477308"/>
                  <a:pt x="234950" y="311150"/>
                  <a:pt x="312208" y="234950"/>
                </a:cubicBezTo>
                <a:cubicBezTo>
                  <a:pt x="389466" y="158750"/>
                  <a:pt x="434975" y="109008"/>
                  <a:pt x="509058" y="69850"/>
                </a:cubicBezTo>
                <a:cubicBezTo>
                  <a:pt x="583141" y="30692"/>
                  <a:pt x="674158" y="0"/>
                  <a:pt x="756708" y="0"/>
                </a:cubicBezTo>
                <a:cubicBezTo>
                  <a:pt x="839258" y="0"/>
                  <a:pt x="921808" y="30692"/>
                  <a:pt x="1004358" y="69850"/>
                </a:cubicBezTo>
                <a:cubicBezTo>
                  <a:pt x="1086908" y="109008"/>
                  <a:pt x="1185333" y="188383"/>
                  <a:pt x="1252008" y="234950"/>
                </a:cubicBezTo>
                <a:cubicBezTo>
                  <a:pt x="1318683" y="281517"/>
                  <a:pt x="1337733" y="294217"/>
                  <a:pt x="1404408" y="349250"/>
                </a:cubicBezTo>
              </a:path>
            </a:pathLst>
          </a:cu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2" tIns="45710" rIns="91422" bIns="45710"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 smtClean="0"/>
              <a:t>Second most distant 100GeV source </a:t>
            </a:r>
            <a:br>
              <a:rPr lang="en-US" altLang="ja-JP" sz="2800" dirty="0" smtClean="0"/>
            </a:br>
            <a:r>
              <a:rPr lang="en-US" altLang="ja-JP" sz="2800" dirty="0" smtClean="0"/>
              <a:t>FSRQ PKS1222 (4C +21.53) (</a:t>
            </a:r>
            <a:r>
              <a:rPr lang="en-US" altLang="ja-JP" sz="2800" dirty="0" err="1" smtClean="0"/>
              <a:t>z</a:t>
            </a:r>
            <a:r>
              <a:rPr lang="en-US" altLang="ja-JP" sz="2800" dirty="0" smtClean="0"/>
              <a:t>=0.436)</a:t>
            </a:r>
            <a:endParaRPr lang="ja-JP" altLang="en-US" sz="2800" dirty="0"/>
          </a:p>
        </p:txBody>
      </p:sp>
      <p:pic>
        <p:nvPicPr>
          <p:cNvPr id="3" name="図 2" descr="KS_1222_0617_sig_had045_size70_psf090_FT_20x1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9" y="1219204"/>
            <a:ext cx="3225792" cy="226320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486400" y="3392513"/>
            <a:ext cx="3712354" cy="646074"/>
          </a:xfrm>
          <a:prstGeom prst="rect">
            <a:avLst/>
          </a:prstGeom>
          <a:noFill/>
        </p:spPr>
        <p:txBody>
          <a:bodyPr wrap="none" lIns="91188" tIns="45593" rIns="91188" bIns="45593" rtlCol="0">
            <a:spAutoFit/>
          </a:bodyPr>
          <a:lstStyle/>
          <a:p>
            <a:r>
              <a:rPr lang="en-US" altLang="ja-JP" dirty="0" smtClean="0"/>
              <a:t>~10mins doubling time</a:t>
            </a:r>
          </a:p>
          <a:p>
            <a:r>
              <a:rPr lang="en-US" altLang="ja-JP" dirty="0" smtClean="0"/>
              <a:t>maybe inconsistent with EC model</a:t>
            </a:r>
            <a:endParaRPr lang="ja-JP" alt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8551" y="1219200"/>
            <a:ext cx="24320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2" y="4137640"/>
            <a:ext cx="3429000" cy="252527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2" y="3810001"/>
            <a:ext cx="3810000" cy="281827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962400" y="1752600"/>
            <a:ext cx="1256068" cy="646317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kumimoji="1" lang="en-US" altLang="ja-JP" dirty="0" smtClean="0"/>
              <a:t>&gt;10 sigma</a:t>
            </a:r>
          </a:p>
          <a:p>
            <a:r>
              <a:rPr lang="en-US" altLang="ja-JP" dirty="0" smtClean="0"/>
              <a:t>in 30min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7809" y="2"/>
            <a:ext cx="804545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M87 flare in 2008:</a:t>
            </a:r>
            <a:br>
              <a:rPr lang="en-US" altLang="ja-JP" sz="3200" dirty="0" smtClean="0"/>
            </a:br>
            <a:r>
              <a:rPr lang="en-US" altLang="ja-JP" sz="3200" dirty="0" smtClean="0"/>
              <a:t>MAGIC, VERITAS, HESS, VLBA</a:t>
            </a:r>
            <a:endParaRPr lang="ja-JP" altLang="en-US" sz="3200" dirty="0"/>
          </a:p>
        </p:txBody>
      </p:sp>
      <p:pic>
        <p:nvPicPr>
          <p:cNvPr id="4" name="Picture 4" descr="Cheung_HST-1_Sca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8100" y="1219202"/>
            <a:ext cx="4622800" cy="2212622"/>
          </a:xfrm>
          <a:prstGeom prst="rect">
            <a:avLst/>
          </a:prstGeom>
          <a:noFill/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1219204"/>
            <a:ext cx="4577222" cy="544431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4515121"/>
            <a:ext cx="4292600" cy="219052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283226" y="3886218"/>
            <a:ext cx="4007954" cy="646282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kumimoji="1" lang="en-US" altLang="ja-JP" dirty="0" smtClean="0"/>
              <a:t>Model of 43GHz Radio flux</a:t>
            </a:r>
          </a:p>
          <a:p>
            <a:r>
              <a:rPr lang="en-US" altLang="ja-JP" dirty="0" smtClean="0"/>
              <a:t>using the measured VHE gamma flux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M87 flare in 2008: </a:t>
            </a:r>
            <a:br>
              <a:rPr lang="en-US" altLang="ja-JP" sz="3200" dirty="0" smtClean="0"/>
            </a:br>
            <a:r>
              <a:rPr lang="en-US" altLang="ja-JP" sz="2800" dirty="0" smtClean="0"/>
              <a:t>MAGIC, VERITA, HESS, and VLBA</a:t>
            </a:r>
            <a:endParaRPr lang="ja-JP" altLang="en-US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2" y="1295400"/>
            <a:ext cx="4393638" cy="5410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966" y="1295400"/>
            <a:ext cx="4612834" cy="54102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384571" y="2362228"/>
            <a:ext cx="646382" cy="215395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lang="en-US" altLang="ja-JP" sz="800" dirty="0" smtClean="0"/>
              <a:t>20” (2kpc)</a:t>
            </a:r>
            <a:endParaRPr lang="ja-JP" altLang="en-US" sz="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49673" y="5943622"/>
            <a:ext cx="781103" cy="215855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lang="en-US" altLang="ja-JP" sz="800" dirty="0" smtClean="0"/>
              <a:t>30mas (3pc)</a:t>
            </a:r>
            <a:endParaRPr lang="ja-JP" altLang="en-US" sz="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56364" y="1384778"/>
            <a:ext cx="959517" cy="215855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lang="en-US" altLang="ja-JP" sz="800" dirty="0" smtClean="0"/>
              <a:t>2.5mas (0.25pc)</a:t>
            </a:r>
            <a:endParaRPr lang="ja-JP" alt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Imaging Air Cherenkov Telescope</a:t>
            </a:r>
            <a:endParaRPr lang="ja-JP" altLang="en-US" dirty="0"/>
          </a:p>
        </p:txBody>
      </p:sp>
      <p:pic>
        <p:nvPicPr>
          <p:cNvPr id="3" name="図 2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441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円/楕円 3"/>
          <p:cNvSpPr/>
          <p:nvPr/>
        </p:nvSpPr>
        <p:spPr>
          <a:xfrm>
            <a:off x="6019801" y="1828800"/>
            <a:ext cx="2819400" cy="28956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696" rIns="91391" bIns="45696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 rot="18600895">
            <a:off x="7592282" y="2568425"/>
            <a:ext cx="7620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696" rIns="91391" bIns="45696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 rot="1536308">
            <a:off x="7784381" y="3427969"/>
            <a:ext cx="7620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696" rIns="91391" bIns="45696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 rot="19929953">
            <a:off x="6449334" y="3433135"/>
            <a:ext cx="7620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696" rIns="91391" bIns="45696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 rot="14771799">
            <a:off x="6735350" y="2337842"/>
            <a:ext cx="7620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696" rIns="91391" bIns="45696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太陽 8"/>
          <p:cNvSpPr/>
          <p:nvPr/>
        </p:nvSpPr>
        <p:spPr>
          <a:xfrm>
            <a:off x="7315200" y="3048005"/>
            <a:ext cx="304800" cy="3048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696" rIns="91391" bIns="45696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rot="16200000" flipH="1">
            <a:off x="6210300" y="2095528"/>
            <a:ext cx="1905000" cy="9144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7200900" y="1866914"/>
            <a:ext cx="1600200" cy="1524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rot="10800000">
            <a:off x="7315211" y="3124200"/>
            <a:ext cx="175260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5791200" y="3124200"/>
            <a:ext cx="182880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6477021" y="2362208"/>
            <a:ext cx="453947" cy="369283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kumimoji="1" lang="en-US" altLang="ja-JP" dirty="0" smtClean="0"/>
              <a:t>T1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156578" y="2514604"/>
            <a:ext cx="483364" cy="369283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２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629417" y="3669270"/>
            <a:ext cx="483364" cy="369283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３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851767" y="3745474"/>
            <a:ext cx="483364" cy="369283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４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181608" y="4800632"/>
            <a:ext cx="4117666" cy="1862000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Typical parameters</a:t>
            </a:r>
          </a:p>
          <a:p>
            <a:r>
              <a:rPr lang="en-US" altLang="ja-JP" sz="1600" dirty="0" smtClean="0"/>
              <a:t> Energy range          50GeV ~ 10TeV</a:t>
            </a:r>
          </a:p>
          <a:p>
            <a:r>
              <a:rPr lang="en-US" altLang="ja-JP" sz="1600" dirty="0" smtClean="0"/>
              <a:t> CR rejection power &gt;99%</a:t>
            </a:r>
          </a:p>
          <a:p>
            <a:r>
              <a:rPr lang="en-US" altLang="ja-JP" sz="1600" dirty="0" smtClean="0"/>
              <a:t> Angular resolution  ~0.1 degrees</a:t>
            </a:r>
          </a:p>
          <a:p>
            <a:r>
              <a:rPr lang="en-US" altLang="ja-JP" sz="1600" dirty="0" smtClean="0"/>
              <a:t> Energy resolution   ~20%</a:t>
            </a:r>
          </a:p>
          <a:p>
            <a:r>
              <a:rPr lang="en-US" altLang="ja-JP" sz="1600" dirty="0" smtClean="0"/>
              <a:t> Detection area         ~10</a:t>
            </a:r>
            <a:r>
              <a:rPr lang="en-US" altLang="ja-JP" sz="1600" baseline="30000" dirty="0" smtClean="0"/>
              <a:t>5</a:t>
            </a:r>
            <a:r>
              <a:rPr lang="en-US" altLang="ja-JP" sz="1600" dirty="0" smtClean="0"/>
              <a:t>m</a:t>
            </a:r>
            <a:r>
              <a:rPr lang="en-US" altLang="ja-JP" sz="1600" baseline="30000" dirty="0" smtClean="0"/>
              <a:t>2</a:t>
            </a:r>
          </a:p>
          <a:p>
            <a:r>
              <a:rPr lang="en-US" altLang="ja-JP" sz="1600" dirty="0" smtClean="0"/>
              <a:t> Sensitivity ~1% Crab Flux (10</a:t>
            </a:r>
            <a:r>
              <a:rPr lang="en-US" altLang="ja-JP" sz="1600" baseline="30000" dirty="0" smtClean="0"/>
              <a:t>-13 </a:t>
            </a:r>
            <a:r>
              <a:rPr lang="en-US" altLang="ja-JP" sz="1600" dirty="0" smtClean="0"/>
              <a:t>erg/cm</a:t>
            </a:r>
            <a:r>
              <a:rPr lang="en-US" altLang="ja-JP" sz="1600" baseline="30000" dirty="0" smtClean="0"/>
              <a:t>2</a:t>
            </a:r>
            <a:r>
              <a:rPr lang="en-US" altLang="ja-JP" sz="1600" dirty="0" smtClean="0"/>
              <a:t>s)</a:t>
            </a:r>
            <a:endParaRPr lang="ja-JP" altLang="en-US" sz="1600" baseline="30000" dirty="0"/>
          </a:p>
        </p:txBody>
      </p:sp>
      <p:sp>
        <p:nvSpPr>
          <p:cNvPr id="30" name="二等辺三角形 29"/>
          <p:cNvSpPr/>
          <p:nvPr/>
        </p:nvSpPr>
        <p:spPr>
          <a:xfrm>
            <a:off x="533402" y="2971800"/>
            <a:ext cx="3276600" cy="2362200"/>
          </a:xfrm>
          <a:prstGeom prst="triangle">
            <a:avLst>
              <a:gd name="adj" fmla="val 88473"/>
            </a:avLst>
          </a:prstGeom>
          <a:gradFill>
            <a:gsLst>
              <a:gs pos="8000">
                <a:schemeClr val="accent1">
                  <a:shade val="63000"/>
                  <a:satMod val="160000"/>
                </a:schemeClr>
              </a:gs>
              <a:gs pos="100000">
                <a:schemeClr val="accent1">
                  <a:tint val="99555"/>
                  <a:satMod val="155000"/>
                  <a:alpha val="4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696" rIns="91391" bIns="45696"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257804" y="609613"/>
            <a:ext cx="426162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r>
              <a:rPr kumimoji="1" lang="en-US" altLang="ja-JP" dirty="0" smtClean="0"/>
              <a:t>Cherenkov Light </a:t>
            </a:r>
          </a:p>
          <a:p>
            <a:r>
              <a:rPr lang="en-US" altLang="ja-JP" dirty="0" smtClean="0"/>
              <a:t>50photons/m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(5 pe/m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 at 1TeV</a:t>
            </a:r>
          </a:p>
          <a:p>
            <a:r>
              <a:rPr lang="ja-JP" altLang="en-US" dirty="0" smtClean="0">
                <a:sym typeface="Wingdings"/>
              </a:rPr>
              <a:t>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 smtClean="0"/>
              <a:t>MAGIC 2 x240 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, HESS 4 x106 m</a:t>
            </a:r>
            <a:r>
              <a:rPr lang="en-US" altLang="ja-JP" baseline="30000" dirty="0" smtClean="0"/>
              <a:t>2</a:t>
            </a:r>
            <a:endParaRPr kumimoji="1" lang="ja-JP" alt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5" grpId="0"/>
      <p:bldP spid="26" grpId="0"/>
      <p:bldP spid="27" grpId="0"/>
      <p:bldP spid="28" grpId="0"/>
      <p:bldP spid="29" grpId="0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12750" y="2"/>
            <a:ext cx="9080500" cy="1143000"/>
          </a:xfrm>
        </p:spPr>
        <p:txBody>
          <a:bodyPr>
            <a:noAutofit/>
          </a:bodyPr>
          <a:lstStyle/>
          <a:p>
            <a:r>
              <a:rPr lang="en-US" altLang="ja-JP" sz="2400" dirty="0" smtClean="0"/>
              <a:t>Morphological studies of UHECR potential sources</a:t>
            </a:r>
            <a:br>
              <a:rPr lang="en-US" altLang="ja-JP" sz="2400" dirty="0" smtClean="0"/>
            </a:br>
            <a:r>
              <a:rPr lang="en-US" altLang="ja-JP" sz="2400" dirty="0" err="1" smtClean="0"/>
              <a:t>Cen</a:t>
            </a:r>
            <a:r>
              <a:rPr lang="en-US" altLang="ja-JP" sz="2400" dirty="0" smtClean="0"/>
              <a:t> A (3.4Mpc) &amp; </a:t>
            </a:r>
            <a:r>
              <a:rPr lang="en-US" altLang="ja-JP" sz="2400" dirty="0" err="1" smtClean="0"/>
              <a:t>Cen</a:t>
            </a:r>
            <a:r>
              <a:rPr lang="en-US" altLang="ja-JP" sz="2400" dirty="0" smtClean="0"/>
              <a:t> B (56Mpc)</a:t>
            </a:r>
            <a:br>
              <a:rPr lang="en-US" altLang="ja-JP" sz="2400" dirty="0" smtClean="0"/>
            </a:br>
            <a:r>
              <a:rPr lang="en-US" altLang="ja-JP" sz="2400" dirty="0" smtClean="0">
                <a:solidFill>
                  <a:schemeClr val="tx1"/>
                </a:solidFill>
              </a:rPr>
              <a:t>Moskalenko et al. 0805.1260v1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815" y="1371615"/>
            <a:ext cx="5623719" cy="478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矢印コネクタ 8"/>
          <p:cNvCxnSpPr/>
          <p:nvPr/>
        </p:nvCxnSpPr>
        <p:spPr>
          <a:xfrm rot="16200000" flipH="1">
            <a:off x="2073276" y="2130425"/>
            <a:ext cx="1219200" cy="1073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10800000" flipV="1">
            <a:off x="3384557" y="4572000"/>
            <a:ext cx="26416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25" y="3134713"/>
            <a:ext cx="3444611" cy="2961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/>
          <a:lstStyle/>
          <a:p>
            <a:r>
              <a:rPr lang="en-US" altLang="ja-JP" dirty="0" err="1" smtClean="0"/>
              <a:t>Cen</a:t>
            </a:r>
            <a:r>
              <a:rPr lang="en-US" altLang="ja-JP" dirty="0" smtClean="0"/>
              <a:t> A: HESS detection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066800"/>
            <a:ext cx="4636558" cy="389459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rcRect r="1409" b="1470"/>
          <a:stretch>
            <a:fillRect/>
          </a:stretch>
        </p:blipFill>
        <p:spPr>
          <a:xfrm>
            <a:off x="5182324" y="1066800"/>
            <a:ext cx="4396212" cy="38862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08054" y="5029228"/>
            <a:ext cx="2557925" cy="92328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91391" tIns="45696" rIns="91391" bIns="45696" rtlCol="0">
            <a:spAutoFit/>
          </a:bodyPr>
          <a:lstStyle/>
          <a:p>
            <a:r>
              <a:rPr lang="en-US" altLang="ja-JP" dirty="0" smtClean="0"/>
              <a:t>Distance: 3.8Mpc</a:t>
            </a:r>
          </a:p>
          <a:p>
            <a:r>
              <a:rPr kumimoji="1" lang="en-US" altLang="ja-JP" dirty="0" smtClean="0"/>
              <a:t>Flux: 0.8% in Crab Unit</a:t>
            </a:r>
          </a:p>
          <a:p>
            <a:r>
              <a:rPr lang="en-US" altLang="ja-JP" dirty="0" smtClean="0"/>
              <a:t>Spectral Index: -2.7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00672" y="5029217"/>
            <a:ext cx="3917673" cy="64628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91391" tIns="45696" rIns="91391" bIns="45696" rtlCol="0">
            <a:spAutoFit/>
          </a:bodyPr>
          <a:lstStyle/>
          <a:p>
            <a:r>
              <a:rPr kumimoji="1" lang="en-US" altLang="ja-JP" dirty="0" smtClean="0"/>
              <a:t>Cross: the best location (COG)</a:t>
            </a:r>
          </a:p>
          <a:p>
            <a:r>
              <a:rPr lang="en-US" altLang="ja-JP" dirty="0" smtClean="0"/>
              <a:t>Circle: 95% C.L. VHE extension limit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79871" y="6211690"/>
            <a:ext cx="2667481" cy="64628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91391" tIns="45696" rIns="91391" bIns="45696" rtlCol="0">
            <a:spAutoFit/>
          </a:bodyPr>
          <a:lstStyle/>
          <a:p>
            <a:r>
              <a:rPr lang="en-US" altLang="ja-JP" dirty="0" smtClean="0"/>
              <a:t>L</a:t>
            </a:r>
            <a:r>
              <a:rPr lang="en-US" altLang="ja-JP" baseline="-25000" dirty="0" smtClean="0"/>
              <a:t>VHE</a:t>
            </a:r>
            <a:r>
              <a:rPr lang="en-US" altLang="ja-JP" dirty="0" smtClean="0"/>
              <a:t> ~ 2.6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10</a:t>
            </a:r>
            <a:r>
              <a:rPr lang="en-US" altLang="ja-JP" baseline="30000" dirty="0" smtClean="0"/>
              <a:t>39</a:t>
            </a:r>
            <a:r>
              <a:rPr lang="en-US" altLang="ja-JP" dirty="0" smtClean="0"/>
              <a:t> erg s-1</a:t>
            </a:r>
          </a:p>
          <a:p>
            <a:r>
              <a:rPr lang="en-US" altLang="ja-JP" dirty="0" smtClean="0"/>
              <a:t>L</a:t>
            </a:r>
            <a:r>
              <a:rPr lang="en-US" altLang="ja-JP" baseline="-25000" dirty="0" smtClean="0"/>
              <a:t>UHECR</a:t>
            </a:r>
            <a:r>
              <a:rPr lang="en-US" altLang="ja-JP" dirty="0" smtClean="0"/>
              <a:t> ~ 10</a:t>
            </a:r>
            <a:r>
              <a:rPr lang="en-US" altLang="ja-JP" baseline="30000" dirty="0" smtClean="0"/>
              <a:t>40</a:t>
            </a:r>
            <a:r>
              <a:rPr lang="en-US" altLang="ja-JP" dirty="0" smtClean="0"/>
              <a:t> erg s-1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 smtClean="0"/>
              <a:t>IC310 (FR-I Radio galaxy) is discovered, when observing </a:t>
            </a:r>
            <a:r>
              <a:rPr lang="en-US" altLang="ja-JP" sz="2400" dirty="0" err="1" smtClean="0"/>
              <a:t>Perseus</a:t>
            </a:r>
            <a:r>
              <a:rPr lang="en-US" altLang="ja-JP" sz="2400" dirty="0" smtClean="0"/>
              <a:t> cluster / NGC1275</a:t>
            </a:r>
            <a:endParaRPr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4216782"/>
            <a:ext cx="4127500" cy="264121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rcRect r="49798"/>
          <a:stretch>
            <a:fillRect/>
          </a:stretch>
        </p:blipFill>
        <p:spPr>
          <a:xfrm>
            <a:off x="533402" y="4095194"/>
            <a:ext cx="3443144" cy="238180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09600" y="6412469"/>
            <a:ext cx="3326521" cy="3693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kumimoji="1" lang="en-US" altLang="ja-JP" dirty="0" smtClean="0"/>
              <a:t>Too bright as an off-axis </a:t>
            </a:r>
            <a:r>
              <a:rPr kumimoji="1" lang="en-US" altLang="ja-JP" dirty="0" err="1" smtClean="0"/>
              <a:t>blazar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10" y="1143002"/>
            <a:ext cx="3127023" cy="27432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959329" y="3429000"/>
            <a:ext cx="774453" cy="3693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kumimoji="1" lang="en-US" altLang="ja-JP" dirty="0" smtClean="0"/>
              <a:t>Fermi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114861"/>
            <a:ext cx="4064000" cy="2923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2" y="0"/>
            <a:ext cx="8458200" cy="1125537"/>
          </a:xfrm>
        </p:spPr>
        <p:txBody>
          <a:bodyPr/>
          <a:lstStyle/>
          <a:p>
            <a:r>
              <a:rPr lang="en-US" altLang="ja-JP"/>
              <a:t>Gamma ray bursts</a:t>
            </a:r>
          </a:p>
        </p:txBody>
      </p:sp>
      <p:pic>
        <p:nvPicPr>
          <p:cNvPr id="38915" name="Picture 3" descr="ns_merg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3" y="1389065"/>
            <a:ext cx="4407826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hyperno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9014" y="1196975"/>
            <a:ext cx="288753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363798" y="3363916"/>
            <a:ext cx="2829976" cy="71971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3150" tIns="51575" rIns="103150" bIns="51575">
            <a:prstTxWarp prst="textNoShape">
              <a:avLst/>
            </a:prstTxWarp>
            <a:spAutoFit/>
          </a:bodyPr>
          <a:lstStyle/>
          <a:p>
            <a:r>
              <a:rPr kumimoji="0" lang="en-US" altLang="ja-JP" sz="4000" b="1" dirty="0" err="1">
                <a:latin typeface="Times New Roman" charset="0"/>
              </a:rPr>
              <a:t>Hypernova</a:t>
            </a:r>
            <a:r>
              <a:rPr kumimoji="0" lang="en-US" altLang="ja-JP" sz="4000" b="1" dirty="0">
                <a:latin typeface="Times New Roman" charset="0"/>
              </a:rPr>
              <a:t>!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829238" y="3284541"/>
            <a:ext cx="4849688" cy="71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150" tIns="51575" rIns="103150" bIns="51575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altLang="ja-JP" sz="4000" b="1" dirty="0">
                <a:latin typeface="Times New Roman" charset="0"/>
              </a:rPr>
              <a:t>Binary neutron stars</a:t>
            </a:r>
          </a:p>
        </p:txBody>
      </p:sp>
      <p:pic>
        <p:nvPicPr>
          <p:cNvPr id="3891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7192" y="4149727"/>
            <a:ext cx="5694231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251326" y="5300655"/>
            <a:ext cx="1286405" cy="400048"/>
            <a:chOff x="2472" y="3339"/>
            <a:chExt cx="748" cy="252"/>
          </a:xfrm>
        </p:grpSpPr>
        <p:sp>
          <p:nvSpPr>
            <p:cNvPr id="38932" name="Line 10"/>
            <p:cNvSpPr>
              <a:spLocks noChangeShapeType="1"/>
            </p:cNvSpPr>
            <p:nvPr/>
          </p:nvSpPr>
          <p:spPr bwMode="auto">
            <a:xfrm>
              <a:off x="2472" y="3475"/>
              <a:ext cx="544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33" name="Text Box 11"/>
            <p:cNvSpPr txBox="1">
              <a:spLocks noChangeArrowheads="1"/>
            </p:cNvSpPr>
            <p:nvPr/>
          </p:nvSpPr>
          <p:spPr bwMode="auto">
            <a:xfrm>
              <a:off x="3016" y="3339"/>
              <a:ext cx="20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b="1" dirty="0" err="1"/>
                <a:t>γ</a:t>
              </a:r>
              <a:endParaRPr lang="en-US" altLang="ja-JP" sz="2000" b="1" dirty="0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201572" y="4084639"/>
            <a:ext cx="3740547" cy="2212974"/>
            <a:chOff x="3606" y="2573"/>
            <a:chExt cx="2175" cy="1394"/>
          </a:xfrm>
        </p:grpSpPr>
        <p:sp>
          <p:nvSpPr>
            <p:cNvPr id="38923" name="Line 13"/>
            <p:cNvSpPr>
              <a:spLocks noChangeShapeType="1"/>
            </p:cNvSpPr>
            <p:nvPr/>
          </p:nvSpPr>
          <p:spPr bwMode="auto">
            <a:xfrm>
              <a:off x="3606" y="3022"/>
              <a:ext cx="1315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4" name="Line 14"/>
            <p:cNvSpPr>
              <a:spLocks noChangeShapeType="1"/>
            </p:cNvSpPr>
            <p:nvPr/>
          </p:nvSpPr>
          <p:spPr bwMode="auto">
            <a:xfrm>
              <a:off x="3833" y="3294"/>
              <a:ext cx="1088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5" name="Line 15"/>
            <p:cNvSpPr>
              <a:spLocks noChangeShapeType="1"/>
            </p:cNvSpPr>
            <p:nvPr/>
          </p:nvSpPr>
          <p:spPr bwMode="auto">
            <a:xfrm>
              <a:off x="3969" y="3566"/>
              <a:ext cx="952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6" name="Line 16"/>
            <p:cNvSpPr>
              <a:spLocks noChangeShapeType="1"/>
            </p:cNvSpPr>
            <p:nvPr/>
          </p:nvSpPr>
          <p:spPr bwMode="auto">
            <a:xfrm>
              <a:off x="4059" y="3838"/>
              <a:ext cx="862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7" name="Text Box 17"/>
            <p:cNvSpPr txBox="1">
              <a:spLocks noChangeArrowheads="1"/>
            </p:cNvSpPr>
            <p:nvPr/>
          </p:nvSpPr>
          <p:spPr bwMode="auto">
            <a:xfrm>
              <a:off x="4967" y="2886"/>
              <a:ext cx="27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b="1" dirty="0" err="1"/>
                <a:t>γ</a:t>
              </a:r>
              <a:endParaRPr lang="en-US" altLang="ja-JP" sz="2000" b="1" dirty="0"/>
            </a:p>
          </p:txBody>
        </p:sp>
        <p:sp>
          <p:nvSpPr>
            <p:cNvPr id="38928" name="Text Box 18"/>
            <p:cNvSpPr txBox="1">
              <a:spLocks noChangeArrowheads="1"/>
            </p:cNvSpPr>
            <p:nvPr/>
          </p:nvSpPr>
          <p:spPr bwMode="auto">
            <a:xfrm>
              <a:off x="4830" y="2573"/>
              <a:ext cx="95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latin typeface="Arial Black" charset="0"/>
                </a:rPr>
                <a:t>After glow</a:t>
              </a:r>
            </a:p>
          </p:txBody>
        </p:sp>
        <p:sp>
          <p:nvSpPr>
            <p:cNvPr id="38929" name="Text Box 19"/>
            <p:cNvSpPr txBox="1">
              <a:spLocks noChangeArrowheads="1"/>
            </p:cNvSpPr>
            <p:nvPr/>
          </p:nvSpPr>
          <p:spPr bwMode="auto">
            <a:xfrm>
              <a:off x="4999" y="3170"/>
              <a:ext cx="20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/>
                <a:t>X</a:t>
              </a:r>
            </a:p>
          </p:txBody>
        </p:sp>
        <p:sp>
          <p:nvSpPr>
            <p:cNvPr id="38930" name="Text Box 20"/>
            <p:cNvSpPr txBox="1">
              <a:spLocks noChangeArrowheads="1"/>
            </p:cNvSpPr>
            <p:nvPr/>
          </p:nvSpPr>
          <p:spPr bwMode="auto">
            <a:xfrm>
              <a:off x="4999" y="3488"/>
              <a:ext cx="57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/>
                <a:t>Optical</a:t>
              </a:r>
            </a:p>
          </p:txBody>
        </p:sp>
        <p:sp>
          <p:nvSpPr>
            <p:cNvPr id="38931" name="Text Box 21"/>
            <p:cNvSpPr txBox="1">
              <a:spLocks noChangeArrowheads="1"/>
            </p:cNvSpPr>
            <p:nvPr/>
          </p:nvSpPr>
          <p:spPr bwMode="auto">
            <a:xfrm>
              <a:off x="4999" y="3715"/>
              <a:ext cx="49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/>
                <a:t>Radio</a:t>
              </a:r>
            </a:p>
          </p:txBody>
        </p:sp>
      </p:grpSp>
      <p:sp>
        <p:nvSpPr>
          <p:cNvPr id="1456150" name="Rectangle 22"/>
          <p:cNvSpPr>
            <a:spLocks noChangeArrowheads="1"/>
          </p:cNvSpPr>
          <p:nvPr/>
        </p:nvSpPr>
        <p:spPr bwMode="auto">
          <a:xfrm>
            <a:off x="2067190" y="4221164"/>
            <a:ext cx="2869891" cy="4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3150" tIns="51575" rIns="103150" bIns="51575">
            <a:prstTxWarp prst="textNoShape">
              <a:avLst/>
            </a:prstTxWarp>
            <a:spAutoFit/>
          </a:bodyPr>
          <a:lstStyle/>
          <a:p>
            <a:r>
              <a:rPr lang="en-US" altLang="ja-JP" sz="20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GRB Blast shock wave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10 </a:t>
            </a:r>
            <a:r>
              <a:rPr lang="en-US" altLang="ja-JP" dirty="0" err="1" smtClean="0"/>
              <a:t>GRBs</a:t>
            </a:r>
            <a:r>
              <a:rPr lang="en-US" altLang="ja-JP" dirty="0" smtClean="0"/>
              <a:t> observed by Fermi</a:t>
            </a:r>
            <a:endParaRPr lang="ja-JP" altLang="en-US" dirty="0"/>
          </a:p>
        </p:txBody>
      </p:sp>
      <p:grpSp>
        <p:nvGrpSpPr>
          <p:cNvPr id="5" name="図形グループ 8"/>
          <p:cNvGrpSpPr/>
          <p:nvPr/>
        </p:nvGrpSpPr>
        <p:grpSpPr>
          <a:xfrm>
            <a:off x="152401" y="1295403"/>
            <a:ext cx="6857998" cy="2807732"/>
            <a:chOff x="152400" y="1295401"/>
            <a:chExt cx="6582340" cy="2706436"/>
          </a:xfrm>
          <a:solidFill>
            <a:schemeClr val="bg2">
              <a:lumMod val="75000"/>
            </a:schemeClr>
          </a:solidFill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295401"/>
              <a:ext cx="4241954" cy="2651157"/>
            </a:xfrm>
            <a:prstGeom prst="rect">
              <a:avLst/>
            </a:prstGeom>
            <a:grpFill/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4467491" y="1777020"/>
              <a:ext cx="1976626" cy="62301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ym typeface="Wingdings"/>
                </a:rPr>
                <a:t></a:t>
              </a:r>
              <a:r>
                <a:rPr lang="en-US" altLang="ja-JP" dirty="0" smtClean="0">
                  <a:sym typeface="Wingdings"/>
                </a:rPr>
                <a:t> </a:t>
              </a:r>
              <a:r>
                <a:rPr lang="en-US" altLang="ja-JP" dirty="0" smtClean="0"/>
                <a:t>71 </a:t>
              </a:r>
              <a:r>
                <a:rPr lang="en-US" altLang="ja-JP" dirty="0" err="1" smtClean="0"/>
                <a:t>GeV</a:t>
              </a:r>
              <a:r>
                <a:rPr lang="en-US" altLang="ja-JP" dirty="0" smtClean="0"/>
                <a:t> (16.54s)</a:t>
              </a:r>
              <a:endParaRPr lang="ja-JP" altLang="en-US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4467490" y="3172589"/>
              <a:ext cx="2267250" cy="3560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ym typeface="Wingdings"/>
                </a:rPr>
                <a:t></a:t>
              </a:r>
              <a:r>
                <a:rPr lang="en-US" altLang="ja-JP" dirty="0" smtClean="0">
                  <a:sym typeface="Wingdings"/>
                </a:rPr>
                <a:t> </a:t>
              </a:r>
              <a:r>
                <a:rPr lang="en-US" altLang="ja-JP" dirty="0" smtClean="0"/>
                <a:t>59 </a:t>
              </a:r>
              <a:r>
                <a:rPr lang="en-US" altLang="ja-JP" dirty="0" err="1" smtClean="0"/>
                <a:t>GeV</a:t>
              </a:r>
              <a:r>
                <a:rPr lang="en-US" altLang="ja-JP" dirty="0" smtClean="0"/>
                <a:t> (0.829s)</a:t>
              </a:r>
              <a:endParaRPr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467491" y="3645830"/>
              <a:ext cx="1976626" cy="3560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ym typeface="Wingdings"/>
                </a:rPr>
                <a:t></a:t>
              </a:r>
              <a:r>
                <a:rPr lang="en-US" altLang="ja-JP" dirty="0" smtClean="0">
                  <a:sym typeface="Wingdings"/>
                </a:rPr>
                <a:t> </a:t>
              </a:r>
              <a:r>
                <a:rPr lang="en-US" altLang="ja-JP" dirty="0" smtClean="0"/>
                <a:t>93 </a:t>
              </a:r>
              <a:r>
                <a:rPr lang="en-US" altLang="ja-JP" dirty="0" err="1" smtClean="0"/>
                <a:t>GeV</a:t>
              </a:r>
              <a:r>
                <a:rPr lang="en-US" altLang="ja-JP" dirty="0" smtClean="0"/>
                <a:t> (82s)</a:t>
              </a:r>
              <a:endParaRPr lang="ja-JP" altLang="en-US" dirty="0"/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4637914"/>
            <a:ext cx="2971800" cy="209405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648200"/>
            <a:ext cx="2763466" cy="20574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4631646"/>
            <a:ext cx="3124200" cy="215015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968953" y="4278867"/>
            <a:ext cx="1645476" cy="381148"/>
          </a:xfrm>
          <a:prstGeom prst="rect">
            <a:avLst/>
          </a:prstGeom>
          <a:noFill/>
        </p:spPr>
        <p:txBody>
          <a:bodyPr wrap="none" lIns="103141" tIns="51571" rIns="103141" bIns="51571" rtlCol="0">
            <a:spAutoFit/>
          </a:bodyPr>
          <a:lstStyle/>
          <a:p>
            <a:r>
              <a:rPr kumimoji="1" lang="en-US" altLang="ja-JP" dirty="0" smtClean="0"/>
              <a:t>GRB080916C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25237" y="4267201"/>
            <a:ext cx="2722995" cy="381148"/>
          </a:xfrm>
          <a:prstGeom prst="rect">
            <a:avLst/>
          </a:prstGeom>
          <a:noFill/>
        </p:spPr>
        <p:txBody>
          <a:bodyPr wrap="none" lIns="103141" tIns="51571" rIns="103141" bIns="51571" rtlCol="0">
            <a:spAutoFit/>
          </a:bodyPr>
          <a:lstStyle/>
          <a:p>
            <a:r>
              <a:rPr kumimoji="1" lang="en-US" altLang="ja-JP" dirty="0" smtClean="0"/>
              <a:t>GRB090510(short burst)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22157" y="4278867"/>
            <a:ext cx="1632740" cy="381148"/>
          </a:xfrm>
          <a:prstGeom prst="rect">
            <a:avLst/>
          </a:prstGeom>
          <a:noFill/>
        </p:spPr>
        <p:txBody>
          <a:bodyPr wrap="none" lIns="103141" tIns="51571" rIns="103141" bIns="51571" rtlCol="0">
            <a:spAutoFit/>
          </a:bodyPr>
          <a:lstStyle/>
          <a:p>
            <a:r>
              <a:rPr kumimoji="1" lang="en-US" altLang="ja-JP" dirty="0" smtClean="0"/>
              <a:t>GRB090902B</a:t>
            </a:r>
            <a:endParaRPr kumimoji="1"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268" y="1485882"/>
            <a:ext cx="2651532" cy="2705119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8144494" y="1154667"/>
            <a:ext cx="1632740" cy="381148"/>
          </a:xfrm>
          <a:prstGeom prst="rect">
            <a:avLst/>
          </a:prstGeom>
          <a:noFill/>
        </p:spPr>
        <p:txBody>
          <a:bodyPr wrap="none" lIns="103141" tIns="51571" rIns="103141" bIns="51571" rtlCol="0">
            <a:spAutoFit/>
          </a:bodyPr>
          <a:lstStyle/>
          <a:p>
            <a:r>
              <a:rPr kumimoji="1" lang="en-US" altLang="ja-JP" dirty="0" smtClean="0"/>
              <a:t>GRB090902B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2"/>
            <a:ext cx="8959850" cy="990598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CTA Monte Carlo: </a:t>
            </a:r>
            <a:br>
              <a:rPr lang="en-US" altLang="ja-JP" sz="2800" dirty="0" smtClean="0"/>
            </a:br>
            <a:r>
              <a:rPr lang="en-US" altLang="ja-JP" sz="2800" dirty="0" smtClean="0"/>
              <a:t>Expected Light curve for GRB at </a:t>
            </a:r>
            <a:r>
              <a:rPr lang="en-US" altLang="ja-JP" sz="2800" dirty="0" err="1" smtClean="0"/>
              <a:t>z</a:t>
            </a:r>
            <a:r>
              <a:rPr lang="en-US" altLang="ja-JP" sz="2800" dirty="0" smtClean="0"/>
              <a:t>=4.3</a:t>
            </a:r>
            <a:endParaRPr lang="ja-JP" altLang="en-US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8504"/>
            <a:ext cx="4724400" cy="250009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84724"/>
            <a:ext cx="4724400" cy="252087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600200" y="1066800"/>
            <a:ext cx="6617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CTA performance study </a:t>
            </a:r>
            <a:r>
              <a:rPr lang="en-US" altLang="ja-JP" dirty="0" smtClean="0"/>
              <a:t>by </a:t>
            </a:r>
            <a:r>
              <a:rPr kumimoji="1" lang="en-US" altLang="ja-JP" dirty="0" err="1" smtClean="0"/>
              <a:t>S.Inoue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Y.Inoue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T.Yamamoto</a:t>
            </a:r>
            <a:r>
              <a:rPr lang="en-US" altLang="ja-JP" dirty="0" smtClean="0"/>
              <a:t>, et al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330700"/>
            <a:ext cx="3823010" cy="23749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rcRect l="8313" r="7620" b="17643"/>
          <a:stretch>
            <a:fillRect/>
          </a:stretch>
        </p:blipFill>
        <p:spPr>
          <a:xfrm>
            <a:off x="5462230" y="1524000"/>
            <a:ext cx="3834170" cy="2600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0"/>
            <a:ext cx="9163050" cy="8382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Summary of VHE gamma ray astronomy</a:t>
            </a:r>
            <a:endParaRPr lang="ja-JP" altLang="en-US" sz="3200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495300" y="1219200"/>
            <a:ext cx="9163050" cy="5562600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The VHE gamma ray astronomy started with the discovery of VHE emission from Crab by Whipple observatory in 1989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third generation telescopes, HESS, MAGIC and VERITAS are increasing the number of VHE sources very rapidly (1-2 sources/months)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More than 100 of VHE gamma ray sources</a:t>
            </a:r>
          </a:p>
          <a:p>
            <a:pPr lvl="1"/>
            <a:r>
              <a:rPr lang="en-US" altLang="ja-JP" dirty="0" err="1" smtClean="0"/>
              <a:t>SNRs</a:t>
            </a:r>
            <a:r>
              <a:rPr lang="en-US" altLang="ja-JP" dirty="0" smtClean="0"/>
              <a:t>, Pulsar, </a:t>
            </a:r>
            <a:r>
              <a:rPr lang="en-US" altLang="ja-JP" dirty="0" err="1" smtClean="0"/>
              <a:t>PWNe</a:t>
            </a:r>
            <a:r>
              <a:rPr lang="en-US" altLang="ja-JP" dirty="0" smtClean="0"/>
              <a:t>, Binaries / BL </a:t>
            </a:r>
            <a:r>
              <a:rPr lang="en-US" altLang="ja-JP" dirty="0" err="1" smtClean="0"/>
              <a:t>Lacs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FSRQs</a:t>
            </a:r>
            <a:r>
              <a:rPr lang="en-US" altLang="ja-JP" dirty="0" smtClean="0"/>
              <a:t>, FR-I, Starburst Galaxies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Galactic sources: </a:t>
            </a:r>
            <a:r>
              <a:rPr lang="en-US" altLang="ja-JP" dirty="0" err="1" smtClean="0"/>
              <a:t>SNRs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We can see several </a:t>
            </a:r>
            <a:r>
              <a:rPr lang="en-US" altLang="ja-JP" dirty="0" err="1" smtClean="0"/>
              <a:t>SNRs</a:t>
            </a:r>
            <a:r>
              <a:rPr lang="en-US" altLang="ja-JP" dirty="0" smtClean="0"/>
              <a:t> in different evolutionary stages with the different energy spectra</a:t>
            </a:r>
          </a:p>
          <a:p>
            <a:r>
              <a:rPr lang="en-US" altLang="ja-JP" dirty="0" smtClean="0"/>
              <a:t>Galactic sources: </a:t>
            </a:r>
            <a:r>
              <a:rPr lang="en-US" altLang="ja-JP" dirty="0" err="1" smtClean="0"/>
              <a:t>PWNe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Most popular galactic sources, </a:t>
            </a:r>
            <a:r>
              <a:rPr lang="en-US" altLang="ja-JP" dirty="0" err="1" smtClean="0"/>
              <a:t>asymetric</a:t>
            </a:r>
            <a:r>
              <a:rPr lang="en-US" altLang="ja-JP" dirty="0" smtClean="0"/>
              <a:t> morphologies, energy dependent morphology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Nearby bright BL </a:t>
            </a:r>
            <a:r>
              <a:rPr lang="en-US" altLang="ja-JP" dirty="0" err="1" smtClean="0"/>
              <a:t>Lacs</a:t>
            </a:r>
            <a:r>
              <a:rPr lang="en-US" altLang="ja-JP" dirty="0" smtClean="0"/>
              <a:t> show the intensity variation of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50</a:t>
            </a:r>
          </a:p>
          <a:p>
            <a:pPr lvl="1"/>
            <a:r>
              <a:rPr lang="en-US" altLang="ja-JP" dirty="0" smtClean="0"/>
              <a:t>Mkn421, Mkn501, PKS2155</a:t>
            </a:r>
          </a:p>
          <a:p>
            <a:pPr lvl="1"/>
            <a:r>
              <a:rPr lang="en-US" altLang="ja-JP" dirty="0" smtClean="0"/>
              <a:t>Very fast time variations of a few minutes are found in Mkn501 and PKS2155 </a:t>
            </a:r>
          </a:p>
          <a:p>
            <a:r>
              <a:rPr lang="en-US" altLang="ja-JP" dirty="0" smtClean="0"/>
              <a:t>Distant sources:3c279, PKS1222</a:t>
            </a:r>
          </a:p>
          <a:p>
            <a:pPr lvl="1"/>
            <a:r>
              <a:rPr lang="en-US" altLang="ja-JP" dirty="0" smtClean="0"/>
              <a:t>The room for the extra component (Pop-III) in EBL is now very slim</a:t>
            </a:r>
          </a:p>
          <a:p>
            <a:pPr>
              <a:buNone/>
            </a:pP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ta_aspera_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2" y="2"/>
            <a:ext cx="3276600" cy="1143000"/>
          </a:xfrm>
        </p:spPr>
        <p:txBody>
          <a:bodyPr>
            <a:noAutofit/>
          </a:bodyPr>
          <a:lstStyle/>
          <a:p>
            <a:r>
              <a:rPr lang="en-US" altLang="ja-JP" sz="8200" i="1" dirty="0" smtClean="0"/>
              <a:t>CTA</a:t>
            </a:r>
            <a:endParaRPr lang="ja-JP" altLang="en-US" sz="8200" i="1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978" y="10"/>
            <a:ext cx="6090026" cy="3688719"/>
          </a:xfrm>
          <a:prstGeom prst="rect">
            <a:avLst/>
          </a:prstGeom>
          <a:effectLst>
            <a:outerShdw blurRad="127000" dist="127000" dir="2700000">
              <a:srgbClr val="000000">
                <a:alpha val="43000"/>
              </a:srgbClr>
            </a:outerShdw>
          </a:effectLst>
        </p:spPr>
      </p:pic>
      <p:cxnSp>
        <p:nvCxnSpPr>
          <p:cNvPr id="6" name="直線矢印コネクタ 5"/>
          <p:cNvCxnSpPr/>
          <p:nvPr/>
        </p:nvCxnSpPr>
        <p:spPr>
          <a:xfrm rot="5400000">
            <a:off x="3615028" y="3157831"/>
            <a:ext cx="1722274" cy="110606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rot="5400000">
            <a:off x="5819801" y="3615952"/>
            <a:ext cx="1514977" cy="98868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5400000">
            <a:off x="7201864" y="3625644"/>
            <a:ext cx="1520158" cy="98868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>
              <a:ea typeface="ＭＳ Ｐゴシック" charset="-128"/>
            </a:endParaRPr>
          </a:p>
        </p:txBody>
      </p:sp>
      <p:pic>
        <p:nvPicPr>
          <p:cNvPr id="13316" name="Picture 4" descr="cta_aspera_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731949" y="1227161"/>
            <a:ext cx="2909888" cy="3468687"/>
            <a:chOff x="2170" y="773"/>
            <a:chExt cx="1692" cy="2185"/>
          </a:xfrm>
        </p:grpSpPr>
        <p:sp>
          <p:nvSpPr>
            <p:cNvPr id="13324" name="Text Box 6"/>
            <p:cNvSpPr txBox="1">
              <a:spLocks noChangeArrowheads="1"/>
            </p:cNvSpPr>
            <p:nvPr/>
          </p:nvSpPr>
          <p:spPr bwMode="auto">
            <a:xfrm>
              <a:off x="2170" y="773"/>
              <a:ext cx="1692" cy="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/>
                <a:t>12m telescopes</a:t>
              </a:r>
            </a:p>
            <a:p>
              <a:r>
                <a:rPr lang="en-US" altLang="ja-JP" dirty="0">
                  <a:solidFill>
                    <a:schemeClr val="tx1"/>
                  </a:solidFill>
                </a:rPr>
                <a:t>7 - 8° </a:t>
              </a:r>
              <a:r>
                <a:rPr lang="en-US" altLang="ja-JP" dirty="0" err="1">
                  <a:solidFill>
                    <a:schemeClr val="tx1"/>
                  </a:solidFill>
                </a:rPr>
                <a:t>FoV</a:t>
              </a:r>
              <a:r>
                <a:rPr lang="en-US" altLang="ja-JP" dirty="0">
                  <a:solidFill>
                    <a:schemeClr val="tx1"/>
                  </a:solidFill>
                </a:rPr>
                <a:t> </a:t>
              </a:r>
            </a:p>
            <a:p>
              <a:r>
                <a:rPr lang="en-US" altLang="ja-JP" dirty="0">
                  <a:solidFill>
                    <a:schemeClr val="tx1"/>
                  </a:solidFill>
                </a:rPr>
                <a:t>0.16 - 0.18° pixels</a:t>
              </a:r>
            </a:p>
            <a:p>
              <a:r>
                <a:rPr lang="en-US" altLang="ja-JP" sz="1900" dirty="0"/>
                <a:t>Hybrid </a:t>
              </a:r>
              <a:r>
                <a:rPr lang="en-US" altLang="ja-JP" sz="1900" dirty="0" err="1"/>
                <a:t>f</a:t>
              </a:r>
              <a:r>
                <a:rPr lang="en-US" altLang="ja-JP" sz="1900" dirty="0"/>
                <a:t>/D </a:t>
              </a:r>
              <a:r>
                <a:rPr lang="en-US" altLang="ja-JP" sz="1900" dirty="0">
                  <a:sym typeface="Symbol" charset="2"/>
                </a:rPr>
                <a:t>=</a:t>
              </a:r>
              <a:r>
                <a:rPr lang="en-US" altLang="ja-JP" sz="1900" dirty="0"/>
                <a:t>1.35</a:t>
              </a:r>
            </a:p>
          </p:txBody>
        </p:sp>
        <p:sp>
          <p:nvSpPr>
            <p:cNvPr id="13325" name="Line 7"/>
            <p:cNvSpPr>
              <a:spLocks noChangeShapeType="1"/>
            </p:cNvSpPr>
            <p:nvPr/>
          </p:nvSpPr>
          <p:spPr bwMode="auto">
            <a:xfrm>
              <a:off x="2992" y="1768"/>
              <a:ext cx="9" cy="11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84743" y="465139"/>
            <a:ext cx="3031993" cy="4000500"/>
            <a:chOff x="340" y="317"/>
            <a:chExt cx="1763" cy="2496"/>
          </a:xfrm>
        </p:grpSpPr>
        <p:sp>
          <p:nvSpPr>
            <p:cNvPr id="13322" name="Text Box 9"/>
            <p:cNvSpPr txBox="1">
              <a:spLocks noChangeArrowheads="1"/>
            </p:cNvSpPr>
            <p:nvPr/>
          </p:nvSpPr>
          <p:spPr bwMode="auto">
            <a:xfrm>
              <a:off x="340" y="317"/>
              <a:ext cx="1763" cy="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/>
                <a:t>~</a:t>
              </a:r>
              <a:r>
                <a:rPr lang="en-US" altLang="ja-JP" dirty="0" smtClean="0"/>
                <a:t>23m </a:t>
              </a:r>
              <a:r>
                <a:rPr lang="en-US" altLang="ja-JP" dirty="0"/>
                <a:t>telescopes</a:t>
              </a:r>
            </a:p>
            <a:p>
              <a:r>
                <a:rPr lang="en-US" altLang="ja-JP" dirty="0">
                  <a:solidFill>
                    <a:schemeClr val="tx1"/>
                  </a:solidFill>
                </a:rPr>
                <a:t>4 - 6° </a:t>
              </a:r>
              <a:r>
                <a:rPr lang="en-US" altLang="ja-JP" dirty="0" err="1">
                  <a:solidFill>
                    <a:schemeClr val="tx1"/>
                  </a:solidFill>
                </a:rPr>
                <a:t>FoV</a:t>
              </a:r>
              <a:endParaRPr lang="en-US" altLang="ja-JP" dirty="0">
                <a:solidFill>
                  <a:schemeClr val="tx1"/>
                </a:solidFill>
              </a:endParaRPr>
            </a:p>
            <a:p>
              <a:r>
                <a:rPr lang="en-US" altLang="ja-JP" dirty="0">
                  <a:solidFill>
                    <a:schemeClr val="tx1"/>
                  </a:solidFill>
                </a:rPr>
                <a:t>0.08 - 0.12° pixels</a:t>
              </a:r>
            </a:p>
            <a:p>
              <a:r>
                <a:rPr lang="en-US" altLang="ja-JP" sz="1900" dirty="0"/>
                <a:t>Parabolic/Hybrid  f/D~1.2</a:t>
              </a:r>
            </a:p>
          </p:txBody>
        </p:sp>
        <p:sp>
          <p:nvSpPr>
            <p:cNvPr id="13323" name="Line 10"/>
            <p:cNvSpPr>
              <a:spLocks noChangeShapeType="1"/>
            </p:cNvSpPr>
            <p:nvPr/>
          </p:nvSpPr>
          <p:spPr bwMode="auto">
            <a:xfrm>
              <a:off x="1032" y="1328"/>
              <a:ext cx="9" cy="14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628078" y="1866902"/>
            <a:ext cx="2758546" cy="2882900"/>
            <a:chOff x="3854" y="1176"/>
            <a:chExt cx="1604" cy="1816"/>
          </a:xfrm>
        </p:grpSpPr>
        <p:sp>
          <p:nvSpPr>
            <p:cNvPr id="48136" name="Text Box 12"/>
            <p:cNvSpPr txBox="1">
              <a:spLocks noChangeArrowheads="1"/>
            </p:cNvSpPr>
            <p:nvPr/>
          </p:nvSpPr>
          <p:spPr bwMode="auto">
            <a:xfrm>
              <a:off x="3854" y="1176"/>
              <a:ext cx="1604" cy="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>
                  <a:solidFill>
                    <a:srgbClr val="FFFFFF"/>
                  </a:solidFill>
                </a:rPr>
                <a:t>4-7 </a:t>
              </a:r>
              <a:r>
                <a:rPr lang="en-US" altLang="ja-JP" dirty="0" err="1">
                  <a:solidFill>
                    <a:srgbClr val="FFFFFF"/>
                  </a:solidFill>
                </a:rPr>
                <a:t>m</a:t>
              </a:r>
              <a:r>
                <a:rPr lang="en-US" altLang="ja-JP" dirty="0">
                  <a:solidFill>
                    <a:srgbClr val="FFFFFF"/>
                  </a:solidFill>
                </a:rPr>
                <a:t> telescopes</a:t>
              </a:r>
            </a:p>
            <a:p>
              <a:r>
                <a:rPr lang="en-US" altLang="ja-JP" dirty="0">
                  <a:solidFill>
                    <a:schemeClr val="tx1"/>
                  </a:solidFill>
                </a:rPr>
                <a:t>8 - 10° </a:t>
              </a:r>
              <a:r>
                <a:rPr lang="en-US" altLang="ja-JP" dirty="0" err="1">
                  <a:solidFill>
                    <a:schemeClr val="tx1"/>
                  </a:solidFill>
                </a:rPr>
                <a:t>FoV</a:t>
              </a:r>
              <a:endParaRPr lang="en-US" altLang="ja-JP" dirty="0">
                <a:solidFill>
                  <a:schemeClr val="tx1"/>
                </a:solidFill>
              </a:endParaRPr>
            </a:p>
            <a:p>
              <a:r>
                <a:rPr lang="en-US" altLang="ja-JP" dirty="0">
                  <a:solidFill>
                    <a:schemeClr val="tx1"/>
                  </a:solidFill>
                </a:rPr>
                <a:t>0.2 - 0.3° pixels</a:t>
              </a:r>
            </a:p>
            <a:p>
              <a:r>
                <a:rPr lang="en-US" altLang="ja-JP" sz="1900" dirty="0"/>
                <a:t>DC or SO  </a:t>
              </a:r>
              <a:r>
                <a:rPr lang="en-US" altLang="ja-JP" sz="1900" dirty="0" err="1"/>
                <a:t>f</a:t>
              </a:r>
              <a:r>
                <a:rPr lang="en-US" altLang="ja-JP" sz="1900" dirty="0"/>
                <a:t>/D 0.5-1.7</a:t>
              </a:r>
            </a:p>
          </p:txBody>
        </p:sp>
        <p:sp>
          <p:nvSpPr>
            <p:cNvPr id="13321" name="Line 13"/>
            <p:cNvSpPr>
              <a:spLocks noChangeShapeType="1"/>
            </p:cNvSpPr>
            <p:nvPr/>
          </p:nvSpPr>
          <p:spPr bwMode="auto">
            <a:xfrm flipH="1">
              <a:off x="4640" y="2112"/>
              <a:ext cx="8" cy="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/>
          <a:srcRect l="12614" t="40245" r="21329" b="1750"/>
          <a:stretch>
            <a:fillRect/>
          </a:stretch>
        </p:blipFill>
        <p:spPr bwMode="auto">
          <a:xfrm>
            <a:off x="247674" y="3505201"/>
            <a:ext cx="5398234" cy="3045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8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1399915" y="2"/>
            <a:ext cx="8093340" cy="1143000"/>
          </a:xfrm>
        </p:spPr>
        <p:txBody>
          <a:bodyPr/>
          <a:lstStyle/>
          <a:p>
            <a:r>
              <a:rPr lang="en-US" altLang="ja-JP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MAGIC Telescopes</a:t>
            </a:r>
          </a:p>
        </p:txBody>
      </p:sp>
      <p:sp>
        <p:nvSpPr>
          <p:cNvPr id="1387524" name="Text Box 4"/>
          <p:cNvSpPr txBox="1">
            <a:spLocks noChangeArrowheads="1"/>
          </p:cNvSpPr>
          <p:nvPr/>
        </p:nvSpPr>
        <p:spPr bwMode="auto">
          <a:xfrm>
            <a:off x="5695952" y="4191003"/>
            <a:ext cx="4058708" cy="1400127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188" tIns="45593" rIns="91188" bIns="45593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solidFill>
                  <a:srgbClr val="FFCC00"/>
                </a:solidFill>
              </a:rPr>
              <a:t>Upgrade from MAGIC to MAGIC Stereo</a:t>
            </a:r>
          </a:p>
          <a:p>
            <a:r>
              <a:rPr lang="en-US" altLang="ja-JP" sz="1400" b="1" dirty="0" smtClean="0">
                <a:solidFill>
                  <a:srgbClr val="FFCC00"/>
                </a:solidFill>
              </a:rPr>
              <a:t>Regular operation since September 2009</a:t>
            </a:r>
          </a:p>
          <a:p>
            <a:endParaRPr lang="en-US" altLang="ja-JP" sz="1400" b="1" dirty="0" smtClean="0">
              <a:solidFill>
                <a:srgbClr val="FFCC00"/>
              </a:solidFill>
            </a:endParaRPr>
          </a:p>
          <a:p>
            <a:r>
              <a:rPr lang="en-US" altLang="ja-JP" sz="1400" dirty="0" smtClean="0"/>
              <a:t>Sensitivity 1.6% Crab </a:t>
            </a:r>
            <a:r>
              <a:rPr lang="ja-JP" altLang="en-US" sz="1400" dirty="0" smtClean="0">
                <a:sym typeface="Wingdings"/>
              </a:rPr>
              <a:t></a:t>
            </a:r>
            <a:r>
              <a:rPr lang="en-US" altLang="ja-JP" sz="1400" dirty="0" smtClean="0">
                <a:sym typeface="Wingdings"/>
              </a:rPr>
              <a:t> </a:t>
            </a:r>
            <a:r>
              <a:rPr lang="en-US" altLang="ja-JP" sz="1400" dirty="0" smtClean="0"/>
              <a:t>~0.6% Crab (50hrs)</a:t>
            </a:r>
          </a:p>
          <a:p>
            <a:r>
              <a:rPr lang="en-US" altLang="ja-JP" sz="1400" dirty="0" smtClean="0"/>
              <a:t>Angular resolution 1.0 deg </a:t>
            </a:r>
            <a:r>
              <a:rPr lang="ja-JP" altLang="en-US" sz="1400" dirty="0" smtClean="0">
                <a:sym typeface="Wingdings"/>
              </a:rPr>
              <a:t></a:t>
            </a:r>
            <a:r>
              <a:rPr lang="en-US" altLang="ja-JP" sz="1400" dirty="0" smtClean="0">
                <a:sym typeface="Wingdings"/>
              </a:rPr>
              <a:t> </a:t>
            </a:r>
            <a:r>
              <a:rPr lang="en-US" altLang="ja-JP" sz="1400" dirty="0" smtClean="0"/>
              <a:t>0.06 deg</a:t>
            </a:r>
          </a:p>
          <a:p>
            <a:r>
              <a:rPr lang="en-US" altLang="ja-JP" sz="1400" dirty="0" smtClean="0"/>
              <a:t>Energy resolution 25% </a:t>
            </a:r>
            <a:r>
              <a:rPr lang="ja-JP" altLang="en-US" sz="1400" dirty="0" smtClean="0">
                <a:sym typeface="Wingdings"/>
              </a:rPr>
              <a:t></a:t>
            </a:r>
            <a:r>
              <a:rPr lang="en-US" altLang="ja-JP" sz="1400" dirty="0" smtClean="0">
                <a:sym typeface="Wingdings"/>
              </a:rPr>
              <a:t> </a:t>
            </a:r>
            <a:r>
              <a:rPr lang="en-US" altLang="ja-JP" sz="1400" dirty="0" smtClean="0"/>
              <a:t>15%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695951" y="1447826"/>
            <a:ext cx="4044950" cy="22926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188" tIns="45593" rIns="91188" bIns="45593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FFCC00"/>
                </a:solidFill>
              </a:rPr>
              <a:t>New technologies</a:t>
            </a:r>
          </a:p>
          <a:p>
            <a:r>
              <a:rPr lang="en-US" altLang="ja-JP" sz="1400" b="1" dirty="0">
                <a:solidFill>
                  <a:srgbClr val="FFCC00"/>
                </a:solidFill>
              </a:rPr>
              <a:t>to lower the threshold energy</a:t>
            </a:r>
          </a:p>
          <a:p>
            <a:endParaRPr lang="en-US" altLang="ja-JP" sz="1400" b="1" dirty="0"/>
          </a:p>
          <a:p>
            <a:r>
              <a:rPr lang="en-US" altLang="ja-JP" sz="1400" dirty="0"/>
              <a:t>17m diameter world largest Cherenkov tel.</a:t>
            </a:r>
          </a:p>
          <a:p>
            <a:r>
              <a:rPr lang="en-US" altLang="ja-JP" sz="1400" dirty="0"/>
              <a:t>0.1°High resolution camera</a:t>
            </a:r>
          </a:p>
          <a:p>
            <a:r>
              <a:rPr lang="en-US" altLang="ja-JP" sz="1400" dirty="0"/>
              <a:t>Hemispherical High QE PMT</a:t>
            </a:r>
            <a:endParaRPr lang="en-US" altLang="ja-JP" sz="1400" dirty="0">
              <a:sym typeface="Wingdings" charset="2"/>
            </a:endParaRPr>
          </a:p>
          <a:p>
            <a:r>
              <a:rPr lang="en-US" altLang="ja-JP" sz="1400" dirty="0">
                <a:sym typeface="Wingdings" charset="2"/>
              </a:rPr>
              <a:t>Optical </a:t>
            </a:r>
            <a:r>
              <a:rPr lang="en-US" altLang="ja-JP" sz="1400" dirty="0" err="1">
                <a:sym typeface="Wingdings" charset="2"/>
              </a:rPr>
              <a:t>fibre</a:t>
            </a:r>
            <a:r>
              <a:rPr lang="en-US" altLang="ja-JP" sz="1400" dirty="0">
                <a:sym typeface="Wingdings" charset="2"/>
              </a:rPr>
              <a:t> analogue signal transmission</a:t>
            </a:r>
          </a:p>
          <a:p>
            <a:r>
              <a:rPr lang="en-US" altLang="ja-JP" sz="1400" dirty="0">
                <a:sym typeface="Wingdings" charset="2"/>
              </a:rPr>
              <a:t>2GS/sec Ultra Fast </a:t>
            </a:r>
            <a:r>
              <a:rPr lang="en-US" altLang="ja-JP" sz="1400" dirty="0" err="1">
                <a:sym typeface="Wingdings" charset="2"/>
              </a:rPr>
              <a:t>FADCs</a:t>
            </a:r>
            <a:endParaRPr lang="en-US" altLang="ja-JP" sz="1400" dirty="0" smtClean="0"/>
          </a:p>
          <a:p>
            <a:r>
              <a:rPr lang="en-US" altLang="ja-JP" sz="1400" dirty="0" smtClean="0"/>
              <a:t>Fast rotation for GRB ~20secs/180deg.</a:t>
            </a:r>
          </a:p>
          <a:p>
            <a:r>
              <a:rPr lang="en-US" altLang="ja-JP" sz="1400" dirty="0" smtClean="0"/>
              <a:t>Trigger threshold ~50GeV </a:t>
            </a:r>
            <a:r>
              <a:rPr lang="ja-JP" altLang="en-US" sz="1400" dirty="0" smtClean="0">
                <a:sym typeface="Wingdings"/>
              </a:rPr>
              <a:t></a:t>
            </a:r>
            <a:r>
              <a:rPr lang="en-US" altLang="ja-JP" sz="1400" dirty="0" smtClean="0">
                <a:sym typeface="Wingdings"/>
              </a:rPr>
              <a:t> ~25GeV</a:t>
            </a:r>
            <a:endParaRPr lang="en-US" altLang="ja-JP" sz="1400" dirty="0" smtClean="0"/>
          </a:p>
        </p:txBody>
      </p:sp>
      <p:pic>
        <p:nvPicPr>
          <p:cNvPr id="5126" name="Picture 6" descr="map_canary_islan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" y="1196975"/>
            <a:ext cx="3080147" cy="214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 descr="road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7041" y="1196975"/>
            <a:ext cx="1614884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584729" y="1197019"/>
            <a:ext cx="3042312" cy="100806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 lIns="91188" tIns="45593" rIns="91188" bIns="45593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584729" y="2349544"/>
            <a:ext cx="3042312" cy="100806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 lIns="91188" tIns="45593" rIns="91188" bIns="45593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V="1">
            <a:off x="247650" y="1700213"/>
            <a:ext cx="4158457" cy="1804986"/>
          </a:xfrm>
          <a:prstGeom prst="line">
            <a:avLst/>
          </a:prstGeom>
          <a:noFill/>
          <a:ln w="25400">
            <a:solidFill>
              <a:srgbClr val="211E48"/>
            </a:solidFill>
            <a:round/>
            <a:headEnd/>
            <a:tailEnd/>
          </a:ln>
        </p:spPr>
        <p:txBody>
          <a:bodyPr lIns="91188" tIns="45593" rIns="91188" bIns="45593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4406126" y="1700243"/>
            <a:ext cx="1248569" cy="1800225"/>
          </a:xfrm>
          <a:prstGeom prst="line">
            <a:avLst/>
          </a:prstGeom>
          <a:noFill/>
          <a:ln w="25400">
            <a:solidFill>
              <a:srgbClr val="211E48"/>
            </a:solidFill>
            <a:round/>
            <a:headEnd/>
            <a:tailEnd/>
          </a:ln>
        </p:spPr>
        <p:txBody>
          <a:bodyPr lIns="91188" tIns="45593" rIns="91188" bIns="45593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918529" name="Picture 1" descr="C:\Users\mteshima\Pictures\MAGIC\IMG_2617.JPG"/>
          <p:cNvPicPr>
            <a:picLocks noChangeAspect="1" noChangeArrowheads="1"/>
          </p:cNvPicPr>
          <p:nvPr/>
        </p:nvPicPr>
        <p:blipFill>
          <a:blip r:embed="rId5"/>
          <a:srcRect t="29838"/>
          <a:stretch>
            <a:fillRect/>
          </a:stretch>
        </p:blipFill>
        <p:spPr bwMode="auto">
          <a:xfrm>
            <a:off x="3" y="1530351"/>
            <a:ext cx="5594483" cy="532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315647" y="6286442"/>
            <a:ext cx="2012156" cy="573088"/>
            <a:chOff x="667" y="3407"/>
            <a:chExt cx="1170" cy="361"/>
          </a:xfrm>
        </p:grpSpPr>
        <p:sp>
          <p:nvSpPr>
            <p:cNvPr id="17422" name="Line 14"/>
            <p:cNvSpPr>
              <a:spLocks noChangeShapeType="1"/>
            </p:cNvSpPr>
            <p:nvPr/>
          </p:nvSpPr>
          <p:spPr bwMode="auto">
            <a:xfrm>
              <a:off x="667" y="3407"/>
              <a:ext cx="1170" cy="159"/>
            </a:xfrm>
            <a:prstGeom prst="line">
              <a:avLst/>
            </a:prstGeom>
            <a:noFill/>
            <a:ln w="50800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423" name="Text Box 15"/>
            <p:cNvSpPr txBox="1">
              <a:spLocks noChangeArrowheads="1"/>
            </p:cNvSpPr>
            <p:nvPr/>
          </p:nvSpPr>
          <p:spPr bwMode="auto">
            <a:xfrm rot="468080">
              <a:off x="960" y="3516"/>
              <a:ext cx="39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CC00"/>
                  </a:solidFill>
                </a:rPr>
                <a:t>85m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8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18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75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7656" y="2"/>
            <a:ext cx="9498594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Possible array configuration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rcRect l="50429"/>
          <a:stretch>
            <a:fillRect/>
          </a:stretch>
        </p:blipFill>
        <p:spPr bwMode="auto">
          <a:xfrm>
            <a:off x="412750" y="1447800"/>
            <a:ext cx="5467802" cy="511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6026150" y="2254335"/>
            <a:ext cx="3481622" cy="1311910"/>
          </a:xfrm>
          <a:prstGeom prst="rect">
            <a:avLst/>
          </a:prstGeom>
          <a:noFill/>
        </p:spPr>
        <p:txBody>
          <a:bodyPr wrap="none" lIns="80020" tIns="40011" rIns="80020" bIns="40011" rtlCol="0">
            <a:spAutoFit/>
          </a:bodyPr>
          <a:lstStyle/>
          <a:p>
            <a:r>
              <a:rPr lang="en-US" altLang="ja-JP" sz="2000" dirty="0" smtClean="0"/>
              <a:t>Configuration E:</a:t>
            </a:r>
          </a:p>
          <a:p>
            <a:r>
              <a:rPr lang="en-US" altLang="ja-JP" sz="2000" dirty="0" smtClean="0"/>
              <a:t>LST </a:t>
            </a:r>
            <a:r>
              <a:rPr lang="en-US" altLang="ja-JP" sz="2000" dirty="0" err="1" smtClean="0"/>
              <a:t>x</a:t>
            </a:r>
            <a:r>
              <a:rPr lang="en-US" altLang="ja-JP" sz="2000" dirty="0" smtClean="0"/>
              <a:t> 4, MST </a:t>
            </a:r>
            <a:r>
              <a:rPr lang="en-US" altLang="ja-JP" sz="2000" dirty="0" err="1" smtClean="0"/>
              <a:t>x</a:t>
            </a:r>
            <a:r>
              <a:rPr lang="en-US" altLang="ja-JP" sz="2000" dirty="0" smtClean="0"/>
              <a:t> 23, SST </a:t>
            </a:r>
            <a:r>
              <a:rPr lang="en-US" altLang="ja-JP" sz="2000" dirty="0" err="1" smtClean="0"/>
              <a:t>x</a:t>
            </a:r>
            <a:r>
              <a:rPr lang="en-US" altLang="ja-JP" sz="2000" dirty="0" smtClean="0"/>
              <a:t> 32</a:t>
            </a:r>
          </a:p>
          <a:p>
            <a:endParaRPr lang="en-US" altLang="ja-JP" sz="2000" dirty="0" smtClean="0"/>
          </a:p>
          <a:p>
            <a:r>
              <a:rPr lang="en-US" altLang="ja-JP" sz="2000" dirty="0" smtClean="0"/>
              <a:t>Acceptance 3km2</a:t>
            </a:r>
            <a:endParaRPr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8050" y="2"/>
            <a:ext cx="7759726" cy="1143000"/>
          </a:xfrm>
        </p:spPr>
        <p:txBody>
          <a:bodyPr>
            <a:normAutofit fontScale="90000"/>
          </a:bodyPr>
          <a:lstStyle/>
          <a:p>
            <a:r>
              <a:rPr lang="en-US" altLang="ja-JP" sz="4000" dirty="0" err="1"/>
              <a:t>Kifune</a:t>
            </a:r>
            <a:r>
              <a:rPr lang="en-US" altLang="ja-JP" sz="4000" dirty="0"/>
              <a:t> Plot </a:t>
            </a:r>
            <a:br>
              <a:rPr lang="en-US" altLang="ja-JP" sz="4000" dirty="0"/>
            </a:br>
            <a:r>
              <a:rPr lang="en-US" altLang="ja-JP" sz="3200" dirty="0"/>
              <a:t>(expectation from log S - log N)</a:t>
            </a:r>
          </a:p>
        </p:txBody>
      </p:sp>
      <p:pic>
        <p:nvPicPr>
          <p:cNvPr id="1443843" name="Picture 3" descr="KifunePlo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621" y="1268415"/>
            <a:ext cx="6162014" cy="5413375"/>
          </a:xfrm>
          <a:prstGeom prst="rect">
            <a:avLst/>
          </a:prstGeom>
          <a:noFill/>
        </p:spPr>
      </p:pic>
      <p:sp>
        <p:nvSpPr>
          <p:cNvPr id="1443844" name="Rectangle 4"/>
          <p:cNvSpPr>
            <a:spLocks noChangeArrowheads="1"/>
          </p:cNvSpPr>
          <p:nvPr/>
        </p:nvSpPr>
        <p:spPr bwMode="auto">
          <a:xfrm>
            <a:off x="6980645" y="1268427"/>
            <a:ext cx="1716352" cy="5400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1" tIns="45696" rIns="91391" bIns="45696" anchor="ctr"/>
          <a:lstStyle/>
          <a:p>
            <a:endParaRPr lang="ja-JP" altLang="en-US"/>
          </a:p>
        </p:txBody>
      </p:sp>
      <p:sp>
        <p:nvSpPr>
          <p:cNvPr id="1443845" name="Text Box 5"/>
          <p:cNvSpPr txBox="1">
            <a:spLocks noChangeArrowheads="1"/>
          </p:cNvSpPr>
          <p:nvPr/>
        </p:nvSpPr>
        <p:spPr bwMode="auto">
          <a:xfrm>
            <a:off x="6555851" y="2125689"/>
            <a:ext cx="2019279" cy="6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1" tIns="45696" rIns="91391" bIns="45696">
            <a:spAutoFit/>
          </a:bodyPr>
          <a:lstStyle/>
          <a:p>
            <a:r>
              <a:rPr lang="en-US" altLang="ja-JP">
                <a:solidFill>
                  <a:srgbClr val="0033CC"/>
                </a:solidFill>
              </a:rPr>
              <a:t>~3000 sources</a:t>
            </a:r>
          </a:p>
          <a:p>
            <a:r>
              <a:rPr lang="en-US" altLang="ja-JP">
                <a:solidFill>
                  <a:srgbClr val="0033CC"/>
                </a:solidFill>
              </a:rPr>
              <a:t>by GLAST, AGILE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21763" y="2674938"/>
            <a:ext cx="2564209" cy="1185862"/>
            <a:chOff x="3016" y="1685"/>
            <a:chExt cx="1491" cy="747"/>
          </a:xfrm>
        </p:grpSpPr>
        <p:sp>
          <p:nvSpPr>
            <p:cNvPr id="1443847" name="Oval 7"/>
            <p:cNvSpPr>
              <a:spLocks noChangeArrowheads="1"/>
            </p:cNvSpPr>
            <p:nvPr/>
          </p:nvSpPr>
          <p:spPr bwMode="auto">
            <a:xfrm>
              <a:off x="3470" y="1752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43848" name="Line 8"/>
            <p:cNvSpPr>
              <a:spLocks noChangeShapeType="1"/>
            </p:cNvSpPr>
            <p:nvPr/>
          </p:nvSpPr>
          <p:spPr bwMode="auto">
            <a:xfrm flipV="1">
              <a:off x="3016" y="1797"/>
              <a:ext cx="499" cy="6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3849" name="Text Box 9"/>
            <p:cNvSpPr txBox="1">
              <a:spLocks noChangeArrowheads="1"/>
            </p:cNvSpPr>
            <p:nvPr/>
          </p:nvSpPr>
          <p:spPr bwMode="auto">
            <a:xfrm>
              <a:off x="3515" y="1685"/>
              <a:ext cx="99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</a:rPr>
                <a:t>~1000 sources</a:t>
              </a:r>
            </a:p>
            <a:p>
              <a:r>
                <a:rPr lang="en-US" altLang="ja-JP">
                  <a:solidFill>
                    <a:srgbClr val="FF0000"/>
                  </a:solidFill>
                </a:rPr>
                <a:t>by CTA</a:t>
              </a:r>
            </a:p>
          </p:txBody>
        </p:sp>
      </p:grpSp>
      <p:sp>
        <p:nvSpPr>
          <p:cNvPr id="1443850" name="Text Box 10"/>
          <p:cNvSpPr txBox="1">
            <a:spLocks noChangeArrowheads="1"/>
          </p:cNvSpPr>
          <p:nvPr/>
        </p:nvSpPr>
        <p:spPr bwMode="auto">
          <a:xfrm>
            <a:off x="5654675" y="2467002"/>
            <a:ext cx="701675" cy="47700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6" rIns="91391" bIns="45696">
            <a:spAutoFit/>
          </a:bodyPr>
          <a:lstStyle/>
          <a:p>
            <a:r>
              <a:rPr lang="en-US" altLang="ja-JP" sz="1200" b="1" dirty="0">
                <a:solidFill>
                  <a:srgbClr val="0033CC"/>
                </a:solidFill>
                <a:latin typeface="Century Gothic" pitchFamily="34" charset="0"/>
              </a:rPr>
              <a:t>GLAST</a:t>
            </a:r>
          </a:p>
          <a:p>
            <a:r>
              <a:rPr lang="en-US" altLang="ja-JP" sz="1200" b="1" dirty="0">
                <a:solidFill>
                  <a:srgbClr val="0033CC"/>
                </a:solidFill>
                <a:latin typeface="Century Gothic" pitchFamily="34" charset="0"/>
              </a:rPr>
              <a:t>AGILE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erde_satellite_projection"/>
          <p:cNvPicPr>
            <a:picLocks noChangeAspect="1" noChangeArrowheads="1"/>
          </p:cNvPicPr>
          <p:nvPr/>
        </p:nvPicPr>
        <p:blipFill>
          <a:blip r:embed="rId2"/>
          <a:srcRect t="-8098" b="2812"/>
          <a:stretch>
            <a:fillRect/>
          </a:stretch>
        </p:blipFill>
        <p:spPr bwMode="auto">
          <a:xfrm>
            <a:off x="330200" y="1295400"/>
            <a:ext cx="90805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292057" y="1286987"/>
            <a:ext cx="8925489" cy="400015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</p:spPr>
        <p:txBody>
          <a:bodyPr wrap="square" lIns="91343" tIns="45673" rIns="91343" bIns="45673">
            <a:prstTxWarp prst="textNoShape">
              <a:avLst/>
            </a:prstTxWarp>
            <a:spAutoFit/>
          </a:bodyPr>
          <a:lstStyle/>
          <a:p>
            <a:r>
              <a:rPr lang="en-US" altLang="ja-JP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One observatory with two </a:t>
            </a:r>
            <a:r>
              <a:rPr lang="en-US" altLang="ja-JP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sites</a:t>
            </a:r>
            <a:r>
              <a:rPr lang="ja-JP" alt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　</a:t>
            </a:r>
            <a:r>
              <a:rPr lang="en-US" altLang="ja-JP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operated </a:t>
            </a:r>
            <a:r>
              <a:rPr lang="en-US" altLang="ja-JP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by one consortium</a:t>
            </a:r>
          </a:p>
        </p:txBody>
      </p:sp>
      <p:sp>
        <p:nvSpPr>
          <p:cNvPr id="22532" name="Oval 7"/>
          <p:cNvSpPr>
            <a:spLocks noChangeArrowheads="1"/>
          </p:cNvSpPr>
          <p:nvPr/>
        </p:nvSpPr>
        <p:spPr bwMode="auto">
          <a:xfrm>
            <a:off x="1898652" y="3169403"/>
            <a:ext cx="2971800" cy="519217"/>
          </a:xfrm>
          <a:prstGeom prst="ellipse">
            <a:avLst/>
          </a:prstGeom>
          <a:solidFill>
            <a:srgbClr val="C0C0C0">
              <a:alpha val="67058"/>
            </a:srgbClr>
          </a:solidFill>
          <a:ln w="25400">
            <a:noFill/>
            <a:round/>
            <a:headEnd/>
            <a:tailEnd/>
          </a:ln>
        </p:spPr>
        <p:txBody>
          <a:bodyPr lIns="91343" tIns="45673" rIns="91343" bIns="45673"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2533" name="Oval 8"/>
          <p:cNvSpPr>
            <a:spLocks noChangeArrowheads="1"/>
          </p:cNvSpPr>
          <p:nvPr/>
        </p:nvSpPr>
        <p:spPr bwMode="auto">
          <a:xfrm>
            <a:off x="2641604" y="4617202"/>
            <a:ext cx="2971800" cy="519217"/>
          </a:xfrm>
          <a:prstGeom prst="ellipse">
            <a:avLst/>
          </a:prstGeom>
          <a:solidFill>
            <a:srgbClr val="C0C0C0">
              <a:alpha val="67058"/>
            </a:srgbClr>
          </a:solidFill>
          <a:ln w="25400">
            <a:noFill/>
            <a:round/>
            <a:headEnd/>
            <a:tailEnd/>
          </a:ln>
        </p:spPr>
        <p:txBody>
          <a:bodyPr lIns="91343" tIns="45673" rIns="91343" bIns="45673"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8137" name="Rectangle 9"/>
          <p:cNvSpPr>
            <a:spLocks noGrp="1" noChangeArrowheads="1"/>
          </p:cNvSpPr>
          <p:nvPr>
            <p:ph type="title"/>
          </p:nvPr>
        </p:nvSpPr>
        <p:spPr>
          <a:xfrm>
            <a:off x="1447808" y="2"/>
            <a:ext cx="804545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4000" dirty="0" smtClean="0"/>
              <a:t>All sky observatory </a:t>
            </a:r>
            <a:br>
              <a:rPr lang="en-US" altLang="ja-JP" sz="4000" dirty="0" smtClean="0"/>
            </a:br>
            <a:r>
              <a:rPr lang="en-US" altLang="ja-JP" sz="4000" dirty="0" smtClean="0"/>
              <a:t>(2 stations in North and South)</a:t>
            </a:r>
            <a:endParaRPr lang="en-US" altLang="ja-JP" sz="4000" dirty="0" smtClean="0">
              <a:latin typeface="ＭＳ Ｐゴシック" charset="-128"/>
            </a:endParaRP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873125" y="4560917"/>
            <a:ext cx="1505896" cy="92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3" tIns="45673" rIns="91343" bIns="45673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/>
              <a:t>Galactic plus</a:t>
            </a:r>
          </a:p>
          <a:p>
            <a:pPr algn="ctr"/>
            <a:r>
              <a:rPr lang="en-US" altLang="ja-JP"/>
              <a:t>extragalactic</a:t>
            </a:r>
          </a:p>
          <a:p>
            <a:pPr algn="ctr"/>
            <a:r>
              <a:rPr lang="en-US" altLang="ja-JP"/>
              <a:t>science</a:t>
            </a:r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378583" y="3033726"/>
            <a:ext cx="1480310" cy="92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3" tIns="45673" rIns="91343" bIns="45673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/>
              <a:t>Mainly</a:t>
            </a:r>
          </a:p>
          <a:p>
            <a:pPr algn="ctr"/>
            <a:r>
              <a:rPr lang="en-US" altLang="ja-JP"/>
              <a:t>extragalactic</a:t>
            </a:r>
          </a:p>
          <a:p>
            <a:pPr algn="ctr"/>
            <a:r>
              <a:rPr lang="en-US" altLang="ja-JP"/>
              <a:t>science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29843" y="2668944"/>
            <a:ext cx="3911998" cy="91576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lIns="83949" tIns="41975" rIns="83949" bIns="41975" rtlCol="0">
            <a:spAutoFit/>
          </a:bodyPr>
          <a:lstStyle/>
          <a:p>
            <a:r>
              <a:rPr kumimoji="1" lang="en-US" altLang="ja-JP" dirty="0" smtClean="0"/>
              <a:t>~ 50MEuro</a:t>
            </a:r>
          </a:p>
          <a:p>
            <a:r>
              <a:rPr lang="en-US" altLang="ja-JP" dirty="0" smtClean="0"/>
              <a:t>Canaries: La Palma, Tenerife 2400m</a:t>
            </a:r>
          </a:p>
          <a:p>
            <a:r>
              <a:rPr kumimoji="1" lang="en-US" altLang="ja-JP" dirty="0" smtClean="0"/>
              <a:t>Mexico: San Pedro </a:t>
            </a:r>
            <a:r>
              <a:rPr kumimoji="1" lang="en-US" altLang="ja-JP" dirty="0" err="1" smtClean="0"/>
              <a:t>Martir</a:t>
            </a:r>
            <a:r>
              <a:rPr kumimoji="1" lang="en-US" altLang="ja-JP" dirty="0" smtClean="0"/>
              <a:t> 2800m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01428" y="4396388"/>
            <a:ext cx="3749331" cy="1469764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lIns="83949" tIns="41975" rIns="83949" bIns="41975" rtlCol="0">
            <a:spAutoFit/>
          </a:bodyPr>
          <a:lstStyle/>
          <a:p>
            <a:r>
              <a:rPr kumimoji="1" lang="en-US" altLang="ja-JP" dirty="0" smtClean="0"/>
              <a:t>~ 100MEuro</a:t>
            </a:r>
          </a:p>
          <a:p>
            <a:r>
              <a:rPr lang="en-US" altLang="ja-JP" dirty="0" smtClean="0"/>
              <a:t>Namibia: </a:t>
            </a:r>
            <a:r>
              <a:rPr lang="en-US" altLang="ja-JP" dirty="0" err="1" smtClean="0"/>
              <a:t>Kohmas</a:t>
            </a:r>
            <a:r>
              <a:rPr lang="en-US" altLang="ja-JP" dirty="0" smtClean="0"/>
              <a:t> Highland 1800m</a:t>
            </a:r>
          </a:p>
          <a:p>
            <a:r>
              <a:rPr lang="en-US" altLang="ja-JP" dirty="0" smtClean="0"/>
              <a:t>Chile: La </a:t>
            </a:r>
            <a:r>
              <a:rPr lang="en-US" altLang="ja-JP" dirty="0" err="1" smtClean="0"/>
              <a:t>Silla</a:t>
            </a:r>
            <a:r>
              <a:rPr lang="en-US" altLang="ja-JP" dirty="0" smtClean="0"/>
              <a:t> 2400m</a:t>
            </a:r>
          </a:p>
          <a:p>
            <a:r>
              <a:rPr kumimoji="1" lang="en-US" altLang="ja-JP" dirty="0" smtClean="0"/>
              <a:t>Argentina: El </a:t>
            </a:r>
            <a:r>
              <a:rPr kumimoji="1" lang="en-US" altLang="ja-JP" dirty="0" err="1" smtClean="0"/>
              <a:t>Leoncito</a:t>
            </a:r>
            <a:r>
              <a:rPr kumimoji="1" lang="en-US" altLang="ja-JP" dirty="0" smtClean="0"/>
              <a:t> 2600m</a:t>
            </a:r>
          </a:p>
          <a:p>
            <a:r>
              <a:rPr lang="en-US" altLang="ja-JP" dirty="0" smtClean="0"/>
              <a:t>Argentina: </a:t>
            </a:r>
            <a:r>
              <a:rPr lang="en-US" altLang="ja-JP" dirty="0" err="1" smtClean="0"/>
              <a:t>Puna</a:t>
            </a:r>
            <a:r>
              <a:rPr lang="en-US" altLang="ja-JP" dirty="0" smtClean="0"/>
              <a:t> Highland 3700m</a:t>
            </a:r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7813" y="2"/>
            <a:ext cx="853559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600" dirty="0" smtClean="0"/>
              <a:t>Galactic sources</a:t>
            </a:r>
            <a:endParaRPr lang="ja-JP" altLang="en-US" sz="3600" dirty="0" smtClean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84" y="1701556"/>
            <a:ext cx="9688388" cy="461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テキスト ボックス 15"/>
          <p:cNvSpPr txBox="1">
            <a:spLocks noChangeArrowheads="1"/>
          </p:cNvSpPr>
          <p:nvPr/>
        </p:nvSpPr>
        <p:spPr bwMode="auto">
          <a:xfrm>
            <a:off x="221442" y="4949187"/>
            <a:ext cx="2945231" cy="73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0" tIns="45678" rIns="91350" bIns="45678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solidFill>
                  <a:srgbClr val="FFCC00"/>
                </a:solidFill>
              </a:rPr>
              <a:t>Galactic sources</a:t>
            </a:r>
          </a:p>
          <a:p>
            <a:r>
              <a:rPr lang="en-US" altLang="ja-JP" dirty="0">
                <a:solidFill>
                  <a:srgbClr val="FFCC00"/>
                </a:solidFill>
              </a:rPr>
              <a:t>200~400 sources with CTA</a:t>
            </a:r>
            <a:endParaRPr lang="ja-JP" altLang="en-US" dirty="0">
              <a:solidFill>
                <a:srgbClr val="FFCC00"/>
              </a:solidFill>
            </a:endParaRPr>
          </a:p>
        </p:txBody>
      </p:sp>
      <p:sp>
        <p:nvSpPr>
          <p:cNvPr id="30731" name="テキスト ボックス 17"/>
          <p:cNvSpPr txBox="1">
            <a:spLocks noChangeArrowheads="1"/>
          </p:cNvSpPr>
          <p:nvPr/>
        </p:nvSpPr>
        <p:spPr bwMode="auto">
          <a:xfrm>
            <a:off x="221442" y="5709267"/>
            <a:ext cx="2779996" cy="36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0" tIns="45678" rIns="91350" bIns="45678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Where is PEVATRON???</a:t>
            </a:r>
            <a:endParaRPr lang="ja-JP" altLang="en-US" dirty="0"/>
          </a:p>
        </p:txBody>
      </p:sp>
      <p:pic>
        <p:nvPicPr>
          <p:cNvPr id="3073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86404" cy="1131888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21990" y="2"/>
            <a:ext cx="8071279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Specification and Physics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834384" y="1356053"/>
            <a:ext cx="1836134" cy="69098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75000"/>
                </a:schemeClr>
              </a:gs>
            </a:gsLst>
            <a:lin ang="5400000" scaled="0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3950" tIns="41976" rIns="83950" bIns="41976" rtlCol="0" anchor="ctr"/>
          <a:lstStyle/>
          <a:p>
            <a:pPr algn="ctr"/>
            <a:r>
              <a:rPr lang="en-US" altLang="ja-JP" sz="15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Sensitivity x10 (10</a:t>
            </a:r>
            <a:r>
              <a:rPr lang="en-US" altLang="ja-JP" sz="1500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-14</a:t>
            </a:r>
            <a:r>
              <a:rPr lang="en-US" altLang="ja-JP" sz="15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erg cm</a:t>
            </a:r>
            <a:r>
              <a:rPr lang="en-US" altLang="ja-JP" sz="1500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-2</a:t>
            </a:r>
            <a:r>
              <a:rPr lang="en-US" altLang="ja-JP" sz="15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</a:t>
            </a:r>
            <a:r>
              <a:rPr lang="en-US" altLang="ja-JP" sz="1500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-1</a:t>
            </a:r>
            <a:r>
              <a:rPr lang="en-US" altLang="ja-JP" sz="15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  <a:endParaRPr lang="ja-JP" altLang="en-US" sz="15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834384" y="2461625"/>
            <a:ext cx="1836134" cy="69098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75000"/>
                </a:schemeClr>
              </a:gs>
            </a:gsLst>
            <a:lin ang="5400000" scaled="0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3950" tIns="41976" rIns="83950" bIns="41976" rtlCol="0" anchor="ctr"/>
          <a:lstStyle/>
          <a:p>
            <a:pPr algn="ctr"/>
            <a:r>
              <a:rPr lang="en-US" altLang="ja-JP" sz="15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Angular Res. x3 </a:t>
            </a:r>
          </a:p>
          <a:p>
            <a:pPr algn="ctr"/>
            <a:r>
              <a:rPr lang="en-US" altLang="ja-JP" sz="15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(2 </a:t>
            </a:r>
            <a:r>
              <a:rPr lang="en-US" altLang="ja-JP" sz="15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arcmin</a:t>
            </a:r>
            <a:r>
              <a:rPr lang="en-US" altLang="ja-JP" sz="15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@1TeV)</a:t>
            </a:r>
            <a:endParaRPr lang="ja-JP" altLang="en-US" sz="15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953007" y="2461625"/>
            <a:ext cx="1836134" cy="69098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75000"/>
                </a:schemeClr>
              </a:gs>
            </a:gsLst>
            <a:lin ang="5400000" scaled="0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3950" tIns="41976" rIns="83950" bIns="41976" rtlCol="0" anchor="ctr"/>
          <a:lstStyle/>
          <a:p>
            <a:pPr algn="ctr"/>
            <a:r>
              <a:rPr lang="en-US" altLang="ja-JP" sz="15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Low Threshold E x2 (20-30GeV)</a:t>
            </a:r>
            <a:endParaRPr lang="ja-JP" altLang="en-US" sz="15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953007" y="1356053"/>
            <a:ext cx="1836134" cy="69098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75000"/>
                </a:schemeClr>
              </a:gs>
            </a:gsLst>
            <a:lin ang="5400000" scaled="0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3950" tIns="41976" rIns="83950" bIns="41976" rtlCol="0" anchor="ctr"/>
          <a:lstStyle/>
          <a:p>
            <a:pPr algn="ctr"/>
            <a:r>
              <a:rPr lang="en-US" altLang="ja-JP" sz="15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Energy Res. x2 (10% @ 1TeV)</a:t>
            </a:r>
            <a:endParaRPr lang="ja-JP" altLang="en-US" sz="15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834384" y="3567197"/>
            <a:ext cx="1836134" cy="69098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75000"/>
                </a:schemeClr>
              </a:gs>
            </a:gsLst>
            <a:lin ang="5400000" scaled="0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3950" tIns="41976" rIns="83950" bIns="41976" rtlCol="0" anchor="ctr"/>
          <a:lstStyle/>
          <a:p>
            <a:pPr algn="ctr"/>
            <a:r>
              <a:rPr lang="en-US" altLang="ja-JP" sz="15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Large Accept. x30 (3x 10</a:t>
            </a:r>
            <a:r>
              <a:rPr lang="en-US" altLang="ja-JP" sz="1500" baseline="300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6</a:t>
            </a:r>
            <a:r>
              <a:rPr lang="en-US" altLang="ja-JP" sz="15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altLang="ja-JP" sz="1500" baseline="300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2  </a:t>
            </a:r>
            <a:r>
              <a:rPr lang="en-US" altLang="ja-JP" sz="15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&gt;1TeV)</a:t>
            </a:r>
            <a:endParaRPr lang="ja-JP" altLang="en-US" sz="1500" dirty="0"/>
          </a:p>
        </p:txBody>
      </p:sp>
      <p:sp>
        <p:nvSpPr>
          <p:cNvPr id="10" name="正方形/長方形 9"/>
          <p:cNvSpPr/>
          <p:nvPr/>
        </p:nvSpPr>
        <p:spPr>
          <a:xfrm>
            <a:off x="2834384" y="5709242"/>
            <a:ext cx="1836134" cy="69098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75000"/>
                </a:schemeClr>
              </a:gs>
            </a:gsLst>
            <a:lin ang="5400000" scaled="0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3950" tIns="41976" rIns="83950" bIns="41976" rtlCol="0" anchor="ctr"/>
          <a:lstStyle/>
          <a:p>
            <a:pPr algn="ctr"/>
            <a:r>
              <a:rPr kumimoji="1" lang="en-US" altLang="ja-JP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All Sky Observatory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4953007" y="3567197"/>
            <a:ext cx="1836134" cy="69098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75000"/>
                </a:schemeClr>
              </a:gs>
            </a:gsLst>
            <a:lin ang="5400000" scaled="0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3950" tIns="41976" rIns="83950" bIns="41976" rtlCol="0" anchor="ctr"/>
          <a:lstStyle/>
          <a:p>
            <a:pPr algn="ctr"/>
            <a:r>
              <a:rPr kumimoji="1" lang="en-US" altLang="ja-JP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Fast rotation</a:t>
            </a:r>
          </a:p>
          <a:p>
            <a:pPr algn="ctr"/>
            <a:r>
              <a:rPr lang="en-US" altLang="ja-JP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20 sec/180°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2834384" y="4672768"/>
            <a:ext cx="1836134" cy="69098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75000"/>
                </a:schemeClr>
              </a:gs>
            </a:gsLst>
            <a:lin ang="5400000" scaled="0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3950" tIns="41976" rIns="83950" bIns="41976" rtlCol="0" anchor="ctr"/>
          <a:lstStyle/>
          <a:p>
            <a:pPr algn="ctr"/>
            <a:r>
              <a:rPr kumimoji="1" lang="en-US" altLang="ja-JP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Better S/N</a:t>
            </a:r>
            <a:r>
              <a:rPr lang="en-US" altLang="ja-JP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x3</a:t>
            </a:r>
          </a:p>
          <a:p>
            <a:pPr algn="ctr"/>
            <a:r>
              <a:rPr kumimoji="1" lang="en-US" altLang="ja-JP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&gt;99.9%</a:t>
            </a:r>
          </a:p>
        </p:txBody>
      </p:sp>
      <p:pic>
        <p:nvPicPr>
          <p:cNvPr id="13" name="Picture 4" descr="hyperno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995" y="3843589"/>
            <a:ext cx="1136640" cy="1105572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srgbClr val="333333">
                <a:alpha val="43000"/>
              </a:srgbClr>
            </a:outerShdw>
          </a:effectLst>
        </p:spPr>
      </p:pic>
      <p:pic>
        <p:nvPicPr>
          <p:cNvPr id="14" name="Picture 12" descr="cosmicray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333" y="4050884"/>
            <a:ext cx="1066593" cy="103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4"/>
          <a:srcRect l="20001" r="10001"/>
          <a:stretch>
            <a:fillRect/>
          </a:stretch>
        </p:blipFill>
        <p:spPr bwMode="auto">
          <a:xfrm>
            <a:off x="7000995" y="5156486"/>
            <a:ext cx="1129928" cy="10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995" y="2392529"/>
            <a:ext cx="1129928" cy="108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0" descr="ghoriz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4026" y="2462187"/>
            <a:ext cx="1129928" cy="103593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389" y="5291423"/>
            <a:ext cx="1765513" cy="9015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1974" y="1356053"/>
            <a:ext cx="1129928" cy="1045494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19" descr="CXO_Cas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184" y="1356053"/>
            <a:ext cx="1129928" cy="10430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5" descr="1825_rgb_annotate"/>
          <p:cNvPicPr>
            <a:picLocks noChangeAspect="1" noChangeArrowheads="1"/>
          </p:cNvPicPr>
          <p:nvPr/>
        </p:nvPicPr>
        <p:blipFill>
          <a:blip r:embed="rId10">
            <a:lum bright="10000" contrast="13000"/>
          </a:blip>
          <a:srcRect/>
          <a:stretch>
            <a:fillRect/>
          </a:stretch>
        </p:blipFill>
        <p:spPr bwMode="auto">
          <a:xfrm>
            <a:off x="1492601" y="2845977"/>
            <a:ext cx="1059308" cy="10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正方形/長方形 23"/>
          <p:cNvSpPr/>
          <p:nvPr/>
        </p:nvSpPr>
        <p:spPr>
          <a:xfrm>
            <a:off x="4953007" y="4672768"/>
            <a:ext cx="1836134" cy="69098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75000"/>
                </a:schemeClr>
              </a:gs>
            </a:gsLst>
            <a:lin ang="5400000" scaled="0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3950" tIns="41976" rIns="83950" bIns="41976" rtlCol="0" anchor="ctr"/>
          <a:lstStyle/>
          <a:p>
            <a:pPr algn="ctr"/>
            <a:r>
              <a:rPr lang="en-US" altLang="ja-JP" sz="15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High</a:t>
            </a:r>
            <a:r>
              <a:rPr lang="en-US" altLang="ja-JP" sz="1500" dirty="0" smtClean="0"/>
              <a:t> Time Res. x10 (~1sec)</a:t>
            </a:r>
            <a:endParaRPr lang="ja-JP" altLang="en-US" sz="1500" dirty="0"/>
          </a:p>
        </p:txBody>
      </p:sp>
      <p:sp>
        <p:nvSpPr>
          <p:cNvPr id="25" name="正方形/長方形 24"/>
          <p:cNvSpPr/>
          <p:nvPr/>
        </p:nvSpPr>
        <p:spPr>
          <a:xfrm>
            <a:off x="4953007" y="5709242"/>
            <a:ext cx="1836134" cy="69098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75000"/>
                </a:schemeClr>
              </a:gs>
            </a:gsLst>
            <a:lin ang="5400000" scaled="0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3950" tIns="41976" rIns="83950" bIns="41976" rtlCol="0" anchor="ctr"/>
          <a:lstStyle/>
          <a:p>
            <a:pPr algn="ctr"/>
            <a:r>
              <a:rPr kumimoji="1" lang="en-US" altLang="ja-JP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Flexible modes</a:t>
            </a:r>
          </a:p>
          <a:p>
            <a:pPr algn="ctr"/>
            <a:r>
              <a:rPr lang="en-US" altLang="ja-JP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Scan / Monitor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402156" y="1217859"/>
            <a:ext cx="503844" cy="638770"/>
          </a:xfrm>
          <a:prstGeom prst="rect">
            <a:avLst/>
          </a:prstGeom>
          <a:noFill/>
        </p:spPr>
        <p:txBody>
          <a:bodyPr wrap="square" lIns="83950" tIns="41976" rIns="83950" bIns="41976" rtlCol="0">
            <a:spAutoFit/>
          </a:bodyPr>
          <a:lstStyle/>
          <a:p>
            <a:r>
              <a:rPr kumimoji="1" lang="en-US" altLang="ja-JP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DM</a:t>
            </a:r>
            <a:endParaRPr kumimoji="1" lang="ja-JP" alt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930393" y="3429010"/>
            <a:ext cx="1554985" cy="361771"/>
          </a:xfrm>
          <a:prstGeom prst="rect">
            <a:avLst/>
          </a:prstGeom>
          <a:noFill/>
        </p:spPr>
        <p:txBody>
          <a:bodyPr wrap="none" lIns="83950" tIns="41976" rIns="83950" bIns="41976" rtlCol="0">
            <a:spAutoFit/>
          </a:bodyPr>
          <a:lstStyle/>
          <a:p>
            <a:r>
              <a:rPr kumimoji="1" lang="en-US" altLang="ja-JP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Distant </a:t>
            </a:r>
            <a:r>
              <a:rPr kumimoji="1" lang="en-US" altLang="ja-JP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AGNs</a:t>
            </a:r>
            <a:endParaRPr kumimoji="1" lang="ja-JP" alt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130927" y="4258207"/>
            <a:ext cx="785168" cy="361771"/>
          </a:xfrm>
          <a:prstGeom prst="rect">
            <a:avLst/>
          </a:prstGeom>
          <a:noFill/>
        </p:spPr>
        <p:txBody>
          <a:bodyPr wrap="none" lIns="83950" tIns="41976" rIns="83950" bIns="41976" rtlCol="0">
            <a:spAutoFit/>
          </a:bodyPr>
          <a:lstStyle/>
          <a:p>
            <a:r>
              <a:rPr lang="en-US" altLang="ja-JP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GRBs</a:t>
            </a:r>
            <a:endParaRPr kumimoji="1" lang="ja-JP" alt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484034" y="3429010"/>
            <a:ext cx="1272869" cy="361771"/>
          </a:xfrm>
          <a:prstGeom prst="rect">
            <a:avLst/>
          </a:prstGeom>
          <a:noFill/>
        </p:spPr>
        <p:txBody>
          <a:bodyPr wrap="none" lIns="83950" tIns="41976" rIns="83950" bIns="41976" rtlCol="0">
            <a:spAutoFit/>
          </a:bodyPr>
          <a:lstStyle/>
          <a:p>
            <a:r>
              <a:rPr kumimoji="1" lang="en-US" altLang="ja-JP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cosmology</a:t>
            </a:r>
            <a:endParaRPr kumimoji="1" lang="ja-JP" alt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188895" y="5501974"/>
            <a:ext cx="1837665" cy="361771"/>
          </a:xfrm>
          <a:prstGeom prst="rect">
            <a:avLst/>
          </a:prstGeom>
          <a:noFill/>
        </p:spPr>
        <p:txBody>
          <a:bodyPr wrap="none" lIns="83950" tIns="41976" rIns="83950" bIns="41976" rtlCol="0">
            <a:spAutoFit/>
          </a:bodyPr>
          <a:lstStyle/>
          <a:p>
            <a:r>
              <a:rPr kumimoji="1" lang="en-US" altLang="ja-JP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Space and Time</a:t>
            </a:r>
            <a:endParaRPr kumimoji="1" lang="ja-JP" alt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50827" y="2403135"/>
            <a:ext cx="772319" cy="361771"/>
          </a:xfrm>
          <a:prstGeom prst="rect">
            <a:avLst/>
          </a:prstGeom>
          <a:noFill/>
          <a:effectLst/>
        </p:spPr>
        <p:txBody>
          <a:bodyPr wrap="none" lIns="83950" tIns="41976" rIns="83950" bIns="41976" rtlCol="0">
            <a:spAutoFit/>
          </a:bodyPr>
          <a:lstStyle/>
          <a:p>
            <a:r>
              <a:rPr kumimoji="1" lang="en-US" altLang="ja-JP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SNRs</a:t>
            </a:r>
            <a:endParaRPr kumimoji="1" lang="ja-JP" alt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280737" y="2392551"/>
            <a:ext cx="1503701" cy="361771"/>
          </a:xfrm>
          <a:prstGeom prst="rect">
            <a:avLst/>
          </a:prstGeom>
          <a:noFill/>
          <a:effectLst/>
        </p:spPr>
        <p:txBody>
          <a:bodyPr wrap="none" lIns="83950" tIns="41976" rIns="83950" bIns="41976" rtlCol="0">
            <a:spAutoFit/>
          </a:bodyPr>
          <a:lstStyle/>
          <a:p>
            <a:r>
              <a:rPr kumimoji="1" lang="en-US" altLang="ja-JP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New sources</a:t>
            </a:r>
            <a:endParaRPr kumimoji="1" lang="ja-JP" alt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03644" y="3232314"/>
            <a:ext cx="1375662" cy="361771"/>
          </a:xfrm>
          <a:prstGeom prst="rect">
            <a:avLst/>
          </a:prstGeom>
          <a:noFill/>
          <a:effectLst/>
        </p:spPr>
        <p:txBody>
          <a:bodyPr wrap="none" lIns="83950" tIns="41976" rIns="83950" bIns="41976" rtlCol="0">
            <a:spAutoFit/>
          </a:bodyPr>
          <a:lstStyle/>
          <a:p>
            <a:r>
              <a:rPr kumimoji="1" lang="en-US" altLang="ja-JP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Morphology</a:t>
            </a:r>
            <a:endParaRPr kumimoji="1" lang="ja-JP" alt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50812" y="4337884"/>
            <a:ext cx="1439456" cy="361771"/>
          </a:xfrm>
          <a:prstGeom prst="rect">
            <a:avLst/>
          </a:prstGeom>
          <a:noFill/>
          <a:effectLst/>
        </p:spPr>
        <p:txBody>
          <a:bodyPr wrap="none" lIns="83950" tIns="41976" rIns="83950" bIns="41976" rtlCol="0">
            <a:spAutoFit/>
          </a:bodyPr>
          <a:lstStyle/>
          <a:p>
            <a:r>
              <a:rPr kumimoji="1" lang="en-US" altLang="ja-JP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Origin of CR</a:t>
            </a:r>
            <a:endParaRPr kumimoji="1" lang="ja-JP" alt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10773" y="6228723"/>
            <a:ext cx="1939781" cy="638770"/>
          </a:xfrm>
          <a:prstGeom prst="rect">
            <a:avLst/>
          </a:prstGeom>
          <a:noFill/>
          <a:effectLst/>
        </p:spPr>
        <p:txBody>
          <a:bodyPr wrap="none" lIns="83950" tIns="41976" rIns="83950" bIns="41976" rtlCol="0">
            <a:spAutoFit/>
          </a:bodyPr>
          <a:lstStyle/>
          <a:p>
            <a:r>
              <a:rPr kumimoji="1" lang="en-US" altLang="ja-JP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TeV</a:t>
            </a:r>
            <a:r>
              <a:rPr kumimoji="1" lang="en-US" altLang="ja-JP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- All sky map</a:t>
            </a:r>
          </a:p>
          <a:p>
            <a:r>
              <a:rPr lang="en-US" altLang="ja-JP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Galactic diffuse</a:t>
            </a:r>
            <a:endParaRPr kumimoji="1" lang="ja-JP" alt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01000" y="1217860"/>
            <a:ext cx="2319766" cy="1027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280752" y="2"/>
            <a:ext cx="8625267" cy="1143000"/>
          </a:xfrm>
        </p:spPr>
        <p:txBody>
          <a:bodyPr tIns="41963" bIns="41963">
            <a:normAutofit/>
          </a:bodyPr>
          <a:lstStyle/>
          <a:p>
            <a:r>
              <a:rPr lang="en-US" altLang="ja-JP" sz="3200" dirty="0" smtClean="0"/>
              <a:t>23m Large size telescope and</a:t>
            </a:r>
            <a:br>
              <a:rPr lang="en-US" altLang="ja-JP" sz="3200" dirty="0" smtClean="0"/>
            </a:br>
            <a:r>
              <a:rPr lang="en-US" altLang="ja-JP" sz="3200" dirty="0" smtClean="0"/>
              <a:t>12m Middle size telescope</a:t>
            </a:r>
            <a:endParaRPr lang="ja-JP" altLang="en-US" sz="3200" dirty="0"/>
          </a:p>
        </p:txBody>
      </p:sp>
      <p:grpSp>
        <p:nvGrpSpPr>
          <p:cNvPr id="2" name="図形グループ 17"/>
          <p:cNvGrpSpPr/>
          <p:nvPr/>
        </p:nvGrpSpPr>
        <p:grpSpPr>
          <a:xfrm>
            <a:off x="315419" y="1925640"/>
            <a:ext cx="4637585" cy="4863262"/>
            <a:chOff x="187935" y="2123553"/>
            <a:chExt cx="5003984" cy="5363097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935" y="2123553"/>
              <a:ext cx="5003984" cy="5355265"/>
            </a:xfrm>
            <a:prstGeom prst="rect">
              <a:avLst/>
            </a:prstGeom>
          </p:spPr>
        </p:pic>
        <p:sp>
          <p:nvSpPr>
            <p:cNvPr id="9" name="正方形/長方形 8"/>
            <p:cNvSpPr/>
            <p:nvPr/>
          </p:nvSpPr>
          <p:spPr>
            <a:xfrm>
              <a:off x="3515519" y="5229225"/>
              <a:ext cx="1668487" cy="22574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9513" tIns="49754" rIns="99513" bIns="49754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560871" y="2155613"/>
              <a:ext cx="2631048" cy="10924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9513" tIns="49754" rIns="99513" bIns="49754"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55318" y="3333771"/>
            <a:ext cx="4599897" cy="3135575"/>
          </a:xfrm>
          <a:prstGeom prst="rect">
            <a:avLst/>
          </a:prstGeom>
          <a:noFill/>
          <a:ln/>
        </p:spPr>
      </p:pic>
      <p:sp>
        <p:nvSpPr>
          <p:cNvPr id="16" name="テキスト ボックス 15"/>
          <p:cNvSpPr txBox="1"/>
          <p:nvPr/>
        </p:nvSpPr>
        <p:spPr>
          <a:xfrm>
            <a:off x="1068884" y="1494272"/>
            <a:ext cx="3539955" cy="361777"/>
          </a:xfrm>
          <a:prstGeom prst="rect">
            <a:avLst/>
          </a:prstGeom>
          <a:noFill/>
        </p:spPr>
        <p:txBody>
          <a:bodyPr wrap="none" lIns="83957" tIns="41979" rIns="83957" bIns="41979" rtlCol="0">
            <a:spAutoFit/>
          </a:bodyPr>
          <a:lstStyle/>
          <a:p>
            <a:r>
              <a:rPr lang="en-US" altLang="ja-JP" dirty="0" smtClean="0"/>
              <a:t>23m LST designed by MPI group 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53567" y="2807143"/>
            <a:ext cx="3817901" cy="361777"/>
          </a:xfrm>
          <a:prstGeom prst="rect">
            <a:avLst/>
          </a:prstGeom>
          <a:noFill/>
        </p:spPr>
        <p:txBody>
          <a:bodyPr wrap="none" lIns="83957" tIns="41979" rIns="83957" bIns="41979" rtlCol="0">
            <a:spAutoFit/>
          </a:bodyPr>
          <a:lstStyle/>
          <a:p>
            <a:r>
              <a:rPr lang="en-US" altLang="ja-JP" dirty="0" smtClean="0"/>
              <a:t>12m MST designed by DESY group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21990" y="2"/>
            <a:ext cx="8071279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4-7m Small Size Telescope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565" y="1148758"/>
            <a:ext cx="5972025" cy="24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rcRect l="15705" r="8456"/>
          <a:stretch>
            <a:fillRect/>
          </a:stretch>
        </p:blipFill>
        <p:spPr bwMode="auto">
          <a:xfrm>
            <a:off x="2128192" y="3774518"/>
            <a:ext cx="2683579" cy="25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 11" descr="New Picture (2).jpg"/>
          <p:cNvPicPr>
            <a:picLocks noChangeAspect="1"/>
          </p:cNvPicPr>
          <p:nvPr/>
        </p:nvPicPr>
        <p:blipFill>
          <a:blip r:embed="rId4"/>
          <a:srcRect l="13107" r="19595"/>
          <a:stretch>
            <a:fillRect/>
          </a:stretch>
        </p:blipFill>
        <p:spPr bwMode="auto">
          <a:xfrm>
            <a:off x="5306103" y="3774494"/>
            <a:ext cx="2615040" cy="254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493444" y="6400249"/>
            <a:ext cx="1952990" cy="361779"/>
          </a:xfrm>
          <a:prstGeom prst="rect">
            <a:avLst/>
          </a:prstGeom>
          <a:noFill/>
        </p:spPr>
        <p:txBody>
          <a:bodyPr wrap="none" lIns="83961" tIns="41980" rIns="83961" bIns="41980" rtlCol="0">
            <a:spAutoFit/>
          </a:bodyPr>
          <a:lstStyle/>
          <a:p>
            <a:r>
              <a:rPr kumimoji="1" lang="en-US" altLang="ja-JP" dirty="0" smtClean="0"/>
              <a:t>Italian Design 7m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33182" y="6400249"/>
            <a:ext cx="1657687" cy="361779"/>
          </a:xfrm>
          <a:prstGeom prst="rect">
            <a:avLst/>
          </a:prstGeom>
          <a:noFill/>
        </p:spPr>
        <p:txBody>
          <a:bodyPr wrap="none" lIns="83961" tIns="41980" rIns="83961" bIns="41980" rtlCol="0">
            <a:spAutoFit/>
          </a:bodyPr>
          <a:lstStyle/>
          <a:p>
            <a:r>
              <a:rPr kumimoji="1" lang="en-US" altLang="ja-JP" dirty="0" smtClean="0"/>
              <a:t>UK Design 4m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1492602" y="2"/>
            <a:ext cx="8000656" cy="1143000"/>
          </a:xfrm>
        </p:spPr>
        <p:txBody>
          <a:bodyPr/>
          <a:lstStyle/>
          <a:p>
            <a:r>
              <a:rPr lang="en-US" altLang="ja-JP" sz="3200" dirty="0" smtClean="0"/>
              <a:t>Recommendations and supports</a:t>
            </a:r>
            <a:endParaRPr lang="ja-JP" altLang="en-US" sz="3200" dirty="0" smtClean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2588" y="1214475"/>
            <a:ext cx="23612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68" y="1214475"/>
            <a:ext cx="223401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9954" y="1214438"/>
            <a:ext cx="2206493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テキスト ボックス 7"/>
          <p:cNvSpPr txBox="1">
            <a:spLocks noChangeArrowheads="1"/>
          </p:cNvSpPr>
          <p:nvPr/>
        </p:nvSpPr>
        <p:spPr bwMode="auto">
          <a:xfrm>
            <a:off x="448884" y="4429156"/>
            <a:ext cx="2083576" cy="36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1" tIns="45682" rIns="91361" bIns="45682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C000"/>
                </a:solidFill>
              </a:rPr>
              <a:t>Magnificent Seven</a:t>
            </a:r>
          </a:p>
        </p:txBody>
      </p:sp>
      <p:pic>
        <p:nvPicPr>
          <p:cNvPr id="471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72" y="4786339"/>
            <a:ext cx="3193653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テキスト ボックス 11"/>
          <p:cNvSpPr txBox="1">
            <a:spLocks noChangeArrowheads="1"/>
          </p:cNvSpPr>
          <p:nvPr/>
        </p:nvSpPr>
        <p:spPr bwMode="auto">
          <a:xfrm>
            <a:off x="386967" y="4162455"/>
            <a:ext cx="2186119" cy="36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1" tIns="45682" rIns="91361" bIns="45682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ASPERA Roadmap</a:t>
            </a:r>
            <a:endParaRPr lang="ja-JP" altLang="en-US"/>
          </a:p>
        </p:txBody>
      </p:sp>
      <p:sp>
        <p:nvSpPr>
          <p:cNvPr id="47114" name="テキスト ボックス 12"/>
          <p:cNvSpPr txBox="1">
            <a:spLocks noChangeArrowheads="1"/>
          </p:cNvSpPr>
          <p:nvPr/>
        </p:nvSpPr>
        <p:spPr bwMode="auto">
          <a:xfrm>
            <a:off x="3792148" y="3857641"/>
            <a:ext cx="2515010" cy="36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1" tIns="45682" rIns="91361" bIns="45682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ASTRONET Roadmap</a:t>
            </a:r>
            <a:endParaRPr lang="ja-JP" altLang="en-US"/>
          </a:p>
        </p:txBody>
      </p:sp>
      <p:sp>
        <p:nvSpPr>
          <p:cNvPr id="47115" name="テキスト ボックス 13"/>
          <p:cNvSpPr txBox="1">
            <a:spLocks noChangeArrowheads="1"/>
          </p:cNvSpPr>
          <p:nvPr/>
        </p:nvSpPr>
        <p:spPr bwMode="auto">
          <a:xfrm>
            <a:off x="3792146" y="4214821"/>
            <a:ext cx="2519881" cy="64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1" tIns="45682" rIns="91361" bIns="45682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C000"/>
                </a:solidFill>
              </a:rPr>
              <a:t>High Priority project</a:t>
            </a:r>
          </a:p>
          <a:p>
            <a:r>
              <a:rPr lang="en-US" altLang="ja-JP">
                <a:solidFill>
                  <a:srgbClr val="FFC000"/>
                </a:solidFill>
              </a:rPr>
              <a:t>Ground based projects</a:t>
            </a:r>
            <a:endParaRPr lang="ja-JP" altLang="en-US">
              <a:solidFill>
                <a:srgbClr val="FFC000"/>
              </a:solidFill>
            </a:endParaRPr>
          </a:p>
        </p:txBody>
      </p:sp>
      <p:sp>
        <p:nvSpPr>
          <p:cNvPr id="47116" name="テキスト ボックス 14"/>
          <p:cNvSpPr txBox="1">
            <a:spLocks noChangeArrowheads="1"/>
          </p:cNvSpPr>
          <p:nvPr/>
        </p:nvSpPr>
        <p:spPr bwMode="auto">
          <a:xfrm>
            <a:off x="7119941" y="4114805"/>
            <a:ext cx="2633002" cy="64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1" tIns="45682" rIns="91361" bIns="45682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/>
              <a:t>8 </a:t>
            </a:r>
            <a:r>
              <a:rPr lang="en-US" altLang="ja-JP" dirty="0"/>
              <a:t>Infrastructures</a:t>
            </a:r>
          </a:p>
          <a:p>
            <a:r>
              <a:rPr lang="en-US" altLang="ja-JP" dirty="0"/>
              <a:t>from Physics and eng</a:t>
            </a:r>
            <a:endParaRPr lang="ja-JP" altLang="en-US" dirty="0"/>
          </a:p>
        </p:txBody>
      </p:sp>
      <p:pic>
        <p:nvPicPr>
          <p:cNvPr id="471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1304" y="4786317"/>
            <a:ext cx="3214290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1" y="4908012"/>
            <a:ext cx="2895601" cy="1721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Angular Resolution in MAGIC Stereo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743200"/>
            <a:ext cx="5631065" cy="400476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1077932"/>
            <a:ext cx="3124200" cy="280827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962400"/>
            <a:ext cx="3104910" cy="27813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09600" y="1524000"/>
            <a:ext cx="3468926" cy="923316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kumimoji="1" lang="en-US" altLang="ja-JP" dirty="0" smtClean="0"/>
              <a:t>Data and MC agrees very well !!</a:t>
            </a:r>
          </a:p>
          <a:p>
            <a:r>
              <a:rPr lang="en-US" altLang="ja-JP" dirty="0" smtClean="0"/>
              <a:t>~ 0.1 degrees at 100GeV</a:t>
            </a:r>
          </a:p>
          <a:p>
            <a:r>
              <a:rPr lang="en-US" altLang="ja-JP" dirty="0" smtClean="0"/>
              <a:t>~ 0.5 degrees at 1000GeV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21990" y="2"/>
            <a:ext cx="8071279" cy="1143000"/>
          </a:xfrm>
        </p:spPr>
        <p:txBody>
          <a:bodyPr>
            <a:normAutofit/>
          </a:bodyPr>
          <a:lstStyle/>
          <a:p>
            <a:r>
              <a:rPr lang="en-US" altLang="ja-JP" sz="3300" dirty="0" smtClean="0"/>
              <a:t>Decadal Survey in Astronomy and Astrophysics in US</a:t>
            </a:r>
            <a:endParaRPr lang="ja-JP" altLang="en-US" sz="33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rcRect l="24636" r="22463"/>
          <a:stretch>
            <a:fillRect/>
          </a:stretch>
        </p:blipFill>
        <p:spPr>
          <a:xfrm>
            <a:off x="210263" y="1425155"/>
            <a:ext cx="3683435" cy="5113270"/>
          </a:xfrm>
          <a:prstGeom prst="rect">
            <a:avLst/>
          </a:prstGeom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4246814" y="1977937"/>
            <a:ext cx="5209405" cy="2454666"/>
          </a:xfrm>
          <a:prstGeom prst="rect">
            <a:avLst/>
          </a:prstGeom>
          <a:noFill/>
        </p:spPr>
        <p:txBody>
          <a:bodyPr wrap="none" lIns="83962" tIns="41983" rIns="83962" bIns="41983" rtlCol="0">
            <a:spAutoFit/>
          </a:bodyPr>
          <a:lstStyle/>
          <a:p>
            <a:r>
              <a:rPr lang="en-US" altLang="ja-JP" sz="2200" dirty="0" smtClean="0"/>
              <a:t>Ground-based projects ranked in order:</a:t>
            </a:r>
          </a:p>
          <a:p>
            <a:r>
              <a:rPr lang="en-US" altLang="ja-JP" sz="2200" dirty="0" smtClean="0"/>
              <a:t>Large-scale</a:t>
            </a:r>
          </a:p>
          <a:p>
            <a:endParaRPr lang="en-US" altLang="ja-JP" dirty="0" smtClean="0"/>
          </a:p>
          <a:p>
            <a:pPr>
              <a:buFont typeface="Arial"/>
              <a:buChar char="•"/>
            </a:pPr>
            <a:r>
              <a:rPr lang="en-US" altLang="ja-JP" dirty="0" smtClean="0"/>
              <a:t>  Large Synoptic Survey Telescope (LSST) 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  Innovations Program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  Giant Segmented Mirror Telescope (GSMT)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chemeClr val="accent1"/>
                </a:solidFill>
              </a:rPr>
              <a:t>Atmospheric </a:t>
            </a:r>
            <a:r>
              <a:rPr lang="en-US" altLang="ja-JP" dirty="0" err="1" smtClean="0">
                <a:solidFill>
                  <a:schemeClr val="accent1"/>
                </a:solidFill>
              </a:rPr>
              <a:t>Čerenkov</a:t>
            </a:r>
            <a:r>
              <a:rPr lang="en-US" altLang="ja-JP" dirty="0" smtClean="0">
                <a:solidFill>
                  <a:schemeClr val="accent1"/>
                </a:solidFill>
              </a:rPr>
              <a:t> Telescope Array (ACTA) </a:t>
            </a:r>
          </a:p>
          <a:p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Summary: CTA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300" y="1219200"/>
            <a:ext cx="9163050" cy="5638800"/>
          </a:xfrm>
        </p:spPr>
        <p:txBody>
          <a:bodyPr>
            <a:normAutofit fontScale="55000" lnSpcReduction="20000"/>
          </a:bodyPr>
          <a:lstStyle/>
          <a:p>
            <a:r>
              <a:rPr lang="en-US" altLang="ja-JP" dirty="0" smtClean="0"/>
              <a:t>CTA will provide </a:t>
            </a:r>
          </a:p>
          <a:p>
            <a:pPr lvl="1"/>
            <a:r>
              <a:rPr lang="en-US" altLang="ja-JP" dirty="0" smtClean="0"/>
              <a:t>10 times better sensitivity</a:t>
            </a:r>
          </a:p>
          <a:p>
            <a:pPr lvl="1"/>
            <a:r>
              <a:rPr lang="en-US" altLang="ja-JP" dirty="0" smtClean="0"/>
              <a:t>wider energy coverage (10GeV-100TeV)</a:t>
            </a:r>
          </a:p>
          <a:p>
            <a:pPr lvl="1"/>
            <a:r>
              <a:rPr lang="en-US" altLang="ja-JP" dirty="0" smtClean="0"/>
              <a:t>All sky observation</a:t>
            </a:r>
          </a:p>
          <a:p>
            <a:pPr lvl="1"/>
            <a:r>
              <a:rPr lang="en-US" altLang="ja-JP" dirty="0" smtClean="0"/>
              <a:t>~1000 VHE sources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High quality data will be delivered</a:t>
            </a:r>
          </a:p>
          <a:p>
            <a:pPr lvl="1"/>
            <a:r>
              <a:rPr lang="en-US" altLang="ja-JP" dirty="0" smtClean="0"/>
              <a:t>Better energy resolution (10%)</a:t>
            </a:r>
          </a:p>
          <a:p>
            <a:pPr lvl="1"/>
            <a:r>
              <a:rPr lang="en-US" altLang="ja-JP" dirty="0" smtClean="0"/>
              <a:t>Better angular resolution (2arc min)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Time schedule</a:t>
            </a:r>
          </a:p>
          <a:p>
            <a:pPr lvl="1"/>
            <a:r>
              <a:rPr lang="en-US" altLang="ja-JP" dirty="0" smtClean="0"/>
              <a:t>Preparatory Phase until 2014</a:t>
            </a:r>
          </a:p>
          <a:p>
            <a:pPr lvl="1"/>
            <a:r>
              <a:rPr lang="en-US" altLang="ja-JP" dirty="0" smtClean="0"/>
              <a:t>Construction phase: 2015-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Cost ~200MEuro</a:t>
            </a:r>
          </a:p>
          <a:p>
            <a:pPr lvl="1"/>
            <a:r>
              <a:rPr lang="en-US" altLang="ja-JP" dirty="0" smtClean="0"/>
              <a:t>Contribution from CTA-Japan ~20% of total cost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Expected contribution from CTA Japan</a:t>
            </a:r>
          </a:p>
          <a:p>
            <a:pPr lvl="1"/>
            <a:r>
              <a:rPr lang="en-US" altLang="ja-JP" dirty="0" smtClean="0"/>
              <a:t>LST Camera</a:t>
            </a:r>
          </a:p>
          <a:p>
            <a:pPr lvl="1"/>
            <a:r>
              <a:rPr lang="en-US" altLang="ja-JP" dirty="0" smtClean="0"/>
              <a:t>GHz sampling readout electronics</a:t>
            </a:r>
          </a:p>
          <a:p>
            <a:pPr lvl="1"/>
            <a:r>
              <a:rPr lang="en-US" altLang="ja-JP" dirty="0" smtClean="0"/>
              <a:t>Large size mirrors</a:t>
            </a:r>
          </a:p>
          <a:p>
            <a:pPr lvl="1"/>
            <a:endParaRPr lang="en-US" altLang="ja-JP" dirty="0" smtClean="0"/>
          </a:p>
          <a:p>
            <a:r>
              <a:rPr lang="ja-JP" altLang="en-US" sz="4364" dirty="0" smtClean="0"/>
              <a:t>よろしくご支援をお願いいたします。</a:t>
            </a:r>
            <a:endParaRPr lang="ja-JP" altLang="en-US" sz="4364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eshima\Pictures\HE Universe\agn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556" y="0"/>
            <a:ext cx="9985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1238250" y="2727960"/>
            <a:ext cx="7020052" cy="2301240"/>
          </a:xfrm>
        </p:spPr>
        <p:txBody>
          <a:bodyPr>
            <a:noAutofit/>
          </a:bodyPr>
          <a:lstStyle/>
          <a:p>
            <a:r>
              <a:rPr lang="en-US" altLang="ja-JP" sz="9600" dirty="0" smtClean="0"/>
              <a:t>Thanks</a:t>
            </a:r>
            <a:endParaRPr lang="ja-JP" alt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102" y="2"/>
            <a:ext cx="8958507" cy="1143000"/>
          </a:xfrm>
        </p:spPr>
        <p:txBody>
          <a:bodyPr/>
          <a:lstStyle/>
          <a:p>
            <a:pPr>
              <a:defRPr/>
            </a:pPr>
            <a:endParaRPr lang="ja-JP" altLang="en-US" dirty="0">
              <a:cs typeface="+mj-cs"/>
            </a:endParaRPr>
          </a:p>
        </p:txBody>
      </p:sp>
      <p:pic>
        <p:nvPicPr>
          <p:cNvPr id="31747" name="図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"/>
            <a:ext cx="9906000" cy="685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 smtClean="0"/>
              <a:t>Sensitivity of MAGIC Stereo achieved (~0.6% Crab), factor 3 better than mono</a:t>
            </a:r>
            <a:endParaRPr lang="ja-JP" altLang="en-US" sz="32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7391400" cy="520710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208475" y="4964669"/>
            <a:ext cx="2776090" cy="3693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0.6%Crab MAGIC Stereo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62401" y="3200400"/>
            <a:ext cx="2673410" cy="3693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1</a:t>
            </a:r>
            <a:r>
              <a:rPr kumimoji="1" lang="en-US" altLang="ja-JP" dirty="0" smtClean="0">
                <a:solidFill>
                  <a:srgbClr val="000000"/>
                </a:solidFill>
              </a:rPr>
              <a:t>.6%Crab MAGIC Mono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 smtClean="0"/>
              <a:t>Sensitivity of MAGIC Stereo achieved (~0.6% Crab)</a:t>
            </a:r>
            <a:endParaRPr lang="ja-JP" altLang="en-US" sz="32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7391400" cy="520710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743200" y="4267200"/>
            <a:ext cx="1211096" cy="3693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0.6%Crab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62400" y="3200400"/>
            <a:ext cx="1211096" cy="3693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1</a:t>
            </a:r>
            <a:r>
              <a:rPr kumimoji="1" lang="en-US" altLang="ja-JP" dirty="0" smtClean="0">
                <a:solidFill>
                  <a:srgbClr val="000000"/>
                </a:solidFill>
              </a:rPr>
              <a:t>.6%Crab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grpSp>
        <p:nvGrpSpPr>
          <p:cNvPr id="12" name="図形グループ 11"/>
          <p:cNvGrpSpPr/>
          <p:nvPr/>
        </p:nvGrpSpPr>
        <p:grpSpPr>
          <a:xfrm>
            <a:off x="533400" y="1189040"/>
            <a:ext cx="9144000" cy="5668962"/>
            <a:chOff x="0" y="1189040"/>
            <a:chExt cx="9144000" cy="5668962"/>
          </a:xfrm>
        </p:grpSpPr>
        <p:pic>
          <p:nvPicPr>
            <p:cNvPr id="13" name="Picture 3" descr="CTAsensitivity"/>
            <p:cNvPicPr>
              <a:picLocks noChangeAspect="1" noChangeArrowheads="1"/>
            </p:cNvPicPr>
            <p:nvPr/>
          </p:nvPicPr>
          <p:blipFill>
            <a:blip r:embed="rId3"/>
            <a:srcRect t="17323"/>
            <a:stretch>
              <a:fillRect/>
            </a:stretch>
          </p:blipFill>
          <p:spPr bwMode="auto">
            <a:xfrm>
              <a:off x="0" y="1189040"/>
              <a:ext cx="9144000" cy="5668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ine 5"/>
            <p:cNvSpPr>
              <a:spLocks noChangeShapeType="1"/>
            </p:cNvSpPr>
            <p:nvPr/>
          </p:nvSpPr>
          <p:spPr bwMode="auto">
            <a:xfrm flipH="1">
              <a:off x="2602524" y="3429000"/>
              <a:ext cx="351692" cy="457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87005" tIns="43503" rIns="87005" bIns="43503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524771" y="3644915"/>
              <a:ext cx="913523" cy="441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005" tIns="43503" rIns="87005" bIns="4350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300" dirty="0">
                  <a:solidFill>
                    <a:srgbClr val="FF3300"/>
                  </a:solidFill>
                </a:rPr>
                <a:t>50hrs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2051071" y="5661053"/>
              <a:ext cx="1989207" cy="334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005" tIns="43503" rIns="87005" bIns="4350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000066"/>
                  </a:solidFill>
                </a:rPr>
                <a:t>Background Limited</a:t>
              </a: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5651524" y="5661053"/>
              <a:ext cx="1464524" cy="334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005" tIns="43503" rIns="87005" bIns="4350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000066"/>
                  </a:solidFill>
                </a:rPr>
                <a:t>Signal Limited</a:t>
              </a: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2124080" y="3860843"/>
              <a:ext cx="478449" cy="101599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87005" tIns="43503" rIns="87005" bIns="43503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2743205" y="3174999"/>
              <a:ext cx="2971800" cy="1244601"/>
            </a:xfrm>
            <a:custGeom>
              <a:avLst/>
              <a:gdLst>
                <a:gd name="connsiteX0" fmla="*/ 0 w 2187223"/>
                <a:gd name="connsiteY0" fmla="*/ 0 h 1829740"/>
                <a:gd name="connsiteX1" fmla="*/ 776111 w 2187223"/>
                <a:gd name="connsiteY1" fmla="*/ 649111 h 1829740"/>
                <a:gd name="connsiteX2" fmla="*/ 1340556 w 2187223"/>
                <a:gd name="connsiteY2" fmla="*/ 1312333 h 1829740"/>
                <a:gd name="connsiteX3" fmla="*/ 1862667 w 2187223"/>
                <a:gd name="connsiteY3" fmla="*/ 1749777 h 1829740"/>
                <a:gd name="connsiteX4" fmla="*/ 2187223 w 2187223"/>
                <a:gd name="connsiteY4" fmla="*/ 1792111 h 1829740"/>
                <a:gd name="connsiteX0" fmla="*/ 0 w 2187223"/>
                <a:gd name="connsiteY0" fmla="*/ 0 h 1792111"/>
                <a:gd name="connsiteX1" fmla="*/ 776111 w 2187223"/>
                <a:gd name="connsiteY1" fmla="*/ 649111 h 1792111"/>
                <a:gd name="connsiteX2" fmla="*/ 1340556 w 2187223"/>
                <a:gd name="connsiteY2" fmla="*/ 1312333 h 1792111"/>
                <a:gd name="connsiteX3" fmla="*/ 2187223 w 2187223"/>
                <a:gd name="connsiteY3" fmla="*/ 1792111 h 1792111"/>
                <a:gd name="connsiteX0" fmla="*/ 0 w 2323924"/>
                <a:gd name="connsiteY0" fmla="*/ 0 h 2020828"/>
                <a:gd name="connsiteX1" fmla="*/ 912812 w 2323924"/>
                <a:gd name="connsiteY1" fmla="*/ 877828 h 2020828"/>
                <a:gd name="connsiteX2" fmla="*/ 1477257 w 2323924"/>
                <a:gd name="connsiteY2" fmla="*/ 1541050 h 2020828"/>
                <a:gd name="connsiteX3" fmla="*/ 2323924 w 2323924"/>
                <a:gd name="connsiteY3" fmla="*/ 2020828 h 2020828"/>
                <a:gd name="connsiteX0" fmla="*/ 0 w 2323924"/>
                <a:gd name="connsiteY0" fmla="*/ 0 h 2020828"/>
                <a:gd name="connsiteX1" fmla="*/ 912812 w 2323924"/>
                <a:gd name="connsiteY1" fmla="*/ 877828 h 2020828"/>
                <a:gd name="connsiteX2" fmla="*/ 1184746 w 2323924"/>
                <a:gd name="connsiteY2" fmla="*/ 1207121 h 2020828"/>
                <a:gd name="connsiteX3" fmla="*/ 1477257 w 2323924"/>
                <a:gd name="connsiteY3" fmla="*/ 1541050 h 2020828"/>
                <a:gd name="connsiteX4" fmla="*/ 2323924 w 2323924"/>
                <a:gd name="connsiteY4" fmla="*/ 2020828 h 2020828"/>
                <a:gd name="connsiteX0" fmla="*/ 0 w 2323924"/>
                <a:gd name="connsiteY0" fmla="*/ 0 h 2020828"/>
                <a:gd name="connsiteX1" fmla="*/ 912812 w 2323924"/>
                <a:gd name="connsiteY1" fmla="*/ 877828 h 2020828"/>
                <a:gd name="connsiteX2" fmla="*/ 1048044 w 2323924"/>
                <a:gd name="connsiteY2" fmla="*/ 1334186 h 2020828"/>
                <a:gd name="connsiteX3" fmla="*/ 1184746 w 2323924"/>
                <a:gd name="connsiteY3" fmla="*/ 1207121 h 2020828"/>
                <a:gd name="connsiteX4" fmla="*/ 1477257 w 2323924"/>
                <a:gd name="connsiteY4" fmla="*/ 1541050 h 2020828"/>
                <a:gd name="connsiteX5" fmla="*/ 2323924 w 2323924"/>
                <a:gd name="connsiteY5" fmla="*/ 2020828 h 2020828"/>
                <a:gd name="connsiteX0" fmla="*/ 0 w 2323924"/>
                <a:gd name="connsiteY0" fmla="*/ 0 h 2020828"/>
                <a:gd name="connsiteX1" fmla="*/ 912812 w 2323924"/>
                <a:gd name="connsiteY1" fmla="*/ 877828 h 2020828"/>
                <a:gd name="connsiteX2" fmla="*/ 1184746 w 2323924"/>
                <a:gd name="connsiteY2" fmla="*/ 1207121 h 2020828"/>
                <a:gd name="connsiteX3" fmla="*/ 1477257 w 2323924"/>
                <a:gd name="connsiteY3" fmla="*/ 1541050 h 2020828"/>
                <a:gd name="connsiteX4" fmla="*/ 2323924 w 2323924"/>
                <a:gd name="connsiteY4" fmla="*/ 2020828 h 2020828"/>
                <a:gd name="connsiteX0" fmla="*/ 0 w 2323924"/>
                <a:gd name="connsiteY0" fmla="*/ 0 h 2020828"/>
                <a:gd name="connsiteX1" fmla="*/ 912812 w 2323924"/>
                <a:gd name="connsiteY1" fmla="*/ 877828 h 2020828"/>
                <a:gd name="connsiteX2" fmla="*/ 1477257 w 2323924"/>
                <a:gd name="connsiteY2" fmla="*/ 1541050 h 2020828"/>
                <a:gd name="connsiteX3" fmla="*/ 2323924 w 2323924"/>
                <a:gd name="connsiteY3" fmla="*/ 2020828 h 2020828"/>
                <a:gd name="connsiteX0" fmla="*/ 0 w 2323924"/>
                <a:gd name="connsiteY0" fmla="*/ 0 h 2020828"/>
                <a:gd name="connsiteX1" fmla="*/ 912812 w 2323924"/>
                <a:gd name="connsiteY1" fmla="*/ 992186 h 2020828"/>
                <a:gd name="connsiteX2" fmla="*/ 1477257 w 2323924"/>
                <a:gd name="connsiteY2" fmla="*/ 1541050 h 2020828"/>
                <a:gd name="connsiteX3" fmla="*/ 2323924 w 2323924"/>
                <a:gd name="connsiteY3" fmla="*/ 2020828 h 2020828"/>
                <a:gd name="connsiteX0" fmla="*/ 0 w 2323924"/>
                <a:gd name="connsiteY0" fmla="*/ 0 h 2020828"/>
                <a:gd name="connsiteX1" fmla="*/ 912812 w 2323924"/>
                <a:gd name="connsiteY1" fmla="*/ 992186 h 2020828"/>
                <a:gd name="connsiteX2" fmla="*/ 1477257 w 2323924"/>
                <a:gd name="connsiteY2" fmla="*/ 1655408 h 2020828"/>
                <a:gd name="connsiteX3" fmla="*/ 2323924 w 2323924"/>
                <a:gd name="connsiteY3" fmla="*/ 2020828 h 2020828"/>
                <a:gd name="connsiteX0" fmla="*/ 0 w 2118872"/>
                <a:gd name="connsiteY0" fmla="*/ 0 h 1906469"/>
                <a:gd name="connsiteX1" fmla="*/ 912812 w 2118872"/>
                <a:gd name="connsiteY1" fmla="*/ 992186 h 1906469"/>
                <a:gd name="connsiteX2" fmla="*/ 1477257 w 2118872"/>
                <a:gd name="connsiteY2" fmla="*/ 1655408 h 1906469"/>
                <a:gd name="connsiteX3" fmla="*/ 2118872 w 2118872"/>
                <a:gd name="connsiteY3" fmla="*/ 1906469 h 1906469"/>
                <a:gd name="connsiteX0" fmla="*/ 0 w 3060593"/>
                <a:gd name="connsiteY0" fmla="*/ 0 h 1791025"/>
                <a:gd name="connsiteX1" fmla="*/ 912812 w 3060593"/>
                <a:gd name="connsiteY1" fmla="*/ 992186 h 1791025"/>
                <a:gd name="connsiteX2" fmla="*/ 1477257 w 3060593"/>
                <a:gd name="connsiteY2" fmla="*/ 1655408 h 1791025"/>
                <a:gd name="connsiteX3" fmla="*/ 3060593 w 3060593"/>
                <a:gd name="connsiteY3" fmla="*/ 1429852 h 1791025"/>
                <a:gd name="connsiteX0" fmla="*/ 0 w 3060593"/>
                <a:gd name="connsiteY0" fmla="*/ 0 h 1944063"/>
                <a:gd name="connsiteX1" fmla="*/ 912812 w 3060593"/>
                <a:gd name="connsiteY1" fmla="*/ 992186 h 1944063"/>
                <a:gd name="connsiteX2" fmla="*/ 1477257 w 3060593"/>
                <a:gd name="connsiteY2" fmla="*/ 1655408 h 1944063"/>
                <a:gd name="connsiteX3" fmla="*/ 2240947 w 3060593"/>
                <a:gd name="connsiteY3" fmla="*/ 1906470 h 1944063"/>
                <a:gd name="connsiteX4" fmla="*/ 3060593 w 3060593"/>
                <a:gd name="connsiteY4" fmla="*/ 1429852 h 1944063"/>
                <a:gd name="connsiteX0" fmla="*/ 0 w 3060593"/>
                <a:gd name="connsiteY0" fmla="*/ 0 h 1944063"/>
                <a:gd name="connsiteX1" fmla="*/ 912812 w 3060593"/>
                <a:gd name="connsiteY1" fmla="*/ 992186 h 1944063"/>
                <a:gd name="connsiteX2" fmla="*/ 1477257 w 3060593"/>
                <a:gd name="connsiteY2" fmla="*/ 1655408 h 1944063"/>
                <a:gd name="connsiteX3" fmla="*/ 2240947 w 3060593"/>
                <a:gd name="connsiteY3" fmla="*/ 1906470 h 1944063"/>
                <a:gd name="connsiteX4" fmla="*/ 3060593 w 3060593"/>
                <a:gd name="connsiteY4" fmla="*/ 1310699 h 1944063"/>
                <a:gd name="connsiteX0" fmla="*/ 0 w 3060593"/>
                <a:gd name="connsiteY0" fmla="*/ 0 h 1910964"/>
                <a:gd name="connsiteX1" fmla="*/ 912812 w 3060593"/>
                <a:gd name="connsiteY1" fmla="*/ 992186 h 1910964"/>
                <a:gd name="connsiteX2" fmla="*/ 1477257 w 3060593"/>
                <a:gd name="connsiteY2" fmla="*/ 1655408 h 1910964"/>
                <a:gd name="connsiteX3" fmla="*/ 2240947 w 3060593"/>
                <a:gd name="connsiteY3" fmla="*/ 1906470 h 1910964"/>
                <a:gd name="connsiteX4" fmla="*/ 2615891 w 3060593"/>
                <a:gd name="connsiteY4" fmla="*/ 1628442 h 1910964"/>
                <a:gd name="connsiteX5" fmla="*/ 3060593 w 3060593"/>
                <a:gd name="connsiteY5" fmla="*/ 1310699 h 1910964"/>
                <a:gd name="connsiteX0" fmla="*/ 0 w 3060593"/>
                <a:gd name="connsiteY0" fmla="*/ 0 h 1910964"/>
                <a:gd name="connsiteX1" fmla="*/ 912812 w 3060593"/>
                <a:gd name="connsiteY1" fmla="*/ 992186 h 1910964"/>
                <a:gd name="connsiteX2" fmla="*/ 1477257 w 3060593"/>
                <a:gd name="connsiteY2" fmla="*/ 1655408 h 1910964"/>
                <a:gd name="connsiteX3" fmla="*/ 2240947 w 3060593"/>
                <a:gd name="connsiteY3" fmla="*/ 1906470 h 1910964"/>
                <a:gd name="connsiteX4" fmla="*/ 2615891 w 3060593"/>
                <a:gd name="connsiteY4" fmla="*/ 1628442 h 1910964"/>
                <a:gd name="connsiteX5" fmla="*/ 3060593 w 3060593"/>
                <a:gd name="connsiteY5" fmla="*/ 1310699 h 1910964"/>
                <a:gd name="connsiteX0" fmla="*/ 0 w 3060593"/>
                <a:gd name="connsiteY0" fmla="*/ 0 h 1910964"/>
                <a:gd name="connsiteX1" fmla="*/ 912812 w 3060593"/>
                <a:gd name="connsiteY1" fmla="*/ 992186 h 1910964"/>
                <a:gd name="connsiteX2" fmla="*/ 1477257 w 3060593"/>
                <a:gd name="connsiteY2" fmla="*/ 1655408 h 1910964"/>
                <a:gd name="connsiteX3" fmla="*/ 2240947 w 3060593"/>
                <a:gd name="connsiteY3" fmla="*/ 1906470 h 1910964"/>
                <a:gd name="connsiteX4" fmla="*/ 2694368 w 3060593"/>
                <a:gd name="connsiteY4" fmla="*/ 1628442 h 1910964"/>
                <a:gd name="connsiteX5" fmla="*/ 3060593 w 3060593"/>
                <a:gd name="connsiteY5" fmla="*/ 1310699 h 1910964"/>
                <a:gd name="connsiteX0" fmla="*/ 0 w 3060593"/>
                <a:gd name="connsiteY0" fmla="*/ 0 h 1910964"/>
                <a:gd name="connsiteX1" fmla="*/ 912812 w 3060593"/>
                <a:gd name="connsiteY1" fmla="*/ 992186 h 1910964"/>
                <a:gd name="connsiteX2" fmla="*/ 1477257 w 3060593"/>
                <a:gd name="connsiteY2" fmla="*/ 1655408 h 1910964"/>
                <a:gd name="connsiteX3" fmla="*/ 2240947 w 3060593"/>
                <a:gd name="connsiteY3" fmla="*/ 1906470 h 1910964"/>
                <a:gd name="connsiteX4" fmla="*/ 2694368 w 3060593"/>
                <a:gd name="connsiteY4" fmla="*/ 1628442 h 1910964"/>
                <a:gd name="connsiteX5" fmla="*/ 3060593 w 3060593"/>
                <a:gd name="connsiteY5" fmla="*/ 1310699 h 1910964"/>
                <a:gd name="connsiteX0" fmla="*/ 0 w 3060593"/>
                <a:gd name="connsiteY0" fmla="*/ 0 h 1910964"/>
                <a:gd name="connsiteX1" fmla="*/ 912812 w 3060593"/>
                <a:gd name="connsiteY1" fmla="*/ 992186 h 1910964"/>
                <a:gd name="connsiteX2" fmla="*/ 1477257 w 3060593"/>
                <a:gd name="connsiteY2" fmla="*/ 1655408 h 1910964"/>
                <a:gd name="connsiteX3" fmla="*/ 2240947 w 3060593"/>
                <a:gd name="connsiteY3" fmla="*/ 1906470 h 1910964"/>
                <a:gd name="connsiteX4" fmla="*/ 2694368 w 3060593"/>
                <a:gd name="connsiteY4" fmla="*/ 1628442 h 1910964"/>
                <a:gd name="connsiteX5" fmla="*/ 3060593 w 3060593"/>
                <a:gd name="connsiteY5" fmla="*/ 1310699 h 1910964"/>
                <a:gd name="connsiteX0" fmla="*/ 0 w 3060593"/>
                <a:gd name="connsiteY0" fmla="*/ 0 h 1910964"/>
                <a:gd name="connsiteX1" fmla="*/ 912812 w 3060593"/>
                <a:gd name="connsiteY1" fmla="*/ 992186 h 1910964"/>
                <a:gd name="connsiteX2" fmla="*/ 1477257 w 3060593"/>
                <a:gd name="connsiteY2" fmla="*/ 1655408 h 1910964"/>
                <a:gd name="connsiteX3" fmla="*/ 2083993 w 3060593"/>
                <a:gd name="connsiteY3" fmla="*/ 1906470 h 1910964"/>
                <a:gd name="connsiteX4" fmla="*/ 2694368 w 3060593"/>
                <a:gd name="connsiteY4" fmla="*/ 1628442 h 1910964"/>
                <a:gd name="connsiteX5" fmla="*/ 3060593 w 3060593"/>
                <a:gd name="connsiteY5" fmla="*/ 1310699 h 1910964"/>
                <a:gd name="connsiteX0" fmla="*/ 0 w 3060593"/>
                <a:gd name="connsiteY0" fmla="*/ 0 h 1946188"/>
                <a:gd name="connsiteX1" fmla="*/ 912812 w 3060593"/>
                <a:gd name="connsiteY1" fmla="*/ 992186 h 1946188"/>
                <a:gd name="connsiteX2" fmla="*/ 1477257 w 3060593"/>
                <a:gd name="connsiteY2" fmla="*/ 1655408 h 1946188"/>
                <a:gd name="connsiteX3" fmla="*/ 2083993 w 3060593"/>
                <a:gd name="connsiteY3" fmla="*/ 1906470 h 1946188"/>
                <a:gd name="connsiteX4" fmla="*/ 2694368 w 3060593"/>
                <a:gd name="connsiteY4" fmla="*/ 1628442 h 1946188"/>
                <a:gd name="connsiteX5" fmla="*/ 3060593 w 3060593"/>
                <a:gd name="connsiteY5" fmla="*/ 1310699 h 194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0593" h="1946188">
                  <a:moveTo>
                    <a:pt x="0" y="0"/>
                  </a:moveTo>
                  <a:cubicBezTo>
                    <a:pt x="276342" y="215194"/>
                    <a:pt x="666603" y="716285"/>
                    <a:pt x="912812" y="992186"/>
                  </a:cubicBezTo>
                  <a:cubicBezTo>
                    <a:pt x="1159021" y="1268087"/>
                    <a:pt x="1282060" y="1503027"/>
                    <a:pt x="1477257" y="1655408"/>
                  </a:cubicBezTo>
                  <a:cubicBezTo>
                    <a:pt x="1672454" y="1807789"/>
                    <a:pt x="1894221" y="1910964"/>
                    <a:pt x="2083993" y="1906470"/>
                  </a:cubicBezTo>
                  <a:cubicBezTo>
                    <a:pt x="2270011" y="1946188"/>
                    <a:pt x="2543228" y="1721118"/>
                    <a:pt x="2694368" y="1628442"/>
                  </a:cubicBezTo>
                  <a:lnTo>
                    <a:pt x="3060593" y="1310699"/>
                  </a:lnTo>
                </a:path>
              </a:pathLst>
            </a:custGeom>
            <a:ln w="44450">
              <a:solidFill>
                <a:srgbClr val="0000FF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87005" tIns="43503" rIns="87005" bIns="43503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4009314" y="3810030"/>
              <a:ext cx="1543772" cy="334077"/>
            </a:xfrm>
            <a:prstGeom prst="rect">
              <a:avLst/>
            </a:prstGeom>
            <a:noFill/>
          </p:spPr>
          <p:txBody>
            <a:bodyPr wrap="none" lIns="87005" tIns="43503" rIns="87005" bIns="43503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0000FF"/>
                  </a:solidFill>
                </a:rPr>
                <a:t>MAGIC-stereo</a:t>
              </a:r>
              <a:endParaRPr lang="ja-JP" alt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2209800" y="4114800"/>
              <a:ext cx="1066800" cy="914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005" tIns="43503" rIns="87005" bIns="43503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7620000" y="4114800"/>
              <a:ext cx="1295400" cy="914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005" tIns="43503" rIns="87005" bIns="43503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7552800" y="4495805"/>
              <a:ext cx="457200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005" tIns="43503" rIns="87005" bIns="43503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7010400" y="4495805"/>
              <a:ext cx="457200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005" tIns="43503" rIns="87005" bIns="43503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2514600" y="3962402"/>
              <a:ext cx="76200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005" tIns="43503" rIns="87005" bIns="43503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Text Box 19"/>
            <p:cNvSpPr txBox="1">
              <a:spLocks noChangeArrowheads="1"/>
            </p:cNvSpPr>
            <p:nvPr/>
          </p:nvSpPr>
          <p:spPr bwMode="auto">
            <a:xfrm>
              <a:off x="1908193" y="4135454"/>
              <a:ext cx="1268863" cy="50335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lIns="87005" tIns="43503" rIns="87005" bIns="4350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 dirty="0"/>
                <a:t>AGNs, Pulsars</a:t>
              </a:r>
            </a:p>
            <a:p>
              <a:r>
                <a:rPr lang="en-US" altLang="ja-JP" sz="1300" dirty="0"/>
                <a:t>GRBs</a:t>
              </a: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3924318" y="5589611"/>
              <a:ext cx="1470009" cy="50335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lIns="87005" tIns="43503" rIns="87005" bIns="4350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 dirty="0"/>
                <a:t>Deep </a:t>
              </a:r>
              <a:r>
                <a:rPr lang="en-US" altLang="ja-JP" sz="1300" dirty="0" err="1"/>
                <a:t>TeV</a:t>
              </a:r>
              <a:r>
                <a:rPr lang="en-US" altLang="ja-JP" sz="1300" dirty="0"/>
                <a:t> Survey</a:t>
              </a:r>
            </a:p>
            <a:p>
              <a:r>
                <a:rPr lang="en-US" altLang="ja-JP" sz="1300" dirty="0"/>
                <a:t>~1 </a:t>
              </a:r>
              <a:r>
                <a:rPr lang="en-US" altLang="ja-JP" sz="1300" dirty="0" err="1"/>
                <a:t>mCrab</a:t>
              </a:r>
              <a:endParaRPr lang="en-US" altLang="ja-JP" sz="1300" dirty="0"/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7092968" y="4365649"/>
              <a:ext cx="1639408" cy="50335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lIns="87005" tIns="43503" rIns="87005" bIns="4350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 dirty="0"/>
                <a:t>Cosmic ray sources</a:t>
              </a:r>
            </a:p>
            <a:p>
              <a:r>
                <a:rPr lang="en-US" altLang="ja-JP" sz="1300" dirty="0"/>
                <a:t>Knee in gamma</a:t>
              </a:r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 flipH="1">
              <a:off x="4712677" y="4648203"/>
              <a:ext cx="0" cy="6858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87005" tIns="43503" rIns="87005" bIns="43503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Line 5"/>
            <p:cNvSpPr>
              <a:spLocks noChangeShapeType="1"/>
            </p:cNvSpPr>
            <p:nvPr/>
          </p:nvSpPr>
          <p:spPr bwMode="auto">
            <a:xfrm>
              <a:off x="6119450" y="4038600"/>
              <a:ext cx="351692" cy="5334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87005" tIns="43503" rIns="87005" bIns="43503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305926" y="1611894"/>
              <a:ext cx="650111" cy="364855"/>
            </a:xfrm>
            <a:prstGeom prst="rect">
              <a:avLst/>
            </a:prstGeom>
            <a:noFill/>
          </p:spPr>
          <p:txBody>
            <a:bodyPr wrap="none" lIns="87005" tIns="43503" rIns="87005" bIns="43503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2"/>
                  </a:solidFill>
                </a:rPr>
                <a:t>(1yr)</a:t>
              </a:r>
              <a:r>
                <a:rPr kumimoji="1" lang="en-US" altLang="ja-JP" dirty="0" smtClean="0"/>
                <a:t> </a:t>
              </a:r>
              <a:endParaRPr kumimoji="1"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テクノロジー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テクノロジー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テクノロジー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テクノロジー.thmx</Template>
  <TotalTime>51254</TotalTime>
  <Words>1970</Words>
  <Application>Microsoft Macintosh PowerPoint</Application>
  <PresentationFormat>A4 210x297 mm</PresentationFormat>
  <Paragraphs>424</Paragraphs>
  <Slides>63</Slides>
  <Notes>6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63</vt:i4>
      </vt:variant>
    </vt:vector>
  </HeadingPairs>
  <TitlesOfParts>
    <vt:vector size="65" baseType="lpstr">
      <vt:lpstr>テクノロジー</vt:lpstr>
      <vt:lpstr>数式</vt:lpstr>
      <vt:lpstr>VHE Gamma Ray Astronomy Present results and future prospects</vt:lpstr>
      <vt:lpstr>VHE Instruments</vt:lpstr>
      <vt:lpstr>スライド 3</vt:lpstr>
      <vt:lpstr>Imaging Air Cherenkov Telescope</vt:lpstr>
      <vt:lpstr>MAGIC Telescopes</vt:lpstr>
      <vt:lpstr>Angular Resolution in MAGIC Stereo</vt:lpstr>
      <vt:lpstr>スライド 7</vt:lpstr>
      <vt:lpstr>Sensitivity of MAGIC Stereo achieved (~0.6% Crab), factor 3 better than mono</vt:lpstr>
      <vt:lpstr>Sensitivity of MAGIC Stereo achieved (~0.6% Crab)</vt:lpstr>
      <vt:lpstr>Crab Nebula 3.5hr observation with MAGIC-Stereo</vt:lpstr>
      <vt:lpstr>Physics objectives</vt:lpstr>
      <vt:lpstr>Gamma-Ray Emission Processes(1) Astrophysical process</vt:lpstr>
      <vt:lpstr>Gamma ray emission process from DM Annihilation</vt:lpstr>
      <vt:lpstr>VHE Skymap</vt:lpstr>
      <vt:lpstr>Galactic Sources SNRs, PWNe</vt:lpstr>
      <vt:lpstr>Great success!!  HESS galactic plane survey</vt:lpstr>
      <vt:lpstr>HESS: Shell type SNRs RX J1713, RX J0852, RCW86</vt:lpstr>
      <vt:lpstr>SNR Study  RX J1713  HESS + Fermi</vt:lpstr>
      <vt:lpstr>MAGIC: Shell type SNRs IC443(MAGIC J0616)</vt:lpstr>
      <vt:lpstr>SNR W51</vt:lpstr>
      <vt:lpstr>スライド 21</vt:lpstr>
      <vt:lpstr>SNRs in different evolutionary stages</vt:lpstr>
      <vt:lpstr>Pulsar Wind Nebulae observation by HESS</vt:lpstr>
      <vt:lpstr>Pulsar Wind Nebula HESS J1825-137 Energy Dependent Morphology</vt:lpstr>
      <vt:lpstr>Crab Nebula spectrum Fermi and MAGIC-Stereo</vt:lpstr>
      <vt:lpstr>Pulsar Study</vt:lpstr>
      <vt:lpstr>　Crab Pulsar</vt:lpstr>
      <vt:lpstr>Extragalactic sources</vt:lpstr>
      <vt:lpstr>Number of extragalactic VHE Sources (45)</vt:lpstr>
      <vt:lpstr>Cosmic Ray accelerator Active Galactic Nuclei</vt:lpstr>
      <vt:lpstr>Extra-galactic sources</vt:lpstr>
      <vt:lpstr>PKS 2155304 (HESS Observation) Spectral Energy Distribution</vt:lpstr>
      <vt:lpstr>Mrk421 MWL SED</vt:lpstr>
      <vt:lpstr>FSRQ 3C279 (z=0.536)　MAGIC Most distant 100GeV AGN</vt:lpstr>
      <vt:lpstr>EBL (Extragalactic Background Light) </vt:lpstr>
      <vt:lpstr>EBL upper limit by MAGIC and HESS observations</vt:lpstr>
      <vt:lpstr>Second most distant 100GeV source  FSRQ PKS1222 (4C +21.53) (z=0.436)</vt:lpstr>
      <vt:lpstr>M87 flare in 2008: MAGIC, VERITAS, HESS, VLBA</vt:lpstr>
      <vt:lpstr>M87 flare in 2008:  MAGIC, VERITA, HESS, and VLBA</vt:lpstr>
      <vt:lpstr>Morphological studies of UHECR potential sources Cen A (3.4Mpc) &amp; Cen B (56Mpc) Moskalenko et al. 0805.1260v1</vt:lpstr>
      <vt:lpstr>Cen A: HESS detection</vt:lpstr>
      <vt:lpstr>IC310 (FR-I Radio galaxy) is discovered, when observing Perseus cluster / NGC1275</vt:lpstr>
      <vt:lpstr>Gamma ray bursts</vt:lpstr>
      <vt:lpstr>10 GRBs observed by Fermi</vt:lpstr>
      <vt:lpstr>スライド 45</vt:lpstr>
      <vt:lpstr>CTA Monte Carlo:  Expected Light curve for GRB at z=4.3</vt:lpstr>
      <vt:lpstr>Summary of VHE gamma ray astronomy</vt:lpstr>
      <vt:lpstr>CTA</vt:lpstr>
      <vt:lpstr>スライド 49</vt:lpstr>
      <vt:lpstr>Possible array configuration</vt:lpstr>
      <vt:lpstr>Kifune Plot  (expectation from log S - log N)</vt:lpstr>
      <vt:lpstr>All sky observatory  (2 stations in North and South)</vt:lpstr>
      <vt:lpstr>Galactic sources</vt:lpstr>
      <vt:lpstr>スライド 54</vt:lpstr>
      <vt:lpstr>スライド 55</vt:lpstr>
      <vt:lpstr>Specification and Physics</vt:lpstr>
      <vt:lpstr>23m Large size telescope and 12m Middle size telescope</vt:lpstr>
      <vt:lpstr>4-7m Small Size Telescope</vt:lpstr>
      <vt:lpstr>Recommendations and supports</vt:lpstr>
      <vt:lpstr>Decadal Survey in Astronomy and Astrophysics in US</vt:lpstr>
      <vt:lpstr>スライド 61</vt:lpstr>
      <vt:lpstr>Summary: CTA</vt:lpstr>
      <vt:lpstr>Thanks</vt:lpstr>
    </vt:vector>
  </TitlesOfParts>
  <Company>東京大学宇宙線研究所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EUSO Science Baseline</dc:title>
  <dc:creator>手嶋　政廣</dc:creator>
  <cp:lastModifiedBy>Teshima Masahiro</cp:lastModifiedBy>
  <cp:revision>417</cp:revision>
  <cp:lastPrinted>2009-10-09T09:36:26Z</cp:lastPrinted>
  <dcterms:created xsi:type="dcterms:W3CDTF">2011-06-03T07:59:25Z</dcterms:created>
  <dcterms:modified xsi:type="dcterms:W3CDTF">2011-06-03T08:01:00Z</dcterms:modified>
</cp:coreProperties>
</file>