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handoutMasterIdLst>
    <p:handoutMasterId r:id="rId116"/>
  </p:handoutMasterIdLst>
  <p:sldIdLst>
    <p:sldId id="256" r:id="rId2"/>
    <p:sldId id="647" r:id="rId3"/>
    <p:sldId id="539" r:id="rId4"/>
    <p:sldId id="465" r:id="rId5"/>
    <p:sldId id="543" r:id="rId6"/>
    <p:sldId id="584" r:id="rId7"/>
    <p:sldId id="585" r:id="rId8"/>
    <p:sldId id="649" r:id="rId9"/>
    <p:sldId id="486" r:id="rId10"/>
    <p:sldId id="472" r:id="rId11"/>
    <p:sldId id="551" r:id="rId12"/>
    <p:sldId id="546" r:id="rId13"/>
    <p:sldId id="548" r:id="rId14"/>
    <p:sldId id="549" r:id="rId15"/>
    <p:sldId id="550" r:id="rId16"/>
    <p:sldId id="583" r:id="rId17"/>
    <p:sldId id="544" r:id="rId18"/>
    <p:sldId id="491" r:id="rId19"/>
    <p:sldId id="570" r:id="rId20"/>
    <p:sldId id="508" r:id="rId21"/>
    <p:sldId id="595" r:id="rId22"/>
    <p:sldId id="596" r:id="rId23"/>
    <p:sldId id="597" r:id="rId24"/>
    <p:sldId id="598" r:id="rId25"/>
    <p:sldId id="599" r:id="rId26"/>
    <p:sldId id="600" r:id="rId27"/>
    <p:sldId id="589" r:id="rId28"/>
    <p:sldId id="601" r:id="rId29"/>
    <p:sldId id="602" r:id="rId30"/>
    <p:sldId id="590" r:id="rId31"/>
    <p:sldId id="604" r:id="rId32"/>
    <p:sldId id="605" r:id="rId33"/>
    <p:sldId id="606" r:id="rId34"/>
    <p:sldId id="571" r:id="rId35"/>
    <p:sldId id="591" r:id="rId36"/>
    <p:sldId id="609" r:id="rId37"/>
    <p:sldId id="607" r:id="rId38"/>
    <p:sldId id="592" r:id="rId39"/>
    <p:sldId id="653" r:id="rId40"/>
    <p:sldId id="648" r:id="rId41"/>
    <p:sldId id="593" r:id="rId42"/>
    <p:sldId id="610" r:id="rId43"/>
    <p:sldId id="645" r:id="rId44"/>
    <p:sldId id="594" r:id="rId45"/>
    <p:sldId id="573" r:id="rId46"/>
    <p:sldId id="554" r:id="rId47"/>
    <p:sldId id="537" r:id="rId48"/>
    <p:sldId id="556" r:id="rId49"/>
    <p:sldId id="493" r:id="rId50"/>
    <p:sldId id="494" r:id="rId51"/>
    <p:sldId id="576" r:id="rId52"/>
    <p:sldId id="489" r:id="rId53"/>
    <p:sldId id="580" r:id="rId54"/>
    <p:sldId id="520" r:id="rId55"/>
    <p:sldId id="545" r:id="rId56"/>
    <p:sldId id="577" r:id="rId57"/>
    <p:sldId id="558" r:id="rId58"/>
    <p:sldId id="501" r:id="rId59"/>
    <p:sldId id="578" r:id="rId60"/>
    <p:sldId id="507" r:id="rId61"/>
    <p:sldId id="614" r:id="rId62"/>
    <p:sldId id="615" r:id="rId63"/>
    <p:sldId id="613" r:id="rId64"/>
    <p:sldId id="579" r:id="rId65"/>
    <p:sldId id="617" r:id="rId66"/>
    <p:sldId id="611" r:id="rId67"/>
    <p:sldId id="563" r:id="rId68"/>
    <p:sldId id="612" r:id="rId69"/>
    <p:sldId id="561" r:id="rId70"/>
    <p:sldId id="616" r:id="rId71"/>
    <p:sldId id="566" r:id="rId72"/>
    <p:sldId id="565" r:id="rId73"/>
    <p:sldId id="439" r:id="rId74"/>
    <p:sldId id="620" r:id="rId75"/>
    <p:sldId id="651" r:id="rId76"/>
    <p:sldId id="652" r:id="rId77"/>
    <p:sldId id="621" r:id="rId78"/>
    <p:sldId id="622" r:id="rId79"/>
    <p:sldId id="618" r:id="rId80"/>
    <p:sldId id="619" r:id="rId81"/>
    <p:sldId id="623" r:id="rId82"/>
    <p:sldId id="656" r:id="rId83"/>
    <p:sldId id="655" r:id="rId84"/>
    <p:sldId id="657" r:id="rId85"/>
    <p:sldId id="624" r:id="rId86"/>
    <p:sldId id="626" r:id="rId87"/>
    <p:sldId id="534" r:id="rId88"/>
    <p:sldId id="625" r:id="rId89"/>
    <p:sldId id="587" r:id="rId90"/>
    <p:sldId id="586" r:id="rId91"/>
    <p:sldId id="568" r:id="rId92"/>
    <p:sldId id="581" r:id="rId93"/>
    <p:sldId id="536" r:id="rId94"/>
    <p:sldId id="654" r:id="rId95"/>
    <p:sldId id="644" r:id="rId96"/>
    <p:sldId id="646" r:id="rId97"/>
    <p:sldId id="627" r:id="rId98"/>
    <p:sldId id="628" r:id="rId99"/>
    <p:sldId id="629" r:id="rId100"/>
    <p:sldId id="630" r:id="rId101"/>
    <p:sldId id="631" r:id="rId102"/>
    <p:sldId id="632" r:id="rId103"/>
    <p:sldId id="633" r:id="rId104"/>
    <p:sldId id="634" r:id="rId105"/>
    <p:sldId id="635" r:id="rId106"/>
    <p:sldId id="636" r:id="rId107"/>
    <p:sldId id="637" r:id="rId108"/>
    <p:sldId id="638" r:id="rId109"/>
    <p:sldId id="639" r:id="rId110"/>
    <p:sldId id="640" r:id="rId111"/>
    <p:sldId id="642" r:id="rId112"/>
    <p:sldId id="643" r:id="rId113"/>
    <p:sldId id="447" r:id="rId114"/>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a:cs typeface="ＭＳ Ｐゴシック"/>
      </a:defRPr>
    </a:lvl1pPr>
    <a:lvl2pPr marL="457200" algn="l" rtl="0" fontAlgn="base">
      <a:spcBef>
        <a:spcPct val="0"/>
      </a:spcBef>
      <a:spcAft>
        <a:spcPct val="0"/>
      </a:spcAft>
      <a:defRPr kumimoji="1" kern="1200">
        <a:solidFill>
          <a:schemeClr val="tx1"/>
        </a:solidFill>
        <a:latin typeface="Arial" charset="0"/>
        <a:ea typeface="ＭＳ Ｐゴシック"/>
        <a:cs typeface="ＭＳ Ｐゴシック"/>
      </a:defRPr>
    </a:lvl2pPr>
    <a:lvl3pPr marL="914400" algn="l" rtl="0" fontAlgn="base">
      <a:spcBef>
        <a:spcPct val="0"/>
      </a:spcBef>
      <a:spcAft>
        <a:spcPct val="0"/>
      </a:spcAft>
      <a:defRPr kumimoji="1" kern="1200">
        <a:solidFill>
          <a:schemeClr val="tx1"/>
        </a:solidFill>
        <a:latin typeface="Arial" charset="0"/>
        <a:ea typeface="ＭＳ Ｐゴシック"/>
        <a:cs typeface="ＭＳ Ｐゴシック"/>
      </a:defRPr>
    </a:lvl3pPr>
    <a:lvl4pPr marL="1371600" algn="l" rtl="0" fontAlgn="base">
      <a:spcBef>
        <a:spcPct val="0"/>
      </a:spcBef>
      <a:spcAft>
        <a:spcPct val="0"/>
      </a:spcAft>
      <a:defRPr kumimoji="1" kern="1200">
        <a:solidFill>
          <a:schemeClr val="tx1"/>
        </a:solidFill>
        <a:latin typeface="Arial" charset="0"/>
        <a:ea typeface="ＭＳ Ｐゴシック"/>
        <a:cs typeface="ＭＳ Ｐゴシック"/>
      </a:defRPr>
    </a:lvl4pPr>
    <a:lvl5pPr marL="1828800" algn="l" rtl="0" fontAlgn="base">
      <a:spcBef>
        <a:spcPct val="0"/>
      </a:spcBef>
      <a:spcAft>
        <a:spcPct val="0"/>
      </a:spcAft>
      <a:defRPr kumimoji="1" kern="1200">
        <a:solidFill>
          <a:schemeClr val="tx1"/>
        </a:solidFill>
        <a:latin typeface="Arial" charset="0"/>
        <a:ea typeface="ＭＳ Ｐゴシック"/>
        <a:cs typeface="ＭＳ Ｐゴシック"/>
      </a:defRPr>
    </a:lvl5pPr>
    <a:lvl6pPr marL="2286000" algn="l" defTabSz="914400" rtl="0" eaLnBrk="1" latinLnBrk="0" hangingPunct="1">
      <a:defRPr kumimoji="1" kern="1200">
        <a:solidFill>
          <a:schemeClr val="tx1"/>
        </a:solidFill>
        <a:latin typeface="Arial" charset="0"/>
        <a:ea typeface="ＭＳ Ｐゴシック"/>
        <a:cs typeface="ＭＳ Ｐゴシック"/>
      </a:defRPr>
    </a:lvl6pPr>
    <a:lvl7pPr marL="2743200" algn="l" defTabSz="914400" rtl="0" eaLnBrk="1" latinLnBrk="0" hangingPunct="1">
      <a:defRPr kumimoji="1" kern="1200">
        <a:solidFill>
          <a:schemeClr val="tx1"/>
        </a:solidFill>
        <a:latin typeface="Arial" charset="0"/>
        <a:ea typeface="ＭＳ Ｐゴシック"/>
        <a:cs typeface="ＭＳ Ｐゴシック"/>
      </a:defRPr>
    </a:lvl7pPr>
    <a:lvl8pPr marL="3200400" algn="l" defTabSz="914400" rtl="0" eaLnBrk="1" latinLnBrk="0" hangingPunct="1">
      <a:defRPr kumimoji="1" kern="1200">
        <a:solidFill>
          <a:schemeClr val="tx1"/>
        </a:solidFill>
        <a:latin typeface="Arial" charset="0"/>
        <a:ea typeface="ＭＳ Ｐゴシック"/>
        <a:cs typeface="ＭＳ Ｐゴシック"/>
      </a:defRPr>
    </a:lvl8pPr>
    <a:lvl9pPr marL="3657600" algn="l" defTabSz="914400" rtl="0" eaLnBrk="1" latinLnBrk="0" hangingPunct="1">
      <a:defRPr kumimoji="1"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33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583" autoAdjust="0"/>
    <p:restoredTop sz="94660"/>
  </p:normalViewPr>
  <p:slideViewPr>
    <p:cSldViewPr>
      <p:cViewPr varScale="1">
        <p:scale>
          <a:sx n="78" d="100"/>
          <a:sy n="78" d="100"/>
        </p:scale>
        <p:origin x="-85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37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image" Target="../media/image19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2.wmf"/><Relationship Id="rId1" Type="http://schemas.openxmlformats.org/officeDocument/2006/relationships/image" Target="../media/image211.wmf"/><Relationship Id="rId5" Type="http://schemas.openxmlformats.org/officeDocument/2006/relationships/image" Target="../media/image215.wmf"/><Relationship Id="rId4" Type="http://schemas.openxmlformats.org/officeDocument/2006/relationships/image" Target="../media/image2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6.wmf"/><Relationship Id="rId7" Type="http://schemas.openxmlformats.org/officeDocument/2006/relationships/image" Target="../media/image70.wmf"/><Relationship Id="rId2" Type="http://schemas.openxmlformats.org/officeDocument/2006/relationships/image" Target="../media/image65.wmf"/><Relationship Id="rId1" Type="http://schemas.openxmlformats.org/officeDocument/2006/relationships/image" Target="../media/image64.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image" Target="../media/image1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0326" tIns="45162" rIns="90326" bIns="45162" rtlCol="0"/>
          <a:lstStyle>
            <a:lvl1pPr algn="l" fontAlgn="auto">
              <a:spcBef>
                <a:spcPts val="0"/>
              </a:spcBef>
              <a:spcAft>
                <a:spcPts val="0"/>
              </a:spcAft>
              <a:defRPr sz="1100">
                <a:latin typeface="+mn-lt"/>
                <a:ea typeface="+mn-ea"/>
                <a:cs typeface="+mn-cs"/>
              </a:defRPr>
            </a:lvl1pPr>
          </a:lstStyle>
          <a:p>
            <a:pPr>
              <a:defRPr/>
            </a:pPr>
            <a:endParaRPr lang="ja-JP" altLang="en-US"/>
          </a:p>
        </p:txBody>
      </p:sp>
      <p:sp>
        <p:nvSpPr>
          <p:cNvPr id="3" name="日付プレースホルダ 2"/>
          <p:cNvSpPr>
            <a:spLocks noGrp="1"/>
          </p:cNvSpPr>
          <p:nvPr>
            <p:ph type="dt" sz="quarter" idx="1"/>
          </p:nvPr>
        </p:nvSpPr>
        <p:spPr>
          <a:xfrm>
            <a:off x="3814763" y="0"/>
            <a:ext cx="2919412" cy="493713"/>
          </a:xfrm>
          <a:prstGeom prst="rect">
            <a:avLst/>
          </a:prstGeom>
        </p:spPr>
        <p:txBody>
          <a:bodyPr vert="horz" lIns="90326" tIns="45162" rIns="90326" bIns="45162" rtlCol="0"/>
          <a:lstStyle>
            <a:lvl1pPr algn="r" fontAlgn="auto">
              <a:spcBef>
                <a:spcPts val="0"/>
              </a:spcBef>
              <a:spcAft>
                <a:spcPts val="0"/>
              </a:spcAft>
              <a:defRPr sz="1100" smtClean="0">
                <a:latin typeface="+mn-lt"/>
                <a:ea typeface="+mn-ea"/>
                <a:cs typeface="+mn-cs"/>
              </a:defRPr>
            </a:lvl1pPr>
          </a:lstStyle>
          <a:p>
            <a:pPr>
              <a:defRPr/>
            </a:pPr>
            <a:fld id="{F37300C9-20A5-4484-9B3E-ACB8FB861A69}" type="datetime1">
              <a:rPr lang="ja-JP" altLang="en-US"/>
              <a:pPr>
                <a:defRPr/>
              </a:pPr>
              <a:t>2011/6/29</a:t>
            </a:fld>
            <a:endParaRPr lang="ja-JP" altLang="en-US"/>
          </a:p>
        </p:txBody>
      </p:sp>
      <p:sp>
        <p:nvSpPr>
          <p:cNvPr id="4" name="フッター プレースホルダ 3"/>
          <p:cNvSpPr>
            <a:spLocks noGrp="1"/>
          </p:cNvSpPr>
          <p:nvPr>
            <p:ph type="ftr" sz="quarter" idx="2"/>
          </p:nvPr>
        </p:nvSpPr>
        <p:spPr>
          <a:xfrm>
            <a:off x="0" y="9371013"/>
            <a:ext cx="2919413" cy="493712"/>
          </a:xfrm>
          <a:prstGeom prst="rect">
            <a:avLst/>
          </a:prstGeom>
        </p:spPr>
        <p:txBody>
          <a:bodyPr vert="horz" lIns="90326" tIns="45162" rIns="90326" bIns="45162" rtlCol="0" anchor="b"/>
          <a:lstStyle>
            <a:lvl1pPr algn="l" fontAlgn="auto">
              <a:spcBef>
                <a:spcPts val="0"/>
              </a:spcBef>
              <a:spcAft>
                <a:spcPts val="0"/>
              </a:spcAft>
              <a:defRPr sz="1100">
                <a:latin typeface="+mn-lt"/>
                <a:ea typeface="+mn-ea"/>
                <a:cs typeface="+mn-cs"/>
              </a:defRPr>
            </a:lvl1pPr>
          </a:lstStyle>
          <a:p>
            <a:pPr>
              <a:defRPr/>
            </a:pPr>
            <a:endParaRPr lang="ja-JP" altLang="en-US"/>
          </a:p>
        </p:txBody>
      </p:sp>
      <p:sp>
        <p:nvSpPr>
          <p:cNvPr id="5" name="スライド番号プレースホルダ 4"/>
          <p:cNvSpPr>
            <a:spLocks noGrp="1"/>
          </p:cNvSpPr>
          <p:nvPr>
            <p:ph type="sldNum" sz="quarter" idx="3"/>
          </p:nvPr>
        </p:nvSpPr>
        <p:spPr>
          <a:xfrm>
            <a:off x="3814763" y="9371013"/>
            <a:ext cx="2919412" cy="493712"/>
          </a:xfrm>
          <a:prstGeom prst="rect">
            <a:avLst/>
          </a:prstGeom>
        </p:spPr>
        <p:txBody>
          <a:bodyPr vert="horz" lIns="90326" tIns="45162" rIns="90326" bIns="45162" rtlCol="0" anchor="b"/>
          <a:lstStyle>
            <a:lvl1pPr algn="r" fontAlgn="auto">
              <a:spcBef>
                <a:spcPts val="0"/>
              </a:spcBef>
              <a:spcAft>
                <a:spcPts val="0"/>
              </a:spcAft>
              <a:defRPr sz="1100" smtClean="0">
                <a:latin typeface="+mn-lt"/>
                <a:ea typeface="+mn-ea"/>
                <a:cs typeface="+mn-cs"/>
              </a:defRPr>
            </a:lvl1pPr>
          </a:lstStyle>
          <a:p>
            <a:pPr>
              <a:defRPr/>
            </a:pPr>
            <a:fld id="{06C0C1AB-4B07-41D9-9C76-5DB0403C2E69}"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0326" tIns="45162" rIns="90326" bIns="45162" rtlCol="0"/>
          <a:lstStyle>
            <a:lvl1pPr algn="l" fontAlgn="auto">
              <a:spcBef>
                <a:spcPts val="0"/>
              </a:spcBef>
              <a:spcAft>
                <a:spcPts val="0"/>
              </a:spcAft>
              <a:defRPr sz="1100">
                <a:latin typeface="+mn-lt"/>
                <a:ea typeface="+mn-ea"/>
                <a:cs typeface="+mn-cs"/>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0326" tIns="45162" rIns="90326" bIns="45162" rtlCol="0"/>
          <a:lstStyle>
            <a:lvl1pPr algn="r" fontAlgn="auto">
              <a:spcBef>
                <a:spcPts val="0"/>
              </a:spcBef>
              <a:spcAft>
                <a:spcPts val="0"/>
              </a:spcAft>
              <a:defRPr sz="1100" smtClean="0">
                <a:latin typeface="+mn-lt"/>
                <a:ea typeface="+mn-ea"/>
                <a:cs typeface="+mn-cs"/>
              </a:defRPr>
            </a:lvl1pPr>
          </a:lstStyle>
          <a:p>
            <a:pPr>
              <a:defRPr/>
            </a:pPr>
            <a:fld id="{E7E7A4F6-4E3C-45AC-97C9-81368F3D51F6}" type="datetime1">
              <a:rPr lang="ja-JP" altLang="en-US"/>
              <a:pPr>
                <a:defRPr/>
              </a:pPr>
              <a:t>2011/6/29</a:t>
            </a:fld>
            <a:endParaRPr lang="ja-JP" altLang="en-US"/>
          </a:p>
        </p:txBody>
      </p:sp>
      <p:sp>
        <p:nvSpPr>
          <p:cNvPr id="4" name="スライド イメージ プレースホルダ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0326" tIns="45162" rIns="90326" bIns="45162"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0326" tIns="45162" rIns="90326" bIns="45162"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0326" tIns="45162" rIns="90326" bIns="45162" rtlCol="0" anchor="b"/>
          <a:lstStyle>
            <a:lvl1pPr algn="l" fontAlgn="auto">
              <a:spcBef>
                <a:spcPts val="0"/>
              </a:spcBef>
              <a:spcAft>
                <a:spcPts val="0"/>
              </a:spcAft>
              <a:defRPr sz="1100">
                <a:latin typeface="+mn-lt"/>
                <a:ea typeface="+mn-ea"/>
                <a:cs typeface="+mn-cs"/>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0326" tIns="45162" rIns="90326" bIns="45162" rtlCol="0" anchor="b"/>
          <a:lstStyle>
            <a:lvl1pPr algn="r" fontAlgn="auto">
              <a:spcBef>
                <a:spcPts val="0"/>
              </a:spcBef>
              <a:spcAft>
                <a:spcPts val="0"/>
              </a:spcAft>
              <a:defRPr sz="1100" smtClean="0">
                <a:latin typeface="+mn-lt"/>
                <a:ea typeface="+mn-ea"/>
                <a:cs typeface="+mn-cs"/>
              </a:defRPr>
            </a:lvl1pPr>
          </a:lstStyle>
          <a:p>
            <a:pPr>
              <a:defRPr/>
            </a:pPr>
            <a:fld id="{F16368CF-55A5-49DA-8E63-4B6D71E240C0}"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mn-lt"/>
        <a:ea typeface="+mn-ea"/>
        <a:cs typeface="ＭＳ Ｐゴシック"/>
      </a:defRPr>
    </a:lvl1pPr>
    <a:lvl2pPr marL="457200" algn="l" rtl="0" fontAlgn="base">
      <a:spcBef>
        <a:spcPct val="30000"/>
      </a:spcBef>
      <a:spcAft>
        <a:spcPct val="0"/>
      </a:spcAft>
      <a:defRPr kumimoji="1" sz="1200" kern="1200">
        <a:solidFill>
          <a:schemeClr val="tx1"/>
        </a:solidFill>
        <a:latin typeface="+mn-lt"/>
        <a:ea typeface="+mn-ea"/>
        <a:cs typeface="ＭＳ Ｐゴシック"/>
      </a:defRPr>
    </a:lvl2pPr>
    <a:lvl3pPr marL="914400" algn="l" rtl="0" fontAlgn="base">
      <a:spcBef>
        <a:spcPct val="30000"/>
      </a:spcBef>
      <a:spcAft>
        <a:spcPct val="0"/>
      </a:spcAft>
      <a:defRPr kumimoji="1" sz="1200" kern="1200">
        <a:solidFill>
          <a:schemeClr val="tx1"/>
        </a:solidFill>
        <a:latin typeface="+mn-lt"/>
        <a:ea typeface="+mn-ea"/>
        <a:cs typeface="ＭＳ Ｐゴシック"/>
      </a:defRPr>
    </a:lvl3pPr>
    <a:lvl4pPr marL="1371600" algn="l" rtl="0" fontAlgn="base">
      <a:spcBef>
        <a:spcPct val="30000"/>
      </a:spcBef>
      <a:spcAft>
        <a:spcPct val="0"/>
      </a:spcAft>
      <a:defRPr kumimoji="1" sz="1200" kern="1200">
        <a:solidFill>
          <a:schemeClr val="tx1"/>
        </a:solidFill>
        <a:latin typeface="+mn-lt"/>
        <a:ea typeface="+mn-ea"/>
        <a:cs typeface="ＭＳ Ｐゴシック"/>
      </a:defRPr>
    </a:lvl4pPr>
    <a:lvl5pPr marL="1828800" algn="l" rtl="0" fontAlgn="base">
      <a:spcBef>
        <a:spcPct val="30000"/>
      </a:spcBef>
      <a:spcAft>
        <a:spcPct val="0"/>
      </a:spcAft>
      <a:defRPr kumimoji="1" sz="1200" kern="1200">
        <a:solidFill>
          <a:schemeClr val="tx1"/>
        </a:solidFill>
        <a:latin typeface="+mn-lt"/>
        <a:ea typeface="+mn-ea"/>
        <a:cs typeface="ＭＳ Ｐゴシック"/>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6387"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9FC183-BB80-4613-BCE4-5C57E096D654}" type="slidenum">
              <a:rPr lang="ja-JP" altLang="en-US">
                <a:cs typeface="ＭＳ Ｐゴシック"/>
              </a:rPr>
              <a:pPr fontAlgn="base">
                <a:spcBef>
                  <a:spcPct val="0"/>
                </a:spcBef>
                <a:spcAft>
                  <a:spcPct val="0"/>
                </a:spcAft>
              </a:pPr>
              <a:t>1</a:t>
            </a:fld>
            <a:endParaRPr lang="en-US" altLang="ja-JP">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0FBEF42-B2C7-4BD1-878E-89E7B3A90C1E}" type="slidenum">
              <a:rPr kumimoji="1" lang="ja-JP" altLang="en-US" smtClean="0"/>
              <a:pPr/>
              <a:t>10</a:t>
            </a:fld>
            <a:endParaRPr kumimoji="1" lang="ja-JP"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F1074C7-2292-4961-A95D-5088FE5CB7BC}" type="slidenum">
              <a:rPr lang="en-US" altLang="ja-JP" smtClean="0"/>
              <a:pPr/>
              <a:t>100</a:t>
            </a:fld>
            <a:endParaRPr lang="en-US" altLang="ja-JP"/>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0F9A8F4-8980-4AED-B012-5EF80A48288D}" type="slidenum">
              <a:rPr kumimoji="1" lang="ja-JP" altLang="en-US" smtClean="0"/>
              <a:pPr/>
              <a:t>101</a:t>
            </a:fld>
            <a:endParaRPr kumimoji="1" lang="ja-JP"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711BE35-BA38-48BD-AE5E-435485D22E67}" type="slidenum">
              <a:rPr kumimoji="1" lang="ja-JP" altLang="en-US" smtClean="0"/>
              <a:pPr/>
              <a:t>102</a:t>
            </a:fld>
            <a:endParaRPr kumimoji="1" lang="ja-JP"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2E364B-D27C-4AE0-A97A-07EE4F65F94F}" type="slidenum">
              <a:rPr kumimoji="1" lang="ja-JP" altLang="en-US" smtClean="0"/>
              <a:pPr/>
              <a:t>103</a:t>
            </a:fld>
            <a:endParaRPr kumimoji="1" lang="ja-JP"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2E364B-D27C-4AE0-A97A-07EE4F65F94F}" type="slidenum">
              <a:rPr kumimoji="1" lang="ja-JP" altLang="en-US" smtClean="0"/>
              <a:pPr/>
              <a:t>104</a:t>
            </a:fld>
            <a:endParaRPr kumimoji="1" lang="ja-JP"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FAAC9B4-077A-4832-9A22-0BBA998D6254}" type="slidenum">
              <a:rPr kumimoji="1" lang="ja-JP" altLang="en-US" smtClean="0"/>
              <a:pPr/>
              <a:t>105</a:t>
            </a:fld>
            <a:endParaRPr kumimoji="1" lang="ja-JP"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2E364B-D27C-4AE0-A97A-07EE4F65F94F}" type="slidenum">
              <a:rPr kumimoji="1" lang="ja-JP" altLang="en-US" smtClean="0"/>
              <a:pPr/>
              <a:t>106</a:t>
            </a:fld>
            <a:endParaRPr kumimoji="1" lang="ja-JP"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2E364B-D27C-4AE0-A97A-07EE4F65F94F}" type="slidenum">
              <a:rPr kumimoji="1" lang="ja-JP" altLang="en-US" smtClean="0"/>
              <a:pPr/>
              <a:t>107</a:t>
            </a:fld>
            <a:endParaRPr kumimoji="1" lang="ja-JP"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E86E286-6621-4DE9-B485-BCE5D0E2E71C}" type="slidenum">
              <a:rPr lang="en-US" altLang="ja-JP" smtClean="0"/>
              <a:pPr/>
              <a:t>108</a:t>
            </a:fld>
            <a:endParaRPr lang="en-US" altLang="ja-JP"/>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1982A58-28A3-4508-B313-7CD90CE2B25D}" type="slidenum">
              <a:rPr lang="en-US" altLang="ja-JP" smtClean="0"/>
              <a:pPr/>
              <a:t>109</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11</a:t>
            </a:fld>
            <a:endParaRPr lang="ja-JP"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2E364B-D27C-4AE0-A97A-07EE4F65F94F}" type="slidenum">
              <a:rPr kumimoji="1" lang="ja-JP" altLang="en-US" smtClean="0"/>
              <a:pPr/>
              <a:t>110</a:t>
            </a:fld>
            <a:endParaRPr kumimoji="1" lang="ja-JP"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711BE35-BA38-48BD-AE5E-435485D22E67}" type="slidenum">
              <a:rPr kumimoji="1" lang="ja-JP" altLang="en-US" smtClean="0"/>
              <a:pPr/>
              <a:t>111</a:t>
            </a:fld>
            <a:endParaRPr kumimoji="1" lang="ja-JP"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6B08A4D-C8D6-40C9-8EA9-3C3849AD64BF}" type="slidenum">
              <a:rPr lang="en-US" altLang="ja-JP" smtClean="0"/>
              <a:pPr/>
              <a:t>112</a:t>
            </a:fld>
            <a:endParaRPr lang="en-US" altLang="ja-JP"/>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EAC2-42F7-4D07-8FE7-90D102762952}" type="slidenum">
              <a:rPr lang="en-US" altLang="ja-JP" smtClean="0"/>
              <a:pPr/>
              <a:t>113</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8876456-EB9A-46C2-B2A0-45CC934BD985}"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902BED-73F5-4A49-B833-81325354BF04}" type="slidenum">
              <a:rPr lang="en-US" altLang="ja-JP"/>
              <a:pPr/>
              <a:t>13</a:t>
            </a:fld>
            <a:endParaRPr lang="en-US" altLang="ja-JP"/>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459AB0D-C6D2-4D40-B953-95561868A6CC}"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8A48F0-199C-4019-8F3F-80F8BD18F42A}" type="slidenum">
              <a:rPr lang="en-US" altLang="ja-JP"/>
              <a:pPr/>
              <a:t>15</a:t>
            </a:fld>
            <a:endParaRPr lang="en-US" altLang="ja-JP"/>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16</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63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21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ED5A18-6F5D-4311-B9FC-997166833ED4}" type="slidenum">
              <a:rPr lang="ja-JP" altLang="en-US" smtClean="0"/>
              <a:pPr fontAlgn="base">
                <a:spcBef>
                  <a:spcPct val="0"/>
                </a:spcBef>
                <a:spcAft>
                  <a:spcPct val="0"/>
                </a:spcAft>
                <a:defRPr/>
              </a:pPr>
              <a:t>17</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08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5530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CD3AE3-D7DF-4F2B-9584-3219CE280C91}" type="slidenum">
              <a:rPr lang="ja-JP" altLang="en-US" smtClean="0"/>
              <a:pPr fontAlgn="base">
                <a:spcBef>
                  <a:spcPct val="0"/>
                </a:spcBef>
                <a:spcAft>
                  <a:spcPct val="0"/>
                </a:spcAft>
                <a:defRPr/>
              </a:pPr>
              <a:t>18</a:t>
            </a:fld>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19</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D74593-F03C-4A9F-9085-05CD4CE61C1B}"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2A99B44-57A8-4297-9529-B93C02A7A965}" type="slidenum">
              <a:rPr kumimoji="1" lang="ja-JP" altLang="en-US" smtClean="0"/>
              <a:pPr/>
              <a:t>20</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4614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46147"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983F89-D38D-4EC0-BB7B-3A947ECF3BB8}" type="slidenum">
              <a:rPr lang="ja-JP" altLang="en-US">
                <a:cs typeface="ＭＳ Ｐゴシック"/>
              </a:rPr>
              <a:pPr fontAlgn="base">
                <a:spcBef>
                  <a:spcPct val="0"/>
                </a:spcBef>
                <a:spcAft>
                  <a:spcPct val="0"/>
                </a:spcAft>
              </a:pPr>
              <a:t>21</a:t>
            </a:fld>
            <a:endParaRPr lang="en-US" altLang="ja-JP">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ヘッダー プレースホルダ 3"/>
          <p:cNvSpPr>
            <a:spLocks noGrp="1"/>
          </p:cNvSpPr>
          <p:nvPr>
            <p:ph type="hdr" sz="quarter" idx="10"/>
          </p:nvPr>
        </p:nvSpPr>
        <p:spPr/>
        <p:txBody>
          <a:bodyPr/>
          <a:lstStyle/>
          <a:p>
            <a:r>
              <a:rPr lang="en-US" altLang="ja-JP" smtClean="0"/>
              <a:t>「プラズマ物理学」講義(第２回）</a:t>
            </a:r>
            <a:endParaRPr lang="en-US" altLang="ja-JP"/>
          </a:p>
        </p:txBody>
      </p:sp>
      <p:sp>
        <p:nvSpPr>
          <p:cNvPr id="5" name="日付プレースホルダ 4"/>
          <p:cNvSpPr>
            <a:spLocks noGrp="1"/>
          </p:cNvSpPr>
          <p:nvPr>
            <p:ph type="dt" idx="11"/>
          </p:nvPr>
        </p:nvSpPr>
        <p:spPr/>
        <p:txBody>
          <a:bodyPr/>
          <a:lstStyle/>
          <a:p>
            <a:r>
              <a:rPr lang="ja-JP" altLang="en-US" smtClean="0"/>
              <a:t>02.10.28</a:t>
            </a:r>
            <a:endParaRPr lang="en-US" altLang="ja-JP"/>
          </a:p>
        </p:txBody>
      </p:sp>
      <p:sp>
        <p:nvSpPr>
          <p:cNvPr id="6" name="フッター プレースホルダ 5"/>
          <p:cNvSpPr>
            <a:spLocks noGrp="1"/>
          </p:cNvSpPr>
          <p:nvPr>
            <p:ph type="ftr" sz="quarter" idx="12"/>
          </p:nvPr>
        </p:nvSpPr>
        <p:spPr/>
        <p:txBody>
          <a:bodyPr/>
          <a:lstStyle/>
          <a:p>
            <a:r>
              <a:rPr lang="en-US" altLang="ja-JP" smtClean="0"/>
              <a:t>高部英明（H14)</a:t>
            </a:r>
            <a:endParaRPr lang="en-US" altLang="ja-JP"/>
          </a:p>
        </p:txBody>
      </p:sp>
      <p:sp>
        <p:nvSpPr>
          <p:cNvPr id="7" name="スライド番号プレースホルダ 6"/>
          <p:cNvSpPr>
            <a:spLocks noGrp="1"/>
          </p:cNvSpPr>
          <p:nvPr>
            <p:ph type="sldNum" sz="quarter" idx="13"/>
          </p:nvPr>
        </p:nvSpPr>
        <p:spPr/>
        <p:txBody>
          <a:bodyPr/>
          <a:lstStyle/>
          <a:p>
            <a:fld id="{BFE4E53D-9767-4904-8B70-8EF684A35FED}" type="slidenum">
              <a:rPr lang="en-US" altLang="ja-JP" smtClean="0"/>
              <a:pPr/>
              <a:t>22</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4819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4819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C0E5DD-9A17-4AE0-B9A2-E9415281B6C7}" type="slidenum">
              <a:rPr lang="ja-JP" altLang="en-US">
                <a:cs typeface="ＭＳ Ｐゴシック"/>
              </a:rPr>
              <a:pPr fontAlgn="base">
                <a:spcBef>
                  <a:spcPct val="0"/>
                </a:spcBef>
                <a:spcAft>
                  <a:spcPct val="0"/>
                </a:spcAft>
              </a:pPr>
              <a:t>23</a:t>
            </a:fld>
            <a:endParaRPr lang="en-US" altLang="ja-JP">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5024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50243"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166112-AFFC-447D-BDD1-CED2F33A4E21}" type="slidenum">
              <a:rPr lang="ja-JP" altLang="en-US">
                <a:cs typeface="ＭＳ Ｐゴシック"/>
              </a:rPr>
              <a:pPr fontAlgn="base">
                <a:spcBef>
                  <a:spcPct val="0"/>
                </a:spcBef>
                <a:spcAft>
                  <a:spcPct val="0"/>
                </a:spcAft>
              </a:pPr>
              <a:t>24</a:t>
            </a:fld>
            <a:endParaRPr lang="en-US" altLang="ja-JP">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B8D1CF5-7BA7-4B44-9B9A-25BB6A9FCCB2}" type="slidenum">
              <a:rPr lang="en-US" altLang="ja-JP" smtClean="0"/>
              <a:pPr/>
              <a:t>25</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563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56387"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210621-F237-4208-BDF3-E720782B1560}" type="slidenum">
              <a:rPr lang="ja-JP" altLang="en-US">
                <a:cs typeface="ＭＳ Ｐゴシック"/>
              </a:rPr>
              <a:pPr fontAlgn="base">
                <a:spcBef>
                  <a:spcPct val="0"/>
                </a:spcBef>
                <a:spcAft>
                  <a:spcPct val="0"/>
                </a:spcAft>
              </a:pPr>
              <a:t>26</a:t>
            </a:fld>
            <a:endParaRPr lang="en-US" altLang="ja-JP">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57F8D57-4FFC-4E92-9DED-56AACC0EF295}" type="slidenum">
              <a:rPr kumimoji="1" lang="ja-JP" altLang="en-US" smtClean="0"/>
              <a:pPr/>
              <a:t>27</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58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5843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883064-DCFD-460C-BE27-ED2101F75329}" type="slidenum">
              <a:rPr lang="ja-JP" altLang="en-US">
                <a:cs typeface="ＭＳ Ｐゴシック"/>
              </a:rPr>
              <a:pPr fontAlgn="base">
                <a:spcBef>
                  <a:spcPct val="0"/>
                </a:spcBef>
                <a:spcAft>
                  <a:spcPct val="0"/>
                </a:spcAft>
              </a:pPr>
              <a:t>28</a:t>
            </a:fld>
            <a:endParaRPr lang="en-US" altLang="ja-JP">
              <a:cs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6048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60483"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08C216-58ED-488F-B6FA-AB2A61136045}" type="slidenum">
              <a:rPr lang="ja-JP" altLang="en-US">
                <a:cs typeface="ＭＳ Ｐゴシック"/>
              </a:rPr>
              <a:pPr fontAlgn="base">
                <a:spcBef>
                  <a:spcPct val="0"/>
                </a:spcBef>
                <a:spcAft>
                  <a:spcPct val="0"/>
                </a:spcAft>
              </a:pPr>
              <a:t>29</a:t>
            </a:fld>
            <a:endParaRPr lang="en-US" altLang="ja-JP">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3</a:t>
            </a:fld>
            <a:endParaRPr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6253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62531"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D41BAC-F90C-4250-937B-96FF4EF456D4}" type="slidenum">
              <a:rPr lang="ja-JP" altLang="en-US">
                <a:cs typeface="ＭＳ Ｐゴシック"/>
              </a:rPr>
              <a:pPr fontAlgn="base">
                <a:spcBef>
                  <a:spcPct val="0"/>
                </a:spcBef>
                <a:spcAft>
                  <a:spcPct val="0"/>
                </a:spcAft>
              </a:pPr>
              <a:t>30</a:t>
            </a:fld>
            <a:endParaRPr lang="en-US" altLang="ja-JP">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6457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664579"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1D82F1-7D7C-4E4C-8F65-C75DB9A85A39}" type="slidenum">
              <a:rPr lang="ja-JP" altLang="en-US">
                <a:cs typeface="ＭＳ Ｐゴシック"/>
              </a:rPr>
              <a:pPr fontAlgn="base">
                <a:spcBef>
                  <a:spcPct val="0"/>
                </a:spcBef>
                <a:spcAft>
                  <a:spcPct val="0"/>
                </a:spcAft>
              </a:pPr>
              <a:t>31</a:t>
            </a:fld>
            <a:endParaRPr lang="en-US" altLang="ja-JP">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B552373-A03F-424D-9E69-DE891976389B}" type="slidenum">
              <a:rPr lang="ja-JP" altLang="en-US" smtClean="0"/>
              <a:pPr>
                <a:defRPr/>
              </a:pPr>
              <a:t>32</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948CD03-98A5-4BCA-83E8-CDF97F76EE56}" type="slidenum">
              <a:rPr kumimoji="1" lang="ja-JP" altLang="en-US" smtClean="0"/>
              <a:pPr/>
              <a:t>33</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34</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35</a:t>
            </a:fld>
            <a:endParaRPr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41381" y="740700"/>
            <a:ext cx="4853003" cy="3698911"/>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81FE374-780F-474F-8477-A6E5028A42C8}" type="slidenum">
              <a:rPr lang="en-US" altLang="zh-CN" smtClean="0"/>
              <a:pPr/>
              <a:t>36</a:t>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37</a:t>
            </a:fld>
            <a:endParaRPr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E05FD6-0C2E-4A0F-BAB2-DB43E6F4CD91}" type="slidenum">
              <a:rPr kumimoji="1" lang="ja-JP" altLang="en-US" smtClean="0"/>
              <a:pPr/>
              <a:t>38</a:t>
            </a:fld>
            <a:endParaRPr kumimoji="1"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2360B-48D0-491C-A696-4C07AF2E1E6E}" type="slidenum">
              <a:rPr lang="en-US" altLang="ja-JP"/>
              <a:pPr/>
              <a:t>39</a:t>
            </a:fld>
            <a:endParaRPr lang="en-US" altLang="ja-JP"/>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0F72656-093E-418B-845F-44FA09F4A96A}" type="slidenum">
              <a:rPr lang="en-US" altLang="ja-JP"/>
              <a:pPr/>
              <a:t>4</a:t>
            </a:fld>
            <a:endParaRPr lang="en-US" altLang="ja-JP"/>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9FB5F06-A422-4D3C-9C57-F02F9B8B96FA}" type="slidenum">
              <a:rPr kumimoji="1" lang="ja-JP" altLang="en-US" smtClean="0"/>
              <a:pPr/>
              <a:t>40</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p:cNvSpPr>
          <p:nvPr>
            <p:ph type="sldImg"/>
          </p:nvPr>
        </p:nvSpPr>
        <p:spPr>
          <a:ln/>
        </p:spPr>
      </p:sp>
      <p:sp>
        <p:nvSpPr>
          <p:cNvPr id="38915" name="ノート プレースホルダ 2"/>
          <p:cNvSpPr>
            <a:spLocks noGrp="1"/>
          </p:cNvSpPr>
          <p:nvPr>
            <p:ph type="body" idx="1"/>
          </p:nvPr>
        </p:nvSpPr>
        <p:spPr>
          <a:noFill/>
          <a:ln w="9525"/>
        </p:spPr>
        <p:txBody>
          <a:bodyPr/>
          <a:lstStyle/>
          <a:p>
            <a:endParaRPr lang="ja-JP"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42</a:t>
            </a:fld>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FAAC9B4-077A-4832-9A22-0BBA998D6254}" type="slidenum">
              <a:rPr kumimoji="1" lang="ja-JP" altLang="en-US" smtClean="0"/>
              <a:pPr/>
              <a:t>43</a:t>
            </a:fld>
            <a:endParaRPr kumimoji="1"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45</a:t>
            </a:fld>
            <a:endParaRPr lang="ja-JP"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19D19CD-2435-4A72-9B23-0AC94AA37518}" type="slidenum">
              <a:rPr lang="ja-JP" altLang="en-US" smtClean="0"/>
              <a:pPr/>
              <a:t>46</a:t>
            </a:fld>
            <a:endParaRPr lang="en-US"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8876456-EB9A-46C2-B2A0-45CC934BD985}" type="slidenum">
              <a:rPr kumimoji="1" lang="ja-JP" altLang="en-US" smtClean="0"/>
              <a:pPr/>
              <a:t>47</a:t>
            </a:fld>
            <a:endParaRPr kumimoji="1"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48</a:t>
            </a:fld>
            <a:endParaRPr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94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94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CFA50A-DCAC-4E6A-B473-194FA4020B1B}" type="slidenum">
              <a:rPr lang="ja-JP" altLang="en-US"/>
              <a:pPr fontAlgn="base">
                <a:spcBef>
                  <a:spcPct val="0"/>
                </a:spcBef>
                <a:spcAft>
                  <a:spcPct val="0"/>
                </a:spcAft>
              </a:pPr>
              <a:t>49</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696CB-B4E8-424B-BE52-9BFA608B2BF0}" type="slidenum">
              <a:rPr lang="en-US" altLang="ja-JP"/>
              <a:pPr/>
              <a:t>5</a:t>
            </a:fld>
            <a:endParaRPr lang="en-US" altLang="ja-JP"/>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98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10044D61-AB20-4D72-BD01-7FC55005880E}" type="slidenum">
              <a:rPr lang="ja-JP" altLang="en-US" smtClean="0"/>
              <a:pPr>
                <a:defRPr/>
              </a:pPr>
              <a:t>50</a:t>
            </a:fld>
            <a:endParaRPr lang="ja-JP"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51</a:t>
            </a:fld>
            <a:endParaRPr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83AF37A-59D5-4A26-8BA4-7C21A4E77912}" type="slidenum">
              <a:rPr lang="ja-JP" altLang="en-US" smtClean="0"/>
              <a:pPr/>
              <a:t>52</a:t>
            </a:fld>
            <a:endParaRPr lang="en-US" altLang="ja-JP"/>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53</a:t>
            </a:fld>
            <a:endParaRPr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C944A-4B99-4A81-929D-F316E4029CF5}" type="slidenum">
              <a:rPr lang="en-US" altLang="ja-JP"/>
              <a:pPr/>
              <a:t>54</a:t>
            </a:fld>
            <a:endParaRPr lang="en-US" altLang="ja-JP"/>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734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331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ABEFC2-E382-4478-B464-F22C91D6CFD9}" type="slidenum">
              <a:rPr lang="ja-JP" altLang="en-US" smtClean="0"/>
              <a:pPr fontAlgn="base">
                <a:spcBef>
                  <a:spcPct val="0"/>
                </a:spcBef>
                <a:spcAft>
                  <a:spcPct val="0"/>
                </a:spcAft>
                <a:defRPr/>
              </a:pPr>
              <a:t>55</a:t>
            </a:fld>
            <a:endParaRPr lang="ja-JP"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56</a:t>
            </a:fld>
            <a:endParaRPr lang="ja-JP"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A5A36-C7DF-4885-AEFE-8731F55C4611}" type="slidenum">
              <a:rPr lang="en-US" altLang="ja-JP"/>
              <a:pPr/>
              <a:t>57</a:t>
            </a:fld>
            <a:endParaRPr lang="en-US" altLang="ja-JP"/>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37FBE11-AF35-4626-B4CE-B3E5842CFDCB}" type="slidenum">
              <a:rPr lang="en-US" altLang="ja-JP" smtClean="0"/>
              <a:pPr/>
              <a:t>58</a:t>
            </a:fld>
            <a:endParaRPr lang="en-US" altLang="ja-JP"/>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59</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FAAC9B4-077A-4832-9A22-0BBA998D6254}" type="slidenum">
              <a:rPr kumimoji="1" lang="ja-JP" altLang="en-US" smtClean="0"/>
              <a:pPr/>
              <a:t>6</a:t>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BC107A-ACEF-4541-AE22-6FE03A4F095D}" type="slidenum">
              <a:rPr lang="en-US" altLang="ja-JP"/>
              <a:pPr>
                <a:defRPr/>
              </a:pPr>
              <a:t>60</a:t>
            </a:fld>
            <a:endParaRPr lang="en-US" altLang="ja-JP"/>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AEABB3C-495A-45C1-9558-718ECA4578C5}" type="slidenum">
              <a:rPr lang="en-US" altLang="ja-JP" smtClean="0"/>
              <a:pPr/>
              <a:t>61</a:t>
            </a:fld>
            <a:endParaRPr lang="en-US"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AEABB3C-495A-45C1-9558-718ECA4578C5}" type="slidenum">
              <a:rPr lang="en-US" altLang="ja-JP" smtClean="0"/>
              <a:pPr/>
              <a:t>62</a:t>
            </a:fld>
            <a:endParaRPr lang="en-US" altLang="ja-JP"/>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AEABB3C-495A-45C1-9558-718ECA4578C5}" type="slidenum">
              <a:rPr lang="en-US" altLang="ja-JP" smtClean="0"/>
              <a:pPr/>
              <a:t>63</a:t>
            </a:fld>
            <a:endParaRPr lang="en-US"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64</a:t>
            </a:fld>
            <a:endParaRPr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65</a:t>
            </a:fld>
            <a:endParaRPr lang="ja-JP"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66</a:t>
            </a:fld>
            <a:endParaRPr lang="ja-JP"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endParaRPr lang="ja-JP"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68</a:t>
            </a:fld>
            <a:endParaRPr lang="ja-JP"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AA4BC17-9E36-48E7-A0D4-A8A0712F0669}" type="slidenum">
              <a:rPr kumimoji="1" lang="ja-JP" altLang="en-US" smtClean="0"/>
              <a:pPr/>
              <a:t>69</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FAAC9B4-077A-4832-9A22-0BBA998D6254}" type="slidenum">
              <a:rPr kumimoji="1" lang="ja-JP" altLang="en-US" smtClean="0"/>
              <a:pPr/>
              <a:t>7</a:t>
            </a:fld>
            <a:endParaRPr kumimoji="1" lang="ja-JP"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70</a:t>
            </a:fld>
            <a:endParaRPr lang="ja-JP"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71</a:t>
            </a:fld>
            <a:endParaRPr lang="ja-JP"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19D19CD-2435-4A72-9B23-0AC94AA37518}" type="slidenum">
              <a:rPr lang="ja-JP" altLang="en-US" smtClean="0"/>
              <a:pPr/>
              <a:t>72</a:t>
            </a:fld>
            <a:endParaRPr lang="en-US" altLang="ja-JP"/>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45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6407153E-9312-40E3-8668-C30110EF1F70}" type="slidenum">
              <a:rPr lang="ja-JP" altLang="en-US" smtClean="0"/>
              <a:pPr>
                <a:defRPr/>
              </a:pPr>
              <a:t>73</a:t>
            </a:fld>
            <a:endParaRPr lang="ja-JP"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9E94844-C31C-4958-BB23-7C9955EA3954}" type="slidenum">
              <a:rPr lang="en-US" altLang="ja-JP" smtClean="0"/>
              <a:pPr/>
              <a:t>74</a:t>
            </a:fld>
            <a:endParaRPr lang="en-US" altLang="ja-JP"/>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0FBEF42-B2C7-4BD1-878E-89E7B3A90C1E}" type="slidenum">
              <a:rPr kumimoji="1" lang="ja-JP" altLang="en-US" smtClean="0"/>
              <a:pPr/>
              <a:t>75</a:t>
            </a:fld>
            <a:endParaRPr kumimoji="1" lang="ja-JP"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8597DB7-529B-4DB4-BC4B-B264B08EA12B}" type="slidenum">
              <a:rPr kumimoji="1" lang="ja-JP" altLang="en-US" smtClean="0"/>
              <a:pPr/>
              <a:t>76</a:t>
            </a:fld>
            <a:endParaRPr kumimoji="1" lang="ja-JP"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0FBEF42-B2C7-4BD1-878E-89E7B3A90C1E}" type="slidenum">
              <a:rPr kumimoji="1" lang="ja-JP" altLang="en-US" smtClean="0"/>
              <a:pPr/>
              <a:t>77</a:t>
            </a:fld>
            <a:endParaRPr kumimoji="1" lang="ja-JP"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C419E41-05B9-4A9D-9BF8-7217D664EE3E}" type="slidenum">
              <a:rPr kumimoji="1" lang="ja-JP" altLang="en-US" smtClean="0"/>
              <a:pPr/>
              <a:t>78</a:t>
            </a:fld>
            <a:endParaRPr kumimoji="1" lang="ja-JP"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79</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60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ndParaRPr>
          </a:p>
        </p:txBody>
      </p:sp>
      <p:sp>
        <p:nvSpPr>
          <p:cNvPr id="890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165250-70DD-4634-801F-822B45A93CBC}" type="slidenum">
              <a:rPr lang="ja-JP" altLang="en-US" smtClean="0">
                <a:latin typeface="Arial" pitchFamily="34" charset="0"/>
              </a:rPr>
              <a:pPr fontAlgn="base">
                <a:spcBef>
                  <a:spcPct val="0"/>
                </a:spcBef>
                <a:spcAft>
                  <a:spcPct val="0"/>
                </a:spcAft>
                <a:defRPr/>
              </a:pPr>
              <a:t>8</a:t>
            </a:fld>
            <a:endParaRPr lang="ja-JP" altLang="en-US"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80</a:t>
            </a:fld>
            <a:endParaRPr lang="ja-JP"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C419E41-05B9-4A9D-9BF8-7217D664EE3E}" type="slidenum">
              <a:rPr kumimoji="1" lang="ja-JP" altLang="en-US" smtClean="0"/>
              <a:pPr/>
              <a:t>81</a:t>
            </a:fld>
            <a:endParaRPr kumimoji="1" lang="ja-JP"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FAAC9B4-077A-4832-9A22-0BBA998D6254}" type="slidenum">
              <a:rPr kumimoji="1" lang="ja-JP" altLang="en-US" smtClean="0"/>
              <a:pPr/>
              <a:t>82</a:t>
            </a:fld>
            <a:endParaRPr kumimoji="1" lang="ja-JP"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35208E7-5FB1-4F55-AB53-D533CA6BE8D2}" type="slidenum">
              <a:rPr lang="en-US" altLang="ja-JP" smtClean="0"/>
              <a:pPr/>
              <a:t>83</a:t>
            </a:fld>
            <a:endParaRPr lang="en-US" altLang="ja-JP"/>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84</a:t>
            </a:fld>
            <a:endParaRPr lang="ja-JP"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C419E41-05B9-4A9D-9BF8-7217D664EE3E}" type="slidenum">
              <a:rPr kumimoji="1" lang="ja-JP" altLang="en-US" smtClean="0"/>
              <a:pPr/>
              <a:t>85</a:t>
            </a:fld>
            <a:endParaRPr kumimoji="1" lang="ja-JP"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50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829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C19D80-AF89-4C47-BD15-0E4FAC94CCFB}" type="slidenum">
              <a:rPr lang="ja-JP" altLang="en-US" smtClean="0"/>
              <a:pPr fontAlgn="base">
                <a:spcBef>
                  <a:spcPct val="0"/>
                </a:spcBef>
                <a:spcAft>
                  <a:spcPct val="0"/>
                </a:spcAft>
                <a:defRPr/>
              </a:pPr>
              <a:t>86</a:t>
            </a:fld>
            <a:endParaRPr lang="ja-JP" alt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3EDEC3E2-D894-4F83-8E3B-26F8D0C0E07B}" type="slidenum">
              <a:rPr kumimoji="1" lang="ja-JP" altLang="en-US" smtClean="0"/>
              <a:pPr/>
              <a:t>87</a:t>
            </a:fld>
            <a:endParaRPr kumimoji="1" lang="ja-JP"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C419E41-05B9-4A9D-9BF8-7217D664EE3E}" type="slidenum">
              <a:rPr kumimoji="1" lang="ja-JP" altLang="en-US" smtClean="0"/>
              <a:pPr/>
              <a:t>88</a:t>
            </a:fld>
            <a:endParaRPr kumimoji="1" lang="ja-JP"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C419E41-05B9-4A9D-9BF8-7217D664EE3E}" type="slidenum">
              <a:rPr kumimoji="1" lang="ja-JP" altLang="en-US" smtClean="0"/>
              <a:pPr/>
              <a:t>89</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459AB0D-C6D2-4D40-B953-95561868A6CC}" type="slidenum">
              <a:rPr kumimoji="1" lang="ja-JP" altLang="en-US" smtClean="0"/>
              <a:pPr/>
              <a:t>9</a:t>
            </a:fld>
            <a:endParaRPr kumimoji="1" lang="ja-JP"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FAAC9B4-077A-4832-9A22-0BBA998D6254}" type="slidenum">
              <a:rPr kumimoji="1" lang="ja-JP" altLang="en-US" smtClean="0"/>
              <a:pPr/>
              <a:t>90</a:t>
            </a:fld>
            <a:endParaRPr kumimoji="1" lang="ja-JP"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91</a:t>
            </a:fld>
            <a:endParaRPr lang="ja-JP"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92</a:t>
            </a:fld>
            <a:endParaRPr lang="ja-JP"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93</a:t>
            </a:fld>
            <a:endParaRPr lang="ja-JP"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94</a:t>
            </a:fld>
            <a:endParaRPr lang="ja-JP"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310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4" name="スライド番号プレースホルダ 3"/>
          <p:cNvSpPr>
            <a:spLocks noGrp="1"/>
          </p:cNvSpPr>
          <p:nvPr>
            <p:ph type="sldNum" sz="quarter" idx="5"/>
          </p:nvPr>
        </p:nvSpPr>
        <p:spPr/>
        <p:txBody>
          <a:bodyPr/>
          <a:lstStyle/>
          <a:p>
            <a:pPr>
              <a:defRPr/>
            </a:pPr>
            <a:fld id="{54C20DE9-0B3A-4FEC-9920-998C5F40C366}" type="slidenum">
              <a:rPr lang="ja-JP" altLang="en-US" smtClean="0"/>
              <a:pPr>
                <a:defRPr/>
              </a:pPr>
              <a:t>95</a:t>
            </a:fld>
            <a:endParaRPr lang="ja-JP"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F16368CF-55A5-49DA-8E63-4B6D71E240C0}" type="slidenum">
              <a:rPr lang="ja-JP" altLang="en-US" smtClean="0"/>
              <a:pPr>
                <a:defRPr/>
              </a:pPr>
              <a:t>96</a:t>
            </a:fld>
            <a:endParaRPr lang="ja-JP"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0FBEF42-B2C7-4BD1-878E-89E7B3A90C1E}" type="slidenum">
              <a:rPr kumimoji="1" lang="ja-JP" altLang="en-US" smtClean="0"/>
              <a:pPr/>
              <a:t>97</a:t>
            </a:fld>
            <a:endParaRPr kumimoji="1" lang="ja-JP"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2E364B-D27C-4AE0-A97A-07EE4F65F94F}" type="slidenum">
              <a:rPr kumimoji="1" lang="ja-JP" altLang="en-US" smtClean="0"/>
              <a:pPr/>
              <a:t>98</a:t>
            </a:fld>
            <a:endParaRPr kumimoji="1" lang="ja-JP"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F2E364B-D27C-4AE0-A97A-07EE4F65F94F}" type="slidenum">
              <a:rPr kumimoji="1" lang="ja-JP" altLang="en-US" smtClean="0"/>
              <a:pPr/>
              <a:t>99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295093F-732D-49BC-8938-1A100A02BCDF}" type="datetime1">
              <a:rPr lang="ja-JP" altLang="en-US" smtClean="0"/>
              <a:pPr>
                <a:defRPr/>
              </a:pPr>
              <a:t>2011/6/29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4058BEC1-3A55-4AEA-83FF-783758580CAA}" type="slidenum">
              <a:rPr lang="ja-JP" altLang="en-US"/>
              <a:pPr>
                <a:defRPr/>
              </a:pPr>
              <a:t>&lt;#&gt;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560DCB5C-E117-4733-952D-5B7143F1CF13}" type="datetime1">
              <a:rPr lang="ja-JP" altLang="en-US" smtClean="0"/>
              <a:pPr>
                <a:defRPr/>
              </a:pPr>
              <a:t>2011/6/29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DC5AFC7-16C8-460C-BDB4-D6E353BAB3C4}"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AD0A79A9-C131-48C4-A50E-106E1206085F}" type="datetime1">
              <a:rPr lang="ja-JP" altLang="en-US" smtClean="0"/>
              <a:pPr>
                <a:defRPr/>
              </a:pPr>
              <a:t>2011/6/29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3B9FAC7-C26E-4A3A-AEAD-A4F8B0D4CF46}" type="slidenum">
              <a:rPr lang="ja-JP" altLang="en-US"/>
              <a:pPr>
                <a:defRPr/>
              </a:pPr>
              <a:t>&lt;#&gt;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5F1D793-D11D-48E2-836E-6B539B7D000B}" type="datetime1">
              <a:rPr lang="ja-JP" altLang="en-US" smtClean="0"/>
              <a:pPr>
                <a:defRPr/>
              </a:pPr>
              <a:t>2011/6/29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77981C5-592D-41CD-A611-0C0B9E57BA98}"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0EC358-3F18-41BE-85DC-94A4DF1AA263}" type="datetime1">
              <a:rPr lang="ja-JP" altLang="en-US" smtClean="0"/>
              <a:pPr>
                <a:defRPr/>
              </a:pPr>
              <a:t>2011/6/29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490EF7-FBD8-458F-9DA0-2C78D969FD72}"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D1731BD4-2532-4E81-83F1-986C63BBCE8A}" type="datetime1">
              <a:rPr lang="ja-JP" altLang="en-US" smtClean="0"/>
              <a:pPr>
                <a:defRPr/>
              </a:pPr>
              <a:t>2011/6/29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0E121E2-2C0E-4CD9-9A20-2F126104C6C2}"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F1D7C584-E291-4D96-8D4B-87F43DBD2C73}" type="datetime1">
              <a:rPr lang="ja-JP" altLang="en-US" smtClean="0"/>
              <a:pPr>
                <a:defRPr/>
              </a:pPr>
              <a:t>2011/6/29</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18D01F38-3917-4F59-BEA1-1430023A8CAD}"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2425D737-830A-4704-86FD-4A34E3166DF7}" type="datetime1">
              <a:rPr lang="ja-JP" altLang="en-US" smtClean="0"/>
              <a:pPr>
                <a:defRPr/>
              </a:pPr>
              <a:t>2011/6/29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65E03891-6E64-462D-87C2-E2C3BBED5907}"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635E176-6AF4-4E54-8AA4-B5430CECDD0C}" type="datetime1">
              <a:rPr lang="ja-JP" altLang="en-US" smtClean="0"/>
              <a:pPr>
                <a:defRPr/>
              </a:pPr>
              <a:t>2011/6/29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4870413D-9063-4520-B0A5-4D77A2CDA8E1}"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BBC3D8B1-B9BA-4157-9003-88DAC1271C2D}" type="datetime1">
              <a:rPr lang="ja-JP" altLang="en-US" smtClean="0"/>
              <a:pPr>
                <a:defRPr/>
              </a:pPr>
              <a:t>2011/6/29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B9E4163-EF2E-49ED-9E77-BB21A33EEEFD}"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00DC4643-4F2C-456B-AAE3-C422425C0A0F}" type="datetime1">
              <a:rPr lang="ja-JP" altLang="en-US" smtClean="0"/>
              <a:pPr>
                <a:defRPr/>
              </a:pPr>
              <a:t>2011/6/29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0DFD9622-5112-4FA3-8E06-63496DB1358D}"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1BBBFD1B-238F-4238-ABB3-660C39067DF8}" type="datetime1">
              <a:rPr lang="ja-JP" altLang="en-US" smtClean="0"/>
              <a:pPr>
                <a:defRPr/>
              </a:pPr>
              <a:t>2011/6/29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6D8193DF-38E7-44FF-81B4-55F08F6A01DC}"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fontAlgn="base">
        <a:spcBef>
          <a:spcPct val="0"/>
        </a:spcBef>
        <a:spcAft>
          <a:spcPct val="0"/>
        </a:spcAft>
        <a:defRPr kumimoji="1" sz="4400" kern="1200">
          <a:solidFill>
            <a:schemeClr val="tx1"/>
          </a:solidFill>
          <a:latin typeface="+mj-lt"/>
          <a:ea typeface="+mj-ea"/>
          <a:cs typeface="ＭＳ Ｐゴシック"/>
        </a:defRPr>
      </a:lvl1pPr>
      <a:lvl2pPr algn="ctr" rtl="0" fontAlgn="base">
        <a:spcBef>
          <a:spcPct val="0"/>
        </a:spcBef>
        <a:spcAft>
          <a:spcPct val="0"/>
        </a:spcAft>
        <a:defRPr kumimoji="1" sz="4400">
          <a:solidFill>
            <a:schemeClr val="tx1"/>
          </a:solidFill>
          <a:latin typeface="Calibri" pitchFamily="34" charset="0"/>
          <a:ea typeface="ＭＳ Ｐゴシック"/>
          <a:cs typeface="ＭＳ Ｐゴシック"/>
        </a:defRPr>
      </a:lvl2pPr>
      <a:lvl3pPr algn="ctr" rtl="0" fontAlgn="base">
        <a:spcBef>
          <a:spcPct val="0"/>
        </a:spcBef>
        <a:spcAft>
          <a:spcPct val="0"/>
        </a:spcAft>
        <a:defRPr kumimoji="1" sz="4400">
          <a:solidFill>
            <a:schemeClr val="tx1"/>
          </a:solidFill>
          <a:latin typeface="Calibri" pitchFamily="34" charset="0"/>
          <a:ea typeface="ＭＳ Ｐゴシック"/>
          <a:cs typeface="ＭＳ Ｐゴシック"/>
        </a:defRPr>
      </a:lvl3pPr>
      <a:lvl4pPr algn="ctr" rtl="0" fontAlgn="base">
        <a:spcBef>
          <a:spcPct val="0"/>
        </a:spcBef>
        <a:spcAft>
          <a:spcPct val="0"/>
        </a:spcAft>
        <a:defRPr kumimoji="1" sz="4400">
          <a:solidFill>
            <a:schemeClr val="tx1"/>
          </a:solidFill>
          <a:latin typeface="Calibri" pitchFamily="34" charset="0"/>
          <a:ea typeface="ＭＳ Ｐゴシック"/>
          <a:cs typeface="ＭＳ Ｐゴシック"/>
        </a:defRPr>
      </a:lvl4pPr>
      <a:lvl5pPr algn="ctr" rtl="0" fontAlgn="base">
        <a:spcBef>
          <a:spcPct val="0"/>
        </a:spcBef>
        <a:spcAft>
          <a:spcPct val="0"/>
        </a:spcAft>
        <a:defRPr kumimoji="1" sz="4400">
          <a:solidFill>
            <a:schemeClr val="tx1"/>
          </a:solidFill>
          <a:latin typeface="Calibri" pitchFamily="34" charset="0"/>
          <a:ea typeface="ＭＳ Ｐゴシック"/>
          <a:cs typeface="ＭＳ Ｐゴシック"/>
        </a:defRPr>
      </a:lvl5pPr>
      <a:lvl6pPr marL="4572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6pPr>
      <a:lvl7pPr marL="9144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7pPr>
      <a:lvl8pPr marL="13716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8pPr>
      <a:lvl9pPr marL="1828800" algn="ctr" rtl="0" fontAlgn="base">
        <a:spcBef>
          <a:spcPct val="0"/>
        </a:spcBef>
        <a:spcAft>
          <a:spcPct val="0"/>
        </a:spcAft>
        <a:defRPr kumimoji="1" sz="4400">
          <a:solidFill>
            <a:schemeClr val="tx1"/>
          </a:solidFill>
          <a:latin typeface="Calibri" pitchFamily="34" charset="0"/>
          <a:ea typeface="ＭＳ Ｐゴシック"/>
          <a:cs typeface="ＭＳ Ｐゴシック"/>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ＭＳ Ｐゴシック"/>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ＭＳ Ｐゴシック"/>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ＭＳ Ｐゴシック"/>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ＭＳ Ｐゴシック"/>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ＭＳ Ｐゴシック"/>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206.jpeg"/><Relationship Id="rId4" Type="http://schemas.openxmlformats.org/officeDocument/2006/relationships/image" Target="../media/image205.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210.gi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8.bin"/><Relationship Id="rId5" Type="http://schemas.openxmlformats.org/officeDocument/2006/relationships/image" Target="../media/image209.png"/><Relationship Id="rId4" Type="http://schemas.openxmlformats.org/officeDocument/2006/relationships/image" Target="../media/image208.jpeg"/></Relationships>
</file>

<file path=ppt/slides/_rels/slide104.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104.xml"/><Relationship Id="rId7"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41.bin"/><Relationship Id="rId5" Type="http://schemas.openxmlformats.org/officeDocument/2006/relationships/oleObject" Target="../embeddings/oleObject40.bin"/><Relationship Id="rId4" Type="http://schemas.openxmlformats.org/officeDocument/2006/relationships/oleObject" Target="../embeddings/oleObject39.bin"/><Relationship Id="rId9" Type="http://schemas.openxmlformats.org/officeDocument/2006/relationships/image" Target="../media/image216.jpeg"/></Relationships>
</file>

<file path=ppt/slides/_rels/slide10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8.png"/><Relationship Id="rId7" Type="http://schemas.openxmlformats.org/officeDocument/2006/relationships/image" Target="../media/image221.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7.jpeg"/></Relationships>
</file>

<file path=ppt/slides/_rels/slide10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224.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oleObject" Target="../embeddings/oleObject44.bin"/></Relationships>
</file>

<file path=ppt/slides/_rels/slide109.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5.png"/><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file:///C:\Users\Takabe.Hideaki(Aki)\Desktop\&#21205;&#30011;\Supernova%20explosion.mp4" TargetMode="Externa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0.xml"/><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55.jpeg"/><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23.xml"/><Relationship Id="rId7"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6.bin"/><Relationship Id="rId5" Type="http://schemas.openxmlformats.org/officeDocument/2006/relationships/oleObject" Target="../embeddings/oleObject25.bin"/><Relationship Id="rId10" Type="http://schemas.openxmlformats.org/officeDocument/2006/relationships/oleObject" Target="../embeddings/oleObject30.bin"/><Relationship Id="rId4" Type="http://schemas.openxmlformats.org/officeDocument/2006/relationships/oleObject" Target="../embeddings/oleObject24.bin"/><Relationship Id="rId9" Type="http://schemas.openxmlformats.org/officeDocument/2006/relationships/oleObject" Target="../embeddings/oleObject29.bin"/></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ovies/collisionless_shock/2d_ion/np.mov"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27.xml"/><Relationship Id="rId16"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movies/collisionless_shock/2d_ion/np.mov" TargetMode="External"/><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hyperlink" Target="../movies/collisionless_shock/ep_sgm4/ni.mov"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hyperlink" Target="../movies/collisionless_shock/2d_ion/np.mov"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3.w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17.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w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31.gif"/><Relationship Id="rId5" Type="http://schemas.openxmlformats.org/officeDocument/2006/relationships/image" Target="../media/image130.jpeg"/><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wm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wmf"/><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ideo" Target="file:///C:\Users\Takabe.Hideaki(Aki)\Desktop\&#21205;&#30011;\Super%20Nova%20Shock%20Wave.mp4" TargetMode="Externa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54.xml"/><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31.bin"/><Relationship Id="rId5" Type="http://schemas.openxmlformats.org/officeDocument/2006/relationships/image" Target="../media/image141.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44.jpe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35.bin"/><Relationship Id="rId5" Type="http://schemas.openxmlformats.org/officeDocument/2006/relationships/oleObject" Target="../embeddings/oleObject34.bin"/><Relationship Id="rId4" Type="http://schemas.openxmlformats.org/officeDocument/2006/relationships/image" Target="../media/image147.png"/></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6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156.png"/></Relationships>
</file>

<file path=ppt/slides/_rels/slide6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png"/></Relationships>
</file>

<file path=ppt/slides/_rels/slide6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image" Target="../media/image165.wmf"/><Relationship Id="rId4" Type="http://schemas.openxmlformats.org/officeDocument/2006/relationships/image" Target="../media/image164.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69.png"/></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ideo" Target="file:///C:\Users\Takabe.Hideaki(Aki)\Documents\&#21205;&#30011;\LLNL_Videos\3.%20NIF%20Cad%20%20(22s).wmv" TargetMode="External"/><Relationship Id="rId4" Type="http://schemas.openxmlformats.org/officeDocument/2006/relationships/image" Target="../media/image181.png"/></Relationships>
</file>

<file path=ppt/slides/_rels/slide7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image" Target="../media/image22.w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video" Target="file:///C:\Users\Takabe.Hideaki(Aki)\Documents\&#21205;&#30011;\LLNL_Videos\1.%20How%20NIF%20Works%20(5.00m).mov" TargetMode="External"/><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8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gif"/></Relationships>
</file>

<file path=ppt/slides/_rels/slide9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9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388" y="333375"/>
            <a:ext cx="8785225" cy="1470025"/>
          </a:xfrm>
        </p:spPr>
        <p:txBody>
          <a:bodyPr>
            <a:noAutofit/>
          </a:bodyPr>
          <a:lstStyle/>
          <a:p>
            <a:r>
              <a:rPr lang="en-US" altLang="ja-JP" sz="4800" b="1" dirty="0" smtClean="0">
                <a:solidFill>
                  <a:srgbClr val="FF0000"/>
                </a:solidFill>
                <a:effectLst>
                  <a:outerShdw blurRad="38100" dist="38100" dir="2700000" algn="tl">
                    <a:srgbClr val="000000">
                      <a:alpha val="43137"/>
                    </a:srgbClr>
                  </a:outerShdw>
                </a:effectLst>
                <a:latin typeface="Arial" charset="0"/>
              </a:rPr>
              <a:t>Laboratory Astrophysics</a:t>
            </a:r>
            <a:br>
              <a:rPr lang="en-US" altLang="ja-JP" sz="4800" b="1" dirty="0" smtClean="0">
                <a:solidFill>
                  <a:srgbClr val="FF0000"/>
                </a:solidFill>
                <a:effectLst>
                  <a:outerShdw blurRad="38100" dist="38100" dir="2700000" algn="tl">
                    <a:srgbClr val="000000">
                      <a:alpha val="43137"/>
                    </a:srgbClr>
                  </a:outerShdw>
                </a:effectLst>
                <a:latin typeface="Arial" charset="0"/>
              </a:rPr>
            </a:br>
            <a:r>
              <a:rPr lang="en-US" altLang="ja-JP" sz="3200" b="1" dirty="0" smtClean="0">
                <a:solidFill>
                  <a:srgbClr val="FF0000"/>
                </a:solidFill>
                <a:effectLst>
                  <a:outerShdw blurRad="38100" dist="38100" dir="2700000" algn="tl">
                    <a:srgbClr val="000000">
                      <a:alpha val="43137"/>
                    </a:srgbClr>
                  </a:outerShdw>
                </a:effectLst>
                <a:latin typeface="Arial" charset="0"/>
              </a:rPr>
              <a:t>(1) Laser Experiment on Collisionless Shock and Origin of Cosmic Ray</a:t>
            </a:r>
          </a:p>
        </p:txBody>
      </p:sp>
      <p:sp>
        <p:nvSpPr>
          <p:cNvPr id="3" name="サブタイトル 2"/>
          <p:cNvSpPr>
            <a:spLocks noGrp="1"/>
          </p:cNvSpPr>
          <p:nvPr>
            <p:ph type="subTitle" idx="1"/>
          </p:nvPr>
        </p:nvSpPr>
        <p:spPr>
          <a:xfrm>
            <a:off x="827584" y="2708920"/>
            <a:ext cx="7561263" cy="1800225"/>
          </a:xfrm>
        </p:spPr>
        <p:txBody>
          <a:bodyPr>
            <a:normAutofit lnSpcReduction="10000"/>
          </a:bodyPr>
          <a:lstStyle/>
          <a:p>
            <a:pPr>
              <a:lnSpc>
                <a:spcPct val="80000"/>
              </a:lnSpc>
            </a:pPr>
            <a:r>
              <a:rPr lang="en-US" altLang="ja-JP" sz="3600" b="1" dirty="0" smtClean="0">
                <a:solidFill>
                  <a:schemeClr val="tx2"/>
                </a:solidFill>
              </a:rPr>
              <a:t>H. Takabe</a:t>
            </a:r>
          </a:p>
          <a:p>
            <a:pPr>
              <a:lnSpc>
                <a:spcPct val="80000"/>
              </a:lnSpc>
            </a:pPr>
            <a:r>
              <a:rPr lang="en-US" altLang="ja-JP" sz="2400" dirty="0" smtClean="0">
                <a:solidFill>
                  <a:schemeClr val="tx2"/>
                </a:solidFill>
              </a:rPr>
              <a:t>ILE, Osaka University</a:t>
            </a:r>
          </a:p>
          <a:p>
            <a:pPr>
              <a:lnSpc>
                <a:spcPct val="80000"/>
              </a:lnSpc>
            </a:pPr>
            <a:r>
              <a:rPr lang="en-US" altLang="ja-JP" sz="2400" dirty="0" smtClean="0">
                <a:solidFill>
                  <a:schemeClr val="tx2"/>
                </a:solidFill>
              </a:rPr>
              <a:t>Dep. Physics, Dep. Space and Earth Science</a:t>
            </a:r>
          </a:p>
          <a:p>
            <a:pPr>
              <a:lnSpc>
                <a:spcPct val="80000"/>
              </a:lnSpc>
            </a:pPr>
            <a:r>
              <a:rPr lang="en-US" altLang="ja-JP" sz="2400" dirty="0" smtClean="0">
                <a:solidFill>
                  <a:schemeClr val="tx2"/>
                </a:solidFill>
              </a:rPr>
              <a:t>and International Physics Course, Graduate School of Science, Osaka University</a:t>
            </a:r>
          </a:p>
        </p:txBody>
      </p:sp>
      <p:sp>
        <p:nvSpPr>
          <p:cNvPr id="4" name="テキスト ボックス 3"/>
          <p:cNvSpPr txBox="1"/>
          <p:nvPr/>
        </p:nvSpPr>
        <p:spPr>
          <a:xfrm>
            <a:off x="1547664" y="5301208"/>
            <a:ext cx="6048672" cy="1015663"/>
          </a:xfrm>
          <a:prstGeom prst="rect">
            <a:avLst/>
          </a:prstGeom>
          <a:noFill/>
        </p:spPr>
        <p:txBody>
          <a:bodyPr wrap="square">
            <a:spAutoFit/>
          </a:bodyPr>
          <a:lstStyle/>
          <a:p>
            <a:pPr algn="ctr"/>
            <a:r>
              <a:rPr lang="en-US" altLang="ja-JP" sz="2000" dirty="0" smtClean="0"/>
              <a:t>Seminar at Institute of Cosmic Ray Research, University of Tokyo, Kashiwa Campus,</a:t>
            </a:r>
          </a:p>
          <a:p>
            <a:pPr algn="ctr"/>
            <a:r>
              <a:rPr lang="en-US" altLang="ja-JP" sz="2000" dirty="0" smtClean="0"/>
              <a:t>June 29 (Wednesday), 2012</a:t>
            </a:r>
            <a:endParaRPr lang="en-US" altLang="ja-JP"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67544" y="188640"/>
            <a:ext cx="8229600" cy="2952328"/>
          </a:xfrm>
        </p:spPr>
        <p:txBody>
          <a:bodyPr>
            <a:normAutofit/>
          </a:bodyPr>
          <a:lstStyle/>
          <a:p>
            <a:r>
              <a:rPr kumimoji="1" lang="en-US" altLang="ja-JP" dirty="0" smtClean="0">
                <a:solidFill>
                  <a:srgbClr val="FF0000"/>
                </a:solidFill>
                <a:latin typeface="HGS創英角ﾎﾟｯﾌﾟ体" pitchFamily="50" charset="-128"/>
                <a:ea typeface="HGS創英角ﾎﾟｯﾌﾟ体" pitchFamily="50" charset="-128"/>
              </a:rPr>
              <a:t>Topic(1). High-Mach Number </a:t>
            </a:r>
            <a:r>
              <a:rPr kumimoji="1" lang="en-US" altLang="ja-JP" dirty="0" err="1" smtClean="0">
                <a:solidFill>
                  <a:srgbClr val="FF0000"/>
                </a:solidFill>
                <a:latin typeface="HGS創英角ﾎﾟｯﾌﾟ体" pitchFamily="50" charset="-128"/>
                <a:ea typeface="HGS創英角ﾎﾟｯﾌﾟ体" pitchFamily="50" charset="-128"/>
              </a:rPr>
              <a:t>Collisionless</a:t>
            </a:r>
            <a:r>
              <a:rPr kumimoji="1" lang="en-US" altLang="ja-JP" dirty="0" smtClean="0">
                <a:solidFill>
                  <a:srgbClr val="FF0000"/>
                </a:solidFill>
                <a:latin typeface="HGS創英角ﾎﾟｯﾌﾟ体" pitchFamily="50" charset="-128"/>
                <a:ea typeface="HGS創英角ﾎﾟｯﾌﾟ体" pitchFamily="50" charset="-128"/>
              </a:rPr>
              <a:t> Shock Formation and Origin of Cosmic-Rays </a:t>
            </a:r>
            <a:endParaRPr kumimoji="1" lang="ja-JP" altLang="en-US" dirty="0">
              <a:solidFill>
                <a:srgbClr val="FF0000"/>
              </a:solidFill>
              <a:latin typeface="HGS創英角ﾎﾟｯﾌﾟ体" pitchFamily="50" charset="-128"/>
              <a:ea typeface="HGS創英角ﾎﾟｯﾌﾟ体" pitchFamily="50" charset="-128"/>
            </a:endParaRPr>
          </a:p>
        </p:txBody>
      </p:sp>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10</a:t>
            </a:fld>
            <a:endParaRPr kumimoji="1" lang="ja-JP" altLang="en-US"/>
          </a:p>
        </p:txBody>
      </p:sp>
      <p:sp>
        <p:nvSpPr>
          <p:cNvPr id="5" name="正方形/長方形 4"/>
          <p:cNvSpPr/>
          <p:nvPr/>
        </p:nvSpPr>
        <p:spPr>
          <a:xfrm>
            <a:off x="467544" y="3284984"/>
            <a:ext cx="8316416" cy="2308324"/>
          </a:xfrm>
          <a:prstGeom prst="rect">
            <a:avLst/>
          </a:prstGeom>
        </p:spPr>
        <p:txBody>
          <a:bodyPr wrap="square">
            <a:spAutoFit/>
          </a:bodyPr>
          <a:lstStyle/>
          <a:p>
            <a:pPr marL="457200" indent="-457200">
              <a:buFontTx/>
              <a:buAutoNum type="arabicPeriod"/>
            </a:pPr>
            <a:r>
              <a:rPr lang="en-US" altLang="ja-JP" sz="3600" b="1" dirty="0" smtClean="0">
                <a:latin typeface="Times New Roman" pitchFamily="18" charset="0"/>
                <a:ea typeface="GungsuhChe" pitchFamily="49" charset="-127"/>
              </a:rPr>
              <a:t>Test bed for Numerical Astrophysics</a:t>
            </a:r>
          </a:p>
          <a:p>
            <a:pPr marL="457200" indent="-457200">
              <a:buFontTx/>
              <a:buAutoNum type="arabicPeriod"/>
            </a:pPr>
            <a:r>
              <a:rPr lang="en-US" altLang="ja-JP" sz="3600" b="1" dirty="0" smtClean="0">
                <a:latin typeface="Times New Roman" pitchFamily="18" charset="0"/>
                <a:ea typeface="GungsuhChe" pitchFamily="49" charset="-127"/>
              </a:rPr>
              <a:t>New Finding of Physics not Expected</a:t>
            </a:r>
          </a:p>
          <a:p>
            <a:pPr marL="457200" indent="-457200">
              <a:buFontTx/>
              <a:buAutoNum type="arabicPeriod"/>
            </a:pPr>
            <a:r>
              <a:rPr lang="en-US" altLang="ja-JP" sz="3600" b="1" dirty="0" smtClean="0">
                <a:solidFill>
                  <a:srgbClr val="FF0000"/>
                </a:solidFill>
                <a:latin typeface="Times New Roman" pitchFamily="18" charset="0"/>
                <a:ea typeface="GungsuhChe" pitchFamily="49" charset="-127"/>
              </a:rPr>
              <a:t>Provide Challenging Plasma Physics</a:t>
            </a:r>
          </a:p>
          <a:p>
            <a:pPr marL="457200" indent="-457200">
              <a:buFontTx/>
              <a:buAutoNum type="arabicPeriod"/>
            </a:pPr>
            <a:r>
              <a:rPr lang="en-US" altLang="ja-JP" sz="3600" b="1" dirty="0" smtClean="0">
                <a:latin typeface="Times New Roman" pitchFamily="18" charset="0"/>
                <a:ea typeface="GungsuhChe" pitchFamily="49" charset="-127"/>
              </a:rPr>
              <a:t>Predict Astrophysical Phenomena</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3"/>
          <p:cNvSpPr>
            <a:spLocks noGrp="1"/>
          </p:cNvSpPr>
          <p:nvPr>
            <p:ph type="sldNum" sz="quarter" idx="12"/>
          </p:nvPr>
        </p:nvSpPr>
        <p:spPr/>
        <p:txBody>
          <a:bodyPr/>
          <a:lstStyle/>
          <a:p>
            <a:fld id="{D351C40F-AB49-4525-A434-3E19627A036C}" type="slidenum">
              <a:rPr lang="en-US" altLang="ja-JP"/>
              <a:pPr/>
              <a:t>100</a:t>
            </a:fld>
            <a:endParaRPr lang="en-US" altLang="ja-JP"/>
          </a:p>
        </p:txBody>
      </p:sp>
      <p:pic>
        <p:nvPicPr>
          <p:cNvPr id="63491" name="Picture 3" descr="D:\AAPPS.Figures\Fig2col.jpg"/>
          <p:cNvPicPr>
            <a:picLocks noChangeAspect="1" noChangeArrowheads="1"/>
          </p:cNvPicPr>
          <p:nvPr/>
        </p:nvPicPr>
        <p:blipFill>
          <a:blip r:embed="rId3" cstate="print"/>
          <a:srcRect/>
          <a:stretch>
            <a:fillRect/>
          </a:stretch>
        </p:blipFill>
        <p:spPr bwMode="auto">
          <a:xfrm>
            <a:off x="0" y="990600"/>
            <a:ext cx="9144000" cy="5562600"/>
          </a:xfrm>
          <a:prstGeom prst="rect">
            <a:avLst/>
          </a:prstGeom>
          <a:noFill/>
        </p:spPr>
      </p:pic>
      <p:sp>
        <p:nvSpPr>
          <p:cNvPr id="63492" name="Text Box 4"/>
          <p:cNvSpPr txBox="1">
            <a:spLocks noChangeArrowheads="1"/>
          </p:cNvSpPr>
          <p:nvPr/>
        </p:nvSpPr>
        <p:spPr bwMode="auto">
          <a:xfrm>
            <a:off x="533400" y="0"/>
            <a:ext cx="8321675" cy="968375"/>
          </a:xfrm>
          <a:prstGeom prst="rect">
            <a:avLst/>
          </a:prstGeom>
          <a:noFill/>
          <a:ln w="9525">
            <a:noFill/>
            <a:miter lim="800000"/>
            <a:headEnd/>
            <a:tailEnd/>
          </a:ln>
          <a:effectLst/>
        </p:spPr>
        <p:txBody>
          <a:bodyPr>
            <a:spAutoFit/>
          </a:bodyPr>
          <a:lstStyle/>
          <a:p>
            <a:pPr>
              <a:lnSpc>
                <a:spcPct val="90000"/>
              </a:lnSpc>
            </a:pPr>
            <a:r>
              <a:rPr lang="en-US" altLang="ja-JP" sz="3200" b="1">
                <a:solidFill>
                  <a:srgbClr val="CC0000"/>
                </a:solidFill>
                <a:latin typeface="Lucida Sans" pitchFamily="34" charset="0"/>
              </a:rPr>
              <a:t>High Energy Phenomena induced by Relativistic Electrons</a:t>
            </a:r>
          </a:p>
        </p:txBody>
      </p:sp>
      <p:sp>
        <p:nvSpPr>
          <p:cNvPr id="63493" name="Text Box 5"/>
          <p:cNvSpPr txBox="1">
            <a:spLocks noChangeArrowheads="1"/>
          </p:cNvSpPr>
          <p:nvPr/>
        </p:nvSpPr>
        <p:spPr bwMode="auto">
          <a:xfrm>
            <a:off x="228600" y="6491288"/>
            <a:ext cx="3873500" cy="366712"/>
          </a:xfrm>
          <a:prstGeom prst="rect">
            <a:avLst/>
          </a:prstGeom>
          <a:noFill/>
          <a:ln w="9525">
            <a:noFill/>
            <a:miter lim="800000"/>
            <a:headEnd/>
            <a:tailEnd/>
          </a:ln>
          <a:effectLst/>
        </p:spPr>
        <p:txBody>
          <a:bodyPr wrap="none">
            <a:spAutoFit/>
          </a:bodyPr>
          <a:lstStyle/>
          <a:p>
            <a:r>
              <a:rPr lang="en-US" altLang="ja-JP">
                <a:latin typeface="Times New Roman" pitchFamily="18" charset="0"/>
              </a:rPr>
              <a:t>T. E. Cowan et al., Press Release (2000)</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323528" y="144016"/>
            <a:ext cx="8584837" cy="792088"/>
          </a:xfrm>
          <a:prstGeom prst="rect">
            <a:avLst/>
          </a:prstGeom>
          <a:noFill/>
          <a:ln w="9525">
            <a:noFill/>
            <a:miter lim="800000"/>
            <a:headEnd/>
            <a:tailEnd/>
          </a:ln>
        </p:spPr>
      </p:pic>
      <p:sp>
        <p:nvSpPr>
          <p:cNvPr id="3" name="テキスト ボックス 2"/>
          <p:cNvSpPr txBox="1"/>
          <p:nvPr/>
        </p:nvSpPr>
        <p:spPr>
          <a:xfrm>
            <a:off x="755576" y="0"/>
            <a:ext cx="7375481"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Proposal to “Science on NIF Committee”</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1475656" y="792088"/>
            <a:ext cx="5688632" cy="2507045"/>
          </a:xfrm>
          <a:prstGeom prst="rect">
            <a:avLst/>
          </a:prstGeom>
          <a:noFill/>
          <a:ln w="9525">
            <a:noFill/>
            <a:miter lim="800000"/>
            <a:headEnd/>
            <a:tailEnd/>
          </a:ln>
        </p:spPr>
      </p:pic>
      <p:pic>
        <p:nvPicPr>
          <p:cNvPr id="1029" name="Picture 5" descr="C:\Users\Takabe.Hideaki(Aki)\Desktop\1012BOX\NIF-ARC e-p.jpg"/>
          <p:cNvPicPr>
            <a:picLocks noChangeAspect="1" noChangeArrowheads="1"/>
          </p:cNvPicPr>
          <p:nvPr/>
        </p:nvPicPr>
        <p:blipFill>
          <a:blip r:embed="rId5" cstate="print"/>
          <a:srcRect/>
          <a:stretch>
            <a:fillRect/>
          </a:stretch>
        </p:blipFill>
        <p:spPr bwMode="auto">
          <a:xfrm>
            <a:off x="0" y="3135379"/>
            <a:ext cx="4875929" cy="3722621"/>
          </a:xfrm>
          <a:prstGeom prst="rect">
            <a:avLst/>
          </a:prstGeom>
          <a:noFill/>
        </p:spPr>
      </p:pic>
      <p:sp>
        <p:nvSpPr>
          <p:cNvPr id="8" name="テキスト ボックス 7"/>
          <p:cNvSpPr txBox="1"/>
          <p:nvPr/>
        </p:nvSpPr>
        <p:spPr>
          <a:xfrm>
            <a:off x="5076056" y="3356992"/>
            <a:ext cx="4067944" cy="3785652"/>
          </a:xfrm>
          <a:prstGeom prst="rect">
            <a:avLst/>
          </a:prstGeom>
          <a:noFill/>
        </p:spPr>
        <p:txBody>
          <a:bodyPr wrap="square" rtlCol="0">
            <a:spAutoFit/>
          </a:bodyPr>
          <a:lstStyle/>
          <a:p>
            <a:r>
              <a:rPr lang="en-US" altLang="ja-JP" sz="2000" dirty="0" smtClean="0">
                <a:latin typeface="Times New Roman" pitchFamily="18" charset="0"/>
                <a:cs typeface="Times New Roman" pitchFamily="18" charset="0"/>
              </a:rPr>
              <a:t>K. Nakashima and </a:t>
            </a:r>
            <a:r>
              <a:rPr lang="en-US" altLang="ja-JP" sz="2000" b="1" dirty="0" smtClean="0">
                <a:latin typeface="Times New Roman" pitchFamily="18" charset="0"/>
                <a:cs typeface="Times New Roman" pitchFamily="18" charset="0"/>
              </a:rPr>
              <a:t>H. Takabe</a:t>
            </a:r>
            <a:r>
              <a:rPr lang="en-US" altLang="ja-JP" sz="2000" dirty="0" smtClean="0">
                <a:latin typeface="Times New Roman" pitchFamily="18" charset="0"/>
                <a:cs typeface="Times New Roman" pitchFamily="18" charset="0"/>
              </a:rPr>
              <a:t>, “Numerical Study of Positron Energy Spectrum Produced by Ultra-intense Lasers”, Phys. Plasmas 9, 1505-1512 </a:t>
            </a:r>
            <a:r>
              <a:rPr lang="en-US" altLang="ja-JP" sz="2000" b="1" dirty="0" smtClean="0">
                <a:latin typeface="Times New Roman" pitchFamily="18" charset="0"/>
                <a:cs typeface="Times New Roman" pitchFamily="18" charset="0"/>
              </a:rPr>
              <a:t>(2002).</a:t>
            </a:r>
          </a:p>
          <a:p>
            <a:endParaRPr lang="en-US" altLang="ja-JP" sz="2000" dirty="0" smtClean="0">
              <a:latin typeface="Times New Roman" pitchFamily="18" charset="0"/>
              <a:cs typeface="Times New Roman" pitchFamily="18" charset="0"/>
            </a:endParaRPr>
          </a:p>
          <a:p>
            <a:r>
              <a:rPr lang="en-US" altLang="ja-JP" sz="2000" b="1" dirty="0" err="1" smtClean="0">
                <a:latin typeface="Times New Roman" pitchFamily="18" charset="0"/>
                <a:cs typeface="Times New Roman" pitchFamily="18" charset="0"/>
              </a:rPr>
              <a:t>Hui</a:t>
            </a:r>
            <a:r>
              <a:rPr lang="en-US" altLang="ja-JP" sz="2000" b="1" dirty="0" smtClean="0">
                <a:latin typeface="Times New Roman" pitchFamily="18" charset="0"/>
                <a:cs typeface="Times New Roman" pitchFamily="18" charset="0"/>
              </a:rPr>
              <a:t> Chen</a:t>
            </a:r>
            <a:r>
              <a:rPr lang="en-US" altLang="ja-JP" sz="2000" dirty="0" smtClean="0">
                <a:latin typeface="Times New Roman" pitchFamily="18" charset="0"/>
                <a:cs typeface="Times New Roman" pitchFamily="18" charset="0"/>
              </a:rPr>
              <a:t>, S. C. </a:t>
            </a:r>
            <a:r>
              <a:rPr lang="en-US" altLang="ja-JP" sz="2000" dirty="0" err="1" smtClean="0">
                <a:latin typeface="Times New Roman" pitchFamily="18" charset="0"/>
                <a:cs typeface="Times New Roman" pitchFamily="18" charset="0"/>
              </a:rPr>
              <a:t>Wilks</a:t>
            </a:r>
            <a:r>
              <a:rPr lang="en-US" altLang="ja-JP" sz="2000" dirty="0" smtClean="0">
                <a:latin typeface="Times New Roman" pitchFamily="18" charset="0"/>
                <a:cs typeface="Times New Roman" pitchFamily="18" charset="0"/>
              </a:rPr>
              <a:t> et al., “Relativistic Quasi-</a:t>
            </a:r>
            <a:r>
              <a:rPr lang="en-US" altLang="ja-JP" sz="2000" dirty="0" err="1" smtClean="0">
                <a:latin typeface="Times New Roman" pitchFamily="18" charset="0"/>
                <a:cs typeface="Times New Roman" pitchFamily="18" charset="0"/>
              </a:rPr>
              <a:t>monoenergetic</a:t>
            </a:r>
            <a:r>
              <a:rPr lang="en-US" altLang="ja-JP" sz="2000" dirty="0" smtClean="0">
                <a:latin typeface="Times New Roman" pitchFamily="18" charset="0"/>
                <a:cs typeface="Times New Roman" pitchFamily="18" charset="0"/>
              </a:rPr>
              <a:t> Positron Jets from Intense Laser-Solid Interactions”, Phys. Rev. </a:t>
            </a:r>
            <a:r>
              <a:rPr lang="en-US" altLang="ja-JP" sz="2000" dirty="0" err="1" smtClean="0">
                <a:latin typeface="Times New Roman" pitchFamily="18" charset="0"/>
                <a:cs typeface="Times New Roman" pitchFamily="18" charset="0"/>
              </a:rPr>
              <a:t>Lett</a:t>
            </a:r>
            <a:r>
              <a:rPr lang="en-US" altLang="ja-JP" sz="2000" dirty="0" smtClean="0">
                <a:latin typeface="Times New Roman" pitchFamily="18" charset="0"/>
                <a:cs typeface="Times New Roman" pitchFamily="18" charset="0"/>
              </a:rPr>
              <a:t>. 105, 015003 </a:t>
            </a:r>
            <a:r>
              <a:rPr lang="en-US" altLang="ja-JP" sz="2000" b="1" dirty="0" smtClean="0">
                <a:latin typeface="Times New Roman" pitchFamily="18" charset="0"/>
                <a:cs typeface="Times New Roman" pitchFamily="18" charset="0"/>
              </a:rPr>
              <a:t>(2010)</a:t>
            </a:r>
            <a:endParaRPr lang="ja-JP" altLang="ja-JP" sz="2000" b="1" dirty="0" smtClean="0">
              <a:latin typeface="Times New Roman" pitchFamily="18" charset="0"/>
              <a:cs typeface="Times New Roman" pitchFamily="18" charset="0"/>
            </a:endParaRPr>
          </a:p>
          <a:p>
            <a:endParaRPr kumimoji="1" lang="ja-JP" altLang="en-US" sz="2000" dirty="0">
              <a:latin typeface="Times New Roman" pitchFamily="18" charset="0"/>
              <a:cs typeface="Times New Roman" pitchFamily="18" charset="0"/>
            </a:endParaRPr>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101</a:t>
            </a:fld>
            <a:endParaRPr kumimoji="1" lang="ja-JP" alt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0528" y="0"/>
            <a:ext cx="9649072" cy="2160240"/>
          </a:xfrm>
        </p:spPr>
        <p:txBody>
          <a:bodyPr>
            <a:normAutofit/>
          </a:bodyPr>
          <a:lstStyle/>
          <a:p>
            <a:r>
              <a:rPr kumimoji="1"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Highly Rel. Pair Plasmas</a:t>
            </a:r>
            <a:br>
              <a:rPr kumimoji="1"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kumimoji="1"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 = 10</a:t>
            </a:r>
            <a:r>
              <a:rPr kumimoji="1" lang="en-US" altLang="ja-JP" sz="4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24</a:t>
            </a:r>
            <a:r>
              <a:rPr kumimoji="1"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altLang="ja-JP" sz="4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25</a:t>
            </a:r>
            <a:r>
              <a:rPr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W/cm</a:t>
            </a:r>
            <a:r>
              <a:rPr kumimoji="1" lang="en-US" altLang="ja-JP" sz="4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kumimoji="1"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kumimoji="1" lang="ja-JP" altLang="en-US" sz="4800" b="1" baseline="30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102</a:t>
            </a:fld>
            <a:endParaRPr kumimoji="1" lang="ja-JP" altLang="en-US"/>
          </a:p>
        </p:txBody>
      </p:sp>
      <p:sp>
        <p:nvSpPr>
          <p:cNvPr id="6" name="テキスト ボックス 5"/>
          <p:cNvSpPr txBox="1"/>
          <p:nvPr/>
        </p:nvSpPr>
        <p:spPr>
          <a:xfrm>
            <a:off x="395536" y="5157192"/>
            <a:ext cx="8347093" cy="523220"/>
          </a:xfrm>
          <a:prstGeom prst="rect">
            <a:avLst/>
          </a:prstGeom>
          <a:noFill/>
          <a:ln>
            <a:solidFill>
              <a:srgbClr val="FF0000"/>
            </a:solidFill>
          </a:ln>
        </p:spPr>
        <p:txBody>
          <a:bodyPr wrap="none" rtlCol="0">
            <a:spAutoFit/>
          </a:bodyPr>
          <a:lstStyle/>
          <a:p>
            <a:r>
              <a:rPr lang="en-US" altLang="ja-JP" sz="2800" dirty="0" smtClean="0">
                <a:solidFill>
                  <a:schemeClr val="tx2">
                    <a:lumMod val="75000"/>
                  </a:schemeClr>
                </a:solidFill>
                <a:latin typeface="Times New Roman" pitchFamily="18" charset="0"/>
                <a:cs typeface="Times New Roman" pitchFamily="18" charset="0"/>
              </a:rPr>
              <a:t>Advanced Physics with Large Scale Ultra-Intense Lasers</a:t>
            </a:r>
            <a:endParaRPr kumimoji="1" lang="ja-JP" altLang="en-US" sz="2800" dirty="0">
              <a:solidFill>
                <a:schemeClr val="tx2">
                  <a:lumMod val="75000"/>
                </a:schemeClr>
              </a:solidFill>
              <a:latin typeface="Times New Roman" pitchFamily="18" charset="0"/>
              <a:cs typeface="Times New Roman" pitchFamily="18" charset="0"/>
            </a:endParaRPr>
          </a:p>
        </p:txBody>
      </p:sp>
      <p:sp>
        <p:nvSpPr>
          <p:cNvPr id="8" name="テキスト ボックス 7"/>
          <p:cNvSpPr txBox="1"/>
          <p:nvPr/>
        </p:nvSpPr>
        <p:spPr>
          <a:xfrm>
            <a:off x="1115616" y="2564904"/>
            <a:ext cx="676875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3600" b="1" dirty="0" smtClean="0">
                <a:solidFill>
                  <a:srgbClr val="810578"/>
                </a:solidFill>
                <a:effectLst>
                  <a:outerShdw blurRad="38100" dist="38100" dir="2700000" algn="tl">
                    <a:srgbClr val="000000">
                      <a:alpha val="43137"/>
                    </a:srgbClr>
                  </a:outerShdw>
                </a:effectLst>
                <a:latin typeface="Times New Roman" pitchFamily="18" charset="0"/>
                <a:cs typeface="Times New Roman" pitchFamily="18" charset="0"/>
              </a:rPr>
              <a:t>Vacuum Breakdown due to Pair Avalanche Triggered by Induced Pair Production (</a:t>
            </a:r>
            <a:r>
              <a:rPr lang="en-US" altLang="ja-JP" sz="3600" b="1" dirty="0" err="1" smtClean="0">
                <a:solidFill>
                  <a:srgbClr val="810578"/>
                </a:solidFill>
                <a:effectLst>
                  <a:outerShdw blurRad="38100" dist="38100" dir="2700000" algn="tl">
                    <a:srgbClr val="000000">
                      <a:alpha val="43137"/>
                    </a:srgbClr>
                  </a:outerShdw>
                </a:effectLst>
                <a:latin typeface="Times New Roman" pitchFamily="18" charset="0"/>
                <a:cs typeface="Times New Roman" pitchFamily="18" charset="0"/>
              </a:rPr>
              <a:t>Ipp</a:t>
            </a:r>
            <a:r>
              <a:rPr lang="en-US" altLang="ja-JP" sz="3600" b="1" dirty="0" smtClean="0">
                <a:solidFill>
                  <a:srgbClr val="810578"/>
                </a:solidFill>
                <a:effectLst>
                  <a:outerShdw blurRad="38100" dist="38100" dir="2700000" algn="tl">
                    <a:srgbClr val="000000">
                      <a:alpha val="43137"/>
                    </a:srgbClr>
                  </a:outerShdw>
                </a:effectLst>
                <a:latin typeface="Times New Roman" pitchFamily="18" charset="0"/>
                <a:cs typeface="Times New Roman" pitchFamily="18" charset="0"/>
              </a:rPr>
              <a:t>)</a:t>
            </a:r>
            <a:endParaRPr kumimoji="1" lang="ja-JP" altLang="en-US" sz="3600" b="1" dirty="0">
              <a:solidFill>
                <a:srgbClr val="810578"/>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Line 6"/>
          <p:cNvSpPr>
            <a:spLocks noChangeShapeType="1"/>
          </p:cNvSpPr>
          <p:nvPr/>
        </p:nvSpPr>
        <p:spPr bwMode="auto">
          <a:xfrm>
            <a:off x="179512" y="1988840"/>
            <a:ext cx="8640960" cy="0"/>
          </a:xfrm>
          <a:prstGeom prst="line">
            <a:avLst/>
          </a:prstGeom>
          <a:noFill/>
          <a:ln w="76200" cmpd="tri">
            <a:solidFill>
              <a:srgbClr val="0070C0"/>
            </a:solidFill>
            <a:round/>
            <a:headEnd/>
            <a:tailEnd/>
          </a:ln>
        </p:spPr>
        <p:txBody>
          <a:bodyPr/>
          <a:lstStyle/>
          <a:p>
            <a:endParaRPr lang="ja-JP" alt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103</a:t>
            </a:fld>
            <a:endParaRPr kumimoji="1" lang="ja-JP" altLang="en-US"/>
          </a:p>
        </p:txBody>
      </p:sp>
      <p:pic>
        <p:nvPicPr>
          <p:cNvPr id="105474" name="Picture 2" descr="http://www.katharinen.ingolstadt.de/physiker/heisenberg.jpg"/>
          <p:cNvPicPr>
            <a:picLocks noChangeAspect="1" noChangeArrowheads="1"/>
          </p:cNvPicPr>
          <p:nvPr/>
        </p:nvPicPr>
        <p:blipFill>
          <a:blip r:embed="rId4" cstate="print"/>
          <a:srcRect/>
          <a:stretch>
            <a:fillRect/>
          </a:stretch>
        </p:blipFill>
        <p:spPr bwMode="auto">
          <a:xfrm>
            <a:off x="3995936" y="980728"/>
            <a:ext cx="4067944" cy="2799380"/>
          </a:xfrm>
          <a:prstGeom prst="rect">
            <a:avLst/>
          </a:prstGeom>
          <a:noFill/>
        </p:spPr>
      </p:pic>
      <p:sp>
        <p:nvSpPr>
          <p:cNvPr id="8" name="テキスト ボックス 7"/>
          <p:cNvSpPr txBox="1"/>
          <p:nvPr/>
        </p:nvSpPr>
        <p:spPr>
          <a:xfrm>
            <a:off x="2627784" y="0"/>
            <a:ext cx="4622291" cy="769441"/>
          </a:xfrm>
          <a:prstGeom prst="rect">
            <a:avLst/>
          </a:prstGeom>
          <a:noFill/>
        </p:spPr>
        <p:txBody>
          <a:bodyPr wrap="none" rtlCol="0">
            <a:spAutoFit/>
          </a:bodyPr>
          <a:lstStyle/>
          <a:p>
            <a:r>
              <a:rPr kumimoji="1" lang="en-US" altLang="ja-JP"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Quantum Vacuum</a:t>
            </a:r>
            <a:endParaRPr kumimoji="1" lang="ja-JP" alt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22561" name="Picture 1"/>
          <p:cNvPicPr>
            <a:picLocks noChangeAspect="1" noChangeArrowheads="1"/>
          </p:cNvPicPr>
          <p:nvPr/>
        </p:nvPicPr>
        <p:blipFill>
          <a:blip r:embed="rId5" cstate="print"/>
          <a:srcRect/>
          <a:stretch>
            <a:fillRect/>
          </a:stretch>
        </p:blipFill>
        <p:spPr bwMode="auto">
          <a:xfrm>
            <a:off x="3635896" y="4077072"/>
            <a:ext cx="5001171" cy="2448272"/>
          </a:xfrm>
          <a:prstGeom prst="rect">
            <a:avLst/>
          </a:prstGeom>
          <a:noFill/>
          <a:ln w="38100">
            <a:solidFill>
              <a:srgbClr val="7030A0"/>
            </a:solidFill>
            <a:miter lim="800000"/>
            <a:headEnd/>
            <a:tailEnd/>
          </a:ln>
        </p:spPr>
      </p:pic>
      <p:sp>
        <p:nvSpPr>
          <p:cNvPr id="7" name="テキスト ボックス 6"/>
          <p:cNvSpPr txBox="1"/>
          <p:nvPr/>
        </p:nvSpPr>
        <p:spPr>
          <a:xfrm>
            <a:off x="251520" y="980728"/>
            <a:ext cx="3382657" cy="954107"/>
          </a:xfrm>
          <a:prstGeom prst="rect">
            <a:avLst/>
          </a:prstGeom>
          <a:noFill/>
        </p:spPr>
        <p:txBody>
          <a:bodyPr wrap="none" rtlCol="0">
            <a:spAutoFit/>
          </a:bodyPr>
          <a:lstStyle/>
          <a:p>
            <a:pPr algn="ctr"/>
            <a:r>
              <a:rPr kumimoji="1" lang="en-US" altLang="ja-JP" sz="28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Heisenberg’s</a:t>
            </a:r>
            <a:r>
              <a:rPr lang="ja-JP" altLang="en-US" sz="28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altLang="ja-JP" sz="28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altLang="ja-JP" sz="28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Uncertainty Principle</a:t>
            </a:r>
            <a:endParaRPr kumimoji="1" lang="ja-JP" altLang="en-US" sz="2800" b="1" i="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322563" name="Object 3"/>
          <p:cNvGraphicFramePr>
            <a:graphicFrameLocks noChangeAspect="1"/>
          </p:cNvGraphicFramePr>
          <p:nvPr/>
        </p:nvGraphicFramePr>
        <p:xfrm>
          <a:off x="899592" y="2276872"/>
          <a:ext cx="2079352" cy="1559514"/>
        </p:xfrm>
        <a:graphic>
          <a:graphicData uri="http://schemas.openxmlformats.org/presentationml/2006/ole">
            <p:oleObj spid="_x0000_s1742850" name="数式" r:id="rId6" imgW="711000" imgH="533160" progId="Equation.3">
              <p:embed/>
            </p:oleObj>
          </a:graphicData>
        </a:graphic>
      </p:graphicFrame>
      <p:pic>
        <p:nvPicPr>
          <p:cNvPr id="10" name="図 9" descr="VirtualPair.gif"/>
          <p:cNvPicPr>
            <a:picLocks noChangeAspect="1"/>
          </p:cNvPicPr>
          <p:nvPr/>
        </p:nvPicPr>
        <p:blipFill>
          <a:blip r:embed="rId7" cstate="print"/>
          <a:stretch>
            <a:fillRect/>
          </a:stretch>
        </p:blipFill>
        <p:spPr>
          <a:xfrm>
            <a:off x="899592" y="4365104"/>
            <a:ext cx="2333625" cy="1914525"/>
          </a:xfrm>
          <a:prstGeom prst="rect">
            <a:avLst/>
          </a:prstGeom>
          <a:ln>
            <a:solidFill>
              <a:schemeClr val="bg1"/>
            </a:solidFill>
          </a:ln>
        </p:spPr>
      </p:pic>
      <p:sp>
        <p:nvSpPr>
          <p:cNvPr id="9" name="Line 6"/>
          <p:cNvSpPr>
            <a:spLocks noChangeShapeType="1"/>
          </p:cNvSpPr>
          <p:nvPr/>
        </p:nvSpPr>
        <p:spPr bwMode="auto">
          <a:xfrm>
            <a:off x="251520" y="836712"/>
            <a:ext cx="8640960" cy="0"/>
          </a:xfrm>
          <a:prstGeom prst="line">
            <a:avLst/>
          </a:prstGeom>
          <a:noFill/>
          <a:ln w="76200" cmpd="tri">
            <a:solidFill>
              <a:srgbClr val="0070C0"/>
            </a:solidFill>
            <a:round/>
            <a:headEnd/>
            <a:tailEnd/>
          </a:ln>
        </p:spPr>
        <p:txBody>
          <a:bodyPr/>
          <a:lstStyle/>
          <a:p>
            <a:endParaRPr lang="ja-JP" alt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716016" y="3645024"/>
            <a:ext cx="3168352" cy="1296144"/>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rgbClr val="FF0000"/>
              </a:solidFill>
            </a:endParaRPr>
          </a:p>
        </p:txBody>
      </p:sp>
      <p:sp>
        <p:nvSpPr>
          <p:cNvPr id="3" name="正方形/長方形 2"/>
          <p:cNvSpPr/>
          <p:nvPr/>
        </p:nvSpPr>
        <p:spPr>
          <a:xfrm>
            <a:off x="971600" y="260648"/>
            <a:ext cx="6502229" cy="830997"/>
          </a:xfrm>
          <a:prstGeom prst="rect">
            <a:avLst/>
          </a:prstGeom>
        </p:spPr>
        <p:txBody>
          <a:bodyPr wrap="none">
            <a:spAutoFit/>
          </a:bodyPr>
          <a:lstStyle/>
          <a:p>
            <a:r>
              <a:rPr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Schwinger Limit E-field</a:t>
            </a:r>
            <a:endParaRPr lang="ja-JP" altLang="en-US" sz="4800" dirty="0"/>
          </a:p>
        </p:txBody>
      </p:sp>
      <p:graphicFrame>
        <p:nvGraphicFramePr>
          <p:cNvPr id="5" name="オブジェクト 4"/>
          <p:cNvGraphicFramePr>
            <a:graphicFrameLocks noChangeAspect="1"/>
          </p:cNvGraphicFramePr>
          <p:nvPr/>
        </p:nvGraphicFramePr>
        <p:xfrm>
          <a:off x="7534200" y="3130004"/>
          <a:ext cx="914400" cy="215900"/>
        </p:xfrm>
        <a:graphic>
          <a:graphicData uri="http://schemas.openxmlformats.org/presentationml/2006/ole">
            <p:oleObj spid="_x0000_s1743874" name="数式" r:id="rId4" imgW="914400" imgH="215640" progId="Equation.3">
              <p:embed/>
            </p:oleObj>
          </a:graphicData>
        </a:graphic>
      </p:graphicFrame>
      <p:graphicFrame>
        <p:nvGraphicFramePr>
          <p:cNvPr id="379907" name="Object 3"/>
          <p:cNvGraphicFramePr>
            <a:graphicFrameLocks noChangeAspect="1"/>
          </p:cNvGraphicFramePr>
          <p:nvPr/>
        </p:nvGraphicFramePr>
        <p:xfrm>
          <a:off x="4644008" y="2852936"/>
          <a:ext cx="3285365" cy="720080"/>
        </p:xfrm>
        <a:graphic>
          <a:graphicData uri="http://schemas.openxmlformats.org/presentationml/2006/ole">
            <p:oleObj spid="_x0000_s1743875" name="数式" r:id="rId5" imgW="927000" imgH="203040" progId="Equation.3">
              <p:embed/>
            </p:oleObj>
          </a:graphicData>
        </a:graphic>
      </p:graphicFrame>
      <p:graphicFrame>
        <p:nvGraphicFramePr>
          <p:cNvPr id="379908" name="Object 4"/>
          <p:cNvGraphicFramePr>
            <a:graphicFrameLocks noChangeAspect="1"/>
          </p:cNvGraphicFramePr>
          <p:nvPr/>
        </p:nvGraphicFramePr>
        <p:xfrm>
          <a:off x="4679033" y="1365746"/>
          <a:ext cx="1765176" cy="589719"/>
        </p:xfrm>
        <a:graphic>
          <a:graphicData uri="http://schemas.openxmlformats.org/presentationml/2006/ole">
            <p:oleObj spid="_x0000_s1743876" name="数式" r:id="rId6" imgW="583920" imgH="177480" progId="Equation.3">
              <p:embed/>
            </p:oleObj>
          </a:graphicData>
        </a:graphic>
      </p:graphicFrame>
      <p:graphicFrame>
        <p:nvGraphicFramePr>
          <p:cNvPr id="379909" name="Object 5"/>
          <p:cNvGraphicFramePr>
            <a:graphicFrameLocks noChangeAspect="1"/>
          </p:cNvGraphicFramePr>
          <p:nvPr/>
        </p:nvGraphicFramePr>
        <p:xfrm>
          <a:off x="4644008" y="1988840"/>
          <a:ext cx="2125216" cy="693948"/>
        </p:xfrm>
        <a:graphic>
          <a:graphicData uri="http://schemas.openxmlformats.org/presentationml/2006/ole">
            <p:oleObj spid="_x0000_s1743877" name="数式" r:id="rId7" imgW="622080" imgH="203040" progId="Equation.3">
              <p:embed/>
            </p:oleObj>
          </a:graphicData>
        </a:graphic>
      </p:graphicFrame>
      <p:graphicFrame>
        <p:nvGraphicFramePr>
          <p:cNvPr id="379910" name="Object 6"/>
          <p:cNvGraphicFramePr>
            <a:graphicFrameLocks noChangeAspect="1"/>
          </p:cNvGraphicFramePr>
          <p:nvPr/>
        </p:nvGraphicFramePr>
        <p:xfrm>
          <a:off x="5148064" y="3645024"/>
          <a:ext cx="2232248" cy="1227737"/>
        </p:xfrm>
        <a:graphic>
          <a:graphicData uri="http://schemas.openxmlformats.org/presentationml/2006/ole">
            <p:oleObj spid="_x0000_s1743878" name="数式" r:id="rId8" imgW="761760" imgH="419040" progId="Equation.3">
              <p:embed/>
            </p:oleObj>
          </a:graphicData>
        </a:graphic>
      </p:graphicFrame>
      <p:pic>
        <p:nvPicPr>
          <p:cNvPr id="10" name="Picture 4" descr="http://upload.wikimedia.org/wikipedia/commons/3/3c/Schwinger.jpg"/>
          <p:cNvPicPr>
            <a:picLocks noChangeAspect="1" noChangeArrowheads="1"/>
          </p:cNvPicPr>
          <p:nvPr/>
        </p:nvPicPr>
        <p:blipFill>
          <a:blip r:embed="rId9" cstate="print"/>
          <a:srcRect/>
          <a:stretch>
            <a:fillRect/>
          </a:stretch>
        </p:blipFill>
        <p:spPr bwMode="auto">
          <a:xfrm>
            <a:off x="971600" y="1340768"/>
            <a:ext cx="2749396" cy="3888432"/>
          </a:xfrm>
          <a:prstGeom prst="rect">
            <a:avLst/>
          </a:prstGeom>
          <a:noFill/>
        </p:spPr>
      </p:pic>
      <p:sp>
        <p:nvSpPr>
          <p:cNvPr id="12" name="スライド番号プレースホルダ 11"/>
          <p:cNvSpPr>
            <a:spLocks noGrp="1"/>
          </p:cNvSpPr>
          <p:nvPr>
            <p:ph type="sldNum" sz="quarter" idx="12"/>
          </p:nvPr>
        </p:nvSpPr>
        <p:spPr/>
        <p:txBody>
          <a:bodyPr/>
          <a:lstStyle/>
          <a:p>
            <a:fld id="{D2D8002D-B5B0-4BAC-B1F6-782DDCCE6D9C}" type="slidenum">
              <a:rPr kumimoji="1" lang="ja-JP" altLang="en-US" smtClean="0"/>
              <a:pPr/>
              <a:t>104</a:t>
            </a:fld>
            <a:endParaRPr kumimoji="1" lang="ja-JP" altLang="en-US"/>
          </a:p>
        </p:txBody>
      </p:sp>
      <p:sp>
        <p:nvSpPr>
          <p:cNvPr id="14" name="Line 6"/>
          <p:cNvSpPr>
            <a:spLocks noChangeShapeType="1"/>
          </p:cNvSpPr>
          <p:nvPr/>
        </p:nvSpPr>
        <p:spPr bwMode="auto">
          <a:xfrm>
            <a:off x="251520" y="1196752"/>
            <a:ext cx="8640960" cy="0"/>
          </a:xfrm>
          <a:prstGeom prst="line">
            <a:avLst/>
          </a:prstGeom>
          <a:noFill/>
          <a:ln w="76200" cmpd="tri">
            <a:solidFill>
              <a:srgbClr val="0070C0"/>
            </a:solidFill>
            <a:round/>
            <a:headEnd/>
            <a:tailEnd/>
          </a:ln>
        </p:spPr>
        <p:txBody>
          <a:bodyPr/>
          <a:lstStyle/>
          <a:p>
            <a:endParaRPr lang="ja-JP" altLang="en-US"/>
          </a:p>
        </p:txBody>
      </p:sp>
      <p:sp>
        <p:nvSpPr>
          <p:cNvPr id="15" name="サブタイトル 2"/>
          <p:cNvSpPr txBox="1">
            <a:spLocks/>
          </p:cNvSpPr>
          <p:nvPr/>
        </p:nvSpPr>
        <p:spPr>
          <a:xfrm>
            <a:off x="3059832" y="5445224"/>
            <a:ext cx="4104456" cy="1224136"/>
          </a:xfrm>
          <a:prstGeom prst="rect">
            <a:avLst/>
          </a:prstGeom>
          <a:solidFill>
            <a:srgbClr val="CCFFFF"/>
          </a:solidFill>
        </p:spPr>
        <p:txBody>
          <a:bodyPr>
            <a:noAutofit/>
          </a:bodyPr>
          <a:lstStyle/>
          <a:p>
            <a:pPr marL="342900" marR="0" lvl="0" indent="-342900" algn="l" defTabSz="914400" rtl="0" eaLnBrk="1" fontAlgn="auto" latinLnBrk="0" hangingPunct="1">
              <a:lnSpc>
                <a:spcPts val="4000"/>
              </a:lnSpc>
              <a:spcBef>
                <a:spcPct val="20000"/>
              </a:spcBef>
              <a:spcAft>
                <a:spcPts val="0"/>
              </a:spcAft>
              <a:buClrTx/>
              <a:buSzTx/>
              <a:tabLst/>
              <a:defRPr/>
            </a:pPr>
            <a:r>
              <a:rPr kumimoji="1" lang="en-US" altLang="ja-JP"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E = 1.3x10</a:t>
            </a:r>
            <a:r>
              <a:rPr kumimoji="1" lang="en-US" altLang="ja-JP" sz="4000" b="1" i="0" u="none" strike="noStrike" kern="1200" cap="none" spc="0" normalizeH="0" baseline="30000" noProof="0" dirty="0" smtClean="0">
                <a:ln>
                  <a:noFill/>
                </a:ln>
                <a:solidFill>
                  <a:srgbClr val="FF0000"/>
                </a:solidFill>
                <a:effectLst/>
                <a:uLnTx/>
                <a:uFillTx/>
                <a:latin typeface="Times New Roman" pitchFamily="18" charset="0"/>
                <a:ea typeface="+mn-ea"/>
                <a:cs typeface="Times New Roman" pitchFamily="18" charset="0"/>
              </a:rPr>
              <a:t>16</a:t>
            </a:r>
            <a:r>
              <a:rPr kumimoji="1" lang="en-US" altLang="ja-JP"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V/cm</a:t>
            </a:r>
          </a:p>
          <a:p>
            <a:pPr marL="342900" indent="-342900">
              <a:lnSpc>
                <a:spcPts val="4000"/>
              </a:lnSpc>
              <a:spcBef>
                <a:spcPct val="20000"/>
              </a:spcBef>
            </a:pPr>
            <a:r>
              <a:rPr lang="en-US" altLang="ja-JP" sz="4000" b="1" dirty="0" smtClean="0">
                <a:solidFill>
                  <a:srgbClr val="FF0000"/>
                </a:solidFill>
                <a:latin typeface="Times New Roman" pitchFamily="18" charset="0"/>
                <a:cs typeface="Times New Roman" pitchFamily="18" charset="0"/>
              </a:rPr>
              <a:t>I = 4x10</a:t>
            </a:r>
            <a:r>
              <a:rPr lang="en-US" altLang="ja-JP" sz="4000" b="1" baseline="30000" dirty="0" smtClean="0">
                <a:solidFill>
                  <a:srgbClr val="FF0000"/>
                </a:solidFill>
                <a:latin typeface="Times New Roman" pitchFamily="18" charset="0"/>
                <a:cs typeface="Times New Roman" pitchFamily="18" charset="0"/>
              </a:rPr>
              <a:t>29</a:t>
            </a:r>
            <a:r>
              <a:rPr lang="en-US" altLang="ja-JP" sz="4000" b="1" dirty="0" smtClean="0">
                <a:solidFill>
                  <a:srgbClr val="FF0000"/>
                </a:solidFill>
                <a:latin typeface="Times New Roman" pitchFamily="18" charset="0"/>
                <a:cs typeface="Times New Roman" pitchFamily="18" charset="0"/>
              </a:rPr>
              <a:t>W/cm</a:t>
            </a:r>
            <a:r>
              <a:rPr lang="en-US" altLang="ja-JP" sz="4000" b="1" baseline="30000" dirty="0" smtClean="0">
                <a:solidFill>
                  <a:srgbClr val="FF0000"/>
                </a:solidFill>
                <a:latin typeface="Times New Roman" pitchFamily="18" charset="0"/>
                <a:cs typeface="Times New Roman" pitchFamily="18" charset="0"/>
              </a:rPr>
              <a:t>2</a:t>
            </a:r>
          </a:p>
          <a:p>
            <a:pPr marL="342900" marR="0" lvl="0" indent="-342900" algn="l" defTabSz="914400" rtl="0" eaLnBrk="1" fontAlgn="auto" latinLnBrk="0" hangingPunct="1">
              <a:lnSpc>
                <a:spcPts val="4000"/>
              </a:lnSpc>
              <a:spcBef>
                <a:spcPct val="20000"/>
              </a:spcBef>
              <a:spcAft>
                <a:spcPts val="0"/>
              </a:spcAft>
              <a:buClrTx/>
              <a:buSzTx/>
              <a:tabLst/>
              <a:defRPr/>
            </a:pPr>
            <a:endParaRPr kumimoji="1" lang="en-US" altLang="ja-JP"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EMW2.jpg"/>
          <p:cNvPicPr>
            <a:picLocks noChangeAspect="1"/>
          </p:cNvPicPr>
          <p:nvPr/>
        </p:nvPicPr>
        <p:blipFill>
          <a:blip r:embed="rId3" cstate="print"/>
          <a:stretch>
            <a:fillRect/>
          </a:stretch>
        </p:blipFill>
        <p:spPr>
          <a:xfrm>
            <a:off x="395536" y="980728"/>
            <a:ext cx="4104456" cy="2237783"/>
          </a:xfrm>
          <a:prstGeom prst="rect">
            <a:avLst/>
          </a:prstGeom>
        </p:spPr>
      </p:pic>
      <p:sp>
        <p:nvSpPr>
          <p:cNvPr id="6" name="円/楕円 5"/>
          <p:cNvSpPr/>
          <p:nvPr/>
        </p:nvSpPr>
        <p:spPr>
          <a:xfrm>
            <a:off x="2051720" y="1556792"/>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V="1">
            <a:off x="2267744" y="1196752"/>
            <a:ext cx="792088" cy="396044"/>
          </a:xfrm>
          <a:prstGeom prst="straightConnector1">
            <a:avLst/>
          </a:prstGeom>
          <a:ln w="57150">
            <a:solidFill>
              <a:srgbClr val="0070C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rot="20082154">
            <a:off x="2191845" y="862215"/>
            <a:ext cx="910827" cy="523220"/>
          </a:xfrm>
          <a:prstGeom prst="rect">
            <a:avLst/>
          </a:prstGeom>
          <a:noFill/>
        </p:spPr>
        <p:txBody>
          <a:bodyPr wrap="none" rtlCol="0">
            <a:spAutoFit/>
          </a:bodyPr>
          <a:lstStyle/>
          <a:p>
            <a:r>
              <a:rPr lang="en-US" altLang="ja-JP" sz="2800" dirty="0" smtClean="0">
                <a:latin typeface="Symbol" pitchFamily="18" charset="2"/>
              </a:rPr>
              <a:t>g</a:t>
            </a:r>
            <a:r>
              <a:rPr kumimoji="1" lang="en-US" altLang="ja-JP" sz="2800" dirty="0" smtClean="0">
                <a:latin typeface="Times New Roman" pitchFamily="18" charset="0"/>
                <a:cs typeface="Times New Roman" pitchFamily="18" charset="0"/>
              </a:rPr>
              <a:t>-ray</a:t>
            </a:r>
            <a:endParaRPr kumimoji="1" lang="ja-JP" altLang="en-US" sz="2800" dirty="0">
              <a:latin typeface="Times New Roman" pitchFamily="18" charset="0"/>
              <a:cs typeface="Times New Roman" pitchFamily="18" charset="0"/>
            </a:endParaRPr>
          </a:p>
        </p:txBody>
      </p:sp>
      <p:sp>
        <p:nvSpPr>
          <p:cNvPr id="9" name="正方形/長方形 8"/>
          <p:cNvSpPr/>
          <p:nvPr/>
        </p:nvSpPr>
        <p:spPr>
          <a:xfrm>
            <a:off x="467544" y="692696"/>
            <a:ext cx="3960440"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p:cNvCxnSpPr/>
          <p:nvPr/>
        </p:nvCxnSpPr>
        <p:spPr>
          <a:xfrm>
            <a:off x="755576" y="4725144"/>
            <a:ext cx="30963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755576" y="4365104"/>
            <a:ext cx="3096344" cy="28803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755576" y="5589240"/>
            <a:ext cx="30963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755576" y="5661248"/>
            <a:ext cx="3096344" cy="64807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2123728" y="587727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051720" y="4149080"/>
            <a:ext cx="216024" cy="216024"/>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p:nvPr/>
        </p:nvCxnSpPr>
        <p:spPr>
          <a:xfrm>
            <a:off x="827584" y="5229200"/>
            <a:ext cx="1368152" cy="1588"/>
          </a:xfrm>
          <a:prstGeom prst="straightConnector1">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683568" y="4653136"/>
            <a:ext cx="910827" cy="523220"/>
          </a:xfrm>
          <a:prstGeom prst="rect">
            <a:avLst/>
          </a:prstGeom>
          <a:noFill/>
        </p:spPr>
        <p:txBody>
          <a:bodyPr wrap="none" rtlCol="0">
            <a:spAutoFit/>
          </a:bodyPr>
          <a:lstStyle/>
          <a:p>
            <a:r>
              <a:rPr lang="en-US" altLang="ja-JP" sz="2800" dirty="0" smtClean="0">
                <a:latin typeface="Symbol" pitchFamily="18" charset="2"/>
              </a:rPr>
              <a:t>g</a:t>
            </a:r>
            <a:r>
              <a:rPr kumimoji="1" lang="en-US" altLang="ja-JP" sz="2800" dirty="0" smtClean="0">
                <a:latin typeface="Times New Roman" pitchFamily="18" charset="0"/>
                <a:cs typeface="Times New Roman" pitchFamily="18" charset="0"/>
              </a:rPr>
              <a:t>-ray</a:t>
            </a:r>
            <a:endParaRPr kumimoji="1" lang="ja-JP" altLang="en-US" sz="2800" dirty="0">
              <a:latin typeface="Times New Roman" pitchFamily="18" charset="0"/>
              <a:cs typeface="Times New Roman" pitchFamily="18" charset="0"/>
            </a:endParaRPr>
          </a:p>
        </p:txBody>
      </p:sp>
      <p:sp>
        <p:nvSpPr>
          <p:cNvPr id="33" name="テキスト ボックス 32"/>
          <p:cNvSpPr txBox="1"/>
          <p:nvPr/>
        </p:nvSpPr>
        <p:spPr>
          <a:xfrm>
            <a:off x="2483768" y="5733256"/>
            <a:ext cx="1588897" cy="523220"/>
          </a:xfrm>
          <a:prstGeom prst="rect">
            <a:avLst/>
          </a:prstGeom>
          <a:noFill/>
        </p:spPr>
        <p:txBody>
          <a:bodyPr wrap="none" rtlCol="0">
            <a:spAutoFit/>
          </a:bodyPr>
          <a:lstStyle/>
          <a:p>
            <a:r>
              <a:rPr lang="en-US" altLang="ja-JP" sz="2800" dirty="0" smtClean="0">
                <a:latin typeface="Times New Roman" pitchFamily="18" charset="0"/>
                <a:cs typeface="Times New Roman" pitchFamily="18" charset="0"/>
              </a:rPr>
              <a:t>Dirac Sea</a:t>
            </a:r>
            <a:endParaRPr kumimoji="1" lang="ja-JP" altLang="en-US" sz="2800" dirty="0">
              <a:latin typeface="Times New Roman" pitchFamily="18" charset="0"/>
              <a:cs typeface="Times New Roman" pitchFamily="18" charset="0"/>
            </a:endParaRPr>
          </a:p>
        </p:txBody>
      </p:sp>
      <p:cxnSp>
        <p:nvCxnSpPr>
          <p:cNvPr id="34" name="直線矢印コネクタ 33"/>
          <p:cNvCxnSpPr/>
          <p:nvPr/>
        </p:nvCxnSpPr>
        <p:spPr>
          <a:xfrm rot="5400000">
            <a:off x="2772594" y="5156398"/>
            <a:ext cx="720080" cy="1588"/>
          </a:xfrm>
          <a:prstGeom prst="straightConnector1">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3275856" y="4869160"/>
            <a:ext cx="922047" cy="523220"/>
          </a:xfrm>
          <a:prstGeom prst="rect">
            <a:avLst/>
          </a:prstGeom>
          <a:noFill/>
        </p:spPr>
        <p:txBody>
          <a:bodyPr wrap="none" rtlCol="0">
            <a:spAutoFit/>
          </a:bodyPr>
          <a:lstStyle/>
          <a:p>
            <a:r>
              <a:rPr lang="en-US" altLang="ja-JP" sz="2800" dirty="0" smtClean="0">
                <a:latin typeface="Times New Roman" pitchFamily="18" charset="0"/>
                <a:cs typeface="Times New Roman" pitchFamily="18" charset="0"/>
              </a:rPr>
              <a:t>2mc</a:t>
            </a:r>
            <a:r>
              <a:rPr lang="en-US" altLang="ja-JP" sz="2800" baseline="30000" dirty="0" smtClean="0">
                <a:latin typeface="Times New Roman" pitchFamily="18" charset="0"/>
                <a:cs typeface="Times New Roman" pitchFamily="18" charset="0"/>
              </a:rPr>
              <a:t>2</a:t>
            </a:r>
            <a:endParaRPr kumimoji="1" lang="ja-JP" altLang="en-US" sz="2800" baseline="30000" dirty="0">
              <a:latin typeface="Times New Roman" pitchFamily="18" charset="0"/>
              <a:cs typeface="Times New Roman" pitchFamily="18" charset="0"/>
            </a:endParaRPr>
          </a:p>
        </p:txBody>
      </p:sp>
      <p:sp>
        <p:nvSpPr>
          <p:cNvPr id="36" name="正方形/長方形 35"/>
          <p:cNvSpPr/>
          <p:nvPr/>
        </p:nvSpPr>
        <p:spPr>
          <a:xfrm>
            <a:off x="467544" y="3789040"/>
            <a:ext cx="3816424"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36"/>
          <p:cNvGrpSpPr/>
          <p:nvPr/>
        </p:nvGrpSpPr>
        <p:grpSpPr>
          <a:xfrm rot="731296">
            <a:off x="5292080" y="1124744"/>
            <a:ext cx="3096344" cy="360040"/>
            <a:chOff x="1043608" y="4005064"/>
            <a:chExt cx="3096344" cy="360040"/>
          </a:xfrm>
        </p:grpSpPr>
        <p:cxnSp>
          <p:nvCxnSpPr>
            <p:cNvPr id="38" name="直線コネクタ 37"/>
            <p:cNvCxnSpPr/>
            <p:nvPr/>
          </p:nvCxnSpPr>
          <p:spPr>
            <a:xfrm>
              <a:off x="1043608" y="4365104"/>
              <a:ext cx="30963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1043608" y="4005064"/>
              <a:ext cx="3096344" cy="28803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39"/>
          <p:cNvGrpSpPr/>
          <p:nvPr/>
        </p:nvGrpSpPr>
        <p:grpSpPr>
          <a:xfrm rot="791034" flipV="1">
            <a:off x="5257120" y="2341637"/>
            <a:ext cx="3132699" cy="360550"/>
            <a:chOff x="971600" y="2708920"/>
            <a:chExt cx="3096344" cy="360040"/>
          </a:xfrm>
        </p:grpSpPr>
        <p:cxnSp>
          <p:nvCxnSpPr>
            <p:cNvPr id="41" name="直線コネクタ 40"/>
            <p:cNvCxnSpPr/>
            <p:nvPr/>
          </p:nvCxnSpPr>
          <p:spPr>
            <a:xfrm flipV="1">
              <a:off x="971600" y="3068960"/>
              <a:ext cx="30963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flipV="1">
              <a:off x="971600" y="2708920"/>
              <a:ext cx="3096344" cy="28803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円/楕円 42"/>
          <p:cNvSpPr/>
          <p:nvPr/>
        </p:nvSpPr>
        <p:spPr>
          <a:xfrm>
            <a:off x="6660232" y="234888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7956376" y="1484784"/>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a:stCxn id="43" idx="0"/>
          </p:cNvCxnSpPr>
          <p:nvPr/>
        </p:nvCxnSpPr>
        <p:spPr>
          <a:xfrm rot="16200000" flipV="1">
            <a:off x="6390202" y="1970838"/>
            <a:ext cx="720080" cy="360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5220072" y="1844824"/>
            <a:ext cx="1512168" cy="1588"/>
          </a:xfrm>
          <a:prstGeom prst="straightConnector1">
            <a:avLst/>
          </a:prstGeom>
          <a:ln w="381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5364088" y="1196752"/>
            <a:ext cx="910827" cy="523220"/>
          </a:xfrm>
          <a:prstGeom prst="rect">
            <a:avLst/>
          </a:prstGeom>
          <a:noFill/>
        </p:spPr>
        <p:txBody>
          <a:bodyPr wrap="none" rtlCol="0">
            <a:spAutoFit/>
          </a:bodyPr>
          <a:lstStyle/>
          <a:p>
            <a:r>
              <a:rPr lang="en-US" altLang="ja-JP" sz="2800" dirty="0" smtClean="0">
                <a:latin typeface="Symbol" pitchFamily="18" charset="2"/>
              </a:rPr>
              <a:t>g</a:t>
            </a:r>
            <a:r>
              <a:rPr kumimoji="1" lang="en-US" altLang="ja-JP" sz="2800" dirty="0" smtClean="0">
                <a:latin typeface="Times New Roman" pitchFamily="18" charset="0"/>
                <a:cs typeface="Times New Roman" pitchFamily="18" charset="0"/>
              </a:rPr>
              <a:t>-ray</a:t>
            </a:r>
            <a:endParaRPr kumimoji="1" lang="ja-JP" altLang="en-US" sz="2800" dirty="0">
              <a:latin typeface="Times New Roman" pitchFamily="18" charset="0"/>
              <a:cs typeface="Times New Roman" pitchFamily="18" charset="0"/>
            </a:endParaRPr>
          </a:p>
        </p:txBody>
      </p:sp>
      <p:sp>
        <p:nvSpPr>
          <p:cNvPr id="49" name="テキスト ボックス 48"/>
          <p:cNvSpPr txBox="1"/>
          <p:nvPr/>
        </p:nvSpPr>
        <p:spPr>
          <a:xfrm>
            <a:off x="5076056" y="2636912"/>
            <a:ext cx="1181734" cy="523220"/>
          </a:xfrm>
          <a:prstGeom prst="rect">
            <a:avLst/>
          </a:prstGeom>
          <a:noFill/>
        </p:spPr>
        <p:txBody>
          <a:bodyPr wrap="none" rtlCol="0">
            <a:spAutoFit/>
          </a:bodyPr>
          <a:lstStyle/>
          <a:p>
            <a:r>
              <a:rPr lang="en-US" altLang="ja-JP" sz="2800" dirty="0" smtClean="0">
                <a:latin typeface="Times New Roman" pitchFamily="18" charset="0"/>
                <a:cs typeface="Times New Roman" pitchFamily="18" charset="0"/>
              </a:rPr>
              <a:t>E-field</a:t>
            </a:r>
            <a:endParaRPr kumimoji="1" lang="ja-JP" altLang="en-US" sz="2800" dirty="0">
              <a:latin typeface="Times New Roman" pitchFamily="18" charset="0"/>
              <a:cs typeface="Times New Roman" pitchFamily="18" charset="0"/>
            </a:endParaRPr>
          </a:p>
        </p:txBody>
      </p:sp>
      <p:cxnSp>
        <p:nvCxnSpPr>
          <p:cNvPr id="50" name="直線矢印コネクタ 49"/>
          <p:cNvCxnSpPr/>
          <p:nvPr/>
        </p:nvCxnSpPr>
        <p:spPr>
          <a:xfrm>
            <a:off x="6804248" y="1628800"/>
            <a:ext cx="1152128"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5004048" y="764704"/>
            <a:ext cx="3672408" cy="259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53"/>
          <p:cNvGrpSpPr/>
          <p:nvPr/>
        </p:nvGrpSpPr>
        <p:grpSpPr>
          <a:xfrm rot="1523333">
            <a:off x="5364088" y="4293096"/>
            <a:ext cx="3096344" cy="360040"/>
            <a:chOff x="1043608" y="4005064"/>
            <a:chExt cx="3096344" cy="360040"/>
          </a:xfrm>
        </p:grpSpPr>
        <p:cxnSp>
          <p:nvCxnSpPr>
            <p:cNvPr id="55" name="直線コネクタ 54"/>
            <p:cNvCxnSpPr/>
            <p:nvPr/>
          </p:nvCxnSpPr>
          <p:spPr>
            <a:xfrm>
              <a:off x="1043608" y="4365104"/>
              <a:ext cx="30963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正方形/長方形 55"/>
            <p:cNvSpPr/>
            <p:nvPr/>
          </p:nvSpPr>
          <p:spPr>
            <a:xfrm>
              <a:off x="1043608" y="4005064"/>
              <a:ext cx="3096344" cy="28803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56"/>
          <p:cNvGrpSpPr/>
          <p:nvPr/>
        </p:nvGrpSpPr>
        <p:grpSpPr>
          <a:xfrm rot="1503558" flipV="1">
            <a:off x="5329128" y="5509989"/>
            <a:ext cx="3132699" cy="360550"/>
            <a:chOff x="971600" y="2708920"/>
            <a:chExt cx="3096344" cy="360040"/>
          </a:xfrm>
        </p:grpSpPr>
        <p:cxnSp>
          <p:nvCxnSpPr>
            <p:cNvPr id="58" name="直線コネクタ 57"/>
            <p:cNvCxnSpPr/>
            <p:nvPr/>
          </p:nvCxnSpPr>
          <p:spPr>
            <a:xfrm flipV="1">
              <a:off x="971600" y="3068960"/>
              <a:ext cx="309634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flipV="1">
              <a:off x="971600" y="2708920"/>
              <a:ext cx="3096344" cy="28803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円/楕円 59"/>
          <p:cNvSpPr/>
          <p:nvPr/>
        </p:nvSpPr>
        <p:spPr>
          <a:xfrm>
            <a:off x="5508435" y="494283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8100392" y="4941168"/>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5148064" y="5589240"/>
            <a:ext cx="1181734" cy="523220"/>
          </a:xfrm>
          <a:prstGeom prst="rect">
            <a:avLst/>
          </a:prstGeom>
          <a:noFill/>
        </p:spPr>
        <p:txBody>
          <a:bodyPr wrap="none" rtlCol="0">
            <a:spAutoFit/>
          </a:bodyPr>
          <a:lstStyle/>
          <a:p>
            <a:r>
              <a:rPr lang="en-US" altLang="ja-JP" sz="2800" dirty="0" smtClean="0">
                <a:latin typeface="Times New Roman" pitchFamily="18" charset="0"/>
                <a:cs typeface="Times New Roman" pitchFamily="18" charset="0"/>
              </a:rPr>
              <a:t>E-field</a:t>
            </a:r>
            <a:endParaRPr kumimoji="1" lang="ja-JP" altLang="en-US" sz="2800" dirty="0">
              <a:latin typeface="Times New Roman" pitchFamily="18" charset="0"/>
              <a:cs typeface="Times New Roman" pitchFamily="18" charset="0"/>
            </a:endParaRPr>
          </a:p>
        </p:txBody>
      </p:sp>
      <p:cxnSp>
        <p:nvCxnSpPr>
          <p:cNvPr id="64" name="直線矢印コネクタ 63"/>
          <p:cNvCxnSpPr/>
          <p:nvPr/>
        </p:nvCxnSpPr>
        <p:spPr>
          <a:xfrm rot="5400000" flipH="1" flipV="1">
            <a:off x="6912388" y="3898920"/>
            <a:ext cx="31712" cy="226355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5076056" y="3789040"/>
            <a:ext cx="3600400"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右矢印 65"/>
          <p:cNvSpPr/>
          <p:nvPr/>
        </p:nvSpPr>
        <p:spPr>
          <a:xfrm>
            <a:off x="6372200" y="2708920"/>
            <a:ext cx="720080" cy="484632"/>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右矢印 66"/>
          <p:cNvSpPr/>
          <p:nvPr/>
        </p:nvSpPr>
        <p:spPr>
          <a:xfrm>
            <a:off x="5940152" y="5949280"/>
            <a:ext cx="1368152" cy="484632"/>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p:cNvCxnSpPr>
            <a:stCxn id="28" idx="0"/>
          </p:cNvCxnSpPr>
          <p:nvPr/>
        </p:nvCxnSpPr>
        <p:spPr>
          <a:xfrm rot="16200000" flipV="1">
            <a:off x="1457654" y="5103186"/>
            <a:ext cx="1512168" cy="360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539552" y="216024"/>
            <a:ext cx="433132"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rPr>
              <a:t>A</a:t>
            </a:r>
            <a:endParaRPr kumimoji="1" lang="ja-JP" altLang="en-US" sz="3200" b="1" dirty="0">
              <a:solidFill>
                <a:srgbClr val="FF0000"/>
              </a:solidFill>
              <a:effectLst>
                <a:outerShdw blurRad="38100" dist="38100" dir="2700000" algn="tl">
                  <a:srgbClr val="000000">
                    <a:alpha val="43137"/>
                  </a:srgbClr>
                </a:outerShdw>
              </a:effectLst>
            </a:endParaRPr>
          </a:p>
        </p:txBody>
      </p:sp>
      <p:sp>
        <p:nvSpPr>
          <p:cNvPr id="80" name="テキスト ボックス 79"/>
          <p:cNvSpPr txBox="1"/>
          <p:nvPr/>
        </p:nvSpPr>
        <p:spPr>
          <a:xfrm>
            <a:off x="5004048" y="3284984"/>
            <a:ext cx="442750"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rPr>
              <a:t>D</a:t>
            </a:r>
            <a:endParaRPr kumimoji="1" lang="ja-JP" altLang="en-US" sz="3200" b="1" dirty="0">
              <a:solidFill>
                <a:srgbClr val="FF0000"/>
              </a:solidFill>
              <a:effectLst>
                <a:outerShdw blurRad="38100" dist="38100" dir="2700000" algn="tl">
                  <a:srgbClr val="000000">
                    <a:alpha val="43137"/>
                  </a:srgbClr>
                </a:outerShdw>
              </a:effectLst>
            </a:endParaRPr>
          </a:p>
        </p:txBody>
      </p:sp>
      <p:sp>
        <p:nvSpPr>
          <p:cNvPr id="81" name="テキスト ボックス 80"/>
          <p:cNvSpPr txBox="1"/>
          <p:nvPr/>
        </p:nvSpPr>
        <p:spPr>
          <a:xfrm>
            <a:off x="5004048" y="216024"/>
            <a:ext cx="402674"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rPr>
              <a:t>C</a:t>
            </a:r>
            <a:endParaRPr kumimoji="1" lang="ja-JP" altLang="en-US" sz="3200" b="1" dirty="0">
              <a:solidFill>
                <a:srgbClr val="FF0000"/>
              </a:solidFill>
              <a:effectLst>
                <a:outerShdw blurRad="38100" dist="38100" dir="2700000" algn="tl">
                  <a:srgbClr val="000000">
                    <a:alpha val="43137"/>
                  </a:srgbClr>
                </a:outerShdw>
              </a:effectLst>
            </a:endParaRPr>
          </a:p>
        </p:txBody>
      </p:sp>
      <p:sp>
        <p:nvSpPr>
          <p:cNvPr id="82" name="テキスト ボックス 81"/>
          <p:cNvSpPr txBox="1"/>
          <p:nvPr/>
        </p:nvSpPr>
        <p:spPr>
          <a:xfrm>
            <a:off x="467544" y="3284984"/>
            <a:ext cx="415498"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rPr>
              <a:t>B</a:t>
            </a:r>
            <a:endParaRPr kumimoji="1" lang="ja-JP" altLang="en-US" sz="3200" b="1" dirty="0">
              <a:solidFill>
                <a:srgbClr val="FF0000"/>
              </a:solidFill>
              <a:effectLst>
                <a:outerShdw blurRad="38100" dist="38100" dir="2700000" algn="tl">
                  <a:srgbClr val="000000">
                    <a:alpha val="43137"/>
                  </a:srgbClr>
                </a:outerShdw>
              </a:effectLst>
            </a:endParaRPr>
          </a:p>
        </p:txBody>
      </p:sp>
      <p:sp>
        <p:nvSpPr>
          <p:cNvPr id="83" name="テキスト ボックス 82"/>
          <p:cNvSpPr txBox="1"/>
          <p:nvPr/>
        </p:nvSpPr>
        <p:spPr>
          <a:xfrm>
            <a:off x="1691680" y="1196752"/>
            <a:ext cx="458780"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
        <p:nvSpPr>
          <p:cNvPr id="84" name="テキスト ボックス 83"/>
          <p:cNvSpPr txBox="1"/>
          <p:nvPr/>
        </p:nvSpPr>
        <p:spPr>
          <a:xfrm>
            <a:off x="2339752" y="3861048"/>
            <a:ext cx="458780"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
        <p:nvSpPr>
          <p:cNvPr id="85" name="テキスト ボックス 84"/>
          <p:cNvSpPr txBox="1"/>
          <p:nvPr/>
        </p:nvSpPr>
        <p:spPr>
          <a:xfrm>
            <a:off x="8028384" y="1052736"/>
            <a:ext cx="458780"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
        <p:nvSpPr>
          <p:cNvPr id="86" name="テキスト ボックス 85"/>
          <p:cNvSpPr txBox="1"/>
          <p:nvPr/>
        </p:nvSpPr>
        <p:spPr>
          <a:xfrm>
            <a:off x="7956376" y="4293096"/>
            <a:ext cx="458780"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
        <p:nvSpPr>
          <p:cNvPr id="87" name="テキスト ボックス 86"/>
          <p:cNvSpPr txBox="1"/>
          <p:nvPr/>
        </p:nvSpPr>
        <p:spPr>
          <a:xfrm>
            <a:off x="1619672" y="5661248"/>
            <a:ext cx="521297"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
        <p:nvSpPr>
          <p:cNvPr id="88" name="テキスト ボックス 87"/>
          <p:cNvSpPr txBox="1"/>
          <p:nvPr/>
        </p:nvSpPr>
        <p:spPr>
          <a:xfrm>
            <a:off x="6156176" y="2132856"/>
            <a:ext cx="521297"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
        <p:nvSpPr>
          <p:cNvPr id="89" name="テキスト ボックス 88"/>
          <p:cNvSpPr txBox="1"/>
          <p:nvPr/>
        </p:nvSpPr>
        <p:spPr>
          <a:xfrm>
            <a:off x="5076056" y="4509120"/>
            <a:ext cx="521297"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106</a:t>
            </a:fld>
            <a:endParaRPr kumimoji="1" lang="ja-JP" altLang="en-US"/>
          </a:p>
        </p:txBody>
      </p:sp>
      <p:pic>
        <p:nvPicPr>
          <p:cNvPr id="395267" name="Picture 3"/>
          <p:cNvPicPr>
            <a:picLocks noChangeAspect="1" noChangeArrowheads="1"/>
          </p:cNvPicPr>
          <p:nvPr/>
        </p:nvPicPr>
        <p:blipFill>
          <a:blip r:embed="rId3" cstate="print"/>
          <a:srcRect/>
          <a:stretch>
            <a:fillRect/>
          </a:stretch>
        </p:blipFill>
        <p:spPr bwMode="auto">
          <a:xfrm>
            <a:off x="3881171" y="1772816"/>
            <a:ext cx="5262829" cy="4425123"/>
          </a:xfrm>
          <a:prstGeom prst="rect">
            <a:avLst/>
          </a:prstGeom>
          <a:noFill/>
          <a:ln w="9525">
            <a:noFill/>
            <a:miter lim="800000"/>
            <a:headEnd/>
            <a:tailEnd/>
          </a:ln>
        </p:spPr>
      </p:pic>
      <p:sp>
        <p:nvSpPr>
          <p:cNvPr id="6" name="Text Box 5"/>
          <p:cNvSpPr txBox="1">
            <a:spLocks noChangeArrowheads="1"/>
          </p:cNvSpPr>
          <p:nvPr/>
        </p:nvSpPr>
        <p:spPr bwMode="auto">
          <a:xfrm>
            <a:off x="467544" y="188640"/>
            <a:ext cx="8194323" cy="1446550"/>
          </a:xfrm>
          <a:prstGeom prst="rect">
            <a:avLst/>
          </a:prstGeom>
          <a:noFill/>
          <a:ln w="9525">
            <a:noFill/>
            <a:miter lim="800000"/>
            <a:headEnd/>
            <a:tailEnd/>
          </a:ln>
          <a:effectLst/>
        </p:spPr>
        <p:txBody>
          <a:bodyPr wrap="square">
            <a:spAutoFit/>
          </a:bodyPr>
          <a:lstStyle/>
          <a:p>
            <a:pPr algn="ctr"/>
            <a:r>
              <a:rPr lang="en-US" altLang="ja-JP" sz="44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Nonlinear QED Avalanche is Key Physics </a:t>
            </a:r>
            <a:r>
              <a:rPr lang="en-US" altLang="ja-JP" sz="3600" b="1" dirty="0" smtClean="0">
                <a:solidFill>
                  <a:srgbClr val="FF3399"/>
                </a:solidFill>
                <a:effectLst>
                  <a:outerShdw blurRad="38100" dist="38100" dir="2700000" algn="tl">
                    <a:srgbClr val="C0C0C0"/>
                  </a:outerShdw>
                </a:effectLst>
                <a:latin typeface="Times New Roman" pitchFamily="18" charset="0"/>
                <a:cs typeface="Times New Roman" pitchFamily="18" charset="0"/>
              </a:rPr>
              <a:t>(Prolific Pair Production)</a:t>
            </a:r>
            <a:endParaRPr lang="en-US" altLang="ja-JP" sz="3600" b="1" dirty="0">
              <a:solidFill>
                <a:srgbClr val="FF3399"/>
              </a:solidFill>
              <a:effectLst>
                <a:outerShdw blurRad="38100" dist="38100" dir="2700000" algn="tl">
                  <a:srgbClr val="C0C0C0"/>
                </a:outerShdw>
              </a:effectLst>
              <a:latin typeface="Times New Roman" pitchFamily="18" charset="0"/>
              <a:cs typeface="Times New Roman" pitchFamily="18" charset="0"/>
            </a:endParaRPr>
          </a:p>
        </p:txBody>
      </p:sp>
      <p:pic>
        <p:nvPicPr>
          <p:cNvPr id="8" name="図 7" descr="EMW2.jpg"/>
          <p:cNvPicPr>
            <a:picLocks noChangeAspect="1"/>
          </p:cNvPicPr>
          <p:nvPr/>
        </p:nvPicPr>
        <p:blipFill>
          <a:blip r:embed="rId4" cstate="print"/>
          <a:stretch>
            <a:fillRect/>
          </a:stretch>
        </p:blipFill>
        <p:spPr>
          <a:xfrm>
            <a:off x="179512" y="1988840"/>
            <a:ext cx="4104456" cy="2237783"/>
          </a:xfrm>
          <a:prstGeom prst="rect">
            <a:avLst/>
          </a:prstGeom>
        </p:spPr>
      </p:pic>
      <p:sp>
        <p:nvSpPr>
          <p:cNvPr id="9" name="円/楕円 8"/>
          <p:cNvSpPr/>
          <p:nvPr/>
        </p:nvSpPr>
        <p:spPr>
          <a:xfrm>
            <a:off x="1871192" y="2636912"/>
            <a:ext cx="216024" cy="2160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flipV="1">
            <a:off x="2087216" y="2276872"/>
            <a:ext cx="792088" cy="396044"/>
          </a:xfrm>
          <a:prstGeom prst="straightConnector1">
            <a:avLst/>
          </a:prstGeom>
          <a:ln w="57150">
            <a:solidFill>
              <a:srgbClr val="0070C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rot="20082154">
            <a:off x="2047829" y="1798318"/>
            <a:ext cx="910827" cy="523220"/>
          </a:xfrm>
          <a:prstGeom prst="rect">
            <a:avLst/>
          </a:prstGeom>
          <a:noFill/>
        </p:spPr>
        <p:txBody>
          <a:bodyPr wrap="none" rtlCol="0">
            <a:spAutoFit/>
          </a:bodyPr>
          <a:lstStyle/>
          <a:p>
            <a:r>
              <a:rPr lang="en-US" altLang="ja-JP" sz="2800" dirty="0" smtClean="0">
                <a:latin typeface="Symbol" pitchFamily="18" charset="2"/>
              </a:rPr>
              <a:t>g</a:t>
            </a:r>
            <a:r>
              <a:rPr kumimoji="1" lang="en-US" altLang="ja-JP" sz="2800" dirty="0" smtClean="0">
                <a:latin typeface="Times New Roman" pitchFamily="18" charset="0"/>
                <a:cs typeface="Times New Roman" pitchFamily="18" charset="0"/>
              </a:rPr>
              <a:t>-ray</a:t>
            </a:r>
            <a:endParaRPr kumimoji="1" lang="ja-JP" altLang="en-US" sz="2800" dirty="0">
              <a:latin typeface="Times New Roman" pitchFamily="18" charset="0"/>
              <a:cs typeface="Times New Roman" pitchFamily="18" charset="0"/>
            </a:endParaRPr>
          </a:p>
        </p:txBody>
      </p:sp>
      <p:pic>
        <p:nvPicPr>
          <p:cNvPr id="14" name="Picture 7"/>
          <p:cNvPicPr>
            <a:picLocks noChangeAspect="1" noChangeArrowheads="1"/>
          </p:cNvPicPr>
          <p:nvPr/>
        </p:nvPicPr>
        <p:blipFill>
          <a:blip r:embed="rId5" cstate="print"/>
          <a:srcRect/>
          <a:stretch>
            <a:fillRect/>
          </a:stretch>
        </p:blipFill>
        <p:spPr bwMode="auto">
          <a:xfrm>
            <a:off x="179512" y="4365104"/>
            <a:ext cx="3905250" cy="923925"/>
          </a:xfrm>
          <a:prstGeom prst="rect">
            <a:avLst/>
          </a:prstGeom>
          <a:noFill/>
          <a:ln w="9525">
            <a:noFill/>
            <a:miter lim="800000"/>
            <a:headEnd/>
            <a:tailEnd/>
          </a:ln>
        </p:spPr>
      </p:pic>
      <p:pic>
        <p:nvPicPr>
          <p:cNvPr id="15" name="Picture 6"/>
          <p:cNvPicPr>
            <a:picLocks noChangeAspect="1" noChangeArrowheads="1"/>
          </p:cNvPicPr>
          <p:nvPr/>
        </p:nvPicPr>
        <p:blipFill>
          <a:blip r:embed="rId6" cstate="print"/>
          <a:srcRect/>
          <a:stretch>
            <a:fillRect/>
          </a:stretch>
        </p:blipFill>
        <p:spPr bwMode="auto">
          <a:xfrm>
            <a:off x="0" y="5085184"/>
            <a:ext cx="2628900" cy="923925"/>
          </a:xfrm>
          <a:prstGeom prst="rect">
            <a:avLst/>
          </a:prstGeom>
          <a:noFill/>
          <a:ln w="9525">
            <a:noFill/>
            <a:miter lim="800000"/>
            <a:headEnd/>
            <a:tailEnd/>
          </a:ln>
        </p:spPr>
      </p:pic>
      <p:pic>
        <p:nvPicPr>
          <p:cNvPr id="16" name="Picture 9"/>
          <p:cNvPicPr>
            <a:picLocks noChangeAspect="1" noChangeArrowheads="1"/>
          </p:cNvPicPr>
          <p:nvPr/>
        </p:nvPicPr>
        <p:blipFill>
          <a:blip r:embed="rId7" cstate="print"/>
          <a:srcRect/>
          <a:stretch>
            <a:fillRect/>
          </a:stretch>
        </p:blipFill>
        <p:spPr bwMode="auto">
          <a:xfrm>
            <a:off x="251520" y="5877272"/>
            <a:ext cx="2190750" cy="828675"/>
          </a:xfrm>
          <a:prstGeom prst="rect">
            <a:avLst/>
          </a:prstGeom>
          <a:noFill/>
          <a:ln w="9525">
            <a:noFill/>
            <a:miter lim="800000"/>
            <a:headEnd/>
            <a:tailEnd/>
          </a:ln>
        </p:spPr>
      </p:pic>
      <p:pic>
        <p:nvPicPr>
          <p:cNvPr id="17" name="Picture 10"/>
          <p:cNvPicPr>
            <a:picLocks noChangeAspect="1" noChangeArrowheads="1"/>
          </p:cNvPicPr>
          <p:nvPr/>
        </p:nvPicPr>
        <p:blipFill>
          <a:blip r:embed="rId8" cstate="print"/>
          <a:srcRect/>
          <a:stretch>
            <a:fillRect/>
          </a:stretch>
        </p:blipFill>
        <p:spPr bwMode="auto">
          <a:xfrm>
            <a:off x="2483768" y="5805264"/>
            <a:ext cx="2438400" cy="847725"/>
          </a:xfrm>
          <a:prstGeom prst="rect">
            <a:avLst/>
          </a:prstGeom>
          <a:noFill/>
          <a:ln w="9525">
            <a:noFill/>
            <a:miter lim="800000"/>
            <a:headEnd/>
            <a:tailEnd/>
          </a:ln>
        </p:spPr>
      </p:pic>
      <p:sp>
        <p:nvSpPr>
          <p:cNvPr id="18" name="テキスト ボックス 17"/>
          <p:cNvSpPr txBox="1"/>
          <p:nvPr/>
        </p:nvSpPr>
        <p:spPr>
          <a:xfrm>
            <a:off x="1547664" y="2204864"/>
            <a:ext cx="458780" cy="584775"/>
          </a:xfrm>
          <a:prstGeom prst="rect">
            <a:avLst/>
          </a:prstGeom>
          <a:noFill/>
        </p:spPr>
        <p:txBody>
          <a:bodyPr wrap="none" rtlCol="0">
            <a:spAutoFit/>
          </a:bodyPr>
          <a:lstStyle/>
          <a:p>
            <a:r>
              <a:rPr kumimoji="1" lang="en-US" altLang="ja-JP" sz="3200" dirty="0" smtClean="0">
                <a:latin typeface="Times New Roman" pitchFamily="18" charset="0"/>
                <a:cs typeface="Times New Roman" pitchFamily="18" charset="0"/>
              </a:rPr>
              <a:t>e</a:t>
            </a:r>
            <a:r>
              <a:rPr lang="en-US" altLang="ja-JP" sz="3200" baseline="30000" dirty="0" smtClean="0">
                <a:latin typeface="Times New Roman" pitchFamily="18" charset="0"/>
                <a:cs typeface="Times New Roman" pitchFamily="18" charset="0"/>
              </a:rPr>
              <a:t>-</a:t>
            </a:r>
            <a:endParaRPr kumimoji="1" lang="ja-JP" alt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107</a:t>
            </a:fld>
            <a:endParaRPr kumimoji="1" lang="ja-JP" altLang="en-US"/>
          </a:p>
        </p:txBody>
      </p:sp>
      <p:pic>
        <p:nvPicPr>
          <p:cNvPr id="3" name="図 2" descr="Particles.jpg"/>
          <p:cNvPicPr>
            <a:picLocks noChangeAspect="1"/>
          </p:cNvPicPr>
          <p:nvPr/>
        </p:nvPicPr>
        <p:blipFill>
          <a:blip r:embed="rId3" cstate="print"/>
          <a:stretch>
            <a:fillRect/>
          </a:stretch>
        </p:blipFill>
        <p:spPr>
          <a:xfrm>
            <a:off x="4499992" y="1340768"/>
            <a:ext cx="4219173" cy="3456384"/>
          </a:xfrm>
          <a:prstGeom prst="rect">
            <a:avLst/>
          </a:prstGeom>
        </p:spPr>
      </p:pic>
      <p:pic>
        <p:nvPicPr>
          <p:cNvPr id="4" name="Picture 4"/>
          <p:cNvPicPr>
            <a:picLocks noChangeAspect="1" noChangeArrowheads="1"/>
          </p:cNvPicPr>
          <p:nvPr/>
        </p:nvPicPr>
        <p:blipFill>
          <a:blip r:embed="rId4" cstate="print"/>
          <a:srcRect/>
          <a:stretch>
            <a:fillRect/>
          </a:stretch>
        </p:blipFill>
        <p:spPr bwMode="auto">
          <a:xfrm>
            <a:off x="827584" y="1700808"/>
            <a:ext cx="2881313" cy="2516187"/>
          </a:xfrm>
          <a:prstGeom prst="rect">
            <a:avLst/>
          </a:prstGeom>
          <a:noFill/>
          <a:ln w="9525">
            <a:noFill/>
            <a:miter lim="800000"/>
            <a:headEnd/>
            <a:tailEnd/>
          </a:ln>
        </p:spPr>
      </p:pic>
      <p:cxnSp>
        <p:nvCxnSpPr>
          <p:cNvPr id="8" name="直線矢印コネクタ 7"/>
          <p:cNvCxnSpPr/>
          <p:nvPr/>
        </p:nvCxnSpPr>
        <p:spPr>
          <a:xfrm>
            <a:off x="4716016" y="5013176"/>
            <a:ext cx="3312368" cy="1588"/>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076056" y="5085184"/>
            <a:ext cx="2887329" cy="830997"/>
          </a:xfrm>
          <a:prstGeom prst="rect">
            <a:avLst/>
          </a:prstGeom>
          <a:noFill/>
        </p:spPr>
        <p:txBody>
          <a:bodyPr wrap="none" rtlCol="0">
            <a:spAutoFit/>
          </a:bodyPr>
          <a:lstStyle/>
          <a:p>
            <a:r>
              <a:rPr kumimoji="1" lang="en-US" altLang="ja-JP" sz="2400" dirty="0" smtClean="0">
                <a:latin typeface="Arial Unicode MS" pitchFamily="50" charset="-128"/>
                <a:ea typeface="Arial Unicode MS" pitchFamily="50" charset="-128"/>
                <a:cs typeface="Arial Unicode MS" pitchFamily="50" charset="-128"/>
              </a:rPr>
              <a:t>1 </a:t>
            </a:r>
            <a:r>
              <a:rPr kumimoji="1" lang="en-US" altLang="ja-JP" sz="2400" dirty="0" smtClean="0">
                <a:latin typeface="Symbol" pitchFamily="18" charset="2"/>
                <a:ea typeface="Arial Unicode MS" pitchFamily="50" charset="-128"/>
                <a:cs typeface="Arial Unicode MS" pitchFamily="50" charset="-128"/>
              </a:rPr>
              <a:t>m</a:t>
            </a:r>
            <a:r>
              <a:rPr kumimoji="1" lang="en-US" altLang="ja-JP" sz="2400" dirty="0" smtClean="0">
                <a:latin typeface="Arial Unicode MS" pitchFamily="50" charset="-128"/>
                <a:ea typeface="Arial Unicode MS" pitchFamily="50" charset="-128"/>
                <a:cs typeface="Arial Unicode MS" pitchFamily="50" charset="-128"/>
              </a:rPr>
              <a:t>m = 10</a:t>
            </a:r>
            <a:r>
              <a:rPr kumimoji="1" lang="en-US" altLang="ja-JP" sz="2400" baseline="30000" dirty="0" smtClean="0">
                <a:latin typeface="Arial Unicode MS" pitchFamily="50" charset="-128"/>
                <a:ea typeface="Arial Unicode MS" pitchFamily="50" charset="-128"/>
                <a:cs typeface="Arial Unicode MS" pitchFamily="50" charset="-128"/>
              </a:rPr>
              <a:t>8</a:t>
            </a:r>
            <a:r>
              <a:rPr kumimoji="1" lang="en-US" altLang="ja-JP" sz="2400" dirty="0" smtClean="0">
                <a:latin typeface="Arial Unicode MS" pitchFamily="50" charset="-128"/>
                <a:ea typeface="Arial Unicode MS" pitchFamily="50" charset="-128"/>
                <a:cs typeface="Arial Unicode MS" pitchFamily="50" charset="-128"/>
              </a:rPr>
              <a:t> fm</a:t>
            </a:r>
          </a:p>
          <a:p>
            <a:r>
              <a:rPr kumimoji="1" lang="en-US" altLang="ja-JP" sz="2400" dirty="0" smtClean="0">
                <a:latin typeface="Arial Unicode MS" pitchFamily="50" charset="-128"/>
                <a:ea typeface="Arial Unicode MS" pitchFamily="50" charset="-128"/>
                <a:cs typeface="Arial Unicode MS" pitchFamily="50" charset="-128"/>
              </a:rPr>
              <a:t>1 </a:t>
            </a:r>
            <a:r>
              <a:rPr kumimoji="1" lang="en-US" altLang="ja-JP" sz="2400" dirty="0" err="1" smtClean="0">
                <a:latin typeface="Arial Unicode MS" pitchFamily="50" charset="-128"/>
                <a:ea typeface="Arial Unicode MS" pitchFamily="50" charset="-128"/>
                <a:cs typeface="Arial Unicode MS" pitchFamily="50" charset="-128"/>
              </a:rPr>
              <a:t>fs</a:t>
            </a:r>
            <a:r>
              <a:rPr kumimoji="1" lang="en-US" altLang="ja-JP" sz="2400" dirty="0" smtClean="0">
                <a:latin typeface="Arial Unicode MS" pitchFamily="50" charset="-128"/>
                <a:ea typeface="Arial Unicode MS" pitchFamily="50" charset="-128"/>
                <a:cs typeface="Arial Unicode MS" pitchFamily="50" charset="-128"/>
              </a:rPr>
              <a:t> </a:t>
            </a:r>
            <a:r>
              <a:rPr lang="en-US" altLang="ja-JP" sz="2400" dirty="0" smtClean="0">
                <a:latin typeface="Arial Unicode MS" pitchFamily="50" charset="-128"/>
                <a:ea typeface="Arial Unicode MS" pitchFamily="50" charset="-128"/>
                <a:cs typeface="Arial Unicode MS" pitchFamily="50" charset="-128"/>
              </a:rPr>
              <a:t>= 3x10</a:t>
            </a:r>
            <a:r>
              <a:rPr lang="en-US" altLang="ja-JP" sz="2400" baseline="30000" dirty="0" smtClean="0">
                <a:latin typeface="Arial Unicode MS" pitchFamily="50" charset="-128"/>
                <a:ea typeface="Arial Unicode MS" pitchFamily="50" charset="-128"/>
                <a:cs typeface="Arial Unicode MS" pitchFamily="50" charset="-128"/>
              </a:rPr>
              <a:t>7</a:t>
            </a:r>
            <a:r>
              <a:rPr lang="en-US" altLang="ja-JP" sz="2400" dirty="0" smtClean="0">
                <a:latin typeface="Arial Unicode MS" pitchFamily="50" charset="-128"/>
                <a:ea typeface="Arial Unicode MS" pitchFamily="50" charset="-128"/>
                <a:cs typeface="Arial Unicode MS" pitchFamily="50" charset="-128"/>
              </a:rPr>
              <a:t> x 1fm/c</a:t>
            </a:r>
            <a:endParaRPr kumimoji="1" lang="ja-JP" altLang="en-US" sz="2400" dirty="0">
              <a:latin typeface="Arial Unicode MS" pitchFamily="50" charset="-128"/>
              <a:ea typeface="Arial Unicode MS" pitchFamily="50" charset="-128"/>
              <a:cs typeface="Arial Unicode MS" pitchFamily="50" charset="-128"/>
            </a:endParaRPr>
          </a:p>
        </p:txBody>
      </p:sp>
      <p:sp>
        <p:nvSpPr>
          <p:cNvPr id="10" name="テキスト ボックス 9"/>
          <p:cNvSpPr txBox="1"/>
          <p:nvPr/>
        </p:nvSpPr>
        <p:spPr>
          <a:xfrm>
            <a:off x="0" y="0"/>
            <a:ext cx="9144000" cy="1077218"/>
          </a:xfrm>
          <a:prstGeom prst="rect">
            <a:avLst/>
          </a:prstGeom>
          <a:noFill/>
        </p:spPr>
        <p:txBody>
          <a:bodyPr wrap="square" rtlCol="0">
            <a:spAutoFit/>
          </a:bodyPr>
          <a:lstStyle/>
          <a:p>
            <a:pPr marL="514350" indent="-514350"/>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We can produce highly relativistic pair plasma</a:t>
            </a:r>
          </a:p>
          <a:p>
            <a:pPr marL="514350" indent="-514350"/>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with </a:t>
            </a:r>
            <a:r>
              <a:rPr lang="en-US" altLang="ja-JP" sz="3200" b="1" dirty="0" smtClean="0">
                <a:solidFill>
                  <a:srgbClr val="FF0000"/>
                </a:solidFill>
                <a:effectLst>
                  <a:outerShdw blurRad="38100" dist="38100" dir="2700000" algn="tl">
                    <a:srgbClr val="000000">
                      <a:alpha val="43137"/>
                    </a:srgbClr>
                  </a:outerShdw>
                </a:effectLst>
                <a:latin typeface="Symbol" pitchFamily="18" charset="2"/>
                <a:cs typeface="Times New Roman" pitchFamily="18" charset="0"/>
              </a:rPr>
              <a:t>g = </a:t>
            </a:r>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1000  (HE </a:t>
            </a:r>
            <a:r>
              <a:rPr lang="en-US" altLang="ja-JP"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Astro</a:t>
            </a:r>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AGN-jet, BH-jets, GRBs)</a:t>
            </a:r>
          </a:p>
        </p:txBody>
      </p:sp>
      <p:sp>
        <p:nvSpPr>
          <p:cNvPr id="11" name="テキスト ボックス 10"/>
          <p:cNvSpPr txBox="1"/>
          <p:nvPr/>
        </p:nvSpPr>
        <p:spPr>
          <a:xfrm>
            <a:off x="0" y="2348880"/>
            <a:ext cx="1334020" cy="954107"/>
          </a:xfrm>
          <a:prstGeom prst="rect">
            <a:avLst/>
          </a:prstGeom>
          <a:solidFill>
            <a:schemeClr val="bg1"/>
          </a:solidFill>
        </p:spPr>
        <p:txBody>
          <a:bodyPr wrap="none" rtlCol="0">
            <a:spAutoFit/>
          </a:bodyPr>
          <a:lstStyle/>
          <a:p>
            <a:r>
              <a:rPr kumimoji="1" lang="en-US" altLang="ja-JP" sz="2800" b="1" dirty="0" smtClean="0">
                <a:solidFill>
                  <a:srgbClr val="FF0000"/>
                </a:solidFill>
              </a:rPr>
              <a:t>0.1 EW</a:t>
            </a:r>
          </a:p>
          <a:p>
            <a:r>
              <a:rPr lang="en-US" altLang="ja-JP" sz="2800" b="1" dirty="0" smtClean="0">
                <a:solidFill>
                  <a:srgbClr val="FF0000"/>
                </a:solidFill>
              </a:rPr>
              <a:t>Laser(s)</a:t>
            </a:r>
            <a:endParaRPr kumimoji="1" lang="ja-JP" altLang="en-US" sz="2800" b="1" dirty="0">
              <a:solidFill>
                <a:srgbClr val="FF0000"/>
              </a:solidFill>
            </a:endParaRPr>
          </a:p>
        </p:txBody>
      </p:sp>
      <p:sp>
        <p:nvSpPr>
          <p:cNvPr id="13" name="正方形/長方形 12"/>
          <p:cNvSpPr/>
          <p:nvPr/>
        </p:nvSpPr>
        <p:spPr>
          <a:xfrm>
            <a:off x="4283968" y="1196752"/>
            <a:ext cx="446449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23528" y="4941168"/>
            <a:ext cx="4248472" cy="1569660"/>
          </a:xfrm>
          <a:prstGeom prst="rect">
            <a:avLst/>
          </a:prstGeom>
          <a:noFill/>
        </p:spPr>
        <p:txBody>
          <a:bodyPr wrap="square" rtlCol="0">
            <a:spAutoFit/>
          </a:bodyPr>
          <a:lstStyle/>
          <a:p>
            <a:r>
              <a:rPr lang="en-US" altLang="ja-JP" sz="2400" dirty="0" smtClean="0">
                <a:solidFill>
                  <a:srgbClr val="FF0000"/>
                </a:solidFill>
                <a:latin typeface="Times New Roman" pitchFamily="18" charset="0"/>
                <a:cs typeface="Times New Roman" pitchFamily="18" charset="0"/>
              </a:rPr>
              <a:t>We may also be able to create </a:t>
            </a:r>
            <a:r>
              <a:rPr lang="en-US" altLang="ja-JP" sz="2400" dirty="0" err="1" smtClean="0">
                <a:solidFill>
                  <a:srgbClr val="FF0000"/>
                </a:solidFill>
                <a:latin typeface="Times New Roman" pitchFamily="18" charset="0"/>
                <a:cs typeface="Times New Roman" pitchFamily="18" charset="0"/>
              </a:rPr>
              <a:t>Pion</a:t>
            </a:r>
            <a:r>
              <a:rPr lang="en-US" altLang="ja-JP" sz="2400" dirty="0" smtClean="0">
                <a:solidFill>
                  <a:srgbClr val="FF0000"/>
                </a:solidFill>
                <a:latin typeface="Times New Roman" pitchFamily="18" charset="0"/>
                <a:cs typeface="Times New Roman" pitchFamily="18" charset="0"/>
              </a:rPr>
              <a:t>-pair plasma to study collective phenomena like wave and turbulence in strong force</a:t>
            </a:r>
            <a:endParaRPr kumimoji="1" lang="ja-JP" altLang="en-US" sz="24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 3"/>
          <p:cNvSpPr>
            <a:spLocks noGrp="1"/>
          </p:cNvSpPr>
          <p:nvPr>
            <p:ph type="sldNum" sz="quarter" idx="12"/>
          </p:nvPr>
        </p:nvSpPr>
        <p:spPr/>
        <p:txBody>
          <a:bodyPr/>
          <a:lstStyle/>
          <a:p>
            <a:fld id="{74D290D3-4B5A-4963-A008-78CA58ED9393}" type="slidenum">
              <a:rPr lang="en-US" altLang="ja-JP"/>
              <a:pPr/>
              <a:t>108</a:t>
            </a:fld>
            <a:endParaRPr lang="en-US" altLang="ja-JP"/>
          </a:p>
        </p:txBody>
      </p:sp>
      <p:graphicFrame>
        <p:nvGraphicFramePr>
          <p:cNvPr id="22532" name="Object 4"/>
          <p:cNvGraphicFramePr>
            <a:graphicFrameLocks noChangeAspect="1"/>
          </p:cNvGraphicFramePr>
          <p:nvPr/>
        </p:nvGraphicFramePr>
        <p:xfrm>
          <a:off x="468313" y="0"/>
          <a:ext cx="8135937" cy="6804025"/>
        </p:xfrm>
        <a:graphic>
          <a:graphicData uri="http://schemas.openxmlformats.org/presentationml/2006/ole">
            <p:oleObj spid="_x0000_s1744898" name="Image" r:id="rId4" imgW="6349206" imgH="5307937" progId="">
              <p:embed/>
            </p:oleObj>
          </a:graphicData>
        </a:graphic>
      </p:graphicFrame>
      <p:sp>
        <p:nvSpPr>
          <p:cNvPr id="22533" name="Text Box 5"/>
          <p:cNvSpPr txBox="1">
            <a:spLocks noChangeArrowheads="1"/>
          </p:cNvSpPr>
          <p:nvPr/>
        </p:nvSpPr>
        <p:spPr bwMode="auto">
          <a:xfrm>
            <a:off x="3333750" y="6491288"/>
            <a:ext cx="5810250" cy="366712"/>
          </a:xfrm>
          <a:prstGeom prst="rect">
            <a:avLst/>
          </a:prstGeom>
          <a:noFill/>
          <a:ln w="9525">
            <a:noFill/>
            <a:miter lim="800000"/>
            <a:headEnd/>
            <a:tailEnd/>
          </a:ln>
          <a:effectLst/>
        </p:spPr>
        <p:txBody>
          <a:bodyPr wrap="none">
            <a:spAutoFit/>
          </a:bodyPr>
          <a:lstStyle/>
          <a:p>
            <a:r>
              <a:rPr lang="en-US" altLang="ja-JP">
                <a:solidFill>
                  <a:schemeClr val="bg1"/>
                </a:solidFill>
              </a:rPr>
              <a:t>N. Gehrels et al., Scientific American, December (2002)</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8" name="Picture 2"/>
          <p:cNvPicPr>
            <a:picLocks noChangeAspect="1" noChangeArrowheads="1"/>
          </p:cNvPicPr>
          <p:nvPr/>
        </p:nvPicPr>
        <p:blipFill>
          <a:blip r:embed="rId3" cstate="print"/>
          <a:srcRect t="3496" r="27657"/>
          <a:stretch>
            <a:fillRect/>
          </a:stretch>
        </p:blipFill>
        <p:spPr bwMode="auto">
          <a:xfrm>
            <a:off x="1009650" y="1306513"/>
            <a:ext cx="6354763" cy="5002212"/>
          </a:xfrm>
          <a:prstGeom prst="rect">
            <a:avLst/>
          </a:prstGeom>
          <a:noFill/>
          <a:ln w="9525">
            <a:noFill/>
            <a:miter lim="800000"/>
            <a:headEnd/>
            <a:tailEnd/>
          </a:ln>
          <a:effectLst/>
        </p:spPr>
      </p:pic>
      <p:grpSp>
        <p:nvGrpSpPr>
          <p:cNvPr id="2" name="Group 3"/>
          <p:cNvGrpSpPr>
            <a:grpSpLocks/>
          </p:cNvGrpSpPr>
          <p:nvPr/>
        </p:nvGrpSpPr>
        <p:grpSpPr bwMode="auto">
          <a:xfrm>
            <a:off x="0" y="3810000"/>
            <a:ext cx="4333875" cy="822325"/>
            <a:chOff x="0" y="2400"/>
            <a:chExt cx="2730" cy="518"/>
          </a:xfrm>
        </p:grpSpPr>
        <p:sp>
          <p:nvSpPr>
            <p:cNvPr id="736260" name="Rectangle 4"/>
            <p:cNvSpPr>
              <a:spLocks noChangeArrowheads="1"/>
            </p:cNvSpPr>
            <p:nvPr/>
          </p:nvSpPr>
          <p:spPr bwMode="auto">
            <a:xfrm>
              <a:off x="0" y="2400"/>
              <a:ext cx="1545" cy="518"/>
            </a:xfrm>
            <a:prstGeom prst="rect">
              <a:avLst/>
            </a:prstGeom>
            <a:noFill/>
            <a:ln w="12700">
              <a:noFill/>
              <a:miter lim="800000"/>
              <a:headEnd type="none" w="sm" len="sm"/>
              <a:tailEnd type="none" w="sm" len="sm"/>
            </a:ln>
            <a:effectLst/>
          </p:spPr>
          <p:txBody>
            <a:bodyPr>
              <a:spAutoFit/>
            </a:bodyPr>
            <a:lstStyle/>
            <a:p>
              <a:r>
                <a:rPr lang="hu-HU" b="1">
                  <a:solidFill>
                    <a:srgbClr val="CC0000"/>
                  </a:solidFill>
                  <a:effectLst>
                    <a:outerShdw blurRad="38100" dist="38100" dir="2700000" algn="tl">
                      <a:srgbClr val="C0C0C0"/>
                    </a:outerShdw>
                  </a:effectLst>
                </a:rPr>
                <a:t>Czech Republic</a:t>
              </a:r>
              <a:br>
                <a:rPr lang="hu-HU" b="1">
                  <a:solidFill>
                    <a:srgbClr val="CC0000"/>
                  </a:solidFill>
                  <a:effectLst>
                    <a:outerShdw blurRad="38100" dist="38100" dir="2700000" algn="tl">
                      <a:srgbClr val="C0C0C0"/>
                    </a:outerShdw>
                  </a:effectLst>
                </a:rPr>
              </a:br>
              <a:r>
                <a:rPr lang="hu-HU" b="1">
                  <a:solidFill>
                    <a:srgbClr val="CC0000"/>
                  </a:solidFill>
                  <a:effectLst>
                    <a:outerShdw blurRad="38100" dist="38100" dir="2700000" algn="tl">
                      <a:srgbClr val="C0C0C0"/>
                    </a:outerShdw>
                  </a:effectLst>
                </a:rPr>
                <a:t>Prague</a:t>
              </a:r>
            </a:p>
          </p:txBody>
        </p:sp>
        <p:sp>
          <p:nvSpPr>
            <p:cNvPr id="736261" name="AutoShape 5"/>
            <p:cNvSpPr>
              <a:spLocks noChangeArrowheads="1"/>
            </p:cNvSpPr>
            <p:nvPr/>
          </p:nvSpPr>
          <p:spPr bwMode="auto">
            <a:xfrm>
              <a:off x="2609" y="2682"/>
              <a:ext cx="121" cy="95"/>
            </a:xfrm>
            <a:custGeom>
              <a:avLst/>
              <a:gdLst>
                <a:gd name="G0" fmla="+- 8529 0 0"/>
                <a:gd name="G1" fmla="+- 21600 0 8529"/>
                <a:gd name="G2" fmla="+- 21600 0 85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529" y="10800"/>
                  </a:moveTo>
                  <a:cubicBezTo>
                    <a:pt x="8529" y="12054"/>
                    <a:pt x="9546" y="13071"/>
                    <a:pt x="10800" y="13071"/>
                  </a:cubicBezTo>
                  <a:cubicBezTo>
                    <a:pt x="12054" y="13071"/>
                    <a:pt x="13071" y="12054"/>
                    <a:pt x="13071" y="10800"/>
                  </a:cubicBezTo>
                  <a:cubicBezTo>
                    <a:pt x="13071" y="9546"/>
                    <a:pt x="12054" y="8529"/>
                    <a:pt x="10800" y="8529"/>
                  </a:cubicBezTo>
                  <a:cubicBezTo>
                    <a:pt x="9546" y="8529"/>
                    <a:pt x="8529" y="9546"/>
                    <a:pt x="8529" y="10800"/>
                  </a:cubicBezTo>
                  <a:close/>
                </a:path>
              </a:pathLst>
            </a:custGeom>
            <a:solidFill>
              <a:srgbClr val="FFCCFF"/>
            </a:solidFill>
            <a:ln w="12700">
              <a:noFill/>
              <a:round/>
              <a:headEnd type="none" w="sm" len="sm"/>
              <a:tailEnd type="none" w="sm" len="sm"/>
            </a:ln>
            <a:effectLst/>
          </p:spPr>
          <p:txBody>
            <a:bodyPr wrap="none" anchor="ctr"/>
            <a:lstStyle/>
            <a:p>
              <a:endParaRPr lang="ja-JP" altLang="en-US"/>
            </a:p>
          </p:txBody>
        </p:sp>
        <p:sp>
          <p:nvSpPr>
            <p:cNvPr id="736262" name="Line 6"/>
            <p:cNvSpPr>
              <a:spLocks noChangeShapeType="1"/>
            </p:cNvSpPr>
            <p:nvPr/>
          </p:nvSpPr>
          <p:spPr bwMode="auto">
            <a:xfrm flipV="1">
              <a:off x="955" y="2731"/>
              <a:ext cx="1655" cy="7"/>
            </a:xfrm>
            <a:prstGeom prst="line">
              <a:avLst/>
            </a:prstGeom>
            <a:noFill/>
            <a:ln w="50800">
              <a:solidFill>
                <a:srgbClr val="FF6600"/>
              </a:solidFill>
              <a:round/>
              <a:headEnd type="none" w="sm" len="sm"/>
              <a:tailEnd type="arrow" w="lg" len="med"/>
            </a:ln>
            <a:effectLst/>
          </p:spPr>
          <p:txBody>
            <a:bodyPr/>
            <a:lstStyle/>
            <a:p>
              <a:endParaRPr lang="ja-JP" altLang="en-US"/>
            </a:p>
          </p:txBody>
        </p:sp>
      </p:grpSp>
      <p:grpSp>
        <p:nvGrpSpPr>
          <p:cNvPr id="3" name="Group 7"/>
          <p:cNvGrpSpPr>
            <a:grpSpLocks/>
          </p:cNvGrpSpPr>
          <p:nvPr/>
        </p:nvGrpSpPr>
        <p:grpSpPr bwMode="auto">
          <a:xfrm>
            <a:off x="2311400" y="4676775"/>
            <a:ext cx="2686050" cy="1862138"/>
            <a:chOff x="1456" y="2946"/>
            <a:chExt cx="1692" cy="1173"/>
          </a:xfrm>
        </p:grpSpPr>
        <p:sp>
          <p:nvSpPr>
            <p:cNvPr id="736264" name="Text Box 8"/>
            <p:cNvSpPr txBox="1">
              <a:spLocks noChangeArrowheads="1"/>
            </p:cNvSpPr>
            <p:nvPr/>
          </p:nvSpPr>
          <p:spPr bwMode="auto">
            <a:xfrm>
              <a:off x="1456" y="3601"/>
              <a:ext cx="895" cy="518"/>
            </a:xfrm>
            <a:prstGeom prst="rect">
              <a:avLst/>
            </a:prstGeom>
            <a:noFill/>
            <a:ln w="12700">
              <a:noFill/>
              <a:miter lim="800000"/>
              <a:headEnd type="none" w="sm" len="sm"/>
              <a:tailEnd type="none" w="sm" len="sm"/>
            </a:ln>
            <a:effectLst/>
          </p:spPr>
          <p:txBody>
            <a:bodyPr wrap="none">
              <a:spAutoFit/>
            </a:bodyPr>
            <a:lstStyle/>
            <a:p>
              <a:r>
                <a:rPr lang="hu-HU" b="1">
                  <a:solidFill>
                    <a:srgbClr val="CC0000"/>
                  </a:solidFill>
                  <a:effectLst>
                    <a:outerShdw blurRad="38100" dist="38100" dir="2700000" algn="tl">
                      <a:srgbClr val="C0C0C0"/>
                    </a:outerShdw>
                  </a:effectLst>
                </a:rPr>
                <a:t>Hungary</a:t>
              </a:r>
              <a:br>
                <a:rPr lang="hu-HU" b="1">
                  <a:solidFill>
                    <a:srgbClr val="CC0000"/>
                  </a:solidFill>
                  <a:effectLst>
                    <a:outerShdw blurRad="38100" dist="38100" dir="2700000" algn="tl">
                      <a:srgbClr val="C0C0C0"/>
                    </a:outerShdw>
                  </a:effectLst>
                </a:rPr>
              </a:br>
              <a:r>
                <a:rPr lang="hu-HU" b="1">
                  <a:solidFill>
                    <a:srgbClr val="CC0000"/>
                  </a:solidFill>
                  <a:effectLst>
                    <a:outerShdw blurRad="38100" dist="38100" dir="2700000" algn="tl">
                      <a:srgbClr val="C0C0C0"/>
                    </a:outerShdw>
                  </a:effectLst>
                </a:rPr>
                <a:t>Szeged</a:t>
              </a:r>
            </a:p>
          </p:txBody>
        </p:sp>
        <p:sp>
          <p:nvSpPr>
            <p:cNvPr id="736265" name="AutoShape 9"/>
            <p:cNvSpPr>
              <a:spLocks noChangeArrowheads="1"/>
            </p:cNvSpPr>
            <p:nvPr/>
          </p:nvSpPr>
          <p:spPr bwMode="auto">
            <a:xfrm>
              <a:off x="3027" y="2946"/>
              <a:ext cx="121" cy="95"/>
            </a:xfrm>
            <a:custGeom>
              <a:avLst/>
              <a:gdLst>
                <a:gd name="G0" fmla="+- 8529 0 0"/>
                <a:gd name="G1" fmla="+- 21600 0 8529"/>
                <a:gd name="G2" fmla="+- 21600 0 85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529" y="10800"/>
                  </a:moveTo>
                  <a:cubicBezTo>
                    <a:pt x="8529" y="12054"/>
                    <a:pt x="9546" y="13071"/>
                    <a:pt x="10800" y="13071"/>
                  </a:cubicBezTo>
                  <a:cubicBezTo>
                    <a:pt x="12054" y="13071"/>
                    <a:pt x="13071" y="12054"/>
                    <a:pt x="13071" y="10800"/>
                  </a:cubicBezTo>
                  <a:cubicBezTo>
                    <a:pt x="13071" y="9546"/>
                    <a:pt x="12054" y="8529"/>
                    <a:pt x="10800" y="8529"/>
                  </a:cubicBezTo>
                  <a:cubicBezTo>
                    <a:pt x="9546" y="8529"/>
                    <a:pt x="8529" y="9546"/>
                    <a:pt x="8529" y="10800"/>
                  </a:cubicBezTo>
                  <a:close/>
                </a:path>
              </a:pathLst>
            </a:custGeom>
            <a:solidFill>
              <a:srgbClr val="FFCCFF"/>
            </a:solidFill>
            <a:ln w="12700">
              <a:noFill/>
              <a:round/>
              <a:headEnd type="none" w="sm" len="sm"/>
              <a:tailEnd type="none" w="sm" len="sm"/>
            </a:ln>
            <a:effectLst/>
          </p:spPr>
          <p:txBody>
            <a:bodyPr wrap="none" anchor="ctr"/>
            <a:lstStyle/>
            <a:p>
              <a:endParaRPr lang="ja-JP" altLang="en-US"/>
            </a:p>
          </p:txBody>
        </p:sp>
        <p:sp>
          <p:nvSpPr>
            <p:cNvPr id="736266" name="Line 10"/>
            <p:cNvSpPr>
              <a:spLocks noChangeShapeType="1"/>
            </p:cNvSpPr>
            <p:nvPr/>
          </p:nvSpPr>
          <p:spPr bwMode="auto">
            <a:xfrm flipV="1">
              <a:off x="2314" y="3037"/>
              <a:ext cx="753" cy="671"/>
            </a:xfrm>
            <a:prstGeom prst="line">
              <a:avLst/>
            </a:prstGeom>
            <a:noFill/>
            <a:ln w="50800">
              <a:solidFill>
                <a:srgbClr val="FF6600"/>
              </a:solidFill>
              <a:round/>
              <a:headEnd type="none" w="sm" len="sm"/>
              <a:tailEnd type="arrow" w="lg" len="med"/>
            </a:ln>
            <a:effectLst/>
          </p:spPr>
          <p:txBody>
            <a:bodyPr/>
            <a:lstStyle/>
            <a:p>
              <a:endParaRPr lang="ja-JP" altLang="en-US"/>
            </a:p>
          </p:txBody>
        </p:sp>
      </p:grpSp>
      <p:grpSp>
        <p:nvGrpSpPr>
          <p:cNvPr id="4" name="Group 11"/>
          <p:cNvGrpSpPr>
            <a:grpSpLocks/>
          </p:cNvGrpSpPr>
          <p:nvPr/>
        </p:nvGrpSpPr>
        <p:grpSpPr bwMode="auto">
          <a:xfrm>
            <a:off x="4427537" y="4918075"/>
            <a:ext cx="3284538" cy="1939925"/>
            <a:chOff x="2789" y="3098"/>
            <a:chExt cx="2069" cy="1222"/>
          </a:xfrm>
        </p:grpSpPr>
        <p:sp>
          <p:nvSpPr>
            <p:cNvPr id="736268" name="Rectangle 12"/>
            <p:cNvSpPr>
              <a:spLocks noChangeArrowheads="1"/>
            </p:cNvSpPr>
            <p:nvPr/>
          </p:nvSpPr>
          <p:spPr bwMode="auto">
            <a:xfrm>
              <a:off x="2789" y="3802"/>
              <a:ext cx="2069" cy="518"/>
            </a:xfrm>
            <a:prstGeom prst="rect">
              <a:avLst/>
            </a:prstGeom>
            <a:noFill/>
            <a:ln w="12700">
              <a:noFill/>
              <a:miter lim="800000"/>
              <a:headEnd type="none" w="sm" len="sm"/>
              <a:tailEnd type="none" w="sm" len="sm"/>
            </a:ln>
            <a:effectLst/>
          </p:spPr>
          <p:txBody>
            <a:bodyPr wrap="none">
              <a:spAutoFit/>
            </a:bodyPr>
            <a:lstStyle/>
            <a:p>
              <a:r>
                <a:rPr lang="hu-HU" b="1" dirty="0">
                  <a:solidFill>
                    <a:srgbClr val="CC0000"/>
                  </a:solidFill>
                  <a:effectLst>
                    <a:outerShdw blurRad="38100" dist="38100" dir="2700000" algn="tl">
                      <a:srgbClr val="C0C0C0"/>
                    </a:outerShdw>
                  </a:effectLst>
                </a:rPr>
                <a:t>Romania</a:t>
              </a:r>
              <a:br>
                <a:rPr lang="hu-HU" b="1" dirty="0">
                  <a:solidFill>
                    <a:srgbClr val="CC0000"/>
                  </a:solidFill>
                  <a:effectLst>
                    <a:outerShdw blurRad="38100" dist="38100" dir="2700000" algn="tl">
                      <a:srgbClr val="C0C0C0"/>
                    </a:outerShdw>
                  </a:effectLst>
                </a:rPr>
              </a:br>
              <a:r>
                <a:rPr lang="hu-HU" b="1" dirty="0">
                  <a:solidFill>
                    <a:srgbClr val="CC0000"/>
                  </a:solidFill>
                  <a:effectLst>
                    <a:outerShdw blurRad="38100" dist="38100" dir="2700000" algn="tl">
                      <a:srgbClr val="C0C0C0"/>
                    </a:outerShdw>
                  </a:effectLst>
                </a:rPr>
                <a:t>Bucharest - Magurele</a:t>
              </a:r>
            </a:p>
          </p:txBody>
        </p:sp>
        <p:sp>
          <p:nvSpPr>
            <p:cNvPr id="736269" name="AutoShape 13"/>
            <p:cNvSpPr>
              <a:spLocks noChangeArrowheads="1"/>
            </p:cNvSpPr>
            <p:nvPr/>
          </p:nvSpPr>
          <p:spPr bwMode="auto">
            <a:xfrm>
              <a:off x="3511" y="3098"/>
              <a:ext cx="121" cy="95"/>
            </a:xfrm>
            <a:custGeom>
              <a:avLst/>
              <a:gdLst>
                <a:gd name="G0" fmla="+- 8529 0 0"/>
                <a:gd name="G1" fmla="+- 21600 0 8529"/>
                <a:gd name="G2" fmla="+- 21600 0 852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529" y="10800"/>
                  </a:moveTo>
                  <a:cubicBezTo>
                    <a:pt x="8529" y="12054"/>
                    <a:pt x="9546" y="13071"/>
                    <a:pt x="10800" y="13071"/>
                  </a:cubicBezTo>
                  <a:cubicBezTo>
                    <a:pt x="12054" y="13071"/>
                    <a:pt x="13071" y="12054"/>
                    <a:pt x="13071" y="10800"/>
                  </a:cubicBezTo>
                  <a:cubicBezTo>
                    <a:pt x="13071" y="9546"/>
                    <a:pt x="12054" y="8529"/>
                    <a:pt x="10800" y="8529"/>
                  </a:cubicBezTo>
                  <a:cubicBezTo>
                    <a:pt x="9546" y="8529"/>
                    <a:pt x="8529" y="9546"/>
                    <a:pt x="8529" y="10800"/>
                  </a:cubicBezTo>
                  <a:close/>
                </a:path>
              </a:pathLst>
            </a:custGeom>
            <a:solidFill>
              <a:srgbClr val="FFCCFF"/>
            </a:solidFill>
            <a:ln w="12700">
              <a:noFill/>
              <a:round/>
              <a:headEnd type="none" w="sm" len="sm"/>
              <a:tailEnd type="none" w="sm" len="sm"/>
            </a:ln>
            <a:effectLst/>
          </p:spPr>
          <p:txBody>
            <a:bodyPr wrap="none" anchor="ctr"/>
            <a:lstStyle/>
            <a:p>
              <a:endParaRPr lang="ja-JP" altLang="en-US"/>
            </a:p>
          </p:txBody>
        </p:sp>
        <p:sp>
          <p:nvSpPr>
            <p:cNvPr id="736270" name="Line 14"/>
            <p:cNvSpPr>
              <a:spLocks noChangeShapeType="1"/>
            </p:cNvSpPr>
            <p:nvPr/>
          </p:nvSpPr>
          <p:spPr bwMode="auto">
            <a:xfrm flipH="1" flipV="1">
              <a:off x="3569" y="3193"/>
              <a:ext cx="19" cy="637"/>
            </a:xfrm>
            <a:prstGeom prst="line">
              <a:avLst/>
            </a:prstGeom>
            <a:noFill/>
            <a:ln w="50800">
              <a:solidFill>
                <a:srgbClr val="FF6600"/>
              </a:solidFill>
              <a:round/>
              <a:headEnd type="none" w="sm" len="sm"/>
              <a:tailEnd type="arrow" w="lg" len="med"/>
            </a:ln>
            <a:effectLst/>
          </p:spPr>
          <p:txBody>
            <a:bodyPr/>
            <a:lstStyle/>
            <a:p>
              <a:endParaRPr lang="ja-JP" altLang="en-US"/>
            </a:p>
          </p:txBody>
        </p:sp>
      </p:grpSp>
      <p:sp>
        <p:nvSpPr>
          <p:cNvPr id="736271" name="Rectangle 15"/>
          <p:cNvSpPr>
            <a:spLocks noChangeArrowheads="1"/>
          </p:cNvSpPr>
          <p:nvPr/>
        </p:nvSpPr>
        <p:spPr bwMode="auto">
          <a:xfrm>
            <a:off x="5436096" y="1484784"/>
            <a:ext cx="3503339" cy="796925"/>
          </a:xfrm>
          <a:prstGeom prst="rect">
            <a:avLst/>
          </a:prstGeom>
          <a:solidFill>
            <a:srgbClr val="FFFF00"/>
          </a:solidFill>
          <a:ln w="9525">
            <a:noFill/>
            <a:miter lim="800000"/>
            <a:headEnd/>
            <a:tailEnd/>
          </a:ln>
          <a:effectLst/>
        </p:spPr>
        <p:txBody>
          <a:bodyPr anchor="ctr"/>
          <a:lstStyle/>
          <a:p>
            <a:r>
              <a:rPr lang="hu-HU" sz="2400" b="1" dirty="0">
                <a:solidFill>
                  <a:srgbClr val="CC3300"/>
                </a:solidFill>
                <a:latin typeface="Times New Roman" pitchFamily="18" charset="0"/>
                <a:cs typeface="Times New Roman" pitchFamily="18" charset="0"/>
              </a:rPr>
              <a:t>Site selection: </a:t>
            </a:r>
            <a:endParaRPr lang="en-US" sz="2400" b="1" dirty="0" smtClean="0">
              <a:solidFill>
                <a:srgbClr val="CC3300"/>
              </a:solidFill>
              <a:latin typeface="Times New Roman" pitchFamily="18" charset="0"/>
              <a:cs typeface="Times New Roman" pitchFamily="18" charset="0"/>
            </a:endParaRPr>
          </a:p>
          <a:p>
            <a:r>
              <a:rPr lang="hu-HU" sz="2400" b="1" dirty="0" smtClean="0">
                <a:solidFill>
                  <a:srgbClr val="CC3300"/>
                </a:solidFill>
                <a:latin typeface="Times New Roman" pitchFamily="18" charset="0"/>
                <a:cs typeface="Times New Roman" pitchFamily="18" charset="0"/>
              </a:rPr>
              <a:t>decision </a:t>
            </a:r>
            <a:r>
              <a:rPr lang="hu-HU" sz="2400" b="1" dirty="0">
                <a:solidFill>
                  <a:srgbClr val="CC3300"/>
                </a:solidFill>
                <a:latin typeface="Times New Roman" pitchFamily="18" charset="0"/>
                <a:cs typeface="Times New Roman" pitchFamily="18" charset="0"/>
              </a:rPr>
              <a:t>on </a:t>
            </a:r>
            <a:r>
              <a:rPr lang="en-US" sz="2400" b="1" dirty="0" smtClean="0">
                <a:solidFill>
                  <a:srgbClr val="CC3300"/>
                </a:solidFill>
                <a:latin typeface="Times New Roman" pitchFamily="18" charset="0"/>
                <a:cs typeface="Times New Roman" pitchFamily="18" charset="0"/>
              </a:rPr>
              <a:t>Oct. 1, </a:t>
            </a:r>
            <a:r>
              <a:rPr lang="hu-HU" sz="2400" b="1" dirty="0" smtClean="0">
                <a:solidFill>
                  <a:srgbClr val="CC3300"/>
                </a:solidFill>
                <a:latin typeface="Times New Roman" pitchFamily="18" charset="0"/>
                <a:cs typeface="Times New Roman" pitchFamily="18" charset="0"/>
              </a:rPr>
              <a:t>2009</a:t>
            </a:r>
            <a:endParaRPr lang="hu-HU" sz="2400" b="1" dirty="0">
              <a:solidFill>
                <a:srgbClr val="CC3300"/>
              </a:solidFill>
              <a:latin typeface="Times New Roman" pitchFamily="18" charset="0"/>
              <a:cs typeface="Times New Roman" pitchFamily="18" charset="0"/>
            </a:endParaRPr>
          </a:p>
        </p:txBody>
      </p:sp>
      <p:sp>
        <p:nvSpPr>
          <p:cNvPr id="736272" name="Textfeld 34"/>
          <p:cNvSpPr txBox="1">
            <a:spLocks noChangeArrowheads="1"/>
          </p:cNvSpPr>
          <p:nvPr/>
        </p:nvSpPr>
        <p:spPr bwMode="auto">
          <a:xfrm>
            <a:off x="5868144" y="4437112"/>
            <a:ext cx="2822575" cy="396875"/>
          </a:xfrm>
          <a:prstGeom prst="rect">
            <a:avLst/>
          </a:prstGeom>
          <a:solidFill>
            <a:srgbClr val="FF0000"/>
          </a:solidFill>
          <a:ln w="9525">
            <a:noFill/>
            <a:miter lim="800000"/>
            <a:headEnd/>
            <a:tailEnd/>
          </a:ln>
        </p:spPr>
        <p:txBody>
          <a:bodyPr>
            <a:spAutoFit/>
          </a:bodyPr>
          <a:lstStyle/>
          <a:p>
            <a:pPr eaLnBrk="0" hangingPunct="0"/>
            <a:r>
              <a:rPr lang="hu-HU" sz="2000" b="1" dirty="0">
                <a:solidFill>
                  <a:schemeClr val="bg1"/>
                </a:solidFill>
              </a:rPr>
              <a:t>Overall cost: </a:t>
            </a:r>
            <a:r>
              <a:rPr lang="hu-HU" sz="2000" b="1" dirty="0">
                <a:solidFill>
                  <a:schemeClr val="bg1"/>
                </a:solidFill>
                <a:sym typeface="Symbol" pitchFamily="18" charset="2"/>
              </a:rPr>
              <a:t></a:t>
            </a:r>
            <a:r>
              <a:rPr lang="hu-HU" sz="2000" b="1" dirty="0">
                <a:solidFill>
                  <a:schemeClr val="bg1"/>
                </a:solidFill>
              </a:rPr>
              <a:t>800M€</a:t>
            </a:r>
            <a:endParaRPr lang="de-DE" sz="2000" b="1" dirty="0">
              <a:solidFill>
                <a:schemeClr val="bg1"/>
              </a:solidFill>
            </a:endParaRPr>
          </a:p>
        </p:txBody>
      </p:sp>
      <p:sp>
        <p:nvSpPr>
          <p:cNvPr id="17" name="スライド番号プレースホルダ 16"/>
          <p:cNvSpPr>
            <a:spLocks noGrp="1"/>
          </p:cNvSpPr>
          <p:nvPr>
            <p:ph type="sldNum" sz="quarter" idx="12"/>
          </p:nvPr>
        </p:nvSpPr>
        <p:spPr/>
        <p:txBody>
          <a:bodyPr/>
          <a:lstStyle/>
          <a:p>
            <a:fld id="{D2D8002D-B5B0-4BAC-B1F6-782DDCCE6D9C}" type="slidenum">
              <a:rPr kumimoji="1" lang="ja-JP" altLang="en-US" smtClean="0"/>
              <a:pPr/>
              <a:t>109</a:t>
            </a:fld>
            <a:endParaRPr kumimoji="1" lang="ja-JP" altLang="en-US"/>
          </a:p>
        </p:txBody>
      </p:sp>
      <p:sp>
        <p:nvSpPr>
          <p:cNvPr id="18" name="テキスト ボックス 17"/>
          <p:cNvSpPr txBox="1"/>
          <p:nvPr/>
        </p:nvSpPr>
        <p:spPr>
          <a:xfrm>
            <a:off x="0" y="0"/>
            <a:ext cx="9144000" cy="1138773"/>
          </a:xfrm>
          <a:prstGeom prst="rect">
            <a:avLst/>
          </a:prstGeom>
          <a:noFill/>
        </p:spPr>
        <p:txBody>
          <a:bodyPr wrap="square" rtlCol="0">
            <a:spAutoFit/>
          </a:bodyPr>
          <a:lstStyle/>
          <a:p>
            <a:r>
              <a:rPr kumimoji="1"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EU decided to </a:t>
            </a:r>
            <a:r>
              <a:rPr kumimoji="1" lang="en-US" altLang="ja-JP"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construct</a:t>
            </a:r>
            <a:r>
              <a:rPr kumimoji="1"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 ELI Modules (10PW) in East Europe (Total cost = 800 M Euro)</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9" name="Picture 2" descr="091125_343_FINAL_cam01"/>
          <p:cNvPicPr>
            <a:picLocks noChangeAspect="1" noChangeArrowheads="1"/>
          </p:cNvPicPr>
          <p:nvPr/>
        </p:nvPicPr>
        <p:blipFill>
          <a:blip r:embed="rId4" cstate="print"/>
          <a:srcRect b="15605"/>
          <a:stretch>
            <a:fillRect/>
          </a:stretch>
        </p:blipFill>
        <p:spPr bwMode="auto">
          <a:xfrm>
            <a:off x="1187624" y="1916832"/>
            <a:ext cx="2730920"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8050" name="Picture 2"/>
          <p:cNvPicPr>
            <a:picLocks noChangeAspect="1" noChangeArrowheads="1"/>
          </p:cNvPicPr>
          <p:nvPr/>
        </p:nvPicPr>
        <p:blipFill>
          <a:blip r:embed="rId5" cstate="print"/>
          <a:srcRect/>
          <a:stretch>
            <a:fillRect/>
          </a:stretch>
        </p:blipFill>
        <p:spPr bwMode="auto">
          <a:xfrm>
            <a:off x="6588224" y="5013176"/>
            <a:ext cx="2267149" cy="1549408"/>
          </a:xfrm>
          <a:prstGeom prst="rect">
            <a:avLst/>
          </a:prstGeom>
          <a:noFill/>
          <a:ln w="9525">
            <a:noFill/>
            <a:miter lim="800000"/>
            <a:headEnd/>
            <a:tailEnd/>
          </a:ln>
        </p:spPr>
      </p:pic>
      <p:cxnSp>
        <p:nvCxnSpPr>
          <p:cNvPr id="23" name="直線コネクタ 22"/>
          <p:cNvCxnSpPr/>
          <p:nvPr/>
        </p:nvCxnSpPr>
        <p:spPr>
          <a:xfrm>
            <a:off x="251520" y="1124744"/>
            <a:ext cx="8496944" cy="72008"/>
          </a:xfrm>
          <a:prstGeom prst="line">
            <a:avLst/>
          </a:prstGeom>
          <a:ln w="57150" cmpd="thinThick"/>
        </p:spPr>
        <p:style>
          <a:lnRef idx="1">
            <a:schemeClr val="accent1"/>
          </a:lnRef>
          <a:fillRef idx="0">
            <a:schemeClr val="accent1"/>
          </a:fillRef>
          <a:effectRef idx="0">
            <a:schemeClr val="accent1"/>
          </a:effectRef>
          <a:fontRef idx="minor">
            <a:schemeClr val="tx1"/>
          </a:fontRef>
        </p:style>
      </p:cxnSp>
      <p:pic>
        <p:nvPicPr>
          <p:cNvPr id="258051" name="Picture 3"/>
          <p:cNvPicPr>
            <a:picLocks noChangeAspect="1" noChangeArrowheads="1"/>
          </p:cNvPicPr>
          <p:nvPr/>
        </p:nvPicPr>
        <p:blipFill>
          <a:blip r:embed="rId6" cstate="print"/>
          <a:srcRect/>
          <a:stretch>
            <a:fillRect/>
          </a:stretch>
        </p:blipFill>
        <p:spPr bwMode="auto">
          <a:xfrm>
            <a:off x="5508104" y="2492896"/>
            <a:ext cx="2565276" cy="1827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1498178"/>
          </a:xfrm>
        </p:spPr>
        <p:txBody>
          <a:bodyPr/>
          <a:lstStyle/>
          <a:p>
            <a:r>
              <a:rPr lang="en-US" altLang="ja-JP"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1.1 Collisionless Shocks in Universe</a:t>
            </a:r>
            <a:endParaRPr kumimoji="1" lang="ja-JP" altLang="en-US" b="1" dirty="0">
              <a:solidFill>
                <a:srgbClr val="FF0000"/>
              </a:solidFill>
              <a:effectLst>
                <a:outerShdw blurRad="38100" dist="38100" dir="2700000" algn="tl">
                  <a:srgbClr val="000000">
                    <a:alpha val="43137"/>
                  </a:srgbClr>
                </a:outerShdw>
              </a:effectLst>
            </a:endParaRPr>
          </a:p>
        </p:txBody>
      </p:sp>
      <p:sp>
        <p:nvSpPr>
          <p:cNvPr id="5" name="コンテンツ プレースホルダ 4"/>
          <p:cNvSpPr>
            <a:spLocks noGrp="1"/>
          </p:cNvSpPr>
          <p:nvPr>
            <p:ph idx="1"/>
          </p:nvPr>
        </p:nvSpPr>
        <p:spPr>
          <a:xfrm>
            <a:off x="539552" y="2204864"/>
            <a:ext cx="8229600" cy="3773016"/>
          </a:xfrm>
        </p:spPr>
        <p:txBody>
          <a:bodyPr/>
          <a:lstStyle/>
          <a:p>
            <a:pPr marL="971550" lvl="1" indent="-571500">
              <a:buFont typeface="+mj-lt"/>
              <a:buAutoNum type="arabicPeriod"/>
            </a:pPr>
            <a:r>
              <a:rPr lang="en-US" altLang="ja-JP" sz="3200" dirty="0" err="1" smtClean="0">
                <a:latin typeface="Times New Roman" pitchFamily="18" charset="0"/>
                <a:cs typeface="Times New Roman" pitchFamily="18" charset="0"/>
              </a:rPr>
              <a:t>Collisional</a:t>
            </a:r>
            <a:r>
              <a:rPr lang="en-US" altLang="ja-JP" sz="3200" dirty="0" smtClean="0">
                <a:latin typeface="Times New Roman" pitchFamily="18" charset="0"/>
                <a:cs typeface="Times New Roman" pitchFamily="18" charset="0"/>
              </a:rPr>
              <a:t> Shock and CL Shock</a:t>
            </a:r>
          </a:p>
          <a:p>
            <a:pPr marL="971550" lvl="1" indent="-571500">
              <a:buFont typeface="+mj-lt"/>
              <a:buAutoNum type="arabicPeriod"/>
            </a:pPr>
            <a:r>
              <a:rPr lang="en-US" altLang="ja-JP" sz="3200" dirty="0" smtClean="0">
                <a:latin typeface="Times New Roman" pitchFamily="18" charset="0"/>
                <a:cs typeface="Times New Roman" pitchFamily="18" charset="0"/>
              </a:rPr>
              <a:t>Example of CL shocks</a:t>
            </a:r>
          </a:p>
          <a:p>
            <a:pPr marL="971550" lvl="1" indent="-571500">
              <a:buFont typeface="+mj-lt"/>
              <a:buAutoNum type="arabicPeriod"/>
            </a:pPr>
            <a:r>
              <a:rPr lang="en-US" altLang="ja-JP" sz="3200" dirty="0" smtClean="0">
                <a:latin typeface="Times New Roman" pitchFamily="18" charset="0"/>
                <a:cs typeface="Times New Roman" pitchFamily="18" charset="0"/>
              </a:rPr>
              <a:t>Experimental Data (T. Morita)</a:t>
            </a:r>
          </a:p>
          <a:p>
            <a:pPr marL="971550" lvl="1" indent="-571500">
              <a:buFont typeface="+mj-lt"/>
              <a:buAutoNum type="arabicPeriod"/>
            </a:pPr>
            <a:r>
              <a:rPr lang="en-US" altLang="ja-JP" sz="3200" dirty="0" smtClean="0">
                <a:latin typeface="Times New Roman" pitchFamily="18" charset="0"/>
                <a:cs typeface="Times New Roman" pitchFamily="18" charset="0"/>
              </a:rPr>
              <a:t>CL Shock in no-External B-filed(2,3-D)</a:t>
            </a:r>
          </a:p>
          <a:p>
            <a:pPr marL="971550" lvl="1" indent="-571500">
              <a:buFont typeface="+mj-lt"/>
              <a:buAutoNum type="arabicPeriod"/>
            </a:pPr>
            <a:r>
              <a:rPr lang="en-US" altLang="ja-JP" sz="3200" dirty="0" smtClean="0">
                <a:latin typeface="Times New Roman" pitchFamily="18" charset="0"/>
                <a:cs typeface="Times New Roman" pitchFamily="18" charset="0"/>
              </a:rPr>
              <a:t>CL Shock mediated by </a:t>
            </a:r>
            <a:r>
              <a:rPr lang="en-US" altLang="ja-JP" sz="3200" dirty="0" err="1" smtClean="0">
                <a:latin typeface="Times New Roman" pitchFamily="18" charset="0"/>
                <a:cs typeface="Times New Roman" pitchFamily="18" charset="0"/>
              </a:rPr>
              <a:t>Weibel</a:t>
            </a:r>
            <a:r>
              <a:rPr lang="en-US" altLang="ja-JP" sz="3200" dirty="0" smtClean="0">
                <a:latin typeface="Times New Roman" pitchFamily="18" charset="0"/>
                <a:cs typeface="Times New Roman" pitchFamily="18" charset="0"/>
              </a:rPr>
              <a:t> Instability</a:t>
            </a:r>
          </a:p>
          <a:p>
            <a:endParaRPr kumimoji="1" lang="ja-JP" altLang="en-US" dirty="0"/>
          </a:p>
        </p:txBody>
      </p:sp>
      <p:sp>
        <p:nvSpPr>
          <p:cNvPr id="3" name="スライド番号プレースホルダ 2"/>
          <p:cNvSpPr>
            <a:spLocks noGrp="1"/>
          </p:cNvSpPr>
          <p:nvPr>
            <p:ph type="sldNum" sz="quarter" idx="12"/>
          </p:nvPr>
        </p:nvSpPr>
        <p:spPr/>
        <p:txBody>
          <a:bodyPr/>
          <a:lstStyle/>
          <a:p>
            <a:pPr>
              <a:defRPr/>
            </a:pPr>
            <a:fld id="{65E03891-6E64-462D-87C2-E2C3BBED5907}" type="slidenum">
              <a:rPr lang="ja-JP" altLang="en-US" smtClean="0"/>
              <a:pPr>
                <a:defRPr/>
              </a:pPr>
              <a:t>11</a:t>
            </a:fld>
            <a:endParaRPr lang="ja-JP" alt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110</a:t>
            </a:fld>
            <a:endParaRPr kumimoji="1" lang="ja-JP" altLang="en-US"/>
          </a:p>
        </p:txBody>
      </p:sp>
      <p:pic>
        <p:nvPicPr>
          <p:cNvPr id="3" name="図 2" descr="NIF-ARC petawatt2.jpg"/>
          <p:cNvPicPr>
            <a:picLocks noChangeAspect="1"/>
          </p:cNvPicPr>
          <p:nvPr/>
        </p:nvPicPr>
        <p:blipFill>
          <a:blip r:embed="rId3" cstate="print"/>
          <a:stretch>
            <a:fillRect/>
          </a:stretch>
        </p:blipFill>
        <p:spPr>
          <a:xfrm>
            <a:off x="3059832" y="1294008"/>
            <a:ext cx="5817450" cy="5563992"/>
          </a:xfrm>
          <a:prstGeom prst="rect">
            <a:avLst/>
          </a:prstGeom>
        </p:spPr>
      </p:pic>
      <p:sp>
        <p:nvSpPr>
          <p:cNvPr id="5" name="テキスト ボックス 4"/>
          <p:cNvSpPr txBox="1"/>
          <p:nvPr/>
        </p:nvSpPr>
        <p:spPr>
          <a:xfrm>
            <a:off x="6537196" y="6396335"/>
            <a:ext cx="2606804" cy="461665"/>
          </a:xfrm>
          <a:prstGeom prst="rect">
            <a:avLst/>
          </a:prstGeom>
          <a:solidFill>
            <a:srgbClr val="CCFFFF"/>
          </a:solidFill>
        </p:spPr>
        <p:txBody>
          <a:bodyPr wrap="none" rtlCol="0">
            <a:spAutoFit/>
          </a:bodyPr>
          <a:lstStyle/>
          <a:p>
            <a:r>
              <a:rPr kumimoji="1" lang="en-US" altLang="ja-JP" sz="2400" b="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NIF-ARC (LLNL)</a:t>
            </a:r>
            <a:endParaRPr kumimoji="1" lang="ja-JP" altLang="en-US" sz="24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テキスト ボックス 5"/>
          <p:cNvSpPr txBox="1"/>
          <p:nvPr/>
        </p:nvSpPr>
        <p:spPr>
          <a:xfrm>
            <a:off x="0" y="0"/>
            <a:ext cx="9144000" cy="1349087"/>
          </a:xfrm>
          <a:prstGeom prst="rect">
            <a:avLst/>
          </a:prstGeom>
          <a:solidFill>
            <a:srgbClr val="CCFFFF"/>
          </a:solidFill>
        </p:spPr>
        <p:txBody>
          <a:bodyPr wrap="square" rtlCol="0">
            <a:spAutoFit/>
          </a:bodyPr>
          <a:lstStyle/>
          <a:p>
            <a:pPr algn="ctr">
              <a:lnSpc>
                <a:spcPts val="4900"/>
              </a:lnSpc>
            </a:pPr>
            <a:r>
              <a:rPr kumimoji="1" lang="en-US" altLang="ja-JP"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 propose NIF-Super ARC for Vacuum Breakdown</a:t>
            </a:r>
            <a:endParaRPr kumimoji="1" lang="ja-JP" alt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テキスト ボックス 7"/>
          <p:cNvSpPr txBox="1"/>
          <p:nvPr/>
        </p:nvSpPr>
        <p:spPr>
          <a:xfrm>
            <a:off x="467544" y="1988840"/>
            <a:ext cx="2414379" cy="4401205"/>
          </a:xfrm>
          <a:prstGeom prst="rect">
            <a:avLst/>
          </a:prstGeom>
          <a:solidFill>
            <a:srgbClr val="FFFF99"/>
          </a:solidFill>
        </p:spPr>
        <p:txBody>
          <a:bodyPr wrap="none" rtlCol="0">
            <a:spAutoFit/>
          </a:bodyPr>
          <a:lstStyle/>
          <a:p>
            <a:r>
              <a:rPr kumimoji="1"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Present</a:t>
            </a:r>
          </a:p>
          <a:p>
            <a:r>
              <a:rPr lang="en-US" altLang="ja-JP" sz="2800" b="1" dirty="0" smtClean="0">
                <a:latin typeface="Times New Roman" pitchFamily="18" charset="0"/>
                <a:cs typeface="Times New Roman" pitchFamily="18" charset="0"/>
              </a:rPr>
              <a:t>    10 kJ/10 </a:t>
            </a:r>
            <a:r>
              <a:rPr lang="en-US" altLang="ja-JP" sz="2800" b="1" dirty="0" err="1" smtClean="0">
                <a:latin typeface="Times New Roman" pitchFamily="18" charset="0"/>
                <a:cs typeface="Times New Roman" pitchFamily="18" charset="0"/>
              </a:rPr>
              <a:t>ps</a:t>
            </a:r>
            <a:endParaRPr lang="en-US" altLang="ja-JP" sz="2800" b="1" dirty="0" smtClean="0">
              <a:latin typeface="Times New Roman" pitchFamily="18" charset="0"/>
              <a:cs typeface="Times New Roman" pitchFamily="18" charset="0"/>
            </a:endParaRPr>
          </a:p>
          <a:p>
            <a:r>
              <a:rPr lang="en-US" altLang="ja-JP" sz="2800" b="1" dirty="0" smtClean="0">
                <a:latin typeface="Times New Roman" pitchFamily="18" charset="0"/>
                <a:cs typeface="Times New Roman" pitchFamily="18" charset="0"/>
              </a:rPr>
              <a:t>    1PW</a:t>
            </a:r>
          </a:p>
          <a:p>
            <a:r>
              <a:rPr lang="en-US" altLang="ja-JP" sz="2800" b="1" dirty="0" smtClean="0">
                <a:latin typeface="Times New Roman" pitchFamily="18" charset="0"/>
                <a:cs typeface="Times New Roman" pitchFamily="18" charset="0"/>
              </a:rPr>
              <a:t>   </a:t>
            </a:r>
            <a:r>
              <a:rPr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altLang="ja-JP" sz="2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20</a:t>
            </a:r>
            <a:r>
              <a:rPr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W/cm</a:t>
            </a:r>
            <a:r>
              <a:rPr lang="en-US" altLang="ja-JP" sz="2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altLang="ja-JP" sz="2800" b="1" dirty="0" smtClean="0">
              <a:latin typeface="Times New Roman" pitchFamily="18" charset="0"/>
              <a:cs typeface="Times New Roman" pitchFamily="18" charset="0"/>
            </a:endParaRPr>
          </a:p>
          <a:p>
            <a:endParaRPr kumimoji="1" lang="en-US" altLang="ja-JP" sz="2800" b="1" dirty="0" smtClean="0">
              <a:latin typeface="Times New Roman" pitchFamily="18" charset="0"/>
              <a:cs typeface="Times New Roman" pitchFamily="18" charset="0"/>
            </a:endParaRPr>
          </a:p>
          <a:p>
            <a:r>
              <a:rPr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 propose</a:t>
            </a:r>
          </a:p>
          <a:p>
            <a:r>
              <a:rPr kumimoji="1" lang="en-US" altLang="ja-JP" sz="2800" b="1" dirty="0" smtClean="0">
                <a:latin typeface="Times New Roman" pitchFamily="18" charset="0"/>
                <a:cs typeface="Times New Roman" pitchFamily="18" charset="0"/>
              </a:rPr>
              <a:t>    100kJ/10fs: </a:t>
            </a:r>
          </a:p>
          <a:p>
            <a:r>
              <a:rPr lang="en-US" altLang="ja-JP" sz="2800" b="1" dirty="0" smtClean="0">
                <a:latin typeface="Times New Roman" pitchFamily="18" charset="0"/>
                <a:cs typeface="Times New Roman" pitchFamily="18" charset="0"/>
              </a:rPr>
              <a:t>    </a:t>
            </a:r>
            <a:r>
              <a:rPr kumimoji="1" lang="en-US" altLang="ja-JP" sz="2800" b="1" dirty="0" smtClean="0">
                <a:latin typeface="Times New Roman" pitchFamily="18" charset="0"/>
                <a:cs typeface="Times New Roman" pitchFamily="18" charset="0"/>
              </a:rPr>
              <a:t>10EW</a:t>
            </a:r>
          </a:p>
          <a:p>
            <a:r>
              <a:rPr lang="en-US" altLang="ja-JP" sz="2800" b="1" dirty="0" smtClean="0">
                <a:latin typeface="Times New Roman" pitchFamily="18" charset="0"/>
                <a:cs typeface="Times New Roman" pitchFamily="18" charset="0"/>
              </a:rPr>
              <a:t>   </a:t>
            </a:r>
            <a:r>
              <a:rPr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lang="en-US" altLang="ja-JP" sz="2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25</a:t>
            </a:r>
            <a:r>
              <a:rPr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W/cm</a:t>
            </a:r>
            <a:r>
              <a:rPr lang="en-US" altLang="ja-JP" sz="28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ja-JP"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endParaRPr lang="ja-JP" altLang="en-US" sz="2800" dirty="0" smtClean="0"/>
          </a:p>
          <a:p>
            <a:endParaRPr kumimoji="1" lang="ja-JP" altLang="en-US" sz="2800" b="1" dirty="0">
              <a:latin typeface="Times New Roman" pitchFamily="18" charset="0"/>
              <a:cs typeface="Times New Roman" pitchFamily="18" charset="0"/>
            </a:endParaRPr>
          </a:p>
        </p:txBody>
      </p:sp>
      <p:cxnSp>
        <p:nvCxnSpPr>
          <p:cNvPr id="7" name="直線コネクタ 6"/>
          <p:cNvCxnSpPr/>
          <p:nvPr/>
        </p:nvCxnSpPr>
        <p:spPr>
          <a:xfrm>
            <a:off x="179512" y="1340768"/>
            <a:ext cx="8424936" cy="0"/>
          </a:xfrm>
          <a:prstGeom prst="line">
            <a:avLst/>
          </a:prstGeom>
          <a:ln w="57150" cmpd="thinThick"/>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111</a:t>
            </a:fld>
            <a:endParaRPr kumimoji="1" lang="ja-JP" altLang="en-US"/>
          </a:p>
        </p:txBody>
      </p:sp>
      <p:pic>
        <p:nvPicPr>
          <p:cNvPr id="3" name="図 2" descr="Particles.jpg"/>
          <p:cNvPicPr>
            <a:picLocks noChangeAspect="1"/>
          </p:cNvPicPr>
          <p:nvPr/>
        </p:nvPicPr>
        <p:blipFill>
          <a:blip r:embed="rId3" cstate="print"/>
          <a:stretch>
            <a:fillRect/>
          </a:stretch>
        </p:blipFill>
        <p:spPr>
          <a:xfrm rot="16200000">
            <a:off x="4813350" y="955402"/>
            <a:ext cx="4219173" cy="3693761"/>
          </a:xfrm>
          <a:prstGeom prst="rect">
            <a:avLst/>
          </a:prstGeom>
        </p:spPr>
      </p:pic>
      <p:cxnSp>
        <p:nvCxnSpPr>
          <p:cNvPr id="4" name="直線矢印コネクタ 3"/>
          <p:cNvCxnSpPr/>
          <p:nvPr/>
        </p:nvCxnSpPr>
        <p:spPr>
          <a:xfrm>
            <a:off x="683568" y="5229200"/>
            <a:ext cx="3312368" cy="1588"/>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043608" y="5373216"/>
            <a:ext cx="2887329" cy="830997"/>
          </a:xfrm>
          <a:prstGeom prst="rect">
            <a:avLst/>
          </a:prstGeom>
          <a:noFill/>
        </p:spPr>
        <p:txBody>
          <a:bodyPr wrap="none" rtlCol="0">
            <a:spAutoFit/>
          </a:bodyPr>
          <a:lstStyle/>
          <a:p>
            <a:pPr algn="ctr"/>
            <a:r>
              <a:rPr kumimoji="1" lang="en-US" altLang="ja-JP" sz="2400" dirty="0" smtClean="0">
                <a:latin typeface="Arial Unicode MS" pitchFamily="50" charset="-128"/>
                <a:ea typeface="Arial Unicode MS" pitchFamily="50" charset="-128"/>
                <a:cs typeface="Arial Unicode MS" pitchFamily="50" charset="-128"/>
              </a:rPr>
              <a:t>1 </a:t>
            </a:r>
            <a:r>
              <a:rPr kumimoji="1" lang="en-US" altLang="ja-JP" sz="2400" dirty="0" smtClean="0">
                <a:latin typeface="Symbol" pitchFamily="18" charset="2"/>
                <a:ea typeface="Arial Unicode MS" pitchFamily="50" charset="-128"/>
                <a:cs typeface="Arial Unicode MS" pitchFamily="50" charset="-128"/>
              </a:rPr>
              <a:t>m</a:t>
            </a:r>
            <a:r>
              <a:rPr kumimoji="1" lang="en-US" altLang="ja-JP" sz="2400" dirty="0" smtClean="0">
                <a:latin typeface="Arial Unicode MS" pitchFamily="50" charset="-128"/>
                <a:ea typeface="Arial Unicode MS" pitchFamily="50" charset="-128"/>
                <a:cs typeface="Arial Unicode MS" pitchFamily="50" charset="-128"/>
              </a:rPr>
              <a:t>m = 10</a:t>
            </a:r>
            <a:r>
              <a:rPr lang="en-US" altLang="ja-JP" sz="2400" baseline="30000" dirty="0" smtClean="0">
                <a:latin typeface="Arial Unicode MS" pitchFamily="50" charset="-128"/>
                <a:ea typeface="Arial Unicode MS" pitchFamily="50" charset="-128"/>
                <a:cs typeface="Arial Unicode MS" pitchFamily="50" charset="-128"/>
              </a:rPr>
              <a:t>7</a:t>
            </a:r>
            <a:r>
              <a:rPr kumimoji="1" lang="en-US" altLang="ja-JP" sz="2400" dirty="0" smtClean="0">
                <a:latin typeface="Arial Unicode MS" pitchFamily="50" charset="-128"/>
                <a:ea typeface="Arial Unicode MS" pitchFamily="50" charset="-128"/>
                <a:cs typeface="Arial Unicode MS" pitchFamily="50" charset="-128"/>
              </a:rPr>
              <a:t> fm</a:t>
            </a:r>
          </a:p>
          <a:p>
            <a:pPr algn="ctr"/>
            <a:r>
              <a:rPr kumimoji="1" lang="en-US" altLang="ja-JP" sz="2400" dirty="0" smtClean="0">
                <a:latin typeface="Arial Unicode MS" pitchFamily="50" charset="-128"/>
                <a:ea typeface="Arial Unicode MS" pitchFamily="50" charset="-128"/>
                <a:cs typeface="Arial Unicode MS" pitchFamily="50" charset="-128"/>
              </a:rPr>
              <a:t>1 </a:t>
            </a:r>
            <a:r>
              <a:rPr kumimoji="1" lang="en-US" altLang="ja-JP" sz="2400" dirty="0" err="1" smtClean="0">
                <a:latin typeface="Arial Unicode MS" pitchFamily="50" charset="-128"/>
                <a:ea typeface="Arial Unicode MS" pitchFamily="50" charset="-128"/>
                <a:cs typeface="Arial Unicode MS" pitchFamily="50" charset="-128"/>
              </a:rPr>
              <a:t>fs</a:t>
            </a:r>
            <a:r>
              <a:rPr kumimoji="1" lang="en-US" altLang="ja-JP" sz="2400" dirty="0" smtClean="0">
                <a:latin typeface="Arial Unicode MS" pitchFamily="50" charset="-128"/>
                <a:ea typeface="Arial Unicode MS" pitchFamily="50" charset="-128"/>
                <a:cs typeface="Arial Unicode MS" pitchFamily="50" charset="-128"/>
              </a:rPr>
              <a:t> </a:t>
            </a:r>
            <a:r>
              <a:rPr lang="en-US" altLang="ja-JP" sz="2400" dirty="0" smtClean="0">
                <a:latin typeface="Arial Unicode MS" pitchFamily="50" charset="-128"/>
                <a:ea typeface="Arial Unicode MS" pitchFamily="50" charset="-128"/>
                <a:cs typeface="Arial Unicode MS" pitchFamily="50" charset="-128"/>
              </a:rPr>
              <a:t>= 3x10</a:t>
            </a:r>
            <a:r>
              <a:rPr lang="en-US" altLang="ja-JP" sz="2400" baseline="30000" dirty="0" smtClean="0">
                <a:latin typeface="Arial Unicode MS" pitchFamily="50" charset="-128"/>
                <a:ea typeface="Arial Unicode MS" pitchFamily="50" charset="-128"/>
                <a:cs typeface="Arial Unicode MS" pitchFamily="50" charset="-128"/>
              </a:rPr>
              <a:t>7</a:t>
            </a:r>
            <a:r>
              <a:rPr lang="en-US" altLang="ja-JP" sz="2400" dirty="0" smtClean="0">
                <a:latin typeface="Arial Unicode MS" pitchFamily="50" charset="-128"/>
                <a:ea typeface="Arial Unicode MS" pitchFamily="50" charset="-128"/>
                <a:cs typeface="Arial Unicode MS" pitchFamily="50" charset="-128"/>
              </a:rPr>
              <a:t> x 1fm/c</a:t>
            </a:r>
            <a:endParaRPr kumimoji="1" lang="ja-JP" altLang="en-US" sz="2400" dirty="0">
              <a:latin typeface="Arial Unicode MS" pitchFamily="50" charset="-128"/>
              <a:ea typeface="Arial Unicode MS" pitchFamily="50" charset="-128"/>
              <a:cs typeface="Arial Unicode MS" pitchFamily="50" charset="-128"/>
            </a:endParaRPr>
          </a:p>
        </p:txBody>
      </p:sp>
      <p:cxnSp>
        <p:nvCxnSpPr>
          <p:cNvPr id="6" name="直線矢印コネクタ 5"/>
          <p:cNvCxnSpPr/>
          <p:nvPr/>
        </p:nvCxnSpPr>
        <p:spPr>
          <a:xfrm>
            <a:off x="5220072" y="5229200"/>
            <a:ext cx="3312368" cy="1588"/>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5652120" y="5373216"/>
            <a:ext cx="2876108" cy="830997"/>
          </a:xfrm>
          <a:prstGeom prst="rect">
            <a:avLst/>
          </a:prstGeom>
          <a:noFill/>
        </p:spPr>
        <p:txBody>
          <a:bodyPr wrap="none" rtlCol="0">
            <a:spAutoFit/>
          </a:bodyPr>
          <a:lstStyle/>
          <a:p>
            <a:pPr algn="ctr"/>
            <a:r>
              <a:rPr kumimoji="1" lang="en-US" altLang="ja-JP" sz="2400" dirty="0" smtClean="0">
                <a:latin typeface="Arial Unicode MS" pitchFamily="50" charset="-128"/>
                <a:ea typeface="Arial Unicode MS" pitchFamily="50" charset="-128"/>
                <a:cs typeface="Arial Unicode MS" pitchFamily="50" charset="-128"/>
              </a:rPr>
              <a:t>10 </a:t>
            </a:r>
            <a:r>
              <a:rPr lang="en-US" altLang="ja-JP" sz="2400" dirty="0" smtClean="0">
                <a:latin typeface="Times New Roman" pitchFamily="18" charset="0"/>
                <a:ea typeface="Arial Unicode MS" pitchFamily="50" charset="-128"/>
                <a:cs typeface="Times New Roman" pitchFamily="18" charset="0"/>
              </a:rPr>
              <a:t>f</a:t>
            </a:r>
            <a:r>
              <a:rPr kumimoji="1" lang="en-US" altLang="ja-JP" sz="2400" dirty="0" smtClean="0">
                <a:latin typeface="Arial Unicode MS" pitchFamily="50" charset="-128"/>
                <a:ea typeface="Arial Unicode MS" pitchFamily="50" charset="-128"/>
                <a:cs typeface="Arial Unicode MS" pitchFamily="50" charset="-128"/>
              </a:rPr>
              <a:t>m </a:t>
            </a:r>
          </a:p>
          <a:p>
            <a:pPr algn="ctr"/>
            <a:r>
              <a:rPr kumimoji="1" lang="en-US" altLang="ja-JP" sz="2400" dirty="0" smtClean="0">
                <a:latin typeface="Arial Unicode MS" pitchFamily="50" charset="-128"/>
                <a:ea typeface="Arial Unicode MS" pitchFamily="50" charset="-128"/>
                <a:cs typeface="Arial Unicode MS" pitchFamily="50" charset="-128"/>
              </a:rPr>
              <a:t>10fm/c </a:t>
            </a:r>
            <a:r>
              <a:rPr lang="en-US" altLang="ja-JP" sz="2400" dirty="0" smtClean="0">
                <a:latin typeface="Arial Unicode MS" pitchFamily="50" charset="-128"/>
                <a:ea typeface="Arial Unicode MS" pitchFamily="50" charset="-128"/>
                <a:cs typeface="Arial Unicode MS" pitchFamily="50" charset="-128"/>
              </a:rPr>
              <a:t>= 30 x 1fm/c</a:t>
            </a:r>
            <a:endParaRPr kumimoji="1" lang="ja-JP" altLang="en-US" sz="2400" dirty="0">
              <a:latin typeface="Arial Unicode MS" pitchFamily="50" charset="-128"/>
              <a:ea typeface="Arial Unicode MS" pitchFamily="50" charset="-128"/>
              <a:cs typeface="Arial Unicode MS" pitchFamily="50" charset="-128"/>
            </a:endParaRPr>
          </a:p>
        </p:txBody>
      </p:sp>
      <p:pic>
        <p:nvPicPr>
          <p:cNvPr id="8" name="図 7" descr="Particles.jpg"/>
          <p:cNvPicPr>
            <a:picLocks noChangeAspect="1"/>
          </p:cNvPicPr>
          <p:nvPr/>
        </p:nvPicPr>
        <p:blipFill>
          <a:blip r:embed="rId3" cstate="print"/>
          <a:stretch>
            <a:fillRect/>
          </a:stretch>
        </p:blipFill>
        <p:spPr>
          <a:xfrm rot="16200000">
            <a:off x="276846" y="955402"/>
            <a:ext cx="4219173" cy="3693761"/>
          </a:xfrm>
          <a:prstGeom prst="rect">
            <a:avLst/>
          </a:prstGeom>
        </p:spPr>
      </p:pic>
      <p:sp>
        <p:nvSpPr>
          <p:cNvPr id="9" name="テキスト ボックス 8"/>
          <p:cNvSpPr txBox="1"/>
          <p:nvPr/>
        </p:nvSpPr>
        <p:spPr>
          <a:xfrm>
            <a:off x="323528" y="0"/>
            <a:ext cx="4280916" cy="584775"/>
          </a:xfrm>
          <a:prstGeom prst="rect">
            <a:avLst/>
          </a:prstGeom>
          <a:noFill/>
        </p:spPr>
        <p:txBody>
          <a:bodyPr wrap="none" rtlCol="0">
            <a:spAutoFit/>
          </a:bodyPr>
          <a:lstStyle/>
          <a:p>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Nonlinear QED plasma</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テキスト ボックス 9"/>
          <p:cNvSpPr txBox="1"/>
          <p:nvPr/>
        </p:nvSpPr>
        <p:spPr>
          <a:xfrm>
            <a:off x="4840642" y="0"/>
            <a:ext cx="4303358" cy="584775"/>
          </a:xfrm>
          <a:prstGeom prst="rect">
            <a:avLst/>
          </a:prstGeom>
          <a:noFill/>
        </p:spPr>
        <p:txBody>
          <a:bodyPr wrap="none" rtlCol="0">
            <a:spAutoFit/>
          </a:bodyPr>
          <a:lstStyle/>
          <a:p>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Nonlinear QCD plasma</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テキスト ボックス 10"/>
          <p:cNvSpPr txBox="1"/>
          <p:nvPr/>
        </p:nvSpPr>
        <p:spPr>
          <a:xfrm>
            <a:off x="1331640" y="6093296"/>
            <a:ext cx="2193229"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EXA-Laser</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テキスト ボックス 11"/>
          <p:cNvSpPr txBox="1"/>
          <p:nvPr/>
        </p:nvSpPr>
        <p:spPr>
          <a:xfrm>
            <a:off x="5940152" y="6093296"/>
            <a:ext cx="2351926"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LHC, RHIC</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テキスト ボックス 12"/>
          <p:cNvSpPr txBox="1"/>
          <p:nvPr/>
        </p:nvSpPr>
        <p:spPr>
          <a:xfrm>
            <a:off x="4355976" y="5877272"/>
            <a:ext cx="946093" cy="769441"/>
          </a:xfrm>
          <a:prstGeom prst="rect">
            <a:avLst/>
          </a:prstGeom>
          <a:solidFill>
            <a:srgbClr val="FFFF66"/>
          </a:solidFill>
        </p:spPr>
        <p:txBody>
          <a:bodyPr wrap="none" rtlCol="0">
            <a:spAutoFit/>
          </a:bodyPr>
          <a:lstStyle/>
          <a:p>
            <a:r>
              <a:rPr kumimoji="1" lang="en-US" altLang="ja-JP"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a:t>
            </a:r>
            <a:r>
              <a:rPr kumimoji="1" lang="en-US" altLang="ja-JP" sz="4400" b="1" baseline="30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a:t>
            </a:r>
            <a:endParaRPr kumimoji="1" lang="ja-JP" alt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7" name="直線矢印コネクタ 16"/>
          <p:cNvCxnSpPr/>
          <p:nvPr/>
        </p:nvCxnSpPr>
        <p:spPr>
          <a:xfrm>
            <a:off x="4211960" y="5589240"/>
            <a:ext cx="1152128" cy="1588"/>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istoryUniverse.jpg"/>
          <p:cNvPicPr>
            <a:picLocks noChangeAspect="1"/>
          </p:cNvPicPr>
          <p:nvPr/>
        </p:nvPicPr>
        <p:blipFill>
          <a:blip r:embed="rId3" cstate="print"/>
          <a:stretch>
            <a:fillRect/>
          </a:stretch>
        </p:blipFill>
        <p:spPr>
          <a:xfrm>
            <a:off x="0" y="0"/>
            <a:ext cx="9143999" cy="6846746"/>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3"/>
          <p:cNvSpPr>
            <a:spLocks noGrp="1"/>
          </p:cNvSpPr>
          <p:nvPr>
            <p:ph type="sldNum" sz="quarter" idx="12"/>
          </p:nvPr>
        </p:nvSpPr>
        <p:spPr/>
        <p:txBody>
          <a:bodyPr/>
          <a:lstStyle/>
          <a:p>
            <a:fld id="{DB378DE2-8E9B-4402-8792-C9AB0B0E1D2C}" type="slidenum">
              <a:rPr lang="en-US" altLang="ja-JP"/>
              <a:pPr/>
              <a:t>113</a:t>
            </a:fld>
            <a:endParaRPr lang="en-US" altLang="ja-JP"/>
          </a:p>
        </p:txBody>
      </p:sp>
      <p:sp>
        <p:nvSpPr>
          <p:cNvPr id="86018" name="Text Box 2"/>
          <p:cNvSpPr txBox="1">
            <a:spLocks noChangeArrowheads="1"/>
          </p:cNvSpPr>
          <p:nvPr/>
        </p:nvSpPr>
        <p:spPr bwMode="auto">
          <a:xfrm>
            <a:off x="395536" y="1628800"/>
            <a:ext cx="5536259" cy="4524315"/>
          </a:xfrm>
          <a:prstGeom prst="rect">
            <a:avLst/>
          </a:prstGeom>
          <a:noFill/>
          <a:ln w="9525">
            <a:noFill/>
            <a:miter lim="800000"/>
            <a:headEnd/>
            <a:tailEnd/>
          </a:ln>
          <a:effectLst/>
        </p:spPr>
        <p:txBody>
          <a:bodyPr wrap="square">
            <a:spAutoFit/>
          </a:bodyPr>
          <a:lstStyle/>
          <a:p>
            <a:pPr algn="l" eaLnBrk="0" hangingPunct="0">
              <a:lnSpc>
                <a:spcPct val="90000"/>
              </a:lnSpc>
            </a:pPr>
            <a:r>
              <a:rPr kumimoji="0" lang="en-US" altLang="ja-JP" sz="3200" b="1" dirty="0" smtClean="0">
                <a:solidFill>
                  <a:schemeClr val="tx1"/>
                </a:solidFill>
                <a:latin typeface="Times" pitchFamily="18" charset="0"/>
              </a:rPr>
              <a:t>A </a:t>
            </a:r>
            <a:r>
              <a:rPr kumimoji="0" lang="en-US" altLang="ja-JP" sz="3200" b="1" dirty="0">
                <a:solidFill>
                  <a:schemeClr val="tx1"/>
                </a:solidFill>
                <a:latin typeface="Times" pitchFamily="18" charset="0"/>
              </a:rPr>
              <a:t>fact without a theory</a:t>
            </a:r>
          </a:p>
          <a:p>
            <a:pPr algn="l" eaLnBrk="0" hangingPunct="0">
              <a:lnSpc>
                <a:spcPct val="90000"/>
              </a:lnSpc>
            </a:pPr>
            <a:r>
              <a:rPr kumimoji="0" lang="en-US" altLang="ja-JP" sz="3200" b="1" dirty="0">
                <a:solidFill>
                  <a:schemeClr val="tx1"/>
                </a:solidFill>
                <a:latin typeface="Times" pitchFamily="18" charset="0"/>
              </a:rPr>
              <a:t>is like a ship without a rail,</a:t>
            </a:r>
          </a:p>
          <a:p>
            <a:pPr algn="l" eaLnBrk="0" hangingPunct="0">
              <a:lnSpc>
                <a:spcPct val="90000"/>
              </a:lnSpc>
            </a:pPr>
            <a:r>
              <a:rPr kumimoji="0" lang="en-US" altLang="ja-JP" sz="3200" b="1" dirty="0">
                <a:solidFill>
                  <a:schemeClr val="tx1"/>
                </a:solidFill>
                <a:latin typeface="Times" pitchFamily="18" charset="0"/>
              </a:rPr>
              <a:t>is like a boat without a rudder,</a:t>
            </a:r>
          </a:p>
          <a:p>
            <a:pPr algn="l" eaLnBrk="0" hangingPunct="0">
              <a:lnSpc>
                <a:spcPct val="90000"/>
              </a:lnSpc>
            </a:pPr>
            <a:r>
              <a:rPr kumimoji="0" lang="en-US" altLang="ja-JP" sz="3200" b="1" dirty="0">
                <a:solidFill>
                  <a:schemeClr val="tx1"/>
                </a:solidFill>
                <a:latin typeface="Times" pitchFamily="18" charset="0"/>
              </a:rPr>
              <a:t>is like a kite without a tail.</a:t>
            </a:r>
          </a:p>
          <a:p>
            <a:pPr algn="l" eaLnBrk="0" hangingPunct="0">
              <a:lnSpc>
                <a:spcPct val="90000"/>
              </a:lnSpc>
            </a:pPr>
            <a:endParaRPr kumimoji="0" lang="en-US" altLang="ja-JP" sz="3200" b="1" dirty="0">
              <a:solidFill>
                <a:schemeClr val="tx1"/>
              </a:solidFill>
              <a:latin typeface="Times" pitchFamily="18" charset="0"/>
            </a:endParaRPr>
          </a:p>
          <a:p>
            <a:pPr algn="l" eaLnBrk="0" hangingPunct="0">
              <a:lnSpc>
                <a:spcPct val="90000"/>
              </a:lnSpc>
            </a:pPr>
            <a:r>
              <a:rPr kumimoji="0" lang="en-US" altLang="ja-JP" sz="3200" b="1" dirty="0">
                <a:solidFill>
                  <a:schemeClr val="tx1"/>
                </a:solidFill>
                <a:latin typeface="Times" pitchFamily="18" charset="0"/>
              </a:rPr>
              <a:t>A fact without a theory</a:t>
            </a:r>
          </a:p>
          <a:p>
            <a:pPr algn="l" eaLnBrk="0" hangingPunct="0">
              <a:lnSpc>
                <a:spcPct val="90000"/>
              </a:lnSpc>
            </a:pPr>
            <a:r>
              <a:rPr kumimoji="0" lang="en-US" altLang="ja-JP" sz="3200" b="1" dirty="0">
                <a:solidFill>
                  <a:schemeClr val="tx1"/>
                </a:solidFill>
                <a:latin typeface="Times" pitchFamily="18" charset="0"/>
              </a:rPr>
              <a:t>is like an inconclusive act.</a:t>
            </a:r>
          </a:p>
          <a:p>
            <a:pPr algn="l" eaLnBrk="0" hangingPunct="0">
              <a:lnSpc>
                <a:spcPct val="90000"/>
              </a:lnSpc>
            </a:pPr>
            <a:endParaRPr kumimoji="0" lang="en-US" altLang="ja-JP" sz="3200" b="1" dirty="0">
              <a:solidFill>
                <a:schemeClr val="tx1"/>
              </a:solidFill>
              <a:latin typeface="Times" pitchFamily="18" charset="0"/>
            </a:endParaRPr>
          </a:p>
          <a:p>
            <a:pPr algn="l" eaLnBrk="0" hangingPunct="0">
              <a:lnSpc>
                <a:spcPct val="90000"/>
              </a:lnSpc>
            </a:pPr>
            <a:r>
              <a:rPr kumimoji="0" lang="en-US" altLang="ja-JP" sz="3200" b="1" dirty="0">
                <a:solidFill>
                  <a:srgbClr val="0000CC"/>
                </a:solidFill>
                <a:latin typeface="Times" pitchFamily="18" charset="0"/>
              </a:rPr>
              <a:t>But if there’s one thing worse,</a:t>
            </a:r>
          </a:p>
          <a:p>
            <a:pPr algn="l" eaLnBrk="0" hangingPunct="0">
              <a:lnSpc>
                <a:spcPct val="90000"/>
              </a:lnSpc>
            </a:pPr>
            <a:r>
              <a:rPr kumimoji="0" lang="en-US" altLang="ja-JP" sz="3200" b="1" dirty="0">
                <a:solidFill>
                  <a:srgbClr val="FF0000"/>
                </a:solidFill>
                <a:latin typeface="Times" pitchFamily="18" charset="0"/>
              </a:rPr>
              <a:t>it’s a theory without a fact</a:t>
            </a:r>
            <a:endParaRPr kumimoji="0" lang="en-US" altLang="ja-JP" sz="3200" dirty="0">
              <a:solidFill>
                <a:srgbClr val="FF0000"/>
              </a:solidFill>
              <a:latin typeface="Times" pitchFamily="18" charset="0"/>
            </a:endParaRPr>
          </a:p>
        </p:txBody>
      </p:sp>
      <p:pic>
        <p:nvPicPr>
          <p:cNvPr id="86019" name="Picture 3" descr="teller"/>
          <p:cNvPicPr>
            <a:picLocks noChangeAspect="1" noChangeArrowheads="1"/>
          </p:cNvPicPr>
          <p:nvPr/>
        </p:nvPicPr>
        <p:blipFill>
          <a:blip r:embed="rId3" cstate="print"/>
          <a:srcRect/>
          <a:stretch>
            <a:fillRect/>
          </a:stretch>
        </p:blipFill>
        <p:spPr bwMode="auto">
          <a:xfrm>
            <a:off x="6156325" y="836613"/>
            <a:ext cx="2652713" cy="3419475"/>
          </a:xfrm>
          <a:prstGeom prst="rect">
            <a:avLst/>
          </a:prstGeom>
          <a:noFill/>
          <a:ln w="9525">
            <a:noFill/>
            <a:miter lim="800000"/>
            <a:headEnd/>
            <a:tailEnd/>
          </a:ln>
        </p:spPr>
      </p:pic>
      <p:sp>
        <p:nvSpPr>
          <p:cNvPr id="86020" name="Text Box 4"/>
          <p:cNvSpPr txBox="1">
            <a:spLocks noChangeArrowheads="1"/>
          </p:cNvSpPr>
          <p:nvPr/>
        </p:nvSpPr>
        <p:spPr bwMode="auto">
          <a:xfrm>
            <a:off x="6227763" y="4724400"/>
            <a:ext cx="2592387" cy="1552575"/>
          </a:xfrm>
          <a:prstGeom prst="rect">
            <a:avLst/>
          </a:prstGeom>
          <a:noFill/>
          <a:ln w="9525">
            <a:noFill/>
            <a:miter lim="800000"/>
            <a:headEnd/>
            <a:tailEnd/>
          </a:ln>
          <a:effectLst/>
        </p:spPr>
        <p:txBody>
          <a:bodyPr>
            <a:spAutoFit/>
          </a:bodyPr>
          <a:lstStyle/>
          <a:p>
            <a:r>
              <a:rPr lang="en-US" altLang="ja-JP" sz="2400"/>
              <a:t>Edward Teller</a:t>
            </a:r>
          </a:p>
          <a:p>
            <a:r>
              <a:rPr lang="en-US" altLang="ja-JP" sz="2400">
                <a:solidFill>
                  <a:schemeClr val="tx1"/>
                </a:solidFill>
              </a:rPr>
              <a:t>(Nuclear Physicist and Founder of LLNL)</a:t>
            </a:r>
          </a:p>
        </p:txBody>
      </p:sp>
      <p:sp>
        <p:nvSpPr>
          <p:cNvPr id="86021" name="Rectangle 5"/>
          <p:cNvSpPr>
            <a:spLocks noChangeArrowheads="1"/>
          </p:cNvSpPr>
          <p:nvPr/>
        </p:nvSpPr>
        <p:spPr bwMode="auto">
          <a:xfrm>
            <a:off x="6011863" y="620713"/>
            <a:ext cx="2952750" cy="5903912"/>
          </a:xfrm>
          <a:prstGeom prst="rect">
            <a:avLst/>
          </a:prstGeom>
          <a:noFill/>
          <a:ln w="9525">
            <a:solidFill>
              <a:srgbClr val="0000CC"/>
            </a:solidFill>
            <a:miter lim="800000"/>
            <a:headEnd/>
            <a:tailEnd/>
          </a:ln>
          <a:effectLst/>
        </p:spPr>
        <p:txBody>
          <a:bodyPr wrap="none" anchor="ctr"/>
          <a:lstStyle/>
          <a:p>
            <a:endParaRPr lang="ja-JP" altLang="en-US"/>
          </a:p>
        </p:txBody>
      </p:sp>
      <p:sp>
        <p:nvSpPr>
          <p:cNvPr id="7" name="テキスト ボックス 6"/>
          <p:cNvSpPr txBox="1"/>
          <p:nvPr/>
        </p:nvSpPr>
        <p:spPr>
          <a:xfrm>
            <a:off x="539552" y="404664"/>
            <a:ext cx="4896544" cy="646331"/>
          </a:xfrm>
          <a:prstGeom prst="rect">
            <a:avLst/>
          </a:prstGeom>
          <a:solidFill>
            <a:srgbClr val="FFFF00"/>
          </a:solidFill>
          <a:ln>
            <a:solidFill>
              <a:srgbClr val="FF0000"/>
            </a:solidFill>
          </a:ln>
        </p:spPr>
        <p:txBody>
          <a:bodyPr wrap="square" rtlCol="0">
            <a:spAutoFit/>
          </a:bodyPr>
          <a:lstStyle/>
          <a:p>
            <a:r>
              <a:rPr kumimoji="0" lang="en-US" altLang="ja-JP" sz="3600" b="1" dirty="0" smtClean="0">
                <a:solidFill>
                  <a:srgbClr val="FF0000"/>
                </a:solidFill>
                <a:effectLst>
                  <a:outerShdw blurRad="38100" dist="38100" dir="2700000" algn="tl">
                    <a:srgbClr val="000000">
                      <a:alpha val="43137"/>
                    </a:srgbClr>
                  </a:outerShdw>
                </a:effectLst>
                <a:latin typeface="Times" pitchFamily="18" charset="0"/>
              </a:rPr>
              <a:t>Poem by Edward Teller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psrd.hawaii.edu/WebImg/shockwave-bluntObject.gif"/>
          <p:cNvPicPr>
            <a:picLocks noChangeAspect="1" noChangeArrowheads="1"/>
          </p:cNvPicPr>
          <p:nvPr/>
        </p:nvPicPr>
        <p:blipFill>
          <a:blip r:embed="rId3" cstate="print"/>
          <a:srcRect/>
          <a:stretch>
            <a:fillRect/>
          </a:stretch>
        </p:blipFill>
        <p:spPr bwMode="auto">
          <a:xfrm>
            <a:off x="1" y="2857496"/>
            <a:ext cx="4429124" cy="4000504"/>
          </a:xfrm>
          <a:prstGeom prst="rect">
            <a:avLst/>
          </a:prstGeom>
          <a:ln>
            <a:noFill/>
          </a:ln>
          <a:effectLst>
            <a:softEdge rad="112500"/>
          </a:effectLst>
        </p:spPr>
      </p:pic>
      <p:pic>
        <p:nvPicPr>
          <p:cNvPr id="34820" name="Picture 4" descr="http://haribrahma.files.wordpress.com/2009/08/first_figure1.jpg"/>
          <p:cNvPicPr>
            <a:picLocks noChangeAspect="1" noChangeArrowheads="1"/>
          </p:cNvPicPr>
          <p:nvPr/>
        </p:nvPicPr>
        <p:blipFill>
          <a:blip r:embed="rId4" cstate="print">
            <a:lum bright="10000"/>
          </a:blip>
          <a:srcRect/>
          <a:stretch>
            <a:fillRect/>
          </a:stretch>
        </p:blipFill>
        <p:spPr bwMode="auto">
          <a:xfrm>
            <a:off x="4500562" y="2928934"/>
            <a:ext cx="4643437" cy="3929066"/>
          </a:xfrm>
          <a:prstGeom prst="rect">
            <a:avLst/>
          </a:prstGeom>
          <a:ln>
            <a:noFill/>
          </a:ln>
          <a:effectLst>
            <a:softEdge rad="112500"/>
          </a:effectLst>
        </p:spPr>
      </p:pic>
      <p:sp>
        <p:nvSpPr>
          <p:cNvPr id="8" name="スライド番号プレースホルダ 7"/>
          <p:cNvSpPr>
            <a:spLocks noGrp="1"/>
          </p:cNvSpPr>
          <p:nvPr>
            <p:ph type="sldNum" sz="quarter" idx="12"/>
          </p:nvPr>
        </p:nvSpPr>
        <p:spPr/>
        <p:txBody>
          <a:bodyPr/>
          <a:lstStyle/>
          <a:p>
            <a:fld id="{D2D8002D-B5B0-4BAC-B1F6-782DDCCE6D9C}" type="slidenum">
              <a:rPr kumimoji="1" lang="ja-JP" altLang="en-US" smtClean="0"/>
              <a:pPr/>
              <a:t>12</a:t>
            </a:fld>
            <a:endParaRPr kumimoji="1" lang="ja-JP" altLang="en-US"/>
          </a:p>
        </p:txBody>
      </p:sp>
      <p:sp>
        <p:nvSpPr>
          <p:cNvPr id="11" name="テキスト ボックス 10"/>
          <p:cNvSpPr txBox="1"/>
          <p:nvPr/>
        </p:nvSpPr>
        <p:spPr>
          <a:xfrm>
            <a:off x="713060" y="1285860"/>
            <a:ext cx="3043655" cy="769441"/>
          </a:xfrm>
          <a:prstGeom prst="rect">
            <a:avLst/>
          </a:prstGeom>
          <a:solidFill>
            <a:srgbClr val="FFFF00"/>
          </a:solidFill>
        </p:spPr>
        <p:txBody>
          <a:bodyPr wrap="none" rtlCol="0">
            <a:spAutoFit/>
          </a:bodyPr>
          <a:lstStyle/>
          <a:p>
            <a:pPr algn="ctr"/>
            <a:r>
              <a:rPr lang="en-US" altLang="ja-JP" sz="2400" b="1" dirty="0" smtClean="0">
                <a:latin typeface="Times New Roman" pitchFamily="18" charset="0"/>
                <a:cs typeface="Times New Roman" pitchFamily="18" charset="0"/>
              </a:rPr>
              <a:t>Hydrodynamic Shock</a:t>
            </a:r>
            <a:endParaRPr kumimoji="1" lang="en-US" altLang="ja-JP" sz="2400" b="1" dirty="0" smtClean="0">
              <a:latin typeface="Times New Roman" pitchFamily="18" charset="0"/>
              <a:cs typeface="Times New Roman" pitchFamily="18" charset="0"/>
            </a:endParaRPr>
          </a:p>
          <a:p>
            <a:pPr algn="ctr"/>
            <a:r>
              <a:rPr lang="ja-JP" altLang="en-US" sz="2000" b="1" dirty="0" smtClean="0">
                <a:latin typeface="Times New Roman" pitchFamily="18" charset="0"/>
                <a:cs typeface="Times New Roman" pitchFamily="18" charset="0"/>
              </a:rPr>
              <a:t>（</a:t>
            </a:r>
            <a:r>
              <a:rPr lang="en-US" altLang="ja-JP" sz="2000" b="1" dirty="0" smtClean="0">
                <a:latin typeface="Times New Roman" pitchFamily="18" charset="0"/>
                <a:cs typeface="Times New Roman" pitchFamily="18" charset="0"/>
              </a:rPr>
              <a:t>Molecular </a:t>
            </a:r>
            <a:r>
              <a:rPr lang="en-US" altLang="ja-JP" sz="2000" b="1" dirty="0" err="1" smtClean="0">
                <a:latin typeface="Times New Roman" pitchFamily="18" charset="0"/>
                <a:cs typeface="Times New Roman" pitchFamily="18" charset="0"/>
              </a:rPr>
              <a:t>Viscocity</a:t>
            </a:r>
            <a:r>
              <a:rPr lang="ja-JP" altLang="en-US" sz="2000" b="1" dirty="0" smtClean="0">
                <a:latin typeface="Times New Roman" pitchFamily="18" charset="0"/>
                <a:cs typeface="Times New Roman" pitchFamily="18" charset="0"/>
              </a:rPr>
              <a:t>）</a:t>
            </a:r>
            <a:endParaRPr lang="en-US" altLang="ja-JP" sz="2000" b="1" dirty="0" smtClean="0">
              <a:latin typeface="Times New Roman" pitchFamily="18" charset="0"/>
              <a:cs typeface="Times New Roman" pitchFamily="18" charset="0"/>
            </a:endParaRPr>
          </a:p>
        </p:txBody>
      </p:sp>
      <p:sp>
        <p:nvSpPr>
          <p:cNvPr id="12" name="テキスト ボックス 11"/>
          <p:cNvSpPr txBox="1"/>
          <p:nvPr/>
        </p:nvSpPr>
        <p:spPr>
          <a:xfrm>
            <a:off x="5429256" y="1285860"/>
            <a:ext cx="2023311" cy="769441"/>
          </a:xfrm>
          <a:prstGeom prst="rect">
            <a:avLst/>
          </a:prstGeom>
          <a:solidFill>
            <a:srgbClr val="FFFF00"/>
          </a:solidFill>
        </p:spPr>
        <p:txBody>
          <a:bodyPr wrap="none" rtlCol="0">
            <a:spAutoFit/>
          </a:bodyPr>
          <a:lstStyle/>
          <a:p>
            <a:r>
              <a:rPr kumimoji="1" lang="en-US" altLang="ja-JP" sz="2400" b="1" dirty="0" smtClean="0">
                <a:latin typeface="Times New Roman" pitchFamily="18" charset="0"/>
                <a:cs typeface="Times New Roman" pitchFamily="18" charset="0"/>
              </a:rPr>
              <a:t>Plasma Shock</a:t>
            </a:r>
          </a:p>
          <a:p>
            <a:pPr algn="ctr"/>
            <a:r>
              <a:rPr lang="ja-JP" altLang="en-US" sz="2000" b="1" dirty="0" smtClean="0">
                <a:latin typeface="Times New Roman" pitchFamily="18" charset="0"/>
                <a:cs typeface="Times New Roman" pitchFamily="18" charset="0"/>
              </a:rPr>
              <a:t>（</a:t>
            </a:r>
            <a:r>
              <a:rPr lang="en-US" altLang="ja-JP" sz="2000" b="1" dirty="0" err="1" smtClean="0">
                <a:latin typeface="Times New Roman" pitchFamily="18" charset="0"/>
                <a:cs typeface="Times New Roman" pitchFamily="18" charset="0"/>
              </a:rPr>
              <a:t>Collisionless</a:t>
            </a:r>
            <a:r>
              <a:rPr lang="ja-JP" altLang="en-US" sz="2000" b="1" dirty="0" smtClean="0">
                <a:latin typeface="Times New Roman" pitchFamily="18" charset="0"/>
                <a:cs typeface="Times New Roman" pitchFamily="18" charset="0"/>
              </a:rPr>
              <a:t>）</a:t>
            </a:r>
            <a:endParaRPr kumimoji="1" lang="ja-JP" altLang="en-US" sz="2000" b="1" dirty="0">
              <a:latin typeface="Times New Roman" pitchFamily="18" charset="0"/>
              <a:cs typeface="Times New Roman" pitchFamily="18" charset="0"/>
            </a:endParaRPr>
          </a:p>
        </p:txBody>
      </p:sp>
      <p:sp>
        <p:nvSpPr>
          <p:cNvPr id="13" name="Text Box 16"/>
          <p:cNvSpPr txBox="1">
            <a:spLocks noChangeArrowheads="1"/>
          </p:cNvSpPr>
          <p:nvPr/>
        </p:nvSpPr>
        <p:spPr bwMode="auto">
          <a:xfrm>
            <a:off x="755576" y="260648"/>
            <a:ext cx="7508850" cy="769441"/>
          </a:xfrm>
          <a:prstGeom prst="rect">
            <a:avLst/>
          </a:prstGeom>
          <a:noFill/>
          <a:ln w="9525">
            <a:noFill/>
            <a:miter lim="800000"/>
            <a:headEnd/>
            <a:tailEnd/>
          </a:ln>
          <a:effectLst/>
        </p:spPr>
        <p:txBody>
          <a:bodyPr wrap="none">
            <a:spAutoFit/>
          </a:bodyPr>
          <a:lstStyle/>
          <a:p>
            <a:r>
              <a:rPr lang="en-US" altLang="ja-JP" sz="4400" b="1" dirty="0" smtClean="0">
                <a:solidFill>
                  <a:srgbClr val="FF0000"/>
                </a:solidFill>
                <a:latin typeface="Times New Roman" pitchFamily="18" charset="0"/>
                <a:cs typeface="Times New Roman" pitchFamily="18" charset="0"/>
              </a:rPr>
              <a:t>Two Different Types of Shocks</a:t>
            </a:r>
            <a:endParaRPr lang="en-US" altLang="ja-JP" sz="4400" b="1" dirty="0">
              <a:solidFill>
                <a:srgbClr val="FF0000"/>
              </a:solidFill>
              <a:latin typeface="Times New Roman" pitchFamily="18" charset="0"/>
              <a:cs typeface="Times New Roman" pitchFamily="18" charset="0"/>
            </a:endParaRPr>
          </a:p>
        </p:txBody>
      </p:sp>
      <p:sp>
        <p:nvSpPr>
          <p:cNvPr id="14" name="四角形吹き出し 13"/>
          <p:cNvSpPr/>
          <p:nvPr/>
        </p:nvSpPr>
        <p:spPr>
          <a:xfrm>
            <a:off x="1571604" y="3214686"/>
            <a:ext cx="1214446" cy="309913"/>
          </a:xfrm>
          <a:prstGeom prst="wedgeRectCallout">
            <a:avLst>
              <a:gd name="adj1" fmla="val -83184"/>
              <a:gd name="adj2" fmla="val -5634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0000"/>
                </a:solidFill>
              </a:rPr>
              <a:t>Shock</a:t>
            </a:r>
            <a:endParaRPr kumimoji="1" lang="ja-JP" altLang="en-US" b="1" dirty="0">
              <a:solidFill>
                <a:srgbClr val="FF0000"/>
              </a:solidFill>
            </a:endParaRPr>
          </a:p>
        </p:txBody>
      </p:sp>
      <p:sp>
        <p:nvSpPr>
          <p:cNvPr id="15" name="テキスト ボックス 14"/>
          <p:cNvSpPr txBox="1"/>
          <p:nvPr/>
        </p:nvSpPr>
        <p:spPr>
          <a:xfrm>
            <a:off x="4929190" y="2357430"/>
            <a:ext cx="3857652" cy="400110"/>
          </a:xfrm>
          <a:prstGeom prst="rect">
            <a:avLst/>
          </a:prstGeom>
          <a:noFill/>
          <a:ln>
            <a:solidFill>
              <a:srgbClr val="FF0000"/>
            </a:solidFill>
          </a:ln>
        </p:spPr>
        <p:txBody>
          <a:bodyPr wrap="square" rtlCol="0">
            <a:spAutoFit/>
          </a:bodyPr>
          <a:lstStyle/>
          <a:p>
            <a:pPr algn="ctr"/>
            <a:r>
              <a:rPr lang="en-US" altLang="ja-JP" sz="2000" b="1" dirty="0" smtClean="0">
                <a:solidFill>
                  <a:srgbClr val="7030A0"/>
                </a:solidFill>
                <a:latin typeface="Times New Roman" pitchFamily="18" charset="0"/>
                <a:ea typeface="ＭＳ Ｐゴシック" pitchFamily="50" charset="-128"/>
                <a:cs typeface="Times New Roman" pitchFamily="18" charset="0"/>
              </a:rPr>
              <a:t>Solar Wind and Magnetosphere</a:t>
            </a:r>
          </a:p>
        </p:txBody>
      </p:sp>
      <p:sp>
        <p:nvSpPr>
          <p:cNvPr id="16" name="テキスト ボックス 15"/>
          <p:cNvSpPr txBox="1"/>
          <p:nvPr/>
        </p:nvSpPr>
        <p:spPr>
          <a:xfrm>
            <a:off x="214282" y="2357430"/>
            <a:ext cx="4143404" cy="400110"/>
          </a:xfrm>
          <a:prstGeom prst="rect">
            <a:avLst/>
          </a:prstGeom>
          <a:noFill/>
          <a:ln>
            <a:solidFill>
              <a:srgbClr val="FF0000"/>
            </a:solidFill>
          </a:ln>
        </p:spPr>
        <p:txBody>
          <a:bodyPr wrap="square" rtlCol="0">
            <a:spAutoFit/>
          </a:bodyPr>
          <a:lstStyle/>
          <a:p>
            <a:pPr algn="ctr"/>
            <a:r>
              <a:rPr lang="en-US" altLang="ja-JP" sz="2000" b="1" dirty="0" smtClean="0">
                <a:solidFill>
                  <a:srgbClr val="7030A0"/>
                </a:solidFill>
                <a:latin typeface="Times New Roman" pitchFamily="18" charset="0"/>
                <a:ea typeface="ＭＳ Ｐゴシック" pitchFamily="50" charset="-128"/>
                <a:cs typeface="Times New Roman" pitchFamily="18" charset="0"/>
              </a:rPr>
              <a:t>Supersonic Projectile</a:t>
            </a:r>
            <a:r>
              <a:rPr lang="ja-JP" altLang="en-US" sz="2000" b="1" dirty="0" smtClean="0">
                <a:solidFill>
                  <a:srgbClr val="7030A0"/>
                </a:solidFill>
                <a:latin typeface="Times New Roman" pitchFamily="18" charset="0"/>
                <a:ea typeface="ＭＳ Ｐゴシック" pitchFamily="50" charset="-128"/>
                <a:cs typeface="Times New Roman" pitchFamily="18" charset="0"/>
              </a:rPr>
              <a:t>（</a:t>
            </a:r>
            <a:r>
              <a:rPr lang="en-US" altLang="ja-JP" sz="2000" b="1" dirty="0" smtClean="0">
                <a:solidFill>
                  <a:srgbClr val="7030A0"/>
                </a:solidFill>
                <a:latin typeface="Times New Roman" pitchFamily="18" charset="0"/>
                <a:ea typeface="ＭＳ Ｐゴシック" pitchFamily="50" charset="-128"/>
                <a:cs typeface="Times New Roman" pitchFamily="18" charset="0"/>
              </a:rPr>
              <a:t>WT Exp.</a:t>
            </a:r>
            <a:r>
              <a:rPr lang="ja-JP" altLang="en-US" sz="2000" b="1" dirty="0" smtClean="0">
                <a:solidFill>
                  <a:srgbClr val="7030A0"/>
                </a:solidFill>
                <a:latin typeface="Times New Roman" pitchFamily="18" charset="0"/>
                <a:ea typeface="ＭＳ Ｐゴシック" pitchFamily="50" charset="-128"/>
                <a:cs typeface="Times New Roman" pitchFamily="18" charset="0"/>
              </a:rPr>
              <a:t>）</a:t>
            </a:r>
            <a:endParaRPr lang="en-US" altLang="ja-JP" sz="2000" b="1" dirty="0" smtClean="0">
              <a:solidFill>
                <a:srgbClr val="7030A0"/>
              </a:solidFill>
              <a:latin typeface="Times New Roman" pitchFamily="18" charset="0"/>
              <a:ea typeface="ＭＳ Ｐゴシック" pitchFamily="50" charset="-128"/>
              <a:cs typeface="Times New Roman" pitchFamily="18" charset="0"/>
            </a:endParaRPr>
          </a:p>
        </p:txBody>
      </p:sp>
      <p:sp>
        <p:nvSpPr>
          <p:cNvPr id="17" name="四角形吹き出し 16"/>
          <p:cNvSpPr/>
          <p:nvPr/>
        </p:nvSpPr>
        <p:spPr>
          <a:xfrm>
            <a:off x="6715140" y="3357562"/>
            <a:ext cx="1214446" cy="309913"/>
          </a:xfrm>
          <a:prstGeom prst="wedgeRectCallout">
            <a:avLst>
              <a:gd name="adj1" fmla="val -83184"/>
              <a:gd name="adj2" fmla="val -5634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0000"/>
                </a:solidFill>
              </a:rPr>
              <a:t>Shock</a:t>
            </a:r>
            <a:endParaRPr kumimoji="1" lang="ja-JP" altLang="en-US" b="1" dirty="0">
              <a:solidFill>
                <a:srgbClr val="FF0000"/>
              </a:solidFill>
            </a:endParaRPr>
          </a:p>
        </p:txBody>
      </p:sp>
      <p:cxnSp>
        <p:nvCxnSpPr>
          <p:cNvPr id="18" name="直線コネクタ 17"/>
          <p:cNvCxnSpPr/>
          <p:nvPr/>
        </p:nvCxnSpPr>
        <p:spPr>
          <a:xfrm>
            <a:off x="642910" y="1000108"/>
            <a:ext cx="8001056" cy="1588"/>
          </a:xfrm>
          <a:prstGeom prst="line">
            <a:avLst/>
          </a:prstGeom>
          <a:ln w="38100" cmpd="thickThi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p:spPr>
        <p:txBody>
          <a:bodyPr wrap="none" anchor="ctr"/>
          <a:lstStyle/>
          <a:p>
            <a:pPr algn="ctr"/>
            <a:endParaRPr lang="ja-JP" altLang="ja-JP"/>
          </a:p>
        </p:txBody>
      </p:sp>
      <p:graphicFrame>
        <p:nvGraphicFramePr>
          <p:cNvPr id="156675" name="Object 3"/>
          <p:cNvGraphicFramePr>
            <a:graphicFrameLocks noChangeAspect="1"/>
          </p:cNvGraphicFramePr>
          <p:nvPr/>
        </p:nvGraphicFramePr>
        <p:xfrm>
          <a:off x="0" y="-22225"/>
          <a:ext cx="4643438" cy="3900488"/>
        </p:xfrm>
        <a:graphic>
          <a:graphicData uri="http://schemas.openxmlformats.org/presentationml/2006/ole">
            <p:oleObj spid="_x0000_s1457154" name="Image" r:id="rId4" imgW="5079365" imgH="4266667" progId="">
              <p:embed/>
            </p:oleObj>
          </a:graphicData>
        </a:graphic>
      </p:graphicFrame>
      <p:graphicFrame>
        <p:nvGraphicFramePr>
          <p:cNvPr id="156676" name="Object 4"/>
          <p:cNvGraphicFramePr>
            <a:graphicFrameLocks noChangeAspect="1"/>
          </p:cNvGraphicFramePr>
          <p:nvPr/>
        </p:nvGraphicFramePr>
        <p:xfrm>
          <a:off x="4211638" y="3417888"/>
          <a:ext cx="4932362" cy="3440112"/>
        </p:xfrm>
        <a:graphic>
          <a:graphicData uri="http://schemas.openxmlformats.org/presentationml/2006/ole">
            <p:oleObj spid="_x0000_s1457155" name="ビットマップ イメージ" r:id="rId5" imgW="9857143" imgH="6876190" progId="PBrush">
              <p:embed/>
            </p:oleObj>
          </a:graphicData>
        </a:graphic>
      </p:graphicFrame>
      <p:sp>
        <p:nvSpPr>
          <p:cNvPr id="156677" name="Line 5"/>
          <p:cNvSpPr>
            <a:spLocks noChangeShapeType="1"/>
          </p:cNvSpPr>
          <p:nvPr/>
        </p:nvSpPr>
        <p:spPr bwMode="auto">
          <a:xfrm>
            <a:off x="5651500" y="3068638"/>
            <a:ext cx="2592388" cy="0"/>
          </a:xfrm>
          <a:prstGeom prst="line">
            <a:avLst/>
          </a:prstGeom>
          <a:noFill/>
          <a:ln w="19050">
            <a:noFill/>
            <a:round/>
            <a:headEnd type="triangle" w="med" len="med"/>
            <a:tailEnd type="triangle" w="med" len="med"/>
          </a:ln>
          <a:effectLst/>
        </p:spPr>
        <p:txBody>
          <a:bodyPr/>
          <a:lstStyle/>
          <a:p>
            <a:endParaRPr lang="ja-JP" altLang="en-US"/>
          </a:p>
        </p:txBody>
      </p:sp>
      <p:sp>
        <p:nvSpPr>
          <p:cNvPr id="156678" name="Text Box 6"/>
          <p:cNvSpPr txBox="1">
            <a:spLocks noChangeArrowheads="1"/>
          </p:cNvSpPr>
          <p:nvPr/>
        </p:nvSpPr>
        <p:spPr bwMode="auto">
          <a:xfrm>
            <a:off x="6516688" y="2636838"/>
            <a:ext cx="831850" cy="366712"/>
          </a:xfrm>
          <a:prstGeom prst="rect">
            <a:avLst/>
          </a:prstGeom>
          <a:noFill/>
          <a:ln w="9525">
            <a:noFill/>
            <a:miter lim="800000"/>
            <a:headEnd/>
            <a:tailEnd/>
          </a:ln>
          <a:effectLst/>
        </p:spPr>
        <p:txBody>
          <a:bodyPr wrap="none">
            <a:spAutoFit/>
          </a:bodyPr>
          <a:lstStyle/>
          <a:p>
            <a:r>
              <a:rPr lang="en-US" altLang="ja-JP" b="1">
                <a:solidFill>
                  <a:schemeClr val="bg1"/>
                </a:solidFill>
              </a:rPr>
              <a:t>100 m</a:t>
            </a:r>
          </a:p>
        </p:txBody>
      </p:sp>
      <p:sp>
        <p:nvSpPr>
          <p:cNvPr id="156679" name="Text Box 7"/>
          <p:cNvSpPr txBox="1">
            <a:spLocks noChangeArrowheads="1"/>
          </p:cNvSpPr>
          <p:nvPr/>
        </p:nvSpPr>
        <p:spPr bwMode="auto">
          <a:xfrm>
            <a:off x="1403648" y="4077072"/>
            <a:ext cx="1913537" cy="461665"/>
          </a:xfrm>
          <a:prstGeom prst="rect">
            <a:avLst/>
          </a:prstGeom>
          <a:noFill/>
          <a:ln w="9525">
            <a:noFill/>
            <a:miter lim="800000"/>
            <a:headEnd/>
            <a:tailEnd/>
          </a:ln>
          <a:effectLst/>
        </p:spPr>
        <p:txBody>
          <a:bodyPr wrap="none">
            <a:spAutoFit/>
          </a:bodyPr>
          <a:lstStyle/>
          <a:p>
            <a:r>
              <a:rPr lang="en-US" altLang="ja-JP" sz="2400" b="1" dirty="0" smtClean="0">
                <a:solidFill>
                  <a:schemeClr val="bg1"/>
                </a:solidFill>
                <a:latin typeface="Times New Roman" pitchFamily="18" charset="0"/>
              </a:rPr>
              <a:t>Laser Driven</a:t>
            </a:r>
            <a:endParaRPr lang="ja-JP" altLang="en-US" sz="2400" b="1" dirty="0">
              <a:solidFill>
                <a:schemeClr val="bg1"/>
              </a:solidFill>
              <a:latin typeface="Times New Roman" pitchFamily="18" charset="0"/>
            </a:endParaRPr>
          </a:p>
        </p:txBody>
      </p:sp>
      <p:sp>
        <p:nvSpPr>
          <p:cNvPr id="156680" name="Line 8"/>
          <p:cNvSpPr>
            <a:spLocks noChangeShapeType="1"/>
          </p:cNvSpPr>
          <p:nvPr/>
        </p:nvSpPr>
        <p:spPr bwMode="auto">
          <a:xfrm>
            <a:off x="5867400" y="3141663"/>
            <a:ext cx="2160588" cy="0"/>
          </a:xfrm>
          <a:prstGeom prst="line">
            <a:avLst/>
          </a:prstGeom>
          <a:noFill/>
          <a:ln w="57150">
            <a:solidFill>
              <a:schemeClr val="bg1"/>
            </a:solidFill>
            <a:round/>
            <a:headEnd type="triangle" w="med" len="med"/>
            <a:tailEnd type="triangle" w="med" len="med"/>
          </a:ln>
          <a:effectLst/>
        </p:spPr>
        <p:txBody>
          <a:bodyPr/>
          <a:lstStyle/>
          <a:p>
            <a:endParaRPr lang="ja-JP" altLang="en-US"/>
          </a:p>
        </p:txBody>
      </p:sp>
      <p:sp>
        <p:nvSpPr>
          <p:cNvPr id="156681" name="Text Box 9"/>
          <p:cNvSpPr txBox="1">
            <a:spLocks noChangeArrowheads="1"/>
          </p:cNvSpPr>
          <p:nvPr/>
        </p:nvSpPr>
        <p:spPr bwMode="auto">
          <a:xfrm>
            <a:off x="1887538" y="3376613"/>
            <a:ext cx="708025" cy="457200"/>
          </a:xfrm>
          <a:prstGeom prst="rect">
            <a:avLst/>
          </a:prstGeom>
          <a:noFill/>
          <a:ln w="9525">
            <a:noFill/>
            <a:miter lim="800000"/>
            <a:headEnd/>
            <a:tailEnd/>
          </a:ln>
          <a:effectLst/>
        </p:spPr>
        <p:txBody>
          <a:bodyPr wrap="none">
            <a:spAutoFit/>
          </a:bodyPr>
          <a:lstStyle/>
          <a:p>
            <a:r>
              <a:rPr lang="en-US" altLang="ja-JP" sz="2400">
                <a:solidFill>
                  <a:schemeClr val="bg1"/>
                </a:solidFill>
                <a:latin typeface="Times New Roman" pitchFamily="18" charset="0"/>
              </a:rPr>
              <a:t>1cm</a:t>
            </a:r>
          </a:p>
        </p:txBody>
      </p:sp>
      <p:sp>
        <p:nvSpPr>
          <p:cNvPr id="156682" name="Text Box 10"/>
          <p:cNvSpPr txBox="1">
            <a:spLocks noChangeArrowheads="1"/>
          </p:cNvSpPr>
          <p:nvPr/>
        </p:nvSpPr>
        <p:spPr bwMode="auto">
          <a:xfrm>
            <a:off x="5940152" y="2132856"/>
            <a:ext cx="1616789" cy="461665"/>
          </a:xfrm>
          <a:prstGeom prst="rect">
            <a:avLst/>
          </a:prstGeom>
          <a:noFill/>
          <a:ln w="9525">
            <a:noFill/>
            <a:miter lim="800000"/>
            <a:headEnd/>
            <a:tailEnd/>
          </a:ln>
          <a:effectLst/>
        </p:spPr>
        <p:txBody>
          <a:bodyPr wrap="none">
            <a:spAutoFit/>
          </a:bodyPr>
          <a:lstStyle/>
          <a:p>
            <a:r>
              <a:rPr lang="en-US" altLang="ja-JP" sz="2400" b="1" dirty="0" smtClean="0">
                <a:solidFill>
                  <a:schemeClr val="bg1"/>
                </a:solidFill>
                <a:latin typeface="Times New Roman" pitchFamily="18" charset="0"/>
              </a:rPr>
              <a:t>1 Ton TNT</a:t>
            </a:r>
            <a:endParaRPr lang="ja-JP" altLang="en-US" sz="2400" b="1" dirty="0">
              <a:solidFill>
                <a:schemeClr val="bg1"/>
              </a:solidFill>
              <a:latin typeface="Times New Roman" pitchFamily="18" charset="0"/>
            </a:endParaRPr>
          </a:p>
        </p:txBody>
      </p:sp>
      <p:sp>
        <p:nvSpPr>
          <p:cNvPr id="156683" name="Text Box 11"/>
          <p:cNvSpPr txBox="1">
            <a:spLocks noChangeArrowheads="1"/>
          </p:cNvSpPr>
          <p:nvPr/>
        </p:nvSpPr>
        <p:spPr bwMode="auto">
          <a:xfrm>
            <a:off x="5219700" y="233363"/>
            <a:ext cx="2310633" cy="584775"/>
          </a:xfrm>
          <a:prstGeom prst="rect">
            <a:avLst/>
          </a:prstGeom>
          <a:noFill/>
          <a:ln w="9525">
            <a:solidFill>
              <a:schemeClr val="bg1"/>
            </a:solidFill>
            <a:miter lim="800000"/>
            <a:headEnd/>
            <a:tailEnd/>
          </a:ln>
          <a:effectLst/>
        </p:spPr>
        <p:txBody>
          <a:bodyPr wrap="none">
            <a:spAutoFit/>
          </a:bodyPr>
          <a:lstStyle/>
          <a:p>
            <a:r>
              <a:rPr lang="en-US" altLang="ja-JP" sz="3200" b="1" dirty="0" smtClean="0">
                <a:solidFill>
                  <a:schemeClr val="bg1"/>
                </a:solidFill>
                <a:latin typeface="Times New Roman" pitchFamily="18" charset="0"/>
              </a:rPr>
              <a:t>Blast Waves</a:t>
            </a:r>
            <a:endParaRPr lang="ja-JP" altLang="en-US" sz="3200" b="1" dirty="0">
              <a:solidFill>
                <a:schemeClr val="bg1"/>
              </a:solidFill>
              <a:latin typeface="Times New Roman" pitchFamily="18" charset="0"/>
            </a:endParaRPr>
          </a:p>
        </p:txBody>
      </p:sp>
      <p:sp>
        <p:nvSpPr>
          <p:cNvPr id="156684" name="Text Box 12"/>
          <p:cNvSpPr txBox="1">
            <a:spLocks noChangeArrowheads="1"/>
          </p:cNvSpPr>
          <p:nvPr/>
        </p:nvSpPr>
        <p:spPr bwMode="auto">
          <a:xfrm>
            <a:off x="6384925" y="1546225"/>
            <a:ext cx="184150" cy="366713"/>
          </a:xfrm>
          <a:prstGeom prst="rect">
            <a:avLst/>
          </a:prstGeom>
          <a:noFill/>
          <a:ln w="9525">
            <a:noFill/>
            <a:miter lim="800000"/>
            <a:headEnd/>
            <a:tailEnd/>
          </a:ln>
          <a:effectLst/>
        </p:spPr>
        <p:txBody>
          <a:bodyPr wrap="none">
            <a:spAutoFit/>
          </a:bodyPr>
          <a:lstStyle/>
          <a:p>
            <a:endParaRPr lang="ja-JP" altLang="ja-JP"/>
          </a:p>
        </p:txBody>
      </p:sp>
      <p:sp>
        <p:nvSpPr>
          <p:cNvPr id="156685" name="Text Box 13"/>
          <p:cNvSpPr txBox="1">
            <a:spLocks noChangeArrowheads="1"/>
          </p:cNvSpPr>
          <p:nvPr/>
        </p:nvSpPr>
        <p:spPr bwMode="auto">
          <a:xfrm>
            <a:off x="6096000" y="1219200"/>
            <a:ext cx="1622425" cy="641350"/>
          </a:xfrm>
          <a:prstGeom prst="rect">
            <a:avLst/>
          </a:prstGeom>
          <a:noFill/>
          <a:ln w="9525">
            <a:noFill/>
            <a:miter lim="800000"/>
            <a:headEnd/>
            <a:tailEnd/>
          </a:ln>
          <a:effectLst/>
        </p:spPr>
        <p:txBody>
          <a:bodyPr wrap="none">
            <a:spAutoFit/>
          </a:bodyPr>
          <a:lstStyle/>
          <a:p>
            <a:r>
              <a:rPr lang="en-US" altLang="ja-JP" sz="3600">
                <a:solidFill>
                  <a:srgbClr val="FFFF00"/>
                </a:solidFill>
                <a:latin typeface="Times New Roman" pitchFamily="18" charset="0"/>
              </a:rPr>
              <a:t>E=10</a:t>
            </a:r>
            <a:r>
              <a:rPr lang="en-US" altLang="ja-JP" sz="3600" baseline="30000">
                <a:solidFill>
                  <a:srgbClr val="FFFF00"/>
                </a:solidFill>
                <a:latin typeface="Times New Roman" pitchFamily="18" charset="0"/>
              </a:rPr>
              <a:t>9</a:t>
            </a:r>
            <a:r>
              <a:rPr lang="en-US" altLang="ja-JP" sz="3600">
                <a:solidFill>
                  <a:srgbClr val="FFFF00"/>
                </a:solidFill>
                <a:latin typeface="Times New Roman" pitchFamily="18" charset="0"/>
              </a:rPr>
              <a:t> J</a:t>
            </a:r>
          </a:p>
        </p:txBody>
      </p:sp>
      <p:sp>
        <p:nvSpPr>
          <p:cNvPr id="156686" name="Text Box 14"/>
          <p:cNvSpPr txBox="1">
            <a:spLocks noChangeArrowheads="1"/>
          </p:cNvSpPr>
          <p:nvPr/>
        </p:nvSpPr>
        <p:spPr bwMode="auto">
          <a:xfrm>
            <a:off x="1371600" y="5334000"/>
            <a:ext cx="1698625" cy="641350"/>
          </a:xfrm>
          <a:prstGeom prst="rect">
            <a:avLst/>
          </a:prstGeom>
          <a:noFill/>
          <a:ln w="9525">
            <a:noFill/>
            <a:miter lim="800000"/>
            <a:headEnd/>
            <a:tailEnd/>
          </a:ln>
          <a:effectLst/>
        </p:spPr>
        <p:txBody>
          <a:bodyPr wrap="none">
            <a:spAutoFit/>
          </a:bodyPr>
          <a:lstStyle/>
          <a:p>
            <a:r>
              <a:rPr lang="en-US" altLang="ja-JP" sz="3600">
                <a:solidFill>
                  <a:srgbClr val="FFFF00"/>
                </a:solidFill>
                <a:latin typeface="Times New Roman" pitchFamily="18" charset="0"/>
              </a:rPr>
              <a:t>E=100 J</a:t>
            </a:r>
          </a:p>
        </p:txBody>
      </p:sp>
      <p:sp>
        <p:nvSpPr>
          <p:cNvPr id="15" name="スライド番号プレースホルダ 14"/>
          <p:cNvSpPr>
            <a:spLocks noGrp="1"/>
          </p:cNvSpPr>
          <p:nvPr>
            <p:ph type="sldNum" sz="quarter" idx="12"/>
          </p:nvPr>
        </p:nvSpPr>
        <p:spPr/>
        <p:txBody>
          <a:bodyPr/>
          <a:lstStyle/>
          <a:p>
            <a:pPr>
              <a:defRPr/>
            </a:pPr>
            <a:fld id="{4870413D-9063-4520-B0A5-4D77A2CDA8E1}" type="slidenum">
              <a:rPr lang="ja-JP" altLang="en-US" smtClean="0"/>
              <a:pPr>
                <a:defRPr/>
              </a:pPr>
              <a:t>13</a:t>
            </a:fld>
            <a:endParaRPr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14313" y="0"/>
            <a:ext cx="9358313"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3" name="スライド番号プレースホルダ 3"/>
          <p:cNvSpPr>
            <a:spLocks noGrp="1"/>
          </p:cNvSpPr>
          <p:nvPr>
            <p:ph type="sldNum" sz="quarter" idx="12"/>
          </p:nvPr>
        </p:nvSpPr>
        <p:spPr>
          <a:xfrm>
            <a:off x="6553200" y="6356350"/>
            <a:ext cx="2133600" cy="365125"/>
          </a:xfrm>
        </p:spPr>
        <p:txBody>
          <a:bodyPr/>
          <a:lstStyle/>
          <a:p>
            <a:pPr>
              <a:defRPr/>
            </a:pPr>
            <a:fld id="{BAEEE9B7-EFB9-49B0-BF85-D58FDA9DD0AA}" type="slidenum">
              <a:rPr lang="en-US" altLang="ja-JP"/>
              <a:pPr>
                <a:defRPr/>
              </a:pPr>
              <a:t>14</a:t>
            </a:fld>
            <a:endParaRPr lang="en-US" altLang="ja-JP" dirty="0"/>
          </a:p>
        </p:txBody>
      </p:sp>
      <p:sp>
        <p:nvSpPr>
          <p:cNvPr id="4" name="Text Box 4"/>
          <p:cNvSpPr txBox="1">
            <a:spLocks noChangeArrowheads="1"/>
          </p:cNvSpPr>
          <p:nvPr/>
        </p:nvSpPr>
        <p:spPr bwMode="auto">
          <a:xfrm>
            <a:off x="4410075" y="-30163"/>
            <a:ext cx="184150" cy="701676"/>
          </a:xfrm>
          <a:prstGeom prst="rect">
            <a:avLst/>
          </a:prstGeom>
          <a:noFill/>
          <a:ln w="9525">
            <a:noFill/>
            <a:miter lim="800000"/>
            <a:headEnd/>
            <a:tailEnd/>
          </a:ln>
        </p:spPr>
        <p:txBody>
          <a:bodyPr wrap="none">
            <a:spAutoFit/>
          </a:bodyPr>
          <a:lstStyle/>
          <a:p>
            <a:pPr algn="ctr"/>
            <a:endParaRPr lang="ja-JP" altLang="ja-JP" sz="4000">
              <a:solidFill>
                <a:srgbClr val="000099"/>
              </a:solidFill>
              <a:latin typeface="Tw Cen MT Condensed Extra Bold" pitchFamily="34" charset="0"/>
            </a:endParaRPr>
          </a:p>
        </p:txBody>
      </p:sp>
      <p:sp>
        <p:nvSpPr>
          <p:cNvPr id="9" name="Text Box 18"/>
          <p:cNvSpPr txBox="1">
            <a:spLocks noChangeArrowheads="1"/>
          </p:cNvSpPr>
          <p:nvPr/>
        </p:nvSpPr>
        <p:spPr bwMode="auto">
          <a:xfrm>
            <a:off x="6929454" y="3071810"/>
            <a:ext cx="1698625" cy="641350"/>
          </a:xfrm>
          <a:prstGeom prst="rect">
            <a:avLst/>
          </a:prstGeom>
          <a:solidFill>
            <a:schemeClr val="tx1">
              <a:lumMod val="50000"/>
              <a:lumOff val="50000"/>
            </a:schemeClr>
          </a:solidFill>
          <a:ln w="9525">
            <a:noFill/>
            <a:miter lim="800000"/>
            <a:headEnd/>
            <a:tailEnd/>
          </a:ln>
          <a:effectLst/>
        </p:spPr>
        <p:txBody>
          <a:bodyPr wrap="none">
            <a:spAutoFit/>
          </a:bodyPr>
          <a:lstStyle/>
          <a:p>
            <a:pPr fontAlgn="auto">
              <a:spcBef>
                <a:spcPts val="0"/>
              </a:spcBef>
              <a:spcAft>
                <a:spcPts val="0"/>
              </a:spcAft>
              <a:defRPr/>
            </a:pPr>
            <a:r>
              <a:rPr lang="en-US" altLang="ja-JP" sz="3600" dirty="0">
                <a:solidFill>
                  <a:srgbClr val="FFFF00"/>
                </a:solidFill>
                <a:latin typeface="Times New Roman" pitchFamily="18" charset="0"/>
                <a:ea typeface="+mn-ea"/>
              </a:rPr>
              <a:t>E=100 J</a:t>
            </a:r>
          </a:p>
        </p:txBody>
      </p:sp>
      <p:sp>
        <p:nvSpPr>
          <p:cNvPr id="10" name="テキスト ボックス 9"/>
          <p:cNvSpPr txBox="1"/>
          <p:nvPr/>
        </p:nvSpPr>
        <p:spPr>
          <a:xfrm>
            <a:off x="5572132" y="285728"/>
            <a:ext cx="3356688" cy="1200329"/>
          </a:xfrm>
          <a:prstGeom prst="rect">
            <a:avLst/>
          </a:prstGeom>
          <a:noFill/>
        </p:spPr>
        <p:txBody>
          <a:bodyPr wrap="none" rtlCol="0">
            <a:spAutoFit/>
          </a:bodyPr>
          <a:lstStyle/>
          <a:p>
            <a:r>
              <a:rPr kumimoji="1" lang="en-US" altLang="ja-JP" sz="3600" b="1" dirty="0" smtClean="0">
                <a:solidFill>
                  <a:schemeClr val="bg1"/>
                </a:solidFill>
                <a:latin typeface="Times New Roman" pitchFamily="18" charset="0"/>
                <a:cs typeface="Times New Roman" pitchFamily="18" charset="0"/>
              </a:rPr>
              <a:t>Big difference is</a:t>
            </a:r>
          </a:p>
          <a:p>
            <a:r>
              <a:rPr lang="en-US" altLang="ja-JP" sz="3600" b="1" dirty="0" smtClean="0">
                <a:solidFill>
                  <a:schemeClr val="bg1"/>
                </a:solidFill>
                <a:latin typeface="Times New Roman" pitchFamily="18" charset="0"/>
                <a:cs typeface="Times New Roman" pitchFamily="18" charset="0"/>
              </a:rPr>
              <a:t>not the energy</a:t>
            </a:r>
          </a:p>
        </p:txBody>
      </p:sp>
      <p:sp>
        <p:nvSpPr>
          <p:cNvPr id="11" name="テキスト ボックス 10"/>
          <p:cNvSpPr txBox="1"/>
          <p:nvPr/>
        </p:nvSpPr>
        <p:spPr>
          <a:xfrm>
            <a:off x="5572132" y="1357298"/>
            <a:ext cx="3185487" cy="646331"/>
          </a:xfrm>
          <a:prstGeom prst="rect">
            <a:avLst/>
          </a:prstGeom>
          <a:noFill/>
        </p:spPr>
        <p:txBody>
          <a:bodyPr wrap="none" rtlCol="0">
            <a:spAutoFit/>
          </a:bodyPr>
          <a:lstStyle/>
          <a:p>
            <a:r>
              <a:rPr kumimoji="1" lang="en-US" altLang="ja-JP" sz="3600" b="1" dirty="0" smtClean="0">
                <a:solidFill>
                  <a:srgbClr val="FFFF00"/>
                </a:solidFill>
                <a:latin typeface="Times New Roman" pitchFamily="18" charset="0"/>
                <a:cs typeface="Times New Roman" pitchFamily="18" charset="0"/>
              </a:rPr>
              <a:t>But the physics</a:t>
            </a:r>
            <a:endParaRPr kumimoji="1" lang="ja-JP" altLang="en-US" sz="3600" b="1" dirty="0">
              <a:solidFill>
                <a:srgbClr val="FFFF00"/>
              </a:solidFill>
              <a:latin typeface="Times New Roman" pitchFamily="18" charset="0"/>
              <a:cs typeface="Times New Roman" pitchFamily="18" charset="0"/>
            </a:endParaRPr>
          </a:p>
        </p:txBody>
      </p:sp>
      <p:grpSp>
        <p:nvGrpSpPr>
          <p:cNvPr id="5" name="グループ化 13"/>
          <p:cNvGrpSpPr/>
          <p:nvPr/>
        </p:nvGrpSpPr>
        <p:grpSpPr>
          <a:xfrm>
            <a:off x="571472" y="1285860"/>
            <a:ext cx="4929190" cy="4857784"/>
            <a:chOff x="1714480" y="1071546"/>
            <a:chExt cx="4936135" cy="5000660"/>
          </a:xfrm>
        </p:grpSpPr>
        <p:pic>
          <p:nvPicPr>
            <p:cNvPr id="12" name="Picture 2"/>
            <p:cNvPicPr>
              <a:picLocks noChangeAspect="1" noChangeArrowheads="1"/>
            </p:cNvPicPr>
            <p:nvPr/>
          </p:nvPicPr>
          <p:blipFill>
            <a:blip r:embed="rId3" cstate="print"/>
            <a:srcRect/>
            <a:stretch>
              <a:fillRect/>
            </a:stretch>
          </p:blipFill>
          <p:spPr bwMode="auto">
            <a:xfrm>
              <a:off x="1714480" y="1071546"/>
              <a:ext cx="4936135" cy="5000660"/>
            </a:xfrm>
            <a:prstGeom prst="rect">
              <a:avLst/>
            </a:prstGeom>
            <a:noFill/>
            <a:ln w="9525">
              <a:solidFill>
                <a:schemeClr val="tx1"/>
              </a:solidFill>
              <a:miter lim="800000"/>
              <a:headEnd/>
              <a:tailEnd/>
            </a:ln>
            <a:effectLst/>
          </p:spPr>
        </p:pic>
        <p:sp>
          <p:nvSpPr>
            <p:cNvPr id="13" name="正方形/長方形 12"/>
            <p:cNvSpPr/>
            <p:nvPr/>
          </p:nvSpPr>
          <p:spPr>
            <a:xfrm>
              <a:off x="1714480" y="1071546"/>
              <a:ext cx="4929222" cy="500066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Text Box 6"/>
          <p:cNvSpPr txBox="1">
            <a:spLocks noChangeArrowheads="1"/>
          </p:cNvSpPr>
          <p:nvPr/>
        </p:nvSpPr>
        <p:spPr bwMode="auto">
          <a:xfrm>
            <a:off x="0" y="857232"/>
            <a:ext cx="1828800" cy="701675"/>
          </a:xfrm>
          <a:prstGeom prst="rect">
            <a:avLst/>
          </a:prstGeom>
          <a:solidFill>
            <a:schemeClr val="tx1">
              <a:lumMod val="50000"/>
              <a:lumOff val="50000"/>
            </a:schemeClr>
          </a:solidFill>
          <a:ln w="9525">
            <a:noFill/>
            <a:miter lim="800000"/>
            <a:headEnd/>
            <a:tailEnd/>
          </a:ln>
          <a:effectLst/>
        </p:spPr>
        <p:txBody>
          <a:bodyPr wrap="none">
            <a:spAutoFit/>
          </a:bodyPr>
          <a:lstStyle/>
          <a:p>
            <a:pPr fontAlgn="auto">
              <a:spcBef>
                <a:spcPts val="0"/>
              </a:spcBef>
              <a:spcAft>
                <a:spcPts val="0"/>
              </a:spcAft>
              <a:defRPr/>
            </a:pPr>
            <a:r>
              <a:rPr lang="en-US" altLang="ja-JP" sz="4000" dirty="0">
                <a:solidFill>
                  <a:srgbClr val="FFFF00"/>
                </a:solidFill>
                <a:latin typeface="Times New Roman" pitchFamily="18" charset="0"/>
                <a:ea typeface="+mn-ea"/>
              </a:rPr>
              <a:t>E=10</a:t>
            </a:r>
            <a:r>
              <a:rPr lang="en-US" altLang="ja-JP" sz="4000" baseline="30000" dirty="0">
                <a:solidFill>
                  <a:srgbClr val="FFFF00"/>
                </a:solidFill>
                <a:latin typeface="Times New Roman" pitchFamily="18" charset="0"/>
                <a:ea typeface="+mn-ea"/>
              </a:rPr>
              <a:t>44</a:t>
            </a:r>
            <a:r>
              <a:rPr lang="en-US" altLang="ja-JP" sz="4000" dirty="0">
                <a:solidFill>
                  <a:srgbClr val="FFFF00"/>
                </a:solidFill>
                <a:latin typeface="Times New Roman" pitchFamily="18" charset="0"/>
                <a:ea typeface="+mn-ea"/>
              </a:rPr>
              <a:t>J</a:t>
            </a:r>
          </a:p>
        </p:txBody>
      </p:sp>
      <p:sp>
        <p:nvSpPr>
          <p:cNvPr id="7" name="Text Box 7"/>
          <p:cNvSpPr txBox="1">
            <a:spLocks noChangeArrowheads="1"/>
          </p:cNvSpPr>
          <p:nvPr/>
        </p:nvSpPr>
        <p:spPr bwMode="auto">
          <a:xfrm>
            <a:off x="2000232" y="214290"/>
            <a:ext cx="3379580" cy="830997"/>
          </a:xfrm>
          <a:prstGeom prst="rect">
            <a:avLst/>
          </a:prstGeom>
          <a:noFill/>
          <a:ln w="9525">
            <a:noFill/>
            <a:miter lim="800000"/>
            <a:headEnd/>
            <a:tailEnd/>
          </a:ln>
        </p:spPr>
        <p:txBody>
          <a:bodyPr wrap="none">
            <a:spAutoFit/>
          </a:bodyPr>
          <a:lstStyle/>
          <a:p>
            <a:r>
              <a:rPr lang="en-US" altLang="ja-JP" sz="2400" b="1" dirty="0">
                <a:solidFill>
                  <a:srgbClr val="FFFF00"/>
                </a:solidFill>
                <a:latin typeface="Calibri" pitchFamily="34" charset="0"/>
              </a:rPr>
              <a:t>Supernova Remnant </a:t>
            </a:r>
          </a:p>
          <a:p>
            <a:r>
              <a:rPr lang="en-US" altLang="ja-JP" sz="2400" b="1" dirty="0" smtClean="0">
                <a:solidFill>
                  <a:srgbClr val="FFFF00"/>
                </a:solidFill>
                <a:latin typeface="Calibri" pitchFamily="34" charset="0"/>
              </a:rPr>
              <a:t>SN1006 (Newton X-ray S)</a:t>
            </a:r>
            <a:endParaRPr lang="ja-JP" altLang="en-US" sz="2400" b="1" dirty="0">
              <a:solidFill>
                <a:srgbClr val="FFFF00"/>
              </a:solidFill>
              <a:latin typeface="Calibri" pitchFamily="34" charset="0"/>
            </a:endParaRPr>
          </a:p>
        </p:txBody>
      </p:sp>
      <p:pic>
        <p:nvPicPr>
          <p:cNvPr id="15" name="Picture 6" descr="BW-stable"/>
          <p:cNvPicPr>
            <a:picLocks noChangeAspect="1" noChangeArrowheads="1"/>
          </p:cNvPicPr>
          <p:nvPr/>
        </p:nvPicPr>
        <p:blipFill>
          <a:blip r:embed="rId4" cstate="print"/>
          <a:srcRect/>
          <a:stretch>
            <a:fillRect/>
          </a:stretch>
        </p:blipFill>
        <p:spPr bwMode="auto">
          <a:xfrm>
            <a:off x="6929454" y="3786190"/>
            <a:ext cx="1646238" cy="1981200"/>
          </a:xfrm>
          <a:prstGeom prst="rect">
            <a:avLst/>
          </a:prstGeom>
          <a:noFill/>
          <a:ln w="9525">
            <a:noFill/>
            <a:miter lim="800000"/>
            <a:headEnd/>
            <a:tailEnd/>
          </a:ln>
        </p:spPr>
      </p:pic>
      <p:sp>
        <p:nvSpPr>
          <p:cNvPr id="16" name="テキスト ボックス 15"/>
          <p:cNvSpPr txBox="1"/>
          <p:nvPr/>
        </p:nvSpPr>
        <p:spPr>
          <a:xfrm>
            <a:off x="428596" y="6357958"/>
            <a:ext cx="2560701" cy="369332"/>
          </a:xfrm>
          <a:prstGeom prst="rect">
            <a:avLst/>
          </a:prstGeom>
          <a:noFill/>
        </p:spPr>
        <p:txBody>
          <a:bodyPr wrap="none" rtlCol="0">
            <a:spAutoFit/>
          </a:bodyPr>
          <a:lstStyle/>
          <a:p>
            <a:r>
              <a:rPr kumimoji="1" lang="en-US" altLang="ja-JP" dirty="0" err="1" smtClean="0">
                <a:solidFill>
                  <a:schemeClr val="bg1"/>
                </a:solidFill>
              </a:rPr>
              <a:t>Cassam-Chenai</a:t>
            </a:r>
            <a:r>
              <a:rPr kumimoji="1" lang="en-US" altLang="ja-JP" dirty="0" smtClean="0">
                <a:solidFill>
                  <a:schemeClr val="bg1"/>
                </a:solidFill>
              </a:rPr>
              <a:t> et al.(‘08)</a:t>
            </a:r>
            <a:endParaRPr kumimoji="1" lang="ja-JP" altLang="en-US" dirty="0">
              <a:solidFill>
                <a:schemeClr val="bg1"/>
              </a:solidFill>
            </a:endParaRPr>
          </a:p>
        </p:txBody>
      </p:sp>
      <p:sp>
        <p:nvSpPr>
          <p:cNvPr id="18" name="テキスト ボックス 17"/>
          <p:cNvSpPr txBox="1"/>
          <p:nvPr/>
        </p:nvSpPr>
        <p:spPr>
          <a:xfrm>
            <a:off x="7143768" y="5929330"/>
            <a:ext cx="1412951" cy="369332"/>
          </a:xfrm>
          <a:prstGeom prst="rect">
            <a:avLst/>
          </a:prstGeom>
          <a:noFill/>
        </p:spPr>
        <p:txBody>
          <a:bodyPr wrap="none" rtlCol="0">
            <a:spAutoFit/>
          </a:bodyPr>
          <a:lstStyle/>
          <a:p>
            <a:r>
              <a:rPr kumimoji="1" lang="en-US" altLang="ja-JP" dirty="0" smtClean="0">
                <a:solidFill>
                  <a:schemeClr val="bg1"/>
                </a:solidFill>
              </a:rPr>
              <a:t>B. </a:t>
            </a:r>
            <a:r>
              <a:rPr kumimoji="1" lang="en-US" altLang="ja-JP" dirty="0" err="1" smtClean="0">
                <a:solidFill>
                  <a:schemeClr val="bg1"/>
                </a:solidFill>
              </a:rPr>
              <a:t>Ripin</a:t>
            </a:r>
            <a:r>
              <a:rPr kumimoji="1" lang="en-US" altLang="ja-JP" dirty="0" smtClean="0">
                <a:solidFill>
                  <a:schemeClr val="bg1"/>
                </a:solidFill>
              </a:rPr>
              <a:t> et al.</a:t>
            </a:r>
            <a:endParaRPr kumimoji="1" lang="ja-JP" altLang="en-US" dirty="0">
              <a:solidFill>
                <a:schemeClr val="bg1"/>
              </a:solidFill>
            </a:endParaRPr>
          </a:p>
        </p:txBody>
      </p:sp>
      <p:sp>
        <p:nvSpPr>
          <p:cNvPr id="19" name="正方形/長方形 18"/>
          <p:cNvSpPr/>
          <p:nvPr/>
        </p:nvSpPr>
        <p:spPr>
          <a:xfrm>
            <a:off x="571472" y="6000768"/>
            <a:ext cx="5000660" cy="1428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635896" y="6021288"/>
            <a:ext cx="2736304" cy="646331"/>
          </a:xfrm>
          <a:prstGeom prst="rect">
            <a:avLst/>
          </a:prstGeom>
        </p:spPr>
        <p:txBody>
          <a:bodyPr wrap="square">
            <a:spAutoFit/>
          </a:bodyPr>
          <a:lstStyle/>
          <a:p>
            <a:r>
              <a:rPr lang="en-US" altLang="ja-JP" dirty="0" smtClean="0">
                <a:solidFill>
                  <a:schemeClr val="bg1"/>
                </a:solidFill>
              </a:rPr>
              <a:t>Synch. X-rays </a:t>
            </a:r>
          </a:p>
          <a:p>
            <a:r>
              <a:rPr lang="en-US" altLang="ja-JP" dirty="0" smtClean="0">
                <a:solidFill>
                  <a:schemeClr val="bg1"/>
                </a:solidFill>
              </a:rPr>
              <a:t>(blue: tracing ~10TeV e</a:t>
            </a:r>
            <a:r>
              <a:rPr lang="en-US" altLang="ja-JP" baseline="30000" dirty="0" smtClean="0">
                <a:solidFill>
                  <a:schemeClr val="bg1"/>
                </a:solidFill>
              </a:rPr>
              <a:t>-</a:t>
            </a:r>
            <a:r>
              <a:rPr lang="en-US" altLang="ja-JP" dirty="0" smtClean="0">
                <a:solidFill>
                  <a:schemeClr val="bg1"/>
                </a:solidFill>
              </a:rPr>
              <a:t>) </a:t>
            </a:r>
            <a:endParaRPr lang="ja-JP"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4" name="Rectangle 4"/>
          <p:cNvSpPr>
            <a:spLocks noChangeArrowheads="1"/>
          </p:cNvSpPr>
          <p:nvPr/>
        </p:nvSpPr>
        <p:spPr bwMode="auto">
          <a:xfrm>
            <a:off x="457200" y="260648"/>
            <a:ext cx="4834880" cy="1872208"/>
          </a:xfrm>
          <a:prstGeom prst="rect">
            <a:avLst/>
          </a:prstGeom>
          <a:noFill/>
          <a:ln w="9525">
            <a:noFill/>
            <a:miter lim="800000"/>
            <a:headEnd/>
            <a:tailEnd/>
          </a:ln>
          <a:effectLst/>
        </p:spPr>
        <p:txBody>
          <a:bodyPr anchor="ctr"/>
          <a:lstStyle/>
          <a:p>
            <a:r>
              <a:rPr lang="en-US" altLang="ja-JP" sz="2800" b="1" dirty="0" smtClean="0">
                <a:solidFill>
                  <a:srgbClr val="FF0000"/>
                </a:solidFill>
                <a:latin typeface="Times New Roman" pitchFamily="18" charset="0"/>
                <a:cs typeface="Times New Roman" pitchFamily="18" charset="0"/>
              </a:rPr>
              <a:t>Global Structure is Given by SSS of Hydrodynamic Equations, but Shock Front Physics is very different</a:t>
            </a:r>
            <a:endParaRPr lang="en-US" altLang="ja-JP" sz="2800" b="1" dirty="0">
              <a:solidFill>
                <a:srgbClr val="FF0000"/>
              </a:solidFill>
              <a:latin typeface="Times New Roman" pitchFamily="18" charset="0"/>
              <a:cs typeface="Times New Roman" pitchFamily="18" charset="0"/>
            </a:endParaRPr>
          </a:p>
        </p:txBody>
      </p:sp>
      <p:graphicFrame>
        <p:nvGraphicFramePr>
          <p:cNvPr id="168965" name="Object 5"/>
          <p:cNvGraphicFramePr>
            <a:graphicFrameLocks noChangeAspect="1"/>
          </p:cNvGraphicFramePr>
          <p:nvPr/>
        </p:nvGraphicFramePr>
        <p:xfrm>
          <a:off x="827584" y="2708920"/>
          <a:ext cx="3630613" cy="3657600"/>
        </p:xfrm>
        <a:graphic>
          <a:graphicData uri="http://schemas.openxmlformats.org/presentationml/2006/ole">
            <p:oleObj spid="_x0000_s1458178" name="ビットマップ イメージ" r:id="rId4" imgW="7973538" imgH="7133333" progId="PBrush">
              <p:embed/>
            </p:oleObj>
          </a:graphicData>
        </a:graphic>
      </p:graphicFrame>
      <p:graphicFrame>
        <p:nvGraphicFramePr>
          <p:cNvPr id="168966" name="Object 6"/>
          <p:cNvGraphicFramePr>
            <a:graphicFrameLocks noChangeAspect="1"/>
          </p:cNvGraphicFramePr>
          <p:nvPr/>
        </p:nvGraphicFramePr>
        <p:xfrm>
          <a:off x="5943600" y="228600"/>
          <a:ext cx="2719388" cy="3019425"/>
        </p:xfrm>
        <a:graphic>
          <a:graphicData uri="http://schemas.openxmlformats.org/presentationml/2006/ole">
            <p:oleObj spid="_x0000_s1458179" name="ビットマップ イメージ" r:id="rId5" imgW="4761905" imgH="5668166" progId="PBrush">
              <p:embed/>
            </p:oleObj>
          </a:graphicData>
        </a:graphic>
      </p:graphicFrame>
      <p:pic>
        <p:nvPicPr>
          <p:cNvPr id="168967" name="Picture 7" descr="Fig17"/>
          <p:cNvPicPr>
            <a:picLocks noChangeAspect="1" noChangeArrowheads="1"/>
          </p:cNvPicPr>
          <p:nvPr/>
        </p:nvPicPr>
        <p:blipFill>
          <a:blip r:embed="rId6" cstate="print"/>
          <a:srcRect l="23611"/>
          <a:stretch>
            <a:fillRect/>
          </a:stretch>
        </p:blipFill>
        <p:spPr bwMode="auto">
          <a:xfrm>
            <a:off x="5599113" y="3600450"/>
            <a:ext cx="3316287" cy="3257550"/>
          </a:xfrm>
          <a:prstGeom prst="rect">
            <a:avLst/>
          </a:prstGeom>
          <a:noFill/>
        </p:spPr>
      </p:pic>
      <p:sp>
        <p:nvSpPr>
          <p:cNvPr id="168968" name="Line 8"/>
          <p:cNvSpPr>
            <a:spLocks noChangeShapeType="1"/>
          </p:cNvSpPr>
          <p:nvPr/>
        </p:nvSpPr>
        <p:spPr bwMode="auto">
          <a:xfrm>
            <a:off x="5410200" y="4114800"/>
            <a:ext cx="0" cy="1905000"/>
          </a:xfrm>
          <a:prstGeom prst="line">
            <a:avLst/>
          </a:prstGeom>
          <a:noFill/>
          <a:ln w="9525">
            <a:solidFill>
              <a:schemeClr val="tx1"/>
            </a:solidFill>
            <a:round/>
            <a:headEnd type="triangle" w="med" len="med"/>
            <a:tailEnd type="triangle" w="med" len="med"/>
          </a:ln>
          <a:effectLst/>
        </p:spPr>
        <p:txBody>
          <a:bodyPr/>
          <a:lstStyle/>
          <a:p>
            <a:endParaRPr lang="ja-JP" altLang="en-US"/>
          </a:p>
        </p:txBody>
      </p:sp>
      <p:sp>
        <p:nvSpPr>
          <p:cNvPr id="168969" name="Text Box 9"/>
          <p:cNvSpPr txBox="1">
            <a:spLocks noChangeArrowheads="1"/>
          </p:cNvSpPr>
          <p:nvPr/>
        </p:nvSpPr>
        <p:spPr bwMode="auto">
          <a:xfrm rot="-5400000">
            <a:off x="4660107" y="4864893"/>
            <a:ext cx="800100" cy="366713"/>
          </a:xfrm>
          <a:prstGeom prst="rect">
            <a:avLst/>
          </a:prstGeom>
          <a:noFill/>
          <a:ln w="9525">
            <a:noFill/>
            <a:miter lim="800000"/>
            <a:headEnd/>
            <a:tailEnd/>
          </a:ln>
          <a:effectLst/>
        </p:spPr>
        <p:txBody>
          <a:bodyPr wrap="none">
            <a:spAutoFit/>
          </a:bodyPr>
          <a:lstStyle/>
          <a:p>
            <a:r>
              <a:rPr lang="en-US" altLang="ja-JP"/>
              <a:t>~10 ly</a:t>
            </a:r>
          </a:p>
        </p:txBody>
      </p:sp>
      <p:sp>
        <p:nvSpPr>
          <p:cNvPr id="8" name="スライド番号プレースホルダ 7"/>
          <p:cNvSpPr>
            <a:spLocks noGrp="1"/>
          </p:cNvSpPr>
          <p:nvPr>
            <p:ph type="sldNum" sz="quarter" idx="12"/>
          </p:nvPr>
        </p:nvSpPr>
        <p:spPr/>
        <p:txBody>
          <a:bodyPr/>
          <a:lstStyle/>
          <a:p>
            <a:pPr>
              <a:defRPr/>
            </a:pPr>
            <a:fld id="{4870413D-9063-4520-B0A5-4D77A2CDA8E1}" type="slidenum">
              <a:rPr lang="ja-JP" altLang="en-US" smtClean="0"/>
              <a:pPr>
                <a:defRPr/>
              </a:pPr>
              <a:t>15</a:t>
            </a:fld>
            <a:endParaRPr lang="ja-JP"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16</a:t>
            </a:fld>
            <a:endParaRPr lang="ja-JP" altLang="en-US"/>
          </a:p>
        </p:txBody>
      </p:sp>
      <p:pic>
        <p:nvPicPr>
          <p:cNvPr id="3" name="Supernova explosion.mp4">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
        <p:nvSpPr>
          <p:cNvPr id="4" name="テキスト ボックス 3"/>
          <p:cNvSpPr txBox="1"/>
          <p:nvPr/>
        </p:nvSpPr>
        <p:spPr>
          <a:xfrm>
            <a:off x="976448" y="2564904"/>
            <a:ext cx="7340472" cy="1323439"/>
          </a:xfrm>
          <a:prstGeom prst="rect">
            <a:avLst/>
          </a:prstGeom>
          <a:noFill/>
        </p:spPr>
        <p:txBody>
          <a:bodyPr wrap="none" rtlCol="0">
            <a:spAutoFit/>
          </a:bodyPr>
          <a:lstStyle/>
          <a:p>
            <a:pPr algn="ctr"/>
            <a:r>
              <a:rPr kumimoji="1" lang="en-US" altLang="ja-JP" sz="4000" dirty="0" smtClean="0">
                <a:solidFill>
                  <a:schemeClr val="bg1"/>
                </a:solidFill>
              </a:rPr>
              <a:t>Image of </a:t>
            </a:r>
          </a:p>
          <a:p>
            <a:pPr algn="ctr"/>
            <a:r>
              <a:rPr kumimoji="1" lang="en-US" altLang="ja-JP" sz="4000" dirty="0" smtClean="0">
                <a:solidFill>
                  <a:schemeClr val="bg1"/>
                </a:solidFill>
              </a:rPr>
              <a:t>SN Explosion and SN Remnant</a:t>
            </a:r>
            <a:endParaRPr kumimoji="1" lang="ja-JP" altLang="en-US" sz="4000"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番号プレースホルダ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157573-C816-4C57-AFC9-92DAD3428298}" type="slidenum">
              <a:rPr lang="en-US" altLang="ja-JP" smtClean="0">
                <a:solidFill>
                  <a:srgbClr val="FF0000"/>
                </a:solidFill>
              </a:rPr>
              <a:pPr fontAlgn="base">
                <a:spcBef>
                  <a:spcPct val="0"/>
                </a:spcBef>
                <a:spcAft>
                  <a:spcPct val="0"/>
                </a:spcAft>
                <a:defRPr/>
              </a:pPr>
              <a:t>17</a:t>
            </a:fld>
            <a:endParaRPr lang="en-US" altLang="ja-JP" smtClean="0">
              <a:solidFill>
                <a:srgbClr val="FF0000"/>
              </a:solidFill>
            </a:endParaRPr>
          </a:p>
        </p:txBody>
      </p:sp>
      <p:sp>
        <p:nvSpPr>
          <p:cNvPr id="16387" name="Text Box 4"/>
          <p:cNvSpPr txBox="1">
            <a:spLocks noChangeArrowheads="1"/>
          </p:cNvSpPr>
          <p:nvPr/>
        </p:nvSpPr>
        <p:spPr bwMode="auto">
          <a:xfrm>
            <a:off x="4410075" y="-30163"/>
            <a:ext cx="184150" cy="701676"/>
          </a:xfrm>
          <a:prstGeom prst="rect">
            <a:avLst/>
          </a:prstGeom>
          <a:noFill/>
          <a:ln w="9525">
            <a:noFill/>
            <a:miter lim="800000"/>
            <a:headEnd/>
            <a:tailEnd/>
          </a:ln>
        </p:spPr>
        <p:txBody>
          <a:bodyPr wrap="none">
            <a:spAutoFit/>
          </a:bodyPr>
          <a:lstStyle/>
          <a:p>
            <a:pPr algn="ctr"/>
            <a:endParaRPr lang="ja-JP" altLang="ja-JP" sz="4000">
              <a:solidFill>
                <a:srgbClr val="FF0000"/>
              </a:solidFill>
              <a:latin typeface="Tw Cen MT Condensed Extra Bold" pitchFamily="34" charset="0"/>
            </a:endParaRPr>
          </a:p>
        </p:txBody>
      </p:sp>
      <p:grpSp>
        <p:nvGrpSpPr>
          <p:cNvPr id="2" name="グループ化 9"/>
          <p:cNvGrpSpPr>
            <a:grpSpLocks/>
          </p:cNvGrpSpPr>
          <p:nvPr/>
        </p:nvGrpSpPr>
        <p:grpSpPr bwMode="auto">
          <a:xfrm>
            <a:off x="357188" y="1214438"/>
            <a:ext cx="4929187" cy="4857750"/>
            <a:chOff x="1714480" y="1071546"/>
            <a:chExt cx="4936135" cy="5000660"/>
          </a:xfrm>
        </p:grpSpPr>
        <p:pic>
          <p:nvPicPr>
            <p:cNvPr id="16402" name="Picture 2"/>
            <p:cNvPicPr>
              <a:picLocks noChangeAspect="1" noChangeArrowheads="1"/>
            </p:cNvPicPr>
            <p:nvPr/>
          </p:nvPicPr>
          <p:blipFill>
            <a:blip r:embed="rId3" cstate="print"/>
            <a:srcRect/>
            <a:stretch>
              <a:fillRect/>
            </a:stretch>
          </p:blipFill>
          <p:spPr bwMode="auto">
            <a:xfrm>
              <a:off x="1714480" y="1071546"/>
              <a:ext cx="4936135" cy="5000660"/>
            </a:xfrm>
            <a:prstGeom prst="rect">
              <a:avLst/>
            </a:prstGeom>
            <a:noFill/>
            <a:ln w="9525">
              <a:solidFill>
                <a:schemeClr val="tx1"/>
              </a:solidFill>
              <a:miter lim="800000"/>
              <a:headEnd/>
              <a:tailEnd/>
            </a:ln>
          </p:spPr>
        </p:pic>
        <p:sp>
          <p:nvSpPr>
            <p:cNvPr id="12" name="正方形/長方形 11"/>
            <p:cNvSpPr/>
            <p:nvPr/>
          </p:nvSpPr>
          <p:spPr>
            <a:xfrm>
              <a:off x="1714480" y="1071546"/>
              <a:ext cx="4929776" cy="500066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rgbClr val="FF0000"/>
                </a:solidFill>
              </a:endParaRPr>
            </a:p>
          </p:txBody>
        </p:sp>
      </p:grpSp>
      <p:sp>
        <p:nvSpPr>
          <p:cNvPr id="16389" name="Text Box 7"/>
          <p:cNvSpPr txBox="1">
            <a:spLocks noChangeArrowheads="1"/>
          </p:cNvSpPr>
          <p:nvPr/>
        </p:nvSpPr>
        <p:spPr bwMode="auto">
          <a:xfrm>
            <a:off x="428625" y="214313"/>
            <a:ext cx="7821613" cy="584200"/>
          </a:xfrm>
          <a:prstGeom prst="rect">
            <a:avLst/>
          </a:prstGeom>
          <a:noFill/>
          <a:ln w="9525">
            <a:noFill/>
            <a:miter lim="800000"/>
            <a:headEnd/>
            <a:tailEnd/>
          </a:ln>
        </p:spPr>
        <p:txBody>
          <a:bodyPr wrap="none">
            <a:spAutoFit/>
          </a:bodyPr>
          <a:lstStyle/>
          <a:p>
            <a:r>
              <a:rPr lang="en-US" altLang="ja-JP" sz="3200" b="1">
                <a:solidFill>
                  <a:srgbClr val="FF0000"/>
                </a:solidFill>
                <a:latin typeface="Calibri" pitchFamily="34" charset="0"/>
              </a:rPr>
              <a:t>Typical Example of Collisionless Shocks (SNR)</a:t>
            </a:r>
          </a:p>
        </p:txBody>
      </p:sp>
      <p:sp>
        <p:nvSpPr>
          <p:cNvPr id="16390" name="テキスト ボックス 15"/>
          <p:cNvSpPr txBox="1">
            <a:spLocks noChangeArrowheads="1"/>
          </p:cNvSpPr>
          <p:nvPr/>
        </p:nvSpPr>
        <p:spPr bwMode="auto">
          <a:xfrm>
            <a:off x="214313" y="6357938"/>
            <a:ext cx="3476625" cy="369887"/>
          </a:xfrm>
          <a:prstGeom prst="rect">
            <a:avLst/>
          </a:prstGeom>
          <a:noFill/>
          <a:ln w="9525">
            <a:solidFill>
              <a:schemeClr val="tx1"/>
            </a:solidFill>
            <a:miter lim="800000"/>
            <a:headEnd/>
            <a:tailEnd/>
          </a:ln>
        </p:spPr>
        <p:txBody>
          <a:bodyPr wrap="none">
            <a:spAutoFit/>
          </a:bodyPr>
          <a:lstStyle/>
          <a:p>
            <a:r>
              <a:rPr lang="en-US" altLang="ja-JP">
                <a:latin typeface="Times New Roman" pitchFamily="18" charset="0"/>
                <a:cs typeface="Times New Roman" pitchFamily="18" charset="0"/>
              </a:rPr>
              <a:t>Cassam</a:t>
            </a:r>
            <a:r>
              <a:rPr lang="ja-JP" altLang="en-US">
                <a:latin typeface="Times New Roman" pitchFamily="18" charset="0"/>
                <a:cs typeface="Times New Roman" pitchFamily="18" charset="0"/>
              </a:rPr>
              <a:t> </a:t>
            </a:r>
            <a:r>
              <a:rPr lang="en-US" altLang="ja-JP">
                <a:latin typeface="Times New Roman" pitchFamily="18" charset="0"/>
                <a:cs typeface="Times New Roman" pitchFamily="18" charset="0"/>
              </a:rPr>
              <a:t>et al. ApJ </a:t>
            </a:r>
            <a:r>
              <a:rPr lang="en-US" altLang="ja-JP" b="1">
                <a:latin typeface="Times New Roman" pitchFamily="18" charset="0"/>
                <a:cs typeface="Times New Roman" pitchFamily="18" charset="0"/>
              </a:rPr>
              <a:t>680</a:t>
            </a:r>
            <a:r>
              <a:rPr lang="en-US" altLang="ja-JP">
                <a:latin typeface="Times New Roman" pitchFamily="18" charset="0"/>
                <a:cs typeface="Times New Roman" pitchFamily="18" charset="0"/>
              </a:rPr>
              <a:t>, 1180 (2008)</a:t>
            </a:r>
            <a:endParaRPr lang="ja-JP" altLang="en-US">
              <a:latin typeface="Times New Roman" pitchFamily="18" charset="0"/>
              <a:cs typeface="Times New Roman" pitchFamily="18" charset="0"/>
            </a:endParaRPr>
          </a:p>
        </p:txBody>
      </p:sp>
      <p:sp>
        <p:nvSpPr>
          <p:cNvPr id="16391" name="テキスト ボックス 12"/>
          <p:cNvSpPr txBox="1">
            <a:spLocks noChangeArrowheads="1"/>
          </p:cNvSpPr>
          <p:nvPr/>
        </p:nvSpPr>
        <p:spPr bwMode="auto">
          <a:xfrm>
            <a:off x="5500688" y="1357313"/>
            <a:ext cx="3286125" cy="708025"/>
          </a:xfrm>
          <a:prstGeom prst="rect">
            <a:avLst/>
          </a:prstGeom>
          <a:noFill/>
          <a:ln w="9525">
            <a:solidFill>
              <a:srgbClr val="FF0000"/>
            </a:solidFill>
            <a:miter lim="800000"/>
            <a:headEnd/>
            <a:tailEnd/>
          </a:ln>
        </p:spPr>
        <p:txBody>
          <a:bodyPr>
            <a:spAutoFit/>
          </a:bodyPr>
          <a:lstStyle/>
          <a:p>
            <a:r>
              <a:rPr lang="en-US" altLang="ja-JP" sz="2000" b="1">
                <a:solidFill>
                  <a:srgbClr val="7030A0"/>
                </a:solidFill>
                <a:latin typeface="Times New Roman" pitchFamily="18" charset="0"/>
                <a:cs typeface="Times New Roman" pitchFamily="18" charset="0"/>
              </a:rPr>
              <a:t>X-ray Image of SN1006, exploded 1003 years ago</a:t>
            </a:r>
          </a:p>
        </p:txBody>
      </p:sp>
      <p:sp>
        <p:nvSpPr>
          <p:cNvPr id="15" name="テキスト ボックス 14"/>
          <p:cNvSpPr txBox="1"/>
          <p:nvPr/>
        </p:nvSpPr>
        <p:spPr>
          <a:xfrm>
            <a:off x="5643563" y="2500313"/>
            <a:ext cx="3500437" cy="3786187"/>
          </a:xfrm>
          <a:prstGeom prst="rect">
            <a:avLst/>
          </a:prstGeom>
          <a:noFill/>
        </p:spPr>
        <p:txBody>
          <a:bodyPr>
            <a:spAutoFit/>
          </a:bodyPr>
          <a:lstStyle/>
          <a:p>
            <a:pPr fontAlgn="auto">
              <a:spcBef>
                <a:spcPts val="0"/>
              </a:spcBef>
              <a:spcAft>
                <a:spcPts val="0"/>
              </a:spcAft>
              <a:defRPr/>
            </a:pPr>
            <a:r>
              <a:rPr lang="en-US" altLang="ja-JP" sz="2400" dirty="0">
                <a:latin typeface="Times New Roman" pitchFamily="18" charset="0"/>
                <a:ea typeface="+mn-ea"/>
                <a:cs typeface="Times New Roman" pitchFamily="18" charset="0"/>
              </a:rPr>
              <a:t>n = 1 cm</a:t>
            </a:r>
            <a:r>
              <a:rPr lang="en-US" altLang="ja-JP" sz="2400" baseline="30000" dirty="0">
                <a:latin typeface="Times New Roman" pitchFamily="18" charset="0"/>
                <a:ea typeface="+mn-ea"/>
                <a:cs typeface="Times New Roman" pitchFamily="18" charset="0"/>
              </a:rPr>
              <a:t>-3</a:t>
            </a:r>
          </a:p>
          <a:p>
            <a:pPr fontAlgn="auto">
              <a:spcBef>
                <a:spcPts val="0"/>
              </a:spcBef>
              <a:spcAft>
                <a:spcPts val="0"/>
              </a:spcAft>
              <a:defRPr/>
            </a:pPr>
            <a:r>
              <a:rPr lang="en-US" altLang="ja-JP" sz="2400" dirty="0">
                <a:latin typeface="Times New Roman" pitchFamily="18" charset="0"/>
                <a:ea typeface="+mn-ea"/>
                <a:cs typeface="Times New Roman" pitchFamily="18" charset="0"/>
              </a:rPr>
              <a:t>T</a:t>
            </a:r>
            <a:r>
              <a:rPr lang="en-US" altLang="ja-JP" sz="2400" baseline="-25000" dirty="0">
                <a:latin typeface="Times New Roman" pitchFamily="18" charset="0"/>
                <a:ea typeface="+mn-ea"/>
                <a:cs typeface="Times New Roman" pitchFamily="18" charset="0"/>
              </a:rPr>
              <a:t> </a:t>
            </a:r>
            <a:r>
              <a:rPr lang="en-US" altLang="ja-JP" sz="2400" dirty="0">
                <a:latin typeface="Times New Roman" pitchFamily="18" charset="0"/>
                <a:ea typeface="+mn-ea"/>
                <a:cs typeface="Times New Roman" pitchFamily="18" charset="0"/>
              </a:rPr>
              <a:t>= 15 </a:t>
            </a:r>
            <a:r>
              <a:rPr lang="en-US" altLang="ja-JP" sz="2400" dirty="0" err="1">
                <a:latin typeface="Times New Roman" pitchFamily="18" charset="0"/>
                <a:ea typeface="+mn-ea"/>
                <a:cs typeface="Times New Roman" pitchFamily="18" charset="0"/>
              </a:rPr>
              <a:t>keV</a:t>
            </a:r>
            <a:endParaRPr lang="en-US" altLang="ja-JP" sz="2400" dirty="0">
              <a:latin typeface="Times New Roman" pitchFamily="18" charset="0"/>
              <a:ea typeface="+mn-ea"/>
              <a:cs typeface="Times New Roman" pitchFamily="18" charset="0"/>
            </a:endParaRPr>
          </a:p>
          <a:p>
            <a:pPr fontAlgn="auto">
              <a:lnSpc>
                <a:spcPct val="150000"/>
              </a:lnSpc>
              <a:spcBef>
                <a:spcPts val="0"/>
              </a:spcBef>
              <a:spcAft>
                <a:spcPts val="0"/>
              </a:spcAft>
              <a:defRPr/>
            </a:pPr>
            <a:r>
              <a:rPr lang="ja-JP" altLang="en-US" sz="2400" i="1" dirty="0">
                <a:latin typeface="Times New Roman" pitchFamily="18" charset="0"/>
                <a:ea typeface="+mn-ea"/>
                <a:cs typeface="Times New Roman" pitchFamily="18" charset="0"/>
              </a:rPr>
              <a:t>　　　　</a:t>
            </a:r>
            <a:endParaRPr lang="en-US" altLang="ja-JP" sz="2400" i="1" dirty="0">
              <a:latin typeface="Times New Roman" pitchFamily="18" charset="0"/>
              <a:ea typeface="+mn-ea"/>
              <a:cs typeface="Times New Roman" pitchFamily="18" charset="0"/>
            </a:endParaRPr>
          </a:p>
          <a:p>
            <a:pPr fontAlgn="auto">
              <a:spcBef>
                <a:spcPts val="0"/>
              </a:spcBef>
              <a:spcAft>
                <a:spcPts val="0"/>
              </a:spcAft>
              <a:defRPr/>
            </a:pPr>
            <a:r>
              <a:rPr lang="en-US" altLang="ja-JP" sz="2000" b="1" dirty="0">
                <a:latin typeface="Times New Roman" pitchFamily="18" charset="0"/>
                <a:ea typeface="+mj-ea"/>
                <a:cs typeface="Times New Roman" pitchFamily="18" charset="0"/>
              </a:rPr>
              <a:t>Mean-free-path: 40 </a:t>
            </a:r>
            <a:r>
              <a:rPr lang="en-US" altLang="ja-JP" sz="2000" b="1" dirty="0" err="1">
                <a:latin typeface="Times New Roman" pitchFamily="18" charset="0"/>
                <a:ea typeface="+mj-ea"/>
                <a:cs typeface="Times New Roman" pitchFamily="18" charset="0"/>
              </a:rPr>
              <a:t>ly</a:t>
            </a:r>
            <a:endParaRPr lang="en-US" altLang="ja-JP" sz="2000" b="1" dirty="0">
              <a:latin typeface="Times New Roman" pitchFamily="18" charset="0"/>
              <a:ea typeface="+mj-ea"/>
              <a:cs typeface="Times New Roman" pitchFamily="18" charset="0"/>
            </a:endParaRPr>
          </a:p>
          <a:p>
            <a:pPr fontAlgn="auto">
              <a:spcBef>
                <a:spcPts val="0"/>
              </a:spcBef>
              <a:spcAft>
                <a:spcPts val="0"/>
              </a:spcAft>
              <a:defRPr/>
            </a:pPr>
            <a:r>
              <a:rPr lang="en-US" altLang="ja-JP" sz="2000" b="1" dirty="0">
                <a:latin typeface="Times New Roman" pitchFamily="18" charset="0"/>
                <a:ea typeface="+mj-ea"/>
                <a:cs typeface="Times New Roman" pitchFamily="18" charset="0"/>
              </a:rPr>
              <a:t>Diameter of SNR: 30 </a:t>
            </a:r>
            <a:r>
              <a:rPr lang="en-US" altLang="ja-JP" sz="2000" b="1" dirty="0" err="1">
                <a:latin typeface="Times New Roman" pitchFamily="18" charset="0"/>
                <a:ea typeface="+mj-ea"/>
                <a:cs typeface="Times New Roman" pitchFamily="18" charset="0"/>
              </a:rPr>
              <a:t>ly</a:t>
            </a:r>
            <a:endParaRPr lang="en-US" altLang="ja-JP" sz="2000" b="1" dirty="0">
              <a:latin typeface="Times New Roman" pitchFamily="18" charset="0"/>
              <a:ea typeface="+mj-ea"/>
              <a:cs typeface="Times New Roman" pitchFamily="18" charset="0"/>
            </a:endParaRPr>
          </a:p>
          <a:p>
            <a:pPr fontAlgn="auto">
              <a:lnSpc>
                <a:spcPct val="150000"/>
              </a:lnSpc>
              <a:spcBef>
                <a:spcPts val="0"/>
              </a:spcBef>
              <a:spcAft>
                <a:spcPts val="0"/>
              </a:spcAft>
              <a:defRPr/>
            </a:pPr>
            <a:endParaRPr lang="en-US" altLang="ja-JP" sz="2400" dirty="0">
              <a:latin typeface="Times New Roman" pitchFamily="18" charset="0"/>
              <a:ea typeface="+mn-ea"/>
              <a:cs typeface="Times New Roman" pitchFamily="18" charset="0"/>
            </a:endParaRPr>
          </a:p>
          <a:p>
            <a:pPr fontAlgn="auto">
              <a:spcBef>
                <a:spcPts val="0"/>
              </a:spcBef>
              <a:spcAft>
                <a:spcPts val="0"/>
              </a:spcAft>
              <a:defRPr/>
            </a:pPr>
            <a:endParaRPr lang="en-US" altLang="ja-JP" sz="2000" b="1" dirty="0">
              <a:solidFill>
                <a:schemeClr val="accent1">
                  <a:lumMod val="75000"/>
                </a:schemeClr>
              </a:solidFill>
              <a:latin typeface="Times New Roman" pitchFamily="18" charset="0"/>
              <a:ea typeface="+mn-ea"/>
              <a:cs typeface="Times New Roman" pitchFamily="18" charset="0"/>
            </a:endParaRPr>
          </a:p>
          <a:p>
            <a:pPr fontAlgn="auto">
              <a:spcBef>
                <a:spcPts val="0"/>
              </a:spcBef>
              <a:spcAft>
                <a:spcPts val="0"/>
              </a:spcAft>
              <a:buFont typeface="Wingdings" pitchFamily="2" charset="2"/>
              <a:buChar char="p"/>
              <a:defRPr/>
            </a:pPr>
            <a:r>
              <a:rPr lang="en-US" altLang="ja-JP" sz="2000" b="1" dirty="0">
                <a:solidFill>
                  <a:schemeClr val="accent1">
                    <a:lumMod val="75000"/>
                  </a:schemeClr>
                </a:solidFill>
                <a:latin typeface="Times New Roman" pitchFamily="18" charset="0"/>
                <a:ea typeface="+mn-ea"/>
                <a:cs typeface="Times New Roman" pitchFamily="18" charset="0"/>
              </a:rPr>
              <a:t>Effect of EM wave</a:t>
            </a:r>
            <a:r>
              <a:rPr lang="ja-JP" altLang="en-US" sz="2000" b="1" dirty="0">
                <a:solidFill>
                  <a:schemeClr val="accent1">
                    <a:lumMod val="75000"/>
                  </a:schemeClr>
                </a:solidFill>
                <a:latin typeface="Times New Roman" pitchFamily="18" charset="0"/>
                <a:ea typeface="+mn-ea"/>
                <a:cs typeface="Times New Roman" pitchFamily="18" charset="0"/>
              </a:rPr>
              <a:t>（？）</a:t>
            </a:r>
            <a:endParaRPr lang="en-US" altLang="ja-JP" sz="2000" b="1" dirty="0">
              <a:solidFill>
                <a:schemeClr val="accent1">
                  <a:lumMod val="75000"/>
                </a:schemeClr>
              </a:solidFill>
              <a:latin typeface="Times New Roman" pitchFamily="18" charset="0"/>
              <a:ea typeface="+mn-ea"/>
              <a:cs typeface="Times New Roman" pitchFamily="18" charset="0"/>
            </a:endParaRPr>
          </a:p>
          <a:p>
            <a:pPr fontAlgn="auto">
              <a:spcBef>
                <a:spcPts val="0"/>
              </a:spcBef>
              <a:spcAft>
                <a:spcPts val="0"/>
              </a:spcAft>
              <a:buFont typeface="Wingdings" pitchFamily="2" charset="2"/>
              <a:buChar char="p"/>
              <a:defRPr/>
            </a:pPr>
            <a:r>
              <a:rPr lang="en-US" altLang="ja-JP" sz="2000" b="1" dirty="0">
                <a:solidFill>
                  <a:schemeClr val="accent1">
                    <a:lumMod val="75000"/>
                  </a:schemeClr>
                </a:solidFill>
                <a:latin typeface="Times New Roman" pitchFamily="18" charset="0"/>
                <a:ea typeface="+mn-ea"/>
                <a:cs typeface="Times New Roman" pitchFamily="18" charset="0"/>
              </a:rPr>
              <a:t>Accelerated electrons emitting X-ray</a:t>
            </a:r>
          </a:p>
        </p:txBody>
      </p:sp>
      <p:sp>
        <p:nvSpPr>
          <p:cNvPr id="17" name="下矢印 16"/>
          <p:cNvSpPr/>
          <p:nvPr/>
        </p:nvSpPr>
        <p:spPr>
          <a:xfrm>
            <a:off x="6929438" y="4714875"/>
            <a:ext cx="357187" cy="428625"/>
          </a:xfrm>
          <a:prstGeom prst="downArrow">
            <a:avLst>
              <a:gd name="adj1" fmla="val 50000"/>
              <a:gd name="adj2" fmla="val 408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9" name="直線コネクタ 18"/>
          <p:cNvCxnSpPr/>
          <p:nvPr/>
        </p:nvCxnSpPr>
        <p:spPr>
          <a:xfrm>
            <a:off x="642938" y="1000125"/>
            <a:ext cx="8001000" cy="1588"/>
          </a:xfrm>
          <a:prstGeom prst="line">
            <a:avLst/>
          </a:prstGeom>
          <a:ln w="38100" cmpd="thickThin"/>
        </p:spPr>
        <p:style>
          <a:lnRef idx="1">
            <a:schemeClr val="accent1"/>
          </a:lnRef>
          <a:fillRef idx="0">
            <a:schemeClr val="accent1"/>
          </a:fillRef>
          <a:effectRef idx="0">
            <a:schemeClr val="accent1"/>
          </a:effectRef>
          <a:fontRef idx="minor">
            <a:schemeClr val="tx1"/>
          </a:fontRef>
        </p:style>
      </p:cxnSp>
      <p:sp>
        <p:nvSpPr>
          <p:cNvPr id="21" name="下矢印 20"/>
          <p:cNvSpPr/>
          <p:nvPr/>
        </p:nvSpPr>
        <p:spPr>
          <a:xfrm>
            <a:off x="6929438" y="3357563"/>
            <a:ext cx="357187"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20" name="直線矢印コネクタ 19"/>
          <p:cNvCxnSpPr/>
          <p:nvPr/>
        </p:nvCxnSpPr>
        <p:spPr>
          <a:xfrm>
            <a:off x="500063" y="3714750"/>
            <a:ext cx="4500562" cy="71438"/>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1357313" y="3286125"/>
            <a:ext cx="752475" cy="369888"/>
          </a:xfrm>
          <a:prstGeom prst="rect">
            <a:avLst/>
          </a:prstGeom>
          <a:noFill/>
          <a:ln>
            <a:noFill/>
          </a:ln>
        </p:spPr>
        <p:txBody>
          <a:bodyPr wrap="none">
            <a:spAutoFit/>
          </a:bodyPr>
          <a:lstStyle/>
          <a:p>
            <a:pPr fontAlgn="auto">
              <a:spcBef>
                <a:spcPts val="0"/>
              </a:spcBef>
              <a:spcAft>
                <a:spcPts val="0"/>
              </a:spcAft>
              <a:defRPr/>
            </a:pPr>
            <a:r>
              <a:rPr lang="en-US" altLang="ja-JP" b="1" dirty="0">
                <a:solidFill>
                  <a:schemeClr val="bg1"/>
                </a:solidFill>
                <a:latin typeface="+mj-ea"/>
                <a:ea typeface="+mj-ea"/>
                <a:cs typeface="Times New Roman" pitchFamily="18" charset="0"/>
              </a:rPr>
              <a:t>30</a:t>
            </a:r>
            <a:r>
              <a:rPr lang="ja-JP" altLang="en-US" b="1" dirty="0">
                <a:solidFill>
                  <a:schemeClr val="bg1"/>
                </a:solidFill>
                <a:latin typeface="+mj-ea"/>
                <a:ea typeface="+mj-ea"/>
                <a:cs typeface="Times New Roman" pitchFamily="18" charset="0"/>
              </a:rPr>
              <a:t> </a:t>
            </a:r>
            <a:r>
              <a:rPr lang="en-US" altLang="ja-JP" b="1" dirty="0">
                <a:solidFill>
                  <a:schemeClr val="bg1"/>
                </a:solidFill>
                <a:latin typeface="+mj-ea"/>
                <a:ea typeface="+mj-ea"/>
                <a:cs typeface="Times New Roman" pitchFamily="18" charset="0"/>
              </a:rPr>
              <a:t>LY</a:t>
            </a:r>
            <a:endParaRPr lang="ja-JP" altLang="en-US" b="1" dirty="0">
              <a:solidFill>
                <a:schemeClr val="bg1"/>
              </a:solidFill>
              <a:latin typeface="+mj-ea"/>
              <a:ea typeface="+mj-ea"/>
            </a:endParaRPr>
          </a:p>
        </p:txBody>
      </p:sp>
      <p:cxnSp>
        <p:nvCxnSpPr>
          <p:cNvPr id="23" name="直線矢印コネクタ 22"/>
          <p:cNvCxnSpPr/>
          <p:nvPr/>
        </p:nvCxnSpPr>
        <p:spPr>
          <a:xfrm flipV="1">
            <a:off x="571500" y="1500188"/>
            <a:ext cx="4572000" cy="4214812"/>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rot="19256865">
            <a:off x="4156075" y="1522413"/>
            <a:ext cx="750888" cy="369887"/>
          </a:xfrm>
          <a:prstGeom prst="rect">
            <a:avLst/>
          </a:prstGeom>
          <a:noFill/>
          <a:ln>
            <a:noFill/>
          </a:ln>
        </p:spPr>
        <p:txBody>
          <a:bodyPr wrap="none">
            <a:spAutoFit/>
          </a:bodyPr>
          <a:lstStyle/>
          <a:p>
            <a:pPr fontAlgn="auto">
              <a:spcBef>
                <a:spcPts val="0"/>
              </a:spcBef>
              <a:spcAft>
                <a:spcPts val="0"/>
              </a:spcAft>
              <a:defRPr/>
            </a:pPr>
            <a:r>
              <a:rPr lang="en-US" altLang="ja-JP" b="1" dirty="0">
                <a:solidFill>
                  <a:schemeClr val="bg1"/>
                </a:solidFill>
                <a:latin typeface="+mj-ea"/>
                <a:ea typeface="+mj-ea"/>
                <a:cs typeface="Times New Roman" pitchFamily="18" charset="0"/>
              </a:rPr>
              <a:t>40 LY</a:t>
            </a:r>
            <a:endParaRPr lang="ja-JP" altLang="en-US" b="1" dirty="0">
              <a:solidFill>
                <a:schemeClr val="bg1"/>
              </a:solidFill>
              <a:latin typeface="+mj-ea"/>
              <a:ea typeface="+mj-ea"/>
            </a:endParaRPr>
          </a:p>
        </p:txBody>
      </p:sp>
      <p:sp>
        <p:nvSpPr>
          <p:cNvPr id="27" name="四角形吹き出し 26"/>
          <p:cNvSpPr/>
          <p:nvPr/>
        </p:nvSpPr>
        <p:spPr>
          <a:xfrm>
            <a:off x="357188" y="1214438"/>
            <a:ext cx="1428750" cy="357187"/>
          </a:xfrm>
          <a:prstGeom prst="wedgeRectCallout">
            <a:avLst>
              <a:gd name="adj1" fmla="val -1122"/>
              <a:gd name="adj2" fmla="val 18897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b="1" dirty="0">
                <a:solidFill>
                  <a:srgbClr val="FF0000"/>
                </a:solidFill>
                <a:latin typeface="Times New Roman" pitchFamily="18" charset="0"/>
                <a:cs typeface="Times New Roman" pitchFamily="18" charset="0"/>
              </a:rPr>
              <a:t>Shock front</a:t>
            </a:r>
            <a:endParaRPr lang="ja-JP" altLang="en-US"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4925" y="-42863"/>
            <a:ext cx="9297988" cy="7000876"/>
          </a:xfrm>
          <a:prstGeom prst="rect">
            <a:avLst/>
          </a:prstGeom>
          <a:solidFill>
            <a:schemeClr val="tx1"/>
          </a:solidFill>
          <a:ln w="9525">
            <a:solidFill>
              <a:schemeClr val="tx1"/>
            </a:solidFill>
            <a:miter lim="800000"/>
            <a:headEnd/>
            <a:tailEnd/>
          </a:ln>
        </p:spPr>
        <p:txBody>
          <a:bodyPr wrap="none" anchor="ctr"/>
          <a:lstStyle/>
          <a:p>
            <a:pPr algn="ctr"/>
            <a:endParaRPr lang="ja-JP" altLang="ja-JP">
              <a:latin typeface="Calibri" pitchFamily="34" charset="0"/>
            </a:endParaRPr>
          </a:p>
        </p:txBody>
      </p:sp>
      <p:sp>
        <p:nvSpPr>
          <p:cNvPr id="37891" name="Text Box 3"/>
          <p:cNvSpPr txBox="1">
            <a:spLocks noChangeArrowheads="1"/>
          </p:cNvSpPr>
          <p:nvPr/>
        </p:nvSpPr>
        <p:spPr bwMode="auto">
          <a:xfrm>
            <a:off x="204788" y="188913"/>
            <a:ext cx="8939212" cy="584200"/>
          </a:xfrm>
          <a:prstGeom prst="rect">
            <a:avLst/>
          </a:prstGeom>
          <a:solidFill>
            <a:schemeClr val="tx2"/>
          </a:solidFill>
          <a:ln w="9525">
            <a:noFill/>
            <a:miter lim="800000"/>
            <a:headEnd/>
            <a:tailEnd/>
          </a:ln>
        </p:spPr>
        <p:txBody>
          <a:bodyPr>
            <a:spAutoFit/>
          </a:bodyPr>
          <a:lstStyle/>
          <a:p>
            <a:pPr>
              <a:spcBef>
                <a:spcPct val="50000"/>
              </a:spcBef>
            </a:pPr>
            <a:r>
              <a:rPr lang="en-US" altLang="ja-JP" sz="3200" b="1" i="1">
                <a:solidFill>
                  <a:schemeClr val="bg1"/>
                </a:solidFill>
                <a:latin typeface="Lucida Sans" pitchFamily="34" charset="0"/>
              </a:rPr>
              <a:t>Thin Synch. X-ray filaments tell large-B.</a:t>
            </a:r>
          </a:p>
        </p:txBody>
      </p:sp>
      <p:grpSp>
        <p:nvGrpSpPr>
          <p:cNvPr id="2" name="Group 4"/>
          <p:cNvGrpSpPr>
            <a:grpSpLocks/>
          </p:cNvGrpSpPr>
          <p:nvPr/>
        </p:nvGrpSpPr>
        <p:grpSpPr bwMode="auto">
          <a:xfrm>
            <a:off x="161925" y="896938"/>
            <a:ext cx="3116263" cy="2800350"/>
            <a:chOff x="67" y="527"/>
            <a:chExt cx="1963" cy="1764"/>
          </a:xfrm>
        </p:grpSpPr>
        <p:grpSp>
          <p:nvGrpSpPr>
            <p:cNvPr id="3" name="Group 5"/>
            <p:cNvGrpSpPr>
              <a:grpSpLocks/>
            </p:cNvGrpSpPr>
            <p:nvPr/>
          </p:nvGrpSpPr>
          <p:grpSpPr bwMode="auto">
            <a:xfrm>
              <a:off x="67" y="667"/>
              <a:ext cx="1963" cy="1624"/>
              <a:chOff x="2245" y="1298"/>
              <a:chExt cx="2491" cy="2064"/>
            </a:xfrm>
          </p:grpSpPr>
          <p:pic>
            <p:nvPicPr>
              <p:cNvPr id="37932" name="Picture 6" descr="CasA"/>
              <p:cNvPicPr>
                <a:picLocks noChangeAspect="1" noChangeArrowheads="1"/>
              </p:cNvPicPr>
              <p:nvPr/>
            </p:nvPicPr>
            <p:blipFill>
              <a:blip r:embed="rId3" cstate="print"/>
              <a:srcRect l="3711" t="9354" b="9862"/>
              <a:stretch>
                <a:fillRect/>
              </a:stretch>
            </p:blipFill>
            <p:spPr bwMode="auto">
              <a:xfrm>
                <a:off x="2245" y="1298"/>
                <a:ext cx="2491" cy="2064"/>
              </a:xfrm>
              <a:prstGeom prst="rect">
                <a:avLst/>
              </a:prstGeom>
              <a:noFill/>
              <a:ln w="9525">
                <a:noFill/>
                <a:miter lim="800000"/>
                <a:headEnd/>
                <a:tailEnd/>
              </a:ln>
            </p:spPr>
          </p:pic>
          <p:sp>
            <p:nvSpPr>
              <p:cNvPr id="37933" name="Line 7"/>
              <p:cNvSpPr>
                <a:spLocks noChangeShapeType="1"/>
              </p:cNvSpPr>
              <p:nvPr/>
            </p:nvSpPr>
            <p:spPr bwMode="auto">
              <a:xfrm>
                <a:off x="3969" y="2931"/>
                <a:ext cx="345" cy="0"/>
              </a:xfrm>
              <a:prstGeom prst="line">
                <a:avLst/>
              </a:prstGeom>
              <a:noFill/>
              <a:ln w="28575">
                <a:solidFill>
                  <a:schemeClr val="bg1"/>
                </a:solidFill>
                <a:round/>
                <a:headEnd type="arrow" w="med" len="med"/>
                <a:tailEnd type="arrow" w="med" len="med"/>
              </a:ln>
            </p:spPr>
            <p:txBody>
              <a:bodyPr/>
              <a:lstStyle/>
              <a:p>
                <a:endParaRPr lang="ja-JP" altLang="en-US"/>
              </a:p>
            </p:txBody>
          </p:sp>
        </p:grpSp>
        <p:sp>
          <p:nvSpPr>
            <p:cNvPr id="37930" name="Text Box 8"/>
            <p:cNvSpPr txBox="1">
              <a:spLocks noChangeArrowheads="1"/>
            </p:cNvSpPr>
            <p:nvPr/>
          </p:nvSpPr>
          <p:spPr bwMode="auto">
            <a:xfrm>
              <a:off x="119" y="527"/>
              <a:ext cx="1308" cy="250"/>
            </a:xfrm>
            <a:prstGeom prst="rect">
              <a:avLst/>
            </a:prstGeom>
            <a:noFill/>
            <a:ln w="9525">
              <a:noFill/>
              <a:miter lim="800000"/>
              <a:headEnd/>
              <a:tailEnd/>
            </a:ln>
          </p:spPr>
          <p:txBody>
            <a:bodyPr wrap="none">
              <a:spAutoFit/>
            </a:bodyPr>
            <a:lstStyle/>
            <a:p>
              <a:r>
                <a:rPr lang="en-US" altLang="ja-JP" sz="2000" b="1">
                  <a:solidFill>
                    <a:schemeClr val="bg1"/>
                  </a:solidFill>
                  <a:ea typeface="HGSｺﾞｼｯｸE" pitchFamily="50" charset="-128"/>
                </a:rPr>
                <a:t>Cas A (AD1680)</a:t>
              </a:r>
            </a:p>
          </p:txBody>
        </p:sp>
        <p:sp>
          <p:nvSpPr>
            <p:cNvPr id="37931" name="Text Box 9"/>
            <p:cNvSpPr txBox="1">
              <a:spLocks noChangeArrowheads="1"/>
            </p:cNvSpPr>
            <p:nvPr/>
          </p:nvSpPr>
          <p:spPr bwMode="auto">
            <a:xfrm>
              <a:off x="1202" y="1985"/>
              <a:ext cx="708" cy="231"/>
            </a:xfrm>
            <a:prstGeom prst="rect">
              <a:avLst/>
            </a:prstGeom>
            <a:noFill/>
            <a:ln w="9525">
              <a:noFill/>
              <a:miter lim="800000"/>
              <a:headEnd/>
              <a:tailEnd/>
            </a:ln>
          </p:spPr>
          <p:txBody>
            <a:bodyPr wrap="none">
              <a:spAutoFit/>
            </a:bodyPr>
            <a:lstStyle/>
            <a:p>
              <a:r>
                <a:rPr lang="en-US" altLang="ja-JP" b="1">
                  <a:solidFill>
                    <a:schemeClr val="bg1"/>
                  </a:solidFill>
                  <a:latin typeface="Trebuchet MS" pitchFamily="34" charset="0"/>
                </a:rPr>
                <a:t>1</a:t>
              </a:r>
              <a:r>
                <a:rPr lang="en-US" altLang="ja-JP" b="1">
                  <a:solidFill>
                    <a:schemeClr val="bg1"/>
                  </a:solidFill>
                  <a:latin typeface="Trebuchet MS" pitchFamily="34" charset="0"/>
                  <a:cs typeface="Times New Roman" pitchFamily="18" charset="0"/>
                </a:rPr>
                <a:t> ‘= 1 pc</a:t>
              </a:r>
              <a:endParaRPr lang="en-US" altLang="ja-JP" b="1">
                <a:solidFill>
                  <a:schemeClr val="bg1"/>
                </a:solidFill>
                <a:latin typeface="Trebuchet MS" pitchFamily="34" charset="0"/>
              </a:endParaRPr>
            </a:p>
          </p:txBody>
        </p:sp>
      </p:grpSp>
      <p:grpSp>
        <p:nvGrpSpPr>
          <p:cNvPr id="4" name="Group 10"/>
          <p:cNvGrpSpPr>
            <a:grpSpLocks/>
          </p:cNvGrpSpPr>
          <p:nvPr/>
        </p:nvGrpSpPr>
        <p:grpSpPr bwMode="auto">
          <a:xfrm>
            <a:off x="3408363" y="931863"/>
            <a:ext cx="2819400" cy="2784475"/>
            <a:chOff x="2112" y="549"/>
            <a:chExt cx="1776" cy="1754"/>
          </a:xfrm>
        </p:grpSpPr>
        <p:grpSp>
          <p:nvGrpSpPr>
            <p:cNvPr id="5" name="Group 11"/>
            <p:cNvGrpSpPr>
              <a:grpSpLocks/>
            </p:cNvGrpSpPr>
            <p:nvPr/>
          </p:nvGrpSpPr>
          <p:grpSpPr bwMode="auto">
            <a:xfrm>
              <a:off x="2112" y="628"/>
              <a:ext cx="1775" cy="1675"/>
              <a:chOff x="2517" y="935"/>
              <a:chExt cx="2688" cy="2520"/>
            </a:xfrm>
          </p:grpSpPr>
          <p:pic>
            <p:nvPicPr>
              <p:cNvPr id="37927" name="Picture 12" descr="Kepler"/>
              <p:cNvPicPr>
                <a:picLocks noChangeAspect="1" noChangeArrowheads="1"/>
              </p:cNvPicPr>
              <p:nvPr/>
            </p:nvPicPr>
            <p:blipFill>
              <a:blip r:embed="rId4" cstate="print"/>
              <a:srcRect l="7877" t="5576" r="10587" b="13573"/>
              <a:stretch>
                <a:fillRect/>
              </a:stretch>
            </p:blipFill>
            <p:spPr bwMode="auto">
              <a:xfrm>
                <a:off x="2517" y="935"/>
                <a:ext cx="2688" cy="2520"/>
              </a:xfrm>
              <a:prstGeom prst="rect">
                <a:avLst/>
              </a:prstGeom>
              <a:noFill/>
              <a:ln w="9525">
                <a:noFill/>
                <a:miter lim="800000"/>
                <a:headEnd/>
                <a:tailEnd/>
              </a:ln>
            </p:spPr>
          </p:pic>
          <p:sp>
            <p:nvSpPr>
              <p:cNvPr id="37928" name="Line 13"/>
              <p:cNvSpPr>
                <a:spLocks noChangeShapeType="1"/>
              </p:cNvSpPr>
              <p:nvPr/>
            </p:nvSpPr>
            <p:spPr bwMode="auto">
              <a:xfrm>
                <a:off x="4327" y="3058"/>
                <a:ext cx="550" cy="0"/>
              </a:xfrm>
              <a:prstGeom prst="line">
                <a:avLst/>
              </a:prstGeom>
              <a:noFill/>
              <a:ln w="28575">
                <a:solidFill>
                  <a:schemeClr val="bg1"/>
                </a:solidFill>
                <a:round/>
                <a:headEnd type="arrow" w="med" len="med"/>
                <a:tailEnd type="arrow" w="med" len="med"/>
              </a:ln>
            </p:spPr>
            <p:txBody>
              <a:bodyPr/>
              <a:lstStyle/>
              <a:p>
                <a:endParaRPr lang="ja-JP" altLang="en-US"/>
              </a:p>
            </p:txBody>
          </p:sp>
        </p:grpSp>
        <p:sp>
          <p:nvSpPr>
            <p:cNvPr id="37925" name="Text Box 14"/>
            <p:cNvSpPr txBox="1">
              <a:spLocks noChangeArrowheads="1"/>
            </p:cNvSpPr>
            <p:nvPr/>
          </p:nvSpPr>
          <p:spPr bwMode="auto">
            <a:xfrm>
              <a:off x="3048" y="2065"/>
              <a:ext cx="840" cy="231"/>
            </a:xfrm>
            <a:prstGeom prst="rect">
              <a:avLst/>
            </a:prstGeom>
            <a:noFill/>
            <a:ln w="9525">
              <a:noFill/>
              <a:miter lim="800000"/>
              <a:headEnd/>
              <a:tailEnd/>
            </a:ln>
          </p:spPr>
          <p:txBody>
            <a:bodyPr wrap="none">
              <a:spAutoFit/>
            </a:bodyPr>
            <a:lstStyle/>
            <a:p>
              <a:r>
                <a:rPr lang="en-US" altLang="ja-JP">
                  <a:solidFill>
                    <a:schemeClr val="bg1"/>
                  </a:solidFill>
                  <a:latin typeface="Arial Rounded MT Bold" pitchFamily="34" charset="0"/>
                </a:rPr>
                <a:t>30</a:t>
              </a:r>
              <a:r>
                <a:rPr lang="en-US" altLang="ja-JP">
                  <a:solidFill>
                    <a:schemeClr val="bg1"/>
                  </a:solidFill>
                  <a:latin typeface="Arial Rounded MT Bold" pitchFamily="34" charset="0"/>
                  <a:cs typeface="Times New Roman" pitchFamily="18" charset="0"/>
                </a:rPr>
                <a:t>“ = 0.7pc</a:t>
              </a:r>
              <a:endParaRPr lang="en-US" altLang="ja-JP">
                <a:solidFill>
                  <a:schemeClr val="bg1"/>
                </a:solidFill>
                <a:latin typeface="Arial Rounded MT Bold" pitchFamily="34" charset="0"/>
              </a:endParaRPr>
            </a:p>
          </p:txBody>
        </p:sp>
        <p:sp>
          <p:nvSpPr>
            <p:cNvPr id="37926" name="Text Box 15"/>
            <p:cNvSpPr txBox="1">
              <a:spLocks noChangeArrowheads="1"/>
            </p:cNvSpPr>
            <p:nvPr/>
          </p:nvSpPr>
          <p:spPr bwMode="auto">
            <a:xfrm>
              <a:off x="2200" y="549"/>
              <a:ext cx="1281" cy="250"/>
            </a:xfrm>
            <a:prstGeom prst="rect">
              <a:avLst/>
            </a:prstGeom>
            <a:noFill/>
            <a:ln w="9525">
              <a:noFill/>
              <a:miter lim="800000"/>
              <a:headEnd/>
              <a:tailEnd/>
            </a:ln>
          </p:spPr>
          <p:txBody>
            <a:bodyPr wrap="none">
              <a:spAutoFit/>
            </a:bodyPr>
            <a:lstStyle/>
            <a:p>
              <a:r>
                <a:rPr lang="en-US" altLang="ja-JP" sz="2000" b="1">
                  <a:solidFill>
                    <a:schemeClr val="bg1"/>
                  </a:solidFill>
                  <a:ea typeface="HGSｺﾞｼｯｸE" pitchFamily="50" charset="-128"/>
                </a:rPr>
                <a:t>Kepler </a:t>
              </a:r>
              <a:r>
                <a:rPr lang="en-US" altLang="ja-JP" b="1">
                  <a:solidFill>
                    <a:schemeClr val="bg1"/>
                  </a:solidFill>
                  <a:ea typeface="HGSｺﾞｼｯｸE" pitchFamily="50" charset="-128"/>
                </a:rPr>
                <a:t>(AD1604)</a:t>
              </a:r>
            </a:p>
          </p:txBody>
        </p:sp>
      </p:grpSp>
      <p:grpSp>
        <p:nvGrpSpPr>
          <p:cNvPr id="6" name="Group 16"/>
          <p:cNvGrpSpPr>
            <a:grpSpLocks/>
          </p:cNvGrpSpPr>
          <p:nvPr/>
        </p:nvGrpSpPr>
        <p:grpSpPr bwMode="auto">
          <a:xfrm>
            <a:off x="257175" y="3789363"/>
            <a:ext cx="3001963" cy="2952750"/>
            <a:chOff x="82" y="2387"/>
            <a:chExt cx="1891" cy="1860"/>
          </a:xfrm>
        </p:grpSpPr>
        <p:grpSp>
          <p:nvGrpSpPr>
            <p:cNvPr id="7" name="Group 17"/>
            <p:cNvGrpSpPr>
              <a:grpSpLocks/>
            </p:cNvGrpSpPr>
            <p:nvPr/>
          </p:nvGrpSpPr>
          <p:grpSpPr bwMode="auto">
            <a:xfrm>
              <a:off x="113" y="2567"/>
              <a:ext cx="1833" cy="1634"/>
              <a:chOff x="1352" y="1980"/>
              <a:chExt cx="2401" cy="2165"/>
            </a:xfrm>
          </p:grpSpPr>
          <p:pic>
            <p:nvPicPr>
              <p:cNvPr id="37922" name="Picture 18" descr="Tycho"/>
              <p:cNvPicPr>
                <a:picLocks noChangeAspect="1" noChangeArrowheads="1"/>
              </p:cNvPicPr>
              <p:nvPr/>
            </p:nvPicPr>
            <p:blipFill>
              <a:blip r:embed="rId5" cstate="print"/>
              <a:srcRect/>
              <a:stretch>
                <a:fillRect/>
              </a:stretch>
            </p:blipFill>
            <p:spPr bwMode="auto">
              <a:xfrm>
                <a:off x="1352" y="1980"/>
                <a:ext cx="2401" cy="2165"/>
              </a:xfrm>
              <a:prstGeom prst="rect">
                <a:avLst/>
              </a:prstGeom>
              <a:noFill/>
              <a:ln w="9525">
                <a:noFill/>
                <a:miter lim="800000"/>
                <a:headEnd/>
                <a:tailEnd/>
              </a:ln>
            </p:spPr>
          </p:pic>
          <p:sp>
            <p:nvSpPr>
              <p:cNvPr id="37923" name="Line 19"/>
              <p:cNvSpPr>
                <a:spLocks noChangeShapeType="1"/>
              </p:cNvSpPr>
              <p:nvPr/>
            </p:nvSpPr>
            <p:spPr bwMode="auto">
              <a:xfrm>
                <a:off x="3196" y="3855"/>
                <a:ext cx="232" cy="0"/>
              </a:xfrm>
              <a:prstGeom prst="line">
                <a:avLst/>
              </a:prstGeom>
              <a:noFill/>
              <a:ln w="28575">
                <a:solidFill>
                  <a:schemeClr val="bg1"/>
                </a:solidFill>
                <a:round/>
                <a:headEnd type="arrow" w="lg" len="med"/>
                <a:tailEnd type="arrow" w="lg" len="med"/>
              </a:ln>
            </p:spPr>
            <p:txBody>
              <a:bodyPr/>
              <a:lstStyle/>
              <a:p>
                <a:endParaRPr lang="ja-JP" altLang="en-US"/>
              </a:p>
            </p:txBody>
          </p:sp>
        </p:grpSp>
        <p:sp>
          <p:nvSpPr>
            <p:cNvPr id="37920" name="Text Box 20"/>
            <p:cNvSpPr txBox="1">
              <a:spLocks noChangeArrowheads="1"/>
            </p:cNvSpPr>
            <p:nvPr/>
          </p:nvSpPr>
          <p:spPr bwMode="auto">
            <a:xfrm>
              <a:off x="82" y="2387"/>
              <a:ext cx="1256" cy="250"/>
            </a:xfrm>
            <a:prstGeom prst="rect">
              <a:avLst/>
            </a:prstGeom>
            <a:noFill/>
            <a:ln w="9525">
              <a:noFill/>
              <a:miter lim="800000"/>
              <a:headEnd/>
              <a:tailEnd/>
            </a:ln>
          </p:spPr>
          <p:txBody>
            <a:bodyPr wrap="none">
              <a:spAutoFit/>
            </a:bodyPr>
            <a:lstStyle/>
            <a:p>
              <a:r>
                <a:rPr lang="en-US" altLang="ja-JP" sz="2000" b="1">
                  <a:solidFill>
                    <a:schemeClr val="bg1"/>
                  </a:solidFill>
                  <a:ea typeface="HGSｺﾞｼｯｸE" pitchFamily="50" charset="-128"/>
                </a:rPr>
                <a:t>Tycho </a:t>
              </a:r>
              <a:r>
                <a:rPr lang="en-US" altLang="ja-JP" b="1">
                  <a:solidFill>
                    <a:schemeClr val="bg1"/>
                  </a:solidFill>
                  <a:ea typeface="HGSｺﾞｼｯｸE" pitchFamily="50" charset="-128"/>
                </a:rPr>
                <a:t>(AD1570)</a:t>
              </a:r>
              <a:endParaRPr lang="en-US" altLang="ja-JP" sz="2000" b="1">
                <a:solidFill>
                  <a:schemeClr val="bg1"/>
                </a:solidFill>
                <a:ea typeface="HGSｺﾞｼｯｸE" pitchFamily="50" charset="-128"/>
              </a:endParaRPr>
            </a:p>
          </p:txBody>
        </p:sp>
        <p:sp>
          <p:nvSpPr>
            <p:cNvPr id="37921" name="Text Box 21"/>
            <p:cNvSpPr txBox="1">
              <a:spLocks noChangeArrowheads="1"/>
            </p:cNvSpPr>
            <p:nvPr/>
          </p:nvSpPr>
          <p:spPr bwMode="auto">
            <a:xfrm>
              <a:off x="1133" y="4016"/>
              <a:ext cx="840" cy="231"/>
            </a:xfrm>
            <a:prstGeom prst="rect">
              <a:avLst/>
            </a:prstGeom>
            <a:noFill/>
            <a:ln w="9525">
              <a:noFill/>
              <a:miter lim="800000"/>
              <a:headEnd/>
              <a:tailEnd/>
            </a:ln>
          </p:spPr>
          <p:txBody>
            <a:bodyPr wrap="none">
              <a:spAutoFit/>
            </a:bodyPr>
            <a:lstStyle/>
            <a:p>
              <a:r>
                <a:rPr lang="en-US" altLang="ja-JP">
                  <a:solidFill>
                    <a:schemeClr val="bg1"/>
                  </a:solidFill>
                  <a:latin typeface="Arial Rounded MT Bold" pitchFamily="34" charset="0"/>
                </a:rPr>
                <a:t>30</a:t>
              </a:r>
              <a:r>
                <a:rPr lang="en-US" altLang="ja-JP">
                  <a:solidFill>
                    <a:schemeClr val="bg1"/>
                  </a:solidFill>
                  <a:latin typeface="Arial Rounded MT Bold" pitchFamily="34" charset="0"/>
                  <a:cs typeface="Times New Roman" pitchFamily="18" charset="0"/>
                </a:rPr>
                <a:t>“ = 0.3pc</a:t>
              </a:r>
              <a:endParaRPr lang="en-US" altLang="ja-JP">
                <a:solidFill>
                  <a:schemeClr val="bg1"/>
                </a:solidFill>
                <a:latin typeface="Arial Rounded MT Bold" pitchFamily="34" charset="0"/>
              </a:endParaRPr>
            </a:p>
          </p:txBody>
        </p:sp>
      </p:grpSp>
      <p:grpSp>
        <p:nvGrpSpPr>
          <p:cNvPr id="8" name="Group 27"/>
          <p:cNvGrpSpPr>
            <a:grpSpLocks/>
          </p:cNvGrpSpPr>
          <p:nvPr/>
        </p:nvGrpSpPr>
        <p:grpSpPr bwMode="auto">
          <a:xfrm>
            <a:off x="3357563" y="765175"/>
            <a:ext cx="5719762" cy="5681663"/>
            <a:chOff x="2115" y="618"/>
            <a:chExt cx="3603" cy="3579"/>
          </a:xfrm>
        </p:grpSpPr>
        <p:grpSp>
          <p:nvGrpSpPr>
            <p:cNvPr id="9" name="Group 28"/>
            <p:cNvGrpSpPr>
              <a:grpSpLocks/>
            </p:cNvGrpSpPr>
            <p:nvPr/>
          </p:nvGrpSpPr>
          <p:grpSpPr bwMode="auto">
            <a:xfrm>
              <a:off x="4059" y="618"/>
              <a:ext cx="1620" cy="3579"/>
              <a:chOff x="3762" y="255"/>
              <a:chExt cx="1703" cy="3908"/>
            </a:xfrm>
          </p:grpSpPr>
          <p:pic>
            <p:nvPicPr>
              <p:cNvPr id="37917" name="Picture 29" descr="SN1006_chandra_false_1bin"/>
              <p:cNvPicPr>
                <a:picLocks noChangeAspect="1" noChangeArrowheads="1"/>
              </p:cNvPicPr>
              <p:nvPr/>
            </p:nvPicPr>
            <p:blipFill>
              <a:blip r:embed="rId6" cstate="print"/>
              <a:srcRect l="36372" t="16652" r="28583" b="3906"/>
              <a:stretch>
                <a:fillRect/>
              </a:stretch>
            </p:blipFill>
            <p:spPr bwMode="auto">
              <a:xfrm>
                <a:off x="3762" y="255"/>
                <a:ext cx="1703" cy="3908"/>
              </a:xfrm>
              <a:prstGeom prst="rect">
                <a:avLst/>
              </a:prstGeom>
              <a:noFill/>
              <a:ln w="9525">
                <a:noFill/>
                <a:miter lim="800000"/>
                <a:headEnd/>
                <a:tailEnd/>
              </a:ln>
            </p:spPr>
          </p:pic>
          <p:sp>
            <p:nvSpPr>
              <p:cNvPr id="37918" name="Line 30"/>
              <p:cNvSpPr>
                <a:spLocks noChangeShapeType="1"/>
              </p:cNvSpPr>
              <p:nvPr/>
            </p:nvSpPr>
            <p:spPr bwMode="auto">
              <a:xfrm rot="-234951">
                <a:off x="4335" y="2890"/>
                <a:ext cx="699" cy="52"/>
              </a:xfrm>
              <a:prstGeom prst="line">
                <a:avLst/>
              </a:prstGeom>
              <a:noFill/>
              <a:ln w="28575">
                <a:solidFill>
                  <a:schemeClr val="bg1"/>
                </a:solidFill>
                <a:round/>
                <a:headEnd type="arrow" w="med" len="med"/>
                <a:tailEnd type="arrow" w="med" len="med"/>
              </a:ln>
            </p:spPr>
            <p:txBody>
              <a:bodyPr/>
              <a:lstStyle/>
              <a:p>
                <a:endParaRPr lang="ja-JP" altLang="en-US"/>
              </a:p>
            </p:txBody>
          </p:sp>
        </p:grpSp>
        <p:sp>
          <p:nvSpPr>
            <p:cNvPr id="37914" name="Text Box 31"/>
            <p:cNvSpPr txBox="1">
              <a:spLocks noChangeArrowheads="1"/>
            </p:cNvSpPr>
            <p:nvPr/>
          </p:nvSpPr>
          <p:spPr bwMode="auto">
            <a:xfrm>
              <a:off x="4978" y="3575"/>
              <a:ext cx="740" cy="423"/>
            </a:xfrm>
            <a:prstGeom prst="rect">
              <a:avLst/>
            </a:prstGeom>
            <a:noFill/>
            <a:ln w="9525">
              <a:noFill/>
              <a:miter lim="800000"/>
              <a:headEnd/>
              <a:tailEnd/>
            </a:ln>
          </p:spPr>
          <p:txBody>
            <a:bodyPr wrap="none">
              <a:spAutoFit/>
            </a:bodyPr>
            <a:lstStyle/>
            <a:p>
              <a:pPr algn="r"/>
              <a:r>
                <a:rPr lang="en-US" altLang="ja-JP" sz="2000" b="1">
                  <a:solidFill>
                    <a:schemeClr val="bg1"/>
                  </a:solidFill>
                  <a:ea typeface="HGSｺﾞｼｯｸE" pitchFamily="50" charset="-128"/>
                </a:rPr>
                <a:t>SN 1006</a:t>
              </a:r>
            </a:p>
            <a:p>
              <a:pPr algn="r"/>
              <a:r>
                <a:rPr lang="en-US" altLang="ja-JP" b="1">
                  <a:solidFill>
                    <a:schemeClr val="bg1"/>
                  </a:solidFill>
                  <a:ea typeface="HGSｺﾞｼｯｸE" pitchFamily="50" charset="-128"/>
                </a:rPr>
                <a:t>(AD1006)</a:t>
              </a:r>
            </a:p>
          </p:txBody>
        </p:sp>
        <p:sp>
          <p:nvSpPr>
            <p:cNvPr id="37915" name="Text Box 32"/>
            <p:cNvSpPr txBox="1">
              <a:spLocks noChangeArrowheads="1"/>
            </p:cNvSpPr>
            <p:nvPr/>
          </p:nvSpPr>
          <p:spPr bwMode="auto">
            <a:xfrm>
              <a:off x="4258" y="3151"/>
              <a:ext cx="1082" cy="250"/>
            </a:xfrm>
            <a:prstGeom prst="rect">
              <a:avLst/>
            </a:prstGeom>
            <a:noFill/>
            <a:ln w="9525">
              <a:noFill/>
              <a:miter lim="800000"/>
              <a:headEnd/>
              <a:tailEnd/>
            </a:ln>
          </p:spPr>
          <p:txBody>
            <a:bodyPr wrap="none">
              <a:spAutoFit/>
            </a:bodyPr>
            <a:lstStyle/>
            <a:p>
              <a:r>
                <a:rPr lang="en-US" altLang="ja-JP" sz="2000" b="1">
                  <a:solidFill>
                    <a:schemeClr val="bg1"/>
                  </a:solidFill>
                  <a:latin typeface="Trebuchet MS" pitchFamily="34" charset="0"/>
                  <a:ea typeface="HGSｺﾞｼｯｸE" pitchFamily="50" charset="-128"/>
                </a:rPr>
                <a:t>2.5‘ = 1.2 pc</a:t>
              </a:r>
            </a:p>
          </p:txBody>
        </p:sp>
        <p:sp>
          <p:nvSpPr>
            <p:cNvPr id="37916" name="Text Box 31"/>
            <p:cNvSpPr txBox="1">
              <a:spLocks noChangeArrowheads="1"/>
            </p:cNvSpPr>
            <p:nvPr/>
          </p:nvSpPr>
          <p:spPr bwMode="auto">
            <a:xfrm>
              <a:off x="2115" y="2476"/>
              <a:ext cx="1440" cy="252"/>
            </a:xfrm>
            <a:prstGeom prst="rect">
              <a:avLst/>
            </a:prstGeom>
            <a:noFill/>
            <a:ln w="9525">
              <a:noFill/>
              <a:miter lim="800000"/>
              <a:headEnd/>
              <a:tailEnd/>
            </a:ln>
          </p:spPr>
          <p:txBody>
            <a:bodyPr>
              <a:spAutoFit/>
            </a:bodyPr>
            <a:lstStyle/>
            <a:p>
              <a:r>
                <a:rPr lang="en-US" altLang="ja-JP" sz="2000" b="1">
                  <a:solidFill>
                    <a:schemeClr val="bg1"/>
                  </a:solidFill>
                  <a:ea typeface="HGSｺﾞｼｯｸE" pitchFamily="50" charset="-128"/>
                </a:rPr>
                <a:t>SN 1006 </a:t>
              </a:r>
              <a:r>
                <a:rPr lang="en-US" altLang="ja-JP" b="1">
                  <a:solidFill>
                    <a:schemeClr val="bg1"/>
                  </a:solidFill>
                  <a:ea typeface="HGSｺﾞｼｯｸE" pitchFamily="50" charset="-128"/>
                </a:rPr>
                <a:t>(AD1006)</a:t>
              </a:r>
            </a:p>
          </p:txBody>
        </p:sp>
      </p:grpSp>
      <p:grpSp>
        <p:nvGrpSpPr>
          <p:cNvPr id="10" name="グループ化 66"/>
          <p:cNvGrpSpPr>
            <a:grpSpLocks/>
          </p:cNvGrpSpPr>
          <p:nvPr/>
        </p:nvGrpSpPr>
        <p:grpSpPr bwMode="auto">
          <a:xfrm>
            <a:off x="3643313" y="4071938"/>
            <a:ext cx="2714625" cy="2571750"/>
            <a:chOff x="1714480" y="1071546"/>
            <a:chExt cx="4936135" cy="5000660"/>
          </a:xfrm>
        </p:grpSpPr>
        <p:pic>
          <p:nvPicPr>
            <p:cNvPr id="37911" name="Picture 2"/>
            <p:cNvPicPr>
              <a:picLocks noChangeAspect="1" noChangeArrowheads="1"/>
            </p:cNvPicPr>
            <p:nvPr/>
          </p:nvPicPr>
          <p:blipFill>
            <a:blip r:embed="rId7" cstate="print"/>
            <a:srcRect/>
            <a:stretch>
              <a:fillRect/>
            </a:stretch>
          </p:blipFill>
          <p:spPr bwMode="auto">
            <a:xfrm>
              <a:off x="1714480" y="1071546"/>
              <a:ext cx="4936135" cy="5000660"/>
            </a:xfrm>
            <a:prstGeom prst="rect">
              <a:avLst/>
            </a:prstGeom>
            <a:noFill/>
            <a:ln w="9525">
              <a:solidFill>
                <a:schemeClr val="tx1"/>
              </a:solidFill>
              <a:miter lim="800000"/>
              <a:headEnd/>
              <a:tailEnd/>
            </a:ln>
          </p:spPr>
        </p:pic>
        <p:sp>
          <p:nvSpPr>
            <p:cNvPr id="69" name="正方形/長方形 68"/>
            <p:cNvSpPr/>
            <p:nvPr/>
          </p:nvSpPr>
          <p:spPr>
            <a:xfrm>
              <a:off x="1714480" y="1071546"/>
              <a:ext cx="4930362" cy="500066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7897" name="Text Box 35"/>
          <p:cNvSpPr txBox="1">
            <a:spLocks noChangeArrowheads="1"/>
          </p:cNvSpPr>
          <p:nvPr/>
        </p:nvSpPr>
        <p:spPr bwMode="auto">
          <a:xfrm>
            <a:off x="6011863" y="6453188"/>
            <a:ext cx="3146425" cy="396875"/>
          </a:xfrm>
          <a:prstGeom prst="rect">
            <a:avLst/>
          </a:prstGeom>
          <a:noFill/>
          <a:ln w="9525">
            <a:noFill/>
            <a:miter lim="800000"/>
            <a:headEnd/>
            <a:tailEnd/>
          </a:ln>
        </p:spPr>
        <p:txBody>
          <a:bodyPr wrap="none">
            <a:spAutoFit/>
          </a:bodyPr>
          <a:lstStyle/>
          <a:p>
            <a:r>
              <a:rPr lang="en-US" altLang="ja-JP" sz="2000">
                <a:solidFill>
                  <a:schemeClr val="bg1"/>
                </a:solidFill>
                <a:latin typeface="Times New Roman" pitchFamily="18" charset="0"/>
              </a:rPr>
              <a:t>Bamba, RY et al. 2003, 2005</a:t>
            </a:r>
          </a:p>
        </p:txBody>
      </p:sp>
      <p:sp>
        <p:nvSpPr>
          <p:cNvPr id="44" name="スライド番号プレースホルダ 43"/>
          <p:cNvSpPr>
            <a:spLocks noGrp="1"/>
          </p:cNvSpPr>
          <p:nvPr>
            <p:ph type="sldNum" sz="quarter" idx="12"/>
          </p:nvPr>
        </p:nvSpPr>
        <p:spPr/>
        <p:txBody>
          <a:bodyPr/>
          <a:lstStyle/>
          <a:p>
            <a:pPr>
              <a:defRPr/>
            </a:pPr>
            <a:fld id="{D2D60735-DCAD-4CDE-8817-EC5DB424A1A9}" type="slidenum">
              <a:rPr lang="ja-JP" altLang="en-US" smtClean="0"/>
              <a:pPr>
                <a:defRPr/>
              </a:pPr>
              <a:t>18</a:t>
            </a:fld>
            <a:endParaRPr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2636912"/>
            <a:ext cx="8229600" cy="1143000"/>
          </a:xfrm>
        </p:spPr>
        <p:txBody>
          <a:bodyPr/>
          <a:lstStyle/>
          <a:p>
            <a:pPr lvl="1"/>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Collisionless Shocks without External Magnetic Fields</a:t>
            </a:r>
            <a:endParaRPr kumimoji="1" lang="ja-JP" altLang="en-US" sz="6000" b="1" dirty="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19</a:t>
            </a:fld>
            <a:endParaRPr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8855968" cy="830997"/>
          </a:xfrm>
          <a:prstGeom prst="rect">
            <a:avLst/>
          </a:prstGeom>
          <a:noFill/>
        </p:spPr>
        <p:txBody>
          <a:bodyPr wrap="square" rtlCol="0">
            <a:spAutoFit/>
          </a:bodyPr>
          <a:lstStyle/>
          <a:p>
            <a:pPr algn="ctr"/>
            <a:r>
              <a:rPr kumimoji="1" lang="en-US" altLang="ja-JP" sz="2400" b="1" dirty="0" smtClean="0">
                <a:solidFill>
                  <a:srgbClr val="FF0000"/>
                </a:solidFill>
                <a:effectLst>
                  <a:outerShdw blurRad="38100" dist="38100" dir="2700000" algn="tl">
                    <a:srgbClr val="000000">
                      <a:alpha val="43137"/>
                    </a:srgbClr>
                  </a:outerShdw>
                </a:effectLst>
              </a:rPr>
              <a:t>Laser Astrophysics: High-Mach </a:t>
            </a:r>
            <a:r>
              <a:rPr kumimoji="1" lang="en-US" altLang="ja-JP" sz="2400" b="1" dirty="0" err="1" smtClean="0">
                <a:solidFill>
                  <a:srgbClr val="FF0000"/>
                </a:solidFill>
                <a:effectLst>
                  <a:outerShdw blurRad="38100" dist="38100" dir="2700000" algn="tl">
                    <a:srgbClr val="000000">
                      <a:alpha val="43137"/>
                    </a:srgbClr>
                  </a:outerShdw>
                </a:effectLst>
              </a:rPr>
              <a:t>Collionlsess</a:t>
            </a:r>
            <a:r>
              <a:rPr kumimoji="1" lang="en-US" altLang="ja-JP" sz="2400" b="1" dirty="0" smtClean="0">
                <a:solidFill>
                  <a:srgbClr val="FF0000"/>
                </a:solidFill>
                <a:effectLst>
                  <a:outerShdw blurRad="38100" dist="38100" dir="2700000" algn="tl">
                    <a:srgbClr val="000000">
                      <a:alpha val="43137"/>
                    </a:srgbClr>
                  </a:outerShdw>
                </a:effectLst>
              </a:rPr>
              <a:t> Shock and Particle Acceleration (and Vacuum Breakdown with Lasers)</a:t>
            </a:r>
            <a:endParaRPr kumimoji="1" lang="ja-JP" altLang="en-US" sz="2400" b="1" dirty="0">
              <a:solidFill>
                <a:srgbClr val="FF0000"/>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cstate="print"/>
          <a:srcRect/>
          <a:stretch>
            <a:fillRect/>
          </a:stretch>
        </p:blipFill>
        <p:spPr bwMode="auto">
          <a:xfrm>
            <a:off x="-1" y="1052736"/>
            <a:ext cx="9144001" cy="3541318"/>
          </a:xfrm>
          <a:prstGeom prst="rect">
            <a:avLst/>
          </a:prstGeom>
          <a:noFill/>
          <a:ln w="9525">
            <a:noFill/>
            <a:miter lim="800000"/>
            <a:headEnd/>
            <a:tailEnd/>
          </a:ln>
        </p:spPr>
      </p:pic>
      <p:sp>
        <p:nvSpPr>
          <p:cNvPr id="7" name="テキスト ボックス 6"/>
          <p:cNvSpPr txBox="1"/>
          <p:nvPr/>
        </p:nvSpPr>
        <p:spPr>
          <a:xfrm>
            <a:off x="0" y="4826675"/>
            <a:ext cx="9144000" cy="2031325"/>
          </a:xfrm>
          <a:prstGeom prst="rect">
            <a:avLst/>
          </a:prstGeom>
          <a:noFill/>
        </p:spPr>
        <p:txBody>
          <a:bodyPr wrap="square" rtlCol="0">
            <a:spAutoFit/>
          </a:bodyPr>
          <a:lstStyle/>
          <a:p>
            <a:r>
              <a:rPr lang="ja-JP" altLang="en-US" dirty="0" smtClean="0"/>
              <a:t>超新星残骸に代表される高速無衝突衝撃波と波面での荷電粒子加速の物理を解明すべく、巨大レーザーを用いた模擬実験を行っている。一本が</a:t>
            </a:r>
            <a:r>
              <a:rPr lang="en-US" altLang="ja-JP" dirty="0" smtClean="0"/>
              <a:t>40cmX40cm</a:t>
            </a:r>
            <a:r>
              <a:rPr lang="ja-JP" altLang="en-US" dirty="0" smtClean="0"/>
              <a:t>口径のレーザーを１９２本備えた上記のＮＩＦレーザーによる、外磁場がない元で、レーザー噴射プラズマの対向流で</a:t>
            </a:r>
            <a:r>
              <a:rPr lang="en-US" altLang="ja-JP" dirty="0" err="1" smtClean="0"/>
              <a:t>Weibel</a:t>
            </a:r>
            <a:r>
              <a:rPr lang="ja-JP" altLang="en-US" dirty="0" smtClean="0"/>
              <a:t>不安定に起因する、無衝突衝撃波生成実験を計画している。その理論的根拠と予備的実験の紹介をする。超高強度レーザーが真空の崩壊による超相対論的ファイアーボールの模擬実験を可能とし、素粒子の集団現象の実験研究を可能とする。大型レーザーによるウロボロスの蛇の頭と尾をカバーする「レーザー宇宙物理・素粒子物理」の開拓を紹介をする。</a:t>
            </a:r>
            <a:endParaRPr kumimoji="1" lang="ja-JP"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5"/>
          <p:cNvSpPr>
            <a:spLocks noChangeArrowheads="1"/>
          </p:cNvSpPr>
          <p:nvPr/>
        </p:nvSpPr>
        <p:spPr bwMode="auto">
          <a:xfrm>
            <a:off x="0" y="3157538"/>
            <a:ext cx="9144000" cy="0"/>
          </a:xfrm>
          <a:prstGeom prst="rect">
            <a:avLst/>
          </a:prstGeom>
          <a:noFill/>
          <a:ln w="9525">
            <a:noFill/>
            <a:miter lim="800000"/>
            <a:headEnd/>
            <a:tailEnd/>
          </a:ln>
          <a:effectLst/>
        </p:spPr>
        <p:txBody>
          <a:bodyPr wrap="none" anchor="ctr">
            <a:spAutoFit/>
          </a:bodyPr>
          <a:lstStyle/>
          <a:p>
            <a:endParaRPr lang="ja-JP" altLang="en-US"/>
          </a:p>
        </p:txBody>
      </p:sp>
      <p:sp>
        <p:nvSpPr>
          <p:cNvPr id="28679" name="Rectangle 7"/>
          <p:cNvSpPr>
            <a:spLocks noChangeArrowheads="1"/>
          </p:cNvSpPr>
          <p:nvPr/>
        </p:nvSpPr>
        <p:spPr bwMode="auto">
          <a:xfrm>
            <a:off x="0" y="3295650"/>
            <a:ext cx="9144000" cy="0"/>
          </a:xfrm>
          <a:prstGeom prst="rect">
            <a:avLst/>
          </a:prstGeom>
          <a:noFill/>
          <a:ln w="9525">
            <a:noFill/>
            <a:miter lim="800000"/>
            <a:headEnd/>
            <a:tailEnd/>
          </a:ln>
          <a:effectLst/>
        </p:spPr>
        <p:txBody>
          <a:bodyPr wrap="none" anchor="ctr">
            <a:spAutoFit/>
          </a:bodyPr>
          <a:lstStyle/>
          <a:p>
            <a:endParaRPr lang="ja-JP" altLang="en-US"/>
          </a:p>
        </p:txBody>
      </p:sp>
      <p:sp>
        <p:nvSpPr>
          <p:cNvPr id="28681" name="Rectangle 9"/>
          <p:cNvSpPr>
            <a:spLocks noChangeArrowheads="1"/>
          </p:cNvSpPr>
          <p:nvPr/>
        </p:nvSpPr>
        <p:spPr bwMode="auto">
          <a:xfrm>
            <a:off x="0" y="3186113"/>
            <a:ext cx="9144000" cy="0"/>
          </a:xfrm>
          <a:prstGeom prst="rect">
            <a:avLst/>
          </a:prstGeom>
          <a:noFill/>
          <a:ln w="9525">
            <a:noFill/>
            <a:miter lim="800000"/>
            <a:headEnd/>
            <a:tailEnd/>
          </a:ln>
          <a:effectLst/>
        </p:spPr>
        <p:txBody>
          <a:bodyPr wrap="none" anchor="ctr">
            <a:spAutoFit/>
          </a:bodyPr>
          <a:lstStyle/>
          <a:p>
            <a:endParaRPr lang="ja-JP" altLang="en-US"/>
          </a:p>
        </p:txBody>
      </p:sp>
      <p:sp>
        <p:nvSpPr>
          <p:cNvPr id="28683" name="Rectangle 11"/>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ja-JP" altLang="en-US"/>
          </a:p>
        </p:txBody>
      </p:sp>
      <p:sp>
        <p:nvSpPr>
          <p:cNvPr id="28685" name="Rectangle 13"/>
          <p:cNvSpPr>
            <a:spLocks noChangeArrowheads="1"/>
          </p:cNvSpPr>
          <p:nvPr/>
        </p:nvSpPr>
        <p:spPr bwMode="auto">
          <a:xfrm>
            <a:off x="0" y="3186113"/>
            <a:ext cx="9144000" cy="0"/>
          </a:xfrm>
          <a:prstGeom prst="rect">
            <a:avLst/>
          </a:prstGeom>
          <a:noFill/>
          <a:ln w="9525">
            <a:noFill/>
            <a:miter lim="800000"/>
            <a:headEnd/>
            <a:tailEnd/>
          </a:ln>
          <a:effectLst/>
        </p:spPr>
        <p:txBody>
          <a:bodyPr wrap="none" anchor="ctr">
            <a:spAutoFit/>
          </a:bodyPr>
          <a:lstStyle/>
          <a:p>
            <a:endParaRPr lang="ja-JP" altLang="en-US"/>
          </a:p>
        </p:txBody>
      </p:sp>
      <p:sp>
        <p:nvSpPr>
          <p:cNvPr id="28687" name="Rectangle 15"/>
          <p:cNvSpPr>
            <a:spLocks noChangeArrowheads="1"/>
          </p:cNvSpPr>
          <p:nvPr/>
        </p:nvSpPr>
        <p:spPr bwMode="auto">
          <a:xfrm>
            <a:off x="0" y="3176588"/>
            <a:ext cx="9144000" cy="0"/>
          </a:xfrm>
          <a:prstGeom prst="rect">
            <a:avLst/>
          </a:prstGeom>
          <a:noFill/>
          <a:ln w="9525">
            <a:noFill/>
            <a:miter lim="800000"/>
            <a:headEnd/>
            <a:tailEnd/>
          </a:ln>
          <a:effectLst/>
        </p:spPr>
        <p:txBody>
          <a:bodyPr wrap="none" anchor="ctr">
            <a:spAutoFit/>
          </a:bodyPr>
          <a:lstStyle/>
          <a:p>
            <a:endParaRPr lang="ja-JP" altLang="en-US"/>
          </a:p>
        </p:txBody>
      </p:sp>
      <p:graphicFrame>
        <p:nvGraphicFramePr>
          <p:cNvPr id="28686" name="Object 14"/>
          <p:cNvGraphicFramePr>
            <a:graphicFrameLocks noChangeAspect="1"/>
          </p:cNvGraphicFramePr>
          <p:nvPr/>
        </p:nvGraphicFramePr>
        <p:xfrm>
          <a:off x="4929190" y="3071810"/>
          <a:ext cx="3754438" cy="714380"/>
        </p:xfrm>
        <a:graphic>
          <a:graphicData uri="http://schemas.openxmlformats.org/presentationml/2006/ole">
            <p:oleObj spid="_x0000_s1090562" name="数式" r:id="rId4" imgW="2209680" imgH="507960" progId="Equation.3">
              <p:embed/>
            </p:oleObj>
          </a:graphicData>
        </a:graphic>
      </p:graphicFrame>
      <p:sp>
        <p:nvSpPr>
          <p:cNvPr id="28688" name="Text Box 16"/>
          <p:cNvSpPr txBox="1">
            <a:spLocks noChangeArrowheads="1"/>
          </p:cNvSpPr>
          <p:nvPr/>
        </p:nvSpPr>
        <p:spPr bwMode="auto">
          <a:xfrm>
            <a:off x="1763688" y="188640"/>
            <a:ext cx="4748416" cy="707886"/>
          </a:xfrm>
          <a:prstGeom prst="rect">
            <a:avLst/>
          </a:prstGeom>
          <a:noFill/>
          <a:ln w="9525">
            <a:noFill/>
            <a:miter lim="800000"/>
            <a:headEnd/>
            <a:tailEnd/>
          </a:ln>
          <a:effectLst/>
        </p:spPr>
        <p:txBody>
          <a:bodyPr wrap="none">
            <a:spAutoFit/>
          </a:bodyPr>
          <a:lstStyle/>
          <a:p>
            <a:r>
              <a:rPr lang="en-US" altLang="ja-JP" sz="4000" b="1" dirty="0" err="1" smtClean="0">
                <a:solidFill>
                  <a:srgbClr val="FF0000"/>
                </a:solidFill>
                <a:latin typeface="Times New Roman" pitchFamily="18" charset="0"/>
                <a:cs typeface="Times New Roman" pitchFamily="18" charset="0"/>
              </a:rPr>
              <a:t>Collisionless</a:t>
            </a:r>
            <a:r>
              <a:rPr lang="en-US" altLang="ja-JP" sz="4000" b="1" dirty="0" smtClean="0">
                <a:solidFill>
                  <a:srgbClr val="FF0000"/>
                </a:solidFill>
                <a:latin typeface="Times New Roman" pitchFamily="18" charset="0"/>
                <a:cs typeface="Times New Roman" pitchFamily="18" charset="0"/>
              </a:rPr>
              <a:t> Shock ?</a:t>
            </a:r>
            <a:endParaRPr lang="en-US" altLang="ja-JP" sz="4000" b="1" dirty="0">
              <a:solidFill>
                <a:srgbClr val="FF0000"/>
              </a:solidFill>
              <a:latin typeface="Times New Roman" pitchFamily="18" charset="0"/>
              <a:cs typeface="Times New Roman" pitchFamily="18" charset="0"/>
            </a:endParaRPr>
          </a:p>
        </p:txBody>
      </p:sp>
      <p:sp>
        <p:nvSpPr>
          <p:cNvPr id="28690" name="Text Box 18"/>
          <p:cNvSpPr txBox="1">
            <a:spLocks noChangeArrowheads="1"/>
          </p:cNvSpPr>
          <p:nvPr/>
        </p:nvSpPr>
        <p:spPr bwMode="auto">
          <a:xfrm>
            <a:off x="3357554" y="1285860"/>
            <a:ext cx="3313728" cy="369332"/>
          </a:xfrm>
          <a:prstGeom prst="rect">
            <a:avLst/>
          </a:prstGeom>
          <a:noFill/>
          <a:ln w="9525">
            <a:noFill/>
            <a:miter lim="800000"/>
            <a:headEnd/>
            <a:tailEnd/>
          </a:ln>
          <a:effectLst/>
        </p:spPr>
        <p:txBody>
          <a:bodyPr wrap="none">
            <a:spAutoFit/>
          </a:bodyPr>
          <a:lstStyle/>
          <a:p>
            <a:r>
              <a:rPr lang="en-US" altLang="ja-JP" b="1" dirty="0" smtClean="0">
                <a:effectLst>
                  <a:outerShdw blurRad="38100" dist="38100" dir="2700000" algn="tl">
                    <a:srgbClr val="000000">
                      <a:alpha val="43137"/>
                    </a:srgbClr>
                  </a:outerShdw>
                </a:effectLst>
              </a:rPr>
              <a:t>Dispersion and  Nonlinearity</a:t>
            </a:r>
          </a:p>
        </p:txBody>
      </p:sp>
      <p:sp>
        <p:nvSpPr>
          <p:cNvPr id="28691" name="Text Box 19"/>
          <p:cNvSpPr txBox="1">
            <a:spLocks noChangeArrowheads="1"/>
          </p:cNvSpPr>
          <p:nvPr/>
        </p:nvSpPr>
        <p:spPr bwMode="auto">
          <a:xfrm>
            <a:off x="642910" y="2571744"/>
            <a:ext cx="1616148" cy="369332"/>
          </a:xfrm>
          <a:prstGeom prst="rect">
            <a:avLst/>
          </a:prstGeom>
          <a:noFill/>
          <a:ln w="9525">
            <a:noFill/>
            <a:miter lim="800000"/>
            <a:headEnd/>
            <a:tailEnd/>
          </a:ln>
          <a:effectLst/>
        </p:spPr>
        <p:txBody>
          <a:bodyPr wrap="none">
            <a:spAutoFit/>
          </a:bodyPr>
          <a:lstStyle/>
          <a:p>
            <a:r>
              <a:rPr lang="en-US" altLang="ja-JP" b="1" dirty="0">
                <a:effectLst>
                  <a:outerShdw blurRad="38100" dist="38100" dir="2700000" algn="tl">
                    <a:srgbClr val="000000">
                      <a:alpha val="43137"/>
                    </a:srgbClr>
                  </a:outerShdw>
                </a:effectLst>
                <a:latin typeface="+mj-ea"/>
                <a:ea typeface="+mj-ea"/>
              </a:rPr>
              <a:t>K-</a:t>
            </a:r>
            <a:r>
              <a:rPr lang="en-US" altLang="ja-JP" b="1" dirty="0" err="1">
                <a:effectLst>
                  <a:outerShdw blurRad="38100" dist="38100" dir="2700000" algn="tl">
                    <a:srgbClr val="000000">
                      <a:alpha val="43137"/>
                    </a:srgbClr>
                  </a:outerShdw>
                </a:effectLst>
                <a:latin typeface="+mj-ea"/>
                <a:ea typeface="+mj-ea"/>
              </a:rPr>
              <a:t>dV</a:t>
            </a:r>
            <a:r>
              <a:rPr lang="en-US" altLang="ja-JP" b="1" dirty="0">
                <a:effectLst>
                  <a:outerShdw blurRad="38100" dist="38100" dir="2700000" algn="tl">
                    <a:srgbClr val="000000">
                      <a:alpha val="43137"/>
                    </a:srgbClr>
                  </a:outerShdw>
                </a:effectLst>
                <a:latin typeface="+mj-ea"/>
                <a:ea typeface="+mj-ea"/>
              </a:rPr>
              <a:t> </a:t>
            </a:r>
            <a:r>
              <a:rPr lang="en-US" altLang="ja-JP" b="1" dirty="0" smtClean="0">
                <a:effectLst>
                  <a:outerShdw blurRad="38100" dist="38100" dir="2700000" algn="tl">
                    <a:srgbClr val="000000">
                      <a:alpha val="43137"/>
                    </a:srgbClr>
                  </a:outerShdw>
                </a:effectLst>
                <a:latin typeface="+mj-ea"/>
                <a:ea typeface="+mj-ea"/>
              </a:rPr>
              <a:t>Equation</a:t>
            </a:r>
            <a:endParaRPr lang="en-US" altLang="ja-JP" b="1" dirty="0">
              <a:effectLst>
                <a:outerShdw blurRad="38100" dist="38100" dir="2700000" algn="tl">
                  <a:srgbClr val="000000">
                    <a:alpha val="43137"/>
                  </a:srgbClr>
                </a:outerShdw>
              </a:effectLst>
              <a:latin typeface="+mj-ea"/>
              <a:ea typeface="+mj-ea"/>
            </a:endParaRPr>
          </a:p>
        </p:txBody>
      </p:sp>
      <p:sp>
        <p:nvSpPr>
          <p:cNvPr id="28692" name="Text Box 20"/>
          <p:cNvSpPr txBox="1">
            <a:spLocks noChangeArrowheads="1"/>
          </p:cNvSpPr>
          <p:nvPr/>
        </p:nvSpPr>
        <p:spPr bwMode="auto">
          <a:xfrm>
            <a:off x="4857752" y="2714620"/>
            <a:ext cx="1954381" cy="369332"/>
          </a:xfrm>
          <a:prstGeom prst="rect">
            <a:avLst/>
          </a:prstGeom>
          <a:noFill/>
          <a:ln w="9525">
            <a:noFill/>
            <a:miter lim="800000"/>
            <a:headEnd/>
            <a:tailEnd/>
          </a:ln>
          <a:effectLst/>
        </p:spPr>
        <p:txBody>
          <a:bodyPr wrap="none">
            <a:spAutoFit/>
          </a:bodyPr>
          <a:lstStyle/>
          <a:p>
            <a:r>
              <a:rPr lang="en-US" altLang="ja-JP" b="1" dirty="0" err="1" smtClean="0">
                <a:effectLst>
                  <a:outerShdw blurRad="38100" dist="38100" dir="2700000" algn="tl">
                    <a:srgbClr val="000000">
                      <a:alpha val="43137"/>
                    </a:srgbClr>
                  </a:outerShdw>
                </a:effectLst>
              </a:rPr>
              <a:t>Soliton</a:t>
            </a:r>
            <a:r>
              <a:rPr lang="en-US" altLang="ja-JP" b="1" dirty="0" smtClean="0">
                <a:effectLst>
                  <a:outerShdw blurRad="38100" dist="38100" dir="2700000" algn="tl">
                    <a:srgbClr val="000000">
                      <a:alpha val="43137"/>
                    </a:srgbClr>
                  </a:outerShdw>
                </a:effectLst>
              </a:rPr>
              <a:t> Solution</a:t>
            </a:r>
            <a:endParaRPr lang="en-US" altLang="ja-JP" b="1" dirty="0">
              <a:effectLst>
                <a:outerShdw blurRad="38100" dist="38100" dir="2700000" algn="tl">
                  <a:srgbClr val="000000">
                    <a:alpha val="43137"/>
                  </a:srgbClr>
                </a:outerShdw>
              </a:effectLst>
            </a:endParaRPr>
          </a:p>
        </p:txBody>
      </p:sp>
      <p:sp>
        <p:nvSpPr>
          <p:cNvPr id="20" name="スライド番号プレースホルダ 19"/>
          <p:cNvSpPr>
            <a:spLocks noGrp="1"/>
          </p:cNvSpPr>
          <p:nvPr>
            <p:ph type="sldNum" sz="quarter" idx="12"/>
          </p:nvPr>
        </p:nvSpPr>
        <p:spPr/>
        <p:txBody>
          <a:bodyPr/>
          <a:lstStyle/>
          <a:p>
            <a:fld id="{D2D8002D-B5B0-4BAC-B1F6-782DDCCE6D9C}" type="slidenum">
              <a:rPr kumimoji="1" lang="ja-JP" altLang="en-US" smtClean="0"/>
              <a:pPr/>
              <a:t>20</a:t>
            </a:fld>
            <a:endParaRPr kumimoji="1" lang="ja-JP" altLang="en-US"/>
          </a:p>
        </p:txBody>
      </p:sp>
      <p:pic>
        <p:nvPicPr>
          <p:cNvPr id="37897" name="Picture 9" descr="C:\Users\takabe\Desktop\1004BOX\2010_04_23\IMG_0001.jpg"/>
          <p:cNvPicPr>
            <a:picLocks noChangeAspect="1" noChangeArrowheads="1"/>
          </p:cNvPicPr>
          <p:nvPr/>
        </p:nvPicPr>
        <p:blipFill>
          <a:blip r:embed="rId5" cstate="print"/>
          <a:srcRect/>
          <a:stretch>
            <a:fillRect/>
          </a:stretch>
        </p:blipFill>
        <p:spPr bwMode="auto">
          <a:xfrm>
            <a:off x="3500430" y="4214818"/>
            <a:ext cx="5084415" cy="2416475"/>
          </a:xfrm>
          <a:prstGeom prst="rect">
            <a:avLst/>
          </a:prstGeom>
          <a:noFill/>
          <a:ln>
            <a:solidFill>
              <a:srgbClr val="FF0000"/>
            </a:solidFill>
          </a:ln>
        </p:spPr>
      </p:pic>
      <p:sp>
        <p:nvSpPr>
          <p:cNvPr id="27" name="テキスト ボックス 26"/>
          <p:cNvSpPr txBox="1"/>
          <p:nvPr/>
        </p:nvSpPr>
        <p:spPr>
          <a:xfrm>
            <a:off x="7572396" y="5857892"/>
            <a:ext cx="719563" cy="338554"/>
          </a:xfrm>
          <a:prstGeom prst="rect">
            <a:avLst/>
          </a:prstGeom>
          <a:noFill/>
        </p:spPr>
        <p:txBody>
          <a:bodyPr wrap="square" rtlCol="0">
            <a:spAutoFit/>
          </a:bodyPr>
          <a:lstStyle/>
          <a:p>
            <a:r>
              <a:rPr kumimoji="1" lang="ja-JP" altLang="en-US" sz="1600" b="1" dirty="0" smtClean="0"/>
              <a:t>距離</a:t>
            </a:r>
            <a:endParaRPr kumimoji="1" lang="ja-JP" altLang="en-US" sz="1600" b="1" dirty="0"/>
          </a:p>
        </p:txBody>
      </p:sp>
      <p:cxnSp>
        <p:nvCxnSpPr>
          <p:cNvPr id="29" name="直線コネクタ 28"/>
          <p:cNvCxnSpPr/>
          <p:nvPr/>
        </p:nvCxnSpPr>
        <p:spPr>
          <a:xfrm>
            <a:off x="642910" y="1000108"/>
            <a:ext cx="8001056" cy="1588"/>
          </a:xfrm>
          <a:prstGeom prst="line">
            <a:avLst/>
          </a:prstGeom>
          <a:ln w="38100" cmpd="thickThin"/>
        </p:spPr>
        <p:style>
          <a:lnRef idx="1">
            <a:schemeClr val="accent1"/>
          </a:lnRef>
          <a:fillRef idx="0">
            <a:schemeClr val="accent1"/>
          </a:fillRef>
          <a:effectRef idx="0">
            <a:schemeClr val="accent1"/>
          </a:effectRef>
          <a:fontRef idx="minor">
            <a:schemeClr val="tx1"/>
          </a:fontRef>
        </p:style>
      </p:cxnSp>
      <p:graphicFrame>
        <p:nvGraphicFramePr>
          <p:cNvPr id="37899" name="Object 11"/>
          <p:cNvGraphicFramePr>
            <a:graphicFrameLocks noChangeAspect="1"/>
          </p:cNvGraphicFramePr>
          <p:nvPr/>
        </p:nvGraphicFramePr>
        <p:xfrm>
          <a:off x="3491880" y="1844824"/>
          <a:ext cx="1731945" cy="455236"/>
        </p:xfrm>
        <a:graphic>
          <a:graphicData uri="http://schemas.openxmlformats.org/presentationml/2006/ole">
            <p:oleObj spid="_x0000_s1090563" name="数式" r:id="rId6" imgW="1739880" imgH="457200" progId="Equation.3">
              <p:embed/>
            </p:oleObj>
          </a:graphicData>
        </a:graphic>
      </p:graphicFrame>
      <p:graphicFrame>
        <p:nvGraphicFramePr>
          <p:cNvPr id="37901" name="Object 13"/>
          <p:cNvGraphicFramePr>
            <a:graphicFrameLocks noChangeAspect="1"/>
          </p:cNvGraphicFramePr>
          <p:nvPr/>
        </p:nvGraphicFramePr>
        <p:xfrm>
          <a:off x="714348" y="3000372"/>
          <a:ext cx="3643338" cy="888638"/>
        </p:xfrm>
        <a:graphic>
          <a:graphicData uri="http://schemas.openxmlformats.org/presentationml/2006/ole">
            <p:oleObj spid="_x0000_s1090564" name="数式" r:id="rId7" imgW="3466800" imgH="838080" progId="Equation.3">
              <p:embed/>
            </p:oleObj>
          </a:graphicData>
        </a:graphic>
      </p:graphicFrame>
      <p:sp>
        <p:nvSpPr>
          <p:cNvPr id="33" name="Text Box 17"/>
          <p:cNvSpPr txBox="1">
            <a:spLocks noChangeArrowheads="1"/>
          </p:cNvSpPr>
          <p:nvPr/>
        </p:nvSpPr>
        <p:spPr bwMode="auto">
          <a:xfrm>
            <a:off x="611560" y="1268760"/>
            <a:ext cx="2579552" cy="461665"/>
          </a:xfrm>
          <a:prstGeom prst="rect">
            <a:avLst/>
          </a:prstGeom>
          <a:solidFill>
            <a:schemeClr val="accent5">
              <a:lumMod val="20000"/>
              <a:lumOff val="80000"/>
            </a:schemeClr>
          </a:solidFill>
          <a:ln w="9525">
            <a:noFill/>
            <a:miter lim="800000"/>
            <a:headEnd/>
            <a:tailEnd/>
          </a:ln>
          <a:effectLst/>
        </p:spPr>
        <p:txBody>
          <a:bodyPr wrap="none">
            <a:spAutoFit/>
          </a:bodyPr>
          <a:lstStyle/>
          <a:p>
            <a:r>
              <a:rPr lang="en-US" altLang="ja-JP" sz="2400" b="1" dirty="0" smtClean="0">
                <a:solidFill>
                  <a:srgbClr val="FF0000"/>
                </a:solidFill>
                <a:latin typeface="+mj-ea"/>
                <a:ea typeface="+mj-ea"/>
              </a:rPr>
              <a:t>Ion Acoustic Wave</a:t>
            </a:r>
            <a:endParaRPr lang="en-US" altLang="ja-JP" sz="2400" b="1" dirty="0">
              <a:solidFill>
                <a:srgbClr val="FF0000"/>
              </a:solidFill>
              <a:latin typeface="+mj-ea"/>
              <a:ea typeface="+mj-ea"/>
            </a:endParaRPr>
          </a:p>
        </p:txBody>
      </p:sp>
      <p:graphicFrame>
        <p:nvGraphicFramePr>
          <p:cNvPr id="37903" name="Object 15"/>
          <p:cNvGraphicFramePr>
            <a:graphicFrameLocks noChangeAspect="1"/>
          </p:cNvGraphicFramePr>
          <p:nvPr/>
        </p:nvGraphicFramePr>
        <p:xfrm>
          <a:off x="6156176" y="1772816"/>
          <a:ext cx="1416048" cy="602349"/>
        </p:xfrm>
        <a:graphic>
          <a:graphicData uri="http://schemas.openxmlformats.org/presentationml/2006/ole">
            <p:oleObj spid="_x0000_s1090565" name="数式" r:id="rId8" imgW="1701720" imgH="723600" progId="Equation.3">
              <p:embed/>
            </p:oleObj>
          </a:graphicData>
        </a:graphic>
      </p:graphicFrame>
      <p:sp>
        <p:nvSpPr>
          <p:cNvPr id="28" name="テキスト ボックス 27"/>
          <p:cNvSpPr txBox="1"/>
          <p:nvPr/>
        </p:nvSpPr>
        <p:spPr>
          <a:xfrm>
            <a:off x="7786710" y="3857628"/>
            <a:ext cx="764953" cy="369332"/>
          </a:xfrm>
          <a:prstGeom prst="rect">
            <a:avLst/>
          </a:prstGeom>
          <a:noFill/>
        </p:spPr>
        <p:txBody>
          <a:bodyPr wrap="none" rtlCol="0">
            <a:spAutoFit/>
          </a:bodyPr>
          <a:lstStyle/>
          <a:p>
            <a:r>
              <a:rPr kumimoji="1" lang="en-US" altLang="ja-JP" b="1" dirty="0" smtClean="0">
                <a:latin typeface="Times New Roman" pitchFamily="18" charset="0"/>
                <a:cs typeface="Times New Roman" pitchFamily="18" charset="0"/>
              </a:rPr>
              <a:t>M &lt; 3</a:t>
            </a:r>
            <a:endParaRPr kumimoji="1" lang="ja-JP" alt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91680" y="548680"/>
            <a:ext cx="5181600" cy="685800"/>
          </a:xfrm>
          <a:prstGeom prst="rect">
            <a:avLst/>
          </a:prstGeom>
        </p:spPr>
        <p:txBody>
          <a:bodyPr/>
          <a:lstStyle/>
          <a:p>
            <a:pPr algn="ctr" fontAlgn="auto">
              <a:spcAft>
                <a:spcPts val="0"/>
              </a:spcAft>
              <a:defRPr/>
            </a:pPr>
            <a:r>
              <a:rPr lang="en-US" altLang="ja-JP" sz="4400" b="1" dirty="0">
                <a:latin typeface="Times New Roman" pitchFamily="18" charset="0"/>
                <a:ea typeface="+mj-ea"/>
                <a:cs typeface="Times New Roman" pitchFamily="18" charset="0"/>
              </a:rPr>
              <a:t>Maxwell Equations</a:t>
            </a:r>
          </a:p>
        </p:txBody>
      </p:sp>
      <p:grpSp>
        <p:nvGrpSpPr>
          <p:cNvPr id="2" name="Group 12"/>
          <p:cNvGrpSpPr>
            <a:grpSpLocks/>
          </p:cNvGrpSpPr>
          <p:nvPr/>
        </p:nvGrpSpPr>
        <p:grpSpPr bwMode="auto">
          <a:xfrm>
            <a:off x="4283968" y="1844824"/>
            <a:ext cx="3240088" cy="3662363"/>
            <a:chOff x="1776" y="864"/>
            <a:chExt cx="2592" cy="2782"/>
          </a:xfrm>
        </p:grpSpPr>
        <p:graphicFrame>
          <p:nvGraphicFramePr>
            <p:cNvPr id="624642" name="Object 2"/>
            <p:cNvGraphicFramePr>
              <a:graphicFrameLocks noChangeAspect="1"/>
            </p:cNvGraphicFramePr>
            <p:nvPr/>
          </p:nvGraphicFramePr>
          <p:xfrm>
            <a:off x="2064" y="864"/>
            <a:ext cx="1824" cy="778"/>
          </p:xfrm>
          <a:graphic>
            <a:graphicData uri="http://schemas.openxmlformats.org/presentationml/2006/ole">
              <p:oleObj spid="_x0000_s1733634" name="数式" r:id="rId4" imgW="1397000" imgH="584200" progId="Equation.3">
                <p:embed/>
              </p:oleObj>
            </a:graphicData>
          </a:graphic>
        </p:graphicFrame>
        <p:graphicFrame>
          <p:nvGraphicFramePr>
            <p:cNvPr id="624643" name="Object 3"/>
            <p:cNvGraphicFramePr>
              <a:graphicFrameLocks noChangeAspect="1"/>
            </p:cNvGraphicFramePr>
            <p:nvPr/>
          </p:nvGraphicFramePr>
          <p:xfrm>
            <a:off x="1776" y="1728"/>
            <a:ext cx="2592" cy="783"/>
          </p:xfrm>
          <a:graphic>
            <a:graphicData uri="http://schemas.openxmlformats.org/presentationml/2006/ole">
              <p:oleObj spid="_x0000_s1733635" name="数式" r:id="rId5" imgW="2171700" imgH="647700" progId="Equation.3">
                <p:embed/>
              </p:oleObj>
            </a:graphicData>
          </a:graphic>
        </p:graphicFrame>
        <p:graphicFrame>
          <p:nvGraphicFramePr>
            <p:cNvPr id="624644" name="Object 4"/>
            <p:cNvGraphicFramePr>
              <a:graphicFrameLocks noChangeAspect="1"/>
            </p:cNvGraphicFramePr>
            <p:nvPr/>
          </p:nvGraphicFramePr>
          <p:xfrm>
            <a:off x="1968" y="2640"/>
            <a:ext cx="1536" cy="404"/>
          </p:xfrm>
          <a:graphic>
            <a:graphicData uri="http://schemas.openxmlformats.org/presentationml/2006/ole">
              <p:oleObj spid="_x0000_s1733636" name="数式" r:id="rId6" imgW="1143000" imgH="292100" progId="Equation.3">
                <p:embed/>
              </p:oleObj>
            </a:graphicData>
          </a:graphic>
        </p:graphicFrame>
        <p:graphicFrame>
          <p:nvGraphicFramePr>
            <p:cNvPr id="624645" name="Object 5"/>
            <p:cNvGraphicFramePr>
              <a:graphicFrameLocks noChangeAspect="1"/>
            </p:cNvGraphicFramePr>
            <p:nvPr/>
          </p:nvGraphicFramePr>
          <p:xfrm>
            <a:off x="2304" y="3312"/>
            <a:ext cx="1248" cy="334"/>
          </p:xfrm>
          <a:graphic>
            <a:graphicData uri="http://schemas.openxmlformats.org/presentationml/2006/ole">
              <p:oleObj spid="_x0000_s1733637" name="数式" r:id="rId7" imgW="914400" imgH="228600" progId="Equation.3">
                <p:embed/>
              </p:oleObj>
            </a:graphicData>
          </a:graphic>
        </p:graphicFrame>
      </p:grpSp>
      <p:sp>
        <p:nvSpPr>
          <p:cNvPr id="624650" name="Text Box 8"/>
          <p:cNvSpPr txBox="1">
            <a:spLocks noChangeArrowheads="1"/>
          </p:cNvSpPr>
          <p:nvPr/>
        </p:nvSpPr>
        <p:spPr bwMode="auto">
          <a:xfrm>
            <a:off x="1259781" y="2122637"/>
            <a:ext cx="2157412" cy="457200"/>
          </a:xfrm>
          <a:prstGeom prst="rect">
            <a:avLst/>
          </a:prstGeom>
          <a:noFill/>
          <a:ln w="9525">
            <a:noFill/>
            <a:miter lim="800000"/>
            <a:headEnd/>
            <a:tailEnd/>
          </a:ln>
        </p:spPr>
        <p:txBody>
          <a:bodyPr wrap="none">
            <a:spAutoFit/>
          </a:bodyPr>
          <a:lstStyle/>
          <a:p>
            <a:r>
              <a:rPr lang="en-US" altLang="ja-JP" sz="2400" b="1">
                <a:latin typeface="Times New Roman" pitchFamily="18" charset="0"/>
              </a:rPr>
              <a:t>Faraday’s Law</a:t>
            </a:r>
          </a:p>
        </p:txBody>
      </p:sp>
      <p:sp>
        <p:nvSpPr>
          <p:cNvPr id="624651" name="Text Box 9"/>
          <p:cNvSpPr txBox="1">
            <a:spLocks noChangeArrowheads="1"/>
          </p:cNvSpPr>
          <p:nvPr/>
        </p:nvSpPr>
        <p:spPr bwMode="auto">
          <a:xfrm>
            <a:off x="1259781" y="3203724"/>
            <a:ext cx="2106612" cy="457200"/>
          </a:xfrm>
          <a:prstGeom prst="rect">
            <a:avLst/>
          </a:prstGeom>
          <a:noFill/>
          <a:ln w="9525">
            <a:noFill/>
            <a:miter lim="800000"/>
            <a:headEnd/>
            <a:tailEnd/>
          </a:ln>
        </p:spPr>
        <p:txBody>
          <a:bodyPr wrap="none">
            <a:spAutoFit/>
          </a:bodyPr>
          <a:lstStyle/>
          <a:p>
            <a:r>
              <a:rPr lang="en-US" altLang="ja-JP" sz="2400" b="1">
                <a:latin typeface="Times New Roman" pitchFamily="18" charset="0"/>
              </a:rPr>
              <a:t>Ampere’s Law</a:t>
            </a:r>
          </a:p>
        </p:txBody>
      </p:sp>
      <p:sp>
        <p:nvSpPr>
          <p:cNvPr id="624652" name="Text Box 10"/>
          <p:cNvSpPr txBox="1">
            <a:spLocks noChangeArrowheads="1"/>
          </p:cNvSpPr>
          <p:nvPr/>
        </p:nvSpPr>
        <p:spPr bwMode="auto">
          <a:xfrm>
            <a:off x="1188343" y="4211787"/>
            <a:ext cx="2446338" cy="457200"/>
          </a:xfrm>
          <a:prstGeom prst="rect">
            <a:avLst/>
          </a:prstGeom>
          <a:noFill/>
          <a:ln w="9525">
            <a:noFill/>
            <a:miter lim="800000"/>
            <a:headEnd/>
            <a:tailEnd/>
          </a:ln>
        </p:spPr>
        <p:txBody>
          <a:bodyPr wrap="none">
            <a:spAutoFit/>
          </a:bodyPr>
          <a:lstStyle/>
          <a:p>
            <a:r>
              <a:rPr lang="en-US" altLang="ja-JP" sz="2400" b="1">
                <a:latin typeface="Times New Roman" pitchFamily="18" charset="0"/>
              </a:rPr>
              <a:t>Poisson Equation</a:t>
            </a:r>
          </a:p>
        </p:txBody>
      </p:sp>
      <p:sp>
        <p:nvSpPr>
          <p:cNvPr id="624653" name="Text Box 11"/>
          <p:cNvSpPr txBox="1">
            <a:spLocks noChangeArrowheads="1"/>
          </p:cNvSpPr>
          <p:nvPr/>
        </p:nvSpPr>
        <p:spPr bwMode="auto">
          <a:xfrm>
            <a:off x="1116906" y="5075387"/>
            <a:ext cx="2971800" cy="830262"/>
          </a:xfrm>
          <a:prstGeom prst="rect">
            <a:avLst/>
          </a:prstGeom>
          <a:noFill/>
          <a:ln w="9525">
            <a:noFill/>
            <a:miter lim="800000"/>
            <a:headEnd/>
            <a:tailEnd/>
          </a:ln>
        </p:spPr>
        <p:txBody>
          <a:bodyPr>
            <a:spAutoFit/>
          </a:bodyPr>
          <a:lstStyle/>
          <a:p>
            <a:r>
              <a:rPr lang="en-US" altLang="ja-JP" sz="2400" b="1">
                <a:latin typeface="Times New Roman" pitchFamily="18" charset="0"/>
              </a:rPr>
              <a:t>Absence of Magnetic Monopole</a:t>
            </a:r>
          </a:p>
        </p:txBody>
      </p:sp>
      <p:sp>
        <p:nvSpPr>
          <p:cNvPr id="15" name="スライド番号プレースホルダ 14"/>
          <p:cNvSpPr>
            <a:spLocks noGrp="1"/>
          </p:cNvSpPr>
          <p:nvPr>
            <p:ph type="sldNum" sz="quarter" idx="12"/>
          </p:nvPr>
        </p:nvSpPr>
        <p:spPr>
          <a:xfrm>
            <a:off x="6530975" y="5975350"/>
            <a:ext cx="2133600" cy="365125"/>
          </a:xfrm>
        </p:spPr>
        <p:txBody>
          <a:bodyPr/>
          <a:lstStyle/>
          <a:p>
            <a:pPr>
              <a:defRPr/>
            </a:pPr>
            <a:fld id="{4E3DA5BB-7AAC-4739-9D33-449EBF611F39}" type="slidenum">
              <a:rPr lang="ja-JP" altLang="en-US"/>
              <a:pPr>
                <a:defRPr/>
              </a:pPr>
              <a:t>21</a:t>
            </a:fld>
            <a:endParaRPr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5"/>
          <p:cNvSpPr>
            <a:spLocks noGrp="1"/>
          </p:cNvSpPr>
          <p:nvPr>
            <p:ph type="sldNum" sz="quarter" idx="12"/>
          </p:nvPr>
        </p:nvSpPr>
        <p:spPr/>
        <p:txBody>
          <a:bodyPr/>
          <a:lstStyle/>
          <a:p>
            <a:fld id="{4CA14BED-83B2-4AE2-8696-A23102C6A068}" type="slidenum">
              <a:rPr lang="en-US" altLang="ja-JP"/>
              <a:pPr/>
              <a:t>22</a:t>
            </a:fld>
            <a:endParaRPr lang="en-US" altLang="ja-JP"/>
          </a:p>
        </p:txBody>
      </p:sp>
      <p:sp>
        <p:nvSpPr>
          <p:cNvPr id="52226" name="Rectangle 2"/>
          <p:cNvSpPr>
            <a:spLocks noGrp="1" noChangeArrowheads="1"/>
          </p:cNvSpPr>
          <p:nvPr>
            <p:ph type="title"/>
          </p:nvPr>
        </p:nvSpPr>
        <p:spPr>
          <a:xfrm>
            <a:off x="2057400" y="228600"/>
            <a:ext cx="5257800" cy="762000"/>
          </a:xfrm>
        </p:spPr>
        <p:txBody>
          <a:bodyPr/>
          <a:lstStyle/>
          <a:p>
            <a:r>
              <a:rPr lang="en-US" altLang="ja-JP" b="1" dirty="0">
                <a:latin typeface="Times New Roman" pitchFamily="18" charset="0"/>
                <a:cs typeface="Times New Roman" pitchFamily="18" charset="0"/>
              </a:rPr>
              <a:t>Boltzmann Equation</a:t>
            </a:r>
          </a:p>
        </p:txBody>
      </p:sp>
      <p:graphicFrame>
        <p:nvGraphicFramePr>
          <p:cNvPr id="52228" name="Object 4"/>
          <p:cNvGraphicFramePr>
            <a:graphicFrameLocks noChangeAspect="1"/>
          </p:cNvGraphicFramePr>
          <p:nvPr/>
        </p:nvGraphicFramePr>
        <p:xfrm>
          <a:off x="1857356" y="1357298"/>
          <a:ext cx="4800600" cy="800100"/>
        </p:xfrm>
        <a:graphic>
          <a:graphicData uri="http://schemas.openxmlformats.org/presentationml/2006/ole">
            <p:oleObj spid="_x0000_s1734658" name="数式" r:id="rId4" imgW="3733800" imgH="622300" progId="Equation.3">
              <p:embed/>
            </p:oleObj>
          </a:graphicData>
        </a:graphic>
      </p:graphicFrame>
      <p:graphicFrame>
        <p:nvGraphicFramePr>
          <p:cNvPr id="52229" name="Object 5"/>
          <p:cNvGraphicFramePr>
            <a:graphicFrameLocks noChangeAspect="1"/>
          </p:cNvGraphicFramePr>
          <p:nvPr/>
        </p:nvGraphicFramePr>
        <p:xfrm>
          <a:off x="2143108" y="3071810"/>
          <a:ext cx="914400" cy="747713"/>
        </p:xfrm>
        <a:graphic>
          <a:graphicData uri="http://schemas.openxmlformats.org/presentationml/2006/ole">
            <p:oleObj spid="_x0000_s1734659" name="数式" r:id="rId5" imgW="698500" imgH="571500" progId="Equation.3">
              <p:embed/>
            </p:oleObj>
          </a:graphicData>
        </a:graphic>
      </p:graphicFrame>
      <p:graphicFrame>
        <p:nvGraphicFramePr>
          <p:cNvPr id="52230" name="Object 6"/>
          <p:cNvGraphicFramePr>
            <a:graphicFrameLocks noChangeAspect="1"/>
          </p:cNvGraphicFramePr>
          <p:nvPr/>
        </p:nvGraphicFramePr>
        <p:xfrm>
          <a:off x="3786182" y="3071810"/>
          <a:ext cx="1524000" cy="700088"/>
        </p:xfrm>
        <a:graphic>
          <a:graphicData uri="http://schemas.openxmlformats.org/presentationml/2006/ole">
            <p:oleObj spid="_x0000_s1734660" name="数式" r:id="rId6" imgW="1244600" imgH="571500" progId="Equation.3">
              <p:embed/>
            </p:oleObj>
          </a:graphicData>
        </a:graphic>
      </p:graphicFrame>
      <p:graphicFrame>
        <p:nvGraphicFramePr>
          <p:cNvPr id="52231" name="Object 7"/>
          <p:cNvGraphicFramePr>
            <a:graphicFrameLocks noChangeAspect="1"/>
          </p:cNvGraphicFramePr>
          <p:nvPr/>
        </p:nvGraphicFramePr>
        <p:xfrm>
          <a:off x="1857356" y="4143380"/>
          <a:ext cx="4953000" cy="1020763"/>
        </p:xfrm>
        <a:graphic>
          <a:graphicData uri="http://schemas.openxmlformats.org/presentationml/2006/ole">
            <p:oleObj spid="_x0000_s1734661" name="数式" r:id="rId7" imgW="3022600" imgH="622300" progId="Equation.3">
              <p:embed/>
            </p:oleObj>
          </a:graphicData>
        </a:graphic>
      </p:graphicFrame>
      <p:sp>
        <p:nvSpPr>
          <p:cNvPr id="52232" name="Text Box 8"/>
          <p:cNvSpPr txBox="1">
            <a:spLocks noChangeArrowheads="1"/>
          </p:cNvSpPr>
          <p:nvPr/>
        </p:nvSpPr>
        <p:spPr bwMode="auto">
          <a:xfrm>
            <a:off x="3714744" y="2214554"/>
            <a:ext cx="4919808" cy="461665"/>
          </a:xfrm>
          <a:prstGeom prst="rect">
            <a:avLst/>
          </a:prstGeom>
          <a:noFill/>
          <a:ln w="9525">
            <a:noFill/>
            <a:miter lim="800000"/>
            <a:headEnd/>
            <a:tailEnd/>
          </a:ln>
          <a:effectLst/>
        </p:spPr>
        <p:txBody>
          <a:bodyPr wrap="none">
            <a:spAutoFit/>
          </a:bodyPr>
          <a:lstStyle/>
          <a:p>
            <a:r>
              <a:rPr lang="en-US" altLang="ja-JP" sz="2400" dirty="0">
                <a:latin typeface="Times New Roman" pitchFamily="18" charset="0"/>
                <a:cs typeface="Times New Roman" pitchFamily="18" charset="0"/>
              </a:rPr>
              <a:t>f(</a:t>
            </a:r>
            <a:r>
              <a:rPr lang="en-US" altLang="ja-JP" sz="2400" dirty="0" err="1">
                <a:latin typeface="Times New Roman" pitchFamily="18" charset="0"/>
                <a:cs typeface="Times New Roman" pitchFamily="18" charset="0"/>
              </a:rPr>
              <a:t>t,r,v</a:t>
            </a:r>
            <a:r>
              <a:rPr lang="en-US" altLang="ja-JP" sz="2400" dirty="0" smtClean="0">
                <a:latin typeface="Times New Roman" pitchFamily="18" charset="0"/>
                <a:cs typeface="Times New Roman" pitchFamily="18" charset="0"/>
              </a:rPr>
              <a:t>):  Velocity distribution function</a:t>
            </a:r>
            <a:endParaRPr lang="ja-JP" altLang="en-US" sz="2400" dirty="0">
              <a:latin typeface="Times New Roman" pitchFamily="18" charset="0"/>
              <a:cs typeface="Times New Roman" pitchFamily="18" charset="0"/>
            </a:endParaRPr>
          </a:p>
        </p:txBody>
      </p:sp>
      <p:sp>
        <p:nvSpPr>
          <p:cNvPr id="10" name="Rectangle 2"/>
          <p:cNvSpPr txBox="1">
            <a:spLocks noChangeArrowheads="1"/>
          </p:cNvSpPr>
          <p:nvPr/>
        </p:nvSpPr>
        <p:spPr>
          <a:xfrm>
            <a:off x="3428992" y="5643578"/>
            <a:ext cx="4714908"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400"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Vlasov</a:t>
            </a:r>
            <a:r>
              <a:rPr kumimoji="1" lang="en-US" altLang="ja-JP" sz="4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Equation</a:t>
            </a:r>
            <a:endParaRPr kumimoji="1" lang="en-US" altLang="ja-JP" sz="4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1" name="右矢印 10"/>
          <p:cNvSpPr/>
          <p:nvPr/>
        </p:nvSpPr>
        <p:spPr>
          <a:xfrm>
            <a:off x="2071670" y="578645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98C2858C-7B70-4E63-B439-0537732FD5F7}" type="slidenum">
              <a:rPr lang="ja-JP" altLang="en-US"/>
              <a:pPr>
                <a:defRPr/>
              </a:pPr>
              <a:t>23</a:t>
            </a:fld>
            <a:endParaRPr lang="ja-JP" altLang="en-US"/>
          </a:p>
        </p:txBody>
      </p:sp>
      <p:sp>
        <p:nvSpPr>
          <p:cNvPr id="3" name="Rectangle 2"/>
          <p:cNvSpPr txBox="1">
            <a:spLocks noChangeArrowheads="1"/>
          </p:cNvSpPr>
          <p:nvPr/>
        </p:nvSpPr>
        <p:spPr>
          <a:xfrm>
            <a:off x="0" y="188640"/>
            <a:ext cx="9144000" cy="1071563"/>
          </a:xfrm>
          <a:prstGeom prst="rect">
            <a:avLst/>
          </a:prstGeom>
        </p:spPr>
        <p:txBody>
          <a:bodyPr/>
          <a:lstStyle/>
          <a:p>
            <a:pPr algn="ctr" fontAlgn="auto">
              <a:spcAft>
                <a:spcPts val="0"/>
              </a:spcAft>
              <a:defRPr/>
            </a:pPr>
            <a:r>
              <a:rPr lang="en-US" altLang="ja-JP" sz="4400" b="1" dirty="0">
                <a:solidFill>
                  <a:srgbClr val="FF0000"/>
                </a:solidFill>
                <a:latin typeface="+mj-lt"/>
                <a:ea typeface="+mj-ea"/>
                <a:cs typeface="+mj-cs"/>
              </a:rPr>
              <a:t>Particle-in-Cell (PIC) Simulation</a:t>
            </a:r>
          </a:p>
        </p:txBody>
      </p:sp>
      <p:sp>
        <p:nvSpPr>
          <p:cNvPr id="4" name="Rectangle 3"/>
          <p:cNvSpPr>
            <a:spLocks noChangeArrowheads="1"/>
          </p:cNvSpPr>
          <p:nvPr/>
        </p:nvSpPr>
        <p:spPr bwMode="auto">
          <a:xfrm>
            <a:off x="1000125" y="1857375"/>
            <a:ext cx="4392613" cy="1093788"/>
          </a:xfrm>
          <a:prstGeom prst="rect">
            <a:avLst/>
          </a:prstGeom>
          <a:noFill/>
          <a:ln w="9525">
            <a:noFill/>
            <a:miter lim="800000"/>
            <a:headEnd/>
            <a:tailEnd/>
          </a:ln>
        </p:spPr>
        <p:txBody>
          <a:bodyPr/>
          <a:lstStyle/>
          <a:p>
            <a:pPr marL="342900" indent="-342900" fontAlgn="auto">
              <a:spcBef>
                <a:spcPct val="20000"/>
              </a:spcBef>
              <a:spcAft>
                <a:spcPts val="0"/>
              </a:spcAft>
              <a:buSzPct val="80000"/>
              <a:buFont typeface="Wingdings" pitchFamily="2" charset="2"/>
              <a:buChar char="u"/>
              <a:defRPr/>
            </a:pPr>
            <a:r>
              <a:rPr lang="en-US" altLang="ja-JP" b="1" dirty="0">
                <a:solidFill>
                  <a:schemeClr val="accent6">
                    <a:lumMod val="75000"/>
                  </a:schemeClr>
                </a:solidFill>
                <a:latin typeface="+mn-lt"/>
                <a:ea typeface="+mn-ea"/>
                <a:cs typeface="+mn-cs"/>
              </a:rPr>
              <a:t>Particles:</a:t>
            </a:r>
            <a:r>
              <a:rPr lang="en-US" altLang="ja-JP" b="1" dirty="0">
                <a:latin typeface="+mn-lt"/>
                <a:ea typeface="+mn-ea"/>
                <a:cs typeface="+mn-cs"/>
              </a:rPr>
              <a:t> </a:t>
            </a:r>
            <a:r>
              <a:rPr lang="en-US" altLang="ja-JP" dirty="0">
                <a:latin typeface="+mn-lt"/>
                <a:ea typeface="+mn-ea"/>
                <a:cs typeface="+mn-cs"/>
              </a:rPr>
              <a:t>calculating individual trajectory</a:t>
            </a:r>
          </a:p>
          <a:p>
            <a:pPr marL="342900" indent="-342900" fontAlgn="auto">
              <a:spcBef>
                <a:spcPct val="20000"/>
              </a:spcBef>
              <a:spcAft>
                <a:spcPts val="0"/>
              </a:spcAft>
              <a:buSzPct val="80000"/>
              <a:buFont typeface="Wingdings" pitchFamily="2" charset="2"/>
              <a:buChar char="u"/>
              <a:defRPr/>
            </a:pPr>
            <a:r>
              <a:rPr lang="en-US" altLang="ja-JP" b="1" dirty="0">
                <a:solidFill>
                  <a:schemeClr val="accent3">
                    <a:lumMod val="75000"/>
                  </a:schemeClr>
                </a:solidFill>
                <a:latin typeface="+mn-lt"/>
                <a:ea typeface="+mn-ea"/>
                <a:cs typeface="+mn-cs"/>
              </a:rPr>
              <a:t>Electromagnetic field</a:t>
            </a:r>
            <a:r>
              <a:rPr lang="en-US" altLang="ja-JP" b="1" dirty="0">
                <a:latin typeface="+mn-lt"/>
                <a:ea typeface="+mn-ea"/>
                <a:cs typeface="+mn-cs"/>
              </a:rPr>
              <a:t>: </a:t>
            </a:r>
            <a:r>
              <a:rPr lang="en-US" altLang="ja-JP" dirty="0">
                <a:latin typeface="+mn-lt"/>
                <a:ea typeface="+mn-ea"/>
                <a:cs typeface="+mn-cs"/>
              </a:rPr>
              <a:t>solving Maxwell’s equations on grid</a:t>
            </a:r>
          </a:p>
        </p:txBody>
      </p:sp>
      <p:grpSp>
        <p:nvGrpSpPr>
          <p:cNvPr id="5" name="Group 4"/>
          <p:cNvGrpSpPr>
            <a:grpSpLocks/>
          </p:cNvGrpSpPr>
          <p:nvPr/>
        </p:nvGrpSpPr>
        <p:grpSpPr bwMode="auto">
          <a:xfrm>
            <a:off x="5876925" y="1860550"/>
            <a:ext cx="1524000" cy="1524000"/>
            <a:chOff x="912" y="1872"/>
            <a:chExt cx="960" cy="960"/>
          </a:xfrm>
        </p:grpSpPr>
        <p:sp>
          <p:nvSpPr>
            <p:cNvPr id="539687" name="Line 5"/>
            <p:cNvSpPr>
              <a:spLocks noChangeShapeType="1"/>
            </p:cNvSpPr>
            <p:nvPr/>
          </p:nvSpPr>
          <p:spPr bwMode="auto">
            <a:xfrm>
              <a:off x="912" y="1872"/>
              <a:ext cx="0" cy="960"/>
            </a:xfrm>
            <a:prstGeom prst="line">
              <a:avLst/>
            </a:prstGeom>
            <a:noFill/>
            <a:ln w="19050">
              <a:solidFill>
                <a:srgbClr val="008000"/>
              </a:solidFill>
              <a:round/>
              <a:headEnd/>
              <a:tailEnd/>
            </a:ln>
          </p:spPr>
          <p:txBody>
            <a:bodyPr wrap="none"/>
            <a:lstStyle/>
            <a:p>
              <a:endParaRPr lang="en-US"/>
            </a:p>
          </p:txBody>
        </p:sp>
        <p:sp>
          <p:nvSpPr>
            <p:cNvPr id="539688" name="Line 6"/>
            <p:cNvSpPr>
              <a:spLocks noChangeShapeType="1"/>
            </p:cNvSpPr>
            <p:nvPr/>
          </p:nvSpPr>
          <p:spPr bwMode="auto">
            <a:xfrm>
              <a:off x="1104" y="1872"/>
              <a:ext cx="0" cy="960"/>
            </a:xfrm>
            <a:prstGeom prst="line">
              <a:avLst/>
            </a:prstGeom>
            <a:noFill/>
            <a:ln w="19050">
              <a:solidFill>
                <a:srgbClr val="008000"/>
              </a:solidFill>
              <a:round/>
              <a:headEnd/>
              <a:tailEnd/>
            </a:ln>
          </p:spPr>
          <p:txBody>
            <a:bodyPr wrap="none"/>
            <a:lstStyle/>
            <a:p>
              <a:endParaRPr lang="en-US"/>
            </a:p>
          </p:txBody>
        </p:sp>
        <p:sp>
          <p:nvSpPr>
            <p:cNvPr id="539689" name="Line 7"/>
            <p:cNvSpPr>
              <a:spLocks noChangeShapeType="1"/>
            </p:cNvSpPr>
            <p:nvPr/>
          </p:nvSpPr>
          <p:spPr bwMode="auto">
            <a:xfrm>
              <a:off x="1296" y="1872"/>
              <a:ext cx="0" cy="960"/>
            </a:xfrm>
            <a:prstGeom prst="line">
              <a:avLst/>
            </a:prstGeom>
            <a:noFill/>
            <a:ln w="19050">
              <a:solidFill>
                <a:srgbClr val="008000"/>
              </a:solidFill>
              <a:round/>
              <a:headEnd/>
              <a:tailEnd/>
            </a:ln>
          </p:spPr>
          <p:txBody>
            <a:bodyPr wrap="none"/>
            <a:lstStyle/>
            <a:p>
              <a:endParaRPr lang="en-US"/>
            </a:p>
          </p:txBody>
        </p:sp>
        <p:sp>
          <p:nvSpPr>
            <p:cNvPr id="539690" name="Line 8"/>
            <p:cNvSpPr>
              <a:spLocks noChangeShapeType="1"/>
            </p:cNvSpPr>
            <p:nvPr/>
          </p:nvSpPr>
          <p:spPr bwMode="auto">
            <a:xfrm>
              <a:off x="1488" y="1872"/>
              <a:ext cx="0" cy="960"/>
            </a:xfrm>
            <a:prstGeom prst="line">
              <a:avLst/>
            </a:prstGeom>
            <a:noFill/>
            <a:ln w="19050">
              <a:solidFill>
                <a:srgbClr val="008000"/>
              </a:solidFill>
              <a:round/>
              <a:headEnd/>
              <a:tailEnd/>
            </a:ln>
          </p:spPr>
          <p:txBody>
            <a:bodyPr wrap="none"/>
            <a:lstStyle/>
            <a:p>
              <a:endParaRPr lang="en-US"/>
            </a:p>
          </p:txBody>
        </p:sp>
        <p:sp>
          <p:nvSpPr>
            <p:cNvPr id="539691" name="Line 9"/>
            <p:cNvSpPr>
              <a:spLocks noChangeShapeType="1"/>
            </p:cNvSpPr>
            <p:nvPr/>
          </p:nvSpPr>
          <p:spPr bwMode="auto">
            <a:xfrm>
              <a:off x="1680" y="1872"/>
              <a:ext cx="0" cy="960"/>
            </a:xfrm>
            <a:prstGeom prst="line">
              <a:avLst/>
            </a:prstGeom>
            <a:noFill/>
            <a:ln w="19050">
              <a:solidFill>
                <a:srgbClr val="008000"/>
              </a:solidFill>
              <a:round/>
              <a:headEnd/>
              <a:tailEnd/>
            </a:ln>
          </p:spPr>
          <p:txBody>
            <a:bodyPr wrap="none"/>
            <a:lstStyle/>
            <a:p>
              <a:endParaRPr lang="en-US"/>
            </a:p>
          </p:txBody>
        </p:sp>
        <p:sp>
          <p:nvSpPr>
            <p:cNvPr id="539692" name="Line 10"/>
            <p:cNvSpPr>
              <a:spLocks noChangeShapeType="1"/>
            </p:cNvSpPr>
            <p:nvPr/>
          </p:nvSpPr>
          <p:spPr bwMode="auto">
            <a:xfrm rot="-5400000">
              <a:off x="1392" y="1392"/>
              <a:ext cx="0" cy="960"/>
            </a:xfrm>
            <a:prstGeom prst="line">
              <a:avLst/>
            </a:prstGeom>
            <a:noFill/>
            <a:ln w="19050">
              <a:solidFill>
                <a:srgbClr val="008000"/>
              </a:solidFill>
              <a:round/>
              <a:headEnd/>
              <a:tailEnd/>
            </a:ln>
          </p:spPr>
          <p:txBody>
            <a:bodyPr wrap="none"/>
            <a:lstStyle/>
            <a:p>
              <a:endParaRPr lang="en-US"/>
            </a:p>
          </p:txBody>
        </p:sp>
        <p:sp>
          <p:nvSpPr>
            <p:cNvPr id="539693" name="Line 11"/>
            <p:cNvSpPr>
              <a:spLocks noChangeShapeType="1"/>
            </p:cNvSpPr>
            <p:nvPr/>
          </p:nvSpPr>
          <p:spPr bwMode="auto">
            <a:xfrm>
              <a:off x="1872" y="1872"/>
              <a:ext cx="0" cy="960"/>
            </a:xfrm>
            <a:prstGeom prst="line">
              <a:avLst/>
            </a:prstGeom>
            <a:noFill/>
            <a:ln w="19050">
              <a:solidFill>
                <a:srgbClr val="008000"/>
              </a:solidFill>
              <a:round/>
              <a:headEnd/>
              <a:tailEnd/>
            </a:ln>
          </p:spPr>
          <p:txBody>
            <a:bodyPr wrap="none"/>
            <a:lstStyle/>
            <a:p>
              <a:endParaRPr lang="en-US"/>
            </a:p>
          </p:txBody>
        </p:sp>
        <p:sp>
          <p:nvSpPr>
            <p:cNvPr id="539694" name="Line 12"/>
            <p:cNvSpPr>
              <a:spLocks noChangeShapeType="1"/>
            </p:cNvSpPr>
            <p:nvPr/>
          </p:nvSpPr>
          <p:spPr bwMode="auto">
            <a:xfrm rot="-5400000">
              <a:off x="1392" y="1584"/>
              <a:ext cx="0" cy="960"/>
            </a:xfrm>
            <a:prstGeom prst="line">
              <a:avLst/>
            </a:prstGeom>
            <a:noFill/>
            <a:ln w="19050">
              <a:solidFill>
                <a:srgbClr val="008000"/>
              </a:solidFill>
              <a:round/>
              <a:headEnd/>
              <a:tailEnd/>
            </a:ln>
          </p:spPr>
          <p:txBody>
            <a:bodyPr wrap="none"/>
            <a:lstStyle/>
            <a:p>
              <a:endParaRPr lang="en-US"/>
            </a:p>
          </p:txBody>
        </p:sp>
        <p:sp>
          <p:nvSpPr>
            <p:cNvPr id="539695" name="Line 13"/>
            <p:cNvSpPr>
              <a:spLocks noChangeShapeType="1"/>
            </p:cNvSpPr>
            <p:nvPr/>
          </p:nvSpPr>
          <p:spPr bwMode="auto">
            <a:xfrm rot="-5400000">
              <a:off x="1392" y="1776"/>
              <a:ext cx="0" cy="960"/>
            </a:xfrm>
            <a:prstGeom prst="line">
              <a:avLst/>
            </a:prstGeom>
            <a:noFill/>
            <a:ln w="19050">
              <a:solidFill>
                <a:srgbClr val="008000"/>
              </a:solidFill>
              <a:round/>
              <a:headEnd/>
              <a:tailEnd/>
            </a:ln>
          </p:spPr>
          <p:txBody>
            <a:bodyPr wrap="none"/>
            <a:lstStyle/>
            <a:p>
              <a:endParaRPr lang="en-US"/>
            </a:p>
          </p:txBody>
        </p:sp>
        <p:sp>
          <p:nvSpPr>
            <p:cNvPr id="539696" name="Line 14"/>
            <p:cNvSpPr>
              <a:spLocks noChangeShapeType="1"/>
            </p:cNvSpPr>
            <p:nvPr/>
          </p:nvSpPr>
          <p:spPr bwMode="auto">
            <a:xfrm rot="-5400000">
              <a:off x="1392" y="1968"/>
              <a:ext cx="0" cy="960"/>
            </a:xfrm>
            <a:prstGeom prst="line">
              <a:avLst/>
            </a:prstGeom>
            <a:noFill/>
            <a:ln w="19050">
              <a:solidFill>
                <a:srgbClr val="008000"/>
              </a:solidFill>
              <a:round/>
              <a:headEnd/>
              <a:tailEnd/>
            </a:ln>
          </p:spPr>
          <p:txBody>
            <a:bodyPr wrap="none"/>
            <a:lstStyle/>
            <a:p>
              <a:endParaRPr lang="en-US"/>
            </a:p>
          </p:txBody>
        </p:sp>
        <p:sp>
          <p:nvSpPr>
            <p:cNvPr id="539697" name="Line 15"/>
            <p:cNvSpPr>
              <a:spLocks noChangeShapeType="1"/>
            </p:cNvSpPr>
            <p:nvPr/>
          </p:nvSpPr>
          <p:spPr bwMode="auto">
            <a:xfrm rot="-5400000">
              <a:off x="1392" y="2160"/>
              <a:ext cx="0" cy="960"/>
            </a:xfrm>
            <a:prstGeom prst="line">
              <a:avLst/>
            </a:prstGeom>
            <a:noFill/>
            <a:ln w="19050">
              <a:solidFill>
                <a:srgbClr val="008000"/>
              </a:solidFill>
              <a:round/>
              <a:headEnd/>
              <a:tailEnd/>
            </a:ln>
          </p:spPr>
          <p:txBody>
            <a:bodyPr wrap="none"/>
            <a:lstStyle/>
            <a:p>
              <a:endParaRPr lang="en-US"/>
            </a:p>
          </p:txBody>
        </p:sp>
        <p:sp>
          <p:nvSpPr>
            <p:cNvPr id="539698" name="Line 16"/>
            <p:cNvSpPr>
              <a:spLocks noChangeShapeType="1"/>
            </p:cNvSpPr>
            <p:nvPr/>
          </p:nvSpPr>
          <p:spPr bwMode="auto">
            <a:xfrm rot="-5400000">
              <a:off x="1392" y="2352"/>
              <a:ext cx="0" cy="960"/>
            </a:xfrm>
            <a:prstGeom prst="line">
              <a:avLst/>
            </a:prstGeom>
            <a:noFill/>
            <a:ln w="19050">
              <a:solidFill>
                <a:srgbClr val="008000"/>
              </a:solidFill>
              <a:round/>
              <a:headEnd/>
              <a:tailEnd/>
            </a:ln>
          </p:spPr>
          <p:txBody>
            <a:bodyPr wrap="none"/>
            <a:lstStyle/>
            <a:p>
              <a:endParaRPr lang="en-US"/>
            </a:p>
          </p:txBody>
        </p:sp>
      </p:grpSp>
      <p:sp>
        <p:nvSpPr>
          <p:cNvPr id="539661" name="Line 17"/>
          <p:cNvSpPr>
            <a:spLocks noChangeShapeType="1"/>
          </p:cNvSpPr>
          <p:nvPr/>
        </p:nvSpPr>
        <p:spPr bwMode="auto">
          <a:xfrm flipV="1">
            <a:off x="6121400" y="2208213"/>
            <a:ext cx="257175" cy="119062"/>
          </a:xfrm>
          <a:prstGeom prst="line">
            <a:avLst/>
          </a:prstGeom>
          <a:noFill/>
          <a:ln w="9525">
            <a:solidFill>
              <a:schemeClr val="tx1"/>
            </a:solidFill>
            <a:round/>
            <a:headEnd/>
            <a:tailEnd type="triangle" w="med" len="med"/>
          </a:ln>
        </p:spPr>
        <p:txBody>
          <a:bodyPr wrap="none"/>
          <a:lstStyle/>
          <a:p>
            <a:endParaRPr lang="en-US"/>
          </a:p>
        </p:txBody>
      </p:sp>
      <p:sp>
        <p:nvSpPr>
          <p:cNvPr id="539662" name="Oval 18"/>
          <p:cNvSpPr>
            <a:spLocks noChangeArrowheads="1"/>
          </p:cNvSpPr>
          <p:nvPr/>
        </p:nvSpPr>
        <p:spPr bwMode="auto">
          <a:xfrm>
            <a:off x="5997575" y="2284413"/>
            <a:ext cx="152400" cy="152400"/>
          </a:xfrm>
          <a:prstGeom prst="ellipse">
            <a:avLst/>
          </a:prstGeom>
          <a:solidFill>
            <a:srgbClr val="FF9D31"/>
          </a:solidFill>
          <a:ln w="9525">
            <a:solidFill>
              <a:schemeClr val="tx1"/>
            </a:solidFill>
            <a:round/>
            <a:headEnd/>
            <a:tailEnd/>
          </a:ln>
        </p:spPr>
        <p:txBody>
          <a:bodyPr wrap="none" anchor="ctr"/>
          <a:lstStyle/>
          <a:p>
            <a:endParaRPr lang="ja-JP" altLang="en-US">
              <a:latin typeface="Calibri" pitchFamily="34" charset="0"/>
            </a:endParaRPr>
          </a:p>
        </p:txBody>
      </p:sp>
      <p:sp>
        <p:nvSpPr>
          <p:cNvPr id="539663" name="Line 19"/>
          <p:cNvSpPr>
            <a:spLocks noChangeShapeType="1"/>
          </p:cNvSpPr>
          <p:nvPr/>
        </p:nvSpPr>
        <p:spPr bwMode="auto">
          <a:xfrm>
            <a:off x="6988175" y="2665413"/>
            <a:ext cx="76200" cy="304800"/>
          </a:xfrm>
          <a:prstGeom prst="line">
            <a:avLst/>
          </a:prstGeom>
          <a:noFill/>
          <a:ln w="9525">
            <a:solidFill>
              <a:schemeClr val="tx1"/>
            </a:solidFill>
            <a:round/>
            <a:headEnd/>
            <a:tailEnd type="triangle" w="med" len="med"/>
          </a:ln>
        </p:spPr>
        <p:txBody>
          <a:bodyPr wrap="none"/>
          <a:lstStyle/>
          <a:p>
            <a:endParaRPr lang="en-US"/>
          </a:p>
        </p:txBody>
      </p:sp>
      <p:sp>
        <p:nvSpPr>
          <p:cNvPr id="539664" name="Oval 20"/>
          <p:cNvSpPr>
            <a:spLocks noChangeArrowheads="1"/>
          </p:cNvSpPr>
          <p:nvPr/>
        </p:nvSpPr>
        <p:spPr bwMode="auto">
          <a:xfrm>
            <a:off x="6911975" y="2589213"/>
            <a:ext cx="152400" cy="152400"/>
          </a:xfrm>
          <a:prstGeom prst="ellipse">
            <a:avLst/>
          </a:prstGeom>
          <a:solidFill>
            <a:srgbClr val="FF9D31"/>
          </a:solidFill>
          <a:ln w="9525">
            <a:solidFill>
              <a:schemeClr val="tx1"/>
            </a:solidFill>
            <a:round/>
            <a:headEnd/>
            <a:tailEnd/>
          </a:ln>
        </p:spPr>
        <p:txBody>
          <a:bodyPr wrap="none" anchor="ctr"/>
          <a:lstStyle/>
          <a:p>
            <a:endParaRPr lang="ja-JP" altLang="en-US">
              <a:latin typeface="Calibri" pitchFamily="34" charset="0"/>
            </a:endParaRPr>
          </a:p>
        </p:txBody>
      </p:sp>
      <p:sp>
        <p:nvSpPr>
          <p:cNvPr id="539665" name="Line 21"/>
          <p:cNvSpPr>
            <a:spLocks noChangeShapeType="1"/>
          </p:cNvSpPr>
          <p:nvPr/>
        </p:nvSpPr>
        <p:spPr bwMode="auto">
          <a:xfrm>
            <a:off x="6378575" y="2970213"/>
            <a:ext cx="228600" cy="76200"/>
          </a:xfrm>
          <a:prstGeom prst="line">
            <a:avLst/>
          </a:prstGeom>
          <a:noFill/>
          <a:ln w="9525">
            <a:solidFill>
              <a:schemeClr val="tx1"/>
            </a:solidFill>
            <a:round/>
            <a:headEnd/>
            <a:tailEnd type="triangle" w="med" len="med"/>
          </a:ln>
        </p:spPr>
        <p:txBody>
          <a:bodyPr wrap="none"/>
          <a:lstStyle/>
          <a:p>
            <a:endParaRPr lang="en-US"/>
          </a:p>
        </p:txBody>
      </p:sp>
      <p:sp>
        <p:nvSpPr>
          <p:cNvPr id="539666" name="Oval 22"/>
          <p:cNvSpPr>
            <a:spLocks noChangeArrowheads="1"/>
          </p:cNvSpPr>
          <p:nvPr/>
        </p:nvSpPr>
        <p:spPr bwMode="auto">
          <a:xfrm>
            <a:off x="6302375" y="2894013"/>
            <a:ext cx="152400" cy="152400"/>
          </a:xfrm>
          <a:prstGeom prst="ellipse">
            <a:avLst/>
          </a:prstGeom>
          <a:solidFill>
            <a:srgbClr val="FF9D31"/>
          </a:solidFill>
          <a:ln w="9525">
            <a:solidFill>
              <a:schemeClr val="tx1"/>
            </a:solidFill>
            <a:round/>
            <a:headEnd/>
            <a:tailEnd/>
          </a:ln>
        </p:spPr>
        <p:txBody>
          <a:bodyPr wrap="none" anchor="ctr"/>
          <a:lstStyle/>
          <a:p>
            <a:endParaRPr lang="ja-JP" altLang="en-US">
              <a:latin typeface="Calibri" pitchFamily="34" charset="0"/>
            </a:endParaRPr>
          </a:p>
        </p:txBody>
      </p:sp>
      <p:sp>
        <p:nvSpPr>
          <p:cNvPr id="539667" name="AutoShape 23"/>
          <p:cNvSpPr>
            <a:spLocks noChangeArrowheads="1"/>
          </p:cNvSpPr>
          <p:nvPr/>
        </p:nvSpPr>
        <p:spPr bwMode="auto">
          <a:xfrm>
            <a:off x="7389813" y="3155950"/>
            <a:ext cx="228600" cy="152400"/>
          </a:xfrm>
          <a:prstGeom prst="leftArrow">
            <a:avLst>
              <a:gd name="adj1" fmla="val 50000"/>
              <a:gd name="adj2" fmla="val 37500"/>
            </a:avLst>
          </a:prstGeom>
          <a:solidFill>
            <a:schemeClr val="accent1"/>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539668" name="Text Box 24"/>
          <p:cNvSpPr txBox="1">
            <a:spLocks noChangeArrowheads="1"/>
          </p:cNvSpPr>
          <p:nvPr/>
        </p:nvSpPr>
        <p:spPr bwMode="auto">
          <a:xfrm>
            <a:off x="7589838" y="3048000"/>
            <a:ext cx="831850" cy="336550"/>
          </a:xfrm>
          <a:prstGeom prst="rect">
            <a:avLst/>
          </a:prstGeom>
          <a:noFill/>
          <a:ln w="9525">
            <a:noFill/>
            <a:miter lim="800000"/>
            <a:headEnd/>
            <a:tailEnd/>
          </a:ln>
        </p:spPr>
        <p:txBody>
          <a:bodyPr>
            <a:spAutoFit/>
          </a:bodyPr>
          <a:lstStyle/>
          <a:p>
            <a:pPr>
              <a:spcBef>
                <a:spcPct val="50000"/>
              </a:spcBef>
            </a:pPr>
            <a:r>
              <a:rPr lang="en-US" altLang="ja-JP" sz="1600">
                <a:latin typeface="Calibri" pitchFamily="34" charset="0"/>
              </a:rPr>
              <a:t>Grid</a:t>
            </a:r>
          </a:p>
        </p:txBody>
      </p:sp>
      <p:graphicFrame>
        <p:nvGraphicFramePr>
          <p:cNvPr id="539650" name="Object 2"/>
          <p:cNvGraphicFramePr>
            <a:graphicFrameLocks noChangeAspect="1"/>
          </p:cNvGraphicFramePr>
          <p:nvPr/>
        </p:nvGraphicFramePr>
        <p:xfrm>
          <a:off x="7629525" y="3381375"/>
          <a:ext cx="990600" cy="338138"/>
        </p:xfrm>
        <a:graphic>
          <a:graphicData uri="http://schemas.openxmlformats.org/presentationml/2006/ole">
            <p:oleObj spid="_x0000_s1735682" name="Equation" r:id="rId4" imgW="596880" imgH="203040" progId="">
              <p:embed/>
            </p:oleObj>
          </a:graphicData>
        </a:graphic>
      </p:graphicFrame>
      <p:sp>
        <p:nvSpPr>
          <p:cNvPr id="539669" name="AutoShape 26"/>
          <p:cNvSpPr>
            <a:spLocks noChangeArrowheads="1"/>
          </p:cNvSpPr>
          <p:nvPr/>
        </p:nvSpPr>
        <p:spPr bwMode="auto">
          <a:xfrm>
            <a:off x="7064375" y="2589213"/>
            <a:ext cx="762000" cy="152400"/>
          </a:xfrm>
          <a:prstGeom prst="leftArrow">
            <a:avLst>
              <a:gd name="adj1" fmla="val 50000"/>
              <a:gd name="adj2" fmla="val 125000"/>
            </a:avLst>
          </a:prstGeom>
          <a:solidFill>
            <a:schemeClr val="accent1"/>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539670" name="Text Box 27"/>
          <p:cNvSpPr txBox="1">
            <a:spLocks noChangeArrowheads="1"/>
          </p:cNvSpPr>
          <p:nvPr/>
        </p:nvSpPr>
        <p:spPr bwMode="auto">
          <a:xfrm>
            <a:off x="7791450" y="2478088"/>
            <a:ext cx="1052513" cy="336550"/>
          </a:xfrm>
          <a:prstGeom prst="rect">
            <a:avLst/>
          </a:prstGeom>
          <a:noFill/>
          <a:ln w="9525">
            <a:noFill/>
            <a:miter lim="800000"/>
            <a:headEnd/>
            <a:tailEnd/>
          </a:ln>
        </p:spPr>
        <p:txBody>
          <a:bodyPr>
            <a:spAutoFit/>
          </a:bodyPr>
          <a:lstStyle/>
          <a:p>
            <a:pPr>
              <a:spcBef>
                <a:spcPct val="50000"/>
              </a:spcBef>
            </a:pPr>
            <a:r>
              <a:rPr lang="en-US" altLang="ja-JP" sz="1600">
                <a:latin typeface="Calibri" pitchFamily="34" charset="0"/>
              </a:rPr>
              <a:t>Particle</a:t>
            </a:r>
          </a:p>
        </p:txBody>
      </p:sp>
      <p:sp>
        <p:nvSpPr>
          <p:cNvPr id="539671" name="Text Box 28"/>
          <p:cNvSpPr txBox="1">
            <a:spLocks noChangeArrowheads="1"/>
          </p:cNvSpPr>
          <p:nvPr/>
        </p:nvSpPr>
        <p:spPr bwMode="auto">
          <a:xfrm>
            <a:off x="771525" y="3152775"/>
            <a:ext cx="1898650" cy="274638"/>
          </a:xfrm>
          <a:prstGeom prst="rect">
            <a:avLst/>
          </a:prstGeom>
          <a:noFill/>
          <a:ln w="9525">
            <a:noFill/>
            <a:miter lim="800000"/>
            <a:headEnd/>
            <a:tailEnd/>
          </a:ln>
        </p:spPr>
        <p:txBody>
          <a:bodyPr>
            <a:spAutoFit/>
          </a:bodyPr>
          <a:lstStyle/>
          <a:p>
            <a:pPr>
              <a:spcBef>
                <a:spcPct val="50000"/>
              </a:spcBef>
            </a:pPr>
            <a:r>
              <a:rPr lang="en-US" altLang="ja-JP" sz="1200" b="1">
                <a:latin typeface="Calibri" pitchFamily="34" charset="0"/>
              </a:rPr>
              <a:t>Steps of calculation</a:t>
            </a:r>
          </a:p>
        </p:txBody>
      </p:sp>
      <p:graphicFrame>
        <p:nvGraphicFramePr>
          <p:cNvPr id="539651" name="Object 3"/>
          <p:cNvGraphicFramePr>
            <a:graphicFrameLocks noChangeAspect="1"/>
          </p:cNvGraphicFramePr>
          <p:nvPr/>
        </p:nvGraphicFramePr>
        <p:xfrm>
          <a:off x="923925" y="3381375"/>
          <a:ext cx="4248150" cy="360363"/>
        </p:xfrm>
        <a:graphic>
          <a:graphicData uri="http://schemas.openxmlformats.org/presentationml/2006/ole">
            <p:oleObj spid="_x0000_s1735683" name="Equation" r:id="rId5" imgW="2387520" imgH="203040" progId="">
              <p:embed/>
            </p:oleObj>
          </a:graphicData>
        </a:graphic>
      </p:graphicFrame>
      <p:sp>
        <p:nvSpPr>
          <p:cNvPr id="31" name="Text Box 30"/>
          <p:cNvSpPr txBox="1">
            <a:spLocks noChangeArrowheads="1"/>
          </p:cNvSpPr>
          <p:nvPr/>
        </p:nvSpPr>
        <p:spPr bwMode="auto">
          <a:xfrm>
            <a:off x="285750" y="1285875"/>
            <a:ext cx="3571875" cy="523875"/>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altLang="ja-JP" sz="2800" b="1" dirty="0">
                <a:solidFill>
                  <a:schemeClr val="tx2">
                    <a:lumMod val="75000"/>
                  </a:schemeClr>
                </a:solidFill>
                <a:effectLst>
                  <a:outerShdw blurRad="38100" dist="38100" dir="2700000" algn="tl">
                    <a:srgbClr val="C0C0C0"/>
                  </a:outerShdw>
                </a:effectLst>
                <a:latin typeface="+mn-lt"/>
                <a:ea typeface="ＭＳ Ｐゴシック" pitchFamily="50" charset="-128"/>
                <a:cs typeface="+mn-cs"/>
              </a:rPr>
              <a:t>Particle in Cell Method</a:t>
            </a:r>
          </a:p>
        </p:txBody>
      </p:sp>
      <p:sp>
        <p:nvSpPr>
          <p:cNvPr id="32" name="Rectangle 31"/>
          <p:cNvSpPr>
            <a:spLocks noChangeArrowheads="1"/>
          </p:cNvSpPr>
          <p:nvPr/>
        </p:nvSpPr>
        <p:spPr bwMode="auto">
          <a:xfrm>
            <a:off x="5886450" y="5257800"/>
            <a:ext cx="2736850" cy="936625"/>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endParaRPr lang="ja-JP" altLang="en-US"/>
          </a:p>
        </p:txBody>
      </p:sp>
      <p:sp>
        <p:nvSpPr>
          <p:cNvPr id="33" name="Rectangle 32"/>
          <p:cNvSpPr>
            <a:spLocks noChangeArrowheads="1"/>
          </p:cNvSpPr>
          <p:nvPr/>
        </p:nvSpPr>
        <p:spPr bwMode="auto">
          <a:xfrm>
            <a:off x="990600" y="5257800"/>
            <a:ext cx="4391025" cy="1368425"/>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anchor="ctr"/>
          <a:lstStyle/>
          <a:p>
            <a:pPr fontAlgn="auto">
              <a:spcBef>
                <a:spcPts val="0"/>
              </a:spcBef>
              <a:spcAft>
                <a:spcPts val="0"/>
              </a:spcAft>
              <a:defRPr/>
            </a:pPr>
            <a:endParaRPr lang="ja-JP" altLang="en-US"/>
          </a:p>
        </p:txBody>
      </p:sp>
      <p:graphicFrame>
        <p:nvGraphicFramePr>
          <p:cNvPr id="539652" name="Object 4"/>
          <p:cNvGraphicFramePr>
            <a:graphicFrameLocks noChangeAspect="1"/>
          </p:cNvGraphicFramePr>
          <p:nvPr/>
        </p:nvGraphicFramePr>
        <p:xfrm>
          <a:off x="6486525" y="5454650"/>
          <a:ext cx="1628775" cy="617538"/>
        </p:xfrm>
        <a:graphic>
          <a:graphicData uri="http://schemas.openxmlformats.org/presentationml/2006/ole">
            <p:oleObj spid="_x0000_s1735684" name="Equation" r:id="rId6" imgW="1206360" imgH="457200" progId="">
              <p:embed/>
            </p:oleObj>
          </a:graphicData>
        </a:graphic>
      </p:graphicFrame>
      <p:graphicFrame>
        <p:nvGraphicFramePr>
          <p:cNvPr id="539653" name="Object 5"/>
          <p:cNvGraphicFramePr>
            <a:graphicFrameLocks noChangeAspect="1"/>
          </p:cNvGraphicFramePr>
          <p:nvPr/>
        </p:nvGraphicFramePr>
        <p:xfrm>
          <a:off x="1474788" y="5440363"/>
          <a:ext cx="1655762" cy="508000"/>
        </p:xfrm>
        <a:graphic>
          <a:graphicData uri="http://schemas.openxmlformats.org/presentationml/2006/ole">
            <p:oleObj spid="_x0000_s1735685" name="Equation" r:id="rId7" imgW="1282680" imgH="393480" progId="">
              <p:embed/>
            </p:oleObj>
          </a:graphicData>
        </a:graphic>
      </p:graphicFrame>
      <p:sp>
        <p:nvSpPr>
          <p:cNvPr id="36" name="Text Box 35"/>
          <p:cNvSpPr txBox="1">
            <a:spLocks noChangeArrowheads="1"/>
          </p:cNvSpPr>
          <p:nvPr/>
        </p:nvSpPr>
        <p:spPr bwMode="auto">
          <a:xfrm>
            <a:off x="5715000" y="4876800"/>
            <a:ext cx="1219200" cy="400050"/>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ct val="50000"/>
              </a:spcBef>
              <a:spcAft>
                <a:spcPts val="0"/>
              </a:spcAft>
              <a:defRPr/>
            </a:pPr>
            <a:r>
              <a:rPr lang="en-US" altLang="ja-JP" sz="2000" b="1"/>
              <a:t>Particle</a:t>
            </a:r>
          </a:p>
        </p:txBody>
      </p:sp>
      <p:sp>
        <p:nvSpPr>
          <p:cNvPr id="37" name="Text Box 36"/>
          <p:cNvSpPr txBox="1">
            <a:spLocks noChangeArrowheads="1"/>
          </p:cNvSpPr>
          <p:nvPr/>
        </p:nvSpPr>
        <p:spPr bwMode="auto">
          <a:xfrm>
            <a:off x="838200" y="4876800"/>
            <a:ext cx="1039813" cy="434975"/>
          </a:xfrm>
          <a:prstGeom prst="rect">
            <a:avLst/>
          </a:prstGeom>
          <a:ln>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ct val="50000"/>
              </a:spcBef>
              <a:spcAft>
                <a:spcPts val="0"/>
              </a:spcAft>
              <a:defRPr/>
            </a:pPr>
            <a:r>
              <a:rPr lang="en-US" altLang="ja-JP" sz="2000" b="1"/>
              <a:t>Field</a:t>
            </a:r>
          </a:p>
        </p:txBody>
      </p:sp>
      <p:sp>
        <p:nvSpPr>
          <p:cNvPr id="38" name="Text Box 37"/>
          <p:cNvSpPr txBox="1">
            <a:spLocks noChangeArrowheads="1"/>
          </p:cNvSpPr>
          <p:nvPr/>
        </p:nvSpPr>
        <p:spPr bwMode="auto">
          <a:xfrm>
            <a:off x="7010400" y="4953000"/>
            <a:ext cx="2043113" cy="338138"/>
          </a:xfrm>
          <a:prstGeom prst="rect">
            <a:avLst/>
          </a:prstGeom>
          <a:noFill/>
          <a:ln w="9525">
            <a:noFill/>
            <a:miter lim="800000"/>
            <a:headEnd/>
            <a:tailEnd/>
          </a:ln>
        </p:spPr>
        <p:txBody>
          <a:bodyPr>
            <a:spAutoFit/>
          </a:bodyPr>
          <a:lstStyle/>
          <a:p>
            <a:pPr fontAlgn="auto">
              <a:spcBef>
                <a:spcPct val="50000"/>
              </a:spcBef>
              <a:spcAft>
                <a:spcPts val="0"/>
              </a:spcAft>
              <a:defRPr/>
            </a:pPr>
            <a:r>
              <a:rPr lang="en-US" altLang="ja-JP" sz="1600" b="1" dirty="0">
                <a:solidFill>
                  <a:schemeClr val="accent1">
                    <a:lumMod val="75000"/>
                  </a:schemeClr>
                </a:solidFill>
                <a:latin typeface="+mn-lt"/>
                <a:ea typeface="+mn-ea"/>
                <a:cs typeface="+mn-cs"/>
              </a:rPr>
              <a:t>Equation of motion</a:t>
            </a:r>
          </a:p>
        </p:txBody>
      </p:sp>
      <p:sp>
        <p:nvSpPr>
          <p:cNvPr id="39" name="Text Box 38"/>
          <p:cNvSpPr txBox="1">
            <a:spLocks noChangeArrowheads="1"/>
          </p:cNvSpPr>
          <p:nvPr/>
        </p:nvSpPr>
        <p:spPr bwMode="auto">
          <a:xfrm>
            <a:off x="1857375" y="4929188"/>
            <a:ext cx="2501900" cy="338137"/>
          </a:xfrm>
          <a:prstGeom prst="rect">
            <a:avLst/>
          </a:prstGeom>
          <a:noFill/>
          <a:ln w="9525">
            <a:noFill/>
            <a:miter lim="800000"/>
            <a:headEnd/>
            <a:tailEnd/>
          </a:ln>
        </p:spPr>
        <p:txBody>
          <a:bodyPr>
            <a:spAutoFit/>
          </a:bodyPr>
          <a:lstStyle/>
          <a:p>
            <a:pPr fontAlgn="auto">
              <a:spcBef>
                <a:spcPct val="50000"/>
              </a:spcBef>
              <a:spcAft>
                <a:spcPts val="0"/>
              </a:spcAft>
              <a:defRPr/>
            </a:pPr>
            <a:r>
              <a:rPr lang="en-US" altLang="ja-JP" sz="1600" b="1">
                <a:solidFill>
                  <a:schemeClr val="accent1">
                    <a:lumMod val="75000"/>
                  </a:schemeClr>
                </a:solidFill>
                <a:latin typeface="+mn-lt"/>
                <a:ea typeface="+mn-ea"/>
                <a:cs typeface="+mn-cs"/>
              </a:rPr>
              <a:t>Maxwell’s equations</a:t>
            </a:r>
          </a:p>
        </p:txBody>
      </p:sp>
      <p:sp>
        <p:nvSpPr>
          <p:cNvPr id="40" name="Rectangle 39"/>
          <p:cNvSpPr>
            <a:spLocks noChangeArrowheads="1"/>
          </p:cNvSpPr>
          <p:nvPr/>
        </p:nvSpPr>
        <p:spPr bwMode="auto">
          <a:xfrm>
            <a:off x="285750" y="4357688"/>
            <a:ext cx="2571750" cy="411162"/>
          </a:xfrm>
          <a:prstGeom prst="rect">
            <a:avLst/>
          </a:prstGeom>
          <a:noFill/>
          <a:ln w="9525">
            <a:noFill/>
            <a:miter lim="800000"/>
            <a:headEnd/>
            <a:tailEnd/>
          </a:ln>
          <a:effectLst/>
        </p:spPr>
        <p:txBody>
          <a:bodyPr anchor="ctr"/>
          <a:lstStyle/>
          <a:p>
            <a:pPr fontAlgn="auto">
              <a:spcBef>
                <a:spcPts val="0"/>
              </a:spcBef>
              <a:spcAft>
                <a:spcPts val="0"/>
              </a:spcAft>
              <a:defRPr/>
            </a:pPr>
            <a:r>
              <a:rPr lang="en-US" altLang="ja-JP" sz="2800" b="1" dirty="0">
                <a:solidFill>
                  <a:schemeClr val="tx2">
                    <a:lumMod val="75000"/>
                  </a:schemeClr>
                </a:solidFill>
                <a:effectLst>
                  <a:outerShdw blurRad="38100" dist="38100" dir="2700000" algn="tl">
                    <a:srgbClr val="C0C0C0"/>
                  </a:outerShdw>
                </a:effectLst>
                <a:latin typeface="+mn-lt"/>
                <a:ea typeface="ＭＳ Ｐゴシック" pitchFamily="50" charset="-128"/>
                <a:cs typeface="+mn-cs"/>
              </a:rPr>
              <a:t>Basic Equations</a:t>
            </a:r>
          </a:p>
        </p:txBody>
      </p:sp>
      <p:graphicFrame>
        <p:nvGraphicFramePr>
          <p:cNvPr id="539654" name="Object 6"/>
          <p:cNvGraphicFramePr>
            <a:graphicFrameLocks noChangeAspect="1"/>
          </p:cNvGraphicFramePr>
          <p:nvPr/>
        </p:nvGraphicFramePr>
        <p:xfrm>
          <a:off x="1484313" y="6088063"/>
          <a:ext cx="1223962" cy="500062"/>
        </p:xfrm>
        <a:graphic>
          <a:graphicData uri="http://schemas.openxmlformats.org/presentationml/2006/ole">
            <p:oleObj spid="_x0000_s1735686" name="Equation" r:id="rId8" imgW="965160" imgH="393480" progId="">
              <p:embed/>
            </p:oleObj>
          </a:graphicData>
        </a:graphic>
      </p:graphicFrame>
      <p:graphicFrame>
        <p:nvGraphicFramePr>
          <p:cNvPr id="539655" name="Object 7"/>
          <p:cNvGraphicFramePr>
            <a:graphicFrameLocks noChangeAspect="1"/>
          </p:cNvGraphicFramePr>
          <p:nvPr/>
        </p:nvGraphicFramePr>
        <p:xfrm>
          <a:off x="4157663" y="5584825"/>
          <a:ext cx="936625" cy="261938"/>
        </p:xfrm>
        <a:graphic>
          <a:graphicData uri="http://schemas.openxmlformats.org/presentationml/2006/ole">
            <p:oleObj spid="_x0000_s1735687" name="Equation" r:id="rId9" imgW="723600" imgH="203040" progId="">
              <p:embed/>
            </p:oleObj>
          </a:graphicData>
        </a:graphic>
      </p:graphicFrame>
      <p:graphicFrame>
        <p:nvGraphicFramePr>
          <p:cNvPr id="539656" name="Object 8"/>
          <p:cNvGraphicFramePr>
            <a:graphicFrameLocks noChangeAspect="1"/>
          </p:cNvGraphicFramePr>
          <p:nvPr/>
        </p:nvGraphicFramePr>
        <p:xfrm>
          <a:off x="4157663" y="6223000"/>
          <a:ext cx="720725" cy="228600"/>
        </p:xfrm>
        <a:graphic>
          <a:graphicData uri="http://schemas.openxmlformats.org/presentationml/2006/ole">
            <p:oleObj spid="_x0000_s1735688" name="Equation" r:id="rId10" imgW="558720" imgH="177480" progId="">
              <p:embed/>
            </p:oleObj>
          </a:graphicData>
        </a:graphic>
      </p:graphicFrame>
      <p:sp>
        <p:nvSpPr>
          <p:cNvPr id="44" name="Oval 43"/>
          <p:cNvSpPr>
            <a:spLocks noChangeArrowheads="1"/>
          </p:cNvSpPr>
          <p:nvPr/>
        </p:nvSpPr>
        <p:spPr bwMode="auto">
          <a:xfrm>
            <a:off x="1206500" y="5618163"/>
            <a:ext cx="144463" cy="144462"/>
          </a:xfrm>
          <a:prstGeom prst="ellipse">
            <a:avLst/>
          </a:prstGeom>
          <a:gradFill rotWithShape="1">
            <a:gsLst>
              <a:gs pos="0">
                <a:srgbClr val="33CCFF"/>
              </a:gs>
              <a:gs pos="100000">
                <a:srgbClr val="0000FF"/>
              </a:gs>
            </a:gsLst>
            <a:path path="shape">
              <a:fillToRect l="50000" t="50000" r="50000" b="50000"/>
            </a:path>
          </a:gradFill>
          <a:ln w="19050">
            <a:solidFill>
              <a:srgbClr val="0000FF"/>
            </a:solidFill>
            <a:round/>
            <a:headEnd/>
            <a:tailEnd/>
          </a:ln>
          <a:effectLst>
            <a:outerShdw dist="17961" dir="2700000" algn="ctr" rotWithShape="0">
              <a:srgbClr val="B70101">
                <a:alpha val="50000"/>
              </a:srgb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cs typeface="+mn-cs"/>
            </a:endParaRPr>
          </a:p>
        </p:txBody>
      </p:sp>
      <p:sp>
        <p:nvSpPr>
          <p:cNvPr id="45" name="Oval 44"/>
          <p:cNvSpPr>
            <a:spLocks noChangeArrowheads="1"/>
          </p:cNvSpPr>
          <p:nvPr/>
        </p:nvSpPr>
        <p:spPr bwMode="auto">
          <a:xfrm>
            <a:off x="1206500" y="6265863"/>
            <a:ext cx="144463" cy="144462"/>
          </a:xfrm>
          <a:prstGeom prst="ellipse">
            <a:avLst/>
          </a:prstGeom>
          <a:gradFill rotWithShape="1">
            <a:gsLst>
              <a:gs pos="0">
                <a:srgbClr val="33CCFF"/>
              </a:gs>
              <a:gs pos="100000">
                <a:srgbClr val="0000FF"/>
              </a:gs>
            </a:gsLst>
            <a:path path="shape">
              <a:fillToRect l="50000" t="50000" r="50000" b="50000"/>
            </a:path>
          </a:gradFill>
          <a:ln w="19050">
            <a:solidFill>
              <a:srgbClr val="0000FF"/>
            </a:solidFill>
            <a:round/>
            <a:headEnd/>
            <a:tailEnd/>
          </a:ln>
          <a:effectLst>
            <a:outerShdw dist="17961" dir="2700000" algn="ctr" rotWithShape="0">
              <a:srgbClr val="B70101">
                <a:alpha val="50000"/>
              </a:srgb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cs typeface="+mn-cs"/>
            </a:endParaRPr>
          </a:p>
        </p:txBody>
      </p:sp>
      <p:sp>
        <p:nvSpPr>
          <p:cNvPr id="46" name="Oval 45"/>
          <p:cNvSpPr>
            <a:spLocks noChangeArrowheads="1"/>
          </p:cNvSpPr>
          <p:nvPr/>
        </p:nvSpPr>
        <p:spPr bwMode="auto">
          <a:xfrm>
            <a:off x="3941763" y="5618163"/>
            <a:ext cx="144462" cy="144462"/>
          </a:xfrm>
          <a:prstGeom prst="ellipse">
            <a:avLst/>
          </a:prstGeom>
          <a:gradFill rotWithShape="1">
            <a:gsLst>
              <a:gs pos="0">
                <a:srgbClr val="33CCFF"/>
              </a:gs>
              <a:gs pos="100000">
                <a:srgbClr val="0000FF"/>
              </a:gs>
            </a:gsLst>
            <a:path path="shape">
              <a:fillToRect l="50000" t="50000" r="50000" b="50000"/>
            </a:path>
          </a:gradFill>
          <a:ln w="19050">
            <a:solidFill>
              <a:srgbClr val="0000FF"/>
            </a:solidFill>
            <a:round/>
            <a:headEnd/>
            <a:tailEnd/>
          </a:ln>
          <a:effectLst>
            <a:outerShdw dist="17961" dir="2700000" algn="ctr" rotWithShape="0">
              <a:srgbClr val="B70101">
                <a:alpha val="50000"/>
              </a:srgb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cs typeface="+mn-cs"/>
            </a:endParaRPr>
          </a:p>
        </p:txBody>
      </p:sp>
      <p:sp>
        <p:nvSpPr>
          <p:cNvPr id="47" name="Oval 46"/>
          <p:cNvSpPr>
            <a:spLocks noChangeArrowheads="1"/>
          </p:cNvSpPr>
          <p:nvPr/>
        </p:nvSpPr>
        <p:spPr bwMode="auto">
          <a:xfrm>
            <a:off x="3941763" y="6265863"/>
            <a:ext cx="144462" cy="144462"/>
          </a:xfrm>
          <a:prstGeom prst="ellipse">
            <a:avLst/>
          </a:prstGeom>
          <a:gradFill rotWithShape="1">
            <a:gsLst>
              <a:gs pos="0">
                <a:srgbClr val="33CCFF"/>
              </a:gs>
              <a:gs pos="100000">
                <a:srgbClr val="0000FF"/>
              </a:gs>
            </a:gsLst>
            <a:path path="shape">
              <a:fillToRect l="50000" t="50000" r="50000" b="50000"/>
            </a:path>
          </a:gradFill>
          <a:ln w="19050">
            <a:solidFill>
              <a:srgbClr val="0000FF"/>
            </a:solidFill>
            <a:round/>
            <a:headEnd/>
            <a:tailEnd/>
          </a:ln>
          <a:effectLst>
            <a:outerShdw dist="17961" dir="2700000" algn="ctr" rotWithShape="0">
              <a:srgbClr val="B70101">
                <a:alpha val="50000"/>
              </a:srgb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cs typeface="+mn-cs"/>
            </a:endParaRPr>
          </a:p>
        </p:txBody>
      </p:sp>
      <p:sp>
        <p:nvSpPr>
          <p:cNvPr id="48" name="Oval 47"/>
          <p:cNvSpPr>
            <a:spLocks noChangeArrowheads="1"/>
          </p:cNvSpPr>
          <p:nvPr/>
        </p:nvSpPr>
        <p:spPr bwMode="auto">
          <a:xfrm>
            <a:off x="6102350" y="5691188"/>
            <a:ext cx="144463" cy="144462"/>
          </a:xfrm>
          <a:prstGeom prst="ellipse">
            <a:avLst/>
          </a:prstGeom>
          <a:gradFill rotWithShape="1">
            <a:gsLst>
              <a:gs pos="0">
                <a:srgbClr val="33CCFF"/>
              </a:gs>
              <a:gs pos="100000">
                <a:srgbClr val="0000FF"/>
              </a:gs>
            </a:gsLst>
            <a:path path="shape">
              <a:fillToRect l="50000" t="50000" r="50000" b="50000"/>
            </a:path>
          </a:gradFill>
          <a:ln w="19050">
            <a:solidFill>
              <a:srgbClr val="0000FF"/>
            </a:solidFill>
            <a:round/>
            <a:headEnd/>
            <a:tailEnd/>
          </a:ln>
          <a:effectLst>
            <a:outerShdw dist="17961" dir="2700000" algn="ctr" rotWithShape="0">
              <a:srgbClr val="B70101">
                <a:alpha val="50000"/>
              </a:srgb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cs typeface="+mn-cs"/>
            </a:endParaRPr>
          </a:p>
        </p:txBody>
      </p:sp>
      <p:sp>
        <p:nvSpPr>
          <p:cNvPr id="539685" name="AutoShape 51"/>
          <p:cNvSpPr>
            <a:spLocks/>
          </p:cNvSpPr>
          <p:nvPr/>
        </p:nvSpPr>
        <p:spPr bwMode="auto">
          <a:xfrm>
            <a:off x="847725" y="1857375"/>
            <a:ext cx="152400" cy="1143000"/>
          </a:xfrm>
          <a:prstGeom prst="leftBrace">
            <a:avLst>
              <a:gd name="adj1" fmla="val 62500"/>
              <a:gd name="adj2" fmla="val 50000"/>
            </a:avLst>
          </a:prstGeom>
          <a:noFill/>
          <a:ln w="9525">
            <a:solidFill>
              <a:schemeClr val="tx1"/>
            </a:solidFill>
            <a:round/>
            <a:headEnd/>
            <a:tailEnd/>
          </a:ln>
        </p:spPr>
        <p:txBody>
          <a:bodyPr wrap="none" anchor="ctr"/>
          <a:lstStyle/>
          <a:p>
            <a:endParaRPr lang="ja-JP" altLang="en-US">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5066D73F-644D-4A94-B6E7-2B80BE3CFB85}" type="slidenum">
              <a:rPr lang="ja-JP" altLang="en-US"/>
              <a:pPr>
                <a:defRPr/>
              </a:pPr>
              <a:t>24</a:t>
            </a:fld>
            <a:endParaRPr lang="ja-JP" altLang="en-US"/>
          </a:p>
        </p:txBody>
      </p:sp>
      <p:pic>
        <p:nvPicPr>
          <p:cNvPr id="649218" name="Picture 2" descr="C:\Users\takabe\Pictures\MP Navigator EX\2010_09_01\IMG_0001.jpg"/>
          <p:cNvPicPr>
            <a:picLocks noChangeAspect="1" noChangeArrowheads="1"/>
          </p:cNvPicPr>
          <p:nvPr/>
        </p:nvPicPr>
        <p:blipFill>
          <a:blip r:embed="rId3" cstate="print"/>
          <a:srcRect/>
          <a:stretch>
            <a:fillRect/>
          </a:stretch>
        </p:blipFill>
        <p:spPr bwMode="auto">
          <a:xfrm>
            <a:off x="827088" y="1557338"/>
            <a:ext cx="7489825" cy="5103812"/>
          </a:xfrm>
          <a:prstGeom prst="rect">
            <a:avLst/>
          </a:prstGeom>
          <a:noFill/>
          <a:ln w="38100">
            <a:solidFill>
              <a:srgbClr val="FF0000"/>
            </a:solidFill>
            <a:miter lim="800000"/>
            <a:headEnd/>
            <a:tailEnd/>
          </a:ln>
        </p:spPr>
      </p:pic>
      <p:sp>
        <p:nvSpPr>
          <p:cNvPr id="649219" name="タイトル 3"/>
          <p:cNvSpPr>
            <a:spLocks noGrp="1"/>
          </p:cNvSpPr>
          <p:nvPr>
            <p:ph type="title"/>
          </p:nvPr>
        </p:nvSpPr>
        <p:spPr>
          <a:xfrm>
            <a:off x="457200" y="274638"/>
            <a:ext cx="8229600" cy="922337"/>
          </a:xfrm>
        </p:spPr>
        <p:txBody>
          <a:bodyPr/>
          <a:lstStyle/>
          <a:p>
            <a:r>
              <a:rPr lang="en-US" altLang="ja-JP" smtClean="0"/>
              <a:t>Two Stream Instability(TSI)</a:t>
            </a:r>
            <a:endParaRPr lang="ja-JP"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762000" y="1143000"/>
            <a:ext cx="7086600" cy="4495800"/>
          </a:xfrm>
          <a:prstGeom prst="rect">
            <a:avLst/>
          </a:prstGeom>
          <a:solidFill>
            <a:srgbClr val="CCECFF"/>
          </a:solidFill>
          <a:ln w="9525">
            <a:solidFill>
              <a:schemeClr val="tx1"/>
            </a:solidFill>
            <a:miter lim="800000"/>
            <a:headEnd/>
            <a:tailEnd/>
          </a:ln>
          <a:effectLst>
            <a:outerShdw dist="107763" dir="2700000" algn="ctr" rotWithShape="0">
              <a:schemeClr val="bg2"/>
            </a:outerShdw>
          </a:effectLst>
        </p:spPr>
        <p:txBody>
          <a:bodyPr wrap="none" anchor="ctr"/>
          <a:lstStyle/>
          <a:p>
            <a:pPr algn="ctr"/>
            <a:endParaRPr lang="ja-JP" altLang="ja-JP" sz="2800" dirty="0">
              <a:latin typeface="Times" pitchFamily="-48" charset="0"/>
              <a:ea typeface="Osaka" charset="-128"/>
            </a:endParaRPr>
          </a:p>
        </p:txBody>
      </p:sp>
      <p:sp>
        <p:nvSpPr>
          <p:cNvPr id="129027" name="Rectangle 3"/>
          <p:cNvSpPr>
            <a:spLocks noChangeArrowheads="1"/>
          </p:cNvSpPr>
          <p:nvPr/>
        </p:nvSpPr>
        <p:spPr bwMode="auto">
          <a:xfrm>
            <a:off x="1524000" y="381000"/>
            <a:ext cx="6096000" cy="685800"/>
          </a:xfrm>
          <a:prstGeom prst="rect">
            <a:avLst/>
          </a:prstGeom>
          <a:noFill/>
          <a:ln w="9525">
            <a:noFill/>
            <a:miter lim="800000"/>
            <a:headEnd/>
            <a:tailEnd/>
          </a:ln>
          <a:effectLst/>
        </p:spPr>
        <p:txBody>
          <a:bodyPr anchor="ctr"/>
          <a:lstStyle/>
          <a:p>
            <a:pPr algn="ctr"/>
            <a:r>
              <a:rPr lang="en-US" altLang="ja-JP" sz="4400">
                <a:solidFill>
                  <a:srgbClr val="FF0000"/>
                </a:solidFill>
              </a:rPr>
              <a:t>Weibel Instability</a:t>
            </a:r>
          </a:p>
        </p:txBody>
      </p:sp>
      <p:sp>
        <p:nvSpPr>
          <p:cNvPr id="129028" name="Line 4"/>
          <p:cNvSpPr>
            <a:spLocks noChangeShapeType="1"/>
          </p:cNvSpPr>
          <p:nvPr/>
        </p:nvSpPr>
        <p:spPr bwMode="auto">
          <a:xfrm flipV="1">
            <a:off x="2438400" y="1600200"/>
            <a:ext cx="4114800" cy="3505200"/>
          </a:xfrm>
          <a:prstGeom prst="line">
            <a:avLst/>
          </a:prstGeom>
          <a:noFill/>
          <a:ln w="9525">
            <a:solidFill>
              <a:schemeClr val="tx1"/>
            </a:solidFill>
            <a:round/>
            <a:headEnd/>
            <a:tailEnd type="triangle" w="med" len="med"/>
          </a:ln>
          <a:effectLst/>
        </p:spPr>
        <p:txBody>
          <a:bodyPr wrap="none" anchor="ctr"/>
          <a:lstStyle/>
          <a:p>
            <a:endParaRPr lang="ja-JP" altLang="en-US"/>
          </a:p>
        </p:txBody>
      </p:sp>
      <p:sp>
        <p:nvSpPr>
          <p:cNvPr id="129029" name="Line 5"/>
          <p:cNvSpPr>
            <a:spLocks noChangeShapeType="1"/>
          </p:cNvSpPr>
          <p:nvPr/>
        </p:nvSpPr>
        <p:spPr bwMode="auto">
          <a:xfrm>
            <a:off x="3352800" y="1676400"/>
            <a:ext cx="0" cy="2667000"/>
          </a:xfrm>
          <a:prstGeom prst="line">
            <a:avLst/>
          </a:prstGeom>
          <a:noFill/>
          <a:ln w="38100">
            <a:solidFill>
              <a:schemeClr val="accent2"/>
            </a:solidFill>
            <a:round/>
            <a:headEnd type="triangle" w="med" len="med"/>
            <a:tailEnd/>
          </a:ln>
          <a:effectLst/>
        </p:spPr>
        <p:txBody>
          <a:bodyPr wrap="none" anchor="ctr"/>
          <a:lstStyle/>
          <a:p>
            <a:endParaRPr lang="ja-JP" altLang="en-US"/>
          </a:p>
        </p:txBody>
      </p:sp>
      <p:sp>
        <p:nvSpPr>
          <p:cNvPr id="129030" name="Line 6"/>
          <p:cNvSpPr>
            <a:spLocks noChangeShapeType="1"/>
          </p:cNvSpPr>
          <p:nvPr/>
        </p:nvSpPr>
        <p:spPr bwMode="auto">
          <a:xfrm>
            <a:off x="5334000" y="2667000"/>
            <a:ext cx="0" cy="2514600"/>
          </a:xfrm>
          <a:prstGeom prst="line">
            <a:avLst/>
          </a:prstGeom>
          <a:noFill/>
          <a:ln w="38100">
            <a:solidFill>
              <a:schemeClr val="accent2"/>
            </a:solidFill>
            <a:round/>
            <a:headEnd/>
            <a:tailEnd type="triangle" w="med" len="med"/>
          </a:ln>
          <a:effectLst/>
        </p:spPr>
        <p:txBody>
          <a:bodyPr wrap="none" anchor="ctr"/>
          <a:lstStyle/>
          <a:p>
            <a:endParaRPr lang="ja-JP" altLang="en-US"/>
          </a:p>
        </p:txBody>
      </p:sp>
      <p:sp>
        <p:nvSpPr>
          <p:cNvPr id="129031" name="Freeform 7"/>
          <p:cNvSpPr>
            <a:spLocks/>
          </p:cNvSpPr>
          <p:nvPr/>
        </p:nvSpPr>
        <p:spPr bwMode="auto">
          <a:xfrm>
            <a:off x="2514600" y="1600200"/>
            <a:ext cx="3657600" cy="3606800"/>
          </a:xfrm>
          <a:custGeom>
            <a:avLst/>
            <a:gdLst/>
            <a:ahLst/>
            <a:cxnLst>
              <a:cxn ang="0">
                <a:pos x="0" y="2176"/>
              </a:cxn>
              <a:cxn ang="0">
                <a:pos x="528" y="16"/>
              </a:cxn>
              <a:cxn ang="0">
                <a:pos x="1728" y="2272"/>
              </a:cxn>
              <a:cxn ang="0">
                <a:pos x="2304" y="16"/>
              </a:cxn>
            </a:cxnLst>
            <a:rect l="0" t="0" r="r" b="b"/>
            <a:pathLst>
              <a:path w="2304" h="2272">
                <a:moveTo>
                  <a:pt x="0" y="2176"/>
                </a:moveTo>
                <a:cubicBezTo>
                  <a:pt x="120" y="1088"/>
                  <a:pt x="240" y="0"/>
                  <a:pt x="528" y="16"/>
                </a:cubicBezTo>
                <a:cubicBezTo>
                  <a:pt x="816" y="32"/>
                  <a:pt x="1432" y="2272"/>
                  <a:pt x="1728" y="2272"/>
                </a:cubicBezTo>
                <a:cubicBezTo>
                  <a:pt x="2024" y="2272"/>
                  <a:pt x="2164" y="1144"/>
                  <a:pt x="2304" y="16"/>
                </a:cubicBezTo>
              </a:path>
            </a:pathLst>
          </a:custGeom>
          <a:noFill/>
          <a:ln w="19050" cmpd="sng">
            <a:solidFill>
              <a:schemeClr val="accent2"/>
            </a:solidFill>
            <a:round/>
            <a:headEnd/>
            <a:tailEnd/>
          </a:ln>
          <a:effectLst/>
        </p:spPr>
        <p:txBody>
          <a:bodyPr wrap="none" anchor="ctr"/>
          <a:lstStyle/>
          <a:p>
            <a:endParaRPr lang="ja-JP" altLang="en-US"/>
          </a:p>
        </p:txBody>
      </p:sp>
      <p:sp>
        <p:nvSpPr>
          <p:cNvPr id="129032" name="Line 8"/>
          <p:cNvSpPr>
            <a:spLocks noChangeShapeType="1"/>
          </p:cNvSpPr>
          <p:nvPr/>
        </p:nvSpPr>
        <p:spPr bwMode="auto">
          <a:xfrm>
            <a:off x="1219200" y="3505200"/>
            <a:ext cx="6096000" cy="0"/>
          </a:xfrm>
          <a:prstGeom prst="line">
            <a:avLst/>
          </a:prstGeom>
          <a:noFill/>
          <a:ln w="9525">
            <a:solidFill>
              <a:schemeClr val="tx1"/>
            </a:solidFill>
            <a:round/>
            <a:headEnd/>
            <a:tailEnd type="triangle" w="med" len="med"/>
          </a:ln>
          <a:effectLst/>
        </p:spPr>
        <p:txBody>
          <a:bodyPr wrap="none" anchor="ctr"/>
          <a:lstStyle/>
          <a:p>
            <a:endParaRPr lang="ja-JP" altLang="en-US"/>
          </a:p>
        </p:txBody>
      </p:sp>
      <p:sp>
        <p:nvSpPr>
          <p:cNvPr id="129033" name="Freeform 9"/>
          <p:cNvSpPr>
            <a:spLocks/>
          </p:cNvSpPr>
          <p:nvPr/>
        </p:nvSpPr>
        <p:spPr bwMode="auto">
          <a:xfrm>
            <a:off x="1066800" y="3581400"/>
            <a:ext cx="2971800" cy="533400"/>
          </a:xfrm>
          <a:custGeom>
            <a:avLst/>
            <a:gdLst/>
            <a:ahLst/>
            <a:cxnLst>
              <a:cxn ang="0">
                <a:pos x="0" y="240"/>
              </a:cxn>
              <a:cxn ang="0">
                <a:pos x="1248" y="240"/>
              </a:cxn>
              <a:cxn ang="0">
                <a:pos x="2016" y="0"/>
              </a:cxn>
            </a:cxnLst>
            <a:rect l="0" t="0" r="r" b="b"/>
            <a:pathLst>
              <a:path w="2016" h="280">
                <a:moveTo>
                  <a:pt x="0" y="240"/>
                </a:moveTo>
                <a:cubicBezTo>
                  <a:pt x="456" y="260"/>
                  <a:pt x="912" y="280"/>
                  <a:pt x="1248" y="240"/>
                </a:cubicBezTo>
                <a:cubicBezTo>
                  <a:pt x="1584" y="200"/>
                  <a:pt x="1800" y="100"/>
                  <a:pt x="2016" y="0"/>
                </a:cubicBezTo>
              </a:path>
            </a:pathLst>
          </a:custGeom>
          <a:noFill/>
          <a:ln w="38100" cmpd="sng">
            <a:solidFill>
              <a:srgbClr val="FF00FF"/>
            </a:solidFill>
            <a:round/>
            <a:headEnd type="none" w="med" len="med"/>
            <a:tailEnd type="triangle" w="med" len="med"/>
          </a:ln>
          <a:effectLst/>
        </p:spPr>
        <p:txBody>
          <a:bodyPr wrap="none" anchor="ctr"/>
          <a:lstStyle/>
          <a:p>
            <a:endParaRPr lang="ja-JP" altLang="en-US"/>
          </a:p>
        </p:txBody>
      </p:sp>
      <p:sp>
        <p:nvSpPr>
          <p:cNvPr id="129034" name="Freeform 10"/>
          <p:cNvSpPr>
            <a:spLocks/>
          </p:cNvSpPr>
          <p:nvPr/>
        </p:nvSpPr>
        <p:spPr bwMode="auto">
          <a:xfrm>
            <a:off x="2928926" y="1428736"/>
            <a:ext cx="3124200" cy="533400"/>
          </a:xfrm>
          <a:custGeom>
            <a:avLst/>
            <a:gdLst/>
            <a:ahLst/>
            <a:cxnLst>
              <a:cxn ang="0">
                <a:pos x="0" y="48"/>
              </a:cxn>
              <a:cxn ang="0">
                <a:pos x="1344" y="48"/>
              </a:cxn>
              <a:cxn ang="0">
                <a:pos x="1968" y="336"/>
              </a:cxn>
            </a:cxnLst>
            <a:rect l="0" t="0" r="r" b="b"/>
            <a:pathLst>
              <a:path w="1968" h="336">
                <a:moveTo>
                  <a:pt x="0" y="48"/>
                </a:moveTo>
                <a:cubicBezTo>
                  <a:pt x="508" y="24"/>
                  <a:pt x="1016" y="0"/>
                  <a:pt x="1344" y="48"/>
                </a:cubicBezTo>
                <a:cubicBezTo>
                  <a:pt x="1671" y="95"/>
                  <a:pt x="1819" y="215"/>
                  <a:pt x="1968" y="336"/>
                </a:cubicBezTo>
              </a:path>
            </a:pathLst>
          </a:cu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wrap="none" anchor="ctr"/>
          <a:lstStyle/>
          <a:p>
            <a:endParaRPr lang="ja-JP" altLang="en-US"/>
          </a:p>
        </p:txBody>
      </p:sp>
      <p:sp>
        <p:nvSpPr>
          <p:cNvPr id="129035" name="Text Box 11"/>
          <p:cNvSpPr txBox="1">
            <a:spLocks noChangeArrowheads="1"/>
          </p:cNvSpPr>
          <p:nvPr/>
        </p:nvSpPr>
        <p:spPr bwMode="auto">
          <a:xfrm>
            <a:off x="2051050" y="5876925"/>
            <a:ext cx="4878404" cy="608013"/>
          </a:xfrm>
          <a:prstGeom prst="rect">
            <a:avLst/>
          </a:prstGeom>
          <a:noFill/>
          <a:ln w="28575">
            <a:solidFill>
              <a:srgbClr val="CC0000"/>
            </a:solidFill>
            <a:miter lim="800000"/>
            <a:headEnd/>
            <a:tailEnd/>
          </a:ln>
          <a:effectLst/>
        </p:spPr>
        <p:txBody>
          <a:bodyPr wrap="square">
            <a:spAutoFit/>
          </a:bodyPr>
          <a:lstStyle/>
          <a:p>
            <a:r>
              <a:rPr lang="en-US" altLang="ja-JP" sz="3200" dirty="0">
                <a:solidFill>
                  <a:srgbClr val="009900"/>
                </a:solidFill>
                <a:latin typeface="Times" pitchFamily="-48" charset="0"/>
                <a:ea typeface="Osaka" charset="-128"/>
              </a:rPr>
              <a:t>Lorentz Force:</a:t>
            </a:r>
            <a:r>
              <a:rPr lang="en-US" altLang="ja-JP" sz="3200" dirty="0">
                <a:latin typeface="Times" pitchFamily="-48" charset="0"/>
                <a:ea typeface="Osaka" charset="-128"/>
              </a:rPr>
              <a:t> </a:t>
            </a:r>
            <a:r>
              <a:rPr lang="en-US" altLang="ja-JP" sz="3200" b="1" dirty="0">
                <a:solidFill>
                  <a:srgbClr val="009900"/>
                </a:solidFill>
                <a:latin typeface="Times" pitchFamily="-48" charset="0"/>
                <a:ea typeface="Osaka" charset="-128"/>
              </a:rPr>
              <a:t>F</a:t>
            </a:r>
            <a:r>
              <a:rPr lang="en-US" altLang="ja-JP" sz="3200" b="1" dirty="0">
                <a:solidFill>
                  <a:schemeClr val="accent2"/>
                </a:solidFill>
                <a:latin typeface="Times" pitchFamily="-48" charset="0"/>
                <a:ea typeface="Osaka" charset="-128"/>
              </a:rPr>
              <a:t> </a:t>
            </a:r>
            <a:r>
              <a:rPr lang="en-US" altLang="ja-JP" sz="3200" dirty="0">
                <a:solidFill>
                  <a:schemeClr val="accent2"/>
                </a:solidFill>
                <a:latin typeface="Times" pitchFamily="-48" charset="0"/>
                <a:ea typeface="Osaka" charset="-128"/>
              </a:rPr>
              <a:t>= </a:t>
            </a:r>
            <a:r>
              <a:rPr lang="en-US" altLang="ja-JP" sz="3200" dirty="0" err="1" smtClean="0">
                <a:solidFill>
                  <a:srgbClr val="CC0000"/>
                </a:solidFill>
                <a:latin typeface="Times" pitchFamily="-48" charset="0"/>
                <a:ea typeface="Osaka" charset="-128"/>
              </a:rPr>
              <a:t>q</a:t>
            </a:r>
            <a:r>
              <a:rPr lang="en-US" altLang="ja-JP" sz="3200" b="1" dirty="0" err="1" smtClean="0">
                <a:solidFill>
                  <a:srgbClr val="CC0000"/>
                </a:solidFill>
                <a:latin typeface="Times" pitchFamily="-48" charset="0"/>
                <a:ea typeface="Osaka" charset="-128"/>
              </a:rPr>
              <a:t>v</a:t>
            </a:r>
            <a:r>
              <a:rPr lang="en-US" altLang="ja-JP" sz="3200" b="1" dirty="0" err="1" smtClean="0">
                <a:latin typeface="Times" pitchFamily="-48" charset="0"/>
                <a:ea typeface="Osaka" charset="-128"/>
              </a:rPr>
              <a:t>×</a:t>
            </a:r>
            <a:r>
              <a:rPr lang="en-US" altLang="ja-JP" sz="3200" b="1" dirty="0" err="1" smtClean="0">
                <a:solidFill>
                  <a:schemeClr val="accent2"/>
                </a:solidFill>
                <a:latin typeface="Times" pitchFamily="-48" charset="0"/>
                <a:ea typeface="Osaka" charset="-128"/>
              </a:rPr>
              <a:t>B</a:t>
            </a:r>
            <a:endParaRPr lang="en-US" altLang="ja-JP" sz="3200" dirty="0">
              <a:latin typeface="Times" pitchFamily="-48" charset="0"/>
              <a:ea typeface="Osaka" charset="-128"/>
            </a:endParaRPr>
          </a:p>
        </p:txBody>
      </p:sp>
      <p:sp>
        <p:nvSpPr>
          <p:cNvPr id="129036" name="Rectangle 12"/>
          <p:cNvSpPr>
            <a:spLocks noChangeArrowheads="1"/>
          </p:cNvSpPr>
          <p:nvPr/>
        </p:nvSpPr>
        <p:spPr bwMode="auto">
          <a:xfrm>
            <a:off x="3352800" y="2147888"/>
            <a:ext cx="488950" cy="641350"/>
          </a:xfrm>
          <a:prstGeom prst="rect">
            <a:avLst/>
          </a:prstGeom>
          <a:noFill/>
          <a:ln w="9525">
            <a:noFill/>
            <a:miter lim="800000"/>
            <a:headEnd/>
            <a:tailEnd/>
          </a:ln>
          <a:effectLst/>
        </p:spPr>
        <p:txBody>
          <a:bodyPr wrap="none">
            <a:spAutoFit/>
          </a:bodyPr>
          <a:lstStyle/>
          <a:p>
            <a:r>
              <a:rPr lang="en-US" altLang="ja-JP" sz="3600" b="1">
                <a:solidFill>
                  <a:schemeClr val="accent2"/>
                </a:solidFill>
                <a:latin typeface="Times" pitchFamily="-48" charset="0"/>
                <a:ea typeface="Osaka" charset="-128"/>
              </a:rPr>
              <a:t>B</a:t>
            </a:r>
          </a:p>
        </p:txBody>
      </p:sp>
      <p:sp>
        <p:nvSpPr>
          <p:cNvPr id="129037" name="Rectangle 13"/>
          <p:cNvSpPr>
            <a:spLocks noChangeArrowheads="1"/>
          </p:cNvSpPr>
          <p:nvPr/>
        </p:nvSpPr>
        <p:spPr bwMode="auto">
          <a:xfrm>
            <a:off x="4800600" y="3657600"/>
            <a:ext cx="488950" cy="641350"/>
          </a:xfrm>
          <a:prstGeom prst="rect">
            <a:avLst/>
          </a:prstGeom>
          <a:noFill/>
          <a:ln w="9525">
            <a:noFill/>
            <a:miter lim="800000"/>
            <a:headEnd/>
            <a:tailEnd/>
          </a:ln>
          <a:effectLst/>
        </p:spPr>
        <p:txBody>
          <a:bodyPr wrap="none">
            <a:spAutoFit/>
          </a:bodyPr>
          <a:lstStyle/>
          <a:p>
            <a:r>
              <a:rPr lang="en-US" altLang="ja-JP" sz="3600" b="1">
                <a:solidFill>
                  <a:schemeClr val="accent2"/>
                </a:solidFill>
                <a:latin typeface="Times" pitchFamily="-48" charset="0"/>
                <a:ea typeface="Osaka" charset="-128"/>
              </a:rPr>
              <a:t>B</a:t>
            </a:r>
          </a:p>
        </p:txBody>
      </p:sp>
      <p:sp>
        <p:nvSpPr>
          <p:cNvPr id="129038" name="Rectangle 14"/>
          <p:cNvSpPr>
            <a:spLocks noChangeArrowheads="1"/>
          </p:cNvSpPr>
          <p:nvPr/>
        </p:nvSpPr>
        <p:spPr bwMode="auto">
          <a:xfrm>
            <a:off x="4071934" y="3643314"/>
            <a:ext cx="412292" cy="584775"/>
          </a:xfrm>
          <a:prstGeom prst="rect">
            <a:avLst/>
          </a:prstGeom>
          <a:noFill/>
          <a:ln w="9525">
            <a:noFill/>
            <a:miter lim="800000"/>
            <a:headEnd/>
            <a:tailEnd/>
          </a:ln>
          <a:effectLst/>
        </p:spPr>
        <p:txBody>
          <a:bodyPr wrap="none">
            <a:spAutoFit/>
          </a:bodyPr>
          <a:lstStyle/>
          <a:p>
            <a:r>
              <a:rPr lang="en-US" altLang="ja-JP" sz="3200" b="1" dirty="0" smtClean="0">
                <a:solidFill>
                  <a:srgbClr val="CC0000"/>
                </a:solidFill>
                <a:latin typeface="Times" pitchFamily="-48" charset="0"/>
                <a:ea typeface="Osaka" charset="-128"/>
              </a:rPr>
              <a:t>J</a:t>
            </a:r>
            <a:endParaRPr lang="en-US" altLang="ja-JP" sz="3200" b="1" dirty="0">
              <a:solidFill>
                <a:srgbClr val="CC0000"/>
              </a:solidFill>
              <a:latin typeface="Times" pitchFamily="-48" charset="0"/>
              <a:ea typeface="Osaka" charset="-128"/>
            </a:endParaRPr>
          </a:p>
        </p:txBody>
      </p:sp>
      <p:sp>
        <p:nvSpPr>
          <p:cNvPr id="129039" name="Line 15"/>
          <p:cNvSpPr>
            <a:spLocks noChangeShapeType="1"/>
          </p:cNvSpPr>
          <p:nvPr/>
        </p:nvSpPr>
        <p:spPr bwMode="auto">
          <a:xfrm>
            <a:off x="4071934" y="3500438"/>
            <a:ext cx="533400" cy="0"/>
          </a:xfrm>
          <a:prstGeom prst="line">
            <a:avLst/>
          </a:prstGeom>
          <a:noFill/>
          <a:ln w="38100">
            <a:solidFill>
              <a:srgbClr val="CC0000"/>
            </a:solidFill>
            <a:round/>
            <a:headEnd type="triangle" w="med" len="med"/>
            <a:tailEnd/>
          </a:ln>
          <a:effectLst/>
        </p:spPr>
        <p:txBody>
          <a:bodyPr wrap="none" anchor="ctr"/>
          <a:lstStyle/>
          <a:p>
            <a:endParaRPr lang="ja-JP" altLang="en-US"/>
          </a:p>
        </p:txBody>
      </p:sp>
      <p:sp>
        <p:nvSpPr>
          <p:cNvPr id="129040" name="Line 16"/>
          <p:cNvSpPr>
            <a:spLocks noChangeShapeType="1"/>
          </p:cNvSpPr>
          <p:nvPr/>
        </p:nvSpPr>
        <p:spPr bwMode="auto">
          <a:xfrm flipV="1">
            <a:off x="2209800" y="3886200"/>
            <a:ext cx="533400" cy="381000"/>
          </a:xfrm>
          <a:prstGeom prst="line">
            <a:avLst/>
          </a:prstGeom>
          <a:noFill/>
          <a:ln w="76200">
            <a:solidFill>
              <a:srgbClr val="008000"/>
            </a:solidFill>
            <a:round/>
            <a:headEnd/>
            <a:tailEnd type="triangle" w="med" len="med"/>
          </a:ln>
          <a:effectLst/>
        </p:spPr>
        <p:txBody>
          <a:bodyPr wrap="none" anchor="ctr"/>
          <a:lstStyle/>
          <a:p>
            <a:endParaRPr lang="ja-JP" altLang="en-US"/>
          </a:p>
        </p:txBody>
      </p:sp>
      <p:sp>
        <p:nvSpPr>
          <p:cNvPr id="129041" name="Rectangle 17"/>
          <p:cNvSpPr>
            <a:spLocks noChangeArrowheads="1"/>
          </p:cNvSpPr>
          <p:nvPr/>
        </p:nvSpPr>
        <p:spPr bwMode="auto">
          <a:xfrm>
            <a:off x="1828800" y="4191000"/>
            <a:ext cx="431800" cy="579438"/>
          </a:xfrm>
          <a:prstGeom prst="rect">
            <a:avLst/>
          </a:prstGeom>
          <a:noFill/>
          <a:ln w="9525">
            <a:noFill/>
            <a:miter lim="800000"/>
            <a:headEnd/>
            <a:tailEnd/>
          </a:ln>
          <a:effectLst/>
        </p:spPr>
        <p:txBody>
          <a:bodyPr wrap="none">
            <a:spAutoFit/>
          </a:bodyPr>
          <a:lstStyle/>
          <a:p>
            <a:r>
              <a:rPr lang="en-US" altLang="ja-JP" sz="3200" b="1">
                <a:solidFill>
                  <a:srgbClr val="009900"/>
                </a:solidFill>
                <a:latin typeface="Times" pitchFamily="-48" charset="0"/>
                <a:ea typeface="Osaka" charset="-128"/>
              </a:rPr>
              <a:t>F</a:t>
            </a:r>
          </a:p>
        </p:txBody>
      </p:sp>
      <p:sp>
        <p:nvSpPr>
          <p:cNvPr id="129042" name="Rectangle 18"/>
          <p:cNvSpPr>
            <a:spLocks noChangeArrowheads="1"/>
          </p:cNvSpPr>
          <p:nvPr/>
        </p:nvSpPr>
        <p:spPr bwMode="auto">
          <a:xfrm>
            <a:off x="4286248" y="2500306"/>
            <a:ext cx="431800" cy="579438"/>
          </a:xfrm>
          <a:prstGeom prst="rect">
            <a:avLst/>
          </a:prstGeom>
          <a:noFill/>
          <a:ln w="9525">
            <a:noFill/>
            <a:miter lim="800000"/>
            <a:headEnd/>
            <a:tailEnd/>
          </a:ln>
          <a:effectLst/>
        </p:spPr>
        <p:txBody>
          <a:bodyPr wrap="none">
            <a:spAutoFit/>
          </a:bodyPr>
          <a:lstStyle/>
          <a:p>
            <a:r>
              <a:rPr lang="en-US" altLang="ja-JP" sz="3200" b="1" dirty="0">
                <a:solidFill>
                  <a:srgbClr val="009900"/>
                </a:solidFill>
                <a:latin typeface="Times" pitchFamily="-48" charset="0"/>
                <a:ea typeface="Osaka" charset="-128"/>
              </a:rPr>
              <a:t>F</a:t>
            </a:r>
          </a:p>
        </p:txBody>
      </p:sp>
      <p:sp>
        <p:nvSpPr>
          <p:cNvPr id="129043" name="Line 19"/>
          <p:cNvSpPr>
            <a:spLocks noChangeShapeType="1"/>
          </p:cNvSpPr>
          <p:nvPr/>
        </p:nvSpPr>
        <p:spPr bwMode="auto">
          <a:xfrm flipV="1">
            <a:off x="3886200" y="2438400"/>
            <a:ext cx="533400" cy="381000"/>
          </a:xfrm>
          <a:prstGeom prst="line">
            <a:avLst/>
          </a:prstGeom>
          <a:noFill/>
          <a:ln w="76200">
            <a:solidFill>
              <a:srgbClr val="008000"/>
            </a:solidFill>
            <a:round/>
            <a:headEnd type="triangle" w="med" len="med"/>
            <a:tailEnd/>
          </a:ln>
          <a:effectLst/>
        </p:spPr>
        <p:txBody>
          <a:bodyPr wrap="none" anchor="ctr"/>
          <a:lstStyle/>
          <a:p>
            <a:endParaRPr lang="ja-JP" altLang="en-US"/>
          </a:p>
        </p:txBody>
      </p:sp>
      <p:sp>
        <p:nvSpPr>
          <p:cNvPr id="129044" name="Text Box 20"/>
          <p:cNvSpPr txBox="1">
            <a:spLocks noChangeArrowheads="1"/>
          </p:cNvSpPr>
          <p:nvPr/>
        </p:nvSpPr>
        <p:spPr bwMode="auto">
          <a:xfrm>
            <a:off x="7375525" y="3443288"/>
            <a:ext cx="441325" cy="519112"/>
          </a:xfrm>
          <a:prstGeom prst="rect">
            <a:avLst/>
          </a:prstGeom>
          <a:noFill/>
          <a:ln w="9525">
            <a:noFill/>
            <a:miter lim="800000"/>
            <a:headEnd/>
            <a:tailEnd/>
          </a:ln>
          <a:effectLst/>
        </p:spPr>
        <p:txBody>
          <a:bodyPr wrap="none">
            <a:spAutoFit/>
          </a:bodyPr>
          <a:lstStyle/>
          <a:p>
            <a:r>
              <a:rPr lang="en-US" altLang="ja-JP" sz="2800" b="1">
                <a:latin typeface="Times" pitchFamily="-48" charset="0"/>
                <a:ea typeface="Osaka" charset="-128"/>
              </a:rPr>
              <a:t>X</a:t>
            </a:r>
          </a:p>
        </p:txBody>
      </p:sp>
      <p:sp>
        <p:nvSpPr>
          <p:cNvPr id="129045" name="Text Box 21"/>
          <p:cNvSpPr txBox="1">
            <a:spLocks noChangeArrowheads="1"/>
          </p:cNvSpPr>
          <p:nvPr/>
        </p:nvSpPr>
        <p:spPr bwMode="auto">
          <a:xfrm>
            <a:off x="6629400" y="1371600"/>
            <a:ext cx="441325" cy="519113"/>
          </a:xfrm>
          <a:prstGeom prst="rect">
            <a:avLst/>
          </a:prstGeom>
          <a:noFill/>
          <a:ln w="9525">
            <a:noFill/>
            <a:miter lim="800000"/>
            <a:headEnd/>
            <a:tailEnd/>
          </a:ln>
          <a:effectLst/>
        </p:spPr>
        <p:txBody>
          <a:bodyPr wrap="none">
            <a:spAutoFit/>
          </a:bodyPr>
          <a:lstStyle/>
          <a:p>
            <a:r>
              <a:rPr lang="en-US" altLang="ja-JP" sz="2800" b="1">
                <a:latin typeface="Times" pitchFamily="-48" charset="0"/>
                <a:ea typeface="Osaka" charset="-128"/>
              </a:rPr>
              <a:t>Y</a:t>
            </a:r>
          </a:p>
        </p:txBody>
      </p:sp>
      <p:sp>
        <p:nvSpPr>
          <p:cNvPr id="129046" name="Text Box 22"/>
          <p:cNvSpPr txBox="1">
            <a:spLocks noChangeArrowheads="1"/>
          </p:cNvSpPr>
          <p:nvPr/>
        </p:nvSpPr>
        <p:spPr bwMode="auto">
          <a:xfrm>
            <a:off x="1071538" y="2500306"/>
            <a:ext cx="936475" cy="338554"/>
          </a:xfrm>
          <a:prstGeom prst="rect">
            <a:avLst/>
          </a:prstGeom>
          <a:noFill/>
          <a:ln w="9525">
            <a:noFill/>
            <a:miter lim="800000"/>
            <a:headEnd/>
            <a:tailEnd/>
          </a:ln>
          <a:effectLst/>
        </p:spPr>
        <p:txBody>
          <a:bodyPr wrap="none">
            <a:spAutoFit/>
          </a:bodyPr>
          <a:lstStyle/>
          <a:p>
            <a:r>
              <a:rPr lang="en-US" altLang="ja-JP" sz="1600" dirty="0" smtClean="0">
                <a:latin typeface="Times" pitchFamily="-48" charset="0"/>
                <a:ea typeface="Osaka" charset="-128"/>
              </a:rPr>
              <a:t>Electron</a:t>
            </a:r>
            <a:endParaRPr lang="en-US" altLang="ja-JP" sz="1600" baseline="30000" dirty="0">
              <a:latin typeface="Times" pitchFamily="-48" charset="0"/>
              <a:ea typeface="Osaka" charset="-128"/>
            </a:endParaRPr>
          </a:p>
        </p:txBody>
      </p:sp>
      <p:sp>
        <p:nvSpPr>
          <p:cNvPr id="26" name="Freeform 10"/>
          <p:cNvSpPr>
            <a:spLocks/>
          </p:cNvSpPr>
          <p:nvPr/>
        </p:nvSpPr>
        <p:spPr bwMode="auto">
          <a:xfrm>
            <a:off x="1071538" y="2857496"/>
            <a:ext cx="3124200" cy="533400"/>
          </a:xfrm>
          <a:custGeom>
            <a:avLst/>
            <a:gdLst/>
            <a:ahLst/>
            <a:cxnLst>
              <a:cxn ang="0">
                <a:pos x="0" y="48"/>
              </a:cxn>
              <a:cxn ang="0">
                <a:pos x="1344" y="48"/>
              </a:cxn>
              <a:cxn ang="0">
                <a:pos x="1968" y="336"/>
              </a:cxn>
            </a:cxnLst>
            <a:rect l="0" t="0" r="r" b="b"/>
            <a:pathLst>
              <a:path w="1968" h="336">
                <a:moveTo>
                  <a:pt x="0" y="48"/>
                </a:moveTo>
                <a:cubicBezTo>
                  <a:pt x="508" y="24"/>
                  <a:pt x="1016" y="0"/>
                  <a:pt x="1344" y="48"/>
                </a:cubicBezTo>
                <a:cubicBezTo>
                  <a:pt x="1671" y="95"/>
                  <a:pt x="1819" y="215"/>
                  <a:pt x="1968" y="336"/>
                </a:cubicBezTo>
              </a:path>
            </a:pathLst>
          </a:custGeom>
          <a:noFill/>
          <a:ln w="38100" cmpd="sng">
            <a:solidFill>
              <a:srgbClr val="FF00FF"/>
            </a:solidFill>
            <a:round/>
            <a:headEnd type="none" w="med" len="med"/>
            <a:tailEnd type="triangle" w="med" len="med"/>
          </a:ln>
          <a:effectLst/>
        </p:spPr>
        <p:txBody>
          <a:bodyPr wrap="none" anchor="ctr"/>
          <a:lstStyle/>
          <a:p>
            <a:endParaRPr lang="ja-JP" altLang="en-US"/>
          </a:p>
        </p:txBody>
      </p:sp>
      <p:sp>
        <p:nvSpPr>
          <p:cNvPr id="27" name="Freeform 9"/>
          <p:cNvSpPr>
            <a:spLocks/>
          </p:cNvSpPr>
          <p:nvPr/>
        </p:nvSpPr>
        <p:spPr bwMode="auto">
          <a:xfrm>
            <a:off x="2500298" y="2071678"/>
            <a:ext cx="3543304" cy="428628"/>
          </a:xfrm>
          <a:custGeom>
            <a:avLst/>
            <a:gdLst/>
            <a:ahLst/>
            <a:cxnLst>
              <a:cxn ang="0">
                <a:pos x="0" y="240"/>
              </a:cxn>
              <a:cxn ang="0">
                <a:pos x="1248" y="240"/>
              </a:cxn>
              <a:cxn ang="0">
                <a:pos x="2016" y="0"/>
              </a:cxn>
            </a:cxnLst>
            <a:rect l="0" t="0" r="r" b="b"/>
            <a:pathLst>
              <a:path w="2016" h="280">
                <a:moveTo>
                  <a:pt x="0" y="240"/>
                </a:moveTo>
                <a:cubicBezTo>
                  <a:pt x="456" y="260"/>
                  <a:pt x="912" y="280"/>
                  <a:pt x="1248" y="240"/>
                </a:cubicBezTo>
                <a:cubicBezTo>
                  <a:pt x="1584" y="200"/>
                  <a:pt x="1800" y="100"/>
                  <a:pt x="2016" y="0"/>
                </a:cubicBezTo>
              </a:path>
            </a:pathLst>
          </a:custGeom>
          <a:ln>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wrap="none" anchor="ctr"/>
          <a:lstStyle/>
          <a:p>
            <a:endParaRPr lang="ja-JP" altLang="en-US"/>
          </a:p>
        </p:txBody>
      </p:sp>
      <p:sp>
        <p:nvSpPr>
          <p:cNvPr id="28" name="テキスト ボックス 27"/>
          <p:cNvSpPr txBox="1"/>
          <p:nvPr/>
        </p:nvSpPr>
        <p:spPr>
          <a:xfrm>
            <a:off x="2214546" y="1214422"/>
            <a:ext cx="819904" cy="369332"/>
          </a:xfrm>
          <a:prstGeom prst="rect">
            <a:avLst/>
          </a:prstGeom>
          <a:noFill/>
        </p:spPr>
        <p:txBody>
          <a:bodyPr wrap="none" rtlCol="0">
            <a:spAutoFit/>
          </a:bodyPr>
          <a:lstStyle/>
          <a:p>
            <a:r>
              <a:rPr kumimoji="1" lang="en-US" altLang="ja-JP" dirty="0" smtClean="0"/>
              <a:t>Proton</a:t>
            </a:r>
            <a:endParaRPr kumimoji="1" lang="ja-JP" altLang="en-US" dirty="0"/>
          </a:p>
        </p:txBody>
      </p:sp>
      <p:sp>
        <p:nvSpPr>
          <p:cNvPr id="29" name="テキスト ボックス 28"/>
          <p:cNvSpPr txBox="1"/>
          <p:nvPr/>
        </p:nvSpPr>
        <p:spPr>
          <a:xfrm>
            <a:off x="4286248" y="1785926"/>
            <a:ext cx="819904" cy="369332"/>
          </a:xfrm>
          <a:prstGeom prst="rect">
            <a:avLst/>
          </a:prstGeom>
          <a:noFill/>
        </p:spPr>
        <p:txBody>
          <a:bodyPr wrap="none" rtlCol="0">
            <a:spAutoFit/>
          </a:bodyPr>
          <a:lstStyle/>
          <a:p>
            <a:r>
              <a:rPr kumimoji="1" lang="en-US" altLang="ja-JP" dirty="0" smtClean="0"/>
              <a:t>Proton</a:t>
            </a:r>
            <a:endParaRPr kumimoji="1" lang="ja-JP" altLang="en-US" dirty="0"/>
          </a:p>
        </p:txBody>
      </p:sp>
      <p:sp>
        <p:nvSpPr>
          <p:cNvPr id="30" name="Text Box 22"/>
          <p:cNvSpPr txBox="1">
            <a:spLocks noChangeArrowheads="1"/>
          </p:cNvSpPr>
          <p:nvPr/>
        </p:nvSpPr>
        <p:spPr bwMode="auto">
          <a:xfrm>
            <a:off x="1357290" y="3643314"/>
            <a:ext cx="936475" cy="338554"/>
          </a:xfrm>
          <a:prstGeom prst="rect">
            <a:avLst/>
          </a:prstGeom>
          <a:noFill/>
          <a:ln w="9525">
            <a:noFill/>
            <a:miter lim="800000"/>
            <a:headEnd/>
            <a:tailEnd/>
          </a:ln>
          <a:effectLst/>
        </p:spPr>
        <p:txBody>
          <a:bodyPr wrap="none">
            <a:spAutoFit/>
          </a:bodyPr>
          <a:lstStyle/>
          <a:p>
            <a:r>
              <a:rPr lang="en-US" altLang="ja-JP" sz="1600" dirty="0" smtClean="0">
                <a:latin typeface="Times" pitchFamily="-48" charset="0"/>
                <a:ea typeface="Osaka" charset="-128"/>
              </a:rPr>
              <a:t>Electron</a:t>
            </a:r>
            <a:endParaRPr lang="en-US" altLang="ja-JP" sz="1600" baseline="30000" dirty="0">
              <a:latin typeface="Times" pitchFamily="-48" charset="0"/>
              <a:ea typeface="Osaka" charset="-128"/>
            </a:endParaRPr>
          </a:p>
        </p:txBody>
      </p:sp>
      <p:sp>
        <p:nvSpPr>
          <p:cNvPr id="31" name="Line 15"/>
          <p:cNvSpPr>
            <a:spLocks noChangeShapeType="1"/>
          </p:cNvSpPr>
          <p:nvPr/>
        </p:nvSpPr>
        <p:spPr bwMode="auto">
          <a:xfrm rot="10800000">
            <a:off x="5786446" y="2000240"/>
            <a:ext cx="533400" cy="0"/>
          </a:xfrm>
          <a:prstGeom prst="line">
            <a:avLst/>
          </a:prstGeom>
          <a:noFill/>
          <a:ln w="38100">
            <a:solidFill>
              <a:srgbClr val="CC0000"/>
            </a:solidFill>
            <a:round/>
            <a:headEnd type="triangle" w="med" len="med"/>
            <a:tailEnd/>
          </a:ln>
          <a:effectLst/>
        </p:spPr>
        <p:txBody>
          <a:bodyPr wrap="none" anchor="ctr"/>
          <a:lstStyle/>
          <a:p>
            <a:endParaRPr lang="ja-JP" altLang="en-US"/>
          </a:p>
        </p:txBody>
      </p:sp>
      <p:sp>
        <p:nvSpPr>
          <p:cNvPr id="32" name="Rectangle 14"/>
          <p:cNvSpPr>
            <a:spLocks noChangeArrowheads="1"/>
          </p:cNvSpPr>
          <p:nvPr/>
        </p:nvSpPr>
        <p:spPr bwMode="auto">
          <a:xfrm>
            <a:off x="6143636" y="1857364"/>
            <a:ext cx="412292" cy="584775"/>
          </a:xfrm>
          <a:prstGeom prst="rect">
            <a:avLst/>
          </a:prstGeom>
          <a:noFill/>
          <a:ln w="9525">
            <a:noFill/>
            <a:miter lim="800000"/>
            <a:headEnd/>
            <a:tailEnd/>
          </a:ln>
          <a:effectLst/>
        </p:spPr>
        <p:txBody>
          <a:bodyPr wrap="none">
            <a:spAutoFit/>
          </a:bodyPr>
          <a:lstStyle/>
          <a:p>
            <a:r>
              <a:rPr lang="en-US" altLang="ja-JP" sz="3200" b="1" dirty="0" smtClean="0">
                <a:solidFill>
                  <a:srgbClr val="CC0000"/>
                </a:solidFill>
                <a:latin typeface="Times" pitchFamily="-48" charset="0"/>
                <a:ea typeface="Osaka" charset="-128"/>
              </a:rPr>
              <a:t>J</a:t>
            </a:r>
            <a:endParaRPr lang="en-US" altLang="ja-JP" sz="3200" b="1" dirty="0">
              <a:solidFill>
                <a:srgbClr val="CC0000"/>
              </a:solidFill>
              <a:latin typeface="Times" pitchFamily="-48" charset="0"/>
              <a:ea typeface="Osaka" charset="-128"/>
            </a:endParaRPr>
          </a:p>
        </p:txBody>
      </p:sp>
      <p:sp>
        <p:nvSpPr>
          <p:cNvPr id="34" name="スライド番号プレースホルダ 33"/>
          <p:cNvSpPr>
            <a:spLocks noGrp="1"/>
          </p:cNvSpPr>
          <p:nvPr>
            <p:ph type="sldNum" sz="quarter" idx="12"/>
          </p:nvPr>
        </p:nvSpPr>
        <p:spPr/>
        <p:txBody>
          <a:bodyPr/>
          <a:lstStyle/>
          <a:p>
            <a:fld id="{D2D8002D-B5B0-4BAC-B1F6-782DDCCE6D9C}" type="slidenum">
              <a:rPr kumimoji="1" lang="ja-JP" altLang="en-US" smtClean="0"/>
              <a:pPr/>
              <a:t>25</a:t>
            </a:fld>
            <a:endParaRPr kumimoji="1" lang="ja-JP"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914400"/>
          </a:xfrm>
          <a:prstGeom prst="rect">
            <a:avLst/>
          </a:prstGeom>
        </p:spPr>
        <p:txBody>
          <a:bodyPr/>
          <a:lstStyle/>
          <a:p>
            <a:pPr algn="ctr"/>
            <a:r>
              <a:rPr lang="en-US" altLang="ja-JP" sz="4400" b="1">
                <a:solidFill>
                  <a:srgbClr val="FF0000"/>
                </a:solidFill>
                <a:latin typeface="Calibri" pitchFamily="34" charset="0"/>
              </a:rPr>
              <a:t>Generation of Magnetic Field</a:t>
            </a:r>
          </a:p>
        </p:txBody>
      </p:sp>
      <p:pic>
        <p:nvPicPr>
          <p:cNvPr id="655362" name="Picture 3" descr="np">
            <a:hlinkClick r:id="rId3" action="ppaction://hlinkfile"/>
          </p:cNvPr>
          <p:cNvPicPr>
            <a:picLocks noChangeAspect="1" noChangeArrowheads="1"/>
          </p:cNvPicPr>
          <p:nvPr/>
        </p:nvPicPr>
        <p:blipFill>
          <a:blip r:embed="rId4" cstate="print"/>
          <a:srcRect/>
          <a:stretch>
            <a:fillRect/>
          </a:stretch>
        </p:blipFill>
        <p:spPr bwMode="auto">
          <a:xfrm>
            <a:off x="854075" y="1219200"/>
            <a:ext cx="8289925" cy="1673225"/>
          </a:xfrm>
          <a:prstGeom prst="rect">
            <a:avLst/>
          </a:prstGeom>
          <a:noFill/>
          <a:ln w="9525">
            <a:noFill/>
            <a:miter lim="800000"/>
            <a:headEnd/>
            <a:tailEnd/>
          </a:ln>
        </p:spPr>
      </p:pic>
      <p:pic>
        <p:nvPicPr>
          <p:cNvPr id="655363" name="Picture 4" descr="Jx"/>
          <p:cNvPicPr>
            <a:picLocks noChangeAspect="1" noChangeArrowheads="1"/>
          </p:cNvPicPr>
          <p:nvPr/>
        </p:nvPicPr>
        <p:blipFill>
          <a:blip r:embed="rId5" cstate="print"/>
          <a:srcRect/>
          <a:stretch>
            <a:fillRect/>
          </a:stretch>
        </p:blipFill>
        <p:spPr bwMode="auto">
          <a:xfrm>
            <a:off x="828675" y="2590800"/>
            <a:ext cx="8315325" cy="1666875"/>
          </a:xfrm>
          <a:prstGeom prst="rect">
            <a:avLst/>
          </a:prstGeom>
          <a:noFill/>
          <a:ln w="9525">
            <a:noFill/>
            <a:miter lim="800000"/>
            <a:headEnd/>
            <a:tailEnd/>
          </a:ln>
        </p:spPr>
      </p:pic>
      <p:pic>
        <p:nvPicPr>
          <p:cNvPr id="655364" name="Picture 5" descr="Bz"/>
          <p:cNvPicPr>
            <a:picLocks noChangeAspect="1" noChangeArrowheads="1"/>
          </p:cNvPicPr>
          <p:nvPr/>
        </p:nvPicPr>
        <p:blipFill>
          <a:blip r:embed="rId6" cstate="print"/>
          <a:srcRect/>
          <a:stretch>
            <a:fillRect/>
          </a:stretch>
        </p:blipFill>
        <p:spPr bwMode="auto">
          <a:xfrm>
            <a:off x="838200" y="3962400"/>
            <a:ext cx="8305800" cy="1666875"/>
          </a:xfrm>
          <a:prstGeom prst="rect">
            <a:avLst/>
          </a:prstGeom>
          <a:noFill/>
          <a:ln w="9525">
            <a:noFill/>
            <a:miter lim="800000"/>
            <a:headEnd/>
            <a:tailEnd/>
          </a:ln>
        </p:spPr>
      </p:pic>
      <p:sp>
        <p:nvSpPr>
          <p:cNvPr id="6" name="Text Box 6"/>
          <p:cNvSpPr txBox="1">
            <a:spLocks noChangeArrowheads="1"/>
          </p:cNvSpPr>
          <p:nvPr/>
        </p:nvSpPr>
        <p:spPr bwMode="auto">
          <a:xfrm>
            <a:off x="0" y="1447800"/>
            <a:ext cx="1066800" cy="825500"/>
          </a:xfrm>
          <a:prstGeom prst="rect">
            <a:avLst/>
          </a:prstGeom>
          <a:solidFill>
            <a:schemeClr val="bg1"/>
          </a:solidFill>
          <a:ln w="9525">
            <a:noFill/>
            <a:miter lim="800000"/>
            <a:headEnd/>
            <a:tailEnd/>
          </a:ln>
          <a:effectLst/>
        </p:spPr>
        <p:txBody>
          <a:bodyPr>
            <a:spAutoFit/>
          </a:bodyPr>
          <a:lstStyle/>
          <a:p>
            <a:pPr fontAlgn="auto">
              <a:spcBef>
                <a:spcPts val="0"/>
              </a:spcBef>
              <a:spcAft>
                <a:spcPts val="0"/>
              </a:spcAft>
              <a:defRPr/>
            </a:pPr>
            <a:r>
              <a:rPr lang="en-US" altLang="ja-JP" sz="1600" b="1">
                <a:effectLst>
                  <a:outerShdw blurRad="38100" dist="38100" dir="2700000" algn="tl">
                    <a:srgbClr val="C0C0C0"/>
                  </a:outerShdw>
                </a:effectLst>
                <a:latin typeface="Tahoma" pitchFamily="34" charset="0"/>
                <a:ea typeface="+mn-ea"/>
                <a:cs typeface="+mn-cs"/>
              </a:rPr>
              <a:t>Number Density</a:t>
            </a:r>
            <a:br>
              <a:rPr lang="en-US" altLang="ja-JP" sz="1600" b="1">
                <a:effectLst>
                  <a:outerShdw blurRad="38100" dist="38100" dir="2700000" algn="tl">
                    <a:srgbClr val="C0C0C0"/>
                  </a:outerShdw>
                </a:effectLst>
                <a:latin typeface="Tahoma" pitchFamily="34" charset="0"/>
                <a:ea typeface="+mn-ea"/>
                <a:cs typeface="+mn-cs"/>
              </a:rPr>
            </a:br>
            <a:r>
              <a:rPr lang="en-US" altLang="ja-JP" sz="1600" b="1">
                <a:effectLst>
                  <a:outerShdw blurRad="38100" dist="38100" dir="2700000" algn="tl">
                    <a:srgbClr val="C0C0C0"/>
                  </a:outerShdw>
                </a:effectLst>
                <a:latin typeface="Tahoma" pitchFamily="34" charset="0"/>
                <a:ea typeface="+mn-ea"/>
                <a:cs typeface="+mn-cs"/>
              </a:rPr>
              <a:t>n</a:t>
            </a:r>
          </a:p>
        </p:txBody>
      </p:sp>
      <p:sp>
        <p:nvSpPr>
          <p:cNvPr id="7" name="Text Box 7"/>
          <p:cNvSpPr txBox="1">
            <a:spLocks noChangeArrowheads="1"/>
          </p:cNvSpPr>
          <p:nvPr/>
        </p:nvSpPr>
        <p:spPr bwMode="auto">
          <a:xfrm>
            <a:off x="0" y="2819400"/>
            <a:ext cx="962025" cy="825500"/>
          </a:xfrm>
          <a:prstGeom prst="rect">
            <a:avLst/>
          </a:prstGeom>
          <a:solidFill>
            <a:schemeClr val="bg1"/>
          </a:solidFill>
          <a:ln w="9525">
            <a:noFill/>
            <a:miter lim="800000"/>
            <a:headEnd/>
            <a:tailEnd/>
          </a:ln>
          <a:effectLst/>
        </p:spPr>
        <p:txBody>
          <a:bodyPr wrap="none">
            <a:spAutoFit/>
          </a:bodyPr>
          <a:lstStyle/>
          <a:p>
            <a:pPr fontAlgn="auto">
              <a:spcBef>
                <a:spcPts val="0"/>
              </a:spcBef>
              <a:spcAft>
                <a:spcPts val="0"/>
              </a:spcAft>
              <a:defRPr/>
            </a:pPr>
            <a:r>
              <a:rPr lang="en-US" altLang="ja-JP" sz="1600" b="1">
                <a:effectLst>
                  <a:outerShdw blurRad="38100" dist="38100" dir="2700000" algn="tl">
                    <a:srgbClr val="C0C0C0"/>
                  </a:outerShdw>
                </a:effectLst>
                <a:latin typeface="Tahoma" pitchFamily="34" charset="0"/>
                <a:ea typeface="+mn-ea"/>
                <a:cs typeface="+mn-cs"/>
              </a:rPr>
              <a:t>Current</a:t>
            </a:r>
            <a:br>
              <a:rPr lang="en-US" altLang="ja-JP" sz="1600" b="1">
                <a:effectLst>
                  <a:outerShdw blurRad="38100" dist="38100" dir="2700000" algn="tl">
                    <a:srgbClr val="C0C0C0"/>
                  </a:outerShdw>
                </a:effectLst>
                <a:latin typeface="Tahoma" pitchFamily="34" charset="0"/>
                <a:ea typeface="+mn-ea"/>
                <a:cs typeface="+mn-cs"/>
              </a:rPr>
            </a:br>
            <a:r>
              <a:rPr lang="en-US" altLang="ja-JP" sz="1600" b="1">
                <a:effectLst>
                  <a:outerShdw blurRad="38100" dist="38100" dir="2700000" algn="tl">
                    <a:srgbClr val="C0C0C0"/>
                  </a:outerShdw>
                </a:effectLst>
                <a:latin typeface="Tahoma" pitchFamily="34" charset="0"/>
                <a:ea typeface="+mn-ea"/>
                <a:cs typeface="+mn-cs"/>
              </a:rPr>
              <a:t>Density</a:t>
            </a:r>
            <a:br>
              <a:rPr lang="en-US" altLang="ja-JP" sz="1600" b="1">
                <a:effectLst>
                  <a:outerShdw blurRad="38100" dist="38100" dir="2700000" algn="tl">
                    <a:srgbClr val="C0C0C0"/>
                  </a:outerShdw>
                </a:effectLst>
                <a:latin typeface="Tahoma" pitchFamily="34" charset="0"/>
                <a:ea typeface="+mn-ea"/>
                <a:cs typeface="+mn-cs"/>
              </a:rPr>
            </a:br>
            <a:r>
              <a:rPr lang="en-US" altLang="ja-JP" sz="1600" b="1">
                <a:effectLst>
                  <a:outerShdw blurRad="38100" dist="38100" dir="2700000" algn="tl">
                    <a:srgbClr val="C0C0C0"/>
                  </a:outerShdw>
                </a:effectLst>
                <a:latin typeface="Tahoma" pitchFamily="34" charset="0"/>
                <a:ea typeface="+mn-ea"/>
                <a:cs typeface="+mn-cs"/>
              </a:rPr>
              <a:t>J</a:t>
            </a:r>
            <a:r>
              <a:rPr lang="en-US" altLang="ja-JP" sz="1600" b="1" baseline="-25000">
                <a:effectLst>
                  <a:outerShdw blurRad="38100" dist="38100" dir="2700000" algn="tl">
                    <a:srgbClr val="C0C0C0"/>
                  </a:outerShdw>
                </a:effectLst>
                <a:latin typeface="Tahoma" pitchFamily="34" charset="0"/>
                <a:ea typeface="+mn-ea"/>
                <a:cs typeface="+mn-cs"/>
              </a:rPr>
              <a:t>x</a:t>
            </a:r>
          </a:p>
        </p:txBody>
      </p:sp>
      <p:sp>
        <p:nvSpPr>
          <p:cNvPr id="8" name="Text Box 8"/>
          <p:cNvSpPr txBox="1">
            <a:spLocks noChangeArrowheads="1"/>
          </p:cNvSpPr>
          <p:nvPr/>
        </p:nvSpPr>
        <p:spPr bwMode="auto">
          <a:xfrm>
            <a:off x="0" y="4191000"/>
            <a:ext cx="1120775" cy="825500"/>
          </a:xfrm>
          <a:prstGeom prst="rect">
            <a:avLst/>
          </a:prstGeom>
          <a:solidFill>
            <a:schemeClr val="bg1"/>
          </a:solidFill>
          <a:ln w="9525">
            <a:noFill/>
            <a:miter lim="800000"/>
            <a:headEnd/>
            <a:tailEnd/>
          </a:ln>
          <a:effectLst/>
        </p:spPr>
        <p:txBody>
          <a:bodyPr wrap="none">
            <a:spAutoFit/>
          </a:bodyPr>
          <a:lstStyle/>
          <a:p>
            <a:pPr fontAlgn="auto">
              <a:spcBef>
                <a:spcPts val="0"/>
              </a:spcBef>
              <a:spcAft>
                <a:spcPts val="0"/>
              </a:spcAft>
              <a:defRPr/>
            </a:pPr>
            <a:r>
              <a:rPr lang="en-US" altLang="ja-JP" sz="1600" b="1">
                <a:effectLst>
                  <a:outerShdw blurRad="38100" dist="38100" dir="2700000" algn="tl">
                    <a:srgbClr val="C0C0C0"/>
                  </a:outerShdw>
                </a:effectLst>
                <a:latin typeface="Tahoma" pitchFamily="34" charset="0"/>
                <a:ea typeface="+mn-ea"/>
                <a:cs typeface="+mn-cs"/>
              </a:rPr>
              <a:t>Magnetic</a:t>
            </a:r>
            <a:br>
              <a:rPr lang="en-US" altLang="ja-JP" sz="1600" b="1">
                <a:effectLst>
                  <a:outerShdw blurRad="38100" dist="38100" dir="2700000" algn="tl">
                    <a:srgbClr val="C0C0C0"/>
                  </a:outerShdw>
                </a:effectLst>
                <a:latin typeface="Tahoma" pitchFamily="34" charset="0"/>
                <a:ea typeface="+mn-ea"/>
                <a:cs typeface="+mn-cs"/>
              </a:rPr>
            </a:br>
            <a:r>
              <a:rPr lang="en-US" altLang="ja-JP" sz="1600" b="1">
                <a:effectLst>
                  <a:outerShdw blurRad="38100" dist="38100" dir="2700000" algn="tl">
                    <a:srgbClr val="C0C0C0"/>
                  </a:outerShdw>
                </a:effectLst>
                <a:latin typeface="Tahoma" pitchFamily="34" charset="0"/>
                <a:ea typeface="+mn-ea"/>
                <a:cs typeface="+mn-cs"/>
              </a:rPr>
              <a:t>Field</a:t>
            </a:r>
            <a:br>
              <a:rPr lang="en-US" altLang="ja-JP" sz="1600" b="1">
                <a:effectLst>
                  <a:outerShdw blurRad="38100" dist="38100" dir="2700000" algn="tl">
                    <a:srgbClr val="C0C0C0"/>
                  </a:outerShdw>
                </a:effectLst>
                <a:latin typeface="Tahoma" pitchFamily="34" charset="0"/>
                <a:ea typeface="+mn-ea"/>
                <a:cs typeface="+mn-cs"/>
              </a:rPr>
            </a:br>
            <a:r>
              <a:rPr lang="en-US" altLang="ja-JP" sz="1600" b="1">
                <a:effectLst>
                  <a:outerShdw blurRad="38100" dist="38100" dir="2700000" algn="tl">
                    <a:srgbClr val="C0C0C0"/>
                  </a:outerShdw>
                </a:effectLst>
                <a:latin typeface="Tahoma" pitchFamily="34" charset="0"/>
                <a:ea typeface="+mn-ea"/>
                <a:cs typeface="+mn-cs"/>
              </a:rPr>
              <a:t>B</a:t>
            </a:r>
            <a:r>
              <a:rPr lang="en-US" altLang="ja-JP" sz="1600" b="1" baseline="-25000">
                <a:effectLst>
                  <a:outerShdw blurRad="38100" dist="38100" dir="2700000" algn="tl">
                    <a:srgbClr val="C0C0C0"/>
                  </a:outerShdw>
                </a:effectLst>
                <a:latin typeface="Tahoma" pitchFamily="34" charset="0"/>
                <a:ea typeface="+mn-ea"/>
                <a:cs typeface="+mn-cs"/>
              </a:rPr>
              <a:t>z</a:t>
            </a:r>
          </a:p>
        </p:txBody>
      </p:sp>
      <p:sp>
        <p:nvSpPr>
          <p:cNvPr id="9" name="Text Box 9"/>
          <p:cNvSpPr txBox="1">
            <a:spLocks noChangeArrowheads="1"/>
          </p:cNvSpPr>
          <p:nvPr/>
        </p:nvSpPr>
        <p:spPr bwMode="auto">
          <a:xfrm>
            <a:off x="609600" y="5791200"/>
            <a:ext cx="8037513" cy="860425"/>
          </a:xfrm>
          <a:prstGeom prst="rect">
            <a:avLst/>
          </a:prstGeom>
          <a:noFill/>
          <a:ln w="38100">
            <a:solidFill>
              <a:srgbClr val="FF6600"/>
            </a:solidFill>
            <a:miter lim="800000"/>
            <a:headEnd/>
            <a:tailEnd/>
          </a:ln>
          <a:effectLst/>
        </p:spPr>
        <p:txBody>
          <a:bodyPr wrap="none">
            <a:spAutoFit/>
          </a:bodyPr>
          <a:lstStyle/>
          <a:p>
            <a:pPr fontAlgn="auto">
              <a:spcBef>
                <a:spcPts val="0"/>
              </a:spcBef>
              <a:spcAft>
                <a:spcPts val="0"/>
              </a:spcAft>
              <a:defRPr/>
            </a:pPr>
            <a:r>
              <a:rPr lang="en-US" altLang="ja-JP" sz="2400" b="1">
                <a:effectLst>
                  <a:outerShdw blurRad="38100" dist="38100" dir="2700000" algn="tl">
                    <a:srgbClr val="C0C0C0"/>
                  </a:outerShdw>
                </a:effectLst>
                <a:latin typeface="Tahoma" pitchFamily="34" charset="0"/>
                <a:ea typeface="+mn-ea"/>
                <a:cs typeface="+mn-cs"/>
              </a:rPr>
              <a:t>Current filaments generates strong magnetic fields</a:t>
            </a:r>
            <a:br>
              <a:rPr lang="en-US" altLang="ja-JP" sz="2400" b="1">
                <a:effectLst>
                  <a:outerShdw blurRad="38100" dist="38100" dir="2700000" algn="tl">
                    <a:srgbClr val="C0C0C0"/>
                  </a:outerShdw>
                </a:effectLst>
                <a:latin typeface="Tahoma" pitchFamily="34" charset="0"/>
                <a:ea typeface="+mn-ea"/>
                <a:cs typeface="+mn-cs"/>
              </a:rPr>
            </a:br>
            <a:r>
              <a:rPr lang="en-US" altLang="ja-JP" sz="2400" b="1">
                <a:effectLst>
                  <a:outerShdw blurRad="38100" dist="38100" dir="2700000" algn="tl">
                    <a:srgbClr val="C0C0C0"/>
                  </a:outerShdw>
                </a:effectLst>
                <a:latin typeface="Tahoma" pitchFamily="34" charset="0"/>
                <a:ea typeface="+mn-ea"/>
                <a:cs typeface="+mn-cs"/>
              </a:rPr>
              <a:t>within the transition region</a:t>
            </a:r>
          </a:p>
        </p:txBody>
      </p:sp>
      <p:sp>
        <p:nvSpPr>
          <p:cNvPr id="10" name="スライド番号プレースホルダ 10"/>
          <p:cNvSpPr>
            <a:spLocks noGrp="1"/>
          </p:cNvSpPr>
          <p:nvPr>
            <p:ph type="sldNum" sz="quarter" idx="12"/>
          </p:nvPr>
        </p:nvSpPr>
        <p:spPr/>
        <p:txBody>
          <a:bodyPr/>
          <a:lstStyle/>
          <a:p>
            <a:pPr>
              <a:defRPr/>
            </a:pPr>
            <a:fld id="{DFC0F2F7-1832-4473-90B8-22E13A145A77}" type="slidenum">
              <a:rPr lang="ja-JP" altLang="en-US"/>
              <a:pPr>
                <a:defRPr/>
              </a:pPr>
              <a:t>26</a:t>
            </a:fld>
            <a:endParaRPr lang="ja-JP"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F:\Simulation\ep_Weibel\m20a\figs\B_10000.png"/>
          <p:cNvPicPr>
            <a:picLocks noChangeAspect="1" noChangeArrowheads="1"/>
          </p:cNvPicPr>
          <p:nvPr/>
        </p:nvPicPr>
        <p:blipFill>
          <a:blip r:embed="rId3" cstate="print"/>
          <a:srcRect/>
          <a:stretch>
            <a:fillRect/>
          </a:stretch>
        </p:blipFill>
        <p:spPr bwMode="auto">
          <a:xfrm>
            <a:off x="7308304" y="5123300"/>
            <a:ext cx="1835696" cy="1690076"/>
          </a:xfrm>
          <a:prstGeom prst="rect">
            <a:avLst/>
          </a:prstGeom>
          <a:noFill/>
        </p:spPr>
      </p:pic>
      <p:pic>
        <p:nvPicPr>
          <p:cNvPr id="3079" name="Picture 7" descr="F:\Simulation\ep_Weibel\m20a\figs\Jz_10000.png"/>
          <p:cNvPicPr>
            <a:picLocks noChangeAspect="1" noChangeArrowheads="1"/>
          </p:cNvPicPr>
          <p:nvPr/>
        </p:nvPicPr>
        <p:blipFill>
          <a:blip r:embed="rId4" cstate="print"/>
          <a:srcRect/>
          <a:stretch>
            <a:fillRect/>
          </a:stretch>
        </p:blipFill>
        <p:spPr bwMode="auto">
          <a:xfrm>
            <a:off x="7307516" y="3323100"/>
            <a:ext cx="1836484" cy="1689744"/>
          </a:xfrm>
          <a:prstGeom prst="rect">
            <a:avLst/>
          </a:prstGeom>
          <a:noFill/>
        </p:spPr>
      </p:pic>
      <p:pic>
        <p:nvPicPr>
          <p:cNvPr id="3074" name="Picture 2" descr="F:\Simulation\ep_Weibel\m20a\figs\ni_10000.png"/>
          <p:cNvPicPr>
            <a:picLocks noChangeAspect="1" noChangeArrowheads="1"/>
          </p:cNvPicPr>
          <p:nvPr/>
        </p:nvPicPr>
        <p:blipFill>
          <a:blip r:embed="rId5" cstate="print"/>
          <a:srcRect/>
          <a:stretch>
            <a:fillRect/>
          </a:stretch>
        </p:blipFill>
        <p:spPr bwMode="auto">
          <a:xfrm>
            <a:off x="7308304" y="1522900"/>
            <a:ext cx="1835696" cy="1688662"/>
          </a:xfrm>
          <a:prstGeom prst="rect">
            <a:avLst/>
          </a:prstGeom>
          <a:noFill/>
        </p:spPr>
      </p:pic>
      <p:pic>
        <p:nvPicPr>
          <p:cNvPr id="3087" name="Picture 15" descr="F:\Simulation\ep_Weibel\m20a\figs\B_07500.png"/>
          <p:cNvPicPr>
            <a:picLocks noChangeAspect="1" noChangeArrowheads="1"/>
          </p:cNvPicPr>
          <p:nvPr/>
        </p:nvPicPr>
        <p:blipFill>
          <a:blip r:embed="rId6" cstate="print"/>
          <a:srcRect/>
          <a:stretch>
            <a:fillRect/>
          </a:stretch>
        </p:blipFill>
        <p:spPr bwMode="auto">
          <a:xfrm>
            <a:off x="5688632" y="5123300"/>
            <a:ext cx="1835696" cy="1690076"/>
          </a:xfrm>
          <a:prstGeom prst="rect">
            <a:avLst/>
          </a:prstGeom>
          <a:noFill/>
        </p:spPr>
      </p:pic>
      <p:pic>
        <p:nvPicPr>
          <p:cNvPr id="3082" name="Picture 10" descr="F:\Simulation\ep_Weibel\m20a\figs\Jz_07500.png"/>
          <p:cNvPicPr>
            <a:picLocks noChangeAspect="1" noChangeArrowheads="1"/>
          </p:cNvPicPr>
          <p:nvPr/>
        </p:nvPicPr>
        <p:blipFill>
          <a:blip r:embed="rId7" cstate="print"/>
          <a:srcRect/>
          <a:stretch>
            <a:fillRect/>
          </a:stretch>
        </p:blipFill>
        <p:spPr bwMode="auto">
          <a:xfrm>
            <a:off x="5689643" y="3323100"/>
            <a:ext cx="1834685" cy="1688089"/>
          </a:xfrm>
          <a:prstGeom prst="rect">
            <a:avLst/>
          </a:prstGeom>
          <a:noFill/>
        </p:spPr>
      </p:pic>
      <p:pic>
        <p:nvPicPr>
          <p:cNvPr id="3077" name="Picture 5" descr="F:\Simulation\ep_Weibel\m20a\figs\ni_07500.png"/>
          <p:cNvPicPr>
            <a:picLocks noChangeAspect="1" noChangeArrowheads="1"/>
          </p:cNvPicPr>
          <p:nvPr/>
        </p:nvPicPr>
        <p:blipFill>
          <a:blip r:embed="rId8" cstate="print"/>
          <a:srcRect/>
          <a:stretch>
            <a:fillRect/>
          </a:stretch>
        </p:blipFill>
        <p:spPr bwMode="auto">
          <a:xfrm>
            <a:off x="5688632" y="1522900"/>
            <a:ext cx="1835696" cy="1688662"/>
          </a:xfrm>
          <a:prstGeom prst="rect">
            <a:avLst/>
          </a:prstGeom>
          <a:noFill/>
        </p:spPr>
      </p:pic>
      <p:pic>
        <p:nvPicPr>
          <p:cNvPr id="3085" name="Picture 13" descr="F:\Simulation\ep_Weibel\m20a\figs\B_05000.png"/>
          <p:cNvPicPr>
            <a:picLocks noChangeAspect="1" noChangeArrowheads="1"/>
          </p:cNvPicPr>
          <p:nvPr/>
        </p:nvPicPr>
        <p:blipFill>
          <a:blip r:embed="rId9" cstate="print"/>
          <a:srcRect/>
          <a:stretch>
            <a:fillRect/>
          </a:stretch>
        </p:blipFill>
        <p:spPr bwMode="auto">
          <a:xfrm>
            <a:off x="4067944" y="5123300"/>
            <a:ext cx="1835696" cy="1690076"/>
          </a:xfrm>
          <a:prstGeom prst="rect">
            <a:avLst/>
          </a:prstGeom>
          <a:noFill/>
        </p:spPr>
      </p:pic>
      <p:pic>
        <p:nvPicPr>
          <p:cNvPr id="3080" name="Picture 8" descr="F:\Simulation\ep_Weibel\m20a\figs\Jz_05000.png"/>
          <p:cNvPicPr>
            <a:picLocks noChangeAspect="1" noChangeArrowheads="1"/>
          </p:cNvPicPr>
          <p:nvPr/>
        </p:nvPicPr>
        <p:blipFill>
          <a:blip r:embed="rId10" cstate="print"/>
          <a:srcRect/>
          <a:stretch>
            <a:fillRect/>
          </a:stretch>
        </p:blipFill>
        <p:spPr bwMode="auto">
          <a:xfrm>
            <a:off x="4067944" y="3323100"/>
            <a:ext cx="1839938" cy="1692922"/>
          </a:xfrm>
          <a:prstGeom prst="rect">
            <a:avLst/>
          </a:prstGeom>
          <a:noFill/>
        </p:spPr>
      </p:pic>
      <p:pic>
        <p:nvPicPr>
          <p:cNvPr id="3075" name="Picture 3" descr="F:\Simulation\ep_Weibel\m20a\figs\ni_05000.png"/>
          <p:cNvPicPr>
            <a:picLocks noChangeAspect="1" noChangeArrowheads="1"/>
          </p:cNvPicPr>
          <p:nvPr/>
        </p:nvPicPr>
        <p:blipFill>
          <a:blip r:embed="rId11" cstate="print"/>
          <a:srcRect/>
          <a:stretch>
            <a:fillRect/>
          </a:stretch>
        </p:blipFill>
        <p:spPr bwMode="auto">
          <a:xfrm>
            <a:off x="4067944" y="1522900"/>
            <a:ext cx="1835696" cy="1688662"/>
          </a:xfrm>
          <a:prstGeom prst="rect">
            <a:avLst/>
          </a:prstGeom>
          <a:noFill/>
        </p:spPr>
      </p:pic>
      <p:pic>
        <p:nvPicPr>
          <p:cNvPr id="3086" name="Picture 14" descr="F:\Simulation\ep_Weibel\m20a\figs\B_02500.png"/>
          <p:cNvPicPr>
            <a:picLocks noChangeAspect="1" noChangeArrowheads="1"/>
          </p:cNvPicPr>
          <p:nvPr/>
        </p:nvPicPr>
        <p:blipFill>
          <a:blip r:embed="rId12" cstate="print"/>
          <a:srcRect/>
          <a:stretch>
            <a:fillRect/>
          </a:stretch>
        </p:blipFill>
        <p:spPr bwMode="auto">
          <a:xfrm>
            <a:off x="2448272" y="5123300"/>
            <a:ext cx="1835696" cy="1690076"/>
          </a:xfrm>
          <a:prstGeom prst="rect">
            <a:avLst/>
          </a:prstGeom>
          <a:noFill/>
        </p:spPr>
      </p:pic>
      <p:pic>
        <p:nvPicPr>
          <p:cNvPr id="3081" name="Picture 9" descr="F:\Simulation\ep_Weibel\m20a\figs\Jz_02500.png"/>
          <p:cNvPicPr>
            <a:picLocks noChangeAspect="1" noChangeArrowheads="1"/>
          </p:cNvPicPr>
          <p:nvPr/>
        </p:nvPicPr>
        <p:blipFill>
          <a:blip r:embed="rId13" cstate="print"/>
          <a:srcRect/>
          <a:stretch>
            <a:fillRect/>
          </a:stretch>
        </p:blipFill>
        <p:spPr bwMode="auto">
          <a:xfrm>
            <a:off x="2440754" y="3323100"/>
            <a:ext cx="1843214" cy="1695936"/>
          </a:xfrm>
          <a:prstGeom prst="rect">
            <a:avLst/>
          </a:prstGeom>
          <a:noFill/>
        </p:spPr>
      </p:pic>
      <p:pic>
        <p:nvPicPr>
          <p:cNvPr id="3078" name="Picture 6" descr="F:\Simulation\ep_Weibel\m20a\figs\ni_00000.png"/>
          <p:cNvPicPr>
            <a:picLocks noChangeAspect="1" noChangeArrowheads="1"/>
          </p:cNvPicPr>
          <p:nvPr/>
        </p:nvPicPr>
        <p:blipFill>
          <a:blip r:embed="rId14" cstate="print"/>
          <a:srcRect/>
          <a:stretch>
            <a:fillRect/>
          </a:stretch>
        </p:blipFill>
        <p:spPr bwMode="auto">
          <a:xfrm>
            <a:off x="2448272" y="1522900"/>
            <a:ext cx="1835696" cy="1688662"/>
          </a:xfrm>
          <a:prstGeom prst="rect">
            <a:avLst/>
          </a:prstGeom>
          <a:noFill/>
        </p:spPr>
      </p:pic>
      <p:sp>
        <p:nvSpPr>
          <p:cNvPr id="4" name="タイトル 3"/>
          <p:cNvSpPr>
            <a:spLocks noGrp="1"/>
          </p:cNvSpPr>
          <p:nvPr>
            <p:ph type="title"/>
          </p:nvPr>
        </p:nvSpPr>
        <p:spPr>
          <a:xfrm>
            <a:off x="0" y="0"/>
            <a:ext cx="9144000" cy="764704"/>
          </a:xfrm>
        </p:spPr>
        <p:txBody>
          <a:bodyPr>
            <a:normAutofit/>
          </a:bodyPr>
          <a:lstStyle/>
          <a:p>
            <a:r>
              <a:rPr kumimoji="1" lang="en-US" altLang="ja-JP"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Weibel</a:t>
            </a:r>
            <a:r>
              <a:rPr kumimoji="1" lang="en-US" altLang="ja-JP"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Instability in y-z Plane </a:t>
            </a:r>
            <a:endParaRPr kumimoji="1" lang="ja-JP" alt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076" name="Picture 4" descr="F:\Simulation\ep_Weibel\m20a\figs\ni_02500.png"/>
          <p:cNvPicPr>
            <a:picLocks noChangeAspect="1" noChangeArrowheads="1"/>
          </p:cNvPicPr>
          <p:nvPr/>
        </p:nvPicPr>
        <p:blipFill>
          <a:blip r:embed="rId15" cstate="print"/>
          <a:srcRect/>
          <a:stretch>
            <a:fillRect/>
          </a:stretch>
        </p:blipFill>
        <p:spPr bwMode="auto">
          <a:xfrm>
            <a:off x="827584" y="1522900"/>
            <a:ext cx="1835696" cy="1688662"/>
          </a:xfrm>
          <a:prstGeom prst="rect">
            <a:avLst/>
          </a:prstGeom>
          <a:noFill/>
        </p:spPr>
      </p:pic>
      <p:pic>
        <p:nvPicPr>
          <p:cNvPr id="3083" name="Picture 11" descr="F:\Simulation\ep_Weibel\m20a\figs\Jz_00000.png"/>
          <p:cNvPicPr>
            <a:picLocks noChangeAspect="1" noChangeArrowheads="1"/>
          </p:cNvPicPr>
          <p:nvPr/>
        </p:nvPicPr>
        <p:blipFill>
          <a:blip r:embed="rId16" cstate="print"/>
          <a:srcRect/>
          <a:stretch>
            <a:fillRect/>
          </a:stretch>
        </p:blipFill>
        <p:spPr bwMode="auto">
          <a:xfrm>
            <a:off x="827584" y="3323100"/>
            <a:ext cx="1831587" cy="1685238"/>
          </a:xfrm>
          <a:prstGeom prst="rect">
            <a:avLst/>
          </a:prstGeom>
          <a:noFill/>
        </p:spPr>
      </p:pic>
      <p:pic>
        <p:nvPicPr>
          <p:cNvPr id="3088" name="Picture 16" descr="F:\Simulation\ep_Weibel\m20a\figs\B_00000.png"/>
          <p:cNvPicPr>
            <a:picLocks noChangeAspect="1" noChangeArrowheads="1"/>
          </p:cNvPicPr>
          <p:nvPr/>
        </p:nvPicPr>
        <p:blipFill>
          <a:blip r:embed="rId17" cstate="print"/>
          <a:srcRect/>
          <a:stretch>
            <a:fillRect/>
          </a:stretch>
        </p:blipFill>
        <p:spPr bwMode="auto">
          <a:xfrm>
            <a:off x="827584" y="5123300"/>
            <a:ext cx="1835696" cy="1690076"/>
          </a:xfrm>
          <a:prstGeom prst="rect">
            <a:avLst/>
          </a:prstGeom>
          <a:noFill/>
        </p:spPr>
      </p:pic>
      <p:sp>
        <p:nvSpPr>
          <p:cNvPr id="20" name="テキスト ボックス 19"/>
          <p:cNvSpPr txBox="1"/>
          <p:nvPr/>
        </p:nvSpPr>
        <p:spPr>
          <a:xfrm>
            <a:off x="611560" y="2089672"/>
            <a:ext cx="463588" cy="584775"/>
          </a:xfrm>
          <a:prstGeom prst="rect">
            <a:avLst/>
          </a:prstGeom>
          <a:noFill/>
        </p:spPr>
        <p:txBody>
          <a:bodyPr wrap="none" rtlCol="0">
            <a:spAutoFit/>
          </a:bodyPr>
          <a:lstStyle/>
          <a:p>
            <a:r>
              <a:rPr kumimoji="1" lang="en-US" altLang="ja-JP" sz="3200" dirty="0" err="1" smtClean="0"/>
              <a:t>n</a:t>
            </a:r>
            <a:r>
              <a:rPr kumimoji="1" lang="en-US" altLang="ja-JP" sz="3200" baseline="-25000" dirty="0" err="1" smtClean="0"/>
              <a:t>i</a:t>
            </a:r>
            <a:endParaRPr kumimoji="1" lang="ja-JP" altLang="en-US" sz="3200" baseline="-25000" dirty="0"/>
          </a:p>
        </p:txBody>
      </p:sp>
      <p:sp>
        <p:nvSpPr>
          <p:cNvPr id="21" name="テキスト ボックス 20"/>
          <p:cNvSpPr txBox="1"/>
          <p:nvPr/>
        </p:nvSpPr>
        <p:spPr>
          <a:xfrm>
            <a:off x="611560" y="3889872"/>
            <a:ext cx="423514" cy="584775"/>
          </a:xfrm>
          <a:prstGeom prst="rect">
            <a:avLst/>
          </a:prstGeom>
          <a:noFill/>
        </p:spPr>
        <p:txBody>
          <a:bodyPr wrap="none" rtlCol="0">
            <a:spAutoFit/>
          </a:bodyPr>
          <a:lstStyle/>
          <a:p>
            <a:r>
              <a:rPr kumimoji="1" lang="en-US" altLang="ja-JP" sz="3200" dirty="0" err="1" smtClean="0"/>
              <a:t>J</a:t>
            </a:r>
            <a:r>
              <a:rPr kumimoji="1" lang="en-US" altLang="ja-JP" sz="3200" baseline="-25000" dirty="0" err="1" smtClean="0"/>
              <a:t>z</a:t>
            </a:r>
            <a:endParaRPr kumimoji="1" lang="ja-JP" altLang="en-US" sz="3200" baseline="-25000" dirty="0"/>
          </a:p>
        </p:txBody>
      </p:sp>
      <p:sp>
        <p:nvSpPr>
          <p:cNvPr id="22" name="テキスト ボックス 21"/>
          <p:cNvSpPr txBox="1"/>
          <p:nvPr/>
        </p:nvSpPr>
        <p:spPr>
          <a:xfrm>
            <a:off x="503040" y="5690072"/>
            <a:ext cx="785793" cy="584775"/>
          </a:xfrm>
          <a:prstGeom prst="rect">
            <a:avLst/>
          </a:prstGeom>
          <a:noFill/>
        </p:spPr>
        <p:txBody>
          <a:bodyPr wrap="none" rtlCol="0">
            <a:spAutoFit/>
          </a:bodyPr>
          <a:lstStyle/>
          <a:p>
            <a:r>
              <a:rPr kumimoji="1" lang="en-US" altLang="ja-JP" sz="3200" dirty="0" smtClean="0"/>
              <a:t>|B|</a:t>
            </a:r>
            <a:endParaRPr kumimoji="1" lang="ja-JP" altLang="en-US" sz="3200" baseline="-25000" dirty="0"/>
          </a:p>
        </p:txBody>
      </p:sp>
      <p:sp>
        <p:nvSpPr>
          <p:cNvPr id="23" name="テキスト ボックス 22"/>
          <p:cNvSpPr txBox="1"/>
          <p:nvPr/>
        </p:nvSpPr>
        <p:spPr>
          <a:xfrm>
            <a:off x="1354834" y="1268760"/>
            <a:ext cx="994889" cy="400110"/>
          </a:xfrm>
          <a:prstGeom prst="rect">
            <a:avLst/>
          </a:prstGeom>
          <a:noFill/>
        </p:spPr>
        <p:txBody>
          <a:bodyPr wrap="none" rtlCol="0">
            <a:spAutoFit/>
          </a:bodyPr>
          <a:lstStyle/>
          <a:p>
            <a:pPr algn="ctr"/>
            <a:r>
              <a:rPr kumimoji="1" lang="en-US" altLang="ja-JP" sz="2000" dirty="0" err="1" smtClean="0">
                <a:latin typeface="Times New Roman" pitchFamily="18" charset="0"/>
                <a:cs typeface="Times New Roman" pitchFamily="18" charset="0"/>
              </a:rPr>
              <a:t>w</a:t>
            </a:r>
            <a:r>
              <a:rPr kumimoji="1" lang="en-US" altLang="ja-JP" sz="2000" baseline="-25000" dirty="0" err="1" smtClean="0">
                <a:latin typeface="Times New Roman" pitchFamily="18" charset="0"/>
                <a:cs typeface="Times New Roman" pitchFamily="18" charset="0"/>
              </a:rPr>
              <a:t>pe</a:t>
            </a:r>
            <a:r>
              <a:rPr kumimoji="1" lang="en-US" altLang="ja-JP" sz="2000" dirty="0" err="1" smtClean="0">
                <a:latin typeface="Times New Roman" pitchFamily="18" charset="0"/>
                <a:cs typeface="Times New Roman" pitchFamily="18" charset="0"/>
              </a:rPr>
              <a:t>t</a:t>
            </a:r>
            <a:r>
              <a:rPr kumimoji="1" lang="en-US" altLang="ja-JP" sz="2000" dirty="0" smtClean="0">
                <a:latin typeface="Times New Roman" pitchFamily="18" charset="0"/>
                <a:cs typeface="Times New Roman" pitchFamily="18" charset="0"/>
              </a:rPr>
              <a:t> = 0</a:t>
            </a:r>
            <a:endParaRPr kumimoji="1" lang="ja-JP" altLang="en-US" sz="2000" dirty="0">
              <a:latin typeface="Times New Roman" pitchFamily="18" charset="0"/>
              <a:cs typeface="Times New Roman" pitchFamily="18" charset="0"/>
            </a:endParaRPr>
          </a:p>
        </p:txBody>
      </p:sp>
      <p:sp>
        <p:nvSpPr>
          <p:cNvPr id="24" name="テキスト ボックス 23"/>
          <p:cNvSpPr txBox="1"/>
          <p:nvPr/>
        </p:nvSpPr>
        <p:spPr>
          <a:xfrm>
            <a:off x="3145730" y="1268760"/>
            <a:ext cx="574196" cy="400110"/>
          </a:xfrm>
          <a:prstGeom prst="rect">
            <a:avLst/>
          </a:prstGeom>
          <a:noFill/>
        </p:spPr>
        <p:txBody>
          <a:bodyPr wrap="none" rtlCol="0">
            <a:spAutoFit/>
          </a:bodyPr>
          <a:lstStyle/>
          <a:p>
            <a:pPr algn="ctr"/>
            <a:r>
              <a:rPr lang="en-US" altLang="ja-JP" sz="2000" dirty="0" smtClean="0">
                <a:latin typeface="Times New Roman" pitchFamily="18" charset="0"/>
                <a:cs typeface="Times New Roman" pitchFamily="18" charset="0"/>
              </a:rPr>
              <a:t>125</a:t>
            </a:r>
            <a:endParaRPr kumimoji="1" lang="ja-JP" altLang="en-US" sz="2000" dirty="0">
              <a:latin typeface="Times New Roman" pitchFamily="18" charset="0"/>
              <a:cs typeface="Times New Roman" pitchFamily="18" charset="0"/>
            </a:endParaRPr>
          </a:p>
        </p:txBody>
      </p:sp>
      <p:sp>
        <p:nvSpPr>
          <p:cNvPr id="25" name="テキスト ボックス 24"/>
          <p:cNvSpPr txBox="1"/>
          <p:nvPr/>
        </p:nvSpPr>
        <p:spPr>
          <a:xfrm>
            <a:off x="4703993" y="1268760"/>
            <a:ext cx="574196" cy="400110"/>
          </a:xfrm>
          <a:prstGeom prst="rect">
            <a:avLst/>
          </a:prstGeom>
          <a:noFill/>
        </p:spPr>
        <p:txBody>
          <a:bodyPr wrap="none" rtlCol="0">
            <a:spAutoFit/>
          </a:bodyPr>
          <a:lstStyle/>
          <a:p>
            <a:pPr algn="ctr"/>
            <a:r>
              <a:rPr lang="en-US" altLang="ja-JP" sz="2000" dirty="0" smtClean="0">
                <a:latin typeface="Times New Roman" pitchFamily="18" charset="0"/>
                <a:cs typeface="Times New Roman" pitchFamily="18" charset="0"/>
              </a:rPr>
              <a:t>25</a:t>
            </a:r>
            <a:r>
              <a:rPr kumimoji="1" lang="en-US" altLang="ja-JP" sz="2000" dirty="0" smtClean="0">
                <a:latin typeface="Times New Roman" pitchFamily="18" charset="0"/>
                <a:cs typeface="Times New Roman" pitchFamily="18" charset="0"/>
              </a:rPr>
              <a:t>0</a:t>
            </a:r>
            <a:endParaRPr kumimoji="1" lang="ja-JP" altLang="en-US" sz="2000" dirty="0">
              <a:latin typeface="Times New Roman" pitchFamily="18" charset="0"/>
              <a:cs typeface="Times New Roman" pitchFamily="18" charset="0"/>
            </a:endParaRPr>
          </a:p>
        </p:txBody>
      </p:sp>
      <p:sp>
        <p:nvSpPr>
          <p:cNvPr id="26" name="テキスト ボックス 25"/>
          <p:cNvSpPr txBox="1"/>
          <p:nvPr/>
        </p:nvSpPr>
        <p:spPr>
          <a:xfrm>
            <a:off x="6386089" y="1268760"/>
            <a:ext cx="574196" cy="400110"/>
          </a:xfrm>
          <a:prstGeom prst="rect">
            <a:avLst/>
          </a:prstGeom>
          <a:noFill/>
        </p:spPr>
        <p:txBody>
          <a:bodyPr wrap="none" rtlCol="0">
            <a:spAutoFit/>
          </a:bodyPr>
          <a:lstStyle/>
          <a:p>
            <a:pPr algn="ctr"/>
            <a:r>
              <a:rPr kumimoji="1" lang="en-US" altLang="ja-JP" sz="2000" dirty="0" smtClean="0">
                <a:latin typeface="Times New Roman" pitchFamily="18" charset="0"/>
                <a:cs typeface="Times New Roman" pitchFamily="18" charset="0"/>
              </a:rPr>
              <a:t>375</a:t>
            </a:r>
            <a:endParaRPr kumimoji="1" lang="ja-JP" altLang="en-US" sz="2000" dirty="0">
              <a:latin typeface="Times New Roman" pitchFamily="18" charset="0"/>
              <a:cs typeface="Times New Roman" pitchFamily="18" charset="0"/>
            </a:endParaRPr>
          </a:p>
        </p:txBody>
      </p:sp>
      <p:sp>
        <p:nvSpPr>
          <p:cNvPr id="27" name="テキスト ボックス 26"/>
          <p:cNvSpPr txBox="1"/>
          <p:nvPr/>
        </p:nvSpPr>
        <p:spPr>
          <a:xfrm>
            <a:off x="8015011" y="1268760"/>
            <a:ext cx="574196" cy="400110"/>
          </a:xfrm>
          <a:prstGeom prst="rect">
            <a:avLst/>
          </a:prstGeom>
          <a:noFill/>
        </p:spPr>
        <p:txBody>
          <a:bodyPr wrap="none" rtlCol="0">
            <a:spAutoFit/>
          </a:bodyPr>
          <a:lstStyle/>
          <a:p>
            <a:pPr algn="ctr"/>
            <a:r>
              <a:rPr kumimoji="1" lang="en-US" altLang="ja-JP" sz="2000" dirty="0" smtClean="0">
                <a:latin typeface="Times New Roman" pitchFamily="18" charset="0"/>
                <a:cs typeface="Times New Roman" pitchFamily="18" charset="0"/>
              </a:rPr>
              <a:t>500</a:t>
            </a:r>
            <a:endParaRPr kumimoji="1" lang="ja-JP" altLang="en-US" sz="2000" dirty="0">
              <a:latin typeface="Times New Roman" pitchFamily="18" charset="0"/>
              <a:cs typeface="Times New Roman" pitchFamily="18" charset="0"/>
            </a:endParaRPr>
          </a:p>
        </p:txBody>
      </p:sp>
      <p:sp>
        <p:nvSpPr>
          <p:cNvPr id="28" name="テキスト ボックス 27"/>
          <p:cNvSpPr txBox="1"/>
          <p:nvPr/>
        </p:nvSpPr>
        <p:spPr>
          <a:xfrm>
            <a:off x="6660232" y="836712"/>
            <a:ext cx="2339936" cy="307777"/>
          </a:xfrm>
          <a:prstGeom prst="rect">
            <a:avLst/>
          </a:prstGeom>
          <a:noFill/>
        </p:spPr>
        <p:txBody>
          <a:bodyPr wrap="none" rtlCol="0">
            <a:spAutoFit/>
          </a:bodyPr>
          <a:lstStyle/>
          <a:p>
            <a:r>
              <a:rPr kumimoji="1" lang="en-US" altLang="ja-JP" sz="1400" dirty="0" smtClean="0">
                <a:solidFill>
                  <a:srgbClr val="0070C0"/>
                </a:solidFill>
              </a:rPr>
              <a:t>m</a:t>
            </a:r>
            <a:r>
              <a:rPr kumimoji="1" lang="en-US" altLang="ja-JP" sz="1400" baseline="-25000" dirty="0" smtClean="0">
                <a:solidFill>
                  <a:srgbClr val="0070C0"/>
                </a:solidFill>
              </a:rPr>
              <a:t>i</a:t>
            </a:r>
            <a:r>
              <a:rPr kumimoji="1" lang="en-US" altLang="ja-JP" sz="1400" dirty="0" smtClean="0">
                <a:solidFill>
                  <a:srgbClr val="0070C0"/>
                </a:solidFill>
              </a:rPr>
              <a:t>/m</a:t>
            </a:r>
            <a:r>
              <a:rPr kumimoji="1" lang="en-US" altLang="ja-JP" sz="1400" baseline="-25000" dirty="0" smtClean="0">
                <a:solidFill>
                  <a:srgbClr val="0070C0"/>
                </a:solidFill>
              </a:rPr>
              <a:t>e</a:t>
            </a:r>
            <a:r>
              <a:rPr kumimoji="1" lang="en-US" altLang="ja-JP" sz="1400" dirty="0" smtClean="0">
                <a:solidFill>
                  <a:srgbClr val="0070C0"/>
                </a:solidFill>
              </a:rPr>
              <a:t>=20, </a:t>
            </a:r>
            <a:r>
              <a:rPr kumimoji="1" lang="en-US" altLang="ja-JP" sz="1400" dirty="0" err="1" smtClean="0">
                <a:solidFill>
                  <a:srgbClr val="0070C0"/>
                </a:solidFill>
              </a:rPr>
              <a:t>V</a:t>
            </a:r>
            <a:r>
              <a:rPr kumimoji="1" lang="en-US" altLang="ja-JP" sz="1400" baseline="-25000" dirty="0" err="1" smtClean="0">
                <a:solidFill>
                  <a:srgbClr val="0070C0"/>
                </a:solidFill>
              </a:rPr>
              <a:t>z</a:t>
            </a:r>
            <a:r>
              <a:rPr kumimoji="1" lang="en-US" altLang="ja-JP" sz="1400" dirty="0" smtClean="0">
                <a:solidFill>
                  <a:srgbClr val="0070C0"/>
                </a:solidFill>
              </a:rPr>
              <a:t>=0.05c, T=100eV</a:t>
            </a:r>
            <a:endParaRPr kumimoji="1" lang="ja-JP" altLang="en-US" sz="1400" dirty="0">
              <a:solidFill>
                <a:srgbClr val="0070C0"/>
              </a:solidFill>
            </a:endParaRPr>
          </a:p>
        </p:txBody>
      </p:sp>
      <p:sp>
        <p:nvSpPr>
          <p:cNvPr id="29" name="Line 6"/>
          <p:cNvSpPr>
            <a:spLocks noChangeShapeType="1"/>
          </p:cNvSpPr>
          <p:nvPr/>
        </p:nvSpPr>
        <p:spPr bwMode="auto">
          <a:xfrm>
            <a:off x="251520" y="836712"/>
            <a:ext cx="8640960" cy="0"/>
          </a:xfrm>
          <a:prstGeom prst="line">
            <a:avLst/>
          </a:prstGeom>
          <a:noFill/>
          <a:ln w="76200" cmpd="tri">
            <a:solidFill>
              <a:srgbClr val="0070C0"/>
            </a:solidFill>
            <a:round/>
            <a:headEnd/>
            <a:tailEnd/>
          </a:ln>
        </p:spPr>
        <p:txBody>
          <a:bodyPr/>
          <a:lstStyle/>
          <a:p>
            <a:endParaRPr lang="ja-JP"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テキスト ボックス 2"/>
          <p:cNvSpPr txBox="1">
            <a:spLocks noChangeArrowheads="1"/>
          </p:cNvSpPr>
          <p:nvPr/>
        </p:nvSpPr>
        <p:spPr bwMode="auto">
          <a:xfrm>
            <a:off x="730581" y="785813"/>
            <a:ext cx="7614585" cy="2800767"/>
          </a:xfrm>
          <a:prstGeom prst="rect">
            <a:avLst/>
          </a:prstGeom>
          <a:noFill/>
          <a:ln w="9525">
            <a:noFill/>
            <a:miter lim="800000"/>
            <a:headEnd/>
            <a:tailEnd/>
          </a:ln>
        </p:spPr>
        <p:txBody>
          <a:bodyPr wrap="none">
            <a:spAutoFit/>
          </a:bodyPr>
          <a:lstStyle/>
          <a:p>
            <a:pPr algn="ctr"/>
            <a:r>
              <a:rPr lang="en-US" altLang="ja-JP" sz="4400" b="1" dirty="0">
                <a:latin typeface="Times New Roman" pitchFamily="18" charset="0"/>
                <a:cs typeface="Times New Roman" pitchFamily="18" charset="0"/>
              </a:rPr>
              <a:t>Video</a:t>
            </a:r>
          </a:p>
          <a:p>
            <a:pPr algn="ctr"/>
            <a:endParaRPr lang="en-US" altLang="ja-JP" sz="4400" b="1" dirty="0">
              <a:latin typeface="Times New Roman" pitchFamily="18" charset="0"/>
              <a:cs typeface="Times New Roman" pitchFamily="18" charset="0"/>
            </a:endParaRPr>
          </a:p>
          <a:p>
            <a:pPr algn="ctr"/>
            <a:r>
              <a:rPr lang="en-US" altLang="ja-JP" sz="4400" b="1" dirty="0" smtClean="0">
                <a:latin typeface="Times New Roman" pitchFamily="18" charset="0"/>
                <a:cs typeface="Times New Roman" pitchFamily="18" charset="0"/>
              </a:rPr>
              <a:t>Ion Density and Magnetic </a:t>
            </a:r>
            <a:r>
              <a:rPr lang="en-US" altLang="ja-JP" sz="4400" b="1" dirty="0">
                <a:latin typeface="Times New Roman" pitchFamily="18" charset="0"/>
                <a:cs typeface="Times New Roman" pitchFamily="18" charset="0"/>
              </a:rPr>
              <a:t>field</a:t>
            </a:r>
          </a:p>
          <a:p>
            <a:pPr algn="ctr"/>
            <a:r>
              <a:rPr lang="en-US" altLang="ja-JP" sz="4400" b="1" dirty="0">
                <a:latin typeface="Times New Roman" pitchFamily="18" charset="0"/>
                <a:cs typeface="Times New Roman" pitchFamily="18" charset="0"/>
              </a:rPr>
              <a:t>Density</a:t>
            </a:r>
            <a:endParaRPr lang="ja-JP" altLang="en-US" sz="4400" b="1" dirty="0">
              <a:latin typeface="Times New Roman" pitchFamily="18" charset="0"/>
              <a:cs typeface="Times New Roman" pitchFamily="18" charset="0"/>
            </a:endParaRPr>
          </a:p>
        </p:txBody>
      </p:sp>
      <p:sp>
        <p:nvSpPr>
          <p:cNvPr id="657410" name="正方形/長方形 3"/>
          <p:cNvSpPr>
            <a:spLocks noChangeArrowheads="1"/>
          </p:cNvSpPr>
          <p:nvPr/>
        </p:nvSpPr>
        <p:spPr bwMode="auto">
          <a:xfrm>
            <a:off x="857250" y="5429250"/>
            <a:ext cx="7358063" cy="830263"/>
          </a:xfrm>
          <a:prstGeom prst="rect">
            <a:avLst/>
          </a:prstGeom>
          <a:noFill/>
          <a:ln w="9525">
            <a:noFill/>
            <a:miter lim="800000"/>
            <a:headEnd/>
            <a:tailEnd/>
          </a:ln>
        </p:spPr>
        <p:txBody>
          <a:bodyPr>
            <a:spAutoFit/>
          </a:bodyPr>
          <a:lstStyle/>
          <a:p>
            <a:pPr algn="ctr"/>
            <a:r>
              <a:rPr lang="en-US" altLang="ja-JP" sz="2400">
                <a:solidFill>
                  <a:srgbClr val="FF0000"/>
                </a:solidFill>
                <a:latin typeface="Times New Roman" pitchFamily="18" charset="0"/>
                <a:cs typeface="Times New Roman" pitchFamily="18" charset="0"/>
              </a:rPr>
              <a:t>H. Takabe, T. N. Kato , Y. Sakawa, et al.</a:t>
            </a:r>
          </a:p>
          <a:p>
            <a:pPr algn="ctr"/>
            <a:r>
              <a:rPr lang="en-US" altLang="ja-JP" sz="2400">
                <a:solidFill>
                  <a:srgbClr val="FF0000"/>
                </a:solidFill>
                <a:latin typeface="Times New Roman" pitchFamily="18" charset="0"/>
                <a:cs typeface="Times New Roman" pitchFamily="18" charset="0"/>
              </a:rPr>
              <a:t>Plasma Physics and Controlled Fusion</a:t>
            </a:r>
            <a:r>
              <a:rPr lang="ja-JP" altLang="ja-JP" sz="2400">
                <a:solidFill>
                  <a:srgbClr val="FF0000"/>
                </a:solidFill>
                <a:latin typeface="Times New Roman" pitchFamily="18" charset="0"/>
                <a:cs typeface="Times New Roman" pitchFamily="18" charset="0"/>
              </a:rPr>
              <a:t>　</a:t>
            </a:r>
            <a:r>
              <a:rPr lang="en-US" altLang="ja-JP" sz="2400">
                <a:solidFill>
                  <a:srgbClr val="FF0000"/>
                </a:solidFill>
                <a:latin typeface="Times New Roman" pitchFamily="18" charset="0"/>
                <a:cs typeface="Times New Roman" pitchFamily="18" charset="0"/>
              </a:rPr>
              <a:t>50, 124057 (2008)</a:t>
            </a:r>
            <a:endParaRPr lang="ja-JP" altLang="en-US" sz="2400">
              <a:solidFill>
                <a:srgbClr val="FF0000"/>
              </a:solidFill>
              <a:latin typeface="Times New Roman" pitchFamily="18" charset="0"/>
              <a:cs typeface="Times New Roman" pitchFamily="18" charset="0"/>
            </a:endParaRPr>
          </a:p>
        </p:txBody>
      </p:sp>
      <p:sp>
        <p:nvSpPr>
          <p:cNvPr id="657411" name="正方形/長方形 4"/>
          <p:cNvSpPr>
            <a:spLocks noChangeArrowheads="1"/>
          </p:cNvSpPr>
          <p:nvPr/>
        </p:nvSpPr>
        <p:spPr bwMode="auto">
          <a:xfrm>
            <a:off x="1714500" y="4286250"/>
            <a:ext cx="5500688" cy="830263"/>
          </a:xfrm>
          <a:prstGeom prst="rect">
            <a:avLst/>
          </a:prstGeom>
          <a:noFill/>
          <a:ln w="9525">
            <a:noFill/>
            <a:miter lim="800000"/>
            <a:headEnd/>
            <a:tailEnd/>
          </a:ln>
        </p:spPr>
        <p:txBody>
          <a:bodyPr>
            <a:spAutoFit/>
          </a:bodyPr>
          <a:lstStyle/>
          <a:p>
            <a:pPr algn="ctr"/>
            <a:r>
              <a:rPr lang="fi-FI" altLang="ja-JP" sz="2400">
                <a:solidFill>
                  <a:srgbClr val="FF0000"/>
                </a:solidFill>
                <a:latin typeface="Times New Roman" pitchFamily="18" charset="0"/>
                <a:cs typeface="Times New Roman" pitchFamily="18" charset="0"/>
              </a:rPr>
              <a:t>Tsunehiko N. Kato and Hideaki Takabe</a:t>
            </a:r>
          </a:p>
          <a:p>
            <a:pPr algn="ctr"/>
            <a:r>
              <a:rPr lang="en-US" altLang="ja-JP" sz="2400">
                <a:solidFill>
                  <a:srgbClr val="FF0000"/>
                </a:solidFill>
                <a:latin typeface="Times New Roman" pitchFamily="18" charset="0"/>
                <a:cs typeface="Times New Roman" pitchFamily="18" charset="0"/>
              </a:rPr>
              <a:t>Astrophysical Journal 681, L93 (2008)</a:t>
            </a:r>
            <a:endParaRPr lang="ja-JP" altLang="en-US" sz="2400">
              <a:solidFill>
                <a:srgbClr val="FF0000"/>
              </a:solidFill>
              <a:latin typeface="Times New Roman" pitchFamily="18" charset="0"/>
              <a:cs typeface="Times New Roman" pitchFamily="18" charset="0"/>
            </a:endParaRPr>
          </a:p>
        </p:txBody>
      </p:sp>
      <p:sp>
        <p:nvSpPr>
          <p:cNvPr id="5" name="スライド番号プレースホルダ 4"/>
          <p:cNvSpPr>
            <a:spLocks noGrp="1"/>
          </p:cNvSpPr>
          <p:nvPr>
            <p:ph type="sldNum" sz="quarter" idx="12"/>
          </p:nvPr>
        </p:nvSpPr>
        <p:spPr/>
        <p:txBody>
          <a:bodyPr/>
          <a:lstStyle/>
          <a:p>
            <a:pPr>
              <a:defRPr/>
            </a:pPr>
            <a:fld id="{4870413D-9063-4520-B0A5-4D77A2CDA8E1}" type="slidenum">
              <a:rPr lang="ja-JP" altLang="en-US" smtClean="0"/>
              <a:pPr>
                <a:defRPr/>
              </a:pPr>
              <a:t>28</a:t>
            </a:fld>
            <a:endParaRPr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テキスト ボックス 1"/>
          <p:cNvSpPr txBox="1">
            <a:spLocks noChangeArrowheads="1"/>
          </p:cNvSpPr>
          <p:nvPr/>
        </p:nvSpPr>
        <p:spPr bwMode="auto">
          <a:xfrm>
            <a:off x="214313" y="214313"/>
            <a:ext cx="8572500" cy="1815882"/>
          </a:xfrm>
          <a:prstGeom prst="rect">
            <a:avLst/>
          </a:prstGeom>
          <a:noFill/>
          <a:ln w="9525">
            <a:noFill/>
            <a:miter lim="800000"/>
            <a:headEnd/>
            <a:tailEnd/>
          </a:ln>
        </p:spPr>
        <p:txBody>
          <a:bodyPr>
            <a:spAutoFit/>
          </a:bodyPr>
          <a:lstStyle/>
          <a:p>
            <a:pPr algn="ctr"/>
            <a:r>
              <a:rPr lang="en-US" altLang="ja-JP" sz="3200" b="1" dirty="0">
                <a:solidFill>
                  <a:srgbClr val="FF0000"/>
                </a:solidFill>
                <a:latin typeface="Calibri" pitchFamily="34" charset="0"/>
              </a:rPr>
              <a:t>NON-RELATIVISTIC COLLISIONLESS SHOCKS IN UNMAGNETIZED ELECTRON-ION PLASMAS</a:t>
            </a:r>
          </a:p>
          <a:p>
            <a:pPr algn="ctr"/>
            <a:r>
              <a:rPr lang="fi-FI" altLang="ja-JP" sz="2800" dirty="0">
                <a:latin typeface="Calibri" pitchFamily="34" charset="0"/>
              </a:rPr>
              <a:t>Tsunehiko N. Kato and Hideaki Takabe</a:t>
            </a:r>
          </a:p>
          <a:p>
            <a:pPr algn="ctr"/>
            <a:r>
              <a:rPr lang="en-GB" altLang="ja-JP" sz="2000" dirty="0" err="1" smtClean="0"/>
              <a:t>ApJ</a:t>
            </a:r>
            <a:r>
              <a:rPr lang="en-GB" altLang="ja-JP" sz="2000" dirty="0" smtClean="0"/>
              <a:t> </a:t>
            </a:r>
            <a:r>
              <a:rPr lang="en-GB" altLang="ja-JP" sz="2000" b="1" dirty="0" smtClean="0"/>
              <a:t>681</a:t>
            </a:r>
            <a:r>
              <a:rPr lang="en-GB" altLang="ja-JP" sz="2000" dirty="0" smtClean="0"/>
              <a:t>, Issue 2, Page L93–L96, Jul 2008</a:t>
            </a:r>
            <a:endParaRPr lang="ja-JP" altLang="en-US" sz="2000" dirty="0">
              <a:solidFill>
                <a:srgbClr val="002060"/>
              </a:solidFill>
              <a:latin typeface="Calibri" pitchFamily="34" charset="0"/>
            </a:endParaRPr>
          </a:p>
        </p:txBody>
      </p:sp>
      <p:pic>
        <p:nvPicPr>
          <p:cNvPr id="659458" name="Picture 2"/>
          <p:cNvPicPr>
            <a:picLocks noChangeAspect="1" noChangeArrowheads="1"/>
          </p:cNvPicPr>
          <p:nvPr/>
        </p:nvPicPr>
        <p:blipFill>
          <a:blip r:embed="rId3" cstate="print"/>
          <a:srcRect/>
          <a:stretch>
            <a:fillRect/>
          </a:stretch>
        </p:blipFill>
        <p:spPr bwMode="auto">
          <a:xfrm>
            <a:off x="1000125" y="2214563"/>
            <a:ext cx="6229350" cy="4419600"/>
          </a:xfrm>
          <a:prstGeom prst="rect">
            <a:avLst/>
          </a:prstGeom>
          <a:noFill/>
          <a:ln w="9525">
            <a:noFill/>
            <a:miter lim="800000"/>
            <a:headEnd/>
            <a:tailEnd/>
          </a:ln>
        </p:spPr>
      </p:pic>
      <p:sp>
        <p:nvSpPr>
          <p:cNvPr id="659459" name="テキスト ボックス 3"/>
          <p:cNvSpPr txBox="1">
            <a:spLocks noChangeArrowheads="1"/>
          </p:cNvSpPr>
          <p:nvPr/>
        </p:nvSpPr>
        <p:spPr bwMode="auto">
          <a:xfrm>
            <a:off x="4786313" y="6286500"/>
            <a:ext cx="1041400" cy="523875"/>
          </a:xfrm>
          <a:prstGeom prst="rect">
            <a:avLst/>
          </a:prstGeom>
          <a:noFill/>
          <a:ln w="9525">
            <a:noFill/>
            <a:miter lim="800000"/>
            <a:headEnd/>
            <a:tailEnd/>
          </a:ln>
        </p:spPr>
        <p:txBody>
          <a:bodyPr wrap="none">
            <a:spAutoFit/>
          </a:bodyPr>
          <a:lstStyle/>
          <a:p>
            <a:r>
              <a:rPr lang="en-US" altLang="ja-JP" sz="2800">
                <a:latin typeface="Calibri" pitchFamily="34" charset="0"/>
              </a:rPr>
              <a:t>Space</a:t>
            </a:r>
            <a:endParaRPr lang="ja-JP" altLang="en-US" sz="2800">
              <a:latin typeface="Calibri" pitchFamily="34" charset="0"/>
            </a:endParaRPr>
          </a:p>
        </p:txBody>
      </p:sp>
      <p:sp>
        <p:nvSpPr>
          <p:cNvPr id="659460" name="テキスト ボックス 4"/>
          <p:cNvSpPr txBox="1">
            <a:spLocks noChangeArrowheads="1"/>
          </p:cNvSpPr>
          <p:nvPr/>
        </p:nvSpPr>
        <p:spPr bwMode="auto">
          <a:xfrm rot="-5400000">
            <a:off x="500856" y="3571082"/>
            <a:ext cx="1011237" cy="584200"/>
          </a:xfrm>
          <a:prstGeom prst="rect">
            <a:avLst/>
          </a:prstGeom>
          <a:noFill/>
          <a:ln w="9525">
            <a:noFill/>
            <a:miter lim="800000"/>
            <a:headEnd/>
            <a:tailEnd/>
          </a:ln>
        </p:spPr>
        <p:txBody>
          <a:bodyPr wrap="none">
            <a:spAutoFit/>
          </a:bodyPr>
          <a:lstStyle/>
          <a:p>
            <a:r>
              <a:rPr lang="en-US" altLang="ja-JP" sz="3200">
                <a:latin typeface="Calibri" pitchFamily="34" charset="0"/>
              </a:rPr>
              <a:t>Time</a:t>
            </a:r>
            <a:endParaRPr lang="ja-JP" altLang="en-US" sz="3200">
              <a:latin typeface="Calibri" pitchFamily="34" charset="0"/>
            </a:endParaRPr>
          </a:p>
        </p:txBody>
      </p:sp>
      <p:sp>
        <p:nvSpPr>
          <p:cNvPr id="6" name="雲形吹き出し 5"/>
          <p:cNvSpPr>
            <a:spLocks noChangeArrowheads="1"/>
          </p:cNvSpPr>
          <p:nvPr/>
        </p:nvSpPr>
        <p:spPr bwMode="auto">
          <a:xfrm>
            <a:off x="5327650" y="1989138"/>
            <a:ext cx="3816350" cy="2714625"/>
          </a:xfrm>
          <a:prstGeom prst="cloudCallout">
            <a:avLst>
              <a:gd name="adj1" fmla="val 17972"/>
              <a:gd name="adj2" fmla="val -79824"/>
            </a:avLst>
          </a:prstGeom>
          <a:gradFill rotWithShape="1">
            <a:gsLst>
              <a:gs pos="0">
                <a:srgbClr val="FFA2A1"/>
              </a:gs>
              <a:gs pos="35001">
                <a:srgbClr val="FFBEBD"/>
              </a:gs>
              <a:gs pos="100000">
                <a:srgbClr val="FFE5E5"/>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anchor="ctr"/>
          <a:lstStyle/>
          <a:p>
            <a:pPr algn="ctr" fontAlgn="auto">
              <a:lnSpc>
                <a:spcPts val="2400"/>
              </a:lnSpc>
              <a:spcBef>
                <a:spcPts val="0"/>
              </a:spcBef>
              <a:spcAft>
                <a:spcPts val="0"/>
              </a:spcAft>
              <a:defRPr/>
            </a:pPr>
            <a:r>
              <a:rPr lang="en-US" altLang="ja-JP" sz="2800" b="1" dirty="0">
                <a:solidFill>
                  <a:srgbClr val="0070C0"/>
                </a:solidFill>
                <a:latin typeface="Times New Roman" pitchFamily="18" charset="0"/>
                <a:ea typeface="+mn-ea"/>
                <a:cs typeface="Times New Roman" pitchFamily="18" charset="0"/>
              </a:rPr>
              <a:t>Very New even as Astrophysics Subject</a:t>
            </a:r>
            <a:endParaRPr lang="ja-JP" altLang="en-US" sz="2800" b="1" dirty="0">
              <a:solidFill>
                <a:srgbClr val="0070C0"/>
              </a:solidFill>
              <a:latin typeface="Times New Roman" pitchFamily="18" charset="0"/>
              <a:ea typeface="+mn-ea"/>
              <a:cs typeface="Times New Roman" pitchFamily="18" charset="0"/>
            </a:endParaRPr>
          </a:p>
        </p:txBody>
      </p:sp>
      <p:sp>
        <p:nvSpPr>
          <p:cNvPr id="7" name="スライド番号プレースホルダ 6"/>
          <p:cNvSpPr>
            <a:spLocks noGrp="1"/>
          </p:cNvSpPr>
          <p:nvPr>
            <p:ph type="sldNum" sz="quarter" idx="12"/>
          </p:nvPr>
        </p:nvSpPr>
        <p:spPr/>
        <p:txBody>
          <a:bodyPr/>
          <a:lstStyle/>
          <a:p>
            <a:pPr>
              <a:defRPr/>
            </a:pPr>
            <a:fld id="{4870413D-9063-4520-B0A5-4D77A2CDA8E1}" type="slidenum">
              <a:rPr lang="ja-JP" altLang="en-US" smtClean="0"/>
              <a:pPr>
                <a:defRPr/>
              </a:pPr>
              <a:t>29</a:t>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792088"/>
          </a:xfrm>
        </p:spPr>
        <p:txBody>
          <a:bodyPr/>
          <a:lstStyle/>
          <a:p>
            <a:r>
              <a:rPr kumimoji="1" lang="en-US" altLang="ja-JP" b="1" dirty="0" smtClean="0">
                <a:solidFill>
                  <a:srgbClr val="FF0000"/>
                </a:solidFill>
                <a:latin typeface="Times New Roman" pitchFamily="18" charset="0"/>
                <a:cs typeface="Times New Roman" pitchFamily="18" charset="0"/>
              </a:rPr>
              <a:t>Outline</a:t>
            </a:r>
            <a:endParaRPr kumimoji="1" lang="ja-JP" altLang="en-US" b="1" dirty="0">
              <a:solidFill>
                <a:srgbClr val="FF0000"/>
              </a:solidFill>
              <a:latin typeface="Times New Roman" pitchFamily="18" charset="0"/>
              <a:cs typeface="Times New Roman" pitchFamily="18" charset="0"/>
            </a:endParaRPr>
          </a:p>
        </p:txBody>
      </p:sp>
      <p:sp>
        <p:nvSpPr>
          <p:cNvPr id="3" name="コンテンツ プレースホルダ 2"/>
          <p:cNvSpPr>
            <a:spLocks noGrp="1"/>
          </p:cNvSpPr>
          <p:nvPr>
            <p:ph idx="1"/>
          </p:nvPr>
        </p:nvSpPr>
        <p:spPr>
          <a:xfrm>
            <a:off x="467544" y="980728"/>
            <a:ext cx="7920880" cy="5877272"/>
          </a:xfrm>
        </p:spPr>
        <p:txBody>
          <a:bodyPr/>
          <a:lstStyle/>
          <a:p>
            <a:pPr marL="571500" indent="-571500">
              <a:buFont typeface="+mj-lt"/>
              <a:buAutoNum type="romanUcPeriod"/>
            </a:pPr>
            <a:r>
              <a:rPr kumimoji="1" lang="en-US" altLang="ja-JP" dirty="0" smtClean="0">
                <a:latin typeface="Times New Roman" pitchFamily="18" charset="0"/>
                <a:cs typeface="Times New Roman" pitchFamily="18" charset="0"/>
              </a:rPr>
              <a:t>What is the </a:t>
            </a:r>
            <a:r>
              <a:rPr lang="en-US" altLang="ja-JP" dirty="0" smtClean="0">
                <a:latin typeface="Times New Roman" pitchFamily="18" charset="0"/>
                <a:cs typeface="Times New Roman" pitchFamily="18" charset="0"/>
              </a:rPr>
              <a:t>Laboratory Astrophysics</a:t>
            </a:r>
            <a:endParaRPr kumimoji="1" lang="en-US" altLang="ja-JP" dirty="0" smtClean="0">
              <a:latin typeface="Times New Roman" pitchFamily="18" charset="0"/>
              <a:cs typeface="Times New Roman" pitchFamily="18" charset="0"/>
            </a:endParaRPr>
          </a:p>
          <a:p>
            <a:pPr marL="571500" indent="-571500" algn="ctr">
              <a:buNone/>
            </a:pPr>
            <a:r>
              <a:rPr lang="en-US" altLang="ja-JP" b="1" dirty="0" smtClean="0">
                <a:solidFill>
                  <a:srgbClr val="FF0000"/>
                </a:solidFill>
                <a:latin typeface="Times New Roman" pitchFamily="18" charset="0"/>
                <a:cs typeface="Times New Roman" pitchFamily="18" charset="0"/>
              </a:rPr>
              <a:t> Topics (1) </a:t>
            </a:r>
          </a:p>
          <a:p>
            <a:pPr marL="571500" indent="-571500">
              <a:buFont typeface="+mj-lt"/>
              <a:buAutoNum type="romanUcPeriod"/>
            </a:pPr>
            <a:r>
              <a:rPr lang="en-US" altLang="ja-JP" dirty="0" smtClean="0">
                <a:latin typeface="Times New Roman" pitchFamily="18" charset="0"/>
                <a:cs typeface="Times New Roman" pitchFamily="18" charset="0"/>
              </a:rPr>
              <a:t>Collisionless Shocks in Universe</a:t>
            </a:r>
          </a:p>
          <a:p>
            <a:pPr marL="571500" indent="-571500">
              <a:buFont typeface="+mj-lt"/>
              <a:buAutoNum type="romanUcPeriod"/>
            </a:pPr>
            <a:r>
              <a:rPr kumimoji="1" lang="en-US" altLang="ja-JP" dirty="0" smtClean="0">
                <a:latin typeface="Times New Roman" pitchFamily="18" charset="0"/>
                <a:cs typeface="Times New Roman" pitchFamily="18" charset="0"/>
              </a:rPr>
              <a:t>Particle Accelerations</a:t>
            </a:r>
          </a:p>
          <a:p>
            <a:pPr marL="571500" indent="-571500">
              <a:buFont typeface="+mj-lt"/>
              <a:buAutoNum type="romanUcPeriod"/>
            </a:pPr>
            <a:r>
              <a:rPr lang="en-US" altLang="ja-JP" dirty="0" smtClean="0">
                <a:latin typeface="Times New Roman" pitchFamily="18" charset="0"/>
                <a:cs typeface="Times New Roman" pitchFamily="18" charset="0"/>
              </a:rPr>
              <a:t>Laboratory Experiment with NIF</a:t>
            </a:r>
          </a:p>
          <a:p>
            <a:pPr marL="571500" indent="-571500" algn="ctr">
              <a:buNone/>
            </a:pPr>
            <a:r>
              <a:rPr lang="en-US" altLang="ja-JP" b="1" dirty="0" smtClean="0">
                <a:solidFill>
                  <a:srgbClr val="FF0000"/>
                </a:solidFill>
                <a:latin typeface="Times New Roman" pitchFamily="18" charset="0"/>
                <a:cs typeface="Times New Roman" pitchFamily="18" charset="0"/>
              </a:rPr>
              <a:t>Topics(2)</a:t>
            </a:r>
          </a:p>
          <a:p>
            <a:pPr marL="571500" indent="-571500">
              <a:buAutoNum type="romanUcPeriod"/>
            </a:pPr>
            <a:r>
              <a:rPr lang="en-US" altLang="ja-JP" dirty="0" smtClean="0">
                <a:latin typeface="Times New Roman" pitchFamily="18" charset="0"/>
                <a:cs typeface="Times New Roman" pitchFamily="18" charset="0"/>
              </a:rPr>
              <a:t>Pair Production via Vacuum Breakdown with Ultra-intense Lasers</a:t>
            </a:r>
          </a:p>
          <a:p>
            <a:pPr marL="571500" indent="-571500">
              <a:buAutoNum type="romanUcPeriod"/>
            </a:pPr>
            <a:r>
              <a:rPr lang="en-US" altLang="ja-JP" dirty="0" smtClean="0">
                <a:latin typeface="Times New Roman" pitchFamily="18" charset="0"/>
                <a:cs typeface="Times New Roman" pitchFamily="18" charset="0"/>
              </a:rPr>
              <a:t>Development of Ultra-intense Lasers in the World.</a:t>
            </a: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3</a:t>
            </a:fld>
            <a:endParaRPr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076056" y="188640"/>
            <a:ext cx="3714750" cy="1785937"/>
          </a:xfrm>
          <a:prstGeom prst="rect">
            <a:avLst/>
          </a:prstGeom>
        </p:spPr>
        <p:txBody>
          <a:bodyPr/>
          <a:lstStyle/>
          <a:p>
            <a:pPr algn="ctr" fontAlgn="auto">
              <a:lnSpc>
                <a:spcPct val="80000"/>
              </a:lnSpc>
              <a:spcAft>
                <a:spcPts val="0"/>
              </a:spcAft>
              <a:defRPr/>
            </a:pPr>
            <a:r>
              <a:rPr lang="en-US" altLang="ja-JP" sz="4400" b="1" dirty="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Shock Wave Formation and  Profiles</a:t>
            </a:r>
          </a:p>
        </p:txBody>
      </p:sp>
      <p:pic>
        <p:nvPicPr>
          <p:cNvPr id="661506" name="Picture 3" descr="n_prof"/>
          <p:cNvPicPr>
            <a:picLocks noChangeAspect="1" noChangeArrowheads="1"/>
          </p:cNvPicPr>
          <p:nvPr/>
        </p:nvPicPr>
        <p:blipFill>
          <a:blip r:embed="rId3" cstate="print"/>
          <a:srcRect/>
          <a:stretch>
            <a:fillRect/>
          </a:stretch>
        </p:blipFill>
        <p:spPr bwMode="auto">
          <a:xfrm>
            <a:off x="304800" y="2127250"/>
            <a:ext cx="4114800" cy="1654175"/>
          </a:xfrm>
          <a:prstGeom prst="rect">
            <a:avLst/>
          </a:prstGeom>
          <a:noFill/>
          <a:ln w="9525">
            <a:noFill/>
            <a:miter lim="800000"/>
            <a:headEnd/>
            <a:tailEnd/>
          </a:ln>
        </p:spPr>
      </p:pic>
      <p:pic>
        <p:nvPicPr>
          <p:cNvPr id="661507" name="Picture 4" descr="Vx_prof"/>
          <p:cNvPicPr>
            <a:picLocks noChangeAspect="1" noChangeArrowheads="1"/>
          </p:cNvPicPr>
          <p:nvPr/>
        </p:nvPicPr>
        <p:blipFill>
          <a:blip r:embed="rId4" cstate="print"/>
          <a:srcRect/>
          <a:stretch>
            <a:fillRect/>
          </a:stretch>
        </p:blipFill>
        <p:spPr bwMode="auto">
          <a:xfrm>
            <a:off x="152400" y="3548063"/>
            <a:ext cx="4267200" cy="1614487"/>
          </a:xfrm>
          <a:prstGeom prst="rect">
            <a:avLst/>
          </a:prstGeom>
          <a:noFill/>
          <a:ln w="9525">
            <a:noFill/>
            <a:miter lim="800000"/>
            <a:headEnd/>
            <a:tailEnd/>
          </a:ln>
        </p:spPr>
      </p:pic>
      <p:pic>
        <p:nvPicPr>
          <p:cNvPr id="661508" name="Picture 5" descr="UB_prof"/>
          <p:cNvPicPr>
            <a:picLocks noChangeAspect="1" noChangeArrowheads="1"/>
          </p:cNvPicPr>
          <p:nvPr/>
        </p:nvPicPr>
        <p:blipFill>
          <a:blip r:embed="rId5" cstate="print"/>
          <a:srcRect/>
          <a:stretch>
            <a:fillRect/>
          </a:stretch>
        </p:blipFill>
        <p:spPr bwMode="auto">
          <a:xfrm>
            <a:off x="0" y="4937125"/>
            <a:ext cx="4495800" cy="1685925"/>
          </a:xfrm>
          <a:prstGeom prst="rect">
            <a:avLst/>
          </a:prstGeom>
          <a:noFill/>
          <a:ln w="9525">
            <a:noFill/>
            <a:miter lim="800000"/>
            <a:headEnd/>
            <a:tailEnd/>
          </a:ln>
        </p:spPr>
      </p:pic>
      <p:pic>
        <p:nvPicPr>
          <p:cNvPr id="661509" name="Picture 6" descr="np">
            <a:hlinkClick r:id="rId6" action="ppaction://hlinkfile"/>
          </p:cNvPr>
          <p:cNvPicPr>
            <a:picLocks noChangeAspect="1" noChangeArrowheads="1"/>
          </p:cNvPicPr>
          <p:nvPr/>
        </p:nvPicPr>
        <p:blipFill>
          <a:blip r:embed="rId7" cstate="print"/>
          <a:srcRect/>
          <a:stretch>
            <a:fillRect/>
          </a:stretch>
        </p:blipFill>
        <p:spPr bwMode="auto">
          <a:xfrm>
            <a:off x="304800" y="1071563"/>
            <a:ext cx="4343400" cy="1101725"/>
          </a:xfrm>
          <a:prstGeom prst="rect">
            <a:avLst/>
          </a:prstGeom>
          <a:noFill/>
          <a:ln w="9525">
            <a:noFill/>
            <a:miter lim="800000"/>
            <a:headEnd/>
            <a:tailEnd/>
          </a:ln>
        </p:spPr>
      </p:pic>
      <p:sp>
        <p:nvSpPr>
          <p:cNvPr id="7" name="Text Box 7"/>
          <p:cNvSpPr txBox="1">
            <a:spLocks noChangeArrowheads="1"/>
          </p:cNvSpPr>
          <p:nvPr/>
        </p:nvSpPr>
        <p:spPr bwMode="auto">
          <a:xfrm>
            <a:off x="762000" y="2286000"/>
            <a:ext cx="1631950"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b="1" dirty="0">
                <a:effectLst>
                  <a:outerShdw blurRad="38100" dist="38100" dir="2700000" algn="tl">
                    <a:srgbClr val="C0C0C0"/>
                  </a:outerShdw>
                </a:effectLst>
                <a:latin typeface="Tahoma" pitchFamily="34" charset="0"/>
                <a:ea typeface="+mn-ea"/>
                <a:cs typeface="+mn-cs"/>
              </a:rPr>
              <a:t>Number Density</a:t>
            </a:r>
          </a:p>
        </p:txBody>
      </p:sp>
      <p:sp>
        <p:nvSpPr>
          <p:cNvPr id="8" name="Text Box 8"/>
          <p:cNvSpPr txBox="1">
            <a:spLocks noChangeArrowheads="1"/>
          </p:cNvSpPr>
          <p:nvPr/>
        </p:nvSpPr>
        <p:spPr bwMode="auto">
          <a:xfrm>
            <a:off x="2590800" y="3727450"/>
            <a:ext cx="1679575"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b="1" dirty="0">
                <a:effectLst>
                  <a:outerShdw blurRad="38100" dist="38100" dir="2700000" algn="tl">
                    <a:srgbClr val="C0C0C0"/>
                  </a:outerShdw>
                </a:effectLst>
                <a:latin typeface="Tahoma" pitchFamily="34" charset="0"/>
                <a:ea typeface="+mn-ea"/>
                <a:cs typeface="+mn-cs"/>
              </a:rPr>
              <a:t>Mean Velocity </a:t>
            </a:r>
            <a:r>
              <a:rPr lang="en-US" altLang="ja-JP" sz="1400" b="1" dirty="0" err="1">
                <a:effectLst>
                  <a:outerShdw blurRad="38100" dist="38100" dir="2700000" algn="tl">
                    <a:srgbClr val="C0C0C0"/>
                  </a:outerShdw>
                </a:effectLst>
                <a:latin typeface="Tahoma" pitchFamily="34" charset="0"/>
                <a:ea typeface="+mn-ea"/>
                <a:cs typeface="+mn-cs"/>
              </a:rPr>
              <a:t>V</a:t>
            </a:r>
            <a:r>
              <a:rPr lang="en-US" altLang="ja-JP" sz="1400" b="1" baseline="-25000" dirty="0" err="1">
                <a:effectLst>
                  <a:outerShdw blurRad="38100" dist="38100" dir="2700000" algn="tl">
                    <a:srgbClr val="C0C0C0"/>
                  </a:outerShdw>
                </a:effectLst>
                <a:latin typeface="Tahoma" pitchFamily="34" charset="0"/>
                <a:ea typeface="+mn-ea"/>
                <a:cs typeface="+mn-cs"/>
              </a:rPr>
              <a:t>x</a:t>
            </a:r>
            <a:endParaRPr lang="en-US" altLang="ja-JP" sz="1400" b="1" baseline="-25000" dirty="0">
              <a:effectLst>
                <a:outerShdw blurRad="38100" dist="38100" dir="2700000" algn="tl">
                  <a:srgbClr val="C0C0C0"/>
                </a:outerShdw>
              </a:effectLst>
              <a:latin typeface="Tahoma" pitchFamily="34" charset="0"/>
              <a:ea typeface="+mn-ea"/>
              <a:cs typeface="+mn-cs"/>
            </a:endParaRPr>
          </a:p>
        </p:txBody>
      </p:sp>
      <p:sp>
        <p:nvSpPr>
          <p:cNvPr id="9" name="Text Box 9"/>
          <p:cNvSpPr txBox="1">
            <a:spLocks noChangeArrowheads="1"/>
          </p:cNvSpPr>
          <p:nvPr/>
        </p:nvSpPr>
        <p:spPr bwMode="auto">
          <a:xfrm>
            <a:off x="609600" y="5022850"/>
            <a:ext cx="1484313" cy="5175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b="1">
                <a:solidFill>
                  <a:srgbClr val="0000FF"/>
                </a:solidFill>
                <a:effectLst>
                  <a:outerShdw blurRad="38100" dist="38100" dir="2700000" algn="tl">
                    <a:srgbClr val="C0C0C0"/>
                  </a:outerShdw>
                </a:effectLst>
                <a:latin typeface="Tahoma" pitchFamily="34" charset="0"/>
                <a:ea typeface="+mn-ea"/>
                <a:cs typeface="+mn-cs"/>
              </a:rPr>
              <a:t>Magnetic Field</a:t>
            </a:r>
            <a:r>
              <a:rPr lang="en-US" altLang="ja-JP" sz="1400" b="1">
                <a:effectLst>
                  <a:outerShdw blurRad="38100" dist="38100" dir="2700000" algn="tl">
                    <a:srgbClr val="C0C0C0"/>
                  </a:outerShdw>
                </a:effectLst>
                <a:latin typeface="Tahoma" pitchFamily="34" charset="0"/>
                <a:ea typeface="+mn-ea"/>
                <a:cs typeface="+mn-cs"/>
              </a:rPr>
              <a:t/>
            </a:r>
            <a:br>
              <a:rPr lang="en-US" altLang="ja-JP" sz="1400" b="1">
                <a:effectLst>
                  <a:outerShdw blurRad="38100" dist="38100" dir="2700000" algn="tl">
                    <a:srgbClr val="C0C0C0"/>
                  </a:outerShdw>
                </a:effectLst>
                <a:latin typeface="Tahoma" pitchFamily="34" charset="0"/>
                <a:ea typeface="+mn-ea"/>
                <a:cs typeface="+mn-cs"/>
              </a:rPr>
            </a:br>
            <a:r>
              <a:rPr lang="en-US" altLang="ja-JP" sz="1400" b="1">
                <a:solidFill>
                  <a:srgbClr val="FF0000"/>
                </a:solidFill>
                <a:effectLst>
                  <a:outerShdw blurRad="38100" dist="38100" dir="2700000" algn="tl">
                    <a:srgbClr val="C0C0C0"/>
                  </a:outerShdw>
                </a:effectLst>
                <a:latin typeface="Tahoma" pitchFamily="34" charset="0"/>
                <a:ea typeface="+mn-ea"/>
                <a:cs typeface="+mn-cs"/>
              </a:rPr>
              <a:t>Electric Field</a:t>
            </a:r>
          </a:p>
        </p:txBody>
      </p:sp>
      <p:sp>
        <p:nvSpPr>
          <p:cNvPr id="661515" name="Text Box 13"/>
          <p:cNvSpPr txBox="1">
            <a:spLocks noChangeArrowheads="1"/>
          </p:cNvSpPr>
          <p:nvPr/>
        </p:nvSpPr>
        <p:spPr bwMode="auto">
          <a:xfrm>
            <a:off x="2286000" y="6557963"/>
            <a:ext cx="273050" cy="304800"/>
          </a:xfrm>
          <a:prstGeom prst="rect">
            <a:avLst/>
          </a:prstGeom>
          <a:solidFill>
            <a:schemeClr val="bg1"/>
          </a:solidFill>
          <a:ln w="9525">
            <a:noFill/>
            <a:miter lim="800000"/>
            <a:headEnd/>
            <a:tailEnd/>
          </a:ln>
        </p:spPr>
        <p:txBody>
          <a:bodyPr wrap="none">
            <a:spAutoFit/>
          </a:bodyPr>
          <a:lstStyle/>
          <a:p>
            <a:r>
              <a:rPr lang="en-US" altLang="ja-JP" sz="1400" b="1" i="1">
                <a:latin typeface="Times New Roman" pitchFamily="18" charset="0"/>
              </a:rPr>
              <a:t>x</a:t>
            </a:r>
          </a:p>
        </p:txBody>
      </p:sp>
      <p:sp>
        <p:nvSpPr>
          <p:cNvPr id="661516" name="Line 15"/>
          <p:cNvSpPr>
            <a:spLocks noChangeShapeType="1"/>
          </p:cNvSpPr>
          <p:nvPr/>
        </p:nvSpPr>
        <p:spPr bwMode="auto">
          <a:xfrm>
            <a:off x="1828800" y="3200400"/>
            <a:ext cx="1143000" cy="0"/>
          </a:xfrm>
          <a:prstGeom prst="line">
            <a:avLst/>
          </a:prstGeom>
          <a:noFill/>
          <a:ln w="28575">
            <a:solidFill>
              <a:srgbClr val="FF6600"/>
            </a:solidFill>
            <a:round/>
            <a:headEnd type="arrow" w="med" len="med"/>
            <a:tailEnd type="arrow" w="med" len="med"/>
          </a:ln>
        </p:spPr>
        <p:txBody>
          <a:bodyPr/>
          <a:lstStyle/>
          <a:p>
            <a:endParaRPr lang="en-US"/>
          </a:p>
        </p:txBody>
      </p:sp>
      <p:sp>
        <p:nvSpPr>
          <p:cNvPr id="661517" name="Text Box 16"/>
          <p:cNvSpPr txBox="1">
            <a:spLocks noChangeArrowheads="1"/>
          </p:cNvSpPr>
          <p:nvPr/>
        </p:nvSpPr>
        <p:spPr bwMode="auto">
          <a:xfrm>
            <a:off x="1428750" y="428625"/>
            <a:ext cx="2009775" cy="338138"/>
          </a:xfrm>
          <a:prstGeom prst="rect">
            <a:avLst/>
          </a:prstGeom>
          <a:noFill/>
          <a:ln w="9525">
            <a:noFill/>
            <a:miter lim="800000"/>
            <a:headEnd/>
            <a:tailEnd/>
          </a:ln>
        </p:spPr>
        <p:txBody>
          <a:bodyPr wrap="none">
            <a:spAutoFit/>
          </a:bodyPr>
          <a:lstStyle/>
          <a:p>
            <a:r>
              <a:rPr lang="en-US" altLang="ja-JP" sz="1600" b="1">
                <a:latin typeface="Tahoma" pitchFamily="34" charset="0"/>
              </a:rPr>
              <a:t>Transition Region</a:t>
            </a:r>
          </a:p>
        </p:txBody>
      </p:sp>
      <p:sp>
        <p:nvSpPr>
          <p:cNvPr id="16" name="スライド番号プレースホルダ 16"/>
          <p:cNvSpPr>
            <a:spLocks noGrp="1"/>
          </p:cNvSpPr>
          <p:nvPr>
            <p:ph type="sldNum" sz="quarter" idx="12"/>
          </p:nvPr>
        </p:nvSpPr>
        <p:spPr/>
        <p:txBody>
          <a:bodyPr/>
          <a:lstStyle/>
          <a:p>
            <a:pPr>
              <a:defRPr/>
            </a:pPr>
            <a:fld id="{2BB37134-CAFA-4FB4-8487-4E8944F36A96}" type="slidenum">
              <a:rPr lang="ja-JP" altLang="en-US"/>
              <a:pPr>
                <a:defRPr/>
              </a:pPr>
              <a:t>30</a:t>
            </a:fld>
            <a:endParaRPr lang="ja-JP" altLang="en-US"/>
          </a:p>
        </p:txBody>
      </p:sp>
      <p:sp>
        <p:nvSpPr>
          <p:cNvPr id="661519" name="Line 15"/>
          <p:cNvSpPr>
            <a:spLocks noChangeShapeType="1"/>
          </p:cNvSpPr>
          <p:nvPr/>
        </p:nvSpPr>
        <p:spPr bwMode="auto">
          <a:xfrm>
            <a:off x="1857375" y="928688"/>
            <a:ext cx="1143000" cy="0"/>
          </a:xfrm>
          <a:prstGeom prst="line">
            <a:avLst/>
          </a:prstGeom>
          <a:noFill/>
          <a:ln w="28575">
            <a:solidFill>
              <a:srgbClr val="FF6600"/>
            </a:solidFill>
            <a:round/>
            <a:headEnd type="arrow" w="med" len="med"/>
            <a:tailEnd type="arrow" w="med" len="med"/>
          </a:ln>
        </p:spPr>
        <p:txBody>
          <a:bodyPr/>
          <a:lstStyle/>
          <a:p>
            <a:endParaRPr lang="en-US"/>
          </a:p>
        </p:txBody>
      </p:sp>
      <p:pic>
        <p:nvPicPr>
          <p:cNvPr id="264193" name="Picture 1"/>
          <p:cNvPicPr>
            <a:picLocks noChangeAspect="1" noChangeArrowheads="1"/>
          </p:cNvPicPr>
          <p:nvPr/>
        </p:nvPicPr>
        <p:blipFill>
          <a:blip r:embed="rId8" cstate="print"/>
          <a:srcRect/>
          <a:stretch>
            <a:fillRect/>
          </a:stretch>
        </p:blipFill>
        <p:spPr bwMode="auto">
          <a:xfrm>
            <a:off x="4860032" y="2276872"/>
            <a:ext cx="4067944" cy="2552700"/>
          </a:xfrm>
          <a:prstGeom prst="rect">
            <a:avLst/>
          </a:prstGeom>
          <a:noFill/>
          <a:ln w="9525">
            <a:noFill/>
            <a:miter lim="800000"/>
            <a:headEnd/>
            <a:tailEnd/>
          </a:ln>
        </p:spPr>
      </p:pic>
      <p:sp>
        <p:nvSpPr>
          <p:cNvPr id="18" name="Text Box 7"/>
          <p:cNvSpPr txBox="1">
            <a:spLocks noChangeArrowheads="1"/>
          </p:cNvSpPr>
          <p:nvPr/>
        </p:nvSpPr>
        <p:spPr bwMode="auto">
          <a:xfrm>
            <a:off x="4932040" y="2060848"/>
            <a:ext cx="2443298" cy="307777"/>
          </a:xfrm>
          <a:prstGeom prst="rect">
            <a:avLst/>
          </a:prstGeom>
          <a:solidFill>
            <a:schemeClr val="bg1"/>
          </a:solidFill>
          <a:ln w="9525">
            <a:noFill/>
            <a:miter lim="800000"/>
            <a:headEnd/>
            <a:tailEnd/>
          </a:ln>
          <a:effectLst/>
        </p:spPr>
        <p:txBody>
          <a:bodyPr wrap="none">
            <a:spAutoFit/>
          </a:bodyPr>
          <a:lstStyle/>
          <a:p>
            <a:pPr fontAlgn="auto">
              <a:spcBef>
                <a:spcPts val="0"/>
              </a:spcBef>
              <a:spcAft>
                <a:spcPts val="0"/>
              </a:spcAft>
              <a:defRPr/>
            </a:pPr>
            <a:r>
              <a:rPr lang="en-US" altLang="ja-JP" sz="1400" b="1" dirty="0" smtClean="0">
                <a:effectLst>
                  <a:outerShdw blurRad="38100" dist="38100" dir="2700000" algn="tl">
                    <a:srgbClr val="C0C0C0"/>
                  </a:outerShdw>
                </a:effectLst>
                <a:latin typeface="Tahoma" pitchFamily="34" charset="0"/>
                <a:ea typeface="+mn-ea"/>
                <a:cs typeface="+mn-cs"/>
              </a:rPr>
              <a:t>X-ray intensity (SN1006)</a:t>
            </a:r>
            <a:endParaRPr lang="en-US" altLang="ja-JP" sz="1400" b="1" dirty="0">
              <a:effectLst>
                <a:outerShdw blurRad="38100" dist="38100" dir="2700000" algn="tl">
                  <a:srgbClr val="C0C0C0"/>
                </a:outerShdw>
              </a:effectLst>
              <a:latin typeface="Tahoma" pitchFamily="34" charset="0"/>
              <a:ea typeface="+mn-ea"/>
              <a:cs typeface="+mn-cs"/>
            </a:endParaRPr>
          </a:p>
        </p:txBody>
      </p:sp>
      <p:pic>
        <p:nvPicPr>
          <p:cNvPr id="19" name="Picture 1" descr="C:\Users\Takabe.Hideaki(Aki)\Desktop\1102BOX\Kato_TN.jpg"/>
          <p:cNvPicPr>
            <a:picLocks noChangeAspect="1" noChangeArrowheads="1"/>
          </p:cNvPicPr>
          <p:nvPr/>
        </p:nvPicPr>
        <p:blipFill>
          <a:blip r:embed="rId9" cstate="print"/>
          <a:srcRect/>
          <a:stretch>
            <a:fillRect/>
          </a:stretch>
        </p:blipFill>
        <p:spPr bwMode="auto">
          <a:xfrm>
            <a:off x="7596336" y="4815085"/>
            <a:ext cx="1547664" cy="2042916"/>
          </a:xfrm>
          <a:prstGeom prst="rect">
            <a:avLst/>
          </a:prstGeom>
          <a:noFill/>
        </p:spPr>
      </p:pic>
      <p:sp>
        <p:nvSpPr>
          <p:cNvPr id="20" name="テキスト ボックス 19"/>
          <p:cNvSpPr txBox="1"/>
          <p:nvPr/>
        </p:nvSpPr>
        <p:spPr>
          <a:xfrm>
            <a:off x="6228184" y="6309320"/>
            <a:ext cx="1477905" cy="461665"/>
          </a:xfrm>
          <a:prstGeom prst="rect">
            <a:avLst/>
          </a:prstGeom>
          <a:noFill/>
        </p:spPr>
        <p:txBody>
          <a:bodyPr wrap="none" rtlCol="0">
            <a:spAutoFit/>
          </a:bodyPr>
          <a:lstStyle/>
          <a:p>
            <a:r>
              <a:rPr kumimoji="1" lang="en-US" altLang="ja-JP" sz="2400" dirty="0" smtClean="0">
                <a:latin typeface="Times New Roman" pitchFamily="18" charset="0"/>
                <a:cs typeface="Times New Roman" pitchFamily="18" charset="0"/>
              </a:rPr>
              <a:t>T. N. Kato</a:t>
            </a:r>
            <a:endParaRPr kumimoji="1" lang="ja-JP" alt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3" name="Picture 2">
            <a:hlinkClick r:id="rId3" action="ppaction://hlinkfile"/>
          </p:cNvPr>
          <p:cNvPicPr>
            <a:picLocks noChangeAspect="1" noChangeArrowheads="1"/>
          </p:cNvPicPr>
          <p:nvPr/>
        </p:nvPicPr>
        <p:blipFill>
          <a:blip r:embed="rId4" cstate="print"/>
          <a:srcRect/>
          <a:stretch>
            <a:fillRect/>
          </a:stretch>
        </p:blipFill>
        <p:spPr bwMode="auto">
          <a:xfrm>
            <a:off x="642938" y="500063"/>
            <a:ext cx="7929562" cy="3286125"/>
          </a:xfrm>
          <a:prstGeom prst="rect">
            <a:avLst/>
          </a:prstGeom>
          <a:noFill/>
          <a:ln w="9525">
            <a:noFill/>
            <a:miter lim="800000"/>
            <a:headEnd/>
            <a:tailEnd/>
          </a:ln>
        </p:spPr>
      </p:pic>
      <p:sp>
        <p:nvSpPr>
          <p:cNvPr id="4" name="テキスト ボックス 3"/>
          <p:cNvSpPr txBox="1"/>
          <p:nvPr/>
        </p:nvSpPr>
        <p:spPr>
          <a:xfrm>
            <a:off x="1500188" y="785813"/>
            <a:ext cx="1020762" cy="338137"/>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sz="1600" b="1" dirty="0">
                <a:ea typeface="メイリオ" pitchFamily="50" charset="-128"/>
              </a:rPr>
              <a:t>Upstream</a:t>
            </a:r>
            <a:endParaRPr lang="ja-JP" altLang="en-US" sz="1600" b="1" dirty="0">
              <a:ea typeface="メイリオ" pitchFamily="50" charset="-128"/>
            </a:endParaRPr>
          </a:p>
        </p:txBody>
      </p:sp>
      <p:cxnSp>
        <p:nvCxnSpPr>
          <p:cNvPr id="8" name="直線矢印コネクタ 7"/>
          <p:cNvCxnSpPr/>
          <p:nvPr/>
        </p:nvCxnSpPr>
        <p:spPr>
          <a:xfrm>
            <a:off x="2286000" y="1357313"/>
            <a:ext cx="3000375" cy="1587"/>
          </a:xfrm>
          <a:prstGeom prst="straightConnector1">
            <a:avLst/>
          </a:prstGeom>
          <a:ln w="38100">
            <a:solidFill>
              <a:schemeClr val="tx2">
                <a:lumMod val="75000"/>
              </a:schemeClr>
            </a:solidFill>
            <a:headEnd type="arrow" w="med" len="med"/>
            <a:tailEnd type="arrow" w="med" len="med"/>
          </a:ln>
        </p:spPr>
        <p:style>
          <a:lnRef idx="1">
            <a:schemeClr val="accent6"/>
          </a:lnRef>
          <a:fillRef idx="0">
            <a:schemeClr val="accent6"/>
          </a:fillRef>
          <a:effectRef idx="0">
            <a:schemeClr val="accent6"/>
          </a:effectRef>
          <a:fontRef idx="minor">
            <a:schemeClr val="tx1"/>
          </a:fontRef>
        </p:style>
      </p:cxnSp>
      <p:sp>
        <p:nvSpPr>
          <p:cNvPr id="11" name="テキスト ボックス 10"/>
          <p:cNvSpPr txBox="1"/>
          <p:nvPr/>
        </p:nvSpPr>
        <p:spPr>
          <a:xfrm>
            <a:off x="6429375" y="785813"/>
            <a:ext cx="1279525" cy="338137"/>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sz="1600" b="1" dirty="0">
                <a:ea typeface="メイリオ" pitchFamily="50" charset="-128"/>
              </a:rPr>
              <a:t>Downstream</a:t>
            </a:r>
            <a:endParaRPr lang="ja-JP" altLang="en-US" sz="1600" b="1" dirty="0">
              <a:ea typeface="メイリオ" pitchFamily="50" charset="-128"/>
            </a:endParaRPr>
          </a:p>
        </p:txBody>
      </p:sp>
      <p:sp>
        <p:nvSpPr>
          <p:cNvPr id="6" name="テキスト ボックス 5"/>
          <p:cNvSpPr txBox="1"/>
          <p:nvPr/>
        </p:nvSpPr>
        <p:spPr>
          <a:xfrm>
            <a:off x="2714625" y="928688"/>
            <a:ext cx="2208213" cy="338137"/>
          </a:xfrm>
          <a:prstGeom prst="rect">
            <a:avLst/>
          </a:prstGeom>
          <a:ln>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wrap="none">
            <a:spAutoFit/>
          </a:bodyPr>
          <a:lstStyle/>
          <a:p>
            <a:pPr fontAlgn="auto">
              <a:spcBef>
                <a:spcPts val="0"/>
              </a:spcBef>
              <a:spcAft>
                <a:spcPts val="0"/>
              </a:spcAft>
              <a:defRPr/>
            </a:pPr>
            <a:r>
              <a:rPr lang="en-US" altLang="ja-JP" sz="1600" b="1" dirty="0">
                <a:ea typeface="メイリオ" pitchFamily="50" charset="-128"/>
              </a:rPr>
              <a:t>Shock Transition Region</a:t>
            </a:r>
            <a:endParaRPr lang="ja-JP" altLang="en-US" sz="1600" b="1" dirty="0">
              <a:ea typeface="メイリオ" pitchFamily="50" charset="-128"/>
            </a:endParaRPr>
          </a:p>
        </p:txBody>
      </p:sp>
      <p:sp>
        <p:nvSpPr>
          <p:cNvPr id="21513" name="テキスト ボックス 12"/>
          <p:cNvSpPr txBox="1">
            <a:spLocks noChangeArrowheads="1"/>
          </p:cNvSpPr>
          <p:nvPr/>
        </p:nvSpPr>
        <p:spPr bwMode="auto">
          <a:xfrm>
            <a:off x="2960688" y="214313"/>
            <a:ext cx="3178175" cy="523875"/>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altLang="ja-JP" sz="2800" b="1" dirty="0">
                <a:solidFill>
                  <a:schemeClr val="accent3">
                    <a:lumMod val="50000"/>
                  </a:schemeClr>
                </a:solidFill>
                <a:latin typeface="+mn-lt"/>
                <a:ea typeface="メイリオ" pitchFamily="50" charset="-128"/>
                <a:cs typeface="+mn-cs"/>
              </a:rPr>
              <a:t>Ion Number Density</a:t>
            </a:r>
            <a:endParaRPr lang="ja-JP" altLang="en-US" sz="2800" b="1" dirty="0">
              <a:solidFill>
                <a:schemeClr val="accent3">
                  <a:lumMod val="50000"/>
                </a:schemeClr>
              </a:solidFill>
              <a:latin typeface="+mn-lt"/>
              <a:ea typeface="メイリオ" pitchFamily="50" charset="-128"/>
              <a:cs typeface="+mn-cs"/>
            </a:endParaRPr>
          </a:p>
        </p:txBody>
      </p:sp>
      <p:sp>
        <p:nvSpPr>
          <p:cNvPr id="663559" name="テキスト ボックス 13"/>
          <p:cNvSpPr txBox="1">
            <a:spLocks noChangeArrowheads="1"/>
          </p:cNvSpPr>
          <p:nvPr/>
        </p:nvSpPr>
        <p:spPr bwMode="auto">
          <a:xfrm>
            <a:off x="6643688" y="357188"/>
            <a:ext cx="1192212" cy="338137"/>
          </a:xfrm>
          <a:prstGeom prst="rect">
            <a:avLst/>
          </a:prstGeom>
          <a:noFill/>
          <a:ln w="9525">
            <a:noFill/>
            <a:miter lim="800000"/>
            <a:headEnd/>
            <a:tailEnd/>
          </a:ln>
        </p:spPr>
        <p:txBody>
          <a:bodyPr wrap="none">
            <a:spAutoFit/>
          </a:bodyPr>
          <a:lstStyle/>
          <a:p>
            <a:r>
              <a:rPr lang="en-US" altLang="ja-JP" sz="1600">
                <a:latin typeface="Symbol" pitchFamily="18" charset="2"/>
                <a:ea typeface="メイリオ"/>
                <a:cs typeface="メイリオ"/>
              </a:rPr>
              <a:t>w</a:t>
            </a:r>
            <a:r>
              <a:rPr lang="en-US" altLang="ja-JP" sz="1600" baseline="-25000">
                <a:latin typeface="Calibri" pitchFamily="34" charset="0"/>
              </a:rPr>
              <a:t>pe</a:t>
            </a:r>
            <a:r>
              <a:rPr lang="en-US" altLang="ja-JP" sz="1600">
                <a:latin typeface="Calibri" pitchFamily="34" charset="0"/>
              </a:rPr>
              <a:t> t = 8000</a:t>
            </a:r>
            <a:endParaRPr lang="ja-JP" altLang="en-US" sz="1600">
              <a:latin typeface="Calibri" pitchFamily="34" charset="0"/>
            </a:endParaRPr>
          </a:p>
        </p:txBody>
      </p:sp>
      <p:cxnSp>
        <p:nvCxnSpPr>
          <p:cNvPr id="16" name="直線矢印コネクタ 15"/>
          <p:cNvCxnSpPr/>
          <p:nvPr/>
        </p:nvCxnSpPr>
        <p:spPr>
          <a:xfrm rot="5400000" flipH="1" flipV="1">
            <a:off x="715169" y="2570957"/>
            <a:ext cx="1857375" cy="1587"/>
          </a:xfrm>
          <a:prstGeom prst="straightConnector1">
            <a:avLst/>
          </a:prstGeom>
          <a:ln w="28575">
            <a:tailEnd type="arrow"/>
          </a:ln>
        </p:spPr>
        <p:style>
          <a:lnRef idx="1">
            <a:schemeClr val="accent6"/>
          </a:lnRef>
          <a:fillRef idx="0">
            <a:schemeClr val="accent6"/>
          </a:fillRef>
          <a:effectRef idx="0">
            <a:schemeClr val="accent6"/>
          </a:effectRef>
          <a:fontRef idx="minor">
            <a:schemeClr val="tx1"/>
          </a:fontRef>
        </p:style>
      </p:cxnSp>
      <p:sp>
        <p:nvSpPr>
          <p:cNvPr id="17" name="テキスト ボックス 16"/>
          <p:cNvSpPr txBox="1"/>
          <p:nvPr/>
        </p:nvSpPr>
        <p:spPr>
          <a:xfrm>
            <a:off x="1643063" y="2357438"/>
            <a:ext cx="428625" cy="369887"/>
          </a:xfrm>
          <a:prstGeom prst="rect">
            <a:avLst/>
          </a:prstGeom>
          <a:noFill/>
        </p:spPr>
        <p:txBody>
          <a:bodyPr>
            <a:spAutoFit/>
          </a:bodyPr>
          <a:lstStyle/>
          <a:p>
            <a:pPr fontAlgn="auto">
              <a:spcBef>
                <a:spcPts val="0"/>
              </a:spcBef>
              <a:spcAft>
                <a:spcPts val="0"/>
              </a:spcAft>
              <a:defRPr/>
            </a:pPr>
            <a:r>
              <a:rPr lang="en-US" altLang="ja-JP" b="1" dirty="0">
                <a:solidFill>
                  <a:schemeClr val="accent6"/>
                </a:solidFill>
                <a:latin typeface="+mn-lt"/>
                <a:ea typeface="+mn-ea"/>
                <a:cs typeface="+mn-cs"/>
              </a:rPr>
              <a:t>B</a:t>
            </a:r>
            <a:r>
              <a:rPr lang="en-US" altLang="ja-JP" b="1" baseline="-25000" dirty="0">
                <a:solidFill>
                  <a:schemeClr val="accent6"/>
                </a:solidFill>
                <a:latin typeface="+mn-lt"/>
                <a:ea typeface="+mn-ea"/>
                <a:cs typeface="+mn-cs"/>
              </a:rPr>
              <a:t>0</a:t>
            </a:r>
            <a:endParaRPr lang="ja-JP" altLang="en-US" b="1" baseline="-25000" dirty="0">
              <a:solidFill>
                <a:schemeClr val="accent6"/>
              </a:solidFill>
              <a:latin typeface="+mn-lt"/>
              <a:ea typeface="+mn-ea"/>
              <a:cs typeface="+mn-cs"/>
            </a:endParaRPr>
          </a:p>
        </p:txBody>
      </p:sp>
      <p:sp>
        <p:nvSpPr>
          <p:cNvPr id="13" name="テキスト ボックス 12"/>
          <p:cNvSpPr txBox="1"/>
          <p:nvPr/>
        </p:nvSpPr>
        <p:spPr>
          <a:xfrm>
            <a:off x="5143500" y="2714625"/>
            <a:ext cx="2565400" cy="400050"/>
          </a:xfrm>
          <a:prstGeom prst="rect">
            <a:avLst/>
          </a:prstGeom>
          <a:solidFill>
            <a:schemeClr val="bg1"/>
          </a:solidFill>
        </p:spPr>
        <p:txBody>
          <a:bodyPr wrap="none">
            <a:spAutoFit/>
          </a:bodyPr>
          <a:lstStyle/>
          <a:p>
            <a:pPr fontAlgn="auto">
              <a:spcBef>
                <a:spcPts val="0"/>
              </a:spcBef>
              <a:spcAft>
                <a:spcPts val="0"/>
              </a:spcAft>
              <a:defRPr/>
            </a:pPr>
            <a:r>
              <a:rPr lang="en-US" altLang="ja-JP" sz="2000" b="1" dirty="0">
                <a:solidFill>
                  <a:schemeClr val="tx2">
                    <a:lumMod val="60000"/>
                    <a:lumOff val="40000"/>
                  </a:schemeClr>
                </a:solidFill>
                <a:latin typeface="+mn-lt"/>
                <a:ea typeface="+mn-ea"/>
                <a:cs typeface="+mn-cs"/>
              </a:rPr>
              <a:t>V=0.25c, </a:t>
            </a:r>
            <a:r>
              <a:rPr lang="en-US" altLang="ja-JP" sz="2000" b="1" dirty="0">
                <a:solidFill>
                  <a:schemeClr val="tx2">
                    <a:lumMod val="60000"/>
                    <a:lumOff val="40000"/>
                  </a:schemeClr>
                </a:solidFill>
                <a:latin typeface="Symbol" pitchFamily="18" charset="2"/>
                <a:ea typeface="+mn-ea"/>
                <a:cs typeface="+mn-cs"/>
              </a:rPr>
              <a:t>s</a:t>
            </a:r>
            <a:r>
              <a:rPr lang="en-US" altLang="ja-JP" sz="2000" b="1" dirty="0">
                <a:solidFill>
                  <a:schemeClr val="tx2">
                    <a:lumMod val="60000"/>
                    <a:lumOff val="40000"/>
                  </a:schemeClr>
                </a:solidFill>
                <a:latin typeface="+mn-lt"/>
                <a:ea typeface="+mn-ea"/>
                <a:cs typeface="+mn-cs"/>
              </a:rPr>
              <a:t>=10</a:t>
            </a:r>
            <a:r>
              <a:rPr lang="en-US" altLang="ja-JP" sz="2000" b="1" baseline="30000" dirty="0">
                <a:solidFill>
                  <a:schemeClr val="tx2">
                    <a:lumMod val="60000"/>
                    <a:lumOff val="40000"/>
                  </a:schemeClr>
                </a:solidFill>
                <a:latin typeface="+mn-lt"/>
                <a:ea typeface="+mn-ea"/>
                <a:cs typeface="+mn-cs"/>
              </a:rPr>
              <a:t>-4</a:t>
            </a:r>
            <a:r>
              <a:rPr lang="en-US" altLang="ja-JP" sz="2000" b="1" dirty="0">
                <a:solidFill>
                  <a:schemeClr val="tx2">
                    <a:lumMod val="60000"/>
                    <a:lumOff val="40000"/>
                  </a:schemeClr>
                </a:solidFill>
                <a:latin typeface="+mn-lt"/>
                <a:ea typeface="+mn-ea"/>
                <a:cs typeface="+mn-cs"/>
              </a:rPr>
              <a:t>, </a:t>
            </a:r>
            <a:r>
              <a:rPr lang="en-US" altLang="ja-JP" sz="2000" b="1" dirty="0">
                <a:solidFill>
                  <a:schemeClr val="tx2">
                    <a:lumMod val="60000"/>
                    <a:lumOff val="40000"/>
                  </a:schemeClr>
                </a:solidFill>
                <a:latin typeface="Symbol" pitchFamily="18" charset="2"/>
                <a:ea typeface="+mn-ea"/>
                <a:cs typeface="+mn-cs"/>
              </a:rPr>
              <a:t>q</a:t>
            </a:r>
            <a:r>
              <a:rPr lang="en-US" altLang="ja-JP" sz="2000" b="1" dirty="0">
                <a:solidFill>
                  <a:schemeClr val="tx2">
                    <a:lumMod val="60000"/>
                    <a:lumOff val="40000"/>
                  </a:schemeClr>
                </a:solidFill>
                <a:latin typeface="+mn-lt"/>
                <a:ea typeface="+mn-ea"/>
                <a:cs typeface="+mn-cs"/>
              </a:rPr>
              <a:t>=90˚</a:t>
            </a:r>
            <a:endParaRPr lang="ja-JP" altLang="en-US" sz="2000" b="1" dirty="0">
              <a:solidFill>
                <a:schemeClr val="tx2">
                  <a:lumMod val="60000"/>
                  <a:lumOff val="40000"/>
                </a:schemeClr>
              </a:solidFill>
              <a:latin typeface="+mn-lt"/>
              <a:ea typeface="+mn-ea"/>
              <a:cs typeface="+mn-cs"/>
            </a:endParaRPr>
          </a:p>
        </p:txBody>
      </p:sp>
      <p:pic>
        <p:nvPicPr>
          <p:cNvPr id="663563" name="Picture 8" descr="F:\Simulation\ep_sgm4\B_abs.png"/>
          <p:cNvPicPr>
            <a:picLocks noChangeAspect="1" noChangeArrowheads="1"/>
          </p:cNvPicPr>
          <p:nvPr/>
        </p:nvPicPr>
        <p:blipFill>
          <a:blip r:embed="rId5" cstate="print"/>
          <a:srcRect/>
          <a:stretch>
            <a:fillRect/>
          </a:stretch>
        </p:blipFill>
        <p:spPr bwMode="auto">
          <a:xfrm>
            <a:off x="-714375" y="3857625"/>
            <a:ext cx="10072688" cy="3386138"/>
          </a:xfrm>
          <a:prstGeom prst="rect">
            <a:avLst/>
          </a:prstGeom>
          <a:noFill/>
          <a:ln w="9525">
            <a:noFill/>
            <a:miter lim="800000"/>
            <a:headEnd/>
            <a:tailEnd/>
          </a:ln>
        </p:spPr>
      </p:pic>
      <p:sp>
        <p:nvSpPr>
          <p:cNvPr id="663564" name="テキスト ボックス 3"/>
          <p:cNvSpPr txBox="1">
            <a:spLocks noChangeArrowheads="1"/>
          </p:cNvSpPr>
          <p:nvPr/>
        </p:nvSpPr>
        <p:spPr bwMode="auto">
          <a:xfrm>
            <a:off x="500063" y="6286500"/>
            <a:ext cx="2286000" cy="307975"/>
          </a:xfrm>
          <a:prstGeom prst="rect">
            <a:avLst/>
          </a:prstGeom>
          <a:noFill/>
          <a:ln w="9525">
            <a:noFill/>
            <a:miter lim="800000"/>
            <a:headEnd/>
            <a:tailEnd/>
          </a:ln>
        </p:spPr>
        <p:txBody>
          <a:bodyPr>
            <a:spAutoFit/>
          </a:bodyPr>
          <a:lstStyle/>
          <a:p>
            <a:pPr algn="ctr"/>
            <a:r>
              <a:rPr lang="en-US" altLang="ja-JP" sz="1400" b="1">
                <a:solidFill>
                  <a:schemeClr val="bg1"/>
                </a:solidFill>
                <a:latin typeface="Calibri" pitchFamily="34" charset="0"/>
                <a:ea typeface="メイリオ"/>
                <a:cs typeface="メイリオ"/>
              </a:rPr>
              <a:t>Magnetic field normal to B</a:t>
            </a:r>
            <a:r>
              <a:rPr lang="en-US" altLang="ja-JP" sz="1400" b="1" baseline="-25000">
                <a:solidFill>
                  <a:schemeClr val="bg1"/>
                </a:solidFill>
                <a:latin typeface="Calibri" pitchFamily="34" charset="0"/>
                <a:ea typeface="メイリオ"/>
                <a:cs typeface="メイリオ"/>
              </a:rPr>
              <a:t>0</a:t>
            </a:r>
            <a:endParaRPr lang="ja-JP" altLang="en-US" sz="1400" b="1">
              <a:solidFill>
                <a:schemeClr val="bg1"/>
              </a:solidFill>
              <a:latin typeface="Calibri" pitchFamily="34" charset="0"/>
              <a:ea typeface="メイリオ"/>
              <a:cs typeface="メイリオ"/>
            </a:endParaRPr>
          </a:p>
        </p:txBody>
      </p:sp>
      <p:sp>
        <p:nvSpPr>
          <p:cNvPr id="19" name="テキスト ボックス 18"/>
          <p:cNvSpPr txBox="1"/>
          <p:nvPr/>
        </p:nvSpPr>
        <p:spPr>
          <a:xfrm>
            <a:off x="500063" y="5929313"/>
            <a:ext cx="1385887" cy="338137"/>
          </a:xfrm>
          <a:prstGeom prst="rect">
            <a:avLst/>
          </a:prstGeom>
          <a:solidFill>
            <a:srgbClr val="000000">
              <a:alpha val="60000"/>
            </a:srgbClr>
          </a:solidFill>
        </p:spPr>
        <p:txBody>
          <a:bodyPr>
            <a:spAutoFit/>
          </a:bodyPr>
          <a:lstStyle/>
          <a:p>
            <a:pPr fontAlgn="auto">
              <a:spcBef>
                <a:spcPts val="0"/>
              </a:spcBef>
              <a:spcAft>
                <a:spcPts val="0"/>
              </a:spcAft>
              <a:defRPr/>
            </a:pPr>
            <a:r>
              <a:rPr lang="en-US" altLang="ja-JP" sz="1600" b="1" dirty="0">
                <a:solidFill>
                  <a:schemeClr val="accent6">
                    <a:lumMod val="40000"/>
                    <a:lumOff val="60000"/>
                  </a:schemeClr>
                </a:solidFill>
                <a:latin typeface="+mn-lt"/>
                <a:ea typeface="ＭＳ Ｐゴシック" pitchFamily="50" charset="-128"/>
                <a:cs typeface="+mn-cs"/>
              </a:rPr>
              <a:t>|B|/B</a:t>
            </a:r>
            <a:r>
              <a:rPr lang="en-US" altLang="ja-JP" sz="1600" b="1" baseline="-25000" dirty="0">
                <a:solidFill>
                  <a:schemeClr val="accent6">
                    <a:lumMod val="40000"/>
                    <a:lumOff val="60000"/>
                  </a:schemeClr>
                </a:solidFill>
                <a:latin typeface="+mn-lt"/>
                <a:ea typeface="ＭＳ Ｐゴシック" pitchFamily="50" charset="-128"/>
                <a:cs typeface="+mn-cs"/>
              </a:rPr>
              <a:t>0</a:t>
            </a:r>
            <a:r>
              <a:rPr lang="en-US" altLang="ja-JP" sz="1600" b="1" dirty="0">
                <a:solidFill>
                  <a:schemeClr val="accent6">
                    <a:lumMod val="40000"/>
                    <a:lumOff val="60000"/>
                  </a:schemeClr>
                </a:solidFill>
                <a:latin typeface="+mn-lt"/>
                <a:ea typeface="ＭＳ Ｐゴシック" pitchFamily="50" charset="-128"/>
                <a:cs typeface="+mn-cs"/>
              </a:rPr>
              <a:t> ~ 40</a:t>
            </a:r>
            <a:endParaRPr lang="ja-JP" altLang="en-US" sz="1600" b="1" dirty="0">
              <a:solidFill>
                <a:schemeClr val="accent6">
                  <a:lumMod val="40000"/>
                  <a:lumOff val="60000"/>
                </a:schemeClr>
              </a:solidFill>
              <a:latin typeface="+mn-lt"/>
              <a:ea typeface="ＭＳ Ｐゴシック" pitchFamily="50" charset="-128"/>
              <a:cs typeface="+mn-cs"/>
            </a:endParaRPr>
          </a:p>
        </p:txBody>
      </p:sp>
      <p:sp>
        <p:nvSpPr>
          <p:cNvPr id="663566" name="テキスト ボックス 19"/>
          <p:cNvSpPr txBox="1">
            <a:spLocks noChangeArrowheads="1"/>
          </p:cNvSpPr>
          <p:nvPr/>
        </p:nvSpPr>
        <p:spPr bwMode="auto">
          <a:xfrm>
            <a:off x="500063" y="4214813"/>
            <a:ext cx="1500187" cy="338137"/>
          </a:xfrm>
          <a:prstGeom prst="rect">
            <a:avLst/>
          </a:prstGeom>
          <a:noFill/>
          <a:ln w="9525">
            <a:noFill/>
            <a:miter lim="800000"/>
            <a:headEnd/>
            <a:tailEnd/>
          </a:ln>
        </p:spPr>
        <p:txBody>
          <a:bodyPr>
            <a:spAutoFit/>
          </a:bodyPr>
          <a:lstStyle/>
          <a:p>
            <a:r>
              <a:rPr lang="en-US" altLang="ja-JP" sz="1600" b="1">
                <a:solidFill>
                  <a:srgbClr val="FFFF00"/>
                </a:solidFill>
                <a:latin typeface="Calibri" pitchFamily="34" charset="0"/>
              </a:rPr>
              <a:t>|B|/B</a:t>
            </a:r>
            <a:r>
              <a:rPr lang="en-US" altLang="ja-JP" sz="1600" b="1" baseline="-25000">
                <a:solidFill>
                  <a:srgbClr val="FFFF00"/>
                </a:solidFill>
                <a:latin typeface="Calibri" pitchFamily="34" charset="0"/>
              </a:rPr>
              <a:t>0</a:t>
            </a:r>
            <a:r>
              <a:rPr lang="en-US" altLang="ja-JP" sz="1600" b="1">
                <a:solidFill>
                  <a:srgbClr val="FFFF00"/>
                </a:solidFill>
                <a:latin typeface="Calibri" pitchFamily="34" charset="0"/>
              </a:rPr>
              <a:t> ~ 15</a:t>
            </a:r>
            <a:endParaRPr lang="ja-JP" altLang="en-US" sz="1600" b="1">
              <a:solidFill>
                <a:srgbClr val="FFFF00"/>
              </a:solidFill>
              <a:latin typeface="Calibri" pitchFamily="34" charset="0"/>
            </a:endParaRPr>
          </a:p>
        </p:txBody>
      </p:sp>
      <p:sp>
        <p:nvSpPr>
          <p:cNvPr id="18" name="スライド番号プレースホルダ 17"/>
          <p:cNvSpPr>
            <a:spLocks noGrp="1"/>
          </p:cNvSpPr>
          <p:nvPr>
            <p:ph type="sldNum" sz="quarter" idx="12"/>
          </p:nvPr>
        </p:nvSpPr>
        <p:spPr/>
        <p:txBody>
          <a:bodyPr/>
          <a:lstStyle/>
          <a:p>
            <a:pPr>
              <a:defRPr/>
            </a:pPr>
            <a:fld id="{65E03891-6E64-462D-87C2-E2C3BBED5907}" type="slidenum">
              <a:rPr lang="ja-JP" altLang="en-US" smtClean="0"/>
              <a:pPr>
                <a:defRPr/>
              </a:pPr>
              <a:t>31</a:t>
            </a:fld>
            <a:endParaRPr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1071563"/>
          </a:xfrm>
        </p:spPr>
        <p:txBody>
          <a:bodyPr rtlCol="0"/>
          <a:lstStyle/>
          <a:p>
            <a:pPr eaLnBrk="1" fontAlgn="auto" hangingPunct="1">
              <a:spcAft>
                <a:spcPts val="0"/>
              </a:spcAft>
              <a:defRPr/>
            </a:pPr>
            <a:r>
              <a:rPr lang="en-US" altLang="ja-JP" dirty="0" smtClean="0"/>
              <a:t>Phase Space Plots</a:t>
            </a:r>
            <a:endParaRPr lang="ja-JP" altLang="en-US" dirty="0"/>
          </a:p>
        </p:txBody>
      </p:sp>
      <p:pic>
        <p:nvPicPr>
          <p:cNvPr id="27651" name="Picture 2" descr="C:\Simulation\sim_temp\figs\ep_sgm4\uiy_160000.png"/>
          <p:cNvPicPr>
            <a:picLocks noChangeAspect="1" noChangeArrowheads="1"/>
          </p:cNvPicPr>
          <p:nvPr/>
        </p:nvPicPr>
        <p:blipFill>
          <a:blip r:embed="rId3" cstate="print"/>
          <a:srcRect/>
          <a:stretch>
            <a:fillRect/>
          </a:stretch>
        </p:blipFill>
        <p:spPr bwMode="auto">
          <a:xfrm>
            <a:off x="0" y="2857500"/>
            <a:ext cx="4500563" cy="1254125"/>
          </a:xfrm>
          <a:prstGeom prst="rect">
            <a:avLst/>
          </a:prstGeom>
          <a:noFill/>
          <a:ln w="9525">
            <a:noFill/>
            <a:miter lim="800000"/>
            <a:headEnd/>
            <a:tailEnd/>
          </a:ln>
        </p:spPr>
      </p:pic>
      <p:pic>
        <p:nvPicPr>
          <p:cNvPr id="27652" name="Picture 3" descr="C:\Simulation\sim_temp\figs\ep_sgm4\uiz_160000.png"/>
          <p:cNvPicPr>
            <a:picLocks noChangeAspect="1" noChangeArrowheads="1"/>
          </p:cNvPicPr>
          <p:nvPr/>
        </p:nvPicPr>
        <p:blipFill>
          <a:blip r:embed="rId4" cstate="print"/>
          <a:srcRect/>
          <a:stretch>
            <a:fillRect/>
          </a:stretch>
        </p:blipFill>
        <p:spPr bwMode="auto">
          <a:xfrm>
            <a:off x="0" y="4143375"/>
            <a:ext cx="4500563" cy="1195388"/>
          </a:xfrm>
          <a:prstGeom prst="rect">
            <a:avLst/>
          </a:prstGeom>
          <a:noFill/>
          <a:ln w="9525">
            <a:noFill/>
            <a:miter lim="800000"/>
            <a:headEnd/>
            <a:tailEnd/>
          </a:ln>
        </p:spPr>
      </p:pic>
      <p:pic>
        <p:nvPicPr>
          <p:cNvPr id="27653" name="Picture 4" descr="C:\Simulation\sim_temp\figs\ep_sgm4\uix_160000.png"/>
          <p:cNvPicPr>
            <a:picLocks noChangeAspect="1" noChangeArrowheads="1"/>
          </p:cNvPicPr>
          <p:nvPr/>
        </p:nvPicPr>
        <p:blipFill>
          <a:blip r:embed="rId5" cstate="print"/>
          <a:srcRect/>
          <a:stretch>
            <a:fillRect/>
          </a:stretch>
        </p:blipFill>
        <p:spPr bwMode="auto">
          <a:xfrm>
            <a:off x="0" y="1658938"/>
            <a:ext cx="4500563" cy="1258887"/>
          </a:xfrm>
          <a:prstGeom prst="rect">
            <a:avLst/>
          </a:prstGeom>
          <a:noFill/>
          <a:ln w="9525">
            <a:noFill/>
            <a:miter lim="800000"/>
            <a:headEnd/>
            <a:tailEnd/>
          </a:ln>
        </p:spPr>
      </p:pic>
      <p:pic>
        <p:nvPicPr>
          <p:cNvPr id="27654" name="Picture 5" descr="C:\Simulation\sim_temp\figs\ep_sgm4\uex_160000.png"/>
          <p:cNvPicPr>
            <a:picLocks noChangeAspect="1" noChangeArrowheads="1"/>
          </p:cNvPicPr>
          <p:nvPr/>
        </p:nvPicPr>
        <p:blipFill>
          <a:blip r:embed="rId6" cstate="print"/>
          <a:srcRect/>
          <a:stretch>
            <a:fillRect/>
          </a:stretch>
        </p:blipFill>
        <p:spPr bwMode="auto">
          <a:xfrm>
            <a:off x="4656138" y="1643063"/>
            <a:ext cx="4487862" cy="1255712"/>
          </a:xfrm>
          <a:prstGeom prst="rect">
            <a:avLst/>
          </a:prstGeom>
          <a:noFill/>
          <a:ln w="9525">
            <a:noFill/>
            <a:miter lim="800000"/>
            <a:headEnd/>
            <a:tailEnd/>
          </a:ln>
        </p:spPr>
      </p:pic>
      <p:pic>
        <p:nvPicPr>
          <p:cNvPr id="27655" name="Picture 6" descr="C:\Simulation\sim_temp\figs\ep_sgm4\uey_160000.png"/>
          <p:cNvPicPr>
            <a:picLocks noChangeAspect="1" noChangeArrowheads="1"/>
          </p:cNvPicPr>
          <p:nvPr/>
        </p:nvPicPr>
        <p:blipFill>
          <a:blip r:embed="rId7" cstate="print"/>
          <a:srcRect/>
          <a:stretch>
            <a:fillRect/>
          </a:stretch>
        </p:blipFill>
        <p:spPr bwMode="auto">
          <a:xfrm>
            <a:off x="4670425" y="2844800"/>
            <a:ext cx="4473575" cy="1239838"/>
          </a:xfrm>
          <a:prstGeom prst="rect">
            <a:avLst/>
          </a:prstGeom>
          <a:noFill/>
          <a:ln w="9525">
            <a:noFill/>
            <a:miter lim="800000"/>
            <a:headEnd/>
            <a:tailEnd/>
          </a:ln>
        </p:spPr>
      </p:pic>
      <p:pic>
        <p:nvPicPr>
          <p:cNvPr id="27656" name="Picture 7" descr="C:\Simulation\sim_temp\figs\ep_sgm4\uez_160000.png"/>
          <p:cNvPicPr>
            <a:picLocks noChangeAspect="1" noChangeArrowheads="1"/>
          </p:cNvPicPr>
          <p:nvPr/>
        </p:nvPicPr>
        <p:blipFill>
          <a:blip r:embed="rId8" cstate="print"/>
          <a:srcRect/>
          <a:stretch>
            <a:fillRect/>
          </a:stretch>
        </p:blipFill>
        <p:spPr bwMode="auto">
          <a:xfrm>
            <a:off x="4694238" y="4000500"/>
            <a:ext cx="4449762" cy="1298575"/>
          </a:xfrm>
          <a:prstGeom prst="rect">
            <a:avLst/>
          </a:prstGeom>
          <a:noFill/>
          <a:ln w="9525">
            <a:noFill/>
            <a:miter lim="800000"/>
            <a:headEnd/>
            <a:tailEnd/>
          </a:ln>
        </p:spPr>
      </p:pic>
      <p:sp>
        <p:nvSpPr>
          <p:cNvPr id="26633" name="テキスト ボックス 8"/>
          <p:cNvSpPr txBox="1">
            <a:spLocks noChangeArrowheads="1"/>
          </p:cNvSpPr>
          <p:nvPr/>
        </p:nvSpPr>
        <p:spPr bwMode="auto">
          <a:xfrm>
            <a:off x="2000250" y="1357313"/>
            <a:ext cx="584200" cy="369887"/>
          </a:xfrm>
          <a:prstGeom prst="rect">
            <a:avLst/>
          </a:prstGeom>
          <a:noFill/>
          <a:ln w="9525">
            <a:noFill/>
            <a:miter lim="800000"/>
            <a:headEnd/>
            <a:tailEnd/>
          </a:ln>
        </p:spPr>
        <p:txBody>
          <a:bodyPr wrap="none">
            <a:spAutoFit/>
          </a:bodyPr>
          <a:lstStyle/>
          <a:p>
            <a:pPr algn="ctr">
              <a:defRPr/>
            </a:pPr>
            <a:r>
              <a:rPr lang="en-US" altLang="ja-JP" b="1" dirty="0">
                <a:latin typeface="+mn-lt"/>
                <a:ea typeface="メイリオ" pitchFamily="50" charset="-128"/>
              </a:rPr>
              <a:t>Ions</a:t>
            </a:r>
            <a:endParaRPr lang="ja-JP" altLang="en-US" b="1" dirty="0">
              <a:latin typeface="+mn-lt"/>
              <a:ea typeface="メイリオ" pitchFamily="50" charset="-128"/>
            </a:endParaRPr>
          </a:p>
        </p:txBody>
      </p:sp>
      <p:sp>
        <p:nvSpPr>
          <p:cNvPr id="26634" name="テキスト ボックス 9"/>
          <p:cNvSpPr txBox="1">
            <a:spLocks noChangeArrowheads="1"/>
          </p:cNvSpPr>
          <p:nvPr/>
        </p:nvSpPr>
        <p:spPr bwMode="auto">
          <a:xfrm>
            <a:off x="6500813" y="1357313"/>
            <a:ext cx="1062037" cy="369887"/>
          </a:xfrm>
          <a:prstGeom prst="rect">
            <a:avLst/>
          </a:prstGeom>
          <a:noFill/>
          <a:ln w="9525">
            <a:noFill/>
            <a:miter lim="800000"/>
            <a:headEnd/>
            <a:tailEnd/>
          </a:ln>
        </p:spPr>
        <p:txBody>
          <a:bodyPr wrap="none">
            <a:spAutoFit/>
          </a:bodyPr>
          <a:lstStyle/>
          <a:p>
            <a:pPr algn="ctr">
              <a:defRPr/>
            </a:pPr>
            <a:r>
              <a:rPr lang="en-US" altLang="ja-JP" b="1" dirty="0">
                <a:latin typeface="+mn-lt"/>
                <a:ea typeface="メイリオ" pitchFamily="50" charset="-128"/>
              </a:rPr>
              <a:t>Electrons</a:t>
            </a:r>
            <a:endParaRPr lang="ja-JP" altLang="en-US" b="1" dirty="0">
              <a:latin typeface="+mn-lt"/>
              <a:ea typeface="メイリオ" pitchFamily="50" charset="-128"/>
            </a:endParaRPr>
          </a:p>
        </p:txBody>
      </p:sp>
      <p:sp>
        <p:nvSpPr>
          <p:cNvPr id="11" name="テキスト ボックス 10"/>
          <p:cNvSpPr txBox="1"/>
          <p:nvPr/>
        </p:nvSpPr>
        <p:spPr>
          <a:xfrm>
            <a:off x="357188" y="1571625"/>
            <a:ext cx="428625" cy="369888"/>
          </a:xfrm>
          <a:prstGeom prst="rect">
            <a:avLst/>
          </a:prstGeom>
          <a:noFill/>
        </p:spPr>
        <p:txBody>
          <a:bodyPr>
            <a:spAutoFit/>
          </a:bodyPr>
          <a:lstStyle/>
          <a:p>
            <a:pPr fontAlgn="auto">
              <a:spcBef>
                <a:spcPts val="0"/>
              </a:spcBef>
              <a:spcAft>
                <a:spcPts val="0"/>
              </a:spcAft>
              <a:defRPr/>
            </a:pPr>
            <a:r>
              <a:rPr lang="en-US" altLang="ja-JP" b="1" dirty="0" err="1">
                <a:solidFill>
                  <a:schemeClr val="accent1">
                    <a:lumMod val="50000"/>
                  </a:schemeClr>
                </a:solidFill>
                <a:latin typeface="+mn-lt"/>
                <a:ea typeface="+mn-ea"/>
              </a:rPr>
              <a:t>u</a:t>
            </a:r>
            <a:r>
              <a:rPr lang="en-US" altLang="ja-JP" b="1" baseline="-25000" dirty="0" err="1">
                <a:solidFill>
                  <a:schemeClr val="accent1">
                    <a:lumMod val="50000"/>
                  </a:schemeClr>
                </a:solidFill>
                <a:latin typeface="+mn-lt"/>
                <a:ea typeface="+mn-ea"/>
              </a:rPr>
              <a:t>x</a:t>
            </a:r>
            <a:endParaRPr lang="ja-JP" altLang="en-US" b="1" baseline="-25000" dirty="0">
              <a:solidFill>
                <a:schemeClr val="accent1">
                  <a:lumMod val="50000"/>
                </a:schemeClr>
              </a:solidFill>
              <a:latin typeface="+mn-lt"/>
              <a:ea typeface="+mn-ea"/>
            </a:endParaRPr>
          </a:p>
        </p:txBody>
      </p:sp>
      <p:sp>
        <p:nvSpPr>
          <p:cNvPr id="12" name="テキスト ボックス 11"/>
          <p:cNvSpPr txBox="1"/>
          <p:nvPr/>
        </p:nvSpPr>
        <p:spPr>
          <a:xfrm>
            <a:off x="357188" y="2857500"/>
            <a:ext cx="428625" cy="369888"/>
          </a:xfrm>
          <a:prstGeom prst="rect">
            <a:avLst/>
          </a:prstGeom>
          <a:noFill/>
        </p:spPr>
        <p:txBody>
          <a:bodyPr>
            <a:spAutoFit/>
          </a:bodyPr>
          <a:lstStyle/>
          <a:p>
            <a:pPr fontAlgn="auto">
              <a:spcBef>
                <a:spcPts val="0"/>
              </a:spcBef>
              <a:spcAft>
                <a:spcPts val="0"/>
              </a:spcAft>
              <a:defRPr/>
            </a:pPr>
            <a:r>
              <a:rPr lang="en-US" altLang="ja-JP" b="1" dirty="0" err="1">
                <a:solidFill>
                  <a:schemeClr val="accent1">
                    <a:lumMod val="50000"/>
                  </a:schemeClr>
                </a:solidFill>
                <a:latin typeface="+mn-lt"/>
                <a:ea typeface="+mn-ea"/>
              </a:rPr>
              <a:t>u</a:t>
            </a:r>
            <a:r>
              <a:rPr lang="en-US" altLang="ja-JP" b="1" baseline="-25000" dirty="0" err="1">
                <a:solidFill>
                  <a:schemeClr val="accent1">
                    <a:lumMod val="50000"/>
                  </a:schemeClr>
                </a:solidFill>
                <a:latin typeface="+mn-lt"/>
                <a:ea typeface="+mn-ea"/>
              </a:rPr>
              <a:t>y</a:t>
            </a:r>
            <a:endParaRPr lang="ja-JP" altLang="en-US" b="1" baseline="-25000" dirty="0">
              <a:solidFill>
                <a:schemeClr val="accent1">
                  <a:lumMod val="50000"/>
                </a:schemeClr>
              </a:solidFill>
              <a:latin typeface="+mn-lt"/>
              <a:ea typeface="+mn-ea"/>
            </a:endParaRPr>
          </a:p>
        </p:txBody>
      </p:sp>
      <p:sp>
        <p:nvSpPr>
          <p:cNvPr id="13" name="テキスト ボックス 12"/>
          <p:cNvSpPr txBox="1"/>
          <p:nvPr/>
        </p:nvSpPr>
        <p:spPr>
          <a:xfrm>
            <a:off x="357188" y="4143375"/>
            <a:ext cx="428625" cy="369888"/>
          </a:xfrm>
          <a:prstGeom prst="rect">
            <a:avLst/>
          </a:prstGeom>
          <a:noFill/>
        </p:spPr>
        <p:txBody>
          <a:bodyPr>
            <a:spAutoFit/>
          </a:bodyPr>
          <a:lstStyle/>
          <a:p>
            <a:pPr fontAlgn="auto">
              <a:spcBef>
                <a:spcPts val="0"/>
              </a:spcBef>
              <a:spcAft>
                <a:spcPts val="0"/>
              </a:spcAft>
              <a:defRPr/>
            </a:pPr>
            <a:r>
              <a:rPr lang="en-US" altLang="ja-JP" b="1" dirty="0" err="1">
                <a:solidFill>
                  <a:schemeClr val="accent1">
                    <a:lumMod val="50000"/>
                  </a:schemeClr>
                </a:solidFill>
                <a:latin typeface="+mn-lt"/>
                <a:ea typeface="+mn-ea"/>
              </a:rPr>
              <a:t>u</a:t>
            </a:r>
            <a:r>
              <a:rPr lang="en-US" altLang="ja-JP" b="1" baseline="-25000" dirty="0" err="1">
                <a:solidFill>
                  <a:schemeClr val="accent1">
                    <a:lumMod val="50000"/>
                  </a:schemeClr>
                </a:solidFill>
                <a:latin typeface="+mn-lt"/>
                <a:ea typeface="+mn-ea"/>
              </a:rPr>
              <a:t>z</a:t>
            </a:r>
            <a:endParaRPr lang="ja-JP" altLang="en-US" b="1" baseline="-25000" dirty="0">
              <a:solidFill>
                <a:schemeClr val="accent1">
                  <a:lumMod val="50000"/>
                </a:schemeClr>
              </a:solidFill>
              <a:latin typeface="+mn-lt"/>
              <a:ea typeface="+mn-ea"/>
            </a:endParaRPr>
          </a:p>
        </p:txBody>
      </p:sp>
      <p:sp>
        <p:nvSpPr>
          <p:cNvPr id="14" name="テキスト ボックス 13"/>
          <p:cNvSpPr txBox="1"/>
          <p:nvPr/>
        </p:nvSpPr>
        <p:spPr>
          <a:xfrm>
            <a:off x="5000625" y="1571625"/>
            <a:ext cx="428625" cy="369888"/>
          </a:xfrm>
          <a:prstGeom prst="rect">
            <a:avLst/>
          </a:prstGeom>
          <a:noFill/>
        </p:spPr>
        <p:txBody>
          <a:bodyPr>
            <a:spAutoFit/>
          </a:bodyPr>
          <a:lstStyle/>
          <a:p>
            <a:pPr fontAlgn="auto">
              <a:spcBef>
                <a:spcPts val="0"/>
              </a:spcBef>
              <a:spcAft>
                <a:spcPts val="0"/>
              </a:spcAft>
              <a:defRPr/>
            </a:pPr>
            <a:r>
              <a:rPr lang="en-US" altLang="ja-JP" b="1" dirty="0" err="1">
                <a:solidFill>
                  <a:schemeClr val="accent1">
                    <a:lumMod val="50000"/>
                  </a:schemeClr>
                </a:solidFill>
                <a:latin typeface="+mn-lt"/>
                <a:ea typeface="+mn-ea"/>
              </a:rPr>
              <a:t>u</a:t>
            </a:r>
            <a:r>
              <a:rPr lang="en-US" altLang="ja-JP" b="1" baseline="-25000" dirty="0" err="1">
                <a:solidFill>
                  <a:schemeClr val="accent1">
                    <a:lumMod val="50000"/>
                  </a:schemeClr>
                </a:solidFill>
                <a:latin typeface="+mn-lt"/>
                <a:ea typeface="+mn-ea"/>
              </a:rPr>
              <a:t>x</a:t>
            </a:r>
            <a:endParaRPr lang="ja-JP" altLang="en-US" b="1" baseline="-25000" dirty="0">
              <a:solidFill>
                <a:schemeClr val="accent1">
                  <a:lumMod val="50000"/>
                </a:schemeClr>
              </a:solidFill>
              <a:latin typeface="+mn-lt"/>
              <a:ea typeface="+mn-ea"/>
            </a:endParaRPr>
          </a:p>
        </p:txBody>
      </p:sp>
      <p:sp>
        <p:nvSpPr>
          <p:cNvPr id="15" name="テキスト ボックス 14"/>
          <p:cNvSpPr txBox="1"/>
          <p:nvPr/>
        </p:nvSpPr>
        <p:spPr>
          <a:xfrm>
            <a:off x="5000625" y="2857500"/>
            <a:ext cx="428625" cy="369888"/>
          </a:xfrm>
          <a:prstGeom prst="rect">
            <a:avLst/>
          </a:prstGeom>
          <a:noFill/>
        </p:spPr>
        <p:txBody>
          <a:bodyPr>
            <a:spAutoFit/>
          </a:bodyPr>
          <a:lstStyle/>
          <a:p>
            <a:pPr fontAlgn="auto">
              <a:spcBef>
                <a:spcPts val="0"/>
              </a:spcBef>
              <a:spcAft>
                <a:spcPts val="0"/>
              </a:spcAft>
              <a:defRPr/>
            </a:pPr>
            <a:r>
              <a:rPr lang="en-US" altLang="ja-JP" b="1" dirty="0" err="1">
                <a:solidFill>
                  <a:schemeClr val="accent1">
                    <a:lumMod val="50000"/>
                  </a:schemeClr>
                </a:solidFill>
                <a:latin typeface="+mn-lt"/>
                <a:ea typeface="+mn-ea"/>
              </a:rPr>
              <a:t>u</a:t>
            </a:r>
            <a:r>
              <a:rPr lang="en-US" altLang="ja-JP" b="1" baseline="-25000" dirty="0" err="1">
                <a:solidFill>
                  <a:schemeClr val="accent1">
                    <a:lumMod val="50000"/>
                  </a:schemeClr>
                </a:solidFill>
                <a:latin typeface="+mn-lt"/>
                <a:ea typeface="+mn-ea"/>
              </a:rPr>
              <a:t>y</a:t>
            </a:r>
            <a:endParaRPr lang="ja-JP" altLang="en-US" b="1" baseline="-25000" dirty="0">
              <a:solidFill>
                <a:schemeClr val="accent1">
                  <a:lumMod val="50000"/>
                </a:schemeClr>
              </a:solidFill>
              <a:latin typeface="+mn-lt"/>
              <a:ea typeface="+mn-ea"/>
            </a:endParaRPr>
          </a:p>
        </p:txBody>
      </p:sp>
      <p:sp>
        <p:nvSpPr>
          <p:cNvPr id="16" name="テキスト ボックス 15"/>
          <p:cNvSpPr txBox="1"/>
          <p:nvPr/>
        </p:nvSpPr>
        <p:spPr>
          <a:xfrm>
            <a:off x="5000625" y="4143375"/>
            <a:ext cx="428625" cy="369888"/>
          </a:xfrm>
          <a:prstGeom prst="rect">
            <a:avLst/>
          </a:prstGeom>
          <a:noFill/>
        </p:spPr>
        <p:txBody>
          <a:bodyPr>
            <a:spAutoFit/>
          </a:bodyPr>
          <a:lstStyle/>
          <a:p>
            <a:pPr fontAlgn="auto">
              <a:spcBef>
                <a:spcPts val="0"/>
              </a:spcBef>
              <a:spcAft>
                <a:spcPts val="0"/>
              </a:spcAft>
              <a:defRPr/>
            </a:pPr>
            <a:r>
              <a:rPr lang="en-US" altLang="ja-JP" b="1" dirty="0" err="1">
                <a:solidFill>
                  <a:schemeClr val="accent1">
                    <a:lumMod val="50000"/>
                  </a:schemeClr>
                </a:solidFill>
                <a:latin typeface="+mn-lt"/>
                <a:ea typeface="+mn-ea"/>
              </a:rPr>
              <a:t>u</a:t>
            </a:r>
            <a:r>
              <a:rPr lang="en-US" altLang="ja-JP" b="1" baseline="-25000" dirty="0" err="1">
                <a:solidFill>
                  <a:schemeClr val="accent1">
                    <a:lumMod val="50000"/>
                  </a:schemeClr>
                </a:solidFill>
                <a:latin typeface="+mn-lt"/>
                <a:ea typeface="+mn-ea"/>
              </a:rPr>
              <a:t>z</a:t>
            </a:r>
            <a:endParaRPr lang="ja-JP" altLang="en-US" b="1" baseline="-25000" dirty="0">
              <a:solidFill>
                <a:schemeClr val="accent1">
                  <a:lumMod val="50000"/>
                </a:schemeClr>
              </a:solidFill>
              <a:latin typeface="+mn-lt"/>
              <a:ea typeface="+mn-ea"/>
            </a:endParaRPr>
          </a:p>
        </p:txBody>
      </p:sp>
      <p:sp>
        <p:nvSpPr>
          <p:cNvPr id="17" name="テキスト ボックス 16"/>
          <p:cNvSpPr txBox="1"/>
          <p:nvPr/>
        </p:nvSpPr>
        <p:spPr>
          <a:xfrm>
            <a:off x="611188" y="5734050"/>
            <a:ext cx="8064500" cy="944563"/>
          </a:xfrm>
          <a:prstGeom prst="rect">
            <a:avLst/>
          </a:prstGeom>
          <a:solidFill>
            <a:schemeClr val="accent3">
              <a:lumMod val="60000"/>
              <a:lumOff val="40000"/>
            </a:schemeClr>
          </a:solidFill>
          <a:ln w="28575"/>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spAutoFit/>
          </a:bodyPr>
          <a:lstStyle/>
          <a:p>
            <a:pPr marL="180975" indent="-180975" fontAlgn="auto">
              <a:spcBef>
                <a:spcPts val="0"/>
              </a:spcBef>
              <a:spcAft>
                <a:spcPts val="0"/>
              </a:spcAft>
              <a:buFont typeface="Arial" pitchFamily="34" charset="0"/>
              <a:buChar char="•"/>
              <a:defRPr/>
            </a:pPr>
            <a:r>
              <a:rPr lang="en-US" altLang="ja-JP" dirty="0">
                <a:ea typeface="メイリオ" pitchFamily="50" charset="-128"/>
              </a:rPr>
              <a:t>Both electrons and ions are </a:t>
            </a:r>
            <a:r>
              <a:rPr lang="en-US" altLang="ja-JP" b="1" dirty="0" err="1">
                <a:solidFill>
                  <a:schemeClr val="accent3">
                    <a:lumMod val="50000"/>
                  </a:schemeClr>
                </a:solidFill>
                <a:ea typeface="メイリオ" pitchFamily="50" charset="-128"/>
              </a:rPr>
              <a:t>isotropically</a:t>
            </a:r>
            <a:r>
              <a:rPr lang="en-US" altLang="ja-JP" b="1" dirty="0">
                <a:solidFill>
                  <a:schemeClr val="accent3">
                    <a:lumMod val="50000"/>
                  </a:schemeClr>
                </a:solidFill>
                <a:ea typeface="メイリオ" pitchFamily="50" charset="-128"/>
              </a:rPr>
              <a:t> </a:t>
            </a:r>
            <a:r>
              <a:rPr lang="en-US" altLang="ja-JP" b="1" dirty="0" err="1">
                <a:solidFill>
                  <a:schemeClr val="accent3">
                    <a:lumMod val="50000"/>
                  </a:schemeClr>
                </a:solidFill>
                <a:ea typeface="メイリオ" pitchFamily="50" charset="-128"/>
              </a:rPr>
              <a:t>thermalized</a:t>
            </a:r>
            <a:r>
              <a:rPr lang="en-US" altLang="ja-JP" dirty="0">
                <a:solidFill>
                  <a:schemeClr val="accent3">
                    <a:lumMod val="50000"/>
                  </a:schemeClr>
                </a:solidFill>
                <a:ea typeface="メイリオ" pitchFamily="50" charset="-128"/>
              </a:rPr>
              <a:t> </a:t>
            </a:r>
            <a:r>
              <a:rPr lang="en-US" altLang="ja-JP" dirty="0">
                <a:ea typeface="メイリオ" pitchFamily="50" charset="-128"/>
              </a:rPr>
              <a:t>in the downstream region</a:t>
            </a:r>
          </a:p>
          <a:p>
            <a:pPr marL="180975" indent="-180975" fontAlgn="auto">
              <a:spcBef>
                <a:spcPts val="0"/>
              </a:spcBef>
              <a:spcAft>
                <a:spcPts val="0"/>
              </a:spcAft>
              <a:buFont typeface="Arial" pitchFamily="34" charset="0"/>
              <a:buChar char="•"/>
              <a:defRPr/>
            </a:pPr>
            <a:r>
              <a:rPr lang="en-US" altLang="ja-JP" dirty="0">
                <a:ea typeface="メイリオ" pitchFamily="50" charset="-128"/>
              </a:rPr>
              <a:t>Dissipation (</a:t>
            </a:r>
            <a:r>
              <a:rPr lang="en-US" altLang="ja-JP" dirty="0" err="1">
                <a:ea typeface="メイリオ" pitchFamily="50" charset="-128"/>
              </a:rPr>
              <a:t>thermalization</a:t>
            </a:r>
            <a:r>
              <a:rPr lang="en-US" altLang="ja-JP" dirty="0">
                <a:ea typeface="メイリオ" pitchFamily="50" charset="-128"/>
              </a:rPr>
              <a:t>) would be due to mainly </a:t>
            </a:r>
            <a:r>
              <a:rPr lang="en-US" altLang="ja-JP" b="1" dirty="0">
                <a:solidFill>
                  <a:schemeClr val="accent3">
                    <a:lumMod val="50000"/>
                  </a:schemeClr>
                </a:solidFill>
                <a:ea typeface="メイリオ" pitchFamily="50" charset="-128"/>
              </a:rPr>
              <a:t>magnetic field</a:t>
            </a:r>
            <a:r>
              <a:rPr lang="en-US" altLang="ja-JP" dirty="0">
                <a:ea typeface="メイリオ" pitchFamily="50" charset="-128"/>
              </a:rPr>
              <a:t> and partly </a:t>
            </a:r>
            <a:r>
              <a:rPr lang="en-US" altLang="ja-JP" b="1" dirty="0">
                <a:solidFill>
                  <a:schemeClr val="accent3">
                    <a:lumMod val="50000"/>
                  </a:schemeClr>
                </a:solidFill>
                <a:ea typeface="メイリオ" pitchFamily="50" charset="-128"/>
              </a:rPr>
              <a:t>Buneman instability </a:t>
            </a:r>
            <a:r>
              <a:rPr lang="en-US" altLang="ja-JP" dirty="0">
                <a:solidFill>
                  <a:schemeClr val="tx1"/>
                </a:solidFill>
                <a:ea typeface="メイリオ" pitchFamily="50" charset="-128"/>
              </a:rPr>
              <a:t>(for electrons)</a:t>
            </a:r>
          </a:p>
        </p:txBody>
      </p:sp>
      <p:sp>
        <p:nvSpPr>
          <p:cNvPr id="18" name="スライド番号プレースホルダ 17"/>
          <p:cNvSpPr>
            <a:spLocks noGrp="1"/>
          </p:cNvSpPr>
          <p:nvPr>
            <p:ph type="sldNum" sz="quarter" idx="12"/>
          </p:nvPr>
        </p:nvSpPr>
        <p:spPr/>
        <p:txBody>
          <a:bodyPr/>
          <a:lstStyle/>
          <a:p>
            <a:pPr>
              <a:defRPr/>
            </a:pPr>
            <a:fld id="{65E03891-6E64-462D-87C2-E2C3BBED5907}" type="slidenum">
              <a:rPr lang="ja-JP" altLang="en-US" smtClean="0"/>
              <a:pPr>
                <a:defRPr/>
              </a:pPr>
              <a:t>32</a:t>
            </a:fld>
            <a:endParaRPr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33</a:t>
            </a:fld>
            <a:endParaRPr kumimoji="1" lang="ja-JP" altLang="en-US"/>
          </a:p>
        </p:txBody>
      </p:sp>
      <p:pic>
        <p:nvPicPr>
          <p:cNvPr id="3" name="Picture 31" descr="interfero9"/>
          <p:cNvPicPr>
            <a:picLocks noChangeAspect="1" noChangeArrowheads="1"/>
          </p:cNvPicPr>
          <p:nvPr/>
        </p:nvPicPr>
        <p:blipFill>
          <a:blip r:embed="rId3" cstate="print"/>
          <a:srcRect/>
          <a:stretch>
            <a:fillRect/>
          </a:stretch>
        </p:blipFill>
        <p:spPr bwMode="auto">
          <a:xfrm>
            <a:off x="6012160" y="4468125"/>
            <a:ext cx="2700040" cy="2175562"/>
          </a:xfrm>
          <a:prstGeom prst="rect">
            <a:avLst/>
          </a:prstGeom>
          <a:noFill/>
          <a:ln w="9525">
            <a:noFill/>
            <a:miter lim="800000"/>
            <a:headEnd/>
            <a:tailEnd/>
          </a:ln>
        </p:spPr>
      </p:pic>
      <p:sp>
        <p:nvSpPr>
          <p:cNvPr id="4" name="Rectangle 2"/>
          <p:cNvSpPr txBox="1">
            <a:spLocks noChangeArrowheads="1"/>
          </p:cNvSpPr>
          <p:nvPr/>
        </p:nvSpPr>
        <p:spPr>
          <a:xfrm>
            <a:off x="0" y="0"/>
            <a:ext cx="9144000" cy="91440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ctr" fontAlgn="auto">
              <a:spcAft>
                <a:spcPts val="0"/>
              </a:spcAft>
              <a:defRPr/>
            </a:pPr>
            <a:r>
              <a:rPr lang="en-US" altLang="ja-JP" sz="3600" dirty="0">
                <a:solidFill>
                  <a:srgbClr val="FF0000"/>
                </a:solidFill>
                <a:latin typeface="+mj-lt"/>
                <a:ea typeface="+mj-ea"/>
                <a:cs typeface="+mj-cs"/>
              </a:rPr>
              <a:t>Shock Formation </a:t>
            </a:r>
            <a:r>
              <a:rPr lang="en-US" altLang="ja-JP" sz="3600" dirty="0" smtClean="0">
                <a:solidFill>
                  <a:srgbClr val="FF0000"/>
                </a:solidFill>
                <a:latin typeface="+mj-lt"/>
                <a:ea typeface="+mj-ea"/>
                <a:cs typeface="+mj-cs"/>
              </a:rPr>
              <a:t>Mediated </a:t>
            </a:r>
            <a:r>
              <a:rPr lang="en-US" altLang="ja-JP" sz="3600" dirty="0">
                <a:solidFill>
                  <a:srgbClr val="FF0000"/>
                </a:solidFill>
                <a:latin typeface="+mj-lt"/>
                <a:ea typeface="+mj-ea"/>
                <a:cs typeface="+mj-cs"/>
              </a:rPr>
              <a:t>by </a:t>
            </a:r>
            <a:r>
              <a:rPr lang="en-US" altLang="ja-JP" sz="3600" dirty="0" err="1">
                <a:solidFill>
                  <a:srgbClr val="FF0000"/>
                </a:solidFill>
                <a:latin typeface="+mj-lt"/>
                <a:ea typeface="+mj-ea"/>
                <a:cs typeface="+mj-cs"/>
              </a:rPr>
              <a:t>Weibel</a:t>
            </a:r>
            <a:r>
              <a:rPr lang="en-US" altLang="ja-JP" sz="3600" dirty="0">
                <a:solidFill>
                  <a:srgbClr val="FF0000"/>
                </a:solidFill>
                <a:latin typeface="+mj-lt"/>
                <a:ea typeface="+mj-ea"/>
                <a:cs typeface="+mj-cs"/>
              </a:rPr>
              <a:t> Instability</a:t>
            </a:r>
          </a:p>
        </p:txBody>
      </p:sp>
      <p:pic>
        <p:nvPicPr>
          <p:cNvPr id="5" name="Picture 3" descr="np">
            <a:hlinkClick r:id="rId4" action="ppaction://hlinkfile"/>
          </p:cNvPr>
          <p:cNvPicPr>
            <a:picLocks noChangeAspect="1" noChangeArrowheads="1"/>
          </p:cNvPicPr>
          <p:nvPr/>
        </p:nvPicPr>
        <p:blipFill>
          <a:blip r:embed="rId5" cstate="print"/>
          <a:srcRect/>
          <a:stretch>
            <a:fillRect/>
          </a:stretch>
        </p:blipFill>
        <p:spPr bwMode="auto">
          <a:xfrm>
            <a:off x="571500" y="785813"/>
            <a:ext cx="8289925" cy="1928812"/>
          </a:xfrm>
          <a:prstGeom prst="rect">
            <a:avLst/>
          </a:prstGeom>
          <a:noFill/>
          <a:ln w="9525">
            <a:noFill/>
            <a:miter lim="800000"/>
            <a:headEnd/>
            <a:tailEnd/>
          </a:ln>
        </p:spPr>
      </p:pic>
      <p:pic>
        <p:nvPicPr>
          <p:cNvPr id="6" name="Picture 5" descr="Bz"/>
          <p:cNvPicPr>
            <a:picLocks noChangeAspect="1" noChangeArrowheads="1"/>
          </p:cNvPicPr>
          <p:nvPr/>
        </p:nvPicPr>
        <p:blipFill>
          <a:blip r:embed="rId6" cstate="print"/>
          <a:srcRect/>
          <a:stretch>
            <a:fillRect/>
          </a:stretch>
        </p:blipFill>
        <p:spPr bwMode="auto">
          <a:xfrm>
            <a:off x="571500" y="2643188"/>
            <a:ext cx="8305800" cy="1928812"/>
          </a:xfrm>
          <a:prstGeom prst="rect">
            <a:avLst/>
          </a:prstGeom>
          <a:noFill/>
          <a:ln w="9525">
            <a:noFill/>
            <a:miter lim="800000"/>
            <a:headEnd/>
            <a:tailEnd/>
          </a:ln>
        </p:spPr>
      </p:pic>
      <p:sp>
        <p:nvSpPr>
          <p:cNvPr id="7" name="Text Box 6"/>
          <p:cNvSpPr txBox="1">
            <a:spLocks noChangeArrowheads="1"/>
          </p:cNvSpPr>
          <p:nvPr/>
        </p:nvSpPr>
        <p:spPr bwMode="auto">
          <a:xfrm>
            <a:off x="1214438" y="1000125"/>
            <a:ext cx="1066800" cy="338138"/>
          </a:xfrm>
          <a:prstGeom prst="rect">
            <a:avLst/>
          </a:prstGeom>
          <a:solidFill>
            <a:schemeClr val="bg1"/>
          </a:solidFill>
          <a:ln w="9525">
            <a:noFill/>
            <a:miter lim="800000"/>
            <a:headEnd/>
            <a:tailEnd/>
          </a:ln>
          <a:effectLst/>
        </p:spPr>
        <p:txBody>
          <a:bodyPr>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ctr" fontAlgn="auto">
              <a:spcBef>
                <a:spcPts val="0"/>
              </a:spcBef>
              <a:spcAft>
                <a:spcPts val="0"/>
              </a:spcAft>
              <a:defRPr/>
            </a:pPr>
            <a:r>
              <a:rPr lang="en-US" altLang="ja-JP" sz="1600" b="1" dirty="0">
                <a:effectLst>
                  <a:outerShdw blurRad="38100" dist="38100" dir="2700000" algn="tl">
                    <a:srgbClr val="C0C0C0"/>
                  </a:outerShdw>
                </a:effectLst>
                <a:latin typeface="Tahoma" pitchFamily="34" charset="0"/>
                <a:ea typeface="+mn-ea"/>
              </a:rPr>
              <a:t>Density</a:t>
            </a:r>
          </a:p>
        </p:txBody>
      </p:sp>
      <p:sp>
        <p:nvSpPr>
          <p:cNvPr id="8" name="Text Box 8"/>
          <p:cNvSpPr txBox="1">
            <a:spLocks noChangeArrowheads="1"/>
          </p:cNvSpPr>
          <p:nvPr/>
        </p:nvSpPr>
        <p:spPr bwMode="auto">
          <a:xfrm>
            <a:off x="1214438" y="2857500"/>
            <a:ext cx="868362" cy="338138"/>
          </a:xfrm>
          <a:prstGeom prst="rect">
            <a:avLst/>
          </a:prstGeom>
          <a:solidFill>
            <a:schemeClr val="bg1"/>
          </a:solidFill>
          <a:ln w="9525">
            <a:noFill/>
            <a:miter lim="800000"/>
            <a:headEnd/>
            <a:tailEnd/>
          </a:ln>
          <a:effectLst/>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lgn="ctr" fontAlgn="auto">
              <a:spcBef>
                <a:spcPts val="0"/>
              </a:spcBef>
              <a:spcAft>
                <a:spcPts val="0"/>
              </a:spcAft>
              <a:defRPr/>
            </a:pPr>
            <a:r>
              <a:rPr lang="en-US" altLang="ja-JP" sz="1600" b="1" dirty="0">
                <a:effectLst>
                  <a:outerShdw blurRad="38100" dist="38100" dir="2700000" algn="tl">
                    <a:srgbClr val="C0C0C0"/>
                  </a:outerShdw>
                </a:effectLst>
                <a:latin typeface="Tahoma" pitchFamily="34" charset="0"/>
                <a:ea typeface="+mn-ea"/>
              </a:rPr>
              <a:t>B-field</a:t>
            </a:r>
            <a:endParaRPr lang="en-US" altLang="ja-JP" sz="1600" b="1" baseline="-25000" dirty="0">
              <a:effectLst>
                <a:outerShdw blurRad="38100" dist="38100" dir="2700000" algn="tl">
                  <a:srgbClr val="C0C0C0"/>
                </a:outerShdw>
              </a:effectLst>
              <a:latin typeface="Tahoma" pitchFamily="34" charset="0"/>
              <a:ea typeface="+mn-ea"/>
            </a:endParaRPr>
          </a:p>
        </p:txBody>
      </p:sp>
      <p:sp>
        <p:nvSpPr>
          <p:cNvPr id="9" name="Text Box 9"/>
          <p:cNvSpPr txBox="1">
            <a:spLocks noChangeArrowheads="1"/>
          </p:cNvSpPr>
          <p:nvPr/>
        </p:nvSpPr>
        <p:spPr bwMode="auto">
          <a:xfrm>
            <a:off x="285750" y="4572000"/>
            <a:ext cx="6072188" cy="1754188"/>
          </a:xfrm>
          <a:prstGeom prst="rect">
            <a:avLst/>
          </a:prstGeom>
          <a:noFill/>
          <a:ln w="6350">
            <a:solidFill>
              <a:schemeClr val="bg1"/>
            </a:solidFill>
            <a:miter lim="800000"/>
            <a:headEnd/>
            <a:tailEnd/>
          </a:ln>
          <a:effectLst/>
        </p:spPr>
        <p:txBody>
          <a:bodyPr>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fontAlgn="auto">
              <a:spcBef>
                <a:spcPts val="0"/>
              </a:spcBef>
              <a:spcAft>
                <a:spcPts val="0"/>
              </a:spcAft>
              <a:defRPr/>
            </a:pPr>
            <a:r>
              <a:rPr lang="en-US" altLang="ja-JP" b="1" dirty="0">
                <a:latin typeface="Times New Roman" pitchFamily="18" charset="0"/>
                <a:ea typeface="+mj-ea"/>
                <a:cs typeface="Times New Roman" pitchFamily="18" charset="0"/>
              </a:rPr>
              <a:t>0. No external B-field, Counter Plasma Flow</a:t>
            </a:r>
          </a:p>
          <a:p>
            <a:pPr fontAlgn="auto">
              <a:spcBef>
                <a:spcPts val="0"/>
              </a:spcBef>
              <a:spcAft>
                <a:spcPts val="0"/>
              </a:spcAft>
              <a:defRPr/>
            </a:pPr>
            <a:r>
              <a:rPr lang="en-US" altLang="ja-JP" b="1" dirty="0">
                <a:latin typeface="Times New Roman" pitchFamily="18" charset="0"/>
                <a:ea typeface="+mj-ea"/>
                <a:cs typeface="Times New Roman" pitchFamily="18" charset="0"/>
              </a:rPr>
              <a:t>1. Linear Growth of </a:t>
            </a:r>
            <a:r>
              <a:rPr lang="en-US" altLang="ja-JP" b="1" dirty="0" err="1">
                <a:latin typeface="Times New Roman" pitchFamily="18" charset="0"/>
                <a:ea typeface="+mj-ea"/>
                <a:cs typeface="Times New Roman" pitchFamily="18" charset="0"/>
              </a:rPr>
              <a:t>Weibel</a:t>
            </a:r>
            <a:r>
              <a:rPr lang="en-US" altLang="ja-JP" b="1" dirty="0">
                <a:latin typeface="Times New Roman" pitchFamily="18" charset="0"/>
                <a:ea typeface="+mj-ea"/>
                <a:cs typeface="Times New Roman" pitchFamily="18" charset="0"/>
              </a:rPr>
              <a:t> Instability</a:t>
            </a:r>
          </a:p>
          <a:p>
            <a:pPr fontAlgn="auto">
              <a:spcBef>
                <a:spcPts val="0"/>
              </a:spcBef>
              <a:spcAft>
                <a:spcPts val="0"/>
              </a:spcAft>
              <a:defRPr/>
            </a:pPr>
            <a:r>
              <a:rPr lang="en-US" altLang="ja-JP" b="1" dirty="0">
                <a:latin typeface="Times New Roman" pitchFamily="18" charset="0"/>
                <a:ea typeface="+mj-ea"/>
                <a:cs typeface="Times New Roman" pitchFamily="18" charset="0"/>
              </a:rPr>
              <a:t>2. Current Filament </a:t>
            </a:r>
            <a:r>
              <a:rPr lang="en-US" altLang="ja-JP" b="1" dirty="0" err="1" smtClean="0">
                <a:latin typeface="Times New Roman" pitchFamily="18" charset="0"/>
                <a:ea typeface="+mj-ea"/>
                <a:cs typeface="Times New Roman" pitchFamily="18" charset="0"/>
              </a:rPr>
              <a:t>Coallisence</a:t>
            </a:r>
            <a:r>
              <a:rPr lang="en-US" altLang="ja-JP" b="1" dirty="0" smtClean="0">
                <a:latin typeface="Times New Roman" pitchFamily="18" charset="0"/>
                <a:ea typeface="+mj-ea"/>
                <a:cs typeface="Times New Roman" pitchFamily="18" charset="0"/>
              </a:rPr>
              <a:t> </a:t>
            </a:r>
            <a:r>
              <a:rPr lang="en-US" altLang="ja-JP" b="1" dirty="0">
                <a:latin typeface="Times New Roman" pitchFamily="18" charset="0"/>
                <a:ea typeface="+mj-ea"/>
                <a:cs typeface="Times New Roman" pitchFamily="18" charset="0"/>
              </a:rPr>
              <a:t>in Nonlinear Stage</a:t>
            </a:r>
          </a:p>
          <a:p>
            <a:pPr fontAlgn="auto">
              <a:spcBef>
                <a:spcPts val="0"/>
              </a:spcBef>
              <a:spcAft>
                <a:spcPts val="0"/>
              </a:spcAft>
              <a:defRPr/>
            </a:pPr>
            <a:r>
              <a:rPr lang="en-US" altLang="ja-JP" b="1" dirty="0">
                <a:latin typeface="Times New Roman" pitchFamily="18" charset="0"/>
                <a:ea typeface="+mj-ea"/>
                <a:cs typeface="Times New Roman" pitchFamily="18" charset="0"/>
              </a:rPr>
              <a:t>3. Magnetic Field Strength and Size Increase</a:t>
            </a:r>
          </a:p>
          <a:p>
            <a:pPr fontAlgn="auto">
              <a:spcBef>
                <a:spcPts val="0"/>
              </a:spcBef>
              <a:spcAft>
                <a:spcPts val="0"/>
              </a:spcAft>
              <a:defRPr/>
            </a:pPr>
            <a:r>
              <a:rPr lang="en-US" altLang="ja-JP" b="1" dirty="0">
                <a:latin typeface="Times New Roman" pitchFamily="18" charset="0"/>
                <a:ea typeface="+mj-ea"/>
                <a:cs typeface="Times New Roman" pitchFamily="18" charset="0"/>
              </a:rPr>
              <a:t>4. Ion </a:t>
            </a:r>
            <a:r>
              <a:rPr lang="en-US" altLang="ja-JP" b="1" dirty="0" err="1">
                <a:latin typeface="Times New Roman" pitchFamily="18" charset="0"/>
                <a:ea typeface="+mj-ea"/>
                <a:cs typeface="Times New Roman" pitchFamily="18" charset="0"/>
              </a:rPr>
              <a:t>Larmor</a:t>
            </a:r>
            <a:r>
              <a:rPr lang="en-US" altLang="ja-JP" b="1" dirty="0">
                <a:latin typeface="Times New Roman" pitchFamily="18" charset="0"/>
                <a:ea typeface="+mj-ea"/>
                <a:cs typeface="Times New Roman" pitchFamily="18" charset="0"/>
              </a:rPr>
              <a:t> Radius becomes  comparable to B-island</a:t>
            </a:r>
          </a:p>
          <a:p>
            <a:pPr fontAlgn="auto">
              <a:spcBef>
                <a:spcPts val="0"/>
              </a:spcBef>
              <a:spcAft>
                <a:spcPts val="0"/>
              </a:spcAft>
              <a:defRPr/>
            </a:pPr>
            <a:r>
              <a:rPr lang="en-US" altLang="ja-JP" b="1" dirty="0">
                <a:latin typeface="Times New Roman" pitchFamily="18" charset="0"/>
                <a:ea typeface="+mj-ea"/>
                <a:cs typeface="Times New Roman" pitchFamily="18" charset="0"/>
              </a:rPr>
              <a:t>5. Shock wave is </a:t>
            </a:r>
            <a:r>
              <a:rPr lang="en-US" altLang="ja-JP" b="1" dirty="0" smtClean="0">
                <a:latin typeface="Times New Roman" pitchFamily="18" charset="0"/>
                <a:ea typeface="+mj-ea"/>
                <a:cs typeface="Times New Roman" pitchFamily="18" charset="0"/>
              </a:rPr>
              <a:t>produced (</a:t>
            </a:r>
            <a:r>
              <a:rPr lang="en-US" altLang="ja-JP" b="1" smtClean="0">
                <a:latin typeface="Times New Roman" pitchFamily="18" charset="0"/>
                <a:ea typeface="+mj-ea"/>
                <a:cs typeface="Times New Roman" pitchFamily="18" charset="0"/>
              </a:rPr>
              <a:t>Structure formation)</a:t>
            </a:r>
            <a:endParaRPr lang="en-US" altLang="ja-JP" b="1" dirty="0">
              <a:latin typeface="Times New Roman" pitchFamily="18" charset="0"/>
              <a:ea typeface="+mj-ea"/>
              <a:cs typeface="Times New Roman" pitchFamily="18" charset="0"/>
            </a:endParaRPr>
          </a:p>
        </p:txBody>
      </p:sp>
      <p:cxnSp>
        <p:nvCxnSpPr>
          <p:cNvPr id="10" name="直線コネクタ 9"/>
          <p:cNvCxnSpPr/>
          <p:nvPr/>
        </p:nvCxnSpPr>
        <p:spPr>
          <a:xfrm>
            <a:off x="642938" y="642938"/>
            <a:ext cx="8001000" cy="1587"/>
          </a:xfrm>
          <a:prstGeom prst="line">
            <a:avLst/>
          </a:prstGeom>
          <a:ln w="38100" cmpd="thickThi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643313" y="4286250"/>
            <a:ext cx="1309687" cy="369888"/>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b="1" dirty="0">
                <a:latin typeface="Times New Roman" pitchFamily="18" charset="0"/>
                <a:ea typeface="+mj-ea"/>
                <a:cs typeface="Times New Roman" pitchFamily="18" charset="0"/>
              </a:rPr>
              <a:t>X-direction</a:t>
            </a:r>
            <a:endParaRPr lang="ja-JP" altLang="en-US" b="1" dirty="0">
              <a:latin typeface="Times New Roman" pitchFamily="18" charset="0"/>
              <a:ea typeface="+mj-ea"/>
              <a:cs typeface="Times New Roman" pitchFamily="18" charset="0"/>
            </a:endParaRPr>
          </a:p>
        </p:txBody>
      </p:sp>
      <p:sp>
        <p:nvSpPr>
          <p:cNvPr id="12" name="テキスト ボックス 12"/>
          <p:cNvSpPr txBox="1"/>
          <p:nvPr/>
        </p:nvSpPr>
        <p:spPr>
          <a:xfrm rot="16200000">
            <a:off x="-101599" y="1441450"/>
            <a:ext cx="1287462" cy="369887"/>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b="1" dirty="0">
                <a:latin typeface="Times New Roman" pitchFamily="18" charset="0"/>
                <a:ea typeface="+mj-ea"/>
                <a:cs typeface="Times New Roman" pitchFamily="18" charset="0"/>
              </a:rPr>
              <a:t>Y-direction</a:t>
            </a:r>
            <a:endParaRPr lang="ja-JP" altLang="en-US" b="1" dirty="0">
              <a:latin typeface="Times New Roman" pitchFamily="18" charset="0"/>
              <a:ea typeface="+mj-ea"/>
              <a:cs typeface="Times New Roman" pitchFamily="18" charset="0"/>
            </a:endParaRPr>
          </a:p>
        </p:txBody>
      </p:sp>
      <p:sp>
        <p:nvSpPr>
          <p:cNvPr id="13" name="正方形/長方形 12"/>
          <p:cNvSpPr/>
          <p:nvPr/>
        </p:nvSpPr>
        <p:spPr>
          <a:xfrm>
            <a:off x="0" y="6488113"/>
            <a:ext cx="5500688" cy="369887"/>
          </a:xfrm>
          <a:prstGeom prst="rect">
            <a:avLst/>
          </a:prstGeom>
          <a:ln>
            <a:solidFill>
              <a:schemeClr val="tx1"/>
            </a:solidFill>
          </a:ln>
        </p:spPr>
        <p:txBody>
          <a:bodyPr>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dirty="0">
                <a:latin typeface="Times New Roman" pitchFamily="18" charset="0"/>
                <a:cs typeface="Times New Roman" pitchFamily="18" charset="0"/>
              </a:rPr>
              <a:t>T. N. Kato and H. </a:t>
            </a:r>
            <a:r>
              <a:rPr lang="en-US" altLang="ja-JP" dirty="0" err="1">
                <a:latin typeface="Times New Roman" pitchFamily="18" charset="0"/>
                <a:cs typeface="Times New Roman" pitchFamily="18" charset="0"/>
              </a:rPr>
              <a:t>Takabe</a:t>
            </a:r>
            <a:r>
              <a:rPr lang="en-US" altLang="ja-JP" dirty="0">
                <a:latin typeface="Times New Roman" pitchFamily="18" charset="0"/>
                <a:cs typeface="Times New Roman" pitchFamily="18" charset="0"/>
              </a:rPr>
              <a:t>, </a:t>
            </a:r>
            <a:r>
              <a:rPr lang="en-US" altLang="ja-JP" dirty="0" err="1">
                <a:latin typeface="Times New Roman" pitchFamily="18" charset="0"/>
                <a:cs typeface="Times New Roman" pitchFamily="18" charset="0"/>
              </a:rPr>
              <a:t>Astrophys</a:t>
            </a:r>
            <a:r>
              <a:rPr lang="en-US" altLang="ja-JP" dirty="0">
                <a:latin typeface="Times New Roman" pitchFamily="18" charset="0"/>
                <a:cs typeface="Times New Roman" pitchFamily="18" charset="0"/>
              </a:rPr>
              <a:t>. J </a:t>
            </a:r>
            <a:r>
              <a:rPr lang="en-US" altLang="ja-JP" b="1" dirty="0">
                <a:latin typeface="Times New Roman" pitchFamily="18" charset="0"/>
                <a:cs typeface="Times New Roman" pitchFamily="18" charset="0"/>
              </a:rPr>
              <a:t>681</a:t>
            </a:r>
            <a:r>
              <a:rPr lang="en-US" altLang="ja-JP" dirty="0">
                <a:latin typeface="Times New Roman" pitchFamily="18" charset="0"/>
                <a:cs typeface="Times New Roman" pitchFamily="18" charset="0"/>
              </a:rPr>
              <a:t>, L93 (2008)</a:t>
            </a:r>
            <a:endParaRPr lang="ja-JP" altLang="en-US" dirty="0"/>
          </a:p>
        </p:txBody>
      </p:sp>
      <p:grpSp>
        <p:nvGrpSpPr>
          <p:cNvPr id="14" name="Group 49"/>
          <p:cNvGrpSpPr>
            <a:grpSpLocks noChangeAspect="1"/>
          </p:cNvGrpSpPr>
          <p:nvPr/>
        </p:nvGrpSpPr>
        <p:grpSpPr bwMode="auto">
          <a:xfrm>
            <a:off x="6228184" y="4509120"/>
            <a:ext cx="2571750" cy="1928812"/>
            <a:chOff x="2928" y="1344"/>
            <a:chExt cx="2461" cy="2457"/>
          </a:xfrm>
        </p:grpSpPr>
        <p:pic>
          <p:nvPicPr>
            <p:cNvPr id="17" name="Picture 50"/>
            <p:cNvPicPr>
              <a:picLocks noChangeAspect="1" noChangeArrowheads="1"/>
            </p:cNvPicPr>
            <p:nvPr/>
          </p:nvPicPr>
          <p:blipFill>
            <a:blip r:embed="rId7" cstate="print"/>
            <a:srcRect/>
            <a:stretch>
              <a:fillRect/>
            </a:stretch>
          </p:blipFill>
          <p:spPr bwMode="auto">
            <a:xfrm>
              <a:off x="2928" y="1344"/>
              <a:ext cx="2457" cy="2457"/>
            </a:xfrm>
            <a:prstGeom prst="rect">
              <a:avLst/>
            </a:prstGeom>
            <a:noFill/>
            <a:ln w="9525">
              <a:noFill/>
              <a:miter lim="800000"/>
              <a:headEnd/>
              <a:tailEnd/>
            </a:ln>
          </p:spPr>
        </p:pic>
        <p:grpSp>
          <p:nvGrpSpPr>
            <p:cNvPr id="18" name="Group 51"/>
            <p:cNvGrpSpPr>
              <a:grpSpLocks noChangeAspect="1"/>
            </p:cNvGrpSpPr>
            <p:nvPr/>
          </p:nvGrpSpPr>
          <p:grpSpPr bwMode="auto">
            <a:xfrm>
              <a:off x="2928" y="1344"/>
              <a:ext cx="2461" cy="2457"/>
              <a:chOff x="432" y="1440"/>
              <a:chExt cx="2461" cy="2457"/>
            </a:xfrm>
          </p:grpSpPr>
          <p:sp>
            <p:nvSpPr>
              <p:cNvPr id="19" name="Rectangle 52"/>
              <p:cNvSpPr>
                <a:spLocks noChangeAspect="1" noChangeArrowheads="1"/>
              </p:cNvSpPr>
              <p:nvPr/>
            </p:nvSpPr>
            <p:spPr bwMode="auto">
              <a:xfrm>
                <a:off x="432" y="1440"/>
                <a:ext cx="2457" cy="2457"/>
              </a:xfrm>
              <a:prstGeom prst="rect">
                <a:avLst/>
              </a:prstGeom>
              <a:noFill/>
              <a:ln w="9525">
                <a:solidFill>
                  <a:srgbClr val="FF0000"/>
                </a:solidFill>
                <a:miter lim="800000"/>
                <a:headEnd/>
                <a:tailEnd/>
              </a:ln>
            </p:spPr>
            <p:txBody>
              <a:bodyPr wrap="none" anchor="ct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endParaRPr lang="ja-JP" altLang="en-US"/>
              </a:p>
            </p:txBody>
          </p:sp>
          <p:sp>
            <p:nvSpPr>
              <p:cNvPr id="20" name="Rectangle 53"/>
              <p:cNvSpPr>
                <a:spLocks noChangeAspect="1" noChangeArrowheads="1"/>
              </p:cNvSpPr>
              <p:nvPr/>
            </p:nvSpPr>
            <p:spPr bwMode="auto">
              <a:xfrm>
                <a:off x="2703" y="2440"/>
                <a:ext cx="65" cy="988"/>
              </a:xfrm>
              <a:prstGeom prst="rect">
                <a:avLst/>
              </a:prstGeom>
              <a:noFill/>
              <a:ln w="9525">
                <a:solidFill>
                  <a:srgbClr val="FF0000"/>
                </a:solidFill>
                <a:miter lim="800000"/>
                <a:headEnd/>
                <a:tailEnd/>
              </a:ln>
            </p:spPr>
            <p:txBody>
              <a:bodyPr wrap="none" anchor="ct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endParaRPr lang="ja-JP" altLang="en-US"/>
              </a:p>
            </p:txBody>
          </p:sp>
          <p:sp>
            <p:nvSpPr>
              <p:cNvPr id="21" name="Rectangle 54"/>
              <p:cNvSpPr>
                <a:spLocks noChangeAspect="1" noChangeArrowheads="1"/>
              </p:cNvSpPr>
              <p:nvPr/>
            </p:nvSpPr>
            <p:spPr bwMode="auto">
              <a:xfrm>
                <a:off x="432" y="1440"/>
                <a:ext cx="108" cy="1920"/>
              </a:xfrm>
              <a:prstGeom prst="rect">
                <a:avLst/>
              </a:prstGeom>
              <a:noFill/>
              <a:ln w="9525">
                <a:solidFill>
                  <a:srgbClr val="FF0000"/>
                </a:solidFill>
                <a:miter lim="800000"/>
                <a:headEnd/>
                <a:tailEnd/>
              </a:ln>
            </p:spPr>
            <p:txBody>
              <a:bodyPr wrap="none" anchor="ct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endParaRPr lang="ja-JP" altLang="en-US"/>
              </a:p>
            </p:txBody>
          </p:sp>
          <p:sp>
            <p:nvSpPr>
              <p:cNvPr id="22" name="Rectangle 55"/>
              <p:cNvSpPr>
                <a:spLocks noChangeAspect="1" noChangeArrowheads="1"/>
              </p:cNvSpPr>
              <p:nvPr/>
            </p:nvSpPr>
            <p:spPr bwMode="auto">
              <a:xfrm>
                <a:off x="2772" y="1448"/>
                <a:ext cx="121" cy="1918"/>
              </a:xfrm>
              <a:prstGeom prst="rect">
                <a:avLst/>
              </a:prstGeom>
              <a:noFill/>
              <a:ln w="9525">
                <a:solidFill>
                  <a:srgbClr val="FF0000"/>
                </a:solidFill>
                <a:miter lim="800000"/>
                <a:headEnd/>
                <a:tailEnd/>
              </a:ln>
            </p:spPr>
            <p:txBody>
              <a:bodyPr wrap="none" anchor="ct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endParaRPr lang="ja-JP" altLang="en-US"/>
              </a:p>
            </p:txBody>
          </p:sp>
          <p:sp>
            <p:nvSpPr>
              <p:cNvPr id="23" name="Rectangle 56"/>
              <p:cNvSpPr>
                <a:spLocks noChangeAspect="1" noChangeArrowheads="1"/>
              </p:cNvSpPr>
              <p:nvPr/>
            </p:nvSpPr>
            <p:spPr bwMode="auto">
              <a:xfrm>
                <a:off x="536" y="2500"/>
                <a:ext cx="49" cy="872"/>
              </a:xfrm>
              <a:prstGeom prst="rect">
                <a:avLst/>
              </a:prstGeom>
              <a:noFill/>
              <a:ln w="9525">
                <a:solidFill>
                  <a:srgbClr val="FF0000"/>
                </a:solidFill>
                <a:miter lim="800000"/>
                <a:headEnd/>
                <a:tailEnd/>
              </a:ln>
            </p:spPr>
            <p:txBody>
              <a:bodyPr wrap="none" anchor="ct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endParaRPr lang="ja-JP" altLang="en-US"/>
              </a:p>
            </p:txBody>
          </p:sp>
        </p:grpSp>
      </p:grpSp>
      <p:sp>
        <p:nvSpPr>
          <p:cNvPr id="15" name="テキスト ボックス 22"/>
          <p:cNvSpPr txBox="1"/>
          <p:nvPr/>
        </p:nvSpPr>
        <p:spPr>
          <a:xfrm>
            <a:off x="6572250" y="6488113"/>
            <a:ext cx="2378075" cy="369887"/>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b="1" dirty="0">
                <a:solidFill>
                  <a:schemeClr val="tx2">
                    <a:lumMod val="75000"/>
                  </a:schemeClr>
                </a:solidFill>
              </a:rPr>
              <a:t>Exp. Data (example)</a:t>
            </a:r>
            <a:endParaRPr lang="ja-JP" altLang="en-US" b="1" dirty="0">
              <a:solidFill>
                <a:schemeClr val="tx2">
                  <a:lumMod val="75000"/>
                </a:schemeClr>
              </a:solidFill>
            </a:endParaRPr>
          </a:p>
        </p:txBody>
      </p:sp>
      <p:sp>
        <p:nvSpPr>
          <p:cNvPr id="16" name="テキスト ボックス 21"/>
          <p:cNvSpPr txBox="1"/>
          <p:nvPr/>
        </p:nvSpPr>
        <p:spPr>
          <a:xfrm rot="16200000">
            <a:off x="-101600" y="3316288"/>
            <a:ext cx="1287463" cy="369887"/>
          </a:xfrm>
          <a:prstGeom prst="rect">
            <a:avLst/>
          </a:prstGeom>
          <a:noFill/>
        </p:spPr>
        <p:txBody>
          <a:bodyPr wrap="none">
            <a:spAutoFit/>
          </a:bodyPr>
          <a:ls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a:lstStyle>
          <a:p>
            <a:pPr>
              <a:defRPr/>
            </a:pPr>
            <a:r>
              <a:rPr lang="en-US" altLang="ja-JP" b="1" dirty="0">
                <a:latin typeface="Times New Roman" pitchFamily="18" charset="0"/>
                <a:ea typeface="+mj-ea"/>
                <a:cs typeface="Times New Roman" pitchFamily="18" charset="0"/>
              </a:rPr>
              <a:t>Y-direction</a:t>
            </a:r>
            <a:endParaRPr lang="ja-JP" altLang="en-US" b="1" dirty="0">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2636912"/>
            <a:ext cx="8229600" cy="1143000"/>
          </a:xfrm>
        </p:spPr>
        <p:txBody>
          <a:bodyPr/>
          <a:lstStyle/>
          <a:p>
            <a:pPr lvl="1"/>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Experimental Data</a:t>
            </a:r>
            <a:b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by T. Morita et al.</a:t>
            </a:r>
            <a:endParaRPr kumimoji="1" lang="ja-JP" altLang="en-US" sz="6000" b="1" dirty="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34</a:t>
            </a:fld>
            <a:endParaRPr lang="ja-JP"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3" name="スライド番号プレースホルダ 2"/>
          <p:cNvSpPr>
            <a:spLocks noGrp="1"/>
          </p:cNvSpPr>
          <p:nvPr>
            <p:ph type="sldNum" sz="quarter" idx="12"/>
          </p:nvPr>
        </p:nvSpPr>
        <p:spPr>
          <a:xfrm>
            <a:off x="7010400" y="6492875"/>
            <a:ext cx="2133600" cy="365125"/>
          </a:xfrm>
        </p:spPr>
        <p:txBody>
          <a:bodyPr/>
          <a:lstStyle/>
          <a:p>
            <a:pPr>
              <a:defRPr/>
            </a:pPr>
            <a:fld id="{65E03891-6E64-462D-87C2-E2C3BBED5907}" type="slidenum">
              <a:rPr lang="ja-JP" altLang="en-US" smtClean="0">
                <a:solidFill>
                  <a:schemeClr val="bg1"/>
                </a:solidFill>
              </a:rPr>
              <a:pPr>
                <a:defRPr/>
              </a:pPr>
              <a:t>35</a:t>
            </a:fld>
            <a:endParaRPr lang="ja-JP" altLang="en-US" dirty="0">
              <a:solidFill>
                <a:schemeClr val="bg1"/>
              </a:solidFill>
            </a:endParaRPr>
          </a:p>
        </p:txBody>
      </p:sp>
      <p:sp>
        <p:nvSpPr>
          <p:cNvPr id="6" name="円/楕円 5"/>
          <p:cNvSpPr/>
          <p:nvPr/>
        </p:nvSpPr>
        <p:spPr>
          <a:xfrm>
            <a:off x="1115616" y="2924944"/>
            <a:ext cx="6912768" cy="2088232"/>
          </a:xfrm>
          <a:prstGeom prst="ellipse">
            <a:avLst/>
          </a:prstGeom>
          <a:solidFill>
            <a:srgbClr val="FFFF00"/>
          </a:solidFill>
          <a:ln>
            <a:no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7" name="円/楕円 6"/>
          <p:cNvSpPr/>
          <p:nvPr/>
        </p:nvSpPr>
        <p:spPr>
          <a:xfrm>
            <a:off x="1115616" y="3284984"/>
            <a:ext cx="6912768" cy="13681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 name="円/楕円 7"/>
          <p:cNvSpPr/>
          <p:nvPr/>
        </p:nvSpPr>
        <p:spPr>
          <a:xfrm>
            <a:off x="1187624" y="3645024"/>
            <a:ext cx="6912768" cy="720080"/>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4" name="正方形/長方形 3"/>
          <p:cNvSpPr/>
          <p:nvPr/>
        </p:nvSpPr>
        <p:spPr>
          <a:xfrm>
            <a:off x="827584" y="3212976"/>
            <a:ext cx="648072" cy="15121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 name="正方形/長方形 4"/>
          <p:cNvSpPr/>
          <p:nvPr/>
        </p:nvSpPr>
        <p:spPr>
          <a:xfrm>
            <a:off x="7668344" y="3212976"/>
            <a:ext cx="576064" cy="15121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9" name="正方形/長方形 8"/>
          <p:cNvSpPr/>
          <p:nvPr/>
        </p:nvSpPr>
        <p:spPr>
          <a:xfrm>
            <a:off x="7884368" y="2924944"/>
            <a:ext cx="648072" cy="2160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0" name="正方形/長方形 9"/>
          <p:cNvSpPr/>
          <p:nvPr/>
        </p:nvSpPr>
        <p:spPr>
          <a:xfrm>
            <a:off x="611560" y="2852936"/>
            <a:ext cx="648072" cy="21602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 name="二等辺三角形 10"/>
          <p:cNvSpPr/>
          <p:nvPr/>
        </p:nvSpPr>
        <p:spPr>
          <a:xfrm rot="13446246">
            <a:off x="2055121" y="1529252"/>
            <a:ext cx="786270" cy="2811443"/>
          </a:xfrm>
          <a:prstGeom prst="triangle">
            <a:avLst/>
          </a:prstGeom>
          <a:gradFill flip="none" rotWithShape="1">
            <a:gsLst>
              <a:gs pos="5000">
                <a:srgbClr val="FF0000">
                  <a:alpha val="41000"/>
                </a:srgbClr>
              </a:gs>
              <a:gs pos="25000">
                <a:srgbClr val="21D6E0"/>
              </a:gs>
              <a:gs pos="75000">
                <a:srgbClr val="0087E6"/>
              </a:gs>
              <a:gs pos="100000">
                <a:srgbClr val="005CBF"/>
              </a:gs>
            </a:gsLst>
            <a:lin ang="16200000" scaled="0"/>
            <a:tileRect/>
          </a:gra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5" name="正方形/長方形 14"/>
          <p:cNvSpPr/>
          <p:nvPr/>
        </p:nvSpPr>
        <p:spPr>
          <a:xfrm>
            <a:off x="4572000" y="2852936"/>
            <a:ext cx="1008112" cy="2304256"/>
          </a:xfrm>
          <a:prstGeom prst="rect">
            <a:avLst/>
          </a:prstGeom>
          <a:gradFill>
            <a:gsLst>
              <a:gs pos="0">
                <a:srgbClr val="FFF200"/>
              </a:gs>
              <a:gs pos="45000">
                <a:srgbClr val="FF7A00"/>
              </a:gs>
              <a:gs pos="70000">
                <a:srgbClr val="FF0300"/>
              </a:gs>
              <a:gs pos="100000">
                <a:srgbClr val="4D080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 name="右矢印 15"/>
          <p:cNvSpPr/>
          <p:nvPr/>
        </p:nvSpPr>
        <p:spPr>
          <a:xfrm>
            <a:off x="2051720" y="3789040"/>
            <a:ext cx="978408" cy="484632"/>
          </a:xfrm>
          <a:prstGeom prst="rightArrow">
            <a:avLst/>
          </a:prstGeom>
          <a:gradFill flip="none" rotWithShape="1">
            <a:gsLst>
              <a:gs pos="0">
                <a:srgbClr val="DDEBCF"/>
              </a:gs>
              <a:gs pos="5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7" name="右矢印 16"/>
          <p:cNvSpPr/>
          <p:nvPr/>
        </p:nvSpPr>
        <p:spPr>
          <a:xfrm flipH="1">
            <a:off x="6084168" y="3789040"/>
            <a:ext cx="978408" cy="484632"/>
          </a:xfrm>
          <a:prstGeom prst="rightArrow">
            <a:avLst/>
          </a:prstGeom>
          <a:gradFill flip="none" rotWithShape="1">
            <a:gsLst>
              <a:gs pos="0">
                <a:srgbClr val="DDEBCF"/>
              </a:gs>
              <a:gs pos="5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8" name="正方形/長方形 17"/>
          <p:cNvSpPr/>
          <p:nvPr/>
        </p:nvSpPr>
        <p:spPr>
          <a:xfrm flipH="1">
            <a:off x="3563888" y="2852936"/>
            <a:ext cx="1008112" cy="2304256"/>
          </a:xfrm>
          <a:prstGeom prst="rect">
            <a:avLst/>
          </a:prstGeom>
          <a:gradFill>
            <a:gsLst>
              <a:gs pos="0">
                <a:srgbClr val="FFF200"/>
              </a:gs>
              <a:gs pos="45000">
                <a:srgbClr val="FF7A00"/>
              </a:gs>
              <a:gs pos="70000">
                <a:srgbClr val="FF0300"/>
              </a:gs>
              <a:gs pos="100000">
                <a:srgbClr val="4D080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二等辺三角形 18"/>
          <p:cNvSpPr/>
          <p:nvPr/>
        </p:nvSpPr>
        <p:spPr>
          <a:xfrm rot="13553754" flipV="1">
            <a:off x="6325985" y="3643953"/>
            <a:ext cx="786270" cy="2811443"/>
          </a:xfrm>
          <a:prstGeom prst="triangle">
            <a:avLst/>
          </a:prstGeom>
          <a:gradFill flip="none" rotWithShape="1">
            <a:gsLst>
              <a:gs pos="5000">
                <a:srgbClr val="FF0000">
                  <a:alpha val="41000"/>
                </a:srgbClr>
              </a:gs>
              <a:gs pos="25000">
                <a:srgbClr val="21D6E0"/>
              </a:gs>
              <a:gs pos="75000">
                <a:srgbClr val="0087E6"/>
              </a:gs>
              <a:gs pos="100000">
                <a:srgbClr val="005CBF"/>
              </a:gs>
            </a:gsLst>
            <a:lin ang="16200000" scaled="0"/>
            <a:tileRect/>
          </a:gra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 name="二等辺三角形 19"/>
          <p:cNvSpPr/>
          <p:nvPr/>
        </p:nvSpPr>
        <p:spPr>
          <a:xfrm rot="8153754" flipV="1">
            <a:off x="2055121" y="3594333"/>
            <a:ext cx="786270" cy="2811443"/>
          </a:xfrm>
          <a:prstGeom prst="triangle">
            <a:avLst/>
          </a:prstGeom>
          <a:gradFill flip="none" rotWithShape="1">
            <a:gsLst>
              <a:gs pos="5000">
                <a:srgbClr val="FF0000">
                  <a:alpha val="41000"/>
                </a:srgbClr>
              </a:gs>
              <a:gs pos="25000">
                <a:srgbClr val="21D6E0"/>
              </a:gs>
              <a:gs pos="75000">
                <a:srgbClr val="0087E6"/>
              </a:gs>
              <a:gs pos="100000">
                <a:srgbClr val="005CBF"/>
              </a:gs>
            </a:gsLst>
            <a:lin ang="16200000" scaled="0"/>
            <a:tileRect/>
          </a:gra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1" name="二等辺三角形 20"/>
          <p:cNvSpPr/>
          <p:nvPr/>
        </p:nvSpPr>
        <p:spPr>
          <a:xfrm rot="8153754" flipH="1">
            <a:off x="6375603" y="1650118"/>
            <a:ext cx="786270" cy="2811443"/>
          </a:xfrm>
          <a:prstGeom prst="triangle">
            <a:avLst/>
          </a:prstGeom>
          <a:gradFill flip="none" rotWithShape="1">
            <a:gsLst>
              <a:gs pos="5000">
                <a:srgbClr val="FF0000">
                  <a:alpha val="41000"/>
                </a:srgbClr>
              </a:gs>
              <a:gs pos="25000">
                <a:srgbClr val="21D6E0"/>
              </a:gs>
              <a:gs pos="75000">
                <a:srgbClr val="0087E6"/>
              </a:gs>
              <a:gs pos="100000">
                <a:srgbClr val="005CBF"/>
              </a:gs>
            </a:gsLst>
            <a:lin ang="16200000" scaled="0"/>
            <a:tileRect/>
          </a:gradFill>
          <a:ln>
            <a:no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右矢印 21"/>
          <p:cNvSpPr/>
          <p:nvPr/>
        </p:nvSpPr>
        <p:spPr>
          <a:xfrm>
            <a:off x="5076056" y="3789040"/>
            <a:ext cx="402344" cy="484632"/>
          </a:xfrm>
          <a:prstGeom prst="rightArrow">
            <a:avLst/>
          </a:prstGeom>
          <a:gradFill flip="none" rotWithShape="1">
            <a:gsLst>
              <a:gs pos="0">
                <a:srgbClr val="DDEBCF"/>
              </a:gs>
              <a:gs pos="5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 name="右矢印 22"/>
          <p:cNvSpPr/>
          <p:nvPr/>
        </p:nvSpPr>
        <p:spPr>
          <a:xfrm flipH="1">
            <a:off x="3635896" y="3789040"/>
            <a:ext cx="432048" cy="484632"/>
          </a:xfrm>
          <a:prstGeom prst="rightArrow">
            <a:avLst/>
          </a:prstGeom>
          <a:gradFill flip="none" rotWithShape="1">
            <a:gsLst>
              <a:gs pos="0">
                <a:srgbClr val="DDEBCF"/>
              </a:gs>
              <a:gs pos="50000">
                <a:srgbClr val="9CB86E"/>
              </a:gs>
              <a:gs pos="100000">
                <a:srgbClr val="156B1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7" name="直線矢印コネクタ 26"/>
          <p:cNvCxnSpPr/>
          <p:nvPr/>
        </p:nvCxnSpPr>
        <p:spPr>
          <a:xfrm rot="5400000" flipH="1" flipV="1">
            <a:off x="3671900" y="1880828"/>
            <a:ext cx="1800200" cy="1728192"/>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円/楕円 27"/>
          <p:cNvSpPr/>
          <p:nvPr/>
        </p:nvSpPr>
        <p:spPr>
          <a:xfrm>
            <a:off x="5436096" y="1772816"/>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9" name="直線矢印コネクタ 28"/>
          <p:cNvCxnSpPr/>
          <p:nvPr/>
        </p:nvCxnSpPr>
        <p:spPr>
          <a:xfrm rot="16200000" flipV="1">
            <a:off x="3743908" y="1952836"/>
            <a:ext cx="2304256" cy="108012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円/楕円 29"/>
          <p:cNvSpPr/>
          <p:nvPr/>
        </p:nvSpPr>
        <p:spPr>
          <a:xfrm>
            <a:off x="4283968"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33" name="直線矢印コネクタ 32"/>
          <p:cNvCxnSpPr/>
          <p:nvPr/>
        </p:nvCxnSpPr>
        <p:spPr>
          <a:xfrm rot="5400000">
            <a:off x="3851920" y="4653136"/>
            <a:ext cx="1872208" cy="1584176"/>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円/楕円 33"/>
          <p:cNvSpPr/>
          <p:nvPr/>
        </p:nvSpPr>
        <p:spPr>
          <a:xfrm>
            <a:off x="3923928" y="6309320"/>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36" name="直線矢印コネクタ 35"/>
          <p:cNvCxnSpPr/>
          <p:nvPr/>
        </p:nvCxnSpPr>
        <p:spPr>
          <a:xfrm rot="16200000" flipH="1">
            <a:off x="3383868" y="4617132"/>
            <a:ext cx="1800200" cy="1296144"/>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円/楕円 36"/>
          <p:cNvSpPr/>
          <p:nvPr/>
        </p:nvSpPr>
        <p:spPr>
          <a:xfrm>
            <a:off x="4860032" y="6093296"/>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p:cNvSpPr txBox="1"/>
          <p:nvPr/>
        </p:nvSpPr>
        <p:spPr>
          <a:xfrm>
            <a:off x="1619672" y="5877272"/>
            <a:ext cx="936475" cy="461665"/>
          </a:xfrm>
          <a:prstGeom prst="rect">
            <a:avLst/>
          </a:prstGeom>
          <a:noFill/>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Laser</a:t>
            </a:r>
            <a:endParaRPr kumimoji="1" lang="ja-JP" altLang="en-US" sz="2400" b="1" dirty="0">
              <a:solidFill>
                <a:schemeClr val="bg1"/>
              </a:solidFill>
              <a:latin typeface="Times New Roman" pitchFamily="18" charset="0"/>
              <a:cs typeface="Times New Roman" pitchFamily="18" charset="0"/>
            </a:endParaRPr>
          </a:p>
        </p:txBody>
      </p:sp>
      <p:sp>
        <p:nvSpPr>
          <p:cNvPr id="45" name="テキスト ボックス 44"/>
          <p:cNvSpPr txBox="1"/>
          <p:nvPr/>
        </p:nvSpPr>
        <p:spPr>
          <a:xfrm>
            <a:off x="5508104" y="1268760"/>
            <a:ext cx="1826141" cy="461665"/>
          </a:xfrm>
          <a:prstGeom prst="rect">
            <a:avLst/>
          </a:prstGeom>
          <a:noFill/>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Cosmic-rays</a:t>
            </a:r>
            <a:endParaRPr kumimoji="1" lang="ja-JP" altLang="en-US" sz="2400" b="1" dirty="0">
              <a:solidFill>
                <a:schemeClr val="bg1"/>
              </a:solidFill>
              <a:latin typeface="Times New Roman" pitchFamily="18" charset="0"/>
              <a:cs typeface="Times New Roman" pitchFamily="18" charset="0"/>
            </a:endParaRPr>
          </a:p>
        </p:txBody>
      </p:sp>
      <p:sp>
        <p:nvSpPr>
          <p:cNvPr id="51" name="テキスト ボックス 50"/>
          <p:cNvSpPr txBox="1"/>
          <p:nvPr/>
        </p:nvSpPr>
        <p:spPr>
          <a:xfrm>
            <a:off x="5796136" y="3789040"/>
            <a:ext cx="407484" cy="461665"/>
          </a:xfrm>
          <a:prstGeom prst="rect">
            <a:avLst/>
          </a:prstGeom>
          <a:noFill/>
          <a:ln>
            <a:noFill/>
          </a:ln>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A</a:t>
            </a:r>
            <a:endParaRPr kumimoji="1" lang="ja-JP" altLang="en-US" sz="2400" b="1" dirty="0">
              <a:solidFill>
                <a:schemeClr val="bg1"/>
              </a:solidFill>
              <a:latin typeface="Times New Roman" pitchFamily="18" charset="0"/>
              <a:cs typeface="Times New Roman" pitchFamily="18" charset="0"/>
            </a:endParaRPr>
          </a:p>
        </p:txBody>
      </p:sp>
      <p:sp>
        <p:nvSpPr>
          <p:cNvPr id="52" name="テキスト ボックス 51"/>
          <p:cNvSpPr txBox="1"/>
          <p:nvPr/>
        </p:nvSpPr>
        <p:spPr>
          <a:xfrm>
            <a:off x="2987824" y="3789040"/>
            <a:ext cx="407484" cy="461665"/>
          </a:xfrm>
          <a:prstGeom prst="rect">
            <a:avLst/>
          </a:prstGeom>
          <a:noFill/>
          <a:ln>
            <a:noFill/>
          </a:ln>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A</a:t>
            </a:r>
            <a:endParaRPr kumimoji="1" lang="ja-JP" altLang="en-US" sz="2400" b="1" dirty="0">
              <a:solidFill>
                <a:schemeClr val="bg1"/>
              </a:solidFill>
              <a:latin typeface="Times New Roman" pitchFamily="18" charset="0"/>
              <a:cs typeface="Times New Roman" pitchFamily="18" charset="0"/>
            </a:endParaRPr>
          </a:p>
        </p:txBody>
      </p:sp>
      <p:sp>
        <p:nvSpPr>
          <p:cNvPr id="53" name="テキスト ボックス 52"/>
          <p:cNvSpPr txBox="1"/>
          <p:nvPr/>
        </p:nvSpPr>
        <p:spPr>
          <a:xfrm>
            <a:off x="5148064" y="2852936"/>
            <a:ext cx="389850" cy="461665"/>
          </a:xfrm>
          <a:prstGeom prst="rect">
            <a:avLst/>
          </a:prstGeom>
          <a:noFill/>
          <a:ln>
            <a:noFill/>
          </a:ln>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B</a:t>
            </a:r>
            <a:endParaRPr kumimoji="1" lang="ja-JP" altLang="en-US" sz="2400" b="1" dirty="0">
              <a:solidFill>
                <a:schemeClr val="bg1"/>
              </a:solidFill>
              <a:latin typeface="Times New Roman" pitchFamily="18" charset="0"/>
              <a:cs typeface="Times New Roman" pitchFamily="18" charset="0"/>
            </a:endParaRPr>
          </a:p>
        </p:txBody>
      </p:sp>
      <p:sp>
        <p:nvSpPr>
          <p:cNvPr id="54" name="テキスト ボックス 53"/>
          <p:cNvSpPr txBox="1"/>
          <p:nvPr/>
        </p:nvSpPr>
        <p:spPr>
          <a:xfrm>
            <a:off x="3563888" y="4653136"/>
            <a:ext cx="389850" cy="461665"/>
          </a:xfrm>
          <a:prstGeom prst="rect">
            <a:avLst/>
          </a:prstGeom>
          <a:noFill/>
          <a:ln>
            <a:noFill/>
          </a:ln>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B</a:t>
            </a:r>
            <a:endParaRPr kumimoji="1" lang="ja-JP" altLang="en-US" sz="2400" b="1" dirty="0">
              <a:solidFill>
                <a:schemeClr val="bg1"/>
              </a:solidFill>
              <a:latin typeface="Times New Roman" pitchFamily="18" charset="0"/>
              <a:cs typeface="Times New Roman" pitchFamily="18" charset="0"/>
            </a:endParaRPr>
          </a:p>
        </p:txBody>
      </p:sp>
      <p:sp>
        <p:nvSpPr>
          <p:cNvPr id="55" name="テキスト ボックス 54"/>
          <p:cNvSpPr txBox="1"/>
          <p:nvPr/>
        </p:nvSpPr>
        <p:spPr>
          <a:xfrm>
            <a:off x="7092280" y="5733256"/>
            <a:ext cx="1716175" cy="830997"/>
          </a:xfrm>
          <a:prstGeom prst="rect">
            <a:avLst/>
          </a:prstGeom>
          <a:noFill/>
          <a:ln>
            <a:solidFill>
              <a:schemeClr val="bg1"/>
            </a:solidFill>
          </a:ln>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A: Ablation</a:t>
            </a:r>
          </a:p>
          <a:p>
            <a:r>
              <a:rPr kumimoji="1" lang="en-US" altLang="ja-JP" sz="2400" b="1" dirty="0" smtClean="0">
                <a:solidFill>
                  <a:schemeClr val="bg1"/>
                </a:solidFill>
                <a:latin typeface="Times New Roman" pitchFamily="18" charset="0"/>
                <a:cs typeface="Times New Roman" pitchFamily="18" charset="0"/>
              </a:rPr>
              <a:t>B: Shocks</a:t>
            </a:r>
            <a:endParaRPr kumimoji="1" lang="ja-JP" altLang="en-US" sz="2400" b="1" dirty="0">
              <a:solidFill>
                <a:schemeClr val="bg1"/>
              </a:solidFill>
              <a:latin typeface="Times New Roman" pitchFamily="18" charset="0"/>
              <a:cs typeface="Times New Roman" pitchFamily="18" charset="0"/>
            </a:endParaRPr>
          </a:p>
        </p:txBody>
      </p:sp>
      <p:sp>
        <p:nvSpPr>
          <p:cNvPr id="39" name="テキスト ボックス 38"/>
          <p:cNvSpPr txBox="1"/>
          <p:nvPr/>
        </p:nvSpPr>
        <p:spPr>
          <a:xfrm>
            <a:off x="0" y="188640"/>
            <a:ext cx="9144000" cy="941091"/>
          </a:xfrm>
          <a:prstGeom prst="rect">
            <a:avLst/>
          </a:prstGeom>
          <a:noFill/>
        </p:spPr>
        <p:txBody>
          <a:bodyPr wrap="square" rtlCol="0">
            <a:spAutoFit/>
          </a:bodyPr>
          <a:lstStyle/>
          <a:p>
            <a:pPr algn="ctr">
              <a:lnSpc>
                <a:spcPts val="3300"/>
              </a:lnSpc>
            </a:pPr>
            <a:r>
              <a:rPr kumimoji="1" lang="en-US" altLang="ja-JP" sz="3600" b="1" dirty="0" smtClean="0">
                <a:solidFill>
                  <a:schemeClr val="bg1"/>
                </a:solidFill>
                <a:latin typeface="Times New Roman" pitchFamily="18" charset="0"/>
                <a:cs typeface="Times New Roman" pitchFamily="18" charset="0"/>
              </a:rPr>
              <a:t>How to make such counter streaming ultra-high speed plasmas</a:t>
            </a:r>
            <a:endParaRPr kumimoji="1" lang="ja-JP" altLang="en-US" sz="3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body" idx="1"/>
          </p:nvPr>
        </p:nvSpPr>
        <p:spPr>
          <a:xfrm>
            <a:off x="-180975" y="981075"/>
            <a:ext cx="5219700" cy="1187450"/>
          </a:xfrm>
          <a:noFill/>
        </p:spPr>
        <p:txBody>
          <a:bodyPr/>
          <a:lstStyle/>
          <a:p>
            <a:pPr>
              <a:buFontTx/>
              <a:buNone/>
            </a:pPr>
            <a:r>
              <a:rPr lang="en-US" altLang="zh-CN" sz="2400" b="1">
                <a:latin typeface="Book Antiqua" pitchFamily="18" charset="0"/>
                <a:ea typeface="幼圆" pitchFamily="49" charset="-122"/>
              </a:rPr>
              <a:t>	Nd:glass laser, 8 beams, 3kJ@0.35</a:t>
            </a:r>
            <a:r>
              <a:rPr lang="en-US" altLang="zh-CN" sz="2400" b="1">
                <a:latin typeface="Book Antiqua" pitchFamily="18" charset="0"/>
                <a:ea typeface="幼圆" pitchFamily="49" charset="-122"/>
                <a:sym typeface="Symbol" pitchFamily="18" charset="2"/>
              </a:rPr>
              <a:t>m, </a:t>
            </a:r>
            <a:r>
              <a:rPr lang="en-US" altLang="zh-CN" sz="2400" b="1">
                <a:latin typeface="Book Antiqua" pitchFamily="18" charset="0"/>
                <a:ea typeface="幼圆" pitchFamily="49" charset="-122"/>
              </a:rPr>
              <a:t>1ns. </a:t>
            </a:r>
            <a:r>
              <a:rPr lang="en-US" altLang="zh-CN" sz="2400" b="1"/>
              <a:t>(over 3000 shots)</a:t>
            </a:r>
            <a:r>
              <a:rPr lang="en-US" altLang="zh-CN" sz="2400"/>
              <a:t> </a:t>
            </a:r>
            <a:endParaRPr lang="en-US" altLang="en-US" sz="2400"/>
          </a:p>
        </p:txBody>
      </p:sp>
      <p:pic>
        <p:nvPicPr>
          <p:cNvPr id="167940" name="Picture 4" descr="sh001"/>
          <p:cNvPicPr>
            <a:picLocks noChangeAspect="1" noChangeArrowheads="1"/>
          </p:cNvPicPr>
          <p:nvPr/>
        </p:nvPicPr>
        <p:blipFill>
          <a:blip r:embed="rId4" cstate="print"/>
          <a:srcRect/>
          <a:stretch>
            <a:fillRect/>
          </a:stretch>
        </p:blipFill>
        <p:spPr bwMode="auto">
          <a:xfrm>
            <a:off x="358775" y="2062163"/>
            <a:ext cx="3384550" cy="2384425"/>
          </a:xfrm>
          <a:prstGeom prst="rect">
            <a:avLst/>
          </a:prstGeom>
          <a:noFill/>
        </p:spPr>
      </p:pic>
      <p:pic>
        <p:nvPicPr>
          <p:cNvPr id="167941" name="Picture 5" descr="DSCF0009"/>
          <p:cNvPicPr>
            <a:picLocks noChangeAspect="1" noChangeArrowheads="1"/>
          </p:cNvPicPr>
          <p:nvPr/>
        </p:nvPicPr>
        <p:blipFill>
          <a:blip r:embed="rId5" cstate="print"/>
          <a:srcRect/>
          <a:stretch>
            <a:fillRect/>
          </a:stretch>
        </p:blipFill>
        <p:spPr bwMode="auto">
          <a:xfrm>
            <a:off x="2159000" y="3308350"/>
            <a:ext cx="2519363" cy="1811338"/>
          </a:xfrm>
          <a:prstGeom prst="rect">
            <a:avLst/>
          </a:prstGeom>
          <a:noFill/>
        </p:spPr>
      </p:pic>
      <p:sp>
        <p:nvSpPr>
          <p:cNvPr id="167945" name="Line 9"/>
          <p:cNvSpPr>
            <a:spLocks noChangeShapeType="1"/>
          </p:cNvSpPr>
          <p:nvPr/>
        </p:nvSpPr>
        <p:spPr bwMode="auto">
          <a:xfrm>
            <a:off x="0" y="855663"/>
            <a:ext cx="9144000" cy="0"/>
          </a:xfrm>
          <a:prstGeom prst="line">
            <a:avLst/>
          </a:prstGeom>
          <a:noFill/>
          <a:ln w="38100">
            <a:solidFill>
              <a:srgbClr val="FF0000"/>
            </a:solidFill>
            <a:round/>
            <a:headEnd/>
            <a:tailEnd/>
          </a:ln>
          <a:effectLst/>
        </p:spPr>
        <p:txBody>
          <a:bodyPr wrap="none" anchor="ctr"/>
          <a:lstStyle/>
          <a:p>
            <a:endParaRPr lang="ja-JP" altLang="en-US"/>
          </a:p>
        </p:txBody>
      </p:sp>
      <p:sp>
        <p:nvSpPr>
          <p:cNvPr id="167946" name="AutoShape 10"/>
          <p:cNvSpPr>
            <a:spLocks noChangeArrowheads="1"/>
          </p:cNvSpPr>
          <p:nvPr/>
        </p:nvSpPr>
        <p:spPr bwMode="auto">
          <a:xfrm>
            <a:off x="971550" y="188913"/>
            <a:ext cx="7134225" cy="544512"/>
          </a:xfrm>
          <a:prstGeom prst="roundRect">
            <a:avLst>
              <a:gd name="adj" fmla="val 16667"/>
            </a:avLst>
          </a:prstGeom>
          <a:solidFill>
            <a:schemeClr val="bg1"/>
          </a:solidFill>
          <a:ln w="25400" algn="ctr">
            <a:solidFill>
              <a:schemeClr val="bg1"/>
            </a:solidFill>
            <a:round/>
            <a:headEnd/>
            <a:tailEnd/>
          </a:ln>
          <a:effectLst/>
        </p:spPr>
        <p:txBody>
          <a:bodyPr wrap="none" anchor="ctr"/>
          <a:lstStyle/>
          <a:p>
            <a:pPr algn="ctr"/>
            <a:r>
              <a:rPr lang="en-US" altLang="zh-CN" sz="2800">
                <a:solidFill>
                  <a:srgbClr val="000066"/>
                </a:solidFill>
                <a:ea typeface="SimHei" pitchFamily="49" charset="-122"/>
              </a:rPr>
              <a:t>Shengguang-II (SG-II)</a:t>
            </a:r>
          </a:p>
        </p:txBody>
      </p:sp>
      <p:sp>
        <p:nvSpPr>
          <p:cNvPr id="167947" name="Rectangle 11"/>
          <p:cNvSpPr>
            <a:spLocks noChangeArrowheads="1"/>
          </p:cNvSpPr>
          <p:nvPr/>
        </p:nvSpPr>
        <p:spPr bwMode="auto">
          <a:xfrm>
            <a:off x="358775" y="5662613"/>
            <a:ext cx="3671888" cy="749300"/>
          </a:xfrm>
          <a:prstGeom prst="rect">
            <a:avLst/>
          </a:prstGeom>
          <a:noFill/>
          <a:ln w="9525" algn="ctr">
            <a:noFill/>
            <a:miter lim="800000"/>
            <a:headEnd/>
            <a:tailEnd/>
          </a:ln>
          <a:effectLst/>
        </p:spPr>
        <p:txBody>
          <a:bodyPr>
            <a:spAutoFit/>
          </a:bodyPr>
          <a:lstStyle/>
          <a:p>
            <a:pPr>
              <a:lnSpc>
                <a:spcPct val="90000"/>
              </a:lnSpc>
              <a:spcBef>
                <a:spcPct val="20000"/>
              </a:spcBef>
            </a:pPr>
            <a:r>
              <a:rPr lang="en-US" altLang="zh-CN">
                <a:solidFill>
                  <a:schemeClr val="accent2"/>
                </a:solidFill>
                <a:sym typeface="Symbol" pitchFamily="18" charset="2"/>
              </a:rPr>
              <a:t></a:t>
            </a:r>
            <a:r>
              <a:rPr lang="en-US" altLang="zh-CN">
                <a:solidFill>
                  <a:schemeClr val="accent2"/>
                </a:solidFill>
              </a:rPr>
              <a:t>  to be updated to ~20kJ@0.35</a:t>
            </a:r>
            <a:r>
              <a:rPr lang="en-US" altLang="zh-CN">
                <a:solidFill>
                  <a:schemeClr val="accent2"/>
                </a:solidFill>
                <a:sym typeface="Symbol" pitchFamily="18" charset="2"/>
              </a:rPr>
              <a:t>m, </a:t>
            </a:r>
            <a:r>
              <a:rPr lang="en-US" altLang="zh-CN">
                <a:solidFill>
                  <a:schemeClr val="accent2"/>
                </a:solidFill>
              </a:rPr>
              <a:t>3ns (2009)</a:t>
            </a:r>
          </a:p>
        </p:txBody>
      </p:sp>
      <p:sp>
        <p:nvSpPr>
          <p:cNvPr id="167952" name="Rectangle 16"/>
          <p:cNvSpPr>
            <a:spLocks noChangeArrowheads="1"/>
          </p:cNvSpPr>
          <p:nvPr/>
        </p:nvSpPr>
        <p:spPr bwMode="auto">
          <a:xfrm>
            <a:off x="142875" y="981075"/>
            <a:ext cx="4824413" cy="5545138"/>
          </a:xfrm>
          <a:prstGeom prst="rect">
            <a:avLst/>
          </a:prstGeom>
          <a:noFill/>
          <a:ln w="38100">
            <a:solidFill>
              <a:srgbClr val="0000FF"/>
            </a:solidFill>
            <a:miter lim="800000"/>
            <a:headEnd/>
            <a:tailEnd/>
          </a:ln>
          <a:effectLst/>
        </p:spPr>
        <p:txBody>
          <a:bodyPr wrap="none" anchor="ctr"/>
          <a:lstStyle/>
          <a:p>
            <a:endParaRPr lang="ja-JP" altLang="en-US"/>
          </a:p>
        </p:txBody>
      </p:sp>
      <p:grpSp>
        <p:nvGrpSpPr>
          <p:cNvPr id="2" name="Group 20"/>
          <p:cNvGrpSpPr>
            <a:grpSpLocks/>
          </p:cNvGrpSpPr>
          <p:nvPr/>
        </p:nvGrpSpPr>
        <p:grpSpPr bwMode="auto">
          <a:xfrm>
            <a:off x="5113338" y="979488"/>
            <a:ext cx="3995737" cy="5545137"/>
            <a:chOff x="3221" y="617"/>
            <a:chExt cx="2517" cy="3493"/>
          </a:xfrm>
        </p:grpSpPr>
        <p:pic>
          <p:nvPicPr>
            <p:cNvPr id="167949" name="Picture 13" descr="DSC04978"/>
            <p:cNvPicPr>
              <a:picLocks noChangeAspect="1" noChangeArrowheads="1"/>
            </p:cNvPicPr>
            <p:nvPr/>
          </p:nvPicPr>
          <p:blipFill>
            <a:blip r:embed="rId6" cstate="print"/>
            <a:srcRect/>
            <a:stretch>
              <a:fillRect/>
            </a:stretch>
          </p:blipFill>
          <p:spPr bwMode="auto">
            <a:xfrm>
              <a:off x="3425" y="1615"/>
              <a:ext cx="1950" cy="1463"/>
            </a:xfrm>
            <a:prstGeom prst="rect">
              <a:avLst/>
            </a:prstGeom>
            <a:noFill/>
            <a:ln w="9525">
              <a:noFill/>
              <a:miter lim="800000"/>
              <a:headEnd/>
              <a:tailEnd/>
            </a:ln>
          </p:spPr>
        </p:pic>
        <p:sp>
          <p:nvSpPr>
            <p:cNvPr id="167950" name="Rectangle 14"/>
            <p:cNvSpPr>
              <a:spLocks noChangeArrowheads="1"/>
            </p:cNvSpPr>
            <p:nvPr/>
          </p:nvSpPr>
          <p:spPr bwMode="auto">
            <a:xfrm>
              <a:off x="3424" y="617"/>
              <a:ext cx="2314" cy="748"/>
            </a:xfrm>
            <a:prstGeom prst="rect">
              <a:avLst/>
            </a:prstGeom>
            <a:noFill/>
            <a:ln w="9525">
              <a:noFill/>
              <a:miter lim="800000"/>
              <a:headEnd/>
              <a:tailEnd/>
            </a:ln>
            <a:effectLst/>
          </p:spPr>
          <p:txBody>
            <a:bodyPr>
              <a:spAutoFit/>
            </a:bodyPr>
            <a:lstStyle/>
            <a:p>
              <a:pPr>
                <a:spcBef>
                  <a:spcPct val="50000"/>
                </a:spcBef>
              </a:pPr>
              <a:r>
                <a:rPr lang="en-US" altLang="zh-CN">
                  <a:latin typeface="Book Antiqua" pitchFamily="18" charset="0"/>
                  <a:ea typeface="SimHei" pitchFamily="49" charset="-122"/>
                </a:rPr>
                <a:t>The 9th beam </a:t>
              </a:r>
              <a:r>
                <a:rPr lang="en-US" altLang="zh-CN">
                  <a:latin typeface="Book Antiqua" pitchFamily="18" charset="0"/>
                </a:rPr>
                <a:t>(4.5kJ@1</a:t>
              </a:r>
              <a:r>
                <a:rPr lang="en-US" altLang="zh-CN">
                  <a:latin typeface="Book Antiqua" pitchFamily="18" charset="0"/>
                  <a:sym typeface="Symbol" pitchFamily="18" charset="2"/>
                </a:rPr>
                <a:t>m, </a:t>
              </a:r>
              <a:r>
                <a:rPr lang="en-US" altLang="zh-CN">
                  <a:latin typeface="Book Antiqua" pitchFamily="18" charset="0"/>
                </a:rPr>
                <a:t>3ns),</a:t>
              </a:r>
              <a:r>
                <a:rPr lang="en-US" altLang="zh-CN" b="0">
                  <a:latin typeface="Book Antiqua" pitchFamily="18" charset="0"/>
                </a:rPr>
                <a:t> </a:t>
              </a:r>
              <a:r>
                <a:rPr lang="en-US" altLang="zh-CN">
                  <a:latin typeface="Book Antiqua" pitchFamily="18" charset="0"/>
                  <a:ea typeface="SimHei" pitchFamily="49" charset="-122"/>
                </a:rPr>
                <a:t>for backlighter source.</a:t>
              </a:r>
              <a:r>
                <a:rPr lang="en-US" altLang="zh-CN">
                  <a:latin typeface="SimHei" pitchFamily="49" charset="-122"/>
                  <a:ea typeface="SimHei" pitchFamily="49" charset="-122"/>
                </a:rPr>
                <a:t> </a:t>
              </a:r>
            </a:p>
          </p:txBody>
        </p:sp>
        <p:sp>
          <p:nvSpPr>
            <p:cNvPr id="167951" name="Rectangle 15"/>
            <p:cNvSpPr>
              <a:spLocks noChangeArrowheads="1"/>
            </p:cNvSpPr>
            <p:nvPr/>
          </p:nvSpPr>
          <p:spPr bwMode="auto">
            <a:xfrm>
              <a:off x="3538" y="3566"/>
              <a:ext cx="1724" cy="472"/>
            </a:xfrm>
            <a:prstGeom prst="rect">
              <a:avLst/>
            </a:prstGeom>
            <a:noFill/>
            <a:ln w="9525">
              <a:noFill/>
              <a:miter lim="800000"/>
              <a:headEnd/>
              <a:tailEnd/>
            </a:ln>
            <a:effectLst/>
          </p:spPr>
          <p:txBody>
            <a:bodyPr>
              <a:spAutoFit/>
            </a:bodyPr>
            <a:lstStyle/>
            <a:p>
              <a:pPr>
                <a:lnSpc>
                  <a:spcPct val="90000"/>
                </a:lnSpc>
                <a:spcBef>
                  <a:spcPct val="20000"/>
                </a:spcBef>
              </a:pPr>
              <a:r>
                <a:rPr lang="en-US" altLang="zh-CN">
                  <a:solidFill>
                    <a:schemeClr val="accent2"/>
                  </a:solidFill>
                  <a:ea typeface="SimHei" pitchFamily="49" charset="-122"/>
                  <a:sym typeface="Symbol" pitchFamily="18" charset="2"/>
                </a:rPr>
                <a:t></a:t>
              </a:r>
              <a:r>
                <a:rPr lang="en-US" altLang="zh-CN">
                  <a:solidFill>
                    <a:schemeClr val="accent2"/>
                  </a:solidFill>
                  <a:ea typeface="SimHei" pitchFamily="49" charset="-122"/>
                </a:rPr>
                <a:t>  to be updated to PW (</a:t>
              </a:r>
              <a:r>
                <a:rPr lang="en-US" altLang="zh-CN">
                  <a:solidFill>
                    <a:schemeClr val="accent2"/>
                  </a:solidFill>
                </a:rPr>
                <a:t>1.5kJ</a:t>
              </a:r>
              <a:r>
                <a:rPr lang="zh-CN" altLang="en-US">
                  <a:solidFill>
                    <a:schemeClr val="accent2"/>
                  </a:solidFill>
                </a:rPr>
                <a:t>，</a:t>
              </a:r>
              <a:r>
                <a:rPr lang="en-US" altLang="zh-CN">
                  <a:solidFill>
                    <a:schemeClr val="accent2"/>
                  </a:solidFill>
                </a:rPr>
                <a:t>2ps)</a:t>
              </a:r>
              <a:endParaRPr lang="en-US" altLang="zh-CN">
                <a:solidFill>
                  <a:schemeClr val="accent2"/>
                </a:solidFill>
                <a:ea typeface="SimHei" pitchFamily="49" charset="-122"/>
              </a:endParaRPr>
            </a:p>
          </p:txBody>
        </p:sp>
        <p:sp>
          <p:nvSpPr>
            <p:cNvPr id="167953" name="Rectangle 17"/>
            <p:cNvSpPr>
              <a:spLocks noChangeArrowheads="1"/>
            </p:cNvSpPr>
            <p:nvPr/>
          </p:nvSpPr>
          <p:spPr bwMode="auto">
            <a:xfrm>
              <a:off x="3221" y="617"/>
              <a:ext cx="2404" cy="3493"/>
            </a:xfrm>
            <a:prstGeom prst="rect">
              <a:avLst/>
            </a:prstGeom>
            <a:noFill/>
            <a:ln w="38100">
              <a:solidFill>
                <a:srgbClr val="0000FF"/>
              </a:solidFill>
              <a:miter lim="800000"/>
              <a:headEnd/>
              <a:tailEnd/>
            </a:ln>
            <a:effectLst/>
          </p:spPr>
          <p:txBody>
            <a:bodyPr wrap="none" anchor="ctr"/>
            <a:lstStyle/>
            <a:p>
              <a:endParaRPr lang="ja-JP" alt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37</a:t>
            </a:fld>
            <a:endParaRPr lang="ja-JP" altLang="en-US"/>
          </a:p>
        </p:txBody>
      </p:sp>
      <p:pic>
        <p:nvPicPr>
          <p:cNvPr id="1736706" name="Picture 2"/>
          <p:cNvPicPr>
            <a:picLocks noChangeAspect="1" noChangeArrowheads="1"/>
          </p:cNvPicPr>
          <p:nvPr/>
        </p:nvPicPr>
        <p:blipFill>
          <a:blip r:embed="rId3" cstate="print"/>
          <a:srcRect/>
          <a:stretch>
            <a:fillRect/>
          </a:stretch>
        </p:blipFill>
        <p:spPr bwMode="auto">
          <a:xfrm>
            <a:off x="4355976" y="1124744"/>
            <a:ext cx="4497581" cy="5013970"/>
          </a:xfrm>
          <a:prstGeom prst="rect">
            <a:avLst/>
          </a:prstGeom>
          <a:noFill/>
          <a:ln w="9525">
            <a:noFill/>
            <a:miter lim="800000"/>
            <a:headEnd/>
            <a:tailEnd/>
          </a:ln>
        </p:spPr>
      </p:pic>
      <p:pic>
        <p:nvPicPr>
          <p:cNvPr id="4" name="Picture 31" descr="interfero9"/>
          <p:cNvPicPr>
            <a:picLocks noChangeAspect="1" noChangeArrowheads="1"/>
          </p:cNvPicPr>
          <p:nvPr/>
        </p:nvPicPr>
        <p:blipFill>
          <a:blip r:embed="rId4" cstate="print"/>
          <a:srcRect/>
          <a:stretch>
            <a:fillRect/>
          </a:stretch>
        </p:blipFill>
        <p:spPr bwMode="auto">
          <a:xfrm>
            <a:off x="0" y="260648"/>
            <a:ext cx="4680520" cy="4538207"/>
          </a:xfrm>
          <a:prstGeom prst="rect">
            <a:avLst/>
          </a:prstGeom>
          <a:noFill/>
        </p:spPr>
      </p:pic>
      <p:cxnSp>
        <p:nvCxnSpPr>
          <p:cNvPr id="5" name="直線矢印コネクタ 4"/>
          <p:cNvCxnSpPr/>
          <p:nvPr/>
        </p:nvCxnSpPr>
        <p:spPr>
          <a:xfrm rot="5400000">
            <a:off x="2160526" y="1231962"/>
            <a:ext cx="1944216" cy="158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5" cstate="print"/>
          <a:srcRect/>
          <a:stretch>
            <a:fillRect/>
          </a:stretch>
        </p:blipFill>
        <p:spPr bwMode="auto">
          <a:xfrm>
            <a:off x="0" y="4437112"/>
            <a:ext cx="4716016" cy="242088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 3"/>
          <p:cNvSpPr>
            <a:spLocks noGrp="1"/>
          </p:cNvSpPr>
          <p:nvPr>
            <p:ph type="sldNum" sz="quarter" idx="12"/>
          </p:nvPr>
        </p:nvSpPr>
        <p:spPr>
          <a:xfrm>
            <a:off x="6553200" y="6356350"/>
            <a:ext cx="2133600" cy="365125"/>
          </a:xfrm>
        </p:spPr>
        <p:txBody>
          <a:bodyPr/>
          <a:lstStyle/>
          <a:p>
            <a:fld id="{B7E84C6F-4CE2-4733-BA42-52E823E526E4}" type="slidenum">
              <a:rPr lang="en-US" altLang="ja-JP"/>
              <a:pPr/>
              <a:t>38</a:t>
            </a:fld>
            <a:endParaRPr lang="en-US" altLang="ja-JP"/>
          </a:p>
        </p:txBody>
      </p:sp>
      <p:sp>
        <p:nvSpPr>
          <p:cNvPr id="7" name="Rectangle 4"/>
          <p:cNvSpPr>
            <a:spLocks noChangeArrowheads="1"/>
          </p:cNvSpPr>
          <p:nvPr/>
        </p:nvSpPr>
        <p:spPr bwMode="auto">
          <a:xfrm>
            <a:off x="533400" y="228600"/>
            <a:ext cx="8229600" cy="533400"/>
          </a:xfrm>
          <a:prstGeom prst="rect">
            <a:avLst/>
          </a:prstGeom>
          <a:noFill/>
          <a:ln w="9525">
            <a:noFill/>
            <a:miter lim="800000"/>
            <a:headEnd/>
            <a:tailEnd/>
          </a:ln>
          <a:effectLst/>
        </p:spPr>
        <p:txBody>
          <a:bodyPr anchor="ctr"/>
          <a:lstStyle/>
          <a:p>
            <a:pPr algn="ctr"/>
            <a:r>
              <a:rPr lang="ja-JP" altLang="en-US" sz="3600" b="1" dirty="0" smtClean="0">
                <a:solidFill>
                  <a:srgbClr val="FF0000"/>
                </a:solidFill>
                <a:latin typeface="+mj-lt"/>
              </a:rPr>
              <a:t>大阪大学・レーザー研・激光</a:t>
            </a:r>
            <a:r>
              <a:rPr lang="en-US" altLang="ja-JP" sz="3600" b="1" dirty="0" smtClean="0">
                <a:solidFill>
                  <a:srgbClr val="FF0000"/>
                </a:solidFill>
                <a:latin typeface="+mj-lt"/>
              </a:rPr>
              <a:t>XII</a:t>
            </a:r>
            <a:r>
              <a:rPr lang="ja-JP" altLang="en-US" sz="3600" b="1" dirty="0" smtClean="0">
                <a:solidFill>
                  <a:srgbClr val="FF0000"/>
                </a:solidFill>
                <a:latin typeface="+mj-lt"/>
              </a:rPr>
              <a:t>号装置</a:t>
            </a:r>
            <a:endParaRPr lang="en-US" altLang="ja-JP" sz="3600" b="1" dirty="0">
              <a:solidFill>
                <a:srgbClr val="FF0000"/>
              </a:solidFill>
              <a:latin typeface="+mj-lt"/>
            </a:endParaRPr>
          </a:p>
        </p:txBody>
      </p:sp>
      <p:pic>
        <p:nvPicPr>
          <p:cNvPr id="8" name="Picture 7"/>
          <p:cNvPicPr>
            <a:picLocks noChangeAspect="1" noChangeArrowheads="1"/>
          </p:cNvPicPr>
          <p:nvPr/>
        </p:nvPicPr>
        <p:blipFill>
          <a:blip r:embed="rId3" cstate="print"/>
          <a:srcRect/>
          <a:stretch>
            <a:fillRect/>
          </a:stretch>
        </p:blipFill>
        <p:spPr bwMode="auto">
          <a:xfrm>
            <a:off x="2819400" y="838200"/>
            <a:ext cx="5791200" cy="1828800"/>
          </a:xfrm>
          <a:prstGeom prst="rect">
            <a:avLst/>
          </a:prstGeom>
          <a:noFill/>
          <a:ln w="9525">
            <a:noFill/>
            <a:miter lim="800000"/>
            <a:headEnd/>
            <a:tailEnd/>
          </a:ln>
          <a:effectLst/>
        </p:spPr>
      </p:pic>
      <p:pic>
        <p:nvPicPr>
          <p:cNvPr id="9" name="Picture 8"/>
          <p:cNvPicPr>
            <a:picLocks noChangeAspect="1" noChangeArrowheads="1"/>
          </p:cNvPicPr>
          <p:nvPr/>
        </p:nvPicPr>
        <p:blipFill>
          <a:blip r:embed="rId4" cstate="print"/>
          <a:srcRect/>
          <a:stretch>
            <a:fillRect/>
          </a:stretch>
        </p:blipFill>
        <p:spPr bwMode="auto">
          <a:xfrm>
            <a:off x="3124200" y="3048000"/>
            <a:ext cx="5570538" cy="3101975"/>
          </a:xfrm>
          <a:prstGeom prst="rect">
            <a:avLst/>
          </a:prstGeom>
          <a:noFill/>
          <a:ln w="9525">
            <a:noFill/>
            <a:miter lim="800000"/>
            <a:headEnd/>
            <a:tailEnd/>
          </a:ln>
          <a:effectLst/>
        </p:spPr>
      </p:pic>
      <p:pic>
        <p:nvPicPr>
          <p:cNvPr id="10" name="Picture 9"/>
          <p:cNvPicPr>
            <a:picLocks noChangeAspect="1" noChangeArrowheads="1"/>
          </p:cNvPicPr>
          <p:nvPr/>
        </p:nvPicPr>
        <p:blipFill>
          <a:blip r:embed="rId5" cstate="print"/>
          <a:srcRect/>
          <a:stretch>
            <a:fillRect/>
          </a:stretch>
        </p:blipFill>
        <p:spPr bwMode="auto">
          <a:xfrm>
            <a:off x="533400" y="2667000"/>
            <a:ext cx="2286000" cy="1579563"/>
          </a:xfrm>
          <a:prstGeom prst="rect">
            <a:avLst/>
          </a:prstGeom>
          <a:noFill/>
          <a:ln w="9525">
            <a:noFill/>
            <a:miter lim="800000"/>
            <a:headEnd/>
            <a:tailEnd/>
          </a:ln>
          <a:effectLst/>
        </p:spPr>
      </p:pic>
      <p:sp>
        <p:nvSpPr>
          <p:cNvPr id="11" name="Text Box 10"/>
          <p:cNvSpPr txBox="1">
            <a:spLocks noChangeArrowheads="1"/>
          </p:cNvSpPr>
          <p:nvPr/>
        </p:nvSpPr>
        <p:spPr bwMode="auto">
          <a:xfrm>
            <a:off x="3048000" y="2608263"/>
            <a:ext cx="3122613" cy="457200"/>
          </a:xfrm>
          <a:prstGeom prst="rect">
            <a:avLst/>
          </a:prstGeom>
          <a:noFill/>
          <a:ln w="9525">
            <a:noFill/>
            <a:miter lim="800000"/>
            <a:headEnd/>
            <a:tailEnd/>
          </a:ln>
          <a:effectLst/>
        </p:spPr>
        <p:txBody>
          <a:bodyPr wrap="none">
            <a:spAutoFit/>
          </a:bodyPr>
          <a:lstStyle/>
          <a:p>
            <a:r>
              <a:rPr lang="en-US" altLang="ja-JP" sz="2400" b="1">
                <a:latin typeface="Times" pitchFamily="-48" charset="0"/>
                <a:ea typeface="Osaka" charset="-128"/>
              </a:rPr>
              <a:t>ILE, Osaka University</a:t>
            </a:r>
          </a:p>
        </p:txBody>
      </p:sp>
      <p:sp>
        <p:nvSpPr>
          <p:cNvPr id="12" name="Text Box 11"/>
          <p:cNvSpPr txBox="1">
            <a:spLocks noChangeArrowheads="1"/>
          </p:cNvSpPr>
          <p:nvPr/>
        </p:nvSpPr>
        <p:spPr bwMode="auto">
          <a:xfrm>
            <a:off x="3048000" y="6096000"/>
            <a:ext cx="2406650" cy="457200"/>
          </a:xfrm>
          <a:prstGeom prst="rect">
            <a:avLst/>
          </a:prstGeom>
          <a:noFill/>
          <a:ln w="9525">
            <a:noFill/>
            <a:miter lim="800000"/>
            <a:headEnd/>
            <a:tailEnd/>
          </a:ln>
          <a:effectLst/>
        </p:spPr>
        <p:txBody>
          <a:bodyPr wrap="none">
            <a:spAutoFit/>
          </a:bodyPr>
          <a:lstStyle/>
          <a:p>
            <a:r>
              <a:rPr lang="en-US" altLang="ja-JP" sz="2400" b="1">
                <a:latin typeface="Times" pitchFamily="-48" charset="0"/>
                <a:ea typeface="Osaka" charset="-128"/>
              </a:rPr>
              <a:t>Gekko XII Laser</a:t>
            </a:r>
          </a:p>
        </p:txBody>
      </p:sp>
      <p:pic>
        <p:nvPicPr>
          <p:cNvPr id="13" name="Picture 12"/>
          <p:cNvPicPr>
            <a:picLocks noChangeAspect="1" noChangeArrowheads="1"/>
          </p:cNvPicPr>
          <p:nvPr/>
        </p:nvPicPr>
        <p:blipFill>
          <a:blip r:embed="rId6" cstate="print"/>
          <a:srcRect/>
          <a:stretch>
            <a:fillRect/>
          </a:stretch>
        </p:blipFill>
        <p:spPr bwMode="auto">
          <a:xfrm>
            <a:off x="533400" y="4495800"/>
            <a:ext cx="2286000" cy="1763713"/>
          </a:xfrm>
          <a:prstGeom prst="rect">
            <a:avLst/>
          </a:prstGeom>
          <a:noFill/>
          <a:ln w="9525">
            <a:noFill/>
            <a:miter lim="800000"/>
            <a:headEnd/>
            <a:tailEnd/>
          </a:ln>
        </p:spPr>
      </p:pic>
      <p:sp>
        <p:nvSpPr>
          <p:cNvPr id="14" name="フッター プレースホルダ 13"/>
          <p:cNvSpPr>
            <a:spLocks noGrp="1"/>
          </p:cNvSpPr>
          <p:nvPr>
            <p:ph type="ftr" sz="quarter" idx="11"/>
          </p:nvPr>
        </p:nvSpPr>
        <p:spPr/>
        <p:txBody>
          <a:bodyPr/>
          <a:lstStyle/>
          <a:p>
            <a:pPr>
              <a:defRPr/>
            </a:pPr>
            <a:r>
              <a:rPr lang="zh-CN" altLang="en-US" smtClean="0"/>
              <a:t>天文学会</a:t>
            </a:r>
            <a:r>
              <a:rPr lang="en-US" altLang="zh-CN" smtClean="0"/>
              <a:t>09</a:t>
            </a:r>
            <a:r>
              <a:rPr lang="zh-CN" altLang="en-US" smtClean="0"/>
              <a:t>年秋</a:t>
            </a:r>
            <a:endParaRPr lang="ja-JP"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スライド番号プレースホルダ 4"/>
          <p:cNvSpPr>
            <a:spLocks noGrp="1"/>
          </p:cNvSpPr>
          <p:nvPr>
            <p:ph type="sldNum" sz="quarter" idx="12"/>
          </p:nvPr>
        </p:nvSpPr>
        <p:spPr/>
        <p:txBody>
          <a:bodyPr/>
          <a:lstStyle/>
          <a:p>
            <a:fld id="{725F6A42-6A26-4FBE-BEA2-946004D31840}" type="slidenum">
              <a:rPr lang="en-US" altLang="ja-JP"/>
              <a:pPr/>
              <a:t>39</a:t>
            </a:fld>
            <a:endParaRPr lang="en-US" altLang="ja-JP"/>
          </a:p>
        </p:txBody>
      </p:sp>
      <p:pic>
        <p:nvPicPr>
          <p:cNvPr id="58370" name="Picture 2" descr="icfp1"/>
          <p:cNvPicPr>
            <a:picLocks noChangeAspect="1" noChangeArrowheads="1"/>
          </p:cNvPicPr>
          <p:nvPr/>
        </p:nvPicPr>
        <p:blipFill>
          <a:blip r:embed="rId4" cstate="print"/>
          <a:srcRect/>
          <a:stretch>
            <a:fillRect/>
          </a:stretch>
        </p:blipFill>
        <p:spPr bwMode="auto">
          <a:xfrm>
            <a:off x="7772400" y="1600200"/>
            <a:ext cx="885825" cy="1057275"/>
          </a:xfrm>
          <a:prstGeom prst="rect">
            <a:avLst/>
          </a:prstGeom>
          <a:noFill/>
          <a:ln w="9525">
            <a:solidFill>
              <a:srgbClr val="FF0000"/>
            </a:solidFill>
            <a:miter lim="800000"/>
            <a:headEnd/>
            <a:tailEnd/>
          </a:ln>
        </p:spPr>
      </p:pic>
      <p:pic>
        <p:nvPicPr>
          <p:cNvPr id="58371" name="Picture 3" descr="icfp2"/>
          <p:cNvPicPr>
            <a:picLocks noChangeAspect="1" noChangeArrowheads="1"/>
          </p:cNvPicPr>
          <p:nvPr/>
        </p:nvPicPr>
        <p:blipFill>
          <a:blip r:embed="rId5" cstate="print"/>
          <a:srcRect/>
          <a:stretch>
            <a:fillRect/>
          </a:stretch>
        </p:blipFill>
        <p:spPr bwMode="auto">
          <a:xfrm>
            <a:off x="7620000" y="3200400"/>
            <a:ext cx="1190625" cy="1057275"/>
          </a:xfrm>
          <a:prstGeom prst="rect">
            <a:avLst/>
          </a:prstGeom>
          <a:noFill/>
          <a:ln w="9525">
            <a:solidFill>
              <a:srgbClr val="FF0000"/>
            </a:solidFill>
            <a:miter lim="800000"/>
            <a:headEnd/>
            <a:tailEnd/>
          </a:ln>
        </p:spPr>
      </p:pic>
      <p:pic>
        <p:nvPicPr>
          <p:cNvPr id="58372" name="Picture 4" descr="icfp3"/>
          <p:cNvPicPr>
            <a:picLocks noChangeAspect="1" noChangeArrowheads="1"/>
          </p:cNvPicPr>
          <p:nvPr/>
        </p:nvPicPr>
        <p:blipFill>
          <a:blip r:embed="rId6" cstate="print"/>
          <a:srcRect/>
          <a:stretch>
            <a:fillRect/>
          </a:stretch>
        </p:blipFill>
        <p:spPr bwMode="auto">
          <a:xfrm>
            <a:off x="7696200" y="4953000"/>
            <a:ext cx="1143000" cy="1057275"/>
          </a:xfrm>
          <a:prstGeom prst="rect">
            <a:avLst/>
          </a:prstGeom>
          <a:noFill/>
          <a:ln w="9525">
            <a:solidFill>
              <a:srgbClr val="FF0000"/>
            </a:solidFill>
            <a:miter lim="800000"/>
            <a:headEnd/>
            <a:tailEnd/>
          </a:ln>
        </p:spPr>
      </p:pic>
      <p:sp>
        <p:nvSpPr>
          <p:cNvPr id="58373" name="Rectangle 5"/>
          <p:cNvSpPr>
            <a:spLocks noGrp="1" noChangeArrowheads="1"/>
          </p:cNvSpPr>
          <p:nvPr>
            <p:ph type="title"/>
          </p:nvPr>
        </p:nvSpPr>
        <p:spPr/>
        <p:txBody>
          <a:bodyPr/>
          <a:lstStyle/>
          <a:p>
            <a:r>
              <a:rPr lang="en-US" altLang="ja-JP" b="1" dirty="0" smtClean="0">
                <a:solidFill>
                  <a:srgbClr val="FF0000"/>
                </a:solidFill>
                <a:effectLst>
                  <a:outerShdw blurRad="38100" dist="38100" dir="2700000" algn="tl">
                    <a:srgbClr val="000000">
                      <a:alpha val="43137"/>
                    </a:srgbClr>
                  </a:outerShdw>
                </a:effectLst>
              </a:rPr>
              <a:t>Laser Fusion Reactor Design</a:t>
            </a:r>
            <a:endParaRPr lang="ja-JP" altLang="en-US" b="1" dirty="0">
              <a:solidFill>
                <a:srgbClr val="FF0000"/>
              </a:solidFill>
              <a:effectLst>
                <a:outerShdw blurRad="38100" dist="38100" dir="2700000" algn="tl">
                  <a:srgbClr val="000000">
                    <a:alpha val="43137"/>
                  </a:srgbClr>
                </a:outerShdw>
              </a:effectLst>
            </a:endParaRPr>
          </a:p>
        </p:txBody>
      </p:sp>
      <p:pic>
        <p:nvPicPr>
          <p:cNvPr id="58374" name="Picture 6"/>
          <p:cNvPicPr>
            <a:picLocks noChangeAspect="1" noChangeArrowheads="1"/>
          </p:cNvPicPr>
          <p:nvPr/>
        </p:nvPicPr>
        <p:blipFill>
          <a:blip r:embed="rId7" cstate="print"/>
          <a:srcRect/>
          <a:stretch>
            <a:fillRect/>
          </a:stretch>
        </p:blipFill>
        <p:spPr bwMode="auto">
          <a:xfrm>
            <a:off x="0" y="1371600"/>
            <a:ext cx="7239000" cy="5486400"/>
          </a:xfrm>
          <a:prstGeom prst="rect">
            <a:avLst/>
          </a:prstGeom>
          <a:noFill/>
          <a:ln w="9525">
            <a:noFill/>
            <a:miter lim="800000"/>
            <a:headEnd/>
            <a:tailEnd/>
          </a:ln>
          <a:effectLst/>
        </p:spPr>
      </p:pic>
      <p:sp>
        <p:nvSpPr>
          <p:cNvPr id="58375" name="Line 7"/>
          <p:cNvSpPr>
            <a:spLocks noChangeShapeType="1"/>
          </p:cNvSpPr>
          <p:nvPr/>
        </p:nvSpPr>
        <p:spPr bwMode="auto">
          <a:xfrm>
            <a:off x="7467600" y="1981200"/>
            <a:ext cx="0" cy="4038600"/>
          </a:xfrm>
          <a:prstGeom prst="line">
            <a:avLst/>
          </a:prstGeom>
          <a:noFill/>
          <a:ln w="9525">
            <a:solidFill>
              <a:schemeClr val="tx1"/>
            </a:solidFill>
            <a:round/>
            <a:headEnd/>
            <a:tailEnd type="triangle" w="med" len="med"/>
          </a:ln>
          <a:effectLst/>
        </p:spPr>
        <p:txBody>
          <a:bodyPr/>
          <a:lstStyle/>
          <a:p>
            <a:endParaRPr lang="ja-JP" altLang="en-US"/>
          </a:p>
        </p:txBody>
      </p:sp>
      <p:sp>
        <p:nvSpPr>
          <p:cNvPr id="58376" name="Text Box 8"/>
          <p:cNvSpPr txBox="1">
            <a:spLocks noChangeArrowheads="1"/>
          </p:cNvSpPr>
          <p:nvPr/>
        </p:nvSpPr>
        <p:spPr bwMode="auto">
          <a:xfrm>
            <a:off x="7239000" y="1447800"/>
            <a:ext cx="458788" cy="549275"/>
          </a:xfrm>
          <a:prstGeom prst="rect">
            <a:avLst/>
          </a:prstGeom>
          <a:noFill/>
          <a:ln w="9525">
            <a:noFill/>
            <a:miter lim="800000"/>
            <a:headEnd/>
            <a:tailEnd/>
          </a:ln>
          <a:effectLst/>
        </p:spPr>
        <p:txBody>
          <a:bodyPr vert="eaVert" wrap="none">
            <a:spAutoFit/>
          </a:bodyPr>
          <a:lstStyle/>
          <a:p>
            <a:r>
              <a:rPr lang="ja-JP" altLang="en-US"/>
              <a:t>時間</a:t>
            </a:r>
          </a:p>
        </p:txBody>
      </p:sp>
      <p:sp>
        <p:nvSpPr>
          <p:cNvPr id="58377" name="Text Box 9"/>
          <p:cNvSpPr txBox="1">
            <a:spLocks noChangeArrowheads="1"/>
          </p:cNvSpPr>
          <p:nvPr/>
        </p:nvSpPr>
        <p:spPr bwMode="auto">
          <a:xfrm>
            <a:off x="7924800" y="2590800"/>
            <a:ext cx="641350" cy="366713"/>
          </a:xfrm>
          <a:prstGeom prst="rect">
            <a:avLst/>
          </a:prstGeom>
          <a:noFill/>
          <a:ln w="9525">
            <a:noFill/>
            <a:miter lim="800000"/>
            <a:headEnd/>
            <a:tailEnd/>
          </a:ln>
          <a:effectLst/>
        </p:spPr>
        <p:txBody>
          <a:bodyPr wrap="none">
            <a:spAutoFit/>
          </a:bodyPr>
          <a:lstStyle/>
          <a:p>
            <a:r>
              <a:rPr lang="ja-JP" altLang="en-US"/>
              <a:t>照射</a:t>
            </a:r>
          </a:p>
        </p:txBody>
      </p:sp>
      <p:sp>
        <p:nvSpPr>
          <p:cNvPr id="58378" name="Text Box 10"/>
          <p:cNvSpPr txBox="1">
            <a:spLocks noChangeArrowheads="1"/>
          </p:cNvSpPr>
          <p:nvPr/>
        </p:nvSpPr>
        <p:spPr bwMode="auto">
          <a:xfrm>
            <a:off x="7848600" y="4267200"/>
            <a:ext cx="641350" cy="366713"/>
          </a:xfrm>
          <a:prstGeom prst="rect">
            <a:avLst/>
          </a:prstGeom>
          <a:noFill/>
          <a:ln w="9525">
            <a:noFill/>
            <a:miter lim="800000"/>
            <a:headEnd/>
            <a:tailEnd/>
          </a:ln>
          <a:effectLst/>
        </p:spPr>
        <p:txBody>
          <a:bodyPr wrap="none">
            <a:spAutoFit/>
          </a:bodyPr>
          <a:lstStyle/>
          <a:p>
            <a:r>
              <a:rPr lang="ja-JP" altLang="en-US"/>
              <a:t>爆縮</a:t>
            </a:r>
          </a:p>
        </p:txBody>
      </p:sp>
      <p:sp>
        <p:nvSpPr>
          <p:cNvPr id="58379" name="Text Box 11"/>
          <p:cNvSpPr txBox="1">
            <a:spLocks noChangeArrowheads="1"/>
          </p:cNvSpPr>
          <p:nvPr/>
        </p:nvSpPr>
        <p:spPr bwMode="auto">
          <a:xfrm>
            <a:off x="7924800" y="6019800"/>
            <a:ext cx="641350" cy="641350"/>
          </a:xfrm>
          <a:prstGeom prst="rect">
            <a:avLst/>
          </a:prstGeom>
          <a:noFill/>
          <a:ln w="9525">
            <a:noFill/>
            <a:miter lim="800000"/>
            <a:headEnd/>
            <a:tailEnd/>
          </a:ln>
          <a:effectLst/>
        </p:spPr>
        <p:txBody>
          <a:bodyPr wrap="none">
            <a:spAutoFit/>
          </a:bodyPr>
          <a:lstStyle/>
          <a:p>
            <a:r>
              <a:rPr lang="ja-JP" altLang="en-US"/>
              <a:t>点火</a:t>
            </a:r>
          </a:p>
          <a:p>
            <a:r>
              <a:rPr lang="ja-JP" altLang="en-US"/>
              <a:t>燃焼</a:t>
            </a:r>
          </a:p>
        </p:txBody>
      </p:sp>
      <p:sp>
        <p:nvSpPr>
          <p:cNvPr id="58380" name="Line 12"/>
          <p:cNvSpPr>
            <a:spLocks noChangeShapeType="1"/>
          </p:cNvSpPr>
          <p:nvPr/>
        </p:nvSpPr>
        <p:spPr bwMode="auto">
          <a:xfrm flipV="1">
            <a:off x="6858000" y="4800600"/>
            <a:ext cx="533400" cy="838200"/>
          </a:xfrm>
          <a:prstGeom prst="line">
            <a:avLst/>
          </a:prstGeom>
          <a:noFill/>
          <a:ln w="57150">
            <a:solidFill>
              <a:srgbClr val="FF0000"/>
            </a:solidFill>
            <a:round/>
            <a:headEnd/>
            <a:tailEnd type="triangle" w="med" len="med"/>
          </a:ln>
          <a:effectLst/>
        </p:spPr>
        <p:txBody>
          <a:bodyPr/>
          <a:lstStyle/>
          <a:p>
            <a:endParaRPr lang="ja-JP" altLang="en-US"/>
          </a:p>
        </p:txBody>
      </p:sp>
    </p:spTree>
    <p:custDataLst>
      <p:tags r:id="rId1"/>
    </p:custDataLst>
  </p:cSld>
  <p:clrMapOvr>
    <a:masterClrMapping/>
  </p:clrMapOvr>
  <p:transition advTm="262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80"/>
                                        </p:tgtEl>
                                        <p:attrNameLst>
                                          <p:attrName>style.visibility</p:attrName>
                                        </p:attrNameLst>
                                      </p:cBhvr>
                                      <p:to>
                                        <p:strVal val="visible"/>
                                      </p:to>
                                    </p:set>
                                    <p:anim calcmode="lin" valueType="num">
                                      <p:cBhvr additive="base">
                                        <p:cTn id="7" dur="500" fill="hold"/>
                                        <p:tgtEl>
                                          <p:spTgt spid="58380"/>
                                        </p:tgtEl>
                                        <p:attrNameLst>
                                          <p:attrName>ppt_x</p:attrName>
                                        </p:attrNameLst>
                                      </p:cBhvr>
                                      <p:tavLst>
                                        <p:tav tm="0">
                                          <p:val>
                                            <p:strVal val="#ppt_x"/>
                                          </p:val>
                                        </p:tav>
                                        <p:tav tm="100000">
                                          <p:val>
                                            <p:strVal val="#ppt_x"/>
                                          </p:val>
                                        </p:tav>
                                      </p:tavLst>
                                    </p:anim>
                                    <p:anim calcmode="lin" valueType="num">
                                      <p:cBhvr additive="base">
                                        <p:cTn id="8" dur="500" fill="hold"/>
                                        <p:tgtEl>
                                          <p:spTgt spid="583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8375"/>
                                        </p:tgtEl>
                                        <p:attrNameLst>
                                          <p:attrName>style.visibility</p:attrName>
                                        </p:attrNameLst>
                                      </p:cBhvr>
                                      <p:to>
                                        <p:strVal val="visible"/>
                                      </p:to>
                                    </p:set>
                                    <p:anim calcmode="lin" valueType="num">
                                      <p:cBhvr additive="base">
                                        <p:cTn id="11" dur="500" fill="hold"/>
                                        <p:tgtEl>
                                          <p:spTgt spid="58375"/>
                                        </p:tgtEl>
                                        <p:attrNameLst>
                                          <p:attrName>ppt_x</p:attrName>
                                        </p:attrNameLst>
                                      </p:cBhvr>
                                      <p:tavLst>
                                        <p:tav tm="0">
                                          <p:val>
                                            <p:strVal val="#ppt_x"/>
                                          </p:val>
                                        </p:tav>
                                        <p:tav tm="100000">
                                          <p:val>
                                            <p:strVal val="#ppt_x"/>
                                          </p:val>
                                        </p:tav>
                                      </p:tavLst>
                                    </p:anim>
                                    <p:anim calcmode="lin" valueType="num">
                                      <p:cBhvr additive="base">
                                        <p:cTn id="12" dur="500" fill="hold"/>
                                        <p:tgtEl>
                                          <p:spTgt spid="583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8376"/>
                                        </p:tgtEl>
                                        <p:attrNameLst>
                                          <p:attrName>style.visibility</p:attrName>
                                        </p:attrNameLst>
                                      </p:cBhvr>
                                      <p:to>
                                        <p:strVal val="visible"/>
                                      </p:to>
                                    </p:set>
                                    <p:anim calcmode="lin" valueType="num">
                                      <p:cBhvr additive="base">
                                        <p:cTn id="15" dur="500" fill="hold"/>
                                        <p:tgtEl>
                                          <p:spTgt spid="58376"/>
                                        </p:tgtEl>
                                        <p:attrNameLst>
                                          <p:attrName>ppt_x</p:attrName>
                                        </p:attrNameLst>
                                      </p:cBhvr>
                                      <p:tavLst>
                                        <p:tav tm="0">
                                          <p:val>
                                            <p:strVal val="#ppt_x"/>
                                          </p:val>
                                        </p:tav>
                                        <p:tav tm="100000">
                                          <p:val>
                                            <p:strVal val="#ppt_x"/>
                                          </p:val>
                                        </p:tav>
                                      </p:tavLst>
                                    </p:anim>
                                    <p:anim calcmode="lin" valueType="num">
                                      <p:cBhvr additive="base">
                                        <p:cTn id="16" dur="500" fill="hold"/>
                                        <p:tgtEl>
                                          <p:spTgt spid="5837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8370"/>
                                        </p:tgtEl>
                                        <p:attrNameLst>
                                          <p:attrName>style.visibility</p:attrName>
                                        </p:attrNameLst>
                                      </p:cBhvr>
                                      <p:to>
                                        <p:strVal val="visible"/>
                                      </p:to>
                                    </p:set>
                                    <p:anim calcmode="lin" valueType="num">
                                      <p:cBhvr additive="base">
                                        <p:cTn id="19" dur="500" fill="hold"/>
                                        <p:tgtEl>
                                          <p:spTgt spid="58370"/>
                                        </p:tgtEl>
                                        <p:attrNameLst>
                                          <p:attrName>ppt_x</p:attrName>
                                        </p:attrNameLst>
                                      </p:cBhvr>
                                      <p:tavLst>
                                        <p:tav tm="0">
                                          <p:val>
                                            <p:strVal val="#ppt_x"/>
                                          </p:val>
                                        </p:tav>
                                        <p:tav tm="100000">
                                          <p:val>
                                            <p:strVal val="#ppt_x"/>
                                          </p:val>
                                        </p:tav>
                                      </p:tavLst>
                                    </p:anim>
                                    <p:anim calcmode="lin" valueType="num">
                                      <p:cBhvr additive="base">
                                        <p:cTn id="20" dur="500" fill="hold"/>
                                        <p:tgtEl>
                                          <p:spTgt spid="5837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377"/>
                                        </p:tgtEl>
                                        <p:attrNameLst>
                                          <p:attrName>style.visibility</p:attrName>
                                        </p:attrNameLst>
                                      </p:cBhvr>
                                      <p:to>
                                        <p:strVal val="visible"/>
                                      </p:to>
                                    </p:set>
                                    <p:anim calcmode="lin" valueType="num">
                                      <p:cBhvr additive="base">
                                        <p:cTn id="23" dur="500" fill="hold"/>
                                        <p:tgtEl>
                                          <p:spTgt spid="58377"/>
                                        </p:tgtEl>
                                        <p:attrNameLst>
                                          <p:attrName>ppt_x</p:attrName>
                                        </p:attrNameLst>
                                      </p:cBhvr>
                                      <p:tavLst>
                                        <p:tav tm="0">
                                          <p:val>
                                            <p:strVal val="#ppt_x"/>
                                          </p:val>
                                        </p:tav>
                                        <p:tav tm="100000">
                                          <p:val>
                                            <p:strVal val="#ppt_x"/>
                                          </p:val>
                                        </p:tav>
                                      </p:tavLst>
                                    </p:anim>
                                    <p:anim calcmode="lin" valueType="num">
                                      <p:cBhvr additive="base">
                                        <p:cTn id="24" dur="500" fill="hold"/>
                                        <p:tgtEl>
                                          <p:spTgt spid="5837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58371"/>
                                        </p:tgtEl>
                                        <p:attrNameLst>
                                          <p:attrName>style.visibility</p:attrName>
                                        </p:attrNameLst>
                                      </p:cBhvr>
                                      <p:to>
                                        <p:strVal val="visible"/>
                                      </p:to>
                                    </p:set>
                                    <p:animEffect transition="in" filter="box(in)">
                                      <p:cBhvr>
                                        <p:cTn id="29" dur="500"/>
                                        <p:tgtEl>
                                          <p:spTgt spid="5837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58378"/>
                                        </p:tgtEl>
                                        <p:attrNameLst>
                                          <p:attrName>style.visibility</p:attrName>
                                        </p:attrNameLst>
                                      </p:cBhvr>
                                      <p:to>
                                        <p:strVal val="visible"/>
                                      </p:to>
                                    </p:set>
                                    <p:animEffect transition="in" filter="box(in)">
                                      <p:cBhvr>
                                        <p:cTn id="32" dur="500"/>
                                        <p:tgtEl>
                                          <p:spTgt spid="5837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8372"/>
                                        </p:tgtEl>
                                        <p:attrNameLst>
                                          <p:attrName>style.visibility</p:attrName>
                                        </p:attrNameLst>
                                      </p:cBhvr>
                                      <p:to>
                                        <p:strVal val="visible"/>
                                      </p:to>
                                    </p:set>
                                    <p:animEffect transition="in" filter="box(in)">
                                      <p:cBhvr>
                                        <p:cTn id="37" dur="500"/>
                                        <p:tgtEl>
                                          <p:spTgt spid="58372"/>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58379"/>
                                        </p:tgtEl>
                                        <p:attrNameLst>
                                          <p:attrName>style.visibility</p:attrName>
                                        </p:attrNameLst>
                                      </p:cBhvr>
                                      <p:to>
                                        <p:strVal val="visible"/>
                                      </p:to>
                                    </p:set>
                                    <p:animEffect transition="in" filter="box(in)">
                                      <p:cBhvr>
                                        <p:cTn id="40" dur="5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nimBg="1"/>
      <p:bldP spid="58376" grpId="0"/>
      <p:bldP spid="58377" grpId="0"/>
      <p:bldP spid="58378" grpId="0"/>
      <p:bldP spid="58379" grpId="0"/>
      <p:bldP spid="583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 5"/>
          <p:cNvSpPr>
            <a:spLocks noGrp="1"/>
          </p:cNvSpPr>
          <p:nvPr>
            <p:ph type="sldNum" sz="quarter" idx="12"/>
          </p:nvPr>
        </p:nvSpPr>
        <p:spPr/>
        <p:txBody>
          <a:bodyPr/>
          <a:lstStyle/>
          <a:p>
            <a:pPr>
              <a:defRPr/>
            </a:pPr>
            <a:fld id="{5250F906-4F7A-4E0F-8EA4-78330EF12826}" type="slidenum">
              <a:rPr lang="en-US" altLang="ja-JP"/>
              <a:pPr>
                <a:defRPr/>
              </a:pPr>
              <a:t>4</a:t>
            </a:fld>
            <a:endParaRPr lang="en-US" altLang="ja-JP"/>
          </a:p>
        </p:txBody>
      </p:sp>
      <p:pic>
        <p:nvPicPr>
          <p:cNvPr id="31748" name="Picture 3"/>
          <p:cNvPicPr>
            <a:picLocks noChangeAspect="1" noChangeArrowheads="1"/>
          </p:cNvPicPr>
          <p:nvPr/>
        </p:nvPicPr>
        <p:blipFill>
          <a:blip r:embed="rId3" cstate="print"/>
          <a:srcRect/>
          <a:stretch>
            <a:fillRect/>
          </a:stretch>
        </p:blipFill>
        <p:spPr bwMode="auto">
          <a:xfrm>
            <a:off x="252188" y="421722"/>
            <a:ext cx="8568284" cy="6255303"/>
          </a:xfrm>
          <a:prstGeom prst="rect">
            <a:avLst/>
          </a:prstGeom>
          <a:noFill/>
          <a:ln w="9525">
            <a:noFill/>
            <a:miter lim="800000"/>
            <a:headEnd/>
            <a:tailEnd/>
          </a:ln>
        </p:spPr>
      </p:pic>
      <p:sp>
        <p:nvSpPr>
          <p:cNvPr id="31749" name="Text Box 4"/>
          <p:cNvSpPr txBox="1">
            <a:spLocks noChangeArrowheads="1"/>
          </p:cNvSpPr>
          <p:nvPr/>
        </p:nvSpPr>
        <p:spPr bwMode="auto">
          <a:xfrm>
            <a:off x="251520" y="404664"/>
            <a:ext cx="877888" cy="457200"/>
          </a:xfrm>
          <a:prstGeom prst="rect">
            <a:avLst/>
          </a:prstGeom>
          <a:solidFill>
            <a:schemeClr val="tx1"/>
          </a:solidFill>
          <a:ln w="9525">
            <a:noFill/>
            <a:miter lim="800000"/>
            <a:headEnd/>
            <a:tailEnd/>
          </a:ln>
        </p:spPr>
        <p:txBody>
          <a:bodyPr wrap="none">
            <a:spAutoFit/>
          </a:bodyPr>
          <a:lstStyle/>
          <a:p>
            <a:r>
              <a:rPr lang="en-US" altLang="ja-JP" b="1" dirty="0">
                <a:solidFill>
                  <a:schemeClr val="bg1"/>
                </a:solidFill>
                <a:latin typeface="Times" charset="0"/>
                <a:ea typeface="Osaka" charset="-128"/>
              </a:rPr>
              <a:t>After</a:t>
            </a:r>
          </a:p>
        </p:txBody>
      </p:sp>
      <p:sp>
        <p:nvSpPr>
          <p:cNvPr id="31750" name="Text Box 5"/>
          <p:cNvSpPr txBox="1">
            <a:spLocks noChangeArrowheads="1"/>
          </p:cNvSpPr>
          <p:nvPr/>
        </p:nvSpPr>
        <p:spPr bwMode="auto">
          <a:xfrm>
            <a:off x="7884368" y="404664"/>
            <a:ext cx="1046163" cy="457200"/>
          </a:xfrm>
          <a:prstGeom prst="rect">
            <a:avLst/>
          </a:prstGeom>
          <a:solidFill>
            <a:schemeClr val="tx1"/>
          </a:solidFill>
          <a:ln w="9525">
            <a:noFill/>
            <a:miter lim="800000"/>
            <a:headEnd/>
            <a:tailEnd/>
          </a:ln>
        </p:spPr>
        <p:txBody>
          <a:bodyPr wrap="none">
            <a:spAutoFit/>
          </a:bodyPr>
          <a:lstStyle/>
          <a:p>
            <a:r>
              <a:rPr lang="en-US" altLang="ja-JP" b="1" dirty="0">
                <a:solidFill>
                  <a:schemeClr val="bg1"/>
                </a:solidFill>
                <a:latin typeface="Times" charset="0"/>
                <a:ea typeface="Osaka" charset="-128"/>
              </a:rPr>
              <a:t>Before</a:t>
            </a:r>
          </a:p>
        </p:txBody>
      </p:sp>
      <p:sp>
        <p:nvSpPr>
          <p:cNvPr id="31747" name="Rectangle 2"/>
          <p:cNvSpPr>
            <a:spLocks noGrp="1" noChangeArrowheads="1"/>
          </p:cNvSpPr>
          <p:nvPr>
            <p:ph type="title"/>
          </p:nvPr>
        </p:nvSpPr>
        <p:spPr>
          <a:xfrm>
            <a:off x="1907704" y="0"/>
            <a:ext cx="4752528" cy="404664"/>
          </a:xfrm>
        </p:spPr>
        <p:txBody>
          <a:bodyPr>
            <a:normAutofit fontScale="90000"/>
          </a:bodyPr>
          <a:lstStyle/>
          <a:p>
            <a:pPr eaLnBrk="1" hangingPunct="1"/>
            <a:r>
              <a:rPr lang="en-US" altLang="ja-JP" b="1" dirty="0" smtClean="0">
                <a:solidFill>
                  <a:srgbClr val="FFFF00"/>
                </a:solidFill>
              </a:rPr>
              <a:t>Supernova 1987A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takabe.Intro.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txBox="1">
            <a:spLocks/>
          </p:cNvSpPr>
          <p:nvPr/>
        </p:nvSpPr>
        <p:spPr bwMode="auto">
          <a:xfrm>
            <a:off x="773723" y="-785813"/>
            <a:ext cx="8610600" cy="785813"/>
          </a:xfrm>
          <a:prstGeom prst="rect">
            <a:avLst/>
          </a:prstGeom>
          <a:noFill/>
          <a:ln w="9525">
            <a:noFill/>
            <a:miter lim="800000"/>
            <a:headEnd/>
            <a:tailEnd/>
          </a:ln>
        </p:spPr>
        <p:txBody>
          <a:bodyPr anchor="ctr"/>
          <a:lstStyle/>
          <a:p>
            <a:pPr>
              <a:lnSpc>
                <a:spcPct val="80000"/>
              </a:lnSpc>
            </a:pPr>
            <a:endParaRPr lang="en-US" altLang="ja-JP">
              <a:solidFill>
                <a:srgbClr val="0000FF"/>
              </a:solidFill>
            </a:endParaRPr>
          </a:p>
        </p:txBody>
      </p:sp>
      <p:sp>
        <p:nvSpPr>
          <p:cNvPr id="69" name="タイトル 68"/>
          <p:cNvSpPr>
            <a:spLocks noGrp="1"/>
          </p:cNvSpPr>
          <p:nvPr>
            <p:ph type="title" idx="4294967295"/>
          </p:nvPr>
        </p:nvSpPr>
        <p:spPr>
          <a:xfrm>
            <a:off x="0" y="0"/>
            <a:ext cx="9108831" cy="914400"/>
          </a:xfrm>
        </p:spPr>
        <p:txBody>
          <a:bodyPr>
            <a:normAutofit fontScale="90000"/>
          </a:bodyPr>
          <a:lstStyle/>
          <a:p>
            <a:r>
              <a:rPr lang="en-US" altLang="ja-JP" sz="3000" b="1" smtClean="0">
                <a:solidFill>
                  <a:srgbClr val="000000"/>
                </a:solidFill>
                <a:latin typeface="Times" charset="0"/>
              </a:rPr>
              <a:t>In a double-plane target after 10 ns, emission intensity profile becomes steeper; a collisionless shock is generated.</a:t>
            </a:r>
            <a:endParaRPr lang="ja-JP" altLang="en-US" sz="3000" b="1" smtClean="0">
              <a:solidFill>
                <a:srgbClr val="000000"/>
              </a:solidFill>
            </a:endParaRPr>
          </a:p>
        </p:txBody>
      </p:sp>
      <p:grpSp>
        <p:nvGrpSpPr>
          <p:cNvPr id="2" name="図形グループ 47"/>
          <p:cNvGrpSpPr>
            <a:grpSpLocks/>
          </p:cNvGrpSpPr>
          <p:nvPr/>
        </p:nvGrpSpPr>
        <p:grpSpPr bwMode="auto">
          <a:xfrm>
            <a:off x="5064369" y="927100"/>
            <a:ext cx="4149969" cy="3353005"/>
            <a:chOff x="5486400" y="1143000"/>
            <a:chExt cx="4495801" cy="3353392"/>
          </a:xfrm>
        </p:grpSpPr>
        <p:pic>
          <p:nvPicPr>
            <p:cNvPr id="37911" name="Picture 130" descr="32148sweep50ns-gain6-slit100um-cable59"/>
            <p:cNvPicPr>
              <a:picLocks noChangeAspect="1" noChangeArrowheads="1"/>
            </p:cNvPicPr>
            <p:nvPr/>
          </p:nvPicPr>
          <p:blipFill>
            <a:blip r:embed="rId3" cstate="print"/>
            <a:srcRect/>
            <a:stretch>
              <a:fillRect/>
            </a:stretch>
          </p:blipFill>
          <p:spPr bwMode="auto">
            <a:xfrm>
              <a:off x="6239969" y="1143000"/>
              <a:ext cx="3174596" cy="2672647"/>
            </a:xfrm>
            <a:prstGeom prst="rect">
              <a:avLst/>
            </a:prstGeom>
            <a:noFill/>
            <a:ln w="9525">
              <a:noFill/>
              <a:miter lim="800000"/>
              <a:headEnd/>
              <a:tailEnd/>
            </a:ln>
          </p:spPr>
        </p:pic>
        <p:cxnSp>
          <p:nvCxnSpPr>
            <p:cNvPr id="9" name="直線コネクタ 8"/>
            <p:cNvCxnSpPr/>
            <p:nvPr/>
          </p:nvCxnSpPr>
          <p:spPr bwMode="auto">
            <a:xfrm>
              <a:off x="6245225" y="3929384"/>
              <a:ext cx="31781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bwMode="auto">
            <a:xfrm rot="5400000">
              <a:off x="6189656" y="3889693"/>
              <a:ext cx="104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bwMode="auto">
            <a:xfrm rot="5400000">
              <a:off x="9207495" y="3889693"/>
              <a:ext cx="104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915" name="テキスト ボックス 14"/>
            <p:cNvSpPr txBox="1">
              <a:spLocks noChangeAspect="1" noChangeArrowheads="1"/>
            </p:cNvSpPr>
            <p:nvPr/>
          </p:nvSpPr>
          <p:spPr bwMode="auto">
            <a:xfrm>
              <a:off x="6142486" y="3987750"/>
              <a:ext cx="434466" cy="338555"/>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0</a:t>
              </a:r>
            </a:p>
          </p:txBody>
        </p:sp>
        <p:sp>
          <p:nvSpPr>
            <p:cNvPr id="37916" name="テキスト ボックス 15"/>
            <p:cNvSpPr txBox="1">
              <a:spLocks noChangeAspect="1" noChangeArrowheads="1"/>
            </p:cNvSpPr>
            <p:nvPr/>
          </p:nvSpPr>
          <p:spPr bwMode="auto">
            <a:xfrm>
              <a:off x="9023020" y="3911550"/>
              <a:ext cx="959181" cy="584842"/>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10 (mm)</a:t>
              </a:r>
            </a:p>
          </p:txBody>
        </p:sp>
        <p:cxnSp>
          <p:nvCxnSpPr>
            <p:cNvPr id="14" name="直線コネクタ 13"/>
            <p:cNvCxnSpPr/>
            <p:nvPr/>
          </p:nvCxnSpPr>
          <p:spPr bwMode="auto">
            <a:xfrm rot="5400000">
              <a:off x="7702544" y="3889693"/>
              <a:ext cx="1047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918" name="テキスト ボックス 17"/>
            <p:cNvSpPr txBox="1">
              <a:spLocks noChangeAspect="1" noChangeArrowheads="1"/>
            </p:cNvSpPr>
            <p:nvPr/>
          </p:nvSpPr>
          <p:spPr bwMode="auto">
            <a:xfrm>
              <a:off x="7629213" y="3987750"/>
              <a:ext cx="432168" cy="338555"/>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5</a:t>
              </a:r>
            </a:p>
          </p:txBody>
        </p:sp>
        <p:cxnSp>
          <p:nvCxnSpPr>
            <p:cNvPr id="25" name="直線コネクタ 24"/>
            <p:cNvCxnSpPr/>
            <p:nvPr/>
          </p:nvCxnSpPr>
          <p:spPr bwMode="auto">
            <a:xfrm>
              <a:off x="6081713" y="1403380"/>
              <a:ext cx="1587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bwMode="auto">
            <a:xfrm rot="5400000">
              <a:off x="4745677" y="2485387"/>
              <a:ext cx="26720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921" name="テキスト ボックス 14"/>
            <p:cNvSpPr txBox="1">
              <a:spLocks noChangeAspect="1" noChangeArrowheads="1"/>
            </p:cNvSpPr>
            <p:nvPr/>
          </p:nvSpPr>
          <p:spPr bwMode="auto">
            <a:xfrm>
              <a:off x="5584964" y="1244550"/>
              <a:ext cx="583887" cy="338555"/>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0</a:t>
              </a:r>
            </a:p>
          </p:txBody>
        </p:sp>
        <p:cxnSp>
          <p:nvCxnSpPr>
            <p:cNvPr id="28" name="直線コネクタ 27"/>
            <p:cNvCxnSpPr/>
            <p:nvPr/>
          </p:nvCxnSpPr>
          <p:spPr bwMode="auto">
            <a:xfrm>
              <a:off x="6081713" y="1865396"/>
              <a:ext cx="1587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923" name="テキスト ボックス 14"/>
            <p:cNvSpPr txBox="1">
              <a:spLocks noChangeAspect="1" noChangeArrowheads="1"/>
            </p:cNvSpPr>
            <p:nvPr/>
          </p:nvSpPr>
          <p:spPr bwMode="auto">
            <a:xfrm>
              <a:off x="5584964" y="1701750"/>
              <a:ext cx="432168" cy="338554"/>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5</a:t>
              </a:r>
            </a:p>
          </p:txBody>
        </p:sp>
        <p:cxnSp>
          <p:nvCxnSpPr>
            <p:cNvPr id="30" name="直線コネクタ 29"/>
            <p:cNvCxnSpPr/>
            <p:nvPr/>
          </p:nvCxnSpPr>
          <p:spPr bwMode="auto">
            <a:xfrm>
              <a:off x="6081713" y="2333762"/>
              <a:ext cx="1587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bwMode="auto">
            <a:xfrm>
              <a:off x="6081713" y="2798954"/>
              <a:ext cx="158750"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bwMode="auto">
            <a:xfrm>
              <a:off x="6081713" y="3265733"/>
              <a:ext cx="158750"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bwMode="auto">
            <a:xfrm>
              <a:off x="6081713" y="3729336"/>
              <a:ext cx="158750"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928" name="テキスト ボックス 14"/>
            <p:cNvSpPr txBox="1">
              <a:spLocks noChangeAspect="1" noChangeArrowheads="1"/>
            </p:cNvSpPr>
            <p:nvPr/>
          </p:nvSpPr>
          <p:spPr bwMode="auto">
            <a:xfrm>
              <a:off x="5492044" y="2158950"/>
              <a:ext cx="597680" cy="338555"/>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10</a:t>
              </a:r>
            </a:p>
          </p:txBody>
        </p:sp>
        <p:sp>
          <p:nvSpPr>
            <p:cNvPr id="37929" name="テキスト ボックス 14"/>
            <p:cNvSpPr txBox="1">
              <a:spLocks noChangeAspect="1" noChangeArrowheads="1"/>
            </p:cNvSpPr>
            <p:nvPr/>
          </p:nvSpPr>
          <p:spPr bwMode="auto">
            <a:xfrm>
              <a:off x="5492044" y="2616150"/>
              <a:ext cx="597680" cy="338555"/>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15</a:t>
              </a:r>
            </a:p>
          </p:txBody>
        </p:sp>
        <p:sp>
          <p:nvSpPr>
            <p:cNvPr id="37930" name="テキスト ボックス 14"/>
            <p:cNvSpPr txBox="1">
              <a:spLocks noChangeAspect="1" noChangeArrowheads="1"/>
            </p:cNvSpPr>
            <p:nvPr/>
          </p:nvSpPr>
          <p:spPr bwMode="auto">
            <a:xfrm>
              <a:off x="5492044" y="3073350"/>
              <a:ext cx="597680" cy="338555"/>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20</a:t>
              </a:r>
            </a:p>
          </p:txBody>
        </p:sp>
        <p:sp>
          <p:nvSpPr>
            <p:cNvPr id="37931" name="テキスト ボックス 14"/>
            <p:cNvSpPr txBox="1">
              <a:spLocks noChangeAspect="1" noChangeArrowheads="1"/>
            </p:cNvSpPr>
            <p:nvPr/>
          </p:nvSpPr>
          <p:spPr bwMode="auto">
            <a:xfrm>
              <a:off x="5492044" y="3570391"/>
              <a:ext cx="597680" cy="338555"/>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25</a:t>
              </a:r>
            </a:p>
          </p:txBody>
        </p:sp>
        <p:sp>
          <p:nvSpPr>
            <p:cNvPr id="37932" name="Rectangle 116"/>
            <p:cNvSpPr>
              <a:spLocks noChangeAspect="1" noChangeArrowheads="1"/>
            </p:cNvSpPr>
            <p:nvPr/>
          </p:nvSpPr>
          <p:spPr bwMode="auto">
            <a:xfrm>
              <a:off x="7407741" y="1149289"/>
              <a:ext cx="27585" cy="2672645"/>
            </a:xfrm>
            <a:prstGeom prst="rect">
              <a:avLst/>
            </a:prstGeom>
            <a:noFill/>
            <a:ln w="12700">
              <a:solidFill>
                <a:srgbClr val="FF0000"/>
              </a:solidFill>
              <a:miter lim="800000"/>
              <a:headEnd/>
              <a:tailEnd/>
            </a:ln>
          </p:spPr>
          <p:txBody>
            <a:bodyPr wrap="none" anchor="ctr"/>
            <a:lstStyle/>
            <a:p>
              <a:endParaRPr lang="ja-JP" altLang="en-US" sz="1800">
                <a:latin typeface="Arial" pitchFamily="34" charset="0"/>
              </a:endParaRPr>
            </a:p>
          </p:txBody>
        </p:sp>
        <p:sp>
          <p:nvSpPr>
            <p:cNvPr id="37933" name="Rectangle 119"/>
            <p:cNvSpPr>
              <a:spLocks noChangeAspect="1" noChangeArrowheads="1"/>
            </p:cNvSpPr>
            <p:nvPr/>
          </p:nvSpPr>
          <p:spPr bwMode="auto">
            <a:xfrm>
              <a:off x="8793898" y="1149289"/>
              <a:ext cx="27585" cy="2672645"/>
            </a:xfrm>
            <a:prstGeom prst="rect">
              <a:avLst/>
            </a:prstGeom>
            <a:noFill/>
            <a:ln w="12700">
              <a:solidFill>
                <a:srgbClr val="FF0000"/>
              </a:solidFill>
              <a:miter lim="800000"/>
              <a:headEnd/>
              <a:tailEnd/>
            </a:ln>
          </p:spPr>
          <p:txBody>
            <a:bodyPr wrap="none" anchor="ctr"/>
            <a:lstStyle/>
            <a:p>
              <a:endParaRPr lang="ja-JP" altLang="en-US" sz="1800">
                <a:latin typeface="Arial" pitchFamily="34" charset="0"/>
              </a:endParaRPr>
            </a:p>
          </p:txBody>
        </p:sp>
        <p:sp>
          <p:nvSpPr>
            <p:cNvPr id="37934" name="Line 196"/>
            <p:cNvSpPr>
              <a:spLocks noChangeAspect="1" noChangeShapeType="1"/>
            </p:cNvSpPr>
            <p:nvPr/>
          </p:nvSpPr>
          <p:spPr bwMode="auto">
            <a:xfrm>
              <a:off x="7476704" y="1549350"/>
              <a:ext cx="1257425" cy="0"/>
            </a:xfrm>
            <a:prstGeom prst="line">
              <a:avLst/>
            </a:prstGeom>
            <a:noFill/>
            <a:ln w="6350">
              <a:solidFill>
                <a:srgbClr val="FFFF00"/>
              </a:solidFill>
              <a:round/>
              <a:headEnd/>
              <a:tailEnd/>
            </a:ln>
          </p:spPr>
          <p:txBody>
            <a:bodyPr wrap="none" anchor="ctr"/>
            <a:lstStyle/>
            <a:p>
              <a:endParaRPr lang="ja-JP" altLang="en-US"/>
            </a:p>
          </p:txBody>
        </p:sp>
        <p:sp>
          <p:nvSpPr>
            <p:cNvPr id="37935" name="Line 216"/>
            <p:cNvSpPr>
              <a:spLocks noChangeAspect="1" noChangeShapeType="1"/>
            </p:cNvSpPr>
            <p:nvPr/>
          </p:nvSpPr>
          <p:spPr bwMode="auto">
            <a:xfrm>
              <a:off x="7488199" y="2337830"/>
              <a:ext cx="1257424" cy="0"/>
            </a:xfrm>
            <a:prstGeom prst="line">
              <a:avLst/>
            </a:prstGeom>
            <a:noFill/>
            <a:ln w="6350">
              <a:solidFill>
                <a:srgbClr val="FFFF00"/>
              </a:solidFill>
              <a:round/>
              <a:headEnd/>
              <a:tailEnd/>
            </a:ln>
          </p:spPr>
          <p:txBody>
            <a:bodyPr wrap="none" anchor="ctr"/>
            <a:lstStyle/>
            <a:p>
              <a:endParaRPr lang="ja-JP" altLang="en-US"/>
            </a:p>
          </p:txBody>
        </p:sp>
        <p:sp>
          <p:nvSpPr>
            <p:cNvPr id="37936" name="Line 217"/>
            <p:cNvSpPr>
              <a:spLocks noChangeAspect="1" noChangeShapeType="1"/>
            </p:cNvSpPr>
            <p:nvPr/>
          </p:nvSpPr>
          <p:spPr bwMode="auto">
            <a:xfrm>
              <a:off x="7488199" y="2590750"/>
              <a:ext cx="1257424" cy="0"/>
            </a:xfrm>
            <a:prstGeom prst="line">
              <a:avLst/>
            </a:prstGeom>
            <a:noFill/>
            <a:ln w="6350">
              <a:solidFill>
                <a:srgbClr val="FFFF00"/>
              </a:solidFill>
              <a:round/>
              <a:headEnd/>
              <a:tailEnd/>
            </a:ln>
          </p:spPr>
          <p:txBody>
            <a:bodyPr wrap="none" anchor="ctr"/>
            <a:lstStyle/>
            <a:p>
              <a:endParaRPr lang="ja-JP" altLang="en-US"/>
            </a:p>
          </p:txBody>
        </p:sp>
        <p:sp>
          <p:nvSpPr>
            <p:cNvPr id="37937" name="Text Box 222"/>
            <p:cNvSpPr txBox="1">
              <a:spLocks noChangeArrowheads="1"/>
            </p:cNvSpPr>
            <p:nvPr/>
          </p:nvSpPr>
          <p:spPr bwMode="auto">
            <a:xfrm>
              <a:off x="7577850" y="1256194"/>
              <a:ext cx="878128" cy="338555"/>
            </a:xfrm>
            <a:prstGeom prst="rect">
              <a:avLst/>
            </a:prstGeom>
            <a:noFill/>
            <a:ln w="9525">
              <a:noFill/>
              <a:miter lim="800000"/>
              <a:headEnd/>
              <a:tailEnd/>
            </a:ln>
          </p:spPr>
          <p:txBody>
            <a:bodyPr>
              <a:spAutoFit/>
            </a:bodyPr>
            <a:lstStyle/>
            <a:p>
              <a:r>
                <a:rPr lang="en-US" altLang="ja-JP" sz="1600">
                  <a:solidFill>
                    <a:srgbClr val="FFFF00"/>
                  </a:solidFill>
                </a:rPr>
                <a:t>4mm</a:t>
              </a:r>
            </a:p>
          </p:txBody>
        </p:sp>
        <p:sp>
          <p:nvSpPr>
            <p:cNvPr id="37938" name="正方形/長方形 102"/>
            <p:cNvSpPr>
              <a:spLocks noChangeArrowheads="1"/>
            </p:cNvSpPr>
            <p:nvPr/>
          </p:nvSpPr>
          <p:spPr bwMode="auto">
            <a:xfrm>
              <a:off x="5486400" y="3835350"/>
              <a:ext cx="656086" cy="338554"/>
            </a:xfrm>
            <a:prstGeom prst="rect">
              <a:avLst/>
            </a:prstGeom>
            <a:noFill/>
            <a:ln w="9525">
              <a:noFill/>
              <a:miter lim="800000"/>
              <a:headEnd/>
              <a:tailEnd/>
            </a:ln>
          </p:spPr>
          <p:txBody>
            <a:bodyPr>
              <a:spAutoFit/>
            </a:bodyPr>
            <a:lstStyle/>
            <a:p>
              <a:r>
                <a:rPr lang="en-US" altLang="ja-JP" sz="1600">
                  <a:solidFill>
                    <a:srgbClr val="FF0000"/>
                  </a:solidFill>
                  <a:latin typeface="Arial" pitchFamily="34" charset="0"/>
                </a:rPr>
                <a:t>(ns)</a:t>
              </a:r>
            </a:p>
          </p:txBody>
        </p:sp>
      </p:grpSp>
      <p:sp>
        <p:nvSpPr>
          <p:cNvPr id="37895" name="テキスト ボックス 21"/>
          <p:cNvSpPr txBox="1">
            <a:spLocks noChangeArrowheads="1"/>
          </p:cNvSpPr>
          <p:nvPr/>
        </p:nvSpPr>
        <p:spPr bwMode="auto">
          <a:xfrm>
            <a:off x="211015" y="5334001"/>
            <a:ext cx="4220308" cy="1215717"/>
          </a:xfrm>
          <a:prstGeom prst="rect">
            <a:avLst/>
          </a:prstGeom>
          <a:noFill/>
          <a:ln w="9525">
            <a:noFill/>
            <a:miter lim="800000"/>
            <a:headEnd/>
            <a:tailEnd/>
          </a:ln>
        </p:spPr>
        <p:txBody>
          <a:bodyPr>
            <a:spAutoFit/>
          </a:bodyPr>
          <a:lstStyle/>
          <a:p>
            <a:pPr>
              <a:spcAft>
                <a:spcPts val="1200"/>
              </a:spcAft>
            </a:pPr>
            <a:r>
              <a:rPr lang="en-US" altLang="ja-JP" sz="2100" b="1">
                <a:solidFill>
                  <a:srgbClr val="FF0000"/>
                </a:solidFill>
              </a:rPr>
              <a:t>Ion mfp </a:t>
            </a:r>
            <a:r>
              <a:rPr lang="en-US" altLang="ja-JP" sz="2100" b="1">
                <a:solidFill>
                  <a:srgbClr val="FF0000"/>
                </a:solidFill>
                <a:latin typeface="Symbol" pitchFamily="18" charset="2"/>
                <a:ea typeface="ＭＳ Ｐゴシック" pitchFamily="50" charset="-128"/>
              </a:rPr>
              <a:t>l</a:t>
            </a:r>
            <a:r>
              <a:rPr lang="en-US" altLang="ja-JP" sz="2100" b="1" baseline="-25000">
                <a:solidFill>
                  <a:srgbClr val="FF0000"/>
                </a:solidFill>
              </a:rPr>
              <a:t>ii</a:t>
            </a:r>
            <a:r>
              <a:rPr lang="en-US" altLang="ja-JP" sz="2100" b="1">
                <a:solidFill>
                  <a:srgbClr val="FF0000"/>
                </a:solidFill>
              </a:rPr>
              <a:t> &gt;&gt; Shock width (&lt; 100 </a:t>
            </a:r>
            <a:r>
              <a:rPr lang="en-US" altLang="ja-JP" sz="2100" b="1">
                <a:solidFill>
                  <a:srgbClr val="FF0000"/>
                </a:solidFill>
                <a:latin typeface="Symbol" pitchFamily="18" charset="2"/>
              </a:rPr>
              <a:t>m</a:t>
            </a:r>
            <a:r>
              <a:rPr lang="en-US" altLang="ja-JP" sz="2100" b="1">
                <a:solidFill>
                  <a:srgbClr val="FF0000"/>
                </a:solidFill>
              </a:rPr>
              <a:t>m)</a:t>
            </a:r>
          </a:p>
          <a:p>
            <a:pPr>
              <a:spcAft>
                <a:spcPts val="1200"/>
              </a:spcAft>
            </a:pPr>
            <a:r>
              <a:rPr lang="en-US" altLang="ja-JP" sz="2100" b="1">
                <a:solidFill>
                  <a:srgbClr val="FF0000"/>
                </a:solidFill>
                <a:latin typeface="Arial" pitchFamily="34" charset="0"/>
              </a:rPr>
              <a:t>→ </a:t>
            </a:r>
            <a:r>
              <a:rPr lang="en-US" altLang="ja-JP" sz="2100" b="1">
                <a:solidFill>
                  <a:srgbClr val="FF0000"/>
                </a:solidFill>
              </a:rPr>
              <a:t>Collisionless shock is generated</a:t>
            </a:r>
          </a:p>
        </p:txBody>
      </p:sp>
      <p:grpSp>
        <p:nvGrpSpPr>
          <p:cNvPr id="3" name="図形グループ 50"/>
          <p:cNvGrpSpPr>
            <a:grpSpLocks/>
          </p:cNvGrpSpPr>
          <p:nvPr/>
        </p:nvGrpSpPr>
        <p:grpSpPr bwMode="auto">
          <a:xfrm>
            <a:off x="351692" y="1066800"/>
            <a:ext cx="4073769" cy="4130030"/>
            <a:chOff x="539689" y="1173480"/>
            <a:chExt cx="4413311" cy="4129714"/>
          </a:xfrm>
        </p:grpSpPr>
        <p:grpSp>
          <p:nvGrpSpPr>
            <p:cNvPr id="4" name="図形グループ 45"/>
            <p:cNvGrpSpPr>
              <a:grpSpLocks/>
            </p:cNvGrpSpPr>
            <p:nvPr/>
          </p:nvGrpSpPr>
          <p:grpSpPr bwMode="auto">
            <a:xfrm>
              <a:off x="539689" y="1173480"/>
              <a:ext cx="4337111" cy="4129714"/>
              <a:chOff x="234889" y="2392680"/>
              <a:chExt cx="4337111" cy="4129714"/>
            </a:xfrm>
          </p:grpSpPr>
          <p:pic>
            <p:nvPicPr>
              <p:cNvPr id="37903" name="Picture 19" descr="C:\Documents and Settings\aoki hidenori\My Documents\works\gnuplot\bin\s20-32148-02ns-fit.png"/>
              <p:cNvPicPr>
                <a:picLocks noChangeArrowheads="1"/>
              </p:cNvPicPr>
              <p:nvPr/>
            </p:nvPicPr>
            <p:blipFill>
              <a:blip r:embed="rId4" cstate="print"/>
              <a:srcRect/>
              <a:stretch>
                <a:fillRect/>
              </a:stretch>
            </p:blipFill>
            <p:spPr bwMode="auto">
              <a:xfrm>
                <a:off x="508000" y="2392680"/>
                <a:ext cx="4064000" cy="1341120"/>
              </a:xfrm>
              <a:prstGeom prst="rect">
                <a:avLst/>
              </a:prstGeom>
              <a:noFill/>
              <a:ln w="9525">
                <a:noFill/>
                <a:miter lim="800000"/>
                <a:headEnd/>
                <a:tailEnd/>
              </a:ln>
            </p:spPr>
          </p:pic>
          <p:pic>
            <p:nvPicPr>
              <p:cNvPr id="37904" name="Picture 27" descr="C:\Documents and Settings\aoki hidenori\My Documents\works\gnuplot\bin\s20-32148-10ns-fit.png"/>
              <p:cNvPicPr>
                <a:picLocks noChangeArrowheads="1"/>
              </p:cNvPicPr>
              <p:nvPr/>
            </p:nvPicPr>
            <p:blipFill>
              <a:blip r:embed="rId5" cstate="print"/>
              <a:srcRect/>
              <a:stretch>
                <a:fillRect/>
              </a:stretch>
            </p:blipFill>
            <p:spPr bwMode="auto">
              <a:xfrm>
                <a:off x="508000" y="3618172"/>
                <a:ext cx="4064000" cy="1341120"/>
              </a:xfrm>
              <a:prstGeom prst="rect">
                <a:avLst/>
              </a:prstGeom>
              <a:noFill/>
              <a:ln w="9525">
                <a:noFill/>
                <a:miter lim="800000"/>
                <a:headEnd/>
                <a:tailEnd/>
              </a:ln>
            </p:spPr>
          </p:pic>
          <p:pic>
            <p:nvPicPr>
              <p:cNvPr id="37905" name="Picture 30" descr="C:\Documents and Settings\aoki hidenori\My Documents\works\gnuplot\bin\s20-32148-13ns-fit.png"/>
              <p:cNvPicPr>
                <a:picLocks noChangeArrowheads="1"/>
              </p:cNvPicPr>
              <p:nvPr/>
            </p:nvPicPr>
            <p:blipFill>
              <a:blip r:embed="rId6" cstate="print"/>
              <a:srcRect/>
              <a:stretch>
                <a:fillRect/>
              </a:stretch>
            </p:blipFill>
            <p:spPr bwMode="auto">
              <a:xfrm>
                <a:off x="508000" y="4870393"/>
                <a:ext cx="4064000" cy="1341120"/>
              </a:xfrm>
              <a:prstGeom prst="rect">
                <a:avLst/>
              </a:prstGeom>
              <a:noFill/>
              <a:ln w="9525">
                <a:noFill/>
                <a:miter lim="800000"/>
                <a:headEnd/>
                <a:tailEnd/>
              </a:ln>
            </p:spPr>
          </p:pic>
          <p:sp>
            <p:nvSpPr>
              <p:cNvPr id="37906" name="テキスト ボックス 84"/>
              <p:cNvSpPr txBox="1">
                <a:spLocks noChangeArrowheads="1"/>
              </p:cNvSpPr>
              <p:nvPr/>
            </p:nvSpPr>
            <p:spPr bwMode="auto">
              <a:xfrm>
                <a:off x="3810000" y="4953000"/>
                <a:ext cx="736600" cy="369304"/>
              </a:xfrm>
              <a:prstGeom prst="rect">
                <a:avLst/>
              </a:prstGeom>
              <a:noFill/>
              <a:ln w="9525">
                <a:noFill/>
                <a:miter lim="800000"/>
                <a:headEnd/>
                <a:tailEnd/>
              </a:ln>
            </p:spPr>
            <p:txBody>
              <a:bodyPr>
                <a:spAutoFit/>
              </a:bodyPr>
              <a:lstStyle/>
              <a:p>
                <a:r>
                  <a:rPr lang="en-US" altLang="ja-JP" b="1"/>
                  <a:t>13 ns</a:t>
                </a:r>
                <a:endParaRPr lang="ja-JP" altLang="en-US" b="1"/>
              </a:p>
            </p:txBody>
          </p:sp>
          <p:sp>
            <p:nvSpPr>
              <p:cNvPr id="37907" name="テキスト ボックス 88"/>
              <p:cNvSpPr txBox="1">
                <a:spLocks noChangeArrowheads="1"/>
              </p:cNvSpPr>
              <p:nvPr/>
            </p:nvSpPr>
            <p:spPr bwMode="auto">
              <a:xfrm>
                <a:off x="3812199" y="3714690"/>
                <a:ext cx="743617" cy="369304"/>
              </a:xfrm>
              <a:prstGeom prst="rect">
                <a:avLst/>
              </a:prstGeom>
              <a:noFill/>
              <a:ln w="9525">
                <a:noFill/>
                <a:miter lim="800000"/>
                <a:headEnd/>
                <a:tailEnd/>
              </a:ln>
            </p:spPr>
            <p:txBody>
              <a:bodyPr wrap="none">
                <a:spAutoFit/>
              </a:bodyPr>
              <a:lstStyle/>
              <a:p>
                <a:r>
                  <a:rPr lang="en-US" altLang="ja-JP" b="1"/>
                  <a:t>10 ns</a:t>
                </a:r>
                <a:endParaRPr lang="ja-JP" altLang="en-US" b="1"/>
              </a:p>
            </p:txBody>
          </p:sp>
          <p:sp>
            <p:nvSpPr>
              <p:cNvPr id="37908" name="テキスト ボックス 89"/>
              <p:cNvSpPr txBox="1">
                <a:spLocks noChangeArrowheads="1"/>
              </p:cNvSpPr>
              <p:nvPr/>
            </p:nvSpPr>
            <p:spPr bwMode="auto">
              <a:xfrm>
                <a:off x="3788040" y="2438400"/>
                <a:ext cx="616844" cy="369304"/>
              </a:xfrm>
              <a:prstGeom prst="rect">
                <a:avLst/>
              </a:prstGeom>
              <a:noFill/>
              <a:ln w="9525">
                <a:noFill/>
                <a:miter lim="800000"/>
                <a:headEnd/>
                <a:tailEnd/>
              </a:ln>
            </p:spPr>
            <p:txBody>
              <a:bodyPr wrap="none">
                <a:spAutoFit/>
              </a:bodyPr>
              <a:lstStyle/>
              <a:p>
                <a:r>
                  <a:rPr lang="en-US" altLang="ja-JP" b="1"/>
                  <a:t>2 ns</a:t>
                </a:r>
                <a:endParaRPr lang="ja-JP" altLang="en-US" b="1"/>
              </a:p>
            </p:txBody>
          </p:sp>
          <p:sp>
            <p:nvSpPr>
              <p:cNvPr id="37909" name="テキスト ボックス 92"/>
              <p:cNvSpPr txBox="1">
                <a:spLocks noChangeArrowheads="1"/>
              </p:cNvSpPr>
              <p:nvPr/>
            </p:nvSpPr>
            <p:spPr bwMode="auto">
              <a:xfrm>
                <a:off x="2040031" y="6153090"/>
                <a:ext cx="1071835" cy="369304"/>
              </a:xfrm>
              <a:prstGeom prst="rect">
                <a:avLst/>
              </a:prstGeom>
              <a:solidFill>
                <a:schemeClr val="bg1"/>
              </a:solidFill>
              <a:ln w="9525">
                <a:noFill/>
                <a:miter lim="800000"/>
                <a:headEnd/>
                <a:tailEnd/>
              </a:ln>
            </p:spPr>
            <p:txBody>
              <a:bodyPr wrap="none">
                <a:spAutoFit/>
              </a:bodyPr>
              <a:lstStyle/>
              <a:p>
                <a:r>
                  <a:rPr lang="en-US" altLang="ja-JP" b="1"/>
                  <a:t>X ( mm )</a:t>
                </a:r>
                <a:endParaRPr lang="ja-JP" altLang="en-US" b="1"/>
              </a:p>
            </p:txBody>
          </p:sp>
          <p:sp>
            <p:nvSpPr>
              <p:cNvPr id="37910" name="テキスト ボックス 93"/>
              <p:cNvSpPr txBox="1">
                <a:spLocks noChangeArrowheads="1"/>
              </p:cNvSpPr>
              <p:nvPr/>
            </p:nvSpPr>
            <p:spPr bwMode="auto">
              <a:xfrm rot="-5400000">
                <a:off x="-1431956" y="4105245"/>
                <a:ext cx="3733800" cy="400110"/>
              </a:xfrm>
              <a:prstGeom prst="rect">
                <a:avLst/>
              </a:prstGeom>
              <a:solidFill>
                <a:srgbClr val="FFFFFF"/>
              </a:solidFill>
              <a:ln w="9525">
                <a:noFill/>
                <a:miter lim="800000"/>
                <a:headEnd/>
                <a:tailEnd/>
              </a:ln>
            </p:spPr>
            <p:txBody>
              <a:bodyPr>
                <a:spAutoFit/>
              </a:bodyPr>
              <a:lstStyle/>
              <a:p>
                <a:pPr algn="ctr"/>
                <a:r>
                  <a:rPr lang="en-US" altLang="ja-JP" b="1"/>
                  <a:t>Emission Intensity ( arb. units )</a:t>
                </a:r>
                <a:endParaRPr lang="ja-JP" altLang="en-US" b="1"/>
              </a:p>
            </p:txBody>
          </p:sp>
        </p:grpSp>
        <p:sp>
          <p:nvSpPr>
            <p:cNvPr id="37901" name="テキスト ボックス 48"/>
            <p:cNvSpPr txBox="1">
              <a:spLocks noChangeArrowheads="1"/>
            </p:cNvSpPr>
            <p:nvPr/>
          </p:nvSpPr>
          <p:spPr bwMode="auto">
            <a:xfrm>
              <a:off x="990600" y="4876800"/>
              <a:ext cx="381000" cy="369304"/>
            </a:xfrm>
            <a:prstGeom prst="rect">
              <a:avLst/>
            </a:prstGeom>
            <a:noFill/>
            <a:ln w="9525">
              <a:noFill/>
              <a:miter lim="800000"/>
              <a:headEnd/>
              <a:tailEnd/>
            </a:ln>
          </p:spPr>
          <p:txBody>
            <a:bodyPr>
              <a:spAutoFit/>
            </a:bodyPr>
            <a:lstStyle/>
            <a:p>
              <a:r>
                <a:rPr lang="en-US" altLang="ja-JP" b="1"/>
                <a:t>0</a:t>
              </a:r>
              <a:endParaRPr lang="ja-JP" altLang="en-US" b="1"/>
            </a:p>
          </p:txBody>
        </p:sp>
        <p:sp>
          <p:nvSpPr>
            <p:cNvPr id="37902" name="テキスト ボックス 49"/>
            <p:cNvSpPr txBox="1">
              <a:spLocks noChangeArrowheads="1"/>
            </p:cNvSpPr>
            <p:nvPr/>
          </p:nvSpPr>
          <p:spPr bwMode="auto">
            <a:xfrm>
              <a:off x="4572000" y="4876800"/>
              <a:ext cx="381000" cy="369304"/>
            </a:xfrm>
            <a:prstGeom prst="rect">
              <a:avLst/>
            </a:prstGeom>
            <a:noFill/>
            <a:ln w="9525">
              <a:noFill/>
              <a:miter lim="800000"/>
              <a:headEnd/>
              <a:tailEnd/>
            </a:ln>
          </p:spPr>
          <p:txBody>
            <a:bodyPr>
              <a:spAutoFit/>
            </a:bodyPr>
            <a:lstStyle/>
            <a:p>
              <a:r>
                <a:rPr lang="en-US" altLang="ja-JP" b="1"/>
                <a:t>4</a:t>
              </a:r>
              <a:endParaRPr lang="ja-JP" altLang="en-US" b="1"/>
            </a:p>
          </p:txBody>
        </p:sp>
      </p:grpSp>
      <p:pic>
        <p:nvPicPr>
          <p:cNvPr id="37897" name="図 48"/>
          <p:cNvPicPr>
            <a:picLocks noChangeAspect="1"/>
          </p:cNvPicPr>
          <p:nvPr/>
        </p:nvPicPr>
        <p:blipFill>
          <a:blip r:embed="rId7" cstate="print"/>
          <a:srcRect/>
          <a:stretch>
            <a:fillRect/>
          </a:stretch>
        </p:blipFill>
        <p:spPr bwMode="auto">
          <a:xfrm>
            <a:off x="4595446" y="3540126"/>
            <a:ext cx="4548554" cy="3343275"/>
          </a:xfrm>
          <a:prstGeom prst="rect">
            <a:avLst/>
          </a:prstGeom>
          <a:noFill/>
          <a:ln w="9525">
            <a:noFill/>
            <a:miter lim="800000"/>
            <a:headEnd/>
            <a:tailEnd/>
          </a:ln>
        </p:spPr>
      </p:pic>
      <p:sp>
        <p:nvSpPr>
          <p:cNvPr id="37898" name="テキスト ボックス 51"/>
          <p:cNvSpPr txBox="1">
            <a:spLocks noChangeArrowheads="1"/>
          </p:cNvSpPr>
          <p:nvPr/>
        </p:nvSpPr>
        <p:spPr bwMode="auto">
          <a:xfrm>
            <a:off x="6822831" y="5791200"/>
            <a:ext cx="1061509" cy="369332"/>
          </a:xfrm>
          <a:prstGeom prst="rect">
            <a:avLst/>
          </a:prstGeom>
          <a:noFill/>
          <a:ln w="9525">
            <a:noFill/>
            <a:miter lim="800000"/>
            <a:headEnd/>
            <a:tailEnd/>
          </a:ln>
        </p:spPr>
        <p:txBody>
          <a:bodyPr wrap="none">
            <a:spAutoFit/>
          </a:bodyPr>
          <a:lstStyle/>
          <a:p>
            <a:r>
              <a:rPr lang="en-US" altLang="ja-JP" b="1"/>
              <a:t>Shock → </a:t>
            </a:r>
            <a:endParaRPr lang="ja-JP" altLang="en-US" b="1"/>
          </a:p>
        </p:txBody>
      </p:sp>
      <p:sp>
        <p:nvSpPr>
          <p:cNvPr id="37899" name="正方形/長方形 47"/>
          <p:cNvSpPr>
            <a:spLocks noChangeArrowheads="1"/>
          </p:cNvSpPr>
          <p:nvPr/>
        </p:nvSpPr>
        <p:spPr bwMode="auto">
          <a:xfrm>
            <a:off x="1595804" y="6381750"/>
            <a:ext cx="2882520" cy="369332"/>
          </a:xfrm>
          <a:prstGeom prst="rect">
            <a:avLst/>
          </a:prstGeom>
          <a:noFill/>
          <a:ln w="9525">
            <a:noFill/>
            <a:miter lim="800000"/>
            <a:headEnd/>
            <a:tailEnd/>
          </a:ln>
        </p:spPr>
        <p:txBody>
          <a:bodyPr wrap="none">
            <a:spAutoFit/>
          </a:bodyPr>
          <a:lstStyle/>
          <a:p>
            <a:r>
              <a:rPr lang="en-US" altLang="ja-JP">
                <a:ea typeface="ＭＳ Ｐゴシック" pitchFamily="50" charset="-128"/>
                <a:cs typeface="Times" charset="0"/>
              </a:rPr>
              <a:t>Morita et al, PoP , Submitted</a:t>
            </a:r>
            <a:endParaRPr lang="ja-JP" alt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42</a:t>
            </a:fld>
            <a:endParaRPr lang="ja-JP" altLang="en-US"/>
          </a:p>
        </p:txBody>
      </p:sp>
      <p:pic>
        <p:nvPicPr>
          <p:cNvPr id="1737730" name="Picture 2"/>
          <p:cNvPicPr>
            <a:picLocks noChangeAspect="1" noChangeArrowheads="1"/>
          </p:cNvPicPr>
          <p:nvPr/>
        </p:nvPicPr>
        <p:blipFill>
          <a:blip r:embed="rId3" cstate="print"/>
          <a:srcRect/>
          <a:stretch>
            <a:fillRect/>
          </a:stretch>
        </p:blipFill>
        <p:spPr bwMode="auto">
          <a:xfrm>
            <a:off x="0" y="-1"/>
            <a:ext cx="5444192" cy="5589241"/>
          </a:xfrm>
          <a:prstGeom prst="rect">
            <a:avLst/>
          </a:prstGeom>
          <a:noFill/>
          <a:ln w="9525">
            <a:noFill/>
            <a:miter lim="800000"/>
            <a:headEnd/>
            <a:tailEnd/>
          </a:ln>
        </p:spPr>
      </p:pic>
      <p:pic>
        <p:nvPicPr>
          <p:cNvPr id="1737731" name="Picture 3"/>
          <p:cNvPicPr>
            <a:picLocks noChangeAspect="1" noChangeArrowheads="1"/>
          </p:cNvPicPr>
          <p:nvPr/>
        </p:nvPicPr>
        <p:blipFill>
          <a:blip r:embed="rId4" cstate="print"/>
          <a:srcRect/>
          <a:stretch>
            <a:fillRect/>
          </a:stretch>
        </p:blipFill>
        <p:spPr bwMode="auto">
          <a:xfrm>
            <a:off x="5292080" y="2924944"/>
            <a:ext cx="3684531" cy="2998862"/>
          </a:xfrm>
          <a:prstGeom prst="rect">
            <a:avLst/>
          </a:prstGeom>
          <a:noFill/>
          <a:ln w="9525">
            <a:noFill/>
            <a:miter lim="800000"/>
            <a:headEnd/>
            <a:tailEnd/>
          </a:ln>
        </p:spPr>
      </p:pic>
      <p:sp>
        <p:nvSpPr>
          <p:cNvPr id="5" name="テキスト ボックス 4"/>
          <p:cNvSpPr txBox="1"/>
          <p:nvPr/>
        </p:nvSpPr>
        <p:spPr>
          <a:xfrm>
            <a:off x="611560" y="6165304"/>
            <a:ext cx="5275931" cy="369332"/>
          </a:xfrm>
          <a:prstGeom prst="rect">
            <a:avLst/>
          </a:prstGeom>
          <a:noFill/>
        </p:spPr>
        <p:txBody>
          <a:bodyPr wrap="none" rtlCol="0">
            <a:spAutoFit/>
          </a:bodyPr>
          <a:lstStyle/>
          <a:p>
            <a:r>
              <a:rPr lang="en-US" altLang="ja-JP" dirty="0" smtClean="0"/>
              <a:t>Y. </a:t>
            </a:r>
            <a:r>
              <a:rPr lang="en-US" altLang="ja-JP" dirty="0" err="1" smtClean="0"/>
              <a:t>Kuramitsu</a:t>
            </a:r>
            <a:r>
              <a:rPr lang="en-US" altLang="ja-JP" dirty="0" smtClean="0"/>
              <a:t>, Phys. Rev. </a:t>
            </a:r>
            <a:r>
              <a:rPr lang="en-US" altLang="ja-JP" dirty="0" err="1" smtClean="0"/>
              <a:t>Lett</a:t>
            </a:r>
            <a:r>
              <a:rPr lang="en-US" altLang="ja-JP" dirty="0" smtClean="0"/>
              <a:t>. </a:t>
            </a:r>
            <a:r>
              <a:rPr lang="en-US" altLang="ja-JP" b="1" dirty="0" smtClean="0"/>
              <a:t>106</a:t>
            </a:r>
            <a:r>
              <a:rPr lang="en-US" altLang="ja-JP" dirty="0" smtClean="0"/>
              <a:t>, 175002 (2011)</a:t>
            </a:r>
            <a:endParaRPr lang="ja-JP" altLang="ja-JP"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8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OMEGA Laser at U of Rochester, NY, USA</a:t>
            </a:r>
          </a:p>
        </p:txBody>
      </p:sp>
      <p:sp>
        <p:nvSpPr>
          <p:cNvPr id="8" name="Line 6"/>
          <p:cNvSpPr>
            <a:spLocks noChangeShapeType="1"/>
          </p:cNvSpPr>
          <p:nvPr/>
        </p:nvSpPr>
        <p:spPr bwMode="auto">
          <a:xfrm>
            <a:off x="179512" y="1556792"/>
            <a:ext cx="8640960" cy="0"/>
          </a:xfrm>
          <a:prstGeom prst="line">
            <a:avLst/>
          </a:prstGeom>
          <a:noFill/>
          <a:ln w="76200" cmpd="tri">
            <a:solidFill>
              <a:srgbClr val="0070C0"/>
            </a:solidFill>
            <a:round/>
            <a:headEnd/>
            <a:tailEnd/>
          </a:ln>
        </p:spPr>
        <p:txBody>
          <a:bodyPr/>
          <a:lstStyle/>
          <a:p>
            <a:endParaRPr lang="ja-JP" altLang="en-US"/>
          </a:p>
        </p:txBody>
      </p:sp>
      <p:pic>
        <p:nvPicPr>
          <p:cNvPr id="7" name="図 6" descr="OMEGA.jpg"/>
          <p:cNvPicPr>
            <a:picLocks noChangeAspect="1"/>
          </p:cNvPicPr>
          <p:nvPr/>
        </p:nvPicPr>
        <p:blipFill>
          <a:blip r:embed="rId3" cstate="print"/>
          <a:stretch>
            <a:fillRect/>
          </a:stretch>
        </p:blipFill>
        <p:spPr>
          <a:xfrm>
            <a:off x="0" y="1556792"/>
            <a:ext cx="9144000" cy="4828640"/>
          </a:xfrm>
          <a:prstGeom prst="rect">
            <a:avLst/>
          </a:prstGeom>
        </p:spPr>
      </p:pic>
      <p:pic>
        <p:nvPicPr>
          <p:cNvPr id="453634" name="Picture 2" descr="C:\Users\Takabe.Hideaki(Aki)\Desktop\1102BOX\OMEGA-chamber.jpg"/>
          <p:cNvPicPr>
            <a:picLocks noChangeAspect="1" noChangeArrowheads="1"/>
          </p:cNvPicPr>
          <p:nvPr/>
        </p:nvPicPr>
        <p:blipFill>
          <a:blip r:embed="rId4" cstate="print"/>
          <a:srcRect/>
          <a:stretch>
            <a:fillRect/>
          </a:stretch>
        </p:blipFill>
        <p:spPr bwMode="auto">
          <a:xfrm>
            <a:off x="6444208" y="4852440"/>
            <a:ext cx="2699792" cy="200556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altLang="ja-JP" sz="2800" b="1" dirty="0" smtClean="0">
                <a:solidFill>
                  <a:srgbClr val="FF0000"/>
                </a:solidFill>
                <a:effectLst>
                  <a:outerShdw blurRad="38100" dist="38100" dir="2700000" algn="tl">
                    <a:srgbClr val="000000">
                      <a:alpha val="43137"/>
                    </a:srgbClr>
                  </a:outerShdw>
                </a:effectLst>
                <a:latin typeface="Times" charset="0"/>
                <a:cs typeface="Times" charset="0"/>
              </a:rPr>
              <a:t>“Astrophysical </a:t>
            </a:r>
            <a:r>
              <a:rPr lang="en-US" altLang="ja-JP" sz="2800" b="1" dirty="0" err="1" smtClean="0">
                <a:solidFill>
                  <a:srgbClr val="FF0000"/>
                </a:solidFill>
                <a:effectLst>
                  <a:outerShdw blurRad="38100" dist="38100" dir="2700000" algn="tl">
                    <a:srgbClr val="000000">
                      <a:alpha val="43137"/>
                    </a:srgbClr>
                  </a:outerShdw>
                </a:effectLst>
                <a:latin typeface="Times" charset="0"/>
                <a:cs typeface="Times" charset="0"/>
              </a:rPr>
              <a:t>Collisionless</a:t>
            </a:r>
            <a:r>
              <a:rPr lang="en-US" altLang="ja-JP" sz="2800" b="1" dirty="0" smtClean="0">
                <a:solidFill>
                  <a:srgbClr val="FF0000"/>
                </a:solidFill>
                <a:effectLst>
                  <a:outerShdw blurRad="38100" dist="38100" dir="2700000" algn="tl">
                    <a:srgbClr val="000000">
                      <a:alpha val="43137"/>
                    </a:srgbClr>
                  </a:outerShdw>
                </a:effectLst>
                <a:latin typeface="Times" charset="0"/>
                <a:cs typeface="Times" charset="0"/>
              </a:rPr>
              <a:t> Shock Generation in Laser Driven Experiments” OMEGA Facility, Dec. 14, 2010 </a:t>
            </a:r>
          </a:p>
        </p:txBody>
      </p:sp>
      <p:sp>
        <p:nvSpPr>
          <p:cNvPr id="56325" name="Content Placeholder 2"/>
          <p:cNvSpPr>
            <a:spLocks noGrp="1"/>
          </p:cNvSpPr>
          <p:nvPr>
            <p:ph idx="1"/>
          </p:nvPr>
        </p:nvSpPr>
        <p:spPr>
          <a:xfrm>
            <a:off x="0" y="1143000"/>
            <a:ext cx="4009292" cy="2209800"/>
          </a:xfrm>
        </p:spPr>
        <p:txBody>
          <a:bodyPr>
            <a:normAutofit/>
          </a:bodyPr>
          <a:lstStyle/>
          <a:p>
            <a:pPr>
              <a:spcBef>
                <a:spcPts val="600"/>
              </a:spcBef>
              <a:buFont typeface="Monotype Sorts" charset="2"/>
              <a:buNone/>
            </a:pPr>
            <a:r>
              <a:rPr lang="en-US" altLang="ja-JP" sz="1600" b="1" dirty="0" smtClean="0">
                <a:latin typeface="Times" charset="0"/>
                <a:cs typeface="Times" charset="0"/>
              </a:rPr>
              <a:t>Participating collaborators</a:t>
            </a:r>
          </a:p>
          <a:p>
            <a:pPr>
              <a:spcBef>
                <a:spcPts val="600"/>
              </a:spcBef>
            </a:pPr>
            <a:r>
              <a:rPr lang="en-US" altLang="ja-JP" sz="1600" b="1" dirty="0" err="1" smtClean="0">
                <a:solidFill>
                  <a:srgbClr val="FF0000"/>
                </a:solidFill>
                <a:latin typeface="Times" charset="0"/>
                <a:cs typeface="Times" charset="0"/>
              </a:rPr>
              <a:t>Hye-Sook</a:t>
            </a:r>
            <a:r>
              <a:rPr lang="en-US" altLang="ja-JP" sz="1600" b="1" dirty="0" smtClean="0">
                <a:solidFill>
                  <a:srgbClr val="FF0000"/>
                </a:solidFill>
                <a:latin typeface="Times" charset="0"/>
                <a:cs typeface="Times" charset="0"/>
              </a:rPr>
              <a:t> Park (PI)</a:t>
            </a:r>
            <a:r>
              <a:rPr lang="en-US" altLang="ja-JP" sz="1600" dirty="0" smtClean="0">
                <a:latin typeface="Times" charset="0"/>
                <a:cs typeface="Times" charset="0"/>
              </a:rPr>
              <a:t>, Steve Ross (LLNL)</a:t>
            </a:r>
          </a:p>
          <a:p>
            <a:pPr>
              <a:spcBef>
                <a:spcPct val="0"/>
              </a:spcBef>
            </a:pPr>
            <a:r>
              <a:rPr lang="en-US" altLang="ja-JP" sz="1600" b="1" dirty="0" err="1" smtClean="0">
                <a:solidFill>
                  <a:srgbClr val="FF0000"/>
                </a:solidFill>
                <a:effectLst>
                  <a:outerShdw blurRad="38100" dist="38100" dir="2700000" algn="tl">
                    <a:srgbClr val="000000">
                      <a:alpha val="43137"/>
                    </a:srgbClr>
                  </a:outerShdw>
                </a:effectLst>
                <a:latin typeface="Times" charset="0"/>
                <a:cs typeface="Times" charset="0"/>
              </a:rPr>
              <a:t>Youichi</a:t>
            </a:r>
            <a:r>
              <a:rPr lang="en-US" altLang="ja-JP" sz="1600" b="1" dirty="0" smtClean="0">
                <a:solidFill>
                  <a:srgbClr val="FF0000"/>
                </a:solidFill>
                <a:effectLst>
                  <a:outerShdw blurRad="38100" dist="38100" dir="2700000" algn="tl">
                    <a:srgbClr val="000000">
                      <a:alpha val="43137"/>
                    </a:srgbClr>
                  </a:outerShdw>
                </a:effectLst>
                <a:latin typeface="Times" charset="0"/>
                <a:cs typeface="Times" charset="0"/>
              </a:rPr>
              <a:t> </a:t>
            </a:r>
            <a:r>
              <a:rPr lang="en-US" altLang="ja-JP" sz="1600" b="1" dirty="0" err="1" smtClean="0">
                <a:solidFill>
                  <a:srgbClr val="FF0000"/>
                </a:solidFill>
                <a:effectLst>
                  <a:outerShdw blurRad="38100" dist="38100" dir="2700000" algn="tl">
                    <a:srgbClr val="000000">
                      <a:alpha val="43137"/>
                    </a:srgbClr>
                  </a:outerShdw>
                </a:effectLst>
                <a:latin typeface="Times" charset="0"/>
                <a:cs typeface="Times" charset="0"/>
              </a:rPr>
              <a:t>Sakawa</a:t>
            </a:r>
            <a:r>
              <a:rPr lang="en-US" altLang="ja-JP" sz="1600" b="1" dirty="0" smtClean="0">
                <a:solidFill>
                  <a:srgbClr val="FF0000"/>
                </a:solidFill>
                <a:effectLst>
                  <a:outerShdw blurRad="38100" dist="38100" dir="2700000" algn="tl">
                    <a:srgbClr val="000000">
                      <a:alpha val="43137"/>
                    </a:srgbClr>
                  </a:outerShdw>
                </a:effectLst>
                <a:latin typeface="Times" charset="0"/>
                <a:cs typeface="Times" charset="0"/>
              </a:rPr>
              <a:t>, Yasuhiro </a:t>
            </a:r>
            <a:r>
              <a:rPr lang="en-US" altLang="ja-JP" sz="1600" b="1" dirty="0" err="1" smtClean="0">
                <a:solidFill>
                  <a:srgbClr val="FF0000"/>
                </a:solidFill>
                <a:effectLst>
                  <a:outerShdw blurRad="38100" dist="38100" dir="2700000" algn="tl">
                    <a:srgbClr val="000000">
                      <a:alpha val="43137"/>
                    </a:srgbClr>
                  </a:outerShdw>
                </a:effectLst>
                <a:latin typeface="Times" charset="0"/>
                <a:cs typeface="Times" charset="0"/>
              </a:rPr>
              <a:t>Kuramitsu</a:t>
            </a:r>
            <a:r>
              <a:rPr lang="en-US" altLang="ja-JP" sz="1600" b="1" dirty="0" smtClean="0">
                <a:solidFill>
                  <a:srgbClr val="FF0000"/>
                </a:solidFill>
                <a:effectLst>
                  <a:outerShdw blurRad="38100" dist="38100" dir="2700000" algn="tl">
                    <a:srgbClr val="000000">
                      <a:alpha val="43137"/>
                    </a:srgbClr>
                  </a:outerShdw>
                </a:effectLst>
                <a:latin typeface="Times" charset="0"/>
                <a:cs typeface="Times" charset="0"/>
              </a:rPr>
              <a:t> </a:t>
            </a:r>
          </a:p>
          <a:p>
            <a:pPr>
              <a:spcBef>
                <a:spcPct val="0"/>
              </a:spcBef>
              <a:buFont typeface="Monotype Sorts" charset="2"/>
              <a:buNone/>
            </a:pPr>
            <a:r>
              <a:rPr lang="en-US" altLang="ja-JP" sz="1600" dirty="0" smtClean="0">
                <a:latin typeface="Times" charset="0"/>
                <a:cs typeface="Times" charset="0"/>
              </a:rPr>
              <a:t>            </a:t>
            </a:r>
            <a:r>
              <a:rPr lang="ja-JP" altLang="en-US" sz="1600" dirty="0" smtClean="0">
                <a:latin typeface="Times" charset="0"/>
                <a:cs typeface="Times" charset="0"/>
              </a:rPr>
              <a:t>　　　　　　　</a:t>
            </a:r>
            <a:r>
              <a:rPr lang="en-US" altLang="ja-JP" sz="1600" dirty="0" smtClean="0">
                <a:latin typeface="Times" charset="0"/>
                <a:cs typeface="Times" charset="0"/>
              </a:rPr>
              <a:t> (Osaka University, Japan)</a:t>
            </a:r>
          </a:p>
          <a:p>
            <a:pPr>
              <a:spcBef>
                <a:spcPct val="0"/>
              </a:spcBef>
            </a:pPr>
            <a:r>
              <a:rPr lang="en-US" altLang="ja-JP" sz="1600" dirty="0" smtClean="0">
                <a:latin typeface="Times" charset="0"/>
                <a:cs typeface="Times" charset="0"/>
              </a:rPr>
              <a:t>Dustin </a:t>
            </a:r>
            <a:r>
              <a:rPr lang="en-US" altLang="ja-JP" sz="1600" dirty="0" err="1" smtClean="0">
                <a:latin typeface="Times" charset="0"/>
                <a:cs typeface="Times" charset="0"/>
              </a:rPr>
              <a:t>Froula</a:t>
            </a:r>
            <a:r>
              <a:rPr lang="en-US" altLang="ja-JP" sz="1600" dirty="0" smtClean="0">
                <a:latin typeface="Times" charset="0"/>
                <a:cs typeface="Times" charset="0"/>
              </a:rPr>
              <a:t> (LLE)</a:t>
            </a:r>
          </a:p>
          <a:p>
            <a:pPr>
              <a:spcBef>
                <a:spcPct val="0"/>
              </a:spcBef>
            </a:pPr>
            <a:r>
              <a:rPr lang="en-US" altLang="ja-JP" sz="1600" dirty="0" smtClean="0">
                <a:latin typeface="Times" charset="0"/>
                <a:cs typeface="Times" charset="0"/>
              </a:rPr>
              <a:t>Chris Gregory (York University, UK)</a:t>
            </a:r>
          </a:p>
          <a:p>
            <a:pPr>
              <a:spcBef>
                <a:spcPct val="0"/>
              </a:spcBef>
            </a:pPr>
            <a:r>
              <a:rPr lang="en-US" altLang="ja-JP" sz="1600" dirty="0" smtClean="0">
                <a:latin typeface="Times" charset="0"/>
                <a:cs typeface="Times" charset="0"/>
              </a:rPr>
              <a:t>Anatoly </a:t>
            </a:r>
            <a:r>
              <a:rPr lang="en-US" altLang="ja-JP" sz="1600" dirty="0" err="1" smtClean="0">
                <a:latin typeface="Times" charset="0"/>
                <a:cs typeface="Times" charset="0"/>
              </a:rPr>
              <a:t>Spitkovsky</a:t>
            </a:r>
            <a:r>
              <a:rPr lang="en-US" altLang="ja-JP" sz="1600" dirty="0" smtClean="0">
                <a:latin typeface="Times" charset="0"/>
                <a:cs typeface="Times" charset="0"/>
              </a:rPr>
              <a:t> (Princeton, USA)</a:t>
            </a:r>
          </a:p>
          <a:p>
            <a:pPr>
              <a:spcBef>
                <a:spcPct val="0"/>
              </a:spcBef>
            </a:pPr>
            <a:r>
              <a:rPr lang="en-US" altLang="ja-JP" sz="1600" dirty="0" smtClean="0">
                <a:latin typeface="Times" charset="0"/>
                <a:cs typeface="Times" charset="0"/>
              </a:rPr>
              <a:t>Alessandra </a:t>
            </a:r>
            <a:r>
              <a:rPr lang="en-US" altLang="ja-JP" sz="1600" dirty="0" err="1" smtClean="0">
                <a:latin typeface="Times" charset="0"/>
                <a:cs typeface="Times" charset="0"/>
              </a:rPr>
              <a:t>Ravasio</a:t>
            </a:r>
            <a:r>
              <a:rPr lang="en-US" altLang="ja-JP" sz="1600" dirty="0" smtClean="0">
                <a:latin typeface="Times" charset="0"/>
                <a:cs typeface="Times" charset="0"/>
              </a:rPr>
              <a:t> (LULI, France)</a:t>
            </a:r>
          </a:p>
        </p:txBody>
      </p:sp>
      <p:sp>
        <p:nvSpPr>
          <p:cNvPr id="56326" name="Rectangle 3"/>
          <p:cNvSpPr txBox="1">
            <a:spLocks noChangeArrowheads="1"/>
          </p:cNvSpPr>
          <p:nvPr/>
        </p:nvSpPr>
        <p:spPr bwMode="auto">
          <a:xfrm>
            <a:off x="1619672" y="3357563"/>
            <a:ext cx="7195038" cy="3500437"/>
          </a:xfrm>
          <a:prstGeom prst="rect">
            <a:avLst/>
          </a:prstGeom>
          <a:solidFill>
            <a:srgbClr val="FFFFCC"/>
          </a:solidFill>
          <a:ln w="9525">
            <a:solidFill>
              <a:schemeClr val="tx1"/>
            </a:solidFill>
            <a:miter lim="800000"/>
            <a:headEnd/>
            <a:tailEnd/>
          </a:ln>
        </p:spPr>
        <p:txBody>
          <a:bodyPr/>
          <a:lstStyle/>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LLNL (USA):		</a:t>
            </a:r>
            <a:r>
              <a:rPr lang="en-US" altLang="ja-JP" sz="1400" b="1" dirty="0" err="1">
                <a:ea typeface="ＭＳ Ｐゴシック" pitchFamily="50" charset="-128"/>
                <a:cs typeface="Times" charset="0"/>
              </a:rPr>
              <a:t>Hye-Sook</a:t>
            </a:r>
            <a:r>
              <a:rPr lang="en-US" altLang="ja-JP" sz="1400" b="1" dirty="0">
                <a:ea typeface="ＭＳ Ｐゴシック" pitchFamily="50" charset="-128"/>
                <a:cs typeface="Times" charset="0"/>
              </a:rPr>
              <a:t> Park, D. </a:t>
            </a:r>
            <a:r>
              <a:rPr lang="en-US" altLang="ja-JP" sz="1400" b="1" dirty="0" err="1">
                <a:ea typeface="ＭＳ Ｐゴシック" pitchFamily="50" charset="-128"/>
                <a:cs typeface="Times" charset="0"/>
              </a:rPr>
              <a:t>Ryutov</a:t>
            </a:r>
            <a:r>
              <a:rPr lang="en-US" altLang="ja-JP" sz="1400" b="1" dirty="0">
                <a:ea typeface="ＭＳ Ｐゴシック" pitchFamily="50" charset="-128"/>
                <a:cs typeface="Times" charset="0"/>
              </a:rPr>
              <a:t>, B. Remington, S. </a:t>
            </a:r>
            <a:r>
              <a:rPr lang="en-US" altLang="ja-JP" sz="1400" b="1" dirty="0" err="1">
                <a:ea typeface="ＭＳ Ｐゴシック" pitchFamily="50" charset="-128"/>
                <a:cs typeface="Times" charset="0"/>
              </a:rPr>
              <a:t>Pollaine</a:t>
            </a:r>
            <a:r>
              <a:rPr lang="en-US" altLang="ja-JP" sz="1400" b="1" dirty="0">
                <a:ea typeface="ＭＳ Ｐゴシック" pitchFamily="50" charset="-128"/>
                <a:cs typeface="Times" charset="0"/>
              </a:rPr>
              <a:t>, </a:t>
            </a: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			S. Ross, S. </a:t>
            </a:r>
            <a:r>
              <a:rPr lang="en-US" altLang="ja-JP" sz="1400" b="1" dirty="0" err="1">
                <a:ea typeface="ＭＳ Ｐゴシック" pitchFamily="50" charset="-128"/>
                <a:cs typeface="Times" charset="0"/>
              </a:rPr>
              <a:t>Glenzer</a:t>
            </a:r>
            <a:r>
              <a:rPr lang="en-US" altLang="ja-JP" sz="1400" b="1" dirty="0">
                <a:ea typeface="ＭＳ Ｐゴシック" pitchFamily="50" charset="-128"/>
                <a:cs typeface="Times" charset="0"/>
              </a:rPr>
              <a:t>, N. </a:t>
            </a:r>
            <a:r>
              <a:rPr lang="en-US" altLang="ja-JP" sz="1400" b="1" dirty="0" err="1">
                <a:ea typeface="ＭＳ Ｐゴシック" pitchFamily="50" charset="-128"/>
                <a:cs typeface="Times" charset="0"/>
              </a:rPr>
              <a:t>Kugland</a:t>
            </a:r>
            <a:r>
              <a:rPr lang="en-US" altLang="ja-JP" sz="1400" b="1" dirty="0">
                <a:ea typeface="ＭＳ Ｐゴシック" pitchFamily="50" charset="-128"/>
                <a:cs typeface="Times" charset="0"/>
              </a:rPr>
              <a:t>, C. </a:t>
            </a:r>
            <a:r>
              <a:rPr lang="en-US" altLang="ja-JP" sz="1400" b="1" dirty="0" err="1">
                <a:ea typeface="ＭＳ Ｐゴシック" pitchFamily="50" charset="-128"/>
                <a:cs typeface="Times" charset="0"/>
              </a:rPr>
              <a:t>Sorce</a:t>
            </a:r>
            <a:endParaRPr lang="en-US" altLang="ja-JP" sz="1400" b="1" dirty="0">
              <a:ea typeface="ＭＳ Ｐゴシック" pitchFamily="50" charset="-128"/>
              <a:cs typeface="Times" charset="0"/>
            </a:endParaRPr>
          </a:p>
          <a:p>
            <a:pPr marL="342900" indent="-342900">
              <a:spcBef>
                <a:spcPct val="20000"/>
              </a:spcBef>
              <a:buClr>
                <a:srgbClr val="124A91"/>
              </a:buClr>
              <a:tabLst>
                <a:tab pos="2292350" algn="l"/>
                <a:tab pos="3206750" algn="l"/>
              </a:tabLst>
            </a:pPr>
            <a:r>
              <a:rPr lang="en-US" altLang="ja-JP" sz="1400" b="1" dirty="0" smtClean="0">
                <a:ea typeface="ＭＳ Ｐゴシック" pitchFamily="50" charset="-128"/>
                <a:cs typeface="Times" charset="0"/>
              </a:rPr>
              <a:t>Osaka University (Japan): 		Y. </a:t>
            </a:r>
            <a:r>
              <a:rPr lang="en-US" altLang="ja-JP" sz="1400" b="1" dirty="0" err="1" smtClean="0">
                <a:ea typeface="ＭＳ Ｐゴシック" pitchFamily="50" charset="-128"/>
                <a:cs typeface="Times" charset="0"/>
              </a:rPr>
              <a:t>Sakawa</a:t>
            </a:r>
            <a:r>
              <a:rPr lang="en-US" altLang="ja-JP" sz="1400" b="1" dirty="0" smtClean="0">
                <a:ea typeface="ＭＳ Ｐゴシック" pitchFamily="50" charset="-128"/>
                <a:cs typeface="Times" charset="0"/>
              </a:rPr>
              <a:t>, Y, </a:t>
            </a:r>
            <a:r>
              <a:rPr lang="en-US" altLang="ja-JP" sz="1400" b="1" dirty="0" err="1" smtClean="0">
                <a:ea typeface="ＭＳ Ｐゴシック" pitchFamily="50" charset="-128"/>
                <a:cs typeface="Times" charset="0"/>
              </a:rPr>
              <a:t>Kuramitsu</a:t>
            </a:r>
            <a:r>
              <a:rPr lang="en-US" altLang="ja-JP" sz="1400" b="1" dirty="0" smtClean="0">
                <a:ea typeface="ＭＳ Ｐゴシック" pitchFamily="50" charset="-128"/>
                <a:cs typeface="Times" charset="0"/>
              </a:rPr>
              <a:t>, H. Takabe</a:t>
            </a:r>
          </a:p>
          <a:p>
            <a:pPr marL="342900" indent="-342900">
              <a:spcBef>
                <a:spcPct val="20000"/>
              </a:spcBef>
              <a:buClr>
                <a:srgbClr val="124A91"/>
              </a:buClr>
              <a:tabLst>
                <a:tab pos="2292350" algn="l"/>
                <a:tab pos="3206750" algn="l"/>
              </a:tabLst>
            </a:pPr>
            <a:r>
              <a:rPr lang="en-US" altLang="ja-JP" sz="1400" b="1" dirty="0" smtClean="0">
                <a:ea typeface="ＭＳ Ｐゴシック" pitchFamily="50" charset="-128"/>
                <a:cs typeface="Times" charset="0"/>
              </a:rPr>
              <a:t>Oxford </a:t>
            </a:r>
            <a:r>
              <a:rPr lang="en-US" altLang="ja-JP" sz="1400" b="1" dirty="0">
                <a:ea typeface="ＭＳ Ｐゴシック" pitchFamily="50" charset="-128"/>
                <a:cs typeface="Times" charset="0"/>
              </a:rPr>
              <a:t>University (UK):		G. </a:t>
            </a:r>
            <a:r>
              <a:rPr lang="en-US" altLang="ja-JP" sz="1400" b="1" dirty="0" err="1">
                <a:ea typeface="ＭＳ Ｐゴシック" pitchFamily="50" charset="-128"/>
                <a:cs typeface="Times" charset="0"/>
              </a:rPr>
              <a:t>Gregori</a:t>
            </a:r>
            <a:r>
              <a:rPr lang="en-US" altLang="ja-JP" sz="1400" b="1" dirty="0">
                <a:ea typeface="ＭＳ Ｐゴシック" pitchFamily="50" charset="-128"/>
                <a:cs typeface="Times" charset="0"/>
              </a:rPr>
              <a:t>, A. Bell</a:t>
            </a:r>
          </a:p>
          <a:p>
            <a:pPr marL="342900" indent="-342900">
              <a:spcBef>
                <a:spcPct val="20000"/>
              </a:spcBef>
              <a:buClr>
                <a:srgbClr val="124A91"/>
              </a:buClr>
              <a:tabLst>
                <a:tab pos="2292350" algn="l"/>
                <a:tab pos="3206750" algn="l"/>
              </a:tabLst>
            </a:pPr>
            <a:r>
              <a:rPr lang="en-US" altLang="ja-JP" sz="1400" b="1" dirty="0" smtClean="0">
                <a:ea typeface="ＭＳ Ｐゴシック" pitchFamily="50" charset="-128"/>
                <a:cs typeface="Times" charset="0"/>
              </a:rPr>
              <a:t>Princeton </a:t>
            </a:r>
            <a:r>
              <a:rPr lang="en-US" altLang="ja-JP" sz="1400" b="1" dirty="0">
                <a:ea typeface="ＭＳ Ｐゴシック" pitchFamily="50" charset="-128"/>
                <a:cs typeface="Times" charset="0"/>
              </a:rPr>
              <a:t>University (USA): 	 	A. </a:t>
            </a:r>
            <a:r>
              <a:rPr lang="en-US" altLang="ja-JP" sz="1400" b="1" dirty="0" err="1">
                <a:ea typeface="ＭＳ Ｐゴシック" pitchFamily="50" charset="-128"/>
                <a:cs typeface="Times" charset="0"/>
              </a:rPr>
              <a:t>Spitkovsky</a:t>
            </a:r>
            <a:r>
              <a:rPr lang="en-US" altLang="ja-JP" sz="1400" b="1" dirty="0">
                <a:ea typeface="ＭＳ Ｐゴシック" pitchFamily="50" charset="-128"/>
                <a:cs typeface="Times" charset="0"/>
              </a:rPr>
              <a:t>, L. </a:t>
            </a:r>
            <a:r>
              <a:rPr lang="en-US" altLang="ja-JP" sz="1400" b="1" dirty="0" err="1">
                <a:ea typeface="ＭＳ Ｐゴシック" pitchFamily="50" charset="-128"/>
                <a:cs typeface="Times" charset="0"/>
              </a:rPr>
              <a:t>Gargate</a:t>
            </a:r>
            <a:r>
              <a:rPr lang="en-US" altLang="ja-JP" sz="1400" b="1" dirty="0">
                <a:ea typeface="ＭＳ Ｐゴシック" pitchFamily="50" charset="-128"/>
                <a:cs typeface="Times" charset="0"/>
              </a:rPr>
              <a:t>, L. </a:t>
            </a:r>
            <a:r>
              <a:rPr lang="en-US" altLang="ja-JP" sz="1400" b="1" dirty="0" err="1">
                <a:ea typeface="ＭＳ Ｐゴシック" pitchFamily="50" charset="-128"/>
                <a:cs typeface="Times" charset="0"/>
              </a:rPr>
              <a:t>Sironi</a:t>
            </a:r>
            <a:endParaRPr lang="en-US" altLang="ja-JP" sz="1400" b="1" dirty="0">
              <a:ea typeface="ＭＳ Ｐゴシック" pitchFamily="50" charset="-128"/>
              <a:cs typeface="Times" charset="0"/>
            </a:endParaRP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LLE, Univ. of Rochester (USA): 	D. </a:t>
            </a:r>
            <a:r>
              <a:rPr lang="en-US" altLang="ja-JP" sz="1400" b="1" dirty="0" err="1">
                <a:ea typeface="ＭＳ Ｐゴシック" pitchFamily="50" charset="-128"/>
                <a:cs typeface="Times" charset="0"/>
              </a:rPr>
              <a:t>Froula</a:t>
            </a:r>
            <a:r>
              <a:rPr lang="en-US" altLang="ja-JP" sz="1400" b="1" dirty="0">
                <a:ea typeface="ＭＳ Ｐゴシック" pitchFamily="50" charset="-128"/>
                <a:cs typeface="Times" charset="0"/>
              </a:rPr>
              <a:t>, J. </a:t>
            </a:r>
            <a:r>
              <a:rPr lang="en-US" altLang="ja-JP" sz="1400" b="1" dirty="0" err="1">
                <a:ea typeface="ＭＳ Ｐゴシック" pitchFamily="50" charset="-128"/>
                <a:cs typeface="Times" charset="0"/>
              </a:rPr>
              <a:t>Knauer</a:t>
            </a:r>
            <a:r>
              <a:rPr lang="en-US" altLang="ja-JP" sz="1400" b="1" dirty="0">
                <a:ea typeface="ＭＳ Ｐゴシック" pitchFamily="50" charset="-128"/>
                <a:cs typeface="Times" charset="0"/>
              </a:rPr>
              <a:t>, G. </a:t>
            </a:r>
            <a:r>
              <a:rPr lang="en-US" altLang="ja-JP" sz="1400" b="1" dirty="0" err="1">
                <a:ea typeface="ＭＳ Ｐゴシック" pitchFamily="50" charset="-128"/>
                <a:cs typeface="Times" charset="0"/>
              </a:rPr>
              <a:t>Fiskel</a:t>
            </a:r>
            <a:endParaRPr lang="en-US" altLang="ja-JP" sz="1400" b="1" dirty="0">
              <a:ea typeface="ＭＳ Ｐゴシック" pitchFamily="50" charset="-128"/>
              <a:cs typeface="Times" charset="0"/>
            </a:endParaRPr>
          </a:p>
          <a:p>
            <a:pPr marL="342900" indent="-342900">
              <a:spcBef>
                <a:spcPct val="20000"/>
              </a:spcBef>
              <a:buClr>
                <a:srgbClr val="124A91"/>
              </a:buClr>
              <a:tabLst>
                <a:tab pos="2292350" algn="l"/>
                <a:tab pos="3206750" algn="l"/>
              </a:tabLst>
            </a:pPr>
            <a:r>
              <a:rPr lang="en-US" altLang="ja-JP" sz="1400" b="1" dirty="0" err="1">
                <a:ea typeface="ＭＳ Ｐゴシック" pitchFamily="50" charset="-128"/>
                <a:cs typeface="Times" charset="0"/>
              </a:rPr>
              <a:t>Ecole</a:t>
            </a:r>
            <a:r>
              <a:rPr lang="en-US" altLang="ja-JP" sz="1400" b="1" dirty="0">
                <a:ea typeface="ＭＳ Ｐゴシック" pitchFamily="50" charset="-128"/>
                <a:cs typeface="Times" charset="0"/>
              </a:rPr>
              <a:t> </a:t>
            </a:r>
            <a:r>
              <a:rPr lang="en-US" altLang="ja-JP" sz="1400" b="1" dirty="0" err="1">
                <a:ea typeface="ＭＳ Ｐゴシック" pitchFamily="50" charset="-128"/>
                <a:cs typeface="Times" charset="0"/>
              </a:rPr>
              <a:t>Polytechnique</a:t>
            </a:r>
            <a:r>
              <a:rPr lang="en-US" altLang="ja-JP" sz="1400" b="1" dirty="0">
                <a:ea typeface="ＭＳ Ｐゴシック" pitchFamily="50" charset="-128"/>
                <a:cs typeface="Times" charset="0"/>
              </a:rPr>
              <a:t> (France): 	M. Koenig, A. </a:t>
            </a:r>
            <a:r>
              <a:rPr lang="en-US" altLang="ja-JP" sz="1400" b="1" dirty="0" err="1">
                <a:ea typeface="ＭＳ Ｐゴシック" pitchFamily="50" charset="-128"/>
                <a:cs typeface="Times" charset="0"/>
              </a:rPr>
              <a:t>Ravasio</a:t>
            </a:r>
            <a:endParaRPr lang="en-US" altLang="ja-JP" sz="1400" b="1" dirty="0">
              <a:ea typeface="ＭＳ Ｐゴシック" pitchFamily="50" charset="-128"/>
              <a:cs typeface="Times" charset="0"/>
            </a:endParaRP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ETH Zurich (Switzerland):		F. </a:t>
            </a:r>
            <a:r>
              <a:rPr lang="en-US" altLang="ja-JP" sz="1400" b="1" dirty="0" err="1">
                <a:ea typeface="ＭＳ Ｐゴシック" pitchFamily="50" charset="-128"/>
                <a:cs typeface="Times" charset="0"/>
              </a:rPr>
              <a:t>Miniati</a:t>
            </a:r>
            <a:endParaRPr lang="en-US" altLang="ja-JP" sz="1400" b="1" dirty="0">
              <a:ea typeface="ＭＳ Ｐゴシック" pitchFamily="50" charset="-128"/>
              <a:cs typeface="Times" charset="0"/>
            </a:endParaRP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York University  (UK):		N. Woolsey, C. Gregory</a:t>
            </a: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Rice University (USA):		E. Liang</a:t>
            </a: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University of Rochester (USA):	R. </a:t>
            </a:r>
            <a:r>
              <a:rPr lang="en-US" altLang="ja-JP" sz="1400" b="1" dirty="0" err="1">
                <a:ea typeface="ＭＳ Ｐゴシック" pitchFamily="50" charset="-128"/>
                <a:cs typeface="Times" charset="0"/>
              </a:rPr>
              <a:t>Betti</a:t>
            </a:r>
            <a:endParaRPr lang="en-US" altLang="ja-JP" sz="1400" b="1" dirty="0">
              <a:ea typeface="ＭＳ Ｐゴシック" pitchFamily="50" charset="-128"/>
              <a:cs typeface="Times" charset="0"/>
            </a:endParaRP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University of Michigan (USA):	E. </a:t>
            </a:r>
            <a:r>
              <a:rPr lang="en-US" altLang="ja-JP" sz="1400" b="1" dirty="0" err="1">
                <a:ea typeface="ＭＳ Ｐゴシック" pitchFamily="50" charset="-128"/>
                <a:cs typeface="Times" charset="0"/>
              </a:rPr>
              <a:t>Rutter</a:t>
            </a:r>
            <a:r>
              <a:rPr lang="en-US" altLang="ja-JP" sz="1400" b="1" dirty="0">
                <a:ea typeface="ＭＳ Ｐゴシック" pitchFamily="50" charset="-128"/>
                <a:cs typeface="Times" charset="0"/>
              </a:rPr>
              <a:t>, M. </a:t>
            </a:r>
            <a:r>
              <a:rPr lang="en-US" altLang="ja-JP" sz="1400" b="1" dirty="0" err="1">
                <a:ea typeface="ＭＳ Ｐゴシック" pitchFamily="50" charset="-128"/>
                <a:cs typeface="Times" charset="0"/>
              </a:rPr>
              <a:t>Grosskopf</a:t>
            </a:r>
            <a:r>
              <a:rPr lang="en-US" altLang="ja-JP" sz="1400" b="1" dirty="0">
                <a:ea typeface="ＭＳ Ｐゴシック" pitchFamily="50" charset="-128"/>
                <a:cs typeface="Times" charset="0"/>
              </a:rPr>
              <a:t>, C. </a:t>
            </a:r>
            <a:r>
              <a:rPr lang="en-US" altLang="ja-JP" sz="1400" b="1" dirty="0" err="1">
                <a:ea typeface="ＭＳ Ｐゴシック" pitchFamily="50" charset="-128"/>
                <a:cs typeface="Times" charset="0"/>
              </a:rPr>
              <a:t>Kuranz</a:t>
            </a:r>
            <a:endParaRPr lang="en-US" altLang="ja-JP" sz="1400" b="1" dirty="0">
              <a:ea typeface="ＭＳ Ｐゴシック" pitchFamily="50" charset="-128"/>
              <a:cs typeface="Times" charset="0"/>
            </a:endParaRPr>
          </a:p>
          <a:p>
            <a:pPr marL="342900" indent="-342900">
              <a:spcBef>
                <a:spcPct val="20000"/>
              </a:spcBef>
              <a:buClr>
                <a:srgbClr val="124A91"/>
              </a:buClr>
              <a:tabLst>
                <a:tab pos="2292350" algn="l"/>
                <a:tab pos="3206750" algn="l"/>
              </a:tabLst>
            </a:pPr>
            <a:r>
              <a:rPr lang="en-US" altLang="ja-JP" sz="1400" b="1" dirty="0">
                <a:ea typeface="ＭＳ Ｐゴシック" pitchFamily="50" charset="-128"/>
                <a:cs typeface="Times" charset="0"/>
              </a:rPr>
              <a:t>University of Nevada, Reno (USA):	R. </a:t>
            </a:r>
            <a:r>
              <a:rPr lang="en-US" altLang="ja-JP" sz="1400" b="1" dirty="0" err="1">
                <a:ea typeface="ＭＳ Ｐゴシック" pitchFamily="50" charset="-128"/>
                <a:cs typeface="Times" charset="0"/>
              </a:rPr>
              <a:t>Presura</a:t>
            </a:r>
            <a:endParaRPr lang="en-US" altLang="ja-JP" sz="1400" b="1" dirty="0">
              <a:ea typeface="ＭＳ Ｐゴシック" pitchFamily="50" charset="-128"/>
              <a:cs typeface="Times" charset="0"/>
            </a:endParaRPr>
          </a:p>
        </p:txBody>
      </p:sp>
      <p:pic>
        <p:nvPicPr>
          <p:cNvPr id="56327" name="図 9"/>
          <p:cNvPicPr>
            <a:picLocks noChangeAspect="1"/>
          </p:cNvPicPr>
          <p:nvPr/>
        </p:nvPicPr>
        <p:blipFill>
          <a:blip r:embed="rId3" cstate="print"/>
          <a:srcRect/>
          <a:stretch>
            <a:fillRect/>
          </a:stretch>
        </p:blipFill>
        <p:spPr bwMode="auto">
          <a:xfrm>
            <a:off x="4130920" y="1143000"/>
            <a:ext cx="5013080" cy="2209800"/>
          </a:xfrm>
          <a:prstGeom prst="rect">
            <a:avLst/>
          </a:prstGeom>
          <a:noFill/>
          <a:ln w="9525">
            <a:noFill/>
            <a:miter lim="800000"/>
            <a:headEnd/>
            <a:tailEnd/>
          </a:ln>
        </p:spPr>
      </p:pic>
      <p:pic>
        <p:nvPicPr>
          <p:cNvPr id="251905" name="Picture 1" descr="C:\Users\Takabe.Hideaki(Aki)\Pictures\Pictures\Flag_jp.png"/>
          <p:cNvPicPr>
            <a:picLocks noChangeAspect="1" noChangeArrowheads="1"/>
          </p:cNvPicPr>
          <p:nvPr/>
        </p:nvPicPr>
        <p:blipFill>
          <a:blip r:embed="rId4" cstate="print"/>
          <a:srcRect/>
          <a:stretch>
            <a:fillRect/>
          </a:stretch>
        </p:blipFill>
        <p:spPr bwMode="auto">
          <a:xfrm>
            <a:off x="251520" y="4293096"/>
            <a:ext cx="1187624" cy="792739"/>
          </a:xfrm>
          <a:prstGeom prst="rect">
            <a:avLst/>
          </a:prstGeom>
          <a:noFill/>
          <a:ln>
            <a:solidFill>
              <a:schemeClr val="tx1"/>
            </a:solidFill>
          </a:ln>
        </p:spPr>
      </p:pic>
      <p:pic>
        <p:nvPicPr>
          <p:cNvPr id="251906" name="Picture 2" descr="C:\Users\Takabe.Hideaki(Aki)\Pictures\Pictures\Flag_UK.jpg"/>
          <p:cNvPicPr>
            <a:picLocks noChangeAspect="1" noChangeArrowheads="1"/>
          </p:cNvPicPr>
          <p:nvPr/>
        </p:nvPicPr>
        <p:blipFill>
          <a:blip r:embed="rId5" cstate="print"/>
          <a:srcRect/>
          <a:stretch>
            <a:fillRect/>
          </a:stretch>
        </p:blipFill>
        <p:spPr bwMode="auto">
          <a:xfrm>
            <a:off x="251520" y="6021288"/>
            <a:ext cx="1152128" cy="701524"/>
          </a:xfrm>
          <a:prstGeom prst="rect">
            <a:avLst/>
          </a:prstGeom>
          <a:noFill/>
        </p:spPr>
      </p:pic>
      <p:pic>
        <p:nvPicPr>
          <p:cNvPr id="251907" name="Picture 3" descr="C:\Users\Takabe.Hideaki(Aki)\Pictures\Pictures\Flag_USA.gif"/>
          <p:cNvPicPr>
            <a:picLocks noChangeAspect="1" noChangeArrowheads="1"/>
          </p:cNvPicPr>
          <p:nvPr/>
        </p:nvPicPr>
        <p:blipFill>
          <a:blip r:embed="rId6" cstate="print"/>
          <a:srcRect/>
          <a:stretch>
            <a:fillRect/>
          </a:stretch>
        </p:blipFill>
        <p:spPr bwMode="auto">
          <a:xfrm>
            <a:off x="251520" y="3429000"/>
            <a:ext cx="1152128" cy="764679"/>
          </a:xfrm>
          <a:prstGeom prst="rect">
            <a:avLst/>
          </a:prstGeom>
          <a:noFill/>
        </p:spPr>
      </p:pic>
      <p:pic>
        <p:nvPicPr>
          <p:cNvPr id="251908" name="Picture 4" descr="C:\Users\Takabe.Hideaki(Aki)\Pictures\Pictures\flag_France.gif"/>
          <p:cNvPicPr>
            <a:picLocks noChangeAspect="1" noChangeArrowheads="1"/>
          </p:cNvPicPr>
          <p:nvPr/>
        </p:nvPicPr>
        <p:blipFill>
          <a:blip r:embed="rId7" cstate="print"/>
          <a:srcRect/>
          <a:stretch>
            <a:fillRect/>
          </a:stretch>
        </p:blipFill>
        <p:spPr bwMode="auto">
          <a:xfrm>
            <a:off x="251520" y="5157192"/>
            <a:ext cx="1196053" cy="792088"/>
          </a:xfrm>
          <a:prstGeom prst="rect">
            <a:avLst/>
          </a:prstGeom>
          <a:noFill/>
        </p:spPr>
      </p:pic>
      <p:sp>
        <p:nvSpPr>
          <p:cNvPr id="10" name="Line 6"/>
          <p:cNvSpPr>
            <a:spLocks noChangeShapeType="1"/>
          </p:cNvSpPr>
          <p:nvPr/>
        </p:nvSpPr>
        <p:spPr bwMode="auto">
          <a:xfrm>
            <a:off x="251520" y="1052736"/>
            <a:ext cx="8640960" cy="0"/>
          </a:xfrm>
          <a:prstGeom prst="line">
            <a:avLst/>
          </a:prstGeom>
          <a:noFill/>
          <a:ln w="76200" cmpd="tri">
            <a:solidFill>
              <a:srgbClr val="0070C0"/>
            </a:solidFill>
            <a:round/>
            <a:headEnd/>
            <a:tailEnd/>
          </a:ln>
        </p:spPr>
        <p:txBody>
          <a:bodyPr/>
          <a:lstStyle/>
          <a:p>
            <a:endParaRPr lang="ja-JP" alt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1052736"/>
            <a:ext cx="8229600" cy="4248472"/>
          </a:xfrm>
        </p:spPr>
        <p:txBody>
          <a:bodyPr/>
          <a:lstStyle/>
          <a:p>
            <a:pPr lvl="1"/>
            <a:r>
              <a:rPr lang="en-US" altLang="ja-JP" sz="6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Collisionless</a:t>
            </a:r>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Shock in E-M Turbulence</a:t>
            </a:r>
            <a:b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altLang="ja-JP"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(Most important to be consistent with Cosmic-Ray </a:t>
            </a:r>
            <a:r>
              <a:rPr lang="en-US" altLang="ja-JP"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accelaration</a:t>
            </a:r>
            <a:r>
              <a:rPr lang="en-US" altLang="ja-JP"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br>
              <a:rPr lang="en-US" altLang="ja-JP"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altLang="ja-JP"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(Multi-dimensional mechanism)</a:t>
            </a:r>
            <a:endParaRPr kumimoji="1" lang="ja-JP" altLang="en-US" sz="3600" b="1" dirty="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45</a:t>
            </a:fld>
            <a:endParaRPr lang="ja-JP"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 5"/>
          <p:cNvSpPr>
            <a:spLocks noGrp="1"/>
          </p:cNvSpPr>
          <p:nvPr>
            <p:ph type="sldNum" sz="quarter" idx="12"/>
          </p:nvPr>
        </p:nvSpPr>
        <p:spPr/>
        <p:txBody>
          <a:bodyPr/>
          <a:lstStyle/>
          <a:p>
            <a:fld id="{D8FAB5EB-38BD-4590-B071-AAE1DA8A5B21}" type="slidenum">
              <a:rPr lang="ja-JP" altLang="en-US"/>
              <a:pPr/>
              <a:t>46</a:t>
            </a:fld>
            <a:endParaRPr lang="en-US" altLang="ja-JP"/>
          </a:p>
        </p:txBody>
      </p:sp>
      <p:sp>
        <p:nvSpPr>
          <p:cNvPr id="54275" name="Rectangle 3"/>
          <p:cNvSpPr>
            <a:spLocks noGrp="1" noChangeArrowheads="1"/>
          </p:cNvSpPr>
          <p:nvPr>
            <p:ph type="title"/>
          </p:nvPr>
        </p:nvSpPr>
        <p:spPr>
          <a:xfrm>
            <a:off x="971550" y="333375"/>
            <a:ext cx="7548563" cy="719138"/>
          </a:xfrm>
        </p:spPr>
        <p:txBody>
          <a:bodyPr/>
          <a:lstStyle/>
          <a:p>
            <a:r>
              <a:rPr lang="en-US" altLang="ja-JP"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Collisionless</a:t>
            </a:r>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Shock in E-B Turbulence</a:t>
            </a:r>
            <a:endParaRPr lang="en-US" altLang="ja-JP"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4284" name="Text Box 12"/>
          <p:cNvSpPr txBox="1">
            <a:spLocks noChangeArrowheads="1"/>
          </p:cNvSpPr>
          <p:nvPr/>
        </p:nvSpPr>
        <p:spPr bwMode="auto">
          <a:xfrm>
            <a:off x="3995936" y="1124744"/>
            <a:ext cx="1801812" cy="457200"/>
          </a:xfrm>
          <a:prstGeom prst="rect">
            <a:avLst/>
          </a:prstGeom>
          <a:noFill/>
          <a:ln w="9525">
            <a:noFill/>
            <a:miter lim="800000"/>
            <a:headEnd/>
            <a:tailEnd/>
          </a:ln>
          <a:effectLst/>
        </p:spPr>
        <p:txBody>
          <a:bodyPr wrap="none">
            <a:spAutoFit/>
          </a:bodyPr>
          <a:lstStyle/>
          <a:p>
            <a:r>
              <a:rPr lang="en-US" altLang="ja-JP" b="1" dirty="0">
                <a:solidFill>
                  <a:srgbClr val="660066"/>
                </a:solidFill>
              </a:rPr>
              <a:t>Shock Wave</a:t>
            </a:r>
          </a:p>
        </p:txBody>
      </p:sp>
      <p:sp>
        <p:nvSpPr>
          <p:cNvPr id="54285" name="AutoShape 13"/>
          <p:cNvSpPr>
            <a:spLocks noChangeArrowheads="1"/>
          </p:cNvSpPr>
          <p:nvPr/>
        </p:nvSpPr>
        <p:spPr bwMode="auto">
          <a:xfrm>
            <a:off x="5435600" y="2420938"/>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6" name="AutoShape 14"/>
          <p:cNvSpPr>
            <a:spLocks noChangeArrowheads="1"/>
          </p:cNvSpPr>
          <p:nvPr/>
        </p:nvSpPr>
        <p:spPr bwMode="auto">
          <a:xfrm>
            <a:off x="7956550" y="3068638"/>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7" name="AutoShape 15"/>
          <p:cNvSpPr>
            <a:spLocks noChangeArrowheads="1"/>
          </p:cNvSpPr>
          <p:nvPr/>
        </p:nvSpPr>
        <p:spPr bwMode="auto">
          <a:xfrm>
            <a:off x="5292080" y="5301208"/>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8" name="AutoShape 16"/>
          <p:cNvSpPr>
            <a:spLocks noChangeArrowheads="1"/>
          </p:cNvSpPr>
          <p:nvPr/>
        </p:nvSpPr>
        <p:spPr bwMode="auto">
          <a:xfrm>
            <a:off x="7092950" y="3284538"/>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9" name="AutoShape 17"/>
          <p:cNvSpPr>
            <a:spLocks noChangeArrowheads="1"/>
          </p:cNvSpPr>
          <p:nvPr/>
        </p:nvSpPr>
        <p:spPr bwMode="auto">
          <a:xfrm>
            <a:off x="7235825" y="407670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0" name="AutoShape 18"/>
          <p:cNvSpPr>
            <a:spLocks noChangeArrowheads="1"/>
          </p:cNvSpPr>
          <p:nvPr/>
        </p:nvSpPr>
        <p:spPr bwMode="auto">
          <a:xfrm>
            <a:off x="5292080" y="414908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1" name="AutoShape 19"/>
          <p:cNvSpPr>
            <a:spLocks noChangeArrowheads="1"/>
          </p:cNvSpPr>
          <p:nvPr/>
        </p:nvSpPr>
        <p:spPr bwMode="auto">
          <a:xfrm>
            <a:off x="6156325" y="3789363"/>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2" name="AutoShape 20"/>
          <p:cNvSpPr>
            <a:spLocks noChangeArrowheads="1"/>
          </p:cNvSpPr>
          <p:nvPr/>
        </p:nvSpPr>
        <p:spPr bwMode="auto">
          <a:xfrm>
            <a:off x="6011863" y="299720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3" name="AutoShape 21"/>
          <p:cNvSpPr>
            <a:spLocks noChangeArrowheads="1"/>
          </p:cNvSpPr>
          <p:nvPr/>
        </p:nvSpPr>
        <p:spPr bwMode="auto">
          <a:xfrm>
            <a:off x="6659563" y="4797425"/>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4" name="AutoShape 22"/>
          <p:cNvSpPr>
            <a:spLocks noChangeArrowheads="1"/>
          </p:cNvSpPr>
          <p:nvPr/>
        </p:nvSpPr>
        <p:spPr bwMode="auto">
          <a:xfrm>
            <a:off x="7667625" y="472440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5" name="AutoShape 23"/>
          <p:cNvSpPr>
            <a:spLocks noChangeArrowheads="1"/>
          </p:cNvSpPr>
          <p:nvPr/>
        </p:nvSpPr>
        <p:spPr bwMode="auto">
          <a:xfrm>
            <a:off x="7956550" y="3933825"/>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6" name="AutoShape 24"/>
          <p:cNvSpPr>
            <a:spLocks noChangeArrowheads="1"/>
          </p:cNvSpPr>
          <p:nvPr/>
        </p:nvSpPr>
        <p:spPr bwMode="auto">
          <a:xfrm>
            <a:off x="6877050" y="2492375"/>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9" name="AutoShape 13"/>
          <p:cNvSpPr>
            <a:spLocks noChangeArrowheads="1"/>
          </p:cNvSpPr>
          <p:nvPr/>
        </p:nvSpPr>
        <p:spPr bwMode="auto">
          <a:xfrm>
            <a:off x="2843808" y="2492896"/>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1" name="AutoShape 15"/>
          <p:cNvSpPr>
            <a:spLocks noChangeArrowheads="1"/>
          </p:cNvSpPr>
          <p:nvPr/>
        </p:nvSpPr>
        <p:spPr bwMode="auto">
          <a:xfrm>
            <a:off x="2123728" y="472514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2" name="AutoShape 16"/>
          <p:cNvSpPr>
            <a:spLocks noChangeArrowheads="1"/>
          </p:cNvSpPr>
          <p:nvPr/>
        </p:nvSpPr>
        <p:spPr bwMode="auto">
          <a:xfrm>
            <a:off x="4139952" y="2564904"/>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3" name="AutoShape 17"/>
          <p:cNvSpPr>
            <a:spLocks noChangeArrowheads="1"/>
          </p:cNvSpPr>
          <p:nvPr/>
        </p:nvSpPr>
        <p:spPr bwMode="auto">
          <a:xfrm>
            <a:off x="4355976" y="436510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4" name="AutoShape 18"/>
          <p:cNvSpPr>
            <a:spLocks noChangeArrowheads="1"/>
          </p:cNvSpPr>
          <p:nvPr/>
        </p:nvSpPr>
        <p:spPr bwMode="auto">
          <a:xfrm>
            <a:off x="4283968" y="3501008"/>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5" name="AutoShape 19"/>
          <p:cNvSpPr>
            <a:spLocks noChangeArrowheads="1"/>
          </p:cNvSpPr>
          <p:nvPr/>
        </p:nvSpPr>
        <p:spPr bwMode="auto">
          <a:xfrm>
            <a:off x="2915816" y="3645024"/>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6" name="AutoShape 20"/>
          <p:cNvSpPr>
            <a:spLocks noChangeArrowheads="1"/>
          </p:cNvSpPr>
          <p:nvPr/>
        </p:nvSpPr>
        <p:spPr bwMode="auto">
          <a:xfrm>
            <a:off x="3419872" y="4581128"/>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7" name="AutoShape 21"/>
          <p:cNvSpPr>
            <a:spLocks noChangeArrowheads="1"/>
          </p:cNvSpPr>
          <p:nvPr/>
        </p:nvSpPr>
        <p:spPr bwMode="auto">
          <a:xfrm>
            <a:off x="3995936" y="544522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8" name="AutoShape 22"/>
          <p:cNvSpPr>
            <a:spLocks noChangeArrowheads="1"/>
          </p:cNvSpPr>
          <p:nvPr/>
        </p:nvSpPr>
        <p:spPr bwMode="auto">
          <a:xfrm>
            <a:off x="2483768" y="544522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9" name="AutoShape 24"/>
          <p:cNvSpPr>
            <a:spLocks noChangeArrowheads="1"/>
          </p:cNvSpPr>
          <p:nvPr/>
        </p:nvSpPr>
        <p:spPr bwMode="auto">
          <a:xfrm>
            <a:off x="1835696" y="3573016"/>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cxnSp>
        <p:nvCxnSpPr>
          <p:cNvPr id="41" name="直線コネクタ 40"/>
          <p:cNvCxnSpPr/>
          <p:nvPr/>
        </p:nvCxnSpPr>
        <p:spPr>
          <a:xfrm rot="5400000">
            <a:off x="2411760" y="3933056"/>
            <a:ext cx="46085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右矢印 42"/>
          <p:cNvSpPr/>
          <p:nvPr/>
        </p:nvSpPr>
        <p:spPr>
          <a:xfrm flipH="1">
            <a:off x="3635896" y="1772816"/>
            <a:ext cx="792088"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214282" y="1142984"/>
            <a:ext cx="5214974" cy="50720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 3"/>
          <p:cNvSpPr>
            <a:spLocks noGrp="1"/>
          </p:cNvSpPr>
          <p:nvPr>
            <p:ph type="sldNum" sz="quarter" idx="12"/>
          </p:nvPr>
        </p:nvSpPr>
        <p:spPr>
          <a:xfrm>
            <a:off x="6553200" y="6356350"/>
            <a:ext cx="2133600" cy="365125"/>
          </a:xfrm>
        </p:spPr>
        <p:txBody>
          <a:bodyPr/>
          <a:lstStyle/>
          <a:p>
            <a:pPr>
              <a:defRPr/>
            </a:pPr>
            <a:fld id="{BAEEE9B7-EFB9-49B0-BF85-D58FDA9DD0AA}" type="slidenum">
              <a:rPr lang="en-US" altLang="ja-JP">
                <a:solidFill>
                  <a:srgbClr val="FF0000"/>
                </a:solidFill>
              </a:rPr>
              <a:pPr>
                <a:defRPr/>
              </a:pPr>
              <a:t>47</a:t>
            </a:fld>
            <a:endParaRPr lang="en-US" altLang="ja-JP" dirty="0">
              <a:solidFill>
                <a:srgbClr val="FF0000"/>
              </a:solidFill>
            </a:endParaRPr>
          </a:p>
        </p:txBody>
      </p:sp>
      <p:sp>
        <p:nvSpPr>
          <p:cNvPr id="6" name="Text Box 4"/>
          <p:cNvSpPr txBox="1">
            <a:spLocks noChangeArrowheads="1"/>
          </p:cNvSpPr>
          <p:nvPr/>
        </p:nvSpPr>
        <p:spPr bwMode="auto">
          <a:xfrm>
            <a:off x="4410075" y="-30163"/>
            <a:ext cx="184150" cy="701676"/>
          </a:xfrm>
          <a:prstGeom prst="rect">
            <a:avLst/>
          </a:prstGeom>
          <a:noFill/>
          <a:ln w="9525">
            <a:noFill/>
            <a:miter lim="800000"/>
            <a:headEnd/>
            <a:tailEnd/>
          </a:ln>
        </p:spPr>
        <p:txBody>
          <a:bodyPr wrap="none">
            <a:spAutoFit/>
          </a:bodyPr>
          <a:lstStyle/>
          <a:p>
            <a:pPr algn="ctr"/>
            <a:endParaRPr lang="ja-JP" altLang="ja-JP" sz="4000">
              <a:solidFill>
                <a:srgbClr val="FF0000"/>
              </a:solidFill>
              <a:latin typeface="Tw Cen MT Condensed Extra Bold" pitchFamily="34" charset="0"/>
            </a:endParaRPr>
          </a:p>
        </p:txBody>
      </p:sp>
      <p:sp>
        <p:nvSpPr>
          <p:cNvPr id="14" name="Text Box 7"/>
          <p:cNvSpPr txBox="1">
            <a:spLocks noChangeArrowheads="1"/>
          </p:cNvSpPr>
          <p:nvPr/>
        </p:nvSpPr>
        <p:spPr bwMode="auto">
          <a:xfrm>
            <a:off x="142844" y="214290"/>
            <a:ext cx="8802410" cy="646331"/>
          </a:xfrm>
          <a:prstGeom prst="rect">
            <a:avLst/>
          </a:prstGeom>
          <a:noFill/>
          <a:ln w="9525">
            <a:noFill/>
            <a:miter lim="800000"/>
            <a:headEnd/>
            <a:tailEnd/>
          </a:ln>
        </p:spPr>
        <p:txBody>
          <a:bodyPr wrap="none">
            <a:spAutoFit/>
          </a:bodyPr>
          <a:lstStyle/>
          <a:p>
            <a:r>
              <a:rPr lang="en-US" altLang="ja-JP" sz="3600" b="1" dirty="0" err="1" smtClean="0">
                <a:solidFill>
                  <a:srgbClr val="FF0000"/>
                </a:solidFill>
                <a:latin typeface="Times New Roman" pitchFamily="18" charset="0"/>
                <a:cs typeface="Times New Roman" pitchFamily="18" charset="0"/>
              </a:rPr>
              <a:t>Collisionless</a:t>
            </a:r>
            <a:r>
              <a:rPr lang="en-US" altLang="ja-JP" sz="3600" b="1" dirty="0" smtClean="0">
                <a:solidFill>
                  <a:srgbClr val="FF0000"/>
                </a:solidFill>
                <a:latin typeface="Times New Roman" pitchFamily="18" charset="0"/>
                <a:cs typeface="Times New Roman" pitchFamily="18" charset="0"/>
              </a:rPr>
              <a:t> Shock of Supernova Remnants</a:t>
            </a:r>
          </a:p>
        </p:txBody>
      </p:sp>
      <p:sp>
        <p:nvSpPr>
          <p:cNvPr id="16" name="テキスト ボックス 15"/>
          <p:cNvSpPr txBox="1"/>
          <p:nvPr/>
        </p:nvSpPr>
        <p:spPr>
          <a:xfrm>
            <a:off x="214282" y="6357958"/>
            <a:ext cx="3477234" cy="369332"/>
          </a:xfrm>
          <a:prstGeom prst="rect">
            <a:avLst/>
          </a:prstGeom>
          <a:noFill/>
          <a:ln>
            <a:solidFill>
              <a:schemeClr val="tx1"/>
            </a:solidFill>
          </a:ln>
        </p:spPr>
        <p:txBody>
          <a:bodyPr wrap="none" rtlCol="0">
            <a:spAutoFit/>
          </a:bodyPr>
          <a:lstStyle/>
          <a:p>
            <a:r>
              <a:rPr kumimoji="1" lang="en-US" altLang="ja-JP" dirty="0" err="1" smtClean="0">
                <a:latin typeface="Times New Roman" pitchFamily="18" charset="0"/>
                <a:cs typeface="Times New Roman" pitchFamily="18" charset="0"/>
              </a:rPr>
              <a:t>Cassam</a:t>
            </a:r>
            <a:r>
              <a:rPr lang="ja-JP" altLang="en-US" dirty="0" smtClean="0">
                <a:latin typeface="Times New Roman" pitchFamily="18" charset="0"/>
                <a:cs typeface="Times New Roman" pitchFamily="18" charset="0"/>
              </a:rPr>
              <a:t> </a:t>
            </a:r>
            <a:r>
              <a:rPr kumimoji="1" lang="en-US" altLang="ja-JP" dirty="0" smtClean="0">
                <a:latin typeface="Times New Roman" pitchFamily="18" charset="0"/>
                <a:cs typeface="Times New Roman" pitchFamily="18" charset="0"/>
              </a:rPr>
              <a:t>et al. </a:t>
            </a:r>
            <a:r>
              <a:rPr kumimoji="1" lang="en-US" altLang="ja-JP" dirty="0" err="1" smtClean="0">
                <a:latin typeface="Times New Roman" pitchFamily="18" charset="0"/>
                <a:cs typeface="Times New Roman" pitchFamily="18" charset="0"/>
              </a:rPr>
              <a:t>ApJ</a:t>
            </a:r>
            <a:r>
              <a:rPr kumimoji="1" lang="en-US" altLang="ja-JP" dirty="0" smtClean="0">
                <a:latin typeface="Times New Roman" pitchFamily="18" charset="0"/>
                <a:cs typeface="Times New Roman" pitchFamily="18" charset="0"/>
              </a:rPr>
              <a:t> </a:t>
            </a:r>
            <a:r>
              <a:rPr kumimoji="1" lang="en-US" altLang="ja-JP" b="1" dirty="0" smtClean="0">
                <a:latin typeface="Times New Roman" pitchFamily="18" charset="0"/>
                <a:cs typeface="Times New Roman" pitchFamily="18" charset="0"/>
              </a:rPr>
              <a:t>680</a:t>
            </a:r>
            <a:r>
              <a:rPr kumimoji="1" lang="en-US" altLang="ja-JP" dirty="0" smtClean="0">
                <a:latin typeface="Times New Roman" pitchFamily="18" charset="0"/>
                <a:cs typeface="Times New Roman" pitchFamily="18" charset="0"/>
              </a:rPr>
              <a:t>, 1180 (2008)</a:t>
            </a:r>
            <a:endParaRPr kumimoji="1" lang="ja-JP" altLang="en-US" dirty="0">
              <a:latin typeface="Times New Roman" pitchFamily="18" charset="0"/>
              <a:cs typeface="Times New Roman" pitchFamily="18" charset="0"/>
            </a:endParaRPr>
          </a:p>
        </p:txBody>
      </p:sp>
      <p:sp>
        <p:nvSpPr>
          <p:cNvPr id="13" name="テキスト ボックス 12"/>
          <p:cNvSpPr txBox="1"/>
          <p:nvPr/>
        </p:nvSpPr>
        <p:spPr>
          <a:xfrm>
            <a:off x="6072198" y="1214422"/>
            <a:ext cx="1691489" cy="646331"/>
          </a:xfrm>
          <a:prstGeom prst="rect">
            <a:avLst/>
          </a:prstGeom>
          <a:noFill/>
          <a:ln>
            <a:solidFill>
              <a:srgbClr val="FF0000"/>
            </a:solidFill>
          </a:ln>
        </p:spPr>
        <p:txBody>
          <a:bodyPr wrap="none" rtlCol="0">
            <a:spAutoFit/>
          </a:bodyPr>
          <a:lstStyle/>
          <a:p>
            <a:r>
              <a:rPr lang="en-US" altLang="ja-JP" sz="3600" b="1" dirty="0" smtClean="0">
                <a:solidFill>
                  <a:srgbClr val="7030A0"/>
                </a:solidFill>
                <a:latin typeface="ＭＳ Ｐゴシック" pitchFamily="50" charset="-128"/>
                <a:ea typeface="ＭＳ Ｐゴシック" pitchFamily="50" charset="-128"/>
              </a:rPr>
              <a:t>SN1006</a:t>
            </a:r>
          </a:p>
        </p:txBody>
      </p:sp>
      <p:cxnSp>
        <p:nvCxnSpPr>
          <p:cNvPr id="19" name="直線コネクタ 18"/>
          <p:cNvCxnSpPr/>
          <p:nvPr/>
        </p:nvCxnSpPr>
        <p:spPr>
          <a:xfrm>
            <a:off x="642910" y="1000108"/>
            <a:ext cx="8001056" cy="1588"/>
          </a:xfrm>
          <a:prstGeom prst="line">
            <a:avLst/>
          </a:prstGeom>
          <a:ln w="38100" cmpd="thickThin"/>
        </p:spPr>
        <p:style>
          <a:lnRef idx="1">
            <a:schemeClr val="accent1"/>
          </a:lnRef>
          <a:fillRef idx="0">
            <a:schemeClr val="accent1"/>
          </a:fillRef>
          <a:effectRef idx="0">
            <a:schemeClr val="accent1"/>
          </a:effectRef>
          <a:fontRef idx="minor">
            <a:schemeClr val="tx1"/>
          </a:fontRef>
        </p:style>
      </p:cxnSp>
      <p:grpSp>
        <p:nvGrpSpPr>
          <p:cNvPr id="2" name="グループ化 9"/>
          <p:cNvGrpSpPr/>
          <p:nvPr/>
        </p:nvGrpSpPr>
        <p:grpSpPr>
          <a:xfrm>
            <a:off x="357158" y="1214422"/>
            <a:ext cx="4929190" cy="4857784"/>
            <a:chOff x="1714480" y="1071546"/>
            <a:chExt cx="4936135" cy="5000660"/>
          </a:xfrm>
        </p:grpSpPr>
        <p:pic>
          <p:nvPicPr>
            <p:cNvPr id="11" name="Picture 2"/>
            <p:cNvPicPr>
              <a:picLocks noChangeAspect="1" noChangeArrowheads="1"/>
            </p:cNvPicPr>
            <p:nvPr/>
          </p:nvPicPr>
          <p:blipFill>
            <a:blip r:embed="rId3" cstate="print"/>
            <a:srcRect/>
            <a:stretch>
              <a:fillRect/>
            </a:stretch>
          </p:blipFill>
          <p:spPr bwMode="auto">
            <a:xfrm>
              <a:off x="1714480" y="1071546"/>
              <a:ext cx="4936135" cy="5000660"/>
            </a:xfrm>
            <a:prstGeom prst="rect">
              <a:avLst/>
            </a:prstGeom>
            <a:noFill/>
            <a:ln w="9525">
              <a:solidFill>
                <a:schemeClr val="tx1"/>
              </a:solidFill>
              <a:miter lim="800000"/>
              <a:headEnd/>
              <a:tailEnd/>
            </a:ln>
            <a:effectLst/>
          </p:spPr>
        </p:pic>
        <p:sp>
          <p:nvSpPr>
            <p:cNvPr id="12" name="正方形/長方形 11"/>
            <p:cNvSpPr/>
            <p:nvPr/>
          </p:nvSpPr>
          <p:spPr>
            <a:xfrm>
              <a:off x="1714480" y="1071546"/>
              <a:ext cx="4929222" cy="500066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25" name="テキスト ボックス 24"/>
          <p:cNvSpPr txBox="1"/>
          <p:nvPr/>
        </p:nvSpPr>
        <p:spPr>
          <a:xfrm rot="19027865">
            <a:off x="3993392" y="1522939"/>
            <a:ext cx="1075936" cy="369332"/>
          </a:xfrm>
          <a:prstGeom prst="rect">
            <a:avLst/>
          </a:prstGeom>
          <a:noFill/>
          <a:ln>
            <a:noFill/>
          </a:ln>
        </p:spPr>
        <p:txBody>
          <a:bodyPr wrap="none" rtlCol="0">
            <a:spAutoFit/>
          </a:bodyPr>
          <a:lstStyle/>
          <a:p>
            <a:r>
              <a:rPr lang="en-US" altLang="ja-JP" b="1" dirty="0" smtClean="0">
                <a:solidFill>
                  <a:schemeClr val="bg1"/>
                </a:solidFill>
                <a:latin typeface="+mj-ea"/>
                <a:ea typeface="+mj-ea"/>
                <a:cs typeface="Times New Roman" pitchFamily="18" charset="0"/>
              </a:rPr>
              <a:t>40 light y</a:t>
            </a:r>
            <a:endParaRPr kumimoji="1" lang="ja-JP" altLang="en-US" b="1" dirty="0">
              <a:solidFill>
                <a:schemeClr val="bg1"/>
              </a:solidFill>
              <a:latin typeface="+mj-ea"/>
              <a:ea typeface="+mj-ea"/>
            </a:endParaRPr>
          </a:p>
        </p:txBody>
      </p:sp>
      <p:sp>
        <p:nvSpPr>
          <p:cNvPr id="27" name="四角形吹き出し 26"/>
          <p:cNvSpPr/>
          <p:nvPr/>
        </p:nvSpPr>
        <p:spPr>
          <a:xfrm>
            <a:off x="357158" y="1214422"/>
            <a:ext cx="1857388" cy="285752"/>
          </a:xfrm>
          <a:prstGeom prst="wedgeRectCallout">
            <a:avLst>
              <a:gd name="adj1" fmla="val -14857"/>
              <a:gd name="adj2" fmla="val 23730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0000"/>
                </a:solidFill>
              </a:rPr>
              <a:t>Shock surface</a:t>
            </a:r>
            <a:endParaRPr kumimoji="1" lang="ja-JP" altLang="en-US" b="1" dirty="0">
              <a:solidFill>
                <a:srgbClr val="FF0000"/>
              </a:solidFill>
            </a:endParaRPr>
          </a:p>
        </p:txBody>
      </p:sp>
      <p:sp>
        <p:nvSpPr>
          <p:cNvPr id="24" name="テキスト ボックス 23"/>
          <p:cNvSpPr txBox="1"/>
          <p:nvPr/>
        </p:nvSpPr>
        <p:spPr>
          <a:xfrm>
            <a:off x="5572132" y="4786322"/>
            <a:ext cx="3214709" cy="1569660"/>
          </a:xfrm>
          <a:prstGeom prst="rect">
            <a:avLst/>
          </a:prstGeom>
          <a:solidFill>
            <a:schemeClr val="accent4">
              <a:lumMod val="20000"/>
              <a:lumOff val="80000"/>
            </a:schemeClr>
          </a:solidFill>
          <a:ln>
            <a:solidFill>
              <a:schemeClr val="accent1"/>
            </a:solidFill>
          </a:ln>
        </p:spPr>
        <p:txBody>
          <a:bodyPr wrap="square" rtlCol="0">
            <a:spAutoFit/>
          </a:bodyPr>
          <a:lstStyle/>
          <a:p>
            <a:pPr algn="ctr"/>
            <a:r>
              <a:rPr lang="en-US" altLang="ja-JP" sz="2400" b="1" dirty="0" smtClean="0">
                <a:solidFill>
                  <a:srgbClr val="FF0000"/>
                </a:solidFill>
                <a:latin typeface="Times New Roman" pitchFamily="18" charset="0"/>
                <a:ea typeface="+mj-ea"/>
                <a:cs typeface="Times New Roman" pitchFamily="18" charset="0"/>
              </a:rPr>
              <a:t>Laser ablation plasma can be used to generate a high-Mach </a:t>
            </a:r>
            <a:r>
              <a:rPr lang="en-US" altLang="ja-JP" sz="2400" b="1" dirty="0" err="1" smtClean="0">
                <a:solidFill>
                  <a:srgbClr val="FF0000"/>
                </a:solidFill>
                <a:latin typeface="Times New Roman" pitchFamily="18" charset="0"/>
                <a:ea typeface="+mj-ea"/>
                <a:cs typeface="Times New Roman" pitchFamily="18" charset="0"/>
              </a:rPr>
              <a:t>collisionless</a:t>
            </a:r>
            <a:r>
              <a:rPr lang="en-US" altLang="ja-JP" sz="2400" b="1" dirty="0" smtClean="0">
                <a:solidFill>
                  <a:srgbClr val="FF0000"/>
                </a:solidFill>
                <a:latin typeface="Times New Roman" pitchFamily="18" charset="0"/>
                <a:ea typeface="+mj-ea"/>
                <a:cs typeface="Times New Roman" pitchFamily="18" charset="0"/>
              </a:rPr>
              <a:t> shock</a:t>
            </a:r>
            <a:endParaRPr kumimoji="1" lang="ja-JP" altLang="en-US" sz="2400" dirty="0">
              <a:solidFill>
                <a:srgbClr val="FF0000"/>
              </a:solidFill>
              <a:latin typeface="Times New Roman" pitchFamily="18" charset="0"/>
              <a:ea typeface="+mj-ea"/>
              <a:cs typeface="Times New Roman" pitchFamily="18" charset="0"/>
            </a:endParaRPr>
          </a:p>
        </p:txBody>
      </p:sp>
      <p:sp>
        <p:nvSpPr>
          <p:cNvPr id="26" name="下矢印 25"/>
          <p:cNvSpPr/>
          <p:nvPr/>
        </p:nvSpPr>
        <p:spPr>
          <a:xfrm>
            <a:off x="6858016" y="4071942"/>
            <a:ext cx="484632" cy="6429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5715008" y="2285992"/>
            <a:ext cx="2834430" cy="461665"/>
          </a:xfrm>
          <a:prstGeom prst="rect">
            <a:avLst/>
          </a:prstGeom>
          <a:solidFill>
            <a:schemeClr val="accent2">
              <a:lumMod val="20000"/>
              <a:lumOff val="80000"/>
            </a:schemeClr>
          </a:solidFill>
        </p:spPr>
        <p:txBody>
          <a:bodyPr wrap="none" rtlCol="0">
            <a:spAutoFit/>
          </a:bodyPr>
          <a:lstStyle/>
          <a:p>
            <a:r>
              <a:rPr kumimoji="1" lang="en-US" altLang="ja-JP" sz="2400" b="1" dirty="0" smtClean="0">
                <a:solidFill>
                  <a:srgbClr val="FF0000"/>
                </a:solidFill>
                <a:latin typeface="Times New Roman" pitchFamily="18" charset="0"/>
                <a:cs typeface="Times New Roman" pitchFamily="18" charset="0"/>
              </a:rPr>
              <a:t>High Mach Number</a:t>
            </a:r>
            <a:endParaRPr kumimoji="1" lang="ja-JP" altLang="en-US" sz="2400" b="1" dirty="0">
              <a:solidFill>
                <a:srgbClr val="FF0000"/>
              </a:solidFill>
              <a:latin typeface="Times New Roman" pitchFamily="18" charset="0"/>
              <a:cs typeface="Times New Roman" pitchFamily="18" charset="0"/>
            </a:endParaRPr>
          </a:p>
        </p:txBody>
      </p:sp>
      <p:sp>
        <p:nvSpPr>
          <p:cNvPr id="29" name="テキスト ボックス 28"/>
          <p:cNvSpPr txBox="1"/>
          <p:nvPr/>
        </p:nvSpPr>
        <p:spPr>
          <a:xfrm>
            <a:off x="5572132" y="2857496"/>
            <a:ext cx="3437288" cy="1200329"/>
          </a:xfrm>
          <a:prstGeom prst="rect">
            <a:avLst/>
          </a:prstGeom>
          <a:noFill/>
        </p:spPr>
        <p:txBody>
          <a:bodyPr wrap="none" rtlCol="0">
            <a:spAutoFit/>
          </a:bodyPr>
          <a:lstStyle/>
          <a:p>
            <a:pPr>
              <a:buFont typeface="Wingdings" pitchFamily="2" charset="2"/>
              <a:buChar char="Ø"/>
            </a:pPr>
            <a:r>
              <a:rPr lang="ja-JP" altLang="en-US" sz="2400" dirty="0" smtClean="0"/>
              <a:t> </a:t>
            </a:r>
            <a:r>
              <a:rPr lang="en-US" altLang="ja-JP" sz="2400" dirty="0" smtClean="0"/>
              <a:t>Plasma is not fluids</a:t>
            </a:r>
          </a:p>
          <a:p>
            <a:pPr>
              <a:buFont typeface="Wingdings" pitchFamily="2" charset="2"/>
              <a:buChar char="Ø"/>
            </a:pPr>
            <a:r>
              <a:rPr lang="en-US" altLang="ja-JP" sz="2400" dirty="0" smtClean="0"/>
              <a:t>Particle-field interaction</a:t>
            </a:r>
            <a:endParaRPr lang="ja-JP" altLang="en-US" sz="2400" dirty="0" smtClean="0"/>
          </a:p>
          <a:p>
            <a:pPr>
              <a:buFont typeface="Wingdings" pitchFamily="2" charset="2"/>
              <a:buChar char="Ø"/>
            </a:pPr>
            <a:r>
              <a:rPr kumimoji="1" lang="ja-JP" altLang="en-US" sz="2400" dirty="0" smtClean="0"/>
              <a:t> </a:t>
            </a:r>
            <a:r>
              <a:rPr kumimoji="1" lang="en-US" altLang="ja-JP" sz="2400" dirty="0" smtClean="0"/>
              <a:t>3-dimensionality</a:t>
            </a:r>
          </a:p>
        </p:txBody>
      </p:sp>
      <p:cxnSp>
        <p:nvCxnSpPr>
          <p:cNvPr id="30" name="直線コネクタ 29"/>
          <p:cNvCxnSpPr/>
          <p:nvPr/>
        </p:nvCxnSpPr>
        <p:spPr>
          <a:xfrm>
            <a:off x="5715008" y="2071678"/>
            <a:ext cx="2571768" cy="0"/>
          </a:xfrm>
          <a:prstGeom prst="line">
            <a:avLst/>
          </a:prstGeom>
          <a:ln w="76200" cmpd="thickThin">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rot="19039428">
            <a:off x="879312" y="4201111"/>
            <a:ext cx="1653017" cy="369332"/>
          </a:xfrm>
          <a:prstGeom prst="rect">
            <a:avLst/>
          </a:prstGeom>
          <a:noFill/>
          <a:ln>
            <a:noFill/>
          </a:ln>
        </p:spPr>
        <p:txBody>
          <a:bodyPr wrap="none" rtlCol="0">
            <a:spAutoFit/>
          </a:bodyPr>
          <a:lstStyle/>
          <a:p>
            <a:r>
              <a:rPr lang="en-US" altLang="ja-JP" b="1" dirty="0" smtClean="0">
                <a:solidFill>
                  <a:schemeClr val="bg1"/>
                </a:solidFill>
                <a:latin typeface="+mj-ea"/>
                <a:ea typeface="+mj-ea"/>
              </a:rPr>
              <a:t>Mean free path</a:t>
            </a:r>
            <a:endParaRPr kumimoji="1" lang="ja-JP" altLang="en-US" b="1" dirty="0">
              <a:solidFill>
                <a:schemeClr val="bg1"/>
              </a:solidFill>
              <a:latin typeface="+mj-ea"/>
              <a:ea typeface="+mj-ea"/>
            </a:endParaRPr>
          </a:p>
        </p:txBody>
      </p:sp>
      <p:sp>
        <p:nvSpPr>
          <p:cNvPr id="33" name="太陽 32"/>
          <p:cNvSpPr/>
          <p:nvPr/>
        </p:nvSpPr>
        <p:spPr>
          <a:xfrm>
            <a:off x="2285984" y="3214686"/>
            <a:ext cx="914400" cy="914400"/>
          </a:xfrm>
          <a:prstGeom prst="sun">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flipV="1">
            <a:off x="571472" y="1500174"/>
            <a:ext cx="4572032" cy="4214842"/>
          </a:xfrm>
          <a:prstGeom prst="straightConnector1">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357158" y="5929330"/>
            <a:ext cx="4929222" cy="2143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heckerboard(across)">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ox(in)">
                                      <p:cBhvr>
                                        <p:cTn id="43" dur="500"/>
                                        <p:tgtEl>
                                          <p:spTgt spid="26"/>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ox(in)">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7" grpId="0" animBg="1"/>
      <p:bldP spid="24" grpId="0" animBg="1"/>
      <p:bldP spid="26" grpId="0" animBg="1"/>
      <p:bldP spid="28" grpId="0" animBg="1"/>
      <p:bldP spid="29" grpId="0"/>
      <p:bldP spid="3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b="1" dirty="0" smtClean="0">
                <a:solidFill>
                  <a:srgbClr val="FF0000"/>
                </a:solidFill>
                <a:latin typeface="Times New Roman" pitchFamily="18" charset="0"/>
                <a:cs typeface="Times New Roman" pitchFamily="18" charset="0"/>
              </a:rPr>
              <a:t>1.2 Particle Accelerations</a:t>
            </a:r>
            <a:endParaRPr kumimoji="1" lang="ja-JP" altLang="en-US" b="1" dirty="0">
              <a:solidFill>
                <a:srgbClr val="FF0000"/>
              </a:solidFill>
            </a:endParaRPr>
          </a:p>
        </p:txBody>
      </p:sp>
      <p:sp>
        <p:nvSpPr>
          <p:cNvPr id="5" name="コンテンツ プレースホルダ 4"/>
          <p:cNvSpPr>
            <a:spLocks noGrp="1"/>
          </p:cNvSpPr>
          <p:nvPr>
            <p:ph idx="1"/>
          </p:nvPr>
        </p:nvSpPr>
        <p:spPr/>
        <p:txBody>
          <a:bodyPr/>
          <a:lstStyle/>
          <a:p>
            <a:pPr marL="971550" lvl="1" indent="-571500">
              <a:buFont typeface="+mj-lt"/>
              <a:buAutoNum type="arabicPeriod"/>
            </a:pPr>
            <a:r>
              <a:rPr lang="en-US" altLang="ja-JP" sz="3600" dirty="0" smtClean="0">
                <a:latin typeface="Times New Roman" pitchFamily="18" charset="0"/>
                <a:cs typeface="Times New Roman" pitchFamily="18" charset="0"/>
              </a:rPr>
              <a:t>Cosmic-Ray</a:t>
            </a:r>
          </a:p>
          <a:p>
            <a:pPr marL="971550" lvl="1" indent="-571500">
              <a:buFont typeface="+mj-lt"/>
              <a:buAutoNum type="arabicPeriod"/>
            </a:pPr>
            <a:r>
              <a:rPr lang="en-US" altLang="ja-JP" sz="3600" dirty="0" smtClean="0">
                <a:latin typeface="Times New Roman" pitchFamily="18" charset="0"/>
                <a:cs typeface="Times New Roman" pitchFamily="18" charset="0"/>
              </a:rPr>
              <a:t>Surfing Acceleration Mechanism</a:t>
            </a:r>
          </a:p>
          <a:p>
            <a:pPr marL="971550" lvl="1" indent="-571500">
              <a:buFont typeface="+mj-lt"/>
              <a:buAutoNum type="arabicPeriod"/>
            </a:pPr>
            <a:r>
              <a:rPr lang="en-US" altLang="ja-JP" sz="3600" dirty="0" smtClean="0">
                <a:latin typeface="Times New Roman" pitchFamily="18" charset="0"/>
                <a:cs typeface="Times New Roman" pitchFamily="18" charset="0"/>
              </a:rPr>
              <a:t>Diffusive Shock Acceleration (Fermi </a:t>
            </a:r>
            <a:r>
              <a:rPr lang="en-US" altLang="ja-JP" sz="3600" dirty="0" err="1" smtClean="0">
                <a:latin typeface="Times New Roman" pitchFamily="18" charset="0"/>
                <a:cs typeface="Times New Roman" pitchFamily="18" charset="0"/>
              </a:rPr>
              <a:t>accl</a:t>
            </a:r>
            <a:r>
              <a:rPr lang="en-US" altLang="ja-JP" sz="3600" dirty="0" smtClean="0">
                <a:latin typeface="Times New Roman" pitchFamily="18" charset="0"/>
                <a:cs typeface="Times New Roman" pitchFamily="18" charset="0"/>
              </a:rPr>
              <a:t>.)</a:t>
            </a:r>
          </a:p>
          <a:p>
            <a:pPr marL="971550" lvl="1" indent="-571500">
              <a:buFont typeface="+mj-lt"/>
              <a:buAutoNum type="arabicPeriod"/>
            </a:pPr>
            <a:r>
              <a:rPr lang="en-US" altLang="ja-JP" sz="3600" dirty="0" smtClean="0">
                <a:latin typeface="Times New Roman" pitchFamily="18" charset="0"/>
                <a:cs typeface="Times New Roman" pitchFamily="18" charset="0"/>
              </a:rPr>
              <a:t>In-coherent wake-field acceleration</a:t>
            </a:r>
          </a:p>
          <a:p>
            <a:pPr marL="971550" lvl="1" indent="-571500">
              <a:buFont typeface="+mj-lt"/>
              <a:buAutoNum type="arabicPeriod"/>
            </a:pPr>
            <a:r>
              <a:rPr lang="en-US" altLang="ja-JP" sz="3600" dirty="0" smtClean="0">
                <a:latin typeface="Times New Roman" pitchFamily="18" charset="0"/>
                <a:cs typeface="Times New Roman" pitchFamily="18" charset="0"/>
              </a:rPr>
              <a:t>Power-law in laser acceleration experiment</a:t>
            </a:r>
          </a:p>
          <a:p>
            <a:endParaRPr kumimoji="1" lang="ja-JP" altLang="en-US" sz="3600" dirty="0"/>
          </a:p>
        </p:txBody>
      </p:sp>
      <p:sp>
        <p:nvSpPr>
          <p:cNvPr id="3" name="スライド番号プレースホルダ 2"/>
          <p:cNvSpPr>
            <a:spLocks noGrp="1"/>
          </p:cNvSpPr>
          <p:nvPr>
            <p:ph type="sldNum" sz="quarter" idx="12"/>
          </p:nvPr>
        </p:nvSpPr>
        <p:spPr/>
        <p:txBody>
          <a:bodyPr/>
          <a:lstStyle/>
          <a:p>
            <a:pPr>
              <a:defRPr/>
            </a:pPr>
            <a:fld id="{65E03891-6E64-462D-87C2-E2C3BBED5907}" type="slidenum">
              <a:rPr lang="ja-JP" altLang="en-US" smtClean="0"/>
              <a:pPr>
                <a:defRPr/>
              </a:pPr>
              <a:t>48</a:t>
            </a:fld>
            <a:endParaRPr lang="ja-JP"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 5"/>
          <p:cNvSpPr>
            <a:spLocks noGrp="1"/>
          </p:cNvSpPr>
          <p:nvPr>
            <p:ph type="sldNum" sz="quarter" idx="12"/>
          </p:nvPr>
        </p:nvSpPr>
        <p:spPr/>
        <p:txBody>
          <a:bodyPr/>
          <a:lstStyle/>
          <a:p>
            <a:pPr>
              <a:defRPr/>
            </a:pPr>
            <a:fld id="{8992EEA0-A63E-4C27-83AE-3ADD2CF9593C}" type="slidenum">
              <a:rPr lang="ja-JP" altLang="en-US"/>
              <a:pPr>
                <a:defRPr/>
              </a:pPr>
              <a:t>49</a:t>
            </a:fld>
            <a:endParaRPr lang="ja-JP" altLang="en-US"/>
          </a:p>
        </p:txBody>
      </p:sp>
      <p:pic>
        <p:nvPicPr>
          <p:cNvPr id="5122" name="Picture 2" descr="C:\Users\Takabe\Desktop\プラズマ物理学07年\Figure.Chap.1\cosmic_ray1.jpg"/>
          <p:cNvPicPr>
            <a:picLocks noChangeAspect="1" noChangeArrowheads="1"/>
          </p:cNvPicPr>
          <p:nvPr/>
        </p:nvPicPr>
        <p:blipFill>
          <a:blip r:embed="rId3" cstate="print"/>
          <a:srcRect/>
          <a:stretch>
            <a:fillRect/>
          </a:stretch>
        </p:blipFill>
        <p:spPr bwMode="auto">
          <a:xfrm>
            <a:off x="539552" y="1871531"/>
            <a:ext cx="3739852" cy="4986469"/>
          </a:xfrm>
          <a:prstGeom prst="rect">
            <a:avLst/>
          </a:prstGeom>
          <a:noFill/>
          <a:ln w="9525">
            <a:noFill/>
            <a:miter lim="800000"/>
            <a:headEnd/>
            <a:tailEnd/>
          </a:ln>
        </p:spPr>
      </p:pic>
      <p:pic>
        <p:nvPicPr>
          <p:cNvPr id="5123" name="Picture 3" descr="C:\Users\Takabe\Desktop\プラズマ物理学07年\Figure.Chap.1\showerJ.gif"/>
          <p:cNvPicPr>
            <a:picLocks noChangeAspect="1" noChangeArrowheads="1"/>
          </p:cNvPicPr>
          <p:nvPr/>
        </p:nvPicPr>
        <p:blipFill>
          <a:blip r:embed="rId4" cstate="print"/>
          <a:srcRect/>
          <a:stretch>
            <a:fillRect/>
          </a:stretch>
        </p:blipFill>
        <p:spPr bwMode="auto">
          <a:xfrm>
            <a:off x="5292080" y="332656"/>
            <a:ext cx="2662238" cy="2720975"/>
          </a:xfrm>
          <a:prstGeom prst="rect">
            <a:avLst/>
          </a:prstGeom>
          <a:noFill/>
          <a:ln w="9525">
            <a:noFill/>
            <a:miter lim="800000"/>
            <a:headEnd/>
            <a:tailEnd/>
          </a:ln>
        </p:spPr>
      </p:pic>
      <p:pic>
        <p:nvPicPr>
          <p:cNvPr id="5124" name="Picture 4" descr="C:\Users\Takabe\Desktop\プラズマ物理学07年\Figure.Chap.1\crshower2_nasa_big-thumb.jpg"/>
          <p:cNvPicPr>
            <a:picLocks noChangeAspect="1" noChangeArrowheads="1"/>
          </p:cNvPicPr>
          <p:nvPr/>
        </p:nvPicPr>
        <p:blipFill>
          <a:blip r:embed="rId5" cstate="print"/>
          <a:srcRect/>
          <a:stretch>
            <a:fillRect/>
          </a:stretch>
        </p:blipFill>
        <p:spPr bwMode="auto">
          <a:xfrm>
            <a:off x="5000625" y="3071813"/>
            <a:ext cx="3786188" cy="3786187"/>
          </a:xfrm>
          <a:prstGeom prst="rect">
            <a:avLst/>
          </a:prstGeom>
          <a:noFill/>
          <a:ln w="9525">
            <a:noFill/>
            <a:miter lim="800000"/>
            <a:headEnd/>
            <a:tailEnd/>
          </a:ln>
        </p:spPr>
      </p:pic>
      <p:sp>
        <p:nvSpPr>
          <p:cNvPr id="5" name="日付プレースホルダ 4"/>
          <p:cNvSpPr txBox="1">
            <a:spLocks noGrp="1"/>
          </p:cNvSpPr>
          <p:nvPr/>
        </p:nvSpPr>
        <p:spPr>
          <a:xfrm>
            <a:off x="457200" y="6356350"/>
            <a:ext cx="2133600" cy="365125"/>
          </a:xfrm>
          <a:prstGeom prst="rect">
            <a:avLst/>
          </a:prstGeom>
          <a:noFill/>
        </p:spPr>
        <p:txBody>
          <a:bodyPr anchor="ctr"/>
          <a:lstStyle/>
          <a:p>
            <a:pPr fontAlgn="auto">
              <a:spcBef>
                <a:spcPts val="0"/>
              </a:spcBef>
              <a:spcAft>
                <a:spcPts val="0"/>
              </a:spcAft>
              <a:defRPr/>
            </a:pPr>
            <a:fld id="{06F92756-FF48-4465-89A4-ED9A125F1EAF}" type="datetime1">
              <a:rPr lang="ja-JP" altLang="en-US" sz="1200">
                <a:solidFill>
                  <a:schemeClr val="tx1">
                    <a:tint val="75000"/>
                  </a:schemeClr>
                </a:solidFill>
                <a:latin typeface="+mn-lt"/>
                <a:ea typeface="+mn-ea"/>
              </a:rPr>
              <a:pPr fontAlgn="auto">
                <a:spcBef>
                  <a:spcPts val="0"/>
                </a:spcBef>
                <a:spcAft>
                  <a:spcPts val="0"/>
                </a:spcAft>
                <a:defRPr/>
              </a:pPr>
              <a:t>2011/6/29</a:t>
            </a:fld>
            <a:endParaRPr lang="ja-JP" altLang="en-US" sz="1200">
              <a:solidFill>
                <a:schemeClr val="tx1">
                  <a:tint val="75000"/>
                </a:schemeClr>
              </a:solidFill>
              <a:latin typeface="+mn-lt"/>
              <a:ea typeface="+mn-ea"/>
            </a:endParaRPr>
          </a:p>
        </p:txBody>
      </p:sp>
      <p:sp>
        <p:nvSpPr>
          <p:cNvPr id="6" name="スライド番号プレースホルダ 5"/>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3CD1C36-D421-47C4-B7BE-9E4692343736}" type="slidenum">
              <a:rPr lang="ja-JP" altLang="en-US" sz="1200">
                <a:solidFill>
                  <a:schemeClr val="tx1">
                    <a:tint val="75000"/>
                  </a:schemeClr>
                </a:solidFill>
                <a:latin typeface="+mn-lt"/>
                <a:ea typeface="+mn-ea"/>
              </a:rPr>
              <a:pPr algn="r" fontAlgn="auto">
                <a:spcBef>
                  <a:spcPts val="0"/>
                </a:spcBef>
                <a:spcAft>
                  <a:spcPts val="0"/>
                </a:spcAft>
                <a:defRPr/>
              </a:pPr>
              <a:t>49</a:t>
            </a:fld>
            <a:endParaRPr lang="ja-JP" altLang="en-US" sz="1200">
              <a:solidFill>
                <a:schemeClr val="tx1">
                  <a:tint val="75000"/>
                </a:schemeClr>
              </a:solidFill>
              <a:latin typeface="+mn-lt"/>
              <a:ea typeface="+mn-ea"/>
            </a:endParaRPr>
          </a:p>
        </p:txBody>
      </p:sp>
      <p:sp>
        <p:nvSpPr>
          <p:cNvPr id="9" name="テキスト ボックス 8"/>
          <p:cNvSpPr txBox="1"/>
          <p:nvPr/>
        </p:nvSpPr>
        <p:spPr>
          <a:xfrm>
            <a:off x="683568" y="476672"/>
            <a:ext cx="3991798" cy="584775"/>
          </a:xfrm>
          <a:prstGeom prst="rect">
            <a:avLst/>
          </a:prstGeom>
          <a:noFill/>
        </p:spPr>
        <p:txBody>
          <a:bodyPr wrap="none" rtlCol="0">
            <a:spAutoFit/>
          </a:bodyPr>
          <a:lstStyle/>
          <a:p>
            <a:r>
              <a:rPr kumimoji="1" lang="en-US" altLang="ja-JP" sz="3200" b="1" dirty="0" smtClean="0">
                <a:solidFill>
                  <a:srgbClr val="FF0000"/>
                </a:solidFill>
                <a:latin typeface="Times New Roman" pitchFamily="18" charset="0"/>
                <a:cs typeface="Times New Roman" pitchFamily="18" charset="0"/>
              </a:rPr>
              <a:t>What is Cosmic-Ray?</a:t>
            </a:r>
            <a:endParaRPr kumimoji="1" lang="ja-JP" altLang="en-US" sz="3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スライド番号プレースホルダ 3"/>
          <p:cNvSpPr>
            <a:spLocks noGrp="1"/>
          </p:cNvSpPr>
          <p:nvPr>
            <p:ph type="sldNum" sz="quarter" idx="12"/>
          </p:nvPr>
        </p:nvSpPr>
        <p:spPr/>
        <p:txBody>
          <a:bodyPr/>
          <a:lstStyle/>
          <a:p>
            <a:fld id="{E6397F8F-D284-44B9-A873-DFF606FC41D6}" type="slidenum">
              <a:rPr lang="en-US" altLang="ja-JP"/>
              <a:pPr/>
              <a:t>5</a:t>
            </a:fld>
            <a:endParaRPr lang="en-US" altLang="ja-JP"/>
          </a:p>
        </p:txBody>
      </p:sp>
      <p:sp>
        <p:nvSpPr>
          <p:cNvPr id="7172" name="Line 4"/>
          <p:cNvSpPr>
            <a:spLocks noChangeShapeType="1"/>
          </p:cNvSpPr>
          <p:nvPr/>
        </p:nvSpPr>
        <p:spPr bwMode="auto">
          <a:xfrm rot="5400000">
            <a:off x="-342900" y="3467100"/>
            <a:ext cx="6324600" cy="0"/>
          </a:xfrm>
          <a:prstGeom prst="line">
            <a:avLst/>
          </a:prstGeom>
          <a:noFill/>
          <a:ln w="76200" cmpd="tri">
            <a:solidFill>
              <a:schemeClr val="tx1"/>
            </a:solidFill>
            <a:round/>
            <a:headEnd/>
            <a:tailEnd type="triangle" w="med" len="med"/>
          </a:ln>
          <a:effectLst/>
        </p:spPr>
        <p:txBody>
          <a:bodyPr/>
          <a:lstStyle/>
          <a:p>
            <a:endParaRPr lang="ja-JP" altLang="en-US"/>
          </a:p>
        </p:txBody>
      </p:sp>
      <p:sp>
        <p:nvSpPr>
          <p:cNvPr id="7173" name="Line 5"/>
          <p:cNvSpPr>
            <a:spLocks noChangeShapeType="1"/>
          </p:cNvSpPr>
          <p:nvPr/>
        </p:nvSpPr>
        <p:spPr bwMode="auto">
          <a:xfrm rot="5400000">
            <a:off x="2819400" y="2286000"/>
            <a:ext cx="0" cy="304800"/>
          </a:xfrm>
          <a:prstGeom prst="line">
            <a:avLst/>
          </a:prstGeom>
          <a:noFill/>
          <a:ln w="9525">
            <a:solidFill>
              <a:schemeClr val="tx1"/>
            </a:solidFill>
            <a:round/>
            <a:headEnd/>
            <a:tailEnd/>
          </a:ln>
          <a:effectLst/>
        </p:spPr>
        <p:txBody>
          <a:bodyPr/>
          <a:lstStyle/>
          <a:p>
            <a:endParaRPr lang="ja-JP" altLang="en-US"/>
          </a:p>
        </p:txBody>
      </p:sp>
      <p:sp>
        <p:nvSpPr>
          <p:cNvPr id="7174" name="Line 6"/>
          <p:cNvSpPr>
            <a:spLocks noChangeShapeType="1"/>
          </p:cNvSpPr>
          <p:nvPr/>
        </p:nvSpPr>
        <p:spPr bwMode="auto">
          <a:xfrm rot="5400000">
            <a:off x="2819400" y="4419600"/>
            <a:ext cx="0" cy="304800"/>
          </a:xfrm>
          <a:prstGeom prst="line">
            <a:avLst/>
          </a:prstGeom>
          <a:noFill/>
          <a:ln w="9525">
            <a:solidFill>
              <a:schemeClr val="tx1"/>
            </a:solidFill>
            <a:round/>
            <a:headEnd/>
            <a:tailEnd/>
          </a:ln>
          <a:effectLst/>
        </p:spPr>
        <p:txBody>
          <a:bodyPr/>
          <a:lstStyle/>
          <a:p>
            <a:endParaRPr lang="ja-JP" altLang="en-US"/>
          </a:p>
        </p:txBody>
      </p:sp>
      <p:sp>
        <p:nvSpPr>
          <p:cNvPr id="7175" name="Line 7"/>
          <p:cNvSpPr>
            <a:spLocks noChangeShapeType="1"/>
          </p:cNvSpPr>
          <p:nvPr/>
        </p:nvSpPr>
        <p:spPr bwMode="auto">
          <a:xfrm rot="5400000">
            <a:off x="2819400" y="152400"/>
            <a:ext cx="0" cy="304800"/>
          </a:xfrm>
          <a:prstGeom prst="line">
            <a:avLst/>
          </a:prstGeom>
          <a:noFill/>
          <a:ln w="9525">
            <a:solidFill>
              <a:schemeClr val="tx1"/>
            </a:solidFill>
            <a:round/>
            <a:headEnd/>
            <a:tailEnd/>
          </a:ln>
          <a:effectLst/>
        </p:spPr>
        <p:txBody>
          <a:bodyPr/>
          <a:lstStyle/>
          <a:p>
            <a:endParaRPr lang="ja-JP" altLang="en-US"/>
          </a:p>
        </p:txBody>
      </p:sp>
      <p:sp>
        <p:nvSpPr>
          <p:cNvPr id="7179" name="Text Box 11"/>
          <p:cNvSpPr txBox="1">
            <a:spLocks noChangeArrowheads="1"/>
          </p:cNvSpPr>
          <p:nvPr/>
        </p:nvSpPr>
        <p:spPr bwMode="auto">
          <a:xfrm>
            <a:off x="152400" y="381000"/>
            <a:ext cx="2743200" cy="366713"/>
          </a:xfrm>
          <a:prstGeom prst="rect">
            <a:avLst/>
          </a:prstGeom>
          <a:noFill/>
          <a:ln w="9525">
            <a:noFill/>
            <a:miter lim="800000"/>
            <a:headEnd/>
            <a:tailEnd/>
          </a:ln>
          <a:effectLst/>
        </p:spPr>
        <p:txBody>
          <a:bodyPr>
            <a:spAutoFit/>
          </a:bodyPr>
          <a:lstStyle/>
          <a:p>
            <a:r>
              <a:rPr lang="ja-JP" altLang="en-US" b="1">
                <a:solidFill>
                  <a:srgbClr val="009900"/>
                </a:solidFill>
              </a:rPr>
              <a:t>独マックスプランク研究所</a:t>
            </a:r>
          </a:p>
        </p:txBody>
      </p:sp>
      <p:sp>
        <p:nvSpPr>
          <p:cNvPr id="7180" name="Text Box 12"/>
          <p:cNvSpPr txBox="1">
            <a:spLocks noChangeArrowheads="1"/>
          </p:cNvSpPr>
          <p:nvPr/>
        </p:nvSpPr>
        <p:spPr bwMode="auto">
          <a:xfrm>
            <a:off x="1143000" y="685800"/>
            <a:ext cx="1752600" cy="366713"/>
          </a:xfrm>
          <a:prstGeom prst="rect">
            <a:avLst/>
          </a:prstGeom>
          <a:noFill/>
          <a:ln w="9525">
            <a:noFill/>
            <a:miter lim="800000"/>
            <a:headEnd/>
            <a:tailEnd/>
          </a:ln>
          <a:effectLst/>
        </p:spPr>
        <p:txBody>
          <a:bodyPr>
            <a:spAutoFit/>
          </a:bodyPr>
          <a:lstStyle/>
          <a:p>
            <a:r>
              <a:rPr lang="ja-JP" altLang="en-US" b="1">
                <a:solidFill>
                  <a:srgbClr val="009900"/>
                </a:solidFill>
              </a:rPr>
              <a:t>米アリゾナ大学</a:t>
            </a:r>
          </a:p>
        </p:txBody>
      </p:sp>
      <p:sp>
        <p:nvSpPr>
          <p:cNvPr id="7181" name="Text Box 13"/>
          <p:cNvSpPr txBox="1">
            <a:spLocks noChangeArrowheads="1"/>
          </p:cNvSpPr>
          <p:nvPr/>
        </p:nvSpPr>
        <p:spPr bwMode="auto">
          <a:xfrm>
            <a:off x="762000" y="990600"/>
            <a:ext cx="2057400" cy="366713"/>
          </a:xfrm>
          <a:prstGeom prst="rect">
            <a:avLst/>
          </a:prstGeom>
          <a:noFill/>
          <a:ln w="9525">
            <a:noFill/>
            <a:miter lim="800000"/>
            <a:headEnd/>
            <a:tailEnd/>
          </a:ln>
          <a:effectLst/>
        </p:spPr>
        <p:txBody>
          <a:bodyPr>
            <a:spAutoFit/>
          </a:bodyPr>
          <a:lstStyle/>
          <a:p>
            <a:r>
              <a:rPr lang="ja-JP" altLang="en-US" b="1">
                <a:solidFill>
                  <a:schemeClr val="accent2"/>
                </a:solidFill>
                <a:latin typeface="ＭＳ Ｐゴシック" charset="-128"/>
              </a:rPr>
              <a:t>激光</a:t>
            </a:r>
            <a:r>
              <a:rPr lang="en-US" altLang="ja-JP" b="1">
                <a:solidFill>
                  <a:schemeClr val="accent2"/>
                </a:solidFill>
                <a:latin typeface="ＭＳ Ｐゴシック" charset="-128"/>
              </a:rPr>
              <a:t>XII</a:t>
            </a:r>
            <a:r>
              <a:rPr lang="ja-JP" altLang="en-US" b="1">
                <a:solidFill>
                  <a:schemeClr val="accent2"/>
                </a:solidFill>
                <a:latin typeface="ＭＳ Ｐゴシック" charset="-128"/>
              </a:rPr>
              <a:t>号完成</a:t>
            </a:r>
            <a:r>
              <a:rPr lang="en-US" altLang="ja-JP" b="1">
                <a:solidFill>
                  <a:schemeClr val="accent2"/>
                </a:solidFill>
                <a:latin typeface="ＭＳ Ｐゴシック" charset="-128"/>
              </a:rPr>
              <a:t>(83)</a:t>
            </a:r>
          </a:p>
        </p:txBody>
      </p:sp>
      <p:sp>
        <p:nvSpPr>
          <p:cNvPr id="7182" name="Text Box 14"/>
          <p:cNvSpPr txBox="1">
            <a:spLocks noChangeArrowheads="1"/>
          </p:cNvSpPr>
          <p:nvPr/>
        </p:nvSpPr>
        <p:spPr bwMode="auto">
          <a:xfrm>
            <a:off x="609600" y="1295400"/>
            <a:ext cx="2209800" cy="366713"/>
          </a:xfrm>
          <a:prstGeom prst="rect">
            <a:avLst/>
          </a:prstGeom>
          <a:noFill/>
          <a:ln w="9525">
            <a:noFill/>
            <a:miter lim="800000"/>
            <a:headEnd/>
            <a:tailEnd/>
          </a:ln>
          <a:effectLst/>
        </p:spPr>
        <p:txBody>
          <a:bodyPr>
            <a:spAutoFit/>
          </a:bodyPr>
          <a:lstStyle/>
          <a:p>
            <a:r>
              <a:rPr lang="ja-JP" altLang="en-US" b="1">
                <a:latin typeface="ＭＳ Ｐゴシック" charset="-128"/>
              </a:rPr>
              <a:t>第</a:t>
            </a:r>
            <a:r>
              <a:rPr lang="en-US" altLang="ja-JP" b="1">
                <a:latin typeface="ＭＳ Ｐゴシック" charset="-128"/>
              </a:rPr>
              <a:t>2</a:t>
            </a:r>
            <a:r>
              <a:rPr lang="ja-JP" altLang="en-US" b="1">
                <a:latin typeface="ＭＳ Ｐゴシック" charset="-128"/>
              </a:rPr>
              <a:t>次オイルショック</a:t>
            </a:r>
          </a:p>
        </p:txBody>
      </p:sp>
      <p:sp>
        <p:nvSpPr>
          <p:cNvPr id="7183" name="Text Box 15"/>
          <p:cNvSpPr txBox="1">
            <a:spLocks noChangeArrowheads="1"/>
          </p:cNvSpPr>
          <p:nvPr/>
        </p:nvSpPr>
        <p:spPr bwMode="auto">
          <a:xfrm>
            <a:off x="0" y="1600200"/>
            <a:ext cx="2971800" cy="366713"/>
          </a:xfrm>
          <a:prstGeom prst="rect">
            <a:avLst/>
          </a:prstGeom>
          <a:noFill/>
          <a:ln w="9525">
            <a:noFill/>
            <a:miter lim="800000"/>
            <a:headEnd/>
            <a:tailEnd/>
          </a:ln>
          <a:effectLst/>
        </p:spPr>
        <p:txBody>
          <a:bodyPr>
            <a:spAutoFit/>
          </a:bodyPr>
          <a:lstStyle/>
          <a:p>
            <a:r>
              <a:rPr lang="ja-JP" altLang="en-US" b="1">
                <a:solidFill>
                  <a:schemeClr val="accent2"/>
                </a:solidFill>
                <a:latin typeface="ＭＳ Ｐゴシック" charset="-128"/>
              </a:rPr>
              <a:t>核融合中性子１０兆個</a:t>
            </a:r>
            <a:r>
              <a:rPr lang="en-US" altLang="ja-JP" b="1">
                <a:solidFill>
                  <a:schemeClr val="accent2"/>
                </a:solidFill>
                <a:latin typeface="ＭＳ Ｐゴシック" charset="-128"/>
              </a:rPr>
              <a:t>(86)</a:t>
            </a:r>
          </a:p>
        </p:txBody>
      </p:sp>
      <p:sp>
        <p:nvSpPr>
          <p:cNvPr id="7184" name="Text Box 16"/>
          <p:cNvSpPr txBox="1">
            <a:spLocks noChangeArrowheads="1"/>
          </p:cNvSpPr>
          <p:nvPr/>
        </p:nvSpPr>
        <p:spPr bwMode="auto">
          <a:xfrm>
            <a:off x="2895600" y="1509713"/>
            <a:ext cx="2895600" cy="366712"/>
          </a:xfrm>
          <a:prstGeom prst="rect">
            <a:avLst/>
          </a:prstGeom>
          <a:noFill/>
          <a:ln w="9525">
            <a:noFill/>
            <a:miter lim="800000"/>
            <a:headEnd/>
            <a:tailEnd/>
          </a:ln>
          <a:effectLst/>
        </p:spPr>
        <p:txBody>
          <a:bodyPr>
            <a:spAutoFit/>
          </a:bodyPr>
          <a:lstStyle/>
          <a:p>
            <a:r>
              <a:rPr lang="ja-JP" altLang="en-US" b="1">
                <a:solidFill>
                  <a:srgbClr val="FF0000"/>
                </a:solidFill>
                <a:latin typeface="ＭＳ ゴシック" pitchFamily="49" charset="-128"/>
                <a:ea typeface="ＭＳ ゴシック" pitchFamily="49" charset="-128"/>
              </a:rPr>
              <a:t>超新星</a:t>
            </a:r>
            <a:r>
              <a:rPr lang="en-US" altLang="ja-JP" b="1">
                <a:solidFill>
                  <a:srgbClr val="FF0000"/>
                </a:solidFill>
                <a:latin typeface="ＭＳ ゴシック" pitchFamily="49" charset="-128"/>
                <a:ea typeface="ＭＳ ゴシック" pitchFamily="49" charset="-128"/>
              </a:rPr>
              <a:t>1987A</a:t>
            </a:r>
            <a:r>
              <a:rPr lang="ja-JP" altLang="en-US" b="1">
                <a:solidFill>
                  <a:srgbClr val="FF0000"/>
                </a:solidFill>
                <a:latin typeface="ＭＳ ゴシック" pitchFamily="49" charset="-128"/>
                <a:ea typeface="ＭＳ ゴシック" pitchFamily="49" charset="-128"/>
              </a:rPr>
              <a:t>爆発観測</a:t>
            </a:r>
            <a:r>
              <a:rPr lang="en-US" altLang="ja-JP" b="1">
                <a:solidFill>
                  <a:srgbClr val="FF0000"/>
                </a:solidFill>
                <a:latin typeface="ＭＳ ゴシック" pitchFamily="49" charset="-128"/>
                <a:ea typeface="ＭＳ ゴシック" pitchFamily="49" charset="-128"/>
              </a:rPr>
              <a:t>(87)</a:t>
            </a:r>
          </a:p>
        </p:txBody>
      </p:sp>
      <p:sp>
        <p:nvSpPr>
          <p:cNvPr id="7185" name="Text Box 17"/>
          <p:cNvSpPr txBox="1">
            <a:spLocks noChangeArrowheads="1"/>
          </p:cNvSpPr>
          <p:nvPr/>
        </p:nvSpPr>
        <p:spPr bwMode="auto">
          <a:xfrm>
            <a:off x="2971800" y="2743200"/>
            <a:ext cx="3657600" cy="366713"/>
          </a:xfrm>
          <a:prstGeom prst="rect">
            <a:avLst/>
          </a:prstGeom>
          <a:solidFill>
            <a:srgbClr val="FF0000"/>
          </a:solidFill>
          <a:ln w="9525">
            <a:noFill/>
            <a:miter lim="800000"/>
            <a:headEnd/>
            <a:tailEnd/>
          </a:ln>
          <a:effectLst/>
        </p:spPr>
        <p:txBody>
          <a:bodyPr>
            <a:spAutoFit/>
          </a:bodyPr>
          <a:lstStyle/>
          <a:p>
            <a:r>
              <a:rPr lang="ja-JP" altLang="en-US" b="1" dirty="0">
                <a:solidFill>
                  <a:schemeClr val="bg1"/>
                </a:solidFill>
                <a:latin typeface="ＭＳ ゴシック" pitchFamily="49" charset="-128"/>
                <a:ea typeface="ＭＳ ゴシック" pitchFamily="49" charset="-128"/>
              </a:rPr>
              <a:t>「実験室宇宙物理」提唱</a:t>
            </a:r>
            <a:r>
              <a:rPr lang="en-US" altLang="ja-JP" b="1" dirty="0">
                <a:solidFill>
                  <a:schemeClr val="bg1"/>
                </a:solidFill>
                <a:latin typeface="ＭＳ ゴシック" pitchFamily="49" charset="-128"/>
                <a:ea typeface="ＭＳ ゴシック" pitchFamily="49" charset="-128"/>
              </a:rPr>
              <a:t>(92-93)</a:t>
            </a:r>
          </a:p>
        </p:txBody>
      </p:sp>
      <p:sp>
        <p:nvSpPr>
          <p:cNvPr id="7186" name="Text Box 18"/>
          <p:cNvSpPr txBox="1">
            <a:spLocks noChangeArrowheads="1"/>
          </p:cNvSpPr>
          <p:nvPr/>
        </p:nvSpPr>
        <p:spPr bwMode="auto">
          <a:xfrm>
            <a:off x="1447800" y="2514600"/>
            <a:ext cx="1371600" cy="366713"/>
          </a:xfrm>
          <a:prstGeom prst="rect">
            <a:avLst/>
          </a:prstGeom>
          <a:noFill/>
          <a:ln w="9525">
            <a:noFill/>
            <a:miter lim="800000"/>
            <a:headEnd/>
            <a:tailEnd/>
          </a:ln>
          <a:effectLst/>
        </p:spPr>
        <p:txBody>
          <a:bodyPr>
            <a:spAutoFit/>
          </a:bodyPr>
          <a:lstStyle/>
          <a:p>
            <a:r>
              <a:rPr lang="ja-JP" altLang="en-US" b="1"/>
              <a:t>ソ連の崩壊</a:t>
            </a:r>
          </a:p>
        </p:txBody>
      </p:sp>
      <p:sp>
        <p:nvSpPr>
          <p:cNvPr id="7187" name="Text Box 19"/>
          <p:cNvSpPr txBox="1">
            <a:spLocks noChangeArrowheads="1"/>
          </p:cNvSpPr>
          <p:nvPr/>
        </p:nvSpPr>
        <p:spPr bwMode="auto">
          <a:xfrm>
            <a:off x="3048000" y="3352800"/>
            <a:ext cx="1798638" cy="366713"/>
          </a:xfrm>
          <a:prstGeom prst="rect">
            <a:avLst/>
          </a:prstGeom>
          <a:solidFill>
            <a:schemeClr val="accent2">
              <a:lumMod val="20000"/>
              <a:lumOff val="80000"/>
            </a:schemeClr>
          </a:solidFill>
          <a:ln w="9525">
            <a:noFill/>
            <a:miter lim="800000"/>
            <a:headEnd/>
            <a:tailEnd/>
          </a:ln>
          <a:effectLst/>
        </p:spPr>
        <p:txBody>
          <a:bodyPr wrap="none">
            <a:spAutoFit/>
          </a:bodyPr>
          <a:lstStyle/>
          <a:p>
            <a:r>
              <a:rPr lang="ja-JP" altLang="en-US" b="1" dirty="0">
                <a:solidFill>
                  <a:srgbClr val="FF0000"/>
                </a:solidFill>
                <a:latin typeface="ＭＳ ゴシック" pitchFamily="49" charset="-128"/>
                <a:ea typeface="ＭＳ ゴシック" pitchFamily="49" charset="-128"/>
              </a:rPr>
              <a:t>米実験開始</a:t>
            </a:r>
            <a:r>
              <a:rPr lang="en-US" altLang="ja-JP" b="1" dirty="0">
                <a:solidFill>
                  <a:srgbClr val="FF0000"/>
                </a:solidFill>
                <a:latin typeface="ＭＳ ゴシック" pitchFamily="49" charset="-128"/>
                <a:ea typeface="ＭＳ ゴシック" pitchFamily="49" charset="-128"/>
              </a:rPr>
              <a:t>(95)</a:t>
            </a:r>
          </a:p>
        </p:txBody>
      </p:sp>
      <p:sp>
        <p:nvSpPr>
          <p:cNvPr id="7188" name="Text Box 20"/>
          <p:cNvSpPr txBox="1">
            <a:spLocks noChangeArrowheads="1"/>
          </p:cNvSpPr>
          <p:nvPr/>
        </p:nvSpPr>
        <p:spPr bwMode="auto">
          <a:xfrm>
            <a:off x="3048000" y="4114800"/>
            <a:ext cx="1524000" cy="366713"/>
          </a:xfrm>
          <a:prstGeom prst="rect">
            <a:avLst/>
          </a:prstGeom>
          <a:noFill/>
          <a:ln w="9525">
            <a:noFill/>
            <a:miter lim="800000"/>
            <a:headEnd/>
            <a:tailEnd/>
          </a:ln>
          <a:effectLst/>
        </p:spPr>
        <p:txBody>
          <a:bodyPr>
            <a:spAutoFit/>
          </a:bodyPr>
          <a:lstStyle/>
          <a:p>
            <a:r>
              <a:rPr lang="ja-JP" altLang="en-US" b="1">
                <a:solidFill>
                  <a:srgbClr val="FF0000"/>
                </a:solidFill>
                <a:latin typeface="ＭＳ ゴシック" pitchFamily="49" charset="-128"/>
                <a:ea typeface="ＭＳ ゴシック" pitchFamily="49" charset="-128"/>
              </a:rPr>
              <a:t>日実験</a:t>
            </a:r>
            <a:r>
              <a:rPr lang="en-US" altLang="ja-JP" b="1">
                <a:solidFill>
                  <a:srgbClr val="FF0000"/>
                </a:solidFill>
                <a:latin typeface="ＭＳ ゴシック" pitchFamily="49" charset="-128"/>
                <a:ea typeface="ＭＳ ゴシック" pitchFamily="49" charset="-128"/>
              </a:rPr>
              <a:t>(99)</a:t>
            </a:r>
          </a:p>
        </p:txBody>
      </p:sp>
      <p:sp>
        <p:nvSpPr>
          <p:cNvPr id="7189" name="Text Box 21"/>
          <p:cNvSpPr txBox="1">
            <a:spLocks noChangeArrowheads="1"/>
          </p:cNvSpPr>
          <p:nvPr/>
        </p:nvSpPr>
        <p:spPr bwMode="auto">
          <a:xfrm>
            <a:off x="2955925" y="112713"/>
            <a:ext cx="438150" cy="366712"/>
          </a:xfrm>
          <a:prstGeom prst="rect">
            <a:avLst/>
          </a:prstGeom>
          <a:noFill/>
          <a:ln w="9525">
            <a:noFill/>
            <a:miter lim="800000"/>
            <a:headEnd/>
            <a:tailEnd/>
          </a:ln>
          <a:effectLst/>
        </p:spPr>
        <p:txBody>
          <a:bodyPr wrap="none">
            <a:spAutoFit/>
          </a:bodyPr>
          <a:lstStyle/>
          <a:p>
            <a:r>
              <a:rPr lang="en-US" altLang="ja-JP" b="1"/>
              <a:t>80</a:t>
            </a:r>
          </a:p>
        </p:txBody>
      </p:sp>
      <p:sp>
        <p:nvSpPr>
          <p:cNvPr id="7190" name="Text Box 22"/>
          <p:cNvSpPr txBox="1">
            <a:spLocks noChangeArrowheads="1"/>
          </p:cNvSpPr>
          <p:nvPr/>
        </p:nvSpPr>
        <p:spPr bwMode="auto">
          <a:xfrm>
            <a:off x="2971800" y="4419600"/>
            <a:ext cx="438150" cy="366713"/>
          </a:xfrm>
          <a:prstGeom prst="rect">
            <a:avLst/>
          </a:prstGeom>
          <a:noFill/>
          <a:ln w="9525">
            <a:noFill/>
            <a:miter lim="800000"/>
            <a:headEnd/>
            <a:tailEnd/>
          </a:ln>
          <a:effectLst/>
        </p:spPr>
        <p:txBody>
          <a:bodyPr wrap="none">
            <a:spAutoFit/>
          </a:bodyPr>
          <a:lstStyle/>
          <a:p>
            <a:r>
              <a:rPr lang="en-US" altLang="ja-JP" b="1"/>
              <a:t>00</a:t>
            </a:r>
          </a:p>
        </p:txBody>
      </p:sp>
      <p:sp>
        <p:nvSpPr>
          <p:cNvPr id="7191" name="Text Box 23"/>
          <p:cNvSpPr txBox="1">
            <a:spLocks noChangeArrowheads="1"/>
          </p:cNvSpPr>
          <p:nvPr/>
        </p:nvSpPr>
        <p:spPr bwMode="auto">
          <a:xfrm>
            <a:off x="2971800" y="2286000"/>
            <a:ext cx="438150" cy="366713"/>
          </a:xfrm>
          <a:prstGeom prst="rect">
            <a:avLst/>
          </a:prstGeom>
          <a:noFill/>
          <a:ln w="9525">
            <a:noFill/>
            <a:miter lim="800000"/>
            <a:headEnd/>
            <a:tailEnd/>
          </a:ln>
          <a:effectLst/>
        </p:spPr>
        <p:txBody>
          <a:bodyPr wrap="none">
            <a:spAutoFit/>
          </a:bodyPr>
          <a:lstStyle/>
          <a:p>
            <a:r>
              <a:rPr lang="en-US" altLang="ja-JP" b="1"/>
              <a:t>90</a:t>
            </a:r>
          </a:p>
        </p:txBody>
      </p:sp>
      <p:sp>
        <p:nvSpPr>
          <p:cNvPr id="7192" name="Text Box 24"/>
          <p:cNvSpPr txBox="1">
            <a:spLocks noChangeArrowheads="1"/>
          </p:cNvSpPr>
          <p:nvPr/>
        </p:nvSpPr>
        <p:spPr bwMode="auto">
          <a:xfrm>
            <a:off x="1447800" y="4648200"/>
            <a:ext cx="1295400" cy="366713"/>
          </a:xfrm>
          <a:prstGeom prst="rect">
            <a:avLst/>
          </a:prstGeom>
          <a:noFill/>
          <a:ln w="9525">
            <a:noFill/>
            <a:miter lim="800000"/>
            <a:headEnd/>
            <a:tailEnd/>
          </a:ln>
          <a:effectLst/>
        </p:spPr>
        <p:txBody>
          <a:bodyPr>
            <a:spAutoFit/>
          </a:bodyPr>
          <a:lstStyle/>
          <a:p>
            <a:r>
              <a:rPr lang="en-US" altLang="ja-JP" b="1">
                <a:latin typeface="ＭＳ ゴシック" pitchFamily="49" charset="-128"/>
                <a:ea typeface="ＭＳ ゴシック" pitchFamily="49" charset="-128"/>
              </a:rPr>
              <a:t>ITER</a:t>
            </a:r>
            <a:r>
              <a:rPr lang="ja-JP" altLang="en-US" b="1">
                <a:latin typeface="ＭＳ ゴシック" pitchFamily="49" charset="-128"/>
                <a:ea typeface="ＭＳ ゴシック" pitchFamily="49" charset="-128"/>
              </a:rPr>
              <a:t>議論</a:t>
            </a:r>
          </a:p>
        </p:txBody>
      </p:sp>
      <p:sp>
        <p:nvSpPr>
          <p:cNvPr id="7193" name="Text Box 25"/>
          <p:cNvSpPr txBox="1">
            <a:spLocks noChangeArrowheads="1"/>
          </p:cNvSpPr>
          <p:nvPr/>
        </p:nvSpPr>
        <p:spPr bwMode="auto">
          <a:xfrm>
            <a:off x="838200" y="5029200"/>
            <a:ext cx="1981200" cy="366713"/>
          </a:xfrm>
          <a:prstGeom prst="rect">
            <a:avLst/>
          </a:prstGeom>
          <a:noFill/>
          <a:ln w="9525">
            <a:noFill/>
            <a:miter lim="800000"/>
            <a:headEnd/>
            <a:tailEnd/>
          </a:ln>
          <a:effectLst/>
        </p:spPr>
        <p:txBody>
          <a:bodyPr>
            <a:spAutoFit/>
          </a:bodyPr>
          <a:lstStyle/>
          <a:p>
            <a:r>
              <a:rPr lang="ja-JP" altLang="en-US" b="1"/>
              <a:t>国立大学法人化</a:t>
            </a:r>
          </a:p>
        </p:txBody>
      </p:sp>
      <p:sp>
        <p:nvSpPr>
          <p:cNvPr id="7194" name="Text Box 26"/>
          <p:cNvSpPr txBox="1">
            <a:spLocks noChangeArrowheads="1"/>
          </p:cNvSpPr>
          <p:nvPr/>
        </p:nvSpPr>
        <p:spPr bwMode="auto">
          <a:xfrm>
            <a:off x="2819400" y="5105400"/>
            <a:ext cx="6553200" cy="366713"/>
          </a:xfrm>
          <a:prstGeom prst="rect">
            <a:avLst/>
          </a:prstGeom>
          <a:noFill/>
          <a:ln w="9525">
            <a:noFill/>
            <a:miter lim="800000"/>
            <a:headEnd/>
            <a:tailEnd/>
          </a:ln>
          <a:effectLst/>
        </p:spPr>
        <p:txBody>
          <a:bodyPr>
            <a:spAutoFit/>
          </a:bodyPr>
          <a:lstStyle/>
          <a:p>
            <a:r>
              <a:rPr lang="ja-JP" altLang="en-US" b="1">
                <a:solidFill>
                  <a:schemeClr val="accent2"/>
                </a:solidFill>
                <a:latin typeface="ＭＳ ゴシック" pitchFamily="49" charset="-128"/>
                <a:ea typeface="ＭＳ ゴシック" pitchFamily="49" charset="-128"/>
              </a:rPr>
              <a:t>「レーザー核融合」から「レーザーエネルギー学」へ</a:t>
            </a:r>
            <a:r>
              <a:rPr lang="en-US" altLang="ja-JP" b="1">
                <a:solidFill>
                  <a:schemeClr val="accent2"/>
                </a:solidFill>
                <a:latin typeface="ＭＳ ゴシック" pitchFamily="49" charset="-128"/>
                <a:ea typeface="ＭＳ ゴシック" pitchFamily="49" charset="-128"/>
              </a:rPr>
              <a:t>(04.4)</a:t>
            </a:r>
          </a:p>
        </p:txBody>
      </p:sp>
      <p:sp>
        <p:nvSpPr>
          <p:cNvPr id="7195" name="Text Box 27"/>
          <p:cNvSpPr txBox="1">
            <a:spLocks noChangeArrowheads="1"/>
          </p:cNvSpPr>
          <p:nvPr/>
        </p:nvSpPr>
        <p:spPr bwMode="auto">
          <a:xfrm>
            <a:off x="2971800" y="5472113"/>
            <a:ext cx="3581400" cy="366712"/>
          </a:xfrm>
          <a:prstGeom prst="rect">
            <a:avLst/>
          </a:prstGeom>
          <a:noFill/>
          <a:ln w="9525">
            <a:noFill/>
            <a:miter lim="800000"/>
            <a:headEnd/>
            <a:tailEnd/>
          </a:ln>
          <a:effectLst/>
        </p:spPr>
        <p:txBody>
          <a:bodyPr>
            <a:spAutoFit/>
          </a:bodyPr>
          <a:lstStyle/>
          <a:p>
            <a:r>
              <a:rPr lang="ja-JP" altLang="en-US" b="1">
                <a:solidFill>
                  <a:schemeClr val="accent2"/>
                </a:solidFill>
                <a:latin typeface="ＭＳ ゴシック" pitchFamily="49" charset="-128"/>
                <a:ea typeface="ＭＳ ゴシック" pitchFamily="49" charset="-128"/>
              </a:rPr>
              <a:t>全国共同利用研究施設化</a:t>
            </a:r>
            <a:r>
              <a:rPr lang="en-US" altLang="ja-JP" b="1">
                <a:solidFill>
                  <a:schemeClr val="accent2"/>
                </a:solidFill>
                <a:latin typeface="ＭＳ ゴシック" pitchFamily="49" charset="-128"/>
                <a:ea typeface="ＭＳ ゴシック" pitchFamily="49" charset="-128"/>
              </a:rPr>
              <a:t>(06.4)</a:t>
            </a:r>
          </a:p>
        </p:txBody>
      </p:sp>
      <p:sp>
        <p:nvSpPr>
          <p:cNvPr id="7196" name="Text Box 28"/>
          <p:cNvSpPr txBox="1">
            <a:spLocks noChangeArrowheads="1"/>
          </p:cNvSpPr>
          <p:nvPr/>
        </p:nvSpPr>
        <p:spPr bwMode="auto">
          <a:xfrm>
            <a:off x="2895600" y="5853113"/>
            <a:ext cx="5257800" cy="366712"/>
          </a:xfrm>
          <a:prstGeom prst="rect">
            <a:avLst/>
          </a:prstGeom>
          <a:solidFill>
            <a:schemeClr val="accent2">
              <a:lumMod val="40000"/>
              <a:lumOff val="60000"/>
            </a:schemeClr>
          </a:solidFill>
          <a:ln w="9525">
            <a:noFill/>
            <a:miter lim="800000"/>
            <a:headEnd/>
            <a:tailEnd/>
          </a:ln>
          <a:effectLst/>
        </p:spPr>
        <p:txBody>
          <a:bodyPr>
            <a:spAutoFit/>
          </a:bodyPr>
          <a:lstStyle/>
          <a:p>
            <a:r>
              <a:rPr lang="ja-JP" altLang="en-US" b="1" dirty="0">
                <a:solidFill>
                  <a:srgbClr val="FF0000"/>
                </a:solidFill>
                <a:latin typeface="ＭＳ ゴシック" pitchFamily="49" charset="-128"/>
                <a:ea typeface="ＭＳ ゴシック" pitchFamily="49" charset="-128"/>
              </a:rPr>
              <a:t>「レーザー宇宙物理」プロジェクト開始</a:t>
            </a:r>
            <a:r>
              <a:rPr lang="en-US" altLang="ja-JP" b="1" dirty="0">
                <a:solidFill>
                  <a:srgbClr val="FF0000"/>
                </a:solidFill>
                <a:latin typeface="ＭＳ ゴシック" pitchFamily="49" charset="-128"/>
                <a:ea typeface="ＭＳ ゴシック" pitchFamily="49" charset="-128"/>
              </a:rPr>
              <a:t>(07.4)</a:t>
            </a:r>
          </a:p>
        </p:txBody>
      </p:sp>
      <p:sp>
        <p:nvSpPr>
          <p:cNvPr id="7197" name="Text Box 29"/>
          <p:cNvSpPr txBox="1">
            <a:spLocks noChangeArrowheads="1"/>
          </p:cNvSpPr>
          <p:nvPr/>
        </p:nvSpPr>
        <p:spPr bwMode="auto">
          <a:xfrm>
            <a:off x="3048000" y="3657600"/>
            <a:ext cx="3048000" cy="366713"/>
          </a:xfrm>
          <a:prstGeom prst="rect">
            <a:avLst/>
          </a:prstGeom>
          <a:noFill/>
          <a:ln w="9525">
            <a:noFill/>
            <a:miter lim="800000"/>
            <a:headEnd/>
            <a:tailEnd/>
          </a:ln>
          <a:effectLst/>
        </p:spPr>
        <p:txBody>
          <a:bodyPr>
            <a:spAutoFit/>
          </a:bodyPr>
          <a:lstStyle/>
          <a:p>
            <a:r>
              <a:rPr lang="ja-JP" altLang="en-US" b="1">
                <a:solidFill>
                  <a:srgbClr val="FF0000"/>
                </a:solidFill>
                <a:latin typeface="ＭＳ ゴシック" pitchFamily="49" charset="-128"/>
                <a:ea typeface="ＭＳ ゴシック" pitchFamily="49" charset="-128"/>
              </a:rPr>
              <a:t>実験宇宙国際会議開始</a:t>
            </a:r>
            <a:r>
              <a:rPr lang="en-US" altLang="ja-JP" b="1">
                <a:solidFill>
                  <a:srgbClr val="FF0000"/>
                </a:solidFill>
                <a:latin typeface="ＭＳ ゴシック" pitchFamily="49" charset="-128"/>
                <a:ea typeface="ＭＳ ゴシック" pitchFamily="49" charset="-128"/>
              </a:rPr>
              <a:t>(96)</a:t>
            </a:r>
          </a:p>
        </p:txBody>
      </p:sp>
      <p:pic>
        <p:nvPicPr>
          <p:cNvPr id="7198" name="Picture 30"/>
          <p:cNvPicPr>
            <a:picLocks noChangeAspect="1" noChangeArrowheads="1"/>
          </p:cNvPicPr>
          <p:nvPr/>
        </p:nvPicPr>
        <p:blipFill>
          <a:blip r:embed="rId4" cstate="print"/>
          <a:srcRect/>
          <a:stretch>
            <a:fillRect/>
          </a:stretch>
        </p:blipFill>
        <p:spPr bwMode="auto">
          <a:xfrm>
            <a:off x="3352800" y="152400"/>
            <a:ext cx="2286000" cy="1355725"/>
          </a:xfrm>
          <a:prstGeom prst="rect">
            <a:avLst/>
          </a:prstGeom>
          <a:noFill/>
          <a:ln w="9525">
            <a:noFill/>
            <a:miter lim="800000"/>
            <a:headEnd/>
            <a:tailEnd/>
          </a:ln>
          <a:effectLst/>
        </p:spPr>
      </p:pic>
      <p:pic>
        <p:nvPicPr>
          <p:cNvPr id="7199" name="Picture 31" descr="sn1987a"/>
          <p:cNvPicPr>
            <a:picLocks noChangeAspect="1" noChangeArrowheads="1"/>
          </p:cNvPicPr>
          <p:nvPr/>
        </p:nvPicPr>
        <p:blipFill>
          <a:blip r:embed="rId5" cstate="print"/>
          <a:srcRect/>
          <a:stretch>
            <a:fillRect/>
          </a:stretch>
        </p:blipFill>
        <p:spPr bwMode="auto">
          <a:xfrm>
            <a:off x="5791200" y="152400"/>
            <a:ext cx="1895475" cy="2390775"/>
          </a:xfrm>
          <a:prstGeom prst="rect">
            <a:avLst/>
          </a:prstGeom>
          <a:noFill/>
        </p:spPr>
      </p:pic>
      <p:pic>
        <p:nvPicPr>
          <p:cNvPr id="7200" name="Picture 32" descr="Remington"/>
          <p:cNvPicPr>
            <a:picLocks noChangeAspect="1" noChangeArrowheads="1"/>
          </p:cNvPicPr>
          <p:nvPr/>
        </p:nvPicPr>
        <p:blipFill>
          <a:blip r:embed="rId6" cstate="print"/>
          <a:srcRect/>
          <a:stretch>
            <a:fillRect/>
          </a:stretch>
        </p:blipFill>
        <p:spPr bwMode="auto">
          <a:xfrm>
            <a:off x="762000" y="2895600"/>
            <a:ext cx="1128713" cy="1524000"/>
          </a:xfrm>
          <a:prstGeom prst="rect">
            <a:avLst/>
          </a:prstGeom>
          <a:noFill/>
        </p:spPr>
      </p:pic>
      <p:pic>
        <p:nvPicPr>
          <p:cNvPr id="7201" name="Picture 33"/>
          <p:cNvPicPr>
            <a:picLocks noChangeAspect="1" noChangeArrowheads="1"/>
          </p:cNvPicPr>
          <p:nvPr/>
        </p:nvPicPr>
        <p:blipFill>
          <a:blip r:embed="rId7" cstate="print"/>
          <a:srcRect/>
          <a:stretch>
            <a:fillRect/>
          </a:stretch>
        </p:blipFill>
        <p:spPr bwMode="auto">
          <a:xfrm>
            <a:off x="7086600" y="2590800"/>
            <a:ext cx="1717675" cy="2514600"/>
          </a:xfrm>
          <a:prstGeom prst="rect">
            <a:avLst/>
          </a:prstGeom>
          <a:noFill/>
          <a:ln w="9525">
            <a:noFill/>
            <a:miter lim="800000"/>
            <a:headEnd/>
            <a:tailEnd/>
          </a:ln>
          <a:effectLst/>
        </p:spPr>
      </p:pic>
      <p:sp>
        <p:nvSpPr>
          <p:cNvPr id="7202" name="Text Box 34"/>
          <p:cNvSpPr txBox="1">
            <a:spLocks noChangeArrowheads="1"/>
          </p:cNvSpPr>
          <p:nvPr/>
        </p:nvSpPr>
        <p:spPr bwMode="auto">
          <a:xfrm>
            <a:off x="3048000" y="4724400"/>
            <a:ext cx="3024198" cy="369332"/>
          </a:xfrm>
          <a:prstGeom prst="rect">
            <a:avLst/>
          </a:prstGeom>
          <a:solidFill>
            <a:schemeClr val="tx2">
              <a:lumMod val="20000"/>
              <a:lumOff val="80000"/>
            </a:schemeClr>
          </a:solidFill>
          <a:ln w="9525">
            <a:noFill/>
            <a:miter lim="800000"/>
            <a:headEnd/>
            <a:tailEnd/>
          </a:ln>
          <a:effectLst/>
        </p:spPr>
        <p:txBody>
          <a:bodyPr wrap="square">
            <a:spAutoFit/>
          </a:bodyPr>
          <a:lstStyle/>
          <a:p>
            <a:r>
              <a:rPr lang="ja-JP" altLang="en-US" b="1" dirty="0" smtClean="0">
                <a:solidFill>
                  <a:srgbClr val="FF0000"/>
                </a:solidFill>
                <a:latin typeface="ＭＳ ゴシック" pitchFamily="49" charset="-128"/>
                <a:ea typeface="ＭＳ ゴシック" pitchFamily="49" charset="-128"/>
              </a:rPr>
              <a:t>日中仏英共同</a:t>
            </a:r>
            <a:r>
              <a:rPr lang="ja-JP" altLang="en-US" b="1" dirty="0">
                <a:solidFill>
                  <a:srgbClr val="FF0000"/>
                </a:solidFill>
                <a:latin typeface="ＭＳ ゴシック" pitchFamily="49" charset="-128"/>
                <a:ea typeface="ＭＳ ゴシック" pitchFamily="49" charset="-128"/>
              </a:rPr>
              <a:t>研究開始</a:t>
            </a:r>
            <a:r>
              <a:rPr lang="en-US" altLang="ja-JP" b="1" dirty="0">
                <a:solidFill>
                  <a:srgbClr val="FF0000"/>
                </a:solidFill>
                <a:latin typeface="ＭＳ ゴシック" pitchFamily="49" charset="-128"/>
                <a:ea typeface="ＭＳ ゴシック" pitchFamily="49" charset="-128"/>
              </a:rPr>
              <a:t>(02)</a:t>
            </a:r>
          </a:p>
        </p:txBody>
      </p:sp>
      <p:pic>
        <p:nvPicPr>
          <p:cNvPr id="7204" name="Picture 36" descr="JieZhang"/>
          <p:cNvPicPr>
            <a:picLocks noChangeAspect="1" noChangeArrowheads="1"/>
          </p:cNvPicPr>
          <p:nvPr/>
        </p:nvPicPr>
        <p:blipFill>
          <a:blip r:embed="rId8" cstate="print"/>
          <a:srcRect/>
          <a:stretch>
            <a:fillRect/>
          </a:stretch>
        </p:blipFill>
        <p:spPr bwMode="auto">
          <a:xfrm>
            <a:off x="1142976" y="5429264"/>
            <a:ext cx="1076325" cy="1117600"/>
          </a:xfrm>
          <a:prstGeom prst="rect">
            <a:avLst/>
          </a:prstGeom>
          <a:noFill/>
        </p:spPr>
      </p:pic>
      <p:pic>
        <p:nvPicPr>
          <p:cNvPr id="7205" name="Picture 37" descr="Nomoto"/>
          <p:cNvPicPr>
            <a:picLocks noChangeAspect="1" noChangeArrowheads="1"/>
          </p:cNvPicPr>
          <p:nvPr/>
        </p:nvPicPr>
        <p:blipFill>
          <a:blip r:embed="rId9" cstate="print"/>
          <a:srcRect/>
          <a:stretch>
            <a:fillRect/>
          </a:stretch>
        </p:blipFill>
        <p:spPr bwMode="auto">
          <a:xfrm>
            <a:off x="7772400" y="152400"/>
            <a:ext cx="1166813" cy="1295400"/>
          </a:xfrm>
          <a:prstGeom prst="rect">
            <a:avLst/>
          </a:prstGeom>
          <a:noFill/>
        </p:spPr>
      </p:pic>
      <p:sp>
        <p:nvSpPr>
          <p:cNvPr id="7206" name="Text Box 38"/>
          <p:cNvSpPr txBox="1">
            <a:spLocks noChangeArrowheads="1"/>
          </p:cNvSpPr>
          <p:nvPr/>
        </p:nvSpPr>
        <p:spPr bwMode="auto">
          <a:xfrm>
            <a:off x="7816850" y="1524000"/>
            <a:ext cx="1348446" cy="369332"/>
          </a:xfrm>
          <a:prstGeom prst="rect">
            <a:avLst/>
          </a:prstGeom>
          <a:noFill/>
          <a:ln w="9525">
            <a:noFill/>
            <a:miter lim="800000"/>
            <a:headEnd/>
            <a:tailEnd/>
          </a:ln>
          <a:effectLst/>
        </p:spPr>
        <p:txBody>
          <a:bodyPr wrap="none">
            <a:spAutoFit/>
          </a:bodyPr>
          <a:lstStyle/>
          <a:p>
            <a:r>
              <a:rPr lang="ja-JP" altLang="en-US" b="1" dirty="0"/>
              <a:t>野本（東大）</a:t>
            </a:r>
          </a:p>
        </p:txBody>
      </p:sp>
      <p:sp>
        <p:nvSpPr>
          <p:cNvPr id="35" name="Text Box 38"/>
          <p:cNvSpPr txBox="1">
            <a:spLocks noChangeArrowheads="1"/>
          </p:cNvSpPr>
          <p:nvPr/>
        </p:nvSpPr>
        <p:spPr bwMode="auto">
          <a:xfrm>
            <a:off x="642910" y="4214818"/>
            <a:ext cx="1396536" cy="338554"/>
          </a:xfrm>
          <a:prstGeom prst="rect">
            <a:avLst/>
          </a:prstGeom>
          <a:solidFill>
            <a:schemeClr val="bg1"/>
          </a:solidFill>
          <a:ln w="9525">
            <a:noFill/>
            <a:miter lim="800000"/>
            <a:headEnd/>
            <a:tailEnd/>
          </a:ln>
          <a:effectLst/>
        </p:spPr>
        <p:txBody>
          <a:bodyPr wrap="none">
            <a:spAutoFit/>
          </a:bodyPr>
          <a:lstStyle/>
          <a:p>
            <a:r>
              <a:rPr lang="ja-JP" altLang="en-US" sz="1600" b="1" dirty="0" smtClean="0"/>
              <a:t>レミントン（米）</a:t>
            </a:r>
            <a:endParaRPr lang="ja-JP" altLang="en-US" sz="1600" b="1" dirty="0"/>
          </a:p>
        </p:txBody>
      </p:sp>
      <p:cxnSp>
        <p:nvCxnSpPr>
          <p:cNvPr id="37" name="直線矢印コネクタ 36"/>
          <p:cNvCxnSpPr/>
          <p:nvPr/>
        </p:nvCxnSpPr>
        <p:spPr>
          <a:xfrm flipV="1">
            <a:off x="2285984" y="5000636"/>
            <a:ext cx="785818" cy="500066"/>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928794" y="3571876"/>
            <a:ext cx="1071570" cy="1588"/>
          </a:xfrm>
          <a:prstGeom prst="straightConnector1">
            <a:avLst/>
          </a:prstGeom>
          <a:ln w="28575">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図形 41"/>
          <p:cNvCxnSpPr>
            <a:stCxn id="7184" idx="2"/>
          </p:cNvCxnSpPr>
          <p:nvPr/>
        </p:nvCxnSpPr>
        <p:spPr>
          <a:xfrm rot="16200000" flipH="1">
            <a:off x="4895859" y="1323966"/>
            <a:ext cx="266691" cy="1371608"/>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Text Box 38"/>
          <p:cNvSpPr txBox="1">
            <a:spLocks noChangeArrowheads="1"/>
          </p:cNvSpPr>
          <p:nvPr/>
        </p:nvSpPr>
        <p:spPr bwMode="auto">
          <a:xfrm>
            <a:off x="1000100" y="6519446"/>
            <a:ext cx="1329210" cy="338554"/>
          </a:xfrm>
          <a:prstGeom prst="rect">
            <a:avLst/>
          </a:prstGeom>
          <a:solidFill>
            <a:schemeClr val="bg1"/>
          </a:solidFill>
          <a:ln w="9525">
            <a:noFill/>
            <a:miter lim="800000"/>
            <a:headEnd/>
            <a:tailEnd/>
          </a:ln>
          <a:effectLst/>
        </p:spPr>
        <p:txBody>
          <a:bodyPr wrap="none">
            <a:spAutoFit/>
          </a:bodyPr>
          <a:lstStyle/>
          <a:p>
            <a:r>
              <a:rPr lang="ja-JP" altLang="en-US" sz="1600" b="1" dirty="0" smtClean="0"/>
              <a:t>張（ザン、中）</a:t>
            </a:r>
            <a:endParaRPr lang="ja-JP" altLang="en-US" sz="1600" b="1" dirty="0"/>
          </a:p>
        </p:txBody>
      </p:sp>
    </p:spTree>
    <p:custDataLst>
      <p:tags r:id="rId1"/>
    </p:custDataLst>
  </p:cSld>
  <p:clrMapOvr>
    <a:masterClrMapping/>
  </p:clrMapOvr>
  <p:transition advTm="60767"/>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番号プレースホルダ 3"/>
          <p:cNvSpPr>
            <a:spLocks noGrp="1"/>
          </p:cNvSpPr>
          <p:nvPr/>
        </p:nvSpPr>
        <p:spPr bwMode="auto">
          <a:xfrm>
            <a:off x="6553200" y="6245225"/>
            <a:ext cx="2133600" cy="476250"/>
          </a:xfrm>
          <a:prstGeom prst="rect">
            <a:avLst/>
          </a:prstGeom>
          <a:noFill/>
          <a:ln w="9525">
            <a:noFill/>
            <a:miter lim="800000"/>
            <a:headEnd/>
            <a:tailEnd/>
          </a:ln>
        </p:spPr>
        <p:txBody>
          <a:bodyPr anchor="ctr"/>
          <a:lstStyle/>
          <a:p>
            <a:pPr algn="r"/>
            <a:fld id="{D4BA9F46-754E-4A42-BC9D-AFB05981C8F0}" type="slidenum">
              <a:rPr lang="en-US" altLang="ja-JP" sz="1200">
                <a:solidFill>
                  <a:srgbClr val="898989"/>
                </a:solidFill>
                <a:latin typeface="Calibri" pitchFamily="34" charset="0"/>
              </a:rPr>
              <a:pPr algn="r"/>
              <a:t>50</a:t>
            </a:fld>
            <a:endParaRPr lang="en-US" altLang="ja-JP" sz="1200">
              <a:solidFill>
                <a:srgbClr val="898989"/>
              </a:solidFill>
              <a:latin typeface="Calibri" pitchFamily="34" charset="0"/>
            </a:endParaRPr>
          </a:p>
        </p:txBody>
      </p:sp>
      <p:pic>
        <p:nvPicPr>
          <p:cNvPr id="36867" name="Object 2"/>
          <p:cNvPicPr>
            <a:picLocks noChangeAspect="1" noChangeArrowheads="1"/>
          </p:cNvPicPr>
          <p:nvPr/>
        </p:nvPicPr>
        <p:blipFill>
          <a:blip r:embed="rId3" cstate="print"/>
          <a:srcRect/>
          <a:stretch>
            <a:fillRect/>
          </a:stretch>
        </p:blipFill>
        <p:spPr bwMode="auto">
          <a:xfrm>
            <a:off x="0" y="0"/>
            <a:ext cx="5740400" cy="6858000"/>
          </a:xfrm>
          <a:prstGeom prst="rect">
            <a:avLst/>
          </a:prstGeom>
          <a:noFill/>
          <a:ln w="9525">
            <a:noFill/>
            <a:miter lim="800000"/>
            <a:headEnd/>
            <a:tailEnd/>
          </a:ln>
        </p:spPr>
      </p:pic>
      <p:sp>
        <p:nvSpPr>
          <p:cNvPr id="36868" name="Text Box 3"/>
          <p:cNvSpPr txBox="1">
            <a:spLocks noChangeArrowheads="1"/>
          </p:cNvSpPr>
          <p:nvPr/>
        </p:nvSpPr>
        <p:spPr bwMode="auto">
          <a:xfrm>
            <a:off x="6151563" y="436563"/>
            <a:ext cx="2733675" cy="579437"/>
          </a:xfrm>
          <a:prstGeom prst="rect">
            <a:avLst/>
          </a:prstGeom>
          <a:noFill/>
          <a:ln w="9525">
            <a:noFill/>
            <a:miter lim="800000"/>
            <a:headEnd/>
            <a:tailEnd/>
          </a:ln>
        </p:spPr>
        <p:txBody>
          <a:bodyPr wrap="none">
            <a:spAutoFit/>
          </a:bodyPr>
          <a:lstStyle/>
          <a:p>
            <a:r>
              <a:rPr lang="en-US" altLang="ja-JP" sz="3200" b="1">
                <a:solidFill>
                  <a:srgbClr val="CC0000"/>
                </a:solidFill>
                <a:latin typeface="Lucida Sans" pitchFamily="34" charset="0"/>
              </a:rPr>
              <a:t>Cosmic Rays</a:t>
            </a:r>
          </a:p>
        </p:txBody>
      </p:sp>
      <p:sp>
        <p:nvSpPr>
          <p:cNvPr id="36869" name="Text Box 4"/>
          <p:cNvSpPr txBox="1">
            <a:spLocks noChangeArrowheads="1"/>
          </p:cNvSpPr>
          <p:nvPr/>
        </p:nvSpPr>
        <p:spPr bwMode="auto">
          <a:xfrm>
            <a:off x="5811838" y="1481138"/>
            <a:ext cx="3332162" cy="3013075"/>
          </a:xfrm>
          <a:prstGeom prst="rect">
            <a:avLst/>
          </a:prstGeom>
          <a:noFill/>
          <a:ln w="9525">
            <a:noFill/>
            <a:miter lim="800000"/>
            <a:headEnd/>
            <a:tailEnd/>
          </a:ln>
        </p:spPr>
        <p:txBody>
          <a:bodyPr wrap="none">
            <a:spAutoFit/>
          </a:bodyPr>
          <a:lstStyle/>
          <a:p>
            <a:pPr marL="342900" indent="-342900">
              <a:buFontTx/>
              <a:buAutoNum type="arabicPeriod"/>
            </a:pPr>
            <a:r>
              <a:rPr lang="en-US" altLang="ja-JP" b="1">
                <a:solidFill>
                  <a:srgbClr val="000066"/>
                </a:solidFill>
                <a:latin typeface="Times New Roman" pitchFamily="18" charset="0"/>
              </a:rPr>
              <a:t>Bow Shock of Earth</a:t>
            </a:r>
          </a:p>
          <a:p>
            <a:pPr marL="342900" indent="-342900">
              <a:buFontTx/>
              <a:buAutoNum type="arabicPeriod"/>
            </a:pPr>
            <a:r>
              <a:rPr lang="en-US" altLang="ja-JP" b="1">
                <a:solidFill>
                  <a:srgbClr val="000066"/>
                </a:solidFill>
                <a:latin typeface="Times New Roman" pitchFamily="18" charset="0"/>
              </a:rPr>
              <a:t>Bow Shock by CME</a:t>
            </a:r>
          </a:p>
          <a:p>
            <a:pPr marL="342900" indent="-342900">
              <a:buFontTx/>
              <a:buAutoNum type="arabicPeriod"/>
            </a:pPr>
            <a:r>
              <a:rPr lang="en-US" altLang="ja-JP" b="1">
                <a:solidFill>
                  <a:srgbClr val="000066"/>
                </a:solidFill>
                <a:latin typeface="Times New Roman" pitchFamily="18" charset="0"/>
              </a:rPr>
              <a:t>Pulsar Driven BS</a:t>
            </a:r>
          </a:p>
          <a:p>
            <a:pPr marL="342900" indent="-342900">
              <a:buFontTx/>
              <a:buAutoNum type="arabicPeriod"/>
            </a:pPr>
            <a:r>
              <a:rPr lang="en-US" altLang="ja-JP" b="1">
                <a:solidFill>
                  <a:srgbClr val="000066"/>
                </a:solidFill>
                <a:latin typeface="Times New Roman" pitchFamily="18" charset="0"/>
              </a:rPr>
              <a:t>Supernova Remnants</a:t>
            </a:r>
          </a:p>
          <a:p>
            <a:pPr marL="342900" indent="-342900">
              <a:buFontTx/>
              <a:buAutoNum type="arabicPeriod"/>
            </a:pPr>
            <a:r>
              <a:rPr lang="en-US" altLang="ja-JP" b="1">
                <a:solidFill>
                  <a:srgbClr val="000066"/>
                </a:solidFill>
                <a:latin typeface="Times New Roman" pitchFamily="18" charset="0"/>
              </a:rPr>
              <a:t>Cosmological Jets</a:t>
            </a:r>
          </a:p>
          <a:p>
            <a:pPr marL="342900" indent="-342900">
              <a:buFontTx/>
              <a:buAutoNum type="arabicPeriod"/>
            </a:pPr>
            <a:r>
              <a:rPr lang="en-US" altLang="ja-JP" b="1">
                <a:solidFill>
                  <a:srgbClr val="000066"/>
                </a:solidFill>
                <a:latin typeface="Times New Roman" pitchFamily="18" charset="0"/>
              </a:rPr>
              <a:t>Gamma-ray Bursts</a:t>
            </a:r>
          </a:p>
          <a:p>
            <a:pPr marL="342900" indent="-342900">
              <a:buFontTx/>
              <a:buAutoNum type="arabicPeriod"/>
            </a:pPr>
            <a:r>
              <a:rPr lang="en-US" altLang="ja-JP" b="1">
                <a:solidFill>
                  <a:srgbClr val="000066"/>
                </a:solidFill>
                <a:latin typeface="Times New Roman" pitchFamily="18" charset="0"/>
              </a:rPr>
              <a:t>…..</a:t>
            </a:r>
          </a:p>
          <a:p>
            <a:pPr marL="342900" indent="-342900">
              <a:buFontTx/>
              <a:buAutoNum type="arabicPeriod"/>
            </a:pPr>
            <a:r>
              <a:rPr lang="en-US" altLang="ja-JP" b="1">
                <a:solidFill>
                  <a:srgbClr val="000066"/>
                </a:solidFill>
                <a:latin typeface="Times New Roman" pitchFamily="18" charset="0"/>
              </a:rPr>
              <a:t>…..</a:t>
            </a:r>
          </a:p>
        </p:txBody>
      </p:sp>
      <p:sp>
        <p:nvSpPr>
          <p:cNvPr id="36870" name="Text Box 5"/>
          <p:cNvSpPr txBox="1">
            <a:spLocks noChangeArrowheads="1"/>
          </p:cNvSpPr>
          <p:nvPr/>
        </p:nvSpPr>
        <p:spPr bwMode="auto">
          <a:xfrm>
            <a:off x="2428860" y="3714752"/>
            <a:ext cx="736099" cy="369332"/>
          </a:xfrm>
          <a:prstGeom prst="rect">
            <a:avLst/>
          </a:prstGeom>
          <a:noFill/>
          <a:ln w="9525">
            <a:solidFill>
              <a:srgbClr val="000066"/>
            </a:solidFill>
            <a:miter lim="800000"/>
            <a:headEnd/>
            <a:tailEnd/>
          </a:ln>
        </p:spPr>
        <p:txBody>
          <a:bodyPr wrap="none">
            <a:spAutoFit/>
          </a:bodyPr>
          <a:lstStyle/>
          <a:p>
            <a:r>
              <a:rPr lang="en-US" altLang="ja-JP" b="1" dirty="0" smtClean="0">
                <a:solidFill>
                  <a:srgbClr val="CC0000"/>
                </a:solidFill>
                <a:latin typeface="Times New Roman" pitchFamily="18" charset="0"/>
              </a:rPr>
              <a:t>SNRs</a:t>
            </a:r>
            <a:endParaRPr lang="en-US" altLang="ja-JP" b="1" dirty="0">
              <a:solidFill>
                <a:srgbClr val="CC0000"/>
              </a:solidFill>
              <a:latin typeface="Times New Roman" pitchFamily="18" charset="0"/>
            </a:endParaRPr>
          </a:p>
        </p:txBody>
      </p:sp>
      <p:sp>
        <p:nvSpPr>
          <p:cNvPr id="36871" name="Line 6"/>
          <p:cNvSpPr>
            <a:spLocks noChangeShapeType="1"/>
          </p:cNvSpPr>
          <p:nvPr/>
        </p:nvSpPr>
        <p:spPr bwMode="auto">
          <a:xfrm flipV="1">
            <a:off x="2698750" y="3603625"/>
            <a:ext cx="676275" cy="1588"/>
          </a:xfrm>
          <a:prstGeom prst="line">
            <a:avLst/>
          </a:prstGeom>
          <a:noFill/>
          <a:ln w="38100">
            <a:solidFill>
              <a:schemeClr val="tx1"/>
            </a:solidFill>
            <a:round/>
            <a:headEnd/>
            <a:tailEnd type="triangle" w="med" len="med"/>
          </a:ln>
        </p:spPr>
        <p:txBody>
          <a:bodyPr/>
          <a:lstStyle/>
          <a:p>
            <a:endParaRPr lang="ja-JP" altLang="en-US"/>
          </a:p>
        </p:txBody>
      </p:sp>
      <p:sp>
        <p:nvSpPr>
          <p:cNvPr id="9" name="スライド番号プレースホルダ 8"/>
          <p:cNvSpPr>
            <a:spLocks noGrp="1"/>
          </p:cNvSpPr>
          <p:nvPr>
            <p:ph type="sldNum" sz="quarter" idx="12"/>
          </p:nvPr>
        </p:nvSpPr>
        <p:spPr/>
        <p:txBody>
          <a:bodyPr/>
          <a:lstStyle/>
          <a:p>
            <a:pPr>
              <a:defRPr/>
            </a:pPr>
            <a:fld id="{E537D6EF-CE77-42FF-9DB6-60BC28A4226D}" type="slidenum">
              <a:rPr lang="ja-JP" altLang="en-US" smtClean="0"/>
              <a:pPr>
                <a:defRPr/>
              </a:pPr>
              <a:t>50</a:t>
            </a:fld>
            <a:endParaRPr lang="ja-JP" altLang="en-US"/>
          </a:p>
        </p:txBody>
      </p:sp>
      <p:sp>
        <p:nvSpPr>
          <p:cNvPr id="11" name="テキスト ボックス 10"/>
          <p:cNvSpPr txBox="1"/>
          <p:nvPr/>
        </p:nvSpPr>
        <p:spPr>
          <a:xfrm>
            <a:off x="1142976" y="2714620"/>
            <a:ext cx="184731" cy="369332"/>
          </a:xfrm>
          <a:prstGeom prst="rect">
            <a:avLst/>
          </a:prstGeom>
          <a:noFill/>
        </p:spPr>
        <p:txBody>
          <a:bodyPr wrap="none" rtlCol="0">
            <a:spAutoFit/>
          </a:bodyPr>
          <a:lstStyle/>
          <a:p>
            <a:endParaRPr kumimoji="1" lang="ja-JP"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2636912"/>
            <a:ext cx="8229600" cy="1143000"/>
          </a:xfrm>
        </p:spPr>
        <p:txBody>
          <a:bodyPr/>
          <a:lstStyle/>
          <a:p>
            <a:pPr lvl="1"/>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Evidence of Particle Acceleration in Universe</a:t>
            </a:r>
            <a:endParaRPr kumimoji="1" lang="ja-JP" altLang="en-US" b="1" dirty="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51</a:t>
            </a:fld>
            <a:endParaRPr lang="ja-JP"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3"/>
          <p:cNvSpPr>
            <a:spLocks noGrp="1"/>
          </p:cNvSpPr>
          <p:nvPr>
            <p:ph type="sldNum" sz="quarter" idx="12"/>
          </p:nvPr>
        </p:nvSpPr>
        <p:spPr/>
        <p:txBody>
          <a:bodyPr/>
          <a:lstStyle/>
          <a:p>
            <a:fld id="{5A0A3955-7F21-454C-B151-60D525C4763F}" type="slidenum">
              <a:rPr lang="ja-JP" altLang="en-US"/>
              <a:pPr/>
              <a:t>52</a:t>
            </a:fld>
            <a:endParaRPr lang="en-US" altLang="ja-JP"/>
          </a:p>
        </p:txBody>
      </p:sp>
      <p:pic>
        <p:nvPicPr>
          <p:cNvPr id="116738" name="Picture 2" descr="2001el"/>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53</a:t>
            </a:fld>
            <a:endParaRPr lang="ja-JP" altLang="en-US"/>
          </a:p>
        </p:txBody>
      </p:sp>
      <p:pic>
        <p:nvPicPr>
          <p:cNvPr id="3" name="Super Nova Shock Wave.mp4">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
        <p:nvSpPr>
          <p:cNvPr id="4" name="テキスト ボックス 3"/>
          <p:cNvSpPr txBox="1"/>
          <p:nvPr/>
        </p:nvSpPr>
        <p:spPr>
          <a:xfrm>
            <a:off x="971600" y="1988840"/>
            <a:ext cx="7175362" cy="1938992"/>
          </a:xfrm>
          <a:prstGeom prst="rect">
            <a:avLst/>
          </a:prstGeom>
          <a:noFill/>
        </p:spPr>
        <p:txBody>
          <a:bodyPr wrap="none" rtlCol="0">
            <a:spAutoFit/>
          </a:bodyPr>
          <a:lstStyle/>
          <a:p>
            <a:pPr algn="ctr"/>
            <a:r>
              <a:rPr kumimoji="1" lang="en-US" altLang="ja-JP" sz="6000" b="1" dirty="0" smtClean="0">
                <a:solidFill>
                  <a:schemeClr val="bg1"/>
                </a:solidFill>
                <a:latin typeface="Times New Roman" pitchFamily="18" charset="0"/>
                <a:cs typeface="Times New Roman" pitchFamily="18" charset="0"/>
              </a:rPr>
              <a:t>Supernova</a:t>
            </a:r>
            <a:r>
              <a:rPr kumimoji="1" lang="en-US" altLang="ja-JP" sz="6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Explosion</a:t>
            </a:r>
          </a:p>
          <a:p>
            <a:pPr algn="ctr"/>
            <a:r>
              <a:rPr lang="en-US" altLang="ja-JP" sz="60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(Animation Movies)</a:t>
            </a:r>
            <a:endParaRPr kumimoji="1" lang="ja-JP" altLang="en-US" sz="60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p:cNvSpPr>
            <a:spLocks noChangeArrowheads="1"/>
          </p:cNvSpPr>
          <p:nvPr/>
        </p:nvSpPr>
        <p:spPr bwMode="auto">
          <a:xfrm>
            <a:off x="1692275" y="333375"/>
            <a:ext cx="4535488" cy="574675"/>
          </a:xfrm>
          <a:prstGeom prst="rect">
            <a:avLst/>
          </a:prstGeom>
          <a:noFill/>
          <a:ln w="9525" algn="ctr">
            <a:noFill/>
            <a:miter lim="800000"/>
            <a:headEnd/>
            <a:tailEnd/>
          </a:ln>
          <a:effectLst/>
        </p:spPr>
        <p:txBody>
          <a:bodyPr wrap="none" anchor="ctr"/>
          <a:lstStyle/>
          <a:p>
            <a:endParaRPr lang="ja-JP" altLang="en-US"/>
          </a:p>
        </p:txBody>
      </p:sp>
      <p:sp>
        <p:nvSpPr>
          <p:cNvPr id="169989" name="Rectangle 5"/>
          <p:cNvSpPr>
            <a:spLocks noChangeArrowheads="1"/>
          </p:cNvSpPr>
          <p:nvPr/>
        </p:nvSpPr>
        <p:spPr bwMode="auto">
          <a:xfrm>
            <a:off x="2482850" y="-28575"/>
            <a:ext cx="3673475" cy="720725"/>
          </a:xfrm>
          <a:prstGeom prst="rect">
            <a:avLst/>
          </a:prstGeom>
          <a:noFill/>
          <a:ln w="9525" algn="ctr">
            <a:noFill/>
            <a:miter lim="800000"/>
            <a:headEnd/>
            <a:tailEnd/>
          </a:ln>
          <a:effectLst/>
        </p:spPr>
        <p:txBody>
          <a:bodyPr wrap="none" anchor="ctr"/>
          <a:lstStyle/>
          <a:p>
            <a:pPr algn="ctr"/>
            <a:r>
              <a:rPr lang="en-US" altLang="ja-JP" sz="3200">
                <a:solidFill>
                  <a:srgbClr val="FF0000"/>
                </a:solidFill>
              </a:rPr>
              <a:t>Non-Thermal Shells</a:t>
            </a:r>
          </a:p>
        </p:txBody>
      </p:sp>
      <p:pic>
        <p:nvPicPr>
          <p:cNvPr id="169990" name="Picture 6" descr="Fig17"/>
          <p:cNvPicPr>
            <a:picLocks noChangeAspect="1" noChangeArrowheads="1"/>
          </p:cNvPicPr>
          <p:nvPr/>
        </p:nvPicPr>
        <p:blipFill>
          <a:blip r:embed="rId4" cstate="print"/>
          <a:srcRect l="23611"/>
          <a:stretch>
            <a:fillRect/>
          </a:stretch>
        </p:blipFill>
        <p:spPr bwMode="auto">
          <a:xfrm>
            <a:off x="53975" y="549275"/>
            <a:ext cx="4230688" cy="4154488"/>
          </a:xfrm>
          <a:prstGeom prst="rect">
            <a:avLst/>
          </a:prstGeom>
          <a:noFill/>
        </p:spPr>
      </p:pic>
      <p:pic>
        <p:nvPicPr>
          <p:cNvPr id="169991" name="Picture 7" descr="Fig18"/>
          <p:cNvPicPr>
            <a:picLocks noChangeAspect="1" noChangeArrowheads="1"/>
          </p:cNvPicPr>
          <p:nvPr/>
        </p:nvPicPr>
        <p:blipFill>
          <a:blip r:embed="rId5" cstate="print"/>
          <a:srcRect l="8125" b="7623"/>
          <a:stretch>
            <a:fillRect/>
          </a:stretch>
        </p:blipFill>
        <p:spPr bwMode="auto">
          <a:xfrm>
            <a:off x="4284663" y="3194050"/>
            <a:ext cx="4859337" cy="3663950"/>
          </a:xfrm>
          <a:prstGeom prst="rect">
            <a:avLst/>
          </a:prstGeom>
          <a:noFill/>
        </p:spPr>
      </p:pic>
      <p:sp>
        <p:nvSpPr>
          <p:cNvPr id="169992" name="Text Box 8"/>
          <p:cNvSpPr txBox="1">
            <a:spLocks noChangeArrowheads="1"/>
          </p:cNvSpPr>
          <p:nvPr/>
        </p:nvSpPr>
        <p:spPr bwMode="auto">
          <a:xfrm>
            <a:off x="1258888" y="4868863"/>
            <a:ext cx="2895600" cy="457200"/>
          </a:xfrm>
          <a:prstGeom prst="rect">
            <a:avLst/>
          </a:prstGeom>
          <a:noFill/>
          <a:ln w="9525" algn="ctr">
            <a:noFill/>
            <a:miter lim="800000"/>
            <a:headEnd/>
            <a:tailEnd/>
          </a:ln>
          <a:effectLst/>
        </p:spPr>
        <p:txBody>
          <a:bodyPr wrap="none">
            <a:spAutoFit/>
          </a:bodyPr>
          <a:lstStyle/>
          <a:p>
            <a:r>
              <a:rPr lang="en-US" altLang="ja-JP" sz="2400" i="1">
                <a:solidFill>
                  <a:schemeClr val="accent2"/>
                </a:solidFill>
              </a:rPr>
              <a:t>Koyama et al., 1995</a:t>
            </a:r>
          </a:p>
        </p:txBody>
      </p:sp>
      <p:sp>
        <p:nvSpPr>
          <p:cNvPr id="169993" name="Oval 9"/>
          <p:cNvSpPr>
            <a:spLocks noChangeArrowheads="1"/>
          </p:cNvSpPr>
          <p:nvPr/>
        </p:nvSpPr>
        <p:spPr bwMode="auto">
          <a:xfrm rot="-2526254">
            <a:off x="2197100" y="2852738"/>
            <a:ext cx="1727200" cy="574675"/>
          </a:xfrm>
          <a:prstGeom prst="ellipse">
            <a:avLst/>
          </a:prstGeom>
          <a:noFill/>
          <a:ln w="28575" algn="ctr">
            <a:solidFill>
              <a:schemeClr val="tx1"/>
            </a:solidFill>
            <a:round/>
            <a:headEnd/>
            <a:tailEnd/>
          </a:ln>
          <a:effectLst/>
        </p:spPr>
        <p:txBody>
          <a:bodyPr wrap="none" anchor="ctr"/>
          <a:lstStyle/>
          <a:p>
            <a:endParaRPr lang="ja-JP" altLang="en-US"/>
          </a:p>
        </p:txBody>
      </p:sp>
      <p:graphicFrame>
        <p:nvGraphicFramePr>
          <p:cNvPr id="169994" name="Object 10"/>
          <p:cNvGraphicFramePr>
            <a:graphicFrameLocks noChangeAspect="1"/>
          </p:cNvGraphicFramePr>
          <p:nvPr/>
        </p:nvGraphicFramePr>
        <p:xfrm>
          <a:off x="5651500" y="765175"/>
          <a:ext cx="2305050" cy="788988"/>
        </p:xfrm>
        <a:graphic>
          <a:graphicData uri="http://schemas.openxmlformats.org/presentationml/2006/ole">
            <p:oleObj spid="_x0000_s1274882" name="数式" r:id="rId6" imgW="1333440" imgH="457200" progId="Equation.3">
              <p:embed/>
            </p:oleObj>
          </a:graphicData>
        </a:graphic>
      </p:graphicFrame>
      <p:graphicFrame>
        <p:nvGraphicFramePr>
          <p:cNvPr id="169995" name="Object 11"/>
          <p:cNvGraphicFramePr>
            <a:graphicFrameLocks noChangeAspect="1"/>
          </p:cNvGraphicFramePr>
          <p:nvPr/>
        </p:nvGraphicFramePr>
        <p:xfrm>
          <a:off x="6011863" y="1628775"/>
          <a:ext cx="1368425" cy="558800"/>
        </p:xfrm>
        <a:graphic>
          <a:graphicData uri="http://schemas.openxmlformats.org/presentationml/2006/ole">
            <p:oleObj spid="_x0000_s1274883" name="数式" r:id="rId7" imgW="622080" imgH="253800" progId="Equation.3">
              <p:embed/>
            </p:oleObj>
          </a:graphicData>
        </a:graphic>
      </p:graphicFrame>
      <p:graphicFrame>
        <p:nvGraphicFramePr>
          <p:cNvPr id="169996" name="Object 12"/>
          <p:cNvGraphicFramePr>
            <a:graphicFrameLocks noChangeAspect="1"/>
          </p:cNvGraphicFramePr>
          <p:nvPr/>
        </p:nvGraphicFramePr>
        <p:xfrm>
          <a:off x="5724525" y="2327275"/>
          <a:ext cx="2808288" cy="458788"/>
        </p:xfrm>
        <a:graphic>
          <a:graphicData uri="http://schemas.openxmlformats.org/presentationml/2006/ole">
            <p:oleObj spid="_x0000_s1274884" name="数式" r:id="rId8" imgW="1549080" imgH="253800" progId="Equation.3">
              <p:embed/>
            </p:oleObj>
          </a:graphicData>
        </a:graphic>
      </p:graphicFrame>
      <p:sp>
        <p:nvSpPr>
          <p:cNvPr id="11" name="スライド番号プレースホルダ 10"/>
          <p:cNvSpPr>
            <a:spLocks noGrp="1"/>
          </p:cNvSpPr>
          <p:nvPr>
            <p:ph type="sldNum" sz="quarter" idx="12"/>
          </p:nvPr>
        </p:nvSpPr>
        <p:spPr/>
        <p:txBody>
          <a:bodyPr/>
          <a:lstStyle/>
          <a:p>
            <a:pPr>
              <a:defRPr/>
            </a:pPr>
            <a:fld id="{4870413D-9063-4520-B0A5-4D77A2CDA8E1}" type="slidenum">
              <a:rPr lang="ja-JP" altLang="en-US" smtClean="0"/>
              <a:pPr>
                <a:defRPr/>
              </a:pPr>
              <a:t>54</a:t>
            </a:fld>
            <a:endParaRPr lang="ja-JP"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571500" y="2428875"/>
            <a:ext cx="5965825" cy="4213225"/>
            <a:chOff x="336" y="1474"/>
            <a:chExt cx="3758" cy="2654"/>
          </a:xfrm>
        </p:grpSpPr>
        <p:grpSp>
          <p:nvGrpSpPr>
            <p:cNvPr id="3" name="Group 13"/>
            <p:cNvGrpSpPr>
              <a:grpSpLocks/>
            </p:cNvGrpSpPr>
            <p:nvPr/>
          </p:nvGrpSpPr>
          <p:grpSpPr bwMode="auto">
            <a:xfrm>
              <a:off x="336" y="1474"/>
              <a:ext cx="3758" cy="2654"/>
              <a:chOff x="336" y="1474"/>
              <a:chExt cx="3758" cy="2654"/>
            </a:xfrm>
          </p:grpSpPr>
          <p:sp>
            <p:nvSpPr>
              <p:cNvPr id="17428" name="Rectangle 14"/>
              <p:cNvSpPr>
                <a:spLocks noChangeArrowheads="1"/>
              </p:cNvSpPr>
              <p:nvPr/>
            </p:nvSpPr>
            <p:spPr bwMode="auto">
              <a:xfrm rot="300000">
                <a:off x="3942" y="1474"/>
                <a:ext cx="152" cy="96"/>
              </a:xfrm>
              <a:prstGeom prst="rect">
                <a:avLst/>
              </a:prstGeom>
              <a:noFill/>
              <a:ln w="28575">
                <a:solidFill>
                  <a:schemeClr val="bg1"/>
                </a:solidFill>
                <a:miter lim="800000"/>
                <a:headEnd/>
                <a:tailEnd/>
              </a:ln>
            </p:spPr>
            <p:txBody>
              <a:bodyPr wrap="none" anchor="ctr"/>
              <a:lstStyle/>
              <a:p>
                <a:endParaRPr lang="ja-JP" altLang="en-US">
                  <a:latin typeface="Calibri" pitchFamily="34" charset="0"/>
                </a:endParaRPr>
              </a:p>
            </p:txBody>
          </p:sp>
          <p:pic>
            <p:nvPicPr>
              <p:cNvPr id="17429" name="Picture 15" descr="4_filament_v1"/>
              <p:cNvPicPr>
                <a:picLocks noChangeAspect="1" noChangeArrowheads="1"/>
              </p:cNvPicPr>
              <p:nvPr/>
            </p:nvPicPr>
            <p:blipFill>
              <a:blip r:embed="rId3" cstate="print"/>
              <a:srcRect l="8771" r="6451" b="53099"/>
              <a:stretch>
                <a:fillRect/>
              </a:stretch>
            </p:blipFill>
            <p:spPr bwMode="auto">
              <a:xfrm>
                <a:off x="336" y="2304"/>
                <a:ext cx="2736" cy="1824"/>
              </a:xfrm>
              <a:prstGeom prst="rect">
                <a:avLst/>
              </a:prstGeom>
              <a:noFill/>
              <a:ln w="28575">
                <a:solidFill>
                  <a:srgbClr val="000000"/>
                </a:solidFill>
                <a:miter lim="800000"/>
                <a:headEnd/>
                <a:tailEnd/>
              </a:ln>
            </p:spPr>
          </p:pic>
          <p:sp>
            <p:nvSpPr>
              <p:cNvPr id="17430" name="Line 16"/>
              <p:cNvSpPr>
                <a:spLocks noChangeShapeType="1"/>
              </p:cNvSpPr>
              <p:nvPr/>
            </p:nvSpPr>
            <p:spPr bwMode="auto">
              <a:xfrm>
                <a:off x="3072" y="2304"/>
                <a:ext cx="0" cy="1776"/>
              </a:xfrm>
              <a:prstGeom prst="line">
                <a:avLst/>
              </a:prstGeom>
              <a:noFill/>
              <a:ln w="28575">
                <a:solidFill>
                  <a:schemeClr val="tx1"/>
                </a:solidFill>
                <a:round/>
                <a:headEnd/>
                <a:tailEnd/>
              </a:ln>
            </p:spPr>
            <p:txBody>
              <a:bodyPr/>
              <a:lstStyle/>
              <a:p>
                <a:endParaRPr lang="ja-JP" altLang="en-US"/>
              </a:p>
            </p:txBody>
          </p:sp>
          <p:sp>
            <p:nvSpPr>
              <p:cNvPr id="17431" name="Rectangle 17"/>
              <p:cNvSpPr>
                <a:spLocks noChangeArrowheads="1"/>
              </p:cNvSpPr>
              <p:nvPr/>
            </p:nvSpPr>
            <p:spPr bwMode="auto">
              <a:xfrm>
                <a:off x="384" y="2400"/>
                <a:ext cx="240" cy="288"/>
              </a:xfrm>
              <a:prstGeom prst="rect">
                <a:avLst/>
              </a:prstGeom>
              <a:solidFill>
                <a:schemeClr val="bg1"/>
              </a:solidFill>
              <a:ln w="28575">
                <a:solidFill>
                  <a:schemeClr val="bg1"/>
                </a:solidFill>
                <a:miter lim="800000"/>
                <a:headEnd/>
                <a:tailEnd/>
              </a:ln>
            </p:spPr>
            <p:txBody>
              <a:bodyPr wrap="none" anchor="ctr"/>
              <a:lstStyle/>
              <a:p>
                <a:endParaRPr lang="ja-JP" altLang="en-US">
                  <a:latin typeface="Calibri" pitchFamily="34" charset="0"/>
                </a:endParaRPr>
              </a:p>
            </p:txBody>
          </p:sp>
          <p:sp>
            <p:nvSpPr>
              <p:cNvPr id="17432" name="Line 18"/>
              <p:cNvSpPr>
                <a:spLocks noChangeShapeType="1"/>
              </p:cNvSpPr>
              <p:nvPr/>
            </p:nvSpPr>
            <p:spPr bwMode="auto">
              <a:xfrm flipH="1">
                <a:off x="3072" y="1582"/>
                <a:ext cx="1014" cy="2498"/>
              </a:xfrm>
              <a:prstGeom prst="line">
                <a:avLst/>
              </a:prstGeom>
              <a:noFill/>
              <a:ln w="28575">
                <a:solidFill>
                  <a:schemeClr val="bg1"/>
                </a:solidFill>
                <a:round/>
                <a:headEnd/>
                <a:tailEnd/>
              </a:ln>
            </p:spPr>
            <p:txBody>
              <a:bodyPr/>
              <a:lstStyle/>
              <a:p>
                <a:endParaRPr lang="ja-JP" altLang="en-US"/>
              </a:p>
            </p:txBody>
          </p:sp>
          <p:sp>
            <p:nvSpPr>
              <p:cNvPr id="17433" name="Line 19"/>
              <p:cNvSpPr>
                <a:spLocks noChangeShapeType="1"/>
              </p:cNvSpPr>
              <p:nvPr/>
            </p:nvSpPr>
            <p:spPr bwMode="auto">
              <a:xfrm flipH="1">
                <a:off x="3516" y="1581"/>
                <a:ext cx="573" cy="1399"/>
              </a:xfrm>
              <a:prstGeom prst="line">
                <a:avLst/>
              </a:prstGeom>
              <a:noFill/>
              <a:ln w="28575">
                <a:solidFill>
                  <a:schemeClr val="bg1"/>
                </a:solidFill>
                <a:round/>
                <a:headEnd/>
                <a:tailEnd/>
              </a:ln>
            </p:spPr>
            <p:txBody>
              <a:bodyPr/>
              <a:lstStyle/>
              <a:p>
                <a:endParaRPr lang="ja-JP" altLang="en-US"/>
              </a:p>
            </p:txBody>
          </p:sp>
          <p:sp>
            <p:nvSpPr>
              <p:cNvPr id="17434" name="Line 20"/>
              <p:cNvSpPr>
                <a:spLocks noChangeShapeType="1"/>
              </p:cNvSpPr>
              <p:nvPr/>
            </p:nvSpPr>
            <p:spPr bwMode="auto">
              <a:xfrm flipH="1">
                <a:off x="341" y="1584"/>
                <a:ext cx="3595" cy="720"/>
              </a:xfrm>
              <a:prstGeom prst="line">
                <a:avLst/>
              </a:prstGeom>
              <a:noFill/>
              <a:ln w="28575">
                <a:solidFill>
                  <a:schemeClr val="bg1"/>
                </a:solidFill>
                <a:round/>
                <a:headEnd/>
                <a:tailEnd/>
              </a:ln>
            </p:spPr>
            <p:txBody>
              <a:bodyPr/>
              <a:lstStyle/>
              <a:p>
                <a:endParaRPr lang="ja-JP" altLang="en-US"/>
              </a:p>
            </p:txBody>
          </p:sp>
          <p:sp>
            <p:nvSpPr>
              <p:cNvPr id="17435" name="Line 21"/>
              <p:cNvSpPr>
                <a:spLocks noChangeShapeType="1"/>
              </p:cNvSpPr>
              <p:nvPr/>
            </p:nvSpPr>
            <p:spPr bwMode="auto">
              <a:xfrm flipH="1">
                <a:off x="3519" y="1564"/>
                <a:ext cx="419" cy="106"/>
              </a:xfrm>
              <a:prstGeom prst="line">
                <a:avLst/>
              </a:prstGeom>
              <a:noFill/>
              <a:ln w="28575">
                <a:solidFill>
                  <a:schemeClr val="bg1"/>
                </a:solidFill>
                <a:round/>
                <a:headEnd/>
                <a:tailEnd/>
              </a:ln>
            </p:spPr>
            <p:txBody>
              <a:bodyPr/>
              <a:lstStyle/>
              <a:p>
                <a:endParaRPr lang="ja-JP" altLang="en-US"/>
              </a:p>
            </p:txBody>
          </p:sp>
        </p:grpSp>
        <p:sp>
          <p:nvSpPr>
            <p:cNvPr id="17427" name="Text Box 22"/>
            <p:cNvSpPr txBox="1">
              <a:spLocks noChangeArrowheads="1"/>
            </p:cNvSpPr>
            <p:nvPr/>
          </p:nvSpPr>
          <p:spPr bwMode="auto">
            <a:xfrm>
              <a:off x="476" y="2400"/>
              <a:ext cx="2445" cy="288"/>
            </a:xfrm>
            <a:prstGeom prst="rect">
              <a:avLst/>
            </a:prstGeom>
            <a:noFill/>
            <a:ln w="9525">
              <a:noFill/>
              <a:miter lim="800000"/>
              <a:headEnd/>
              <a:tailEnd/>
            </a:ln>
          </p:spPr>
          <p:txBody>
            <a:bodyPr wrap="none">
              <a:spAutoFit/>
            </a:bodyPr>
            <a:lstStyle/>
            <a:p>
              <a:r>
                <a:rPr lang="en-US" altLang="ja-JP" sz="2400">
                  <a:solidFill>
                    <a:schemeClr val="accent2"/>
                  </a:solidFill>
                  <a:latin typeface="Calibri" pitchFamily="34" charset="0"/>
                </a:rPr>
                <a:t>upstream</a:t>
              </a:r>
              <a:r>
                <a:rPr lang="ja-JP" altLang="en-US" sz="2400">
                  <a:solidFill>
                    <a:schemeClr val="accent2"/>
                  </a:solidFill>
                  <a:latin typeface="Calibri" pitchFamily="34" charset="0"/>
                </a:rPr>
                <a:t>　　　　　 </a:t>
              </a:r>
              <a:r>
                <a:rPr lang="en-US" altLang="ja-JP" sz="2400">
                  <a:solidFill>
                    <a:schemeClr val="accent2"/>
                  </a:solidFill>
                  <a:latin typeface="Calibri" pitchFamily="34" charset="0"/>
                </a:rPr>
                <a:t>downstream</a:t>
              </a:r>
            </a:p>
          </p:txBody>
        </p:sp>
      </p:grpSp>
      <p:pic>
        <p:nvPicPr>
          <p:cNvPr id="17411"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14438" y="1357313"/>
            <a:ext cx="4327525" cy="714375"/>
          </a:xfrm>
          <a:prstGeom prst="rect">
            <a:avLst/>
          </a:prstGeom>
          <a:noFill/>
          <a:ln w="9525">
            <a:noFill/>
            <a:miter lim="800000"/>
            <a:headEnd/>
            <a:tailEnd/>
          </a:ln>
        </p:spPr>
      </p:pic>
      <p:sp>
        <p:nvSpPr>
          <p:cNvPr id="17412" name="テキスト ボックス 25"/>
          <p:cNvSpPr txBox="1">
            <a:spLocks noChangeArrowheads="1"/>
          </p:cNvSpPr>
          <p:nvPr/>
        </p:nvSpPr>
        <p:spPr bwMode="auto">
          <a:xfrm>
            <a:off x="1571625" y="142875"/>
            <a:ext cx="5915025" cy="646113"/>
          </a:xfrm>
          <a:prstGeom prst="rect">
            <a:avLst/>
          </a:prstGeom>
          <a:noFill/>
          <a:ln w="9525">
            <a:noFill/>
            <a:miter lim="800000"/>
            <a:headEnd/>
            <a:tailEnd/>
          </a:ln>
        </p:spPr>
        <p:txBody>
          <a:bodyPr wrap="none">
            <a:spAutoFit/>
          </a:bodyPr>
          <a:lstStyle/>
          <a:p>
            <a:r>
              <a:rPr lang="en-US" altLang="ja-JP" sz="3600" b="1">
                <a:solidFill>
                  <a:srgbClr val="FF0000"/>
                </a:solidFill>
                <a:latin typeface="Calibri" pitchFamily="34" charset="0"/>
              </a:rPr>
              <a:t>SNR is Accelerator in Universe</a:t>
            </a:r>
            <a:endParaRPr lang="ja-JP" altLang="en-US" sz="3600" b="1">
              <a:solidFill>
                <a:srgbClr val="FF0000"/>
              </a:solidFill>
              <a:latin typeface="Calibri" pitchFamily="34" charset="0"/>
            </a:endParaRPr>
          </a:p>
        </p:txBody>
      </p:sp>
      <p:pic>
        <p:nvPicPr>
          <p:cNvPr id="17413" name="Picture 2" descr="SN1006(Banba)"/>
          <p:cNvPicPr>
            <a:picLocks noChangeAspect="1" noChangeArrowheads="1"/>
          </p:cNvPicPr>
          <p:nvPr/>
        </p:nvPicPr>
        <p:blipFill>
          <a:blip r:embed="rId5" cstate="print"/>
          <a:srcRect/>
          <a:stretch>
            <a:fillRect/>
          </a:stretch>
        </p:blipFill>
        <p:spPr bwMode="auto">
          <a:xfrm>
            <a:off x="5786438" y="785813"/>
            <a:ext cx="3200400" cy="5745162"/>
          </a:xfrm>
          <a:prstGeom prst="rect">
            <a:avLst/>
          </a:prstGeom>
          <a:noFill/>
          <a:ln w="9525">
            <a:noFill/>
            <a:miter lim="800000"/>
            <a:headEnd/>
            <a:tailEnd/>
          </a:ln>
        </p:spPr>
      </p:pic>
      <p:sp>
        <p:nvSpPr>
          <p:cNvPr id="28" name="正方形/長方形 27"/>
          <p:cNvSpPr/>
          <p:nvPr/>
        </p:nvSpPr>
        <p:spPr>
          <a:xfrm>
            <a:off x="6643688" y="2214563"/>
            <a:ext cx="285750" cy="2143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21" name="直線コネクタ 20"/>
          <p:cNvCxnSpPr>
            <a:endCxn id="17434" idx="1"/>
          </p:cNvCxnSpPr>
          <p:nvPr/>
        </p:nvCxnSpPr>
        <p:spPr>
          <a:xfrm rot="10800000" flipV="1">
            <a:off x="579438" y="2286000"/>
            <a:ext cx="5992812" cy="1460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endCxn id="17432" idx="1"/>
          </p:cNvCxnSpPr>
          <p:nvPr/>
        </p:nvCxnSpPr>
        <p:spPr>
          <a:xfrm rot="5400000">
            <a:off x="3853656" y="3490119"/>
            <a:ext cx="4137025" cy="20145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1928813" y="5643563"/>
            <a:ext cx="428625" cy="158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rot="10800000" flipV="1">
            <a:off x="2643188" y="5643563"/>
            <a:ext cx="357187" cy="158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419" name="テキスト ボックス 33"/>
          <p:cNvSpPr txBox="1">
            <a:spLocks noChangeArrowheads="1"/>
          </p:cNvSpPr>
          <p:nvPr/>
        </p:nvSpPr>
        <p:spPr bwMode="auto">
          <a:xfrm>
            <a:off x="2428875" y="5715000"/>
            <a:ext cx="695325" cy="523875"/>
          </a:xfrm>
          <a:prstGeom prst="rect">
            <a:avLst/>
          </a:prstGeom>
          <a:noFill/>
          <a:ln w="9525">
            <a:noFill/>
            <a:miter lim="800000"/>
            <a:headEnd/>
            <a:tailEnd/>
          </a:ln>
        </p:spPr>
        <p:txBody>
          <a:bodyPr wrap="none">
            <a:spAutoFit/>
          </a:bodyPr>
          <a:lstStyle/>
          <a:p>
            <a:r>
              <a:rPr lang="en-US" altLang="ja-JP" sz="2800">
                <a:solidFill>
                  <a:srgbClr val="FF0000"/>
                </a:solidFill>
                <a:latin typeface="Times New Roman" pitchFamily="18" charset="0"/>
                <a:cs typeface="Times New Roman" pitchFamily="18" charset="0"/>
              </a:rPr>
              <a:t>W</a:t>
            </a:r>
            <a:r>
              <a:rPr lang="en-US" altLang="ja-JP" sz="2800" baseline="-25000">
                <a:solidFill>
                  <a:srgbClr val="FF0000"/>
                </a:solidFill>
                <a:latin typeface="Times New Roman" pitchFamily="18" charset="0"/>
                <a:cs typeface="Times New Roman" pitchFamily="18" charset="0"/>
              </a:rPr>
              <a:t>X</a:t>
            </a:r>
            <a:endParaRPr lang="ja-JP" altLang="en-US" sz="2800">
              <a:solidFill>
                <a:srgbClr val="FF0000"/>
              </a:solidFill>
              <a:latin typeface="Calibri" pitchFamily="34" charset="0"/>
            </a:endParaRPr>
          </a:p>
        </p:txBody>
      </p:sp>
      <p:sp>
        <p:nvSpPr>
          <p:cNvPr id="17420" name="テキスト ボックス 37"/>
          <p:cNvSpPr txBox="1">
            <a:spLocks noChangeArrowheads="1"/>
          </p:cNvSpPr>
          <p:nvPr/>
        </p:nvSpPr>
        <p:spPr bwMode="auto">
          <a:xfrm>
            <a:off x="642938" y="928688"/>
            <a:ext cx="4638675" cy="461962"/>
          </a:xfrm>
          <a:prstGeom prst="rect">
            <a:avLst/>
          </a:prstGeom>
          <a:noFill/>
          <a:ln w="9525">
            <a:noFill/>
            <a:miter lim="800000"/>
            <a:headEnd/>
            <a:tailEnd/>
          </a:ln>
        </p:spPr>
        <p:txBody>
          <a:bodyPr wrap="none">
            <a:spAutoFit/>
          </a:bodyPr>
          <a:lstStyle/>
          <a:p>
            <a:r>
              <a:rPr lang="ja-JP" altLang="en-US" sz="2400" b="1">
                <a:latin typeface="Calibri" pitchFamily="34" charset="0"/>
              </a:rPr>
              <a:t>１．</a:t>
            </a:r>
            <a:r>
              <a:rPr lang="en-US" altLang="ja-JP" sz="2400" b="1">
                <a:latin typeface="Calibri" pitchFamily="34" charset="0"/>
              </a:rPr>
              <a:t>Relativistic Syclotoron Emission</a:t>
            </a:r>
            <a:endParaRPr lang="ja-JP" altLang="en-US" sz="2400" b="1">
              <a:latin typeface="Calibri" pitchFamily="34" charset="0"/>
            </a:endParaRPr>
          </a:p>
        </p:txBody>
      </p:sp>
      <p:sp>
        <p:nvSpPr>
          <p:cNvPr id="17421" name="テキスト ボックス 38"/>
          <p:cNvSpPr txBox="1">
            <a:spLocks noChangeArrowheads="1"/>
          </p:cNvSpPr>
          <p:nvPr/>
        </p:nvSpPr>
        <p:spPr bwMode="auto">
          <a:xfrm>
            <a:off x="642938" y="2214563"/>
            <a:ext cx="4486275" cy="461962"/>
          </a:xfrm>
          <a:prstGeom prst="rect">
            <a:avLst/>
          </a:prstGeom>
          <a:noFill/>
          <a:ln w="9525">
            <a:noFill/>
            <a:miter lim="800000"/>
            <a:headEnd/>
            <a:tailEnd/>
          </a:ln>
        </p:spPr>
        <p:txBody>
          <a:bodyPr wrap="none">
            <a:spAutoFit/>
          </a:bodyPr>
          <a:lstStyle/>
          <a:p>
            <a:r>
              <a:rPr lang="ja-JP" altLang="en-US" sz="2400" b="1">
                <a:latin typeface="Calibri" pitchFamily="34" charset="0"/>
              </a:rPr>
              <a:t>２．</a:t>
            </a:r>
            <a:r>
              <a:rPr lang="en-US" altLang="ja-JP" sz="2400" b="1">
                <a:latin typeface="Calibri" pitchFamily="34" charset="0"/>
              </a:rPr>
              <a:t>Shock Thickness (Observation)</a:t>
            </a:r>
            <a:endParaRPr lang="ja-JP" altLang="en-US" sz="2400" b="1">
              <a:latin typeface="Calibri" pitchFamily="34" charset="0"/>
            </a:endParaRPr>
          </a:p>
        </p:txBody>
      </p:sp>
      <p:sp>
        <p:nvSpPr>
          <p:cNvPr id="17422" name="テキスト ボックス 36"/>
          <p:cNvSpPr txBox="1">
            <a:spLocks noChangeArrowheads="1"/>
          </p:cNvSpPr>
          <p:nvPr/>
        </p:nvSpPr>
        <p:spPr bwMode="auto">
          <a:xfrm>
            <a:off x="1071563" y="2786063"/>
            <a:ext cx="4668837" cy="523875"/>
          </a:xfrm>
          <a:prstGeom prst="rect">
            <a:avLst/>
          </a:prstGeom>
          <a:solidFill>
            <a:schemeClr val="bg1"/>
          </a:solidFill>
          <a:ln w="9525">
            <a:noFill/>
            <a:miter lim="800000"/>
            <a:headEnd/>
            <a:tailEnd/>
          </a:ln>
        </p:spPr>
        <p:txBody>
          <a:bodyPr wrap="none">
            <a:spAutoFit/>
          </a:bodyPr>
          <a:lstStyle/>
          <a:p>
            <a:r>
              <a:rPr lang="en-US" altLang="ja-JP" sz="2800">
                <a:latin typeface="Times New Roman" pitchFamily="18" charset="0"/>
                <a:cs typeface="Times New Roman" pitchFamily="18" charset="0"/>
              </a:rPr>
              <a:t>W</a:t>
            </a:r>
            <a:r>
              <a:rPr lang="en-US" altLang="ja-JP" sz="2800" baseline="-25000">
                <a:latin typeface="Times New Roman" pitchFamily="18" charset="0"/>
                <a:cs typeface="Times New Roman" pitchFamily="18" charset="0"/>
              </a:rPr>
              <a:t>X</a:t>
            </a:r>
            <a:r>
              <a:rPr lang="en-US" altLang="ja-JP" sz="2800">
                <a:latin typeface="Times New Roman" pitchFamily="18" charset="0"/>
                <a:cs typeface="Times New Roman" pitchFamily="18" charset="0"/>
              </a:rPr>
              <a:t> = 1×10</a:t>
            </a:r>
            <a:r>
              <a:rPr lang="en-US" altLang="ja-JP" sz="2800" baseline="30000">
                <a:latin typeface="Times New Roman" pitchFamily="18" charset="0"/>
                <a:cs typeface="Times New Roman" pitchFamily="18" charset="0"/>
              </a:rPr>
              <a:t>17</a:t>
            </a:r>
            <a:r>
              <a:rPr lang="en-US" altLang="ja-JP" sz="2800">
                <a:latin typeface="Times New Roman" pitchFamily="18" charset="0"/>
                <a:cs typeface="Times New Roman" pitchFamily="18" charset="0"/>
              </a:rPr>
              <a:t> cm (=1/400 </a:t>
            </a:r>
            <a:r>
              <a:rPr lang="en-US" altLang="ja-JP" sz="2800" i="1">
                <a:latin typeface="Times New Roman" pitchFamily="18" charset="0"/>
                <a:cs typeface="Times New Roman" pitchFamily="18" charset="0"/>
              </a:rPr>
              <a:t>l</a:t>
            </a:r>
            <a:r>
              <a:rPr lang="en-US" altLang="ja-JP" sz="2800" baseline="-25000">
                <a:latin typeface="Times New Roman" pitchFamily="18" charset="0"/>
                <a:cs typeface="Times New Roman" pitchFamily="18" charset="0"/>
              </a:rPr>
              <a:t>mfp</a:t>
            </a:r>
            <a:r>
              <a:rPr lang="en-US" altLang="ja-JP" sz="2800">
                <a:latin typeface="Times New Roman" pitchFamily="18" charset="0"/>
                <a:cs typeface="Times New Roman" pitchFamily="18" charset="0"/>
              </a:rPr>
              <a:t>)</a:t>
            </a:r>
            <a:endParaRPr lang="ja-JP" altLang="en-US" sz="2800">
              <a:latin typeface="Times New Roman" pitchFamily="18" charset="0"/>
              <a:cs typeface="Times New Roman" pitchFamily="18" charset="0"/>
            </a:endParaRPr>
          </a:p>
        </p:txBody>
      </p:sp>
      <p:cxnSp>
        <p:nvCxnSpPr>
          <p:cNvPr id="27" name="直線コネクタ 26"/>
          <p:cNvCxnSpPr/>
          <p:nvPr/>
        </p:nvCxnSpPr>
        <p:spPr>
          <a:xfrm>
            <a:off x="500063" y="714375"/>
            <a:ext cx="8001000" cy="1588"/>
          </a:xfrm>
          <a:prstGeom prst="line">
            <a:avLst/>
          </a:prstGeom>
          <a:ln w="38100" cmpd="thickThin"/>
        </p:spPr>
        <p:style>
          <a:lnRef idx="1">
            <a:schemeClr val="accent1"/>
          </a:lnRef>
          <a:fillRef idx="0">
            <a:schemeClr val="accent1"/>
          </a:fillRef>
          <a:effectRef idx="0">
            <a:schemeClr val="accent1"/>
          </a:effectRef>
          <a:fontRef idx="minor">
            <a:schemeClr val="tx1"/>
          </a:fontRef>
        </p:style>
      </p:cxnSp>
      <p:sp>
        <p:nvSpPr>
          <p:cNvPr id="26" name="スライド番号プレースホルダ 25"/>
          <p:cNvSpPr>
            <a:spLocks noGrp="1"/>
          </p:cNvSpPr>
          <p:nvPr>
            <p:ph type="sldNum" sz="quarter" idx="12"/>
          </p:nvPr>
        </p:nvSpPr>
        <p:spPr/>
        <p:txBody>
          <a:bodyPr/>
          <a:lstStyle/>
          <a:p>
            <a:pPr>
              <a:defRPr/>
            </a:pPr>
            <a:fld id="{FC0BA7E9-9CDE-4BAF-9EBA-0DBFEE18ADD6}" type="slidenum">
              <a:rPr lang="ja-JP" altLang="en-US" smtClean="0"/>
              <a:pPr>
                <a:defRPr/>
              </a:pPr>
              <a:t>55</a:t>
            </a:fld>
            <a:endParaRPr lang="ja-JP"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2636912"/>
            <a:ext cx="8229600" cy="1143000"/>
          </a:xfrm>
        </p:spPr>
        <p:txBody>
          <a:bodyPr/>
          <a:lstStyle/>
          <a:p>
            <a:pPr lvl="1"/>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Acceleration Mechanism (1)</a:t>
            </a:r>
            <a:endParaRPr kumimoji="1" lang="ja-JP" altLang="en-US" b="1" dirty="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56</a:t>
            </a:fld>
            <a:endParaRPr lang="ja-JP"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スライド番号プレースホルダ 3"/>
          <p:cNvSpPr>
            <a:spLocks noGrp="1"/>
          </p:cNvSpPr>
          <p:nvPr>
            <p:ph type="sldNum" sz="quarter" idx="12"/>
          </p:nvPr>
        </p:nvSpPr>
        <p:spPr/>
        <p:txBody>
          <a:bodyPr/>
          <a:lstStyle/>
          <a:p>
            <a:fld id="{13B3190C-5157-4B0A-AEF1-82107D067CDA}" type="slidenum">
              <a:rPr lang="en-US" altLang="ja-JP"/>
              <a:pPr/>
              <a:t>57</a:t>
            </a:fld>
            <a:endParaRPr lang="en-US" altLang="ja-JP"/>
          </a:p>
        </p:txBody>
      </p:sp>
      <p:pic>
        <p:nvPicPr>
          <p:cNvPr id="27652" name="Picture 4" descr="shock_surfing_model"/>
          <p:cNvPicPr>
            <a:picLocks noChangeAspect="1" noChangeArrowheads="1"/>
          </p:cNvPicPr>
          <p:nvPr/>
        </p:nvPicPr>
        <p:blipFill>
          <a:blip r:embed="rId4" cstate="print"/>
          <a:srcRect/>
          <a:stretch>
            <a:fillRect/>
          </a:stretch>
        </p:blipFill>
        <p:spPr bwMode="auto">
          <a:xfrm>
            <a:off x="0" y="1143000"/>
            <a:ext cx="6862763" cy="5600700"/>
          </a:xfrm>
          <a:prstGeom prst="rect">
            <a:avLst/>
          </a:prstGeom>
          <a:noFill/>
        </p:spPr>
      </p:pic>
      <p:sp>
        <p:nvSpPr>
          <p:cNvPr id="27653" name="Text Box 5"/>
          <p:cNvSpPr txBox="1">
            <a:spLocks noChangeArrowheads="1"/>
          </p:cNvSpPr>
          <p:nvPr/>
        </p:nvSpPr>
        <p:spPr bwMode="auto">
          <a:xfrm>
            <a:off x="1763713" y="177800"/>
            <a:ext cx="6394450" cy="641350"/>
          </a:xfrm>
          <a:prstGeom prst="rect">
            <a:avLst/>
          </a:prstGeom>
          <a:noFill/>
          <a:ln w="9525">
            <a:noFill/>
            <a:miter lim="800000"/>
            <a:headEnd/>
            <a:tailEnd/>
          </a:ln>
          <a:effectLst/>
        </p:spPr>
        <p:txBody>
          <a:bodyPr wrap="none">
            <a:spAutoFit/>
          </a:bodyPr>
          <a:lstStyle/>
          <a:p>
            <a:r>
              <a:rPr lang="en-US" altLang="ja-JP" sz="3600">
                <a:effectLst>
                  <a:outerShdw blurRad="38100" dist="38100" dir="2700000" algn="tl">
                    <a:srgbClr val="C0C0C0"/>
                  </a:outerShdw>
                </a:effectLst>
                <a:latin typeface="Times New Roman" pitchFamily="18" charset="0"/>
              </a:rPr>
              <a:t>Ion “Shock Surfing” Acceleration</a:t>
            </a:r>
          </a:p>
        </p:txBody>
      </p:sp>
      <p:grpSp>
        <p:nvGrpSpPr>
          <p:cNvPr id="2" name="Group 7"/>
          <p:cNvGrpSpPr>
            <a:grpSpLocks/>
          </p:cNvGrpSpPr>
          <p:nvPr/>
        </p:nvGrpSpPr>
        <p:grpSpPr bwMode="auto">
          <a:xfrm>
            <a:off x="1185863" y="3048000"/>
            <a:ext cx="228600" cy="228600"/>
            <a:chOff x="1296" y="2736"/>
            <a:chExt cx="144" cy="144"/>
          </a:xfrm>
        </p:grpSpPr>
        <p:sp>
          <p:nvSpPr>
            <p:cNvPr id="27656" name="Oval 8"/>
            <p:cNvSpPr>
              <a:spLocks noChangeArrowheads="1"/>
            </p:cNvSpPr>
            <p:nvPr/>
          </p:nvSpPr>
          <p:spPr bwMode="auto">
            <a:xfrm>
              <a:off x="1296" y="2736"/>
              <a:ext cx="144" cy="144"/>
            </a:xfrm>
            <a:prstGeom prst="ellipse">
              <a:avLst/>
            </a:prstGeom>
            <a:noFill/>
            <a:ln w="9525">
              <a:solidFill>
                <a:schemeClr val="tx1"/>
              </a:solidFill>
              <a:round/>
              <a:headEnd/>
              <a:tailEnd/>
            </a:ln>
            <a:effectLst/>
          </p:spPr>
          <p:txBody>
            <a:bodyPr wrap="none" anchor="ctr"/>
            <a:lstStyle/>
            <a:p>
              <a:endParaRPr lang="ja-JP" altLang="en-US"/>
            </a:p>
          </p:txBody>
        </p:sp>
        <p:sp>
          <p:nvSpPr>
            <p:cNvPr id="27657" name="Oval 9"/>
            <p:cNvSpPr>
              <a:spLocks noChangeArrowheads="1"/>
            </p:cNvSpPr>
            <p:nvPr/>
          </p:nvSpPr>
          <p:spPr bwMode="auto">
            <a:xfrm>
              <a:off x="1344" y="2784"/>
              <a:ext cx="48" cy="48"/>
            </a:xfrm>
            <a:prstGeom prst="ellipse">
              <a:avLst/>
            </a:prstGeom>
            <a:solidFill>
              <a:schemeClr val="tx1"/>
            </a:solidFill>
            <a:ln w="9525">
              <a:solidFill>
                <a:schemeClr val="tx1"/>
              </a:solidFill>
              <a:round/>
              <a:headEnd/>
              <a:tailEnd/>
            </a:ln>
            <a:effectLst/>
          </p:spPr>
          <p:txBody>
            <a:bodyPr wrap="none" anchor="ctr"/>
            <a:lstStyle/>
            <a:p>
              <a:endParaRPr lang="ja-JP" altLang="en-US"/>
            </a:p>
          </p:txBody>
        </p:sp>
      </p:grpSp>
      <p:sp>
        <p:nvSpPr>
          <p:cNvPr id="27658" name="Text Box 10"/>
          <p:cNvSpPr txBox="1">
            <a:spLocks noChangeArrowheads="1"/>
          </p:cNvSpPr>
          <p:nvPr/>
        </p:nvSpPr>
        <p:spPr bwMode="auto">
          <a:xfrm>
            <a:off x="957263" y="3352800"/>
            <a:ext cx="762000" cy="457200"/>
          </a:xfrm>
          <a:prstGeom prst="rect">
            <a:avLst/>
          </a:prstGeom>
          <a:noFill/>
          <a:ln w="9525">
            <a:noFill/>
            <a:miter lim="800000"/>
            <a:headEnd/>
            <a:tailEnd/>
          </a:ln>
          <a:effectLst/>
        </p:spPr>
        <p:txBody>
          <a:bodyPr>
            <a:spAutoFit/>
          </a:bodyPr>
          <a:lstStyle/>
          <a:p>
            <a:pPr algn="ctr"/>
            <a:r>
              <a:rPr lang="en-US" altLang="ja-JP" sz="2400">
                <a:latin typeface="Times New Roman" pitchFamily="18" charset="0"/>
              </a:rPr>
              <a:t>B</a:t>
            </a:r>
            <a:r>
              <a:rPr lang="en-US" altLang="ja-JP" sz="2400" baseline="-25000">
                <a:latin typeface="Times New Roman" pitchFamily="18" charset="0"/>
              </a:rPr>
              <a:t>z,1</a:t>
            </a:r>
          </a:p>
        </p:txBody>
      </p:sp>
      <p:sp>
        <p:nvSpPr>
          <p:cNvPr id="27659" name="Text Box 11"/>
          <p:cNvSpPr txBox="1">
            <a:spLocks noChangeArrowheads="1"/>
          </p:cNvSpPr>
          <p:nvPr/>
        </p:nvSpPr>
        <p:spPr bwMode="auto">
          <a:xfrm>
            <a:off x="647700" y="990600"/>
            <a:ext cx="1300163" cy="457200"/>
          </a:xfrm>
          <a:prstGeom prst="rect">
            <a:avLst/>
          </a:prstGeom>
          <a:noFill/>
          <a:ln w="9525">
            <a:noFill/>
            <a:miter lim="800000"/>
            <a:headEnd/>
            <a:tailEnd/>
          </a:ln>
          <a:effectLst/>
        </p:spPr>
        <p:txBody>
          <a:bodyPr wrap="none">
            <a:spAutoFit/>
          </a:bodyPr>
          <a:lstStyle/>
          <a:p>
            <a:pPr algn="ctr"/>
            <a:r>
              <a:rPr lang="en-US" altLang="ja-JP" sz="2400">
                <a:solidFill>
                  <a:srgbClr val="FF0000"/>
                </a:solidFill>
                <a:latin typeface="Times New Roman" pitchFamily="18" charset="0"/>
              </a:rPr>
              <a:t>upstream</a:t>
            </a:r>
          </a:p>
        </p:txBody>
      </p:sp>
      <p:sp>
        <p:nvSpPr>
          <p:cNvPr id="27660" name="Text Box 12"/>
          <p:cNvSpPr txBox="1">
            <a:spLocks noChangeArrowheads="1"/>
          </p:cNvSpPr>
          <p:nvPr/>
        </p:nvSpPr>
        <p:spPr bwMode="auto">
          <a:xfrm>
            <a:off x="4191000" y="1066800"/>
            <a:ext cx="1673225" cy="457200"/>
          </a:xfrm>
          <a:prstGeom prst="rect">
            <a:avLst/>
          </a:prstGeom>
          <a:noFill/>
          <a:ln w="9525">
            <a:noFill/>
            <a:miter lim="800000"/>
            <a:headEnd/>
            <a:tailEnd/>
          </a:ln>
          <a:effectLst/>
        </p:spPr>
        <p:txBody>
          <a:bodyPr wrap="none">
            <a:spAutoFit/>
          </a:bodyPr>
          <a:lstStyle/>
          <a:p>
            <a:pPr algn="ctr"/>
            <a:r>
              <a:rPr lang="en-US" altLang="ja-JP" sz="2400">
                <a:solidFill>
                  <a:srgbClr val="FF0000"/>
                </a:solidFill>
                <a:latin typeface="Times New Roman" pitchFamily="18" charset="0"/>
              </a:rPr>
              <a:t>downstream</a:t>
            </a:r>
          </a:p>
        </p:txBody>
      </p:sp>
      <p:sp>
        <p:nvSpPr>
          <p:cNvPr id="27662" name="Line 14"/>
          <p:cNvSpPr>
            <a:spLocks noChangeShapeType="1"/>
          </p:cNvSpPr>
          <p:nvPr/>
        </p:nvSpPr>
        <p:spPr bwMode="auto">
          <a:xfrm>
            <a:off x="1947863" y="3200400"/>
            <a:ext cx="838200" cy="0"/>
          </a:xfrm>
          <a:prstGeom prst="line">
            <a:avLst/>
          </a:prstGeom>
          <a:noFill/>
          <a:ln w="9525">
            <a:solidFill>
              <a:schemeClr val="tx1"/>
            </a:solidFill>
            <a:round/>
            <a:headEnd/>
            <a:tailEnd type="triangle" w="med" len="med"/>
          </a:ln>
          <a:effectLst/>
        </p:spPr>
        <p:txBody>
          <a:bodyPr wrap="none" anchor="ctr"/>
          <a:lstStyle/>
          <a:p>
            <a:endParaRPr lang="ja-JP" altLang="en-US"/>
          </a:p>
        </p:txBody>
      </p:sp>
      <p:sp>
        <p:nvSpPr>
          <p:cNvPr id="27663" name="Text Box 15"/>
          <p:cNvSpPr txBox="1">
            <a:spLocks noChangeArrowheads="1"/>
          </p:cNvSpPr>
          <p:nvPr/>
        </p:nvSpPr>
        <p:spPr bwMode="auto">
          <a:xfrm>
            <a:off x="2176463" y="3276600"/>
            <a:ext cx="438150" cy="457200"/>
          </a:xfrm>
          <a:prstGeom prst="rect">
            <a:avLst/>
          </a:prstGeom>
          <a:noFill/>
          <a:ln w="9525">
            <a:noFill/>
            <a:miter lim="800000"/>
            <a:headEnd/>
            <a:tailEnd/>
          </a:ln>
          <a:effectLst/>
        </p:spPr>
        <p:txBody>
          <a:bodyPr>
            <a:spAutoFit/>
          </a:bodyPr>
          <a:lstStyle/>
          <a:p>
            <a:pPr algn="ctr"/>
            <a:r>
              <a:rPr lang="en-US" altLang="ja-JP" sz="2400">
                <a:latin typeface="Times New Roman" pitchFamily="18" charset="0"/>
              </a:rPr>
              <a:t>v</a:t>
            </a:r>
            <a:r>
              <a:rPr lang="en-US" altLang="ja-JP" sz="2400" baseline="-25000">
                <a:latin typeface="Times New Roman" pitchFamily="18" charset="0"/>
              </a:rPr>
              <a:t>1</a:t>
            </a:r>
          </a:p>
        </p:txBody>
      </p:sp>
      <p:sp>
        <p:nvSpPr>
          <p:cNvPr id="27664" name="Line 16"/>
          <p:cNvSpPr>
            <a:spLocks noChangeShapeType="1"/>
          </p:cNvSpPr>
          <p:nvPr/>
        </p:nvSpPr>
        <p:spPr bwMode="auto">
          <a:xfrm flipV="1">
            <a:off x="1871663" y="1752600"/>
            <a:ext cx="0" cy="1143000"/>
          </a:xfrm>
          <a:prstGeom prst="line">
            <a:avLst/>
          </a:prstGeom>
          <a:noFill/>
          <a:ln w="9525">
            <a:solidFill>
              <a:schemeClr val="tx1"/>
            </a:solidFill>
            <a:round/>
            <a:headEnd/>
            <a:tailEnd type="triangle" w="med" len="med"/>
          </a:ln>
          <a:effectLst/>
        </p:spPr>
        <p:txBody>
          <a:bodyPr wrap="none" anchor="ctr"/>
          <a:lstStyle/>
          <a:p>
            <a:endParaRPr lang="ja-JP" altLang="en-US"/>
          </a:p>
        </p:txBody>
      </p:sp>
      <p:sp>
        <p:nvSpPr>
          <p:cNvPr id="27665" name="Text Box 17"/>
          <p:cNvSpPr txBox="1">
            <a:spLocks noChangeArrowheads="1"/>
          </p:cNvSpPr>
          <p:nvPr/>
        </p:nvSpPr>
        <p:spPr bwMode="auto">
          <a:xfrm>
            <a:off x="1255713" y="2022475"/>
            <a:ext cx="471487" cy="457200"/>
          </a:xfrm>
          <a:prstGeom prst="rect">
            <a:avLst/>
          </a:prstGeom>
          <a:noFill/>
          <a:ln w="9525">
            <a:noFill/>
            <a:miter lim="800000"/>
            <a:headEnd/>
            <a:tailEnd/>
          </a:ln>
          <a:effectLst/>
        </p:spPr>
        <p:txBody>
          <a:bodyPr>
            <a:spAutoFit/>
          </a:bodyPr>
          <a:lstStyle/>
          <a:p>
            <a:pPr algn="ctr"/>
            <a:r>
              <a:rPr lang="en-US" altLang="ja-JP" sz="2400">
                <a:latin typeface="Times New Roman" pitchFamily="18" charset="0"/>
              </a:rPr>
              <a:t>E</a:t>
            </a:r>
            <a:r>
              <a:rPr lang="en-US" altLang="ja-JP" sz="2400" baseline="-25000">
                <a:latin typeface="Times New Roman" pitchFamily="18" charset="0"/>
              </a:rPr>
              <a:t>1</a:t>
            </a:r>
          </a:p>
        </p:txBody>
      </p:sp>
      <p:grpSp>
        <p:nvGrpSpPr>
          <p:cNvPr id="3" name="Group 18"/>
          <p:cNvGrpSpPr>
            <a:grpSpLocks/>
          </p:cNvGrpSpPr>
          <p:nvPr/>
        </p:nvGrpSpPr>
        <p:grpSpPr bwMode="auto">
          <a:xfrm>
            <a:off x="3929063" y="1676400"/>
            <a:ext cx="1219200" cy="2133600"/>
            <a:chOff x="2640" y="1056"/>
            <a:chExt cx="768" cy="1344"/>
          </a:xfrm>
        </p:grpSpPr>
        <p:grpSp>
          <p:nvGrpSpPr>
            <p:cNvPr id="4" name="Group 19"/>
            <p:cNvGrpSpPr>
              <a:grpSpLocks/>
            </p:cNvGrpSpPr>
            <p:nvPr/>
          </p:nvGrpSpPr>
          <p:grpSpPr bwMode="auto">
            <a:xfrm>
              <a:off x="2688" y="1920"/>
              <a:ext cx="144" cy="144"/>
              <a:chOff x="1296" y="2736"/>
              <a:chExt cx="144" cy="144"/>
            </a:xfrm>
          </p:grpSpPr>
          <p:sp>
            <p:nvSpPr>
              <p:cNvPr id="27668" name="Oval 20"/>
              <p:cNvSpPr>
                <a:spLocks noChangeArrowheads="1"/>
              </p:cNvSpPr>
              <p:nvPr/>
            </p:nvSpPr>
            <p:spPr bwMode="auto">
              <a:xfrm>
                <a:off x="1296" y="2736"/>
                <a:ext cx="144" cy="144"/>
              </a:xfrm>
              <a:prstGeom prst="ellipse">
                <a:avLst/>
              </a:prstGeom>
              <a:noFill/>
              <a:ln w="9525">
                <a:solidFill>
                  <a:schemeClr val="tx1"/>
                </a:solidFill>
                <a:round/>
                <a:headEnd/>
                <a:tailEnd/>
              </a:ln>
              <a:effectLst/>
            </p:spPr>
            <p:txBody>
              <a:bodyPr wrap="none" anchor="ctr"/>
              <a:lstStyle/>
              <a:p>
                <a:endParaRPr lang="ja-JP" altLang="en-US"/>
              </a:p>
            </p:txBody>
          </p:sp>
          <p:sp>
            <p:nvSpPr>
              <p:cNvPr id="27669" name="Oval 21"/>
              <p:cNvSpPr>
                <a:spLocks noChangeArrowheads="1"/>
              </p:cNvSpPr>
              <p:nvPr/>
            </p:nvSpPr>
            <p:spPr bwMode="auto">
              <a:xfrm>
                <a:off x="1344" y="2784"/>
                <a:ext cx="48" cy="48"/>
              </a:xfrm>
              <a:prstGeom prst="ellipse">
                <a:avLst/>
              </a:prstGeom>
              <a:solidFill>
                <a:schemeClr val="tx1"/>
              </a:solidFill>
              <a:ln w="9525">
                <a:solidFill>
                  <a:schemeClr val="tx1"/>
                </a:solidFill>
                <a:round/>
                <a:headEnd/>
                <a:tailEnd/>
              </a:ln>
              <a:effectLst/>
            </p:spPr>
            <p:txBody>
              <a:bodyPr wrap="none" anchor="ctr"/>
              <a:lstStyle/>
              <a:p>
                <a:endParaRPr lang="ja-JP" altLang="en-US"/>
              </a:p>
            </p:txBody>
          </p:sp>
        </p:grpSp>
        <p:sp>
          <p:nvSpPr>
            <p:cNvPr id="27670" name="Text Box 22"/>
            <p:cNvSpPr txBox="1">
              <a:spLocks noChangeArrowheads="1"/>
            </p:cNvSpPr>
            <p:nvPr/>
          </p:nvSpPr>
          <p:spPr bwMode="auto">
            <a:xfrm>
              <a:off x="2640" y="2112"/>
              <a:ext cx="432" cy="288"/>
            </a:xfrm>
            <a:prstGeom prst="rect">
              <a:avLst/>
            </a:prstGeom>
            <a:noFill/>
            <a:ln w="9525">
              <a:noFill/>
              <a:miter lim="800000"/>
              <a:headEnd/>
              <a:tailEnd/>
            </a:ln>
            <a:effectLst/>
          </p:spPr>
          <p:txBody>
            <a:bodyPr>
              <a:spAutoFit/>
            </a:bodyPr>
            <a:lstStyle/>
            <a:p>
              <a:pPr algn="ctr"/>
              <a:r>
                <a:rPr lang="en-US" altLang="ja-JP" sz="2400">
                  <a:latin typeface="Times New Roman" pitchFamily="18" charset="0"/>
                </a:rPr>
                <a:t>B</a:t>
              </a:r>
              <a:r>
                <a:rPr lang="en-US" altLang="ja-JP" sz="2400" baseline="-25000">
                  <a:latin typeface="Times New Roman" pitchFamily="18" charset="0"/>
                </a:rPr>
                <a:t>z,2</a:t>
              </a:r>
            </a:p>
          </p:txBody>
        </p:sp>
        <p:sp>
          <p:nvSpPr>
            <p:cNvPr id="27671" name="Line 23"/>
            <p:cNvSpPr>
              <a:spLocks noChangeShapeType="1"/>
            </p:cNvSpPr>
            <p:nvPr/>
          </p:nvSpPr>
          <p:spPr bwMode="auto">
            <a:xfrm>
              <a:off x="3120" y="1968"/>
              <a:ext cx="288" cy="0"/>
            </a:xfrm>
            <a:prstGeom prst="line">
              <a:avLst/>
            </a:prstGeom>
            <a:noFill/>
            <a:ln w="9525">
              <a:solidFill>
                <a:schemeClr val="tx1"/>
              </a:solidFill>
              <a:round/>
              <a:headEnd/>
              <a:tailEnd type="triangle" w="med" len="med"/>
            </a:ln>
            <a:effectLst/>
          </p:spPr>
          <p:txBody>
            <a:bodyPr wrap="none" anchor="ctr"/>
            <a:lstStyle/>
            <a:p>
              <a:endParaRPr lang="ja-JP" altLang="en-US"/>
            </a:p>
          </p:txBody>
        </p:sp>
        <p:sp>
          <p:nvSpPr>
            <p:cNvPr id="27672" name="Text Box 24"/>
            <p:cNvSpPr txBox="1">
              <a:spLocks noChangeArrowheads="1"/>
            </p:cNvSpPr>
            <p:nvPr/>
          </p:nvSpPr>
          <p:spPr bwMode="auto">
            <a:xfrm>
              <a:off x="3120" y="2064"/>
              <a:ext cx="276" cy="288"/>
            </a:xfrm>
            <a:prstGeom prst="rect">
              <a:avLst/>
            </a:prstGeom>
            <a:noFill/>
            <a:ln w="9525">
              <a:noFill/>
              <a:miter lim="800000"/>
              <a:headEnd/>
              <a:tailEnd/>
            </a:ln>
            <a:effectLst/>
          </p:spPr>
          <p:txBody>
            <a:bodyPr>
              <a:spAutoFit/>
            </a:bodyPr>
            <a:lstStyle/>
            <a:p>
              <a:pPr algn="ctr"/>
              <a:r>
                <a:rPr lang="en-US" altLang="ja-JP" sz="2400">
                  <a:latin typeface="Times New Roman" pitchFamily="18" charset="0"/>
                </a:rPr>
                <a:t>v</a:t>
              </a:r>
              <a:r>
                <a:rPr lang="en-US" altLang="ja-JP" sz="2400" baseline="-25000">
                  <a:latin typeface="Times New Roman" pitchFamily="18" charset="0"/>
                </a:rPr>
                <a:t>2</a:t>
              </a:r>
            </a:p>
          </p:txBody>
        </p:sp>
        <p:sp>
          <p:nvSpPr>
            <p:cNvPr id="27673" name="Line 25"/>
            <p:cNvSpPr>
              <a:spLocks noChangeShapeType="1"/>
            </p:cNvSpPr>
            <p:nvPr/>
          </p:nvSpPr>
          <p:spPr bwMode="auto">
            <a:xfrm flipV="1">
              <a:off x="3408" y="1056"/>
              <a:ext cx="0" cy="720"/>
            </a:xfrm>
            <a:prstGeom prst="line">
              <a:avLst/>
            </a:prstGeom>
            <a:noFill/>
            <a:ln w="9525">
              <a:solidFill>
                <a:schemeClr val="tx1"/>
              </a:solidFill>
              <a:round/>
              <a:headEnd/>
              <a:tailEnd type="triangle" w="med" len="med"/>
            </a:ln>
            <a:effectLst/>
          </p:spPr>
          <p:txBody>
            <a:bodyPr wrap="none" anchor="ctr"/>
            <a:lstStyle/>
            <a:p>
              <a:endParaRPr lang="ja-JP" altLang="en-US"/>
            </a:p>
          </p:txBody>
        </p:sp>
        <p:sp>
          <p:nvSpPr>
            <p:cNvPr id="27674" name="Text Box 26"/>
            <p:cNvSpPr txBox="1">
              <a:spLocks noChangeArrowheads="1"/>
            </p:cNvSpPr>
            <p:nvPr/>
          </p:nvSpPr>
          <p:spPr bwMode="auto">
            <a:xfrm>
              <a:off x="3020" y="1226"/>
              <a:ext cx="297" cy="288"/>
            </a:xfrm>
            <a:prstGeom prst="rect">
              <a:avLst/>
            </a:prstGeom>
            <a:noFill/>
            <a:ln w="9525">
              <a:noFill/>
              <a:miter lim="800000"/>
              <a:headEnd/>
              <a:tailEnd/>
            </a:ln>
            <a:effectLst/>
          </p:spPr>
          <p:txBody>
            <a:bodyPr>
              <a:spAutoFit/>
            </a:bodyPr>
            <a:lstStyle/>
            <a:p>
              <a:pPr algn="ctr"/>
              <a:r>
                <a:rPr lang="en-US" altLang="ja-JP" sz="2400">
                  <a:latin typeface="Times New Roman" pitchFamily="18" charset="0"/>
                </a:rPr>
                <a:t>E</a:t>
              </a:r>
              <a:r>
                <a:rPr lang="en-US" altLang="ja-JP" sz="2400" baseline="-25000">
                  <a:latin typeface="Times New Roman" pitchFamily="18" charset="0"/>
                </a:rPr>
                <a:t>1</a:t>
              </a:r>
            </a:p>
          </p:txBody>
        </p:sp>
      </p:grpSp>
      <p:graphicFrame>
        <p:nvGraphicFramePr>
          <p:cNvPr id="27675" name="Object 27"/>
          <p:cNvGraphicFramePr>
            <a:graphicFrameLocks noChangeAspect="1"/>
          </p:cNvGraphicFramePr>
          <p:nvPr/>
        </p:nvGraphicFramePr>
        <p:xfrm>
          <a:off x="3548063" y="4343400"/>
          <a:ext cx="1371600" cy="484188"/>
        </p:xfrm>
        <a:graphic>
          <a:graphicData uri="http://schemas.openxmlformats.org/presentationml/2006/ole">
            <p:oleObj spid="_x0000_s1567747" name="数式" r:id="rId5" imgW="647640" imgH="228600" progId="Equation.3">
              <p:embed/>
            </p:oleObj>
          </a:graphicData>
        </a:graphic>
      </p:graphicFrame>
      <p:sp>
        <p:nvSpPr>
          <p:cNvPr id="27676" name="Text Box 28"/>
          <p:cNvSpPr txBox="1">
            <a:spLocks noChangeArrowheads="1"/>
          </p:cNvSpPr>
          <p:nvPr/>
        </p:nvSpPr>
        <p:spPr bwMode="auto">
          <a:xfrm>
            <a:off x="5410200" y="4184650"/>
            <a:ext cx="3316288" cy="822325"/>
          </a:xfrm>
          <a:prstGeom prst="rect">
            <a:avLst/>
          </a:prstGeom>
          <a:noFill/>
          <a:ln w="9525">
            <a:noFill/>
            <a:miter lim="800000"/>
            <a:headEnd/>
            <a:tailEnd/>
          </a:ln>
          <a:effectLst/>
        </p:spPr>
        <p:txBody>
          <a:bodyPr wrap="none">
            <a:spAutoFit/>
          </a:bodyPr>
          <a:lstStyle/>
          <a:p>
            <a:r>
              <a:rPr lang="en-US" altLang="ja-JP" sz="2400">
                <a:latin typeface="Times New Roman" pitchFamily="18" charset="0"/>
              </a:rPr>
              <a:t> shock potential </a:t>
            </a:r>
            <a:r>
              <a:rPr lang="en-US" altLang="ja-JP" sz="2400">
                <a:latin typeface="Symbol" pitchFamily="18" charset="2"/>
              </a:rPr>
              <a:t>f</a:t>
            </a:r>
            <a:r>
              <a:rPr lang="en-US" altLang="ja-JP" sz="2400">
                <a:latin typeface="Times New Roman" pitchFamily="18" charset="0"/>
              </a:rPr>
              <a:t> due to </a:t>
            </a:r>
          </a:p>
          <a:p>
            <a:r>
              <a:rPr lang="en-US" altLang="ja-JP" sz="2400">
                <a:latin typeface="Times New Roman" pitchFamily="18" charset="0"/>
              </a:rPr>
              <a:t> polarization electric field</a:t>
            </a:r>
          </a:p>
        </p:txBody>
      </p:sp>
      <p:sp>
        <p:nvSpPr>
          <p:cNvPr id="27677" name="Text Box 29"/>
          <p:cNvSpPr txBox="1">
            <a:spLocks noChangeArrowheads="1"/>
          </p:cNvSpPr>
          <p:nvPr/>
        </p:nvSpPr>
        <p:spPr bwMode="auto">
          <a:xfrm>
            <a:off x="500063" y="4191000"/>
            <a:ext cx="638175" cy="519113"/>
          </a:xfrm>
          <a:prstGeom prst="rect">
            <a:avLst/>
          </a:prstGeom>
          <a:noFill/>
          <a:ln w="9525">
            <a:noFill/>
            <a:miter lim="800000"/>
            <a:headEnd/>
            <a:tailEnd/>
          </a:ln>
          <a:effectLst/>
        </p:spPr>
        <p:txBody>
          <a:bodyPr wrap="none">
            <a:spAutoFit/>
          </a:bodyPr>
          <a:lstStyle/>
          <a:p>
            <a:pPr algn="ctr"/>
            <a:r>
              <a:rPr lang="en-US" altLang="ja-JP" sz="2800">
                <a:latin typeface="Times New Roman" pitchFamily="18" charset="0"/>
              </a:rPr>
              <a:t>ion</a:t>
            </a:r>
          </a:p>
        </p:txBody>
      </p:sp>
      <p:sp>
        <p:nvSpPr>
          <p:cNvPr id="27678" name="Line 30"/>
          <p:cNvSpPr>
            <a:spLocks noChangeShapeType="1"/>
          </p:cNvSpPr>
          <p:nvPr/>
        </p:nvSpPr>
        <p:spPr bwMode="auto">
          <a:xfrm>
            <a:off x="3200400" y="1447800"/>
            <a:ext cx="38100" cy="4419600"/>
          </a:xfrm>
          <a:prstGeom prst="line">
            <a:avLst/>
          </a:prstGeom>
          <a:noFill/>
          <a:ln w="76200">
            <a:solidFill>
              <a:srgbClr val="008080"/>
            </a:solidFill>
            <a:prstDash val="lgDash"/>
            <a:round/>
            <a:headEnd/>
            <a:tailEnd/>
          </a:ln>
          <a:effectLst/>
        </p:spPr>
        <p:txBody>
          <a:bodyPr/>
          <a:lstStyle/>
          <a:p>
            <a:endParaRPr lang="ja-JP" altLang="en-US"/>
          </a:p>
        </p:txBody>
      </p:sp>
      <p:sp>
        <p:nvSpPr>
          <p:cNvPr id="27679" name="Text Box 31"/>
          <p:cNvSpPr txBox="1">
            <a:spLocks noChangeArrowheads="1"/>
          </p:cNvSpPr>
          <p:nvPr/>
        </p:nvSpPr>
        <p:spPr bwMode="auto">
          <a:xfrm>
            <a:off x="2438400" y="838200"/>
            <a:ext cx="1563688" cy="457200"/>
          </a:xfrm>
          <a:prstGeom prst="rect">
            <a:avLst/>
          </a:prstGeom>
          <a:noFill/>
          <a:ln w="9525">
            <a:noFill/>
            <a:miter lim="800000"/>
            <a:headEnd/>
            <a:tailEnd/>
          </a:ln>
          <a:effectLst/>
        </p:spPr>
        <p:txBody>
          <a:bodyPr wrap="none">
            <a:spAutoFit/>
          </a:bodyPr>
          <a:lstStyle/>
          <a:p>
            <a:r>
              <a:rPr lang="en-US" altLang="ja-JP" sz="2400">
                <a:solidFill>
                  <a:srgbClr val="CC0000"/>
                </a:solidFill>
                <a:latin typeface="Times New Roman" pitchFamily="18" charset="0"/>
              </a:rPr>
              <a:t>shock front</a:t>
            </a:r>
          </a:p>
        </p:txBody>
      </p:sp>
      <p:sp>
        <p:nvSpPr>
          <p:cNvPr id="27680" name="Text Box 32"/>
          <p:cNvSpPr txBox="1">
            <a:spLocks noChangeArrowheads="1"/>
          </p:cNvSpPr>
          <p:nvPr/>
        </p:nvSpPr>
        <p:spPr bwMode="auto">
          <a:xfrm>
            <a:off x="533400" y="5967413"/>
            <a:ext cx="8429625" cy="701675"/>
          </a:xfrm>
          <a:prstGeom prst="rect">
            <a:avLst/>
          </a:prstGeom>
          <a:noFill/>
          <a:ln w="9525">
            <a:noFill/>
            <a:miter lim="800000"/>
            <a:headEnd/>
            <a:tailEnd/>
          </a:ln>
          <a:effectLst/>
        </p:spPr>
        <p:txBody>
          <a:bodyPr>
            <a:spAutoFit/>
          </a:bodyPr>
          <a:lstStyle/>
          <a:p>
            <a:r>
              <a:rPr lang="en-US" altLang="ja-JP" sz="2000">
                <a:latin typeface="Times New Roman" pitchFamily="18" charset="0"/>
              </a:rPr>
              <a:t>Sagdeev (1966), Sagdeev and Shapiro (1973), Katsouleas and Dawson (1983), </a:t>
            </a:r>
          </a:p>
          <a:p>
            <a:r>
              <a:rPr lang="en-US" altLang="ja-JP" sz="2000">
                <a:latin typeface="Times New Roman" pitchFamily="18" charset="0"/>
              </a:rPr>
              <a:t>Lembege et al. (1983), Ohsawa (1990),…Lee et al. (1996), Zank et al. (1996),….</a:t>
            </a:r>
          </a:p>
        </p:txBody>
      </p:sp>
      <p:sp>
        <p:nvSpPr>
          <p:cNvPr id="27681" name="Line 33"/>
          <p:cNvSpPr>
            <a:spLocks noChangeShapeType="1"/>
          </p:cNvSpPr>
          <p:nvPr/>
        </p:nvSpPr>
        <p:spPr bwMode="auto">
          <a:xfrm flipH="1">
            <a:off x="2987675" y="4868863"/>
            <a:ext cx="576263" cy="0"/>
          </a:xfrm>
          <a:prstGeom prst="line">
            <a:avLst/>
          </a:prstGeom>
          <a:noFill/>
          <a:ln w="38100">
            <a:solidFill>
              <a:srgbClr val="FF0000"/>
            </a:solidFill>
            <a:round/>
            <a:headEnd/>
            <a:tailEnd type="stealth" w="lg" len="lg"/>
          </a:ln>
          <a:effectLst/>
        </p:spPr>
        <p:txBody>
          <a:bodyPr/>
          <a:lstStyle/>
          <a:p>
            <a:endParaRPr lang="ja-JP" altLang="en-US"/>
          </a:p>
        </p:txBody>
      </p:sp>
      <p:sp>
        <p:nvSpPr>
          <p:cNvPr id="27682" name="Line 34"/>
          <p:cNvSpPr>
            <a:spLocks noChangeShapeType="1"/>
          </p:cNvSpPr>
          <p:nvPr/>
        </p:nvSpPr>
        <p:spPr bwMode="auto">
          <a:xfrm flipH="1">
            <a:off x="2987675" y="4005263"/>
            <a:ext cx="576263" cy="0"/>
          </a:xfrm>
          <a:prstGeom prst="line">
            <a:avLst/>
          </a:prstGeom>
          <a:noFill/>
          <a:ln w="38100">
            <a:solidFill>
              <a:srgbClr val="FF0000"/>
            </a:solidFill>
            <a:round/>
            <a:headEnd/>
            <a:tailEnd type="stealth" w="lg" len="lg"/>
          </a:ln>
          <a:effectLst/>
        </p:spPr>
        <p:txBody>
          <a:bodyPr/>
          <a:lstStyle/>
          <a:p>
            <a:endParaRPr lang="ja-JP" altLang="en-US"/>
          </a:p>
        </p:txBody>
      </p:sp>
      <p:sp>
        <p:nvSpPr>
          <p:cNvPr id="27683" name="Line 35"/>
          <p:cNvSpPr>
            <a:spLocks noChangeShapeType="1"/>
          </p:cNvSpPr>
          <p:nvPr/>
        </p:nvSpPr>
        <p:spPr bwMode="auto">
          <a:xfrm flipH="1">
            <a:off x="2987675" y="3213100"/>
            <a:ext cx="576263" cy="0"/>
          </a:xfrm>
          <a:prstGeom prst="line">
            <a:avLst/>
          </a:prstGeom>
          <a:noFill/>
          <a:ln w="38100">
            <a:solidFill>
              <a:srgbClr val="FF0000"/>
            </a:solidFill>
            <a:round/>
            <a:headEnd/>
            <a:tailEnd type="stealth" w="lg" len="lg"/>
          </a:ln>
          <a:effectLst/>
        </p:spPr>
        <p:txBody>
          <a:bodyPr/>
          <a:lstStyle/>
          <a:p>
            <a:endParaRPr lang="ja-JP" altLang="en-US"/>
          </a:p>
        </p:txBody>
      </p:sp>
      <p:sp>
        <p:nvSpPr>
          <p:cNvPr id="27684" name="Line 36"/>
          <p:cNvSpPr>
            <a:spLocks noChangeShapeType="1"/>
          </p:cNvSpPr>
          <p:nvPr/>
        </p:nvSpPr>
        <p:spPr bwMode="auto">
          <a:xfrm flipH="1">
            <a:off x="2987675" y="2420938"/>
            <a:ext cx="576263" cy="0"/>
          </a:xfrm>
          <a:prstGeom prst="line">
            <a:avLst/>
          </a:prstGeom>
          <a:noFill/>
          <a:ln w="38100">
            <a:solidFill>
              <a:srgbClr val="FF0000"/>
            </a:solidFill>
            <a:round/>
            <a:headEnd/>
            <a:tailEnd type="stealth" w="lg" len="lg"/>
          </a:ln>
          <a:effectLst/>
        </p:spPr>
        <p:txBody>
          <a:bodyPr/>
          <a:lstStyle/>
          <a:p>
            <a:endParaRPr lang="ja-JP" altLang="en-US"/>
          </a:p>
        </p:txBody>
      </p:sp>
      <p:sp>
        <p:nvSpPr>
          <p:cNvPr id="27685" name="Rectangle 37"/>
          <p:cNvSpPr>
            <a:spLocks noChangeArrowheads="1"/>
          </p:cNvSpPr>
          <p:nvPr/>
        </p:nvSpPr>
        <p:spPr bwMode="auto">
          <a:xfrm>
            <a:off x="3492500" y="4292600"/>
            <a:ext cx="1511300" cy="504825"/>
          </a:xfrm>
          <a:prstGeom prst="rect">
            <a:avLst/>
          </a:prstGeom>
          <a:noFill/>
          <a:ln w="9525">
            <a:solidFill>
              <a:srgbClr val="FF0000"/>
            </a:solidFill>
            <a:miter lim="800000"/>
            <a:headEnd/>
            <a:tailEnd/>
          </a:ln>
          <a:effectLst/>
        </p:spPr>
        <p:txBody>
          <a:bodyPr wrap="none" anchor="ctr"/>
          <a:lstStyle/>
          <a:p>
            <a:endParaRPr lang="ja-JP" altLang="en-US"/>
          </a:p>
        </p:txBody>
      </p:sp>
      <p:graphicFrame>
        <p:nvGraphicFramePr>
          <p:cNvPr id="1567748" name="Object 4"/>
          <p:cNvGraphicFramePr>
            <a:graphicFrameLocks noChangeAspect="1"/>
          </p:cNvGraphicFramePr>
          <p:nvPr/>
        </p:nvGraphicFramePr>
        <p:xfrm>
          <a:off x="5796136" y="2132856"/>
          <a:ext cx="2843808" cy="1301945"/>
        </p:xfrm>
        <a:graphic>
          <a:graphicData uri="http://schemas.openxmlformats.org/presentationml/2006/ole">
            <p:oleObj spid="_x0000_s1567748" name="数式" r:id="rId6" imgW="1054080" imgH="482400" progId="Equation.3">
              <p:embed/>
            </p:oleObj>
          </a:graphicData>
        </a:graphic>
      </p:graphicFrame>
      <p:sp>
        <p:nvSpPr>
          <p:cNvPr id="40" name="正方形/長方形 39"/>
          <p:cNvSpPr/>
          <p:nvPr/>
        </p:nvSpPr>
        <p:spPr>
          <a:xfrm>
            <a:off x="5652120" y="1556792"/>
            <a:ext cx="2576539" cy="369332"/>
          </a:xfrm>
          <a:prstGeom prst="rect">
            <a:avLst/>
          </a:prstGeom>
        </p:spPr>
        <p:txBody>
          <a:bodyPr wrap="none">
            <a:spAutoFit/>
          </a:bodyPr>
          <a:lstStyle/>
          <a:p>
            <a:r>
              <a:rPr lang="en-US" altLang="ja-JP" b="1" dirty="0" smtClean="0">
                <a:solidFill>
                  <a:srgbClr val="FF0000"/>
                </a:solidFill>
                <a:latin typeface="Times New Roman" pitchFamily="18" charset="0"/>
                <a:cs typeface="Times New Roman" pitchFamily="18" charset="0"/>
              </a:rPr>
              <a:t>Lorentz Transformation</a:t>
            </a:r>
            <a:endParaRPr lang="ja-JP"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274638"/>
            <a:ext cx="8229600" cy="796908"/>
          </a:xfrm>
        </p:spPr>
        <p:txBody>
          <a:bodyPr/>
          <a:lstStyle/>
          <a:p>
            <a:r>
              <a:rPr lang="en-US" altLang="ja-JP" b="1" dirty="0">
                <a:solidFill>
                  <a:srgbClr val="FF0000"/>
                </a:solidFill>
                <a:latin typeface="Times New Roman" pitchFamily="18" charset="0"/>
                <a:cs typeface="Times New Roman" pitchFamily="18" charset="0"/>
              </a:rPr>
              <a:t>Acceleration Mechanism</a:t>
            </a:r>
          </a:p>
        </p:txBody>
      </p:sp>
      <p:pic>
        <p:nvPicPr>
          <p:cNvPr id="168963" name="Picture 3" descr="prt_trj0"/>
          <p:cNvPicPr>
            <a:picLocks noGrp="1" noChangeAspect="1" noChangeArrowheads="1"/>
          </p:cNvPicPr>
          <p:nvPr>
            <p:ph sz="half" idx="1"/>
          </p:nvPr>
        </p:nvPicPr>
        <p:blipFill>
          <a:blip r:embed="rId3" cstate="print"/>
          <a:srcRect/>
          <a:stretch>
            <a:fillRect/>
          </a:stretch>
        </p:blipFill>
        <p:spPr>
          <a:xfrm>
            <a:off x="381000" y="1295400"/>
            <a:ext cx="4724400" cy="2368550"/>
          </a:xfrm>
          <a:noFill/>
          <a:ln/>
        </p:spPr>
      </p:pic>
      <p:grpSp>
        <p:nvGrpSpPr>
          <p:cNvPr id="2" name="Group 4"/>
          <p:cNvGrpSpPr>
            <a:grpSpLocks/>
          </p:cNvGrpSpPr>
          <p:nvPr/>
        </p:nvGrpSpPr>
        <p:grpSpPr bwMode="auto">
          <a:xfrm>
            <a:off x="5257800" y="1676400"/>
            <a:ext cx="3886200" cy="1804988"/>
            <a:chOff x="3168" y="864"/>
            <a:chExt cx="2448" cy="1137"/>
          </a:xfrm>
        </p:grpSpPr>
        <p:pic>
          <p:nvPicPr>
            <p:cNvPr id="168965" name="Picture 5" descr="ne_prt_pos"/>
            <p:cNvPicPr>
              <a:picLocks noChangeAspect="1" noChangeArrowheads="1"/>
            </p:cNvPicPr>
            <p:nvPr/>
          </p:nvPicPr>
          <p:blipFill>
            <a:blip r:embed="rId4" cstate="print"/>
            <a:srcRect/>
            <a:stretch>
              <a:fillRect/>
            </a:stretch>
          </p:blipFill>
          <p:spPr bwMode="auto">
            <a:xfrm>
              <a:off x="3312" y="864"/>
              <a:ext cx="2304" cy="1137"/>
            </a:xfrm>
            <a:prstGeom prst="rect">
              <a:avLst/>
            </a:prstGeom>
            <a:noFill/>
          </p:spPr>
        </p:pic>
        <p:sp>
          <p:nvSpPr>
            <p:cNvPr id="168966" name="Text Box 6"/>
            <p:cNvSpPr txBox="1">
              <a:spLocks noChangeArrowheads="1"/>
            </p:cNvSpPr>
            <p:nvPr/>
          </p:nvSpPr>
          <p:spPr bwMode="auto">
            <a:xfrm rot="16200000">
              <a:off x="3167" y="1297"/>
              <a:ext cx="193" cy="192"/>
            </a:xfrm>
            <a:prstGeom prst="rect">
              <a:avLst/>
            </a:prstGeom>
            <a:noFill/>
            <a:ln w="9525">
              <a:noFill/>
              <a:miter lim="800000"/>
              <a:headEnd/>
              <a:tailEnd/>
            </a:ln>
            <a:effectLst/>
          </p:spPr>
          <p:txBody>
            <a:bodyPr>
              <a:spAutoFit/>
            </a:bodyPr>
            <a:lstStyle/>
            <a:p>
              <a:pPr algn="ctr"/>
              <a:r>
                <a:rPr lang="en-US" altLang="ja-JP" sz="1400" b="1" i="1">
                  <a:latin typeface="Times New Roman" pitchFamily="18" charset="0"/>
                </a:rPr>
                <a:t>x</a:t>
              </a:r>
              <a:r>
                <a:rPr lang="en-US" altLang="ja-JP" sz="1400" b="1">
                  <a:latin typeface="Arial" charset="0"/>
                </a:rPr>
                <a:t> </a:t>
              </a:r>
            </a:p>
          </p:txBody>
        </p:sp>
        <p:sp>
          <p:nvSpPr>
            <p:cNvPr id="168967" name="Text Box 7"/>
            <p:cNvSpPr txBox="1">
              <a:spLocks noChangeArrowheads="1"/>
            </p:cNvSpPr>
            <p:nvPr/>
          </p:nvSpPr>
          <p:spPr bwMode="auto">
            <a:xfrm>
              <a:off x="3600" y="1344"/>
              <a:ext cx="576" cy="212"/>
            </a:xfrm>
            <a:prstGeom prst="rect">
              <a:avLst/>
            </a:prstGeom>
            <a:noFill/>
            <a:ln w="9525">
              <a:noFill/>
              <a:miter lim="800000"/>
              <a:headEnd/>
              <a:tailEnd/>
            </a:ln>
            <a:effectLst/>
          </p:spPr>
          <p:txBody>
            <a:bodyPr>
              <a:spAutoFit/>
            </a:bodyPr>
            <a:lstStyle/>
            <a:p>
              <a:pPr algn="ctr"/>
              <a:r>
                <a:rPr lang="en-US" altLang="ja-JP" sz="800">
                  <a:solidFill>
                    <a:srgbClr val="F15C01"/>
                  </a:solidFill>
                  <a:latin typeface="Arial" charset="0"/>
                </a:rPr>
                <a:t>Accelerated particle</a:t>
              </a:r>
            </a:p>
          </p:txBody>
        </p:sp>
        <p:sp>
          <p:nvSpPr>
            <p:cNvPr id="168968" name="Text Box 8"/>
            <p:cNvSpPr txBox="1">
              <a:spLocks noChangeArrowheads="1"/>
            </p:cNvSpPr>
            <p:nvPr/>
          </p:nvSpPr>
          <p:spPr bwMode="auto">
            <a:xfrm>
              <a:off x="3984" y="1536"/>
              <a:ext cx="720" cy="212"/>
            </a:xfrm>
            <a:prstGeom prst="rect">
              <a:avLst/>
            </a:prstGeom>
            <a:noFill/>
            <a:ln w="9525">
              <a:noFill/>
              <a:miter lim="800000"/>
              <a:headEnd/>
              <a:tailEnd/>
            </a:ln>
            <a:effectLst/>
          </p:spPr>
          <p:txBody>
            <a:bodyPr>
              <a:spAutoFit/>
            </a:bodyPr>
            <a:lstStyle/>
            <a:p>
              <a:pPr algn="ctr"/>
              <a:r>
                <a:rPr lang="en-US" altLang="ja-JP" sz="800">
                  <a:solidFill>
                    <a:srgbClr val="66FF33"/>
                  </a:solidFill>
                  <a:latin typeface="Arial" charset="0"/>
                </a:rPr>
                <a:t>un-accelerated particle</a:t>
              </a:r>
            </a:p>
          </p:txBody>
        </p:sp>
      </p:grpSp>
      <p:pic>
        <p:nvPicPr>
          <p:cNvPr id="168969" name="Picture 9" descr="ne_prt_pos"/>
          <p:cNvPicPr>
            <a:picLocks noChangeAspect="1" noChangeArrowheads="1"/>
          </p:cNvPicPr>
          <p:nvPr/>
        </p:nvPicPr>
        <p:blipFill>
          <a:blip r:embed="rId5" cstate="print"/>
          <a:srcRect/>
          <a:stretch>
            <a:fillRect/>
          </a:stretch>
        </p:blipFill>
        <p:spPr bwMode="auto">
          <a:xfrm>
            <a:off x="5486400" y="4114800"/>
            <a:ext cx="3576638" cy="1600200"/>
          </a:xfrm>
          <a:prstGeom prst="rect">
            <a:avLst/>
          </a:prstGeom>
          <a:noFill/>
        </p:spPr>
      </p:pic>
      <p:sp>
        <p:nvSpPr>
          <p:cNvPr id="168970" name="Text Box 10"/>
          <p:cNvSpPr txBox="1">
            <a:spLocks noChangeArrowheads="1"/>
          </p:cNvSpPr>
          <p:nvPr/>
        </p:nvSpPr>
        <p:spPr bwMode="auto">
          <a:xfrm rot="16200000">
            <a:off x="5260975" y="4672013"/>
            <a:ext cx="298450" cy="336550"/>
          </a:xfrm>
          <a:prstGeom prst="rect">
            <a:avLst/>
          </a:prstGeom>
          <a:noFill/>
          <a:ln w="9525">
            <a:noFill/>
            <a:miter lim="800000"/>
            <a:headEnd/>
            <a:tailEnd/>
          </a:ln>
          <a:effectLst/>
        </p:spPr>
        <p:txBody>
          <a:bodyPr>
            <a:spAutoFit/>
          </a:bodyPr>
          <a:lstStyle/>
          <a:p>
            <a:pPr algn="ctr"/>
            <a:r>
              <a:rPr lang="en-US" altLang="ja-JP" sz="1600" b="1" i="1">
                <a:latin typeface="Times New Roman" pitchFamily="18" charset="0"/>
              </a:rPr>
              <a:t>x</a:t>
            </a:r>
            <a:r>
              <a:rPr lang="en-US" altLang="ja-JP" sz="1600" b="1">
                <a:latin typeface="Arial" charset="0"/>
              </a:rPr>
              <a:t> </a:t>
            </a:r>
          </a:p>
        </p:txBody>
      </p:sp>
      <p:sp>
        <p:nvSpPr>
          <p:cNvPr id="168971" name="Text Box 11"/>
          <p:cNvSpPr txBox="1">
            <a:spLocks noChangeArrowheads="1"/>
          </p:cNvSpPr>
          <p:nvPr/>
        </p:nvSpPr>
        <p:spPr bwMode="auto">
          <a:xfrm>
            <a:off x="6781800" y="4984750"/>
            <a:ext cx="1047750" cy="336550"/>
          </a:xfrm>
          <a:prstGeom prst="rect">
            <a:avLst/>
          </a:prstGeom>
          <a:noFill/>
          <a:ln w="9525">
            <a:noFill/>
            <a:miter lim="800000"/>
            <a:headEnd/>
            <a:tailEnd/>
          </a:ln>
          <a:effectLst/>
        </p:spPr>
        <p:txBody>
          <a:bodyPr>
            <a:spAutoFit/>
          </a:bodyPr>
          <a:lstStyle/>
          <a:p>
            <a:pPr algn="ctr"/>
            <a:r>
              <a:rPr lang="en-US" altLang="ja-JP" sz="800">
                <a:solidFill>
                  <a:srgbClr val="F15C01"/>
                </a:solidFill>
                <a:latin typeface="Arial" charset="0"/>
              </a:rPr>
              <a:t>Accelerated particle</a:t>
            </a:r>
          </a:p>
        </p:txBody>
      </p:sp>
      <p:sp>
        <p:nvSpPr>
          <p:cNvPr id="168972" name="Text Box 12"/>
          <p:cNvSpPr txBox="1">
            <a:spLocks noChangeArrowheads="1"/>
          </p:cNvSpPr>
          <p:nvPr/>
        </p:nvSpPr>
        <p:spPr bwMode="auto">
          <a:xfrm>
            <a:off x="7391400" y="4343400"/>
            <a:ext cx="1295400" cy="214313"/>
          </a:xfrm>
          <a:prstGeom prst="rect">
            <a:avLst/>
          </a:prstGeom>
          <a:noFill/>
          <a:ln w="9525">
            <a:noFill/>
            <a:miter lim="800000"/>
            <a:headEnd/>
            <a:tailEnd/>
          </a:ln>
          <a:effectLst/>
        </p:spPr>
        <p:txBody>
          <a:bodyPr>
            <a:spAutoFit/>
          </a:bodyPr>
          <a:lstStyle/>
          <a:p>
            <a:pPr algn="ctr"/>
            <a:r>
              <a:rPr lang="en-US" altLang="ja-JP" sz="800">
                <a:solidFill>
                  <a:srgbClr val="66FF33"/>
                </a:solidFill>
                <a:latin typeface="Arial" charset="0"/>
              </a:rPr>
              <a:t>un-accelerated particle</a:t>
            </a:r>
          </a:p>
        </p:txBody>
      </p:sp>
      <p:sp>
        <p:nvSpPr>
          <p:cNvPr id="168973" name="Text Box 13"/>
          <p:cNvSpPr txBox="1">
            <a:spLocks noChangeArrowheads="1"/>
          </p:cNvSpPr>
          <p:nvPr/>
        </p:nvSpPr>
        <p:spPr bwMode="auto">
          <a:xfrm>
            <a:off x="228600" y="2133600"/>
            <a:ext cx="298450" cy="366713"/>
          </a:xfrm>
          <a:prstGeom prst="rect">
            <a:avLst/>
          </a:prstGeom>
          <a:noFill/>
          <a:ln w="9525">
            <a:noFill/>
            <a:miter lim="800000"/>
            <a:headEnd/>
            <a:tailEnd/>
          </a:ln>
          <a:effectLst/>
        </p:spPr>
        <p:txBody>
          <a:bodyPr>
            <a:spAutoFit/>
          </a:bodyPr>
          <a:lstStyle/>
          <a:p>
            <a:r>
              <a:rPr lang="en-US" altLang="ja-JP" sz="1800" b="1" i="1">
                <a:latin typeface="Times New Roman" pitchFamily="18" charset="0"/>
              </a:rPr>
              <a:t>x</a:t>
            </a:r>
          </a:p>
        </p:txBody>
      </p:sp>
      <p:sp>
        <p:nvSpPr>
          <p:cNvPr id="168974" name="Text Box 14"/>
          <p:cNvSpPr txBox="1">
            <a:spLocks noChangeArrowheads="1"/>
          </p:cNvSpPr>
          <p:nvPr/>
        </p:nvSpPr>
        <p:spPr bwMode="auto">
          <a:xfrm>
            <a:off x="7234238" y="5545138"/>
            <a:ext cx="247650" cy="366712"/>
          </a:xfrm>
          <a:prstGeom prst="rect">
            <a:avLst/>
          </a:prstGeom>
          <a:noFill/>
          <a:ln w="9525">
            <a:noFill/>
            <a:miter lim="800000"/>
            <a:headEnd/>
            <a:tailEnd/>
          </a:ln>
          <a:effectLst/>
        </p:spPr>
        <p:txBody>
          <a:bodyPr wrap="none">
            <a:spAutoFit/>
          </a:bodyPr>
          <a:lstStyle/>
          <a:p>
            <a:r>
              <a:rPr lang="en-US" altLang="ja-JP" sz="1800" b="1" i="1">
                <a:latin typeface="Times New Roman" pitchFamily="18" charset="0"/>
              </a:rPr>
              <a:t>t</a:t>
            </a:r>
          </a:p>
        </p:txBody>
      </p:sp>
      <p:sp>
        <p:nvSpPr>
          <p:cNvPr id="168975" name="Text Box 15"/>
          <p:cNvSpPr txBox="1">
            <a:spLocks noChangeArrowheads="1"/>
          </p:cNvSpPr>
          <p:nvPr/>
        </p:nvSpPr>
        <p:spPr bwMode="auto">
          <a:xfrm>
            <a:off x="1219200" y="2438400"/>
            <a:ext cx="1047750" cy="428625"/>
          </a:xfrm>
          <a:prstGeom prst="rect">
            <a:avLst/>
          </a:prstGeom>
          <a:noFill/>
          <a:ln w="9525">
            <a:noFill/>
            <a:miter lim="800000"/>
            <a:headEnd/>
            <a:tailEnd/>
          </a:ln>
          <a:effectLst/>
        </p:spPr>
        <p:txBody>
          <a:bodyPr>
            <a:spAutoFit/>
          </a:bodyPr>
          <a:lstStyle/>
          <a:p>
            <a:pPr algn="ctr"/>
            <a:r>
              <a:rPr lang="en-US" altLang="ja-JP" sz="1100" b="1">
                <a:solidFill>
                  <a:srgbClr val="F15C01"/>
                </a:solidFill>
                <a:latin typeface="Arial" charset="0"/>
              </a:rPr>
              <a:t>Accelerated particle</a:t>
            </a:r>
          </a:p>
        </p:txBody>
      </p:sp>
      <p:sp>
        <p:nvSpPr>
          <p:cNvPr id="168976" name="Text Box 16"/>
          <p:cNvSpPr txBox="1">
            <a:spLocks noChangeArrowheads="1"/>
          </p:cNvSpPr>
          <p:nvPr/>
        </p:nvSpPr>
        <p:spPr bwMode="auto">
          <a:xfrm>
            <a:off x="1828800" y="1066800"/>
            <a:ext cx="1708150" cy="366713"/>
          </a:xfrm>
          <a:prstGeom prst="rect">
            <a:avLst/>
          </a:prstGeom>
          <a:noFill/>
          <a:ln w="9525">
            <a:noFill/>
            <a:miter lim="800000"/>
            <a:headEnd/>
            <a:tailEnd/>
          </a:ln>
          <a:effectLst/>
        </p:spPr>
        <p:txBody>
          <a:bodyPr wrap="none">
            <a:spAutoFit/>
          </a:bodyPr>
          <a:lstStyle/>
          <a:p>
            <a:r>
              <a:rPr lang="en-US" altLang="ja-JP" sz="1800" b="1">
                <a:effectLst>
                  <a:outerShdw blurRad="38100" dist="38100" dir="2700000" algn="tl">
                    <a:srgbClr val="C0C0C0"/>
                  </a:outerShdw>
                </a:effectLst>
                <a:latin typeface="Arial" charset="0"/>
              </a:rPr>
              <a:t>3D Simulation</a:t>
            </a:r>
          </a:p>
        </p:txBody>
      </p:sp>
      <p:sp>
        <p:nvSpPr>
          <p:cNvPr id="168977" name="Text Box 17"/>
          <p:cNvSpPr txBox="1">
            <a:spLocks noChangeArrowheads="1"/>
          </p:cNvSpPr>
          <p:nvPr/>
        </p:nvSpPr>
        <p:spPr bwMode="auto">
          <a:xfrm>
            <a:off x="5943600" y="1447800"/>
            <a:ext cx="1290638" cy="336550"/>
          </a:xfrm>
          <a:prstGeom prst="rect">
            <a:avLst/>
          </a:prstGeom>
          <a:noFill/>
          <a:ln w="9525">
            <a:noFill/>
            <a:miter lim="800000"/>
            <a:headEnd/>
            <a:tailEnd/>
          </a:ln>
          <a:effectLst/>
        </p:spPr>
        <p:txBody>
          <a:bodyPr wrap="none">
            <a:spAutoFit/>
          </a:bodyPr>
          <a:lstStyle/>
          <a:p>
            <a:r>
              <a:rPr lang="en-US" altLang="ja-JP" sz="1600" b="1">
                <a:effectLst>
                  <a:outerShdw blurRad="38100" dist="38100" dir="2700000" algn="tl">
                    <a:srgbClr val="C0C0C0"/>
                  </a:outerShdw>
                </a:effectLst>
                <a:latin typeface="Arial" charset="0"/>
              </a:rPr>
              <a:t>2D (Case 1)</a:t>
            </a:r>
          </a:p>
        </p:txBody>
      </p:sp>
      <p:sp>
        <p:nvSpPr>
          <p:cNvPr id="168978" name="Text Box 18"/>
          <p:cNvSpPr txBox="1">
            <a:spLocks noChangeArrowheads="1"/>
          </p:cNvSpPr>
          <p:nvPr/>
        </p:nvSpPr>
        <p:spPr bwMode="auto">
          <a:xfrm>
            <a:off x="5943600" y="3810000"/>
            <a:ext cx="1290638" cy="336550"/>
          </a:xfrm>
          <a:prstGeom prst="rect">
            <a:avLst/>
          </a:prstGeom>
          <a:noFill/>
          <a:ln w="9525">
            <a:noFill/>
            <a:miter lim="800000"/>
            <a:headEnd/>
            <a:tailEnd/>
          </a:ln>
          <a:effectLst/>
        </p:spPr>
        <p:txBody>
          <a:bodyPr wrap="none">
            <a:spAutoFit/>
          </a:bodyPr>
          <a:lstStyle/>
          <a:p>
            <a:r>
              <a:rPr lang="en-US" altLang="ja-JP" sz="1600" b="1">
                <a:effectLst>
                  <a:outerShdw blurRad="38100" dist="38100" dir="2700000" algn="tl">
                    <a:srgbClr val="C0C0C0"/>
                  </a:outerShdw>
                </a:effectLst>
                <a:latin typeface="Arial" charset="0"/>
              </a:rPr>
              <a:t>2D (Case 2)</a:t>
            </a:r>
          </a:p>
        </p:txBody>
      </p:sp>
      <p:sp>
        <p:nvSpPr>
          <p:cNvPr id="168979" name="Text Box 19"/>
          <p:cNvSpPr txBox="1">
            <a:spLocks noChangeArrowheads="1"/>
          </p:cNvSpPr>
          <p:nvPr/>
        </p:nvSpPr>
        <p:spPr bwMode="auto">
          <a:xfrm>
            <a:off x="1033463" y="6380163"/>
            <a:ext cx="7251700" cy="425450"/>
          </a:xfrm>
          <a:prstGeom prst="rect">
            <a:avLst/>
          </a:prstGeom>
          <a:noFill/>
          <a:ln w="28575">
            <a:solidFill>
              <a:srgbClr val="FF6600"/>
            </a:solidFill>
            <a:miter lim="800000"/>
            <a:headEnd/>
            <a:tailEnd/>
          </a:ln>
          <a:effectLst/>
        </p:spPr>
        <p:txBody>
          <a:bodyPr wrap="none">
            <a:spAutoFit/>
          </a:bodyPr>
          <a:lstStyle/>
          <a:p>
            <a:pPr algn="ctr"/>
            <a:r>
              <a:rPr lang="en-US" altLang="ja-JP" sz="2000" b="1">
                <a:effectLst>
                  <a:outerShdw blurRad="38100" dist="38100" dir="2700000" algn="tl">
                    <a:srgbClr val="C0C0C0"/>
                  </a:outerShdw>
                </a:effectLst>
                <a:latin typeface="Arial" charset="0"/>
              </a:rPr>
              <a:t>Both of the acceleration mechanisms (</a:t>
            </a:r>
            <a:r>
              <a:rPr lang="en-US" altLang="ja-JP" sz="2000" b="1">
                <a:solidFill>
                  <a:srgbClr val="3333FF"/>
                </a:solidFill>
                <a:effectLst>
                  <a:outerShdw blurRad="38100" dist="38100" dir="2700000" algn="tl">
                    <a:srgbClr val="C0C0C0"/>
                  </a:outerShdw>
                </a:effectLst>
                <a:latin typeface="Arial" charset="0"/>
              </a:rPr>
              <a:t>surfing</a:t>
            </a:r>
            <a:r>
              <a:rPr lang="en-US" altLang="ja-JP" sz="2000" b="1">
                <a:effectLst>
                  <a:outerShdw blurRad="38100" dist="38100" dir="2700000" algn="tl">
                    <a:srgbClr val="C0C0C0"/>
                  </a:outerShdw>
                </a:effectLst>
                <a:latin typeface="Arial" charset="0"/>
              </a:rPr>
              <a:t> + </a:t>
            </a:r>
            <a:r>
              <a:rPr lang="en-US" altLang="ja-JP" sz="2000" b="1">
                <a:solidFill>
                  <a:srgbClr val="3333FF"/>
                </a:solidFill>
                <a:effectLst>
                  <a:outerShdw blurRad="38100" dist="38100" dir="2700000" algn="tl">
                    <a:srgbClr val="C0C0C0"/>
                  </a:outerShdw>
                </a:effectLst>
                <a:latin typeface="Arial" charset="0"/>
              </a:rPr>
              <a:t>drift</a:t>
            </a:r>
            <a:r>
              <a:rPr lang="en-US" altLang="ja-JP" sz="2000" b="1">
                <a:effectLst>
                  <a:outerShdw blurRad="38100" dist="38100" dir="2700000" algn="tl">
                    <a:srgbClr val="C0C0C0"/>
                  </a:outerShdw>
                </a:effectLst>
                <a:latin typeface="Arial" charset="0"/>
              </a:rPr>
              <a:t>) work</a:t>
            </a:r>
          </a:p>
        </p:txBody>
      </p:sp>
      <p:sp>
        <p:nvSpPr>
          <p:cNvPr id="168980" name="Text Box 20"/>
          <p:cNvSpPr txBox="1">
            <a:spLocks noChangeArrowheads="1"/>
          </p:cNvSpPr>
          <p:nvPr/>
        </p:nvSpPr>
        <p:spPr bwMode="auto">
          <a:xfrm>
            <a:off x="7315200" y="1497013"/>
            <a:ext cx="1649413" cy="274637"/>
          </a:xfrm>
          <a:prstGeom prst="rect">
            <a:avLst/>
          </a:prstGeom>
          <a:noFill/>
          <a:ln w="9525">
            <a:noFill/>
            <a:miter lim="800000"/>
            <a:headEnd/>
            <a:tailEnd/>
          </a:ln>
          <a:effectLst/>
        </p:spPr>
        <p:txBody>
          <a:bodyPr wrap="none">
            <a:spAutoFit/>
          </a:bodyPr>
          <a:lstStyle/>
          <a:p>
            <a:r>
              <a:rPr lang="en-US" altLang="ja-JP" sz="1200" b="1">
                <a:solidFill>
                  <a:srgbClr val="FF6600"/>
                </a:solidFill>
                <a:effectLst>
                  <a:outerShdw blurRad="38100" dist="38100" dir="2700000" algn="tl">
                    <a:srgbClr val="C0C0C0"/>
                  </a:outerShdw>
                </a:effectLst>
                <a:latin typeface="Arial" charset="0"/>
              </a:rPr>
              <a:t>Surfing acceleration</a:t>
            </a:r>
          </a:p>
        </p:txBody>
      </p:sp>
      <p:sp>
        <p:nvSpPr>
          <p:cNvPr id="168981" name="Text Box 21"/>
          <p:cNvSpPr txBox="1">
            <a:spLocks noChangeArrowheads="1"/>
          </p:cNvSpPr>
          <p:nvPr/>
        </p:nvSpPr>
        <p:spPr bwMode="auto">
          <a:xfrm>
            <a:off x="7162800" y="3886200"/>
            <a:ext cx="1427163" cy="274638"/>
          </a:xfrm>
          <a:prstGeom prst="rect">
            <a:avLst/>
          </a:prstGeom>
          <a:noFill/>
          <a:ln w="9525">
            <a:noFill/>
            <a:miter lim="800000"/>
            <a:headEnd/>
            <a:tailEnd/>
          </a:ln>
          <a:effectLst/>
        </p:spPr>
        <p:txBody>
          <a:bodyPr wrap="none">
            <a:spAutoFit/>
          </a:bodyPr>
          <a:lstStyle/>
          <a:p>
            <a:r>
              <a:rPr lang="en-US" altLang="ja-JP" sz="1200" b="1">
                <a:solidFill>
                  <a:srgbClr val="FF6600"/>
                </a:solidFill>
                <a:effectLst>
                  <a:outerShdw blurRad="38100" dist="38100" dir="2700000" algn="tl">
                    <a:srgbClr val="C0C0C0"/>
                  </a:outerShdw>
                </a:effectLst>
                <a:latin typeface="Arial" charset="0"/>
              </a:rPr>
              <a:t>Drift acceleration</a:t>
            </a:r>
          </a:p>
        </p:txBody>
      </p:sp>
      <p:pic>
        <p:nvPicPr>
          <p:cNvPr id="168982" name="Picture 22" descr="prt_gm0"/>
          <p:cNvPicPr>
            <a:picLocks noGrp="1" noChangeAspect="1" noChangeArrowheads="1"/>
          </p:cNvPicPr>
          <p:nvPr>
            <p:ph sz="half" idx="2"/>
          </p:nvPr>
        </p:nvPicPr>
        <p:blipFill>
          <a:blip r:embed="rId6" cstate="print"/>
          <a:srcRect/>
          <a:stretch>
            <a:fillRect/>
          </a:stretch>
        </p:blipFill>
        <p:spPr>
          <a:xfrm>
            <a:off x="533400" y="3276600"/>
            <a:ext cx="3959225" cy="1736725"/>
          </a:xfrm>
          <a:noFill/>
          <a:ln/>
        </p:spPr>
      </p:pic>
      <p:sp>
        <p:nvSpPr>
          <p:cNvPr id="168983" name="Text Box 23"/>
          <p:cNvSpPr txBox="1">
            <a:spLocks noChangeArrowheads="1"/>
          </p:cNvSpPr>
          <p:nvPr/>
        </p:nvSpPr>
        <p:spPr bwMode="auto">
          <a:xfrm>
            <a:off x="304800" y="3886200"/>
            <a:ext cx="277813" cy="366713"/>
          </a:xfrm>
          <a:prstGeom prst="rect">
            <a:avLst/>
          </a:prstGeom>
          <a:noFill/>
          <a:ln w="9525">
            <a:noFill/>
            <a:miter lim="800000"/>
            <a:headEnd/>
            <a:tailEnd/>
          </a:ln>
          <a:effectLst/>
        </p:spPr>
        <p:txBody>
          <a:bodyPr wrap="none">
            <a:spAutoFit/>
          </a:bodyPr>
          <a:lstStyle/>
          <a:p>
            <a:r>
              <a:rPr lang="en-US" altLang="ja-JP" sz="1800" b="1" i="1">
                <a:latin typeface="Symbol" pitchFamily="18" charset="2"/>
              </a:rPr>
              <a:t>g</a:t>
            </a:r>
            <a:endParaRPr lang="en-US" altLang="ja-JP" sz="1800" b="1" i="1">
              <a:latin typeface="Times New Roman" pitchFamily="18" charset="0"/>
            </a:endParaRPr>
          </a:p>
        </p:txBody>
      </p:sp>
      <p:pic>
        <p:nvPicPr>
          <p:cNvPr id="168984" name="Picture 24" descr="prt_z0"/>
          <p:cNvPicPr>
            <a:picLocks noChangeAspect="1" noChangeArrowheads="1"/>
          </p:cNvPicPr>
          <p:nvPr/>
        </p:nvPicPr>
        <p:blipFill>
          <a:blip r:embed="rId7" cstate="print"/>
          <a:srcRect/>
          <a:stretch>
            <a:fillRect/>
          </a:stretch>
        </p:blipFill>
        <p:spPr bwMode="auto">
          <a:xfrm>
            <a:off x="457200" y="4800600"/>
            <a:ext cx="4267200" cy="1371600"/>
          </a:xfrm>
          <a:prstGeom prst="rect">
            <a:avLst/>
          </a:prstGeom>
          <a:noFill/>
        </p:spPr>
      </p:pic>
      <p:sp>
        <p:nvSpPr>
          <p:cNvPr id="168985" name="Text Box 25"/>
          <p:cNvSpPr txBox="1">
            <a:spLocks noChangeArrowheads="1"/>
          </p:cNvSpPr>
          <p:nvPr/>
        </p:nvSpPr>
        <p:spPr bwMode="auto">
          <a:xfrm>
            <a:off x="304800" y="5105400"/>
            <a:ext cx="298450" cy="366713"/>
          </a:xfrm>
          <a:prstGeom prst="rect">
            <a:avLst/>
          </a:prstGeom>
          <a:noFill/>
          <a:ln w="9525">
            <a:noFill/>
            <a:miter lim="800000"/>
            <a:headEnd/>
            <a:tailEnd/>
          </a:ln>
          <a:effectLst/>
        </p:spPr>
        <p:txBody>
          <a:bodyPr>
            <a:spAutoFit/>
          </a:bodyPr>
          <a:lstStyle/>
          <a:p>
            <a:r>
              <a:rPr lang="en-US" altLang="ja-JP" sz="1800" b="1" i="1" dirty="0">
                <a:latin typeface="Times New Roman" pitchFamily="18" charset="0"/>
              </a:rPr>
              <a:t>z</a:t>
            </a:r>
          </a:p>
        </p:txBody>
      </p:sp>
      <p:sp>
        <p:nvSpPr>
          <p:cNvPr id="168986" name="Text Box 26"/>
          <p:cNvSpPr txBox="1">
            <a:spLocks noChangeArrowheads="1"/>
          </p:cNvSpPr>
          <p:nvPr/>
        </p:nvSpPr>
        <p:spPr bwMode="auto">
          <a:xfrm>
            <a:off x="2438400" y="5943600"/>
            <a:ext cx="654050" cy="366713"/>
          </a:xfrm>
          <a:prstGeom prst="rect">
            <a:avLst/>
          </a:prstGeom>
          <a:noFill/>
          <a:ln w="9525">
            <a:noFill/>
            <a:miter lim="800000"/>
            <a:headEnd/>
            <a:tailEnd/>
          </a:ln>
          <a:effectLst/>
        </p:spPr>
        <p:txBody>
          <a:bodyPr wrap="none">
            <a:spAutoFit/>
          </a:bodyPr>
          <a:lstStyle/>
          <a:p>
            <a:r>
              <a:rPr lang="en-US" altLang="ja-JP" sz="1800" b="1">
                <a:latin typeface="Arial" charset="0"/>
              </a:rPr>
              <a:t>time</a:t>
            </a:r>
          </a:p>
        </p:txBody>
      </p:sp>
      <p:sp>
        <p:nvSpPr>
          <p:cNvPr id="168987" name="Text Box 27"/>
          <p:cNvSpPr txBox="1">
            <a:spLocks noChangeArrowheads="1"/>
          </p:cNvSpPr>
          <p:nvPr/>
        </p:nvSpPr>
        <p:spPr bwMode="auto">
          <a:xfrm>
            <a:off x="3048000" y="1600200"/>
            <a:ext cx="1184275" cy="396875"/>
          </a:xfrm>
          <a:prstGeom prst="rect">
            <a:avLst/>
          </a:prstGeom>
          <a:solidFill>
            <a:schemeClr val="tx1">
              <a:alpha val="13000"/>
            </a:schemeClr>
          </a:solidFill>
          <a:ln w="9525">
            <a:noFill/>
            <a:miter lim="800000"/>
            <a:headEnd/>
            <a:tailEnd/>
          </a:ln>
          <a:effectLst/>
        </p:spPr>
        <p:txBody>
          <a:bodyPr wrap="none">
            <a:spAutoFit/>
          </a:bodyPr>
          <a:lstStyle/>
          <a:p>
            <a:r>
              <a:rPr lang="en-US" altLang="ja-JP" sz="1000" b="1">
                <a:solidFill>
                  <a:srgbClr val="FFCC00"/>
                </a:solidFill>
                <a:latin typeface="Arial" charset="0"/>
              </a:rPr>
              <a:t>Trapped in the</a:t>
            </a:r>
          </a:p>
          <a:p>
            <a:r>
              <a:rPr lang="en-US" altLang="ja-JP" sz="1000" b="1">
                <a:solidFill>
                  <a:srgbClr val="FFCC00"/>
                </a:solidFill>
                <a:latin typeface="Arial" charset="0"/>
              </a:rPr>
              <a:t>transition region</a:t>
            </a:r>
          </a:p>
        </p:txBody>
      </p:sp>
      <p:sp>
        <p:nvSpPr>
          <p:cNvPr id="168988" name="Text Box 28"/>
          <p:cNvSpPr txBox="1">
            <a:spLocks noChangeArrowheads="1"/>
          </p:cNvSpPr>
          <p:nvPr/>
        </p:nvSpPr>
        <p:spPr bwMode="auto">
          <a:xfrm>
            <a:off x="3048000" y="2819400"/>
            <a:ext cx="1176338" cy="396875"/>
          </a:xfrm>
          <a:prstGeom prst="rect">
            <a:avLst/>
          </a:prstGeom>
          <a:noFill/>
          <a:ln w="9525">
            <a:noFill/>
            <a:miter lim="800000"/>
            <a:headEnd/>
            <a:tailEnd/>
          </a:ln>
          <a:effectLst/>
        </p:spPr>
        <p:txBody>
          <a:bodyPr wrap="none">
            <a:spAutoFit/>
          </a:bodyPr>
          <a:lstStyle/>
          <a:p>
            <a:r>
              <a:rPr lang="en-US" altLang="ja-JP" sz="1000" b="1">
                <a:solidFill>
                  <a:srgbClr val="FFCC00"/>
                </a:solidFill>
                <a:latin typeface="Arial" charset="0"/>
              </a:rPr>
              <a:t>going in the</a:t>
            </a:r>
          </a:p>
          <a:p>
            <a:r>
              <a:rPr lang="en-US" altLang="ja-JP" sz="1000" b="1">
                <a:solidFill>
                  <a:srgbClr val="FFCC00"/>
                </a:solidFill>
                <a:latin typeface="Arial" charset="0"/>
              </a:rPr>
              <a:t>upstream region</a:t>
            </a:r>
          </a:p>
        </p:txBody>
      </p:sp>
      <p:sp>
        <p:nvSpPr>
          <p:cNvPr id="168989" name="Line 29"/>
          <p:cNvSpPr>
            <a:spLocks noChangeShapeType="1"/>
          </p:cNvSpPr>
          <p:nvPr/>
        </p:nvSpPr>
        <p:spPr bwMode="auto">
          <a:xfrm>
            <a:off x="2438400" y="3886200"/>
            <a:ext cx="914400" cy="0"/>
          </a:xfrm>
          <a:prstGeom prst="line">
            <a:avLst/>
          </a:prstGeom>
          <a:noFill/>
          <a:ln w="9525">
            <a:solidFill>
              <a:schemeClr val="tx1"/>
            </a:solidFill>
            <a:round/>
            <a:headEnd type="triangle" w="med" len="med"/>
            <a:tailEnd type="triangle" w="med" len="med"/>
          </a:ln>
          <a:effectLst/>
        </p:spPr>
        <p:txBody>
          <a:bodyPr/>
          <a:lstStyle/>
          <a:p>
            <a:endParaRPr lang="ja-JP" altLang="en-US"/>
          </a:p>
        </p:txBody>
      </p:sp>
      <p:sp>
        <p:nvSpPr>
          <p:cNvPr id="168990" name="Text Box 30"/>
          <p:cNvSpPr txBox="1">
            <a:spLocks noChangeArrowheads="1"/>
          </p:cNvSpPr>
          <p:nvPr/>
        </p:nvSpPr>
        <p:spPr bwMode="auto">
          <a:xfrm>
            <a:off x="2133600" y="3581400"/>
            <a:ext cx="1400175" cy="244475"/>
          </a:xfrm>
          <a:prstGeom prst="rect">
            <a:avLst/>
          </a:prstGeom>
          <a:noFill/>
          <a:ln w="9525">
            <a:noFill/>
            <a:miter lim="800000"/>
            <a:headEnd/>
            <a:tailEnd/>
          </a:ln>
          <a:effectLst/>
        </p:spPr>
        <p:txBody>
          <a:bodyPr wrap="none">
            <a:spAutoFit/>
          </a:bodyPr>
          <a:lstStyle/>
          <a:p>
            <a:r>
              <a:rPr lang="en-US" altLang="ja-JP" sz="1000" b="1">
                <a:effectLst>
                  <a:outerShdw blurRad="38100" dist="38100" dir="2700000" algn="tl">
                    <a:srgbClr val="C0C0C0"/>
                  </a:outerShdw>
                </a:effectLst>
                <a:latin typeface="Arial" charset="0"/>
              </a:rPr>
              <a:t>Surfing acceleration</a:t>
            </a:r>
          </a:p>
        </p:txBody>
      </p:sp>
      <p:sp>
        <p:nvSpPr>
          <p:cNvPr id="168991" name="Text Box 31"/>
          <p:cNvSpPr txBox="1">
            <a:spLocks noChangeArrowheads="1"/>
          </p:cNvSpPr>
          <p:nvPr/>
        </p:nvSpPr>
        <p:spPr bwMode="auto">
          <a:xfrm>
            <a:off x="3352800" y="4038600"/>
            <a:ext cx="1217613" cy="244475"/>
          </a:xfrm>
          <a:prstGeom prst="rect">
            <a:avLst/>
          </a:prstGeom>
          <a:noFill/>
          <a:ln w="9525">
            <a:noFill/>
            <a:miter lim="800000"/>
            <a:headEnd/>
            <a:tailEnd/>
          </a:ln>
          <a:effectLst/>
        </p:spPr>
        <p:txBody>
          <a:bodyPr wrap="none">
            <a:spAutoFit/>
          </a:bodyPr>
          <a:lstStyle/>
          <a:p>
            <a:r>
              <a:rPr lang="en-US" altLang="ja-JP" sz="1000" b="1">
                <a:effectLst>
                  <a:outerShdw blurRad="38100" dist="38100" dir="2700000" algn="tl">
                    <a:srgbClr val="C0C0C0"/>
                  </a:outerShdw>
                </a:effectLst>
                <a:latin typeface="Arial" charset="0"/>
              </a:rPr>
              <a:t>Drift acceleration</a:t>
            </a:r>
          </a:p>
        </p:txBody>
      </p:sp>
      <p:sp>
        <p:nvSpPr>
          <p:cNvPr id="168992" name="Line 32"/>
          <p:cNvSpPr>
            <a:spLocks noChangeShapeType="1"/>
          </p:cNvSpPr>
          <p:nvPr/>
        </p:nvSpPr>
        <p:spPr bwMode="auto">
          <a:xfrm>
            <a:off x="3429000" y="4038600"/>
            <a:ext cx="914400" cy="0"/>
          </a:xfrm>
          <a:prstGeom prst="line">
            <a:avLst/>
          </a:prstGeom>
          <a:noFill/>
          <a:ln w="9525">
            <a:solidFill>
              <a:schemeClr val="tx1"/>
            </a:solidFill>
            <a:round/>
            <a:headEnd type="triangle" w="med" len="med"/>
            <a:tailEnd type="triangle" w="med" len="med"/>
          </a:ln>
          <a:effectLst/>
        </p:spPr>
        <p:txBody>
          <a:bodyPr/>
          <a:lstStyle/>
          <a:p>
            <a:endParaRPr lang="ja-JP" altLang="en-US"/>
          </a:p>
        </p:txBody>
      </p:sp>
      <p:sp>
        <p:nvSpPr>
          <p:cNvPr id="168993" name="Line 33"/>
          <p:cNvSpPr>
            <a:spLocks noChangeShapeType="1"/>
          </p:cNvSpPr>
          <p:nvPr/>
        </p:nvSpPr>
        <p:spPr bwMode="auto">
          <a:xfrm>
            <a:off x="2819400" y="1828800"/>
            <a:ext cx="609600" cy="304800"/>
          </a:xfrm>
          <a:prstGeom prst="line">
            <a:avLst/>
          </a:prstGeom>
          <a:noFill/>
          <a:ln w="19050">
            <a:solidFill>
              <a:srgbClr val="FFCC00"/>
            </a:solidFill>
            <a:round/>
            <a:headEnd type="triangle" w="med" len="med"/>
            <a:tailEnd type="triangle" w="med" len="med"/>
          </a:ln>
          <a:effectLst/>
        </p:spPr>
        <p:txBody>
          <a:bodyPr/>
          <a:lstStyle/>
          <a:p>
            <a:endParaRPr lang="ja-JP" altLang="en-US"/>
          </a:p>
        </p:txBody>
      </p:sp>
      <p:sp>
        <p:nvSpPr>
          <p:cNvPr id="34" name="スライド番号プレースホルダ 33"/>
          <p:cNvSpPr>
            <a:spLocks noGrp="1"/>
          </p:cNvSpPr>
          <p:nvPr>
            <p:ph type="sldNum" sz="quarter" idx="12"/>
          </p:nvPr>
        </p:nvSpPr>
        <p:spPr/>
        <p:txBody>
          <a:bodyPr/>
          <a:lstStyle/>
          <a:p>
            <a:pPr>
              <a:defRPr/>
            </a:pPr>
            <a:fld id="{20E121E2-2C0E-4CD9-9A20-2F126104C6C2}" type="slidenum">
              <a:rPr lang="ja-JP" altLang="en-US" smtClean="0"/>
              <a:pPr>
                <a:defRPr/>
              </a:pPr>
              <a:t>58</a:t>
            </a:fld>
            <a:endParaRPr lang="ja-JP"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2636912"/>
            <a:ext cx="8229600" cy="1143000"/>
          </a:xfrm>
        </p:spPr>
        <p:txBody>
          <a:bodyPr/>
          <a:lstStyle/>
          <a:p>
            <a:pPr lvl="1"/>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Acceleration Mechanism (2)</a:t>
            </a:r>
            <a:endParaRPr kumimoji="1" lang="ja-JP" altLang="en-US" b="1" dirty="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59</a:t>
            </a:fld>
            <a:endParaRPr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8" name="Object 4"/>
          <p:cNvGraphicFramePr>
            <a:graphicFrameLocks noChangeAspect="1"/>
          </p:cNvGraphicFramePr>
          <p:nvPr/>
        </p:nvGraphicFramePr>
        <p:xfrm>
          <a:off x="1259632" y="1916832"/>
          <a:ext cx="1548172" cy="1116124"/>
        </p:xfrm>
        <a:graphic>
          <a:graphicData uri="http://schemas.openxmlformats.org/presentationml/2006/ole">
            <p:oleObj spid="_x0000_s1732610" name="数式" r:id="rId4" imgW="545760" imgH="393480" progId="Equation.3">
              <p:embed/>
            </p:oleObj>
          </a:graphicData>
        </a:graphic>
      </p:graphicFrame>
      <p:graphicFrame>
        <p:nvGraphicFramePr>
          <p:cNvPr id="359429" name="Object 5"/>
          <p:cNvGraphicFramePr>
            <a:graphicFrameLocks noChangeAspect="1"/>
          </p:cNvGraphicFramePr>
          <p:nvPr/>
        </p:nvGraphicFramePr>
        <p:xfrm>
          <a:off x="755576" y="2996952"/>
          <a:ext cx="3120734" cy="1194355"/>
        </p:xfrm>
        <a:graphic>
          <a:graphicData uri="http://schemas.openxmlformats.org/presentationml/2006/ole">
            <p:oleObj spid="_x0000_s1732611" name="数式" r:id="rId5" imgW="1028520" imgH="393480" progId="Equation.3">
              <p:embed/>
            </p:oleObj>
          </a:graphicData>
        </a:graphic>
      </p:graphicFrame>
      <p:graphicFrame>
        <p:nvGraphicFramePr>
          <p:cNvPr id="359430" name="Object 6"/>
          <p:cNvGraphicFramePr>
            <a:graphicFrameLocks noChangeAspect="1"/>
          </p:cNvGraphicFramePr>
          <p:nvPr/>
        </p:nvGraphicFramePr>
        <p:xfrm>
          <a:off x="899592" y="5733256"/>
          <a:ext cx="1296144" cy="648072"/>
        </p:xfrm>
        <a:graphic>
          <a:graphicData uri="http://schemas.openxmlformats.org/presentationml/2006/ole">
            <p:oleObj spid="_x0000_s1732612" name="数式" r:id="rId6" imgW="457200" imgH="228600" progId="Equation.3">
              <p:embed/>
            </p:oleObj>
          </a:graphicData>
        </a:graphic>
      </p:graphicFrame>
      <p:graphicFrame>
        <p:nvGraphicFramePr>
          <p:cNvPr id="359431" name="Object 7"/>
          <p:cNvGraphicFramePr>
            <a:graphicFrameLocks noChangeAspect="1"/>
          </p:cNvGraphicFramePr>
          <p:nvPr/>
        </p:nvGraphicFramePr>
        <p:xfrm>
          <a:off x="2627784" y="5445224"/>
          <a:ext cx="1584176" cy="1152128"/>
        </p:xfrm>
        <a:graphic>
          <a:graphicData uri="http://schemas.openxmlformats.org/presentationml/2006/ole">
            <p:oleObj spid="_x0000_s1732613" name="数式" r:id="rId7" imgW="558720" imgH="406080" progId="Equation.3">
              <p:embed/>
            </p:oleObj>
          </a:graphicData>
        </a:graphic>
      </p:graphicFrame>
      <p:graphicFrame>
        <p:nvGraphicFramePr>
          <p:cNvPr id="359432" name="Object 8"/>
          <p:cNvGraphicFramePr>
            <a:graphicFrameLocks noChangeAspect="1"/>
          </p:cNvGraphicFramePr>
          <p:nvPr/>
        </p:nvGraphicFramePr>
        <p:xfrm>
          <a:off x="4788024" y="2420888"/>
          <a:ext cx="3852428" cy="1476164"/>
        </p:xfrm>
        <a:graphic>
          <a:graphicData uri="http://schemas.openxmlformats.org/presentationml/2006/ole">
            <p:oleObj spid="_x0000_s1732614" name="数式" r:id="rId8" imgW="1358640" imgH="520560" progId="Equation.3">
              <p:embed/>
            </p:oleObj>
          </a:graphicData>
        </a:graphic>
      </p:graphicFrame>
      <p:graphicFrame>
        <p:nvGraphicFramePr>
          <p:cNvPr id="359433" name="Object 9"/>
          <p:cNvGraphicFramePr>
            <a:graphicFrameLocks noChangeAspect="1"/>
          </p:cNvGraphicFramePr>
          <p:nvPr/>
        </p:nvGraphicFramePr>
        <p:xfrm>
          <a:off x="5796136" y="5589240"/>
          <a:ext cx="2196244" cy="504056"/>
        </p:xfrm>
        <a:graphic>
          <a:graphicData uri="http://schemas.openxmlformats.org/presentationml/2006/ole">
            <p:oleObj spid="_x0000_s1732615" name="数式" r:id="rId9" imgW="774360" imgH="177480" progId="Equation.3">
              <p:embed/>
            </p:oleObj>
          </a:graphicData>
        </a:graphic>
      </p:graphicFrame>
      <p:sp>
        <p:nvSpPr>
          <p:cNvPr id="11" name="タイトル 1"/>
          <p:cNvSpPr txBox="1">
            <a:spLocks/>
          </p:cNvSpPr>
          <p:nvPr/>
        </p:nvSpPr>
        <p:spPr>
          <a:xfrm>
            <a:off x="0" y="-171400"/>
            <a:ext cx="9144000" cy="1196752"/>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Scaling Parameters Controlling Physics</a:t>
            </a:r>
            <a:endParaRPr kumimoji="1" lang="ja-JP"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cxnSp>
        <p:nvCxnSpPr>
          <p:cNvPr id="12" name="直線コネクタ 11"/>
          <p:cNvCxnSpPr/>
          <p:nvPr/>
        </p:nvCxnSpPr>
        <p:spPr>
          <a:xfrm>
            <a:off x="179512" y="980728"/>
            <a:ext cx="856895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95536" y="1340768"/>
            <a:ext cx="2991460" cy="523220"/>
          </a:xfrm>
          <a:prstGeom prst="rect">
            <a:avLst/>
          </a:prstGeom>
          <a:noFill/>
        </p:spPr>
        <p:txBody>
          <a:bodyPr wrap="none" rtlCol="0">
            <a:spAutoFit/>
          </a:bodyPr>
          <a:lstStyle/>
          <a:p>
            <a:r>
              <a:rPr kumimoji="1" lang="en-US" altLang="ja-JP" sz="2800" b="1" dirty="0" smtClean="0">
                <a:solidFill>
                  <a:schemeClr val="accent5">
                    <a:lumMod val="50000"/>
                  </a:schemeClr>
                </a:solidFill>
                <a:latin typeface="Times New Roman" pitchFamily="18" charset="0"/>
                <a:cs typeface="Times New Roman" pitchFamily="18" charset="0"/>
              </a:rPr>
              <a:t>1. Hydrodynamics</a:t>
            </a:r>
            <a:endParaRPr kumimoji="1" lang="ja-JP" altLang="en-US" sz="2800" b="1" dirty="0">
              <a:solidFill>
                <a:schemeClr val="accent5">
                  <a:lumMod val="50000"/>
                </a:schemeClr>
              </a:solidFill>
              <a:latin typeface="Times New Roman" pitchFamily="18" charset="0"/>
              <a:cs typeface="Times New Roman" pitchFamily="18" charset="0"/>
            </a:endParaRPr>
          </a:p>
        </p:txBody>
      </p:sp>
      <p:sp>
        <p:nvSpPr>
          <p:cNvPr id="14" name="テキスト ボックス 13"/>
          <p:cNvSpPr txBox="1"/>
          <p:nvPr/>
        </p:nvSpPr>
        <p:spPr>
          <a:xfrm>
            <a:off x="539552" y="4941168"/>
            <a:ext cx="2878673" cy="523220"/>
          </a:xfrm>
          <a:prstGeom prst="rect">
            <a:avLst/>
          </a:prstGeom>
          <a:noFill/>
        </p:spPr>
        <p:txBody>
          <a:bodyPr wrap="none" rtlCol="0">
            <a:spAutoFit/>
          </a:bodyPr>
          <a:lstStyle/>
          <a:p>
            <a:r>
              <a:rPr kumimoji="1" lang="en-US" altLang="ja-JP" sz="2800" b="1" dirty="0" smtClean="0">
                <a:solidFill>
                  <a:schemeClr val="accent5">
                    <a:lumMod val="50000"/>
                  </a:schemeClr>
                </a:solidFill>
                <a:latin typeface="Times New Roman" pitchFamily="18" charset="0"/>
                <a:cs typeface="Times New Roman" pitchFamily="18" charset="0"/>
              </a:rPr>
              <a:t>2. Atomic Process</a:t>
            </a:r>
            <a:endParaRPr kumimoji="1" lang="ja-JP" altLang="en-US" sz="2800" b="1" dirty="0">
              <a:solidFill>
                <a:schemeClr val="accent5">
                  <a:lumMod val="50000"/>
                </a:schemeClr>
              </a:solidFill>
              <a:latin typeface="Times New Roman" pitchFamily="18" charset="0"/>
              <a:cs typeface="Times New Roman" pitchFamily="18" charset="0"/>
            </a:endParaRPr>
          </a:p>
        </p:txBody>
      </p:sp>
      <p:sp>
        <p:nvSpPr>
          <p:cNvPr id="15" name="テキスト ボックス 14"/>
          <p:cNvSpPr txBox="1"/>
          <p:nvPr/>
        </p:nvSpPr>
        <p:spPr>
          <a:xfrm>
            <a:off x="4860032" y="1412776"/>
            <a:ext cx="2829621" cy="523220"/>
          </a:xfrm>
          <a:prstGeom prst="rect">
            <a:avLst/>
          </a:prstGeom>
          <a:noFill/>
        </p:spPr>
        <p:txBody>
          <a:bodyPr wrap="none" rtlCol="0">
            <a:spAutoFit/>
          </a:bodyPr>
          <a:lstStyle/>
          <a:p>
            <a:r>
              <a:rPr kumimoji="1" lang="en-US" altLang="ja-JP" sz="2800" b="1" dirty="0" smtClean="0">
                <a:solidFill>
                  <a:schemeClr val="accent5">
                    <a:lumMod val="50000"/>
                  </a:schemeClr>
                </a:solidFill>
                <a:latin typeface="Times New Roman" pitchFamily="18" charset="0"/>
                <a:cs typeface="Times New Roman" pitchFamily="18" charset="0"/>
              </a:rPr>
              <a:t>3. Plasma Shocks</a:t>
            </a:r>
            <a:endParaRPr kumimoji="1" lang="ja-JP" altLang="en-US" sz="2800" b="1" dirty="0">
              <a:solidFill>
                <a:schemeClr val="accent5">
                  <a:lumMod val="50000"/>
                </a:schemeClr>
              </a:solidFill>
              <a:latin typeface="Times New Roman" pitchFamily="18" charset="0"/>
              <a:cs typeface="Times New Roman" pitchFamily="18" charset="0"/>
            </a:endParaRPr>
          </a:p>
        </p:txBody>
      </p:sp>
      <p:sp>
        <p:nvSpPr>
          <p:cNvPr id="16" name="テキスト ボックス 15"/>
          <p:cNvSpPr txBox="1"/>
          <p:nvPr/>
        </p:nvSpPr>
        <p:spPr>
          <a:xfrm>
            <a:off x="5076056" y="4797152"/>
            <a:ext cx="3238322" cy="523220"/>
          </a:xfrm>
          <a:prstGeom prst="rect">
            <a:avLst/>
          </a:prstGeom>
          <a:noFill/>
        </p:spPr>
        <p:txBody>
          <a:bodyPr wrap="none" rtlCol="0">
            <a:spAutoFit/>
          </a:bodyPr>
          <a:lstStyle/>
          <a:p>
            <a:r>
              <a:rPr kumimoji="1" lang="en-US" altLang="ja-JP" sz="2800" b="1" dirty="0" smtClean="0">
                <a:solidFill>
                  <a:schemeClr val="accent5">
                    <a:lumMod val="50000"/>
                  </a:schemeClr>
                </a:solidFill>
                <a:latin typeface="Times New Roman" pitchFamily="18" charset="0"/>
                <a:cs typeface="Times New Roman" pitchFamily="18" charset="0"/>
              </a:rPr>
              <a:t>4. Rel. Pair Plasmas</a:t>
            </a:r>
            <a:endParaRPr kumimoji="1" lang="ja-JP" altLang="en-US" sz="2800" b="1" dirty="0">
              <a:solidFill>
                <a:schemeClr val="accent5">
                  <a:lumMod val="50000"/>
                </a:schemeClr>
              </a:solidFill>
              <a:latin typeface="Times New Roman" pitchFamily="18" charset="0"/>
              <a:cs typeface="Times New Roman" pitchFamily="18" charset="0"/>
            </a:endParaRPr>
          </a:p>
        </p:txBody>
      </p:sp>
      <p:graphicFrame>
        <p:nvGraphicFramePr>
          <p:cNvPr id="359434" name="Object 10"/>
          <p:cNvGraphicFramePr>
            <a:graphicFrameLocks noChangeAspect="1"/>
          </p:cNvGraphicFramePr>
          <p:nvPr/>
        </p:nvGraphicFramePr>
        <p:xfrm>
          <a:off x="1259632" y="4221088"/>
          <a:ext cx="2511279" cy="648072"/>
        </p:xfrm>
        <a:graphic>
          <a:graphicData uri="http://schemas.openxmlformats.org/presentationml/2006/ole">
            <p:oleObj spid="_x0000_s1732616" name="数式" r:id="rId10" imgW="787320" imgH="203040" progId="Equation.3">
              <p:embed/>
            </p:oleObj>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4919663" y="3284538"/>
            <a:ext cx="2159000" cy="366712"/>
          </a:xfrm>
          <a:prstGeom prst="rect">
            <a:avLst/>
          </a:prstGeom>
          <a:noFill/>
          <a:ln w="9525">
            <a:noFill/>
            <a:miter lim="800000"/>
            <a:headEnd/>
            <a:tailEnd/>
          </a:ln>
        </p:spPr>
        <p:txBody>
          <a:bodyPr wrap="none">
            <a:spAutoFit/>
          </a:bodyPr>
          <a:lstStyle/>
          <a:p>
            <a:r>
              <a:rPr lang="en-US" altLang="ja-JP" b="1">
                <a:solidFill>
                  <a:schemeClr val="bg1"/>
                </a:solidFill>
                <a:latin typeface="Times New Roman" pitchFamily="18" charset="0"/>
              </a:rPr>
              <a:t>Surfing acceleration</a:t>
            </a:r>
          </a:p>
        </p:txBody>
      </p:sp>
      <p:sp>
        <p:nvSpPr>
          <p:cNvPr id="15366" name="Text Box 6"/>
          <p:cNvSpPr txBox="1">
            <a:spLocks noChangeArrowheads="1"/>
          </p:cNvSpPr>
          <p:nvPr/>
        </p:nvSpPr>
        <p:spPr bwMode="auto">
          <a:xfrm>
            <a:off x="4848225" y="0"/>
            <a:ext cx="2019300" cy="366713"/>
          </a:xfrm>
          <a:prstGeom prst="rect">
            <a:avLst/>
          </a:prstGeom>
          <a:noFill/>
          <a:ln w="9525">
            <a:noFill/>
            <a:miter lim="800000"/>
            <a:headEnd/>
            <a:tailEnd/>
          </a:ln>
        </p:spPr>
        <p:txBody>
          <a:bodyPr wrap="none">
            <a:spAutoFit/>
          </a:bodyPr>
          <a:lstStyle/>
          <a:p>
            <a:r>
              <a:rPr lang="en-US" altLang="ja-JP" b="1">
                <a:solidFill>
                  <a:schemeClr val="bg1"/>
                </a:solidFill>
                <a:latin typeface="Times New Roman" pitchFamily="18" charset="0"/>
              </a:rPr>
              <a:t>Fermi acceleration</a:t>
            </a:r>
          </a:p>
        </p:txBody>
      </p:sp>
      <p:sp>
        <p:nvSpPr>
          <p:cNvPr id="10" name="スライド番号プレースホルダ 9"/>
          <p:cNvSpPr>
            <a:spLocks noGrp="1"/>
          </p:cNvSpPr>
          <p:nvPr>
            <p:ph type="sldNum" sz="quarter" idx="12"/>
          </p:nvPr>
        </p:nvSpPr>
        <p:spPr/>
        <p:txBody>
          <a:bodyPr/>
          <a:lstStyle/>
          <a:p>
            <a:pPr>
              <a:defRPr/>
            </a:pPr>
            <a:fld id="{19A9DA00-24BE-466D-8296-385D9D85B751}" type="slidenum">
              <a:rPr lang="ja-JP" altLang="en-US" smtClean="0"/>
              <a:pPr>
                <a:defRPr/>
              </a:pPr>
              <a:t>60</a:t>
            </a:fld>
            <a:endParaRPr lang="ja-JP" altLang="en-US"/>
          </a:p>
        </p:txBody>
      </p:sp>
      <p:sp>
        <p:nvSpPr>
          <p:cNvPr id="12" name="テキスト ボックス 11"/>
          <p:cNvSpPr txBox="1"/>
          <p:nvPr/>
        </p:nvSpPr>
        <p:spPr>
          <a:xfrm>
            <a:off x="683568" y="332656"/>
            <a:ext cx="7894790" cy="1323439"/>
          </a:xfrm>
          <a:prstGeom prst="rect">
            <a:avLst/>
          </a:prstGeom>
          <a:noFill/>
        </p:spPr>
        <p:txBody>
          <a:bodyPr wrap="none" rtlCol="0">
            <a:spAutoFit/>
          </a:bodyPr>
          <a:lstStyle/>
          <a:p>
            <a:pPr algn="ctr"/>
            <a:r>
              <a:rPr kumimoji="1"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Diffusive Shock Acceleration </a:t>
            </a:r>
          </a:p>
          <a:p>
            <a:pPr algn="ctr"/>
            <a:r>
              <a:rPr kumimoji="1"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(Fermi Acceleration)</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278977" name="Picture 1" descr="C:\Users\Takabe.Hideaki(Aki)\Desktop\1101BOX\DSA.jpg"/>
          <p:cNvPicPr>
            <a:picLocks noChangeAspect="1" noChangeArrowheads="1"/>
          </p:cNvPicPr>
          <p:nvPr/>
        </p:nvPicPr>
        <p:blipFill>
          <a:blip r:embed="rId3" cstate="print"/>
          <a:srcRect/>
          <a:stretch>
            <a:fillRect/>
          </a:stretch>
        </p:blipFill>
        <p:spPr bwMode="auto">
          <a:xfrm>
            <a:off x="-1260648" y="1628800"/>
            <a:ext cx="6300192" cy="4725144"/>
          </a:xfrm>
          <a:prstGeom prst="rect">
            <a:avLst/>
          </a:prstGeom>
          <a:noFill/>
        </p:spPr>
      </p:pic>
      <p:pic>
        <p:nvPicPr>
          <p:cNvPr id="15363" name="Picture 3" descr="Fermi"/>
          <p:cNvPicPr>
            <a:picLocks noChangeAspect="1" noChangeArrowheads="1"/>
          </p:cNvPicPr>
          <p:nvPr/>
        </p:nvPicPr>
        <p:blipFill>
          <a:blip r:embed="rId4" cstate="print"/>
          <a:srcRect/>
          <a:stretch>
            <a:fillRect/>
          </a:stretch>
        </p:blipFill>
        <p:spPr bwMode="auto">
          <a:xfrm>
            <a:off x="4355976" y="2276872"/>
            <a:ext cx="4601316" cy="3528243"/>
          </a:xfrm>
          <a:prstGeom prst="rect">
            <a:avLst/>
          </a:prstGeom>
          <a:noFill/>
          <a:ln w="9525">
            <a:solidFill>
              <a:schemeClr val="tx1"/>
            </a:solidFill>
            <a:miter lim="800000"/>
            <a:headEnd/>
            <a:tailEnd/>
          </a:ln>
        </p:spPr>
      </p:pic>
      <p:sp>
        <p:nvSpPr>
          <p:cNvPr id="8" name="テキスト ボックス 7"/>
          <p:cNvSpPr txBox="1"/>
          <p:nvPr/>
        </p:nvSpPr>
        <p:spPr>
          <a:xfrm>
            <a:off x="1619672" y="6021288"/>
            <a:ext cx="5904950" cy="584775"/>
          </a:xfrm>
          <a:prstGeom prst="rect">
            <a:avLst/>
          </a:prstGeom>
          <a:noFill/>
        </p:spPr>
        <p:txBody>
          <a:bodyPr wrap="none" rtlCol="0">
            <a:spAutoFit/>
          </a:bodyPr>
          <a:lstStyle/>
          <a:p>
            <a:r>
              <a:rPr kumimoji="1"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Widely Accepted </a:t>
            </a:r>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in Astrophysics</a:t>
            </a:r>
            <a:endParaRPr kumimoji="1" lang="ja-JP" alt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正方形/長方形 8"/>
          <p:cNvSpPr/>
          <p:nvPr/>
        </p:nvSpPr>
        <p:spPr>
          <a:xfrm>
            <a:off x="179512" y="2132856"/>
            <a:ext cx="3816424" cy="37444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ja-JP" dirty="0" smtClean="0">
                <a:solidFill>
                  <a:srgbClr val="FF0000"/>
                </a:solidFill>
              </a:rPr>
              <a:t>Non-thermal Emission of X-ray by Chandra</a:t>
            </a:r>
            <a:endParaRPr lang="ja-JP" altLang="en-US" dirty="0">
              <a:solidFill>
                <a:srgbClr val="FF0000"/>
              </a:solidFill>
            </a:endParaRPr>
          </a:p>
        </p:txBody>
      </p:sp>
      <p:pic>
        <p:nvPicPr>
          <p:cNvPr id="35843" name="Picture 3" descr="sn1006_chandra"/>
          <p:cNvPicPr>
            <a:picLocks noChangeAspect="1" noChangeArrowheads="1"/>
          </p:cNvPicPr>
          <p:nvPr/>
        </p:nvPicPr>
        <p:blipFill>
          <a:blip r:embed="rId3" cstate="print"/>
          <a:srcRect/>
          <a:stretch>
            <a:fillRect/>
          </a:stretch>
        </p:blipFill>
        <p:spPr bwMode="auto">
          <a:xfrm>
            <a:off x="533400" y="1676400"/>
            <a:ext cx="1757363" cy="4829175"/>
          </a:xfrm>
          <a:prstGeom prst="rect">
            <a:avLst/>
          </a:prstGeom>
          <a:noFill/>
        </p:spPr>
      </p:pic>
      <p:sp>
        <p:nvSpPr>
          <p:cNvPr id="35845" name="Text Box 5"/>
          <p:cNvSpPr txBox="1">
            <a:spLocks noChangeArrowheads="1"/>
          </p:cNvSpPr>
          <p:nvPr/>
        </p:nvSpPr>
        <p:spPr bwMode="auto">
          <a:xfrm>
            <a:off x="3124200" y="3429000"/>
            <a:ext cx="5181600" cy="707886"/>
          </a:xfrm>
          <a:prstGeom prst="rect">
            <a:avLst/>
          </a:prstGeom>
          <a:noFill/>
          <a:ln w="57150">
            <a:solidFill>
              <a:srgbClr val="FF6600"/>
            </a:solidFill>
            <a:miter lim="800000"/>
            <a:headEnd/>
            <a:tailEnd/>
          </a:ln>
          <a:effectLst/>
        </p:spPr>
        <p:txBody>
          <a:bodyPr>
            <a:spAutoFit/>
          </a:bodyPr>
          <a:lstStyle/>
          <a:p>
            <a:r>
              <a:rPr lang="en-US" altLang="ja-JP" sz="2000" dirty="0" smtClean="0">
                <a:latin typeface="Arial" pitchFamily="34" charset="0"/>
              </a:rPr>
              <a:t>The </a:t>
            </a:r>
            <a:r>
              <a:rPr lang="en-US" altLang="ja-JP" sz="2000" dirty="0" err="1" smtClean="0">
                <a:latin typeface="Arial" pitchFamily="34" charset="0"/>
              </a:rPr>
              <a:t>Chnadra</a:t>
            </a:r>
            <a:r>
              <a:rPr lang="en-US" altLang="ja-JP" sz="2000" dirty="0" smtClean="0">
                <a:latin typeface="Arial" pitchFamily="34" charset="0"/>
              </a:rPr>
              <a:t> clarified think filament structure of X-ray emission  from SNRs</a:t>
            </a:r>
            <a:endParaRPr lang="ja-JP" altLang="en-US" sz="2000" dirty="0">
              <a:latin typeface="Arial" pitchFamily="34" charset="0"/>
            </a:endParaRPr>
          </a:p>
        </p:txBody>
      </p:sp>
      <p:sp>
        <p:nvSpPr>
          <p:cNvPr id="35846" name="Text Box 6"/>
          <p:cNvSpPr txBox="1">
            <a:spLocks noChangeArrowheads="1"/>
          </p:cNvSpPr>
          <p:nvPr/>
        </p:nvSpPr>
        <p:spPr bwMode="auto">
          <a:xfrm>
            <a:off x="3131840" y="4725144"/>
            <a:ext cx="5260032" cy="646331"/>
          </a:xfrm>
          <a:prstGeom prst="rect">
            <a:avLst/>
          </a:prstGeom>
          <a:noFill/>
          <a:ln w="9525">
            <a:noFill/>
            <a:miter lim="800000"/>
            <a:headEnd/>
            <a:tailEnd/>
          </a:ln>
          <a:effectLst/>
        </p:spPr>
        <p:txBody>
          <a:bodyPr wrap="square">
            <a:spAutoFit/>
          </a:bodyPr>
          <a:lstStyle/>
          <a:p>
            <a:r>
              <a:rPr lang="en-US" altLang="ja-JP" sz="1800" dirty="0" smtClean="0">
                <a:latin typeface="Arial" pitchFamily="34" charset="0"/>
              </a:rPr>
              <a:t>Thickness of the filament  can be related to the strength of magnetic field</a:t>
            </a:r>
            <a:endParaRPr lang="ja-JP" altLang="en-US" sz="1800" dirty="0">
              <a:latin typeface="Arial" pitchFamily="34" charset="0"/>
            </a:endParaRPr>
          </a:p>
        </p:txBody>
      </p:sp>
      <p:sp>
        <p:nvSpPr>
          <p:cNvPr id="35847" name="AutoShape 7"/>
          <p:cNvSpPr>
            <a:spLocks noChangeArrowheads="1"/>
          </p:cNvSpPr>
          <p:nvPr/>
        </p:nvSpPr>
        <p:spPr bwMode="auto">
          <a:xfrm>
            <a:off x="2514600" y="6019800"/>
            <a:ext cx="533400" cy="304800"/>
          </a:xfrm>
          <a:prstGeom prst="rightArrow">
            <a:avLst>
              <a:gd name="adj1" fmla="val 50000"/>
              <a:gd name="adj2" fmla="val 43750"/>
            </a:avLst>
          </a:prstGeom>
          <a:solidFill>
            <a:srgbClr val="666699"/>
          </a:solidFill>
          <a:ln w="9525">
            <a:solidFill>
              <a:schemeClr val="tx1"/>
            </a:solidFill>
            <a:miter lim="800000"/>
            <a:headEnd/>
            <a:tailEnd/>
          </a:ln>
          <a:effectLst/>
        </p:spPr>
        <p:txBody>
          <a:bodyPr wrap="none" anchor="ctr"/>
          <a:lstStyle/>
          <a:p>
            <a:endParaRPr lang="ja-JP" altLang="en-US"/>
          </a:p>
        </p:txBody>
      </p:sp>
      <p:sp>
        <p:nvSpPr>
          <p:cNvPr id="35848" name="Text Box 8"/>
          <p:cNvSpPr txBox="1">
            <a:spLocks noChangeArrowheads="1"/>
          </p:cNvSpPr>
          <p:nvPr/>
        </p:nvSpPr>
        <p:spPr bwMode="auto">
          <a:xfrm>
            <a:off x="3131840" y="5805264"/>
            <a:ext cx="5791200" cy="769441"/>
          </a:xfrm>
          <a:prstGeom prst="rect">
            <a:avLst/>
          </a:prstGeom>
          <a:noFill/>
          <a:ln w="9525">
            <a:noFill/>
            <a:miter lim="800000"/>
            <a:headEnd/>
            <a:tailEnd/>
          </a:ln>
          <a:effectLst/>
        </p:spPr>
        <p:txBody>
          <a:bodyPr>
            <a:spAutoFit/>
          </a:bodyPr>
          <a:lstStyle/>
          <a:p>
            <a:r>
              <a:rPr lang="en-US" altLang="ja-JP" sz="2200" b="1" dirty="0" smtClean="0">
                <a:solidFill>
                  <a:srgbClr val="FF0000"/>
                </a:solidFill>
                <a:effectLst>
                  <a:outerShdw blurRad="38100" dist="38100" dir="2700000" algn="tl">
                    <a:srgbClr val="C0C0C0"/>
                  </a:outerShdw>
                </a:effectLst>
                <a:latin typeface="Arial" pitchFamily="34" charset="0"/>
              </a:rPr>
              <a:t>Magnetic field probably be enhanced at Shock Front,  </a:t>
            </a:r>
            <a:r>
              <a:rPr lang="en-US" altLang="ja-JP" sz="2200" b="1" dirty="0" err="1" smtClean="0">
                <a:solidFill>
                  <a:srgbClr val="FF0000"/>
                </a:solidFill>
                <a:effectLst>
                  <a:outerShdw blurRad="38100" dist="38100" dir="2700000" algn="tl">
                    <a:srgbClr val="C0C0C0"/>
                  </a:outerShdw>
                </a:effectLst>
                <a:latin typeface="Arial" pitchFamily="34" charset="0"/>
              </a:rPr>
              <a:t>Whya</a:t>
            </a:r>
            <a:r>
              <a:rPr lang="en-US" altLang="ja-JP" sz="2200" b="1" dirty="0" smtClean="0">
                <a:solidFill>
                  <a:srgbClr val="FF0000"/>
                </a:solidFill>
                <a:effectLst>
                  <a:outerShdw blurRad="38100" dist="38100" dir="2700000" algn="tl">
                    <a:srgbClr val="C0C0C0"/>
                  </a:outerShdw>
                </a:effectLst>
                <a:latin typeface="Arial" pitchFamily="34" charset="0"/>
              </a:rPr>
              <a:t>?</a:t>
            </a:r>
            <a:endParaRPr lang="ja-JP" altLang="en-US" sz="2200" b="1" dirty="0">
              <a:solidFill>
                <a:srgbClr val="FF0000"/>
              </a:solidFill>
              <a:effectLst>
                <a:outerShdw blurRad="38100" dist="38100" dir="2700000" algn="tl">
                  <a:srgbClr val="C0C0C0"/>
                </a:outerShdw>
              </a:effectLst>
              <a:latin typeface="Arial" pitchFamily="34" charset="0"/>
            </a:endParaRPr>
          </a:p>
        </p:txBody>
      </p:sp>
      <p:sp>
        <p:nvSpPr>
          <p:cNvPr id="35849" name="Line 9"/>
          <p:cNvSpPr>
            <a:spLocks noChangeShapeType="1"/>
          </p:cNvSpPr>
          <p:nvPr/>
        </p:nvSpPr>
        <p:spPr bwMode="auto">
          <a:xfrm>
            <a:off x="762000" y="2362200"/>
            <a:ext cx="152400" cy="609600"/>
          </a:xfrm>
          <a:prstGeom prst="line">
            <a:avLst/>
          </a:prstGeom>
          <a:noFill/>
          <a:ln w="28575">
            <a:solidFill>
              <a:srgbClr val="FF9900"/>
            </a:solidFill>
            <a:round/>
            <a:headEnd/>
            <a:tailEnd type="arrow" w="lg" len="lg"/>
          </a:ln>
          <a:effectLst/>
        </p:spPr>
        <p:txBody>
          <a:bodyPr/>
          <a:lstStyle/>
          <a:p>
            <a:endParaRPr lang="ja-JP" altLang="en-US"/>
          </a:p>
        </p:txBody>
      </p:sp>
      <p:pic>
        <p:nvPicPr>
          <p:cNvPr id="35850" name="Picture 10"/>
          <p:cNvPicPr>
            <a:picLocks noChangeAspect="1" noChangeArrowheads="1"/>
          </p:cNvPicPr>
          <p:nvPr/>
        </p:nvPicPr>
        <p:blipFill>
          <a:blip r:embed="rId4" cstate="print"/>
          <a:srcRect/>
          <a:stretch>
            <a:fillRect/>
          </a:stretch>
        </p:blipFill>
        <p:spPr bwMode="auto">
          <a:xfrm>
            <a:off x="2362200" y="1600200"/>
            <a:ext cx="3962400" cy="1403350"/>
          </a:xfrm>
          <a:prstGeom prst="rect">
            <a:avLst/>
          </a:prstGeom>
          <a:noFill/>
          <a:ln w="9525">
            <a:noFill/>
            <a:miter lim="800000"/>
            <a:headEnd/>
            <a:tailEnd/>
          </a:ln>
          <a:effectLst/>
        </p:spPr>
      </p:pic>
      <p:sp>
        <p:nvSpPr>
          <p:cNvPr id="35851" name="Text Box 11"/>
          <p:cNvSpPr txBox="1">
            <a:spLocks noChangeArrowheads="1"/>
          </p:cNvSpPr>
          <p:nvPr/>
        </p:nvSpPr>
        <p:spPr bwMode="auto">
          <a:xfrm>
            <a:off x="5105400" y="1752600"/>
            <a:ext cx="1054100" cy="274638"/>
          </a:xfrm>
          <a:prstGeom prst="rect">
            <a:avLst/>
          </a:prstGeom>
          <a:noFill/>
          <a:ln w="9525">
            <a:noFill/>
            <a:miter lim="800000"/>
            <a:headEnd/>
            <a:tailEnd/>
          </a:ln>
          <a:effectLst/>
        </p:spPr>
        <p:txBody>
          <a:bodyPr wrap="none">
            <a:spAutoFit/>
          </a:bodyPr>
          <a:lstStyle/>
          <a:p>
            <a:r>
              <a:rPr lang="en-US" altLang="ja-JP" sz="1200" b="1" u="sng">
                <a:latin typeface="Arial" pitchFamily="34" charset="0"/>
              </a:rPr>
              <a:t>2.0-10.0 keV</a:t>
            </a:r>
          </a:p>
        </p:txBody>
      </p:sp>
      <p:sp>
        <p:nvSpPr>
          <p:cNvPr id="35852" name="Text Box 12"/>
          <p:cNvSpPr txBox="1">
            <a:spLocks noChangeArrowheads="1"/>
          </p:cNvSpPr>
          <p:nvPr/>
        </p:nvSpPr>
        <p:spPr bwMode="auto">
          <a:xfrm>
            <a:off x="5029200" y="1447800"/>
            <a:ext cx="1308100" cy="244475"/>
          </a:xfrm>
          <a:prstGeom prst="rect">
            <a:avLst/>
          </a:prstGeom>
          <a:noFill/>
          <a:ln w="9525">
            <a:noFill/>
            <a:miter lim="800000"/>
            <a:headEnd/>
            <a:tailEnd/>
          </a:ln>
          <a:effectLst/>
        </p:spPr>
        <p:txBody>
          <a:bodyPr wrap="none">
            <a:spAutoFit/>
          </a:bodyPr>
          <a:lstStyle/>
          <a:p>
            <a:pPr algn="ctr"/>
            <a:r>
              <a:rPr lang="en-US" altLang="ja-JP" sz="1000">
                <a:solidFill>
                  <a:srgbClr val="993300"/>
                </a:solidFill>
              </a:rPr>
              <a:t>(Bamba et al. 2003)</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title"/>
          </p:nvPr>
        </p:nvSpPr>
        <p:spPr/>
        <p:txBody>
          <a:bodyPr/>
          <a:lstStyle/>
          <a:p>
            <a:r>
              <a:rPr lang="en-US" altLang="ja-JP" sz="3600" dirty="0" smtClean="0">
                <a:solidFill>
                  <a:srgbClr val="FF0000"/>
                </a:solidFill>
              </a:rPr>
              <a:t>Thin filaments are </a:t>
            </a:r>
            <a:r>
              <a:rPr lang="en-US" altLang="ja-JP" sz="3600" dirty="0" err="1" smtClean="0">
                <a:solidFill>
                  <a:srgbClr val="FF0000"/>
                </a:solidFill>
              </a:rPr>
              <a:t>obserbed</a:t>
            </a:r>
            <a:r>
              <a:rPr lang="en-US" altLang="ja-JP" sz="3600" dirty="0" smtClean="0">
                <a:solidFill>
                  <a:srgbClr val="FF0000"/>
                </a:solidFill>
              </a:rPr>
              <a:t> in Many SNRs</a:t>
            </a:r>
            <a:endParaRPr lang="en-US" altLang="ja-JP" sz="3600" dirty="0">
              <a:solidFill>
                <a:srgbClr val="FF0000"/>
              </a:solidFill>
            </a:endParaRPr>
          </a:p>
        </p:txBody>
      </p:sp>
      <p:grpSp>
        <p:nvGrpSpPr>
          <p:cNvPr id="2" name="Group 18"/>
          <p:cNvGrpSpPr>
            <a:grpSpLocks/>
          </p:cNvGrpSpPr>
          <p:nvPr/>
        </p:nvGrpSpPr>
        <p:grpSpPr bwMode="auto">
          <a:xfrm>
            <a:off x="228600" y="1524000"/>
            <a:ext cx="8686800" cy="4953000"/>
            <a:chOff x="144" y="1056"/>
            <a:chExt cx="5472" cy="3120"/>
          </a:xfrm>
        </p:grpSpPr>
        <p:sp>
          <p:nvSpPr>
            <p:cNvPr id="36866" name="Rectangle 2"/>
            <p:cNvSpPr>
              <a:spLocks noChangeArrowheads="1"/>
            </p:cNvSpPr>
            <p:nvPr/>
          </p:nvSpPr>
          <p:spPr bwMode="auto">
            <a:xfrm>
              <a:off x="144" y="1056"/>
              <a:ext cx="5472" cy="3120"/>
            </a:xfrm>
            <a:prstGeom prst="rect">
              <a:avLst/>
            </a:prstGeom>
            <a:solidFill>
              <a:schemeClr val="tx1"/>
            </a:solidFill>
            <a:ln w="9525">
              <a:noFill/>
              <a:miter lim="800000"/>
              <a:headEnd/>
              <a:tailEnd/>
            </a:ln>
            <a:effectLst/>
          </p:spPr>
          <p:txBody>
            <a:bodyPr wrap="none" anchor="ctr"/>
            <a:lstStyle/>
            <a:p>
              <a:endParaRPr lang="ja-JP" altLang="en-US"/>
            </a:p>
          </p:txBody>
        </p:sp>
        <p:pic>
          <p:nvPicPr>
            <p:cNvPr id="36868" name="Picture 4"/>
            <p:cNvPicPr>
              <a:picLocks noChangeAspect="1" noChangeArrowheads="1"/>
            </p:cNvPicPr>
            <p:nvPr/>
          </p:nvPicPr>
          <p:blipFill>
            <a:blip r:embed="rId3" cstate="print"/>
            <a:srcRect/>
            <a:stretch>
              <a:fillRect/>
            </a:stretch>
          </p:blipFill>
          <p:spPr bwMode="auto">
            <a:xfrm>
              <a:off x="384" y="1248"/>
              <a:ext cx="1152" cy="1146"/>
            </a:xfrm>
            <a:prstGeom prst="rect">
              <a:avLst/>
            </a:prstGeom>
            <a:noFill/>
            <a:ln w="9525">
              <a:noFill/>
              <a:miter lim="800000"/>
              <a:headEnd/>
              <a:tailEnd/>
            </a:ln>
            <a:effectLst/>
          </p:spPr>
        </p:pic>
        <p:pic>
          <p:nvPicPr>
            <p:cNvPr id="36869" name="Picture 5" descr="CasA"/>
            <p:cNvPicPr>
              <a:picLocks noChangeAspect="1" noChangeArrowheads="1"/>
            </p:cNvPicPr>
            <p:nvPr/>
          </p:nvPicPr>
          <p:blipFill>
            <a:blip r:embed="rId4" cstate="print"/>
            <a:srcRect l="9233" r="9233"/>
            <a:stretch>
              <a:fillRect/>
            </a:stretch>
          </p:blipFill>
          <p:spPr bwMode="auto">
            <a:xfrm>
              <a:off x="1632" y="1248"/>
              <a:ext cx="1200" cy="1120"/>
            </a:xfrm>
            <a:prstGeom prst="rect">
              <a:avLst/>
            </a:prstGeom>
            <a:noFill/>
            <a:ln w="9525">
              <a:noFill/>
              <a:miter lim="800000"/>
              <a:headEnd/>
              <a:tailEnd/>
            </a:ln>
          </p:spPr>
        </p:pic>
        <p:pic>
          <p:nvPicPr>
            <p:cNvPr id="36870" name="Picture 6" descr="Tycho"/>
            <p:cNvPicPr>
              <a:picLocks noChangeAspect="1" noChangeArrowheads="1"/>
            </p:cNvPicPr>
            <p:nvPr/>
          </p:nvPicPr>
          <p:blipFill>
            <a:blip r:embed="rId5" cstate="print"/>
            <a:srcRect/>
            <a:stretch>
              <a:fillRect/>
            </a:stretch>
          </p:blipFill>
          <p:spPr bwMode="auto">
            <a:xfrm>
              <a:off x="2976" y="1200"/>
              <a:ext cx="1200" cy="1200"/>
            </a:xfrm>
            <a:prstGeom prst="rect">
              <a:avLst/>
            </a:prstGeom>
            <a:noFill/>
          </p:spPr>
        </p:pic>
        <p:pic>
          <p:nvPicPr>
            <p:cNvPr id="36871" name="Picture 7" descr="Kepler"/>
            <p:cNvPicPr>
              <a:picLocks noChangeAspect="1" noChangeArrowheads="1"/>
            </p:cNvPicPr>
            <p:nvPr/>
          </p:nvPicPr>
          <p:blipFill>
            <a:blip r:embed="rId6" cstate="print"/>
            <a:srcRect l="9842" r="8366" b="29266"/>
            <a:stretch>
              <a:fillRect/>
            </a:stretch>
          </p:blipFill>
          <p:spPr bwMode="auto">
            <a:xfrm>
              <a:off x="4272" y="1248"/>
              <a:ext cx="1084" cy="1104"/>
            </a:xfrm>
            <a:prstGeom prst="rect">
              <a:avLst/>
            </a:prstGeom>
            <a:noFill/>
            <a:ln w="9525">
              <a:noFill/>
              <a:miter lim="800000"/>
              <a:headEnd/>
              <a:tailEnd/>
            </a:ln>
          </p:spPr>
        </p:pic>
        <p:pic>
          <p:nvPicPr>
            <p:cNvPr id="36872" name="Picture 8" descr="snr_rcw86"/>
            <p:cNvPicPr>
              <a:picLocks noChangeAspect="1" noChangeArrowheads="1"/>
            </p:cNvPicPr>
            <p:nvPr/>
          </p:nvPicPr>
          <p:blipFill>
            <a:blip r:embed="rId7" cstate="print"/>
            <a:srcRect l="18027" t="23045" r="24036" b="23045"/>
            <a:stretch>
              <a:fillRect/>
            </a:stretch>
          </p:blipFill>
          <p:spPr bwMode="auto">
            <a:xfrm>
              <a:off x="432" y="2736"/>
              <a:ext cx="1056" cy="1025"/>
            </a:xfrm>
            <a:prstGeom prst="rect">
              <a:avLst/>
            </a:prstGeom>
            <a:noFill/>
            <a:ln w="9525">
              <a:noFill/>
              <a:miter lim="800000"/>
              <a:headEnd/>
              <a:tailEnd/>
            </a:ln>
          </p:spPr>
        </p:pic>
        <p:pic>
          <p:nvPicPr>
            <p:cNvPr id="36873" name="Picture 9"/>
            <p:cNvPicPr>
              <a:picLocks noChangeAspect="1" noChangeArrowheads="1"/>
            </p:cNvPicPr>
            <p:nvPr/>
          </p:nvPicPr>
          <p:blipFill>
            <a:blip r:embed="rId8" cstate="print"/>
            <a:srcRect/>
            <a:stretch>
              <a:fillRect/>
            </a:stretch>
          </p:blipFill>
          <p:spPr bwMode="auto">
            <a:xfrm>
              <a:off x="3072" y="2736"/>
              <a:ext cx="1104" cy="984"/>
            </a:xfrm>
            <a:prstGeom prst="rect">
              <a:avLst/>
            </a:prstGeom>
            <a:noFill/>
            <a:ln w="9525">
              <a:noFill/>
              <a:miter lim="800000"/>
              <a:headEnd/>
              <a:tailEnd/>
            </a:ln>
            <a:effectLst/>
          </p:spPr>
        </p:pic>
        <p:pic>
          <p:nvPicPr>
            <p:cNvPr id="36874" name="Picture 10"/>
            <p:cNvPicPr>
              <a:picLocks noChangeAspect="1" noChangeArrowheads="1"/>
            </p:cNvPicPr>
            <p:nvPr/>
          </p:nvPicPr>
          <p:blipFill>
            <a:blip r:embed="rId9" cstate="print"/>
            <a:srcRect l="21356" t="50471" r="60864" b="32216"/>
            <a:stretch>
              <a:fillRect/>
            </a:stretch>
          </p:blipFill>
          <p:spPr bwMode="auto">
            <a:xfrm>
              <a:off x="1728" y="2640"/>
              <a:ext cx="1092" cy="1104"/>
            </a:xfrm>
            <a:prstGeom prst="rect">
              <a:avLst/>
            </a:prstGeom>
            <a:noFill/>
            <a:ln w="9525">
              <a:noFill/>
              <a:miter lim="800000"/>
              <a:headEnd/>
              <a:tailEnd/>
            </a:ln>
            <a:effectLst/>
          </p:spPr>
        </p:pic>
        <p:sp>
          <p:nvSpPr>
            <p:cNvPr id="36875" name="Text Box 11"/>
            <p:cNvSpPr txBox="1">
              <a:spLocks noChangeArrowheads="1"/>
            </p:cNvSpPr>
            <p:nvPr/>
          </p:nvSpPr>
          <p:spPr bwMode="auto">
            <a:xfrm>
              <a:off x="576" y="2352"/>
              <a:ext cx="720" cy="192"/>
            </a:xfrm>
            <a:prstGeom prst="rect">
              <a:avLst/>
            </a:prstGeom>
            <a:noFill/>
            <a:ln w="9525">
              <a:noFill/>
              <a:miter lim="800000"/>
              <a:headEnd/>
              <a:tailEnd/>
            </a:ln>
            <a:effectLst/>
          </p:spPr>
          <p:txBody>
            <a:bodyPr>
              <a:spAutoFit/>
            </a:bodyPr>
            <a:lstStyle/>
            <a:p>
              <a:pPr algn="ctr"/>
              <a:r>
                <a:rPr lang="en-US" altLang="ja-JP" b="1">
                  <a:solidFill>
                    <a:schemeClr val="bg1"/>
                  </a:solidFill>
                  <a:latin typeface="Arial" pitchFamily="34" charset="0"/>
                </a:rPr>
                <a:t>SN1006</a:t>
              </a:r>
            </a:p>
          </p:txBody>
        </p:sp>
        <p:sp>
          <p:nvSpPr>
            <p:cNvPr id="36876" name="Text Box 12"/>
            <p:cNvSpPr txBox="1">
              <a:spLocks noChangeArrowheads="1"/>
            </p:cNvSpPr>
            <p:nvPr/>
          </p:nvSpPr>
          <p:spPr bwMode="auto">
            <a:xfrm>
              <a:off x="1968" y="2352"/>
              <a:ext cx="528" cy="192"/>
            </a:xfrm>
            <a:prstGeom prst="rect">
              <a:avLst/>
            </a:prstGeom>
            <a:noFill/>
            <a:ln w="9525">
              <a:noFill/>
              <a:miter lim="800000"/>
              <a:headEnd/>
              <a:tailEnd/>
            </a:ln>
            <a:effectLst/>
          </p:spPr>
          <p:txBody>
            <a:bodyPr>
              <a:spAutoFit/>
            </a:bodyPr>
            <a:lstStyle/>
            <a:p>
              <a:pPr algn="ctr"/>
              <a:r>
                <a:rPr lang="en-US" altLang="ja-JP" b="1">
                  <a:solidFill>
                    <a:schemeClr val="bg1"/>
                  </a:solidFill>
                  <a:latin typeface="Arial" pitchFamily="34" charset="0"/>
                </a:rPr>
                <a:t>Cas A</a:t>
              </a:r>
            </a:p>
          </p:txBody>
        </p:sp>
        <p:sp>
          <p:nvSpPr>
            <p:cNvPr id="36877" name="Text Box 13"/>
            <p:cNvSpPr txBox="1">
              <a:spLocks noChangeArrowheads="1"/>
            </p:cNvSpPr>
            <p:nvPr/>
          </p:nvSpPr>
          <p:spPr bwMode="auto">
            <a:xfrm>
              <a:off x="3168" y="2304"/>
              <a:ext cx="864" cy="192"/>
            </a:xfrm>
            <a:prstGeom prst="rect">
              <a:avLst/>
            </a:prstGeom>
            <a:noFill/>
            <a:ln w="9525">
              <a:noFill/>
              <a:miter lim="800000"/>
              <a:headEnd/>
              <a:tailEnd/>
            </a:ln>
            <a:effectLst/>
          </p:spPr>
          <p:txBody>
            <a:bodyPr>
              <a:spAutoFit/>
            </a:bodyPr>
            <a:lstStyle/>
            <a:p>
              <a:pPr algn="ctr"/>
              <a:r>
                <a:rPr lang="en-US" altLang="ja-JP" b="1">
                  <a:solidFill>
                    <a:schemeClr val="bg1"/>
                  </a:solidFill>
                  <a:latin typeface="Arial" pitchFamily="34" charset="0"/>
                </a:rPr>
                <a:t>Tycho’s SNR</a:t>
              </a:r>
            </a:p>
          </p:txBody>
        </p:sp>
        <p:sp>
          <p:nvSpPr>
            <p:cNvPr id="36878" name="Text Box 14"/>
            <p:cNvSpPr txBox="1">
              <a:spLocks noChangeArrowheads="1"/>
            </p:cNvSpPr>
            <p:nvPr/>
          </p:nvSpPr>
          <p:spPr bwMode="auto">
            <a:xfrm>
              <a:off x="4416" y="2304"/>
              <a:ext cx="864" cy="192"/>
            </a:xfrm>
            <a:prstGeom prst="rect">
              <a:avLst/>
            </a:prstGeom>
            <a:noFill/>
            <a:ln w="9525">
              <a:noFill/>
              <a:miter lim="800000"/>
              <a:headEnd/>
              <a:tailEnd/>
            </a:ln>
            <a:effectLst/>
          </p:spPr>
          <p:txBody>
            <a:bodyPr>
              <a:spAutoFit/>
            </a:bodyPr>
            <a:lstStyle/>
            <a:p>
              <a:pPr algn="ctr"/>
              <a:r>
                <a:rPr lang="en-US" altLang="ja-JP" b="1">
                  <a:solidFill>
                    <a:schemeClr val="bg1"/>
                  </a:solidFill>
                  <a:latin typeface="Arial" pitchFamily="34" charset="0"/>
                </a:rPr>
                <a:t>Kepler’s SNR</a:t>
              </a:r>
            </a:p>
          </p:txBody>
        </p:sp>
        <p:sp>
          <p:nvSpPr>
            <p:cNvPr id="36879" name="Text Box 15"/>
            <p:cNvSpPr txBox="1">
              <a:spLocks noChangeArrowheads="1"/>
            </p:cNvSpPr>
            <p:nvPr/>
          </p:nvSpPr>
          <p:spPr bwMode="auto">
            <a:xfrm>
              <a:off x="1680" y="3744"/>
              <a:ext cx="1200" cy="326"/>
            </a:xfrm>
            <a:prstGeom prst="rect">
              <a:avLst/>
            </a:prstGeom>
            <a:noFill/>
            <a:ln w="9525">
              <a:noFill/>
              <a:miter lim="800000"/>
              <a:headEnd/>
              <a:tailEnd/>
            </a:ln>
            <a:effectLst/>
          </p:spPr>
          <p:txBody>
            <a:bodyPr>
              <a:spAutoFit/>
            </a:bodyPr>
            <a:lstStyle/>
            <a:p>
              <a:pPr algn="ctr"/>
              <a:r>
                <a:rPr lang="en-US" altLang="ja-JP" b="1">
                  <a:solidFill>
                    <a:schemeClr val="bg1"/>
                  </a:solidFill>
                  <a:latin typeface="Arial" pitchFamily="34" charset="0"/>
                </a:rPr>
                <a:t>RX J0852.0-4622 (Vela Jr.)</a:t>
              </a:r>
            </a:p>
          </p:txBody>
        </p:sp>
        <p:sp>
          <p:nvSpPr>
            <p:cNvPr id="36880" name="Text Box 16"/>
            <p:cNvSpPr txBox="1">
              <a:spLocks noChangeArrowheads="1"/>
            </p:cNvSpPr>
            <p:nvPr/>
          </p:nvSpPr>
          <p:spPr bwMode="auto">
            <a:xfrm>
              <a:off x="624" y="3792"/>
              <a:ext cx="720" cy="192"/>
            </a:xfrm>
            <a:prstGeom prst="rect">
              <a:avLst/>
            </a:prstGeom>
            <a:noFill/>
            <a:ln w="9525">
              <a:noFill/>
              <a:miter lim="800000"/>
              <a:headEnd/>
              <a:tailEnd/>
            </a:ln>
            <a:effectLst/>
          </p:spPr>
          <p:txBody>
            <a:bodyPr>
              <a:spAutoFit/>
            </a:bodyPr>
            <a:lstStyle/>
            <a:p>
              <a:pPr algn="ctr"/>
              <a:r>
                <a:rPr lang="en-US" altLang="ja-JP" b="1">
                  <a:solidFill>
                    <a:schemeClr val="bg1"/>
                  </a:solidFill>
                  <a:latin typeface="Arial" pitchFamily="34" charset="0"/>
                </a:rPr>
                <a:t>RCW 86</a:t>
              </a:r>
            </a:p>
          </p:txBody>
        </p:sp>
        <p:sp>
          <p:nvSpPr>
            <p:cNvPr id="36881" name="Text Box 17"/>
            <p:cNvSpPr txBox="1">
              <a:spLocks noChangeArrowheads="1"/>
            </p:cNvSpPr>
            <p:nvPr/>
          </p:nvSpPr>
          <p:spPr bwMode="auto">
            <a:xfrm>
              <a:off x="3024" y="3792"/>
              <a:ext cx="1248" cy="192"/>
            </a:xfrm>
            <a:prstGeom prst="rect">
              <a:avLst/>
            </a:prstGeom>
            <a:noFill/>
            <a:ln w="9525">
              <a:noFill/>
              <a:miter lim="800000"/>
              <a:headEnd/>
              <a:tailEnd/>
            </a:ln>
            <a:effectLst/>
          </p:spPr>
          <p:txBody>
            <a:bodyPr>
              <a:spAutoFit/>
            </a:bodyPr>
            <a:lstStyle/>
            <a:p>
              <a:pPr algn="ctr"/>
              <a:r>
                <a:rPr lang="en-US" altLang="ja-JP" b="1">
                  <a:solidFill>
                    <a:schemeClr val="bg1"/>
                  </a:solidFill>
                  <a:latin typeface="Arial" pitchFamily="34" charset="0"/>
                </a:rPr>
                <a:t>RX J1713.7-3946</a:t>
              </a:r>
            </a:p>
          </p:txBody>
        </p:sp>
      </p:grpSp>
      <p:sp>
        <p:nvSpPr>
          <p:cNvPr id="36883" name="Text Box 19"/>
          <p:cNvSpPr txBox="1">
            <a:spLocks noChangeArrowheads="1"/>
          </p:cNvSpPr>
          <p:nvPr/>
        </p:nvSpPr>
        <p:spPr bwMode="auto">
          <a:xfrm>
            <a:off x="4876800" y="6477000"/>
            <a:ext cx="4048125" cy="244475"/>
          </a:xfrm>
          <a:prstGeom prst="rect">
            <a:avLst/>
          </a:prstGeom>
          <a:noFill/>
          <a:ln w="9525">
            <a:noFill/>
            <a:miter lim="800000"/>
            <a:headEnd/>
            <a:tailEnd/>
          </a:ln>
          <a:effectLst/>
        </p:spPr>
        <p:txBody>
          <a:bodyPr wrap="none">
            <a:spAutoFit/>
          </a:bodyPr>
          <a:lstStyle/>
          <a:p>
            <a:r>
              <a:rPr lang="en-US" altLang="ja-JP" sz="1000">
                <a:solidFill>
                  <a:srgbClr val="993300"/>
                </a:solidFill>
              </a:rPr>
              <a:t>(Hwang et al. 2002; Bamba et al. 2003, 2005; Uchiyama et al. 2003)</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descr="sn1006_chandra"/>
          <p:cNvPicPr>
            <a:picLocks noChangeAspect="1" noChangeArrowheads="1"/>
          </p:cNvPicPr>
          <p:nvPr/>
        </p:nvPicPr>
        <p:blipFill>
          <a:blip r:embed="rId3" cstate="print"/>
          <a:srcRect/>
          <a:stretch>
            <a:fillRect/>
          </a:stretch>
        </p:blipFill>
        <p:spPr bwMode="auto">
          <a:xfrm>
            <a:off x="304800" y="1524000"/>
            <a:ext cx="1757363" cy="4829175"/>
          </a:xfrm>
          <a:prstGeom prst="rect">
            <a:avLst/>
          </a:prstGeom>
          <a:noFill/>
        </p:spPr>
      </p:pic>
      <p:sp>
        <p:nvSpPr>
          <p:cNvPr id="37891" name="Rectangle 3"/>
          <p:cNvSpPr>
            <a:spLocks noGrp="1" noChangeArrowheads="1"/>
          </p:cNvSpPr>
          <p:nvPr>
            <p:ph type="title"/>
          </p:nvPr>
        </p:nvSpPr>
        <p:spPr/>
        <p:txBody>
          <a:bodyPr/>
          <a:lstStyle/>
          <a:p>
            <a:r>
              <a:rPr lang="en-US" altLang="ja-JP" dirty="0" smtClean="0">
                <a:solidFill>
                  <a:srgbClr val="FF0000"/>
                </a:solidFill>
              </a:rPr>
              <a:t>Filament Structure and Particle Acceleration</a:t>
            </a:r>
            <a:endParaRPr lang="ja-JP" altLang="en-US" dirty="0">
              <a:solidFill>
                <a:srgbClr val="FF0000"/>
              </a:solidFill>
            </a:endParaRPr>
          </a:p>
        </p:txBody>
      </p:sp>
      <p:pic>
        <p:nvPicPr>
          <p:cNvPr id="37892" name="Picture 4"/>
          <p:cNvPicPr>
            <a:picLocks noChangeAspect="1" noChangeArrowheads="1"/>
          </p:cNvPicPr>
          <p:nvPr/>
        </p:nvPicPr>
        <p:blipFill>
          <a:blip r:embed="rId4" cstate="print"/>
          <a:srcRect/>
          <a:stretch>
            <a:fillRect/>
          </a:stretch>
        </p:blipFill>
        <p:spPr bwMode="auto">
          <a:xfrm>
            <a:off x="2514600" y="1752600"/>
            <a:ext cx="2514600" cy="1908175"/>
          </a:xfrm>
          <a:prstGeom prst="rect">
            <a:avLst/>
          </a:prstGeom>
          <a:noFill/>
          <a:ln w="9525">
            <a:noFill/>
            <a:miter lim="800000"/>
            <a:headEnd/>
            <a:tailEnd/>
          </a:ln>
          <a:effectLst/>
        </p:spPr>
      </p:pic>
      <p:pic>
        <p:nvPicPr>
          <p:cNvPr id="37893" name="Picture 5"/>
          <p:cNvPicPr>
            <a:picLocks noChangeAspect="1" noChangeArrowheads="1"/>
          </p:cNvPicPr>
          <p:nvPr/>
        </p:nvPicPr>
        <p:blipFill>
          <a:blip r:embed="rId5" cstate="print"/>
          <a:srcRect/>
          <a:stretch>
            <a:fillRect/>
          </a:stretch>
        </p:blipFill>
        <p:spPr bwMode="auto">
          <a:xfrm>
            <a:off x="5562600" y="1828800"/>
            <a:ext cx="3200400" cy="1676400"/>
          </a:xfrm>
          <a:prstGeom prst="rect">
            <a:avLst/>
          </a:prstGeom>
          <a:noFill/>
          <a:ln w="9525">
            <a:noFill/>
            <a:miter lim="800000"/>
            <a:headEnd/>
            <a:tailEnd/>
          </a:ln>
          <a:effectLst/>
        </p:spPr>
      </p:pic>
      <p:sp>
        <p:nvSpPr>
          <p:cNvPr id="37894" name="Text Box 6"/>
          <p:cNvSpPr txBox="1">
            <a:spLocks noChangeArrowheads="1"/>
          </p:cNvSpPr>
          <p:nvPr/>
        </p:nvSpPr>
        <p:spPr bwMode="auto">
          <a:xfrm>
            <a:off x="2339752" y="3645024"/>
            <a:ext cx="2917304" cy="646331"/>
          </a:xfrm>
          <a:prstGeom prst="rect">
            <a:avLst/>
          </a:prstGeom>
          <a:noFill/>
          <a:ln w="9525">
            <a:noFill/>
            <a:miter lim="800000"/>
            <a:headEnd/>
            <a:tailEnd/>
          </a:ln>
          <a:effectLst/>
        </p:spPr>
        <p:txBody>
          <a:bodyPr wrap="square">
            <a:spAutoFit/>
          </a:bodyPr>
          <a:lstStyle/>
          <a:p>
            <a:pPr algn="ctr"/>
            <a:r>
              <a:rPr lang="en-US" altLang="ja-JP" b="1" dirty="0" smtClean="0">
                <a:latin typeface="Arial" pitchFamily="34" charset="0"/>
              </a:rPr>
              <a:t>Shock Acceleration (Fermi </a:t>
            </a:r>
            <a:r>
              <a:rPr lang="en-US" altLang="ja-JP" b="1" dirty="0" err="1" smtClean="0">
                <a:latin typeface="Arial" pitchFamily="34" charset="0"/>
              </a:rPr>
              <a:t>accel</a:t>
            </a:r>
            <a:r>
              <a:rPr lang="en-US" altLang="ja-JP" b="1" dirty="0" smtClean="0">
                <a:latin typeface="Arial" pitchFamily="34" charset="0"/>
              </a:rPr>
              <a:t>.)</a:t>
            </a:r>
            <a:endParaRPr lang="ja-JP" altLang="en-US" b="1" dirty="0">
              <a:latin typeface="Arial" pitchFamily="34" charset="0"/>
            </a:endParaRPr>
          </a:p>
        </p:txBody>
      </p:sp>
      <p:sp>
        <p:nvSpPr>
          <p:cNvPr id="37895" name="Text Box 7"/>
          <p:cNvSpPr txBox="1">
            <a:spLocks noChangeArrowheads="1"/>
          </p:cNvSpPr>
          <p:nvPr/>
        </p:nvSpPr>
        <p:spPr bwMode="auto">
          <a:xfrm>
            <a:off x="8382000" y="2286000"/>
            <a:ext cx="565150" cy="244475"/>
          </a:xfrm>
          <a:prstGeom prst="rect">
            <a:avLst/>
          </a:prstGeom>
          <a:solidFill>
            <a:schemeClr val="accent1"/>
          </a:solidFill>
          <a:ln w="9525">
            <a:noFill/>
            <a:miter lim="800000"/>
            <a:headEnd/>
            <a:tailEnd/>
          </a:ln>
          <a:effectLst/>
        </p:spPr>
        <p:txBody>
          <a:bodyPr wrap="none">
            <a:spAutoFit/>
          </a:bodyPr>
          <a:lstStyle/>
          <a:p>
            <a:r>
              <a:rPr lang="ja-JP" altLang="en-US" sz="1000" b="1">
                <a:latin typeface="Arial" pitchFamily="34" charset="0"/>
              </a:rPr>
              <a:t>定常解</a:t>
            </a:r>
          </a:p>
        </p:txBody>
      </p:sp>
      <p:sp>
        <p:nvSpPr>
          <p:cNvPr id="37896" name="Line 8"/>
          <p:cNvSpPr>
            <a:spLocks noChangeShapeType="1"/>
          </p:cNvSpPr>
          <p:nvPr/>
        </p:nvSpPr>
        <p:spPr bwMode="auto">
          <a:xfrm>
            <a:off x="7086600" y="2257425"/>
            <a:ext cx="1676400" cy="838200"/>
          </a:xfrm>
          <a:prstGeom prst="line">
            <a:avLst/>
          </a:prstGeom>
          <a:noFill/>
          <a:ln w="19050">
            <a:solidFill>
              <a:srgbClr val="3366FF"/>
            </a:solidFill>
            <a:round/>
            <a:headEnd/>
            <a:tailEnd/>
          </a:ln>
          <a:effectLst/>
        </p:spPr>
        <p:txBody>
          <a:bodyPr/>
          <a:lstStyle/>
          <a:p>
            <a:endParaRPr lang="ja-JP" altLang="en-US"/>
          </a:p>
        </p:txBody>
      </p:sp>
      <p:sp>
        <p:nvSpPr>
          <p:cNvPr id="37897" name="Text Box 9"/>
          <p:cNvSpPr txBox="1">
            <a:spLocks noChangeArrowheads="1"/>
          </p:cNvSpPr>
          <p:nvPr/>
        </p:nvSpPr>
        <p:spPr bwMode="auto">
          <a:xfrm>
            <a:off x="7162800" y="2743200"/>
            <a:ext cx="858838" cy="396875"/>
          </a:xfrm>
          <a:prstGeom prst="rect">
            <a:avLst/>
          </a:prstGeom>
          <a:solidFill>
            <a:schemeClr val="accent1"/>
          </a:solidFill>
          <a:ln w="9525">
            <a:noFill/>
            <a:miter lim="800000"/>
            <a:headEnd/>
            <a:tailEnd/>
          </a:ln>
          <a:effectLst/>
        </p:spPr>
        <p:txBody>
          <a:bodyPr wrap="none">
            <a:spAutoFit/>
          </a:bodyPr>
          <a:lstStyle/>
          <a:p>
            <a:pPr algn="ctr"/>
            <a:r>
              <a:rPr lang="ja-JP" altLang="en-US" sz="1000" b="1">
                <a:latin typeface="Arial" pitchFamily="34" charset="0"/>
              </a:rPr>
              <a:t>クーリングが</a:t>
            </a:r>
            <a:br>
              <a:rPr lang="ja-JP" altLang="en-US" sz="1000" b="1">
                <a:latin typeface="Arial" pitchFamily="34" charset="0"/>
              </a:rPr>
            </a:br>
            <a:r>
              <a:rPr lang="ja-JP" altLang="en-US" sz="1000" b="1">
                <a:latin typeface="Arial" pitchFamily="34" charset="0"/>
              </a:rPr>
              <a:t>効く場合</a:t>
            </a:r>
          </a:p>
        </p:txBody>
      </p:sp>
      <p:pic>
        <p:nvPicPr>
          <p:cNvPr id="37898" name="Picture 10"/>
          <p:cNvPicPr>
            <a:picLocks noChangeAspect="1" noChangeArrowheads="1"/>
          </p:cNvPicPr>
          <p:nvPr/>
        </p:nvPicPr>
        <p:blipFill>
          <a:blip r:embed="rId6" cstate="print"/>
          <a:srcRect/>
          <a:stretch>
            <a:fillRect/>
          </a:stretch>
        </p:blipFill>
        <p:spPr bwMode="auto">
          <a:xfrm>
            <a:off x="3505200" y="4343400"/>
            <a:ext cx="4572000" cy="1619250"/>
          </a:xfrm>
          <a:prstGeom prst="rect">
            <a:avLst/>
          </a:prstGeom>
          <a:noFill/>
          <a:ln w="9525">
            <a:noFill/>
            <a:miter lim="800000"/>
            <a:headEnd/>
            <a:tailEnd/>
          </a:ln>
          <a:effectLst/>
        </p:spPr>
      </p:pic>
      <p:sp>
        <p:nvSpPr>
          <p:cNvPr id="37899" name="Text Box 11"/>
          <p:cNvSpPr txBox="1">
            <a:spLocks noChangeArrowheads="1"/>
          </p:cNvSpPr>
          <p:nvPr/>
        </p:nvSpPr>
        <p:spPr bwMode="auto">
          <a:xfrm>
            <a:off x="6858000" y="4495800"/>
            <a:ext cx="1054100" cy="274638"/>
          </a:xfrm>
          <a:prstGeom prst="rect">
            <a:avLst/>
          </a:prstGeom>
          <a:noFill/>
          <a:ln w="9525">
            <a:noFill/>
            <a:miter lim="800000"/>
            <a:headEnd/>
            <a:tailEnd/>
          </a:ln>
          <a:effectLst/>
        </p:spPr>
        <p:txBody>
          <a:bodyPr wrap="none">
            <a:spAutoFit/>
          </a:bodyPr>
          <a:lstStyle/>
          <a:p>
            <a:r>
              <a:rPr lang="en-US" altLang="ja-JP" sz="1200" b="1" u="sng">
                <a:latin typeface="Arial" pitchFamily="34" charset="0"/>
              </a:rPr>
              <a:t>2.0-10.0 keV</a:t>
            </a:r>
          </a:p>
        </p:txBody>
      </p:sp>
      <p:sp>
        <p:nvSpPr>
          <p:cNvPr id="37900" name="Text Box 12"/>
          <p:cNvSpPr txBox="1">
            <a:spLocks noChangeArrowheads="1"/>
          </p:cNvSpPr>
          <p:nvPr/>
        </p:nvSpPr>
        <p:spPr bwMode="auto">
          <a:xfrm>
            <a:off x="323528" y="1916832"/>
            <a:ext cx="934871" cy="276999"/>
          </a:xfrm>
          <a:prstGeom prst="rect">
            <a:avLst/>
          </a:prstGeom>
          <a:noFill/>
          <a:ln w="9525">
            <a:noFill/>
            <a:miter lim="800000"/>
            <a:headEnd/>
            <a:tailEnd/>
          </a:ln>
          <a:effectLst/>
        </p:spPr>
        <p:txBody>
          <a:bodyPr wrap="none">
            <a:spAutoFit/>
          </a:bodyPr>
          <a:lstStyle/>
          <a:p>
            <a:r>
              <a:rPr lang="en-US" altLang="ja-JP" sz="1200" b="1" dirty="0" smtClean="0">
                <a:solidFill>
                  <a:srgbClr val="FFFF00"/>
                </a:solidFill>
                <a:latin typeface="Arial" pitchFamily="34" charset="0"/>
              </a:rPr>
              <a:t>Up stream</a:t>
            </a:r>
            <a:endParaRPr lang="ja-JP" altLang="en-US" sz="1200" b="1" dirty="0">
              <a:solidFill>
                <a:srgbClr val="FFFF00"/>
              </a:solidFill>
              <a:latin typeface="Arial" pitchFamily="34" charset="0"/>
            </a:endParaRPr>
          </a:p>
        </p:txBody>
      </p:sp>
      <p:sp>
        <p:nvSpPr>
          <p:cNvPr id="37901" name="Line 13"/>
          <p:cNvSpPr>
            <a:spLocks noChangeShapeType="1"/>
          </p:cNvSpPr>
          <p:nvPr/>
        </p:nvSpPr>
        <p:spPr bwMode="auto">
          <a:xfrm flipH="1" flipV="1">
            <a:off x="381000" y="2286000"/>
            <a:ext cx="381000" cy="228600"/>
          </a:xfrm>
          <a:prstGeom prst="line">
            <a:avLst/>
          </a:prstGeom>
          <a:noFill/>
          <a:ln w="19050">
            <a:solidFill>
              <a:srgbClr val="FFFF00"/>
            </a:solidFill>
            <a:round/>
            <a:headEnd/>
            <a:tailEnd type="triangle" w="med" len="med"/>
          </a:ln>
          <a:effectLst/>
        </p:spPr>
        <p:txBody>
          <a:bodyPr/>
          <a:lstStyle/>
          <a:p>
            <a:endParaRPr lang="ja-JP" altLang="en-US"/>
          </a:p>
        </p:txBody>
      </p:sp>
      <p:sp>
        <p:nvSpPr>
          <p:cNvPr id="37902" name="Text Box 14"/>
          <p:cNvSpPr txBox="1">
            <a:spLocks noChangeArrowheads="1"/>
          </p:cNvSpPr>
          <p:nvPr/>
        </p:nvSpPr>
        <p:spPr bwMode="auto">
          <a:xfrm>
            <a:off x="4267200" y="4495800"/>
            <a:ext cx="492443" cy="369332"/>
          </a:xfrm>
          <a:prstGeom prst="rect">
            <a:avLst/>
          </a:prstGeom>
          <a:noFill/>
          <a:ln w="9525">
            <a:noFill/>
            <a:miter lim="800000"/>
            <a:headEnd/>
            <a:tailEnd/>
          </a:ln>
          <a:effectLst/>
        </p:spPr>
        <p:txBody>
          <a:bodyPr wrap="none">
            <a:spAutoFit/>
          </a:bodyPr>
          <a:lstStyle/>
          <a:p>
            <a:r>
              <a:rPr lang="en-US" altLang="ja-JP" b="1" dirty="0" smtClean="0">
                <a:latin typeface="Arial" pitchFamily="34" charset="0"/>
              </a:rPr>
              <a:t>Up</a:t>
            </a:r>
            <a:endParaRPr lang="ja-JP" altLang="en-US" b="1" dirty="0">
              <a:latin typeface="Arial" pitchFamily="34" charset="0"/>
            </a:endParaRPr>
          </a:p>
        </p:txBody>
      </p:sp>
      <p:sp>
        <p:nvSpPr>
          <p:cNvPr id="37903" name="Text Box 15"/>
          <p:cNvSpPr txBox="1">
            <a:spLocks noChangeArrowheads="1"/>
          </p:cNvSpPr>
          <p:nvPr/>
        </p:nvSpPr>
        <p:spPr bwMode="auto">
          <a:xfrm>
            <a:off x="5334000" y="4495800"/>
            <a:ext cx="1569660" cy="369332"/>
          </a:xfrm>
          <a:prstGeom prst="rect">
            <a:avLst/>
          </a:prstGeom>
          <a:noFill/>
          <a:ln w="9525">
            <a:noFill/>
            <a:miter lim="800000"/>
            <a:headEnd/>
            <a:tailEnd/>
          </a:ln>
          <a:effectLst/>
        </p:spPr>
        <p:txBody>
          <a:bodyPr wrap="none">
            <a:spAutoFit/>
          </a:bodyPr>
          <a:lstStyle/>
          <a:p>
            <a:r>
              <a:rPr lang="en-US" altLang="ja-JP" b="1" dirty="0" smtClean="0">
                <a:latin typeface="Arial" pitchFamily="34" charset="0"/>
              </a:rPr>
              <a:t>Downstream</a:t>
            </a:r>
            <a:endParaRPr lang="ja-JP" altLang="en-US" b="1" dirty="0">
              <a:latin typeface="Arial" pitchFamily="34" charset="0"/>
            </a:endParaRPr>
          </a:p>
        </p:txBody>
      </p:sp>
      <p:sp>
        <p:nvSpPr>
          <p:cNvPr id="37904" name="Line 16"/>
          <p:cNvSpPr>
            <a:spLocks noChangeShapeType="1"/>
          </p:cNvSpPr>
          <p:nvPr/>
        </p:nvSpPr>
        <p:spPr bwMode="auto">
          <a:xfrm flipH="1">
            <a:off x="5943600" y="3352800"/>
            <a:ext cx="609600" cy="990600"/>
          </a:xfrm>
          <a:prstGeom prst="line">
            <a:avLst/>
          </a:prstGeom>
          <a:noFill/>
          <a:ln w="57150">
            <a:solidFill>
              <a:srgbClr val="FF6600"/>
            </a:solidFill>
            <a:round/>
            <a:headEnd type="stealth" w="lg" len="lg"/>
            <a:tailEnd type="stealth" w="lg" len="lg"/>
          </a:ln>
          <a:effectLst/>
        </p:spPr>
        <p:txBody>
          <a:bodyPr/>
          <a:lstStyle/>
          <a:p>
            <a:endParaRPr lang="ja-JP" altLang="en-US"/>
          </a:p>
        </p:txBody>
      </p:sp>
      <p:sp>
        <p:nvSpPr>
          <p:cNvPr id="37905" name="Text Box 17"/>
          <p:cNvSpPr txBox="1">
            <a:spLocks noChangeArrowheads="1"/>
          </p:cNvSpPr>
          <p:nvPr/>
        </p:nvSpPr>
        <p:spPr bwMode="auto">
          <a:xfrm>
            <a:off x="3733800" y="6248400"/>
            <a:ext cx="4354513" cy="369332"/>
          </a:xfrm>
          <a:prstGeom prst="rect">
            <a:avLst/>
          </a:prstGeom>
          <a:noFill/>
          <a:ln w="38100">
            <a:solidFill>
              <a:srgbClr val="FF0000"/>
            </a:solidFill>
            <a:miter lim="800000"/>
            <a:headEnd/>
            <a:tailEnd/>
          </a:ln>
          <a:effectLst/>
        </p:spPr>
        <p:txBody>
          <a:bodyPr>
            <a:spAutoFit/>
          </a:bodyPr>
          <a:lstStyle/>
          <a:p>
            <a:pPr algn="ctr"/>
            <a:r>
              <a:rPr lang="en-US" altLang="ja-JP" sz="1800" b="1" dirty="0" smtClean="0">
                <a:effectLst>
                  <a:outerShdw blurRad="38100" dist="38100" dir="2700000" algn="tl">
                    <a:srgbClr val="C0C0C0"/>
                  </a:outerShdw>
                </a:effectLst>
                <a:latin typeface="Arial" pitchFamily="34" charset="0"/>
              </a:rPr>
              <a:t>Electron are cooled down by radiation</a:t>
            </a:r>
            <a:endParaRPr lang="ja-JP" altLang="en-US" sz="1800" b="1" dirty="0">
              <a:effectLst>
                <a:outerShdw blurRad="38100" dist="38100" dir="2700000" algn="tl">
                  <a:srgbClr val="C0C0C0"/>
                </a:outerShdw>
              </a:effectLst>
              <a:latin typeface="Arial" pitchFamily="34" charset="0"/>
            </a:endParaRPr>
          </a:p>
        </p:txBody>
      </p:sp>
      <p:sp>
        <p:nvSpPr>
          <p:cNvPr id="37906" name="Text Box 18"/>
          <p:cNvSpPr txBox="1">
            <a:spLocks noChangeArrowheads="1"/>
          </p:cNvSpPr>
          <p:nvPr/>
        </p:nvSpPr>
        <p:spPr bwMode="auto">
          <a:xfrm>
            <a:off x="6012160" y="1268760"/>
            <a:ext cx="2520280" cy="646331"/>
          </a:xfrm>
          <a:prstGeom prst="rect">
            <a:avLst/>
          </a:prstGeom>
          <a:noFill/>
          <a:ln w="9525">
            <a:noFill/>
            <a:miter lim="800000"/>
            <a:headEnd/>
            <a:tailEnd/>
          </a:ln>
          <a:effectLst/>
        </p:spPr>
        <p:txBody>
          <a:bodyPr wrap="square">
            <a:spAutoFit/>
          </a:bodyPr>
          <a:lstStyle/>
          <a:p>
            <a:pPr algn="ctr"/>
            <a:r>
              <a:rPr lang="en-US" altLang="ja-JP" b="1" dirty="0" smtClean="0">
                <a:latin typeface="Arial" pitchFamily="34" charset="0"/>
              </a:rPr>
              <a:t>Accelerated Particle Distribution</a:t>
            </a:r>
            <a:endParaRPr lang="ja-JP" altLang="en-US" b="1" dirty="0">
              <a:latin typeface="Arial"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67544" y="2636912"/>
            <a:ext cx="8229600" cy="1143000"/>
          </a:xfrm>
        </p:spPr>
        <p:txBody>
          <a:bodyPr/>
          <a:lstStyle/>
          <a:p>
            <a:pPr lvl="1"/>
            <a:r>
              <a:rPr lang="en-US" altLang="ja-JP"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Acceleration Mechanism (3)</a:t>
            </a:r>
            <a:endParaRPr kumimoji="1" lang="ja-JP" altLang="en-US" b="1" dirty="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64</a:t>
            </a:fld>
            <a:endParaRPr lang="ja-JP" alt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スライド番号プレースホルダ 2"/>
          <p:cNvSpPr>
            <a:spLocks noGrp="1"/>
          </p:cNvSpPr>
          <p:nvPr>
            <p:ph type="sldNum" sz="quarter" idx="12"/>
          </p:nvPr>
        </p:nvSpPr>
        <p:spPr/>
        <p:txBody>
          <a:bodyPr/>
          <a:lstStyle/>
          <a:p>
            <a:pPr>
              <a:defRPr/>
            </a:pPr>
            <a:fld id="{65E03891-6E64-462D-87C2-E2C3BBED5907}" type="slidenum">
              <a:rPr lang="ja-JP" altLang="en-US" smtClean="0"/>
              <a:pPr>
                <a:defRPr/>
              </a:pPr>
              <a:t>65</a:t>
            </a:fld>
            <a:endParaRPr lang="ja-JP" altLang="en-US"/>
          </a:p>
        </p:txBody>
      </p:sp>
      <p:pic>
        <p:nvPicPr>
          <p:cNvPr id="1741826" name="Picture 2"/>
          <p:cNvPicPr>
            <a:picLocks noChangeAspect="1" noChangeArrowheads="1"/>
          </p:cNvPicPr>
          <p:nvPr/>
        </p:nvPicPr>
        <p:blipFill>
          <a:blip r:embed="rId3" cstate="print"/>
          <a:srcRect/>
          <a:stretch>
            <a:fillRect/>
          </a:stretch>
        </p:blipFill>
        <p:spPr bwMode="auto">
          <a:xfrm>
            <a:off x="204788" y="261938"/>
            <a:ext cx="8734425" cy="6334125"/>
          </a:xfrm>
          <a:prstGeom prst="rect">
            <a:avLst/>
          </a:prstGeom>
          <a:noFill/>
          <a:ln w="9525">
            <a:noFill/>
            <a:miter lim="800000"/>
            <a:headEnd/>
            <a:tailEnd/>
          </a:ln>
        </p:spPr>
      </p:pic>
      <p:sp>
        <p:nvSpPr>
          <p:cNvPr id="5" name="テキスト ボックス 4"/>
          <p:cNvSpPr txBox="1"/>
          <p:nvPr/>
        </p:nvSpPr>
        <p:spPr>
          <a:xfrm>
            <a:off x="755576" y="6381328"/>
            <a:ext cx="1813317" cy="369332"/>
          </a:xfrm>
          <a:prstGeom prst="rect">
            <a:avLst/>
          </a:prstGeom>
          <a:noFill/>
        </p:spPr>
        <p:txBody>
          <a:bodyPr wrap="none" rtlCol="0">
            <a:spAutoFit/>
          </a:bodyPr>
          <a:lstStyle/>
          <a:p>
            <a:r>
              <a:rPr kumimoji="1" lang="en-US" altLang="ja-JP" dirty="0" smtClean="0"/>
              <a:t>(by M. Hoshino)</a:t>
            </a:r>
            <a:endParaRPr kumimoji="1" lang="ja-JP"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pPr>
              <a:defRPr/>
            </a:pPr>
            <a:fld id="{65E03891-6E64-462D-87C2-E2C3BBED5907}" type="slidenum">
              <a:rPr lang="ja-JP" altLang="en-US" smtClean="0"/>
              <a:pPr>
                <a:defRPr/>
              </a:pPr>
              <a:t>66</a:t>
            </a:fld>
            <a:endParaRPr lang="ja-JP" altLang="en-US"/>
          </a:p>
        </p:txBody>
      </p:sp>
      <p:pic>
        <p:nvPicPr>
          <p:cNvPr id="1738754" name="Picture 2"/>
          <p:cNvPicPr>
            <a:picLocks noChangeAspect="1" noChangeArrowheads="1"/>
          </p:cNvPicPr>
          <p:nvPr/>
        </p:nvPicPr>
        <p:blipFill>
          <a:blip r:embed="rId3" cstate="print"/>
          <a:srcRect/>
          <a:stretch>
            <a:fillRect/>
          </a:stretch>
        </p:blipFill>
        <p:spPr bwMode="auto">
          <a:xfrm>
            <a:off x="0" y="0"/>
            <a:ext cx="5562600" cy="3800475"/>
          </a:xfrm>
          <a:prstGeom prst="rect">
            <a:avLst/>
          </a:prstGeom>
          <a:noFill/>
          <a:ln w="9525">
            <a:noFill/>
            <a:miter lim="800000"/>
            <a:headEnd/>
            <a:tailEnd/>
          </a:ln>
        </p:spPr>
      </p:pic>
      <p:pic>
        <p:nvPicPr>
          <p:cNvPr id="1738755" name="Picture 3"/>
          <p:cNvPicPr>
            <a:picLocks noChangeAspect="1" noChangeArrowheads="1"/>
          </p:cNvPicPr>
          <p:nvPr/>
        </p:nvPicPr>
        <p:blipFill>
          <a:blip r:embed="rId4" cstate="print"/>
          <a:srcRect/>
          <a:stretch>
            <a:fillRect/>
          </a:stretch>
        </p:blipFill>
        <p:spPr bwMode="auto">
          <a:xfrm>
            <a:off x="2195736" y="3501008"/>
            <a:ext cx="6598518" cy="3163334"/>
          </a:xfrm>
          <a:prstGeom prst="rect">
            <a:avLst/>
          </a:prstGeom>
          <a:noFill/>
          <a:ln w="9525">
            <a:solidFill>
              <a:srgbClr val="FF0000"/>
            </a:solidFill>
            <a:miter lim="800000"/>
            <a:headEnd/>
            <a:tailEnd/>
          </a:ln>
        </p:spPr>
      </p:pic>
      <p:sp>
        <p:nvSpPr>
          <p:cNvPr id="6" name="テキスト ボックス 5"/>
          <p:cNvSpPr txBox="1"/>
          <p:nvPr/>
        </p:nvSpPr>
        <p:spPr>
          <a:xfrm>
            <a:off x="6084168" y="2924944"/>
            <a:ext cx="1873141" cy="369332"/>
          </a:xfrm>
          <a:prstGeom prst="rect">
            <a:avLst/>
          </a:prstGeom>
          <a:noFill/>
        </p:spPr>
        <p:txBody>
          <a:bodyPr wrap="none" rtlCol="0">
            <a:spAutoFit/>
          </a:bodyPr>
          <a:lstStyle/>
          <a:p>
            <a:r>
              <a:rPr kumimoji="1" lang="en-US" altLang="ja-JP" dirty="0" smtClean="0"/>
              <a:t>April, 2011 issue</a:t>
            </a:r>
            <a:endParaRPr kumimoji="1" lang="ja-JP"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4982308" y="1676400"/>
            <a:ext cx="4176346" cy="5791200"/>
            <a:chOff x="3744" y="864"/>
            <a:chExt cx="2496" cy="3072"/>
          </a:xfrm>
        </p:grpSpPr>
        <p:grpSp>
          <p:nvGrpSpPr>
            <p:cNvPr id="3" name="Group 17"/>
            <p:cNvGrpSpPr>
              <a:grpSpLocks/>
            </p:cNvGrpSpPr>
            <p:nvPr/>
          </p:nvGrpSpPr>
          <p:grpSpPr bwMode="auto">
            <a:xfrm>
              <a:off x="3840" y="864"/>
              <a:ext cx="2400" cy="3072"/>
              <a:chOff x="96" y="0"/>
              <a:chExt cx="3324" cy="4320"/>
            </a:xfrm>
          </p:grpSpPr>
          <p:pic>
            <p:nvPicPr>
              <p:cNvPr id="29712" name="Picture 18" descr="CR_spectrum"/>
              <p:cNvPicPr>
                <a:picLocks noChangeAspect="1" noChangeArrowheads="1"/>
              </p:cNvPicPr>
              <p:nvPr/>
            </p:nvPicPr>
            <p:blipFill>
              <a:blip r:embed="rId3" cstate="print"/>
              <a:srcRect/>
              <a:stretch>
                <a:fillRect/>
              </a:stretch>
            </p:blipFill>
            <p:spPr bwMode="auto">
              <a:xfrm>
                <a:off x="96" y="0"/>
                <a:ext cx="3324" cy="4320"/>
              </a:xfrm>
              <a:prstGeom prst="rect">
                <a:avLst/>
              </a:prstGeom>
              <a:noFill/>
              <a:ln w="9525">
                <a:noFill/>
                <a:miter lim="800000"/>
                <a:headEnd/>
                <a:tailEnd/>
              </a:ln>
            </p:spPr>
          </p:pic>
          <p:sp>
            <p:nvSpPr>
              <p:cNvPr id="29713" name="Text Box 19"/>
              <p:cNvSpPr txBox="1">
                <a:spLocks noChangeArrowheads="1"/>
              </p:cNvSpPr>
              <p:nvPr/>
            </p:nvSpPr>
            <p:spPr bwMode="auto">
              <a:xfrm>
                <a:off x="613" y="2360"/>
                <a:ext cx="1805" cy="689"/>
              </a:xfrm>
              <a:prstGeom prst="rect">
                <a:avLst/>
              </a:prstGeom>
              <a:noFill/>
              <a:ln w="9525">
                <a:noFill/>
                <a:miter lim="800000"/>
                <a:headEnd/>
                <a:tailEnd/>
              </a:ln>
            </p:spPr>
            <p:txBody>
              <a:bodyPr>
                <a:spAutoFit/>
              </a:bodyPr>
              <a:lstStyle/>
              <a:p>
                <a:r>
                  <a:rPr lang="en-US" altLang="ja-JP" sz="1800" b="1">
                    <a:solidFill>
                      <a:srgbClr val="00FFFF"/>
                    </a:solidFill>
                    <a:ea typeface="Osaka" charset="-128"/>
                  </a:rPr>
                  <a:t>Galactic Cosmic-rays</a:t>
                </a:r>
                <a:r>
                  <a:rPr lang="ja-JP" altLang="en-US" sz="1800" b="1">
                    <a:solidFill>
                      <a:srgbClr val="00FFFF"/>
                    </a:solidFill>
                    <a:ea typeface="Osaka" charset="-128"/>
                  </a:rPr>
                  <a:t>　</a:t>
                </a:r>
                <a:endParaRPr lang="en-US" altLang="ja-JP" sz="1800" b="1">
                  <a:solidFill>
                    <a:srgbClr val="00FFFF"/>
                  </a:solidFill>
                  <a:ea typeface="Osaka" charset="-128"/>
                </a:endParaRPr>
              </a:p>
              <a:p>
                <a:r>
                  <a:rPr lang="en-US" altLang="ja-JP" sz="1800" b="1">
                    <a:solidFill>
                      <a:srgbClr val="00FFFF"/>
                    </a:solidFill>
                    <a:latin typeface="Times New Roman" pitchFamily="18" charset="0"/>
                    <a:ea typeface="ＭＳ Ｐゴシック" pitchFamily="50" charset="-128"/>
                  </a:rPr>
                  <a:t>DSA at SNRs</a:t>
                </a:r>
              </a:p>
            </p:txBody>
          </p:sp>
          <p:sp>
            <p:nvSpPr>
              <p:cNvPr id="29714" name="Line 20"/>
              <p:cNvSpPr>
                <a:spLocks noChangeShapeType="1"/>
              </p:cNvSpPr>
              <p:nvPr/>
            </p:nvSpPr>
            <p:spPr bwMode="auto">
              <a:xfrm flipH="1">
                <a:off x="1826" y="2159"/>
                <a:ext cx="227" cy="0"/>
              </a:xfrm>
              <a:prstGeom prst="line">
                <a:avLst/>
              </a:prstGeom>
              <a:noFill/>
              <a:ln w="28575">
                <a:solidFill>
                  <a:srgbClr val="0000FF"/>
                </a:solidFill>
                <a:round/>
                <a:headEnd/>
                <a:tailEnd type="triangle" w="med" len="med"/>
              </a:ln>
            </p:spPr>
            <p:txBody>
              <a:bodyPr/>
              <a:lstStyle/>
              <a:p>
                <a:endParaRPr lang="ja-JP" altLang="en-US"/>
              </a:p>
            </p:txBody>
          </p:sp>
        </p:grpSp>
        <p:sp>
          <p:nvSpPr>
            <p:cNvPr id="29711" name="Rectangle 21"/>
            <p:cNvSpPr>
              <a:spLocks noChangeArrowheads="1"/>
            </p:cNvSpPr>
            <p:nvPr/>
          </p:nvSpPr>
          <p:spPr bwMode="auto">
            <a:xfrm>
              <a:off x="3744" y="3626"/>
              <a:ext cx="2496" cy="196"/>
            </a:xfrm>
            <a:prstGeom prst="rect">
              <a:avLst/>
            </a:prstGeom>
            <a:solidFill>
              <a:schemeClr val="bg1"/>
            </a:solidFill>
            <a:ln w="12700">
              <a:noFill/>
              <a:miter lim="800000"/>
              <a:headEnd/>
              <a:tailEnd/>
            </a:ln>
          </p:spPr>
          <p:txBody>
            <a:bodyPr anchor="ctr">
              <a:spAutoFit/>
            </a:bodyPr>
            <a:lstStyle/>
            <a:p>
              <a:endParaRPr lang="ja-JP" altLang="en-US"/>
            </a:p>
          </p:txBody>
        </p:sp>
      </p:grpSp>
      <p:sp>
        <p:nvSpPr>
          <p:cNvPr id="24580" name="Rectangle 2"/>
          <p:cNvSpPr>
            <a:spLocks noGrp="1" noChangeArrowheads="1"/>
          </p:cNvSpPr>
          <p:nvPr>
            <p:ph type="ctrTitle"/>
          </p:nvPr>
        </p:nvSpPr>
        <p:spPr>
          <a:xfrm>
            <a:off x="0" y="0"/>
            <a:ext cx="9144000" cy="685800"/>
          </a:xfrm>
        </p:spPr>
        <p:txBody>
          <a:bodyPr/>
          <a:lstStyle/>
          <a:p>
            <a:pPr>
              <a:lnSpc>
                <a:spcPct val="90000"/>
              </a:lnSpc>
              <a:defRPr/>
            </a:pPr>
            <a:r>
              <a:rPr lang="en-US" altLang="ja-JP" b="1" dirty="0" smtClean="0">
                <a:solidFill>
                  <a:srgbClr val="FF0000"/>
                </a:solidFill>
                <a:latin typeface="Times" charset="0"/>
              </a:rPr>
              <a:t>Incoherent Wakefield Acceleration</a:t>
            </a:r>
          </a:p>
        </p:txBody>
      </p:sp>
      <p:sp>
        <p:nvSpPr>
          <p:cNvPr id="29702" name="Text Box 23"/>
          <p:cNvSpPr txBox="1">
            <a:spLocks noChangeArrowheads="1"/>
          </p:cNvSpPr>
          <p:nvPr/>
        </p:nvSpPr>
        <p:spPr bwMode="auto">
          <a:xfrm>
            <a:off x="6037385" y="1066800"/>
            <a:ext cx="2813538" cy="762000"/>
          </a:xfrm>
          <a:prstGeom prst="rect">
            <a:avLst/>
          </a:prstGeom>
          <a:noFill/>
          <a:ln w="12700">
            <a:noFill/>
            <a:miter lim="800000"/>
            <a:headEnd/>
            <a:tailEnd/>
          </a:ln>
        </p:spPr>
        <p:txBody>
          <a:bodyPr anchor="ctr">
            <a:spAutoFit/>
          </a:bodyPr>
          <a:lstStyle/>
          <a:p>
            <a:pPr algn="ctr"/>
            <a:r>
              <a:rPr lang="en-US" altLang="ja-JP" sz="2200" b="1">
                <a:ea typeface="Osaka" charset="-128"/>
              </a:rPr>
              <a:t>Energy distribution</a:t>
            </a:r>
            <a:br>
              <a:rPr lang="en-US" altLang="ja-JP" sz="2200" b="1">
                <a:ea typeface="Osaka" charset="-128"/>
              </a:rPr>
            </a:br>
            <a:r>
              <a:rPr lang="en-US" altLang="ja-JP" sz="2200" b="1">
                <a:ea typeface="Osaka" charset="-128"/>
              </a:rPr>
              <a:t>of cosmic-ray</a:t>
            </a:r>
          </a:p>
        </p:txBody>
      </p:sp>
      <p:sp>
        <p:nvSpPr>
          <p:cNvPr id="29703" name="Text Box 24"/>
          <p:cNvSpPr txBox="1">
            <a:spLocks noChangeArrowheads="1"/>
          </p:cNvSpPr>
          <p:nvPr/>
        </p:nvSpPr>
        <p:spPr bwMode="auto">
          <a:xfrm>
            <a:off x="414658" y="1710810"/>
            <a:ext cx="184731" cy="369332"/>
          </a:xfrm>
          <a:prstGeom prst="rect">
            <a:avLst/>
          </a:prstGeom>
          <a:noFill/>
          <a:ln w="12700">
            <a:noFill/>
            <a:miter lim="800000"/>
            <a:headEnd/>
            <a:tailEnd/>
          </a:ln>
        </p:spPr>
        <p:txBody>
          <a:bodyPr wrap="none" anchor="ctr">
            <a:spAutoFit/>
          </a:bodyPr>
          <a:lstStyle/>
          <a:p>
            <a:pPr algn="ctr"/>
            <a:endParaRPr lang="ja-JP" altLang="en-US"/>
          </a:p>
        </p:txBody>
      </p:sp>
      <p:cxnSp>
        <p:nvCxnSpPr>
          <p:cNvPr id="29704" name="直線コネクタ 14"/>
          <p:cNvCxnSpPr>
            <a:cxnSpLocks noChangeShapeType="1"/>
          </p:cNvCxnSpPr>
          <p:nvPr/>
        </p:nvCxnSpPr>
        <p:spPr bwMode="auto">
          <a:xfrm rot="5400000" flipH="1" flipV="1">
            <a:off x="5265066" y="4089461"/>
            <a:ext cx="4497388" cy="1465"/>
          </a:xfrm>
          <a:prstGeom prst="line">
            <a:avLst/>
          </a:prstGeom>
          <a:noFill/>
          <a:ln w="12700">
            <a:solidFill>
              <a:srgbClr val="FF0000"/>
            </a:solidFill>
            <a:round/>
            <a:headEnd/>
            <a:tailEnd/>
          </a:ln>
        </p:spPr>
      </p:cxnSp>
      <p:sp>
        <p:nvSpPr>
          <p:cNvPr id="29705" name="正方形/長方形 16"/>
          <p:cNvSpPr>
            <a:spLocks noChangeArrowheads="1"/>
          </p:cNvSpPr>
          <p:nvPr/>
        </p:nvSpPr>
        <p:spPr bwMode="auto">
          <a:xfrm>
            <a:off x="140677" y="762000"/>
            <a:ext cx="5486400" cy="2529923"/>
          </a:xfrm>
          <a:prstGeom prst="rect">
            <a:avLst/>
          </a:prstGeom>
          <a:noFill/>
          <a:ln w="9525">
            <a:noFill/>
            <a:miter lim="800000"/>
            <a:headEnd/>
            <a:tailEnd/>
          </a:ln>
        </p:spPr>
        <p:txBody>
          <a:bodyPr>
            <a:spAutoFit/>
          </a:bodyPr>
          <a:lstStyle/>
          <a:p>
            <a:pPr marL="457200" indent="-457200">
              <a:lnSpc>
                <a:spcPct val="110000"/>
              </a:lnSpc>
            </a:pPr>
            <a:r>
              <a:rPr lang="en-US" altLang="ja-JP" b="1" dirty="0">
                <a:solidFill>
                  <a:srgbClr val="008000"/>
                </a:solidFill>
                <a:ea typeface="Osaka" charset="-128"/>
              </a:rPr>
              <a:t>⇨ Energy &gt; 10</a:t>
            </a:r>
            <a:r>
              <a:rPr lang="en-US" altLang="ja-JP" b="1" baseline="30000" dirty="0">
                <a:solidFill>
                  <a:srgbClr val="008000"/>
                </a:solidFill>
                <a:ea typeface="Osaka" charset="-128"/>
              </a:rPr>
              <a:t>15.5</a:t>
            </a:r>
            <a:r>
              <a:rPr lang="en-US" altLang="ja-JP" b="1" dirty="0">
                <a:solidFill>
                  <a:srgbClr val="008000"/>
                </a:solidFill>
                <a:ea typeface="Osaka" charset="-128"/>
              </a:rPr>
              <a:t> </a:t>
            </a:r>
            <a:r>
              <a:rPr lang="en-US" altLang="ja-JP" b="1" dirty="0" err="1">
                <a:solidFill>
                  <a:srgbClr val="008000"/>
                </a:solidFill>
                <a:ea typeface="Osaka" charset="-128"/>
              </a:rPr>
              <a:t>eV</a:t>
            </a:r>
            <a:r>
              <a:rPr lang="en-US" altLang="ja-JP" b="1" dirty="0">
                <a:solidFill>
                  <a:srgbClr val="008000"/>
                </a:solidFill>
                <a:ea typeface="Osaka" charset="-128"/>
              </a:rPr>
              <a:t> </a:t>
            </a:r>
            <a:r>
              <a:rPr lang="ja-JP" altLang="en-US" b="1" dirty="0">
                <a:solidFill>
                  <a:srgbClr val="008000"/>
                </a:solidFill>
                <a:ea typeface="Osaka" charset="-128"/>
              </a:rPr>
              <a:t>（</a:t>
            </a:r>
            <a:r>
              <a:rPr lang="en-US" altLang="ja-JP" b="1" dirty="0">
                <a:solidFill>
                  <a:srgbClr val="008000"/>
                </a:solidFill>
                <a:ea typeface="Osaka" charset="-128"/>
              </a:rPr>
              <a:t>Extra Galactic Cosmic-rays</a:t>
            </a:r>
            <a:r>
              <a:rPr lang="ja-JP" altLang="en-US" b="1" dirty="0">
                <a:solidFill>
                  <a:srgbClr val="008000"/>
                </a:solidFill>
                <a:ea typeface="Osaka" charset="-128"/>
              </a:rPr>
              <a:t>）</a:t>
            </a:r>
            <a:endParaRPr lang="en-US" altLang="ja-JP" b="1" dirty="0">
              <a:solidFill>
                <a:srgbClr val="008000"/>
              </a:solidFill>
              <a:ea typeface="Osaka" charset="-128"/>
            </a:endParaRPr>
          </a:p>
          <a:p>
            <a:pPr marL="457200" indent="-457200">
              <a:lnSpc>
                <a:spcPct val="110000"/>
              </a:lnSpc>
            </a:pPr>
            <a:r>
              <a:rPr lang="en-US" altLang="ja-JP" b="1" dirty="0">
                <a:solidFill>
                  <a:srgbClr val="008000"/>
                </a:solidFill>
                <a:ea typeface="Osaka" charset="-128"/>
              </a:rPr>
              <a:t>       A possible acceleration  mechanism</a:t>
            </a:r>
          </a:p>
          <a:p>
            <a:pPr marL="457200" indent="-457200">
              <a:lnSpc>
                <a:spcPct val="110000"/>
              </a:lnSpc>
            </a:pPr>
            <a:r>
              <a:rPr lang="en-US" altLang="ja-JP" b="1" dirty="0">
                <a:solidFill>
                  <a:srgbClr val="008000"/>
                </a:solidFill>
                <a:ea typeface="Osaka" charset="-128"/>
              </a:rPr>
              <a:t>        → Incoherent Wakefield acceleration</a:t>
            </a:r>
          </a:p>
          <a:p>
            <a:pPr marL="457200" indent="-457200">
              <a:lnSpc>
                <a:spcPct val="110000"/>
              </a:lnSpc>
            </a:pPr>
            <a:endParaRPr lang="en-US" altLang="ja-JP" b="1" dirty="0">
              <a:solidFill>
                <a:srgbClr val="008000"/>
              </a:solidFill>
              <a:ea typeface="Osaka" charset="-128"/>
            </a:endParaRPr>
          </a:p>
          <a:p>
            <a:pPr marL="457200" indent="-457200">
              <a:lnSpc>
                <a:spcPct val="110000"/>
              </a:lnSpc>
            </a:pPr>
            <a:r>
              <a:rPr lang="en-US" altLang="ja-JP" b="1" dirty="0" err="1">
                <a:solidFill>
                  <a:srgbClr val="008000"/>
                </a:solidFill>
                <a:ea typeface="Osaka" charset="-128"/>
              </a:rPr>
              <a:t>Kuramitsu</a:t>
            </a:r>
            <a:r>
              <a:rPr lang="en-US" altLang="ja-JP" b="1" dirty="0">
                <a:solidFill>
                  <a:srgbClr val="008000"/>
                </a:solidFill>
                <a:ea typeface="Osaka" charset="-128"/>
              </a:rPr>
              <a:t> et al, APJ (2008)</a:t>
            </a:r>
          </a:p>
          <a:p>
            <a:pPr marL="457200" indent="-457200">
              <a:lnSpc>
                <a:spcPct val="110000"/>
              </a:lnSpc>
            </a:pPr>
            <a:r>
              <a:rPr lang="en-US" altLang="ja-JP" b="1" dirty="0" err="1">
                <a:solidFill>
                  <a:srgbClr val="008000"/>
                </a:solidFill>
                <a:ea typeface="Osaka" charset="-128"/>
              </a:rPr>
              <a:t>Kuramitsu</a:t>
            </a:r>
            <a:r>
              <a:rPr lang="en-US" altLang="ja-JP" b="1" dirty="0">
                <a:solidFill>
                  <a:srgbClr val="008000"/>
                </a:solidFill>
                <a:ea typeface="Osaka" charset="-128"/>
              </a:rPr>
              <a:t> et al, </a:t>
            </a:r>
            <a:r>
              <a:rPr lang="en-US" altLang="ja-JP" b="1" dirty="0" err="1">
                <a:solidFill>
                  <a:srgbClr val="008000"/>
                </a:solidFill>
                <a:ea typeface="Osaka" charset="-128"/>
              </a:rPr>
              <a:t>PoP</a:t>
            </a:r>
            <a:r>
              <a:rPr lang="en-US" altLang="ja-JP" b="1" dirty="0">
                <a:solidFill>
                  <a:srgbClr val="008000"/>
                </a:solidFill>
                <a:ea typeface="Osaka" charset="-128"/>
              </a:rPr>
              <a:t> </a:t>
            </a:r>
            <a:r>
              <a:rPr lang="en-US" altLang="ja-JP" b="1" dirty="0" err="1">
                <a:solidFill>
                  <a:srgbClr val="008000"/>
                </a:solidFill>
                <a:ea typeface="Osaka" charset="-128"/>
              </a:rPr>
              <a:t>Lett</a:t>
            </a:r>
            <a:r>
              <a:rPr lang="en-US" altLang="ja-JP" b="1" dirty="0">
                <a:solidFill>
                  <a:srgbClr val="008000"/>
                </a:solidFill>
                <a:ea typeface="Osaka" charset="-128"/>
              </a:rPr>
              <a:t> (2011</a:t>
            </a:r>
            <a:r>
              <a:rPr lang="en-US" altLang="ja-JP" b="1" dirty="0" smtClean="0">
                <a:solidFill>
                  <a:srgbClr val="008000"/>
                </a:solidFill>
                <a:ea typeface="Osaka" charset="-128"/>
              </a:rPr>
              <a:t>)</a:t>
            </a:r>
            <a:endParaRPr lang="en-US" altLang="ja-JP" b="1" dirty="0">
              <a:solidFill>
                <a:srgbClr val="008000"/>
              </a:solidFill>
              <a:ea typeface="Osaka" charset="-128"/>
            </a:endParaRPr>
          </a:p>
          <a:p>
            <a:pPr marL="457200" indent="-457200">
              <a:lnSpc>
                <a:spcPct val="110000"/>
              </a:lnSpc>
            </a:pPr>
            <a:r>
              <a:rPr lang="en-US" altLang="ja-JP" b="1" dirty="0" err="1">
                <a:solidFill>
                  <a:srgbClr val="008000"/>
                </a:solidFill>
                <a:ea typeface="Osaka" charset="-128"/>
              </a:rPr>
              <a:t>Kuramitsu</a:t>
            </a:r>
            <a:r>
              <a:rPr lang="en-US" altLang="ja-JP" b="1" dirty="0">
                <a:solidFill>
                  <a:srgbClr val="008000"/>
                </a:solidFill>
                <a:ea typeface="Osaka" charset="-128"/>
              </a:rPr>
              <a:t> et al, PRE (2011</a:t>
            </a:r>
            <a:r>
              <a:rPr lang="en-US" altLang="ja-JP" b="1" dirty="0" smtClean="0">
                <a:solidFill>
                  <a:srgbClr val="008000"/>
                </a:solidFill>
                <a:ea typeface="Osaka" charset="-128"/>
              </a:rPr>
              <a:t>)</a:t>
            </a:r>
            <a:endParaRPr lang="en-US" altLang="ja-JP" b="1" dirty="0">
              <a:solidFill>
                <a:srgbClr val="008000"/>
              </a:solidFill>
              <a:ea typeface="Osaka" charset="-128"/>
            </a:endParaRPr>
          </a:p>
        </p:txBody>
      </p:sp>
      <p:sp>
        <p:nvSpPr>
          <p:cNvPr id="29706" name="Line 20"/>
          <p:cNvSpPr>
            <a:spLocks noChangeShapeType="1"/>
          </p:cNvSpPr>
          <p:nvPr/>
        </p:nvSpPr>
        <p:spPr bwMode="auto">
          <a:xfrm>
            <a:off x="7526216" y="3657600"/>
            <a:ext cx="274027" cy="0"/>
          </a:xfrm>
          <a:prstGeom prst="line">
            <a:avLst/>
          </a:prstGeom>
          <a:noFill/>
          <a:ln w="28575">
            <a:solidFill>
              <a:srgbClr val="008000"/>
            </a:solidFill>
            <a:round/>
            <a:headEnd/>
            <a:tailEnd type="triangle" w="med" len="med"/>
          </a:ln>
        </p:spPr>
        <p:txBody>
          <a:bodyPr/>
          <a:lstStyle/>
          <a:p>
            <a:endParaRPr lang="ja-JP" altLang="en-US"/>
          </a:p>
        </p:txBody>
      </p:sp>
      <p:sp>
        <p:nvSpPr>
          <p:cNvPr id="29707" name="正方形/長方形 18"/>
          <p:cNvSpPr>
            <a:spLocks noChangeArrowheads="1"/>
          </p:cNvSpPr>
          <p:nvPr/>
        </p:nvSpPr>
        <p:spPr bwMode="auto">
          <a:xfrm>
            <a:off x="7552592" y="2935288"/>
            <a:ext cx="1723549" cy="646331"/>
          </a:xfrm>
          <a:prstGeom prst="rect">
            <a:avLst/>
          </a:prstGeom>
          <a:solidFill>
            <a:schemeClr val="bg1"/>
          </a:solidFill>
          <a:ln w="9525">
            <a:noFill/>
            <a:miter lim="800000"/>
            <a:headEnd/>
            <a:tailEnd/>
          </a:ln>
        </p:spPr>
        <p:txBody>
          <a:bodyPr wrap="none">
            <a:spAutoFit/>
          </a:bodyPr>
          <a:lstStyle/>
          <a:p>
            <a:r>
              <a:rPr lang="en-US" altLang="ja-JP" sz="1800" b="1">
                <a:solidFill>
                  <a:srgbClr val="008000"/>
                </a:solidFill>
                <a:ea typeface="Osaka" charset="-128"/>
              </a:rPr>
              <a:t>Extra Galactic</a:t>
            </a:r>
          </a:p>
          <a:p>
            <a:r>
              <a:rPr lang="en-US" altLang="ja-JP" sz="1800" b="1">
                <a:solidFill>
                  <a:srgbClr val="008000"/>
                </a:solidFill>
                <a:ea typeface="Osaka" charset="-128"/>
              </a:rPr>
              <a:t> Cosmic-rays</a:t>
            </a:r>
            <a:endParaRPr lang="ja-JP" altLang="en-US" sz="1800"/>
          </a:p>
        </p:txBody>
      </p:sp>
      <p:pic>
        <p:nvPicPr>
          <p:cNvPr id="29708" name="図 15"/>
          <p:cNvPicPr>
            <a:picLocks noChangeAspect="1"/>
          </p:cNvPicPr>
          <p:nvPr/>
        </p:nvPicPr>
        <p:blipFill>
          <a:blip r:embed="rId4" cstate="print"/>
          <a:srcRect/>
          <a:stretch>
            <a:fillRect/>
          </a:stretch>
        </p:blipFill>
        <p:spPr bwMode="auto">
          <a:xfrm>
            <a:off x="351692" y="3352800"/>
            <a:ext cx="4243754" cy="3200400"/>
          </a:xfrm>
          <a:prstGeom prst="rect">
            <a:avLst/>
          </a:prstGeom>
          <a:noFill/>
          <a:ln w="9525">
            <a:noFill/>
            <a:miter lim="800000"/>
            <a:headEnd/>
            <a:tailEnd/>
          </a:ln>
        </p:spPr>
      </p:pic>
      <p:sp>
        <p:nvSpPr>
          <p:cNvPr id="29709" name="テキスト ボックス 16"/>
          <p:cNvSpPr txBox="1">
            <a:spLocks noChangeArrowheads="1"/>
          </p:cNvSpPr>
          <p:nvPr/>
        </p:nvSpPr>
        <p:spPr bwMode="auto">
          <a:xfrm>
            <a:off x="899592" y="6519446"/>
            <a:ext cx="3716851" cy="338554"/>
          </a:xfrm>
          <a:prstGeom prst="rect">
            <a:avLst/>
          </a:prstGeom>
          <a:noFill/>
          <a:ln w="9525">
            <a:noFill/>
            <a:miter lim="800000"/>
            <a:headEnd/>
            <a:tailEnd/>
          </a:ln>
        </p:spPr>
        <p:txBody>
          <a:bodyPr wrap="none">
            <a:spAutoFit/>
          </a:bodyPr>
          <a:lstStyle/>
          <a:p>
            <a:r>
              <a:rPr lang="en-US" altLang="ja-JP" sz="1600" dirty="0" err="1">
                <a:ea typeface="Osaka" charset="-128"/>
              </a:rPr>
              <a:t>Kuramitsu</a:t>
            </a:r>
            <a:r>
              <a:rPr lang="en-US" altLang="ja-JP" sz="1600" dirty="0">
                <a:ea typeface="Osaka" charset="-128"/>
              </a:rPr>
              <a:t> et al, </a:t>
            </a:r>
            <a:r>
              <a:rPr lang="en-US" altLang="ja-JP" sz="1600" dirty="0" smtClean="0">
                <a:ea typeface="Osaka" charset="-128"/>
              </a:rPr>
              <a:t>PoP18, 010701 (</a:t>
            </a:r>
            <a:r>
              <a:rPr lang="en-US" altLang="ja-JP" sz="1600" dirty="0">
                <a:ea typeface="Osaka" charset="-128"/>
              </a:rPr>
              <a:t>2011</a:t>
            </a:r>
            <a:r>
              <a:rPr lang="en-US" altLang="ja-JP" sz="1600" dirty="0" smtClean="0">
                <a:ea typeface="Osaka" charset="-128"/>
              </a:rPr>
              <a:t>)</a:t>
            </a:r>
            <a:endParaRPr lang="ja-JP" altLang="en-US" sz="1600" dirty="0"/>
          </a:p>
        </p:txBody>
      </p:sp>
      <p:sp>
        <p:nvSpPr>
          <p:cNvPr id="17" name="スライド番号プレースホルダ 16"/>
          <p:cNvSpPr>
            <a:spLocks noGrp="1"/>
          </p:cNvSpPr>
          <p:nvPr>
            <p:ph type="sldNum" sz="quarter" idx="12"/>
          </p:nvPr>
        </p:nvSpPr>
        <p:spPr/>
        <p:txBody>
          <a:bodyPr/>
          <a:lstStyle/>
          <a:p>
            <a:pPr>
              <a:defRPr/>
            </a:pPr>
            <a:fld id="{4058BEC1-3A55-4AEA-83FF-783758580CAA}" type="slidenum">
              <a:rPr lang="ja-JP" altLang="en-US" smtClean="0"/>
              <a:pPr>
                <a:defRPr/>
              </a:pPr>
              <a:t>67</a:t>
            </a:fld>
            <a:endParaRPr lang="ja-JP" alt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9780" name="Picture 4"/>
          <p:cNvPicPr>
            <a:picLocks noChangeAspect="1" noChangeArrowheads="1"/>
          </p:cNvPicPr>
          <p:nvPr/>
        </p:nvPicPr>
        <p:blipFill>
          <a:blip r:embed="rId3" cstate="print"/>
          <a:srcRect/>
          <a:stretch>
            <a:fillRect/>
          </a:stretch>
        </p:blipFill>
        <p:spPr bwMode="auto">
          <a:xfrm>
            <a:off x="4730741" y="2996952"/>
            <a:ext cx="4413259" cy="3140968"/>
          </a:xfrm>
          <a:prstGeom prst="rect">
            <a:avLst/>
          </a:prstGeom>
          <a:noFill/>
          <a:ln w="9525">
            <a:noFill/>
            <a:miter lim="800000"/>
            <a:headEnd/>
            <a:tailEnd/>
          </a:ln>
        </p:spPr>
      </p:pic>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68</a:t>
            </a:fld>
            <a:endParaRPr lang="ja-JP" altLang="en-US"/>
          </a:p>
        </p:txBody>
      </p:sp>
      <p:pic>
        <p:nvPicPr>
          <p:cNvPr id="1739779" name="Picture 3"/>
          <p:cNvPicPr>
            <a:picLocks noChangeAspect="1" noChangeArrowheads="1"/>
          </p:cNvPicPr>
          <p:nvPr/>
        </p:nvPicPr>
        <p:blipFill>
          <a:blip r:embed="rId4" cstate="print"/>
          <a:srcRect/>
          <a:stretch>
            <a:fillRect/>
          </a:stretch>
        </p:blipFill>
        <p:spPr bwMode="auto">
          <a:xfrm>
            <a:off x="179512" y="548681"/>
            <a:ext cx="4718635" cy="5112568"/>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3" cstate="print"/>
          <a:srcRect/>
          <a:stretch>
            <a:fillRect/>
          </a:stretch>
        </p:blipFill>
        <p:spPr bwMode="auto">
          <a:xfrm>
            <a:off x="766763" y="85725"/>
            <a:ext cx="7610475" cy="6686550"/>
          </a:xfrm>
          <a:prstGeom prst="rect">
            <a:avLst/>
          </a:prstGeom>
          <a:noFill/>
          <a:ln w="9525">
            <a:noFill/>
            <a:miter lim="800000"/>
            <a:headEnd/>
            <a:tailEnd/>
          </a:ln>
        </p:spPr>
      </p:pic>
      <p:sp>
        <p:nvSpPr>
          <p:cNvPr id="3" name="スライド番号プレースホルダ 2"/>
          <p:cNvSpPr>
            <a:spLocks noGrp="1"/>
          </p:cNvSpPr>
          <p:nvPr>
            <p:ph type="sldNum" sz="quarter" idx="12"/>
          </p:nvPr>
        </p:nvSpPr>
        <p:spPr/>
        <p:txBody>
          <a:bodyPr/>
          <a:lstStyle/>
          <a:p>
            <a:pPr>
              <a:defRPr/>
            </a:pPr>
            <a:fld id="{4870413D-9063-4520-B0A5-4D77A2CDA8E1}" type="slidenum">
              <a:rPr lang="ja-JP" altLang="en-US" smtClean="0"/>
              <a:pPr>
                <a:defRPr/>
              </a:pPr>
              <a:t>69</a:t>
            </a:fld>
            <a:endParaRPr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額縁 35"/>
          <p:cNvSpPr/>
          <p:nvPr/>
        </p:nvSpPr>
        <p:spPr>
          <a:xfrm>
            <a:off x="4716016" y="332656"/>
            <a:ext cx="1042416" cy="1042416"/>
          </a:xfrm>
          <a:prstGeom prst="bevel">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6" descr="CasA"/>
          <p:cNvPicPr>
            <a:picLocks noChangeAspect="1" noChangeArrowheads="1"/>
          </p:cNvPicPr>
          <p:nvPr/>
        </p:nvPicPr>
        <p:blipFill>
          <a:blip r:embed="rId4" cstate="print"/>
          <a:srcRect l="3711" t="9354" b="9862"/>
          <a:stretch>
            <a:fillRect/>
          </a:stretch>
        </p:blipFill>
        <p:spPr bwMode="auto">
          <a:xfrm>
            <a:off x="755576" y="3140968"/>
            <a:ext cx="3116263" cy="2578100"/>
          </a:xfrm>
          <a:prstGeom prst="rect">
            <a:avLst/>
          </a:prstGeom>
          <a:noFill/>
          <a:ln w="9525">
            <a:noFill/>
            <a:miter lim="800000"/>
            <a:headEnd/>
            <a:tailEnd/>
          </a:ln>
        </p:spPr>
      </p:pic>
      <p:grpSp>
        <p:nvGrpSpPr>
          <p:cNvPr id="2" name="グループ化 9"/>
          <p:cNvGrpSpPr/>
          <p:nvPr/>
        </p:nvGrpSpPr>
        <p:grpSpPr>
          <a:xfrm>
            <a:off x="4860032" y="2060848"/>
            <a:ext cx="3024336" cy="2664296"/>
            <a:chOff x="4860032" y="2060848"/>
            <a:chExt cx="3024336" cy="2664296"/>
          </a:xfrm>
        </p:grpSpPr>
        <p:sp>
          <p:nvSpPr>
            <p:cNvPr id="9" name="正方形/長方形 8"/>
            <p:cNvSpPr/>
            <p:nvPr/>
          </p:nvSpPr>
          <p:spPr>
            <a:xfrm>
              <a:off x="4860032" y="2060848"/>
              <a:ext cx="3024336" cy="266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Blastwaves.jpg"/>
            <p:cNvPicPr>
              <a:picLocks noChangeAspect="1"/>
            </p:cNvPicPr>
            <p:nvPr/>
          </p:nvPicPr>
          <p:blipFill>
            <a:blip r:embed="rId5" cstate="print"/>
            <a:stretch>
              <a:fillRect/>
            </a:stretch>
          </p:blipFill>
          <p:spPr>
            <a:xfrm rot="5400000">
              <a:off x="5068790" y="2197598"/>
              <a:ext cx="2536763" cy="2378215"/>
            </a:xfrm>
            <a:prstGeom prst="rect">
              <a:avLst/>
            </a:prstGeom>
            <a:ln>
              <a:noFill/>
            </a:ln>
          </p:spPr>
        </p:pic>
      </p:grpSp>
      <p:cxnSp>
        <p:nvCxnSpPr>
          <p:cNvPr id="12" name="直線矢印コネクタ 11"/>
          <p:cNvCxnSpPr/>
          <p:nvPr/>
        </p:nvCxnSpPr>
        <p:spPr>
          <a:xfrm rot="5400000">
            <a:off x="1080406" y="5048386"/>
            <a:ext cx="1800200" cy="1588"/>
          </a:xfrm>
          <a:prstGeom prst="straightConnector1">
            <a:avLst/>
          </a:prstGeom>
          <a:ln w="57150">
            <a:solidFill>
              <a:srgbClr val="FFFFCC"/>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rot="5400000">
            <a:off x="1801280" y="5048386"/>
            <a:ext cx="1799406" cy="794"/>
          </a:xfrm>
          <a:prstGeom prst="straightConnector1">
            <a:avLst/>
          </a:prstGeom>
          <a:ln w="57150">
            <a:solidFill>
              <a:srgbClr val="FFFF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a:off x="5112060" y="5336418"/>
            <a:ext cx="1800200" cy="1588"/>
          </a:xfrm>
          <a:prstGeom prst="straightConnector1">
            <a:avLst/>
          </a:prstGeom>
          <a:ln w="57150">
            <a:solidFill>
              <a:srgbClr val="FFFFCC"/>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rot="16200000" flipH="1">
            <a:off x="5796533" y="5301605"/>
            <a:ext cx="1800200" cy="71214"/>
          </a:xfrm>
          <a:prstGeom prst="straightConnector1">
            <a:avLst/>
          </a:prstGeom>
          <a:ln w="57150">
            <a:solidFill>
              <a:srgbClr val="FFFF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16200000" flipH="1">
            <a:off x="6335799" y="4761545"/>
            <a:ext cx="1512168" cy="719286"/>
          </a:xfrm>
          <a:prstGeom prst="straightConnector1">
            <a:avLst/>
          </a:prstGeom>
          <a:ln w="57150">
            <a:solidFill>
              <a:srgbClr val="FFFF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6732240" y="4293096"/>
            <a:ext cx="1368152" cy="1296144"/>
          </a:xfrm>
          <a:prstGeom prst="straightConnector1">
            <a:avLst/>
          </a:prstGeom>
          <a:ln w="57150">
            <a:solidFill>
              <a:srgbClr val="FFFF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5400000">
            <a:off x="4824822" y="4472322"/>
            <a:ext cx="1152128" cy="1081708"/>
          </a:xfrm>
          <a:prstGeom prst="straightConnector1">
            <a:avLst/>
          </a:prstGeom>
          <a:ln w="57150">
            <a:solidFill>
              <a:srgbClr val="FFFFCC"/>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rot="5400000">
            <a:off x="4896830" y="4904370"/>
            <a:ext cx="1584176" cy="649660"/>
          </a:xfrm>
          <a:prstGeom prst="straightConnector1">
            <a:avLst/>
          </a:prstGeom>
          <a:ln w="57150">
            <a:solidFill>
              <a:srgbClr val="FFFFCC"/>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右矢印 32"/>
          <p:cNvSpPr/>
          <p:nvPr/>
        </p:nvSpPr>
        <p:spPr>
          <a:xfrm>
            <a:off x="4139952" y="620688"/>
            <a:ext cx="97840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p:cNvCxnSpPr/>
          <p:nvPr/>
        </p:nvCxnSpPr>
        <p:spPr>
          <a:xfrm rot="16200000" flipH="1">
            <a:off x="4932040" y="1124744"/>
            <a:ext cx="3528392" cy="3096344"/>
          </a:xfrm>
          <a:prstGeom prst="straightConnector1">
            <a:avLst/>
          </a:prstGeom>
          <a:ln w="57150">
            <a:solidFill>
              <a:srgbClr val="FFFFCC"/>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454659" name="Picture 3" descr="C:\Users\Takabe.Hideaki(Aki)\Pictures\Pictures\icfp2.gif"/>
          <p:cNvPicPr>
            <a:picLocks noChangeAspect="1" noChangeArrowheads="1"/>
          </p:cNvPicPr>
          <p:nvPr/>
        </p:nvPicPr>
        <p:blipFill>
          <a:blip r:embed="rId6" cstate="print"/>
          <a:srcRect/>
          <a:stretch>
            <a:fillRect/>
          </a:stretch>
        </p:blipFill>
        <p:spPr bwMode="auto">
          <a:xfrm>
            <a:off x="7236296" y="404664"/>
            <a:ext cx="1190625" cy="1057275"/>
          </a:xfrm>
          <a:prstGeom prst="rect">
            <a:avLst/>
          </a:prstGeom>
          <a:noFill/>
        </p:spPr>
      </p:pic>
      <p:cxnSp>
        <p:nvCxnSpPr>
          <p:cNvPr id="41" name="直線矢印コネクタ 40"/>
          <p:cNvCxnSpPr/>
          <p:nvPr/>
        </p:nvCxnSpPr>
        <p:spPr>
          <a:xfrm rot="5400000">
            <a:off x="4283968" y="980728"/>
            <a:ext cx="3600400" cy="3456384"/>
          </a:xfrm>
          <a:prstGeom prst="straightConnector1">
            <a:avLst/>
          </a:prstGeom>
          <a:ln w="57150">
            <a:solidFill>
              <a:srgbClr val="FFFFCC"/>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44" name="図 43" descr="Back-lighting.jpg"/>
          <p:cNvPicPr>
            <a:picLocks noChangeAspect="1"/>
          </p:cNvPicPr>
          <p:nvPr/>
        </p:nvPicPr>
        <p:blipFill>
          <a:blip r:embed="rId7" cstate="print"/>
          <a:stretch>
            <a:fillRect/>
          </a:stretch>
        </p:blipFill>
        <p:spPr>
          <a:xfrm>
            <a:off x="2123728" y="188640"/>
            <a:ext cx="1968500" cy="2146300"/>
          </a:xfrm>
          <a:prstGeom prst="rect">
            <a:avLst/>
          </a:prstGeom>
          <a:ln>
            <a:solidFill>
              <a:srgbClr val="FF0000"/>
            </a:solidFill>
          </a:ln>
        </p:spPr>
      </p:pic>
      <p:cxnSp>
        <p:nvCxnSpPr>
          <p:cNvPr id="50" name="直線矢印コネクタ 49"/>
          <p:cNvCxnSpPr/>
          <p:nvPr/>
        </p:nvCxnSpPr>
        <p:spPr>
          <a:xfrm rot="16200000" flipH="1">
            <a:off x="5364088" y="2060848"/>
            <a:ext cx="3528392" cy="3096344"/>
          </a:xfrm>
          <a:prstGeom prst="straightConnector1">
            <a:avLst/>
          </a:prstGeom>
          <a:ln w="57150">
            <a:solidFill>
              <a:srgbClr val="FFFFCC"/>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475656" y="2708920"/>
            <a:ext cx="1782860" cy="461665"/>
          </a:xfrm>
          <a:prstGeom prst="rect">
            <a:avLst/>
          </a:prstGeom>
          <a:noFill/>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Passive only</a:t>
            </a:r>
            <a:endParaRPr kumimoji="1" lang="ja-JP" altLang="en-US" sz="2400" b="1" dirty="0">
              <a:solidFill>
                <a:schemeClr val="bg1"/>
              </a:solidFill>
              <a:latin typeface="Times New Roman" pitchFamily="18" charset="0"/>
              <a:cs typeface="Times New Roman" pitchFamily="18" charset="0"/>
            </a:endParaRPr>
          </a:p>
        </p:txBody>
      </p:sp>
      <p:sp>
        <p:nvSpPr>
          <p:cNvPr id="52" name="テキスト ボックス 51"/>
          <p:cNvSpPr txBox="1"/>
          <p:nvPr/>
        </p:nvSpPr>
        <p:spPr>
          <a:xfrm>
            <a:off x="1115616" y="6093296"/>
            <a:ext cx="1210781" cy="461665"/>
          </a:xfrm>
          <a:prstGeom prst="rect">
            <a:avLst/>
          </a:prstGeom>
          <a:noFill/>
        </p:spPr>
        <p:txBody>
          <a:bodyPr wrap="none" rtlCol="0">
            <a:spAutoFit/>
          </a:bodyPr>
          <a:lstStyle/>
          <a:p>
            <a:r>
              <a:rPr kumimoji="1" lang="en-US" altLang="ja-JP" sz="2400" dirty="0" smtClean="0">
                <a:solidFill>
                  <a:schemeClr val="bg1"/>
                </a:solidFill>
                <a:latin typeface="Times New Roman" pitchFamily="18" charset="0"/>
                <a:cs typeface="Times New Roman" pitchFamily="18" charset="0"/>
              </a:rPr>
              <a:t>Photons</a:t>
            </a:r>
            <a:endParaRPr kumimoji="1" lang="ja-JP" altLang="en-US" sz="2400" dirty="0">
              <a:solidFill>
                <a:schemeClr val="bg1"/>
              </a:solidFill>
              <a:latin typeface="Times New Roman" pitchFamily="18" charset="0"/>
              <a:cs typeface="Times New Roman" pitchFamily="18" charset="0"/>
            </a:endParaRPr>
          </a:p>
        </p:txBody>
      </p:sp>
      <p:sp>
        <p:nvSpPr>
          <p:cNvPr id="53" name="テキスト ボックス 52"/>
          <p:cNvSpPr txBox="1"/>
          <p:nvPr/>
        </p:nvSpPr>
        <p:spPr>
          <a:xfrm>
            <a:off x="2411760" y="6093296"/>
            <a:ext cx="1242648" cy="461665"/>
          </a:xfrm>
          <a:prstGeom prst="rect">
            <a:avLst/>
          </a:prstGeom>
          <a:noFill/>
        </p:spPr>
        <p:txBody>
          <a:bodyPr wrap="none" rtlCol="0">
            <a:spAutoFit/>
          </a:bodyPr>
          <a:lstStyle/>
          <a:p>
            <a:r>
              <a:rPr kumimoji="1" lang="en-US" altLang="ja-JP" sz="2400" dirty="0" smtClean="0">
                <a:solidFill>
                  <a:schemeClr val="bg1"/>
                </a:solidFill>
                <a:latin typeface="Times New Roman" pitchFamily="18" charset="0"/>
                <a:cs typeface="Times New Roman" pitchFamily="18" charset="0"/>
              </a:rPr>
              <a:t>Particles</a:t>
            </a:r>
            <a:endParaRPr kumimoji="1" lang="ja-JP" altLang="en-US" sz="2400" dirty="0">
              <a:solidFill>
                <a:schemeClr val="bg1"/>
              </a:solidFill>
              <a:latin typeface="Times New Roman" pitchFamily="18" charset="0"/>
              <a:cs typeface="Times New Roman" pitchFamily="18" charset="0"/>
            </a:endParaRPr>
          </a:p>
        </p:txBody>
      </p:sp>
      <p:sp>
        <p:nvSpPr>
          <p:cNvPr id="54" name="テキスト ボックス 53"/>
          <p:cNvSpPr txBox="1"/>
          <p:nvPr/>
        </p:nvSpPr>
        <p:spPr>
          <a:xfrm rot="2629530">
            <a:off x="7764925" y="3650931"/>
            <a:ext cx="1023037" cy="461665"/>
          </a:xfrm>
          <a:prstGeom prst="rect">
            <a:avLst/>
          </a:prstGeom>
          <a:noFill/>
        </p:spPr>
        <p:txBody>
          <a:bodyPr wrap="none" rtlCol="0">
            <a:spAutoFit/>
          </a:bodyPr>
          <a:lstStyle/>
          <a:p>
            <a:r>
              <a:rPr kumimoji="1" lang="en-US" altLang="ja-JP" sz="2400" dirty="0" smtClean="0">
                <a:solidFill>
                  <a:schemeClr val="bg1"/>
                </a:solidFill>
                <a:latin typeface="Times New Roman" pitchFamily="18" charset="0"/>
                <a:cs typeface="Times New Roman" pitchFamily="18" charset="0"/>
              </a:rPr>
              <a:t>X-rays</a:t>
            </a:r>
            <a:endParaRPr kumimoji="1" lang="ja-JP" altLang="en-US" sz="2400" dirty="0">
              <a:solidFill>
                <a:schemeClr val="bg1"/>
              </a:solidFill>
              <a:latin typeface="Times New Roman" pitchFamily="18" charset="0"/>
              <a:cs typeface="Times New Roman" pitchFamily="18" charset="0"/>
            </a:endParaRPr>
          </a:p>
        </p:txBody>
      </p:sp>
      <p:sp>
        <p:nvSpPr>
          <p:cNvPr id="55" name="テキスト ボックス 54"/>
          <p:cNvSpPr txBox="1"/>
          <p:nvPr/>
        </p:nvSpPr>
        <p:spPr>
          <a:xfrm rot="2629530">
            <a:off x="7779369" y="4961218"/>
            <a:ext cx="867545" cy="461665"/>
          </a:xfrm>
          <a:prstGeom prst="rect">
            <a:avLst/>
          </a:prstGeom>
          <a:noFill/>
        </p:spPr>
        <p:txBody>
          <a:bodyPr wrap="none" rtlCol="0">
            <a:spAutoFit/>
          </a:bodyPr>
          <a:lstStyle/>
          <a:p>
            <a:r>
              <a:rPr kumimoji="1" lang="en-US" altLang="ja-JP" sz="2400" dirty="0" smtClean="0">
                <a:solidFill>
                  <a:schemeClr val="bg1"/>
                </a:solidFill>
                <a:latin typeface="Times New Roman" pitchFamily="18" charset="0"/>
                <a:cs typeface="Times New Roman" pitchFamily="18" charset="0"/>
              </a:rPr>
              <a:t>Laser</a:t>
            </a:r>
            <a:endParaRPr kumimoji="1" lang="ja-JP" altLang="en-US" sz="2400" dirty="0">
              <a:solidFill>
                <a:schemeClr val="bg1"/>
              </a:solidFill>
              <a:latin typeface="Times New Roman" pitchFamily="18" charset="0"/>
              <a:cs typeface="Times New Roman" pitchFamily="18" charset="0"/>
            </a:endParaRPr>
          </a:p>
        </p:txBody>
      </p:sp>
      <p:sp>
        <p:nvSpPr>
          <p:cNvPr id="27" name="テキスト ボックス 26"/>
          <p:cNvSpPr txBox="1"/>
          <p:nvPr/>
        </p:nvSpPr>
        <p:spPr>
          <a:xfrm>
            <a:off x="7020272" y="6021288"/>
            <a:ext cx="1141659" cy="461665"/>
          </a:xfrm>
          <a:prstGeom prst="rect">
            <a:avLst/>
          </a:prstGeom>
          <a:noFill/>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Passive</a:t>
            </a:r>
            <a:endParaRPr kumimoji="1" lang="ja-JP" altLang="en-US" sz="2400" b="1" dirty="0">
              <a:solidFill>
                <a:schemeClr val="bg1"/>
              </a:solidFill>
              <a:latin typeface="Times New Roman" pitchFamily="18" charset="0"/>
              <a:cs typeface="Times New Roman" pitchFamily="18" charset="0"/>
            </a:endParaRPr>
          </a:p>
        </p:txBody>
      </p:sp>
      <p:sp>
        <p:nvSpPr>
          <p:cNvPr id="30" name="テキスト ボックス 29"/>
          <p:cNvSpPr txBox="1"/>
          <p:nvPr/>
        </p:nvSpPr>
        <p:spPr>
          <a:xfrm>
            <a:off x="5868144" y="980728"/>
            <a:ext cx="1021433" cy="461665"/>
          </a:xfrm>
          <a:prstGeom prst="rect">
            <a:avLst/>
          </a:prstGeom>
          <a:noFill/>
        </p:spPr>
        <p:txBody>
          <a:bodyPr wrap="none" rtlCol="0">
            <a:spAutoFit/>
          </a:bodyPr>
          <a:lstStyle/>
          <a:p>
            <a:r>
              <a:rPr kumimoji="1" lang="en-US" altLang="ja-JP" sz="2400" b="1" dirty="0" smtClean="0">
                <a:solidFill>
                  <a:schemeClr val="bg1"/>
                </a:solidFill>
                <a:latin typeface="Times New Roman" pitchFamily="18" charset="0"/>
                <a:cs typeface="Times New Roman" pitchFamily="18" charset="0"/>
              </a:rPr>
              <a:t>Active</a:t>
            </a:r>
            <a:endParaRPr kumimoji="1" lang="ja-JP" altLang="en-US" sz="2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70</a:t>
            </a:fld>
            <a:endParaRPr lang="ja-JP" altLang="en-US"/>
          </a:p>
        </p:txBody>
      </p:sp>
      <p:pic>
        <p:nvPicPr>
          <p:cNvPr id="1740802" name="Picture 2"/>
          <p:cNvPicPr>
            <a:picLocks noChangeAspect="1" noChangeArrowheads="1"/>
          </p:cNvPicPr>
          <p:nvPr/>
        </p:nvPicPr>
        <p:blipFill>
          <a:blip r:embed="rId3" cstate="print"/>
          <a:srcRect/>
          <a:stretch>
            <a:fillRect/>
          </a:stretch>
        </p:blipFill>
        <p:spPr bwMode="auto">
          <a:xfrm>
            <a:off x="80963" y="66675"/>
            <a:ext cx="8982075" cy="67246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67544" y="548680"/>
            <a:ext cx="8229600" cy="1143000"/>
          </a:xfrm>
        </p:spPr>
        <p:txBody>
          <a:bodyPr/>
          <a:lstStyle/>
          <a:p>
            <a:r>
              <a:rPr lang="en-US" altLang="ja-JP" b="1" dirty="0" smtClean="0">
                <a:solidFill>
                  <a:srgbClr val="FF0000"/>
                </a:solidFill>
                <a:latin typeface="Times New Roman" pitchFamily="18" charset="0"/>
                <a:cs typeface="Times New Roman" pitchFamily="18" charset="0"/>
              </a:rPr>
              <a:t>1.3 Laboratory Experiment with NIF</a:t>
            </a:r>
            <a:endParaRPr kumimoji="1" lang="ja-JP" altLang="en-US" b="1" dirty="0">
              <a:solidFill>
                <a:srgbClr val="FF0000"/>
              </a:solidFill>
            </a:endParaRPr>
          </a:p>
        </p:txBody>
      </p:sp>
      <p:sp>
        <p:nvSpPr>
          <p:cNvPr id="4" name="コンテンツ プレースホルダ 3"/>
          <p:cNvSpPr>
            <a:spLocks noGrp="1"/>
          </p:cNvSpPr>
          <p:nvPr>
            <p:ph idx="1"/>
          </p:nvPr>
        </p:nvSpPr>
        <p:spPr>
          <a:xfrm>
            <a:off x="539552" y="1988840"/>
            <a:ext cx="8229600" cy="3701008"/>
          </a:xfrm>
        </p:spPr>
        <p:txBody>
          <a:bodyPr/>
          <a:lstStyle/>
          <a:p>
            <a:pPr marL="971550" lvl="1" indent="-571500">
              <a:buFont typeface="+mj-lt"/>
              <a:buAutoNum type="arabicPeriod"/>
            </a:pPr>
            <a:r>
              <a:rPr lang="en-US" altLang="ja-JP" sz="3600" dirty="0" smtClean="0">
                <a:latin typeface="Times New Roman" pitchFamily="18" charset="0"/>
                <a:cs typeface="Times New Roman" pitchFamily="18" charset="0"/>
              </a:rPr>
              <a:t>Scaling Laws from PIC simulations</a:t>
            </a:r>
          </a:p>
          <a:p>
            <a:pPr marL="971550" lvl="1" indent="-571500">
              <a:buFont typeface="+mj-lt"/>
              <a:buAutoNum type="arabicPeriod"/>
            </a:pPr>
            <a:r>
              <a:rPr lang="en-US" altLang="ja-JP" sz="3600" dirty="0" smtClean="0">
                <a:latin typeface="Times New Roman" pitchFamily="18" charset="0"/>
                <a:cs typeface="Times New Roman" pitchFamily="18" charset="0"/>
              </a:rPr>
              <a:t>Shock formation time and width</a:t>
            </a:r>
          </a:p>
          <a:p>
            <a:pPr marL="971550" lvl="1" indent="-571500">
              <a:buFont typeface="+mj-lt"/>
              <a:buAutoNum type="arabicPeriod"/>
            </a:pPr>
            <a:r>
              <a:rPr lang="en-US" altLang="ja-JP" sz="3600" dirty="0" smtClean="0">
                <a:latin typeface="Times New Roman" pitchFamily="18" charset="0"/>
                <a:cs typeface="Times New Roman" pitchFamily="18" charset="0"/>
              </a:rPr>
              <a:t>Necessity of NIF Class Lasers</a:t>
            </a:r>
          </a:p>
          <a:p>
            <a:pPr marL="971550" lvl="1" indent="-571500">
              <a:buFont typeface="+mj-lt"/>
              <a:buAutoNum type="arabicPeriod"/>
            </a:pPr>
            <a:r>
              <a:rPr lang="en-US" altLang="ja-JP" sz="3600" dirty="0" smtClean="0">
                <a:latin typeface="Times New Roman" pitchFamily="18" charset="0"/>
                <a:cs typeface="Times New Roman" pitchFamily="18" charset="0"/>
              </a:rPr>
              <a:t>Science on NIF Committee</a:t>
            </a:r>
          </a:p>
          <a:p>
            <a:pPr marL="971550" lvl="1" indent="-571500">
              <a:buFont typeface="+mj-lt"/>
              <a:buAutoNum type="arabicPeriod"/>
            </a:pPr>
            <a:r>
              <a:rPr lang="en-US" altLang="ja-JP" sz="3600" dirty="0" smtClean="0">
                <a:latin typeface="Times New Roman" pitchFamily="18" charset="0"/>
                <a:cs typeface="Times New Roman" pitchFamily="18" charset="0"/>
              </a:rPr>
              <a:t>International Teams</a:t>
            </a:r>
          </a:p>
          <a:p>
            <a:pPr marL="514350" indent="-514350">
              <a:buFont typeface="+mj-lt"/>
              <a:buAutoNum type="arabicPeriod"/>
            </a:pPr>
            <a:endParaRPr kumimoji="1" lang="ja-JP" altLang="en-US" sz="3600" dirty="0"/>
          </a:p>
        </p:txBody>
      </p:sp>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71</a:t>
            </a:fld>
            <a:endParaRPr lang="ja-JP"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スライド番号プレースホルダ 5"/>
          <p:cNvSpPr>
            <a:spLocks noGrp="1"/>
          </p:cNvSpPr>
          <p:nvPr>
            <p:ph type="sldNum" sz="quarter" idx="12"/>
          </p:nvPr>
        </p:nvSpPr>
        <p:spPr/>
        <p:txBody>
          <a:bodyPr/>
          <a:lstStyle/>
          <a:p>
            <a:fld id="{D8FAB5EB-38BD-4590-B071-AAE1DA8A5B21}" type="slidenum">
              <a:rPr lang="ja-JP" altLang="en-US"/>
              <a:pPr/>
              <a:t>72</a:t>
            </a:fld>
            <a:endParaRPr lang="en-US" altLang="ja-JP"/>
          </a:p>
        </p:txBody>
      </p:sp>
      <p:sp>
        <p:nvSpPr>
          <p:cNvPr id="54275" name="Rectangle 3"/>
          <p:cNvSpPr>
            <a:spLocks noGrp="1" noChangeArrowheads="1"/>
          </p:cNvSpPr>
          <p:nvPr>
            <p:ph type="title"/>
          </p:nvPr>
        </p:nvSpPr>
        <p:spPr>
          <a:xfrm>
            <a:off x="971550" y="333375"/>
            <a:ext cx="7548563" cy="719138"/>
          </a:xfrm>
        </p:spPr>
        <p:txBody>
          <a:bodyPr/>
          <a:lstStyle/>
          <a:p>
            <a:r>
              <a:rPr lang="en-US" altLang="ja-JP" sz="32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Collisionless</a:t>
            </a:r>
            <a:r>
              <a:rPr lang="en-US" altLang="ja-JP" sz="3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Shock in E-B Turbulence</a:t>
            </a:r>
            <a:endParaRPr lang="en-US" altLang="ja-JP"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4284" name="Text Box 12"/>
          <p:cNvSpPr txBox="1">
            <a:spLocks noChangeArrowheads="1"/>
          </p:cNvSpPr>
          <p:nvPr/>
        </p:nvSpPr>
        <p:spPr bwMode="auto">
          <a:xfrm>
            <a:off x="3995936" y="1124744"/>
            <a:ext cx="1801812" cy="457200"/>
          </a:xfrm>
          <a:prstGeom prst="rect">
            <a:avLst/>
          </a:prstGeom>
          <a:noFill/>
          <a:ln w="9525">
            <a:noFill/>
            <a:miter lim="800000"/>
            <a:headEnd/>
            <a:tailEnd/>
          </a:ln>
          <a:effectLst/>
        </p:spPr>
        <p:txBody>
          <a:bodyPr wrap="none">
            <a:spAutoFit/>
          </a:bodyPr>
          <a:lstStyle/>
          <a:p>
            <a:r>
              <a:rPr lang="en-US" altLang="ja-JP" b="1" dirty="0">
                <a:solidFill>
                  <a:srgbClr val="660066"/>
                </a:solidFill>
              </a:rPr>
              <a:t>Shock Wave</a:t>
            </a:r>
          </a:p>
        </p:txBody>
      </p:sp>
      <p:sp>
        <p:nvSpPr>
          <p:cNvPr id="54285" name="AutoShape 13"/>
          <p:cNvSpPr>
            <a:spLocks noChangeArrowheads="1"/>
          </p:cNvSpPr>
          <p:nvPr/>
        </p:nvSpPr>
        <p:spPr bwMode="auto">
          <a:xfrm>
            <a:off x="5435600" y="2420938"/>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6" name="AutoShape 14"/>
          <p:cNvSpPr>
            <a:spLocks noChangeArrowheads="1"/>
          </p:cNvSpPr>
          <p:nvPr/>
        </p:nvSpPr>
        <p:spPr bwMode="auto">
          <a:xfrm>
            <a:off x="7956550" y="3068638"/>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7" name="AutoShape 15"/>
          <p:cNvSpPr>
            <a:spLocks noChangeArrowheads="1"/>
          </p:cNvSpPr>
          <p:nvPr/>
        </p:nvSpPr>
        <p:spPr bwMode="auto">
          <a:xfrm>
            <a:off x="5292080" y="5301208"/>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8" name="AutoShape 16"/>
          <p:cNvSpPr>
            <a:spLocks noChangeArrowheads="1"/>
          </p:cNvSpPr>
          <p:nvPr/>
        </p:nvSpPr>
        <p:spPr bwMode="auto">
          <a:xfrm>
            <a:off x="7092950" y="3284538"/>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89" name="AutoShape 17"/>
          <p:cNvSpPr>
            <a:spLocks noChangeArrowheads="1"/>
          </p:cNvSpPr>
          <p:nvPr/>
        </p:nvSpPr>
        <p:spPr bwMode="auto">
          <a:xfrm>
            <a:off x="7235825" y="407670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0" name="AutoShape 18"/>
          <p:cNvSpPr>
            <a:spLocks noChangeArrowheads="1"/>
          </p:cNvSpPr>
          <p:nvPr/>
        </p:nvSpPr>
        <p:spPr bwMode="auto">
          <a:xfrm>
            <a:off x="5292080" y="414908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1" name="AutoShape 19"/>
          <p:cNvSpPr>
            <a:spLocks noChangeArrowheads="1"/>
          </p:cNvSpPr>
          <p:nvPr/>
        </p:nvSpPr>
        <p:spPr bwMode="auto">
          <a:xfrm>
            <a:off x="6156325" y="3789363"/>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2" name="AutoShape 20"/>
          <p:cNvSpPr>
            <a:spLocks noChangeArrowheads="1"/>
          </p:cNvSpPr>
          <p:nvPr/>
        </p:nvSpPr>
        <p:spPr bwMode="auto">
          <a:xfrm>
            <a:off x="6011863" y="299720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3" name="AutoShape 21"/>
          <p:cNvSpPr>
            <a:spLocks noChangeArrowheads="1"/>
          </p:cNvSpPr>
          <p:nvPr/>
        </p:nvSpPr>
        <p:spPr bwMode="auto">
          <a:xfrm>
            <a:off x="6659563" y="4797425"/>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4" name="AutoShape 22"/>
          <p:cNvSpPr>
            <a:spLocks noChangeArrowheads="1"/>
          </p:cNvSpPr>
          <p:nvPr/>
        </p:nvSpPr>
        <p:spPr bwMode="auto">
          <a:xfrm>
            <a:off x="7667625" y="4724400"/>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5" name="AutoShape 23"/>
          <p:cNvSpPr>
            <a:spLocks noChangeArrowheads="1"/>
          </p:cNvSpPr>
          <p:nvPr/>
        </p:nvSpPr>
        <p:spPr bwMode="auto">
          <a:xfrm>
            <a:off x="7956550" y="3933825"/>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54296" name="AutoShape 24"/>
          <p:cNvSpPr>
            <a:spLocks noChangeArrowheads="1"/>
          </p:cNvSpPr>
          <p:nvPr/>
        </p:nvSpPr>
        <p:spPr bwMode="auto">
          <a:xfrm>
            <a:off x="6877050" y="2492375"/>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29" name="AutoShape 13"/>
          <p:cNvSpPr>
            <a:spLocks noChangeArrowheads="1"/>
          </p:cNvSpPr>
          <p:nvPr/>
        </p:nvSpPr>
        <p:spPr bwMode="auto">
          <a:xfrm>
            <a:off x="2843808" y="2492896"/>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1" name="AutoShape 15"/>
          <p:cNvSpPr>
            <a:spLocks noChangeArrowheads="1"/>
          </p:cNvSpPr>
          <p:nvPr/>
        </p:nvSpPr>
        <p:spPr bwMode="auto">
          <a:xfrm>
            <a:off x="2123728" y="472514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2" name="AutoShape 16"/>
          <p:cNvSpPr>
            <a:spLocks noChangeArrowheads="1"/>
          </p:cNvSpPr>
          <p:nvPr/>
        </p:nvSpPr>
        <p:spPr bwMode="auto">
          <a:xfrm>
            <a:off x="4139952" y="2564904"/>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3" name="AutoShape 17"/>
          <p:cNvSpPr>
            <a:spLocks noChangeArrowheads="1"/>
          </p:cNvSpPr>
          <p:nvPr/>
        </p:nvSpPr>
        <p:spPr bwMode="auto">
          <a:xfrm>
            <a:off x="4355976" y="436510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4" name="AutoShape 18"/>
          <p:cNvSpPr>
            <a:spLocks noChangeArrowheads="1"/>
          </p:cNvSpPr>
          <p:nvPr/>
        </p:nvSpPr>
        <p:spPr bwMode="auto">
          <a:xfrm>
            <a:off x="4283968" y="3501008"/>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5" name="AutoShape 19"/>
          <p:cNvSpPr>
            <a:spLocks noChangeArrowheads="1"/>
          </p:cNvSpPr>
          <p:nvPr/>
        </p:nvSpPr>
        <p:spPr bwMode="auto">
          <a:xfrm>
            <a:off x="2915816" y="3645024"/>
            <a:ext cx="625475" cy="576262"/>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6" name="AutoShape 20"/>
          <p:cNvSpPr>
            <a:spLocks noChangeArrowheads="1"/>
          </p:cNvSpPr>
          <p:nvPr/>
        </p:nvSpPr>
        <p:spPr bwMode="auto">
          <a:xfrm>
            <a:off x="3419872" y="4581128"/>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7" name="AutoShape 21"/>
          <p:cNvSpPr>
            <a:spLocks noChangeArrowheads="1"/>
          </p:cNvSpPr>
          <p:nvPr/>
        </p:nvSpPr>
        <p:spPr bwMode="auto">
          <a:xfrm>
            <a:off x="3995936" y="544522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8" name="AutoShape 22"/>
          <p:cNvSpPr>
            <a:spLocks noChangeArrowheads="1"/>
          </p:cNvSpPr>
          <p:nvPr/>
        </p:nvSpPr>
        <p:spPr bwMode="auto">
          <a:xfrm>
            <a:off x="2483768" y="5445224"/>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sp>
        <p:nvSpPr>
          <p:cNvPr id="39" name="AutoShape 24"/>
          <p:cNvSpPr>
            <a:spLocks noChangeArrowheads="1"/>
          </p:cNvSpPr>
          <p:nvPr/>
        </p:nvSpPr>
        <p:spPr bwMode="auto">
          <a:xfrm>
            <a:off x="1835696" y="3573016"/>
            <a:ext cx="625475" cy="576263"/>
          </a:xfrm>
          <a:prstGeom prst="irregularSeal2">
            <a:avLst/>
          </a:prstGeom>
          <a:solidFill>
            <a:schemeClr val="accent1"/>
          </a:solidFill>
          <a:ln w="9525">
            <a:solidFill>
              <a:schemeClr val="tx1"/>
            </a:solidFill>
            <a:miter lim="800000"/>
            <a:headEnd/>
            <a:tailEnd/>
          </a:ln>
          <a:effectLst/>
        </p:spPr>
        <p:txBody>
          <a:bodyPr wrap="none" anchor="ctr"/>
          <a:lstStyle/>
          <a:p>
            <a:endParaRPr lang="ja-JP" altLang="en-US"/>
          </a:p>
        </p:txBody>
      </p:sp>
      <p:cxnSp>
        <p:nvCxnSpPr>
          <p:cNvPr id="41" name="直線コネクタ 40"/>
          <p:cNvCxnSpPr/>
          <p:nvPr/>
        </p:nvCxnSpPr>
        <p:spPr>
          <a:xfrm rot="5400000">
            <a:off x="2411760" y="3933056"/>
            <a:ext cx="46085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右矢印 42"/>
          <p:cNvSpPr/>
          <p:nvPr/>
        </p:nvSpPr>
        <p:spPr>
          <a:xfrm flipH="1">
            <a:off x="3635896" y="1772816"/>
            <a:ext cx="792088"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625" y="142875"/>
            <a:ext cx="8229600" cy="868363"/>
          </a:xfrm>
        </p:spPr>
        <p:txBody>
          <a:bodyPr>
            <a:normAutofit/>
          </a:bodyPr>
          <a:lstStyle/>
          <a:p>
            <a:pPr>
              <a:defRPr/>
            </a:pPr>
            <a:r>
              <a:rPr lang="en-US" altLang="ja-JP" sz="4000" b="1" dirty="0" smtClean="0">
                <a:solidFill>
                  <a:srgbClr val="FF0000"/>
                </a:solidFill>
              </a:rPr>
              <a:t>Scaling Laws from PIC Simulations</a:t>
            </a:r>
            <a:endParaRPr lang="ja-JP" altLang="en-US" sz="4000" b="1" dirty="0">
              <a:solidFill>
                <a:srgbClr val="FF0000"/>
              </a:solidFill>
            </a:endParaRPr>
          </a:p>
        </p:txBody>
      </p:sp>
      <p:pic>
        <p:nvPicPr>
          <p:cNvPr id="22531"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57313" y="1785938"/>
            <a:ext cx="2786062" cy="889000"/>
          </a:xfrm>
          <a:prstGeom prst="rect">
            <a:avLst/>
          </a:prstGeom>
          <a:noFill/>
          <a:ln w="9525">
            <a:noFill/>
            <a:miter lim="800000"/>
            <a:headEnd/>
            <a:tailEnd/>
          </a:ln>
        </p:spPr>
      </p:pic>
      <p:sp>
        <p:nvSpPr>
          <p:cNvPr id="22532" name="テキスト ボックス 6"/>
          <p:cNvSpPr txBox="1">
            <a:spLocks noChangeArrowheads="1"/>
          </p:cNvSpPr>
          <p:nvPr/>
        </p:nvSpPr>
        <p:spPr bwMode="auto">
          <a:xfrm>
            <a:off x="785813" y="1214438"/>
            <a:ext cx="2335212" cy="461962"/>
          </a:xfrm>
          <a:prstGeom prst="rect">
            <a:avLst/>
          </a:prstGeom>
          <a:noFill/>
          <a:ln w="9525">
            <a:noFill/>
            <a:miter lim="800000"/>
            <a:headEnd/>
            <a:tailEnd/>
          </a:ln>
        </p:spPr>
        <p:txBody>
          <a:bodyPr wrap="none">
            <a:spAutoFit/>
          </a:bodyPr>
          <a:lstStyle/>
          <a:p>
            <a:r>
              <a:rPr lang="en-US" altLang="ja-JP" sz="2400" b="1"/>
              <a:t>1. Shock width</a:t>
            </a:r>
            <a:endParaRPr lang="ja-JP" altLang="en-US" sz="2400" b="1"/>
          </a:p>
        </p:txBody>
      </p:sp>
      <p:pic>
        <p:nvPicPr>
          <p:cNvPr id="22533"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14438" y="3643313"/>
            <a:ext cx="3787775" cy="766762"/>
          </a:xfrm>
          <a:prstGeom prst="rect">
            <a:avLst/>
          </a:prstGeom>
          <a:noFill/>
          <a:ln w="9525">
            <a:noFill/>
            <a:miter lim="800000"/>
            <a:headEnd/>
            <a:tailEnd/>
          </a:ln>
        </p:spPr>
      </p:pic>
      <p:sp>
        <p:nvSpPr>
          <p:cNvPr id="22534" name="テキスト ボックス 8"/>
          <p:cNvSpPr txBox="1">
            <a:spLocks noChangeArrowheads="1"/>
          </p:cNvSpPr>
          <p:nvPr/>
        </p:nvSpPr>
        <p:spPr bwMode="auto">
          <a:xfrm>
            <a:off x="785813" y="2928938"/>
            <a:ext cx="4168775" cy="461962"/>
          </a:xfrm>
          <a:prstGeom prst="rect">
            <a:avLst/>
          </a:prstGeom>
          <a:noFill/>
          <a:ln w="9525">
            <a:noFill/>
            <a:miter lim="800000"/>
            <a:headEnd/>
            <a:tailEnd/>
          </a:ln>
        </p:spPr>
        <p:txBody>
          <a:bodyPr wrap="none">
            <a:spAutoFit/>
          </a:bodyPr>
          <a:lstStyle/>
          <a:p>
            <a:r>
              <a:rPr lang="en-US" altLang="ja-JP" sz="2400" b="1"/>
              <a:t>2. Coulomb mean-free-path</a:t>
            </a:r>
            <a:endParaRPr lang="ja-JP" altLang="en-US" sz="2400" b="1"/>
          </a:p>
        </p:txBody>
      </p:sp>
      <p:sp>
        <p:nvSpPr>
          <p:cNvPr id="10" name="テキスト ボックス 9"/>
          <p:cNvSpPr txBox="1"/>
          <p:nvPr/>
        </p:nvSpPr>
        <p:spPr>
          <a:xfrm>
            <a:off x="6572250" y="5072063"/>
            <a:ext cx="2370138" cy="954087"/>
          </a:xfrm>
          <a:prstGeom prst="rect">
            <a:avLst/>
          </a:prstGeom>
          <a:noFill/>
          <a:ln>
            <a:solidFill>
              <a:schemeClr val="tx1">
                <a:lumMod val="50000"/>
                <a:lumOff val="50000"/>
              </a:schemeClr>
            </a:solidFill>
          </a:ln>
        </p:spPr>
        <p:txBody>
          <a:bodyPr wrap="none">
            <a:spAutoFit/>
          </a:bodyPr>
          <a:lstStyle/>
          <a:p>
            <a:pPr>
              <a:defRPr/>
            </a:pPr>
            <a:r>
              <a:rPr lang="en-US" altLang="ja-JP" sz="2800" dirty="0">
                <a:latin typeface="Times New Roman" pitchFamily="18" charset="0"/>
                <a:cs typeface="Times New Roman" pitchFamily="18" charset="0"/>
              </a:rPr>
              <a:t>n</a:t>
            </a:r>
            <a:r>
              <a:rPr lang="en-US" altLang="ja-JP" sz="2800" baseline="-25000" dirty="0">
                <a:latin typeface="Times New Roman" pitchFamily="18" charset="0"/>
                <a:cs typeface="Times New Roman" pitchFamily="18" charset="0"/>
              </a:rPr>
              <a:t>20</a:t>
            </a:r>
            <a:r>
              <a:rPr lang="en-US" altLang="ja-JP" sz="2800" dirty="0">
                <a:latin typeface="Times New Roman" pitchFamily="18" charset="0"/>
                <a:cs typeface="Times New Roman" pitchFamily="18" charset="0"/>
              </a:rPr>
              <a:t>=n/10</a:t>
            </a:r>
            <a:r>
              <a:rPr lang="en-US" altLang="ja-JP" sz="2800" baseline="30000" dirty="0">
                <a:latin typeface="Times New Roman" pitchFamily="18" charset="0"/>
                <a:cs typeface="Times New Roman" pitchFamily="18" charset="0"/>
              </a:rPr>
              <a:t>20</a:t>
            </a:r>
            <a:r>
              <a:rPr lang="en-US" altLang="ja-JP" sz="2800" dirty="0">
                <a:latin typeface="Times New Roman" pitchFamily="18" charset="0"/>
                <a:cs typeface="Times New Roman" pitchFamily="18" charset="0"/>
              </a:rPr>
              <a:t>cm</a:t>
            </a:r>
            <a:r>
              <a:rPr lang="en-US" altLang="ja-JP" sz="2800" baseline="30000" dirty="0">
                <a:latin typeface="Times New Roman" pitchFamily="18" charset="0"/>
                <a:cs typeface="Times New Roman" pitchFamily="18" charset="0"/>
              </a:rPr>
              <a:t>-3</a:t>
            </a:r>
          </a:p>
          <a:p>
            <a:pPr>
              <a:defRPr/>
            </a:pPr>
            <a:r>
              <a:rPr lang="en-US" altLang="ja-JP" sz="2800" dirty="0">
                <a:latin typeface="Times New Roman" pitchFamily="18" charset="0"/>
                <a:cs typeface="Times New Roman" pitchFamily="18" charset="0"/>
              </a:rPr>
              <a:t>V</a:t>
            </a:r>
            <a:r>
              <a:rPr lang="en-US" altLang="ja-JP" sz="2800" baseline="-25000" dirty="0">
                <a:latin typeface="Times New Roman" pitchFamily="18" charset="0"/>
                <a:cs typeface="Times New Roman" pitchFamily="18" charset="0"/>
              </a:rPr>
              <a:t>8</a:t>
            </a:r>
            <a:r>
              <a:rPr lang="en-US" altLang="ja-JP" sz="2800" dirty="0">
                <a:latin typeface="Times New Roman" pitchFamily="18" charset="0"/>
                <a:cs typeface="Times New Roman" pitchFamily="18" charset="0"/>
              </a:rPr>
              <a:t>=V/10</a:t>
            </a:r>
            <a:r>
              <a:rPr lang="en-US" altLang="ja-JP" sz="2800" baseline="30000" dirty="0">
                <a:latin typeface="Times New Roman" pitchFamily="18" charset="0"/>
                <a:cs typeface="Times New Roman" pitchFamily="18" charset="0"/>
              </a:rPr>
              <a:t>8</a:t>
            </a:r>
            <a:r>
              <a:rPr lang="en-US" altLang="ja-JP" sz="2800" dirty="0">
                <a:latin typeface="Times New Roman" pitchFamily="18" charset="0"/>
                <a:cs typeface="Times New Roman" pitchFamily="18" charset="0"/>
              </a:rPr>
              <a:t>cm/s</a:t>
            </a:r>
            <a:endParaRPr lang="ja-JP" altLang="en-US" sz="2800" dirty="0">
              <a:latin typeface="Times New Roman" pitchFamily="18" charset="0"/>
              <a:cs typeface="Times New Roman" pitchFamily="18" charset="0"/>
            </a:endParaRPr>
          </a:p>
        </p:txBody>
      </p:sp>
      <p:cxnSp>
        <p:nvCxnSpPr>
          <p:cNvPr id="11" name="直線コネクタ 10"/>
          <p:cNvCxnSpPr/>
          <p:nvPr/>
        </p:nvCxnSpPr>
        <p:spPr>
          <a:xfrm>
            <a:off x="642938" y="928688"/>
            <a:ext cx="8001000" cy="1587"/>
          </a:xfrm>
          <a:prstGeom prst="line">
            <a:avLst/>
          </a:prstGeom>
          <a:ln w="38100" cmpd="thickThin"/>
        </p:spPr>
        <p:style>
          <a:lnRef idx="1">
            <a:schemeClr val="accent1"/>
          </a:lnRef>
          <a:fillRef idx="0">
            <a:schemeClr val="accent1"/>
          </a:fillRef>
          <a:effectRef idx="0">
            <a:schemeClr val="accent1"/>
          </a:effectRef>
          <a:fontRef idx="minor">
            <a:schemeClr val="tx1"/>
          </a:fontRef>
        </p:style>
      </p:cxnSp>
      <p:sp>
        <p:nvSpPr>
          <p:cNvPr id="22537" name="正方形/長方形 11"/>
          <p:cNvSpPr>
            <a:spLocks noChangeArrowheads="1"/>
          </p:cNvSpPr>
          <p:nvPr/>
        </p:nvSpPr>
        <p:spPr bwMode="auto">
          <a:xfrm>
            <a:off x="0" y="6488113"/>
            <a:ext cx="7929563" cy="400050"/>
          </a:xfrm>
          <a:prstGeom prst="rect">
            <a:avLst/>
          </a:prstGeom>
          <a:noFill/>
          <a:ln w="9525">
            <a:solidFill>
              <a:schemeClr val="tx1"/>
            </a:solidFill>
            <a:miter lim="800000"/>
            <a:headEnd/>
            <a:tailEnd/>
          </a:ln>
        </p:spPr>
        <p:txBody>
          <a:bodyPr>
            <a:spAutoFit/>
          </a:bodyPr>
          <a:lstStyle/>
          <a:p>
            <a:r>
              <a:rPr lang="en-US" altLang="ja-JP" sz="2000">
                <a:latin typeface="Times New Roman" pitchFamily="18" charset="0"/>
                <a:cs typeface="Times New Roman" pitchFamily="18" charset="0"/>
              </a:rPr>
              <a:t>H. Takabe et al., Plasma Physics and Controlled Fusion</a:t>
            </a:r>
            <a:r>
              <a:rPr lang="ja-JP" altLang="en-US" sz="2000">
                <a:latin typeface="Times New Roman" pitchFamily="18" charset="0"/>
                <a:cs typeface="Times New Roman" pitchFamily="18" charset="0"/>
              </a:rPr>
              <a:t>　</a:t>
            </a:r>
            <a:r>
              <a:rPr lang="en-US" altLang="ja-JP" sz="2000" b="1">
                <a:latin typeface="Times New Roman" pitchFamily="18" charset="0"/>
                <a:cs typeface="Times New Roman" pitchFamily="18" charset="0"/>
              </a:rPr>
              <a:t>50</a:t>
            </a:r>
            <a:r>
              <a:rPr lang="en-US" altLang="ja-JP" sz="2000">
                <a:latin typeface="Times New Roman" pitchFamily="18" charset="0"/>
                <a:cs typeface="Times New Roman" pitchFamily="18" charset="0"/>
              </a:rPr>
              <a:t>,124057 (2008)</a:t>
            </a:r>
            <a:endParaRPr lang="ja-JP" altLang="en-US" sz="2000">
              <a:latin typeface="Times New Roman" pitchFamily="18" charset="0"/>
              <a:cs typeface="Times New Roman" pitchFamily="18" charset="0"/>
            </a:endParaRPr>
          </a:p>
        </p:txBody>
      </p:sp>
      <p:sp>
        <p:nvSpPr>
          <p:cNvPr id="22538" name="テキスト ボックス 13"/>
          <p:cNvSpPr txBox="1">
            <a:spLocks noChangeArrowheads="1"/>
          </p:cNvSpPr>
          <p:nvPr/>
        </p:nvSpPr>
        <p:spPr bwMode="auto">
          <a:xfrm>
            <a:off x="785813" y="4643438"/>
            <a:ext cx="5878512" cy="461962"/>
          </a:xfrm>
          <a:prstGeom prst="rect">
            <a:avLst/>
          </a:prstGeom>
          <a:noFill/>
          <a:ln w="9525">
            <a:noFill/>
            <a:miter lim="800000"/>
            <a:headEnd/>
            <a:tailEnd/>
          </a:ln>
        </p:spPr>
        <p:txBody>
          <a:bodyPr wrap="none">
            <a:spAutoFit/>
          </a:bodyPr>
          <a:lstStyle/>
          <a:p>
            <a:r>
              <a:rPr lang="en-US" altLang="ja-JP" sz="2400" b="1"/>
              <a:t>3. Energy of counter-streaming plasma</a:t>
            </a:r>
            <a:endParaRPr lang="ja-JP" altLang="en-US" sz="2400" b="1"/>
          </a:p>
        </p:txBody>
      </p:sp>
      <p:sp>
        <p:nvSpPr>
          <p:cNvPr id="16" name="直方体 15"/>
          <p:cNvSpPr/>
          <p:nvPr/>
        </p:nvSpPr>
        <p:spPr>
          <a:xfrm>
            <a:off x="5929313" y="1357313"/>
            <a:ext cx="2071687" cy="192881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8" name="直線矢印コネクタ 17"/>
          <p:cNvCxnSpPr/>
          <p:nvPr/>
        </p:nvCxnSpPr>
        <p:spPr>
          <a:xfrm>
            <a:off x="6357938" y="2286000"/>
            <a:ext cx="714375" cy="1588"/>
          </a:xfrm>
          <a:prstGeom prst="straightConnector1">
            <a:avLst/>
          </a:prstGeom>
          <a:ln w="76200">
            <a:solidFill>
              <a:schemeClr val="bg1">
                <a:lumMod val="9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6429375" y="2786063"/>
            <a:ext cx="714375" cy="1587"/>
          </a:xfrm>
          <a:prstGeom prst="straightConnector1">
            <a:avLst/>
          </a:prstGeom>
          <a:ln w="76200">
            <a:solidFill>
              <a:schemeClr val="bg1">
                <a:lumMod val="9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6000750" y="3571875"/>
            <a:ext cx="1428750" cy="1588"/>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543" name="テキスト ボックス 21"/>
          <p:cNvSpPr txBox="1">
            <a:spLocks noChangeArrowheads="1"/>
          </p:cNvSpPr>
          <p:nvPr/>
        </p:nvSpPr>
        <p:spPr bwMode="auto">
          <a:xfrm>
            <a:off x="6357938" y="3714750"/>
            <a:ext cx="669925" cy="369888"/>
          </a:xfrm>
          <a:prstGeom prst="rect">
            <a:avLst/>
          </a:prstGeom>
          <a:noFill/>
          <a:ln w="9525">
            <a:noFill/>
            <a:miter lim="800000"/>
            <a:headEnd/>
            <a:tailEnd/>
          </a:ln>
        </p:spPr>
        <p:txBody>
          <a:bodyPr wrap="none">
            <a:spAutoFit/>
          </a:bodyPr>
          <a:lstStyle/>
          <a:p>
            <a:r>
              <a:rPr lang="en-US" altLang="ja-JP"/>
              <a:t>5mm</a:t>
            </a:r>
            <a:endParaRPr lang="ja-JP" altLang="en-US"/>
          </a:p>
        </p:txBody>
      </p:sp>
      <p:sp>
        <p:nvSpPr>
          <p:cNvPr id="22544" name="テキスト ボックス 22"/>
          <p:cNvSpPr txBox="1">
            <a:spLocks noChangeArrowheads="1"/>
          </p:cNvSpPr>
          <p:nvPr/>
        </p:nvSpPr>
        <p:spPr bwMode="auto">
          <a:xfrm>
            <a:off x="1214438" y="5357813"/>
            <a:ext cx="2732087" cy="830262"/>
          </a:xfrm>
          <a:prstGeom prst="rect">
            <a:avLst/>
          </a:prstGeom>
          <a:noFill/>
          <a:ln w="9525">
            <a:noFill/>
            <a:miter lim="800000"/>
            <a:headEnd/>
            <a:tailEnd/>
          </a:ln>
        </p:spPr>
        <p:txBody>
          <a:bodyPr wrap="none">
            <a:spAutoFit/>
          </a:bodyPr>
          <a:lstStyle/>
          <a:p>
            <a:r>
              <a:rPr lang="en-US" altLang="ja-JP" sz="2400">
                <a:latin typeface="Times New Roman" pitchFamily="18" charset="0"/>
                <a:cs typeface="Times New Roman" pitchFamily="18" charset="0"/>
              </a:rPr>
              <a:t>E</a:t>
            </a:r>
            <a:r>
              <a:rPr lang="ja-JP" altLang="en-US" sz="2400">
                <a:latin typeface="Times New Roman" pitchFamily="18" charset="0"/>
                <a:cs typeface="Times New Roman" pitchFamily="18" charset="0"/>
              </a:rPr>
              <a:t>　</a:t>
            </a:r>
            <a:r>
              <a:rPr lang="en-US" altLang="ja-JP" sz="2400">
                <a:latin typeface="Times New Roman" pitchFamily="18" charset="0"/>
                <a:cs typeface="Times New Roman" pitchFamily="18" charset="0"/>
              </a:rPr>
              <a:t>=</a:t>
            </a:r>
            <a:r>
              <a:rPr lang="ja-JP" altLang="en-US" sz="2400">
                <a:latin typeface="Times New Roman" pitchFamily="18" charset="0"/>
                <a:cs typeface="Times New Roman" pitchFamily="18" charset="0"/>
              </a:rPr>
              <a:t>　</a:t>
            </a:r>
            <a:r>
              <a:rPr lang="en-US" altLang="ja-JP" sz="2400">
                <a:latin typeface="Times New Roman" pitchFamily="18" charset="0"/>
                <a:cs typeface="Times New Roman" pitchFamily="18" charset="0"/>
              </a:rPr>
              <a:t>1/2Zm</a:t>
            </a:r>
            <a:r>
              <a:rPr lang="en-US" altLang="ja-JP" sz="2400" baseline="-25000">
                <a:latin typeface="Times New Roman" pitchFamily="18" charset="0"/>
                <a:cs typeface="Times New Roman" pitchFamily="18" charset="0"/>
              </a:rPr>
              <a:t>p</a:t>
            </a:r>
            <a:r>
              <a:rPr lang="en-US" altLang="ja-JP" sz="2400">
                <a:latin typeface="Times New Roman" pitchFamily="18" charset="0"/>
                <a:cs typeface="Times New Roman" pitchFamily="18" charset="0"/>
              </a:rPr>
              <a:t>n</a:t>
            </a:r>
            <a:r>
              <a:rPr lang="en-US" altLang="ja-JP" sz="2400" baseline="-25000">
                <a:latin typeface="Times New Roman" pitchFamily="18" charset="0"/>
                <a:cs typeface="Times New Roman" pitchFamily="18" charset="0"/>
              </a:rPr>
              <a:t>i</a:t>
            </a:r>
            <a:r>
              <a:rPr lang="en-US" altLang="ja-JP" sz="2400">
                <a:latin typeface="Times New Roman" pitchFamily="18" charset="0"/>
                <a:cs typeface="Times New Roman" pitchFamily="18" charset="0"/>
              </a:rPr>
              <a:t>V</a:t>
            </a:r>
            <a:r>
              <a:rPr lang="en-US" altLang="ja-JP" sz="2400" baseline="30000">
                <a:latin typeface="Times New Roman" pitchFamily="18" charset="0"/>
                <a:cs typeface="Times New Roman" pitchFamily="18" charset="0"/>
              </a:rPr>
              <a:t>2</a:t>
            </a:r>
            <a:r>
              <a:rPr lang="en-US" altLang="ja-JP" sz="2400">
                <a:latin typeface="Times New Roman" pitchFamily="18" charset="0"/>
                <a:cs typeface="Times New Roman" pitchFamily="18" charset="0"/>
              </a:rPr>
              <a:t>L</a:t>
            </a:r>
            <a:r>
              <a:rPr lang="en-US" altLang="ja-JP" sz="2400" baseline="30000">
                <a:latin typeface="Times New Roman" pitchFamily="18" charset="0"/>
                <a:cs typeface="Times New Roman" pitchFamily="18" charset="0"/>
              </a:rPr>
              <a:t>3</a:t>
            </a:r>
          </a:p>
          <a:p>
            <a:r>
              <a:rPr lang="en-US" altLang="ja-JP" sz="2400">
                <a:latin typeface="Times New Roman" pitchFamily="18" charset="0"/>
                <a:cs typeface="Times New Roman" pitchFamily="18" charset="0"/>
              </a:rPr>
              <a:t>  </a:t>
            </a:r>
            <a:r>
              <a:rPr lang="ja-JP" altLang="en-US" sz="2400">
                <a:latin typeface="Times New Roman" pitchFamily="18" charset="0"/>
                <a:cs typeface="Times New Roman" pitchFamily="18" charset="0"/>
              </a:rPr>
              <a:t>　</a:t>
            </a:r>
            <a:r>
              <a:rPr lang="en-US" altLang="ja-JP" sz="2400">
                <a:latin typeface="Times New Roman" pitchFamily="18" charset="0"/>
                <a:cs typeface="Times New Roman" pitchFamily="18" charset="0"/>
              </a:rPr>
              <a:t>=</a:t>
            </a:r>
            <a:r>
              <a:rPr lang="ja-JP" altLang="en-US" sz="2400">
                <a:latin typeface="Times New Roman" pitchFamily="18" charset="0"/>
                <a:cs typeface="Times New Roman" pitchFamily="18" charset="0"/>
              </a:rPr>
              <a:t>　</a:t>
            </a:r>
            <a:r>
              <a:rPr lang="en-US" altLang="ja-JP" sz="2400">
                <a:latin typeface="Times New Roman" pitchFamily="18" charset="0"/>
                <a:cs typeface="Times New Roman" pitchFamily="18" charset="0"/>
              </a:rPr>
              <a:t>35 kJ</a:t>
            </a:r>
            <a:endParaRPr lang="ja-JP" altLang="en-US" sz="2400">
              <a:latin typeface="Times New Roman" pitchFamily="18" charset="0"/>
              <a:cs typeface="Times New Roman" pitchFamily="18" charset="0"/>
            </a:endParaRPr>
          </a:p>
        </p:txBody>
      </p:sp>
      <p:sp>
        <p:nvSpPr>
          <p:cNvPr id="17" name="スライド番号プレースホルダ 16"/>
          <p:cNvSpPr>
            <a:spLocks noGrp="1"/>
          </p:cNvSpPr>
          <p:nvPr>
            <p:ph type="sldNum" sz="quarter" idx="12"/>
          </p:nvPr>
        </p:nvSpPr>
        <p:spPr/>
        <p:txBody>
          <a:bodyPr/>
          <a:lstStyle/>
          <a:p>
            <a:pPr>
              <a:defRPr/>
            </a:pPr>
            <a:fld id="{89EF63EC-4C28-411E-8E33-DBA1A233B4E2}" type="slidenum">
              <a:rPr lang="ja-JP" altLang="en-US" smtClean="0"/>
              <a:pPr>
                <a:defRPr/>
              </a:pPr>
              <a:t>73</a:t>
            </a:fld>
            <a:endParaRPr lang="ja-JP"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3"/>
          <p:cNvSpPr>
            <a:spLocks noGrp="1"/>
          </p:cNvSpPr>
          <p:nvPr>
            <p:ph type="sldNum" sz="quarter" idx="12"/>
          </p:nvPr>
        </p:nvSpPr>
        <p:spPr/>
        <p:txBody>
          <a:bodyPr/>
          <a:lstStyle/>
          <a:p>
            <a:fld id="{E479B24D-5739-415F-AEC5-9C231F24E54C}" type="slidenum">
              <a:rPr lang="en-US" altLang="ja-JP"/>
              <a:pPr/>
              <a:t>74</a:t>
            </a:fld>
            <a:endParaRPr lang="en-US" altLang="ja-JP"/>
          </a:p>
        </p:txBody>
      </p:sp>
      <p:pic>
        <p:nvPicPr>
          <p:cNvPr id="74754" name="Picture 2"/>
          <p:cNvPicPr>
            <a:picLocks noChangeAspect="1" noChangeArrowheads="1"/>
          </p:cNvPicPr>
          <p:nvPr/>
        </p:nvPicPr>
        <p:blipFill>
          <a:blip r:embed="rId3" cstate="print"/>
          <a:srcRect/>
          <a:stretch>
            <a:fillRect/>
          </a:stretch>
        </p:blipFill>
        <p:spPr bwMode="auto">
          <a:xfrm>
            <a:off x="-118102" y="1"/>
            <a:ext cx="938020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Map.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66204" y="1"/>
            <a:ext cx="9276409" cy="68580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NIF Cad  (22s).wmv">
            <a:hlinkClick r:id="" action="ppaction://media"/>
          </p:cNvPr>
          <p:cNvPicPr>
            <a:picLocks noRot="1" noChangeAspect="1"/>
          </p:cNvPicPr>
          <p:nvPr>
            <a:videoFile r:link="rId1"/>
          </p:nvPr>
        </p:nvPicPr>
        <p:blipFill>
          <a:blip r:embed="rId4" cstate="print"/>
          <a:stretch>
            <a:fillRect/>
          </a:stretch>
        </p:blipFill>
        <p:spPr>
          <a:xfrm>
            <a:off x="-152400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p:cNvPicPr>
            <a:picLocks noChangeAspect="1" noChangeArrowheads="1"/>
          </p:cNvPicPr>
          <p:nvPr/>
        </p:nvPicPr>
        <p:blipFill>
          <a:blip r:embed="rId3" cstate="print"/>
          <a:srcRect/>
          <a:stretch>
            <a:fillRect/>
          </a:stretch>
        </p:blipFill>
        <p:spPr bwMode="auto">
          <a:xfrm>
            <a:off x="95250" y="66675"/>
            <a:ext cx="8953500" cy="672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79</a:t>
            </a:fld>
            <a:endParaRPr lang="ja-JP" altLang="en-US"/>
          </a:p>
        </p:txBody>
      </p:sp>
      <p:pic>
        <p:nvPicPr>
          <p:cNvPr id="3" name="図 2" descr="NIF Review Committee 110614.jpg"/>
          <p:cNvPicPr>
            <a:picLocks noChangeAspect="1"/>
          </p:cNvPicPr>
          <p:nvPr/>
        </p:nvPicPr>
        <p:blipFill>
          <a:blip r:embed="rId3" cstate="print"/>
          <a:stretch>
            <a:fillRect/>
          </a:stretch>
        </p:blipFill>
        <p:spPr>
          <a:xfrm>
            <a:off x="0" y="-117158"/>
            <a:ext cx="9144000" cy="709231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6053138" y="6492875"/>
            <a:ext cx="2133600" cy="365125"/>
          </a:xfrm>
        </p:spPr>
        <p:txBody>
          <a:bodyPr/>
          <a:lstStyle/>
          <a:p>
            <a:pPr>
              <a:defRPr/>
            </a:pPr>
            <a:fld id="{54EDE382-67E1-4776-8B02-0645192656E1}" type="slidenum">
              <a:rPr lang="en-US" altLang="ja-JP"/>
              <a:pPr>
                <a:defRPr/>
              </a:pPr>
              <a:t>8</a:t>
            </a:fld>
            <a:endParaRPr lang="en-US" altLang="ja-JP"/>
          </a:p>
        </p:txBody>
      </p:sp>
      <p:sp>
        <p:nvSpPr>
          <p:cNvPr id="2" name="タイトル 1"/>
          <p:cNvSpPr>
            <a:spLocks noGrp="1"/>
          </p:cNvSpPr>
          <p:nvPr>
            <p:ph type="ctrTitle" idx="4294967295"/>
          </p:nvPr>
        </p:nvSpPr>
        <p:spPr>
          <a:xfrm>
            <a:off x="500063" y="0"/>
            <a:ext cx="8229600" cy="857250"/>
          </a:xfrm>
        </p:spPr>
        <p:txBody>
          <a:bodyPr rtlCol="0">
            <a:normAutofit/>
          </a:bodyPr>
          <a:lstStyle/>
          <a:p>
            <a:pPr eaLnBrk="1" fontAlgn="auto" hangingPunct="1">
              <a:spcAft>
                <a:spcPts val="0"/>
              </a:spcAft>
              <a:defRPr/>
            </a:pPr>
            <a:r>
              <a:rPr lang="en-US" altLang="ja-JP" b="1" dirty="0" smtClean="0">
                <a:solidFill>
                  <a:schemeClr val="accent1">
                    <a:lumMod val="75000"/>
                  </a:schemeClr>
                </a:solidFill>
              </a:rPr>
              <a:t>What is Laboratory Astrophysics ?</a:t>
            </a:r>
            <a:endParaRPr lang="ja-JP" altLang="en-US" b="1" dirty="0">
              <a:solidFill>
                <a:schemeClr val="accent1">
                  <a:lumMod val="75000"/>
                </a:schemeClr>
              </a:solidFill>
            </a:endParaRPr>
          </a:p>
        </p:txBody>
      </p:sp>
      <p:sp>
        <p:nvSpPr>
          <p:cNvPr id="6148" name="Rectangle 4"/>
          <p:cNvSpPr>
            <a:spLocks noChangeArrowheads="1"/>
          </p:cNvSpPr>
          <p:nvPr/>
        </p:nvSpPr>
        <p:spPr bwMode="auto">
          <a:xfrm>
            <a:off x="3000375" y="1000125"/>
            <a:ext cx="5786438" cy="1643063"/>
          </a:xfrm>
          <a:prstGeom prst="rect">
            <a:avLst/>
          </a:prstGeom>
          <a:solidFill>
            <a:schemeClr val="bg1"/>
          </a:solidFill>
          <a:ln w="9525">
            <a:solidFill>
              <a:schemeClr val="tx1"/>
            </a:solidFill>
            <a:miter lim="800000"/>
            <a:headEnd/>
            <a:tailEnd/>
          </a:ln>
        </p:spPr>
        <p:txBody>
          <a:bodyPr wrap="none" anchor="ctr"/>
          <a:lstStyle/>
          <a:p>
            <a:endParaRPr lang="ja-JP" altLang="en-US">
              <a:latin typeface="Calibri" pitchFamily="34" charset="0"/>
            </a:endParaRPr>
          </a:p>
        </p:txBody>
      </p:sp>
      <p:pic>
        <p:nvPicPr>
          <p:cNvPr id="6149" name="Picture 6"/>
          <p:cNvPicPr>
            <a:picLocks noChangeAspect="1" noChangeArrowheads="1"/>
          </p:cNvPicPr>
          <p:nvPr/>
        </p:nvPicPr>
        <p:blipFill>
          <a:blip r:embed="rId3" cstate="print"/>
          <a:srcRect/>
          <a:stretch>
            <a:fillRect/>
          </a:stretch>
        </p:blipFill>
        <p:spPr bwMode="auto">
          <a:xfrm>
            <a:off x="185738" y="1203325"/>
            <a:ext cx="2568575" cy="3200400"/>
          </a:xfrm>
          <a:prstGeom prst="rect">
            <a:avLst/>
          </a:prstGeom>
          <a:noFill/>
          <a:ln w="9525">
            <a:noFill/>
            <a:miter lim="800000"/>
            <a:headEnd/>
            <a:tailEnd/>
          </a:ln>
        </p:spPr>
      </p:pic>
      <p:pic>
        <p:nvPicPr>
          <p:cNvPr id="6150" name="Picture 7"/>
          <p:cNvPicPr>
            <a:picLocks noChangeAspect="1" noChangeArrowheads="1"/>
          </p:cNvPicPr>
          <p:nvPr/>
        </p:nvPicPr>
        <p:blipFill>
          <a:blip r:embed="rId4" cstate="print"/>
          <a:srcRect/>
          <a:stretch>
            <a:fillRect/>
          </a:stretch>
        </p:blipFill>
        <p:spPr bwMode="auto">
          <a:xfrm>
            <a:off x="5529263" y="3108325"/>
            <a:ext cx="2657475" cy="3111500"/>
          </a:xfrm>
          <a:prstGeom prst="rect">
            <a:avLst/>
          </a:prstGeom>
          <a:noFill/>
          <a:ln w="9525">
            <a:noFill/>
            <a:miter lim="800000"/>
            <a:headEnd/>
            <a:tailEnd/>
          </a:ln>
        </p:spPr>
      </p:pic>
      <p:sp>
        <p:nvSpPr>
          <p:cNvPr id="6151" name="Text Box 8"/>
          <p:cNvSpPr txBox="1">
            <a:spLocks noChangeArrowheads="1"/>
          </p:cNvSpPr>
          <p:nvPr/>
        </p:nvSpPr>
        <p:spPr bwMode="auto">
          <a:xfrm>
            <a:off x="261938" y="4357688"/>
            <a:ext cx="2406650" cy="400050"/>
          </a:xfrm>
          <a:prstGeom prst="rect">
            <a:avLst/>
          </a:prstGeom>
          <a:noFill/>
          <a:ln w="9525">
            <a:noFill/>
            <a:miter lim="800000"/>
            <a:headEnd/>
            <a:tailEnd/>
          </a:ln>
        </p:spPr>
        <p:txBody>
          <a:bodyPr wrap="none">
            <a:spAutoFit/>
          </a:bodyPr>
          <a:lstStyle/>
          <a:p>
            <a:r>
              <a:rPr lang="en-US" altLang="ja-JP" b="1">
                <a:solidFill>
                  <a:srgbClr val="0000FF"/>
                </a:solidFill>
                <a:latin typeface="Century Schoolbook" pitchFamily="18" charset="0"/>
                <a:ea typeface="Osaka" charset="-128"/>
              </a:rPr>
              <a:t>Model Experiment</a:t>
            </a:r>
            <a:endParaRPr lang="en-US" altLang="ja-JP" sz="2000" b="1">
              <a:solidFill>
                <a:srgbClr val="0000FF"/>
              </a:solidFill>
              <a:latin typeface="Century Schoolbook" pitchFamily="18" charset="0"/>
              <a:ea typeface="Osaka" charset="-128"/>
            </a:endParaRPr>
          </a:p>
        </p:txBody>
      </p:sp>
      <p:sp>
        <p:nvSpPr>
          <p:cNvPr id="6152" name="Text Box 9"/>
          <p:cNvSpPr txBox="1">
            <a:spLocks noChangeArrowheads="1"/>
          </p:cNvSpPr>
          <p:nvPr/>
        </p:nvSpPr>
        <p:spPr bwMode="auto">
          <a:xfrm>
            <a:off x="6205538" y="6308725"/>
            <a:ext cx="1485900" cy="369888"/>
          </a:xfrm>
          <a:prstGeom prst="rect">
            <a:avLst/>
          </a:prstGeom>
          <a:noFill/>
          <a:ln w="9525">
            <a:noFill/>
            <a:miter lim="800000"/>
            <a:headEnd/>
            <a:tailEnd/>
          </a:ln>
        </p:spPr>
        <p:txBody>
          <a:bodyPr wrap="none">
            <a:spAutoFit/>
          </a:bodyPr>
          <a:lstStyle/>
          <a:p>
            <a:r>
              <a:rPr lang="en-US" altLang="ja-JP" b="1">
                <a:solidFill>
                  <a:srgbClr val="0000FF"/>
                </a:solidFill>
                <a:latin typeface="Century Schoolbook" pitchFamily="18" charset="0"/>
                <a:ea typeface="Osaka" charset="-128"/>
              </a:rPr>
              <a:t>Supernova</a:t>
            </a:r>
          </a:p>
        </p:txBody>
      </p:sp>
      <p:pic>
        <p:nvPicPr>
          <p:cNvPr id="6153" name="Picture 10"/>
          <p:cNvPicPr>
            <a:picLocks noChangeAspect="1" noChangeArrowheads="1"/>
          </p:cNvPicPr>
          <p:nvPr/>
        </p:nvPicPr>
        <p:blipFill>
          <a:blip r:embed="rId5" cstate="print"/>
          <a:srcRect/>
          <a:stretch>
            <a:fillRect/>
          </a:stretch>
        </p:blipFill>
        <p:spPr bwMode="auto">
          <a:xfrm>
            <a:off x="1938338" y="4937125"/>
            <a:ext cx="1295400" cy="592138"/>
          </a:xfrm>
          <a:prstGeom prst="rect">
            <a:avLst/>
          </a:prstGeom>
          <a:noFill/>
          <a:ln w="9525">
            <a:noFill/>
            <a:miter lim="800000"/>
            <a:headEnd/>
            <a:tailEnd/>
          </a:ln>
        </p:spPr>
      </p:pic>
      <p:sp>
        <p:nvSpPr>
          <p:cNvPr id="6154" name="Line 11"/>
          <p:cNvSpPr>
            <a:spLocks noChangeShapeType="1"/>
          </p:cNvSpPr>
          <p:nvPr/>
        </p:nvSpPr>
        <p:spPr bwMode="auto">
          <a:xfrm>
            <a:off x="1404938" y="4708525"/>
            <a:ext cx="0" cy="914400"/>
          </a:xfrm>
          <a:prstGeom prst="line">
            <a:avLst/>
          </a:prstGeom>
          <a:noFill/>
          <a:ln w="57150">
            <a:solidFill>
              <a:schemeClr val="tx1"/>
            </a:solidFill>
            <a:round/>
            <a:headEnd type="triangle" w="med" len="med"/>
            <a:tailEnd/>
          </a:ln>
        </p:spPr>
        <p:txBody>
          <a:bodyPr wrap="none" anchor="ctr"/>
          <a:lstStyle/>
          <a:p>
            <a:endParaRPr lang="ja-JP" altLang="en-US"/>
          </a:p>
        </p:txBody>
      </p:sp>
      <p:sp>
        <p:nvSpPr>
          <p:cNvPr id="6155" name="Line 12"/>
          <p:cNvSpPr>
            <a:spLocks noChangeShapeType="1"/>
          </p:cNvSpPr>
          <p:nvPr/>
        </p:nvSpPr>
        <p:spPr bwMode="auto">
          <a:xfrm>
            <a:off x="1404938" y="5622925"/>
            <a:ext cx="3886200" cy="0"/>
          </a:xfrm>
          <a:prstGeom prst="line">
            <a:avLst/>
          </a:prstGeom>
          <a:noFill/>
          <a:ln w="57150">
            <a:solidFill>
              <a:schemeClr val="tx1"/>
            </a:solidFill>
            <a:round/>
            <a:headEnd/>
            <a:tailEnd type="triangle" w="med" len="med"/>
          </a:ln>
        </p:spPr>
        <p:txBody>
          <a:bodyPr wrap="none" anchor="ctr"/>
          <a:lstStyle/>
          <a:p>
            <a:endParaRPr lang="ja-JP" altLang="en-US"/>
          </a:p>
        </p:txBody>
      </p:sp>
      <p:sp>
        <p:nvSpPr>
          <p:cNvPr id="6156" name="Text Box 13"/>
          <p:cNvSpPr txBox="1">
            <a:spLocks noChangeArrowheads="1"/>
          </p:cNvSpPr>
          <p:nvPr/>
        </p:nvSpPr>
        <p:spPr bwMode="auto">
          <a:xfrm>
            <a:off x="2700338" y="5729288"/>
            <a:ext cx="1830387" cy="369887"/>
          </a:xfrm>
          <a:prstGeom prst="rect">
            <a:avLst/>
          </a:prstGeom>
          <a:noFill/>
          <a:ln w="9525">
            <a:noFill/>
            <a:miter lim="800000"/>
            <a:headEnd/>
            <a:tailEnd/>
          </a:ln>
        </p:spPr>
        <p:txBody>
          <a:bodyPr wrap="none">
            <a:spAutoFit/>
          </a:bodyPr>
          <a:lstStyle/>
          <a:p>
            <a:r>
              <a:rPr lang="en-US" altLang="ja-JP" b="1">
                <a:solidFill>
                  <a:srgbClr val="008A78"/>
                </a:solidFill>
                <a:latin typeface="Century Schoolbook" pitchFamily="18" charset="0"/>
                <a:ea typeface="Osaka" charset="-128"/>
              </a:rPr>
              <a:t>Space &amp; Time</a:t>
            </a:r>
          </a:p>
        </p:txBody>
      </p:sp>
      <p:pic>
        <p:nvPicPr>
          <p:cNvPr id="6157" name="Picture 14"/>
          <p:cNvPicPr>
            <a:picLocks noChangeAspect="1" noChangeArrowheads="1"/>
          </p:cNvPicPr>
          <p:nvPr/>
        </p:nvPicPr>
        <p:blipFill>
          <a:blip r:embed="rId6" cstate="print"/>
          <a:srcRect/>
          <a:stretch>
            <a:fillRect/>
          </a:stretch>
        </p:blipFill>
        <p:spPr bwMode="auto">
          <a:xfrm>
            <a:off x="2928938" y="3214688"/>
            <a:ext cx="2362200" cy="1443037"/>
          </a:xfrm>
          <a:prstGeom prst="rect">
            <a:avLst/>
          </a:prstGeom>
          <a:noFill/>
          <a:ln w="9525">
            <a:noFill/>
            <a:miter lim="800000"/>
            <a:headEnd/>
            <a:tailEnd/>
          </a:ln>
        </p:spPr>
      </p:pic>
      <p:sp>
        <p:nvSpPr>
          <p:cNvPr id="6158" name="Line 15"/>
          <p:cNvSpPr>
            <a:spLocks noChangeShapeType="1"/>
          </p:cNvSpPr>
          <p:nvPr/>
        </p:nvSpPr>
        <p:spPr bwMode="auto">
          <a:xfrm>
            <a:off x="4529138" y="4327525"/>
            <a:ext cx="990600" cy="533400"/>
          </a:xfrm>
          <a:prstGeom prst="line">
            <a:avLst/>
          </a:prstGeom>
          <a:noFill/>
          <a:ln w="76200">
            <a:solidFill>
              <a:srgbClr val="9C6B00"/>
            </a:solidFill>
            <a:round/>
            <a:headEnd type="triangle" w="med" len="med"/>
            <a:tailEnd type="triangle" w="med" len="med"/>
          </a:ln>
        </p:spPr>
        <p:txBody>
          <a:bodyPr wrap="none" anchor="ctr"/>
          <a:lstStyle/>
          <a:p>
            <a:endParaRPr lang="ja-JP" altLang="en-US"/>
          </a:p>
        </p:txBody>
      </p:sp>
      <p:sp>
        <p:nvSpPr>
          <p:cNvPr id="6159" name="Line 16"/>
          <p:cNvSpPr>
            <a:spLocks noChangeShapeType="1"/>
          </p:cNvSpPr>
          <p:nvPr/>
        </p:nvSpPr>
        <p:spPr bwMode="auto">
          <a:xfrm>
            <a:off x="2786063" y="2857500"/>
            <a:ext cx="914400" cy="533400"/>
          </a:xfrm>
          <a:prstGeom prst="line">
            <a:avLst/>
          </a:prstGeom>
          <a:noFill/>
          <a:ln w="76200">
            <a:solidFill>
              <a:srgbClr val="9C6B00"/>
            </a:solidFill>
            <a:round/>
            <a:headEnd type="triangle" w="med" len="med"/>
            <a:tailEnd type="triangle" w="med" len="med"/>
          </a:ln>
        </p:spPr>
        <p:txBody>
          <a:bodyPr wrap="none" anchor="ctr"/>
          <a:lstStyle/>
          <a:p>
            <a:endParaRPr lang="ja-JP" altLang="en-US"/>
          </a:p>
        </p:txBody>
      </p:sp>
      <p:sp>
        <p:nvSpPr>
          <p:cNvPr id="6160" name="Text Box 17"/>
          <p:cNvSpPr txBox="1">
            <a:spLocks noChangeArrowheads="1"/>
          </p:cNvSpPr>
          <p:nvPr/>
        </p:nvSpPr>
        <p:spPr bwMode="auto">
          <a:xfrm>
            <a:off x="3071813" y="1000125"/>
            <a:ext cx="5822950" cy="1570038"/>
          </a:xfrm>
          <a:prstGeom prst="rect">
            <a:avLst/>
          </a:prstGeom>
          <a:noFill/>
          <a:ln w="9525">
            <a:noFill/>
            <a:miter lim="800000"/>
            <a:headEnd/>
            <a:tailEnd/>
          </a:ln>
        </p:spPr>
        <p:txBody>
          <a:bodyPr wrap="none">
            <a:spAutoFit/>
          </a:bodyPr>
          <a:lstStyle/>
          <a:p>
            <a:pPr marL="457200" indent="-457200">
              <a:buFontTx/>
              <a:buAutoNum type="arabicPeriod"/>
            </a:pPr>
            <a:r>
              <a:rPr lang="en-US" altLang="ja-JP" sz="2400" b="1">
                <a:solidFill>
                  <a:srgbClr val="FF0000"/>
                </a:solidFill>
                <a:latin typeface="Times New Roman" pitchFamily="18" charset="0"/>
                <a:ea typeface="GungsuhChe" pitchFamily="49" charset="-127"/>
              </a:rPr>
              <a:t>Test bed for Numerical Astrophysics</a:t>
            </a:r>
          </a:p>
          <a:p>
            <a:pPr marL="457200" indent="-457200">
              <a:buFontTx/>
              <a:buAutoNum type="arabicPeriod"/>
            </a:pPr>
            <a:r>
              <a:rPr lang="en-US" altLang="ja-JP" sz="2400" b="1">
                <a:solidFill>
                  <a:srgbClr val="FF0000"/>
                </a:solidFill>
                <a:latin typeface="Times New Roman" pitchFamily="18" charset="0"/>
                <a:ea typeface="GungsuhChe" pitchFamily="49" charset="-127"/>
              </a:rPr>
              <a:t>New Finding of Physics not Expected</a:t>
            </a:r>
          </a:p>
          <a:p>
            <a:pPr marL="457200" indent="-457200">
              <a:buFontTx/>
              <a:buAutoNum type="arabicPeriod"/>
            </a:pPr>
            <a:r>
              <a:rPr lang="en-US" altLang="ja-JP" sz="2400" b="1">
                <a:solidFill>
                  <a:srgbClr val="FF0000"/>
                </a:solidFill>
                <a:latin typeface="Times New Roman" pitchFamily="18" charset="0"/>
                <a:ea typeface="GungsuhChe" pitchFamily="49" charset="-127"/>
              </a:rPr>
              <a:t>Prediction of Astrophysical Phenomena</a:t>
            </a:r>
          </a:p>
          <a:p>
            <a:pPr marL="457200" indent="-457200">
              <a:buFontTx/>
              <a:buAutoNum type="arabicPeriod"/>
            </a:pPr>
            <a:r>
              <a:rPr lang="en-US" altLang="ja-JP" sz="2400" b="1">
                <a:solidFill>
                  <a:srgbClr val="FF0000"/>
                </a:solidFill>
                <a:latin typeface="Times New Roman" pitchFamily="18" charset="0"/>
                <a:ea typeface="GungsuhChe" pitchFamily="49" charset="-127"/>
              </a:rPr>
              <a:t>Provid Challenging Plasma Physics</a:t>
            </a:r>
          </a:p>
        </p:txBody>
      </p:sp>
      <p:sp>
        <p:nvSpPr>
          <p:cNvPr id="6161" name="Text Box 18"/>
          <p:cNvSpPr txBox="1">
            <a:spLocks noChangeArrowheads="1"/>
          </p:cNvSpPr>
          <p:nvPr/>
        </p:nvSpPr>
        <p:spPr bwMode="auto">
          <a:xfrm>
            <a:off x="2928938" y="4714875"/>
            <a:ext cx="2060575" cy="369888"/>
          </a:xfrm>
          <a:prstGeom prst="rect">
            <a:avLst/>
          </a:prstGeom>
          <a:noFill/>
          <a:ln w="9525">
            <a:noFill/>
            <a:miter lim="800000"/>
            <a:headEnd/>
            <a:tailEnd/>
          </a:ln>
        </p:spPr>
        <p:txBody>
          <a:bodyPr wrap="none">
            <a:spAutoFit/>
          </a:bodyPr>
          <a:lstStyle/>
          <a:p>
            <a:r>
              <a:rPr lang="en-US" altLang="ja-JP" b="1">
                <a:solidFill>
                  <a:srgbClr val="0000FF"/>
                </a:solidFill>
                <a:latin typeface="Century Schoolbook" pitchFamily="18" charset="0"/>
                <a:ea typeface="Osaka" charset="-128"/>
              </a:rPr>
              <a:t>Supercomputer</a:t>
            </a:r>
          </a:p>
        </p:txBody>
      </p:sp>
      <p:sp>
        <p:nvSpPr>
          <p:cNvPr id="18" name="フッター プレースホルダ 17"/>
          <p:cNvSpPr>
            <a:spLocks noGrp="1"/>
          </p:cNvSpPr>
          <p:nvPr>
            <p:ph type="ftr" sz="quarter" idx="11"/>
          </p:nvPr>
        </p:nvSpPr>
        <p:spPr/>
        <p:txBody>
          <a:bodyPr/>
          <a:lstStyle/>
          <a:p>
            <a:pPr>
              <a:defRPr/>
            </a:pPr>
            <a:r>
              <a:rPr lang="en-US" altLang="ja-JP"/>
              <a:t>NIF/Jupiter User Meeting (H. Takabe)</a:t>
            </a:r>
            <a:endParaRPr lang="ja-JP" altLang="en-US"/>
          </a:p>
        </p:txBody>
      </p:sp>
      <p:sp>
        <p:nvSpPr>
          <p:cNvPr id="19" name="爆発 2 18"/>
          <p:cNvSpPr/>
          <p:nvPr/>
        </p:nvSpPr>
        <p:spPr>
          <a:xfrm>
            <a:off x="0" y="785794"/>
            <a:ext cx="9144000" cy="6072206"/>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500"/>
              </a:lnSpc>
            </a:pPr>
            <a:r>
              <a:rPr lang="en-US" altLang="ja-JP" sz="4000" b="1" dirty="0" smtClean="0">
                <a:solidFill>
                  <a:srgbClr val="FF0000"/>
                </a:solidFill>
                <a:latin typeface="Times New Roman" pitchFamily="18" charset="0"/>
                <a:cs typeface="Times New Roman" pitchFamily="18" charset="0"/>
              </a:rPr>
              <a:t>Exciting discovery-driven research that has high scientific merit should be funded</a:t>
            </a:r>
            <a:endParaRPr kumimoji="1" lang="ja-JP" alt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a:defRPr/>
            </a:pPr>
            <a:fld id="{377981C5-592D-41CD-A611-0C0B9E57BA98}" type="slidenum">
              <a:rPr lang="ja-JP" altLang="en-US" smtClean="0"/>
              <a:pPr>
                <a:defRPr/>
              </a:pPr>
              <a:t>80</a:t>
            </a:fld>
            <a:endParaRPr lang="ja-JP" altLang="en-US"/>
          </a:p>
        </p:txBody>
      </p:sp>
      <p:pic>
        <p:nvPicPr>
          <p:cNvPr id="5" name="1. How NIF Works (5.00m).mov">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
        <p:nvSpPr>
          <p:cNvPr id="6" name="テキスト ボックス 5"/>
          <p:cNvSpPr txBox="1"/>
          <p:nvPr/>
        </p:nvSpPr>
        <p:spPr>
          <a:xfrm>
            <a:off x="611560" y="2276872"/>
            <a:ext cx="8095486" cy="1877437"/>
          </a:xfrm>
          <a:prstGeom prst="rect">
            <a:avLst/>
          </a:prstGeom>
          <a:noFill/>
        </p:spPr>
        <p:txBody>
          <a:bodyPr wrap="none" rtlCol="0">
            <a:spAutoFit/>
          </a:bodyPr>
          <a:lstStyle/>
          <a:p>
            <a:pPr algn="ctr"/>
            <a:r>
              <a:rPr kumimoji="1" lang="en-US" altLang="ja-JP" sz="4400" dirty="0" smtClean="0">
                <a:solidFill>
                  <a:schemeClr val="bg1"/>
                </a:solidFill>
              </a:rPr>
              <a:t>National Ignition Facility</a:t>
            </a:r>
          </a:p>
          <a:p>
            <a:endParaRPr lang="en-US" altLang="ja-JP" sz="2400" dirty="0" smtClean="0">
              <a:solidFill>
                <a:schemeClr val="bg1"/>
              </a:solidFill>
            </a:endParaRPr>
          </a:p>
          <a:p>
            <a:r>
              <a:rPr lang="en-US" altLang="ja-JP" sz="2400" dirty="0" smtClean="0">
                <a:solidFill>
                  <a:schemeClr val="bg1"/>
                </a:solidFill>
              </a:rPr>
              <a:t>Lawrence Livermore National Laboratory(LLNL), CA, USA</a:t>
            </a:r>
          </a:p>
          <a:p>
            <a:pPr algn="ctr"/>
            <a:r>
              <a:rPr kumimoji="1" lang="en-US" altLang="ja-JP" sz="2400" dirty="0" smtClean="0">
                <a:solidFill>
                  <a:schemeClr val="bg1"/>
                </a:solidFill>
              </a:rPr>
              <a:t>(~5 minutes)</a:t>
            </a:r>
            <a:endParaRPr kumimoji="1" lang="ja-JP" altLang="en-US" sz="2400"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0" name="Picture 2"/>
          <p:cNvPicPr>
            <a:picLocks noChangeAspect="1" noChangeArrowheads="1"/>
          </p:cNvPicPr>
          <p:nvPr/>
        </p:nvPicPr>
        <p:blipFill>
          <a:blip r:embed="rId3" cstate="print"/>
          <a:srcRect/>
          <a:stretch>
            <a:fillRect/>
          </a:stretch>
        </p:blipFill>
        <p:spPr bwMode="auto">
          <a:xfrm>
            <a:off x="0" y="-27273"/>
            <a:ext cx="9144000" cy="69125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descr="C:\Users\Takabe.Hideaki(Aki)\Pictures\Pictures\SSBS&amp;NIF.jpg"/>
          <p:cNvPicPr>
            <a:picLocks noChangeAspect="1" noChangeArrowheads="1"/>
          </p:cNvPicPr>
          <p:nvPr/>
        </p:nvPicPr>
        <p:blipFill>
          <a:blip r:embed="rId3" cstate="print"/>
          <a:srcRect/>
          <a:stretch>
            <a:fillRect/>
          </a:stretch>
        </p:blipFill>
        <p:spPr bwMode="auto">
          <a:xfrm>
            <a:off x="539552" y="98198"/>
            <a:ext cx="8183780" cy="6759802"/>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3"/>
          <p:cNvSpPr>
            <a:spLocks noGrp="1"/>
          </p:cNvSpPr>
          <p:nvPr>
            <p:ph type="sldNum" sz="quarter" idx="12"/>
          </p:nvPr>
        </p:nvSpPr>
        <p:spPr/>
        <p:txBody>
          <a:bodyPr/>
          <a:lstStyle/>
          <a:p>
            <a:fld id="{3803DFC1-D413-4C8C-99D4-E3614ED54603}" type="slidenum">
              <a:rPr lang="en-US" altLang="ja-JP"/>
              <a:pPr/>
              <a:t>83</a:t>
            </a:fld>
            <a:endParaRPr lang="en-US" altLang="ja-JP"/>
          </a:p>
        </p:txBody>
      </p:sp>
      <p:pic>
        <p:nvPicPr>
          <p:cNvPr id="9220" name="Picture 4" descr="ES"/>
          <p:cNvPicPr>
            <a:picLocks noChangeAspect="1" noChangeArrowheads="1"/>
          </p:cNvPicPr>
          <p:nvPr/>
        </p:nvPicPr>
        <p:blipFill>
          <a:blip r:embed="rId3" cstate="print"/>
          <a:srcRect/>
          <a:stretch>
            <a:fillRect/>
          </a:stretch>
        </p:blipFill>
        <p:spPr bwMode="auto">
          <a:xfrm>
            <a:off x="250825" y="82550"/>
            <a:ext cx="8642350" cy="6691313"/>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84</a:t>
            </a:fld>
            <a:endParaRPr lang="ja-JP" altLang="en-US"/>
          </a:p>
        </p:txBody>
      </p:sp>
      <p:pic>
        <p:nvPicPr>
          <p:cNvPr id="1969154" name="Picture 2"/>
          <p:cNvPicPr>
            <a:picLocks noChangeAspect="1" noChangeArrowheads="1"/>
          </p:cNvPicPr>
          <p:nvPr/>
        </p:nvPicPr>
        <p:blipFill>
          <a:blip r:embed="rId3" cstate="print"/>
          <a:srcRect/>
          <a:stretch>
            <a:fillRect/>
          </a:stretch>
        </p:blipFill>
        <p:spPr bwMode="auto">
          <a:xfrm>
            <a:off x="147638" y="157163"/>
            <a:ext cx="8848725" cy="654367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4" name="Picture 2"/>
          <p:cNvPicPr>
            <a:picLocks noChangeAspect="1" noChangeArrowheads="1"/>
          </p:cNvPicPr>
          <p:nvPr/>
        </p:nvPicPr>
        <p:blipFill>
          <a:blip r:embed="rId3" cstate="print"/>
          <a:srcRect/>
          <a:stretch>
            <a:fillRect/>
          </a:stretch>
        </p:blipFill>
        <p:spPr bwMode="auto">
          <a:xfrm>
            <a:off x="109538" y="80963"/>
            <a:ext cx="8924925" cy="669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428596" y="1357298"/>
            <a:ext cx="8429625" cy="207170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lstStyle/>
          <a:p>
            <a:pPr marL="742950" indent="-742950" fontAlgn="auto">
              <a:spcAft>
                <a:spcPts val="0"/>
              </a:spcAft>
              <a:buFontTx/>
              <a:buAutoNum type="arabicPeriod"/>
              <a:defRPr/>
            </a:pPr>
            <a:r>
              <a:rPr lang="en-US" altLang="ja-JP" sz="3200" b="1" dirty="0" smtClean="0">
                <a:solidFill>
                  <a:schemeClr val="accent6">
                    <a:lumMod val="50000"/>
                  </a:schemeClr>
                </a:solidFill>
                <a:latin typeface="Century" pitchFamily="18" charset="0"/>
                <a:ea typeface="+mj-ea"/>
                <a:cs typeface="+mj-cs"/>
              </a:rPr>
              <a:t>Experimental </a:t>
            </a:r>
            <a:r>
              <a:rPr lang="en-US" altLang="ja-JP" sz="3200" b="1" dirty="0">
                <a:solidFill>
                  <a:schemeClr val="accent6">
                    <a:lumMod val="50000"/>
                  </a:schemeClr>
                </a:solidFill>
                <a:latin typeface="Century" pitchFamily="18" charset="0"/>
                <a:ea typeface="+mj-ea"/>
                <a:cs typeface="+mj-cs"/>
              </a:rPr>
              <a:t>Interests at NIF at a High Level</a:t>
            </a:r>
          </a:p>
          <a:p>
            <a:pPr marL="742950" indent="-742950" fontAlgn="auto">
              <a:spcAft>
                <a:spcPts val="0"/>
              </a:spcAft>
              <a:buFontTx/>
              <a:buAutoNum type="arabicPeriod"/>
              <a:defRPr/>
            </a:pPr>
            <a:r>
              <a:rPr lang="en-US" altLang="ja-JP" sz="3200" b="1" dirty="0">
                <a:solidFill>
                  <a:schemeClr val="accent6">
                    <a:lumMod val="50000"/>
                  </a:schemeClr>
                </a:solidFill>
                <a:latin typeface="Century" pitchFamily="18" charset="0"/>
                <a:ea typeface="+mj-ea"/>
                <a:cs typeface="+mj-cs"/>
              </a:rPr>
              <a:t>What I believe it will Take to Make NIF a Success as User </a:t>
            </a:r>
            <a:r>
              <a:rPr lang="en-US" altLang="ja-JP" sz="3200" b="1" dirty="0" smtClean="0">
                <a:solidFill>
                  <a:schemeClr val="accent6">
                    <a:lumMod val="50000"/>
                  </a:schemeClr>
                </a:solidFill>
                <a:latin typeface="Century" pitchFamily="18" charset="0"/>
                <a:ea typeface="+mj-ea"/>
                <a:cs typeface="+mj-cs"/>
              </a:rPr>
              <a:t>Facility</a:t>
            </a:r>
            <a:endParaRPr lang="ja-JP" altLang="en-US" sz="3200" b="1" dirty="0">
              <a:solidFill>
                <a:schemeClr val="accent6">
                  <a:lumMod val="50000"/>
                </a:schemeClr>
              </a:solidFill>
              <a:latin typeface="Century" pitchFamily="18" charset="0"/>
              <a:ea typeface="+mj-ea"/>
              <a:cs typeface="+mj-cs"/>
            </a:endParaRPr>
          </a:p>
        </p:txBody>
      </p:sp>
      <p:pic>
        <p:nvPicPr>
          <p:cNvPr id="5123" name="図 7" descr="Takabe_Photo.jpg"/>
          <p:cNvPicPr>
            <a:picLocks noChangeAspect="1"/>
          </p:cNvPicPr>
          <p:nvPr/>
        </p:nvPicPr>
        <p:blipFill>
          <a:blip r:embed="rId3" cstate="print"/>
          <a:srcRect/>
          <a:stretch>
            <a:fillRect/>
          </a:stretch>
        </p:blipFill>
        <p:spPr bwMode="auto">
          <a:xfrm>
            <a:off x="6572250" y="4357688"/>
            <a:ext cx="1697038" cy="1762125"/>
          </a:xfrm>
          <a:prstGeom prst="rect">
            <a:avLst/>
          </a:prstGeom>
          <a:noFill/>
          <a:ln w="9525">
            <a:noFill/>
            <a:miter lim="800000"/>
            <a:headEnd/>
            <a:tailEnd/>
          </a:ln>
        </p:spPr>
      </p:pic>
      <p:sp>
        <p:nvSpPr>
          <p:cNvPr id="7" name="正方形/長方形 6"/>
          <p:cNvSpPr/>
          <p:nvPr/>
        </p:nvSpPr>
        <p:spPr>
          <a:xfrm>
            <a:off x="1714500" y="3857625"/>
            <a:ext cx="5500688" cy="1262063"/>
          </a:xfrm>
          <a:prstGeom prst="rect">
            <a:avLst/>
          </a:prstGeom>
        </p:spPr>
        <p:txBody>
          <a:bodyPr>
            <a:spAutoFit/>
          </a:bodyPr>
          <a:lstStyle/>
          <a:p>
            <a:pPr marL="342900" indent="-342900" algn="ctr" fontAlgn="auto">
              <a:spcBef>
                <a:spcPct val="20000"/>
              </a:spcBef>
              <a:spcAft>
                <a:spcPts val="0"/>
              </a:spcAft>
              <a:defRPr/>
            </a:pPr>
            <a:r>
              <a:rPr lang="en-US" altLang="ja-JP" sz="2800" b="1" dirty="0">
                <a:solidFill>
                  <a:schemeClr val="tx2"/>
                </a:solidFill>
                <a:latin typeface="Century" pitchFamily="18" charset="0"/>
              </a:rPr>
              <a:t>Hideaki </a:t>
            </a:r>
            <a:r>
              <a:rPr lang="en-US" altLang="ja-JP" sz="2800" b="1" dirty="0" err="1">
                <a:solidFill>
                  <a:schemeClr val="tx2"/>
                </a:solidFill>
                <a:latin typeface="Century" pitchFamily="18" charset="0"/>
              </a:rPr>
              <a:t>Takabe</a:t>
            </a:r>
            <a:r>
              <a:rPr lang="en-US" altLang="ja-JP" sz="2800" b="1" dirty="0">
                <a:solidFill>
                  <a:schemeClr val="tx2"/>
                </a:solidFill>
                <a:latin typeface="Century" pitchFamily="18" charset="0"/>
              </a:rPr>
              <a:t> (Aki)</a:t>
            </a:r>
          </a:p>
          <a:p>
            <a:pPr marL="342900" indent="-342900" algn="ctr" fontAlgn="auto">
              <a:spcBef>
                <a:spcPct val="20000"/>
              </a:spcBef>
              <a:spcAft>
                <a:spcPts val="0"/>
              </a:spcAft>
              <a:defRPr/>
            </a:pPr>
            <a:r>
              <a:rPr lang="en-US" altLang="ja-JP" sz="2000" b="1" dirty="0">
                <a:solidFill>
                  <a:schemeClr val="accent6">
                    <a:lumMod val="75000"/>
                  </a:schemeClr>
                </a:solidFill>
                <a:latin typeface="Century" pitchFamily="18" charset="0"/>
              </a:rPr>
              <a:t>Institute of Laser </a:t>
            </a:r>
            <a:r>
              <a:rPr lang="en-US" altLang="ja-JP" sz="2000" b="1" dirty="0" err="1">
                <a:solidFill>
                  <a:schemeClr val="accent6">
                    <a:lumMod val="75000"/>
                  </a:schemeClr>
                </a:solidFill>
                <a:latin typeface="Century" pitchFamily="18" charset="0"/>
              </a:rPr>
              <a:t>Energetics</a:t>
            </a:r>
            <a:r>
              <a:rPr lang="en-US" altLang="ja-JP" sz="2000" b="1" dirty="0">
                <a:solidFill>
                  <a:schemeClr val="accent6">
                    <a:lumMod val="75000"/>
                  </a:schemeClr>
                </a:solidFill>
                <a:latin typeface="Century" pitchFamily="18" charset="0"/>
              </a:rPr>
              <a:t>,</a:t>
            </a:r>
          </a:p>
          <a:p>
            <a:pPr marL="342900" indent="-342900" algn="ctr" fontAlgn="auto">
              <a:spcBef>
                <a:spcPct val="20000"/>
              </a:spcBef>
              <a:spcAft>
                <a:spcPts val="0"/>
              </a:spcAft>
              <a:defRPr/>
            </a:pPr>
            <a:r>
              <a:rPr lang="en-US" altLang="ja-JP" sz="2000" b="1" dirty="0">
                <a:solidFill>
                  <a:schemeClr val="accent6">
                    <a:lumMod val="75000"/>
                  </a:schemeClr>
                </a:solidFill>
                <a:latin typeface="Century" pitchFamily="18" charset="0"/>
              </a:rPr>
              <a:t>Osaka University, Japan</a:t>
            </a:r>
            <a:endParaRPr lang="ja-JP" altLang="en-US" sz="2000" b="1" dirty="0">
              <a:solidFill>
                <a:schemeClr val="accent6">
                  <a:lumMod val="75000"/>
                </a:schemeClr>
              </a:solidFill>
              <a:latin typeface="Century" pitchFamily="18" charset="0"/>
            </a:endParaRPr>
          </a:p>
        </p:txBody>
      </p:sp>
      <p:sp>
        <p:nvSpPr>
          <p:cNvPr id="8" name="正方形/長方形 7"/>
          <p:cNvSpPr/>
          <p:nvPr/>
        </p:nvSpPr>
        <p:spPr>
          <a:xfrm>
            <a:off x="857250" y="5500688"/>
            <a:ext cx="5715000" cy="933450"/>
          </a:xfrm>
          <a:prstGeom prst="rect">
            <a:avLst/>
          </a:prstGeom>
        </p:spPr>
        <p:txBody>
          <a:bodyPr>
            <a:spAutoFit/>
          </a:bodyPr>
          <a:lstStyle/>
          <a:p>
            <a:pPr algn="ctr" fontAlgn="auto">
              <a:lnSpc>
                <a:spcPts val="1900"/>
              </a:lnSpc>
              <a:spcBef>
                <a:spcPct val="20000"/>
              </a:spcBef>
              <a:spcAft>
                <a:spcPts val="0"/>
              </a:spcAft>
              <a:buFont typeface="Arial" pitchFamily="34" charset="0"/>
              <a:buNone/>
              <a:defRPr/>
            </a:pPr>
            <a:r>
              <a:rPr lang="en-US" altLang="ja-JP" dirty="0">
                <a:solidFill>
                  <a:schemeClr val="tx1">
                    <a:lumMod val="95000"/>
                    <a:lumOff val="5000"/>
                  </a:schemeClr>
                </a:solidFill>
                <a:latin typeface="Century" pitchFamily="18" charset="0"/>
              </a:rPr>
              <a:t>NIF-JUPITER User Group Meeting</a:t>
            </a:r>
          </a:p>
          <a:p>
            <a:pPr algn="ctr" fontAlgn="auto">
              <a:lnSpc>
                <a:spcPts val="1900"/>
              </a:lnSpc>
              <a:spcBef>
                <a:spcPct val="20000"/>
              </a:spcBef>
              <a:spcAft>
                <a:spcPts val="0"/>
              </a:spcAft>
              <a:buFont typeface="Arial" pitchFamily="34" charset="0"/>
              <a:buNone/>
              <a:defRPr/>
            </a:pPr>
            <a:r>
              <a:rPr lang="en-US" altLang="ja-JP" dirty="0">
                <a:solidFill>
                  <a:schemeClr val="tx1">
                    <a:lumMod val="95000"/>
                    <a:lumOff val="5000"/>
                  </a:schemeClr>
                </a:solidFill>
                <a:latin typeface="Century" pitchFamily="18" charset="0"/>
              </a:rPr>
              <a:t>Sept. 6, 2009</a:t>
            </a:r>
          </a:p>
          <a:p>
            <a:pPr algn="ctr" fontAlgn="auto">
              <a:lnSpc>
                <a:spcPts val="1900"/>
              </a:lnSpc>
              <a:spcBef>
                <a:spcPct val="20000"/>
              </a:spcBef>
              <a:spcAft>
                <a:spcPts val="0"/>
              </a:spcAft>
              <a:buFont typeface="Arial" pitchFamily="34" charset="0"/>
              <a:buNone/>
              <a:defRPr/>
            </a:pPr>
            <a:r>
              <a:rPr lang="en-US" altLang="ja-JP" dirty="0">
                <a:solidFill>
                  <a:schemeClr val="tx1">
                    <a:lumMod val="95000"/>
                    <a:lumOff val="5000"/>
                  </a:schemeClr>
                </a:solidFill>
                <a:latin typeface="Century" pitchFamily="18" charset="0"/>
              </a:rPr>
              <a:t>Hotel InterContinental San Francisco, CA, USA</a:t>
            </a:r>
            <a:endParaRPr lang="ja-JP" altLang="en-US" dirty="0">
              <a:solidFill>
                <a:schemeClr val="tx1">
                  <a:lumMod val="95000"/>
                  <a:lumOff val="5000"/>
                </a:schemeClr>
              </a:solidFill>
              <a:latin typeface="Century" pitchFamily="18" charset="0"/>
            </a:endParaRPr>
          </a:p>
        </p:txBody>
      </p:sp>
      <p:sp>
        <p:nvSpPr>
          <p:cNvPr id="9" name="スライド番号プレースホルダ 8"/>
          <p:cNvSpPr>
            <a:spLocks noGrp="1"/>
          </p:cNvSpPr>
          <p:nvPr>
            <p:ph type="sldNum" sz="quarter" idx="12"/>
          </p:nvPr>
        </p:nvSpPr>
        <p:spPr/>
        <p:txBody>
          <a:bodyPr/>
          <a:lstStyle/>
          <a:p>
            <a:pPr>
              <a:defRPr/>
            </a:pPr>
            <a:fld id="{CAF621DB-CF01-4F2E-9678-DDF4462789B3}" type="slidenum">
              <a:rPr lang="ja-JP" altLang="en-US" smtClean="0"/>
              <a:pPr>
                <a:defRPr/>
              </a:pPr>
              <a:t>86</a:t>
            </a:fld>
            <a:endParaRPr lang="ja-JP" altLang="en-US"/>
          </a:p>
        </p:txBody>
      </p:sp>
      <p:sp>
        <p:nvSpPr>
          <p:cNvPr id="10" name="フッター プレースホルダ 9"/>
          <p:cNvSpPr>
            <a:spLocks noGrp="1"/>
          </p:cNvSpPr>
          <p:nvPr>
            <p:ph type="ftr" sz="quarter" idx="11"/>
          </p:nvPr>
        </p:nvSpPr>
        <p:spPr/>
        <p:txBody>
          <a:bodyPr/>
          <a:lstStyle/>
          <a:p>
            <a:pPr>
              <a:defRPr/>
            </a:pPr>
            <a:r>
              <a:rPr lang="en-US" altLang="ja-JP"/>
              <a:t>NIF/Jupiter User Meeting (H. Takabe)</a:t>
            </a:r>
            <a:endParaRPr lang="ja-JP" altLang="en-US"/>
          </a:p>
        </p:txBody>
      </p:sp>
      <p:sp>
        <p:nvSpPr>
          <p:cNvPr id="11" name="正方形/長方形 10"/>
          <p:cNvSpPr/>
          <p:nvPr/>
        </p:nvSpPr>
        <p:spPr>
          <a:xfrm>
            <a:off x="1071538" y="357166"/>
            <a:ext cx="6941324" cy="707886"/>
          </a:xfrm>
          <a:prstGeom prst="rect">
            <a:avLst/>
          </a:prstGeom>
        </p:spPr>
        <p:txBody>
          <a:bodyPr wrap="none">
            <a:spAutoFit/>
          </a:bodyPr>
          <a:lstStyle/>
          <a:p>
            <a:pPr algn="ctr" fontAlgn="auto">
              <a:spcAft>
                <a:spcPts val="0"/>
              </a:spcAft>
              <a:defRPr/>
            </a:pPr>
            <a:r>
              <a:rPr lang="en-US" altLang="ja-JP" sz="4000" b="1" dirty="0" smtClean="0">
                <a:solidFill>
                  <a:srgbClr val="FF0000"/>
                </a:solidFill>
                <a:latin typeface="Comic Sans MS" pitchFamily="66" charset="0"/>
              </a:rPr>
              <a:t>External User Perspectives</a:t>
            </a:r>
            <a:endParaRPr lang="en-US" altLang="ja-JP" sz="4000" b="1" dirty="0">
              <a:solidFill>
                <a:schemeClr val="accent6">
                  <a:lumMod val="5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547" name="Picture 3" descr="C:\Users\Takabe.Hideaki(Aki)\Desktop\1009BOX\Sci.on.NIF.Committee - コピー.jpg"/>
          <p:cNvPicPr>
            <a:picLocks noChangeAspect="1" noChangeArrowheads="1"/>
          </p:cNvPicPr>
          <p:nvPr/>
        </p:nvPicPr>
        <p:blipFill>
          <a:blip r:embed="rId3" cstate="print"/>
          <a:srcRect/>
          <a:stretch>
            <a:fillRect/>
          </a:stretch>
        </p:blipFill>
        <p:spPr bwMode="auto">
          <a:xfrm>
            <a:off x="0" y="937667"/>
            <a:ext cx="9144000" cy="5920333"/>
          </a:xfrm>
          <a:prstGeom prst="rect">
            <a:avLst/>
          </a:prstGeom>
          <a:noFill/>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87</a:t>
            </a:fld>
            <a:endParaRPr kumimoji="1" lang="ja-JP" altLang="en-US"/>
          </a:p>
        </p:txBody>
      </p:sp>
      <p:sp>
        <p:nvSpPr>
          <p:cNvPr id="6" name="テキスト ボックス 5"/>
          <p:cNvSpPr txBox="1"/>
          <p:nvPr/>
        </p:nvSpPr>
        <p:spPr>
          <a:xfrm>
            <a:off x="0" y="0"/>
            <a:ext cx="9144000" cy="784830"/>
          </a:xfrm>
          <a:prstGeom prst="rect">
            <a:avLst/>
          </a:prstGeom>
          <a:noFill/>
        </p:spPr>
        <p:txBody>
          <a:bodyPr wrap="square" rtlCol="0">
            <a:spAutoFit/>
          </a:bodyPr>
          <a:lstStyle/>
          <a:p>
            <a:pPr algn="ctr">
              <a:lnSpc>
                <a:spcPts val="2700"/>
              </a:lnSpc>
            </a:pPr>
            <a:r>
              <a:rPr kumimoji="1" lang="en-US" altLang="ja-JP" sz="28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Science on NIF Committee</a:t>
            </a:r>
            <a:r>
              <a:rPr lang="en-US" altLang="ja-JP" sz="28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just after  the  Evaluation</a:t>
            </a:r>
          </a:p>
          <a:p>
            <a:pPr algn="ctr">
              <a:lnSpc>
                <a:spcPts val="2700"/>
              </a:lnSpc>
            </a:pPr>
            <a:r>
              <a:rPr kumimoji="1" lang="en-US" altLang="ja-JP" sz="28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July 15, 2010 at LLNL</a:t>
            </a:r>
            <a:endParaRPr kumimoji="1" lang="ja-JP" alt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テキスト ボックス 6"/>
          <p:cNvSpPr txBox="1"/>
          <p:nvPr/>
        </p:nvSpPr>
        <p:spPr>
          <a:xfrm>
            <a:off x="179512" y="980728"/>
            <a:ext cx="4051109" cy="1754326"/>
          </a:xfrm>
          <a:prstGeom prst="rect">
            <a:avLst/>
          </a:prstGeom>
          <a:noFill/>
        </p:spPr>
        <p:txBody>
          <a:bodyPr wrap="none" rtlCol="0">
            <a:spAutoFit/>
          </a:bodyPr>
          <a:lstStyle/>
          <a:p>
            <a:r>
              <a:rPr lang="en-US" altLang="ja-JP" b="1" dirty="0" smtClean="0">
                <a:solidFill>
                  <a:srgbClr val="FFFF00"/>
                </a:solidFill>
                <a:latin typeface="Times New Roman" pitchFamily="18" charset="0"/>
                <a:cs typeface="Times New Roman" pitchFamily="18" charset="0"/>
              </a:rPr>
              <a:t>David Arnett*, University of Arizona</a:t>
            </a:r>
          </a:p>
          <a:p>
            <a:r>
              <a:rPr lang="en-US" altLang="ja-JP" b="1" dirty="0" err="1" smtClean="0">
                <a:solidFill>
                  <a:srgbClr val="FFFF00"/>
                </a:solidFill>
                <a:latin typeface="Times New Roman" pitchFamily="18" charset="0"/>
                <a:cs typeface="Times New Roman" pitchFamily="18" charset="0"/>
              </a:rPr>
              <a:t>Riccardo</a:t>
            </a:r>
            <a:r>
              <a:rPr lang="en-US" altLang="ja-JP" b="1" dirty="0" smtClean="0">
                <a:solidFill>
                  <a:srgbClr val="FFFF00"/>
                </a:solidFill>
                <a:latin typeface="Times New Roman" pitchFamily="18" charset="0"/>
                <a:cs typeface="Times New Roman" pitchFamily="18" charset="0"/>
              </a:rPr>
              <a:t> </a:t>
            </a:r>
            <a:r>
              <a:rPr lang="en-US" altLang="ja-JP" b="1" dirty="0" err="1" smtClean="0">
                <a:solidFill>
                  <a:srgbClr val="FFFF00"/>
                </a:solidFill>
                <a:latin typeface="Times New Roman" pitchFamily="18" charset="0"/>
                <a:cs typeface="Times New Roman" pitchFamily="18" charset="0"/>
              </a:rPr>
              <a:t>Betti</a:t>
            </a:r>
            <a:r>
              <a:rPr lang="en-US" altLang="ja-JP" b="1" dirty="0" smtClean="0">
                <a:solidFill>
                  <a:srgbClr val="FFFF00"/>
                </a:solidFill>
                <a:latin typeface="Times New Roman" pitchFamily="18" charset="0"/>
                <a:cs typeface="Times New Roman" pitchFamily="18" charset="0"/>
              </a:rPr>
              <a:t>, University of Rochester</a:t>
            </a:r>
          </a:p>
          <a:p>
            <a:r>
              <a:rPr lang="en-US" altLang="ja-JP" b="1" dirty="0" smtClean="0">
                <a:solidFill>
                  <a:srgbClr val="FFFF00"/>
                </a:solidFill>
                <a:latin typeface="Times New Roman" pitchFamily="18" charset="0"/>
                <a:cs typeface="Times New Roman" pitchFamily="18" charset="0"/>
              </a:rPr>
              <a:t>Roger </a:t>
            </a:r>
            <a:r>
              <a:rPr lang="en-US" altLang="ja-JP" b="1" dirty="0" err="1" smtClean="0">
                <a:solidFill>
                  <a:srgbClr val="FFFF00"/>
                </a:solidFill>
                <a:latin typeface="Times New Roman" pitchFamily="18" charset="0"/>
                <a:cs typeface="Times New Roman" pitchFamily="18" charset="0"/>
              </a:rPr>
              <a:t>Blandford</a:t>
            </a:r>
            <a:r>
              <a:rPr lang="en-US" altLang="ja-JP" b="1" dirty="0" smtClean="0">
                <a:solidFill>
                  <a:srgbClr val="FFFF00"/>
                </a:solidFill>
                <a:latin typeface="Times New Roman" pitchFamily="18" charset="0"/>
                <a:cs typeface="Times New Roman" pitchFamily="18" charset="0"/>
              </a:rPr>
              <a:t>, Stanford University</a:t>
            </a:r>
          </a:p>
          <a:p>
            <a:r>
              <a:rPr lang="en-US" altLang="ja-JP" b="1" dirty="0" smtClean="0">
                <a:solidFill>
                  <a:srgbClr val="FFFF00"/>
                </a:solidFill>
                <a:latin typeface="Times New Roman" pitchFamily="18" charset="0"/>
                <a:cs typeface="Times New Roman" pitchFamily="18" charset="0"/>
              </a:rPr>
              <a:t>Nathanial </a:t>
            </a:r>
            <a:r>
              <a:rPr lang="en-US" altLang="ja-JP" b="1" dirty="0" err="1" smtClean="0">
                <a:solidFill>
                  <a:srgbClr val="FFFF00"/>
                </a:solidFill>
                <a:latin typeface="Times New Roman" pitchFamily="18" charset="0"/>
                <a:cs typeface="Times New Roman" pitchFamily="18" charset="0"/>
              </a:rPr>
              <a:t>Fisch</a:t>
            </a:r>
            <a:r>
              <a:rPr lang="en-US" altLang="ja-JP" b="1" dirty="0" smtClean="0">
                <a:solidFill>
                  <a:srgbClr val="FFFF00"/>
                </a:solidFill>
                <a:latin typeface="Times New Roman" pitchFamily="18" charset="0"/>
                <a:cs typeface="Times New Roman" pitchFamily="18" charset="0"/>
              </a:rPr>
              <a:t>, Princeton University</a:t>
            </a:r>
          </a:p>
          <a:p>
            <a:r>
              <a:rPr lang="en-US" altLang="ja-JP" b="1" dirty="0" smtClean="0">
                <a:solidFill>
                  <a:srgbClr val="FFFF00"/>
                </a:solidFill>
                <a:latin typeface="Times New Roman" pitchFamily="18" charset="0"/>
                <a:cs typeface="Times New Roman" pitchFamily="18" charset="0"/>
              </a:rPr>
              <a:t>Ramon </a:t>
            </a:r>
            <a:r>
              <a:rPr lang="en-US" altLang="ja-JP" b="1" dirty="0" err="1" smtClean="0">
                <a:solidFill>
                  <a:srgbClr val="FFFF00"/>
                </a:solidFill>
                <a:latin typeface="Times New Roman" pitchFamily="18" charset="0"/>
                <a:cs typeface="Times New Roman" pitchFamily="18" charset="0"/>
              </a:rPr>
              <a:t>Leeper</a:t>
            </a:r>
            <a:r>
              <a:rPr lang="en-US" altLang="ja-JP" b="1" dirty="0" smtClean="0">
                <a:solidFill>
                  <a:srgbClr val="FFFF00"/>
                </a:solidFill>
                <a:latin typeface="Times New Roman" pitchFamily="18" charset="0"/>
                <a:cs typeface="Times New Roman" pitchFamily="18" charset="0"/>
              </a:rPr>
              <a:t>, Sandia National Lab.</a:t>
            </a:r>
          </a:p>
          <a:p>
            <a:r>
              <a:rPr lang="en-US" altLang="ja-JP" b="1" dirty="0" smtClean="0">
                <a:solidFill>
                  <a:srgbClr val="FFFF00"/>
                </a:solidFill>
                <a:latin typeface="Times New Roman" pitchFamily="18" charset="0"/>
                <a:cs typeface="Times New Roman" pitchFamily="18" charset="0"/>
              </a:rPr>
              <a:t>Christopher McKee, UC Berkeley</a:t>
            </a:r>
          </a:p>
        </p:txBody>
      </p:sp>
      <p:sp>
        <p:nvSpPr>
          <p:cNvPr id="8" name="テキスト ボックス 7"/>
          <p:cNvSpPr txBox="1"/>
          <p:nvPr/>
        </p:nvSpPr>
        <p:spPr>
          <a:xfrm>
            <a:off x="4473106" y="980728"/>
            <a:ext cx="4833567" cy="2031325"/>
          </a:xfrm>
          <a:prstGeom prst="rect">
            <a:avLst/>
          </a:prstGeom>
          <a:noFill/>
        </p:spPr>
        <p:txBody>
          <a:bodyPr wrap="none" rtlCol="0">
            <a:spAutoFit/>
          </a:bodyPr>
          <a:lstStyle/>
          <a:p>
            <a:r>
              <a:rPr lang="en-US" altLang="ja-JP" b="1" dirty="0" smtClean="0">
                <a:solidFill>
                  <a:srgbClr val="FFFF00"/>
                </a:solidFill>
                <a:latin typeface="Times New Roman" pitchFamily="18" charset="0"/>
                <a:cs typeface="Times New Roman" pitchFamily="18" charset="0"/>
              </a:rPr>
              <a:t>Mordecai Rosen, LNL</a:t>
            </a:r>
          </a:p>
          <a:p>
            <a:r>
              <a:rPr lang="en-US" altLang="ja-JP" b="1" dirty="0" smtClean="0">
                <a:solidFill>
                  <a:srgbClr val="FFFF00"/>
                </a:solidFill>
                <a:latin typeface="Times New Roman" pitchFamily="18" charset="0"/>
                <a:cs typeface="Times New Roman" pitchFamily="18" charset="0"/>
              </a:rPr>
              <a:t>Robert </a:t>
            </a:r>
            <a:r>
              <a:rPr lang="en-US" altLang="ja-JP" b="1" dirty="0" err="1" smtClean="0">
                <a:solidFill>
                  <a:srgbClr val="FFFF00"/>
                </a:solidFill>
                <a:latin typeface="Times New Roman" pitchFamily="18" charset="0"/>
                <a:cs typeface="Times New Roman" pitchFamily="18" charset="0"/>
              </a:rPr>
              <a:t>Rosner</a:t>
            </a:r>
            <a:r>
              <a:rPr lang="en-US" altLang="ja-JP" b="1" dirty="0" smtClean="0">
                <a:solidFill>
                  <a:srgbClr val="FFFF00"/>
                </a:solidFill>
                <a:latin typeface="Times New Roman" pitchFamily="18" charset="0"/>
                <a:cs typeface="Times New Roman" pitchFamily="18" charset="0"/>
              </a:rPr>
              <a:t>, The Univ. of Chicago (Chair)</a:t>
            </a:r>
          </a:p>
          <a:p>
            <a:r>
              <a:rPr lang="en-US" altLang="ja-JP" b="1" dirty="0" smtClean="0">
                <a:solidFill>
                  <a:srgbClr val="FFFF00"/>
                </a:solidFill>
                <a:latin typeface="Times New Roman" pitchFamily="18" charset="0"/>
                <a:cs typeface="Times New Roman" pitchFamily="18" charset="0"/>
              </a:rPr>
              <a:t>John </a:t>
            </a:r>
            <a:r>
              <a:rPr lang="en-US" altLang="ja-JP" b="1" dirty="0" err="1" smtClean="0">
                <a:solidFill>
                  <a:srgbClr val="FFFF00"/>
                </a:solidFill>
                <a:latin typeface="Times New Roman" pitchFamily="18" charset="0"/>
                <a:cs typeface="Times New Roman" pitchFamily="18" charset="0"/>
              </a:rPr>
              <a:t>Sarrao</a:t>
            </a:r>
            <a:r>
              <a:rPr lang="en-US" altLang="ja-JP" b="1" dirty="0" smtClean="0">
                <a:solidFill>
                  <a:srgbClr val="FFFF00"/>
                </a:solidFill>
                <a:latin typeface="Times New Roman" pitchFamily="18" charset="0"/>
                <a:cs typeface="Times New Roman" pitchFamily="18" charset="0"/>
              </a:rPr>
              <a:t>, Los Alamos National Laboratory</a:t>
            </a:r>
          </a:p>
          <a:p>
            <a:r>
              <a:rPr lang="en-US" altLang="ja-JP" b="1" dirty="0" smtClean="0">
                <a:solidFill>
                  <a:srgbClr val="FFFF00"/>
                </a:solidFill>
                <a:latin typeface="Times New Roman" pitchFamily="18" charset="0"/>
                <a:cs typeface="Times New Roman" pitchFamily="18" charset="0"/>
              </a:rPr>
              <a:t>Hideaki Takabe, ILE, Osaka University</a:t>
            </a:r>
          </a:p>
          <a:p>
            <a:r>
              <a:rPr lang="en-US" altLang="ja-JP" b="1" dirty="0" smtClean="0">
                <a:solidFill>
                  <a:srgbClr val="FFFF00"/>
                </a:solidFill>
                <a:latin typeface="Times New Roman" pitchFamily="18" charset="0"/>
                <a:cs typeface="Times New Roman" pitchFamily="18" charset="0"/>
              </a:rPr>
              <a:t>Justin </a:t>
            </a:r>
            <a:r>
              <a:rPr lang="en-US" altLang="ja-JP" b="1" dirty="0" err="1" smtClean="0">
                <a:solidFill>
                  <a:srgbClr val="FFFF00"/>
                </a:solidFill>
                <a:latin typeface="Times New Roman" pitchFamily="18" charset="0"/>
                <a:cs typeface="Times New Roman" pitchFamily="18" charset="0"/>
              </a:rPr>
              <a:t>Wark</a:t>
            </a:r>
            <a:r>
              <a:rPr lang="en-US" altLang="ja-JP" b="1" dirty="0" smtClean="0">
                <a:solidFill>
                  <a:srgbClr val="FFFF00"/>
                </a:solidFill>
                <a:latin typeface="Times New Roman" pitchFamily="18" charset="0"/>
                <a:cs typeface="Times New Roman" pitchFamily="18" charset="0"/>
              </a:rPr>
              <a:t>, University of Oxford</a:t>
            </a:r>
          </a:p>
          <a:p>
            <a:r>
              <a:rPr lang="en-US" altLang="ja-JP" b="1" dirty="0" err="1" smtClean="0">
                <a:solidFill>
                  <a:srgbClr val="FFFF00"/>
                </a:solidFill>
                <a:latin typeface="Times New Roman" pitchFamily="18" charset="0"/>
                <a:cs typeface="Times New Roman" pitchFamily="18" charset="0"/>
              </a:rPr>
              <a:t>Choong-Shik</a:t>
            </a:r>
            <a:r>
              <a:rPr lang="en-US" altLang="ja-JP" b="1" dirty="0" smtClean="0">
                <a:solidFill>
                  <a:srgbClr val="FFFF00"/>
                </a:solidFill>
                <a:latin typeface="Times New Roman" pitchFamily="18" charset="0"/>
                <a:cs typeface="Times New Roman" pitchFamily="18" charset="0"/>
              </a:rPr>
              <a:t> </a:t>
            </a:r>
            <a:r>
              <a:rPr lang="en-US" altLang="ja-JP" b="1" dirty="0" err="1" smtClean="0">
                <a:solidFill>
                  <a:srgbClr val="FFFF00"/>
                </a:solidFill>
                <a:latin typeface="Times New Roman" pitchFamily="18" charset="0"/>
                <a:cs typeface="Times New Roman" pitchFamily="18" charset="0"/>
              </a:rPr>
              <a:t>Yoo</a:t>
            </a:r>
            <a:r>
              <a:rPr lang="en-US" altLang="ja-JP" b="1" dirty="0" smtClean="0">
                <a:solidFill>
                  <a:srgbClr val="FFFF00"/>
                </a:solidFill>
                <a:latin typeface="Times New Roman" pitchFamily="18" charset="0"/>
                <a:cs typeface="Times New Roman" pitchFamily="18" charset="0"/>
              </a:rPr>
              <a:t>, Washington State University</a:t>
            </a:r>
            <a:endParaRPr lang="ja-JP" altLang="en-US" b="1" dirty="0" smtClean="0">
              <a:solidFill>
                <a:srgbClr val="FFFF00"/>
              </a:solidFill>
              <a:latin typeface="Times New Roman" pitchFamily="18" charset="0"/>
              <a:cs typeface="Times New Roman" pitchFamily="18" charset="0"/>
            </a:endParaRPr>
          </a:p>
          <a:p>
            <a:endParaRPr kumimoji="1" lang="ja-JP" alt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2"/>
          <p:cNvPicPr>
            <a:picLocks noChangeAspect="1" noChangeArrowheads="1"/>
          </p:cNvPicPr>
          <p:nvPr/>
        </p:nvPicPr>
        <p:blipFill>
          <a:blip r:embed="rId3" cstate="print"/>
          <a:srcRect/>
          <a:stretch>
            <a:fillRect/>
          </a:stretch>
        </p:blipFill>
        <p:spPr bwMode="auto">
          <a:xfrm>
            <a:off x="3408" y="-2557"/>
            <a:ext cx="9140592" cy="6860557"/>
          </a:xfrm>
          <a:prstGeom prst="rect">
            <a:avLst/>
          </a:prstGeom>
          <a:noFill/>
          <a:ln w="9525">
            <a:noFill/>
            <a:miter lim="800000"/>
            <a:headEnd/>
            <a:tailEnd/>
          </a:ln>
        </p:spPr>
      </p:pic>
      <p:pic>
        <p:nvPicPr>
          <p:cNvPr id="716803" name="Picture 3"/>
          <p:cNvPicPr>
            <a:picLocks noChangeAspect="1" noChangeArrowheads="1"/>
          </p:cNvPicPr>
          <p:nvPr/>
        </p:nvPicPr>
        <p:blipFill>
          <a:blip r:embed="rId4" cstate="print"/>
          <a:srcRect/>
          <a:stretch>
            <a:fillRect/>
          </a:stretch>
        </p:blipFill>
        <p:spPr bwMode="auto">
          <a:xfrm>
            <a:off x="1619672" y="3645024"/>
            <a:ext cx="6105525"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cstate="print"/>
          <a:srcRect/>
          <a:stretch>
            <a:fillRect/>
          </a:stretch>
        </p:blipFill>
        <p:spPr bwMode="auto">
          <a:xfrm>
            <a:off x="233264" y="0"/>
            <a:ext cx="867746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descr="C:\Users\Takabe\Desktop\物理学会科学セミナー関係070825\科学セミの図(1-8)\1-22\17.jpg"/>
          <p:cNvPicPr>
            <a:picLocks noChangeAspect="1" noChangeArrowheads="1"/>
          </p:cNvPicPr>
          <p:nvPr/>
        </p:nvPicPr>
        <p:blipFill>
          <a:blip r:embed="rId3" cstate="print"/>
          <a:srcRect/>
          <a:stretch>
            <a:fillRect/>
          </a:stretch>
        </p:blipFill>
        <p:spPr bwMode="auto">
          <a:xfrm>
            <a:off x="1714500" y="0"/>
            <a:ext cx="5737225" cy="6831013"/>
          </a:xfrm>
          <a:prstGeom prst="rect">
            <a:avLst/>
          </a:prstGeom>
          <a:noFill/>
          <a:ln w="9525">
            <a:noFill/>
            <a:miter lim="800000"/>
            <a:headEnd/>
            <a:tailEnd/>
          </a:ln>
        </p:spPr>
      </p:pic>
      <p:pic>
        <p:nvPicPr>
          <p:cNvPr id="4" name="Picture 2" descr="C:\Users\Takabe\Pictures\Eagle Nebula(HST).jpg"/>
          <p:cNvPicPr>
            <a:picLocks noChangeAspect="1" noChangeArrowheads="1"/>
          </p:cNvPicPr>
          <p:nvPr/>
        </p:nvPicPr>
        <p:blipFill>
          <a:blip r:embed="rId4" cstate="print"/>
          <a:srcRect/>
          <a:stretch>
            <a:fillRect/>
          </a:stretch>
        </p:blipFill>
        <p:spPr bwMode="auto">
          <a:xfrm>
            <a:off x="285720" y="0"/>
            <a:ext cx="1626991" cy="17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C:\Users\Takabe\Pictures\nebula.jpg"/>
          <p:cNvPicPr>
            <a:picLocks noChangeAspect="1" noChangeArrowheads="1"/>
          </p:cNvPicPr>
          <p:nvPr/>
        </p:nvPicPr>
        <p:blipFill>
          <a:blip r:embed="rId5" cstate="print"/>
          <a:srcRect/>
          <a:stretch>
            <a:fillRect/>
          </a:stretch>
        </p:blipFill>
        <p:spPr bwMode="auto">
          <a:xfrm>
            <a:off x="285720" y="5543560"/>
            <a:ext cx="1752587" cy="1314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C:\Users\Takabe\Desktop\物理学会科学セミナー関係070825\LA.Nakagawa\Stars.files\hh30hh34hh47.jpg"/>
          <p:cNvPicPr>
            <a:picLocks noChangeAspect="1" noChangeArrowheads="1"/>
          </p:cNvPicPr>
          <p:nvPr/>
        </p:nvPicPr>
        <p:blipFill>
          <a:blip r:embed="rId6" cstate="print"/>
          <a:srcRect/>
          <a:stretch>
            <a:fillRect/>
          </a:stretch>
        </p:blipFill>
        <p:spPr bwMode="auto">
          <a:xfrm>
            <a:off x="0" y="2143116"/>
            <a:ext cx="2003975" cy="1285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melosh(vapor-fig)                                              000EE0AF Macintosh                      BA4BE52C:"/>
          <p:cNvPicPr>
            <a:picLocks noChangeAspect="1" noChangeArrowheads="1"/>
          </p:cNvPicPr>
          <p:nvPr/>
        </p:nvPicPr>
        <p:blipFill>
          <a:blip r:embed="rId7" cstate="print"/>
          <a:srcRect/>
          <a:stretch>
            <a:fillRect/>
          </a:stretch>
        </p:blipFill>
        <p:spPr bwMode="auto">
          <a:xfrm>
            <a:off x="7572396" y="3786190"/>
            <a:ext cx="1571604" cy="1269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Users\Takabe\Pictures\SN1006ASCA.bmp"/>
          <p:cNvPicPr>
            <a:picLocks noChangeAspect="1" noChangeArrowheads="1"/>
          </p:cNvPicPr>
          <p:nvPr/>
        </p:nvPicPr>
        <p:blipFill>
          <a:blip r:embed="rId8" cstate="print"/>
          <a:srcRect/>
          <a:stretch>
            <a:fillRect/>
          </a:stretch>
        </p:blipFill>
        <p:spPr bwMode="auto">
          <a:xfrm>
            <a:off x="0" y="3500438"/>
            <a:ext cx="1688251" cy="1928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maserBH2"/>
          <p:cNvPicPr>
            <a:picLocks noChangeAspect="1" noChangeArrowheads="1"/>
          </p:cNvPicPr>
          <p:nvPr/>
        </p:nvPicPr>
        <p:blipFill>
          <a:blip r:embed="rId9" cstate="print"/>
          <a:srcRect/>
          <a:stretch>
            <a:fillRect/>
          </a:stretch>
        </p:blipFill>
        <p:spPr bwMode="auto">
          <a:xfrm>
            <a:off x="4286248" y="5233990"/>
            <a:ext cx="1305074" cy="1624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8" descr="C:\Users\Takabe\Pictures\Sun.bmp"/>
          <p:cNvPicPr>
            <a:picLocks noChangeAspect="1" noChangeArrowheads="1"/>
          </p:cNvPicPr>
          <p:nvPr/>
        </p:nvPicPr>
        <p:blipFill>
          <a:blip r:embed="rId10" cstate="print"/>
          <a:srcRect/>
          <a:stretch>
            <a:fillRect/>
          </a:stretch>
        </p:blipFill>
        <p:spPr bwMode="auto">
          <a:xfrm>
            <a:off x="5786446" y="0"/>
            <a:ext cx="1550178" cy="1428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C:\Users\Takabe\Pictures\sm-p63fig3.jpg"/>
          <p:cNvPicPr>
            <a:picLocks noChangeAspect="1" noChangeArrowheads="1"/>
          </p:cNvPicPr>
          <p:nvPr/>
        </p:nvPicPr>
        <p:blipFill>
          <a:blip r:embed="rId11" cstate="print"/>
          <a:srcRect/>
          <a:stretch>
            <a:fillRect/>
          </a:stretch>
        </p:blipFill>
        <p:spPr bwMode="auto">
          <a:xfrm>
            <a:off x="7683497" y="2214554"/>
            <a:ext cx="1460503" cy="1390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7" descr="j1655_ill_disk-thumb"/>
          <p:cNvPicPr>
            <a:picLocks noChangeAspect="1" noChangeArrowheads="1"/>
          </p:cNvPicPr>
          <p:nvPr/>
        </p:nvPicPr>
        <p:blipFill>
          <a:blip r:embed="rId12" cstate="print"/>
          <a:srcRect/>
          <a:stretch>
            <a:fillRect/>
          </a:stretch>
        </p:blipFill>
        <p:spPr bwMode="auto">
          <a:xfrm>
            <a:off x="6357950" y="5172087"/>
            <a:ext cx="2285984" cy="1685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1" descr="C:\Users\Takabe\Pictures\プラ核本写真\SNII.jpg"/>
          <p:cNvPicPr>
            <a:picLocks noChangeAspect="1" noChangeArrowheads="1"/>
          </p:cNvPicPr>
          <p:nvPr/>
        </p:nvPicPr>
        <p:blipFill>
          <a:blip r:embed="rId13" cstate="print"/>
          <a:srcRect/>
          <a:stretch>
            <a:fillRect/>
          </a:stretch>
        </p:blipFill>
        <p:spPr bwMode="auto">
          <a:xfrm>
            <a:off x="3560930" y="2071678"/>
            <a:ext cx="2225501" cy="206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2" descr="C:\Users\Takabe\Desktop\物理学会科学セミナー関係070825\LA.Nakagawa\febcme_sohoc2_big.gif"/>
          <p:cNvPicPr>
            <a:picLocks noChangeAspect="1" noChangeArrowheads="1"/>
          </p:cNvPicPr>
          <p:nvPr/>
        </p:nvPicPr>
        <p:blipFill>
          <a:blip r:embed="rId14" cstate="print"/>
          <a:srcRect/>
          <a:stretch>
            <a:fillRect/>
          </a:stretch>
        </p:blipFill>
        <p:spPr bwMode="auto">
          <a:xfrm>
            <a:off x="7429520" y="571480"/>
            <a:ext cx="1500198" cy="150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スライド番号プレースホルダ 16"/>
          <p:cNvSpPr>
            <a:spLocks noGrp="1"/>
          </p:cNvSpPr>
          <p:nvPr>
            <p:ph type="sldNum" sz="quarter" idx="12"/>
          </p:nvPr>
        </p:nvSpPr>
        <p:spPr>
          <a:xfrm>
            <a:off x="6553200" y="6356350"/>
            <a:ext cx="2133600" cy="365125"/>
          </a:xfrm>
        </p:spPr>
        <p:txBody>
          <a:bodyPr/>
          <a:lstStyle/>
          <a:p>
            <a:pPr>
              <a:defRPr/>
            </a:pPr>
            <a:fld id="{A8400932-AFA3-4917-9F2F-52815AAA818A}" type="slidenum">
              <a:rPr lang="ja-JP" altLang="en-US"/>
              <a:pPr>
                <a:defRPr/>
              </a:pPr>
              <a:t>9</a:t>
            </a:fld>
            <a:endParaRPr lang="ja-JP" altLang="en-US"/>
          </a:p>
        </p:txBody>
      </p:sp>
      <p:sp>
        <p:nvSpPr>
          <p:cNvPr id="16" name="テキスト ボックス 18"/>
          <p:cNvSpPr txBox="1">
            <a:spLocks noChangeArrowheads="1"/>
          </p:cNvSpPr>
          <p:nvPr/>
        </p:nvSpPr>
        <p:spPr bwMode="auto">
          <a:xfrm>
            <a:off x="3286116" y="0"/>
            <a:ext cx="2216150" cy="584200"/>
          </a:xfrm>
          <a:prstGeom prst="rect">
            <a:avLst/>
          </a:prstGeom>
          <a:noFill/>
          <a:ln w="9525">
            <a:noFill/>
            <a:miter lim="800000"/>
            <a:headEnd/>
            <a:tailEnd/>
          </a:ln>
        </p:spPr>
        <p:txBody>
          <a:bodyPr wrap="none">
            <a:spAutoFit/>
          </a:bodyPr>
          <a:lstStyle/>
          <a:p>
            <a:r>
              <a:rPr lang="en-US" altLang="ja-JP" sz="3200" dirty="0">
                <a:solidFill>
                  <a:schemeClr val="bg1"/>
                </a:solidFill>
                <a:latin typeface="Calibri" pitchFamily="34" charset="0"/>
              </a:rPr>
              <a:t>Life of a star</a:t>
            </a:r>
            <a:endParaRPr lang="ja-JP" altLang="en-US" sz="3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par>
                                <p:cTn id="33" presetID="5" presetClass="entr" presetSubtype="1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cTn>
                              </p:par>
                              <p:par>
                                <p:cTn id="41" presetID="5" presetClass="entr" presetSubtype="1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heckerboard(across)">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3275855" y="1052736"/>
            <a:ext cx="5868145" cy="5560590"/>
          </a:xfrm>
          <a:prstGeom prst="rect">
            <a:avLst/>
          </a:prstGeom>
          <a:noFill/>
          <a:ln w="9525">
            <a:noFill/>
            <a:miter lim="800000"/>
            <a:headEnd/>
            <a:tailEnd/>
          </a:ln>
        </p:spPr>
      </p:pic>
      <p:sp>
        <p:nvSpPr>
          <p:cNvPr id="27" name="正方形/長方形 26"/>
          <p:cNvSpPr/>
          <p:nvPr/>
        </p:nvSpPr>
        <p:spPr>
          <a:xfrm>
            <a:off x="0" y="4005064"/>
            <a:ext cx="4427984" cy="2852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図形グループ 66"/>
          <p:cNvGrpSpPr>
            <a:grpSpLocks noChangeAspect="1"/>
          </p:cNvGrpSpPr>
          <p:nvPr/>
        </p:nvGrpSpPr>
        <p:grpSpPr bwMode="auto">
          <a:xfrm>
            <a:off x="0" y="4206875"/>
            <a:ext cx="4584700" cy="2651125"/>
            <a:chOff x="5614959" y="3378392"/>
            <a:chExt cx="3466780" cy="2005761"/>
          </a:xfrm>
        </p:grpSpPr>
        <p:grpSp>
          <p:nvGrpSpPr>
            <p:cNvPr id="3" name="図形グループ 31"/>
            <p:cNvGrpSpPr>
              <a:grpSpLocks noChangeAspect="1"/>
            </p:cNvGrpSpPr>
            <p:nvPr/>
          </p:nvGrpSpPr>
          <p:grpSpPr bwMode="auto">
            <a:xfrm>
              <a:off x="5623133" y="3378388"/>
              <a:ext cx="3458605" cy="2005761"/>
              <a:chOff x="201463" y="3698452"/>
              <a:chExt cx="4940866" cy="2865371"/>
            </a:xfrm>
          </p:grpSpPr>
          <p:sp>
            <p:nvSpPr>
              <p:cNvPr id="6" name="Rectangle 5"/>
              <p:cNvSpPr>
                <a:spLocks noChangeArrowheads="1"/>
              </p:cNvSpPr>
              <p:nvPr/>
            </p:nvSpPr>
            <p:spPr bwMode="auto">
              <a:xfrm>
                <a:off x="2636905" y="4111979"/>
                <a:ext cx="1464065" cy="81210"/>
              </a:xfrm>
              <a:prstGeom prst="rect">
                <a:avLst/>
              </a:prstGeom>
              <a:solidFill>
                <a:schemeClr val="hlink"/>
              </a:solidFill>
              <a:ln w="9525">
                <a:solidFill>
                  <a:schemeClr val="tx1"/>
                </a:solidFill>
                <a:miter lim="800000"/>
                <a:headEnd/>
                <a:tailEnd/>
              </a:ln>
            </p:spPr>
            <p:txBody>
              <a:bodyPr wrap="none" anchor="ctr"/>
              <a:lstStyle/>
              <a:p>
                <a:endParaRPr lang="ja-JP" altLang="en-US" sz="1600">
                  <a:latin typeface="Helvetica" charset="0"/>
                </a:endParaRPr>
              </a:p>
            </p:txBody>
          </p:sp>
          <p:sp>
            <p:nvSpPr>
              <p:cNvPr id="7" name="Rectangle 6"/>
              <p:cNvSpPr>
                <a:spLocks noChangeArrowheads="1"/>
              </p:cNvSpPr>
              <p:nvPr/>
            </p:nvSpPr>
            <p:spPr bwMode="auto">
              <a:xfrm>
                <a:off x="2642504" y="5775374"/>
                <a:ext cx="1461265" cy="81210"/>
              </a:xfrm>
              <a:prstGeom prst="rect">
                <a:avLst/>
              </a:prstGeom>
              <a:solidFill>
                <a:schemeClr val="hlink"/>
              </a:solidFill>
              <a:ln w="9525">
                <a:solidFill>
                  <a:schemeClr val="tx1"/>
                </a:solidFill>
                <a:miter lim="800000"/>
                <a:headEnd/>
                <a:tailEnd/>
              </a:ln>
            </p:spPr>
            <p:txBody>
              <a:bodyPr wrap="none" anchor="ctr"/>
              <a:lstStyle/>
              <a:p>
                <a:endParaRPr lang="ja-JP" altLang="en-US" sz="1600">
                  <a:latin typeface="Helvetica" charset="0"/>
                </a:endParaRPr>
              </a:p>
            </p:txBody>
          </p:sp>
          <p:sp>
            <p:nvSpPr>
              <p:cNvPr id="8" name="Oval 7"/>
              <p:cNvSpPr>
                <a:spLocks noChangeArrowheads="1"/>
              </p:cNvSpPr>
              <p:nvPr/>
            </p:nvSpPr>
            <p:spPr bwMode="auto">
              <a:xfrm>
                <a:off x="797727" y="4674846"/>
                <a:ext cx="428301" cy="431251"/>
              </a:xfrm>
              <a:prstGeom prst="ellipse">
                <a:avLst/>
              </a:prstGeom>
              <a:noFill/>
              <a:ln w="9525">
                <a:solidFill>
                  <a:schemeClr val="tx1"/>
                </a:solidFill>
                <a:round/>
                <a:headEnd/>
                <a:tailEnd/>
              </a:ln>
            </p:spPr>
            <p:txBody>
              <a:bodyPr wrap="none" anchor="ctr"/>
              <a:lstStyle/>
              <a:p>
                <a:endParaRPr lang="ja-JP" altLang="en-US" sz="1600">
                  <a:latin typeface="Helvetica" charset="0"/>
                </a:endParaRPr>
              </a:p>
            </p:txBody>
          </p:sp>
          <p:sp>
            <p:nvSpPr>
              <p:cNvPr id="9" name="Text Box 9"/>
              <p:cNvSpPr txBox="1">
                <a:spLocks noChangeArrowheads="1"/>
              </p:cNvSpPr>
              <p:nvPr/>
            </p:nvSpPr>
            <p:spPr bwMode="auto">
              <a:xfrm>
                <a:off x="201463" y="5326920"/>
                <a:ext cx="2447158" cy="1219649"/>
              </a:xfrm>
              <a:prstGeom prst="rect">
                <a:avLst/>
              </a:prstGeom>
              <a:noFill/>
              <a:ln w="9525">
                <a:noFill/>
                <a:miter lim="800000"/>
                <a:headEnd/>
                <a:tailEnd/>
              </a:ln>
            </p:spPr>
            <p:txBody>
              <a:bodyPr/>
              <a:lstStyle/>
              <a:p>
                <a:r>
                  <a:rPr lang="en-US" altLang="ja-JP" sz="1400" b="1" dirty="0">
                    <a:latin typeface="Helvetica" charset="0"/>
                    <a:ea typeface="ＭＳ Ｐゴシック" pitchFamily="50" charset="-128"/>
                    <a:cs typeface="Helvetica" charset="0"/>
                  </a:rPr>
                  <a:t>D-</a:t>
                </a:r>
                <a:r>
                  <a:rPr lang="en-US" altLang="ja-JP" sz="1400" b="1" baseline="30000" dirty="0">
                    <a:latin typeface="Helvetica" charset="0"/>
                    <a:ea typeface="ＭＳ Ｐゴシック" pitchFamily="50" charset="-128"/>
                    <a:cs typeface="Helvetica" charset="0"/>
                  </a:rPr>
                  <a:t>3</a:t>
                </a:r>
                <a:r>
                  <a:rPr lang="en-US" altLang="ja-JP" sz="1400" b="1" dirty="0">
                    <a:latin typeface="Helvetica" charset="0"/>
                    <a:ea typeface="ＭＳ Ｐゴシック" pitchFamily="50" charset="-128"/>
                    <a:cs typeface="Helvetica" charset="0"/>
                  </a:rPr>
                  <a:t>He filled glass</a:t>
                </a:r>
              </a:p>
              <a:p>
                <a:r>
                  <a:rPr lang="en-US" altLang="ja-JP" sz="1400" b="1" dirty="0">
                    <a:latin typeface="Helvetica" charset="0"/>
                    <a:ea typeface="ＭＳ Ｐゴシック" pitchFamily="50" charset="-128"/>
                    <a:cs typeface="Helvetica" charset="0"/>
                  </a:rPr>
                  <a:t> shell capsule</a:t>
                </a:r>
              </a:p>
              <a:p>
                <a:r>
                  <a:rPr lang="en-US" altLang="ja-JP" sz="1400" b="1" dirty="0">
                    <a:latin typeface="Helvetica" charset="0"/>
                    <a:ea typeface="ＭＳ Ｐゴシック" pitchFamily="50" charset="-128"/>
                    <a:cs typeface="Helvetica" charset="0"/>
                  </a:rPr>
                  <a:t>(500-mm </a:t>
                </a:r>
                <a:r>
                  <a:rPr lang="en-US" altLang="ja-JP" sz="1400" b="1" dirty="0" err="1">
                    <a:latin typeface="Helvetica" charset="0"/>
                    <a:ea typeface="ＭＳ Ｐゴシック" pitchFamily="50" charset="-128"/>
                    <a:cs typeface="Helvetica" charset="0"/>
                  </a:rPr>
                  <a:t>diam</a:t>
                </a:r>
                <a:r>
                  <a:rPr lang="en-US" altLang="ja-JP" sz="1400" b="1" dirty="0">
                    <a:latin typeface="Helvetica" charset="0"/>
                    <a:ea typeface="ＭＳ Ｐゴシック" pitchFamily="50" charset="-128"/>
                    <a:cs typeface="Helvetica" charset="0"/>
                  </a:rPr>
                  <a:t>, </a:t>
                </a:r>
              </a:p>
              <a:p>
                <a:r>
                  <a:rPr lang="en-US" altLang="ja-JP" sz="1400" b="1" dirty="0">
                    <a:latin typeface="Helvetica" charset="0"/>
                    <a:ea typeface="ＭＳ Ｐゴシック" pitchFamily="50" charset="-128"/>
                    <a:cs typeface="Helvetica" charset="0"/>
                  </a:rPr>
                  <a:t>2-mm thick)</a:t>
                </a:r>
              </a:p>
            </p:txBody>
          </p:sp>
          <p:sp>
            <p:nvSpPr>
              <p:cNvPr id="10" name="AutoShape 35"/>
              <p:cNvSpPr>
                <a:spLocks noChangeArrowheads="1"/>
              </p:cNvSpPr>
              <p:nvPr/>
            </p:nvSpPr>
            <p:spPr bwMode="auto">
              <a:xfrm rot="2700000">
                <a:off x="542937" y="4490053"/>
                <a:ext cx="288433" cy="176360"/>
              </a:xfrm>
              <a:prstGeom prst="rightArrow">
                <a:avLst>
                  <a:gd name="adj1" fmla="val 50000"/>
                  <a:gd name="adj2" fmla="val 40622"/>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1" name="AutoShape 36"/>
              <p:cNvSpPr>
                <a:spLocks noChangeArrowheads="1"/>
              </p:cNvSpPr>
              <p:nvPr/>
            </p:nvSpPr>
            <p:spPr bwMode="auto">
              <a:xfrm rot="8100000">
                <a:off x="1186837" y="4470421"/>
                <a:ext cx="288335" cy="179221"/>
              </a:xfrm>
              <a:prstGeom prst="rightArrow">
                <a:avLst>
                  <a:gd name="adj1" fmla="val 50000"/>
                  <a:gd name="adj2" fmla="val 40623"/>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2" name="AutoShape 37"/>
              <p:cNvSpPr>
                <a:spLocks noChangeArrowheads="1"/>
              </p:cNvSpPr>
              <p:nvPr/>
            </p:nvSpPr>
            <p:spPr bwMode="auto">
              <a:xfrm rot="-2700000">
                <a:off x="534588" y="5117298"/>
                <a:ext cx="288333" cy="179221"/>
              </a:xfrm>
              <a:prstGeom prst="rightArrow">
                <a:avLst>
                  <a:gd name="adj1" fmla="val 50000"/>
                  <a:gd name="adj2" fmla="val 40623"/>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3" name="AutoShape 38"/>
              <p:cNvSpPr>
                <a:spLocks noChangeArrowheads="1"/>
              </p:cNvSpPr>
              <p:nvPr/>
            </p:nvSpPr>
            <p:spPr bwMode="auto">
              <a:xfrm rot="-8100000">
                <a:off x="1183987" y="5092126"/>
                <a:ext cx="288435" cy="176359"/>
              </a:xfrm>
              <a:prstGeom prst="rightArrow">
                <a:avLst>
                  <a:gd name="adj1" fmla="val 50000"/>
                  <a:gd name="adj2" fmla="val 40622"/>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4" name="Text Box 41"/>
              <p:cNvSpPr txBox="1">
                <a:spLocks noChangeArrowheads="1"/>
              </p:cNvSpPr>
              <p:nvPr/>
            </p:nvSpPr>
            <p:spPr bwMode="auto">
              <a:xfrm>
                <a:off x="2648618" y="3745036"/>
                <a:ext cx="2493711" cy="417273"/>
              </a:xfrm>
              <a:prstGeom prst="rect">
                <a:avLst/>
              </a:prstGeom>
              <a:noFill/>
              <a:ln w="9525">
                <a:noFill/>
                <a:miter lim="800000"/>
                <a:headEnd/>
                <a:tailEnd/>
              </a:ln>
            </p:spPr>
            <p:txBody>
              <a:bodyPr/>
              <a:lstStyle/>
              <a:p>
                <a:r>
                  <a:rPr lang="en-US" altLang="ja-JP" sz="1400" b="1">
                    <a:solidFill>
                      <a:srgbClr val="000000"/>
                    </a:solidFill>
                    <a:latin typeface="Helvetica" charset="0"/>
                    <a:ea typeface="ＭＳ Ｐゴシック" pitchFamily="50" charset="-128"/>
                    <a:cs typeface="Helvetica" charset="0"/>
                  </a:rPr>
                  <a:t>Double-foil target</a:t>
                </a:r>
              </a:p>
            </p:txBody>
          </p:sp>
          <p:sp>
            <p:nvSpPr>
              <p:cNvPr id="15" name="AutoShape 42"/>
              <p:cNvSpPr>
                <a:spLocks noChangeArrowheads="1"/>
              </p:cNvSpPr>
              <p:nvPr/>
            </p:nvSpPr>
            <p:spPr bwMode="auto">
              <a:xfrm rot="-2700000">
                <a:off x="2902845" y="4341606"/>
                <a:ext cx="288333" cy="176422"/>
              </a:xfrm>
              <a:prstGeom prst="rightArrow">
                <a:avLst>
                  <a:gd name="adj1" fmla="val 50000"/>
                  <a:gd name="adj2" fmla="val 40624"/>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6" name="AutoShape 43"/>
              <p:cNvSpPr>
                <a:spLocks noChangeArrowheads="1"/>
              </p:cNvSpPr>
              <p:nvPr/>
            </p:nvSpPr>
            <p:spPr bwMode="auto">
              <a:xfrm rot="-8100000">
                <a:off x="3539648" y="4343031"/>
                <a:ext cx="294035" cy="145567"/>
              </a:xfrm>
              <a:prstGeom prst="rightArrow">
                <a:avLst>
                  <a:gd name="adj1" fmla="val 50000"/>
                  <a:gd name="adj2" fmla="val 40623"/>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7" name="AutoShape 46"/>
              <p:cNvSpPr>
                <a:spLocks noChangeArrowheads="1"/>
              </p:cNvSpPr>
              <p:nvPr/>
            </p:nvSpPr>
            <p:spPr bwMode="auto">
              <a:xfrm rot="2700000">
                <a:off x="2923789" y="5460369"/>
                <a:ext cx="291234" cy="176359"/>
              </a:xfrm>
              <a:prstGeom prst="rightArrow">
                <a:avLst>
                  <a:gd name="adj1" fmla="val 50000"/>
                  <a:gd name="adj2" fmla="val 40627"/>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8" name="AutoShape 47"/>
              <p:cNvSpPr>
                <a:spLocks noChangeArrowheads="1"/>
              </p:cNvSpPr>
              <p:nvPr/>
            </p:nvSpPr>
            <p:spPr bwMode="auto">
              <a:xfrm rot="8100000">
                <a:off x="3569092" y="5439334"/>
                <a:ext cx="291133" cy="179221"/>
              </a:xfrm>
              <a:prstGeom prst="rightArrow">
                <a:avLst>
                  <a:gd name="adj1" fmla="val 50000"/>
                  <a:gd name="adj2" fmla="val 40626"/>
                </a:avLst>
              </a:prstGeom>
              <a:solidFill>
                <a:schemeClr val="accent1"/>
              </a:solidFill>
              <a:ln w="9525">
                <a:solidFill>
                  <a:schemeClr val="tx1"/>
                </a:solidFill>
                <a:miter lim="800000"/>
                <a:headEnd/>
                <a:tailEnd/>
              </a:ln>
            </p:spPr>
            <p:txBody>
              <a:bodyPr wrap="none" anchor="ctr"/>
              <a:lstStyle/>
              <a:p>
                <a:endParaRPr lang="ja-JP" altLang="en-US" sz="1600">
                  <a:latin typeface="Helvetica" charset="0"/>
                </a:endParaRPr>
              </a:p>
            </p:txBody>
          </p:sp>
          <p:sp>
            <p:nvSpPr>
              <p:cNvPr id="19" name="Line 56"/>
              <p:cNvSpPr>
                <a:spLocks noChangeShapeType="1"/>
              </p:cNvSpPr>
              <p:nvPr/>
            </p:nvSpPr>
            <p:spPr bwMode="auto">
              <a:xfrm flipV="1">
                <a:off x="1304410" y="4658044"/>
                <a:ext cx="943385" cy="193222"/>
              </a:xfrm>
              <a:prstGeom prst="line">
                <a:avLst/>
              </a:prstGeom>
              <a:noFill/>
              <a:ln w="9525">
                <a:solidFill>
                  <a:schemeClr val="accent2"/>
                </a:solidFill>
                <a:round/>
                <a:headEnd/>
                <a:tailEnd type="triangle" w="med" len="med"/>
              </a:ln>
            </p:spPr>
            <p:txBody>
              <a:bodyPr/>
              <a:lstStyle/>
              <a:p>
                <a:endParaRPr lang="ja-JP" altLang="en-US"/>
              </a:p>
            </p:txBody>
          </p:sp>
          <p:sp>
            <p:nvSpPr>
              <p:cNvPr id="20" name="Line 57"/>
              <p:cNvSpPr>
                <a:spLocks noChangeShapeType="1"/>
              </p:cNvSpPr>
              <p:nvPr/>
            </p:nvSpPr>
            <p:spPr bwMode="auto">
              <a:xfrm>
                <a:off x="1310009" y="4929675"/>
                <a:ext cx="937786" cy="232428"/>
              </a:xfrm>
              <a:prstGeom prst="line">
                <a:avLst/>
              </a:prstGeom>
              <a:noFill/>
              <a:ln w="9525">
                <a:solidFill>
                  <a:schemeClr val="accent2"/>
                </a:solidFill>
                <a:round/>
                <a:headEnd/>
                <a:tailEnd type="triangle" w="med" len="med"/>
              </a:ln>
            </p:spPr>
            <p:txBody>
              <a:bodyPr/>
              <a:lstStyle/>
              <a:p>
                <a:endParaRPr lang="ja-JP" altLang="en-US"/>
              </a:p>
            </p:txBody>
          </p:sp>
          <p:sp>
            <p:nvSpPr>
              <p:cNvPr id="21" name="Line 58"/>
              <p:cNvSpPr>
                <a:spLocks noChangeShapeType="1"/>
              </p:cNvSpPr>
              <p:nvPr/>
            </p:nvSpPr>
            <p:spPr bwMode="auto">
              <a:xfrm>
                <a:off x="2768476" y="4184787"/>
                <a:ext cx="0" cy="1545781"/>
              </a:xfrm>
              <a:prstGeom prst="line">
                <a:avLst/>
              </a:prstGeom>
              <a:noFill/>
              <a:ln w="9525">
                <a:solidFill>
                  <a:schemeClr val="tx1"/>
                </a:solidFill>
                <a:round/>
                <a:headEnd type="triangle" w="med" len="med"/>
                <a:tailEnd type="triangle" w="med" len="med"/>
              </a:ln>
            </p:spPr>
            <p:txBody>
              <a:bodyPr/>
              <a:lstStyle/>
              <a:p>
                <a:endParaRPr lang="ja-JP" altLang="en-US"/>
              </a:p>
            </p:txBody>
          </p:sp>
          <p:sp>
            <p:nvSpPr>
              <p:cNvPr id="22" name="Text Box 59"/>
              <p:cNvSpPr txBox="1">
                <a:spLocks noChangeArrowheads="1"/>
              </p:cNvSpPr>
              <p:nvPr/>
            </p:nvSpPr>
            <p:spPr bwMode="auto">
              <a:xfrm>
                <a:off x="2432554" y="4831664"/>
                <a:ext cx="909791" cy="400446"/>
              </a:xfrm>
              <a:prstGeom prst="rect">
                <a:avLst/>
              </a:prstGeom>
              <a:solidFill>
                <a:schemeClr val="bg1"/>
              </a:solidFill>
              <a:ln w="9525">
                <a:noFill/>
                <a:miter lim="800000"/>
                <a:headEnd/>
                <a:tailEnd/>
              </a:ln>
            </p:spPr>
            <p:txBody>
              <a:bodyPr wrap="none"/>
              <a:lstStyle/>
              <a:p>
                <a:pPr>
                  <a:lnSpc>
                    <a:spcPct val="80000"/>
                  </a:lnSpc>
                </a:pPr>
                <a:r>
                  <a:rPr lang="en-US" altLang="ja-JP" sz="1400" b="1">
                    <a:latin typeface="Helvetica" charset="0"/>
                    <a:ea typeface="ＭＳ Ｐゴシック" pitchFamily="50" charset="-128"/>
                    <a:cs typeface="Helvetica" charset="0"/>
                  </a:rPr>
                  <a:t>10 mm</a:t>
                </a:r>
              </a:p>
            </p:txBody>
          </p:sp>
          <p:sp>
            <p:nvSpPr>
              <p:cNvPr id="23" name="Text Box 60"/>
              <p:cNvSpPr txBox="1">
                <a:spLocks noChangeArrowheads="1"/>
              </p:cNvSpPr>
              <p:nvPr/>
            </p:nvSpPr>
            <p:spPr bwMode="auto">
              <a:xfrm>
                <a:off x="1536758" y="4672044"/>
                <a:ext cx="1018967" cy="400448"/>
              </a:xfrm>
              <a:prstGeom prst="rect">
                <a:avLst/>
              </a:prstGeom>
              <a:noFill/>
              <a:ln w="9525">
                <a:noFill/>
                <a:miter lim="800000"/>
                <a:headEnd/>
                <a:tailEnd/>
              </a:ln>
            </p:spPr>
            <p:txBody>
              <a:bodyPr wrap="none"/>
              <a:lstStyle/>
              <a:p>
                <a:r>
                  <a:rPr lang="en-US" altLang="ja-JP" sz="1600" b="1">
                    <a:latin typeface="Helvetica" charset="0"/>
                    <a:ea typeface="ＭＳ Ｐゴシック" pitchFamily="50" charset="-128"/>
                    <a:cs typeface="Helvetica" charset="0"/>
                  </a:rPr>
                  <a:t>protons</a:t>
                </a:r>
              </a:p>
            </p:txBody>
          </p:sp>
          <p:sp>
            <p:nvSpPr>
              <p:cNvPr id="24" name="Text Box 41"/>
              <p:cNvSpPr txBox="1">
                <a:spLocks noChangeArrowheads="1"/>
              </p:cNvSpPr>
              <p:nvPr/>
            </p:nvSpPr>
            <p:spPr bwMode="auto">
              <a:xfrm>
                <a:off x="2596697" y="5855938"/>
                <a:ext cx="1966401" cy="707885"/>
              </a:xfrm>
              <a:prstGeom prst="rect">
                <a:avLst/>
              </a:prstGeom>
              <a:noFill/>
              <a:ln w="9525">
                <a:noFill/>
                <a:miter lim="800000"/>
                <a:headEnd/>
                <a:tailEnd/>
              </a:ln>
            </p:spPr>
            <p:txBody>
              <a:bodyPr/>
              <a:lstStyle/>
              <a:p>
                <a:r>
                  <a:rPr lang="en-US" altLang="ja-JP" sz="1400" b="1">
                    <a:solidFill>
                      <a:srgbClr val="000000"/>
                    </a:solidFill>
                    <a:latin typeface="Helvetica" charset="0"/>
                    <a:ea typeface="ＭＳ Ｐゴシック" pitchFamily="50" charset="-128"/>
                    <a:cs typeface="Helvetica" charset="0"/>
                  </a:rPr>
                  <a:t>CH or CD</a:t>
                </a:r>
              </a:p>
              <a:p>
                <a:r>
                  <a:rPr lang="en-US" altLang="ja-JP" sz="1400" b="1">
                    <a:solidFill>
                      <a:srgbClr val="000000"/>
                    </a:solidFill>
                    <a:latin typeface="Helvetica" charset="0"/>
                    <a:ea typeface="ＭＳ Ｐゴシック" pitchFamily="50" charset="-128"/>
                    <a:cs typeface="Helvetica" charset="0"/>
                  </a:rPr>
                  <a:t>(3 x 3 mm</a:t>
                </a:r>
                <a:r>
                  <a:rPr lang="en-US" altLang="ja-JP" sz="1400" b="1" baseline="30000">
                    <a:solidFill>
                      <a:srgbClr val="000000"/>
                    </a:solidFill>
                    <a:latin typeface="Helvetica" charset="0"/>
                    <a:ea typeface="ＭＳ Ｐゴシック" pitchFamily="50" charset="-128"/>
                    <a:cs typeface="Helvetica" charset="0"/>
                  </a:rPr>
                  <a:t>2</a:t>
                </a:r>
                <a:r>
                  <a:rPr lang="en-US" altLang="ja-JP" sz="1400" b="1">
                    <a:solidFill>
                      <a:srgbClr val="000000"/>
                    </a:solidFill>
                    <a:latin typeface="Helvetica" charset="0"/>
                    <a:ea typeface="ＭＳ Ｐゴシック" pitchFamily="50" charset="-128"/>
                    <a:cs typeface="Helvetica" charset="0"/>
                  </a:rPr>
                  <a:t>) </a:t>
                </a:r>
              </a:p>
            </p:txBody>
          </p:sp>
          <p:sp>
            <p:nvSpPr>
              <p:cNvPr id="25" name="正方形/長方形 42"/>
              <p:cNvSpPr>
                <a:spLocks noChangeArrowheads="1"/>
              </p:cNvSpPr>
              <p:nvPr/>
            </p:nvSpPr>
            <p:spPr bwMode="auto">
              <a:xfrm>
                <a:off x="3476713" y="4509625"/>
                <a:ext cx="1556443" cy="924108"/>
              </a:xfrm>
              <a:prstGeom prst="rect">
                <a:avLst/>
              </a:prstGeom>
              <a:noFill/>
              <a:ln w="9525">
                <a:noFill/>
                <a:miter lim="800000"/>
                <a:headEnd/>
                <a:tailEnd/>
              </a:ln>
            </p:spPr>
            <p:txBody>
              <a:bodyPr wrap="none"/>
              <a:lstStyle/>
              <a:p>
                <a:r>
                  <a:rPr lang="en-US" altLang="ja-JP" sz="1400" b="1">
                    <a:solidFill>
                      <a:srgbClr val="000000"/>
                    </a:solidFill>
                    <a:latin typeface="Helvetica" charset="0"/>
                    <a:ea typeface="ＭＳ Ｐゴシック" pitchFamily="50" charset="-128"/>
                    <a:cs typeface="Helvetica" charset="0"/>
                  </a:rPr>
                  <a:t>64 beams </a:t>
                </a:r>
              </a:p>
              <a:p>
                <a:r>
                  <a:rPr lang="en-US" altLang="ja-JP" sz="1400" b="1">
                    <a:solidFill>
                      <a:srgbClr val="000000"/>
                    </a:solidFill>
                    <a:latin typeface="Helvetica" charset="0"/>
                    <a:ea typeface="ＭＳ Ｐゴシック" pitchFamily="50" charset="-128"/>
                    <a:cs typeface="Helvetica" charset="0"/>
                  </a:rPr>
                  <a:t>for each foil,</a:t>
                </a:r>
              </a:p>
              <a:p>
                <a:r>
                  <a:rPr lang="en-US" altLang="ja-JP" sz="1400" b="1">
                    <a:solidFill>
                      <a:srgbClr val="000000"/>
                    </a:solidFill>
                    <a:latin typeface="Helvetica" charset="0"/>
                    <a:ea typeface="ＭＳ Ｐゴシック" pitchFamily="50" charset="-128"/>
                    <a:cs typeface="Helvetica" charset="0"/>
                  </a:rPr>
                  <a:t>10 ns</a:t>
                </a:r>
                <a:endParaRPr lang="ja-JP" altLang="en-US" sz="1400">
                  <a:latin typeface="Helvetica" charset="0"/>
                </a:endParaRPr>
              </a:p>
            </p:txBody>
          </p:sp>
          <p:sp>
            <p:nvSpPr>
              <p:cNvPr id="26" name="正方形/長方形 52"/>
              <p:cNvSpPr>
                <a:spLocks noChangeArrowheads="1"/>
              </p:cNvSpPr>
              <p:nvPr/>
            </p:nvSpPr>
            <p:spPr bwMode="auto">
              <a:xfrm>
                <a:off x="204817" y="3698452"/>
                <a:ext cx="2223949" cy="646331"/>
              </a:xfrm>
              <a:prstGeom prst="rect">
                <a:avLst/>
              </a:prstGeom>
              <a:noFill/>
              <a:ln w="9525">
                <a:noFill/>
                <a:miter lim="800000"/>
                <a:headEnd/>
                <a:tailEnd/>
              </a:ln>
            </p:spPr>
            <p:txBody>
              <a:bodyPr wrap="none"/>
              <a:lstStyle/>
              <a:p>
                <a:r>
                  <a:rPr lang="en-US" altLang="ja-JP" sz="1400" b="1">
                    <a:solidFill>
                      <a:srgbClr val="000000"/>
                    </a:solidFill>
                    <a:latin typeface="Helvetica" charset="0"/>
                    <a:ea typeface="ＭＳ Ｐゴシック" pitchFamily="50" charset="-128"/>
                    <a:cs typeface="Helvetica" charset="0"/>
                  </a:rPr>
                  <a:t>2 x Proton backlighter</a:t>
                </a:r>
              </a:p>
              <a:p>
                <a:r>
                  <a:rPr lang="en-US" altLang="ja-JP" sz="1400" b="1">
                    <a:solidFill>
                      <a:srgbClr val="000000"/>
                    </a:solidFill>
                    <a:latin typeface="Helvetica" charset="0"/>
                    <a:ea typeface="ＭＳ Ｐゴシック" pitchFamily="50" charset="-128"/>
                    <a:cs typeface="Helvetica" charset="0"/>
                  </a:rPr>
                  <a:t>2 x 32 beams, 1 ns</a:t>
                </a:r>
                <a:endParaRPr lang="ja-JP" altLang="en-US" sz="1400">
                  <a:latin typeface="Helvetica" charset="0"/>
                </a:endParaRPr>
              </a:p>
            </p:txBody>
          </p:sp>
        </p:grpSp>
        <p:sp>
          <p:nvSpPr>
            <p:cNvPr id="5" name="正方形/長方形 4"/>
            <p:cNvSpPr/>
            <p:nvPr/>
          </p:nvSpPr>
          <p:spPr>
            <a:xfrm>
              <a:off x="5614959" y="3395207"/>
              <a:ext cx="3215895" cy="188925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600">
                <a:latin typeface="Helvetica"/>
                <a:cs typeface="Helvetica"/>
              </a:endParaRPr>
            </a:p>
          </p:txBody>
        </p:sp>
      </p:grpSp>
      <p:sp>
        <p:nvSpPr>
          <p:cNvPr id="28" name="テキスト ボックス 4"/>
          <p:cNvSpPr txBox="1">
            <a:spLocks noChangeArrowheads="1"/>
          </p:cNvSpPr>
          <p:nvPr/>
        </p:nvSpPr>
        <p:spPr bwMode="auto">
          <a:xfrm>
            <a:off x="179512" y="1124744"/>
            <a:ext cx="3672408" cy="1631216"/>
          </a:xfrm>
          <a:prstGeom prst="rect">
            <a:avLst/>
          </a:prstGeom>
          <a:solidFill>
            <a:srgbClr val="FFFF99"/>
          </a:solidFill>
          <a:ln w="9525">
            <a:noFill/>
            <a:miter lim="800000"/>
            <a:headEnd/>
            <a:tailEnd/>
          </a:ln>
        </p:spPr>
        <p:txBody>
          <a:bodyPr wrap="square">
            <a:spAutoFit/>
          </a:bodyPr>
          <a:lstStyle/>
          <a:p>
            <a:r>
              <a:rPr lang="en-US" altLang="ja-JP" sz="2000" b="1" dirty="0">
                <a:latin typeface="Times New Roman" pitchFamily="18" charset="0"/>
                <a:cs typeface="Times New Roman" pitchFamily="18" charset="0"/>
              </a:rPr>
              <a:t>Drive </a:t>
            </a:r>
            <a:r>
              <a:rPr lang="en-US" altLang="ja-JP" sz="2000" b="1" dirty="0" smtClean="0">
                <a:latin typeface="Times New Roman" pitchFamily="18" charset="0"/>
                <a:cs typeface="Times New Roman" pitchFamily="18" charset="0"/>
              </a:rPr>
              <a:t>beam</a:t>
            </a:r>
          </a:p>
          <a:p>
            <a:r>
              <a:rPr lang="ja-JP" altLang="en-US" sz="2000" dirty="0" smtClean="0">
                <a:latin typeface="Times New Roman" pitchFamily="18" charset="0"/>
                <a:cs typeface="Times New Roman" pitchFamily="18" charset="0"/>
              </a:rPr>
              <a:t>　</a:t>
            </a:r>
            <a:r>
              <a:rPr lang="en-US" altLang="ja-JP" sz="2000" dirty="0" smtClean="0">
                <a:latin typeface="Times New Roman" pitchFamily="18" charset="0"/>
                <a:cs typeface="Times New Roman" pitchFamily="18" charset="0"/>
              </a:rPr>
              <a:t>10 </a:t>
            </a:r>
            <a:r>
              <a:rPr lang="en-US" altLang="ja-JP" sz="2000" dirty="0">
                <a:latin typeface="Times New Roman" pitchFamily="18" charset="0"/>
                <a:cs typeface="Times New Roman" pitchFamily="18" charset="0"/>
              </a:rPr>
              <a:t>kJ/ beam x 64 beams </a:t>
            </a:r>
            <a:endParaRPr lang="en-US" altLang="ja-JP" sz="2000" dirty="0" smtClean="0">
              <a:latin typeface="Times New Roman" pitchFamily="18" charset="0"/>
              <a:cs typeface="Times New Roman" pitchFamily="18" charset="0"/>
            </a:endParaRPr>
          </a:p>
          <a:p>
            <a:r>
              <a:rPr lang="en-US" altLang="ja-JP" sz="2000" dirty="0" smtClean="0">
                <a:latin typeface="Times New Roman" pitchFamily="18" charset="0"/>
                <a:cs typeface="Times New Roman" pitchFamily="18" charset="0"/>
              </a:rPr>
              <a:t>   for </a:t>
            </a:r>
            <a:r>
              <a:rPr lang="en-US" altLang="ja-JP" sz="2000" dirty="0">
                <a:latin typeface="Times New Roman" pitchFamily="18" charset="0"/>
                <a:cs typeface="Times New Roman" pitchFamily="18" charset="0"/>
              </a:rPr>
              <a:t>each foil, 10 ns</a:t>
            </a:r>
          </a:p>
          <a:p>
            <a:r>
              <a:rPr lang="en-US" altLang="ja-JP" sz="2000" b="1" dirty="0">
                <a:latin typeface="Times New Roman" pitchFamily="18" charset="0"/>
                <a:cs typeface="Times New Roman" pitchFamily="18" charset="0"/>
              </a:rPr>
              <a:t>D-He</a:t>
            </a:r>
            <a:r>
              <a:rPr lang="en-US" altLang="ja-JP" sz="2000" b="1" baseline="30000" dirty="0">
                <a:latin typeface="Times New Roman" pitchFamily="18" charset="0"/>
                <a:cs typeface="Times New Roman" pitchFamily="18" charset="0"/>
              </a:rPr>
              <a:t>3</a:t>
            </a:r>
            <a:r>
              <a:rPr lang="en-US" altLang="ja-JP" sz="2000" b="1" dirty="0">
                <a:latin typeface="Times New Roman" pitchFamily="18" charset="0"/>
                <a:cs typeface="Times New Roman" pitchFamily="18" charset="0"/>
              </a:rPr>
              <a:t> </a:t>
            </a:r>
            <a:r>
              <a:rPr lang="en-US" altLang="ja-JP" sz="2000" b="1" dirty="0" smtClean="0">
                <a:latin typeface="Times New Roman" pitchFamily="18" charset="0"/>
                <a:cs typeface="Times New Roman" pitchFamily="18" charset="0"/>
              </a:rPr>
              <a:t>implosion </a:t>
            </a:r>
            <a:r>
              <a:rPr lang="en-US" altLang="ja-JP" sz="2000" b="1" dirty="0">
                <a:latin typeface="Times New Roman" pitchFamily="18" charset="0"/>
                <a:cs typeface="Times New Roman" pitchFamily="18" charset="0"/>
              </a:rPr>
              <a:t>beam </a:t>
            </a:r>
            <a:endParaRPr lang="en-US" altLang="ja-JP" sz="2000" dirty="0" smtClean="0">
              <a:latin typeface="Times New Roman" pitchFamily="18" charset="0"/>
              <a:cs typeface="Times New Roman" pitchFamily="18" charset="0"/>
            </a:endParaRPr>
          </a:p>
          <a:p>
            <a:r>
              <a:rPr lang="ja-JP" altLang="en-US" sz="2000" dirty="0" smtClean="0">
                <a:latin typeface="Times New Roman" pitchFamily="18" charset="0"/>
                <a:cs typeface="Times New Roman" pitchFamily="18" charset="0"/>
              </a:rPr>
              <a:t>　</a:t>
            </a:r>
            <a:r>
              <a:rPr lang="en-US" altLang="ja-JP" sz="2000" dirty="0" smtClean="0">
                <a:latin typeface="Times New Roman" pitchFamily="18" charset="0"/>
                <a:cs typeface="Times New Roman" pitchFamily="18" charset="0"/>
              </a:rPr>
              <a:t>1.5 </a:t>
            </a:r>
            <a:r>
              <a:rPr lang="en-US" altLang="ja-JP" sz="2000" dirty="0">
                <a:latin typeface="Times New Roman" pitchFamily="18" charset="0"/>
                <a:cs typeface="Times New Roman" pitchFamily="18" charset="0"/>
              </a:rPr>
              <a:t>kJ / beam x 64 beams, 1 ns</a:t>
            </a:r>
            <a:endParaRPr lang="ja-JP" altLang="en-US" sz="2000" dirty="0">
              <a:latin typeface="Times New Roman" pitchFamily="18" charset="0"/>
              <a:cs typeface="Times New Roman" pitchFamily="18" charset="0"/>
            </a:endParaRPr>
          </a:p>
        </p:txBody>
      </p:sp>
      <p:sp>
        <p:nvSpPr>
          <p:cNvPr id="29" name="Title 1"/>
          <p:cNvSpPr txBox="1">
            <a:spLocks/>
          </p:cNvSpPr>
          <p:nvPr/>
        </p:nvSpPr>
        <p:spPr>
          <a:xfrm>
            <a:off x="0" y="0"/>
            <a:ext cx="9144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40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Collisionless</a:t>
            </a:r>
            <a:r>
              <a:rPr kumimoji="1" lang="en-US" altLang="ja-JP"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Shock Experiment with NIF</a:t>
            </a:r>
          </a:p>
        </p:txBody>
      </p:sp>
      <p:sp>
        <p:nvSpPr>
          <p:cNvPr id="31" name="Line 6"/>
          <p:cNvSpPr>
            <a:spLocks noChangeShapeType="1"/>
          </p:cNvSpPr>
          <p:nvPr/>
        </p:nvSpPr>
        <p:spPr bwMode="auto">
          <a:xfrm>
            <a:off x="251520" y="836712"/>
            <a:ext cx="8640960" cy="0"/>
          </a:xfrm>
          <a:prstGeom prst="line">
            <a:avLst/>
          </a:prstGeom>
          <a:noFill/>
          <a:ln w="76200" cmpd="tri">
            <a:solidFill>
              <a:srgbClr val="0070C0"/>
            </a:solidFill>
            <a:round/>
            <a:headEnd/>
            <a:tailEnd/>
          </a:ln>
        </p:spPr>
        <p:txBody>
          <a:bodyPr/>
          <a:lstStyle/>
          <a:p>
            <a:endParaRPr lang="ja-JP" alt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91</a:t>
            </a:fld>
            <a:endParaRPr lang="ja-JP" altLang="en-US"/>
          </a:p>
        </p:txBody>
      </p:sp>
      <p:pic>
        <p:nvPicPr>
          <p:cNvPr id="1628162" name="Picture 2"/>
          <p:cNvPicPr>
            <a:picLocks noChangeAspect="1" noChangeArrowheads="1"/>
          </p:cNvPicPr>
          <p:nvPr/>
        </p:nvPicPr>
        <p:blipFill>
          <a:blip r:embed="rId3" cstate="print"/>
          <a:srcRect/>
          <a:stretch>
            <a:fillRect/>
          </a:stretch>
        </p:blipFill>
        <p:spPr bwMode="auto">
          <a:xfrm>
            <a:off x="0" y="0"/>
            <a:ext cx="9144000" cy="6183778"/>
          </a:xfrm>
          <a:prstGeom prst="rect">
            <a:avLst/>
          </a:prstGeom>
          <a:noFill/>
          <a:ln w="9525">
            <a:noFill/>
            <a:miter lim="800000"/>
            <a:headEnd/>
            <a:tailEnd/>
          </a:ln>
        </p:spPr>
      </p:pic>
      <p:pic>
        <p:nvPicPr>
          <p:cNvPr id="1628163" name="Picture 3"/>
          <p:cNvPicPr>
            <a:picLocks noChangeAspect="1" noChangeArrowheads="1"/>
          </p:cNvPicPr>
          <p:nvPr/>
        </p:nvPicPr>
        <p:blipFill>
          <a:blip r:embed="rId4" cstate="print"/>
          <a:srcRect/>
          <a:stretch>
            <a:fillRect/>
          </a:stretch>
        </p:blipFill>
        <p:spPr bwMode="auto">
          <a:xfrm>
            <a:off x="1043608" y="6165304"/>
            <a:ext cx="6738161" cy="5208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92</a:t>
            </a:fld>
            <a:endParaRPr lang="ja-JP" altLang="en-US"/>
          </a:p>
        </p:txBody>
      </p:sp>
      <p:pic>
        <p:nvPicPr>
          <p:cNvPr id="692226" name="Picture 2"/>
          <p:cNvPicPr>
            <a:picLocks noChangeAspect="1" noChangeArrowheads="1"/>
          </p:cNvPicPr>
          <p:nvPr/>
        </p:nvPicPr>
        <p:blipFill>
          <a:blip r:embed="rId3" cstate="print"/>
          <a:srcRect/>
          <a:stretch>
            <a:fillRect/>
          </a:stretch>
        </p:blipFill>
        <p:spPr bwMode="auto">
          <a:xfrm>
            <a:off x="99147" y="116814"/>
            <a:ext cx="9044854" cy="65525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bg1"/>
                </a:solidFill>
              </a:rPr>
              <a:t>I</a:t>
            </a:r>
            <a:endParaRPr kumimoji="1" lang="ja-JP" altLang="en-US" dirty="0">
              <a:solidFill>
                <a:schemeClr val="bg1"/>
              </a:solidFill>
            </a:endParaRPr>
          </a:p>
        </p:txBody>
      </p:sp>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93</a:t>
            </a:fld>
            <a:endParaRPr lang="ja-JP" altLang="en-US"/>
          </a:p>
        </p:txBody>
      </p:sp>
      <p:pic>
        <p:nvPicPr>
          <p:cNvPr id="3" name="図 2" descr="Collisionless2_APS.jpg"/>
          <p:cNvPicPr>
            <a:picLocks noChangeAspect="1"/>
          </p:cNvPicPr>
          <p:nvPr/>
        </p:nvPicPr>
        <p:blipFill>
          <a:blip r:embed="rId3" cstate="print"/>
          <a:stretch>
            <a:fillRect/>
          </a:stretch>
        </p:blipFill>
        <p:spPr>
          <a:xfrm>
            <a:off x="0" y="862263"/>
            <a:ext cx="9144000" cy="5133474"/>
          </a:xfrm>
          <a:prstGeom prst="rect">
            <a:avLst/>
          </a:prstGeom>
        </p:spPr>
      </p:pic>
      <p:sp>
        <p:nvSpPr>
          <p:cNvPr id="5" name="テキスト ボックス 4"/>
          <p:cNvSpPr txBox="1"/>
          <p:nvPr/>
        </p:nvSpPr>
        <p:spPr>
          <a:xfrm>
            <a:off x="0" y="188640"/>
            <a:ext cx="9121280" cy="461665"/>
          </a:xfrm>
          <a:prstGeom prst="rect">
            <a:avLst/>
          </a:prstGeom>
          <a:noFill/>
        </p:spPr>
        <p:txBody>
          <a:bodyPr wrap="none" rtlCol="0">
            <a:spAutoFit/>
          </a:bodyPr>
          <a:lstStyle/>
          <a:p>
            <a:r>
              <a:rPr kumimoji="1" lang="en-US" altLang="ja-JP"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International  </a:t>
            </a:r>
            <a:r>
              <a:rPr kumimoji="1" lang="en-US" altLang="ja-JP"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Collisionless</a:t>
            </a:r>
            <a:r>
              <a:rPr kumimoji="1" lang="en-US" altLang="ja-JP"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Experiment Group on OMEGA and NIF</a:t>
            </a:r>
            <a:endParaRPr kumimoji="1" lang="ja-JP" alt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テキスト ボックス 5"/>
          <p:cNvSpPr txBox="1"/>
          <p:nvPr/>
        </p:nvSpPr>
        <p:spPr>
          <a:xfrm>
            <a:off x="1043608" y="6237312"/>
            <a:ext cx="7475636" cy="400110"/>
          </a:xfrm>
          <a:prstGeom prst="rect">
            <a:avLst/>
          </a:prstGeom>
          <a:noFill/>
        </p:spPr>
        <p:txBody>
          <a:bodyPr wrap="none" rtlCol="0">
            <a:spAutoFit/>
          </a:bodyPr>
          <a:lstStyle/>
          <a:p>
            <a:r>
              <a:rPr kumimoji="1" lang="en-US" altLang="ja-JP" sz="2000" b="1" dirty="0" smtClean="0">
                <a:solidFill>
                  <a:schemeClr val="bg1"/>
                </a:solidFill>
              </a:rPr>
              <a:t>Together Photo at APS-DPP at Chicago, November  19, 2010</a:t>
            </a:r>
            <a:endParaRPr kumimoji="1" lang="ja-JP" altLang="en-US" sz="2000" b="1" dirty="0">
              <a:solidFill>
                <a:schemeClr val="bg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94</a:t>
            </a:fld>
            <a:endParaRPr lang="ja-JP" altLang="en-US"/>
          </a:p>
        </p:txBody>
      </p:sp>
      <p:sp>
        <p:nvSpPr>
          <p:cNvPr id="3" name="テキスト ボックス 2"/>
          <p:cNvSpPr txBox="1"/>
          <p:nvPr/>
        </p:nvSpPr>
        <p:spPr>
          <a:xfrm>
            <a:off x="323528" y="404664"/>
            <a:ext cx="8820472" cy="6278642"/>
          </a:xfrm>
          <a:prstGeom prst="rect">
            <a:avLst/>
          </a:prstGeom>
          <a:noFill/>
        </p:spPr>
        <p:txBody>
          <a:bodyPr wrap="square" rtlCol="0">
            <a:spAutoFit/>
          </a:bodyPr>
          <a:lstStyle/>
          <a:p>
            <a:pPr algn="ctr"/>
            <a:r>
              <a:rPr lang="en-US" altLang="ja-JP" sz="2400" b="1" dirty="0" smtClean="0">
                <a:solidFill>
                  <a:srgbClr val="FF0000"/>
                </a:solidFill>
                <a:effectLst>
                  <a:outerShdw blurRad="38100" dist="38100" dir="2700000" algn="tl">
                    <a:srgbClr val="000000">
                      <a:alpha val="43137"/>
                    </a:srgbClr>
                  </a:outerShdw>
                </a:effectLst>
              </a:rPr>
              <a:t>Seminar Chair: Prof. </a:t>
            </a:r>
            <a:r>
              <a:rPr lang="en-US" altLang="ja-JP" sz="2400" b="1" dirty="0" err="1" smtClean="0">
                <a:solidFill>
                  <a:srgbClr val="FF0000"/>
                </a:solidFill>
                <a:effectLst>
                  <a:outerShdw blurRad="38100" dist="38100" dir="2700000" algn="tl">
                    <a:srgbClr val="000000">
                      <a:alpha val="43137"/>
                    </a:srgbClr>
                  </a:outerShdw>
                </a:effectLst>
              </a:rPr>
              <a:t>Shaoping</a:t>
            </a:r>
            <a:r>
              <a:rPr lang="en-US" altLang="ja-JP" sz="2400" b="1" dirty="0" smtClean="0">
                <a:solidFill>
                  <a:srgbClr val="FF0000"/>
                </a:solidFill>
                <a:effectLst>
                  <a:outerShdw blurRad="38100" dist="38100" dir="2700000" algn="tl">
                    <a:srgbClr val="000000">
                      <a:alpha val="43137"/>
                    </a:srgbClr>
                  </a:outerShdw>
                </a:effectLst>
              </a:rPr>
              <a:t> Zhu</a:t>
            </a:r>
          </a:p>
          <a:p>
            <a:endParaRPr lang="en-US" altLang="ja-JP" dirty="0" smtClean="0"/>
          </a:p>
          <a:p>
            <a:r>
              <a:rPr lang="en-US" altLang="ja-JP" dirty="0" smtClean="0"/>
              <a:t>        Starting time : 10:00AM, July 1st, 2011</a:t>
            </a:r>
          </a:p>
          <a:p>
            <a:endParaRPr lang="en-US" altLang="ja-JP" dirty="0" smtClean="0"/>
          </a:p>
          <a:p>
            <a:r>
              <a:rPr lang="en-US" altLang="ja-JP" dirty="0" smtClean="0"/>
              <a:t>Talks (listed by time sequence):</a:t>
            </a:r>
          </a:p>
          <a:p>
            <a:endParaRPr lang="en-US" altLang="ja-JP" dirty="0" smtClean="0"/>
          </a:p>
          <a:p>
            <a:r>
              <a:rPr lang="en-US" altLang="ja-JP" dirty="0" smtClean="0"/>
              <a:t>1. Computer simulation for astrophysical collisionless shock and particle acceleration, grand challenge in plasma physics </a:t>
            </a:r>
            <a:r>
              <a:rPr lang="en-US" altLang="ja-JP" smtClean="0"/>
              <a:t>an astrophysics </a:t>
            </a:r>
            <a:r>
              <a:rPr lang="en-US" altLang="ja-JP" dirty="0" smtClean="0"/>
              <a:t>(I)   </a:t>
            </a:r>
            <a:r>
              <a:rPr lang="en-US" altLang="ja-JP" dirty="0" smtClean="0">
                <a:solidFill>
                  <a:srgbClr val="FF0000"/>
                </a:solidFill>
              </a:rPr>
              <a:t>Prof. H. Takabe</a:t>
            </a:r>
          </a:p>
          <a:p>
            <a:endParaRPr lang="en-US" altLang="ja-JP" dirty="0" smtClean="0"/>
          </a:p>
          <a:p>
            <a:r>
              <a:rPr lang="en-US" altLang="ja-JP" dirty="0" smtClean="0"/>
              <a:t>2. Parallel computation of particle simulations based on JASMIN  </a:t>
            </a:r>
            <a:r>
              <a:rPr lang="en-US" altLang="ja-JP" dirty="0" smtClean="0">
                <a:solidFill>
                  <a:srgbClr val="FF0000"/>
                </a:solidFill>
              </a:rPr>
              <a:t>Prof. </a:t>
            </a:r>
            <a:r>
              <a:rPr lang="en-US" altLang="ja-JP" dirty="0" err="1" smtClean="0">
                <a:solidFill>
                  <a:srgbClr val="FF0000"/>
                </a:solidFill>
              </a:rPr>
              <a:t>Xiaolin</a:t>
            </a:r>
            <a:r>
              <a:rPr lang="en-US" altLang="ja-JP" dirty="0" smtClean="0">
                <a:solidFill>
                  <a:srgbClr val="FF0000"/>
                </a:solidFill>
              </a:rPr>
              <a:t> Cao</a:t>
            </a:r>
          </a:p>
          <a:p>
            <a:endParaRPr lang="en-US" altLang="ja-JP" dirty="0" smtClean="0"/>
          </a:p>
          <a:p>
            <a:r>
              <a:rPr lang="en-US" altLang="ja-JP" dirty="0" smtClean="0"/>
              <a:t>3. Recent progress of our laser fusion integration simulation   </a:t>
            </a:r>
            <a:r>
              <a:rPr lang="en-US" altLang="ja-JP" dirty="0" smtClean="0">
                <a:solidFill>
                  <a:srgbClr val="FF0000"/>
                </a:solidFill>
              </a:rPr>
              <a:t>Prof. </a:t>
            </a:r>
            <a:r>
              <a:rPr lang="en-US" altLang="ja-JP" dirty="0" err="1" smtClean="0">
                <a:solidFill>
                  <a:srgbClr val="FF0000"/>
                </a:solidFill>
              </a:rPr>
              <a:t>Jinghong</a:t>
            </a:r>
            <a:r>
              <a:rPr lang="en-US" altLang="ja-JP" dirty="0" smtClean="0">
                <a:solidFill>
                  <a:srgbClr val="FF0000"/>
                </a:solidFill>
              </a:rPr>
              <a:t> Li</a:t>
            </a:r>
          </a:p>
          <a:p>
            <a:endParaRPr lang="en-US" altLang="ja-JP" dirty="0" smtClean="0"/>
          </a:p>
          <a:p>
            <a:r>
              <a:rPr lang="en-US" altLang="ja-JP" dirty="0" smtClean="0"/>
              <a:t>4. Computer simulation for astrophysical collisionless shock and particle acceleration, grand challenge in plasma physics an </a:t>
            </a:r>
            <a:r>
              <a:rPr lang="en-US" altLang="ja-JP" dirty="0" err="1" smtClean="0"/>
              <a:t>astrophyiscs</a:t>
            </a:r>
            <a:r>
              <a:rPr lang="en-US" altLang="ja-JP" dirty="0" smtClean="0"/>
              <a:t> (II)   </a:t>
            </a:r>
            <a:r>
              <a:rPr lang="en-US" altLang="ja-JP" dirty="0" smtClean="0">
                <a:solidFill>
                  <a:srgbClr val="FF0000"/>
                </a:solidFill>
              </a:rPr>
              <a:t>Prof. H. Takabe</a:t>
            </a:r>
          </a:p>
          <a:p>
            <a:endParaRPr lang="en-US" altLang="ja-JP" dirty="0" smtClean="0"/>
          </a:p>
          <a:p>
            <a:r>
              <a:rPr lang="en-US" altLang="ja-JP" dirty="0" smtClean="0"/>
              <a:t>5. Atom process in bon-</a:t>
            </a:r>
            <a:r>
              <a:rPr lang="en-US" altLang="ja-JP" dirty="0" err="1" smtClean="0"/>
              <a:t>perturbative</a:t>
            </a:r>
            <a:r>
              <a:rPr lang="en-US" altLang="ja-JP" dirty="0" smtClean="0"/>
              <a:t> laser field and its applications     </a:t>
            </a:r>
            <a:r>
              <a:rPr lang="en-US" altLang="ja-JP" dirty="0" smtClean="0">
                <a:solidFill>
                  <a:srgbClr val="FF0000"/>
                </a:solidFill>
              </a:rPr>
              <a:t>Prof. Jie Liu</a:t>
            </a:r>
          </a:p>
          <a:p>
            <a:endParaRPr lang="en-US" altLang="ja-JP" dirty="0" smtClean="0"/>
          </a:p>
          <a:p>
            <a:r>
              <a:rPr lang="en-US" altLang="ja-JP" dirty="0" smtClean="0"/>
              <a:t>6. Collimation of fast electrons by generation of magnetic field in </a:t>
            </a:r>
            <a:r>
              <a:rPr lang="en-US" altLang="ja-JP" dirty="0" err="1" smtClean="0"/>
              <a:t>overdense</a:t>
            </a:r>
            <a:r>
              <a:rPr lang="en-US" altLang="ja-JP" dirty="0" smtClean="0"/>
              <a:t> plasma</a:t>
            </a:r>
          </a:p>
          <a:p>
            <a:r>
              <a:rPr lang="en-US" altLang="ja-JP" dirty="0" smtClean="0">
                <a:solidFill>
                  <a:srgbClr val="FF0000"/>
                </a:solidFill>
              </a:rPr>
              <a:t>Dr. </a:t>
            </a:r>
            <a:r>
              <a:rPr lang="en-US" altLang="ja-JP" dirty="0" err="1" smtClean="0">
                <a:solidFill>
                  <a:srgbClr val="FF0000"/>
                </a:solidFill>
              </a:rPr>
              <a:t>Hongbo</a:t>
            </a:r>
            <a:r>
              <a:rPr lang="en-US" altLang="ja-JP" dirty="0" smtClean="0">
                <a:solidFill>
                  <a:srgbClr val="FF0000"/>
                </a:solidFill>
              </a:rPr>
              <a:t> </a:t>
            </a:r>
            <a:r>
              <a:rPr lang="en-US" altLang="ja-JP" dirty="0" err="1" smtClean="0">
                <a:solidFill>
                  <a:srgbClr val="FF0000"/>
                </a:solidFill>
              </a:rPr>
              <a:t>Cai</a:t>
            </a:r>
            <a:endParaRPr lang="en-US" altLang="ja-JP" dirty="0" smtClean="0">
              <a:solidFill>
                <a:srgbClr val="FF0000"/>
              </a:solidFill>
            </a:endParaRPr>
          </a:p>
          <a:p>
            <a:endParaRPr lang="en-US" altLang="ja-JP" dirty="0" smtClean="0"/>
          </a:p>
          <a:p>
            <a:r>
              <a:rPr lang="en-US" altLang="ja-JP" dirty="0" smtClean="0"/>
              <a:t>7. </a:t>
            </a:r>
            <a:r>
              <a:rPr lang="en-US" altLang="ja-JP" dirty="0" err="1" smtClean="0"/>
              <a:t>Commucation</a:t>
            </a:r>
            <a:r>
              <a:rPr lang="en-US" altLang="ja-JP" dirty="0" smtClean="0"/>
              <a:t> &amp; Discussions</a:t>
            </a:r>
            <a:endParaRPr kumimoji="1" lang="ja-JP"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539C7314-E804-479F-87C5-A2FF77278D6F}" type="slidenum">
              <a:rPr lang="ja-JP" altLang="en-US" smtClean="0"/>
              <a:pPr>
                <a:defRPr/>
              </a:pPr>
              <a:t>95</a:t>
            </a:fld>
            <a:endParaRPr lang="ja-JP" altLang="en-US"/>
          </a:p>
        </p:txBody>
      </p:sp>
      <p:graphicFrame>
        <p:nvGraphicFramePr>
          <p:cNvPr id="6146" name="Object 2"/>
          <p:cNvGraphicFramePr>
            <a:graphicFrameLocks noChangeAspect="1"/>
          </p:cNvGraphicFramePr>
          <p:nvPr/>
        </p:nvGraphicFramePr>
        <p:xfrm>
          <a:off x="250825" y="260350"/>
          <a:ext cx="5203825" cy="6381750"/>
        </p:xfrm>
        <a:graphic>
          <a:graphicData uri="http://schemas.openxmlformats.org/presentationml/2006/ole">
            <p:oleObj spid="_x0000_s1745922" name="Image" r:id="rId4" imgW="3236571" imgH="3968504" progId="">
              <p:embed/>
            </p:oleObj>
          </a:graphicData>
        </a:graphic>
      </p:graphicFrame>
      <p:graphicFrame>
        <p:nvGraphicFramePr>
          <p:cNvPr id="6147" name="Object 3"/>
          <p:cNvGraphicFramePr>
            <a:graphicFrameLocks noChangeAspect="1"/>
          </p:cNvGraphicFramePr>
          <p:nvPr/>
        </p:nvGraphicFramePr>
        <p:xfrm>
          <a:off x="5705475" y="260350"/>
          <a:ext cx="3438525" cy="1828800"/>
        </p:xfrm>
        <a:graphic>
          <a:graphicData uri="http://schemas.openxmlformats.org/presentationml/2006/ole">
            <p:oleObj spid="_x0000_s1745923" name="Image" r:id="rId5" imgW="3438151" imgH="1138286" progId="">
              <p:embed/>
            </p:oleObj>
          </a:graphicData>
        </a:graphic>
      </p:graphicFrame>
      <p:sp>
        <p:nvSpPr>
          <p:cNvPr id="6149" name="Text Box 6"/>
          <p:cNvSpPr txBox="1">
            <a:spLocks noChangeArrowheads="1"/>
          </p:cNvSpPr>
          <p:nvPr/>
        </p:nvSpPr>
        <p:spPr bwMode="auto">
          <a:xfrm>
            <a:off x="5775325" y="2357438"/>
            <a:ext cx="3368675" cy="3387725"/>
          </a:xfrm>
          <a:prstGeom prst="rect">
            <a:avLst/>
          </a:prstGeom>
          <a:noFill/>
          <a:ln w="9525">
            <a:noFill/>
            <a:miter lim="800000"/>
            <a:headEnd/>
            <a:tailEnd/>
          </a:ln>
        </p:spPr>
        <p:txBody>
          <a:bodyPr>
            <a:spAutoFit/>
          </a:bodyPr>
          <a:lstStyle/>
          <a:p>
            <a:r>
              <a:rPr lang="en-US" altLang="ja-JP" sz="3600">
                <a:latin typeface="Monotype Corsiva" pitchFamily="66" charset="0"/>
              </a:rPr>
              <a:t>Laboratory astrophysics tests your ability of imagination to create the stars in the laboratory</a:t>
            </a:r>
          </a:p>
        </p:txBody>
      </p:sp>
      <p:sp>
        <p:nvSpPr>
          <p:cNvPr id="6150" name="Text Box 7"/>
          <p:cNvSpPr txBox="1">
            <a:spLocks noChangeArrowheads="1"/>
          </p:cNvSpPr>
          <p:nvPr/>
        </p:nvSpPr>
        <p:spPr bwMode="auto">
          <a:xfrm>
            <a:off x="6143625" y="5929313"/>
            <a:ext cx="2730500" cy="641350"/>
          </a:xfrm>
          <a:prstGeom prst="rect">
            <a:avLst/>
          </a:prstGeom>
          <a:noFill/>
          <a:ln w="9525">
            <a:noFill/>
            <a:miter lim="800000"/>
            <a:headEnd/>
            <a:tailEnd/>
          </a:ln>
        </p:spPr>
        <p:txBody>
          <a:bodyPr wrap="none">
            <a:spAutoFit/>
          </a:bodyPr>
          <a:lstStyle/>
          <a:p>
            <a:r>
              <a:rPr lang="en-US" altLang="ja-JP" sz="3600">
                <a:latin typeface="Monotype Corsiva" pitchFamily="66" charset="0"/>
              </a:rPr>
              <a:t>Hideaki Takabe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4870413D-9063-4520-B0A5-4D77A2CDA8E1}" type="slidenum">
              <a:rPr lang="ja-JP" altLang="en-US" smtClean="0"/>
              <a:pPr>
                <a:defRPr/>
              </a:pPr>
              <a:t>96</a:t>
            </a:fld>
            <a:endParaRPr lang="ja-JP" altLang="en-US"/>
          </a:p>
        </p:txBody>
      </p:sp>
      <p:sp>
        <p:nvSpPr>
          <p:cNvPr id="3" name="正方形/長方形 2"/>
          <p:cNvSpPr/>
          <p:nvPr/>
        </p:nvSpPr>
        <p:spPr>
          <a:xfrm>
            <a:off x="179512" y="1268760"/>
            <a:ext cx="8964488" cy="4001095"/>
          </a:xfrm>
          <a:prstGeom prst="rect">
            <a:avLst/>
          </a:prstGeom>
        </p:spPr>
        <p:txBody>
          <a:bodyPr wrap="square">
            <a:spAutoFit/>
          </a:bodyPr>
          <a:lstStyle/>
          <a:p>
            <a:pPr algn="ctr"/>
            <a:r>
              <a:rPr lang="en-US" altLang="ja-JP" sz="5400" b="1" dirty="0" smtClean="0">
                <a:solidFill>
                  <a:srgbClr val="FF0000"/>
                </a:solidFill>
                <a:effectLst>
                  <a:outerShdw blurRad="38100" dist="38100" dir="2700000" algn="tl">
                    <a:srgbClr val="000000">
                      <a:alpha val="43137"/>
                    </a:srgbClr>
                  </a:outerShdw>
                </a:effectLst>
              </a:rPr>
              <a:t>Laboratory Astrophysics</a:t>
            </a:r>
          </a:p>
          <a:p>
            <a:pPr algn="ctr"/>
            <a:r>
              <a:rPr lang="en-US" altLang="ja-JP" sz="4000" b="1" dirty="0" smtClean="0">
                <a:solidFill>
                  <a:srgbClr val="FF0000"/>
                </a:solidFill>
                <a:effectLst>
                  <a:outerShdw blurRad="38100" dist="38100" dir="2700000" algn="tl">
                    <a:srgbClr val="000000">
                      <a:alpha val="43137"/>
                    </a:srgbClr>
                  </a:outerShdw>
                </a:effectLst>
              </a:rPr>
              <a:t/>
            </a:r>
            <a:br>
              <a:rPr lang="en-US" altLang="ja-JP" sz="4000" b="1" dirty="0" smtClean="0">
                <a:solidFill>
                  <a:srgbClr val="FF0000"/>
                </a:solidFill>
                <a:effectLst>
                  <a:outerShdw blurRad="38100" dist="38100" dir="2700000" algn="tl">
                    <a:srgbClr val="000000">
                      <a:alpha val="43137"/>
                    </a:srgbClr>
                  </a:outerShdw>
                </a:effectLst>
              </a:rPr>
            </a:br>
            <a:r>
              <a:rPr lang="en-US" altLang="ja-JP" sz="4000" b="1" dirty="0" smtClean="0">
                <a:solidFill>
                  <a:srgbClr val="7030A0"/>
                </a:solidFill>
                <a:effectLst>
                  <a:outerShdw blurRad="38100" dist="38100" dir="2700000" algn="tl">
                    <a:srgbClr val="000000">
                      <a:alpha val="43137"/>
                    </a:srgbClr>
                  </a:outerShdw>
                </a:effectLst>
              </a:rPr>
              <a:t>(2) Laboratory Cosmology with Relativistic Pair Plasma via Vacuum Breakdown with Ultra-Intense Lasers</a:t>
            </a:r>
            <a:endParaRPr lang="ja-JP" altLang="en-US" sz="4000" dirty="0">
              <a:solidFill>
                <a:srgbClr val="7030A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p:cNvSpPr>
            <a:spLocks noGrp="1"/>
          </p:cNvSpPr>
          <p:nvPr>
            <p:ph type="title"/>
          </p:nvPr>
        </p:nvSpPr>
        <p:spPr>
          <a:xfrm>
            <a:off x="467544" y="188640"/>
            <a:ext cx="8229600" cy="2952328"/>
          </a:xfrm>
        </p:spPr>
        <p:txBody>
          <a:bodyPr>
            <a:normAutofit/>
          </a:bodyPr>
          <a:lstStyle/>
          <a:p>
            <a:r>
              <a:rPr kumimoji="1" lang="en-US" altLang="ja-JP" dirty="0" smtClean="0">
                <a:solidFill>
                  <a:srgbClr val="FF0000"/>
                </a:solidFill>
                <a:latin typeface="HGS創英角ﾎﾟｯﾌﾟ体" pitchFamily="50" charset="-128"/>
                <a:ea typeface="HGS創英角ﾎﾟｯﾌﾟ体" pitchFamily="50" charset="-128"/>
              </a:rPr>
              <a:t>4. Relativistic Electron-positron Pair Plasmas</a:t>
            </a:r>
            <a:endParaRPr kumimoji="1" lang="ja-JP" altLang="en-US" dirty="0">
              <a:solidFill>
                <a:srgbClr val="FF0000"/>
              </a:solidFill>
              <a:latin typeface="HGS創英角ﾎﾟｯﾌﾟ体" pitchFamily="50" charset="-128"/>
              <a:ea typeface="HGS創英角ﾎﾟｯﾌﾟ体" pitchFamily="50" charset="-128"/>
            </a:endParaRPr>
          </a:p>
        </p:txBody>
      </p:sp>
      <p:sp>
        <p:nvSpPr>
          <p:cNvPr id="3" name="スライド番号プレースホルダ 2"/>
          <p:cNvSpPr>
            <a:spLocks noGrp="1"/>
          </p:cNvSpPr>
          <p:nvPr>
            <p:ph type="sldNum" sz="quarter" idx="12"/>
          </p:nvPr>
        </p:nvSpPr>
        <p:spPr/>
        <p:txBody>
          <a:bodyPr/>
          <a:lstStyle/>
          <a:p>
            <a:fld id="{D2D8002D-B5B0-4BAC-B1F6-782DDCCE6D9C}" type="slidenum">
              <a:rPr kumimoji="1" lang="ja-JP" altLang="en-US" smtClean="0"/>
              <a:pPr/>
              <a:t>97</a:t>
            </a:fld>
            <a:endParaRPr kumimoji="1" lang="ja-JP" altLang="en-US"/>
          </a:p>
        </p:txBody>
      </p:sp>
      <p:sp>
        <p:nvSpPr>
          <p:cNvPr id="5" name="正方形/長方形 4"/>
          <p:cNvSpPr/>
          <p:nvPr/>
        </p:nvSpPr>
        <p:spPr>
          <a:xfrm>
            <a:off x="467544" y="3284984"/>
            <a:ext cx="8316416" cy="2308324"/>
          </a:xfrm>
          <a:prstGeom prst="rect">
            <a:avLst/>
          </a:prstGeom>
        </p:spPr>
        <p:txBody>
          <a:bodyPr wrap="square">
            <a:spAutoFit/>
          </a:bodyPr>
          <a:lstStyle/>
          <a:p>
            <a:pPr marL="457200" indent="-457200">
              <a:buFontTx/>
              <a:buAutoNum type="arabicPeriod"/>
            </a:pPr>
            <a:r>
              <a:rPr lang="en-US" altLang="ja-JP" sz="3600" b="1" dirty="0" smtClean="0">
                <a:latin typeface="Times New Roman" pitchFamily="18" charset="0"/>
                <a:ea typeface="GungsuhChe" pitchFamily="49" charset="-127"/>
              </a:rPr>
              <a:t>Test bed for Numerical Astrophysics</a:t>
            </a:r>
          </a:p>
          <a:p>
            <a:pPr marL="457200" indent="-457200">
              <a:buFontTx/>
              <a:buAutoNum type="arabicPeriod"/>
            </a:pPr>
            <a:r>
              <a:rPr lang="en-US" altLang="ja-JP" sz="3600" b="1" dirty="0" smtClean="0">
                <a:latin typeface="Times New Roman" pitchFamily="18" charset="0"/>
                <a:ea typeface="GungsuhChe" pitchFamily="49" charset="-127"/>
              </a:rPr>
              <a:t>New Finding of Physics not Expected</a:t>
            </a:r>
          </a:p>
          <a:p>
            <a:pPr marL="457200" indent="-457200">
              <a:buFontTx/>
              <a:buAutoNum type="arabicPeriod"/>
            </a:pPr>
            <a:r>
              <a:rPr lang="en-US" altLang="ja-JP" sz="3600" b="1" dirty="0" smtClean="0">
                <a:latin typeface="Times New Roman" pitchFamily="18" charset="0"/>
                <a:ea typeface="GungsuhChe" pitchFamily="49" charset="-127"/>
              </a:rPr>
              <a:t>Provide Challenging Plasma Physics</a:t>
            </a:r>
          </a:p>
          <a:p>
            <a:pPr marL="457200" indent="-457200">
              <a:buFontTx/>
              <a:buAutoNum type="arabicPeriod"/>
            </a:pPr>
            <a:r>
              <a:rPr lang="en-US" altLang="ja-JP" sz="3600" b="1" dirty="0" smtClean="0">
                <a:solidFill>
                  <a:srgbClr val="FF0000"/>
                </a:solidFill>
                <a:latin typeface="Times New Roman" pitchFamily="18" charset="0"/>
                <a:ea typeface="GungsuhChe" pitchFamily="49" charset="-127"/>
              </a:rPr>
              <a:t>Predict New Astrophysical Phenomena</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D2D8002D-B5B0-4BAC-B1F6-782DDCCE6D9C}" type="slidenum">
              <a:rPr kumimoji="1" lang="ja-JP" altLang="en-US" smtClean="0"/>
              <a:pPr/>
              <a:t>98</a:t>
            </a:fld>
            <a:endParaRPr kumimoji="1" lang="ja-JP" altLang="en-US"/>
          </a:p>
        </p:txBody>
      </p:sp>
      <p:pic>
        <p:nvPicPr>
          <p:cNvPr id="278530" name="Picture 2"/>
          <p:cNvPicPr>
            <a:picLocks noChangeAspect="1" noChangeArrowheads="1"/>
          </p:cNvPicPr>
          <p:nvPr/>
        </p:nvPicPr>
        <p:blipFill>
          <a:blip r:embed="rId3" cstate="print"/>
          <a:srcRect/>
          <a:stretch>
            <a:fillRect/>
          </a:stretch>
        </p:blipFill>
        <p:spPr bwMode="auto">
          <a:xfrm>
            <a:off x="0" y="1209610"/>
            <a:ext cx="7668344" cy="5648390"/>
          </a:xfrm>
          <a:prstGeom prst="rect">
            <a:avLst/>
          </a:prstGeom>
          <a:noFill/>
          <a:ln w="9525">
            <a:noFill/>
            <a:miter lim="800000"/>
            <a:headEnd/>
            <a:tailEnd/>
          </a:ln>
        </p:spPr>
      </p:pic>
      <p:sp>
        <p:nvSpPr>
          <p:cNvPr id="4" name="テキスト ボックス 3"/>
          <p:cNvSpPr txBox="1"/>
          <p:nvPr/>
        </p:nvSpPr>
        <p:spPr>
          <a:xfrm>
            <a:off x="7380312" y="6093296"/>
            <a:ext cx="1620893" cy="369332"/>
          </a:xfrm>
          <a:prstGeom prst="rect">
            <a:avLst/>
          </a:prstGeom>
          <a:noFill/>
        </p:spPr>
        <p:txBody>
          <a:bodyPr wrap="none" rtlCol="0">
            <a:spAutoFit/>
          </a:bodyPr>
          <a:lstStyle/>
          <a:p>
            <a:r>
              <a:rPr kumimoji="1" lang="en-US" altLang="ja-JP" dirty="0" smtClean="0"/>
              <a:t>(by G. </a:t>
            </a:r>
            <a:r>
              <a:rPr lang="en-US" altLang="ja-JP" dirty="0" err="1" smtClean="0"/>
              <a:t>M</a:t>
            </a:r>
            <a:r>
              <a:rPr kumimoji="1" lang="en-US" altLang="ja-JP" dirty="0" err="1" smtClean="0"/>
              <a:t>ourou</a:t>
            </a:r>
            <a:r>
              <a:rPr kumimoji="1" lang="en-US" altLang="ja-JP" dirty="0" smtClean="0"/>
              <a:t>)</a:t>
            </a:r>
            <a:endParaRPr kumimoji="1" lang="ja-JP" altLang="en-US" dirty="0"/>
          </a:p>
        </p:txBody>
      </p:sp>
      <p:pic>
        <p:nvPicPr>
          <p:cNvPr id="5" name="Picture 1"/>
          <p:cNvPicPr>
            <a:picLocks noChangeAspect="1" noChangeArrowheads="1"/>
          </p:cNvPicPr>
          <p:nvPr/>
        </p:nvPicPr>
        <p:blipFill>
          <a:blip r:embed="rId4" cstate="print"/>
          <a:srcRect/>
          <a:stretch>
            <a:fillRect/>
          </a:stretch>
        </p:blipFill>
        <p:spPr bwMode="auto">
          <a:xfrm>
            <a:off x="6012160" y="1"/>
            <a:ext cx="3275856" cy="2242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620688"/>
            <a:ext cx="7772400" cy="1944216"/>
          </a:xfrm>
        </p:spPr>
        <p:txBody>
          <a:bodyPr>
            <a:noAutofit/>
          </a:bodyPr>
          <a:lstStyle/>
          <a:p>
            <a:r>
              <a:rPr kumimoji="1" lang="en-US" altLang="ja-JP"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Experimental Maximum of Focused Laser Intensity</a:t>
            </a:r>
            <a:endParaRPr kumimoji="1" lang="ja-JP" alt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サブタイトル 2"/>
          <p:cNvSpPr>
            <a:spLocks noGrp="1"/>
          </p:cNvSpPr>
          <p:nvPr>
            <p:ph type="subTitle" idx="1"/>
          </p:nvPr>
        </p:nvSpPr>
        <p:spPr>
          <a:xfrm>
            <a:off x="1259632" y="3284984"/>
            <a:ext cx="6400800" cy="1872208"/>
          </a:xfrm>
        </p:spPr>
        <p:txBody>
          <a:bodyPr>
            <a:noAutofit/>
          </a:bodyPr>
          <a:lstStyle/>
          <a:p>
            <a:r>
              <a:rPr lang="en-US" altLang="ja-JP" sz="4800" b="1" dirty="0" smtClean="0">
                <a:solidFill>
                  <a:schemeClr val="tx2">
                    <a:lumMod val="75000"/>
                  </a:schemeClr>
                </a:solidFill>
                <a:latin typeface="Times New Roman" pitchFamily="18" charset="0"/>
                <a:cs typeface="Times New Roman" pitchFamily="18" charset="0"/>
              </a:rPr>
              <a:t>I = 2x10</a:t>
            </a:r>
            <a:r>
              <a:rPr lang="en-US" altLang="ja-JP" sz="4800" b="1" baseline="30000" dirty="0" smtClean="0">
                <a:solidFill>
                  <a:schemeClr val="tx2">
                    <a:lumMod val="75000"/>
                  </a:schemeClr>
                </a:solidFill>
                <a:latin typeface="Times New Roman" pitchFamily="18" charset="0"/>
                <a:cs typeface="Times New Roman" pitchFamily="18" charset="0"/>
              </a:rPr>
              <a:t>22</a:t>
            </a:r>
            <a:r>
              <a:rPr lang="en-US" altLang="ja-JP" sz="4800" b="1" dirty="0" smtClean="0">
                <a:solidFill>
                  <a:schemeClr val="tx2">
                    <a:lumMod val="75000"/>
                  </a:schemeClr>
                </a:solidFill>
                <a:latin typeface="Times New Roman" pitchFamily="18" charset="0"/>
                <a:cs typeface="Times New Roman" pitchFamily="18" charset="0"/>
              </a:rPr>
              <a:t>W/cm</a:t>
            </a:r>
            <a:r>
              <a:rPr lang="en-US" altLang="ja-JP" sz="4800" b="1" baseline="30000" dirty="0" smtClean="0">
                <a:solidFill>
                  <a:schemeClr val="tx2">
                    <a:lumMod val="75000"/>
                  </a:schemeClr>
                </a:solidFill>
                <a:latin typeface="Times New Roman" pitchFamily="18" charset="0"/>
                <a:cs typeface="Times New Roman" pitchFamily="18" charset="0"/>
              </a:rPr>
              <a:t>2</a:t>
            </a:r>
          </a:p>
          <a:p>
            <a:r>
              <a:rPr lang="en-US" altLang="ja-JP" sz="4800" b="1" dirty="0" smtClean="0">
                <a:solidFill>
                  <a:schemeClr val="tx2">
                    <a:lumMod val="75000"/>
                  </a:schemeClr>
                </a:solidFill>
                <a:latin typeface="Times New Roman" pitchFamily="18" charset="0"/>
                <a:cs typeface="Times New Roman" pitchFamily="18" charset="0"/>
              </a:rPr>
              <a:t>E = 1.4x10</a:t>
            </a:r>
            <a:r>
              <a:rPr lang="en-US" altLang="ja-JP" sz="4800" b="1" baseline="30000" dirty="0" smtClean="0">
                <a:solidFill>
                  <a:schemeClr val="tx2">
                    <a:lumMod val="75000"/>
                  </a:schemeClr>
                </a:solidFill>
                <a:latin typeface="Times New Roman" pitchFamily="18" charset="0"/>
                <a:cs typeface="Times New Roman" pitchFamily="18" charset="0"/>
              </a:rPr>
              <a:t>12</a:t>
            </a:r>
            <a:r>
              <a:rPr lang="en-US" altLang="ja-JP" sz="4800" b="1" dirty="0" smtClean="0">
                <a:solidFill>
                  <a:schemeClr val="tx2">
                    <a:lumMod val="75000"/>
                  </a:schemeClr>
                </a:solidFill>
                <a:latin typeface="Times New Roman" pitchFamily="18" charset="0"/>
                <a:cs typeface="Times New Roman" pitchFamily="18" charset="0"/>
              </a:rPr>
              <a:t> V/cm</a:t>
            </a:r>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99</a:t>
            </a:fld>
            <a:endParaRPr kumimoji="1" lang="ja-JP" altLang="en-US"/>
          </a:p>
        </p:txBody>
      </p:sp>
      <p:sp>
        <p:nvSpPr>
          <p:cNvPr id="5" name="テキスト ボックス 4"/>
          <p:cNvSpPr txBox="1"/>
          <p:nvPr/>
        </p:nvSpPr>
        <p:spPr>
          <a:xfrm>
            <a:off x="1043608" y="5805264"/>
            <a:ext cx="7078861" cy="523220"/>
          </a:xfrm>
          <a:prstGeom prst="rect">
            <a:avLst/>
          </a:prstGeom>
          <a:noFill/>
        </p:spPr>
        <p:txBody>
          <a:bodyPr wrap="none" rtlCol="0">
            <a:spAutoFit/>
          </a:bodyPr>
          <a:lstStyle/>
          <a:p>
            <a:r>
              <a:rPr lang="en-US" altLang="ja-JP" sz="2800" dirty="0" smtClean="0"/>
              <a:t>V. </a:t>
            </a:r>
            <a:r>
              <a:rPr lang="en-US" altLang="ja-JP" sz="2800" dirty="0" err="1" smtClean="0"/>
              <a:t>Yanofsky</a:t>
            </a:r>
            <a:r>
              <a:rPr lang="en-US" altLang="ja-JP" sz="2800" dirty="0" smtClean="0"/>
              <a:t> et al., Opt. Express 16, 2109n(2008)</a:t>
            </a:r>
            <a:endParaRPr kumimoji="1" lang="ja-JP" altLang="en-US" sz="2800" dirty="0"/>
          </a:p>
        </p:txBody>
      </p:sp>
      <p:sp>
        <p:nvSpPr>
          <p:cNvPr id="6" name="Line 6"/>
          <p:cNvSpPr>
            <a:spLocks noChangeShapeType="1"/>
          </p:cNvSpPr>
          <p:nvPr/>
        </p:nvSpPr>
        <p:spPr bwMode="auto">
          <a:xfrm>
            <a:off x="251520" y="2708920"/>
            <a:ext cx="8640960" cy="0"/>
          </a:xfrm>
          <a:prstGeom prst="line">
            <a:avLst/>
          </a:prstGeom>
          <a:noFill/>
          <a:ln w="76200" cmpd="tri">
            <a:solidFill>
              <a:srgbClr val="0070C0"/>
            </a:solidFill>
            <a:round/>
            <a:headEnd/>
            <a:tailEnd/>
          </a:ln>
        </p:spPr>
        <p:txBody>
          <a:bodyPr/>
          <a:lstStyle/>
          <a:p>
            <a:endParaRPr lang="ja-JP" alt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15.1|3.4|8.3|1.2|2|1.6|4.4|2.7"/>
</p:tagLst>
</file>

<file path=ppt/tags/tag2.xml><?xml version="1.0" encoding="utf-8"?>
<p:tagLst xmlns:a="http://schemas.openxmlformats.org/drawingml/2006/main" xmlns:r="http://schemas.openxmlformats.org/officeDocument/2006/relationships" xmlns:p="http://schemas.openxmlformats.org/presentationml/2006/main">
  <p:tag name="TIMING" val="|39.7"/>
</p:tagLst>
</file>

<file path=ppt/tags/tag3.xml><?xml version="1.0" encoding="utf-8"?>
<p:tagLst xmlns:a="http://schemas.openxmlformats.org/drawingml/2006/main" xmlns:r="http://schemas.openxmlformats.org/officeDocument/2006/relationships" xmlns:p="http://schemas.openxmlformats.org/presentationml/2006/main">
  <p:tag name="TIMING" val="|13.9|4.2|2.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4348</TotalTime>
  <Words>3050</Words>
  <Application>Microsoft Office PowerPoint</Application>
  <PresentationFormat>画面に合わせる (4:3)</PresentationFormat>
  <Paragraphs>847</Paragraphs>
  <Slides>113</Slides>
  <Notes>113</Notes>
  <HiddenSlides>1</HiddenSlides>
  <MMClips>4</MMClips>
  <ScaleCrop>false</ScaleCrop>
  <HeadingPairs>
    <vt:vector size="6" baseType="variant">
      <vt:variant>
        <vt:lpstr>テーマ</vt:lpstr>
      </vt:variant>
      <vt:variant>
        <vt:i4>1</vt:i4>
      </vt:variant>
      <vt:variant>
        <vt:lpstr>埋め込まれた OLE サーバー</vt:lpstr>
      </vt:variant>
      <vt:variant>
        <vt:i4>4</vt:i4>
      </vt:variant>
      <vt:variant>
        <vt:lpstr>スライド タイトル</vt:lpstr>
      </vt:variant>
      <vt:variant>
        <vt:i4>113</vt:i4>
      </vt:variant>
    </vt:vector>
  </HeadingPairs>
  <TitlesOfParts>
    <vt:vector size="118" baseType="lpstr">
      <vt:lpstr>Office テーマ</vt:lpstr>
      <vt:lpstr>数式</vt:lpstr>
      <vt:lpstr>Image</vt:lpstr>
      <vt:lpstr>ビットマップ イメージ</vt:lpstr>
      <vt:lpstr>Equation</vt:lpstr>
      <vt:lpstr>Laboratory Astrophysics (1) Laser Experiment on Collisionless Shock and Origin of Cosmic Ray</vt:lpstr>
      <vt:lpstr>スライド 2</vt:lpstr>
      <vt:lpstr>Outline</vt:lpstr>
      <vt:lpstr>Supernova 1987A</vt:lpstr>
      <vt:lpstr>スライド 5</vt:lpstr>
      <vt:lpstr>スライド 6</vt:lpstr>
      <vt:lpstr>スライド 7</vt:lpstr>
      <vt:lpstr>What is Laboratory Astrophysics ?</vt:lpstr>
      <vt:lpstr>スライド 9</vt:lpstr>
      <vt:lpstr>Topic(1). High-Mach Number Collisionless Shock Formation and Origin of Cosmic-Rays </vt:lpstr>
      <vt:lpstr>1.1 Collisionless Shocks in Universe</vt:lpstr>
      <vt:lpstr>スライド 12</vt:lpstr>
      <vt:lpstr>スライド 13</vt:lpstr>
      <vt:lpstr>スライド 14</vt:lpstr>
      <vt:lpstr>スライド 15</vt:lpstr>
      <vt:lpstr>スライド 16</vt:lpstr>
      <vt:lpstr>スライド 17</vt:lpstr>
      <vt:lpstr>スライド 18</vt:lpstr>
      <vt:lpstr>Collisionless Shocks without External Magnetic Fields</vt:lpstr>
      <vt:lpstr>スライド 20</vt:lpstr>
      <vt:lpstr>スライド 21</vt:lpstr>
      <vt:lpstr>Boltzmann Equation</vt:lpstr>
      <vt:lpstr>スライド 23</vt:lpstr>
      <vt:lpstr>Two Stream Instability(TSI)</vt:lpstr>
      <vt:lpstr>スライド 25</vt:lpstr>
      <vt:lpstr>スライド 26</vt:lpstr>
      <vt:lpstr>Weibel Instability in y-z Plane </vt:lpstr>
      <vt:lpstr>スライド 28</vt:lpstr>
      <vt:lpstr>スライド 29</vt:lpstr>
      <vt:lpstr>スライド 30</vt:lpstr>
      <vt:lpstr>スライド 31</vt:lpstr>
      <vt:lpstr>Phase Space Plots</vt:lpstr>
      <vt:lpstr>スライド 33</vt:lpstr>
      <vt:lpstr>Experimental Data by T. Morita et al.</vt:lpstr>
      <vt:lpstr>スライド 35</vt:lpstr>
      <vt:lpstr>スライド 36</vt:lpstr>
      <vt:lpstr>スライド 37</vt:lpstr>
      <vt:lpstr>スライド 38</vt:lpstr>
      <vt:lpstr>Laser Fusion Reactor Design</vt:lpstr>
      <vt:lpstr>スライド 40</vt:lpstr>
      <vt:lpstr>In a double-plane target after 10 ns, emission intensity profile becomes steeper; a collisionless shock is generated.</vt:lpstr>
      <vt:lpstr>スライド 42</vt:lpstr>
      <vt:lpstr>スライド 43</vt:lpstr>
      <vt:lpstr>“Astrophysical Collisionless Shock Generation in Laser Driven Experiments” OMEGA Facility, Dec. 14, 2010 </vt:lpstr>
      <vt:lpstr>Collisionless Shock in E-M Turbulence (Most important to be consistent with Cosmic-Ray accelaration)  (Multi-dimensional mechanism)</vt:lpstr>
      <vt:lpstr>Collisionless Shock in E-B Turbulence</vt:lpstr>
      <vt:lpstr>スライド 47</vt:lpstr>
      <vt:lpstr>1.2 Particle Accelerations</vt:lpstr>
      <vt:lpstr>スライド 49</vt:lpstr>
      <vt:lpstr>スライド 50</vt:lpstr>
      <vt:lpstr>Evidence of Particle Acceleration in Universe</vt:lpstr>
      <vt:lpstr>スライド 52</vt:lpstr>
      <vt:lpstr>スライド 53</vt:lpstr>
      <vt:lpstr>スライド 54</vt:lpstr>
      <vt:lpstr>スライド 55</vt:lpstr>
      <vt:lpstr>Acceleration Mechanism (1)</vt:lpstr>
      <vt:lpstr>スライド 57</vt:lpstr>
      <vt:lpstr>Acceleration Mechanism</vt:lpstr>
      <vt:lpstr>Acceleration Mechanism (2)</vt:lpstr>
      <vt:lpstr>スライド 60</vt:lpstr>
      <vt:lpstr>Non-thermal Emission of X-ray by Chandra</vt:lpstr>
      <vt:lpstr>Thin filaments are obserbed in Many SNRs</vt:lpstr>
      <vt:lpstr>Filament Structure and Particle Acceleration</vt:lpstr>
      <vt:lpstr>Acceleration Mechanism (3)</vt:lpstr>
      <vt:lpstr>スライド 65</vt:lpstr>
      <vt:lpstr>スライド 66</vt:lpstr>
      <vt:lpstr>Incoherent Wakefield Acceleration</vt:lpstr>
      <vt:lpstr>スライド 68</vt:lpstr>
      <vt:lpstr>スライド 69</vt:lpstr>
      <vt:lpstr>スライド 70</vt:lpstr>
      <vt:lpstr>1.3 Laboratory Experiment with NIF</vt:lpstr>
      <vt:lpstr>Collisionless Shock in E-B Turbulence</vt:lpstr>
      <vt:lpstr>Scaling Laws from PIC Simulations</vt:lpstr>
      <vt:lpstr>スライド 74</vt:lpstr>
      <vt:lpstr>スライド 75</vt:lpstr>
      <vt:lpstr>スライド 76</vt:lpstr>
      <vt:lpstr>スライド 77</vt:lpstr>
      <vt:lpstr>スライド 78</vt:lpstr>
      <vt:lpstr>スライド 79</vt:lpstr>
      <vt:lpstr>スライド 80</vt:lpstr>
      <vt:lpstr>スライド 81</vt:lpstr>
      <vt:lpstr>スライド 82</vt:lpstr>
      <vt:lpstr>スライド 83</vt:lpstr>
      <vt:lpstr>スライド 84</vt:lpstr>
      <vt:lpstr>スライド 85</vt:lpstr>
      <vt:lpstr>スライド 86</vt:lpstr>
      <vt:lpstr>スライド 87</vt:lpstr>
      <vt:lpstr>スライド 88</vt:lpstr>
      <vt:lpstr>スライド 89</vt:lpstr>
      <vt:lpstr>スライド 90</vt:lpstr>
      <vt:lpstr>スライド 91</vt:lpstr>
      <vt:lpstr>スライド 92</vt:lpstr>
      <vt:lpstr>スライド 93</vt:lpstr>
      <vt:lpstr>スライド 94</vt:lpstr>
      <vt:lpstr>スライド 95</vt:lpstr>
      <vt:lpstr>スライド 96</vt:lpstr>
      <vt:lpstr>4. Relativistic Electron-positron Pair Plasmas</vt:lpstr>
      <vt:lpstr>スライド 98</vt:lpstr>
      <vt:lpstr>Experimental Maximum of Focused Laser Intensity</vt:lpstr>
      <vt:lpstr>スライド 100</vt:lpstr>
      <vt:lpstr>スライド 101</vt:lpstr>
      <vt:lpstr>Highly Rel. Pair Plasmas (I = 1024 ~1025 W/cm2)</vt:lpstr>
      <vt:lpstr>スライド 103</vt:lpstr>
      <vt:lpstr>スライド 104</vt:lpstr>
      <vt:lpstr>スライド 105</vt:lpstr>
      <vt:lpstr>スライド 106</vt:lpstr>
      <vt:lpstr>スライド 107</vt:lpstr>
      <vt:lpstr>スライド 108</vt:lpstr>
      <vt:lpstr>スライド 109</vt:lpstr>
      <vt:lpstr>スライド 110</vt:lpstr>
      <vt:lpstr>スライド 111</vt:lpstr>
      <vt:lpstr>スライド 112</vt:lpstr>
      <vt:lpstr>スライド 113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高マッハ数無衝突プラズマ衝撃波のレーザー宇宙物理研究</dc:title>
  <dc:creator>takabe</dc:creator>
  <cp:lastModifiedBy>Takabe.Hideaki(Aki)</cp:lastModifiedBy>
  <cp:revision>208</cp:revision>
  <dcterms:created xsi:type="dcterms:W3CDTF">2009-03-24T01:40:04Z</dcterms:created>
  <dcterms:modified xsi:type="dcterms:W3CDTF">2011-06-29T06:01:21Z</dcterms:modified>
</cp:coreProperties>
</file>