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1214" r:id="rId2"/>
    <p:sldId id="1360" r:id="rId3"/>
    <p:sldId id="1384" r:id="rId4"/>
    <p:sldId id="1428" r:id="rId5"/>
    <p:sldId id="1356" r:id="rId6"/>
    <p:sldId id="1410" r:id="rId7"/>
    <p:sldId id="1341" r:id="rId8"/>
    <p:sldId id="1436" r:id="rId9"/>
    <p:sldId id="1437" r:id="rId10"/>
    <p:sldId id="1439" r:id="rId11"/>
    <p:sldId id="1350" r:id="rId12"/>
    <p:sldId id="1320" r:id="rId13"/>
    <p:sldId id="1412" r:id="rId14"/>
    <p:sldId id="1342" r:id="rId15"/>
    <p:sldId id="1343" r:id="rId16"/>
    <p:sldId id="1405" r:id="rId17"/>
    <p:sldId id="1429" r:id="rId18"/>
    <p:sldId id="1331" r:id="rId19"/>
    <p:sldId id="1391" r:id="rId20"/>
    <p:sldId id="1403" r:id="rId21"/>
    <p:sldId id="1338" r:id="rId22"/>
    <p:sldId id="1430" r:id="rId23"/>
    <p:sldId id="1361" r:id="rId24"/>
    <p:sldId id="1388" r:id="rId25"/>
    <p:sldId id="1358" r:id="rId26"/>
    <p:sldId id="1389" r:id="rId27"/>
    <p:sldId id="1415" r:id="rId28"/>
    <p:sldId id="1362" r:id="rId29"/>
    <p:sldId id="1398" r:id="rId30"/>
    <p:sldId id="1359" r:id="rId31"/>
    <p:sldId id="1393" r:id="rId32"/>
    <p:sldId id="1432" r:id="rId33"/>
    <p:sldId id="1434" r:id="rId34"/>
    <p:sldId id="1433" r:id="rId35"/>
    <p:sldId id="1435" r:id="rId36"/>
    <p:sldId id="1394" r:id="rId37"/>
    <p:sldId id="1392" r:id="rId38"/>
    <p:sldId id="1395" r:id="rId39"/>
    <p:sldId id="1426" r:id="rId40"/>
    <p:sldId id="1406" r:id="rId41"/>
    <p:sldId id="1416" r:id="rId42"/>
  </p:sldIdLst>
  <p:sldSz cx="9144000" cy="6858000" type="screen4x3"/>
  <p:notesSz cx="6400800" cy="86868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FFCC00"/>
    <a:srgbClr val="000066"/>
    <a:srgbClr val="FF0000"/>
    <a:srgbClr val="FF3300"/>
    <a:srgbClr val="0000CC"/>
    <a:srgbClr val="CC66FF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320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49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226" tIns="41613" rIns="83226" bIns="41613" numCol="1" anchor="t" anchorCtr="0" compatLnSpc="1">
            <a:prstTxWarp prst="textNoShape">
              <a:avLst/>
            </a:prstTxWarp>
          </a:bodyPr>
          <a:lstStyle>
            <a:lvl1pPr defTabSz="831850">
              <a:defRPr sz="1100"/>
            </a:lvl1pPr>
          </a:lstStyle>
          <a:p>
            <a:endParaRPr lang="en-US" altLang="ja-JP"/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24263" y="0"/>
            <a:ext cx="27749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226" tIns="41613" rIns="83226" bIns="41613" numCol="1" anchor="t" anchorCtr="0" compatLnSpc="1">
            <a:prstTxWarp prst="textNoShape">
              <a:avLst/>
            </a:prstTxWarp>
          </a:bodyPr>
          <a:lstStyle>
            <a:lvl1pPr algn="r" defTabSz="831850">
              <a:defRPr sz="1100"/>
            </a:lvl1pPr>
          </a:lstStyle>
          <a:p>
            <a:endParaRPr lang="en-US" altLang="ja-JP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7749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226" tIns="41613" rIns="83226" bIns="41613" numCol="1" anchor="b" anchorCtr="0" compatLnSpc="1">
            <a:prstTxWarp prst="textNoShape">
              <a:avLst/>
            </a:prstTxWarp>
          </a:bodyPr>
          <a:lstStyle>
            <a:lvl1pPr defTabSz="831850">
              <a:defRPr sz="1100"/>
            </a:lvl1pPr>
          </a:lstStyle>
          <a:p>
            <a:endParaRPr lang="en-US" altLang="ja-JP"/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4263" y="8251825"/>
            <a:ext cx="27749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226" tIns="41613" rIns="83226" bIns="41613" numCol="1" anchor="b" anchorCtr="0" compatLnSpc="1">
            <a:prstTxWarp prst="textNoShape">
              <a:avLst/>
            </a:prstTxWarp>
          </a:bodyPr>
          <a:lstStyle>
            <a:lvl1pPr algn="r" defTabSz="831850">
              <a:defRPr sz="1100"/>
            </a:lvl1pPr>
          </a:lstStyle>
          <a:p>
            <a:fld id="{B59A521D-C12F-4D4F-AC32-244A16CBB31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49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en-US" altLang="ja-JP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4263" y="0"/>
            <a:ext cx="27749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0288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7500"/>
            <a:ext cx="512127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49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en-US" altLang="ja-JP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4263" y="8250238"/>
            <a:ext cx="27749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85685D3B-6AC2-EC4B-9FD2-69C6D129425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F7DDA-64AA-2742-99EE-19854B08D729}" type="slidenum">
              <a:rPr lang="en-US" altLang="ja-JP" smtClean="0"/>
              <a:pPr/>
              <a:t>23</a:t>
            </a:fld>
            <a:endParaRPr lang="en-US" altLang="ja-JP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646113"/>
            <a:ext cx="4311650" cy="32337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3913" y="4138613"/>
            <a:ext cx="4740275" cy="3881437"/>
          </a:xfrm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  <a:noFill/>
        </p:spPr>
        <p:txBody>
          <a:bodyPr anchor="b" anchorCtr="1"/>
          <a:lstStyle>
            <a:lvl1pPr>
              <a:defRPr sz="54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636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0AC98-873A-C746-8406-232B9E1DE48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DF2B8-18F7-6D43-A2FD-ACB7C1B3E04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341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341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FD0B1-EEC1-5F47-A8A3-F28CF27D60C0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085D2-B53A-3C43-89CD-AA363A3CDF52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A6783-092D-ED4E-A829-2342DB87816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86DB7-2DF2-6541-9125-BCB51F38AAE3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962BC-DC95-CE4C-8CE1-1594FF1554D4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E9708-1298-C048-95A4-1ACDC0043564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9E86E-67F2-C14F-BCBD-445CA2F9028A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FDF524-99DB-C54F-A942-4ED8651977E8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74A3D-A41D-054C-A191-6E01D0ABF5E9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5810424-02FC-024D-BA55-BA3F35B8F01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33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534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534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34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0"/>
            <a:ext cx="7956550" cy="1143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pic>
        <p:nvPicPr>
          <p:cNvPr id="1031" name="Picture 22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187450" cy="1131888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4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4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4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wmf"/><Relationship Id="rId3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9" Type="http://schemas.openxmlformats.org/officeDocument/2006/relationships/slide" Target="slide7.xml"/><Relationship Id="rId10" Type="http://schemas.openxmlformats.org/officeDocument/2006/relationships/image" Target="../media/image11.jpeg"/><Relationship Id="rId11" Type="http://schemas.openxmlformats.org/officeDocument/2006/relationships/image" Target="../media/image12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slide" Target="slide36.xml"/><Relationship Id="rId5" Type="http://schemas.openxmlformats.org/officeDocument/2006/relationships/image" Target="../media/image11.jpeg"/><Relationship Id="rId6" Type="http://schemas.openxmlformats.org/officeDocument/2006/relationships/image" Target="../media/image12.wmf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wmf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wmf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png"/><Relationship Id="rId6" Type="http://schemas.openxmlformats.org/officeDocument/2006/relationships/image" Target="../media/image93.jpeg"/><Relationship Id="rId7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668" cy="6858000"/>
          </a:xfrm>
          <a:prstGeom prst="rect">
            <a:avLst/>
          </a:prstGeom>
        </p:spPr>
      </p:pic>
      <p:sp>
        <p:nvSpPr>
          <p:cNvPr id="136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370138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Cherenkov Telescope Array (CTA)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770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rde_satellite_projection"/>
          <p:cNvPicPr>
            <a:picLocks noChangeAspect="1" noChangeArrowheads="1"/>
          </p:cNvPicPr>
          <p:nvPr/>
        </p:nvPicPr>
        <p:blipFill>
          <a:blip r:embed="rId2"/>
          <a:srcRect t="-8098" b="2812"/>
          <a:stretch>
            <a:fillRect/>
          </a:stretch>
        </p:blipFill>
        <p:spPr bwMode="auto">
          <a:xfrm>
            <a:off x="304800" y="1295400"/>
            <a:ext cx="8382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09563" y="1162050"/>
            <a:ext cx="4191000" cy="701675"/>
          </a:xfrm>
          <a:prstGeom prst="rect">
            <a:avLst/>
          </a:prstGeom>
          <a:solidFill>
            <a:schemeClr val="accent2"/>
          </a:solidFill>
          <a:ln w="25400" algn="ctr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One observatory with two sites</a:t>
            </a:r>
          </a:p>
          <a:p>
            <a:r>
              <a:rPr lang="en-US" altLang="ja-JP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operated by one consortium</a:t>
            </a:r>
          </a:p>
        </p:txBody>
      </p:sp>
      <p:sp>
        <p:nvSpPr>
          <p:cNvPr id="22532" name="Oval 7"/>
          <p:cNvSpPr>
            <a:spLocks noChangeArrowheads="1"/>
          </p:cNvSpPr>
          <p:nvPr/>
        </p:nvSpPr>
        <p:spPr bwMode="auto">
          <a:xfrm>
            <a:off x="1752600" y="3276600"/>
            <a:ext cx="2743200" cy="304800"/>
          </a:xfrm>
          <a:prstGeom prst="ellipse">
            <a:avLst/>
          </a:prstGeom>
          <a:solidFill>
            <a:srgbClr val="C0C0C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2533" name="Oval 8"/>
          <p:cNvSpPr>
            <a:spLocks noChangeArrowheads="1"/>
          </p:cNvSpPr>
          <p:nvPr/>
        </p:nvSpPr>
        <p:spPr bwMode="auto">
          <a:xfrm>
            <a:off x="2438400" y="4724400"/>
            <a:ext cx="2743200" cy="304800"/>
          </a:xfrm>
          <a:prstGeom prst="ellipse">
            <a:avLst/>
          </a:prstGeom>
          <a:solidFill>
            <a:srgbClr val="C0C0C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813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000" smtClean="0"/>
              <a:t>ＣＴＡ候補地 （北、南　</a:t>
            </a:r>
            <a:r>
              <a:rPr lang="en-US" altLang="ja-JP" sz="4000" smtClean="0">
                <a:latin typeface="ＭＳ Ｐゴシック" charset="-128"/>
              </a:rPr>
              <a:t>2 stations</a:t>
            </a:r>
            <a:r>
              <a:rPr lang="ja-JP" altLang="en-US" sz="4000" smtClean="0">
                <a:latin typeface="ＭＳ Ｐゴシック" charset="-128"/>
              </a:rPr>
              <a:t>）</a:t>
            </a:r>
            <a:endParaRPr lang="en-US" altLang="ja-JP" sz="4000" smtClean="0">
              <a:latin typeface="ＭＳ Ｐゴシック" charset="-128"/>
            </a:endParaRP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822325" y="4560888"/>
            <a:ext cx="1357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/>
              <a:t>Galactic plus</a:t>
            </a:r>
          </a:p>
          <a:p>
            <a:pPr algn="ctr"/>
            <a:r>
              <a:rPr lang="en-US" altLang="ja-JP"/>
              <a:t>extragalactic</a:t>
            </a:r>
          </a:p>
          <a:p>
            <a:pPr algn="ctr"/>
            <a:r>
              <a:rPr lang="en-US" altLang="ja-JP"/>
              <a:t>science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365125" y="3033713"/>
            <a:ext cx="13350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/>
              <a:t>Mainly</a:t>
            </a:r>
          </a:p>
          <a:p>
            <a:pPr algn="ctr"/>
            <a:r>
              <a:rPr lang="en-US" altLang="ja-JP"/>
              <a:t>extragalactic</a:t>
            </a:r>
          </a:p>
          <a:p>
            <a:pPr algn="ctr"/>
            <a:r>
              <a:rPr lang="en-US" altLang="ja-JP"/>
              <a:t>science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5167313" cy="400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/>
              <a:t>Milestones, tasks are defined in each WP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457200" y="2327275"/>
            <a:ext cx="8621713" cy="38115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de-DE" altLang="ja-JP" b="1"/>
              <a:t>WP1	MNG	</a:t>
            </a:r>
            <a:r>
              <a:rPr lang="de-DE" altLang="ja-JP"/>
              <a:t>Management of the design study</a:t>
            </a:r>
          </a:p>
          <a:p>
            <a:pPr>
              <a:lnSpc>
                <a:spcPct val="200000"/>
              </a:lnSpc>
            </a:pPr>
            <a:r>
              <a:rPr lang="de-DE" altLang="ja-JP" b="1"/>
              <a:t>WP2	PHYS	</a:t>
            </a:r>
            <a:r>
              <a:rPr lang="de-DE" altLang="ja-JP"/>
              <a:t>Astrophysics and astroparticle physics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WP3	MC	</a:t>
            </a:r>
            <a:r>
              <a:rPr lang="en-US" altLang="ja-JP"/>
              <a:t>Optimization of array layout, performance studies and analysis algorithms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WP4	SITE 	</a:t>
            </a:r>
            <a:r>
              <a:rPr lang="de-DE" altLang="ja-JP"/>
              <a:t>Site evaluation and site infrastructure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WP5	MIR	</a:t>
            </a:r>
            <a:r>
              <a:rPr lang="de-DE" altLang="ja-JP"/>
              <a:t>Telescope optics and mirror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WP6	TEL	</a:t>
            </a:r>
            <a:r>
              <a:rPr lang="de-DE" altLang="ja-JP"/>
              <a:t>Telescope structure, drive, control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WP7	FPI	</a:t>
            </a:r>
            <a:r>
              <a:rPr lang="en-US" altLang="ja-JP"/>
              <a:t>Focal plane instrumentation, mechanics and photo detectors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WP8	ELEC	</a:t>
            </a:r>
            <a:r>
              <a:rPr lang="de-DE" altLang="ja-JP"/>
              <a:t>Readout electronics and trigger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WP9 	ATAC	</a:t>
            </a:r>
            <a:r>
              <a:rPr lang="de-DE" altLang="ja-JP"/>
              <a:t>Atmospheric monitoring, associated science &amp; instrument calib.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WP10	OBS	</a:t>
            </a:r>
            <a:r>
              <a:rPr lang="en-US" altLang="ja-JP"/>
              <a:t>Observatory operation and  access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WP11	DATA	</a:t>
            </a:r>
            <a:r>
              <a:rPr lang="de-DE" altLang="ja-JP"/>
              <a:t>Data handling, data processing, data management and access</a:t>
            </a:r>
          </a:p>
          <a:p>
            <a:pPr>
              <a:lnSpc>
                <a:spcPct val="120000"/>
              </a:lnSpc>
            </a:pPr>
            <a:r>
              <a:rPr lang="de-DE" altLang="ja-JP" b="1"/>
              <a:t>WP12	QA	</a:t>
            </a:r>
            <a:r>
              <a:rPr lang="de-DE" altLang="ja-JP"/>
              <a:t>Risk assessment and quality assurance, production planning</a:t>
            </a:r>
            <a:endParaRPr lang="en-US" altLang="ja-JP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 smtClean="0"/>
              <a:t>Design Study started</a:t>
            </a:r>
            <a:br>
              <a:rPr lang="en-US" altLang="ja-JP" sz="4000" smtClean="0"/>
            </a:br>
            <a:r>
              <a:rPr lang="en-US" altLang="ja-JP" sz="4000" smtClean="0"/>
              <a:t>in Jan.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タイムスケジュール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3025"/>
            <a:ext cx="91440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ja-JP" sz="4000" smtClean="0"/>
              <a:t>CTA preliminary M.C. Study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64087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/>
          <a:srcRect l="16672" t="22119" r="10004"/>
          <a:stretch>
            <a:fillRect/>
          </a:stretch>
        </p:blipFill>
        <p:spPr bwMode="auto">
          <a:xfrm>
            <a:off x="3995738" y="3305175"/>
            <a:ext cx="4932362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ja-JP" sz="3600"/>
              <a:t>Impact of Pixel size</a:t>
            </a:r>
            <a:br>
              <a:rPr lang="en-US" altLang="ja-JP" sz="3600"/>
            </a:br>
            <a:r>
              <a:rPr lang="en-US" altLang="ja-JP" sz="3600"/>
              <a:t>to the Angular resolution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74750"/>
            <a:ext cx="56515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068638"/>
            <a:ext cx="514826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7667625" y="5300663"/>
            <a:ext cx="0" cy="576262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7216775" y="4913313"/>
            <a:ext cx="1195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211E48"/>
                </a:solidFill>
              </a:rPr>
              <a:t>1~2 arcmin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Optimization is on-going</a:t>
            </a:r>
            <a:br>
              <a:rPr lang="en-US" altLang="ja-JP" smtClean="0"/>
            </a:br>
            <a:r>
              <a:rPr lang="en-US" altLang="ja-JP" smtClean="0"/>
              <a:t>275 telescopes</a:t>
            </a:r>
            <a:endParaRPr lang="ja-JP" altLang="en-US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1285875"/>
            <a:ext cx="5608637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1_n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214438"/>
            <a:ext cx="28924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c1_n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4143375"/>
            <a:ext cx="2857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Report from M.C. group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15778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/>
              <a:t>Scientific potential of CTA</a:t>
            </a: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400"/>
              <a:t>About 30 sources are now identified as VHE gamma sources.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/>
              <a:t>GLAST will see ~3000 of GeV sources around 2010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/>
              <a:t>Our target in VHE Energy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800"/>
              <a:t>~100 VHE sources in 2010 by HESS-II and MAGIC-II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800"/>
              <a:t>~1000 VHE sources in 2020 by CTA</a:t>
            </a:r>
          </a:p>
          <a:p>
            <a:pPr lvl="2" eaLnBrk="1" hangingPunct="1">
              <a:lnSpc>
                <a:spcPct val="90000"/>
              </a:lnSpc>
            </a:pPr>
            <a:endParaRPr lang="en-US" altLang="ja-JP" sz="1800"/>
          </a:p>
          <a:p>
            <a:pPr lvl="1" eaLnBrk="1" hangingPunct="1">
              <a:lnSpc>
                <a:spcPct val="90000"/>
              </a:lnSpc>
            </a:pPr>
            <a:r>
              <a:rPr lang="en-US" altLang="ja-JP" sz="2000">
                <a:solidFill>
                  <a:srgbClr val="FFCC00"/>
                </a:solidFill>
              </a:rPr>
              <a:t>CTA Sensitivity must be 10 times better than HESS, and MAGIC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000"/>
          </a:p>
          <a:p>
            <a:pPr eaLnBrk="1" hangingPunct="1">
              <a:lnSpc>
                <a:spcPct val="90000"/>
              </a:lnSpc>
            </a:pPr>
            <a:r>
              <a:rPr lang="en-US" altLang="ja-JP" sz="2400"/>
              <a:t>Importance of all sky observatory </a:t>
            </a:r>
            <a:r>
              <a:rPr lang="en-US" altLang="ja-JP" sz="2400">
                <a:sym typeface="Wingdings" charset="2"/>
              </a:rPr>
              <a:t> full sky survey  relatively large FOV is favored</a:t>
            </a:r>
          </a:p>
          <a:p>
            <a:pPr eaLnBrk="1" hangingPunct="1">
              <a:lnSpc>
                <a:spcPct val="90000"/>
              </a:lnSpc>
            </a:pPr>
            <a:endParaRPr lang="en-US" altLang="ja-JP" sz="2400">
              <a:sym typeface="Wingdings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>
                <a:solidFill>
                  <a:srgbClr val="FFCC00"/>
                </a:solidFill>
              </a:rPr>
              <a:t>Extend HESS galactic plane survey to entire sky</a:t>
            </a:r>
          </a:p>
        </p:txBody>
      </p:sp>
      <p:pic>
        <p:nvPicPr>
          <p:cNvPr id="28676" name="Picture 4" descr="Hofmann2"/>
          <p:cNvPicPr>
            <a:picLocks noChangeAspect="1" noChangeArrowheads="1"/>
          </p:cNvPicPr>
          <p:nvPr/>
        </p:nvPicPr>
        <p:blipFill>
          <a:blip r:embed="rId2"/>
          <a:srcRect t="16798"/>
          <a:stretch>
            <a:fillRect/>
          </a:stretch>
        </p:blipFill>
        <p:spPr bwMode="auto">
          <a:xfrm>
            <a:off x="71438" y="1152525"/>
            <a:ext cx="9144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7450" cy="1131888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>
                <a:latin typeface="ＭＳ Ｐゴシック" charset="-128"/>
              </a:rPr>
              <a:t>Great success!!</a:t>
            </a:r>
            <a:br>
              <a:rPr lang="en-US" altLang="ja-JP" sz="4000">
                <a:latin typeface="ＭＳ Ｐゴシック" charset="-128"/>
              </a:rPr>
            </a:br>
            <a:r>
              <a:rPr lang="en-US" altLang="ja-JP" sz="4000">
                <a:latin typeface="ＭＳ Ｐゴシック" charset="-128"/>
              </a:rPr>
              <a:t>HESS </a:t>
            </a:r>
            <a:r>
              <a:rPr lang="ja-JP" altLang="en-US" sz="4000">
                <a:latin typeface="ＭＳ Ｐゴシック" charset="-128"/>
              </a:rPr>
              <a:t>の銀河面サーベイ</a:t>
            </a:r>
            <a:endParaRPr lang="en-US" altLang="ja-JP" sz="4000">
              <a:latin typeface="ＭＳ Ｐゴシック" charset="-128"/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 l="2814" t="6528" r="2814" b="7095"/>
          <a:stretch>
            <a:fillRect/>
          </a:stretch>
        </p:blipFill>
        <p:spPr bwMode="auto">
          <a:xfrm>
            <a:off x="576263" y="1168400"/>
            <a:ext cx="809942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観測対象 ＆</a:t>
            </a:r>
            <a:r>
              <a:rPr lang="en-US" altLang="ja-JP" smtClean="0"/>
              <a:t> </a:t>
            </a:r>
            <a:r>
              <a:rPr lang="ja-JP" altLang="en-US" smtClean="0"/>
              <a:t>物理目的</a:t>
            </a:r>
            <a:endParaRPr lang="en-US" altLang="ja-JP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724525" y="1341438"/>
            <a:ext cx="3201988" cy="2436812"/>
            <a:chOff x="3606" y="845"/>
            <a:chExt cx="2017" cy="1535"/>
          </a:xfrm>
        </p:grpSpPr>
        <p:sp>
          <p:nvSpPr>
            <p:cNvPr id="16404" name="Text Box 4"/>
            <p:cNvSpPr txBox="1">
              <a:spLocks noChangeArrowheads="1"/>
            </p:cNvSpPr>
            <p:nvPr/>
          </p:nvSpPr>
          <p:spPr bwMode="auto">
            <a:xfrm>
              <a:off x="4876" y="2115"/>
              <a:ext cx="562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FF66"/>
                  </a:solidFill>
                  <a:latin typeface="Tahoma" charset="0"/>
                </a:rPr>
                <a:t>GRBs</a:t>
              </a:r>
              <a:endParaRPr kumimoji="0" lang="es-ES" altLang="ja-JP" sz="2400" dirty="0">
                <a:solidFill>
                  <a:srgbClr val="FFFF66"/>
                </a:solidFill>
                <a:latin typeface="Tahoma" charset="0"/>
              </a:endParaRPr>
            </a:p>
          </p:txBody>
        </p:sp>
        <p:pic>
          <p:nvPicPr>
            <p:cNvPr id="1640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06" y="890"/>
              <a:ext cx="998" cy="997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6" name="Text Box 6"/>
            <p:cNvSpPr txBox="1">
              <a:spLocks noChangeArrowheads="1"/>
            </p:cNvSpPr>
            <p:nvPr/>
          </p:nvSpPr>
          <p:spPr bwMode="auto">
            <a:xfrm>
              <a:off x="3833" y="1979"/>
              <a:ext cx="57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FF66"/>
                  </a:solidFill>
                  <a:latin typeface="Tahoma" charset="0"/>
                </a:rPr>
                <a:t>AGNs</a:t>
              </a:r>
              <a:endParaRPr kumimoji="0" lang="es-ES" altLang="ja-JP" sz="2400" dirty="0">
                <a:solidFill>
                  <a:srgbClr val="FFFF66"/>
                </a:solidFill>
                <a:latin typeface="Tahoma" charset="0"/>
              </a:endParaRPr>
            </a:p>
          </p:txBody>
        </p:sp>
        <p:pic>
          <p:nvPicPr>
            <p:cNvPr id="1640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5" y="845"/>
              <a:ext cx="838" cy="1134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0825" y="4437063"/>
            <a:ext cx="8569325" cy="2420937"/>
            <a:chOff x="158" y="2795"/>
            <a:chExt cx="5398" cy="1525"/>
          </a:xfrm>
        </p:grpSpPr>
        <p:pic>
          <p:nvPicPr>
            <p:cNvPr id="16396" name="Picture 9" descr="G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" y="2795"/>
              <a:ext cx="946" cy="1063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7" name="Picture 10" descr="ghoriz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77" y="2803"/>
              <a:ext cx="1179" cy="1171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158" y="3802"/>
              <a:ext cx="113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Origin of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cosmic rays</a:t>
              </a:r>
              <a:endParaRPr kumimoji="0" lang="es-ES" altLang="ja-JP" sz="2400">
                <a:solidFill>
                  <a:srgbClr val="FFFF66"/>
                </a:solidFill>
                <a:latin typeface="Tahoma" charset="0"/>
              </a:endParaRPr>
            </a:p>
          </p:txBody>
        </p:sp>
        <p:pic>
          <p:nvPicPr>
            <p:cNvPr id="16399" name="Picture 12" descr="cosmicray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" y="2795"/>
              <a:ext cx="948" cy="99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4377" y="4055"/>
              <a:ext cx="1036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Cosmology</a:t>
              </a:r>
              <a:endParaRPr kumimoji="0" lang="es-ES" altLang="ja-JP" sz="2400">
                <a:solidFill>
                  <a:srgbClr val="FFFF66"/>
                </a:solidFill>
                <a:latin typeface="Tahoma" charset="0"/>
              </a:endParaRPr>
            </a:p>
          </p:txBody>
        </p:sp>
        <p:sp>
          <p:nvSpPr>
            <p:cNvPr id="16401" name="Text Box 14"/>
            <p:cNvSpPr txBox="1">
              <a:spLocks noChangeArrowheads="1"/>
            </p:cNvSpPr>
            <p:nvPr/>
          </p:nvSpPr>
          <p:spPr bwMode="auto">
            <a:xfrm>
              <a:off x="1610" y="3929"/>
              <a:ext cx="1132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Dark matter</a:t>
              </a:r>
              <a:endParaRPr kumimoji="0" lang="es-ES" altLang="ja-JP" sz="2400">
                <a:solidFill>
                  <a:srgbClr val="FFFF66"/>
                </a:solidFill>
                <a:latin typeface="Tahoma" charset="0"/>
              </a:endParaRPr>
            </a:p>
          </p:txBody>
        </p:sp>
        <p:pic>
          <p:nvPicPr>
            <p:cNvPr id="16402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1" y="2795"/>
              <a:ext cx="1134" cy="851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3" name="Text Box 16"/>
            <p:cNvSpPr txBox="1">
              <a:spLocks noChangeArrowheads="1"/>
            </p:cNvSpPr>
            <p:nvPr/>
          </p:nvSpPr>
          <p:spPr bwMode="auto">
            <a:xfrm>
              <a:off x="3061" y="3802"/>
              <a:ext cx="10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Space-time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&amp; relativity</a:t>
              </a:r>
              <a:endParaRPr kumimoji="0" lang="es-ES" altLang="ja-JP" sz="2400">
                <a:solidFill>
                  <a:srgbClr val="FFFF66"/>
                </a:solidFill>
                <a:latin typeface="Tahoma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9388" y="1412875"/>
            <a:ext cx="5472112" cy="2551113"/>
            <a:chOff x="113" y="890"/>
            <a:chExt cx="3447" cy="1607"/>
          </a:xfrm>
        </p:grpSpPr>
        <p:pic>
          <p:nvPicPr>
            <p:cNvPr id="16390" name="Picture 18" descr="crab_chandra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2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1" name="Picture 19" descr="CXO_CasA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3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2" name="Text Box 20"/>
            <p:cNvSpPr txBox="1">
              <a:spLocks noChangeArrowheads="1"/>
            </p:cNvSpPr>
            <p:nvPr/>
          </p:nvSpPr>
          <p:spPr bwMode="auto">
            <a:xfrm>
              <a:off x="1197" y="1933"/>
              <a:ext cx="99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Pulsars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and PWNe</a:t>
              </a:r>
              <a:endParaRPr kumimoji="0" lang="ja-JP" altLang="es-ES" sz="2400">
                <a:solidFill>
                  <a:srgbClr val="FFFF66"/>
                </a:solidFill>
                <a:latin typeface="Tahoma" charset="0"/>
              </a:endParaRPr>
            </a:p>
          </p:txBody>
        </p:sp>
        <p:sp>
          <p:nvSpPr>
            <p:cNvPr id="16393" name="Text Box 21"/>
            <p:cNvSpPr txBox="1">
              <a:spLocks noChangeArrowheads="1"/>
            </p:cNvSpPr>
            <p:nvPr/>
          </p:nvSpPr>
          <p:spPr bwMode="auto">
            <a:xfrm>
              <a:off x="340" y="1933"/>
              <a:ext cx="5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SNRs</a:t>
              </a:r>
              <a:endParaRPr kumimoji="0" lang="es-ES" altLang="ja-JP" sz="2400">
                <a:solidFill>
                  <a:srgbClr val="FFFF66"/>
                </a:solidFill>
                <a:latin typeface="Tahoma" charset="0"/>
              </a:endParaRPr>
            </a:p>
          </p:txBody>
        </p:sp>
        <p:pic>
          <p:nvPicPr>
            <p:cNvPr id="16394" name="Picture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36" y="935"/>
              <a:ext cx="1134" cy="907"/>
            </a:xfrm>
            <a:prstGeom prst="rect">
              <a:avLst/>
            </a:prstGeom>
            <a:noFill/>
            <a:ln w="1587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6395" name="Text Box 23"/>
            <p:cNvSpPr txBox="1">
              <a:spLocks noChangeArrowheads="1"/>
            </p:cNvSpPr>
            <p:nvPr/>
          </p:nvSpPr>
          <p:spPr bwMode="auto">
            <a:xfrm>
              <a:off x="2274" y="1979"/>
              <a:ext cx="128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Micro quasars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>
                  <a:solidFill>
                    <a:srgbClr val="FFFF66"/>
                  </a:solidFill>
                  <a:latin typeface="Tahoma" charset="0"/>
                </a:rPr>
                <a:t>X-ray binaries</a:t>
              </a:r>
              <a:endParaRPr kumimoji="0" lang="es-ES" altLang="ja-JP" sz="2400">
                <a:solidFill>
                  <a:srgbClr val="FFFF66"/>
                </a:solidFill>
                <a:latin typeface="Tahom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4438" y="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ja-JP" sz="3600" smtClean="0"/>
              <a:t>Guaranteed sources</a:t>
            </a:r>
            <a:br>
              <a:rPr lang="en-US" altLang="ja-JP" sz="3600" smtClean="0"/>
            </a:br>
            <a:r>
              <a:rPr lang="en-US" altLang="ja-JP" sz="3600" smtClean="0"/>
              <a:t>Galactic sources</a:t>
            </a:r>
            <a:endParaRPr lang="ja-JP" altLang="en-US" sz="3600" smtClean="0"/>
          </a:p>
        </p:txBody>
      </p:sp>
      <p:grpSp>
        <p:nvGrpSpPr>
          <p:cNvPr id="30723" name="Group 17"/>
          <p:cNvGrpSpPr>
            <a:grpSpLocks/>
          </p:cNvGrpSpPr>
          <p:nvPr/>
        </p:nvGrpSpPr>
        <p:grpSpPr bwMode="auto">
          <a:xfrm>
            <a:off x="142875" y="1214438"/>
            <a:ext cx="5329238" cy="2217737"/>
            <a:chOff x="113" y="890"/>
            <a:chExt cx="3357" cy="1397"/>
          </a:xfrm>
        </p:grpSpPr>
        <p:pic>
          <p:nvPicPr>
            <p:cNvPr id="30733" name="Picture 18" descr="crab_chandra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2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30734" name="Picture 19" descr="CXO_CasA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3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30735" name="Text Box 20"/>
            <p:cNvSpPr txBox="1">
              <a:spLocks noChangeArrowheads="1"/>
            </p:cNvSpPr>
            <p:nvPr/>
          </p:nvSpPr>
          <p:spPr bwMode="auto">
            <a:xfrm>
              <a:off x="1457" y="1980"/>
              <a:ext cx="50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1800">
                  <a:solidFill>
                    <a:srgbClr val="FFC000"/>
                  </a:solidFill>
                  <a:latin typeface="Tahoma" charset="0"/>
                </a:rPr>
                <a:t>PWNe</a:t>
              </a:r>
              <a:endParaRPr kumimoji="0" lang="ja-JP" altLang="es-ES" sz="1800">
                <a:solidFill>
                  <a:srgbClr val="FFC000"/>
                </a:solidFill>
                <a:latin typeface="Tahoma" charset="0"/>
              </a:endParaRPr>
            </a:p>
          </p:txBody>
        </p:sp>
        <p:sp>
          <p:nvSpPr>
            <p:cNvPr id="30736" name="Text Box 21"/>
            <p:cNvSpPr txBox="1">
              <a:spLocks noChangeArrowheads="1"/>
            </p:cNvSpPr>
            <p:nvPr/>
          </p:nvSpPr>
          <p:spPr bwMode="auto">
            <a:xfrm>
              <a:off x="340" y="1933"/>
              <a:ext cx="4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1800">
                  <a:solidFill>
                    <a:srgbClr val="FFC000"/>
                  </a:solidFill>
                  <a:latin typeface="Tahoma" charset="0"/>
                </a:rPr>
                <a:t>SNRs</a:t>
              </a:r>
              <a:endParaRPr kumimoji="0" lang="es-ES" altLang="ja-JP" sz="1800">
                <a:solidFill>
                  <a:srgbClr val="FFC000"/>
                </a:solidFill>
                <a:latin typeface="Tahoma" charset="0"/>
              </a:endParaRPr>
            </a:p>
          </p:txBody>
        </p:sp>
        <p:pic>
          <p:nvPicPr>
            <p:cNvPr id="30737" name="Picture 2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36" y="890"/>
              <a:ext cx="1134" cy="907"/>
            </a:xfrm>
            <a:prstGeom prst="rect">
              <a:avLst/>
            </a:prstGeom>
            <a:noFill/>
            <a:ln w="1587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30738" name="Text Box 23"/>
            <p:cNvSpPr txBox="1">
              <a:spLocks noChangeArrowheads="1"/>
            </p:cNvSpPr>
            <p:nvPr/>
          </p:nvSpPr>
          <p:spPr bwMode="auto">
            <a:xfrm>
              <a:off x="2397" y="1880"/>
              <a:ext cx="10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1800">
                  <a:solidFill>
                    <a:srgbClr val="FFC000"/>
                  </a:solidFill>
                  <a:latin typeface="Tahoma" charset="0"/>
                </a:rPr>
                <a:t>Micro quasars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1800">
                  <a:solidFill>
                    <a:srgbClr val="FFC000"/>
                  </a:solidFill>
                  <a:latin typeface="Tahoma" charset="0"/>
                </a:rPr>
                <a:t>X-ray binaries</a:t>
              </a:r>
              <a:endParaRPr kumimoji="0" lang="es-ES" altLang="ja-JP" sz="1800">
                <a:solidFill>
                  <a:srgbClr val="FFC000"/>
                </a:solidFill>
                <a:latin typeface="Tahoma" charset="0"/>
              </a:endParaRPr>
            </a:p>
          </p:txBody>
        </p:sp>
      </p:grp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3714750"/>
            <a:ext cx="58451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0"/>
          <p:cNvSpPr>
            <a:spLocks noChangeArrowheads="1"/>
          </p:cNvSpPr>
          <p:nvPr/>
        </p:nvSpPr>
        <p:spPr bwMode="auto">
          <a:xfrm>
            <a:off x="5643563" y="1357313"/>
            <a:ext cx="1428750" cy="1357312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0000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sz="5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6000750" y="1500188"/>
            <a:ext cx="649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6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30727" name="Text Box 23"/>
          <p:cNvSpPr txBox="1">
            <a:spLocks noChangeArrowheads="1"/>
          </p:cNvSpPr>
          <p:nvPr/>
        </p:nvSpPr>
        <p:spPr bwMode="auto">
          <a:xfrm>
            <a:off x="5572125" y="2786063"/>
            <a:ext cx="1627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en-US" altLang="ja-JP" sz="1800">
                <a:solidFill>
                  <a:srgbClr val="FFC000"/>
                </a:solidFill>
                <a:latin typeface="Tahoma" charset="0"/>
              </a:rPr>
              <a:t>Un-ID sources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0" lang="en-US" altLang="ja-JP" sz="1800">
                <a:solidFill>
                  <a:srgbClr val="FFC000"/>
                </a:solidFill>
                <a:latin typeface="Tahoma" charset="0"/>
              </a:rPr>
              <a:t>Dark Sources</a:t>
            </a:r>
            <a:endParaRPr kumimoji="0" lang="es-ES" altLang="ja-JP" sz="1800">
              <a:solidFill>
                <a:srgbClr val="FFC000"/>
              </a:solidFill>
              <a:latin typeface="Tahoma" charset="0"/>
            </a:endParaRPr>
          </a:p>
        </p:txBody>
      </p:sp>
      <p:sp>
        <p:nvSpPr>
          <p:cNvPr id="30728" name="テキスト ボックス 15"/>
          <p:cNvSpPr txBox="1">
            <a:spLocks noChangeArrowheads="1"/>
          </p:cNvSpPr>
          <p:nvPr/>
        </p:nvSpPr>
        <p:spPr bwMode="auto">
          <a:xfrm>
            <a:off x="6057900" y="4214813"/>
            <a:ext cx="29432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CC00"/>
                </a:solidFill>
              </a:rPr>
              <a:t>Galactic sources</a:t>
            </a:r>
          </a:p>
          <a:p>
            <a:r>
              <a:rPr lang="en-US" altLang="ja-JP" sz="1800">
                <a:solidFill>
                  <a:srgbClr val="FFCC00"/>
                </a:solidFill>
              </a:rPr>
              <a:t>200~400 sources with CTA</a:t>
            </a:r>
            <a:endParaRPr lang="ja-JP" altLang="en-US" sz="1800">
              <a:solidFill>
                <a:srgbClr val="FFCC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63" y="1357313"/>
            <a:ext cx="1544637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30" name="テキスト ボックス 9"/>
          <p:cNvSpPr txBox="1">
            <a:spLocks noChangeArrowheads="1"/>
          </p:cNvSpPr>
          <p:nvPr/>
        </p:nvSpPr>
        <p:spPr bwMode="auto">
          <a:xfrm>
            <a:off x="7500938" y="3000375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solidFill>
                  <a:srgbClr val="FFC000"/>
                </a:solidFill>
              </a:rPr>
              <a:t>Pulsars</a:t>
            </a:r>
            <a:endParaRPr lang="ja-JP" altLang="en-US" sz="1800">
              <a:solidFill>
                <a:srgbClr val="FFC000"/>
              </a:solidFill>
            </a:endParaRPr>
          </a:p>
        </p:txBody>
      </p:sp>
      <p:sp>
        <p:nvSpPr>
          <p:cNvPr id="30731" name="テキスト ボックス 17"/>
          <p:cNvSpPr txBox="1">
            <a:spLocks noChangeArrowheads="1"/>
          </p:cNvSpPr>
          <p:nvPr/>
        </p:nvSpPr>
        <p:spPr bwMode="auto">
          <a:xfrm>
            <a:off x="6143625" y="5715000"/>
            <a:ext cx="2487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Where is PEVATRON???</a:t>
            </a:r>
            <a:endParaRPr lang="ja-JP" altLang="en-US"/>
          </a:p>
        </p:txBody>
      </p:sp>
      <p:pic>
        <p:nvPicPr>
          <p:cNvPr id="3073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187450" cy="1131888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8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" presetID="8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  <p:bldP spid="14" grpId="4"/>
      <p:bldP spid="14" grpId="5"/>
      <p:bldP spid="14" grpId="6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 smtClean="0"/>
              <a:t>Guaranteed sources</a:t>
            </a:r>
            <a:br>
              <a:rPr lang="en-US" altLang="ja-JP" sz="4000" smtClean="0"/>
            </a:br>
            <a:r>
              <a:rPr lang="en-US" altLang="ja-JP" sz="4000" smtClean="0"/>
              <a:t>Extragalactic sources</a:t>
            </a:r>
            <a:endParaRPr lang="ja-JP" altLang="en-US" sz="4000" smtClean="0"/>
          </a:p>
        </p:txBody>
      </p:sp>
      <p:sp>
        <p:nvSpPr>
          <p:cNvPr id="31747" name="テキスト ボックス 6"/>
          <p:cNvSpPr txBox="1">
            <a:spLocks noChangeArrowheads="1"/>
          </p:cNvSpPr>
          <p:nvPr/>
        </p:nvSpPr>
        <p:spPr bwMode="auto">
          <a:xfrm>
            <a:off x="2097088" y="6130925"/>
            <a:ext cx="4403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ym typeface="Wingdings" charset="2"/>
              </a:rPr>
              <a:t>~800 sources with CTA</a:t>
            </a:r>
            <a:endParaRPr lang="ja-JP" altLang="en-US" sz="3200"/>
          </a:p>
        </p:txBody>
      </p:sp>
      <p:sp>
        <p:nvSpPr>
          <p:cNvPr id="31748" name="テキスト ボックス 7"/>
          <p:cNvSpPr txBox="1">
            <a:spLocks noChangeArrowheads="1"/>
          </p:cNvSpPr>
          <p:nvPr/>
        </p:nvSpPr>
        <p:spPr bwMode="auto">
          <a:xfrm>
            <a:off x="571500" y="5672138"/>
            <a:ext cx="6935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/>
              <a:t>27 sources (2 x FR-I, 24 BL Lac(HBL, IBL, LBL), 1 x FSRQ)</a:t>
            </a:r>
            <a:endParaRPr lang="ja-JP" altLang="en-US" sz="2000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428750"/>
            <a:ext cx="88455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8238" y="1214438"/>
            <a:ext cx="1584325" cy="1582737"/>
          </a:xfrm>
          <a:prstGeom prst="rect">
            <a:avLst/>
          </a:prstGeom>
          <a:noFill/>
          <a:ln w="15875">
            <a:solidFill>
              <a:srgbClr val="FFFF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smtClean="0"/>
              <a:t>ＥＢＬ（背景輻射）との衝突によるガンマ線吸収</a:t>
            </a:r>
            <a:endParaRPr lang="en-US" altLang="ja-JP" sz="2800" smtClean="0"/>
          </a:p>
        </p:txBody>
      </p:sp>
      <p:pic>
        <p:nvPicPr>
          <p:cNvPr id="32771" name="Picture 3" descr="ssc2005-19b1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3" y="1219200"/>
            <a:ext cx="82327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IMG_58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1188" y="2133600"/>
            <a:ext cx="14684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190875" y="1457325"/>
            <a:ext cx="2986088" cy="242887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kumimoji="0" lang="en-US" altLang="ja-JP" sz="1800">
              <a:latin typeface="Textile" charset="-128"/>
            </a:endParaRPr>
          </a:p>
        </p:txBody>
      </p:sp>
      <p:grpSp>
        <p:nvGrpSpPr>
          <p:cNvPr id="32774" name="Group 6"/>
          <p:cNvGrpSpPr>
            <a:grpSpLocks/>
          </p:cNvGrpSpPr>
          <p:nvPr/>
        </p:nvGrpSpPr>
        <p:grpSpPr bwMode="auto">
          <a:xfrm rot="1349530">
            <a:off x="4000500" y="1987550"/>
            <a:ext cx="460375" cy="87313"/>
            <a:chOff x="1734" y="2314"/>
            <a:chExt cx="290" cy="55"/>
          </a:xfrm>
        </p:grpSpPr>
        <p:sp>
          <p:nvSpPr>
            <p:cNvPr id="32839" name="Freeform 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0" name="Freeform 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1" name="Freeform 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75" name="Group 10"/>
          <p:cNvGrpSpPr>
            <a:grpSpLocks/>
          </p:cNvGrpSpPr>
          <p:nvPr/>
        </p:nvGrpSpPr>
        <p:grpSpPr bwMode="auto">
          <a:xfrm rot="2315793">
            <a:off x="4881563" y="1954213"/>
            <a:ext cx="460375" cy="87312"/>
            <a:chOff x="1734" y="2314"/>
            <a:chExt cx="290" cy="55"/>
          </a:xfrm>
        </p:grpSpPr>
        <p:sp>
          <p:nvSpPr>
            <p:cNvPr id="32836" name="Freeform 1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7" name="Freeform 1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8" name="Freeform 1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76" name="Group 14"/>
          <p:cNvGrpSpPr>
            <a:grpSpLocks/>
          </p:cNvGrpSpPr>
          <p:nvPr/>
        </p:nvGrpSpPr>
        <p:grpSpPr bwMode="auto">
          <a:xfrm rot="-1813193">
            <a:off x="4652963" y="2339975"/>
            <a:ext cx="460375" cy="87313"/>
            <a:chOff x="1734" y="2314"/>
            <a:chExt cx="290" cy="55"/>
          </a:xfrm>
        </p:grpSpPr>
        <p:sp>
          <p:nvSpPr>
            <p:cNvPr id="32833" name="Freeform 1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4" name="Freeform 1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5" name="Freeform 1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77" name="Group 18"/>
          <p:cNvGrpSpPr>
            <a:grpSpLocks/>
          </p:cNvGrpSpPr>
          <p:nvPr/>
        </p:nvGrpSpPr>
        <p:grpSpPr bwMode="auto">
          <a:xfrm rot="-5643383">
            <a:off x="4409281" y="1712120"/>
            <a:ext cx="460375" cy="87312"/>
            <a:chOff x="1734" y="2314"/>
            <a:chExt cx="290" cy="55"/>
          </a:xfrm>
        </p:grpSpPr>
        <p:sp>
          <p:nvSpPr>
            <p:cNvPr id="32830" name="Freeform 1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1" name="Freeform 2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2" name="Freeform 2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78" name="Group 22"/>
          <p:cNvGrpSpPr>
            <a:grpSpLocks/>
          </p:cNvGrpSpPr>
          <p:nvPr/>
        </p:nvGrpSpPr>
        <p:grpSpPr bwMode="auto">
          <a:xfrm rot="283483">
            <a:off x="3386138" y="3014663"/>
            <a:ext cx="460375" cy="87312"/>
            <a:chOff x="1734" y="2314"/>
            <a:chExt cx="290" cy="55"/>
          </a:xfrm>
        </p:grpSpPr>
        <p:sp>
          <p:nvSpPr>
            <p:cNvPr id="32827" name="Freeform 2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8" name="Freeform 2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9" name="Freeform 2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79" name="Group 26"/>
          <p:cNvGrpSpPr>
            <a:grpSpLocks/>
          </p:cNvGrpSpPr>
          <p:nvPr/>
        </p:nvGrpSpPr>
        <p:grpSpPr bwMode="auto">
          <a:xfrm rot="-1846119">
            <a:off x="4310063" y="3454400"/>
            <a:ext cx="460375" cy="87313"/>
            <a:chOff x="1734" y="2314"/>
            <a:chExt cx="290" cy="55"/>
          </a:xfrm>
        </p:grpSpPr>
        <p:sp>
          <p:nvSpPr>
            <p:cNvPr id="32824" name="Freeform 2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5" name="Freeform 2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6" name="Freeform 2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80" name="Group 30"/>
          <p:cNvGrpSpPr>
            <a:grpSpLocks/>
          </p:cNvGrpSpPr>
          <p:nvPr/>
        </p:nvGrpSpPr>
        <p:grpSpPr bwMode="auto">
          <a:xfrm rot="-3141866">
            <a:off x="5066506" y="3269457"/>
            <a:ext cx="460375" cy="87312"/>
            <a:chOff x="1734" y="2314"/>
            <a:chExt cx="290" cy="55"/>
          </a:xfrm>
        </p:grpSpPr>
        <p:sp>
          <p:nvSpPr>
            <p:cNvPr id="32821" name="Freeform 3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2" name="Freeform 3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3" name="Freeform 3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81" name="Group 34"/>
          <p:cNvGrpSpPr>
            <a:grpSpLocks/>
          </p:cNvGrpSpPr>
          <p:nvPr/>
        </p:nvGrpSpPr>
        <p:grpSpPr bwMode="auto">
          <a:xfrm rot="10370767">
            <a:off x="3538538" y="2197100"/>
            <a:ext cx="460375" cy="87313"/>
            <a:chOff x="1734" y="2314"/>
            <a:chExt cx="290" cy="55"/>
          </a:xfrm>
        </p:grpSpPr>
        <p:sp>
          <p:nvSpPr>
            <p:cNvPr id="32818" name="Freeform 3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9" name="Freeform 3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0" name="Freeform 3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82" name="Group 38"/>
          <p:cNvGrpSpPr>
            <a:grpSpLocks/>
          </p:cNvGrpSpPr>
          <p:nvPr/>
        </p:nvGrpSpPr>
        <p:grpSpPr bwMode="auto">
          <a:xfrm rot="-6715982">
            <a:off x="5466556" y="2326482"/>
            <a:ext cx="460375" cy="87312"/>
            <a:chOff x="1734" y="2314"/>
            <a:chExt cx="290" cy="55"/>
          </a:xfrm>
        </p:grpSpPr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83" name="Group 42"/>
          <p:cNvGrpSpPr>
            <a:grpSpLocks/>
          </p:cNvGrpSpPr>
          <p:nvPr/>
        </p:nvGrpSpPr>
        <p:grpSpPr bwMode="auto">
          <a:xfrm rot="1434008">
            <a:off x="3690938" y="3325813"/>
            <a:ext cx="460375" cy="87312"/>
            <a:chOff x="1734" y="2314"/>
            <a:chExt cx="290" cy="55"/>
          </a:xfrm>
        </p:grpSpPr>
        <p:sp>
          <p:nvSpPr>
            <p:cNvPr id="32812" name="Freeform 4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3" name="Freeform 4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4" name="Freeform 4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84" name="Group 46"/>
          <p:cNvGrpSpPr>
            <a:grpSpLocks/>
          </p:cNvGrpSpPr>
          <p:nvPr/>
        </p:nvGrpSpPr>
        <p:grpSpPr bwMode="auto">
          <a:xfrm rot="-9128478">
            <a:off x="3532188" y="2843213"/>
            <a:ext cx="460375" cy="87312"/>
            <a:chOff x="1734" y="2314"/>
            <a:chExt cx="290" cy="55"/>
          </a:xfrm>
        </p:grpSpPr>
        <p:sp>
          <p:nvSpPr>
            <p:cNvPr id="32809" name="Freeform 4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0" name="Freeform 4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1" name="Freeform 4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2785" name="Group 50"/>
          <p:cNvGrpSpPr>
            <a:grpSpLocks/>
          </p:cNvGrpSpPr>
          <p:nvPr/>
        </p:nvGrpSpPr>
        <p:grpSpPr bwMode="auto">
          <a:xfrm rot="7980235">
            <a:off x="4518819" y="2548731"/>
            <a:ext cx="460375" cy="87313"/>
            <a:chOff x="1734" y="2314"/>
            <a:chExt cx="290" cy="55"/>
          </a:xfrm>
        </p:grpSpPr>
        <p:sp>
          <p:nvSpPr>
            <p:cNvPr id="32806" name="Freeform 5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7" name="Freeform 5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8" name="Freeform 5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6" name="Line 54"/>
          <p:cNvSpPr>
            <a:spLocks noChangeShapeType="1"/>
          </p:cNvSpPr>
          <p:nvPr/>
        </p:nvSpPr>
        <p:spPr bwMode="auto">
          <a:xfrm>
            <a:off x="4552950" y="2743200"/>
            <a:ext cx="425450" cy="69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87" name="Line 55"/>
          <p:cNvSpPr>
            <a:spLocks noChangeShapeType="1"/>
          </p:cNvSpPr>
          <p:nvPr/>
        </p:nvSpPr>
        <p:spPr bwMode="auto">
          <a:xfrm>
            <a:off x="4552950" y="2819400"/>
            <a:ext cx="349250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32788" name="Group 56"/>
          <p:cNvGrpSpPr>
            <a:grpSpLocks/>
          </p:cNvGrpSpPr>
          <p:nvPr/>
        </p:nvGrpSpPr>
        <p:grpSpPr bwMode="auto">
          <a:xfrm rot="-9128478">
            <a:off x="4122738" y="2335213"/>
            <a:ext cx="460375" cy="87312"/>
            <a:chOff x="1734" y="2314"/>
            <a:chExt cx="290" cy="55"/>
          </a:xfrm>
        </p:grpSpPr>
        <p:sp>
          <p:nvSpPr>
            <p:cNvPr id="32803" name="Freeform 5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4" name="Freeform 5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5" name="Freeform 5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9" name="Text Box 60"/>
          <p:cNvSpPr txBox="1">
            <a:spLocks noChangeArrowheads="1"/>
          </p:cNvSpPr>
          <p:nvPr/>
        </p:nvSpPr>
        <p:spPr bwMode="auto">
          <a:xfrm>
            <a:off x="5010150" y="26670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1800">
                <a:latin typeface="Textile" charset="-128"/>
              </a:rPr>
              <a:t>e</a:t>
            </a:r>
            <a:r>
              <a:rPr kumimoji="0" lang="en-US" altLang="ja-JP" sz="1800" baseline="30000">
                <a:latin typeface="Textile" charset="-128"/>
              </a:rPr>
              <a:t>+</a:t>
            </a:r>
          </a:p>
        </p:txBody>
      </p:sp>
      <p:sp>
        <p:nvSpPr>
          <p:cNvPr id="32790" name="Text Box 61"/>
          <p:cNvSpPr txBox="1">
            <a:spLocks noChangeArrowheads="1"/>
          </p:cNvSpPr>
          <p:nvPr/>
        </p:nvSpPr>
        <p:spPr bwMode="auto">
          <a:xfrm>
            <a:off x="4933950" y="28956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1800">
                <a:latin typeface="Textile" charset="-128"/>
              </a:rPr>
              <a:t>e</a:t>
            </a:r>
            <a:r>
              <a:rPr kumimoji="0" lang="en-US" altLang="ja-JP" sz="1800" baseline="30000">
                <a:latin typeface="Textile" charset="-128"/>
              </a:rPr>
              <a:t>-</a:t>
            </a:r>
          </a:p>
        </p:txBody>
      </p:sp>
      <p:sp>
        <p:nvSpPr>
          <p:cNvPr id="32791" name="Text Box 62"/>
          <p:cNvSpPr txBox="1">
            <a:spLocks noChangeArrowheads="1"/>
          </p:cNvSpPr>
          <p:nvPr/>
        </p:nvSpPr>
        <p:spPr bwMode="auto">
          <a:xfrm>
            <a:off x="4648200" y="1981200"/>
            <a:ext cx="566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1800">
                <a:latin typeface="Textile" charset="-128"/>
                <a:sym typeface="Symbol" charset="2"/>
              </a:rPr>
              <a:t></a:t>
            </a:r>
            <a:r>
              <a:rPr kumimoji="0" lang="en-US" altLang="ja-JP" sz="1800" baseline="-25000">
                <a:latin typeface="Textile" charset="-128"/>
                <a:sym typeface="Symbol" charset="2"/>
              </a:rPr>
              <a:t>EBL</a:t>
            </a:r>
            <a:endParaRPr kumimoji="0" lang="en-US" altLang="ja-JP" sz="1800" baseline="-25000">
              <a:latin typeface="Textile" charset="-128"/>
            </a:endParaRPr>
          </a:p>
        </p:txBody>
      </p:sp>
      <p:sp>
        <p:nvSpPr>
          <p:cNvPr id="32792" name="Text Box 63"/>
          <p:cNvSpPr txBox="1">
            <a:spLocks noChangeArrowheads="1"/>
          </p:cNvSpPr>
          <p:nvPr/>
        </p:nvSpPr>
        <p:spPr bwMode="auto">
          <a:xfrm>
            <a:off x="2590800" y="1981200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400" b="1">
                <a:solidFill>
                  <a:srgbClr val="FFFFFF"/>
                </a:solidFill>
                <a:latin typeface="Textile" charset="-128"/>
                <a:sym typeface="Symbol" charset="2"/>
              </a:rPr>
              <a:t></a:t>
            </a:r>
            <a:r>
              <a:rPr kumimoji="0" lang="en-US" altLang="ja-JP" sz="2400" b="1" baseline="-25000">
                <a:solidFill>
                  <a:srgbClr val="FFFFFF"/>
                </a:solidFill>
                <a:latin typeface="Textile" charset="-128"/>
                <a:sym typeface="Symbol" charset="2"/>
              </a:rPr>
              <a:t>VHE</a:t>
            </a:r>
            <a:endParaRPr kumimoji="0" lang="en-US" altLang="ja-JP" sz="2400" b="1" baseline="-25000">
              <a:solidFill>
                <a:srgbClr val="FFFFFF"/>
              </a:solidFill>
              <a:latin typeface="Textile" charset="-128"/>
            </a:endParaRPr>
          </a:p>
        </p:txBody>
      </p:sp>
      <p:sp>
        <p:nvSpPr>
          <p:cNvPr id="32793" name="Text Box 64"/>
          <p:cNvSpPr txBox="1">
            <a:spLocks noChangeArrowheads="1"/>
          </p:cNvSpPr>
          <p:nvPr/>
        </p:nvSpPr>
        <p:spPr bwMode="auto">
          <a:xfrm>
            <a:off x="7296150" y="1643063"/>
            <a:ext cx="776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FFFFFF"/>
                </a:solidFill>
                <a:latin typeface="Textile" charset="-128"/>
              </a:rPr>
              <a:t>IACT</a:t>
            </a:r>
          </a:p>
        </p:txBody>
      </p:sp>
      <p:sp>
        <p:nvSpPr>
          <p:cNvPr id="32794" name="Text Box 65"/>
          <p:cNvSpPr txBox="1">
            <a:spLocks noChangeArrowheads="1"/>
          </p:cNvSpPr>
          <p:nvPr/>
        </p:nvSpPr>
        <p:spPr bwMode="auto">
          <a:xfrm>
            <a:off x="3028950" y="1143000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>
                <a:solidFill>
                  <a:srgbClr val="FFFFFF"/>
                </a:solidFill>
                <a:latin typeface="Textile" charset="-128"/>
              </a:rPr>
              <a:t>Extragalactic Background Light</a:t>
            </a:r>
          </a:p>
        </p:txBody>
      </p:sp>
      <p:sp>
        <p:nvSpPr>
          <p:cNvPr id="32795" name="Line 66"/>
          <p:cNvSpPr>
            <a:spLocks noChangeShapeType="1"/>
          </p:cNvSpPr>
          <p:nvPr/>
        </p:nvSpPr>
        <p:spPr bwMode="auto">
          <a:xfrm>
            <a:off x="2647950" y="2667000"/>
            <a:ext cx="1905000" cy="7620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6" name="Line 67"/>
          <p:cNvSpPr>
            <a:spLocks noChangeShapeType="1"/>
          </p:cNvSpPr>
          <p:nvPr/>
        </p:nvSpPr>
        <p:spPr bwMode="auto">
          <a:xfrm>
            <a:off x="2571750" y="2590800"/>
            <a:ext cx="42672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7" name="Line 68"/>
          <p:cNvSpPr>
            <a:spLocks noChangeShapeType="1"/>
          </p:cNvSpPr>
          <p:nvPr/>
        </p:nvSpPr>
        <p:spPr bwMode="auto">
          <a:xfrm>
            <a:off x="2495550" y="2514600"/>
            <a:ext cx="43434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2798" name="Picture 69" descr="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73266">
            <a:off x="1000920" y="2082006"/>
            <a:ext cx="1528762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9" name="Text Box 70"/>
          <p:cNvSpPr txBox="1">
            <a:spLocks noChangeArrowheads="1"/>
          </p:cNvSpPr>
          <p:nvPr/>
        </p:nvSpPr>
        <p:spPr bwMode="auto">
          <a:xfrm>
            <a:off x="1371600" y="1524000"/>
            <a:ext cx="10350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kumimoji="0" lang="en-US" altLang="ja-JP" sz="1800">
                <a:solidFill>
                  <a:srgbClr val="FFFFFF"/>
                </a:solidFill>
                <a:latin typeface="Verdana" charset="0"/>
              </a:rPr>
              <a:t>blazar</a:t>
            </a:r>
          </a:p>
        </p:txBody>
      </p:sp>
      <p:pic>
        <p:nvPicPr>
          <p:cNvPr id="32800" name="Picture 71" descr="eblNoLab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4214813"/>
            <a:ext cx="27051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1" name="Picture 72" descr="3c279att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75" y="4214813"/>
            <a:ext cx="28575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2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50" y="4214813"/>
            <a:ext cx="307181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lum bright="-36000"/>
          </a:blip>
          <a:srcRect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相対論・量子重力理論の検証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2800" smtClean="0"/>
              <a:t>高エネルギー光子　ｘ　長い伝搬距離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506913"/>
            <a:ext cx="73580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1285875"/>
            <a:ext cx="35464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テキスト ボックス 6"/>
          <p:cNvSpPr txBox="1">
            <a:spLocks noChangeArrowheads="1"/>
          </p:cNvSpPr>
          <p:nvPr/>
        </p:nvSpPr>
        <p:spPr bwMode="auto">
          <a:xfrm>
            <a:off x="3929063" y="1414463"/>
            <a:ext cx="5143500" cy="2800350"/>
          </a:xfrm>
          <a:prstGeom prst="rect">
            <a:avLst/>
          </a:prstGeom>
          <a:solidFill>
            <a:schemeClr val="accent2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If Gravity is a Quantum theory, </a:t>
            </a:r>
          </a:p>
          <a:p>
            <a:r>
              <a:rPr lang="en-US" altLang="ja-JP" dirty="0"/>
              <a:t>at a very short distance it may show a very complex </a:t>
            </a:r>
          </a:p>
          <a:p>
            <a:r>
              <a:rPr lang="en-US" altLang="ja-JP" dirty="0">
                <a:solidFill>
                  <a:srgbClr val="FFC000"/>
                </a:solidFill>
              </a:rPr>
              <a:t>“foamy” structure </a:t>
            </a:r>
            <a:r>
              <a:rPr lang="en-US" altLang="ja-JP" dirty="0"/>
              <a:t>due to quantum fluctuation.</a:t>
            </a:r>
          </a:p>
          <a:p>
            <a:endParaRPr lang="en-US" altLang="ja-JP" dirty="0"/>
          </a:p>
          <a:p>
            <a:r>
              <a:rPr lang="en-US" altLang="ja-JP" dirty="0"/>
              <a:t>Use gamma ray beam from AGNs/GRBs </a:t>
            </a:r>
          </a:p>
          <a:p>
            <a:r>
              <a:rPr lang="en-US" altLang="ja-JP" dirty="0"/>
              <a:t>to study the space-time structure</a:t>
            </a:r>
          </a:p>
          <a:p>
            <a:endParaRPr lang="en-US" altLang="ja-JP" dirty="0"/>
          </a:p>
          <a:p>
            <a:r>
              <a:rPr lang="en-US" altLang="ja-JP" dirty="0"/>
              <a:t>Energy 1000GeV ~ 10</a:t>
            </a:r>
            <a:r>
              <a:rPr lang="en-US" altLang="ja-JP" baseline="30000" dirty="0"/>
              <a:t>-16</a:t>
            </a:r>
            <a:r>
              <a:rPr lang="en-US" altLang="ja-JP" i="1" dirty="0"/>
              <a:t>E</a:t>
            </a:r>
            <a:r>
              <a:rPr lang="en-US" altLang="ja-JP" i="1" baseline="-25000" dirty="0"/>
              <a:t>Pl</a:t>
            </a:r>
            <a:endParaRPr lang="en-US" altLang="ja-JP" dirty="0"/>
          </a:p>
          <a:p>
            <a:r>
              <a:rPr lang="en-US" altLang="ja-JP" dirty="0"/>
              <a:t>Distance 100~1000Mpc (10</a:t>
            </a:r>
            <a:r>
              <a:rPr lang="en-US" altLang="ja-JP" baseline="30000" dirty="0"/>
              <a:t>16-17</a:t>
            </a:r>
            <a:r>
              <a:rPr lang="en-US" altLang="ja-JP" dirty="0"/>
              <a:t>sec) </a:t>
            </a:r>
          </a:p>
          <a:p>
            <a:endParaRPr lang="en-US" altLang="ja-JP" dirty="0"/>
          </a:p>
          <a:p>
            <a:r>
              <a:rPr lang="en-US" altLang="ja-JP" dirty="0">
                <a:solidFill>
                  <a:srgbClr val="FFC000"/>
                </a:solidFill>
              </a:rPr>
              <a:t>Visible time delay ~ 1 - 10 sec</a:t>
            </a:r>
            <a:endParaRPr lang="ja-JP" altLang="en-US" dirty="0">
              <a:solidFill>
                <a:srgbClr val="FFC000"/>
              </a:solidFill>
            </a:endParaRPr>
          </a:p>
        </p:txBody>
      </p:sp>
      <p:pic>
        <p:nvPicPr>
          <p:cNvPr id="3482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689350"/>
            <a:ext cx="27860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ja-JP" sz="2800" smtClean="0"/>
              <a:t>AGN </a:t>
            </a:r>
            <a:r>
              <a:rPr lang="ja-JP" altLang="en-US" sz="2800" smtClean="0"/>
              <a:t>からのガンマ線短時間変動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en-US" altLang="ja-JP" sz="2800" smtClean="0"/>
              <a:t>Mrk501 by MAGIC, PKS 2155 by HESS</a:t>
            </a:r>
          </a:p>
        </p:txBody>
      </p:sp>
      <p:sp>
        <p:nvSpPr>
          <p:cNvPr id="35843" name="Text Box 9"/>
          <p:cNvSpPr txBox="1">
            <a:spLocks noChangeArrowheads="1"/>
          </p:cNvSpPr>
          <p:nvPr/>
        </p:nvSpPr>
        <p:spPr bwMode="auto">
          <a:xfrm>
            <a:off x="500063" y="1428750"/>
            <a:ext cx="3476625" cy="830263"/>
          </a:xfrm>
          <a:prstGeom prst="rect">
            <a:avLst/>
          </a:prstGeom>
          <a:solidFill>
            <a:schemeClr val="accent2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Mrk501(z=0.03) MAGIC observation</a:t>
            </a:r>
          </a:p>
          <a:p>
            <a:endParaRPr lang="en-US" altLang="ja-JP"/>
          </a:p>
          <a:p>
            <a:r>
              <a:rPr lang="en-US" altLang="ja-JP"/>
              <a:t>M</a:t>
            </a:r>
            <a:r>
              <a:rPr lang="en-US" altLang="ja-JP" baseline="-25000"/>
              <a:t>QG1</a:t>
            </a:r>
            <a:r>
              <a:rPr lang="en-US" altLang="ja-JP"/>
              <a:t> &gt; 0.26 x 10</a:t>
            </a:r>
            <a:r>
              <a:rPr lang="en-US" altLang="ja-JP" baseline="30000"/>
              <a:t>18</a:t>
            </a:r>
            <a:r>
              <a:rPr lang="en-US" altLang="ja-JP"/>
              <a:t>GeV</a:t>
            </a:r>
          </a:p>
        </p:txBody>
      </p:sp>
      <p:grpSp>
        <p:nvGrpSpPr>
          <p:cNvPr id="35844" name="グループ化 18"/>
          <p:cNvGrpSpPr>
            <a:grpSpLocks/>
          </p:cNvGrpSpPr>
          <p:nvPr/>
        </p:nvGrpSpPr>
        <p:grpSpPr bwMode="auto">
          <a:xfrm>
            <a:off x="109538" y="2428875"/>
            <a:ext cx="3890962" cy="4286250"/>
            <a:chOff x="34925" y="2670517"/>
            <a:chExt cx="3320151" cy="3643050"/>
          </a:xfrm>
        </p:grpSpPr>
        <p:pic>
          <p:nvPicPr>
            <p:cNvPr id="35848" name="Picture 5"/>
            <p:cNvPicPr>
              <a:picLocks noChangeAspect="1" noChangeArrowheads="1"/>
            </p:cNvPicPr>
            <p:nvPr/>
          </p:nvPicPr>
          <p:blipFill>
            <a:blip r:embed="rId2"/>
            <a:srcRect t="24890"/>
            <a:stretch>
              <a:fillRect/>
            </a:stretch>
          </p:blipFill>
          <p:spPr bwMode="auto">
            <a:xfrm>
              <a:off x="34925" y="2670517"/>
              <a:ext cx="3320151" cy="36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9" name="テキスト ボックス 15"/>
            <p:cNvSpPr txBox="1">
              <a:spLocks noChangeArrowheads="1"/>
            </p:cNvSpPr>
            <p:nvPr/>
          </p:nvSpPr>
          <p:spPr bwMode="auto">
            <a:xfrm>
              <a:off x="500034" y="2876132"/>
              <a:ext cx="13468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chemeClr val="accent2"/>
                  </a:solidFill>
                </a:rPr>
                <a:t>250-600GeV</a:t>
              </a:r>
              <a:endParaRPr lang="ja-JP" altLang="en-US">
                <a:solidFill>
                  <a:schemeClr val="accent2"/>
                </a:solidFill>
              </a:endParaRPr>
            </a:p>
          </p:txBody>
        </p:sp>
        <p:sp>
          <p:nvSpPr>
            <p:cNvPr id="35850" name="テキスト ボックス 16"/>
            <p:cNvSpPr txBox="1">
              <a:spLocks noChangeArrowheads="1"/>
            </p:cNvSpPr>
            <p:nvPr/>
          </p:nvSpPr>
          <p:spPr bwMode="auto">
            <a:xfrm>
              <a:off x="463521" y="4027725"/>
              <a:ext cx="14606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chemeClr val="accent2"/>
                  </a:solidFill>
                </a:rPr>
                <a:t>600-1200GeV</a:t>
              </a:r>
              <a:endParaRPr lang="ja-JP" altLang="en-US">
                <a:solidFill>
                  <a:schemeClr val="accent2"/>
                </a:solidFill>
              </a:endParaRPr>
            </a:p>
          </p:txBody>
        </p:sp>
        <p:sp>
          <p:nvSpPr>
            <p:cNvPr id="35851" name="テキスト ボックス 17"/>
            <p:cNvSpPr txBox="1">
              <a:spLocks noChangeArrowheads="1"/>
            </p:cNvSpPr>
            <p:nvPr/>
          </p:nvSpPr>
          <p:spPr bwMode="auto">
            <a:xfrm>
              <a:off x="364578" y="5189254"/>
              <a:ext cx="11705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chemeClr val="accent2"/>
                  </a:solidFill>
                </a:rPr>
                <a:t>&gt;1200GeV</a:t>
              </a:r>
              <a:endParaRPr lang="ja-JP" altLang="en-US">
                <a:solidFill>
                  <a:schemeClr val="accent2"/>
                </a:solidFill>
              </a:endParaRPr>
            </a:p>
          </p:txBody>
        </p:sp>
      </p:grp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075" y="2428875"/>
            <a:ext cx="45196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5033963" y="1428750"/>
            <a:ext cx="3695700" cy="830263"/>
          </a:xfrm>
          <a:prstGeom prst="rect">
            <a:avLst/>
          </a:prstGeom>
          <a:solidFill>
            <a:schemeClr val="accent2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PKS2155(z=0.116)  HESS observation</a:t>
            </a:r>
          </a:p>
          <a:p>
            <a:endParaRPr lang="en-US" altLang="ja-JP"/>
          </a:p>
          <a:p>
            <a:r>
              <a:rPr lang="en-US" altLang="ja-JP"/>
              <a:t>M</a:t>
            </a:r>
            <a:r>
              <a:rPr lang="en-US" altLang="ja-JP" baseline="-25000"/>
              <a:t>QG1</a:t>
            </a:r>
            <a:r>
              <a:rPr lang="en-US" altLang="ja-JP"/>
              <a:t> &gt; 0.72 x 10</a:t>
            </a:r>
            <a:r>
              <a:rPr lang="en-US" altLang="ja-JP" baseline="30000"/>
              <a:t>18</a:t>
            </a:r>
            <a:r>
              <a:rPr lang="en-US" altLang="ja-JP"/>
              <a:t>GeV</a:t>
            </a:r>
          </a:p>
        </p:txBody>
      </p:sp>
      <p:sp>
        <p:nvSpPr>
          <p:cNvPr id="35847" name="テキスト ボックス 15"/>
          <p:cNvSpPr txBox="1">
            <a:spLocks noChangeArrowheads="1"/>
          </p:cNvSpPr>
          <p:nvPr/>
        </p:nvSpPr>
        <p:spPr bwMode="auto">
          <a:xfrm>
            <a:off x="4643438" y="5786438"/>
            <a:ext cx="4429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With CTA, we can have ~10sec time resolution</a:t>
            </a:r>
          </a:p>
          <a:p>
            <a:r>
              <a:rPr lang="en-US" altLang="ja-JP"/>
              <a:t>for the fast variation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1643063"/>
            <a:ext cx="3343275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smtClean="0"/>
              <a:t>Possible New Classes of Sources</a:t>
            </a:r>
            <a:endParaRPr lang="ja-JP" altLang="en-US" sz="3200" smtClean="0"/>
          </a:p>
        </p:txBody>
      </p:sp>
      <p:pic>
        <p:nvPicPr>
          <p:cNvPr id="20484" name="Picture 4" descr="hypern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1285875"/>
            <a:ext cx="2068512" cy="217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073525"/>
            <a:ext cx="2000250" cy="20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75" y="4071938"/>
            <a:ext cx="2000250" cy="200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4225925"/>
            <a:ext cx="4143375" cy="198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2" name="テキスト ボックス 10"/>
          <p:cNvSpPr txBox="1">
            <a:spLocks noChangeArrowheads="1"/>
          </p:cNvSpPr>
          <p:nvPr/>
        </p:nvSpPr>
        <p:spPr bwMode="auto">
          <a:xfrm>
            <a:off x="3571875" y="3429000"/>
            <a:ext cx="1004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/>
              <a:t>GRBs</a:t>
            </a:r>
            <a:endParaRPr lang="ja-JP" altLang="en-US" sz="2400" dirty="0"/>
          </a:p>
        </p:txBody>
      </p:sp>
      <p:sp>
        <p:nvSpPr>
          <p:cNvPr id="36873" name="テキスト ボックス 11"/>
          <p:cNvSpPr txBox="1">
            <a:spLocks noChangeArrowheads="1"/>
          </p:cNvSpPr>
          <p:nvPr/>
        </p:nvSpPr>
        <p:spPr bwMode="auto">
          <a:xfrm>
            <a:off x="2286000" y="6143625"/>
            <a:ext cx="242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/>
              <a:t>Clusters of galaxies</a:t>
            </a:r>
            <a:endParaRPr lang="ja-JP" altLang="en-US" sz="2000"/>
          </a:p>
        </p:txBody>
      </p:sp>
      <p:sp>
        <p:nvSpPr>
          <p:cNvPr id="36874" name="テキスト ボックス 12"/>
          <p:cNvSpPr txBox="1">
            <a:spLocks noChangeArrowheads="1"/>
          </p:cNvSpPr>
          <p:nvPr/>
        </p:nvSpPr>
        <p:spPr bwMode="auto">
          <a:xfrm>
            <a:off x="0" y="6027738"/>
            <a:ext cx="223678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/>
              <a:t>Starburst galaxies</a:t>
            </a:r>
          </a:p>
          <a:p>
            <a:r>
              <a:rPr lang="en-US" altLang="ja-JP" sz="2000"/>
              <a:t>Galaxy mergers</a:t>
            </a:r>
            <a:endParaRPr lang="ja-JP" altLang="en-US" sz="2000"/>
          </a:p>
        </p:txBody>
      </p:sp>
      <p:sp>
        <p:nvSpPr>
          <p:cNvPr id="36875" name="テキスト ボックス 13"/>
          <p:cNvSpPr txBox="1">
            <a:spLocks noChangeArrowheads="1"/>
          </p:cNvSpPr>
          <p:nvPr/>
        </p:nvSpPr>
        <p:spPr bwMode="auto">
          <a:xfrm>
            <a:off x="5429250" y="6215063"/>
            <a:ext cx="2906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/>
              <a:t>Dark Matter Annihilation</a:t>
            </a:r>
            <a:endParaRPr lang="ja-JP" altLang="en-US" sz="2000"/>
          </a:p>
        </p:txBody>
      </p:sp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lum bright="-14000"/>
          </a:blip>
          <a:srcRect/>
          <a:stretch>
            <a:fillRect/>
          </a:stretch>
        </p:blipFill>
        <p:spPr bwMode="auto">
          <a:xfrm>
            <a:off x="5357813" y="1285875"/>
            <a:ext cx="1357312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7" name="テキスト ボックス 17"/>
          <p:cNvSpPr txBox="1">
            <a:spLocks noChangeArrowheads="1"/>
          </p:cNvSpPr>
          <p:nvPr/>
        </p:nvSpPr>
        <p:spPr bwMode="auto">
          <a:xfrm>
            <a:off x="6286500" y="3457575"/>
            <a:ext cx="2111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/>
              <a:t>UHECR Sources</a:t>
            </a:r>
            <a:endParaRPr lang="ja-JP" altLang="en-US" sz="2000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1500188"/>
            <a:ext cx="2643187" cy="146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9" name="テキスト ボックス 10"/>
          <p:cNvSpPr txBox="1">
            <a:spLocks noChangeArrowheads="1"/>
          </p:cNvSpPr>
          <p:nvPr/>
        </p:nvSpPr>
        <p:spPr bwMode="auto">
          <a:xfrm>
            <a:off x="357188" y="3109913"/>
            <a:ext cx="2335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Galactic Diffuse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1322388"/>
            <a:ext cx="3590925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テキスト ボックス 5"/>
          <p:cNvSpPr txBox="1">
            <a:spLocks noChangeArrowheads="1"/>
          </p:cNvSpPr>
          <p:nvPr/>
        </p:nvSpPr>
        <p:spPr bwMode="auto">
          <a:xfrm>
            <a:off x="5143500" y="-12700"/>
            <a:ext cx="3990975" cy="584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rgbClr val="FFC000"/>
                </a:solidFill>
              </a:rPr>
              <a:t>Published in Science</a:t>
            </a:r>
            <a:endParaRPr lang="ja-JP" altLang="en-US" sz="3200">
              <a:solidFill>
                <a:srgbClr val="FFC000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ja-JP" sz="3200" smtClean="0"/>
              <a:t>For pulsar studies </a:t>
            </a:r>
            <a:br>
              <a:rPr lang="en-US" altLang="ja-JP" sz="3200" smtClean="0"/>
            </a:br>
            <a:r>
              <a:rPr lang="en-US" altLang="ja-JP" sz="3200" smtClean="0"/>
              <a:t>the low threshold energy is essential</a:t>
            </a:r>
            <a:endParaRPr lang="ja-JP" altLang="en-US" sz="3200" smtClean="0"/>
          </a:p>
        </p:txBody>
      </p:sp>
      <p:sp>
        <p:nvSpPr>
          <p:cNvPr id="37893" name="テキスト ボックス 8"/>
          <p:cNvSpPr txBox="1">
            <a:spLocks noChangeArrowheads="1"/>
          </p:cNvSpPr>
          <p:nvPr/>
        </p:nvSpPr>
        <p:spPr bwMode="auto">
          <a:xfrm>
            <a:off x="280988" y="1285875"/>
            <a:ext cx="4148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MAGIC result: Published in Science in 2008</a:t>
            </a:r>
            <a:endParaRPr lang="ja-JP" altLang="en-US">
              <a:solidFill>
                <a:srgbClr val="FFC000"/>
              </a:solidFill>
            </a:endParaRP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436938"/>
            <a:ext cx="3881438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テキスト ボックス 9"/>
          <p:cNvSpPr txBox="1">
            <a:spLocks noChangeArrowheads="1"/>
          </p:cNvSpPr>
          <p:nvPr/>
        </p:nvSpPr>
        <p:spPr bwMode="auto">
          <a:xfrm>
            <a:off x="285750" y="1714500"/>
            <a:ext cx="42560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By measuring the spectrum around cutoff</a:t>
            </a:r>
          </a:p>
          <a:p>
            <a:r>
              <a:rPr lang="en-US" altLang="ja-JP"/>
              <a:t>or at high energies is important to distinguish</a:t>
            </a:r>
          </a:p>
          <a:p>
            <a:r>
              <a:rPr lang="en-US" altLang="ja-JP"/>
              <a:t>the emission model</a:t>
            </a:r>
          </a:p>
          <a:p>
            <a:endParaRPr lang="en-US" altLang="ja-JP"/>
          </a:p>
          <a:p>
            <a:r>
              <a:rPr lang="en-US" altLang="ja-JP"/>
              <a:t>Polar cap: double exponent</a:t>
            </a:r>
          </a:p>
          <a:p>
            <a:r>
              <a:rPr lang="en-US" altLang="ja-JP"/>
              <a:t>Outer gap: simple exponent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7956550" cy="1125538"/>
          </a:xfrm>
        </p:spPr>
        <p:txBody>
          <a:bodyPr/>
          <a:lstStyle/>
          <a:p>
            <a:r>
              <a:rPr lang="en-US" altLang="ja-JP"/>
              <a:t>Gamma ray bursts</a:t>
            </a:r>
          </a:p>
        </p:txBody>
      </p:sp>
      <p:pic>
        <p:nvPicPr>
          <p:cNvPr id="38915" name="Picture 3" descr="ns_mer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89063"/>
            <a:ext cx="406876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hypern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196975"/>
            <a:ext cx="26654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258888" y="3363913"/>
            <a:ext cx="2520950" cy="64135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3600" b="1">
                <a:latin typeface="Times New Roman" charset="0"/>
              </a:rPr>
              <a:t>Hypernova!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572000" y="3284538"/>
            <a:ext cx="424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sz="3600" b="1">
                <a:latin typeface="Times New Roman" charset="0"/>
              </a:rPr>
              <a:t>Binary neutron stars</a:t>
            </a:r>
          </a:p>
        </p:txBody>
      </p:sp>
      <p:pic>
        <p:nvPicPr>
          <p:cNvPr id="3891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4149725"/>
            <a:ext cx="5256213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924300" y="5300663"/>
            <a:ext cx="1276350" cy="366712"/>
            <a:chOff x="2472" y="3339"/>
            <a:chExt cx="804" cy="231"/>
          </a:xfrm>
        </p:grpSpPr>
        <p:sp>
          <p:nvSpPr>
            <p:cNvPr id="38932" name="Line 10"/>
            <p:cNvSpPr>
              <a:spLocks noChangeShapeType="1"/>
            </p:cNvSpPr>
            <p:nvPr/>
          </p:nvSpPr>
          <p:spPr bwMode="auto">
            <a:xfrm>
              <a:off x="2472" y="3475"/>
              <a:ext cx="544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3" name="Text Box 11"/>
            <p:cNvSpPr txBox="1">
              <a:spLocks noChangeArrowheads="1"/>
            </p:cNvSpPr>
            <p:nvPr/>
          </p:nvSpPr>
          <p:spPr bwMode="auto">
            <a:xfrm>
              <a:off x="3016" y="3339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b="1"/>
                <a:t>γ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724525" y="4084638"/>
            <a:ext cx="3422650" cy="2179637"/>
            <a:chOff x="3606" y="2573"/>
            <a:chExt cx="2156" cy="1373"/>
          </a:xfrm>
        </p:grpSpPr>
        <p:sp>
          <p:nvSpPr>
            <p:cNvPr id="38923" name="Line 13"/>
            <p:cNvSpPr>
              <a:spLocks noChangeShapeType="1"/>
            </p:cNvSpPr>
            <p:nvPr/>
          </p:nvSpPr>
          <p:spPr bwMode="auto">
            <a:xfrm>
              <a:off x="3606" y="3022"/>
              <a:ext cx="1315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4" name="Line 14"/>
            <p:cNvSpPr>
              <a:spLocks noChangeShapeType="1"/>
            </p:cNvSpPr>
            <p:nvPr/>
          </p:nvSpPr>
          <p:spPr bwMode="auto">
            <a:xfrm>
              <a:off x="3833" y="3294"/>
              <a:ext cx="1088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5" name="Line 15"/>
            <p:cNvSpPr>
              <a:spLocks noChangeShapeType="1"/>
            </p:cNvSpPr>
            <p:nvPr/>
          </p:nvSpPr>
          <p:spPr bwMode="auto">
            <a:xfrm>
              <a:off x="3969" y="3566"/>
              <a:ext cx="952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6" name="Line 16"/>
            <p:cNvSpPr>
              <a:spLocks noChangeShapeType="1"/>
            </p:cNvSpPr>
            <p:nvPr/>
          </p:nvSpPr>
          <p:spPr bwMode="auto">
            <a:xfrm>
              <a:off x="4059" y="3838"/>
              <a:ext cx="862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7" name="Text Box 17"/>
            <p:cNvSpPr txBox="1">
              <a:spLocks noChangeArrowheads="1"/>
            </p:cNvSpPr>
            <p:nvPr/>
          </p:nvSpPr>
          <p:spPr bwMode="auto">
            <a:xfrm>
              <a:off x="4967" y="2886"/>
              <a:ext cx="2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b="1"/>
                <a:t>γ</a:t>
              </a:r>
            </a:p>
          </p:txBody>
        </p:sp>
        <p:sp>
          <p:nvSpPr>
            <p:cNvPr id="38928" name="Text Box 18"/>
            <p:cNvSpPr txBox="1">
              <a:spLocks noChangeArrowheads="1"/>
            </p:cNvSpPr>
            <p:nvPr/>
          </p:nvSpPr>
          <p:spPr bwMode="auto">
            <a:xfrm>
              <a:off x="4830" y="2573"/>
              <a:ext cx="9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>
                  <a:latin typeface="Arial Black" charset="0"/>
                </a:rPr>
                <a:t>After glow</a:t>
              </a:r>
            </a:p>
          </p:txBody>
        </p:sp>
        <p:sp>
          <p:nvSpPr>
            <p:cNvPr id="38929" name="Text Box 19"/>
            <p:cNvSpPr txBox="1">
              <a:spLocks noChangeArrowheads="1"/>
            </p:cNvSpPr>
            <p:nvPr/>
          </p:nvSpPr>
          <p:spPr bwMode="auto">
            <a:xfrm>
              <a:off x="4999" y="3170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X</a:t>
              </a:r>
            </a:p>
          </p:txBody>
        </p:sp>
        <p:sp>
          <p:nvSpPr>
            <p:cNvPr id="38930" name="Text Box 20"/>
            <p:cNvSpPr txBox="1">
              <a:spLocks noChangeArrowheads="1"/>
            </p:cNvSpPr>
            <p:nvPr/>
          </p:nvSpPr>
          <p:spPr bwMode="auto">
            <a:xfrm>
              <a:off x="4999" y="3488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Optical</a:t>
              </a:r>
            </a:p>
          </p:txBody>
        </p:sp>
        <p:sp>
          <p:nvSpPr>
            <p:cNvPr id="38931" name="Text Box 21"/>
            <p:cNvSpPr txBox="1">
              <a:spLocks noChangeArrowheads="1"/>
            </p:cNvSpPr>
            <p:nvPr/>
          </p:nvSpPr>
          <p:spPr bwMode="auto">
            <a:xfrm>
              <a:off x="4999" y="3715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Radio</a:t>
              </a:r>
            </a:p>
          </p:txBody>
        </p:sp>
      </p:grpSp>
      <p:sp>
        <p:nvSpPr>
          <p:cNvPr id="1456150" name="Rectangle 22"/>
          <p:cNvSpPr>
            <a:spLocks noChangeArrowheads="1"/>
          </p:cNvSpPr>
          <p:nvPr/>
        </p:nvSpPr>
        <p:spPr bwMode="auto">
          <a:xfrm>
            <a:off x="1908175" y="4221163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GRB Blast shock wave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Gamma ray emission process</a:t>
            </a:r>
            <a:br>
              <a:rPr lang="en-US" altLang="ja-JP" sz="3200" smtClean="0"/>
            </a:br>
            <a:r>
              <a:rPr lang="en-US" altLang="ja-JP" sz="3200" smtClean="0"/>
              <a:t>from DM Annihilation</a:t>
            </a:r>
            <a:endParaRPr lang="ja-JP" altLang="en-US" sz="3200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4878388"/>
            <a:ext cx="3929062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857375"/>
            <a:ext cx="39290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テキスト ボックス 5"/>
          <p:cNvSpPr txBox="1">
            <a:spLocks noChangeArrowheads="1"/>
          </p:cNvSpPr>
          <p:nvPr/>
        </p:nvSpPr>
        <p:spPr bwMode="auto">
          <a:xfrm>
            <a:off x="285750" y="1285875"/>
            <a:ext cx="360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Dark Matter Annihilations</a:t>
            </a:r>
            <a:endParaRPr lang="ja-JP" altLang="en-US" sz="2400"/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289050"/>
            <a:ext cx="3643313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2643188"/>
            <a:ext cx="36576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円/楕円 7"/>
          <p:cNvSpPr/>
          <p:nvPr/>
        </p:nvSpPr>
        <p:spPr>
          <a:xfrm>
            <a:off x="7000875" y="1214438"/>
            <a:ext cx="1428750" cy="13573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39945" name="テキスト ボックス 8"/>
          <p:cNvSpPr txBox="1">
            <a:spLocks noChangeArrowheads="1"/>
          </p:cNvSpPr>
          <p:nvPr/>
        </p:nvSpPr>
        <p:spPr bwMode="auto">
          <a:xfrm>
            <a:off x="5000625" y="1214438"/>
            <a:ext cx="194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Bergstrom et al.</a:t>
            </a:r>
            <a:endParaRPr lang="ja-JP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smtClean="0"/>
              <a:t>ＣＴＡに向けて</a:t>
            </a:r>
            <a:r>
              <a:rPr lang="en-US" altLang="ja-JP" sz="4800" smtClean="0"/>
              <a:t/>
            </a:r>
            <a:br>
              <a:rPr lang="en-US" altLang="ja-JP" sz="4800" smtClean="0"/>
            </a:br>
            <a:r>
              <a:rPr lang="ja-JP" altLang="en-US" sz="2400" smtClean="0"/>
              <a:t>次世代　高エネルギーガンマ線観測施設</a:t>
            </a:r>
            <a:endParaRPr lang="en-US" altLang="ja-JP" sz="2400" smtClean="0"/>
          </a:p>
        </p:txBody>
      </p:sp>
      <p:pic>
        <p:nvPicPr>
          <p:cNvPr id="17411" name="Picture 3" descr="IMG_2875"/>
          <p:cNvPicPr>
            <a:picLocks noChangeAspect="1" noChangeArrowheads="1"/>
          </p:cNvPicPr>
          <p:nvPr/>
        </p:nvPicPr>
        <p:blipFill>
          <a:blip r:embed="rId2"/>
          <a:srcRect r="11073" b="5905"/>
          <a:stretch>
            <a:fillRect/>
          </a:stretch>
        </p:blipFill>
        <p:spPr bwMode="auto">
          <a:xfrm>
            <a:off x="395288" y="1660525"/>
            <a:ext cx="3024187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76700"/>
            <a:ext cx="3097213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7950" y="1323975"/>
            <a:ext cx="403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MAGIC Phase II (MAGIC-I + MAGIC-II) in 2009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07950" y="3844925"/>
            <a:ext cx="4081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HESS Phase II (HESS + 28m Telescope) in 2010</a:t>
            </a: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3851275" y="2997200"/>
            <a:ext cx="1008063" cy="647700"/>
          </a:xfrm>
          <a:prstGeom prst="line">
            <a:avLst/>
          </a:prstGeom>
          <a:noFill/>
          <a:ln w="88900">
            <a:solidFill>
              <a:srgbClr val="FFCC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3851275" y="4365625"/>
            <a:ext cx="1077913" cy="431800"/>
          </a:xfrm>
          <a:prstGeom prst="line">
            <a:avLst/>
          </a:prstGeom>
          <a:noFill/>
          <a:ln w="88900">
            <a:solidFill>
              <a:srgbClr val="FFCC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7417" name="Picture 9" descr="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628775"/>
            <a:ext cx="3816350" cy="2738438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619750" y="1252538"/>
            <a:ext cx="2800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&gt;1000 sources will be discovered</a:t>
            </a:r>
          </a:p>
        </p:txBody>
      </p:sp>
      <p:pic>
        <p:nvPicPr>
          <p:cNvPr id="17419" name="Picture 11" descr="Slide"/>
          <p:cNvPicPr>
            <a:picLocks noChangeAspect="1" noChangeArrowheads="1"/>
          </p:cNvPicPr>
          <p:nvPr/>
        </p:nvPicPr>
        <p:blipFill>
          <a:blip r:embed="rId5"/>
          <a:srcRect l="3543" t="16798"/>
          <a:stretch>
            <a:fillRect/>
          </a:stretch>
        </p:blipFill>
        <p:spPr bwMode="auto">
          <a:xfrm>
            <a:off x="5148263" y="4437063"/>
            <a:ext cx="3816350" cy="24257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956550" y="1700213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Arial Black" charset="0"/>
              </a:rPr>
              <a:t>CTA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107950" y="6381750"/>
            <a:ext cx="3527425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>
                <a:solidFill>
                  <a:srgbClr val="FFC000"/>
                </a:solidFill>
              </a:rPr>
              <a:t>JAPAN(EoI),</a:t>
            </a:r>
            <a:r>
              <a:rPr lang="en-US" altLang="ja-JP" sz="2400"/>
              <a:t> US</a:t>
            </a: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V="1">
            <a:off x="3779838" y="5300663"/>
            <a:ext cx="1079500" cy="936625"/>
          </a:xfrm>
          <a:prstGeom prst="line">
            <a:avLst/>
          </a:prstGeom>
          <a:noFill/>
          <a:ln w="88900">
            <a:solidFill>
              <a:srgbClr val="FFCC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107950" y="5734050"/>
            <a:ext cx="3527425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/>
              <a:t>Astronomers in EU</a:t>
            </a:r>
          </a:p>
        </p:txBody>
      </p:sp>
      <p:pic>
        <p:nvPicPr>
          <p:cNvPr id="1362960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25" y="1828800"/>
            <a:ext cx="2847975" cy="212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50" y="4140200"/>
            <a:ext cx="2357438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2786063" y="2024062"/>
            <a:ext cx="822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FERMI</a:t>
            </a:r>
            <a:endParaRPr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6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smtClean="0"/>
              <a:t>Complimentarity with the direct search experiment</a:t>
            </a:r>
            <a:endParaRPr lang="ja-JP" altLang="en-US" sz="3200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428750"/>
            <a:ext cx="888841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下矢印 3"/>
          <p:cNvSpPr/>
          <p:nvPr/>
        </p:nvSpPr>
        <p:spPr>
          <a:xfrm rot="5400000">
            <a:off x="2714625" y="4214813"/>
            <a:ext cx="642938" cy="785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1857375" y="2928938"/>
            <a:ext cx="642938" cy="785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38800" y="1828800"/>
            <a:ext cx="28194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Expected sensitivity </a:t>
            </a:r>
          </a:p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by Fermi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/>
          </p:cNvSpPr>
          <p:nvPr/>
        </p:nvSpPr>
        <p:spPr bwMode="auto">
          <a:xfrm>
            <a:off x="206375" y="4514850"/>
            <a:ext cx="2490788" cy="2251075"/>
          </a:xfrm>
          <a:prstGeom prst="rect">
            <a:avLst/>
          </a:prstGeom>
          <a:solidFill>
            <a:srgbClr val="FFFFFF"/>
          </a:solidFill>
          <a:ln w="25400">
            <a:solidFill>
              <a:srgbClr val="35302F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198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180013"/>
            <a:ext cx="1863725" cy="1439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1928813"/>
            <a:ext cx="3287712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rrowheads="1"/>
          </p:cNvPicPr>
          <p:nvPr/>
        </p:nvPicPr>
        <p:blipFill>
          <a:blip r:embed="rId4"/>
          <a:srcRect b="8739"/>
          <a:stretch>
            <a:fillRect/>
          </a:stretch>
        </p:blipFill>
        <p:spPr bwMode="auto">
          <a:xfrm>
            <a:off x="3857625" y="2500313"/>
            <a:ext cx="5143500" cy="39608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r>
              <a:rPr lang="en-US" altLang="ja-JP" smtClean="0"/>
              <a:t>Telescope structures:</a:t>
            </a:r>
            <a:br>
              <a:rPr lang="en-US" altLang="ja-JP" smtClean="0"/>
            </a:br>
            <a:r>
              <a:rPr lang="en-US" altLang="ja-JP" sz="2300" smtClean="0"/>
              <a:t>HESS / MAGIC / HEGRA as prototypes</a:t>
            </a:r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2913" y="6011863"/>
            <a:ext cx="1028700" cy="674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92" name="Rectangle 7"/>
          <p:cNvSpPr>
            <a:spLocks/>
          </p:cNvSpPr>
          <p:nvPr/>
        </p:nvSpPr>
        <p:spPr bwMode="auto">
          <a:xfrm>
            <a:off x="150813" y="1500188"/>
            <a:ext cx="17780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ja-JP" sz="2400">
                <a:ea typeface="Arial" charset="0"/>
                <a:cs typeface="Arial" charset="0"/>
                <a:sym typeface="Arial" charset="0"/>
              </a:rPr>
              <a:t>MAGIC: 17m</a:t>
            </a:r>
          </a:p>
        </p:txBody>
      </p:sp>
      <p:sp>
        <p:nvSpPr>
          <p:cNvPr id="41993" name="Rectangle 8"/>
          <p:cNvSpPr>
            <a:spLocks/>
          </p:cNvSpPr>
          <p:nvPr/>
        </p:nvSpPr>
        <p:spPr bwMode="auto">
          <a:xfrm>
            <a:off x="142875" y="4143375"/>
            <a:ext cx="1862138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ja-JP" sz="2400">
                <a:ea typeface="Arial" charset="0"/>
                <a:cs typeface="Arial" charset="0"/>
                <a:sym typeface="Arial" charset="0"/>
              </a:rPr>
              <a:t>H.E.S.S. 12m</a:t>
            </a:r>
          </a:p>
        </p:txBody>
      </p:sp>
      <p:sp>
        <p:nvSpPr>
          <p:cNvPr id="41994" name="Rectangle 9"/>
          <p:cNvSpPr>
            <a:spLocks/>
          </p:cNvSpPr>
          <p:nvPr/>
        </p:nvSpPr>
        <p:spPr bwMode="auto">
          <a:xfrm>
            <a:off x="6996113" y="1714500"/>
            <a:ext cx="186213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ja-JP" sz="2400">
                <a:ea typeface="Arial" charset="0"/>
                <a:cs typeface="Arial" charset="0"/>
                <a:sym typeface="Arial" charset="0"/>
              </a:rPr>
              <a:t>HESS II: 28m</a:t>
            </a:r>
          </a:p>
        </p:txBody>
      </p:sp>
      <p:sp>
        <p:nvSpPr>
          <p:cNvPr id="41995" name="Rectangle 10"/>
          <p:cNvSpPr>
            <a:spLocks/>
          </p:cNvSpPr>
          <p:nvPr/>
        </p:nvSpPr>
        <p:spPr bwMode="auto">
          <a:xfrm>
            <a:off x="2400300" y="5622925"/>
            <a:ext cx="1692275" cy="36988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ja-JP" sz="2400">
                <a:ea typeface="Arial" charset="0"/>
                <a:cs typeface="Arial" charset="0"/>
                <a:sym typeface="Arial" charset="0"/>
              </a:rPr>
              <a:t>HEGRA: 4m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828800"/>
            <a:ext cx="4343400" cy="497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5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TEL/MIR: MST </a:t>
            </a:r>
            <a:r>
              <a:rPr lang="en-US" altLang="ja-JP" sz="3600" dirty="0" err="1"/>
              <a:t>mouting</a:t>
            </a:r>
            <a:r>
              <a:rPr lang="en-US" altLang="ja-JP" sz="3600" dirty="0"/>
              <a:t> scheme</a:t>
            </a:r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219199"/>
            <a:ext cx="4191000" cy="245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5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94" y="4114800"/>
            <a:ext cx="308366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5031" name="Picture 7" descr="symetrique45deg"/>
          <p:cNvPicPr>
            <a:picLocks noChangeAspect="1" noChangeArrowheads="1"/>
          </p:cNvPicPr>
          <p:nvPr/>
        </p:nvPicPr>
        <p:blipFill>
          <a:blip r:embed="rId5"/>
          <a:srcRect l="26154" r="23866"/>
          <a:stretch>
            <a:fillRect/>
          </a:stretch>
        </p:blipFill>
        <p:spPr bwMode="auto">
          <a:xfrm>
            <a:off x="633413" y="1155700"/>
            <a:ext cx="2719387" cy="2882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94" y="1295400"/>
            <a:ext cx="3784906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295400"/>
            <a:ext cx="313321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24m telescope design</a:t>
            </a:r>
            <a:endParaRPr lang="ja-JP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24m telescope design</a:t>
            </a:r>
            <a:endParaRPr lang="ja-JP" altLang="en-US" dirty="0"/>
          </a:p>
        </p:txBody>
      </p:sp>
      <p:pic>
        <p:nvPicPr>
          <p:cNvPr id="3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317148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52600"/>
            <a:ext cx="3746500" cy="462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SST Options</a:t>
            </a:r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>
          <a:blip r:embed="rId2"/>
          <a:srcRect l="19627" t="5063" r="25240" b="13608"/>
          <a:stretch>
            <a:fillRect/>
          </a:stretch>
        </p:blipFill>
        <p:spPr bwMode="auto">
          <a:xfrm>
            <a:off x="5180013" y="1600200"/>
            <a:ext cx="32908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2500313"/>
            <a:ext cx="392906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r>
              <a:rPr lang="en-US" altLang="ja-JP" sz="4000"/>
              <a:t>Mirrors must be cheap and </a:t>
            </a:r>
            <a:br>
              <a:rPr lang="en-US" altLang="ja-JP" sz="4000"/>
            </a:br>
            <a:r>
              <a:rPr lang="en-US" altLang="ja-JP" sz="4000"/>
              <a:t>good quality</a:t>
            </a:r>
          </a:p>
        </p:txBody>
      </p:sp>
      <p:pic>
        <p:nvPicPr>
          <p:cNvPr id="43011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1589088"/>
            <a:ext cx="3178175" cy="2895600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3012" name="Rectangle 3"/>
          <p:cNvSpPr>
            <a:spLocks/>
          </p:cNvSpPr>
          <p:nvPr/>
        </p:nvSpPr>
        <p:spPr bwMode="auto">
          <a:xfrm>
            <a:off x="279400" y="4722813"/>
            <a:ext cx="4181475" cy="1230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FFD02D"/>
                </a:solidFill>
                <a:latin typeface="Verdana" charset="0"/>
                <a:sym typeface="Verdana" charset="0"/>
              </a:rPr>
              <a:t>Replication techniques probably </a:t>
            </a:r>
          </a:p>
          <a:p>
            <a:r>
              <a:rPr lang="en-US" altLang="ja-JP" sz="2000">
                <a:solidFill>
                  <a:srgbClr val="FFD02D"/>
                </a:solidFill>
                <a:latin typeface="Verdana" charset="0"/>
                <a:sym typeface="Verdana" charset="0"/>
              </a:rPr>
              <a:t>more promising for large-scale</a:t>
            </a:r>
          </a:p>
          <a:p>
            <a:r>
              <a:rPr lang="en-US" altLang="ja-JP" sz="2000">
                <a:solidFill>
                  <a:srgbClr val="FFD02D"/>
                </a:solidFill>
                <a:latin typeface="Verdana" charset="0"/>
                <a:sym typeface="Verdana" charset="0"/>
              </a:rPr>
              <a:t>low-cost production, compared </a:t>
            </a:r>
          </a:p>
          <a:p>
            <a:r>
              <a:rPr lang="en-US" altLang="ja-JP" sz="2000">
                <a:solidFill>
                  <a:srgbClr val="FFD02D"/>
                </a:solidFill>
                <a:latin typeface="Verdana" charset="0"/>
                <a:sym typeface="Verdana" charset="0"/>
              </a:rPr>
              <a:t>to grinding / milling of mirrors </a:t>
            </a:r>
          </a:p>
        </p:txBody>
      </p:sp>
      <p:pic>
        <p:nvPicPr>
          <p:cNvPr id="43013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6425" y="1587500"/>
            <a:ext cx="3494088" cy="2620963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3014" name="Rectangle 5"/>
          <p:cNvSpPr>
            <a:spLocks/>
          </p:cNvSpPr>
          <p:nvPr/>
        </p:nvSpPr>
        <p:spPr bwMode="auto">
          <a:xfrm>
            <a:off x="7205663" y="4837113"/>
            <a:ext cx="1322387" cy="352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8580" tIns="68580" rIns="64800" bIns="68580">
            <a:prstTxWarp prst="textNoShape">
              <a:avLst/>
            </a:prstTxWarp>
            <a:spAutoFit/>
          </a:bodyPr>
          <a:lstStyle/>
          <a:p>
            <a:pPr>
              <a:spcBef>
                <a:spcPts val="363"/>
              </a:spcBef>
              <a:tabLst>
                <a:tab pos="822325" algn="l"/>
                <a:tab pos="1644650" algn="l"/>
                <a:tab pos="2468563" algn="l"/>
                <a:tab pos="3290888" algn="l"/>
                <a:tab pos="4114800" algn="l"/>
                <a:tab pos="4937125" algn="l"/>
                <a:tab pos="5759450" algn="l"/>
                <a:tab pos="6583363" algn="l"/>
                <a:tab pos="7405688" algn="l"/>
                <a:tab pos="8229600" algn="l"/>
                <a:tab pos="9051925" algn="l"/>
              </a:tabLst>
            </a:pPr>
            <a:r>
              <a:rPr lang="en-US" altLang="ja-JP" sz="1400" b="1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HONEYCOMB</a:t>
            </a:r>
          </a:p>
        </p:txBody>
      </p:sp>
      <p:sp>
        <p:nvSpPr>
          <p:cNvPr id="43015" name="Rectangle 6"/>
          <p:cNvSpPr>
            <a:spLocks/>
          </p:cNvSpPr>
          <p:nvPr/>
        </p:nvSpPr>
        <p:spPr bwMode="auto">
          <a:xfrm>
            <a:off x="7137400" y="5253038"/>
            <a:ext cx="1928813" cy="354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8580" tIns="68580" rIns="64800" bIns="68580">
            <a:prstTxWarp prst="textNoShape">
              <a:avLst/>
            </a:prstTxWarp>
            <a:spAutoFit/>
          </a:bodyPr>
          <a:lstStyle/>
          <a:p>
            <a:pPr>
              <a:spcBef>
                <a:spcPts val="363"/>
              </a:spcBef>
              <a:tabLst>
                <a:tab pos="822325" algn="l"/>
                <a:tab pos="1644650" algn="l"/>
                <a:tab pos="2468563" algn="l"/>
                <a:tab pos="3290888" algn="l"/>
                <a:tab pos="4114800" algn="l"/>
                <a:tab pos="4937125" algn="l"/>
                <a:tab pos="5759450" algn="l"/>
                <a:tab pos="6583363" algn="l"/>
                <a:tab pos="7405688" algn="l"/>
                <a:tab pos="8229600" algn="l"/>
                <a:tab pos="9051925" algn="l"/>
              </a:tabLst>
            </a:pPr>
            <a:r>
              <a:rPr lang="en-US" altLang="ja-JP" sz="1400" b="1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REFLECTING SHEET</a:t>
            </a:r>
          </a:p>
        </p:txBody>
      </p:sp>
      <p:sp>
        <p:nvSpPr>
          <p:cNvPr id="43016" name="Rectangle 7"/>
          <p:cNvSpPr>
            <a:spLocks/>
          </p:cNvSpPr>
          <p:nvPr/>
        </p:nvSpPr>
        <p:spPr bwMode="auto">
          <a:xfrm>
            <a:off x="7188200" y="4495800"/>
            <a:ext cx="1622425" cy="354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8580" tIns="68580" rIns="64800" bIns="68580">
            <a:prstTxWarp prst="textNoShape">
              <a:avLst/>
            </a:prstTxWarp>
            <a:spAutoFit/>
          </a:bodyPr>
          <a:lstStyle/>
          <a:p>
            <a:pPr>
              <a:spcBef>
                <a:spcPts val="363"/>
              </a:spcBef>
              <a:tabLst>
                <a:tab pos="822325" algn="l"/>
                <a:tab pos="1644650" algn="l"/>
                <a:tab pos="2468563" algn="l"/>
                <a:tab pos="3290888" algn="l"/>
                <a:tab pos="4114800" algn="l"/>
                <a:tab pos="4937125" algn="l"/>
                <a:tab pos="5759450" algn="l"/>
                <a:tab pos="6583363" algn="l"/>
                <a:tab pos="7405688" algn="l"/>
                <a:tab pos="8229600" algn="l"/>
                <a:tab pos="9051925" algn="l"/>
              </a:tabLst>
            </a:pPr>
            <a:r>
              <a:rPr lang="en-US" altLang="ja-JP" sz="1400" b="1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BACKING SHEET</a:t>
            </a:r>
          </a:p>
        </p:txBody>
      </p:sp>
      <p:sp>
        <p:nvSpPr>
          <p:cNvPr id="43017" name="Line 8"/>
          <p:cNvSpPr>
            <a:spLocks noChangeShapeType="1"/>
          </p:cNvSpPr>
          <p:nvPr/>
        </p:nvSpPr>
        <p:spPr bwMode="auto">
          <a:xfrm>
            <a:off x="6594475" y="5005388"/>
            <a:ext cx="568325" cy="1587"/>
          </a:xfrm>
          <a:prstGeom prst="line">
            <a:avLst/>
          </a:prstGeom>
          <a:noFill/>
          <a:ln w="25400">
            <a:solidFill>
              <a:srgbClr val="FFD02D"/>
            </a:solidFill>
            <a:round/>
            <a:headEnd/>
            <a:tailEnd type="triangle" w="med" len="med"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43018" name="Group 9"/>
          <p:cNvGrpSpPr>
            <a:grpSpLocks/>
          </p:cNvGrpSpPr>
          <p:nvPr/>
        </p:nvGrpSpPr>
        <p:grpSpPr bwMode="auto">
          <a:xfrm>
            <a:off x="4773613" y="4792663"/>
            <a:ext cx="1719262" cy="1006475"/>
            <a:chOff x="0" y="0"/>
            <a:chExt cx="1203" cy="705"/>
          </a:xfrm>
        </p:grpSpPr>
        <p:sp>
          <p:nvSpPr>
            <p:cNvPr id="43023" name="Rectangle 10"/>
            <p:cNvSpPr>
              <a:spLocks/>
            </p:cNvSpPr>
            <p:nvPr/>
          </p:nvSpPr>
          <p:spPr bwMode="auto">
            <a:xfrm>
              <a:off x="0" y="28"/>
              <a:ext cx="1198" cy="192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rgbClr val="FF66CC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24" name="Rectangle 11"/>
            <p:cNvSpPr>
              <a:spLocks/>
            </p:cNvSpPr>
            <p:nvPr/>
          </p:nvSpPr>
          <p:spPr bwMode="auto">
            <a:xfrm>
              <a:off x="2" y="199"/>
              <a:ext cx="1200" cy="58"/>
            </a:xfrm>
            <a:prstGeom prst="rect">
              <a:avLst/>
            </a:prstGeom>
            <a:solidFill>
              <a:srgbClr val="005AFF"/>
            </a:solidFill>
            <a:ln w="12700">
              <a:solidFill>
                <a:srgbClr val="005AFF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25" name="Rectangle 12"/>
            <p:cNvSpPr>
              <a:spLocks/>
            </p:cNvSpPr>
            <p:nvPr/>
          </p:nvSpPr>
          <p:spPr bwMode="auto">
            <a:xfrm>
              <a:off x="3" y="82"/>
              <a:ext cx="1200" cy="9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26" name="Rectangle 13"/>
            <p:cNvSpPr>
              <a:spLocks/>
            </p:cNvSpPr>
            <p:nvPr/>
          </p:nvSpPr>
          <p:spPr bwMode="auto">
            <a:xfrm>
              <a:off x="3" y="0"/>
              <a:ext cx="1200" cy="58"/>
            </a:xfrm>
            <a:prstGeom prst="rect">
              <a:avLst/>
            </a:prstGeom>
            <a:solidFill>
              <a:srgbClr val="005AFF"/>
            </a:solidFill>
            <a:ln w="12700">
              <a:solidFill>
                <a:srgbClr val="005AFF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27" name="Rectangle 14"/>
            <p:cNvSpPr>
              <a:spLocks/>
            </p:cNvSpPr>
            <p:nvPr/>
          </p:nvSpPr>
          <p:spPr bwMode="auto">
            <a:xfrm>
              <a:off x="1" y="260"/>
              <a:ext cx="1200" cy="445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43019" name="Line 15"/>
          <p:cNvSpPr>
            <a:spLocks noChangeShapeType="1"/>
          </p:cNvSpPr>
          <p:nvPr/>
        </p:nvSpPr>
        <p:spPr bwMode="auto">
          <a:xfrm rot="10800000" flipH="1">
            <a:off x="6605588" y="4697413"/>
            <a:ext cx="538162" cy="136525"/>
          </a:xfrm>
          <a:prstGeom prst="line">
            <a:avLst/>
          </a:prstGeom>
          <a:noFill/>
          <a:ln w="25400">
            <a:solidFill>
              <a:srgbClr val="FFD02D"/>
            </a:solidFill>
            <a:round/>
            <a:headEnd/>
            <a:tailEnd type="triangle" w="med" len="med"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020" name="Line 16"/>
          <p:cNvSpPr>
            <a:spLocks noChangeShapeType="1"/>
          </p:cNvSpPr>
          <p:nvPr/>
        </p:nvSpPr>
        <p:spPr bwMode="auto">
          <a:xfrm>
            <a:off x="6594475" y="5119688"/>
            <a:ext cx="514350" cy="287337"/>
          </a:xfrm>
          <a:prstGeom prst="line">
            <a:avLst/>
          </a:prstGeom>
          <a:noFill/>
          <a:ln w="25400">
            <a:solidFill>
              <a:srgbClr val="FFD02D"/>
            </a:solidFill>
            <a:round/>
            <a:headEnd/>
            <a:tailEnd type="triangle" w="med" len="med"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021" name="Line 17"/>
          <p:cNvSpPr>
            <a:spLocks noChangeShapeType="1"/>
          </p:cNvSpPr>
          <p:nvPr/>
        </p:nvSpPr>
        <p:spPr bwMode="auto">
          <a:xfrm>
            <a:off x="6627813" y="5484813"/>
            <a:ext cx="515937" cy="287337"/>
          </a:xfrm>
          <a:prstGeom prst="line">
            <a:avLst/>
          </a:prstGeom>
          <a:noFill/>
          <a:ln w="25400">
            <a:solidFill>
              <a:srgbClr val="FFD02D"/>
            </a:solidFill>
            <a:round/>
            <a:headEnd/>
            <a:tailEnd type="triangle" w="med" len="med"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022" name="Rectangle 18"/>
          <p:cNvSpPr>
            <a:spLocks/>
          </p:cNvSpPr>
          <p:nvPr/>
        </p:nvSpPr>
        <p:spPr bwMode="auto">
          <a:xfrm>
            <a:off x="7177088" y="5619750"/>
            <a:ext cx="661987" cy="354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8580" tIns="68580" rIns="64800" bIns="68580">
            <a:prstTxWarp prst="textNoShape">
              <a:avLst/>
            </a:prstTxWarp>
            <a:spAutoFit/>
          </a:bodyPr>
          <a:lstStyle/>
          <a:p>
            <a:pPr>
              <a:spcBef>
                <a:spcPts val="363"/>
              </a:spcBef>
              <a:tabLst>
                <a:tab pos="822325" algn="l"/>
                <a:tab pos="1644650" algn="l"/>
                <a:tab pos="2468563" algn="l"/>
                <a:tab pos="3290888" algn="l"/>
                <a:tab pos="4114800" algn="l"/>
                <a:tab pos="4937125" algn="l"/>
                <a:tab pos="5759450" algn="l"/>
                <a:tab pos="6583363" algn="l"/>
                <a:tab pos="7405688" algn="l"/>
                <a:tab pos="8229600" algn="l"/>
                <a:tab pos="9051925" algn="l"/>
              </a:tabLst>
            </a:pPr>
            <a:r>
              <a:rPr lang="en-US" altLang="ja-JP" sz="1400" b="1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MOLD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997825" cy="1143000"/>
          </a:xfrm>
        </p:spPr>
        <p:txBody>
          <a:bodyPr/>
          <a:lstStyle/>
          <a:p>
            <a:r>
              <a:rPr lang="en-US" altLang="ja-JP"/>
              <a:t>High QE photosensors</a:t>
            </a:r>
          </a:p>
        </p:txBody>
      </p:sp>
      <p:pic>
        <p:nvPicPr>
          <p:cNvPr id="4403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285875"/>
            <a:ext cx="2789238" cy="36798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4036" name="Rectangle 4"/>
          <p:cNvSpPr>
            <a:spLocks/>
          </p:cNvSpPr>
          <p:nvPr/>
        </p:nvSpPr>
        <p:spPr bwMode="auto">
          <a:xfrm>
            <a:off x="319088" y="5246688"/>
            <a:ext cx="2109787" cy="1474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altLang="ja-JP" sz="2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Hamamatsu &amp; </a:t>
            </a:r>
          </a:p>
          <a:p>
            <a:r>
              <a:rPr lang="en-US" altLang="ja-JP" sz="2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Photonis reach </a:t>
            </a:r>
            <a:br>
              <a:rPr lang="en-US" altLang="ja-JP" sz="2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</a:br>
            <a:r>
              <a:rPr lang="en-US" altLang="ja-JP" sz="2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45% QE</a:t>
            </a:r>
          </a:p>
          <a:p>
            <a:r>
              <a:rPr lang="en-US" altLang="ja-JP" sz="2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==&gt; 40% PDE</a:t>
            </a:r>
          </a:p>
        </p:txBody>
      </p:sp>
      <p:pic>
        <p:nvPicPr>
          <p:cNvPr id="4403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3238" y="1236663"/>
            <a:ext cx="3143250" cy="197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38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000" y="3200400"/>
            <a:ext cx="314325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39" name="Rectangle 8"/>
          <p:cNvSpPr>
            <a:spLocks/>
          </p:cNvSpPr>
          <p:nvPr/>
        </p:nvSpPr>
        <p:spPr bwMode="auto">
          <a:xfrm>
            <a:off x="6565900" y="1131888"/>
            <a:ext cx="13811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ea typeface="Arial" charset="0"/>
                <a:cs typeface="Arial" charset="0"/>
                <a:sym typeface="Arial" charset="0"/>
              </a:rPr>
              <a:t>Hamamatsu</a:t>
            </a:r>
          </a:p>
        </p:txBody>
      </p:sp>
      <p:sp>
        <p:nvSpPr>
          <p:cNvPr id="44040" name="Rectangle 9"/>
          <p:cNvSpPr>
            <a:spLocks/>
          </p:cNvSpPr>
          <p:nvPr/>
        </p:nvSpPr>
        <p:spPr bwMode="auto">
          <a:xfrm>
            <a:off x="6167438" y="4697413"/>
            <a:ext cx="2314575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ea typeface="Arial" charset="0"/>
                <a:cs typeface="Arial" charset="0"/>
                <a:sym typeface="Arial" charset="0"/>
              </a:rPr>
              <a:t>MPI Halbleiterlabor Munich</a:t>
            </a:r>
          </a:p>
        </p:txBody>
      </p:sp>
      <p:sp>
        <p:nvSpPr>
          <p:cNvPr id="44041" name="Rectangle 10"/>
          <p:cNvSpPr>
            <a:spLocks/>
          </p:cNvSpPr>
          <p:nvPr/>
        </p:nvSpPr>
        <p:spPr bwMode="auto">
          <a:xfrm>
            <a:off x="5818188" y="5594350"/>
            <a:ext cx="3325812" cy="112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altLang="ja-JP" sz="2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SiPM</a:t>
            </a:r>
          </a:p>
          <a:p>
            <a:r>
              <a:rPr lang="en-US" altLang="ja-JP" sz="2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About 60% effective PDE will be realistic</a:t>
            </a:r>
          </a:p>
        </p:txBody>
      </p:sp>
      <p:pic>
        <p:nvPicPr>
          <p:cNvPr id="44042" name="Picture 1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0625" y="1609725"/>
            <a:ext cx="1554163" cy="14859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4043" name="Rectangle 12"/>
          <p:cNvSpPr>
            <a:spLocks/>
          </p:cNvSpPr>
          <p:nvPr/>
        </p:nvSpPr>
        <p:spPr bwMode="auto">
          <a:xfrm>
            <a:off x="7589838" y="2794000"/>
            <a:ext cx="1423987" cy="277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475"/>
              </a:spcBef>
            </a:pPr>
            <a:r>
              <a:rPr lang="en-US" altLang="ja-JP" sz="1800">
                <a:solidFill>
                  <a:srgbClr val="FF0000"/>
                </a:solidFill>
                <a:latin typeface="Verdana" charset="0"/>
                <a:sym typeface="Verdana" charset="0"/>
              </a:rPr>
              <a:t>MPI+ MEPhI</a:t>
            </a:r>
          </a:p>
        </p:txBody>
      </p:sp>
      <p:sp>
        <p:nvSpPr>
          <p:cNvPr id="44044" name="Rectangle 13"/>
          <p:cNvSpPr>
            <a:spLocks/>
          </p:cNvSpPr>
          <p:nvPr/>
        </p:nvSpPr>
        <p:spPr bwMode="auto">
          <a:xfrm>
            <a:off x="7532688" y="1589088"/>
            <a:ext cx="151765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475"/>
              </a:spcBef>
            </a:pPr>
            <a:r>
              <a:rPr lang="en-US" altLang="ja-JP" sz="1800">
                <a:solidFill>
                  <a:srgbClr val="FF0000"/>
                </a:solidFill>
                <a:latin typeface="Verdana" charset="0"/>
                <a:sym typeface="Verdana" charset="0"/>
              </a:rPr>
              <a:t>4 x 5x5 mm</a:t>
            </a:r>
            <a:r>
              <a:rPr lang="en-US" altLang="ja-JP" sz="1800" baseline="32000">
                <a:solidFill>
                  <a:srgbClr val="FF0000"/>
                </a:solidFill>
                <a:latin typeface="Verdana" charset="0"/>
                <a:sym typeface="Verdana" charset="0"/>
              </a:rPr>
              <a:t>2</a:t>
            </a:r>
          </a:p>
        </p:txBody>
      </p:sp>
      <p:pic>
        <p:nvPicPr>
          <p:cNvPr id="44045" name="Picture 14"/>
          <p:cNvPicPr>
            <a:picLocks noChangeArrowheads="1"/>
          </p:cNvPicPr>
          <p:nvPr/>
        </p:nvPicPr>
        <p:blipFill>
          <a:blip r:embed="rId6"/>
          <a:srcRect r="48868"/>
          <a:stretch>
            <a:fillRect/>
          </a:stretch>
        </p:blipFill>
        <p:spPr bwMode="auto">
          <a:xfrm>
            <a:off x="3133725" y="1339850"/>
            <a:ext cx="2239963" cy="216058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4046" name="Picture 15"/>
          <p:cNvPicPr>
            <a:picLocks noChangeArrowheads="1"/>
          </p:cNvPicPr>
          <p:nvPr/>
        </p:nvPicPr>
        <p:blipFill>
          <a:blip r:embed="rId7"/>
          <a:srcRect l="14174" t="12599" r="14172" b="6299"/>
          <a:stretch>
            <a:fillRect/>
          </a:stretch>
        </p:blipFill>
        <p:spPr bwMode="auto">
          <a:xfrm>
            <a:off x="3300413" y="3571875"/>
            <a:ext cx="1897062" cy="17145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9952" name="Rectangle 16"/>
          <p:cNvSpPr>
            <a:spLocks/>
          </p:cNvSpPr>
          <p:nvPr/>
        </p:nvSpPr>
        <p:spPr bwMode="auto">
          <a:xfrm>
            <a:off x="3429000" y="5715000"/>
            <a:ext cx="1785938" cy="77787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altLang="ja-JP" sz="2000">
                <a:solidFill>
                  <a:srgbClr val="FFD0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  <a:sym typeface="Arial" charset="0"/>
              </a:rPr>
              <a:t>GaAsP HPD:</a:t>
            </a:r>
          </a:p>
          <a:p>
            <a:r>
              <a:rPr lang="en-US" altLang="ja-JP" sz="2000">
                <a:solidFill>
                  <a:srgbClr val="FFD0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  <a:sym typeface="Arial" charset="0"/>
              </a:rPr>
              <a:t>50% PDE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186113"/>
            <a:ext cx="4378325" cy="3532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59" name="Rectangle 2"/>
          <p:cNvSpPr>
            <a:spLocks/>
          </p:cNvSpPr>
          <p:nvPr/>
        </p:nvSpPr>
        <p:spPr bwMode="auto">
          <a:xfrm>
            <a:off x="1222375" y="1292225"/>
            <a:ext cx="2311400" cy="170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altLang="ja-JP" sz="2100" b="1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DRS3 (--&gt; DRS4)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12 x 1024 samples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up to 5 Gsamples/s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11.5 bit effective range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450 MHz bandwidth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25 mm</a:t>
            </a:r>
            <a:r>
              <a:rPr lang="en-US" altLang="ja-JP" sz="1800" baseline="30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2</a:t>
            </a:r>
          </a:p>
        </p:txBody>
      </p:sp>
      <p:pic>
        <p:nvPicPr>
          <p:cNvPr id="45060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4588" y="3024188"/>
            <a:ext cx="3946525" cy="3870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1" name="Rectangle 4"/>
          <p:cNvSpPr>
            <a:spLocks/>
          </p:cNvSpPr>
          <p:nvPr/>
        </p:nvSpPr>
        <p:spPr bwMode="auto">
          <a:xfrm>
            <a:off x="5621338" y="1276350"/>
            <a:ext cx="2136775" cy="172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altLang="ja-JP" sz="2200" b="1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SAM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2 x 256 samples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up to 2 Gsamples/s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12 bit effective range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350 MHz bandwidth</a:t>
            </a:r>
          </a:p>
          <a:p>
            <a:r>
              <a:rPr lang="en-US" altLang="ja-JP" sz="18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11 mm</a:t>
            </a:r>
            <a:r>
              <a:rPr lang="en-US" altLang="ja-JP" sz="1800" baseline="30000">
                <a:solidFill>
                  <a:srgbClr val="FFD02D"/>
                </a:solidFill>
                <a:ea typeface="Arial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Analogue Ring Samplers</a:t>
            </a:r>
            <a:br>
              <a:rPr lang="en-US" altLang="ja-JP" smtClean="0"/>
            </a:br>
            <a:r>
              <a:rPr lang="en-US" altLang="ja-JP" sz="2800" smtClean="0"/>
              <a:t>economic high performance readout</a:t>
            </a:r>
            <a:endParaRPr lang="ja-JP" alt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/>
              <a:t>Data center and </a:t>
            </a:r>
            <a:br>
              <a:rPr lang="en-US" altLang="ja-JP" sz="4000" smtClean="0"/>
            </a:br>
            <a:r>
              <a:rPr lang="en-US" altLang="ja-JP" sz="4000" smtClean="0"/>
              <a:t>operation center for CTA</a:t>
            </a:r>
            <a:endParaRPr lang="ja-JP" altLang="en-US" sz="4000" smtClean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285750" y="2038350"/>
            <a:ext cx="8229600" cy="45339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sz="2700" smtClean="0"/>
              <a:t>Challenges</a:t>
            </a:r>
          </a:p>
          <a:p>
            <a:pPr lvl="1">
              <a:lnSpc>
                <a:spcPct val="80000"/>
              </a:lnSpc>
            </a:pPr>
            <a:r>
              <a:rPr lang="en-US" altLang="ja-JP" sz="2400" smtClean="0"/>
              <a:t>Huge data rates</a:t>
            </a:r>
          </a:p>
          <a:p>
            <a:pPr lvl="1">
              <a:lnSpc>
                <a:spcPct val="80000"/>
              </a:lnSpc>
              <a:buFont typeface="Wingdings" charset="2"/>
              <a:buNone/>
            </a:pPr>
            <a:r>
              <a:rPr lang="en-US" altLang="ja-JP" sz="2400" smtClean="0"/>
              <a:t>    (~PBytes/yr)</a:t>
            </a:r>
          </a:p>
          <a:p>
            <a:pPr lvl="1">
              <a:lnSpc>
                <a:spcPct val="80000"/>
              </a:lnSpc>
            </a:pPr>
            <a:r>
              <a:rPr lang="en-US" altLang="ja-JP" sz="2400" smtClean="0"/>
              <a:t>Observatory</a:t>
            </a:r>
          </a:p>
          <a:p>
            <a:pPr lvl="1">
              <a:lnSpc>
                <a:spcPct val="80000"/>
              </a:lnSpc>
              <a:buFont typeface="Wingdings" charset="2"/>
              <a:buNone/>
            </a:pPr>
            <a:r>
              <a:rPr lang="en-US" altLang="ja-JP" sz="2400" smtClean="0"/>
              <a:t>     Automatic calibration and analysis for users</a:t>
            </a:r>
          </a:p>
          <a:p>
            <a:pPr>
              <a:lnSpc>
                <a:spcPct val="80000"/>
              </a:lnSpc>
            </a:pPr>
            <a:r>
              <a:rPr lang="en-US" altLang="ja-JP" sz="2700" smtClean="0"/>
              <a:t>Organization structure</a:t>
            </a:r>
          </a:p>
          <a:p>
            <a:pPr lvl="1">
              <a:lnSpc>
                <a:spcPct val="80000"/>
              </a:lnSpc>
            </a:pPr>
            <a:r>
              <a:rPr lang="en-US" altLang="ja-JP" sz="2400" smtClean="0"/>
              <a:t>Array operation center</a:t>
            </a:r>
          </a:p>
          <a:p>
            <a:pPr lvl="1">
              <a:lnSpc>
                <a:spcPct val="80000"/>
              </a:lnSpc>
            </a:pPr>
            <a:r>
              <a:rPr lang="en-US" altLang="ja-JP" sz="2400" smtClean="0"/>
              <a:t>Data handling and analysis center</a:t>
            </a:r>
          </a:p>
          <a:p>
            <a:pPr lvl="1">
              <a:lnSpc>
                <a:spcPct val="80000"/>
              </a:lnSpc>
            </a:pPr>
            <a:r>
              <a:rPr lang="en-US" altLang="ja-JP" sz="2400" smtClean="0"/>
              <a:t>Science operation center</a:t>
            </a:r>
          </a:p>
          <a:p>
            <a:pPr>
              <a:lnSpc>
                <a:spcPct val="80000"/>
              </a:lnSpc>
            </a:pPr>
            <a:r>
              <a:rPr lang="en-US" altLang="ja-JP" sz="2700" smtClean="0"/>
              <a:t>Lots of man power (local technician, operation crew, professional data analyzers for the science operation)</a:t>
            </a:r>
          </a:p>
          <a:p>
            <a:pPr lvl="1">
              <a:lnSpc>
                <a:spcPct val="80000"/>
              </a:lnSpc>
            </a:pPr>
            <a:endParaRPr lang="en-US" altLang="ja-JP" sz="2400" smtClean="0"/>
          </a:p>
          <a:p>
            <a:pPr lvl="1">
              <a:lnSpc>
                <a:spcPct val="80000"/>
              </a:lnSpc>
            </a:pPr>
            <a:endParaRPr lang="en-US" altLang="ja-JP" sz="2400" smtClean="0"/>
          </a:p>
          <a:p>
            <a:pPr lvl="1">
              <a:lnSpc>
                <a:spcPct val="80000"/>
              </a:lnSpc>
            </a:pPr>
            <a:endParaRPr lang="en-US" altLang="ja-JP" sz="2400" smtClean="0"/>
          </a:p>
          <a:p>
            <a:pPr lvl="1">
              <a:lnSpc>
                <a:spcPct val="80000"/>
              </a:lnSpc>
            </a:pPr>
            <a:endParaRPr lang="en-US" altLang="ja-JP" sz="2400" smtClean="0"/>
          </a:p>
          <a:p>
            <a:pPr lvl="1">
              <a:lnSpc>
                <a:spcPct val="80000"/>
              </a:lnSpc>
              <a:buFont typeface="Wingdings" charset="2"/>
              <a:buNone/>
            </a:pPr>
            <a:endParaRPr lang="en-US" altLang="ja-JP" sz="2400" smtClean="0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1508125"/>
            <a:ext cx="5303838" cy="1771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5" name="Rectangle 4"/>
          <p:cNvSpPr>
            <a:spLocks/>
          </p:cNvSpPr>
          <p:nvPr/>
        </p:nvSpPr>
        <p:spPr bwMode="auto">
          <a:xfrm>
            <a:off x="3908425" y="3071813"/>
            <a:ext cx="3917950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ts val="1800"/>
              </a:spcBef>
            </a:pPr>
            <a:r>
              <a:rPr lang="en-US" altLang="ja-JP" sz="2000">
                <a:solidFill>
                  <a:srgbClr val="FF0000"/>
                </a:solidFill>
                <a:ea typeface="Arial" charset="0"/>
                <a:cs typeface="Arial" charset="0"/>
                <a:sym typeface="Arial" charset="0"/>
              </a:rPr>
              <a:t>European space operations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TAsensitivity"/>
          <p:cNvPicPr>
            <a:picLocks noChangeAspect="1" noChangeArrowheads="1"/>
          </p:cNvPicPr>
          <p:nvPr/>
        </p:nvPicPr>
        <p:blipFill>
          <a:blip r:embed="rId2"/>
          <a:srcRect t="17323"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Line 5"/>
          <p:cNvSpPr>
            <a:spLocks noChangeShapeType="1"/>
          </p:cNvSpPr>
          <p:nvPr/>
        </p:nvSpPr>
        <p:spPr bwMode="auto">
          <a:xfrm>
            <a:off x="3276600" y="3581400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051050" y="3257550"/>
            <a:ext cx="1304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Systematic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Error ∝B.G.</a:t>
            </a:r>
            <a:endParaRPr lang="en-US" altLang="ja-JP" baseline="-25000" dirty="0">
              <a:solidFill>
                <a:srgbClr val="000000"/>
              </a:solidFill>
            </a:endParaRPr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>
            <a:off x="6011863" y="4005263"/>
            <a:ext cx="0" cy="8651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084888" y="4054475"/>
            <a:ext cx="963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∝(AT) </a:t>
            </a:r>
            <a:r>
              <a:rPr lang="en-US" altLang="ja-JP" baseline="3000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18439" name="Line 9"/>
          <p:cNvSpPr>
            <a:spLocks noChangeShapeType="1"/>
          </p:cNvSpPr>
          <p:nvPr/>
        </p:nvSpPr>
        <p:spPr bwMode="auto">
          <a:xfrm flipV="1">
            <a:off x="2124075" y="836613"/>
            <a:ext cx="1295400" cy="1296987"/>
          </a:xfrm>
          <a:prstGeom prst="line">
            <a:avLst/>
          </a:prstGeom>
          <a:noFill/>
          <a:ln w="38100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7524750" y="36449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3300"/>
                </a:solidFill>
              </a:rPr>
              <a:t>50hrs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2051050" y="5661025"/>
            <a:ext cx="197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0066"/>
                </a:solidFill>
              </a:rPr>
              <a:t>Background Limited</a:t>
            </a:r>
          </a:p>
        </p:txBody>
      </p:sp>
      <p:sp>
        <p:nvSpPr>
          <p:cNvPr id="18442" name="Text Box 12"/>
          <p:cNvSpPr txBox="1">
            <a:spLocks noChangeArrowheads="1"/>
          </p:cNvSpPr>
          <p:nvPr/>
        </p:nvSpPr>
        <p:spPr bwMode="auto">
          <a:xfrm>
            <a:off x="5651500" y="5661025"/>
            <a:ext cx="1457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0066"/>
                </a:solidFill>
              </a:rPr>
              <a:t>Signal Limited</a:t>
            </a:r>
          </a:p>
        </p:txBody>
      </p:sp>
      <p:sp>
        <p:nvSpPr>
          <p:cNvPr id="18443" name="Line 13"/>
          <p:cNvSpPr>
            <a:spLocks noChangeShapeType="1"/>
          </p:cNvSpPr>
          <p:nvPr/>
        </p:nvSpPr>
        <p:spPr bwMode="auto">
          <a:xfrm>
            <a:off x="2124075" y="3860800"/>
            <a:ext cx="647700" cy="73025"/>
          </a:xfrm>
          <a:prstGeom prst="line">
            <a:avLst/>
          </a:prstGeom>
          <a:noFill/>
          <a:ln w="889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44" name="Text Box 17"/>
          <p:cNvSpPr txBox="1">
            <a:spLocks noChangeArrowheads="1"/>
          </p:cNvSpPr>
          <p:nvPr/>
        </p:nvSpPr>
        <p:spPr bwMode="auto">
          <a:xfrm>
            <a:off x="4356100" y="4918075"/>
            <a:ext cx="1079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∝(AT) </a:t>
            </a:r>
            <a:r>
              <a:rPr lang="en-US" altLang="ja-JP" baseline="30000">
                <a:solidFill>
                  <a:srgbClr val="000000"/>
                </a:solidFill>
              </a:rPr>
              <a:t>-1/2</a:t>
            </a:r>
          </a:p>
        </p:txBody>
      </p:sp>
      <p:sp>
        <p:nvSpPr>
          <p:cNvPr id="18445" name="Line 18"/>
          <p:cNvSpPr>
            <a:spLocks noChangeShapeType="1"/>
          </p:cNvSpPr>
          <p:nvPr/>
        </p:nvSpPr>
        <p:spPr bwMode="auto">
          <a:xfrm>
            <a:off x="4356100" y="4508500"/>
            <a:ext cx="0" cy="8651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8449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7450" cy="1131888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</p:pic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目標達成感度</a:t>
            </a:r>
            <a:endParaRPr lang="en-US" altLang="ja-JP" smtClean="0"/>
          </a:p>
        </p:txBody>
      </p:sp>
      <p:sp>
        <p:nvSpPr>
          <p:cNvPr id="19" name="フリーフォーム 18"/>
          <p:cNvSpPr/>
          <p:nvPr/>
        </p:nvSpPr>
        <p:spPr>
          <a:xfrm>
            <a:off x="2743200" y="3124199"/>
            <a:ext cx="2971800" cy="1244601"/>
          </a:xfrm>
          <a:custGeom>
            <a:avLst/>
            <a:gdLst>
              <a:gd name="connsiteX0" fmla="*/ 0 w 2187223"/>
              <a:gd name="connsiteY0" fmla="*/ 0 h 1829740"/>
              <a:gd name="connsiteX1" fmla="*/ 776111 w 2187223"/>
              <a:gd name="connsiteY1" fmla="*/ 649111 h 1829740"/>
              <a:gd name="connsiteX2" fmla="*/ 1340556 w 2187223"/>
              <a:gd name="connsiteY2" fmla="*/ 1312333 h 1829740"/>
              <a:gd name="connsiteX3" fmla="*/ 1862667 w 2187223"/>
              <a:gd name="connsiteY3" fmla="*/ 1749777 h 1829740"/>
              <a:gd name="connsiteX4" fmla="*/ 2187223 w 2187223"/>
              <a:gd name="connsiteY4" fmla="*/ 1792111 h 1829740"/>
              <a:gd name="connsiteX0" fmla="*/ 0 w 2187223"/>
              <a:gd name="connsiteY0" fmla="*/ 0 h 1792111"/>
              <a:gd name="connsiteX1" fmla="*/ 776111 w 2187223"/>
              <a:gd name="connsiteY1" fmla="*/ 649111 h 1792111"/>
              <a:gd name="connsiteX2" fmla="*/ 1340556 w 2187223"/>
              <a:gd name="connsiteY2" fmla="*/ 1312333 h 1792111"/>
              <a:gd name="connsiteX3" fmla="*/ 2187223 w 2187223"/>
              <a:gd name="connsiteY3" fmla="*/ 1792111 h 1792111"/>
              <a:gd name="connsiteX0" fmla="*/ 0 w 2323924"/>
              <a:gd name="connsiteY0" fmla="*/ 0 h 2020828"/>
              <a:gd name="connsiteX1" fmla="*/ 912812 w 2323924"/>
              <a:gd name="connsiteY1" fmla="*/ 877828 h 2020828"/>
              <a:gd name="connsiteX2" fmla="*/ 1477257 w 2323924"/>
              <a:gd name="connsiteY2" fmla="*/ 1541050 h 2020828"/>
              <a:gd name="connsiteX3" fmla="*/ 2323924 w 2323924"/>
              <a:gd name="connsiteY3" fmla="*/ 2020828 h 2020828"/>
              <a:gd name="connsiteX0" fmla="*/ 0 w 2323924"/>
              <a:gd name="connsiteY0" fmla="*/ 0 h 2020828"/>
              <a:gd name="connsiteX1" fmla="*/ 912812 w 2323924"/>
              <a:gd name="connsiteY1" fmla="*/ 877828 h 2020828"/>
              <a:gd name="connsiteX2" fmla="*/ 1184746 w 2323924"/>
              <a:gd name="connsiteY2" fmla="*/ 1207121 h 2020828"/>
              <a:gd name="connsiteX3" fmla="*/ 1477257 w 2323924"/>
              <a:gd name="connsiteY3" fmla="*/ 1541050 h 2020828"/>
              <a:gd name="connsiteX4" fmla="*/ 2323924 w 2323924"/>
              <a:gd name="connsiteY4" fmla="*/ 2020828 h 2020828"/>
              <a:gd name="connsiteX0" fmla="*/ 0 w 2323924"/>
              <a:gd name="connsiteY0" fmla="*/ 0 h 2020828"/>
              <a:gd name="connsiteX1" fmla="*/ 912812 w 2323924"/>
              <a:gd name="connsiteY1" fmla="*/ 877828 h 2020828"/>
              <a:gd name="connsiteX2" fmla="*/ 1048044 w 2323924"/>
              <a:gd name="connsiteY2" fmla="*/ 1334186 h 2020828"/>
              <a:gd name="connsiteX3" fmla="*/ 1184746 w 2323924"/>
              <a:gd name="connsiteY3" fmla="*/ 1207121 h 2020828"/>
              <a:gd name="connsiteX4" fmla="*/ 1477257 w 2323924"/>
              <a:gd name="connsiteY4" fmla="*/ 1541050 h 2020828"/>
              <a:gd name="connsiteX5" fmla="*/ 2323924 w 2323924"/>
              <a:gd name="connsiteY5" fmla="*/ 2020828 h 2020828"/>
              <a:gd name="connsiteX0" fmla="*/ 0 w 2323924"/>
              <a:gd name="connsiteY0" fmla="*/ 0 h 2020828"/>
              <a:gd name="connsiteX1" fmla="*/ 912812 w 2323924"/>
              <a:gd name="connsiteY1" fmla="*/ 877828 h 2020828"/>
              <a:gd name="connsiteX2" fmla="*/ 1184746 w 2323924"/>
              <a:gd name="connsiteY2" fmla="*/ 1207121 h 2020828"/>
              <a:gd name="connsiteX3" fmla="*/ 1477257 w 2323924"/>
              <a:gd name="connsiteY3" fmla="*/ 1541050 h 2020828"/>
              <a:gd name="connsiteX4" fmla="*/ 2323924 w 2323924"/>
              <a:gd name="connsiteY4" fmla="*/ 2020828 h 2020828"/>
              <a:gd name="connsiteX0" fmla="*/ 0 w 2323924"/>
              <a:gd name="connsiteY0" fmla="*/ 0 h 2020828"/>
              <a:gd name="connsiteX1" fmla="*/ 912812 w 2323924"/>
              <a:gd name="connsiteY1" fmla="*/ 877828 h 2020828"/>
              <a:gd name="connsiteX2" fmla="*/ 1477257 w 2323924"/>
              <a:gd name="connsiteY2" fmla="*/ 1541050 h 2020828"/>
              <a:gd name="connsiteX3" fmla="*/ 2323924 w 2323924"/>
              <a:gd name="connsiteY3" fmla="*/ 2020828 h 2020828"/>
              <a:gd name="connsiteX0" fmla="*/ 0 w 2323924"/>
              <a:gd name="connsiteY0" fmla="*/ 0 h 2020828"/>
              <a:gd name="connsiteX1" fmla="*/ 912812 w 2323924"/>
              <a:gd name="connsiteY1" fmla="*/ 992186 h 2020828"/>
              <a:gd name="connsiteX2" fmla="*/ 1477257 w 2323924"/>
              <a:gd name="connsiteY2" fmla="*/ 1541050 h 2020828"/>
              <a:gd name="connsiteX3" fmla="*/ 2323924 w 2323924"/>
              <a:gd name="connsiteY3" fmla="*/ 2020828 h 2020828"/>
              <a:gd name="connsiteX0" fmla="*/ 0 w 2323924"/>
              <a:gd name="connsiteY0" fmla="*/ 0 h 2020828"/>
              <a:gd name="connsiteX1" fmla="*/ 912812 w 2323924"/>
              <a:gd name="connsiteY1" fmla="*/ 992186 h 2020828"/>
              <a:gd name="connsiteX2" fmla="*/ 1477257 w 2323924"/>
              <a:gd name="connsiteY2" fmla="*/ 1655408 h 2020828"/>
              <a:gd name="connsiteX3" fmla="*/ 2323924 w 2323924"/>
              <a:gd name="connsiteY3" fmla="*/ 2020828 h 2020828"/>
              <a:gd name="connsiteX0" fmla="*/ 0 w 2118872"/>
              <a:gd name="connsiteY0" fmla="*/ 0 h 1906469"/>
              <a:gd name="connsiteX1" fmla="*/ 912812 w 2118872"/>
              <a:gd name="connsiteY1" fmla="*/ 992186 h 1906469"/>
              <a:gd name="connsiteX2" fmla="*/ 1477257 w 2118872"/>
              <a:gd name="connsiteY2" fmla="*/ 1655408 h 1906469"/>
              <a:gd name="connsiteX3" fmla="*/ 2118872 w 2118872"/>
              <a:gd name="connsiteY3" fmla="*/ 1906469 h 1906469"/>
              <a:gd name="connsiteX0" fmla="*/ 0 w 3060593"/>
              <a:gd name="connsiteY0" fmla="*/ 0 h 1791025"/>
              <a:gd name="connsiteX1" fmla="*/ 912812 w 3060593"/>
              <a:gd name="connsiteY1" fmla="*/ 992186 h 1791025"/>
              <a:gd name="connsiteX2" fmla="*/ 1477257 w 3060593"/>
              <a:gd name="connsiteY2" fmla="*/ 1655408 h 1791025"/>
              <a:gd name="connsiteX3" fmla="*/ 3060593 w 3060593"/>
              <a:gd name="connsiteY3" fmla="*/ 1429852 h 1791025"/>
              <a:gd name="connsiteX0" fmla="*/ 0 w 3060593"/>
              <a:gd name="connsiteY0" fmla="*/ 0 h 1944063"/>
              <a:gd name="connsiteX1" fmla="*/ 912812 w 3060593"/>
              <a:gd name="connsiteY1" fmla="*/ 992186 h 1944063"/>
              <a:gd name="connsiteX2" fmla="*/ 1477257 w 3060593"/>
              <a:gd name="connsiteY2" fmla="*/ 1655408 h 1944063"/>
              <a:gd name="connsiteX3" fmla="*/ 2240947 w 3060593"/>
              <a:gd name="connsiteY3" fmla="*/ 1906470 h 1944063"/>
              <a:gd name="connsiteX4" fmla="*/ 3060593 w 3060593"/>
              <a:gd name="connsiteY4" fmla="*/ 1429852 h 1944063"/>
              <a:gd name="connsiteX0" fmla="*/ 0 w 3060593"/>
              <a:gd name="connsiteY0" fmla="*/ 0 h 1944063"/>
              <a:gd name="connsiteX1" fmla="*/ 912812 w 3060593"/>
              <a:gd name="connsiteY1" fmla="*/ 992186 h 1944063"/>
              <a:gd name="connsiteX2" fmla="*/ 1477257 w 3060593"/>
              <a:gd name="connsiteY2" fmla="*/ 1655408 h 1944063"/>
              <a:gd name="connsiteX3" fmla="*/ 2240947 w 3060593"/>
              <a:gd name="connsiteY3" fmla="*/ 1906470 h 1944063"/>
              <a:gd name="connsiteX4" fmla="*/ 3060593 w 3060593"/>
              <a:gd name="connsiteY4" fmla="*/ 1310699 h 1944063"/>
              <a:gd name="connsiteX0" fmla="*/ 0 w 3060593"/>
              <a:gd name="connsiteY0" fmla="*/ 0 h 1910964"/>
              <a:gd name="connsiteX1" fmla="*/ 912812 w 3060593"/>
              <a:gd name="connsiteY1" fmla="*/ 992186 h 1910964"/>
              <a:gd name="connsiteX2" fmla="*/ 1477257 w 3060593"/>
              <a:gd name="connsiteY2" fmla="*/ 1655408 h 1910964"/>
              <a:gd name="connsiteX3" fmla="*/ 2240947 w 3060593"/>
              <a:gd name="connsiteY3" fmla="*/ 1906470 h 1910964"/>
              <a:gd name="connsiteX4" fmla="*/ 2615891 w 3060593"/>
              <a:gd name="connsiteY4" fmla="*/ 1628442 h 1910964"/>
              <a:gd name="connsiteX5" fmla="*/ 3060593 w 3060593"/>
              <a:gd name="connsiteY5" fmla="*/ 1310699 h 1910964"/>
              <a:gd name="connsiteX0" fmla="*/ 0 w 3060593"/>
              <a:gd name="connsiteY0" fmla="*/ 0 h 1910964"/>
              <a:gd name="connsiteX1" fmla="*/ 912812 w 3060593"/>
              <a:gd name="connsiteY1" fmla="*/ 992186 h 1910964"/>
              <a:gd name="connsiteX2" fmla="*/ 1477257 w 3060593"/>
              <a:gd name="connsiteY2" fmla="*/ 1655408 h 1910964"/>
              <a:gd name="connsiteX3" fmla="*/ 2240947 w 3060593"/>
              <a:gd name="connsiteY3" fmla="*/ 1906470 h 1910964"/>
              <a:gd name="connsiteX4" fmla="*/ 2615891 w 3060593"/>
              <a:gd name="connsiteY4" fmla="*/ 1628442 h 1910964"/>
              <a:gd name="connsiteX5" fmla="*/ 3060593 w 3060593"/>
              <a:gd name="connsiteY5" fmla="*/ 1310699 h 1910964"/>
              <a:gd name="connsiteX0" fmla="*/ 0 w 3060593"/>
              <a:gd name="connsiteY0" fmla="*/ 0 h 1910964"/>
              <a:gd name="connsiteX1" fmla="*/ 912812 w 3060593"/>
              <a:gd name="connsiteY1" fmla="*/ 992186 h 1910964"/>
              <a:gd name="connsiteX2" fmla="*/ 1477257 w 3060593"/>
              <a:gd name="connsiteY2" fmla="*/ 1655408 h 1910964"/>
              <a:gd name="connsiteX3" fmla="*/ 2240947 w 3060593"/>
              <a:gd name="connsiteY3" fmla="*/ 1906470 h 1910964"/>
              <a:gd name="connsiteX4" fmla="*/ 2694368 w 3060593"/>
              <a:gd name="connsiteY4" fmla="*/ 1628442 h 1910964"/>
              <a:gd name="connsiteX5" fmla="*/ 3060593 w 3060593"/>
              <a:gd name="connsiteY5" fmla="*/ 1310699 h 1910964"/>
              <a:gd name="connsiteX0" fmla="*/ 0 w 3060593"/>
              <a:gd name="connsiteY0" fmla="*/ 0 h 1910964"/>
              <a:gd name="connsiteX1" fmla="*/ 912812 w 3060593"/>
              <a:gd name="connsiteY1" fmla="*/ 992186 h 1910964"/>
              <a:gd name="connsiteX2" fmla="*/ 1477257 w 3060593"/>
              <a:gd name="connsiteY2" fmla="*/ 1655408 h 1910964"/>
              <a:gd name="connsiteX3" fmla="*/ 2240947 w 3060593"/>
              <a:gd name="connsiteY3" fmla="*/ 1906470 h 1910964"/>
              <a:gd name="connsiteX4" fmla="*/ 2694368 w 3060593"/>
              <a:gd name="connsiteY4" fmla="*/ 1628442 h 1910964"/>
              <a:gd name="connsiteX5" fmla="*/ 3060593 w 3060593"/>
              <a:gd name="connsiteY5" fmla="*/ 1310699 h 1910964"/>
              <a:gd name="connsiteX0" fmla="*/ 0 w 3060593"/>
              <a:gd name="connsiteY0" fmla="*/ 0 h 1910964"/>
              <a:gd name="connsiteX1" fmla="*/ 912812 w 3060593"/>
              <a:gd name="connsiteY1" fmla="*/ 992186 h 1910964"/>
              <a:gd name="connsiteX2" fmla="*/ 1477257 w 3060593"/>
              <a:gd name="connsiteY2" fmla="*/ 1655408 h 1910964"/>
              <a:gd name="connsiteX3" fmla="*/ 2240947 w 3060593"/>
              <a:gd name="connsiteY3" fmla="*/ 1906470 h 1910964"/>
              <a:gd name="connsiteX4" fmla="*/ 2694368 w 3060593"/>
              <a:gd name="connsiteY4" fmla="*/ 1628442 h 1910964"/>
              <a:gd name="connsiteX5" fmla="*/ 3060593 w 3060593"/>
              <a:gd name="connsiteY5" fmla="*/ 1310699 h 1910964"/>
              <a:gd name="connsiteX0" fmla="*/ 0 w 3060593"/>
              <a:gd name="connsiteY0" fmla="*/ 0 h 1910964"/>
              <a:gd name="connsiteX1" fmla="*/ 912812 w 3060593"/>
              <a:gd name="connsiteY1" fmla="*/ 992186 h 1910964"/>
              <a:gd name="connsiteX2" fmla="*/ 1477257 w 3060593"/>
              <a:gd name="connsiteY2" fmla="*/ 1655408 h 1910964"/>
              <a:gd name="connsiteX3" fmla="*/ 2083993 w 3060593"/>
              <a:gd name="connsiteY3" fmla="*/ 1906470 h 1910964"/>
              <a:gd name="connsiteX4" fmla="*/ 2694368 w 3060593"/>
              <a:gd name="connsiteY4" fmla="*/ 1628442 h 1910964"/>
              <a:gd name="connsiteX5" fmla="*/ 3060593 w 3060593"/>
              <a:gd name="connsiteY5" fmla="*/ 1310699 h 1910964"/>
              <a:gd name="connsiteX0" fmla="*/ 0 w 3060593"/>
              <a:gd name="connsiteY0" fmla="*/ 0 h 1946188"/>
              <a:gd name="connsiteX1" fmla="*/ 912812 w 3060593"/>
              <a:gd name="connsiteY1" fmla="*/ 992186 h 1946188"/>
              <a:gd name="connsiteX2" fmla="*/ 1477257 w 3060593"/>
              <a:gd name="connsiteY2" fmla="*/ 1655408 h 1946188"/>
              <a:gd name="connsiteX3" fmla="*/ 2083993 w 3060593"/>
              <a:gd name="connsiteY3" fmla="*/ 1906470 h 1946188"/>
              <a:gd name="connsiteX4" fmla="*/ 2694368 w 3060593"/>
              <a:gd name="connsiteY4" fmla="*/ 1628442 h 1946188"/>
              <a:gd name="connsiteX5" fmla="*/ 3060593 w 3060593"/>
              <a:gd name="connsiteY5" fmla="*/ 1310699 h 194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0593" h="1946188">
                <a:moveTo>
                  <a:pt x="0" y="0"/>
                </a:moveTo>
                <a:cubicBezTo>
                  <a:pt x="276342" y="215194"/>
                  <a:pt x="666603" y="716285"/>
                  <a:pt x="912812" y="992186"/>
                </a:cubicBezTo>
                <a:cubicBezTo>
                  <a:pt x="1159021" y="1268087"/>
                  <a:pt x="1282060" y="1503027"/>
                  <a:pt x="1477257" y="1655408"/>
                </a:cubicBezTo>
                <a:cubicBezTo>
                  <a:pt x="1672454" y="1807789"/>
                  <a:pt x="1894221" y="1910964"/>
                  <a:pt x="2083993" y="1906470"/>
                </a:cubicBezTo>
                <a:cubicBezTo>
                  <a:pt x="2270011" y="1946188"/>
                  <a:pt x="2543228" y="1721118"/>
                  <a:pt x="2694368" y="1628442"/>
                </a:cubicBezTo>
                <a:lnTo>
                  <a:pt x="3060593" y="1310699"/>
                </a:lnTo>
              </a:path>
            </a:pathLst>
          </a:custGeom>
          <a:ln w="444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91000" y="3928646"/>
            <a:ext cx="1050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5">
                    <a:lumMod val="50000"/>
                  </a:schemeClr>
                </a:solidFill>
              </a:rPr>
              <a:t>MAGIC-II</a:t>
            </a:r>
            <a:endParaRPr kumimoji="1" lang="ja-JP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209800" y="4114800"/>
            <a:ext cx="10668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7620000" y="4114800"/>
            <a:ext cx="1295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7552800" y="4495800"/>
            <a:ext cx="4572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010400" y="4495800"/>
            <a:ext cx="4572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514600" y="3962400"/>
            <a:ext cx="762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1908175" y="4135438"/>
            <a:ext cx="1349375" cy="517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AGNs, Pulsars</a:t>
            </a:r>
          </a:p>
          <a:p>
            <a:r>
              <a:rPr lang="en-US" altLang="ja-JP" sz="1400" dirty="0"/>
              <a:t>GRBs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3924300" y="5589588"/>
            <a:ext cx="1584325" cy="517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Deep </a:t>
            </a:r>
            <a:r>
              <a:rPr lang="en-US" altLang="ja-JP" sz="1400" dirty="0" err="1"/>
              <a:t>TeV</a:t>
            </a:r>
            <a:r>
              <a:rPr lang="en-US" altLang="ja-JP" sz="1400" dirty="0"/>
              <a:t> Survey</a:t>
            </a:r>
          </a:p>
          <a:p>
            <a:r>
              <a:rPr lang="en-US" altLang="ja-JP" sz="1400" dirty="0"/>
              <a:t>~1 </a:t>
            </a:r>
            <a:r>
              <a:rPr lang="en-US" altLang="ja-JP" sz="1400" dirty="0" err="1"/>
              <a:t>mCrab</a:t>
            </a:r>
            <a:endParaRPr lang="en-US" altLang="ja-JP" sz="1400" dirty="0"/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7092950" y="4365625"/>
            <a:ext cx="1741488" cy="517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Cosmic ray sources</a:t>
            </a:r>
          </a:p>
          <a:p>
            <a:r>
              <a:rPr lang="en-US" altLang="ja-JP" sz="1400" dirty="0"/>
              <a:t>Knee in gamma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Recommendations and supports</a:t>
            </a:r>
            <a:endParaRPr lang="ja-JP" altLang="en-US" sz="3200" smtClean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3925" y="1214438"/>
            <a:ext cx="21796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14438"/>
            <a:ext cx="206216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1214438"/>
            <a:ext cx="2036763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テキスト ボックス 7"/>
          <p:cNvSpPr txBox="1">
            <a:spLocks noChangeArrowheads="1"/>
          </p:cNvSpPr>
          <p:nvPr/>
        </p:nvSpPr>
        <p:spPr bwMode="auto">
          <a:xfrm>
            <a:off x="414338" y="4429125"/>
            <a:ext cx="1871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Magnificent Seven</a:t>
            </a:r>
          </a:p>
        </p:txBody>
      </p:sp>
      <p:pic>
        <p:nvPicPr>
          <p:cNvPr id="471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8" y="4786313"/>
            <a:ext cx="294798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6588" y="4786313"/>
            <a:ext cx="2967037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テキスト ボックス 11"/>
          <p:cNvSpPr txBox="1">
            <a:spLocks noChangeArrowheads="1"/>
          </p:cNvSpPr>
          <p:nvPr/>
        </p:nvSpPr>
        <p:spPr bwMode="auto">
          <a:xfrm>
            <a:off x="357188" y="4162425"/>
            <a:ext cx="1947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ASPERA Roadmap</a:t>
            </a:r>
            <a:endParaRPr lang="ja-JP" altLang="en-US"/>
          </a:p>
        </p:txBody>
      </p:sp>
      <p:sp>
        <p:nvSpPr>
          <p:cNvPr id="47114" name="テキスト ボックス 12"/>
          <p:cNvSpPr txBox="1">
            <a:spLocks noChangeArrowheads="1"/>
          </p:cNvSpPr>
          <p:nvPr/>
        </p:nvSpPr>
        <p:spPr bwMode="auto">
          <a:xfrm>
            <a:off x="3500438" y="3857625"/>
            <a:ext cx="2241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ASTRONET Roadmap</a:t>
            </a:r>
            <a:endParaRPr lang="ja-JP" altLang="en-US"/>
          </a:p>
        </p:txBody>
      </p:sp>
      <p:sp>
        <p:nvSpPr>
          <p:cNvPr id="47115" name="テキスト ボックス 13"/>
          <p:cNvSpPr txBox="1">
            <a:spLocks noChangeArrowheads="1"/>
          </p:cNvSpPr>
          <p:nvPr/>
        </p:nvSpPr>
        <p:spPr bwMode="auto">
          <a:xfrm>
            <a:off x="3500438" y="4214813"/>
            <a:ext cx="226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High Priority project</a:t>
            </a:r>
          </a:p>
          <a:p>
            <a:r>
              <a:rPr lang="en-US" altLang="ja-JP">
                <a:solidFill>
                  <a:srgbClr val="FFC000"/>
                </a:solidFill>
              </a:rPr>
              <a:t>Ground based projects</a:t>
            </a:r>
            <a:endParaRPr lang="ja-JP" altLang="en-US">
              <a:solidFill>
                <a:srgbClr val="FFC000"/>
              </a:solidFill>
            </a:endParaRPr>
          </a:p>
        </p:txBody>
      </p:sp>
      <p:sp>
        <p:nvSpPr>
          <p:cNvPr id="47116" name="テキスト ボックス 14"/>
          <p:cNvSpPr txBox="1">
            <a:spLocks noChangeArrowheads="1"/>
          </p:cNvSpPr>
          <p:nvPr/>
        </p:nvSpPr>
        <p:spPr bwMode="auto">
          <a:xfrm>
            <a:off x="6572250" y="4429125"/>
            <a:ext cx="24304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CTA is newly added </a:t>
            </a:r>
          </a:p>
          <a:p>
            <a:r>
              <a:rPr lang="en-US" altLang="ja-JP"/>
              <a:t>in 2008 update</a:t>
            </a:r>
          </a:p>
          <a:p>
            <a:endParaRPr lang="en-US" altLang="ja-JP"/>
          </a:p>
          <a:p>
            <a:r>
              <a:rPr lang="en-US" altLang="ja-JP"/>
              <a:t>8 Infrastructures</a:t>
            </a:r>
          </a:p>
          <a:p>
            <a:r>
              <a:rPr lang="en-US" altLang="ja-JP"/>
              <a:t>from Physics and eng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Summary</a:t>
            </a:r>
            <a:endParaRPr lang="ja-JP" altLang="en-US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57313"/>
            <a:ext cx="8229600" cy="54292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ja-JP" altLang="en-US" sz="1800" smtClean="0">
                <a:latin typeface="ＭＳ Ｐゴシック" charset="-128"/>
              </a:rPr>
              <a:t>高エネルギーガンマ線天文学のめざましい発展</a:t>
            </a:r>
            <a:endParaRPr lang="en-US" altLang="ja-JP" sz="1800" smtClean="0">
              <a:latin typeface="ＭＳ Ｐゴシック" charset="-128"/>
            </a:endParaRPr>
          </a:p>
          <a:p>
            <a:pPr>
              <a:lnSpc>
                <a:spcPct val="80000"/>
              </a:lnSpc>
            </a:pPr>
            <a:endParaRPr lang="en-US" altLang="ja-JP" sz="1800" smtClean="0">
              <a:latin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ja-JP" sz="1800" smtClean="0">
                <a:latin typeface="ＭＳ Ｐゴシック" charset="-128"/>
              </a:rPr>
              <a:t>IACT </a:t>
            </a:r>
            <a:r>
              <a:rPr lang="ja-JP" altLang="en-US" sz="1800" smtClean="0">
                <a:latin typeface="ＭＳ Ｐゴシック" charset="-128"/>
              </a:rPr>
              <a:t>技術の熟成 </a:t>
            </a:r>
            <a:r>
              <a:rPr lang="en-US" altLang="ja-JP" sz="1800" smtClean="0">
                <a:latin typeface="ＭＳ Ｐゴシック" charset="-128"/>
                <a:sym typeface="Wingdings" charset="2"/>
              </a:rPr>
              <a:t> CTA == </a:t>
            </a:r>
            <a:r>
              <a:rPr lang="ja-JP" altLang="en-US" sz="1800" smtClean="0">
                <a:latin typeface="ＭＳ Ｐゴシック" charset="-128"/>
                <a:sym typeface="Wingdings" charset="2"/>
              </a:rPr>
              <a:t>究極の </a:t>
            </a:r>
            <a:r>
              <a:rPr lang="en-US" altLang="ja-JP" sz="1800" smtClean="0">
                <a:latin typeface="ＭＳ Ｐゴシック" charset="-128"/>
                <a:sym typeface="Wingdings" charset="2"/>
              </a:rPr>
              <a:t>IACT Array</a:t>
            </a:r>
            <a:endParaRPr lang="en-US" altLang="ja-JP" sz="18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ja-JP" altLang="en-US" sz="1500" smtClean="0">
                <a:latin typeface="ＭＳ Ｐゴシック" charset="-128"/>
              </a:rPr>
              <a:t>国際協力による次世代のインフラの構築 </a:t>
            </a:r>
            <a:r>
              <a:rPr lang="en-US" altLang="ja-JP" sz="1500" smtClean="0">
                <a:latin typeface="ＭＳ Ｐゴシック" charset="-128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ja-JP" altLang="en-US" sz="1500" smtClean="0">
                <a:latin typeface="ＭＳ Ｐゴシック" charset="-128"/>
              </a:rPr>
              <a:t>目指す性能：</a:t>
            </a:r>
            <a:endParaRPr lang="en-US" altLang="ja-JP" sz="1500" smtClean="0">
              <a:latin typeface="ＭＳ Ｐゴシック" charset="-128"/>
            </a:endParaRPr>
          </a:p>
          <a:p>
            <a:pPr lvl="2">
              <a:lnSpc>
                <a:spcPct val="80000"/>
              </a:lnSpc>
            </a:pPr>
            <a:r>
              <a:rPr lang="en-US" altLang="ja-JP" sz="1300" smtClean="0">
                <a:latin typeface="ＭＳ Ｐゴシック" charset="-128"/>
              </a:rPr>
              <a:t>Broad band: 20-30GeV </a:t>
            </a:r>
            <a:r>
              <a:rPr lang="en-US" altLang="ja-JP" sz="1300" smtClean="0"/>
              <a:t>~</a:t>
            </a:r>
            <a:r>
              <a:rPr lang="en-US" altLang="ja-JP" sz="1300" smtClean="0">
                <a:latin typeface="ＭＳ Ｐゴシック" charset="-128"/>
              </a:rPr>
              <a:t> 100TeV</a:t>
            </a:r>
          </a:p>
          <a:p>
            <a:pPr lvl="2">
              <a:lnSpc>
                <a:spcPct val="80000"/>
              </a:lnSpc>
            </a:pPr>
            <a:r>
              <a:rPr lang="ja-JP" altLang="en-US" sz="1300" smtClean="0">
                <a:latin typeface="ＭＳ Ｐゴシック" charset="-128"/>
              </a:rPr>
              <a:t>感度</a:t>
            </a:r>
            <a:r>
              <a:rPr lang="en-US" altLang="ja-JP" sz="1300" smtClean="0">
                <a:latin typeface="ＭＳ Ｐゴシック" charset="-128"/>
              </a:rPr>
              <a:t>10</a:t>
            </a:r>
            <a:r>
              <a:rPr lang="ja-JP" altLang="en-US" sz="1300" smtClean="0">
                <a:latin typeface="ＭＳ Ｐゴシック" charset="-128"/>
              </a:rPr>
              <a:t>倍：　</a:t>
            </a:r>
            <a:r>
              <a:rPr lang="en-US" altLang="ja-JP" sz="1300" smtClean="0">
                <a:latin typeface="ＭＳ Ｐゴシック" charset="-128"/>
              </a:rPr>
              <a:t>10mCrab </a:t>
            </a:r>
            <a:r>
              <a:rPr lang="en-US" altLang="ja-JP" sz="1300" smtClean="0">
                <a:latin typeface="ＭＳ Ｐゴシック" charset="-128"/>
                <a:sym typeface="Wingdings" charset="2"/>
              </a:rPr>
              <a:t> </a:t>
            </a:r>
            <a:r>
              <a:rPr lang="en-US" altLang="ja-JP" sz="1300" smtClean="0">
                <a:sym typeface="Wingdings" charset="2"/>
              </a:rPr>
              <a:t> ~1</a:t>
            </a:r>
            <a:r>
              <a:rPr lang="en-US" altLang="ja-JP" sz="1300" smtClean="0">
                <a:latin typeface="ＭＳ Ｐゴシック" charset="-128"/>
              </a:rPr>
              <a:t>mCrab</a:t>
            </a:r>
          </a:p>
          <a:p>
            <a:pPr lvl="2">
              <a:lnSpc>
                <a:spcPct val="80000"/>
              </a:lnSpc>
            </a:pPr>
            <a:r>
              <a:rPr lang="ja-JP" altLang="en-US" sz="1300" smtClean="0">
                <a:latin typeface="ＭＳ Ｐゴシック" charset="-128"/>
              </a:rPr>
              <a:t>角分解能</a:t>
            </a:r>
            <a:r>
              <a:rPr lang="en-US" altLang="ja-JP" sz="1300" smtClean="0">
                <a:latin typeface="ＭＳ Ｐゴシック" charset="-128"/>
              </a:rPr>
              <a:t>3</a:t>
            </a:r>
            <a:r>
              <a:rPr lang="ja-JP" altLang="en-US" sz="1300" smtClean="0">
                <a:latin typeface="ＭＳ Ｐゴシック" charset="-128"/>
              </a:rPr>
              <a:t>倍： </a:t>
            </a:r>
            <a:r>
              <a:rPr lang="en-US" altLang="ja-JP" sz="1300" smtClean="0">
                <a:latin typeface="ＭＳ Ｐゴシック" charset="-128"/>
              </a:rPr>
              <a:t>1</a:t>
            </a:r>
            <a:r>
              <a:rPr lang="en-US" altLang="ja-JP" sz="1300" smtClean="0"/>
              <a:t>~</a:t>
            </a:r>
            <a:r>
              <a:rPr lang="en-US" altLang="ja-JP" sz="1300" smtClean="0">
                <a:latin typeface="ＭＳ Ｐゴシック" charset="-128"/>
              </a:rPr>
              <a:t>2 arcmin</a:t>
            </a:r>
          </a:p>
          <a:p>
            <a:pPr lvl="1">
              <a:lnSpc>
                <a:spcPct val="80000"/>
              </a:lnSpc>
            </a:pPr>
            <a:endParaRPr lang="en-US" altLang="ja-JP" sz="1500" smtClean="0">
              <a:latin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ja-JP" altLang="en-US" sz="1800" smtClean="0">
                <a:latin typeface="ＭＳ Ｐゴシック" charset="-128"/>
              </a:rPr>
              <a:t>高エネルギー天文学の今後</a:t>
            </a:r>
            <a:endParaRPr lang="en-US" altLang="ja-JP" sz="18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ja-JP" altLang="en-US" sz="1500" smtClean="0">
                <a:latin typeface="ＭＳ Ｐゴシック" charset="-128"/>
              </a:rPr>
              <a:t>未だ多くの謎、銀河系内外宇宙線起源、ジェットでの粒子加速　</a:t>
            </a:r>
            <a:r>
              <a:rPr lang="en-US" altLang="ja-JP" sz="1500" smtClean="0">
                <a:latin typeface="ＭＳ Ｐゴシック" charset="-128"/>
              </a:rPr>
              <a:t>(</a:t>
            </a:r>
            <a:r>
              <a:rPr lang="ja-JP" altLang="en-US" sz="1500" smtClean="0">
                <a:latin typeface="ＭＳ Ｐゴシック" charset="-128"/>
              </a:rPr>
              <a:t>例えば、短時間変動）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ja-JP" altLang="en-US" sz="1500" smtClean="0">
                <a:latin typeface="ＭＳ Ｐゴシック" charset="-128"/>
              </a:rPr>
              <a:t>高い時間分解能による　フレアー時間変動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500" smtClean="0">
                <a:latin typeface="ＭＳ Ｐゴシック" charset="-128"/>
              </a:rPr>
              <a:t>EBL </a:t>
            </a:r>
            <a:r>
              <a:rPr lang="ja-JP" altLang="en-US" sz="1500" smtClean="0">
                <a:latin typeface="ＭＳ Ｐゴシック" charset="-128"/>
              </a:rPr>
              <a:t>の </a:t>
            </a:r>
            <a:r>
              <a:rPr lang="en-US" altLang="ja-JP" sz="1500" smtClean="0">
                <a:latin typeface="ＭＳ Ｐゴシック" charset="-128"/>
              </a:rPr>
              <a:t>z </a:t>
            </a:r>
            <a:r>
              <a:rPr lang="ja-JP" altLang="en-US" sz="1500" smtClean="0">
                <a:latin typeface="ＭＳ Ｐゴシック" charset="-128"/>
              </a:rPr>
              <a:t>依存性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ja-JP" altLang="en-US" sz="1500" smtClean="0">
                <a:latin typeface="ＭＳ Ｐゴシック" charset="-128"/>
              </a:rPr>
              <a:t>新しいクラスの天体：パルサー、ＧＲＢ、クラスター、未知天体、他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ja-JP" altLang="en-US" sz="1500" smtClean="0">
                <a:latin typeface="ＭＳ Ｐゴシック" charset="-128"/>
              </a:rPr>
              <a:t>基礎物理：相対論・量子重力効果、暗黒物質、宇宙論</a:t>
            </a:r>
            <a:r>
              <a:rPr lang="en-US" altLang="ja-JP" sz="1500" smtClean="0">
                <a:latin typeface="ＭＳ Ｐゴシック" charset="-128"/>
              </a:rPr>
              <a:t> </a:t>
            </a:r>
          </a:p>
          <a:p>
            <a:pPr>
              <a:lnSpc>
                <a:spcPct val="80000"/>
              </a:lnSpc>
            </a:pPr>
            <a:endParaRPr lang="en-US" altLang="ja-JP" sz="1800" smtClean="0">
              <a:latin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ja-JP" altLang="en-US" sz="1800" smtClean="0">
                <a:latin typeface="ＭＳ Ｐゴシック" charset="-128"/>
              </a:rPr>
              <a:t>タイムスケジュール</a:t>
            </a:r>
            <a:endParaRPr lang="en-US" altLang="ja-JP" sz="18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500" smtClean="0">
                <a:latin typeface="ＭＳ Ｐゴシック" charset="-128"/>
              </a:rPr>
              <a:t>2009 </a:t>
            </a:r>
            <a:r>
              <a:rPr lang="ja-JP" altLang="en-US" sz="1500" smtClean="0">
                <a:latin typeface="ＭＳ Ｐゴシック" charset="-128"/>
              </a:rPr>
              <a:t>末、</a:t>
            </a:r>
            <a:r>
              <a:rPr lang="en-US" altLang="ja-JP" sz="1500" smtClean="0">
                <a:latin typeface="ＭＳ Ｐゴシック" charset="-128"/>
              </a:rPr>
              <a:t>Array Design </a:t>
            </a:r>
            <a:r>
              <a:rPr lang="ja-JP" altLang="en-US" sz="1500" smtClean="0">
                <a:latin typeface="ＭＳ Ｐゴシック" charset="-128"/>
              </a:rPr>
              <a:t>を決定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500" smtClean="0">
                <a:latin typeface="ＭＳ Ｐゴシック" charset="-128"/>
              </a:rPr>
              <a:t>2010-2013 </a:t>
            </a:r>
            <a:r>
              <a:rPr lang="ja-JP" altLang="en-US" sz="1500" smtClean="0">
                <a:latin typeface="ＭＳ Ｐゴシック" charset="-128"/>
              </a:rPr>
              <a:t>プロトタイプ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500" smtClean="0">
                <a:latin typeface="ＭＳ Ｐゴシック" charset="-128"/>
              </a:rPr>
              <a:t>2013- 2018 </a:t>
            </a:r>
            <a:r>
              <a:rPr lang="ja-JP" altLang="en-US" sz="1500" smtClean="0">
                <a:latin typeface="ＭＳ Ｐゴシック" charset="-128"/>
              </a:rPr>
              <a:t>建設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500" smtClean="0">
                <a:latin typeface="ＭＳ Ｐゴシック" charset="-128"/>
              </a:rPr>
              <a:t>AGIS </a:t>
            </a:r>
            <a:r>
              <a:rPr lang="ja-JP" altLang="en-US" sz="1500" smtClean="0">
                <a:latin typeface="ＭＳ Ｐゴシック" charset="-128"/>
              </a:rPr>
              <a:t>合流 </a:t>
            </a:r>
            <a:r>
              <a:rPr lang="en-US" altLang="ja-JP" sz="1500" smtClean="0">
                <a:latin typeface="ＭＳ Ｐゴシック" charset="-128"/>
              </a:rPr>
              <a:t>in some day</a:t>
            </a:r>
            <a:r>
              <a:rPr lang="ja-JP" altLang="en-US" sz="1500" smtClean="0">
                <a:latin typeface="ＭＳ Ｐゴシック" charset="-128"/>
              </a:rPr>
              <a:t>？</a:t>
            </a:r>
            <a:endParaRPr lang="en-US" altLang="ja-JP" sz="150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500" smtClean="0">
                <a:latin typeface="ＭＳ Ｐゴシック" charset="-128"/>
              </a:rPr>
              <a:t>Community, Funding Agency, EU </a:t>
            </a:r>
            <a:r>
              <a:rPr lang="ja-JP" altLang="en-US" sz="1500" smtClean="0">
                <a:latin typeface="ＭＳ Ｐゴシック" charset="-128"/>
              </a:rPr>
              <a:t>からの強い支援</a:t>
            </a:r>
            <a:endParaRPr lang="en-US" altLang="ja-JP" sz="1500" smtClean="0">
              <a:latin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/>
              <a:t>Kifune Plot </a:t>
            </a:r>
            <a:br>
              <a:rPr lang="en-US" altLang="ja-JP" sz="4000"/>
            </a:br>
            <a:r>
              <a:rPr lang="en-US" altLang="ja-JP" sz="3200"/>
              <a:t>(expectation from log S - log N)</a:t>
            </a:r>
          </a:p>
        </p:txBody>
      </p:sp>
      <p:pic>
        <p:nvPicPr>
          <p:cNvPr id="19459" name="Picture 3" descr="KifunePlo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68413"/>
            <a:ext cx="5688013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443663" y="1268413"/>
            <a:ext cx="1584325" cy="5400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051550" y="2125663"/>
            <a:ext cx="18335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33CC"/>
                </a:solidFill>
              </a:rPr>
              <a:t>~3000 sources</a:t>
            </a:r>
          </a:p>
          <a:p>
            <a:r>
              <a:rPr lang="en-US" altLang="ja-JP">
                <a:solidFill>
                  <a:srgbClr val="0033CC"/>
                </a:solidFill>
              </a:rPr>
              <a:t>by GLAST, AGILE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81613" y="2674938"/>
            <a:ext cx="2314575" cy="1185862"/>
            <a:chOff x="3016" y="1685"/>
            <a:chExt cx="1458" cy="747"/>
          </a:xfrm>
        </p:grpSpPr>
        <p:sp>
          <p:nvSpPr>
            <p:cNvPr id="19464" name="Oval 7"/>
            <p:cNvSpPr>
              <a:spLocks noChangeArrowheads="1"/>
            </p:cNvSpPr>
            <p:nvPr/>
          </p:nvSpPr>
          <p:spPr bwMode="auto">
            <a:xfrm>
              <a:off x="3470" y="1752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465" name="Line 8"/>
            <p:cNvSpPr>
              <a:spLocks noChangeShapeType="1"/>
            </p:cNvSpPr>
            <p:nvPr/>
          </p:nvSpPr>
          <p:spPr bwMode="auto">
            <a:xfrm flipV="1">
              <a:off x="3016" y="1797"/>
              <a:ext cx="499" cy="6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3515" y="1685"/>
              <a:ext cx="95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</a:rPr>
                <a:t>~1000 sources</a:t>
              </a:r>
            </a:p>
            <a:p>
              <a:r>
                <a:rPr lang="en-US" altLang="ja-JP">
                  <a:solidFill>
                    <a:srgbClr val="FF0000"/>
                  </a:solidFill>
                </a:rPr>
                <a:t>by CTA</a:t>
              </a:r>
            </a:p>
          </p:txBody>
        </p:sp>
      </p:grp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5219700" y="2466975"/>
            <a:ext cx="6477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200" b="1">
                <a:solidFill>
                  <a:srgbClr val="0033CC"/>
                </a:solidFill>
                <a:latin typeface="Century Gothic" charset="0"/>
              </a:rPr>
              <a:t>GLAST</a:t>
            </a:r>
          </a:p>
          <a:p>
            <a:r>
              <a:rPr lang="en-US" altLang="ja-JP" sz="1200" b="1">
                <a:solidFill>
                  <a:srgbClr val="0033CC"/>
                </a:solidFill>
                <a:latin typeface="Century Gothic" charset="0"/>
              </a:rPr>
              <a:t>AGILE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ＣＴＡ　仕様・パラメーター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1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ja-JP" altLang="en-US" sz="2000" dirty="0" smtClean="0">
                <a:latin typeface="ＭＳ Ｐゴシック" charset="-128"/>
              </a:rPr>
              <a:t>観測エネルギー領域</a:t>
            </a:r>
            <a:r>
              <a:rPr lang="en-US" altLang="ja-JP" sz="2000" dirty="0" smtClean="0">
                <a:latin typeface="ＭＳ Ｐゴシック" charset="-128"/>
              </a:rPr>
              <a:t>:</a:t>
            </a:r>
            <a:r>
              <a:rPr lang="ja-JP" altLang="en-US" sz="2000" dirty="0" smtClean="0">
                <a:latin typeface="ＭＳ Ｐゴシック" charset="-128"/>
              </a:rPr>
              <a:t> </a:t>
            </a:r>
            <a:r>
              <a:rPr lang="en-US" altLang="ja-JP" sz="2000" dirty="0" smtClean="0">
                <a:latin typeface="ＭＳ Ｐゴシック" charset="-128"/>
              </a:rPr>
              <a:t>20-30GeV </a:t>
            </a:r>
            <a:r>
              <a:rPr lang="en-US" altLang="ja-JP" sz="2000" dirty="0" smtClean="0"/>
              <a:t>~</a:t>
            </a:r>
            <a:r>
              <a:rPr lang="en-US" altLang="ja-JP" sz="2000" dirty="0" smtClean="0">
                <a:latin typeface="ＭＳ Ｐゴシック" charset="-128"/>
              </a:rPr>
              <a:t> 100TeV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ＭＳ Ｐゴシック" charset="-128"/>
              </a:rPr>
              <a:t>20-30GeV </a:t>
            </a:r>
            <a:r>
              <a:rPr lang="en-US" altLang="ja-JP" sz="1800" dirty="0" err="1" smtClean="0">
                <a:latin typeface="ＭＳ Ｐゴシック" charset="-128"/>
                <a:sym typeface="Wingdings" charset="2"/>
              </a:rPr>
              <a:t></a:t>
            </a:r>
            <a:r>
              <a:rPr lang="en-US" altLang="ja-JP" sz="1800" dirty="0" smtClean="0">
                <a:latin typeface="ＭＳ Ｐゴシック" charset="-128"/>
              </a:rPr>
              <a:t> </a:t>
            </a:r>
            <a:r>
              <a:rPr lang="ja-JP" altLang="en-US" sz="1800" dirty="0" smtClean="0">
                <a:latin typeface="ＭＳ Ｐゴシック" charset="-128"/>
              </a:rPr>
              <a:t>遠方の活動銀河核</a:t>
            </a:r>
            <a:r>
              <a:rPr lang="en-US" altLang="ja-JP" sz="1800" dirty="0" smtClean="0">
                <a:latin typeface="ＭＳ Ｐゴシック" charset="-128"/>
              </a:rPr>
              <a:t>(</a:t>
            </a:r>
            <a:r>
              <a:rPr lang="en-US" altLang="ja-JP" sz="1800" dirty="0" err="1" smtClean="0">
                <a:latin typeface="ＭＳ Ｐゴシック" charset="-128"/>
              </a:rPr>
              <a:t>z</a:t>
            </a:r>
            <a:r>
              <a:rPr lang="en-US" altLang="ja-JP" sz="1800" dirty="0" smtClean="0">
                <a:latin typeface="ＭＳ Ｐゴシック" charset="-128"/>
              </a:rPr>
              <a:t>&lt;2)</a:t>
            </a:r>
            <a:r>
              <a:rPr lang="ja-JP" altLang="en-US" sz="1800" dirty="0" smtClean="0">
                <a:latin typeface="ＭＳ Ｐゴシック" charset="-128"/>
              </a:rPr>
              <a:t>の研究、系外宇宙線起源、</a:t>
            </a:r>
            <a:r>
              <a:rPr lang="en-US" altLang="ja-JP" sz="1800" dirty="0" smtClean="0">
                <a:latin typeface="ＭＳ Ｐゴシック" charset="-128"/>
              </a:rPr>
              <a:t>EBL </a:t>
            </a:r>
            <a:r>
              <a:rPr lang="ja-JP" altLang="en-US" sz="1800" dirty="0" smtClean="0">
                <a:latin typeface="ＭＳ Ｐゴシック" charset="-128"/>
              </a:rPr>
              <a:t>背景放射光密度の測定</a:t>
            </a:r>
            <a:r>
              <a:rPr lang="en-US" altLang="ja-JP" sz="1800" dirty="0" smtClean="0">
                <a:latin typeface="ＭＳ Ｐゴシック" charset="-128"/>
              </a:rPr>
              <a:t>(</a:t>
            </a:r>
            <a:r>
              <a:rPr lang="ja-JP" altLang="en-US" sz="1800" dirty="0" smtClean="0">
                <a:latin typeface="ＭＳ Ｐゴシック" charset="-128"/>
              </a:rPr>
              <a:t>星形成史）</a:t>
            </a:r>
            <a:endParaRPr lang="en-US" altLang="ja-JP" sz="1800" dirty="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ＭＳ Ｐゴシック" charset="-128"/>
              </a:rPr>
              <a:t>100TeV </a:t>
            </a:r>
            <a:r>
              <a:rPr lang="en-US" altLang="ja-JP" sz="1800" dirty="0" err="1" smtClean="0">
                <a:latin typeface="ＭＳ Ｐゴシック" charset="-128"/>
                <a:sym typeface="Wingdings" charset="2"/>
              </a:rPr>
              <a:t></a:t>
            </a:r>
            <a:r>
              <a:rPr lang="en-US" altLang="ja-JP" sz="1800" dirty="0" smtClean="0">
                <a:latin typeface="ＭＳ Ｐゴシック" charset="-128"/>
                <a:sym typeface="Wingdings" charset="2"/>
              </a:rPr>
              <a:t> </a:t>
            </a:r>
            <a:r>
              <a:rPr lang="ja-JP" altLang="en-US" sz="1800" dirty="0" smtClean="0">
                <a:latin typeface="ＭＳ Ｐゴシック" charset="-128"/>
                <a:sym typeface="Wingdings" charset="2"/>
              </a:rPr>
              <a:t>銀河宇宙線源の研究</a:t>
            </a:r>
            <a:endParaRPr lang="en-US" altLang="ja-JP" sz="1800" dirty="0" smtClean="0">
              <a:latin typeface="ＭＳ Ｐゴシック" charset="-128"/>
              <a:sym typeface="Wingdings" charset="2"/>
            </a:endParaRPr>
          </a:p>
          <a:p>
            <a:pPr lvl="1">
              <a:lnSpc>
                <a:spcPct val="80000"/>
              </a:lnSpc>
            </a:pPr>
            <a:endParaRPr lang="en-US" altLang="ja-JP" sz="1800" dirty="0" smtClean="0">
              <a:latin typeface="ＭＳ Ｐゴシック" charset="-128"/>
              <a:sym typeface="Wingdings" charset="2"/>
            </a:endParaRPr>
          </a:p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ＭＳ Ｐゴシック" charset="-128"/>
                <a:sym typeface="Wingdings" charset="2"/>
              </a:rPr>
              <a:t>10</a:t>
            </a:r>
            <a:r>
              <a:rPr lang="ja-JP" altLang="en-US" sz="2000" dirty="0" smtClean="0">
                <a:latin typeface="ＭＳ Ｐゴシック" charset="-128"/>
                <a:sym typeface="Wingdings" charset="2"/>
              </a:rPr>
              <a:t>倍の感度向上　</a:t>
            </a:r>
            <a:r>
              <a:rPr lang="en-US" altLang="ja-JP" sz="2000" dirty="0" smtClean="0">
                <a:latin typeface="ＭＳ Ｐゴシック" charset="-128"/>
                <a:sym typeface="Wingdings" charset="2"/>
              </a:rPr>
              <a:t>(HESS, MAGIC</a:t>
            </a:r>
            <a:r>
              <a:rPr lang="ja-JP" altLang="en-US" sz="2000" dirty="0" smtClean="0">
                <a:latin typeface="ＭＳ Ｐゴシック" charset="-128"/>
                <a:sym typeface="Wingdings" charset="2"/>
              </a:rPr>
              <a:t>から）</a:t>
            </a:r>
            <a:endParaRPr lang="en-US" altLang="ja-JP" sz="2000" dirty="0" smtClean="0">
              <a:latin typeface="ＭＳ Ｐゴシック" charset="-128"/>
              <a:sym typeface="Wingdings" charset="2"/>
            </a:endParaRPr>
          </a:p>
          <a:p>
            <a:pPr lvl="1">
              <a:lnSpc>
                <a:spcPct val="80000"/>
              </a:lnSpc>
            </a:pPr>
            <a:r>
              <a:rPr lang="ja-JP" altLang="en-US" sz="1800" dirty="0" smtClean="0">
                <a:latin typeface="ＭＳ Ｐゴシック" charset="-128"/>
              </a:rPr>
              <a:t>観測される天体数</a:t>
            </a:r>
            <a:r>
              <a:rPr lang="en-US" altLang="ja-JP" sz="1800" dirty="0" smtClean="0">
                <a:latin typeface="ＭＳ Ｐゴシック" charset="-128"/>
              </a:rPr>
              <a:t>30</a:t>
            </a:r>
            <a:r>
              <a:rPr lang="ja-JP" altLang="en-US" sz="1800" dirty="0" smtClean="0">
                <a:latin typeface="ＭＳ Ｐゴシック" charset="-128"/>
              </a:rPr>
              <a:t>倍</a:t>
            </a:r>
            <a:r>
              <a:rPr lang="en-US" altLang="ja-JP" sz="1800" dirty="0" smtClean="0">
                <a:latin typeface="ＭＳ Ｐゴシック" charset="-128"/>
              </a:rPr>
              <a:t>(1000-2000)</a:t>
            </a:r>
          </a:p>
          <a:p>
            <a:pPr lvl="1">
              <a:lnSpc>
                <a:spcPct val="80000"/>
              </a:lnSpc>
            </a:pPr>
            <a:r>
              <a:rPr lang="ja-JP" altLang="en-US" sz="1800" dirty="0" smtClean="0">
                <a:latin typeface="ＭＳ Ｐゴシック" charset="-128"/>
              </a:rPr>
              <a:t>感度 </a:t>
            </a:r>
            <a:r>
              <a:rPr lang="en-US" altLang="ja-JP" sz="1800" dirty="0" smtClean="0"/>
              <a:t>~</a:t>
            </a:r>
            <a:r>
              <a:rPr lang="en-US" altLang="ja-JP" sz="1800" dirty="0" smtClean="0">
                <a:latin typeface="ＭＳ Ｐゴシック" charset="-128"/>
              </a:rPr>
              <a:t>1mCrab</a:t>
            </a:r>
          </a:p>
          <a:p>
            <a:pPr lvl="1">
              <a:lnSpc>
                <a:spcPct val="80000"/>
              </a:lnSpc>
            </a:pPr>
            <a:endParaRPr lang="en-US" altLang="ja-JP" sz="1800" dirty="0" smtClean="0">
              <a:latin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ＭＳ Ｐゴシック" charset="-128"/>
              </a:rPr>
              <a:t>3</a:t>
            </a:r>
            <a:r>
              <a:rPr lang="ja-JP" altLang="en-US" sz="2000" dirty="0" smtClean="0">
                <a:latin typeface="ＭＳ Ｐゴシック" charset="-128"/>
              </a:rPr>
              <a:t>倍の角度分解能</a:t>
            </a:r>
            <a:endParaRPr lang="en-US" altLang="ja-JP" sz="2000" dirty="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ＭＳ Ｐゴシック" charset="-128"/>
              </a:rPr>
              <a:t>Better morphological study</a:t>
            </a:r>
          </a:p>
          <a:p>
            <a:pPr>
              <a:lnSpc>
                <a:spcPct val="80000"/>
              </a:lnSpc>
            </a:pPr>
            <a:endParaRPr lang="en-US" altLang="ja-JP" sz="2000" dirty="0" smtClean="0">
              <a:latin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ja-JP" altLang="en-US" sz="2000" dirty="0" smtClean="0">
                <a:latin typeface="ＭＳ Ｐゴシック" charset="-128"/>
              </a:rPr>
              <a:t>全天観測</a:t>
            </a:r>
            <a:endParaRPr lang="en-US" altLang="ja-JP" sz="2000" dirty="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ja-JP" altLang="en-US" sz="1800" dirty="0" smtClean="0">
                <a:latin typeface="ＭＳ Ｐゴシック" charset="-128"/>
              </a:rPr>
              <a:t>北半球：</a:t>
            </a:r>
            <a:r>
              <a:rPr lang="en-US" altLang="ja-JP" sz="1800" dirty="0" smtClean="0">
                <a:latin typeface="ＭＳ Ｐゴシック" charset="-128"/>
              </a:rPr>
              <a:t>20-30GeV </a:t>
            </a:r>
            <a:r>
              <a:rPr lang="en-US" altLang="ja-JP" sz="1800" dirty="0" smtClean="0"/>
              <a:t>~ </a:t>
            </a:r>
            <a:r>
              <a:rPr lang="en-US" altLang="ja-JP" sz="1800" dirty="0" smtClean="0">
                <a:latin typeface="ＭＳ Ｐゴシック" charset="-128"/>
              </a:rPr>
              <a:t>1TeV (mainly extragalactic science)</a:t>
            </a:r>
          </a:p>
          <a:p>
            <a:pPr lvl="2">
              <a:lnSpc>
                <a:spcPct val="80000"/>
              </a:lnSpc>
            </a:pPr>
            <a:r>
              <a:rPr lang="en-US" altLang="ja-JP" sz="1500" dirty="0" smtClean="0">
                <a:latin typeface="ＭＳ Ｐゴシック" charset="-128"/>
              </a:rPr>
              <a:t>Several 23m class telescopes + some 12m class telescopes</a:t>
            </a:r>
          </a:p>
          <a:p>
            <a:pPr lvl="1">
              <a:lnSpc>
                <a:spcPct val="80000"/>
              </a:lnSpc>
            </a:pPr>
            <a:endParaRPr lang="en-US" altLang="ja-JP" sz="1800" dirty="0" smtClean="0">
              <a:latin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ja-JP" altLang="en-US" sz="1800" dirty="0" smtClean="0">
                <a:latin typeface="ＭＳ Ｐゴシック" charset="-128"/>
              </a:rPr>
              <a:t>南半球：</a:t>
            </a:r>
            <a:r>
              <a:rPr lang="en-US" altLang="ja-JP" sz="1800" dirty="0" smtClean="0">
                <a:latin typeface="ＭＳ Ｐゴシック" charset="-128"/>
              </a:rPr>
              <a:t>20-30GeV </a:t>
            </a:r>
            <a:r>
              <a:rPr lang="en-US" altLang="ja-JP" sz="1800" dirty="0" smtClean="0"/>
              <a:t>~</a:t>
            </a:r>
            <a:r>
              <a:rPr lang="en-US" altLang="ja-JP" sz="1800" dirty="0" smtClean="0">
                <a:latin typeface="ＭＳ Ｐゴシック" charset="-128"/>
              </a:rPr>
              <a:t> 100TeV (galactic + extragalactic science)</a:t>
            </a:r>
          </a:p>
          <a:p>
            <a:pPr lvl="2">
              <a:lnSpc>
                <a:spcPct val="80000"/>
              </a:lnSpc>
            </a:pPr>
            <a:r>
              <a:rPr lang="en-US" altLang="ja-JP" sz="1500" dirty="0" smtClean="0">
                <a:latin typeface="ＭＳ Ｐゴシック" charset="-128"/>
              </a:rPr>
              <a:t>Several 23m class telescopes + many 12m class telescopes + some 6m telescopes</a:t>
            </a:r>
            <a:endParaRPr lang="ja-JP" altLang="en-US" sz="1500" dirty="0">
              <a:latin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-252413" y="2708275"/>
            <a:ext cx="3384551" cy="1800225"/>
          </a:xfrm>
          <a:prstGeom prst="ellipse">
            <a:avLst/>
          </a:pr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-3060700" y="614363"/>
            <a:ext cx="9145588" cy="5767387"/>
            <a:chOff x="-1928" y="387"/>
            <a:chExt cx="5761" cy="3633"/>
          </a:xfrm>
        </p:grpSpPr>
        <p:sp>
          <p:nvSpPr>
            <p:cNvPr id="21521" name="Oval 4"/>
            <p:cNvSpPr>
              <a:spLocks noChangeArrowheads="1"/>
            </p:cNvSpPr>
            <p:nvPr/>
          </p:nvSpPr>
          <p:spPr bwMode="auto">
            <a:xfrm>
              <a:off x="-1928" y="437"/>
              <a:ext cx="5761" cy="3583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21522" name="Group 5"/>
            <p:cNvGrpSpPr>
              <a:grpSpLocks/>
            </p:cNvGrpSpPr>
            <p:nvPr/>
          </p:nvGrpSpPr>
          <p:grpSpPr bwMode="auto">
            <a:xfrm>
              <a:off x="197" y="387"/>
              <a:ext cx="3374" cy="3406"/>
              <a:chOff x="197" y="387"/>
              <a:chExt cx="3374" cy="3406"/>
            </a:xfrm>
          </p:grpSpPr>
          <p:pic>
            <p:nvPicPr>
              <p:cNvPr id="21523" name="Picture 6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20" y="2748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4" name="Picture 7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9" y="3337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5" name="Picture 8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93" y="2749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6" name="Picture 9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72" y="3338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7" name="Picture 10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66" y="2750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8" name="Picture 11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45" y="3339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9" name="Picture 12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39" y="2751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0" name="Picture 13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8" y="387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1" name="Picture 14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7" y="976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2" name="Picture 15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91" y="388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3" name="Picture 16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70" y="977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4" name="Picture 17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64" y="389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5" name="Picture 18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43" y="978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6" name="Picture 19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16" y="979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7" name="Picture 20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68" y="1568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8" name="Picture 21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47" y="2157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9" name="Picture 22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41" y="1569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40" name="Picture 23" descr="Tel_2_Transpar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20" y="2158"/>
                <a:ext cx="430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1508" name="Group 24"/>
          <p:cNvGrpSpPr>
            <a:grpSpLocks/>
          </p:cNvGrpSpPr>
          <p:nvPr/>
        </p:nvGrpSpPr>
        <p:grpSpPr bwMode="auto">
          <a:xfrm>
            <a:off x="107950" y="2058988"/>
            <a:ext cx="2713038" cy="2232025"/>
            <a:chOff x="1300" y="1253"/>
            <a:chExt cx="1709" cy="1406"/>
          </a:xfrm>
        </p:grpSpPr>
        <p:pic>
          <p:nvPicPr>
            <p:cNvPr id="21517" name="Picture 25" descr="Tel_2_Transparen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8" y="1253"/>
              <a:ext cx="764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8" name="Picture 26" descr="Tel_2_Transparen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45" y="1253"/>
              <a:ext cx="764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27" descr="Tel_2_Transparen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00" y="1851"/>
              <a:ext cx="764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28" descr="Tel_2_Transparen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07" y="1851"/>
              <a:ext cx="764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09" name="Group 29"/>
          <p:cNvGrpSpPr>
            <a:grpSpLocks/>
          </p:cNvGrpSpPr>
          <p:nvPr/>
        </p:nvGrpSpPr>
        <p:grpSpPr bwMode="auto">
          <a:xfrm>
            <a:off x="6300788" y="188913"/>
            <a:ext cx="2735262" cy="6480175"/>
            <a:chOff x="3969" y="119"/>
            <a:chExt cx="1723" cy="4082"/>
          </a:xfrm>
        </p:grpSpPr>
        <p:pic>
          <p:nvPicPr>
            <p:cNvPr id="21511" name="Picture 30" descr="Tel_2_Trans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9" y="119"/>
              <a:ext cx="25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2" name="Picture 31" descr="Tel_2_Trans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5" y="1480"/>
              <a:ext cx="25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3" name="Picture 32" descr="Tel_2_Trans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40" y="2840"/>
              <a:ext cx="25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4" name="Picture 33" descr="Tel_2_Trans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9" y="3929"/>
              <a:ext cx="25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34" descr="Tel_2_Trans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35" y="119"/>
              <a:ext cx="25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6" name="Picture 35" descr="Tel_2_Trans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0" y="3930"/>
              <a:ext cx="25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0" name="Text Box 37"/>
          <p:cNvSpPr txBox="1">
            <a:spLocks noChangeArrowheads="1"/>
          </p:cNvSpPr>
          <p:nvPr/>
        </p:nvSpPr>
        <p:spPr bwMode="auto">
          <a:xfrm>
            <a:off x="4356100" y="188913"/>
            <a:ext cx="4765675" cy="2282825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400">
                <a:latin typeface="Tahoma" charset="0"/>
              </a:rPr>
              <a:t>A possible option:</a:t>
            </a:r>
          </a:p>
          <a:p>
            <a:r>
              <a:rPr kumimoji="0" lang="en-US" altLang="ja-JP" sz="2400">
                <a:latin typeface="Tahoma" charset="0"/>
              </a:rPr>
              <a:t>Mixture of telescope types</a:t>
            </a:r>
          </a:p>
          <a:p>
            <a:endParaRPr kumimoji="0" lang="en-US" altLang="ja-JP" sz="2400">
              <a:latin typeface="Tahoma" charset="0"/>
            </a:endParaRPr>
          </a:p>
          <a:p>
            <a:r>
              <a:rPr kumimoji="0" lang="en-US" altLang="ja-JP" sz="2400">
                <a:latin typeface="Tahoma" charset="0"/>
              </a:rPr>
              <a:t>Some central big telescopes</a:t>
            </a:r>
          </a:p>
          <a:p>
            <a:endParaRPr kumimoji="0" lang="en-US" altLang="ja-JP" sz="2400">
              <a:latin typeface="Tahoma" charset="0"/>
            </a:endParaRPr>
          </a:p>
          <a:p>
            <a:r>
              <a:rPr kumimoji="0" lang="en-US" altLang="ja-JP" sz="2400">
                <a:latin typeface="Tahoma" charset="0"/>
              </a:rPr>
              <a:t>Many Medium + Small Telescopes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3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81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38566</TotalTime>
  <Words>1386</Words>
  <Application>Microsoft Macintosh PowerPoint</Application>
  <PresentationFormat>画面に合わせる (4:3)</PresentationFormat>
  <Paragraphs>284</Paragraphs>
  <Slides>41</Slides>
  <Notes>1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2" baseType="lpstr">
      <vt:lpstr>Digital Dots</vt:lpstr>
      <vt:lpstr>Cherenkov Telescope Array (CTA) Project</vt:lpstr>
      <vt:lpstr>観測対象 ＆ 物理目的</vt:lpstr>
      <vt:lpstr>ＣＴＡに向けて 次世代　高エネルギーガンマ線観測施設</vt:lpstr>
      <vt:lpstr>目標達成感度</vt:lpstr>
      <vt:lpstr>Kifune Plot  (expectation from log S - log N)</vt:lpstr>
      <vt:lpstr>ＣＴＡ　仕様・パラメーター</vt:lpstr>
      <vt:lpstr>スライド 7</vt:lpstr>
      <vt:lpstr>スライド 8</vt:lpstr>
      <vt:lpstr>スライド 9</vt:lpstr>
      <vt:lpstr>スライド 10</vt:lpstr>
      <vt:lpstr>ＣＴＡ候補地 （北、南　2 stations）</vt:lpstr>
      <vt:lpstr>Design Study started in Jan. 2008</vt:lpstr>
      <vt:lpstr>タイムスケジュール</vt:lpstr>
      <vt:lpstr>CTA preliminary M.C. Study</vt:lpstr>
      <vt:lpstr>Impact of Pixel size to the Angular resolution</vt:lpstr>
      <vt:lpstr>Optimization is on-going 275 telescopes</vt:lpstr>
      <vt:lpstr>Report from M.C. group</vt:lpstr>
      <vt:lpstr>Scientific potential of CTA</vt:lpstr>
      <vt:lpstr>Great success!! HESS の銀河面サーベイ</vt:lpstr>
      <vt:lpstr>Guaranteed sources Galactic sources</vt:lpstr>
      <vt:lpstr>Guaranteed sources Extragalactic sources</vt:lpstr>
      <vt:lpstr>スライド 22</vt:lpstr>
      <vt:lpstr>ＥＢＬ（背景輻射）との衝突によるガンマ線吸収</vt:lpstr>
      <vt:lpstr>相対論・量子重力理論の検証 高エネルギー光子　ｘ　長い伝搬距離</vt:lpstr>
      <vt:lpstr>AGN からのガンマ線短時間変動 Mrk501 by MAGIC, PKS 2155 by HESS</vt:lpstr>
      <vt:lpstr>Possible New Classes of Sources</vt:lpstr>
      <vt:lpstr>For pulsar studies  the low threshold energy is essential</vt:lpstr>
      <vt:lpstr>Gamma ray bursts</vt:lpstr>
      <vt:lpstr>Gamma ray emission process from DM Annihilation</vt:lpstr>
      <vt:lpstr>Complimentarity with the direct search experiment</vt:lpstr>
      <vt:lpstr>Telescope structures: HESS / MAGIC / HEGRA as prototypes</vt:lpstr>
      <vt:lpstr>TEL/MIR: MST mouting scheme</vt:lpstr>
      <vt:lpstr>24m telescope design</vt:lpstr>
      <vt:lpstr>24m telescope design</vt:lpstr>
      <vt:lpstr>SST Options</vt:lpstr>
      <vt:lpstr>Mirrors must be cheap and  good quality</vt:lpstr>
      <vt:lpstr>High QE photosensors</vt:lpstr>
      <vt:lpstr>Analogue Ring Samplers economic high performance readout</vt:lpstr>
      <vt:lpstr>Data center and  operation center for CTA</vt:lpstr>
      <vt:lpstr>Recommendations and supports</vt:lpstr>
      <vt:lpstr>Summary</vt:lpstr>
    </vt:vector>
  </TitlesOfParts>
  <Company>東京大学宇宙線研究所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EUSO Science Baseline</dc:title>
  <dc:creator>手嶋　政廣</dc:creator>
  <cp:lastModifiedBy>Teshima Masahiro</cp:lastModifiedBy>
  <cp:revision>473</cp:revision>
  <dcterms:created xsi:type="dcterms:W3CDTF">2009-09-18T07:49:56Z</dcterms:created>
  <dcterms:modified xsi:type="dcterms:W3CDTF">2009-09-18T07:50:49Z</dcterms:modified>
</cp:coreProperties>
</file>