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embeddings/Microsoft___11.bin" ContentType="application/vnd.openxmlformats-officedocument.oleObject"/>
  <Override PartName="/ppt/embeddings/Microsoft___12.bin" ContentType="application/vnd.openxmlformats-officedocument.oleObject"/>
  <Override PartName="/ppt/embeddings/Microsoft___23.bin" ContentType="application/vnd.openxmlformats-officedocument.oleObject"/>
  <Override PartName="/ppt/embeddings/Microsoft___32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embeddings/Microsoft___15.bin" ContentType="application/vnd.openxmlformats-officedocument.oleObject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embeddings/Microsoft___9.bin" ContentType="application/vnd.openxmlformats-officedocument.oleObject"/>
  <Override PartName="/ppt/embeddings/Microsoft___2.bin" ContentType="application/vnd.openxmlformats-officedocument.oleObject"/>
  <Override PartName="/ppt/embeddings/Microsoft___35.bin" ContentType="application/vnd.openxmlformats-officedocument.oleObject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embeddings/Microsoft___6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94.xml" ContentType="application/vnd.openxmlformats-officedocument.presentationml.slide+xml"/>
  <Override PartName="/ppt/viewProps.xml" ContentType="application/vnd.openxmlformats-officedocument.presentationml.viewProps+xml"/>
  <Override PartName="/ppt/slides/slide92.xml" ContentType="application/vnd.openxmlformats-officedocument.presentationml.slide+xml"/>
  <Override PartName="/ppt/tableStyles.xml" ContentType="application/vnd.openxmlformats-officedocument.presentationml.tableStyles+xml"/>
  <Default Extension="wmf" ContentType="image/x-wmf"/>
  <Override PartName="/ppt/embeddings/Microsoft___19.bin" ContentType="application/vnd.openxmlformats-officedocument.oleObject"/>
  <Override PartName="/ppt/embeddings/Microsoft___28.bin" ContentType="application/vnd.openxmlformats-officedocument.oleObject"/>
  <Override PartName="/ppt/embeddings/Microsoft___30.bin" ContentType="application/vnd.openxmlformats-officedocument.oleObject"/>
  <Override PartName="/ppt/slides/slide13.xml" ContentType="application/vnd.openxmlformats-officedocument.presentationml.slide+xml"/>
  <Override PartName="/ppt/embeddings/Microsoft___5.bin" ContentType="application/vnd.openxmlformats-officedocument.oleObject"/>
  <Override PartName="/ppt/theme/theme9.xml" ContentType="application/vnd.openxmlformats-officedocument.theme+xml"/>
  <Default Extension="pict" ContentType="image/pict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embeddings/Microsoft___20.bin" ContentType="application/vnd.openxmlformats-officedocument.oleObject"/>
  <Override PartName="/ppt/slideLayouts/slideLayout4.xml" ContentType="application/vnd.openxmlformats-officedocument.presentationml.slideLayout+xml"/>
  <Override PartName="/ppt/embeddings/Microsoft___21.bin" ContentType="application/vnd.openxmlformats-officedocument.oleObject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embeddings/Microsoft___4.bin" ContentType="application/vnd.openxmlformats-officedocument.oleObject"/>
  <Override PartName="/ppt/embeddings/Microsoft___13.bin" ContentType="application/vnd.openxmlformats-officedocument.oleObject"/>
  <Override PartName="/ppt/embeddings/Microsoft___31.bin" ContentType="application/vnd.openxmlformats-officedocument.oleObject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theme/theme5.xml" ContentType="application/vnd.openxmlformats-officedocument.theme+xml"/>
  <Default Extension="vml" ContentType="application/vnd.openxmlformats-officedocument.vmlDrawing"/>
  <Default Extension="png" ContentType="image/png"/>
  <Override PartName="/ppt/embeddings/Microsoft___33.bin" ContentType="application/vnd.openxmlformats-officedocument.oleObject"/>
  <Override PartName="/ppt/slides/slide83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56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embeddings/Microsoft___36.bin" ContentType="application/vnd.openxmlformats-officedocument.oleObject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s/slide19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6.xml" ContentType="application/vnd.openxmlformats-officedocument.presentationml.slideMaster+xm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Microsoft___22.bin" ContentType="application/vnd.openxmlformats-officedocument.oleObject"/>
  <Override PartName="/ppt/slideMasters/slideMaster8.xml" ContentType="application/vnd.openxmlformats-officedocument.presentationml.slideMaster+xml"/>
  <Override PartName="/ppt/embeddings/Microsoft___25.bin" ContentType="application/vnd.openxmlformats-officedocument.oleObject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embeddings/Microsoft___18.bin" ContentType="application/vnd.openxmlformats-officedocument.oleObject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Microsoft___27.bin" ContentType="application/vnd.openxmlformats-officedocument.oleObject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embeddings/Microsoft___1.bin" ContentType="application/vnd.openxmlformats-officedocument.oleObject"/>
  <Override PartName="/ppt/slides/slide44.xml" ContentType="application/vnd.openxmlformats-officedocument.presentationml.slide+xml"/>
  <Override PartName="/ppt/embeddings/Microsoft___10.bin" ContentType="application/vnd.openxmlformats-officedocument.oleObject"/>
  <Override PartName="/ppt/embeddings/Microsoft___14.bin" ContentType="application/vnd.openxmlformats-officedocument.oleObject"/>
  <Override PartName="/ppt/embeddings/Microsoft___29.bin" ContentType="application/vnd.openxmlformats-officedocument.oleObject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embeddings/Microsoft___26.bin" ContentType="application/vnd.openxmlformats-officedocument.oleObject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embeddings/Microsoft___17.bin" ContentType="application/vnd.openxmlformats-officedocument.oleObject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embeddings/Microsoft___16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Override PartName="/ppt/embeddings/Microsoft___3.bin" ContentType="application/vnd.openxmlformats-officedocument.oleObject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__7.bin" ContentType="application/vnd.openxmlformats-officedocument.oleObject"/>
  <Override PartName="/ppt/slideLayouts/slideLayout11.xml" ContentType="application/vnd.openxmlformats-officedocument.presentationml.slideLayout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embeddings/Microsoft___24.bin" ContentType="application/vnd.openxmlformats-officedocument.oleObject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embeddings/Microsoft___34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theme/theme7.xml" ContentType="application/vnd.openxmlformats-officedocument.them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embeddings/Microsoft___8.bin" ContentType="application/vnd.openxmlformats-officedocument.oleObject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4" r:id="rId8"/>
    <p:sldMasterId id="2147483678" r:id="rId9"/>
  </p:sldMasterIdLst>
  <p:notesMasterIdLst>
    <p:notesMasterId r:id="rId104"/>
  </p:notesMasterIdLst>
  <p:sldIdLst>
    <p:sldId id="256" r:id="rId10"/>
    <p:sldId id="257" r:id="rId11"/>
    <p:sldId id="344" r:id="rId12"/>
    <p:sldId id="348" r:id="rId13"/>
    <p:sldId id="258" r:id="rId14"/>
    <p:sldId id="259" r:id="rId15"/>
    <p:sldId id="317" r:id="rId16"/>
    <p:sldId id="321" r:id="rId17"/>
    <p:sldId id="367" r:id="rId18"/>
    <p:sldId id="324" r:id="rId19"/>
    <p:sldId id="266" r:id="rId20"/>
    <p:sldId id="268" r:id="rId21"/>
    <p:sldId id="362" r:id="rId22"/>
    <p:sldId id="372" r:id="rId23"/>
    <p:sldId id="376" r:id="rId24"/>
    <p:sldId id="336" r:id="rId25"/>
    <p:sldId id="270" r:id="rId26"/>
    <p:sldId id="271" r:id="rId27"/>
    <p:sldId id="318" r:id="rId28"/>
    <p:sldId id="319" r:id="rId29"/>
    <p:sldId id="334" r:id="rId30"/>
    <p:sldId id="289" r:id="rId31"/>
    <p:sldId id="337" r:id="rId32"/>
    <p:sldId id="370" r:id="rId33"/>
    <p:sldId id="286" r:id="rId34"/>
    <p:sldId id="338" r:id="rId35"/>
    <p:sldId id="339" r:id="rId36"/>
    <p:sldId id="320" r:id="rId37"/>
    <p:sldId id="298" r:id="rId38"/>
    <p:sldId id="299" r:id="rId39"/>
    <p:sldId id="356" r:id="rId40"/>
    <p:sldId id="342" r:id="rId41"/>
    <p:sldId id="366" r:id="rId42"/>
    <p:sldId id="340" r:id="rId43"/>
    <p:sldId id="333" r:id="rId44"/>
    <p:sldId id="343" r:id="rId45"/>
    <p:sldId id="307" r:id="rId46"/>
    <p:sldId id="308" r:id="rId47"/>
    <p:sldId id="354" r:id="rId48"/>
    <p:sldId id="355" r:id="rId49"/>
    <p:sldId id="275" r:id="rId50"/>
    <p:sldId id="347" r:id="rId51"/>
    <p:sldId id="373" r:id="rId52"/>
    <p:sldId id="280" r:id="rId53"/>
    <p:sldId id="281" r:id="rId54"/>
    <p:sldId id="282" r:id="rId55"/>
    <p:sldId id="279" r:id="rId56"/>
    <p:sldId id="283" r:id="rId57"/>
    <p:sldId id="284" r:id="rId58"/>
    <p:sldId id="303" r:id="rId59"/>
    <p:sldId id="304" r:id="rId60"/>
    <p:sldId id="350" r:id="rId61"/>
    <p:sldId id="353" r:id="rId62"/>
    <p:sldId id="335" r:id="rId63"/>
    <p:sldId id="295" r:id="rId64"/>
    <p:sldId id="296" r:id="rId65"/>
    <p:sldId id="341" r:id="rId66"/>
    <p:sldId id="369" r:id="rId67"/>
    <p:sldId id="368" r:id="rId68"/>
    <p:sldId id="371" r:id="rId69"/>
    <p:sldId id="325" r:id="rId70"/>
    <p:sldId id="358" r:id="rId71"/>
    <p:sldId id="363" r:id="rId72"/>
    <p:sldId id="346" r:id="rId73"/>
    <p:sldId id="262" r:id="rId74"/>
    <p:sldId id="322" r:id="rId75"/>
    <p:sldId id="323" r:id="rId76"/>
    <p:sldId id="349" r:id="rId77"/>
    <p:sldId id="264" r:id="rId78"/>
    <p:sldId id="287" r:id="rId79"/>
    <p:sldId id="288" r:id="rId80"/>
    <p:sldId id="276" r:id="rId81"/>
    <p:sldId id="277" r:id="rId82"/>
    <p:sldId id="278" r:id="rId83"/>
    <p:sldId id="311" r:id="rId84"/>
    <p:sldId id="357" r:id="rId85"/>
    <p:sldId id="351" r:id="rId86"/>
    <p:sldId id="352" r:id="rId87"/>
    <p:sldId id="331" r:id="rId88"/>
    <p:sldId id="265" r:id="rId89"/>
    <p:sldId id="267" r:id="rId90"/>
    <p:sldId id="274" r:id="rId91"/>
    <p:sldId id="293" r:id="rId92"/>
    <p:sldId id="294" r:id="rId93"/>
    <p:sldId id="297" r:id="rId94"/>
    <p:sldId id="300" r:id="rId95"/>
    <p:sldId id="301" r:id="rId96"/>
    <p:sldId id="312" r:id="rId97"/>
    <p:sldId id="313" r:id="rId98"/>
    <p:sldId id="314" r:id="rId99"/>
    <p:sldId id="315" r:id="rId100"/>
    <p:sldId id="374" r:id="rId101"/>
    <p:sldId id="375" r:id="rId102"/>
    <p:sldId id="316" r:id="rId10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33FF"/>
    <a:srgbClr val="00CC99"/>
    <a:srgbClr val="96E8F2"/>
    <a:srgbClr val="66CC99"/>
    <a:srgbClr val="00FF80"/>
    <a:srgbClr val="C05D7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13" d="100"/>
          <a:sy n="113" d="100"/>
        </p:scale>
        <p:origin x="-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5.xml"/><Relationship Id="rId60" Type="http://schemas.openxmlformats.org/officeDocument/2006/relationships/slide" Target="slides/slide51.xml"/><Relationship Id="rId70" Type="http://schemas.openxmlformats.org/officeDocument/2006/relationships/slide" Target="slides/slide61.xml"/><Relationship Id="rId94" Type="http://schemas.openxmlformats.org/officeDocument/2006/relationships/slide" Target="slides/slide85.xml"/><Relationship Id="rId7" Type="http://schemas.openxmlformats.org/officeDocument/2006/relationships/slideMaster" Target="slideMasters/slideMaster7.xml"/><Relationship Id="rId74" Type="http://schemas.openxmlformats.org/officeDocument/2006/relationships/slide" Target="slides/slide65.xml"/><Relationship Id="rId102" Type="http://schemas.openxmlformats.org/officeDocument/2006/relationships/slide" Target="slides/slide93.xml"/><Relationship Id="rId25" Type="http://schemas.openxmlformats.org/officeDocument/2006/relationships/slide" Target="slides/slide16.xml"/><Relationship Id="rId106" Type="http://schemas.openxmlformats.org/officeDocument/2006/relationships/presProps" Target="presProps.xml"/><Relationship Id="rId96" Type="http://schemas.openxmlformats.org/officeDocument/2006/relationships/slide" Target="slides/slide87.xml"/><Relationship Id="rId10" Type="http://schemas.openxmlformats.org/officeDocument/2006/relationships/slide" Target="slides/slide1.xml"/><Relationship Id="rId50" Type="http://schemas.openxmlformats.org/officeDocument/2006/relationships/slide" Target="slides/slide41.xml"/><Relationship Id="rId17" Type="http://schemas.openxmlformats.org/officeDocument/2006/relationships/slide" Target="slides/slide8.xml"/><Relationship Id="rId107" Type="http://schemas.openxmlformats.org/officeDocument/2006/relationships/viewProps" Target="viewProps.xml"/><Relationship Id="rId71" Type="http://schemas.openxmlformats.org/officeDocument/2006/relationships/slide" Target="slides/slide62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19.xml"/><Relationship Id="rId89" Type="http://schemas.openxmlformats.org/officeDocument/2006/relationships/slide" Target="slides/slide80.xml"/><Relationship Id="rId88" Type="http://schemas.openxmlformats.org/officeDocument/2006/relationships/slide" Target="slides/slide79.xml"/><Relationship Id="rId82" Type="http://schemas.openxmlformats.org/officeDocument/2006/relationships/slide" Target="slides/slide73.xml"/><Relationship Id="rId69" Type="http://schemas.openxmlformats.org/officeDocument/2006/relationships/slide" Target="slides/slide6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72" Type="http://schemas.openxmlformats.org/officeDocument/2006/relationships/slide" Target="slides/slide63.xml"/><Relationship Id="rId35" Type="http://schemas.openxmlformats.org/officeDocument/2006/relationships/slide" Target="slides/slide26.xml"/><Relationship Id="rId75" Type="http://schemas.openxmlformats.org/officeDocument/2006/relationships/slide" Target="slides/slide66.xml"/><Relationship Id="rId80" Type="http://schemas.openxmlformats.org/officeDocument/2006/relationships/slide" Target="slides/slide71.xml"/><Relationship Id="rId31" Type="http://schemas.openxmlformats.org/officeDocument/2006/relationships/slide" Target="slides/slide22.xml"/><Relationship Id="rId62" Type="http://schemas.openxmlformats.org/officeDocument/2006/relationships/slide" Target="slides/slide53.xml"/><Relationship Id="rId79" Type="http://schemas.openxmlformats.org/officeDocument/2006/relationships/slide" Target="slides/slide70.xml"/><Relationship Id="rId97" Type="http://schemas.openxmlformats.org/officeDocument/2006/relationships/slide" Target="slides/slide88.xml"/><Relationship Id="rId98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5.xml"/><Relationship Id="rId47" Type="http://schemas.openxmlformats.org/officeDocument/2006/relationships/slide" Target="slides/slide38.xml"/><Relationship Id="rId56" Type="http://schemas.openxmlformats.org/officeDocument/2006/relationships/slide" Target="slides/slide47.xml"/><Relationship Id="rId48" Type="http://schemas.openxmlformats.org/officeDocument/2006/relationships/slide" Target="slides/slide39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52" Type="http://schemas.openxmlformats.org/officeDocument/2006/relationships/slide" Target="slides/slide43.xml"/><Relationship Id="rId54" Type="http://schemas.openxmlformats.org/officeDocument/2006/relationships/slide" Target="slides/slide45.xml"/><Relationship Id="rId101" Type="http://schemas.openxmlformats.org/officeDocument/2006/relationships/slide" Target="slides/slide92.xml"/><Relationship Id="rId23" Type="http://schemas.openxmlformats.org/officeDocument/2006/relationships/slide" Target="slides/slide14.xml"/><Relationship Id="rId61" Type="http://schemas.openxmlformats.org/officeDocument/2006/relationships/slide" Target="slides/slide52.xml"/><Relationship Id="rId53" Type="http://schemas.openxmlformats.org/officeDocument/2006/relationships/slide" Target="slides/slide44.xml"/><Relationship Id="rId84" Type="http://schemas.openxmlformats.org/officeDocument/2006/relationships/slide" Target="slides/slide75.xml"/><Relationship Id="rId30" Type="http://schemas.openxmlformats.org/officeDocument/2006/relationships/slide" Target="slides/slide21.xml"/><Relationship Id="rId29" Type="http://schemas.openxmlformats.org/officeDocument/2006/relationships/slide" Target="slides/slide20.xml"/><Relationship Id="rId83" Type="http://schemas.openxmlformats.org/officeDocument/2006/relationships/slide" Target="slides/slide74.xml"/><Relationship Id="rId41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22" Type="http://schemas.openxmlformats.org/officeDocument/2006/relationships/slide" Target="slides/slide13.xml"/><Relationship Id="rId95" Type="http://schemas.openxmlformats.org/officeDocument/2006/relationships/slide" Target="slides/slide86.xml"/><Relationship Id="rId39" Type="http://schemas.openxmlformats.org/officeDocument/2006/relationships/slide" Target="slides/slide30.xml"/><Relationship Id="rId43" Type="http://schemas.openxmlformats.org/officeDocument/2006/relationships/slide" Target="slides/slide34.xml"/><Relationship Id="rId104" Type="http://schemas.openxmlformats.org/officeDocument/2006/relationships/notesMaster" Target="notesMasters/notesMaster1.xml"/><Relationship Id="rId90" Type="http://schemas.openxmlformats.org/officeDocument/2006/relationships/slide" Target="slides/slide81.xml"/><Relationship Id="rId77" Type="http://schemas.openxmlformats.org/officeDocument/2006/relationships/slide" Target="slides/slide68.xml"/><Relationship Id="rId63" Type="http://schemas.openxmlformats.org/officeDocument/2006/relationships/slide" Target="slides/slide54.xml"/><Relationship Id="rId85" Type="http://schemas.openxmlformats.org/officeDocument/2006/relationships/slide" Target="slides/slide76.xml"/><Relationship Id="rId105" Type="http://schemas.openxmlformats.org/officeDocument/2006/relationships/printerSettings" Target="printerSettings/printerSettings1.bin"/><Relationship Id="rId9" Type="http://schemas.openxmlformats.org/officeDocument/2006/relationships/slideMaster" Target="slideMasters/slideMaster9.xml"/><Relationship Id="rId18" Type="http://schemas.openxmlformats.org/officeDocument/2006/relationships/slide" Target="slides/slide9.xml"/><Relationship Id="rId27" Type="http://schemas.openxmlformats.org/officeDocument/2006/relationships/slide" Target="slides/slide18.xml"/><Relationship Id="rId99" Type="http://schemas.openxmlformats.org/officeDocument/2006/relationships/slide" Target="slides/slide90.xml"/><Relationship Id="rId14" Type="http://schemas.openxmlformats.org/officeDocument/2006/relationships/slide" Target="slides/slide5.xml"/><Relationship Id="rId103" Type="http://schemas.openxmlformats.org/officeDocument/2006/relationships/slide" Target="slides/slide94.xml"/><Relationship Id="rId92" Type="http://schemas.openxmlformats.org/officeDocument/2006/relationships/slide" Target="slides/slide83.xml"/><Relationship Id="rId45" Type="http://schemas.openxmlformats.org/officeDocument/2006/relationships/slide" Target="slides/slide36.xml"/><Relationship Id="rId58" Type="http://schemas.openxmlformats.org/officeDocument/2006/relationships/slide" Target="slides/slide49.xml"/><Relationship Id="rId42" Type="http://schemas.openxmlformats.org/officeDocument/2006/relationships/slide" Target="slides/slide33.xml"/><Relationship Id="rId73" Type="http://schemas.openxmlformats.org/officeDocument/2006/relationships/slide" Target="slides/slide64.xml"/><Relationship Id="rId87" Type="http://schemas.openxmlformats.org/officeDocument/2006/relationships/slide" Target="slides/slide78.xml"/><Relationship Id="rId6" Type="http://schemas.openxmlformats.org/officeDocument/2006/relationships/slideMaster" Target="slideMasters/slideMaster6.xml"/><Relationship Id="rId49" Type="http://schemas.openxmlformats.org/officeDocument/2006/relationships/slide" Target="slides/slide40.xml"/><Relationship Id="rId44" Type="http://schemas.openxmlformats.org/officeDocument/2006/relationships/slide" Target="slides/slide35.xml"/><Relationship Id="rId19" Type="http://schemas.openxmlformats.org/officeDocument/2006/relationships/slide" Target="slides/slide10.xml"/><Relationship Id="rId57" Type="http://schemas.openxmlformats.org/officeDocument/2006/relationships/slide" Target="slides/slide48.xml"/><Relationship Id="rId109" Type="http://schemas.openxmlformats.org/officeDocument/2006/relationships/tableStyles" Target="tableStyles.xml"/><Relationship Id="rId46" Type="http://schemas.openxmlformats.org/officeDocument/2006/relationships/slide" Target="slides/slide37.xml"/><Relationship Id="rId86" Type="http://schemas.openxmlformats.org/officeDocument/2006/relationships/slide" Target="slides/slide77.xml"/><Relationship Id="rId59" Type="http://schemas.openxmlformats.org/officeDocument/2006/relationships/slide" Target="slides/slide50.xml"/><Relationship Id="rId51" Type="http://schemas.openxmlformats.org/officeDocument/2006/relationships/slide" Target="slides/slide42.xml"/><Relationship Id="rId66" Type="http://schemas.openxmlformats.org/officeDocument/2006/relationships/slide" Target="slides/slide57.xml"/><Relationship Id="rId55" Type="http://schemas.openxmlformats.org/officeDocument/2006/relationships/slide" Target="slides/slide46.xml"/><Relationship Id="rId34" Type="http://schemas.openxmlformats.org/officeDocument/2006/relationships/slide" Target="slides/slide25.xml"/><Relationship Id="rId81" Type="http://schemas.openxmlformats.org/officeDocument/2006/relationships/slide" Target="slides/slide72.xml"/><Relationship Id="rId40" Type="http://schemas.openxmlformats.org/officeDocument/2006/relationships/slide" Target="slides/slide31.xml"/><Relationship Id="rId36" Type="http://schemas.openxmlformats.org/officeDocument/2006/relationships/slide" Target="slides/slide27.xml"/><Relationship Id="rId76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65" Type="http://schemas.openxmlformats.org/officeDocument/2006/relationships/slide" Target="slides/slide56.xml"/><Relationship Id="rId67" Type="http://schemas.openxmlformats.org/officeDocument/2006/relationships/slide" Target="slides/slide58.xml"/><Relationship Id="rId37" Type="http://schemas.openxmlformats.org/officeDocument/2006/relationships/slide" Target="slides/slide28.xml"/><Relationship Id="rId12" Type="http://schemas.openxmlformats.org/officeDocument/2006/relationships/slide" Target="slides/slide3.xml"/><Relationship Id="rId10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6" Type="http://schemas.openxmlformats.org/officeDocument/2006/relationships/slide" Target="slides/slide17.xml"/><Relationship Id="rId100" Type="http://schemas.openxmlformats.org/officeDocument/2006/relationships/slide" Target="slides/slide91.xml"/><Relationship Id="rId11" Type="http://schemas.openxmlformats.org/officeDocument/2006/relationships/slide" Target="slides/slide2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33" Type="http://schemas.openxmlformats.org/officeDocument/2006/relationships/slide" Target="slides/slide24.xml"/><Relationship Id="rId91" Type="http://schemas.openxmlformats.org/officeDocument/2006/relationships/slide" Target="slides/slide82.xml"/><Relationship Id="rId93" Type="http://schemas.openxmlformats.org/officeDocument/2006/relationships/slide" Target="slides/slide84.xml"/><Relationship Id="rId78" Type="http://schemas.openxmlformats.org/officeDocument/2006/relationships/slide" Target="slides/slide69.xml"/><Relationship Id="rId15" Type="http://schemas.openxmlformats.org/officeDocument/2006/relationships/slide" Target="slides/slide6.xml"/><Relationship Id="rId21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80.wmf"/></Relationships>
</file>

<file path=ppt/drawings/_rels/vmlDrawing13.vml.rels><?xml version="1.0" encoding="UTF-8" standalone="yes"?>
<Relationships xmlns="http://schemas.openxmlformats.org/package/2006/relationships"><Relationship Id="rId4" Type="http://schemas.openxmlformats.org/officeDocument/2006/relationships/image" Target="../media/image87.wmf"/><Relationship Id="rId1" Type="http://schemas.openxmlformats.org/officeDocument/2006/relationships/image" Target="../media/image84.wmf"/><Relationship Id="rId2" Type="http://schemas.openxmlformats.org/officeDocument/2006/relationships/image" Target="../media/image85.wmf"/><Relationship Id="rId3" Type="http://schemas.openxmlformats.org/officeDocument/2006/relationships/image" Target="../media/image8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3" Type="http://schemas.openxmlformats.org/officeDocument/2006/relationships/image" Target="../media/image28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ict"/><Relationship Id="rId1" Type="http://schemas.openxmlformats.org/officeDocument/2006/relationships/image" Target="../media/image30.pict"/><Relationship Id="rId2" Type="http://schemas.openxmlformats.org/officeDocument/2006/relationships/image" Target="../media/image31.pict"/><Relationship Id="rId3" Type="http://schemas.openxmlformats.org/officeDocument/2006/relationships/image" Target="../media/image32.wmf"/><Relationship Id="rId5" Type="http://schemas.openxmlformats.org/officeDocument/2006/relationships/image" Target="../media/image34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ict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42.wmf"/><Relationship Id="rId1" Type="http://schemas.openxmlformats.org/officeDocument/2006/relationships/image" Target="../media/image39.wmf"/><Relationship Id="rId2" Type="http://schemas.openxmlformats.org/officeDocument/2006/relationships/image" Target="../media/image40.wmf"/><Relationship Id="rId3" Type="http://schemas.openxmlformats.org/officeDocument/2006/relationships/image" Target="../media/image41.wmf"/><Relationship Id="rId5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7AE6D-CB55-7047-A67A-29CED52D7253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3D7D7-27BA-4B47-A087-F11CFA52D5F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dirty="0" smtClean="0">
              <a:latin typeface="Times New Roman" pitchFamily="18" charset="0"/>
            </a:endParaRPr>
          </a:p>
        </p:txBody>
      </p:sp>
      <p:sp>
        <p:nvSpPr>
          <p:cNvPr id="634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defTabSz="917575" rtl="0" fontAlgn="base">
              <a:spcBef>
                <a:spcPct val="0"/>
              </a:spcBef>
              <a:spcAft>
                <a:spcPct val="0"/>
              </a:spcAft>
            </a:pPr>
            <a:fld id="{63A96D41-D079-4BFC-97AE-A7BBB37E1394}" type="slidenum">
              <a:rPr lang="en-US" altLang="ja-JP" sz="1200" kern="1200">
                <a:solidFill>
                  <a:prstClr val="black"/>
                </a:solidFill>
                <a:latin typeface="Comic Sans MS" pitchFamily="66" charset="0"/>
                <a:ea typeface="ＭＳ Ｐゴシック"/>
                <a:cs typeface="+mn-cs"/>
              </a:rPr>
              <a:pPr algn="r" defTabSz="917575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altLang="ja-JP" sz="1200" kern="1200">
              <a:solidFill>
                <a:prstClr val="black"/>
              </a:solidFill>
              <a:latin typeface="Comic Sans MS" pitchFamily="66" charset="0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09.7.3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09.7.3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0F91B8-AF79-3A49-9866-C50968B59F6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2F8296-23AE-417A-AF0F-FFFFCF7E7703}" type="slidenum">
              <a:rPr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FAF7E3B-EA6C-4D2E-B360-0DC034EF8B31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 sz="1400" kern="120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09.7.3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‹#›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E78EC41-578B-4AE4-B723-0C42E55A0DCC}" type="slidenum">
              <a:rPr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BD267C-3EB6-4472-947B-A22CB3DE46C9}" type="slidenum">
              <a:rPr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E7945FB-07EE-4783-B275-4F7DD8DE1DD4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B0BDD1-D764-44DA-AFB8-38D0D1265F67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Times New Roman"/>
              <a:ea typeface="ＭＳ Ｐゴシック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Times New Roman"/>
              <a:ea typeface="ＭＳ Ｐゴシック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40E895-FA65-47E1-9CA5-E86132693447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z="1400" kern="1200">
              <a:solidFill>
                <a:srgbClr val="000000"/>
              </a:solidFill>
              <a:latin typeface="Times New Roman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3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3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8.xml"/><Relationship Id="rId3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BA5AC-C961-A849-AFFB-DCC4F3193A07}" type="datetimeFigureOut">
              <a:rPr lang="ja-JP" altLang="en-US" smtClean="0"/>
              <a:pPr/>
              <a:t>09.7.3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4D0A4-0A0F-744F-8F0A-81D536B2125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09.7.3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80" r:id="rId3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6CE2534-E9B3-4BA2-BE82-3A01D987505E}" type="slidenum">
              <a:rPr lang="en-US" altLang="ja-JP" kern="1200">
                <a:solidFill>
                  <a:srgbClr val="000000"/>
                </a:solidFill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kern="1200">
              <a:solidFill>
                <a:srgbClr val="000000"/>
              </a:solidFill>
              <a:latin typeface="Times New Roman"/>
              <a:cs typeface="+mn-cs"/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kern="1200">
              <a:solidFill>
                <a:srgbClr val="000000"/>
              </a:solidFill>
              <a:latin typeface="Times New Roman"/>
              <a:cs typeface="+mn-cs"/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9B29C01-8E0F-402E-BD8B-D78121B3AD82}" type="slidenum">
              <a:rPr kumimoji="1" lang="en-US" altLang="ja-JP" kern="1200">
                <a:solidFill>
                  <a:srgbClr val="000000"/>
                </a:solidFill>
                <a:latin typeface="Times New Roman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 kern="1200">
              <a:solidFill>
                <a:srgbClr val="000000"/>
              </a:solidFill>
              <a:latin typeface="Times New Roman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90ED720-0104-4369-84BC-D37694168613}" type="datetimeFigureOut">
              <a:rPr kumimoji="1" lang="ja-JP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rtl="0"/>
              <a:t>09.7.3</a:t>
            </a:fld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D8002D-B5B0-4BAC-B1F6-782DDCCE6D9C}" type="slidenum">
              <a:rPr kumimoji="1" lang="ja-JP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rtl="0"/>
              <a:t>‹#›</a:t>
            </a:fld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ja-JP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altLang="ja-JP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17761B3-F538-4B73-A44A-5E7F94AFC937}" type="slidenum">
              <a:rPr lang="en-US" altLang="ja-JP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7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8D42B65-AFE5-4ED6-8590-8E6ECEC24B22}" type="slidenum">
              <a:rPr kumimoji="1" lang="en-US" altLang="ja-JP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mainFermiLogo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42875"/>
            <a:ext cx="107156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gsticker03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5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257300"/>
            <a:ext cx="7989887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2754565" name="Line 5"/>
          <p:cNvSpPr>
            <a:spLocks noChangeShapeType="1"/>
          </p:cNvSpPr>
          <p:nvPr/>
        </p:nvSpPr>
        <p:spPr bwMode="auto">
          <a:xfrm flipV="1">
            <a:off x="641350" y="1052513"/>
            <a:ext cx="8001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1200">
              <a:solidFill>
                <a:srgbClr val="000000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754566" name="Text Box 6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1200" b="1" kern="1200">
                <a:solidFill>
                  <a:srgbClr val="3333CC"/>
                </a:solidFill>
                <a:latin typeface="Arial" charset="0"/>
                <a:ea typeface="ＭＳ Ｐゴシック" pitchFamily="34" charset="-128"/>
                <a:cs typeface="+mn-cs"/>
              </a:rPr>
              <a:t>						     		                                  </a:t>
            </a:r>
            <a:fld id="{F2853747-2CB6-437B-858C-836AAD997DF0}" type="slidenum">
              <a:rPr lang="en-US" altLang="ja-JP" sz="1200" b="1" kern="1200">
                <a:solidFill>
                  <a:srgbClr val="3333CC"/>
                </a:solidFill>
                <a:latin typeface="Arial" charset="0"/>
                <a:ea typeface="ＭＳ Ｐゴシック" pitchFamily="34" charset="-128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1200" b="1" kern="1200">
              <a:solidFill>
                <a:srgbClr val="3333CC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33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>
              <a:solidFill>
                <a:srgbClr val="000000"/>
              </a:solidFill>
              <a:latin typeface="Times New Roman"/>
              <a:ea typeface="ＭＳ Ｐゴシック" charset="-128"/>
              <a:cs typeface="+mn-cs"/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>
              <a:solidFill>
                <a:srgbClr val="000000"/>
              </a:solidFill>
              <a:latin typeface="Times New Roman"/>
              <a:ea typeface="ＭＳ Ｐゴシック" charset="-128"/>
              <a:cs typeface="+mn-cs"/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E528300-FCF8-4B90-ACF0-C43F52B82037}" type="slidenum">
              <a:rPr kumimoji="1" lang="en-US" altLang="ja-JP" kern="1200">
                <a:solidFill>
                  <a:srgbClr val="000000"/>
                </a:solidFill>
                <a:latin typeface="Times New Roman"/>
                <a:ea typeface="ＭＳ Ｐゴシック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kern="1200">
              <a:solidFill>
                <a:srgbClr val="000000"/>
              </a:solidFill>
              <a:latin typeface="Times New Roman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5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5" Type="http://schemas.openxmlformats.org/officeDocument/2006/relationships/oleObject" Target="../embeddings/Microsoft___3.bin"/><Relationship Id="rId7" Type="http://schemas.openxmlformats.org/officeDocument/2006/relationships/oleObject" Target="../embeddings/Microsoft___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hyperlink" Target="http://images.google.co.jp/imgres?imgurl=http://image.space.rakuten.co.jp/lg01/69/0000383269/47/imgcb4a0781zik6zj.jpeg&amp;imgrefurl=http://plaza.rakuten.co.jp/takatada/?targetdate=200803&amp;usg=__ejHfg0tqC8kPy8n_75-gxRMsLj0=&amp;h=336&amp;w=350&amp;sz=32&amp;hl=ja&amp;start=1&amp;um=1&amp;tbnid=-FhcKXB9Y1e2WM:&amp;tbnh=115&amp;tbnw=120&amp;prev=/images?q=%E5%9C%B0%E7%90%83&amp;ndsp=18&amp;um=1&amp;hl=ja&amp;rlz=1T4SKPB_jaJP263JP263&amp;sa=N" TargetMode="External"/><Relationship Id="rId6" Type="http://schemas.openxmlformats.org/officeDocument/2006/relationships/oleObject" Target="../embeddings/Microsoft___4.bin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7.bin"/><Relationship Id="rId5" Type="http://schemas.openxmlformats.org/officeDocument/2006/relationships/oleObject" Target="../embeddings/Microsoft___8.bin"/><Relationship Id="rId7" Type="http://schemas.openxmlformats.org/officeDocument/2006/relationships/oleObject" Target="../embeddings/Microsoft___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Microsoft___6.bin"/><Relationship Id="rId6" Type="http://schemas.openxmlformats.org/officeDocument/2006/relationships/oleObject" Target="../embeddings/Microsoft___9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11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15.bin"/><Relationship Id="rId4" Type="http://schemas.openxmlformats.org/officeDocument/2006/relationships/image" Target="../media/image45.png"/><Relationship Id="rId5" Type="http://schemas.openxmlformats.org/officeDocument/2006/relationships/oleObject" Target="../embeddings/Microsoft___12.bin"/><Relationship Id="rId7" Type="http://schemas.openxmlformats.org/officeDocument/2006/relationships/oleObject" Target="../embeddings/Microsoft___14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16.bin"/><Relationship Id="rId3" Type="http://schemas.openxmlformats.org/officeDocument/2006/relationships/image" Target="../media/image44.wmf"/><Relationship Id="rId6" Type="http://schemas.openxmlformats.org/officeDocument/2006/relationships/oleObject" Target="../embeddings/Microsoft___1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5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17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5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Microsoft___18.bin"/><Relationship Id="rId1" Type="http://schemas.openxmlformats.org/officeDocument/2006/relationships/vmlDrawing" Target="../drawings/vmlDrawing8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20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Microsoft___19.bin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22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Microsoft___21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Microsoft___23.bin"/><Relationship Id="rId1" Type="http://schemas.openxmlformats.org/officeDocument/2006/relationships/vmlDrawing" Target="../drawings/vmlDrawing11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25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Microsoft___24.bin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__29.bin"/><Relationship Id="rId4" Type="http://schemas.openxmlformats.org/officeDocument/2006/relationships/oleObject" Target="../embeddings/Microsoft___27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Microsoft___26.bin"/><Relationship Id="rId5" Type="http://schemas.openxmlformats.org/officeDocument/2006/relationships/oleObject" Target="../embeddings/Microsoft___28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__1.bin"/><Relationship Id="rId1" Type="http://schemas.openxmlformats.org/officeDocument/2006/relationships/vmlDrawing" Target="../drawings/vmlDrawing1.v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30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1.png"/><Relationship Id="rId4" Type="http://schemas.openxmlformats.org/officeDocument/2006/relationships/oleObject" Target="../embeddings/Microsoft___31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9.png"/><Relationship Id="rId5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0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5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32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6.xml"/><Relationship Id="rId3" Type="http://schemas.openxmlformats.org/officeDocument/2006/relationships/image" Target="../media/image124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33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32.png"/><Relationship Id="rId5" Type="http://schemas.openxmlformats.org/officeDocument/2006/relationships/oleObject" Target="../embeddings/Microsoft___34.bin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6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2.xml"/><Relationship Id="rId3" Type="http://schemas.openxmlformats.org/officeDocument/2006/relationships/notesSlide" Target="../notesSlides/notesSlide1.xml"/><Relationship Id="rId5" Type="http://schemas.openxmlformats.org/officeDocument/2006/relationships/oleObject" Target="../embeddings/Microsoft___35.bin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7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Microsoft___36.bin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2819400"/>
          </a:xfrm>
          <a:effectLst>
            <a:outerShdw blurRad="63500" dist="38100" dir="2700000">
              <a:srgbClr val="000000">
                <a:alpha val="80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ja-JP" sz="6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Cosmic-Ray Positrons from</a:t>
            </a:r>
            <a:br>
              <a:rPr lang="en-US" altLang="ja-JP" sz="6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altLang="ja-JP" sz="6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Astrophysical Sources:</a:t>
            </a:r>
            <a:r>
              <a:rPr lang="en-US" altLang="ja-JP" sz="5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/>
            </a:r>
            <a:br>
              <a:rPr lang="en-US" altLang="ja-JP" sz="5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altLang="ja-JP" sz="5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GRBs</a:t>
            </a:r>
            <a:r>
              <a:rPr lang="en-US" altLang="ja-JP" sz="5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Pulsars and </a:t>
            </a:r>
            <a:r>
              <a:rPr lang="en-US" altLang="ja-JP" sz="5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SNRs</a:t>
            </a:r>
            <a:endParaRPr lang="ja-JP" altLang="en-US" sz="5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914400"/>
          </a:xfrm>
        </p:spPr>
        <p:txBody>
          <a:bodyPr>
            <a:normAutofit/>
          </a:bodyPr>
          <a:lstStyle/>
          <a:p>
            <a:r>
              <a:rPr lang="en-US" altLang="ja-JP" sz="4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Kunihito</a:t>
            </a:r>
            <a:r>
              <a:rPr lang="en-US" altLang="ja-JP" sz="4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4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Ioka</a:t>
            </a:r>
            <a:r>
              <a:rPr lang="en-US" altLang="ja-JP" sz="4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(KEK)</a:t>
            </a:r>
            <a:endParaRPr lang="ja-JP" altLang="en-US" sz="4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24000" y="5029200"/>
            <a:ext cx="57378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KI, arXiv:0812.4851</a:t>
            </a:r>
          </a:p>
          <a:p>
            <a:r>
              <a:rPr kumimoji="1" lang="en-US" altLang="ja-JP" sz="2400" dirty="0" err="1" smtClean="0">
                <a:solidFill>
                  <a:srgbClr val="FF0000"/>
                </a:solidFill>
              </a:rPr>
              <a:t>Kawanaka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, </a:t>
            </a:r>
            <a:r>
              <a:rPr lang="en-US" altLang="ja-JP" sz="2400" dirty="0" smtClean="0">
                <a:solidFill>
                  <a:srgbClr val="FF0000"/>
                </a:solidFill>
              </a:rPr>
              <a:t>KI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&amp;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Nojiri</a:t>
            </a:r>
            <a:r>
              <a:rPr lang="en-US" altLang="ja-JP" sz="2400" dirty="0" smtClean="0">
                <a:solidFill>
                  <a:srgbClr val="FF0000"/>
                </a:solidFill>
              </a:rPr>
              <a:t>, arXiv</a:t>
            </a:r>
            <a:r>
              <a:rPr lang="en-US" altLang="ja-JP" sz="2400" dirty="0">
                <a:solidFill>
                  <a:srgbClr val="FF0000"/>
                </a:solidFill>
              </a:rPr>
              <a:t>:</a:t>
            </a:r>
            <a:r>
              <a:rPr lang="en-US" altLang="ja-JP" sz="2400" dirty="0" smtClean="0">
                <a:solidFill>
                  <a:srgbClr val="FF0000"/>
                </a:solidFill>
              </a:rPr>
              <a:t>0903.3782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Fujita,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Kohri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, Yamazaki &amp; </a:t>
            </a:r>
            <a:r>
              <a:rPr lang="en-US" altLang="ja-JP" sz="2400" dirty="0" smtClean="0">
                <a:solidFill>
                  <a:srgbClr val="FF0000"/>
                </a:solidFill>
              </a:rPr>
              <a:t>KI, arXiv:</a:t>
            </a:r>
            <a:r>
              <a:rPr lang="en-US" altLang="ja-JP" sz="2400" dirty="0" smtClean="0">
                <a:solidFill>
                  <a:srgbClr val="FF0000"/>
                </a:solidFill>
              </a:rPr>
              <a:t>0903.5298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HESS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b="35261"/>
          <a:stretch>
            <a:fillRect/>
          </a:stretch>
        </p:blipFill>
        <p:spPr>
          <a:xfrm>
            <a:off x="76200" y="1143000"/>
            <a:ext cx="6096000" cy="557991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28600" y="6400800"/>
            <a:ext cx="155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Aharonian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67400" y="990600"/>
            <a:ext cx="319570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Consistent </a:t>
            </a:r>
          </a:p>
          <a:p>
            <a:r>
              <a:rPr lang="en-US" altLang="ja-JP" sz="32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with Fermi</a:t>
            </a:r>
            <a:endParaRPr kumimoji="1" lang="en-US" altLang="ja-JP" sz="3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endParaRPr kumimoji="1" lang="en-US" altLang="ja-JP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No ATIC peak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(but not rule out)</a:t>
            </a:r>
          </a:p>
          <a:p>
            <a:endParaRPr lang="en-US" altLang="ja-JP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Steep at &gt;1TeV</a:t>
            </a:r>
            <a:endParaRPr kumimoji="1" lang="ja-JP" alt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590800" y="1371600"/>
            <a:ext cx="1143000" cy="1143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43600" y="4419600"/>
            <a:ext cx="29976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Differences between</a:t>
            </a:r>
          </a:p>
          <a:p>
            <a:r>
              <a:rPr kumimoji="1"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ATIC/PPB-BETS</a:t>
            </a:r>
          </a:p>
          <a:p>
            <a:r>
              <a:rPr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&amp; Fermi/HESS</a:t>
            </a:r>
          </a:p>
          <a:p>
            <a:r>
              <a:rPr kumimoji="1"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are controversial</a:t>
            </a:r>
            <a:endParaRPr kumimoji="1" lang="ja-JP" altLang="en-US" sz="2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18781" y="6096000"/>
            <a:ext cx="31490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Primary sources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laxy"/>
          <p:cNvPicPr>
            <a:picLocks noChangeAspect="1" noChangeArrowheads="1"/>
          </p:cNvPicPr>
          <p:nvPr/>
        </p:nvPicPr>
        <p:blipFill>
          <a:blip r:embed="rId3"/>
          <a:srcRect b="6453"/>
          <a:stretch>
            <a:fillRect/>
          </a:stretch>
        </p:blipFill>
        <p:spPr bwMode="auto">
          <a:xfrm>
            <a:off x="-152400" y="0"/>
            <a:ext cx="92964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n-US" altLang="ja-JP" sz="6000" b="1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±</a:t>
            </a:r>
            <a:r>
              <a:rPr lang="en-US" altLang="ja-JP" sz="6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cooling</a:t>
            </a:r>
            <a:endParaRPr lang="ja-JP" altLang="en-US" sz="6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6000760" y="3281169"/>
            <a:ext cx="500066" cy="5000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white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6215074" y="3495483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white"/>
              </a:solidFill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7" name="直線矢印コネクタ 6"/>
          <p:cNvCxnSpPr>
            <a:endCxn id="5" idx="7"/>
          </p:cNvCxnSpPr>
          <p:nvPr/>
        </p:nvCxnSpPr>
        <p:spPr>
          <a:xfrm rot="5400000">
            <a:off x="5775984" y="2352475"/>
            <a:ext cx="1653536" cy="65340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215074" y="1209467"/>
            <a:ext cx="272382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600" kern="1200" dirty="0">
                <a:solidFill>
                  <a:prstClr val="white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We are here</a:t>
            </a:r>
            <a:endParaRPr kumimoji="1" lang="ja-JP" altLang="en-US" sz="3600" kern="1200" dirty="0">
              <a:solidFill>
                <a:prstClr val="white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0" name="直線矢印コネクタ 9"/>
          <p:cNvCxnSpPr>
            <a:stCxn id="11" idx="0"/>
            <a:endCxn id="4" idx="4"/>
          </p:cNvCxnSpPr>
          <p:nvPr/>
        </p:nvCxnSpPr>
        <p:spPr>
          <a:xfrm rot="16200000" flipV="1">
            <a:off x="5758729" y="4273299"/>
            <a:ext cx="1571636" cy="58750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142200" y="5352871"/>
            <a:ext cx="3392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600" kern="1200" dirty="0">
                <a:solidFill>
                  <a:prstClr val="white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Positron </a:t>
            </a:r>
            <a:r>
              <a:rPr kumimoji="1" lang="en-US" altLang="ja-JP" sz="3600" kern="1200" dirty="0" smtClean="0">
                <a:solidFill>
                  <a:prstClr val="white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source</a:t>
            </a:r>
          </a:p>
          <a:p>
            <a:pPr algn="l" rtl="0"/>
            <a:r>
              <a:rPr lang="en-US" altLang="ja-JP" sz="3600" dirty="0" err="1" smtClean="0">
                <a:solidFill>
                  <a:prstClr val="white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z="3600" dirty="0" smtClean="0">
                <a:solidFill>
                  <a:prstClr val="white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&lt;~1kpc</a:t>
            </a:r>
            <a:endParaRPr kumimoji="1" lang="ja-JP" altLang="en-US" sz="3600" kern="1200" dirty="0">
              <a:solidFill>
                <a:prstClr val="white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2400" y="255406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600" kern="1200" dirty="0">
                <a:solidFill>
                  <a:prstClr val="white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Our galaxy</a:t>
            </a:r>
            <a:endParaRPr kumimoji="1" lang="ja-JP" altLang="en-US" sz="3600" kern="1200" dirty="0">
              <a:solidFill>
                <a:prstClr val="white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3265439" y="2325623"/>
            <a:ext cx="1992361" cy="1103377"/>
          </a:xfrm>
          <a:custGeom>
            <a:avLst/>
            <a:gdLst>
              <a:gd name="connsiteX0" fmla="*/ 0 w 2233364"/>
              <a:gd name="connsiteY0" fmla="*/ 167577 h 1389129"/>
              <a:gd name="connsiteX1" fmla="*/ 793693 w 2233364"/>
              <a:gd name="connsiteY1" fmla="*/ 48509 h 1389129"/>
              <a:gd name="connsiteX2" fmla="*/ 859834 w 2233364"/>
              <a:gd name="connsiteY2" fmla="*/ 458633 h 1389129"/>
              <a:gd name="connsiteX3" fmla="*/ 449759 w 2233364"/>
              <a:gd name="connsiteY3" fmla="*/ 339564 h 1389129"/>
              <a:gd name="connsiteX4" fmla="*/ 634954 w 2233364"/>
              <a:gd name="connsiteY4" fmla="*/ 194037 h 1389129"/>
              <a:gd name="connsiteX5" fmla="*/ 1256680 w 2233364"/>
              <a:gd name="connsiteY5" fmla="*/ 299875 h 1389129"/>
              <a:gd name="connsiteX6" fmla="*/ 1177311 w 2233364"/>
              <a:gd name="connsiteY6" fmla="*/ 670309 h 1389129"/>
              <a:gd name="connsiteX7" fmla="*/ 515901 w 2233364"/>
              <a:gd name="connsiteY7" fmla="*/ 895216 h 1389129"/>
              <a:gd name="connsiteX8" fmla="*/ 542357 w 2233364"/>
              <a:gd name="connsiteY8" fmla="*/ 617390 h 1389129"/>
              <a:gd name="connsiteX9" fmla="*/ 859834 w 2233364"/>
              <a:gd name="connsiteY9" fmla="*/ 630620 h 1389129"/>
              <a:gd name="connsiteX10" fmla="*/ 1468332 w 2233364"/>
              <a:gd name="connsiteY10" fmla="*/ 1067204 h 1389129"/>
              <a:gd name="connsiteX11" fmla="*/ 1190539 w 2233364"/>
              <a:gd name="connsiteY11" fmla="*/ 1331800 h 1389129"/>
              <a:gd name="connsiteX12" fmla="*/ 1402191 w 2233364"/>
              <a:gd name="connsiteY12" fmla="*/ 723229 h 1389129"/>
              <a:gd name="connsiteX13" fmla="*/ 2156199 w 2233364"/>
              <a:gd name="connsiteY13" fmla="*/ 538011 h 1389129"/>
              <a:gd name="connsiteX14" fmla="*/ 1865178 w 2233364"/>
              <a:gd name="connsiteY14" fmla="*/ 352794 h 1389129"/>
              <a:gd name="connsiteX15" fmla="*/ 1653527 w 2233364"/>
              <a:gd name="connsiteY15" fmla="*/ 630620 h 1389129"/>
              <a:gd name="connsiteX16" fmla="*/ 1719668 w 2233364"/>
              <a:gd name="connsiteY16" fmla="*/ 1186272 h 138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33364" h="1389129">
                <a:moveTo>
                  <a:pt x="0" y="167577"/>
                </a:moveTo>
                <a:cubicBezTo>
                  <a:pt x="325193" y="83788"/>
                  <a:pt x="650387" y="0"/>
                  <a:pt x="793693" y="48509"/>
                </a:cubicBezTo>
                <a:cubicBezTo>
                  <a:pt x="936999" y="97018"/>
                  <a:pt x="917156" y="410124"/>
                  <a:pt x="859834" y="458633"/>
                </a:cubicBezTo>
                <a:cubicBezTo>
                  <a:pt x="802512" y="507142"/>
                  <a:pt x="487239" y="383663"/>
                  <a:pt x="449759" y="339564"/>
                </a:cubicBezTo>
                <a:cubicBezTo>
                  <a:pt x="412279" y="295465"/>
                  <a:pt x="500467" y="200652"/>
                  <a:pt x="634954" y="194037"/>
                </a:cubicBezTo>
                <a:cubicBezTo>
                  <a:pt x="769441" y="187422"/>
                  <a:pt x="1166287" y="220496"/>
                  <a:pt x="1256680" y="299875"/>
                </a:cubicBezTo>
                <a:cubicBezTo>
                  <a:pt x="1347073" y="379254"/>
                  <a:pt x="1300774" y="571086"/>
                  <a:pt x="1177311" y="670309"/>
                </a:cubicBezTo>
                <a:cubicBezTo>
                  <a:pt x="1053848" y="769533"/>
                  <a:pt x="621727" y="904036"/>
                  <a:pt x="515901" y="895216"/>
                </a:cubicBezTo>
                <a:cubicBezTo>
                  <a:pt x="410075" y="886396"/>
                  <a:pt x="485035" y="661489"/>
                  <a:pt x="542357" y="617390"/>
                </a:cubicBezTo>
                <a:cubicBezTo>
                  <a:pt x="599679" y="573291"/>
                  <a:pt x="705505" y="555651"/>
                  <a:pt x="859834" y="630620"/>
                </a:cubicBezTo>
                <a:cubicBezTo>
                  <a:pt x="1014163" y="705589"/>
                  <a:pt x="1413215" y="950341"/>
                  <a:pt x="1468332" y="1067204"/>
                </a:cubicBezTo>
                <a:cubicBezTo>
                  <a:pt x="1523449" y="1184067"/>
                  <a:pt x="1201562" y="1389129"/>
                  <a:pt x="1190539" y="1331800"/>
                </a:cubicBezTo>
                <a:cubicBezTo>
                  <a:pt x="1179516" y="1274471"/>
                  <a:pt x="1241248" y="855527"/>
                  <a:pt x="1402191" y="723229"/>
                </a:cubicBezTo>
                <a:cubicBezTo>
                  <a:pt x="1563134" y="590931"/>
                  <a:pt x="2079035" y="599750"/>
                  <a:pt x="2156199" y="538011"/>
                </a:cubicBezTo>
                <a:cubicBezTo>
                  <a:pt x="2233364" y="476272"/>
                  <a:pt x="1948956" y="337359"/>
                  <a:pt x="1865178" y="352794"/>
                </a:cubicBezTo>
                <a:cubicBezTo>
                  <a:pt x="1781400" y="368229"/>
                  <a:pt x="1677779" y="491707"/>
                  <a:pt x="1653527" y="630620"/>
                </a:cubicBezTo>
                <a:cubicBezTo>
                  <a:pt x="1629275" y="769533"/>
                  <a:pt x="1719668" y="1186272"/>
                  <a:pt x="1719668" y="1186272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2400" y="4038600"/>
            <a:ext cx="4039287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lvl="0"/>
            <a:r>
              <a:rPr lang="en-US" altLang="ja-JP" sz="320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3200" baseline="30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lang="en-US" altLang="ja-JP" sz="3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lose energy (cool)</a:t>
            </a:r>
          </a:p>
          <a:p>
            <a:pPr lvl="0"/>
            <a:r>
              <a:rPr lang="en-US" altLang="ja-JP" sz="3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via inverse Compton</a:t>
            </a:r>
          </a:p>
          <a:p>
            <a:pPr lvl="0"/>
            <a:r>
              <a:rPr lang="en-US" altLang="ja-JP" sz="3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and </a:t>
            </a:r>
            <a:r>
              <a:rPr lang="en-US" altLang="ja-JP" sz="320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synchroton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/>
        </p:nvGraphicFramePr>
        <p:xfrm>
          <a:off x="128857" y="5715001"/>
          <a:ext cx="4290743" cy="1086264"/>
        </p:xfrm>
        <a:graphic>
          <a:graphicData uri="http://schemas.openxmlformats.org/presentationml/2006/ole">
            <p:oleObj spid="_x0000_s37890" name="数式" r:id="rId4" imgW="2006600" imgH="508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6000" b="1" dirty="0" err="1" smtClean="0">
                <a:latin typeface="Times New Roman" pitchFamily="18" charset="0"/>
                <a:cs typeface="Times New Roman" pitchFamily="18" charset="0"/>
              </a:rPr>
              <a:t>nergetics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5402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214422"/>
            <a:ext cx="4586751" cy="338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4607004" y="4643446"/>
            <a:ext cx="43941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Symbol" pitchFamily="18" charset="2"/>
                <a:ea typeface="ＭＳ Ｐゴシック"/>
                <a:cs typeface="+mn-cs"/>
              </a:rPr>
              <a:t>r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(proton)~1eV/cm</a:t>
            </a:r>
            <a:r>
              <a:rPr kumimoji="1" lang="en-US" altLang="ja-JP" sz="3200" kern="1200" baseline="300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</a:t>
            </a:r>
          </a:p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Symbol" pitchFamily="18" charset="2"/>
                <a:ea typeface="ＭＳ Ｐゴシック"/>
                <a:cs typeface="+mn-cs"/>
              </a:rPr>
              <a:t>r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(electron)~10</a:t>
            </a:r>
            <a:r>
              <a:rPr kumimoji="1" lang="en-US" altLang="ja-JP" sz="3200" kern="1200" baseline="300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-2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eV/cm</a:t>
            </a:r>
            <a:r>
              <a:rPr kumimoji="1" lang="en-US" altLang="ja-JP" sz="3200" kern="1200" baseline="300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</a:t>
            </a:r>
          </a:p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r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(positron)~10</a:t>
            </a:r>
            <a:r>
              <a:rPr kumimoji="1" lang="en-US" altLang="ja-JP" sz="3200" kern="1200" baseline="300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-3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eV/cm</a:t>
            </a:r>
            <a:r>
              <a:rPr kumimoji="1" lang="en-US" altLang="ja-JP" sz="3200" kern="1200" baseline="300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</a:t>
            </a:r>
          </a:p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~ 0.1% of p</a:t>
            </a:r>
            <a:endParaRPr kumimoji="1" lang="ja-JP" altLang="en-US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29322" y="3143248"/>
            <a:ext cx="214063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800" kern="12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1% </a:t>
            </a:r>
            <a:r>
              <a:rPr kumimoji="1" lang="en-US" altLang="ja-JP" sz="2800" kern="1200" dirty="0" err="1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</a:t>
            </a:r>
            <a:r>
              <a:rPr kumimoji="1" lang="en-US" altLang="ja-JP" sz="2800" kern="12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Proton</a:t>
            </a:r>
            <a:endParaRPr kumimoji="1" lang="ja-JP" altLang="en-US" sz="2800" kern="12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16200000" flipV="1">
            <a:off x="5536413" y="2321711"/>
            <a:ext cx="928694" cy="714380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>
            <a:off x="214282" y="928670"/>
            <a:ext cx="1428760" cy="157163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white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9600" y="3512403"/>
            <a:ext cx="2237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Cosmic-Ray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Nuclei (Proton)</a:t>
            </a:r>
            <a:endParaRPr kumimoji="1" lang="ja-JP" alt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19400" y="6396335"/>
            <a:ext cx="115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Energy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20598" y="381000"/>
            <a:ext cx="553998" cy="67377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Flux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92945" y="1988403"/>
            <a:ext cx="1860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Cosmic-Ray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Electrons</a:t>
            </a:r>
            <a:endParaRPr kumimoji="1" lang="ja-JP" alt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Dark Matter?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513" y="1219200"/>
            <a:ext cx="2584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Annihilation</a:t>
            </a:r>
            <a:endParaRPr kumimoji="1" lang="ja-JP" alt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24600" y="1219200"/>
            <a:ext cx="13478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Decay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914400" y="2284412"/>
            <a:ext cx="2971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914400" y="3656012"/>
            <a:ext cx="2971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5400000">
            <a:off x="1753394" y="2971006"/>
            <a:ext cx="13700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5791200" y="2895600"/>
            <a:ext cx="1143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6934200" y="2209800"/>
            <a:ext cx="12954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934200" y="2897188"/>
            <a:ext cx="12954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71313" y="2067580"/>
            <a:ext cx="74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/>
                <a:cs typeface="Arial"/>
              </a:rPr>
              <a:t>DM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1313" y="3352800"/>
            <a:ext cx="74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/>
                <a:cs typeface="Arial"/>
              </a:rPr>
              <a:t>DM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59035" y="206758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latin typeface="Arial"/>
                <a:cs typeface="Arial"/>
              </a:rPr>
              <a:t>e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59035" y="339599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latin typeface="Arial"/>
                <a:cs typeface="Arial"/>
              </a:rPr>
              <a:t>e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302435" y="182880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latin typeface="Arial"/>
                <a:cs typeface="Arial"/>
              </a:rPr>
              <a:t>e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48113" y="2635578"/>
            <a:ext cx="74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/>
                <a:cs typeface="Arial"/>
              </a:rPr>
              <a:t>DM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302435" y="3352800"/>
            <a:ext cx="38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latin typeface="Symbol" charset="2"/>
                <a:cs typeface="Symbol" charset="2"/>
              </a:rPr>
              <a:t>c</a:t>
            </a:r>
            <a:endParaRPr kumimoji="1" lang="ja-JP" altLang="en-US" sz="2800" dirty="0">
              <a:latin typeface="Symbol" charset="2"/>
              <a:cs typeface="Symbol" charset="2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85800" y="4114800"/>
            <a:ext cx="365990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Arial"/>
                <a:cs typeface="Arial"/>
              </a:rPr>
              <a:t>Q ~ n</a:t>
            </a:r>
            <a:r>
              <a:rPr lang="en-US" altLang="ja-JP" sz="3200" baseline="30000" dirty="0" smtClean="0">
                <a:latin typeface="Arial"/>
                <a:cs typeface="Arial"/>
              </a:rPr>
              <a:t>2</a:t>
            </a:r>
            <a:endParaRPr kumimoji="1" lang="en-US" altLang="ja-JP" sz="3200" baseline="30000" dirty="0" smtClean="0">
              <a:latin typeface="Arial"/>
              <a:cs typeface="Arial"/>
            </a:endParaRPr>
          </a:p>
          <a:p>
            <a:r>
              <a:rPr kumimoji="1" lang="en-US" altLang="ja-JP" sz="3200" dirty="0" err="1" smtClean="0">
                <a:latin typeface="Arial"/>
                <a:cs typeface="Arial"/>
              </a:rPr>
              <a:t>E</a:t>
            </a:r>
            <a:r>
              <a:rPr kumimoji="1" lang="en-US" altLang="ja-JP" sz="3200" baseline="-25000" dirty="0" err="1" smtClean="0">
                <a:latin typeface="Arial"/>
                <a:cs typeface="Arial"/>
              </a:rPr>
              <a:t>cut</a:t>
            </a:r>
            <a:r>
              <a:rPr kumimoji="1" lang="en-US" altLang="ja-JP" sz="3200" dirty="0" smtClean="0">
                <a:latin typeface="Arial"/>
                <a:cs typeface="Arial"/>
              </a:rPr>
              <a:t> ~ </a:t>
            </a:r>
            <a:r>
              <a:rPr kumimoji="1" lang="en-US" altLang="ja-JP" sz="3200" dirty="0" err="1" smtClean="0">
                <a:latin typeface="Arial"/>
                <a:cs typeface="Arial"/>
              </a:rPr>
              <a:t>m</a:t>
            </a:r>
            <a:r>
              <a:rPr kumimoji="1" lang="en-US" altLang="ja-JP" sz="3200" baseline="-25000" dirty="0" err="1" smtClean="0">
                <a:latin typeface="Arial"/>
                <a:cs typeface="Arial"/>
              </a:rPr>
              <a:t>DM</a:t>
            </a:r>
            <a:endParaRPr kumimoji="1" lang="en-US" altLang="ja-JP" sz="3200" baseline="-25000" dirty="0" smtClean="0">
              <a:latin typeface="Arial"/>
              <a:cs typeface="Arial"/>
            </a:endParaRPr>
          </a:p>
          <a:p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&lt;</a:t>
            </a:r>
            <a:r>
              <a:rPr lang="en-US" altLang="ja-JP" sz="3200" dirty="0" err="1" smtClean="0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3200" dirty="0" err="1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</a:t>
            </a:r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&gt;~3x10</a:t>
            </a:r>
            <a:r>
              <a:rPr lang="en-US" altLang="ja-JP" sz="3200" baseline="30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-24</a:t>
            </a:r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cm</a:t>
            </a:r>
            <a:r>
              <a:rPr lang="en-US" altLang="ja-JP" sz="3200" baseline="30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3</a:t>
            </a:r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/s</a:t>
            </a:r>
          </a:p>
          <a:p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 &gt;3x10</a:t>
            </a:r>
            <a:r>
              <a:rPr lang="en-US" altLang="ja-JP" sz="3200" baseline="30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-26</a:t>
            </a:r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cm</a:t>
            </a:r>
            <a:r>
              <a:rPr lang="en-US" altLang="ja-JP" sz="3200" baseline="30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3</a:t>
            </a:r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/s</a:t>
            </a:r>
          </a:p>
          <a:p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 boost factor ~100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33926" y="4267200"/>
            <a:ext cx="3913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Arial"/>
                <a:cs typeface="Arial"/>
              </a:rPr>
              <a:t>Q ~ </a:t>
            </a:r>
            <a:r>
              <a:rPr kumimoji="1" lang="en-US" altLang="ja-JP" sz="3200" dirty="0" err="1" smtClean="0">
                <a:latin typeface="Arial"/>
                <a:cs typeface="Arial"/>
              </a:rPr>
              <a:t>n</a:t>
            </a:r>
            <a:endParaRPr kumimoji="1" lang="en-US" altLang="ja-JP" sz="3200" dirty="0" smtClean="0">
              <a:latin typeface="Arial"/>
              <a:cs typeface="Arial"/>
            </a:endParaRPr>
          </a:p>
          <a:p>
            <a:r>
              <a:rPr lang="en-US" altLang="ja-JP" sz="3200" dirty="0" err="1" smtClean="0">
                <a:latin typeface="Arial"/>
                <a:cs typeface="Arial"/>
              </a:rPr>
              <a:t>E</a:t>
            </a:r>
            <a:r>
              <a:rPr lang="en-US" altLang="ja-JP" sz="3200" baseline="-25000" dirty="0" err="1" smtClean="0">
                <a:latin typeface="Arial"/>
                <a:cs typeface="Arial"/>
              </a:rPr>
              <a:t>cut</a:t>
            </a:r>
            <a:r>
              <a:rPr lang="en-US" altLang="ja-JP" sz="3200" dirty="0" smtClean="0">
                <a:latin typeface="Arial"/>
                <a:cs typeface="Arial"/>
              </a:rPr>
              <a:t> ~ m</a:t>
            </a:r>
            <a:r>
              <a:rPr lang="en-US" altLang="ja-JP" sz="3200" baseline="-25000" dirty="0" smtClean="0">
                <a:latin typeface="Arial"/>
                <a:cs typeface="Arial"/>
              </a:rPr>
              <a:t>DM</a:t>
            </a:r>
            <a:r>
              <a:rPr lang="en-US" altLang="ja-JP" sz="3200" dirty="0" smtClean="0">
                <a:latin typeface="Arial"/>
                <a:cs typeface="Arial"/>
              </a:rPr>
              <a:t>/2</a:t>
            </a:r>
          </a:p>
          <a:p>
            <a:r>
              <a:rPr lang="en-US" altLang="ja-JP" sz="3200" dirty="0" smtClean="0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lang="en-US" altLang="ja-JP" sz="3200" baseline="-25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decay</a:t>
            </a:r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~10</a:t>
            </a:r>
            <a:r>
              <a:rPr lang="en-US" altLang="ja-JP" sz="3200" baseline="30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26</a:t>
            </a:r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sec (&gt;H</a:t>
            </a:r>
            <a:r>
              <a:rPr lang="en-US" altLang="ja-JP" sz="3200" baseline="30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-1</a:t>
            </a:r>
            <a:r>
              <a:rPr lang="en-US" altLang="ja-JP" sz="3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)</a:t>
            </a:r>
            <a:endParaRPr kumimoji="1" lang="ja-JP" altLang="en-US" sz="3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537377" cy="655755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166" y="152400"/>
            <a:ext cx="4527834" cy="655755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038600" y="6400800"/>
            <a:ext cx="122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Hisano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164214" cy="388620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0" y="2864810"/>
            <a:ext cx="5346700" cy="39931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Astrophysical Origin?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164866" name="図 2" descr="0052_xray_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2516724" cy="251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図 1" descr="DestroySt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678668"/>
            <a:ext cx="2328706" cy="156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apping_expcorr_0520_20100"/>
          <p:cNvPicPr>
            <a:picLocks noChangeAspect="1" noChangeArrowheads="1"/>
          </p:cNvPicPr>
          <p:nvPr/>
        </p:nvPicPr>
        <p:blipFill>
          <a:blip r:embed="rId4"/>
          <a:srcRect l="23077" t="15063" r="20512" b="28206"/>
          <a:stretch>
            <a:fillRect/>
          </a:stretch>
        </p:blipFill>
        <p:spPr bwMode="auto">
          <a:xfrm>
            <a:off x="3124200" y="1155304"/>
            <a:ext cx="2272991" cy="2286000"/>
          </a:xfrm>
          <a:prstGeom prst="rect">
            <a:avLst/>
          </a:prstGeom>
          <a:noFill/>
        </p:spPr>
      </p:pic>
      <p:pic>
        <p:nvPicPr>
          <p:cNvPr id="6" name="Picture 13" descr="microqua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142712"/>
            <a:ext cx="2345478" cy="1459816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68105" y="3659724"/>
            <a:ext cx="29560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Shen</a:t>
            </a:r>
            <a:r>
              <a:rPr lang="en-US" altLang="ja-JP" dirty="0" smtClean="0">
                <a:latin typeface="Arial"/>
                <a:cs typeface="Arial"/>
              </a:rPr>
              <a:t> 70; </a:t>
            </a:r>
            <a:r>
              <a:rPr lang="en-US" altLang="ja-JP" dirty="0" err="1" smtClean="0">
                <a:latin typeface="Arial"/>
                <a:cs typeface="Arial"/>
              </a:rPr>
              <a:t>Aharonian</a:t>
            </a:r>
            <a:r>
              <a:rPr lang="en-US" altLang="ja-JP" dirty="0" smtClean="0">
                <a:latin typeface="Arial"/>
                <a:cs typeface="Arial"/>
              </a:rPr>
              <a:t>+ 95;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Atoyan</a:t>
            </a:r>
            <a:r>
              <a:rPr lang="en-US" altLang="ja-JP" dirty="0" smtClean="0">
                <a:latin typeface="Arial"/>
                <a:cs typeface="Arial"/>
              </a:rPr>
              <a:t> et al. 95; Chi+ 96; </a:t>
            </a:r>
          </a:p>
          <a:p>
            <a:r>
              <a:rPr lang="en-US" altLang="ja-JP" dirty="0" smtClean="0">
                <a:latin typeface="Arial"/>
                <a:cs typeface="Arial"/>
              </a:rPr>
              <a:t>Zhang &amp; Cheng 01;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Grimani</a:t>
            </a:r>
            <a:r>
              <a:rPr lang="en-US" altLang="ja-JP" dirty="0" smtClean="0">
                <a:latin typeface="Arial"/>
                <a:cs typeface="Arial"/>
              </a:rPr>
              <a:t> 07; </a:t>
            </a:r>
            <a:r>
              <a:rPr lang="en-US" altLang="ja-JP" dirty="0" err="1" smtClean="0">
                <a:latin typeface="Arial"/>
                <a:cs typeface="Arial"/>
              </a:rPr>
              <a:t>Yuksel</a:t>
            </a:r>
            <a:r>
              <a:rPr lang="en-US" altLang="ja-JP" dirty="0" smtClean="0">
                <a:latin typeface="Arial"/>
                <a:cs typeface="Arial"/>
              </a:rPr>
              <a:t>+ 08;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Buesching</a:t>
            </a:r>
            <a:r>
              <a:rPr lang="en-US" altLang="ja-JP" dirty="0" smtClean="0">
                <a:latin typeface="Arial"/>
                <a:cs typeface="Arial"/>
              </a:rPr>
              <a:t>+ 08; </a:t>
            </a:r>
          </a:p>
          <a:p>
            <a:r>
              <a:rPr lang="en-US" altLang="ja-JP" dirty="0" smtClean="0">
                <a:latin typeface="Arial"/>
                <a:cs typeface="Arial"/>
              </a:rPr>
              <a:t>Hooper+ 08; </a:t>
            </a:r>
            <a:r>
              <a:rPr lang="en-US" altLang="ja-JP" dirty="0" err="1" smtClean="0">
                <a:latin typeface="Arial"/>
                <a:cs typeface="Arial"/>
              </a:rPr>
              <a:t>Profumo</a:t>
            </a:r>
            <a:r>
              <a:rPr lang="en-US" altLang="ja-JP" dirty="0" smtClean="0">
                <a:latin typeface="Arial"/>
                <a:cs typeface="Arial"/>
              </a:rPr>
              <a:t> 08;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Malyshev</a:t>
            </a:r>
            <a:r>
              <a:rPr lang="en-US" altLang="ja-JP" dirty="0" smtClean="0">
                <a:latin typeface="Arial"/>
                <a:cs typeface="Arial"/>
              </a:rPr>
              <a:t>+ 09; Grasso+ 09</a:t>
            </a:r>
          </a:p>
          <a:p>
            <a:r>
              <a:rPr lang="en-US" altLang="ja-JP" dirty="0" err="1" smtClean="0">
                <a:solidFill>
                  <a:srgbClr val="0000FF"/>
                </a:solidFill>
                <a:latin typeface="Arial"/>
                <a:cs typeface="Arial"/>
              </a:rPr>
              <a:t>Kawanaka</a:t>
            </a:r>
            <a:r>
              <a:rPr lang="en-US" altLang="ja-JP" dirty="0" smtClean="0">
                <a:solidFill>
                  <a:srgbClr val="0000FF"/>
                </a:solidFill>
                <a:latin typeface="Arial"/>
                <a:cs typeface="Arial"/>
              </a:rPr>
              <a:t>, KI &amp; </a:t>
            </a:r>
            <a:r>
              <a:rPr lang="en-US" altLang="ja-JP" dirty="0" err="1" smtClean="0">
                <a:solidFill>
                  <a:srgbClr val="0000FF"/>
                </a:solidFill>
                <a:latin typeface="Arial"/>
                <a:cs typeface="Arial"/>
              </a:rPr>
              <a:t>Nojiri</a:t>
            </a:r>
            <a:r>
              <a:rPr lang="en-US" altLang="ja-JP" dirty="0" smtClean="0">
                <a:solidFill>
                  <a:srgbClr val="0000FF"/>
                </a:solidFill>
                <a:latin typeface="Arial"/>
                <a:cs typeface="Arial"/>
              </a:rPr>
              <a:t> 09</a:t>
            </a:r>
            <a:r>
              <a:rPr lang="en-US" altLang="ja-JP" dirty="0" smtClean="0">
                <a:latin typeface="Arial"/>
                <a:cs typeface="Arial"/>
              </a:rPr>
              <a:t>; 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0" y="3507324"/>
            <a:ext cx="2743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Shen</a:t>
            </a:r>
            <a:r>
              <a:rPr lang="en-US" altLang="ja-JP" dirty="0" smtClean="0">
                <a:latin typeface="Arial"/>
                <a:cs typeface="Arial"/>
              </a:rPr>
              <a:t> &amp; </a:t>
            </a:r>
            <a:r>
              <a:rPr lang="en-US" altLang="ja-JP" dirty="0" err="1" smtClean="0">
                <a:latin typeface="Arial"/>
                <a:cs typeface="Arial"/>
              </a:rPr>
              <a:t>Berkey</a:t>
            </a:r>
            <a:r>
              <a:rPr lang="en-US" altLang="ja-JP" dirty="0" smtClean="0">
                <a:latin typeface="Arial"/>
                <a:cs typeface="Arial"/>
              </a:rPr>
              <a:t> 68; </a:t>
            </a:r>
          </a:p>
          <a:p>
            <a:r>
              <a:rPr lang="en-US" altLang="ja-JP" dirty="0" smtClean="0">
                <a:latin typeface="Arial"/>
                <a:cs typeface="Arial"/>
              </a:rPr>
              <a:t>Pohl &amp; Esposito 98; </a:t>
            </a:r>
          </a:p>
          <a:p>
            <a:r>
              <a:rPr lang="en-US" altLang="ja-JP" dirty="0" smtClean="0">
                <a:latin typeface="Arial"/>
                <a:cs typeface="Arial"/>
              </a:rPr>
              <a:t>Kobayashi+ 04;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Shaviv</a:t>
            </a:r>
            <a:r>
              <a:rPr lang="en-US" altLang="ja-JP" dirty="0" smtClean="0">
                <a:latin typeface="Arial"/>
                <a:cs typeface="Arial"/>
              </a:rPr>
              <a:t>+ 09; </a:t>
            </a:r>
            <a:r>
              <a:rPr lang="en-US" altLang="ja-JP" dirty="0" err="1" smtClean="0">
                <a:latin typeface="Arial"/>
                <a:cs typeface="Arial"/>
              </a:rPr>
              <a:t>Hu</a:t>
            </a:r>
            <a:r>
              <a:rPr lang="en-US" altLang="ja-JP" dirty="0" smtClean="0">
                <a:latin typeface="Arial"/>
                <a:cs typeface="Arial"/>
              </a:rPr>
              <a:t>+ 09; </a:t>
            </a:r>
          </a:p>
          <a:p>
            <a:r>
              <a:rPr lang="en-US" altLang="ja-JP" dirty="0" err="1" smtClean="0">
                <a:solidFill>
                  <a:srgbClr val="0000FF"/>
                </a:solidFill>
                <a:latin typeface="Arial"/>
                <a:cs typeface="Arial"/>
              </a:rPr>
              <a:t>Fujita+KI</a:t>
            </a:r>
            <a:r>
              <a:rPr lang="en-US" altLang="ja-JP" dirty="0" smtClean="0">
                <a:solidFill>
                  <a:srgbClr val="0000FF"/>
                </a:solidFill>
                <a:latin typeface="Arial"/>
                <a:cs typeface="Arial"/>
              </a:rPr>
              <a:t> 09</a:t>
            </a:r>
            <a:r>
              <a:rPr lang="en-US" altLang="ja-JP" dirty="0" smtClean="0">
                <a:latin typeface="Arial"/>
                <a:cs typeface="Arial"/>
              </a:rPr>
              <a:t>; </a:t>
            </a:r>
            <a:r>
              <a:rPr lang="en-US" altLang="ja-JP" dirty="0" err="1" smtClean="0">
                <a:latin typeface="Arial"/>
                <a:cs typeface="Arial"/>
              </a:rPr>
              <a:t>Blasi</a:t>
            </a:r>
            <a:r>
              <a:rPr lang="en-US" altLang="ja-JP" dirty="0" smtClean="0">
                <a:latin typeface="Arial"/>
                <a:cs typeface="Arial"/>
              </a:rPr>
              <a:t> 09;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Blasi</a:t>
            </a:r>
            <a:r>
              <a:rPr lang="en-US" altLang="ja-JP" dirty="0" smtClean="0">
                <a:latin typeface="Arial"/>
                <a:cs typeface="Arial"/>
              </a:rPr>
              <a:t> &amp; </a:t>
            </a:r>
            <a:r>
              <a:rPr lang="en-US" altLang="ja-JP" dirty="0" err="1" smtClean="0">
                <a:latin typeface="Arial"/>
                <a:cs typeface="Arial"/>
              </a:rPr>
              <a:t>Serpico</a:t>
            </a:r>
            <a:r>
              <a:rPr lang="en-US" altLang="ja-JP" dirty="0" smtClean="0">
                <a:latin typeface="Arial"/>
                <a:cs typeface="Arial"/>
              </a:rPr>
              <a:t> 09;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Mertsch</a:t>
            </a:r>
            <a:r>
              <a:rPr lang="en-US" altLang="ja-JP" dirty="0" smtClean="0">
                <a:latin typeface="Arial"/>
                <a:cs typeface="Arial"/>
              </a:rPr>
              <a:t> &amp; </a:t>
            </a:r>
            <a:r>
              <a:rPr lang="en-US" altLang="ja-JP" dirty="0" err="1" smtClean="0">
                <a:latin typeface="Arial"/>
                <a:cs typeface="Arial"/>
              </a:rPr>
              <a:t>Sarkar</a:t>
            </a:r>
            <a:r>
              <a:rPr lang="en-US" altLang="ja-JP" dirty="0" smtClean="0">
                <a:latin typeface="Arial"/>
                <a:cs typeface="Arial"/>
              </a:rPr>
              <a:t> 09;</a:t>
            </a:r>
          </a:p>
          <a:p>
            <a:r>
              <a:rPr lang="en-US" altLang="ja-JP" dirty="0" err="1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Biermann</a:t>
            </a:r>
            <a:r>
              <a:rPr lang="en-US" altLang="ja-JP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+ 09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276600" y="5715000"/>
            <a:ext cx="2255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Propagation</a:t>
            </a:r>
          </a:p>
          <a:p>
            <a:r>
              <a:rPr lang="en-US" altLang="ja-JP" dirty="0" err="1" smtClean="0">
                <a:latin typeface="Arial"/>
                <a:ea typeface="Arial Unicode MS" pitchFamily="50" charset="-128"/>
                <a:cs typeface="Arial"/>
              </a:rPr>
              <a:t>Delahaye</a:t>
            </a:r>
            <a:r>
              <a:rPr lang="en-US" altLang="ja-JP" dirty="0" smtClean="0">
                <a:latin typeface="Arial"/>
                <a:ea typeface="Arial Unicode MS" pitchFamily="50" charset="-128"/>
                <a:cs typeface="Arial"/>
              </a:rPr>
              <a:t>+ 08;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Cowsik</a:t>
            </a:r>
            <a:r>
              <a:rPr lang="en-US" altLang="ja-JP" dirty="0" smtClean="0">
                <a:latin typeface="Arial"/>
                <a:cs typeface="Arial"/>
              </a:rPr>
              <a:t> &amp; Burch 09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060478" y="1155304"/>
            <a:ext cx="1095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Heinz &amp;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Sunyaev</a:t>
            </a:r>
            <a:r>
              <a:rPr lang="en-US" altLang="ja-JP" dirty="0" smtClean="0">
                <a:latin typeface="Arial"/>
                <a:cs typeface="Arial"/>
              </a:rPr>
              <a:t> </a:t>
            </a:r>
          </a:p>
          <a:p>
            <a:r>
              <a:rPr lang="en-US" altLang="ja-JP" dirty="0" smtClean="0">
                <a:latin typeface="Arial"/>
                <a:cs typeface="Arial"/>
              </a:rPr>
              <a:t>02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15000" y="1155016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 smtClean="0">
                <a:solidFill>
                  <a:schemeClr val="accent6"/>
                </a:solidFill>
                <a:latin typeface="Arial"/>
                <a:cs typeface="Arial"/>
              </a:rPr>
              <a:t>Microquasar</a:t>
            </a:r>
            <a:endParaRPr kumimoji="1" lang="ja-JP" altLang="en-US" sz="2800" b="1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077200" y="2754868"/>
            <a:ext cx="7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Arial"/>
                <a:cs typeface="Arial"/>
              </a:rPr>
              <a:t>KI 08</a:t>
            </a:r>
            <a:endParaRPr kumimoji="1" lang="ja-JP" alt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99214" y="2765707"/>
            <a:ext cx="982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GRB</a:t>
            </a:r>
            <a:endParaRPr kumimoji="1" lang="ja-JP" altLang="en-US" sz="2800" b="1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87391" y="1231504"/>
            <a:ext cx="94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SNR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814" y="1231504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Pulsar</a:t>
            </a:r>
            <a:endParaRPr kumimoji="1" lang="ja-JP" altLang="en-US" sz="2800" b="1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62600" y="5064205"/>
            <a:ext cx="35942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</a:t>
            </a:r>
            <a:r>
              <a:rPr kumimoji="1" lang="en-US" altLang="ja-JP" sz="3200" kern="1200" baseline="300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kumimoji="1" lang="en-US" altLang="ja-JP" sz="3200" kern="12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 </a:t>
            </a:r>
            <a:r>
              <a:rPr kumimoji="1" lang="en-US" altLang="ja-JP" sz="3200" kern="12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</a:t>
            </a:r>
            <a:r>
              <a:rPr kumimoji="1" lang="en-US" altLang="ja-JP" sz="3200" kern="1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10</a:t>
            </a:r>
            <a:r>
              <a:rPr kumimoji="1" lang="en-US" altLang="ja-JP" sz="3200" kern="12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50</a:t>
            </a:r>
            <a:r>
              <a:rPr kumimoji="1" lang="en-US" altLang="ja-JP" sz="3200" kern="1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/SN</a:t>
            </a:r>
            <a:endParaRPr kumimoji="1" lang="en-US" altLang="ja-JP" sz="3200" kern="1200" dirty="0" smtClean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kumimoji="1" lang="en-US" altLang="ja-JP" sz="3200" kern="1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</a:t>
            </a:r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(1sec pulsar)</a:t>
            </a:r>
            <a:r>
              <a:rPr kumimoji="1" lang="en-US" altLang="ja-JP" sz="3200" kern="1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/SN</a:t>
            </a:r>
          </a:p>
          <a:p>
            <a:pPr algn="l" rtl="0"/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10</a:t>
            </a:r>
            <a:r>
              <a:rPr lang="en-US" altLang="ja-JP" sz="32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50</a:t>
            </a:r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erg/10</a:t>
            </a:r>
            <a:r>
              <a:rPr lang="en-US" altLang="ja-JP" sz="32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</a:t>
            </a:r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</a:t>
            </a:r>
            <a:endParaRPr kumimoji="1" lang="en-US" altLang="ja-JP" sz="3200" kern="1200" dirty="0" smtClean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" name="右中かっこ 17"/>
          <p:cNvSpPr/>
          <p:nvPr/>
        </p:nvSpPr>
        <p:spPr>
          <a:xfrm rot="16200000">
            <a:off x="7684209" y="4028772"/>
            <a:ext cx="285752" cy="2143140"/>
          </a:xfrm>
          <a:prstGeom prst="rightBrace">
            <a:avLst>
              <a:gd name="adj1" fmla="val 71666"/>
              <a:gd name="adj2" fmla="val 50000"/>
            </a:avLst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35984" y="4495800"/>
            <a:ext cx="370801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400" kern="12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Cosmic</a:t>
            </a:r>
            <a:r>
              <a:rPr kumimoji="1" lang="en-US" altLang="ja-JP" sz="2400" kern="12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-ray</a:t>
            </a:r>
            <a:r>
              <a:rPr kumimoji="1" lang="en-US" altLang="ja-JP" sz="2400" kern="12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Nuclei energy</a:t>
            </a:r>
            <a:endParaRPr kumimoji="1" lang="ja-JP" altLang="en-US" sz="2400" kern="12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200" y="5981581"/>
            <a:ext cx="30772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Proton </a:t>
            </a:r>
            <a:r>
              <a:rPr lang="en-US" altLang="ja-JP" sz="2800" b="1" dirty="0" err="1" smtClean="0">
                <a:solidFill>
                  <a:srgbClr val="F79646"/>
                </a:solidFill>
                <a:latin typeface="Arial"/>
                <a:cs typeface="Arial"/>
              </a:rPr>
              <a:t>Comtami</a:t>
            </a:r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.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Fazely</a:t>
            </a:r>
            <a:r>
              <a:rPr lang="en-US" altLang="ja-JP" dirty="0" smtClean="0">
                <a:latin typeface="Arial"/>
                <a:cs typeface="Arial"/>
              </a:rPr>
              <a:t>+ 09; </a:t>
            </a:r>
            <a:r>
              <a:rPr lang="en-US" altLang="ja-JP" dirty="0" err="1" smtClean="0">
                <a:latin typeface="Arial"/>
                <a:cs typeface="Arial"/>
              </a:rPr>
              <a:t>Schubnell</a:t>
            </a:r>
            <a:r>
              <a:rPr lang="en-US" altLang="ja-JP" dirty="0" smtClean="0">
                <a:latin typeface="Arial"/>
                <a:cs typeface="Arial"/>
              </a:rPr>
              <a:t> 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2928926" y="1285860"/>
            <a:ext cx="114300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吹き出し 16"/>
          <p:cNvSpPr/>
          <p:nvPr/>
        </p:nvSpPr>
        <p:spPr>
          <a:xfrm>
            <a:off x="4267200" y="1295400"/>
            <a:ext cx="4714908" cy="5286412"/>
          </a:xfrm>
          <a:prstGeom prst="wedgeRoundRectCallout">
            <a:avLst>
              <a:gd name="adj1" fmla="val -64365"/>
              <a:gd name="adj2" fmla="val -37894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Simple model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11266" name="Picture 2" descr="http://tbn0.google.com/images?q=tbn:-FhcKXB9Y1e2WM:http://image.space.rakuten.co.jp/lg01/69/0000383269/47/imgcb4a0781zik6zj.jpe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429264"/>
            <a:ext cx="1143000" cy="1095376"/>
          </a:xfrm>
          <a:prstGeom prst="rect">
            <a:avLst/>
          </a:prstGeom>
          <a:noFill/>
        </p:spPr>
      </p:pic>
      <p:sp>
        <p:nvSpPr>
          <p:cNvPr id="6" name="フリーフォーム 5"/>
          <p:cNvSpPr/>
          <p:nvPr/>
        </p:nvSpPr>
        <p:spPr>
          <a:xfrm>
            <a:off x="1208868" y="1928802"/>
            <a:ext cx="2220124" cy="3480106"/>
          </a:xfrm>
          <a:custGeom>
            <a:avLst/>
            <a:gdLst>
              <a:gd name="connsiteX0" fmla="*/ 3673098 w 3673098"/>
              <a:gd name="connsiteY0" fmla="*/ 0 h 3215898"/>
              <a:gd name="connsiteX1" fmla="*/ 3502617 w 3673098"/>
              <a:gd name="connsiteY1" fmla="*/ 23248 h 3215898"/>
              <a:gd name="connsiteX2" fmla="*/ 3339885 w 3673098"/>
              <a:gd name="connsiteY2" fmla="*/ 46495 h 3215898"/>
              <a:gd name="connsiteX3" fmla="*/ 3192651 w 3673098"/>
              <a:gd name="connsiteY3" fmla="*/ 54244 h 3215898"/>
              <a:gd name="connsiteX4" fmla="*/ 2936929 w 3673098"/>
              <a:gd name="connsiteY4" fmla="*/ 46495 h 3215898"/>
              <a:gd name="connsiteX5" fmla="*/ 2874935 w 3673098"/>
              <a:gd name="connsiteY5" fmla="*/ 38746 h 3215898"/>
              <a:gd name="connsiteX6" fmla="*/ 2696705 w 3673098"/>
              <a:gd name="connsiteY6" fmla="*/ 23248 h 3215898"/>
              <a:gd name="connsiteX7" fmla="*/ 2626963 w 3673098"/>
              <a:gd name="connsiteY7" fmla="*/ 38746 h 3215898"/>
              <a:gd name="connsiteX8" fmla="*/ 2588217 w 3673098"/>
              <a:gd name="connsiteY8" fmla="*/ 69743 h 3215898"/>
              <a:gd name="connsiteX9" fmla="*/ 2572718 w 3673098"/>
              <a:gd name="connsiteY9" fmla="*/ 92990 h 3215898"/>
              <a:gd name="connsiteX10" fmla="*/ 2549471 w 3673098"/>
              <a:gd name="connsiteY10" fmla="*/ 108488 h 3215898"/>
              <a:gd name="connsiteX11" fmla="*/ 2502976 w 3673098"/>
              <a:gd name="connsiteY11" fmla="*/ 162732 h 3215898"/>
              <a:gd name="connsiteX12" fmla="*/ 2479729 w 3673098"/>
              <a:gd name="connsiteY12" fmla="*/ 193729 h 3215898"/>
              <a:gd name="connsiteX13" fmla="*/ 2456481 w 3673098"/>
              <a:gd name="connsiteY13" fmla="*/ 255722 h 3215898"/>
              <a:gd name="connsiteX14" fmla="*/ 2440983 w 3673098"/>
              <a:gd name="connsiteY14" fmla="*/ 302217 h 3215898"/>
              <a:gd name="connsiteX15" fmla="*/ 2417735 w 3673098"/>
              <a:gd name="connsiteY15" fmla="*/ 356461 h 3215898"/>
              <a:gd name="connsiteX16" fmla="*/ 2378990 w 3673098"/>
              <a:gd name="connsiteY16" fmla="*/ 480448 h 3215898"/>
              <a:gd name="connsiteX17" fmla="*/ 2363491 w 3673098"/>
              <a:gd name="connsiteY17" fmla="*/ 519193 h 3215898"/>
              <a:gd name="connsiteX18" fmla="*/ 2347993 w 3673098"/>
              <a:gd name="connsiteY18" fmla="*/ 565688 h 3215898"/>
              <a:gd name="connsiteX19" fmla="*/ 2378990 w 3673098"/>
              <a:gd name="connsiteY19" fmla="*/ 782665 h 3215898"/>
              <a:gd name="connsiteX20" fmla="*/ 2440983 w 3673098"/>
              <a:gd name="connsiteY20" fmla="*/ 836909 h 3215898"/>
              <a:gd name="connsiteX21" fmla="*/ 2564969 w 3673098"/>
              <a:gd name="connsiteY21" fmla="*/ 929898 h 3215898"/>
              <a:gd name="connsiteX22" fmla="*/ 2611464 w 3673098"/>
              <a:gd name="connsiteY22" fmla="*/ 960895 h 3215898"/>
              <a:gd name="connsiteX23" fmla="*/ 2719952 w 3673098"/>
              <a:gd name="connsiteY23" fmla="*/ 1046136 h 3215898"/>
              <a:gd name="connsiteX24" fmla="*/ 2750949 w 3673098"/>
              <a:gd name="connsiteY24" fmla="*/ 1069383 h 3215898"/>
              <a:gd name="connsiteX25" fmla="*/ 2789695 w 3673098"/>
              <a:gd name="connsiteY25" fmla="*/ 1077132 h 3215898"/>
              <a:gd name="connsiteX26" fmla="*/ 2867186 w 3673098"/>
              <a:gd name="connsiteY26" fmla="*/ 1069383 h 3215898"/>
              <a:gd name="connsiteX27" fmla="*/ 2898183 w 3673098"/>
              <a:gd name="connsiteY27" fmla="*/ 1053885 h 3215898"/>
              <a:gd name="connsiteX28" fmla="*/ 2983424 w 3673098"/>
              <a:gd name="connsiteY28" fmla="*/ 1015139 h 3215898"/>
              <a:gd name="connsiteX29" fmla="*/ 3029918 w 3673098"/>
              <a:gd name="connsiteY29" fmla="*/ 984143 h 3215898"/>
              <a:gd name="connsiteX30" fmla="*/ 3053166 w 3673098"/>
              <a:gd name="connsiteY30" fmla="*/ 968644 h 3215898"/>
              <a:gd name="connsiteX31" fmla="*/ 3060915 w 3673098"/>
              <a:gd name="connsiteY31" fmla="*/ 945397 h 3215898"/>
              <a:gd name="connsiteX32" fmla="*/ 3099661 w 3673098"/>
              <a:gd name="connsiteY32" fmla="*/ 906651 h 3215898"/>
              <a:gd name="connsiteX33" fmla="*/ 3107410 w 3673098"/>
              <a:gd name="connsiteY33" fmla="*/ 875654 h 3215898"/>
              <a:gd name="connsiteX34" fmla="*/ 3115159 w 3673098"/>
              <a:gd name="connsiteY34" fmla="*/ 852407 h 3215898"/>
              <a:gd name="connsiteX35" fmla="*/ 3107410 w 3673098"/>
              <a:gd name="connsiteY35" fmla="*/ 736170 h 3215898"/>
              <a:gd name="connsiteX36" fmla="*/ 3076413 w 3673098"/>
              <a:gd name="connsiteY36" fmla="*/ 674176 h 3215898"/>
              <a:gd name="connsiteX37" fmla="*/ 3045417 w 3673098"/>
              <a:gd name="connsiteY37" fmla="*/ 627682 h 3215898"/>
              <a:gd name="connsiteX38" fmla="*/ 2983424 w 3673098"/>
              <a:gd name="connsiteY38" fmla="*/ 550190 h 3215898"/>
              <a:gd name="connsiteX39" fmla="*/ 2960176 w 3673098"/>
              <a:gd name="connsiteY39" fmla="*/ 526943 h 3215898"/>
              <a:gd name="connsiteX40" fmla="*/ 2921430 w 3673098"/>
              <a:gd name="connsiteY40" fmla="*/ 503695 h 3215898"/>
              <a:gd name="connsiteX41" fmla="*/ 2836190 w 3673098"/>
              <a:gd name="connsiteY41" fmla="*/ 433953 h 3215898"/>
              <a:gd name="connsiteX42" fmla="*/ 2789695 w 3673098"/>
              <a:gd name="connsiteY42" fmla="*/ 395207 h 3215898"/>
              <a:gd name="connsiteX43" fmla="*/ 2719952 w 3673098"/>
              <a:gd name="connsiteY43" fmla="*/ 348712 h 3215898"/>
              <a:gd name="connsiteX44" fmla="*/ 2681207 w 3673098"/>
              <a:gd name="connsiteY44" fmla="*/ 325465 h 3215898"/>
              <a:gd name="connsiteX45" fmla="*/ 2440983 w 3673098"/>
              <a:gd name="connsiteY45" fmla="*/ 333214 h 3215898"/>
              <a:gd name="connsiteX46" fmla="*/ 2363491 w 3673098"/>
              <a:gd name="connsiteY46" fmla="*/ 348712 h 3215898"/>
              <a:gd name="connsiteX47" fmla="*/ 2293749 w 3673098"/>
              <a:gd name="connsiteY47" fmla="*/ 356461 h 3215898"/>
              <a:gd name="connsiteX48" fmla="*/ 2169763 w 3673098"/>
              <a:gd name="connsiteY48" fmla="*/ 371959 h 3215898"/>
              <a:gd name="connsiteX49" fmla="*/ 2061274 w 3673098"/>
              <a:gd name="connsiteY49" fmla="*/ 379709 h 3215898"/>
              <a:gd name="connsiteX50" fmla="*/ 2038027 w 3673098"/>
              <a:gd name="connsiteY50" fmla="*/ 395207 h 3215898"/>
              <a:gd name="connsiteX51" fmla="*/ 1976034 w 3673098"/>
              <a:gd name="connsiteY51" fmla="*/ 418454 h 3215898"/>
              <a:gd name="connsiteX52" fmla="*/ 1983783 w 3673098"/>
              <a:gd name="connsiteY52" fmla="*/ 596685 h 3215898"/>
              <a:gd name="connsiteX53" fmla="*/ 2014779 w 3673098"/>
              <a:gd name="connsiteY53" fmla="*/ 689675 h 3215898"/>
              <a:gd name="connsiteX54" fmla="*/ 2022529 w 3673098"/>
              <a:gd name="connsiteY54" fmla="*/ 743919 h 3215898"/>
              <a:gd name="connsiteX55" fmla="*/ 2038027 w 3673098"/>
              <a:gd name="connsiteY55" fmla="*/ 767166 h 3215898"/>
              <a:gd name="connsiteX56" fmla="*/ 2053525 w 3673098"/>
              <a:gd name="connsiteY56" fmla="*/ 829159 h 3215898"/>
              <a:gd name="connsiteX57" fmla="*/ 2100020 w 3673098"/>
              <a:gd name="connsiteY57" fmla="*/ 891153 h 3215898"/>
              <a:gd name="connsiteX58" fmla="*/ 2123268 w 3673098"/>
              <a:gd name="connsiteY58" fmla="*/ 929898 h 3215898"/>
              <a:gd name="connsiteX59" fmla="*/ 2185261 w 3673098"/>
              <a:gd name="connsiteY59" fmla="*/ 1007390 h 3215898"/>
              <a:gd name="connsiteX60" fmla="*/ 2193010 w 3673098"/>
              <a:gd name="connsiteY60" fmla="*/ 1030637 h 3215898"/>
              <a:gd name="connsiteX61" fmla="*/ 2216257 w 3673098"/>
              <a:gd name="connsiteY61" fmla="*/ 1069383 h 3215898"/>
              <a:gd name="connsiteX62" fmla="*/ 2208508 w 3673098"/>
              <a:gd name="connsiteY62" fmla="*/ 1131376 h 3215898"/>
              <a:gd name="connsiteX63" fmla="*/ 2185261 w 3673098"/>
              <a:gd name="connsiteY63" fmla="*/ 1139126 h 3215898"/>
              <a:gd name="connsiteX64" fmla="*/ 2138766 w 3673098"/>
              <a:gd name="connsiteY64" fmla="*/ 1162373 h 3215898"/>
              <a:gd name="connsiteX65" fmla="*/ 2076773 w 3673098"/>
              <a:gd name="connsiteY65" fmla="*/ 1208868 h 3215898"/>
              <a:gd name="connsiteX66" fmla="*/ 2053525 w 3673098"/>
              <a:gd name="connsiteY66" fmla="*/ 1232115 h 3215898"/>
              <a:gd name="connsiteX67" fmla="*/ 2022529 w 3673098"/>
              <a:gd name="connsiteY67" fmla="*/ 1255363 h 3215898"/>
              <a:gd name="connsiteX68" fmla="*/ 1867546 w 3673098"/>
              <a:gd name="connsiteY68" fmla="*/ 1286359 h 3215898"/>
              <a:gd name="connsiteX69" fmla="*/ 1782305 w 3673098"/>
              <a:gd name="connsiteY69" fmla="*/ 1270861 h 3215898"/>
              <a:gd name="connsiteX70" fmla="*/ 1735810 w 3673098"/>
              <a:gd name="connsiteY70" fmla="*/ 1224366 h 3215898"/>
              <a:gd name="connsiteX71" fmla="*/ 1704813 w 3673098"/>
              <a:gd name="connsiteY71" fmla="*/ 1208868 h 3215898"/>
              <a:gd name="connsiteX72" fmla="*/ 1681566 w 3673098"/>
              <a:gd name="connsiteY72" fmla="*/ 1177871 h 3215898"/>
              <a:gd name="connsiteX73" fmla="*/ 1642820 w 3673098"/>
              <a:gd name="connsiteY73" fmla="*/ 1115878 h 3215898"/>
              <a:gd name="connsiteX74" fmla="*/ 1635071 w 3673098"/>
              <a:gd name="connsiteY74" fmla="*/ 1077132 h 3215898"/>
              <a:gd name="connsiteX75" fmla="*/ 1642820 w 3673098"/>
              <a:gd name="connsiteY75" fmla="*/ 976393 h 3215898"/>
              <a:gd name="connsiteX76" fmla="*/ 1673817 w 3673098"/>
              <a:gd name="connsiteY76" fmla="*/ 953146 h 3215898"/>
              <a:gd name="connsiteX77" fmla="*/ 1712563 w 3673098"/>
              <a:gd name="connsiteY77" fmla="*/ 945397 h 3215898"/>
              <a:gd name="connsiteX78" fmla="*/ 1782305 w 3673098"/>
              <a:gd name="connsiteY78" fmla="*/ 929898 h 3215898"/>
              <a:gd name="connsiteX79" fmla="*/ 1844298 w 3673098"/>
              <a:gd name="connsiteY79" fmla="*/ 945397 h 3215898"/>
              <a:gd name="connsiteX80" fmla="*/ 1883044 w 3673098"/>
              <a:gd name="connsiteY80" fmla="*/ 999641 h 3215898"/>
              <a:gd name="connsiteX81" fmla="*/ 1960535 w 3673098"/>
              <a:gd name="connsiteY81" fmla="*/ 1092631 h 3215898"/>
              <a:gd name="connsiteX82" fmla="*/ 2007030 w 3673098"/>
              <a:gd name="connsiteY82" fmla="*/ 1154624 h 3215898"/>
              <a:gd name="connsiteX83" fmla="*/ 2045776 w 3673098"/>
              <a:gd name="connsiteY83" fmla="*/ 1216617 h 3215898"/>
              <a:gd name="connsiteX84" fmla="*/ 2069024 w 3673098"/>
              <a:gd name="connsiteY84" fmla="*/ 1263112 h 3215898"/>
              <a:gd name="connsiteX85" fmla="*/ 2084522 w 3673098"/>
              <a:gd name="connsiteY85" fmla="*/ 1325105 h 3215898"/>
              <a:gd name="connsiteX86" fmla="*/ 2100020 w 3673098"/>
              <a:gd name="connsiteY86" fmla="*/ 1356102 h 3215898"/>
              <a:gd name="connsiteX87" fmla="*/ 2107769 w 3673098"/>
              <a:gd name="connsiteY87" fmla="*/ 1449092 h 3215898"/>
              <a:gd name="connsiteX88" fmla="*/ 2115518 w 3673098"/>
              <a:gd name="connsiteY88" fmla="*/ 1580827 h 3215898"/>
              <a:gd name="connsiteX89" fmla="*/ 2131017 w 3673098"/>
              <a:gd name="connsiteY89" fmla="*/ 1604075 h 3215898"/>
              <a:gd name="connsiteX90" fmla="*/ 2146515 w 3673098"/>
              <a:gd name="connsiteY90" fmla="*/ 1635071 h 3215898"/>
              <a:gd name="connsiteX91" fmla="*/ 2162013 w 3673098"/>
              <a:gd name="connsiteY91" fmla="*/ 1673817 h 3215898"/>
              <a:gd name="connsiteX92" fmla="*/ 2185261 w 3673098"/>
              <a:gd name="connsiteY92" fmla="*/ 1720312 h 3215898"/>
              <a:gd name="connsiteX93" fmla="*/ 2216257 w 3673098"/>
              <a:gd name="connsiteY93" fmla="*/ 1743559 h 3215898"/>
              <a:gd name="connsiteX94" fmla="*/ 2255003 w 3673098"/>
              <a:gd name="connsiteY94" fmla="*/ 1782305 h 3215898"/>
              <a:gd name="connsiteX95" fmla="*/ 2332495 w 3673098"/>
              <a:gd name="connsiteY95" fmla="*/ 1805553 h 3215898"/>
              <a:gd name="connsiteX96" fmla="*/ 2425485 w 3673098"/>
              <a:gd name="connsiteY96" fmla="*/ 1844298 h 3215898"/>
              <a:gd name="connsiteX97" fmla="*/ 2533973 w 3673098"/>
              <a:gd name="connsiteY97" fmla="*/ 1875295 h 3215898"/>
              <a:gd name="connsiteX98" fmla="*/ 2774196 w 3673098"/>
              <a:gd name="connsiteY98" fmla="*/ 1890793 h 3215898"/>
              <a:gd name="connsiteX99" fmla="*/ 3130657 w 3673098"/>
              <a:gd name="connsiteY99" fmla="*/ 1875295 h 3215898"/>
              <a:gd name="connsiteX100" fmla="*/ 3254644 w 3673098"/>
              <a:gd name="connsiteY100" fmla="*/ 1890793 h 3215898"/>
              <a:gd name="connsiteX101" fmla="*/ 3270142 w 3673098"/>
              <a:gd name="connsiteY101" fmla="*/ 1937288 h 3215898"/>
              <a:gd name="connsiteX102" fmla="*/ 3293390 w 3673098"/>
              <a:gd name="connsiteY102" fmla="*/ 1976034 h 3215898"/>
              <a:gd name="connsiteX103" fmla="*/ 3308888 w 3673098"/>
              <a:gd name="connsiteY103" fmla="*/ 2030278 h 3215898"/>
              <a:gd name="connsiteX104" fmla="*/ 3308888 w 3673098"/>
              <a:gd name="connsiteY104" fmla="*/ 2347993 h 3215898"/>
              <a:gd name="connsiteX105" fmla="*/ 3293390 w 3673098"/>
              <a:gd name="connsiteY105" fmla="*/ 2363492 h 3215898"/>
              <a:gd name="connsiteX106" fmla="*/ 3262393 w 3673098"/>
              <a:gd name="connsiteY106" fmla="*/ 2386739 h 3215898"/>
              <a:gd name="connsiteX107" fmla="*/ 3177152 w 3673098"/>
              <a:gd name="connsiteY107" fmla="*/ 2402237 h 3215898"/>
              <a:gd name="connsiteX108" fmla="*/ 3130657 w 3673098"/>
              <a:gd name="connsiteY108" fmla="*/ 2417736 h 3215898"/>
              <a:gd name="connsiteX109" fmla="*/ 2913681 w 3673098"/>
              <a:gd name="connsiteY109" fmla="*/ 2433234 h 3215898"/>
              <a:gd name="connsiteX110" fmla="*/ 2564969 w 3673098"/>
              <a:gd name="connsiteY110" fmla="*/ 2425485 h 3215898"/>
              <a:gd name="connsiteX111" fmla="*/ 2417735 w 3673098"/>
              <a:gd name="connsiteY111" fmla="*/ 2402237 h 3215898"/>
              <a:gd name="connsiteX112" fmla="*/ 2378990 w 3673098"/>
              <a:gd name="connsiteY112" fmla="*/ 2378990 h 3215898"/>
              <a:gd name="connsiteX113" fmla="*/ 2316996 w 3673098"/>
              <a:gd name="connsiteY113" fmla="*/ 2347993 h 3215898"/>
              <a:gd name="connsiteX114" fmla="*/ 2278251 w 3673098"/>
              <a:gd name="connsiteY114" fmla="*/ 2293749 h 3215898"/>
              <a:gd name="connsiteX115" fmla="*/ 2262752 w 3673098"/>
              <a:gd name="connsiteY115" fmla="*/ 2255004 h 3215898"/>
              <a:gd name="connsiteX116" fmla="*/ 2239505 w 3673098"/>
              <a:gd name="connsiteY116" fmla="*/ 1960536 h 3215898"/>
              <a:gd name="connsiteX117" fmla="*/ 2231756 w 3673098"/>
              <a:gd name="connsiteY117" fmla="*/ 1890793 h 3215898"/>
              <a:gd name="connsiteX118" fmla="*/ 2200759 w 3673098"/>
              <a:gd name="connsiteY118" fmla="*/ 1883044 h 3215898"/>
              <a:gd name="connsiteX119" fmla="*/ 2007030 w 3673098"/>
              <a:gd name="connsiteY119" fmla="*/ 1914041 h 3215898"/>
              <a:gd name="connsiteX120" fmla="*/ 1960535 w 3673098"/>
              <a:gd name="connsiteY120" fmla="*/ 1921790 h 3215898"/>
              <a:gd name="connsiteX121" fmla="*/ 1937288 w 3673098"/>
              <a:gd name="connsiteY121" fmla="*/ 1929539 h 3215898"/>
              <a:gd name="connsiteX122" fmla="*/ 1875295 w 3673098"/>
              <a:gd name="connsiteY122" fmla="*/ 1991532 h 3215898"/>
              <a:gd name="connsiteX123" fmla="*/ 1867546 w 3673098"/>
              <a:gd name="connsiteY123" fmla="*/ 2014780 h 3215898"/>
              <a:gd name="connsiteX124" fmla="*/ 1844298 w 3673098"/>
              <a:gd name="connsiteY124" fmla="*/ 2038027 h 3215898"/>
              <a:gd name="connsiteX125" fmla="*/ 1821051 w 3673098"/>
              <a:gd name="connsiteY125" fmla="*/ 2069024 h 3215898"/>
              <a:gd name="connsiteX126" fmla="*/ 1828800 w 3673098"/>
              <a:gd name="connsiteY126" fmla="*/ 2301498 h 3215898"/>
              <a:gd name="connsiteX127" fmla="*/ 1836549 w 3673098"/>
              <a:gd name="connsiteY127" fmla="*/ 2324746 h 3215898"/>
              <a:gd name="connsiteX128" fmla="*/ 1937288 w 3673098"/>
              <a:gd name="connsiteY128" fmla="*/ 2355743 h 3215898"/>
              <a:gd name="connsiteX129" fmla="*/ 2115518 w 3673098"/>
              <a:gd name="connsiteY129" fmla="*/ 2371241 h 3215898"/>
              <a:gd name="connsiteX130" fmla="*/ 2193010 w 3673098"/>
              <a:gd name="connsiteY130" fmla="*/ 2347993 h 3215898"/>
              <a:gd name="connsiteX131" fmla="*/ 2216257 w 3673098"/>
              <a:gd name="connsiteY131" fmla="*/ 2316997 h 3215898"/>
              <a:gd name="connsiteX132" fmla="*/ 2208508 w 3673098"/>
              <a:gd name="connsiteY132" fmla="*/ 2255004 h 3215898"/>
              <a:gd name="connsiteX133" fmla="*/ 2193010 w 3673098"/>
              <a:gd name="connsiteY133" fmla="*/ 2231756 h 3215898"/>
              <a:gd name="connsiteX134" fmla="*/ 2185261 w 3673098"/>
              <a:gd name="connsiteY134" fmla="*/ 2208509 h 3215898"/>
              <a:gd name="connsiteX135" fmla="*/ 2162013 w 3673098"/>
              <a:gd name="connsiteY135" fmla="*/ 2193010 h 3215898"/>
              <a:gd name="connsiteX136" fmla="*/ 2131017 w 3673098"/>
              <a:gd name="connsiteY136" fmla="*/ 2154265 h 3215898"/>
              <a:gd name="connsiteX137" fmla="*/ 2100020 w 3673098"/>
              <a:gd name="connsiteY137" fmla="*/ 2138766 h 3215898"/>
              <a:gd name="connsiteX138" fmla="*/ 2076773 w 3673098"/>
              <a:gd name="connsiteY138" fmla="*/ 2115519 h 3215898"/>
              <a:gd name="connsiteX139" fmla="*/ 2053525 w 3673098"/>
              <a:gd name="connsiteY139" fmla="*/ 2100021 h 3215898"/>
              <a:gd name="connsiteX140" fmla="*/ 2007030 w 3673098"/>
              <a:gd name="connsiteY140" fmla="*/ 2061275 h 3215898"/>
              <a:gd name="connsiteX141" fmla="*/ 1976034 w 3673098"/>
              <a:gd name="connsiteY141" fmla="*/ 2053526 h 3215898"/>
              <a:gd name="connsiteX142" fmla="*/ 1952786 w 3673098"/>
              <a:gd name="connsiteY142" fmla="*/ 2045776 h 3215898"/>
              <a:gd name="connsiteX143" fmla="*/ 1379349 w 3673098"/>
              <a:gd name="connsiteY143" fmla="*/ 2053526 h 3215898"/>
              <a:gd name="connsiteX144" fmla="*/ 1371600 w 3673098"/>
              <a:gd name="connsiteY144" fmla="*/ 2107770 h 3215898"/>
              <a:gd name="connsiteX145" fmla="*/ 1348352 w 3673098"/>
              <a:gd name="connsiteY145" fmla="*/ 2131017 h 3215898"/>
              <a:gd name="connsiteX146" fmla="*/ 1340603 w 3673098"/>
              <a:gd name="connsiteY146" fmla="*/ 2162014 h 3215898"/>
              <a:gd name="connsiteX147" fmla="*/ 1325105 w 3673098"/>
              <a:gd name="connsiteY147" fmla="*/ 2193010 h 3215898"/>
              <a:gd name="connsiteX148" fmla="*/ 1317356 w 3673098"/>
              <a:gd name="connsiteY148" fmla="*/ 2216258 h 3215898"/>
              <a:gd name="connsiteX149" fmla="*/ 1325105 w 3673098"/>
              <a:gd name="connsiteY149" fmla="*/ 2324746 h 3215898"/>
              <a:gd name="connsiteX150" fmla="*/ 1356101 w 3673098"/>
              <a:gd name="connsiteY150" fmla="*/ 2355743 h 3215898"/>
              <a:gd name="connsiteX151" fmla="*/ 1441342 w 3673098"/>
              <a:gd name="connsiteY151" fmla="*/ 2464231 h 3215898"/>
              <a:gd name="connsiteX152" fmla="*/ 1495586 w 3673098"/>
              <a:gd name="connsiteY152" fmla="*/ 2510726 h 3215898"/>
              <a:gd name="connsiteX153" fmla="*/ 1526583 w 3673098"/>
              <a:gd name="connsiteY153" fmla="*/ 2533973 h 3215898"/>
              <a:gd name="connsiteX154" fmla="*/ 1549830 w 3673098"/>
              <a:gd name="connsiteY154" fmla="*/ 2557221 h 3215898"/>
              <a:gd name="connsiteX155" fmla="*/ 1604074 w 3673098"/>
              <a:gd name="connsiteY155" fmla="*/ 2588217 h 3215898"/>
              <a:gd name="connsiteX156" fmla="*/ 1650569 w 3673098"/>
              <a:gd name="connsiteY156" fmla="*/ 2634712 h 3215898"/>
              <a:gd name="connsiteX157" fmla="*/ 1650569 w 3673098"/>
              <a:gd name="connsiteY157" fmla="*/ 2774197 h 3215898"/>
              <a:gd name="connsiteX158" fmla="*/ 1604074 w 3673098"/>
              <a:gd name="connsiteY158" fmla="*/ 2820692 h 3215898"/>
              <a:gd name="connsiteX159" fmla="*/ 1534332 w 3673098"/>
              <a:gd name="connsiteY159" fmla="*/ 2882685 h 3215898"/>
              <a:gd name="connsiteX160" fmla="*/ 1418095 w 3673098"/>
              <a:gd name="connsiteY160" fmla="*/ 2936929 h 3215898"/>
              <a:gd name="connsiteX161" fmla="*/ 1340603 w 3673098"/>
              <a:gd name="connsiteY161" fmla="*/ 2960176 h 3215898"/>
              <a:gd name="connsiteX162" fmla="*/ 1263112 w 3673098"/>
              <a:gd name="connsiteY162" fmla="*/ 2998922 h 3215898"/>
              <a:gd name="connsiteX163" fmla="*/ 1154624 w 3673098"/>
              <a:gd name="connsiteY163" fmla="*/ 3037668 h 3215898"/>
              <a:gd name="connsiteX164" fmla="*/ 875654 w 3673098"/>
              <a:gd name="connsiteY164" fmla="*/ 3022170 h 3215898"/>
              <a:gd name="connsiteX165" fmla="*/ 852407 w 3673098"/>
              <a:gd name="connsiteY165" fmla="*/ 3014421 h 3215898"/>
              <a:gd name="connsiteX166" fmla="*/ 829159 w 3673098"/>
              <a:gd name="connsiteY166" fmla="*/ 2905932 h 3215898"/>
              <a:gd name="connsiteX167" fmla="*/ 805912 w 3673098"/>
              <a:gd name="connsiteY167" fmla="*/ 2874936 h 3215898"/>
              <a:gd name="connsiteX168" fmla="*/ 767166 w 3673098"/>
              <a:gd name="connsiteY168" fmla="*/ 2758698 h 3215898"/>
              <a:gd name="connsiteX169" fmla="*/ 736169 w 3673098"/>
              <a:gd name="connsiteY169" fmla="*/ 2650210 h 3215898"/>
              <a:gd name="connsiteX170" fmla="*/ 720671 w 3673098"/>
              <a:gd name="connsiteY170" fmla="*/ 2595966 h 3215898"/>
              <a:gd name="connsiteX171" fmla="*/ 705173 w 3673098"/>
              <a:gd name="connsiteY171" fmla="*/ 2564970 h 3215898"/>
              <a:gd name="connsiteX172" fmla="*/ 697424 w 3673098"/>
              <a:gd name="connsiteY172" fmla="*/ 2425485 h 3215898"/>
              <a:gd name="connsiteX173" fmla="*/ 650929 w 3673098"/>
              <a:gd name="connsiteY173" fmla="*/ 2402237 h 3215898"/>
              <a:gd name="connsiteX174" fmla="*/ 588935 w 3673098"/>
              <a:gd name="connsiteY174" fmla="*/ 2363492 h 3215898"/>
              <a:gd name="connsiteX175" fmla="*/ 573437 w 3673098"/>
              <a:gd name="connsiteY175" fmla="*/ 2347993 h 3215898"/>
              <a:gd name="connsiteX176" fmla="*/ 503695 w 3673098"/>
              <a:gd name="connsiteY176" fmla="*/ 2332495 h 3215898"/>
              <a:gd name="connsiteX177" fmla="*/ 263471 w 3673098"/>
              <a:gd name="connsiteY177" fmla="*/ 2347993 h 3215898"/>
              <a:gd name="connsiteX178" fmla="*/ 232474 w 3673098"/>
              <a:gd name="connsiteY178" fmla="*/ 2355743 h 3215898"/>
              <a:gd name="connsiteX179" fmla="*/ 201478 w 3673098"/>
              <a:gd name="connsiteY179" fmla="*/ 2378990 h 3215898"/>
              <a:gd name="connsiteX180" fmla="*/ 139485 w 3673098"/>
              <a:gd name="connsiteY180" fmla="*/ 2409987 h 3215898"/>
              <a:gd name="connsiteX181" fmla="*/ 92990 w 3673098"/>
              <a:gd name="connsiteY181" fmla="*/ 2448732 h 3215898"/>
              <a:gd name="connsiteX182" fmla="*/ 69742 w 3673098"/>
              <a:gd name="connsiteY182" fmla="*/ 2456482 h 3215898"/>
              <a:gd name="connsiteX183" fmla="*/ 46495 w 3673098"/>
              <a:gd name="connsiteY183" fmla="*/ 2495227 h 3215898"/>
              <a:gd name="connsiteX184" fmla="*/ 30996 w 3673098"/>
              <a:gd name="connsiteY184" fmla="*/ 2518475 h 3215898"/>
              <a:gd name="connsiteX185" fmla="*/ 23247 w 3673098"/>
              <a:gd name="connsiteY185" fmla="*/ 2541722 h 3215898"/>
              <a:gd name="connsiteX186" fmla="*/ 0 w 3673098"/>
              <a:gd name="connsiteY186" fmla="*/ 3060915 h 3215898"/>
              <a:gd name="connsiteX187" fmla="*/ 7749 w 3673098"/>
              <a:gd name="connsiteY187" fmla="*/ 3169404 h 3215898"/>
              <a:gd name="connsiteX188" fmla="*/ 0 w 3673098"/>
              <a:gd name="connsiteY188" fmla="*/ 3192651 h 3215898"/>
              <a:gd name="connsiteX189" fmla="*/ 7749 w 3673098"/>
              <a:gd name="connsiteY189" fmla="*/ 3215898 h 321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3673098" h="3215898">
                <a:moveTo>
                  <a:pt x="3673098" y="0"/>
                </a:moveTo>
                <a:cubicBezTo>
                  <a:pt x="3592921" y="20044"/>
                  <a:pt x="3669359" y="2405"/>
                  <a:pt x="3502617" y="23248"/>
                </a:cubicBezTo>
                <a:cubicBezTo>
                  <a:pt x="3386185" y="37802"/>
                  <a:pt x="3549763" y="27977"/>
                  <a:pt x="3339885" y="46495"/>
                </a:cubicBezTo>
                <a:cubicBezTo>
                  <a:pt x="3290929" y="50815"/>
                  <a:pt x="3241729" y="51661"/>
                  <a:pt x="3192651" y="54244"/>
                </a:cubicBezTo>
                <a:lnTo>
                  <a:pt x="2936929" y="46495"/>
                </a:lnTo>
                <a:cubicBezTo>
                  <a:pt x="2916128" y="45480"/>
                  <a:pt x="2895664" y="40752"/>
                  <a:pt x="2874935" y="38746"/>
                </a:cubicBezTo>
                <a:lnTo>
                  <a:pt x="2696705" y="23248"/>
                </a:lnTo>
                <a:cubicBezTo>
                  <a:pt x="2673458" y="28414"/>
                  <a:pt x="2649555" y="31215"/>
                  <a:pt x="2626963" y="38746"/>
                </a:cubicBezTo>
                <a:cubicBezTo>
                  <a:pt x="2615975" y="42409"/>
                  <a:pt x="2595914" y="60122"/>
                  <a:pt x="2588217" y="69743"/>
                </a:cubicBezTo>
                <a:cubicBezTo>
                  <a:pt x="2582399" y="77015"/>
                  <a:pt x="2579304" y="86405"/>
                  <a:pt x="2572718" y="92990"/>
                </a:cubicBezTo>
                <a:cubicBezTo>
                  <a:pt x="2566133" y="99575"/>
                  <a:pt x="2557220" y="103322"/>
                  <a:pt x="2549471" y="108488"/>
                </a:cubicBezTo>
                <a:cubicBezTo>
                  <a:pt x="2481489" y="199133"/>
                  <a:pt x="2567736" y="87179"/>
                  <a:pt x="2502976" y="162732"/>
                </a:cubicBezTo>
                <a:cubicBezTo>
                  <a:pt x="2494571" y="172538"/>
                  <a:pt x="2487478" y="183397"/>
                  <a:pt x="2479729" y="193729"/>
                </a:cubicBezTo>
                <a:cubicBezTo>
                  <a:pt x="2462948" y="260846"/>
                  <a:pt x="2483498" y="188179"/>
                  <a:pt x="2456481" y="255722"/>
                </a:cubicBezTo>
                <a:cubicBezTo>
                  <a:pt x="2450414" y="270890"/>
                  <a:pt x="2446848" y="286969"/>
                  <a:pt x="2440983" y="302217"/>
                </a:cubicBezTo>
                <a:cubicBezTo>
                  <a:pt x="2433921" y="320578"/>
                  <a:pt x="2425041" y="338196"/>
                  <a:pt x="2417735" y="356461"/>
                </a:cubicBezTo>
                <a:cubicBezTo>
                  <a:pt x="2372231" y="470221"/>
                  <a:pt x="2414104" y="366329"/>
                  <a:pt x="2378990" y="480448"/>
                </a:cubicBezTo>
                <a:cubicBezTo>
                  <a:pt x="2374899" y="493743"/>
                  <a:pt x="2368245" y="506121"/>
                  <a:pt x="2363491" y="519193"/>
                </a:cubicBezTo>
                <a:cubicBezTo>
                  <a:pt x="2357908" y="534546"/>
                  <a:pt x="2353159" y="550190"/>
                  <a:pt x="2347993" y="565688"/>
                </a:cubicBezTo>
                <a:cubicBezTo>
                  <a:pt x="2358325" y="638014"/>
                  <a:pt x="2355295" y="713554"/>
                  <a:pt x="2378990" y="782665"/>
                </a:cubicBezTo>
                <a:cubicBezTo>
                  <a:pt x="2387895" y="808639"/>
                  <a:pt x="2419455" y="819866"/>
                  <a:pt x="2440983" y="836909"/>
                </a:cubicBezTo>
                <a:cubicBezTo>
                  <a:pt x="2481487" y="868975"/>
                  <a:pt x="2523189" y="899513"/>
                  <a:pt x="2564969" y="929898"/>
                </a:cubicBezTo>
                <a:cubicBezTo>
                  <a:pt x="2580033" y="940854"/>
                  <a:pt x="2597048" y="949100"/>
                  <a:pt x="2611464" y="960895"/>
                </a:cubicBezTo>
                <a:cubicBezTo>
                  <a:pt x="2801035" y="1115997"/>
                  <a:pt x="2641521" y="990113"/>
                  <a:pt x="2719952" y="1046136"/>
                </a:cubicBezTo>
                <a:cubicBezTo>
                  <a:pt x="2730462" y="1053643"/>
                  <a:pt x="2739147" y="1064138"/>
                  <a:pt x="2750949" y="1069383"/>
                </a:cubicBezTo>
                <a:cubicBezTo>
                  <a:pt x="2762985" y="1074732"/>
                  <a:pt x="2776780" y="1074549"/>
                  <a:pt x="2789695" y="1077132"/>
                </a:cubicBezTo>
                <a:cubicBezTo>
                  <a:pt x="2815525" y="1074549"/>
                  <a:pt x="2841803" y="1074822"/>
                  <a:pt x="2867186" y="1069383"/>
                </a:cubicBezTo>
                <a:cubicBezTo>
                  <a:pt x="2878481" y="1066963"/>
                  <a:pt x="2887457" y="1058175"/>
                  <a:pt x="2898183" y="1053885"/>
                </a:cubicBezTo>
                <a:cubicBezTo>
                  <a:pt x="2967308" y="1026236"/>
                  <a:pt x="2922979" y="1053604"/>
                  <a:pt x="2983424" y="1015139"/>
                </a:cubicBezTo>
                <a:cubicBezTo>
                  <a:pt x="2999138" y="1005139"/>
                  <a:pt x="3014420" y="994475"/>
                  <a:pt x="3029918" y="984143"/>
                </a:cubicBezTo>
                <a:lnTo>
                  <a:pt x="3053166" y="968644"/>
                </a:lnTo>
                <a:cubicBezTo>
                  <a:pt x="3055749" y="960895"/>
                  <a:pt x="3056014" y="951932"/>
                  <a:pt x="3060915" y="945397"/>
                </a:cubicBezTo>
                <a:cubicBezTo>
                  <a:pt x="3071874" y="930785"/>
                  <a:pt x="3099661" y="906651"/>
                  <a:pt x="3099661" y="906651"/>
                </a:cubicBezTo>
                <a:cubicBezTo>
                  <a:pt x="3102244" y="896319"/>
                  <a:pt x="3104484" y="885895"/>
                  <a:pt x="3107410" y="875654"/>
                </a:cubicBezTo>
                <a:cubicBezTo>
                  <a:pt x="3109654" y="867800"/>
                  <a:pt x="3115159" y="860575"/>
                  <a:pt x="3115159" y="852407"/>
                </a:cubicBezTo>
                <a:cubicBezTo>
                  <a:pt x="3115159" y="813575"/>
                  <a:pt x="3115659" y="774115"/>
                  <a:pt x="3107410" y="736170"/>
                </a:cubicBezTo>
                <a:cubicBezTo>
                  <a:pt x="3102502" y="713594"/>
                  <a:pt x="3083719" y="696094"/>
                  <a:pt x="3076413" y="674176"/>
                </a:cubicBezTo>
                <a:cubicBezTo>
                  <a:pt x="3063035" y="634043"/>
                  <a:pt x="3077342" y="665412"/>
                  <a:pt x="3045417" y="627682"/>
                </a:cubicBezTo>
                <a:cubicBezTo>
                  <a:pt x="3024050" y="602430"/>
                  <a:pt x="3006815" y="573580"/>
                  <a:pt x="2983424" y="550190"/>
                </a:cubicBezTo>
                <a:cubicBezTo>
                  <a:pt x="2975675" y="542441"/>
                  <a:pt x="2968943" y="533518"/>
                  <a:pt x="2960176" y="526943"/>
                </a:cubicBezTo>
                <a:cubicBezTo>
                  <a:pt x="2948127" y="517906"/>
                  <a:pt x="2933479" y="512732"/>
                  <a:pt x="2921430" y="503695"/>
                </a:cubicBezTo>
                <a:cubicBezTo>
                  <a:pt x="2892061" y="481668"/>
                  <a:pt x="2864529" y="457291"/>
                  <a:pt x="2836190" y="433953"/>
                </a:cubicBezTo>
                <a:cubicBezTo>
                  <a:pt x="2820617" y="421128"/>
                  <a:pt x="2806994" y="405587"/>
                  <a:pt x="2789695" y="395207"/>
                </a:cubicBezTo>
                <a:cubicBezTo>
                  <a:pt x="2677115" y="327658"/>
                  <a:pt x="2816813" y="413285"/>
                  <a:pt x="2719952" y="348712"/>
                </a:cubicBezTo>
                <a:cubicBezTo>
                  <a:pt x="2707420" y="340358"/>
                  <a:pt x="2694122" y="333214"/>
                  <a:pt x="2681207" y="325465"/>
                </a:cubicBezTo>
                <a:cubicBezTo>
                  <a:pt x="2601132" y="328048"/>
                  <a:pt x="2520983" y="328890"/>
                  <a:pt x="2440983" y="333214"/>
                </a:cubicBezTo>
                <a:cubicBezTo>
                  <a:pt x="2382578" y="336371"/>
                  <a:pt x="2410683" y="341452"/>
                  <a:pt x="2363491" y="348712"/>
                </a:cubicBezTo>
                <a:cubicBezTo>
                  <a:pt x="2340373" y="352269"/>
                  <a:pt x="2316959" y="353560"/>
                  <a:pt x="2293749" y="356461"/>
                </a:cubicBezTo>
                <a:cubicBezTo>
                  <a:pt x="2223590" y="365231"/>
                  <a:pt x="2248386" y="365122"/>
                  <a:pt x="2169763" y="371959"/>
                </a:cubicBezTo>
                <a:cubicBezTo>
                  <a:pt x="2133644" y="375100"/>
                  <a:pt x="2097437" y="377126"/>
                  <a:pt x="2061274" y="379709"/>
                </a:cubicBezTo>
                <a:cubicBezTo>
                  <a:pt x="2053525" y="384875"/>
                  <a:pt x="2046747" y="391937"/>
                  <a:pt x="2038027" y="395207"/>
                </a:cubicBezTo>
                <a:cubicBezTo>
                  <a:pt x="1961422" y="423933"/>
                  <a:pt x="2030552" y="382109"/>
                  <a:pt x="1976034" y="418454"/>
                </a:cubicBezTo>
                <a:cubicBezTo>
                  <a:pt x="1963424" y="506728"/>
                  <a:pt x="1963673" y="470998"/>
                  <a:pt x="1983783" y="596685"/>
                </a:cubicBezTo>
                <a:cubicBezTo>
                  <a:pt x="1994847" y="665837"/>
                  <a:pt x="1988596" y="650398"/>
                  <a:pt x="2014779" y="689675"/>
                </a:cubicBezTo>
                <a:cubicBezTo>
                  <a:pt x="2017362" y="707756"/>
                  <a:pt x="2017280" y="726424"/>
                  <a:pt x="2022529" y="743919"/>
                </a:cubicBezTo>
                <a:cubicBezTo>
                  <a:pt x="2025205" y="752839"/>
                  <a:pt x="2034757" y="758446"/>
                  <a:pt x="2038027" y="767166"/>
                </a:cubicBezTo>
                <a:cubicBezTo>
                  <a:pt x="2042242" y="778406"/>
                  <a:pt x="2044796" y="815442"/>
                  <a:pt x="2053525" y="829159"/>
                </a:cubicBezTo>
                <a:cubicBezTo>
                  <a:pt x="2067393" y="850951"/>
                  <a:pt x="2086730" y="869004"/>
                  <a:pt x="2100020" y="891153"/>
                </a:cubicBezTo>
                <a:cubicBezTo>
                  <a:pt x="2107769" y="904068"/>
                  <a:pt x="2114913" y="917366"/>
                  <a:pt x="2123268" y="929898"/>
                </a:cubicBezTo>
                <a:cubicBezTo>
                  <a:pt x="2138986" y="953474"/>
                  <a:pt x="2168916" y="987776"/>
                  <a:pt x="2185261" y="1007390"/>
                </a:cubicBezTo>
                <a:cubicBezTo>
                  <a:pt x="2187844" y="1015139"/>
                  <a:pt x="2188808" y="1023633"/>
                  <a:pt x="2193010" y="1030637"/>
                </a:cubicBezTo>
                <a:cubicBezTo>
                  <a:pt x="2224920" y="1083822"/>
                  <a:pt x="2194306" y="1003529"/>
                  <a:pt x="2216257" y="1069383"/>
                </a:cubicBezTo>
                <a:cubicBezTo>
                  <a:pt x="2213674" y="1090047"/>
                  <a:pt x="2216966" y="1112346"/>
                  <a:pt x="2208508" y="1131376"/>
                </a:cubicBezTo>
                <a:cubicBezTo>
                  <a:pt x="2205191" y="1138840"/>
                  <a:pt x="2192567" y="1135473"/>
                  <a:pt x="2185261" y="1139126"/>
                </a:cubicBezTo>
                <a:cubicBezTo>
                  <a:pt x="2125181" y="1169167"/>
                  <a:pt x="2197190" y="1142898"/>
                  <a:pt x="2138766" y="1162373"/>
                </a:cubicBezTo>
                <a:cubicBezTo>
                  <a:pt x="2092208" y="1224449"/>
                  <a:pt x="2143625" y="1167086"/>
                  <a:pt x="2076773" y="1208868"/>
                </a:cubicBezTo>
                <a:cubicBezTo>
                  <a:pt x="2067480" y="1214676"/>
                  <a:pt x="2061846" y="1224983"/>
                  <a:pt x="2053525" y="1232115"/>
                </a:cubicBezTo>
                <a:cubicBezTo>
                  <a:pt x="2043719" y="1240520"/>
                  <a:pt x="2033819" y="1249091"/>
                  <a:pt x="2022529" y="1255363"/>
                </a:cubicBezTo>
                <a:cubicBezTo>
                  <a:pt x="1976502" y="1280934"/>
                  <a:pt x="1917780" y="1281336"/>
                  <a:pt x="1867546" y="1286359"/>
                </a:cubicBezTo>
                <a:cubicBezTo>
                  <a:pt x="1839132" y="1281193"/>
                  <a:pt x="1808436" y="1283158"/>
                  <a:pt x="1782305" y="1270861"/>
                </a:cubicBezTo>
                <a:cubicBezTo>
                  <a:pt x="1762473" y="1261528"/>
                  <a:pt x="1755414" y="1234168"/>
                  <a:pt x="1735810" y="1224366"/>
                </a:cubicBezTo>
                <a:lnTo>
                  <a:pt x="1704813" y="1208868"/>
                </a:lnTo>
                <a:cubicBezTo>
                  <a:pt x="1697064" y="1198536"/>
                  <a:pt x="1688730" y="1188617"/>
                  <a:pt x="1681566" y="1177871"/>
                </a:cubicBezTo>
                <a:cubicBezTo>
                  <a:pt x="1668049" y="1157595"/>
                  <a:pt x="1642820" y="1115878"/>
                  <a:pt x="1642820" y="1115878"/>
                </a:cubicBezTo>
                <a:cubicBezTo>
                  <a:pt x="1640237" y="1102963"/>
                  <a:pt x="1635071" y="1090303"/>
                  <a:pt x="1635071" y="1077132"/>
                </a:cubicBezTo>
                <a:cubicBezTo>
                  <a:pt x="1635071" y="1043453"/>
                  <a:pt x="1632774" y="1008539"/>
                  <a:pt x="1642820" y="976393"/>
                </a:cubicBezTo>
                <a:cubicBezTo>
                  <a:pt x="1646672" y="964066"/>
                  <a:pt x="1662015" y="958391"/>
                  <a:pt x="1673817" y="953146"/>
                </a:cubicBezTo>
                <a:cubicBezTo>
                  <a:pt x="1685853" y="947797"/>
                  <a:pt x="1699684" y="948157"/>
                  <a:pt x="1712563" y="945397"/>
                </a:cubicBezTo>
                <a:lnTo>
                  <a:pt x="1782305" y="929898"/>
                </a:lnTo>
                <a:cubicBezTo>
                  <a:pt x="1802969" y="935064"/>
                  <a:pt x="1824907" y="936583"/>
                  <a:pt x="1844298" y="945397"/>
                </a:cubicBezTo>
                <a:cubicBezTo>
                  <a:pt x="1866901" y="955671"/>
                  <a:pt x="1871936" y="981127"/>
                  <a:pt x="1883044" y="999641"/>
                </a:cubicBezTo>
                <a:cubicBezTo>
                  <a:pt x="1955320" y="1120104"/>
                  <a:pt x="1866601" y="967386"/>
                  <a:pt x="1960535" y="1092631"/>
                </a:cubicBezTo>
                <a:cubicBezTo>
                  <a:pt x="1976033" y="1113295"/>
                  <a:pt x="1993340" y="1132720"/>
                  <a:pt x="2007030" y="1154624"/>
                </a:cubicBezTo>
                <a:lnTo>
                  <a:pt x="2045776" y="1216617"/>
                </a:lnTo>
                <a:cubicBezTo>
                  <a:pt x="2065252" y="1275049"/>
                  <a:pt x="2038981" y="1203028"/>
                  <a:pt x="2069024" y="1263112"/>
                </a:cubicBezTo>
                <a:cubicBezTo>
                  <a:pt x="2080621" y="1286306"/>
                  <a:pt x="2075682" y="1298584"/>
                  <a:pt x="2084522" y="1325105"/>
                </a:cubicBezTo>
                <a:cubicBezTo>
                  <a:pt x="2088175" y="1336064"/>
                  <a:pt x="2094854" y="1345770"/>
                  <a:pt x="2100020" y="1356102"/>
                </a:cubicBezTo>
                <a:cubicBezTo>
                  <a:pt x="2102603" y="1387099"/>
                  <a:pt x="2105629" y="1418062"/>
                  <a:pt x="2107769" y="1449092"/>
                </a:cubicBezTo>
                <a:cubicBezTo>
                  <a:pt x="2110795" y="1492975"/>
                  <a:pt x="2108993" y="1537326"/>
                  <a:pt x="2115518" y="1580827"/>
                </a:cubicBezTo>
                <a:cubicBezTo>
                  <a:pt x="2116900" y="1590038"/>
                  <a:pt x="2126396" y="1595989"/>
                  <a:pt x="2131017" y="1604075"/>
                </a:cubicBezTo>
                <a:cubicBezTo>
                  <a:pt x="2136748" y="1614105"/>
                  <a:pt x="2141824" y="1624515"/>
                  <a:pt x="2146515" y="1635071"/>
                </a:cubicBezTo>
                <a:cubicBezTo>
                  <a:pt x="2152164" y="1647782"/>
                  <a:pt x="2157129" y="1660793"/>
                  <a:pt x="2162013" y="1673817"/>
                </a:cubicBezTo>
                <a:cubicBezTo>
                  <a:pt x="2169576" y="1693984"/>
                  <a:pt x="2168804" y="1703855"/>
                  <a:pt x="2185261" y="1720312"/>
                </a:cubicBezTo>
                <a:cubicBezTo>
                  <a:pt x="2194393" y="1729444"/>
                  <a:pt x="2206604" y="1734979"/>
                  <a:pt x="2216257" y="1743559"/>
                </a:cubicBezTo>
                <a:cubicBezTo>
                  <a:pt x="2229908" y="1755694"/>
                  <a:pt x="2238887" y="1773710"/>
                  <a:pt x="2255003" y="1782305"/>
                </a:cubicBezTo>
                <a:cubicBezTo>
                  <a:pt x="2278798" y="1794996"/>
                  <a:pt x="2307151" y="1796337"/>
                  <a:pt x="2332495" y="1805553"/>
                </a:cubicBezTo>
                <a:cubicBezTo>
                  <a:pt x="2364053" y="1817029"/>
                  <a:pt x="2393753" y="1833314"/>
                  <a:pt x="2425485" y="1844298"/>
                </a:cubicBezTo>
                <a:cubicBezTo>
                  <a:pt x="2461026" y="1856600"/>
                  <a:pt x="2496693" y="1870324"/>
                  <a:pt x="2533973" y="1875295"/>
                </a:cubicBezTo>
                <a:cubicBezTo>
                  <a:pt x="2613510" y="1885900"/>
                  <a:pt x="2694122" y="1885627"/>
                  <a:pt x="2774196" y="1890793"/>
                </a:cubicBezTo>
                <a:cubicBezTo>
                  <a:pt x="2893016" y="1885627"/>
                  <a:pt x="3011724" y="1875295"/>
                  <a:pt x="3130657" y="1875295"/>
                </a:cubicBezTo>
                <a:cubicBezTo>
                  <a:pt x="3172308" y="1875295"/>
                  <a:pt x="3216583" y="1873877"/>
                  <a:pt x="3254644" y="1890793"/>
                </a:cubicBezTo>
                <a:cubicBezTo>
                  <a:pt x="3269573" y="1897428"/>
                  <a:pt x="3263382" y="1922416"/>
                  <a:pt x="3270142" y="1937288"/>
                </a:cubicBezTo>
                <a:cubicBezTo>
                  <a:pt x="3276375" y="1951000"/>
                  <a:pt x="3285641" y="1963119"/>
                  <a:pt x="3293390" y="1976034"/>
                </a:cubicBezTo>
                <a:cubicBezTo>
                  <a:pt x="3298556" y="1994115"/>
                  <a:pt x="3305955" y="2011703"/>
                  <a:pt x="3308888" y="2030278"/>
                </a:cubicBezTo>
                <a:cubicBezTo>
                  <a:pt x="3323513" y="2122902"/>
                  <a:pt x="3316140" y="2273057"/>
                  <a:pt x="3308888" y="2347993"/>
                </a:cubicBezTo>
                <a:cubicBezTo>
                  <a:pt x="3308184" y="2355265"/>
                  <a:pt x="3299003" y="2358815"/>
                  <a:pt x="3293390" y="2363492"/>
                </a:cubicBezTo>
                <a:cubicBezTo>
                  <a:pt x="3283468" y="2371760"/>
                  <a:pt x="3274195" y="2381494"/>
                  <a:pt x="3262393" y="2386739"/>
                </a:cubicBezTo>
                <a:cubicBezTo>
                  <a:pt x="3255895" y="2389627"/>
                  <a:pt x="3179790" y="2401797"/>
                  <a:pt x="3177152" y="2402237"/>
                </a:cubicBezTo>
                <a:cubicBezTo>
                  <a:pt x="3161654" y="2407403"/>
                  <a:pt x="3146771" y="2415050"/>
                  <a:pt x="3130657" y="2417736"/>
                </a:cubicBezTo>
                <a:cubicBezTo>
                  <a:pt x="3103807" y="2422211"/>
                  <a:pt x="2925718" y="2432482"/>
                  <a:pt x="2913681" y="2433234"/>
                </a:cubicBezTo>
                <a:lnTo>
                  <a:pt x="2564969" y="2425485"/>
                </a:lnTo>
                <a:cubicBezTo>
                  <a:pt x="2492943" y="2423043"/>
                  <a:pt x="2470829" y="2428785"/>
                  <a:pt x="2417735" y="2402237"/>
                </a:cubicBezTo>
                <a:cubicBezTo>
                  <a:pt x="2404264" y="2395501"/>
                  <a:pt x="2392461" y="2385726"/>
                  <a:pt x="2378990" y="2378990"/>
                </a:cubicBezTo>
                <a:cubicBezTo>
                  <a:pt x="2356787" y="2367889"/>
                  <a:pt x="2334951" y="2365948"/>
                  <a:pt x="2316996" y="2347993"/>
                </a:cubicBezTo>
                <a:cubicBezTo>
                  <a:pt x="2313483" y="2344480"/>
                  <a:pt x="2282652" y="2302551"/>
                  <a:pt x="2278251" y="2293749"/>
                </a:cubicBezTo>
                <a:cubicBezTo>
                  <a:pt x="2272030" y="2281308"/>
                  <a:pt x="2267918" y="2267919"/>
                  <a:pt x="2262752" y="2255004"/>
                </a:cubicBezTo>
                <a:cubicBezTo>
                  <a:pt x="2255007" y="2150438"/>
                  <a:pt x="2249563" y="2061117"/>
                  <a:pt x="2239505" y="1960536"/>
                </a:cubicBezTo>
                <a:cubicBezTo>
                  <a:pt x="2237178" y="1937261"/>
                  <a:pt x="2242217" y="1911714"/>
                  <a:pt x="2231756" y="1890793"/>
                </a:cubicBezTo>
                <a:cubicBezTo>
                  <a:pt x="2226993" y="1881267"/>
                  <a:pt x="2211091" y="1885627"/>
                  <a:pt x="2200759" y="1883044"/>
                </a:cubicBezTo>
                <a:cubicBezTo>
                  <a:pt x="2140921" y="1942886"/>
                  <a:pt x="2210282" y="1880166"/>
                  <a:pt x="2007030" y="1914041"/>
                </a:cubicBezTo>
                <a:lnTo>
                  <a:pt x="1960535" y="1921790"/>
                </a:lnTo>
                <a:cubicBezTo>
                  <a:pt x="1952786" y="1924373"/>
                  <a:pt x="1944215" y="1925210"/>
                  <a:pt x="1937288" y="1929539"/>
                </a:cubicBezTo>
                <a:cubicBezTo>
                  <a:pt x="1900521" y="1952518"/>
                  <a:pt x="1899046" y="1959865"/>
                  <a:pt x="1875295" y="1991532"/>
                </a:cubicBezTo>
                <a:cubicBezTo>
                  <a:pt x="1872712" y="1999281"/>
                  <a:pt x="1872077" y="2007983"/>
                  <a:pt x="1867546" y="2014780"/>
                </a:cubicBezTo>
                <a:cubicBezTo>
                  <a:pt x="1861467" y="2023898"/>
                  <a:pt x="1851430" y="2029706"/>
                  <a:pt x="1844298" y="2038027"/>
                </a:cubicBezTo>
                <a:cubicBezTo>
                  <a:pt x="1835893" y="2047833"/>
                  <a:pt x="1828800" y="2058692"/>
                  <a:pt x="1821051" y="2069024"/>
                </a:cubicBezTo>
                <a:cubicBezTo>
                  <a:pt x="1807258" y="2179352"/>
                  <a:pt x="1808577" y="2132980"/>
                  <a:pt x="1828800" y="2301498"/>
                </a:cubicBezTo>
                <a:cubicBezTo>
                  <a:pt x="1829773" y="2309608"/>
                  <a:pt x="1830347" y="2319430"/>
                  <a:pt x="1836549" y="2324746"/>
                </a:cubicBezTo>
                <a:cubicBezTo>
                  <a:pt x="1865907" y="2349910"/>
                  <a:pt x="1901175" y="2352132"/>
                  <a:pt x="1937288" y="2355743"/>
                </a:cubicBezTo>
                <a:cubicBezTo>
                  <a:pt x="1996626" y="2361677"/>
                  <a:pt x="2115518" y="2371241"/>
                  <a:pt x="2115518" y="2371241"/>
                </a:cubicBezTo>
                <a:cubicBezTo>
                  <a:pt x="2149665" y="2366363"/>
                  <a:pt x="2169515" y="2371489"/>
                  <a:pt x="2193010" y="2347993"/>
                </a:cubicBezTo>
                <a:cubicBezTo>
                  <a:pt x="2202142" y="2338861"/>
                  <a:pt x="2208508" y="2327329"/>
                  <a:pt x="2216257" y="2316997"/>
                </a:cubicBezTo>
                <a:cubicBezTo>
                  <a:pt x="2213674" y="2296333"/>
                  <a:pt x="2213987" y="2275095"/>
                  <a:pt x="2208508" y="2255004"/>
                </a:cubicBezTo>
                <a:cubicBezTo>
                  <a:pt x="2206058" y="2246019"/>
                  <a:pt x="2197175" y="2240086"/>
                  <a:pt x="2193010" y="2231756"/>
                </a:cubicBezTo>
                <a:cubicBezTo>
                  <a:pt x="2189357" y="2224450"/>
                  <a:pt x="2190364" y="2214887"/>
                  <a:pt x="2185261" y="2208509"/>
                </a:cubicBezTo>
                <a:cubicBezTo>
                  <a:pt x="2179443" y="2201236"/>
                  <a:pt x="2168599" y="2199596"/>
                  <a:pt x="2162013" y="2193010"/>
                </a:cubicBezTo>
                <a:cubicBezTo>
                  <a:pt x="2150318" y="2181315"/>
                  <a:pt x="2143464" y="2165156"/>
                  <a:pt x="2131017" y="2154265"/>
                </a:cubicBezTo>
                <a:cubicBezTo>
                  <a:pt x="2122323" y="2146658"/>
                  <a:pt x="2109420" y="2145480"/>
                  <a:pt x="2100020" y="2138766"/>
                </a:cubicBezTo>
                <a:cubicBezTo>
                  <a:pt x="2091103" y="2132396"/>
                  <a:pt x="2085192" y="2122535"/>
                  <a:pt x="2076773" y="2115519"/>
                </a:cubicBezTo>
                <a:cubicBezTo>
                  <a:pt x="2069618" y="2109557"/>
                  <a:pt x="2060798" y="2105839"/>
                  <a:pt x="2053525" y="2100021"/>
                </a:cubicBezTo>
                <a:cubicBezTo>
                  <a:pt x="2029836" y="2081070"/>
                  <a:pt x="2042208" y="2078864"/>
                  <a:pt x="2007030" y="2061275"/>
                </a:cubicBezTo>
                <a:cubicBezTo>
                  <a:pt x="1997504" y="2056512"/>
                  <a:pt x="1986274" y="2056452"/>
                  <a:pt x="1976034" y="2053526"/>
                </a:cubicBezTo>
                <a:cubicBezTo>
                  <a:pt x="1968180" y="2051282"/>
                  <a:pt x="1960535" y="2048359"/>
                  <a:pt x="1952786" y="2045776"/>
                </a:cubicBezTo>
                <a:cubicBezTo>
                  <a:pt x="1761640" y="2048359"/>
                  <a:pt x="1569434" y="2033250"/>
                  <a:pt x="1379349" y="2053526"/>
                </a:cubicBezTo>
                <a:cubicBezTo>
                  <a:pt x="1361187" y="2055463"/>
                  <a:pt x="1378384" y="2090812"/>
                  <a:pt x="1371600" y="2107770"/>
                </a:cubicBezTo>
                <a:cubicBezTo>
                  <a:pt x="1367530" y="2117945"/>
                  <a:pt x="1356101" y="2123268"/>
                  <a:pt x="1348352" y="2131017"/>
                </a:cubicBezTo>
                <a:cubicBezTo>
                  <a:pt x="1345769" y="2141349"/>
                  <a:pt x="1344343" y="2152042"/>
                  <a:pt x="1340603" y="2162014"/>
                </a:cubicBezTo>
                <a:cubicBezTo>
                  <a:pt x="1336547" y="2172830"/>
                  <a:pt x="1329655" y="2182392"/>
                  <a:pt x="1325105" y="2193010"/>
                </a:cubicBezTo>
                <a:cubicBezTo>
                  <a:pt x="1321887" y="2200518"/>
                  <a:pt x="1319939" y="2208509"/>
                  <a:pt x="1317356" y="2216258"/>
                </a:cubicBezTo>
                <a:cubicBezTo>
                  <a:pt x="1319939" y="2252421"/>
                  <a:pt x="1315402" y="2289814"/>
                  <a:pt x="1325105" y="2324746"/>
                </a:cubicBezTo>
                <a:cubicBezTo>
                  <a:pt x="1329016" y="2338825"/>
                  <a:pt x="1346747" y="2344518"/>
                  <a:pt x="1356101" y="2355743"/>
                </a:cubicBezTo>
                <a:cubicBezTo>
                  <a:pt x="1385543" y="2391074"/>
                  <a:pt x="1404550" y="2436638"/>
                  <a:pt x="1441342" y="2464231"/>
                </a:cubicBezTo>
                <a:cubicBezTo>
                  <a:pt x="1531987" y="2532213"/>
                  <a:pt x="1420033" y="2445966"/>
                  <a:pt x="1495586" y="2510726"/>
                </a:cubicBezTo>
                <a:cubicBezTo>
                  <a:pt x="1505392" y="2519131"/>
                  <a:pt x="1516777" y="2525568"/>
                  <a:pt x="1526583" y="2533973"/>
                </a:cubicBezTo>
                <a:cubicBezTo>
                  <a:pt x="1534904" y="2541105"/>
                  <a:pt x="1540912" y="2550851"/>
                  <a:pt x="1549830" y="2557221"/>
                </a:cubicBezTo>
                <a:cubicBezTo>
                  <a:pt x="1585553" y="2582738"/>
                  <a:pt x="1574121" y="2561592"/>
                  <a:pt x="1604074" y="2588217"/>
                </a:cubicBezTo>
                <a:cubicBezTo>
                  <a:pt x="1620456" y="2602779"/>
                  <a:pt x="1650569" y="2634712"/>
                  <a:pt x="1650569" y="2634712"/>
                </a:cubicBezTo>
                <a:cubicBezTo>
                  <a:pt x="1660355" y="2683645"/>
                  <a:pt x="1671007" y="2718722"/>
                  <a:pt x="1650569" y="2774197"/>
                </a:cubicBezTo>
                <a:cubicBezTo>
                  <a:pt x="1642992" y="2794764"/>
                  <a:pt x="1619572" y="2805194"/>
                  <a:pt x="1604074" y="2820692"/>
                </a:cubicBezTo>
                <a:cubicBezTo>
                  <a:pt x="1585999" y="2838767"/>
                  <a:pt x="1556623" y="2870425"/>
                  <a:pt x="1534332" y="2882685"/>
                </a:cubicBezTo>
                <a:cubicBezTo>
                  <a:pt x="1496868" y="2903290"/>
                  <a:pt x="1457794" y="2921050"/>
                  <a:pt x="1418095" y="2936929"/>
                </a:cubicBezTo>
                <a:cubicBezTo>
                  <a:pt x="1393056" y="2946945"/>
                  <a:pt x="1365642" y="2950160"/>
                  <a:pt x="1340603" y="2960176"/>
                </a:cubicBezTo>
                <a:cubicBezTo>
                  <a:pt x="1313789" y="2970901"/>
                  <a:pt x="1289242" y="2986625"/>
                  <a:pt x="1263112" y="2998922"/>
                </a:cubicBezTo>
                <a:cubicBezTo>
                  <a:pt x="1207838" y="3024934"/>
                  <a:pt x="1212245" y="3021205"/>
                  <a:pt x="1154624" y="3037668"/>
                </a:cubicBezTo>
                <a:cubicBezTo>
                  <a:pt x="1017232" y="3033375"/>
                  <a:pt x="971268" y="3049488"/>
                  <a:pt x="875654" y="3022170"/>
                </a:cubicBezTo>
                <a:cubicBezTo>
                  <a:pt x="867800" y="3019926"/>
                  <a:pt x="860156" y="3017004"/>
                  <a:pt x="852407" y="3014421"/>
                </a:cubicBezTo>
                <a:cubicBezTo>
                  <a:pt x="847075" y="2966441"/>
                  <a:pt x="850992" y="2945232"/>
                  <a:pt x="829159" y="2905932"/>
                </a:cubicBezTo>
                <a:cubicBezTo>
                  <a:pt x="822887" y="2894642"/>
                  <a:pt x="813661" y="2885268"/>
                  <a:pt x="805912" y="2874936"/>
                </a:cubicBezTo>
                <a:cubicBezTo>
                  <a:pt x="792997" y="2836190"/>
                  <a:pt x="779272" y="2797705"/>
                  <a:pt x="767166" y="2758698"/>
                </a:cubicBezTo>
                <a:cubicBezTo>
                  <a:pt x="756018" y="2722778"/>
                  <a:pt x="746501" y="2686373"/>
                  <a:pt x="736169" y="2650210"/>
                </a:cubicBezTo>
                <a:cubicBezTo>
                  <a:pt x="731003" y="2632129"/>
                  <a:pt x="729081" y="2612786"/>
                  <a:pt x="720671" y="2595966"/>
                </a:cubicBezTo>
                <a:lnTo>
                  <a:pt x="705173" y="2564970"/>
                </a:lnTo>
                <a:cubicBezTo>
                  <a:pt x="702590" y="2518475"/>
                  <a:pt x="706557" y="2471147"/>
                  <a:pt x="697424" y="2425485"/>
                </a:cubicBezTo>
                <a:cubicBezTo>
                  <a:pt x="694865" y="2412690"/>
                  <a:pt x="658905" y="2406588"/>
                  <a:pt x="650929" y="2402237"/>
                </a:cubicBezTo>
                <a:cubicBezTo>
                  <a:pt x="629536" y="2390568"/>
                  <a:pt x="606166" y="2380724"/>
                  <a:pt x="588935" y="2363492"/>
                </a:cubicBezTo>
                <a:cubicBezTo>
                  <a:pt x="583769" y="2358326"/>
                  <a:pt x="579702" y="2351752"/>
                  <a:pt x="573437" y="2347993"/>
                </a:cubicBezTo>
                <a:cubicBezTo>
                  <a:pt x="558764" y="2339189"/>
                  <a:pt x="513083" y="2334060"/>
                  <a:pt x="503695" y="2332495"/>
                </a:cubicBezTo>
                <a:cubicBezTo>
                  <a:pt x="423620" y="2337661"/>
                  <a:pt x="343419" y="2341140"/>
                  <a:pt x="263471" y="2347993"/>
                </a:cubicBezTo>
                <a:cubicBezTo>
                  <a:pt x="252860" y="2348903"/>
                  <a:pt x="242000" y="2350980"/>
                  <a:pt x="232474" y="2355743"/>
                </a:cubicBezTo>
                <a:cubicBezTo>
                  <a:pt x="220923" y="2361519"/>
                  <a:pt x="212634" y="2372482"/>
                  <a:pt x="201478" y="2378990"/>
                </a:cubicBezTo>
                <a:cubicBezTo>
                  <a:pt x="181522" y="2390631"/>
                  <a:pt x="155822" y="2393651"/>
                  <a:pt x="139485" y="2409987"/>
                </a:cubicBezTo>
                <a:cubicBezTo>
                  <a:pt x="123538" y="2425933"/>
                  <a:pt x="114479" y="2436453"/>
                  <a:pt x="92990" y="2448732"/>
                </a:cubicBezTo>
                <a:cubicBezTo>
                  <a:pt x="85898" y="2452785"/>
                  <a:pt x="77491" y="2453899"/>
                  <a:pt x="69742" y="2456482"/>
                </a:cubicBezTo>
                <a:cubicBezTo>
                  <a:pt x="61993" y="2469397"/>
                  <a:pt x="54478" y="2482455"/>
                  <a:pt x="46495" y="2495227"/>
                </a:cubicBezTo>
                <a:cubicBezTo>
                  <a:pt x="41559" y="2503125"/>
                  <a:pt x="35161" y="2510145"/>
                  <a:pt x="30996" y="2518475"/>
                </a:cubicBezTo>
                <a:cubicBezTo>
                  <a:pt x="27343" y="2525781"/>
                  <a:pt x="25830" y="2533973"/>
                  <a:pt x="23247" y="2541722"/>
                </a:cubicBezTo>
                <a:cubicBezTo>
                  <a:pt x="7411" y="3040564"/>
                  <a:pt x="47237" y="2871966"/>
                  <a:pt x="0" y="3060915"/>
                </a:cubicBezTo>
                <a:cubicBezTo>
                  <a:pt x="2583" y="3097078"/>
                  <a:pt x="7749" y="3133149"/>
                  <a:pt x="7749" y="3169404"/>
                </a:cubicBezTo>
                <a:cubicBezTo>
                  <a:pt x="7749" y="3177572"/>
                  <a:pt x="0" y="3184483"/>
                  <a:pt x="0" y="3192651"/>
                </a:cubicBezTo>
                <a:cubicBezTo>
                  <a:pt x="0" y="3200819"/>
                  <a:pt x="7749" y="3215898"/>
                  <a:pt x="7749" y="3215898"/>
                </a:cubicBez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 rot="5400000" flipH="1" flipV="1">
            <a:off x="3608381" y="4178305"/>
            <a:ext cx="350046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5357818" y="5929330"/>
            <a:ext cx="328614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4357686" y="2571744"/>
          <a:ext cx="858838" cy="835025"/>
        </p:xfrm>
        <a:graphic>
          <a:graphicData uri="http://schemas.openxmlformats.org/presentationml/2006/ole">
            <p:oleObj spid="_x0000_s91138" name="数式" r:id="rId5" imgW="444240" imgH="431640" progId="Equation.3">
              <p:embed/>
            </p:oleObj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8286776" y="6000768"/>
          <a:ext cx="319087" cy="441325"/>
        </p:xfrm>
        <a:graphic>
          <a:graphicData uri="http://schemas.openxmlformats.org/presentationml/2006/ole">
            <p:oleObj spid="_x0000_s91139" name="数式" r:id="rId6" imgW="164880" imgH="228600" progId="Equation.3">
              <p:embed/>
            </p:oleObj>
          </a:graphicData>
        </a:graphic>
      </p:graphicFrame>
      <p:cxnSp>
        <p:nvCxnSpPr>
          <p:cNvPr id="19" name="直線コネクタ 18"/>
          <p:cNvCxnSpPr/>
          <p:nvPr/>
        </p:nvCxnSpPr>
        <p:spPr>
          <a:xfrm flipV="1">
            <a:off x="5643570" y="3857620"/>
            <a:ext cx="2500330" cy="714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5891194" y="3262941"/>
          <a:ext cx="1271606" cy="1004259"/>
        </p:xfrm>
        <a:graphic>
          <a:graphicData uri="http://schemas.openxmlformats.org/presentationml/2006/ole">
            <p:oleObj spid="_x0000_s91140" name="数式" r:id="rId7" imgW="304560" imgH="241200" progId="Equation.3">
              <p:embed/>
            </p:oleObj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4419600" y="1614248"/>
            <a:ext cx="444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Power-law Spectrum</a:t>
            </a:r>
            <a:endParaRPr kumimoji="1" lang="ja-JP" altLang="en-US" sz="36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57290" y="321468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</a:t>
            </a:r>
            <a:endParaRPr kumimoji="1" lang="ja-JP" altLang="en-US" sz="3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823003" y="2260579"/>
            <a:ext cx="1782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Burst-like </a:t>
            </a:r>
          </a:p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injection</a:t>
            </a:r>
            <a:endParaRPr kumimoji="1" lang="ja-JP" altLang="en-US" sz="2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" name="円形吹き出し 15"/>
          <p:cNvSpPr/>
          <p:nvPr/>
        </p:nvSpPr>
        <p:spPr>
          <a:xfrm>
            <a:off x="6172200" y="4495800"/>
            <a:ext cx="2712279" cy="1357330"/>
          </a:xfrm>
          <a:prstGeom prst="wedgeEllipseCallout">
            <a:avLst>
              <a:gd name="adj1" fmla="val 23277"/>
              <a:gd name="adj2" fmla="val -9396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Whatever </a:t>
            </a:r>
          </a:p>
          <a:p>
            <a:pPr algn="ctr"/>
            <a:r>
              <a:rPr kumimoji="1" lang="en-US" altLang="ja-JP" sz="32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sz="32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max</a:t>
            </a:r>
            <a:r>
              <a:rPr kumimoji="1"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 is!</a:t>
            </a:r>
            <a:endParaRPr kumimoji="1" lang="ja-JP" altLang="en-US" sz="32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オブジェクト 10"/>
          <p:cNvGraphicFramePr>
            <a:graphicFrameLocks noChangeAspect="1"/>
          </p:cNvGraphicFramePr>
          <p:nvPr/>
        </p:nvGraphicFramePr>
        <p:xfrm>
          <a:off x="762000" y="4863975"/>
          <a:ext cx="5059091" cy="1932648"/>
        </p:xfrm>
        <a:graphic>
          <a:graphicData uri="http://schemas.openxmlformats.org/presentationml/2006/ole">
            <p:oleObj spid="_x0000_s92163" name="数式" r:id="rId3" imgW="1993900" imgH="762000" progId="Equation.3">
              <p:embed/>
            </p:oleObj>
          </a:graphicData>
        </a:graphic>
      </p:graphicFrame>
      <p:graphicFrame>
        <p:nvGraphicFramePr>
          <p:cNvPr id="92168" name="Object 8"/>
          <p:cNvGraphicFramePr>
            <a:graphicFrameLocks noChangeAspect="1"/>
          </p:cNvGraphicFramePr>
          <p:nvPr/>
        </p:nvGraphicFramePr>
        <p:xfrm>
          <a:off x="1182687" y="2667000"/>
          <a:ext cx="5254625" cy="1535112"/>
        </p:xfrm>
        <a:graphic>
          <a:graphicData uri="http://schemas.openxmlformats.org/presentationml/2006/ole">
            <p:oleObj spid="_x0000_s92168" name="数式" r:id="rId4" imgW="2298700" imgH="685800" progId="Equation.3">
              <p:embed/>
            </p:oleObj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6000" b="1" baseline="30000" dirty="0" smtClean="0"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altLang="ja-JP" sz="6000" b="1" dirty="0" smtClean="0">
                <a:latin typeface="Times New Roman" pitchFamily="18" charset="0"/>
                <a:cs typeface="Times New Roman" pitchFamily="18" charset="0"/>
              </a:rPr>
              <a:t> Propagation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/>
        </p:nvGraphicFramePr>
        <p:xfrm>
          <a:off x="533400" y="1295400"/>
          <a:ext cx="8102600" cy="1098550"/>
        </p:xfrm>
        <a:graphic>
          <a:graphicData uri="http://schemas.openxmlformats.org/presentationml/2006/ole">
            <p:oleObj spid="_x0000_s92162" name="数式" r:id="rId5" imgW="2933700" imgH="406400" progId="Equation.3">
              <p:embed/>
            </p:oleObj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71406" y="4292025"/>
            <a:ext cx="4192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For a single burst with</a:t>
            </a:r>
            <a:endParaRPr kumimoji="1" lang="ja-JP" altLang="en-US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19600" y="6286520"/>
            <a:ext cx="210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 err="1">
                <a:solidFill>
                  <a:prstClr val="black"/>
                </a:solidFill>
                <a:ea typeface="Arial Unicode MS" pitchFamily="50" charset="-128"/>
                <a:cs typeface="Arial Unicode MS" pitchFamily="50" charset="-128"/>
              </a:rPr>
              <a:t>Atoyan</a:t>
            </a:r>
            <a:r>
              <a:rPr kumimoji="1" lang="en-US" altLang="ja-JP" kern="1200" dirty="0">
                <a:solidFill>
                  <a:prstClr val="black"/>
                </a:solidFill>
                <a:ea typeface="Arial Unicode MS" pitchFamily="50" charset="-128"/>
                <a:cs typeface="Arial Unicode MS" pitchFamily="50" charset="-128"/>
              </a:rPr>
              <a:t>+ </a:t>
            </a:r>
            <a:r>
              <a:rPr kumimoji="1" lang="en-US" altLang="ja-JP" kern="1200" dirty="0" smtClean="0">
                <a:solidFill>
                  <a:prstClr val="black"/>
                </a:solidFill>
                <a:ea typeface="Arial Unicode MS" pitchFamily="50" charset="-128"/>
                <a:cs typeface="Arial Unicode MS" pitchFamily="50" charset="-128"/>
              </a:rPr>
              <a:t>95, </a:t>
            </a:r>
            <a:r>
              <a:rPr kumimoji="1" lang="en-US" altLang="ja-JP" kern="1200" dirty="0" err="1" smtClean="0">
                <a:solidFill>
                  <a:prstClr val="black"/>
                </a:solidFill>
                <a:ea typeface="Arial Unicode MS" pitchFamily="50" charset="-128"/>
                <a:cs typeface="Arial Unicode MS" pitchFamily="50" charset="-128"/>
              </a:rPr>
              <a:t>Shen</a:t>
            </a:r>
            <a:r>
              <a:rPr kumimoji="1" lang="en-US" altLang="ja-JP" kern="1200" dirty="0" smtClean="0">
                <a:solidFill>
                  <a:prstClr val="black"/>
                </a:solidFill>
                <a:ea typeface="Arial Unicode MS" pitchFamily="50" charset="-128"/>
                <a:cs typeface="Arial Unicode MS" pitchFamily="50" charset="-128"/>
              </a:rPr>
              <a:t> 70</a:t>
            </a:r>
            <a:endParaRPr kumimoji="1" lang="ja-JP" altLang="en-US" kern="1200" dirty="0">
              <a:solidFill>
                <a:prstClr val="black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/>
        </p:nvGraphicFramePr>
        <p:xfrm>
          <a:off x="4267200" y="4228088"/>
          <a:ext cx="1421654" cy="675285"/>
        </p:xfrm>
        <a:graphic>
          <a:graphicData uri="http://schemas.openxmlformats.org/presentationml/2006/ole">
            <p:oleObj spid="_x0000_s92164" name="数式" r:id="rId6" imgW="507960" imgH="241200" progId="Equation.3">
              <p:embed/>
            </p:oleObj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/>
        </p:nvGraphicFramePr>
        <p:xfrm>
          <a:off x="6608763" y="5054600"/>
          <a:ext cx="2243137" cy="1547813"/>
        </p:xfrm>
        <a:graphic>
          <a:graphicData uri="http://schemas.openxmlformats.org/presentationml/2006/ole">
            <p:oleObj spid="_x0000_s92165" name="数式" r:id="rId7" imgW="533400" imgH="368300" progId="Equation.3">
              <p:embed/>
            </p:oleObj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5721268" y="4338757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8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Power law spectrum</a:t>
            </a:r>
            <a:endParaRPr kumimoji="1" lang="ja-JP" altLang="en-US" sz="2800" kern="12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95600" y="1371600"/>
            <a:ext cx="1752600" cy="7620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19251" y="2133600"/>
            <a:ext cx="13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Diffusion</a:t>
            </a:r>
            <a:endParaRPr kumimoji="1" lang="ja-JP" alt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953000" y="1295400"/>
            <a:ext cx="1905000" cy="1098550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00600" y="2362200"/>
            <a:ext cx="2203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Energy loss by</a:t>
            </a:r>
          </a:p>
          <a:p>
            <a:r>
              <a:rPr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IC</a:t>
            </a:r>
            <a:r>
              <a:rPr kumimoji="1"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&amp; </a:t>
            </a:r>
            <a:r>
              <a:rPr lang="en-US" altLang="ja-JP" sz="2400" dirty="0" err="1" smtClean="0">
                <a:solidFill>
                  <a:srgbClr val="008000"/>
                </a:solidFill>
                <a:latin typeface="Arial"/>
                <a:cs typeface="Arial"/>
              </a:rPr>
              <a:t>synchro</a:t>
            </a:r>
            <a:r>
              <a:rPr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.</a:t>
            </a:r>
            <a:endParaRPr kumimoji="1" lang="ja-JP" altLang="en-US" sz="2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137400" y="1371600"/>
            <a:ext cx="1549400" cy="838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239000" y="2209800"/>
            <a:ext cx="133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Injection</a:t>
            </a:r>
            <a:endParaRPr kumimoji="1" lang="ja-JP" alt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53200" y="3505200"/>
            <a:ext cx="1635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6600"/>
                </a:solidFill>
              </a:rPr>
              <a:t>← B/C ratio</a:t>
            </a:r>
            <a:endParaRPr kumimoji="1" lang="ja-JP" altLang="en-US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Positron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00200"/>
            <a:ext cx="7649369" cy="52578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487627" y="1371600"/>
            <a:ext cx="165637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ja-JP" sz="2400" dirty="0" err="1" smtClean="0">
                <a:latin typeface="Arial"/>
                <a:cs typeface="Arial"/>
              </a:rPr>
              <a:t>d</a:t>
            </a:r>
            <a:r>
              <a:rPr lang="en-US" altLang="ja-JP" sz="2400" dirty="0" smtClean="0">
                <a:latin typeface="Arial"/>
                <a:cs typeface="Arial"/>
              </a:rPr>
              <a:t>=1kpc</a:t>
            </a:r>
          </a:p>
          <a:p>
            <a:pPr marL="342900" indent="-342900"/>
            <a:endParaRPr lang="en-US" altLang="ja-JP" sz="2400" dirty="0" smtClean="0">
              <a:latin typeface="Arial"/>
              <a:cs typeface="Arial"/>
            </a:endParaRPr>
          </a:p>
          <a:p>
            <a:pPr marL="342900" indent="-342900"/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(a)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0.9d50 erg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2d5 yr</a:t>
            </a:r>
          </a:p>
          <a:p>
            <a:pPr marL="342900" indent="-342900"/>
            <a:r>
              <a:rPr kumimoji="1" lang="en-US" altLang="ja-JP" sz="2400" dirty="0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dirty="0" smtClean="0">
                <a:latin typeface="Arial"/>
                <a:cs typeface="Arial"/>
              </a:rPr>
              <a:t>=2.5</a:t>
            </a:r>
          </a:p>
          <a:p>
            <a:pPr marL="342900" indent="-342900"/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altLang="ja-JP" sz="2400" dirty="0" err="1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) Harder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0.8d50 erg</a:t>
            </a:r>
          </a:p>
          <a:p>
            <a:pPr marL="342900" indent="-342900"/>
            <a:r>
              <a:rPr lang="en-US" altLang="ja-JP" sz="2400" dirty="0" smtClean="0">
                <a:latin typeface="Arial"/>
                <a:cs typeface="Arial"/>
              </a:rPr>
              <a:t>5.6d5 yr</a:t>
            </a:r>
          </a:p>
          <a:p>
            <a:pPr marL="342900" indent="-342900"/>
            <a:r>
              <a:rPr kumimoji="1" lang="en-US" altLang="ja-JP" sz="2400" dirty="0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dirty="0" smtClean="0">
                <a:latin typeface="Arial"/>
                <a:cs typeface="Arial"/>
              </a:rPr>
              <a:t>=1.8</a:t>
            </a:r>
          </a:p>
          <a:p>
            <a:pPr marL="342900" indent="-342900"/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altLang="ja-JP" sz="2400" dirty="0" err="1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) Older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3d50 </a:t>
            </a:r>
            <a:r>
              <a:rPr lang="en-US" altLang="ja-JP" sz="2400" dirty="0" smtClean="0">
                <a:latin typeface="Arial"/>
                <a:cs typeface="Arial"/>
              </a:rPr>
              <a:t>erg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3d6 yr</a:t>
            </a:r>
          </a:p>
          <a:p>
            <a:pPr marL="342900" indent="-342900"/>
            <a:r>
              <a:rPr lang="en-US" altLang="ja-JP" sz="2400" dirty="0" smtClean="0">
                <a:latin typeface="Symbol" charset="2"/>
                <a:cs typeface="Symbol" charset="2"/>
              </a:rPr>
              <a:t>a</a:t>
            </a:r>
            <a:r>
              <a:rPr lang="en-US" altLang="ja-JP" sz="2400" dirty="0" smtClean="0">
                <a:latin typeface="Arial"/>
                <a:cs typeface="Arial"/>
              </a:rPr>
              <a:t>=1.8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69567" y="1091624"/>
            <a:ext cx="61456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We can fit the PAMELA data well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" y="63362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Ioka</a:t>
            </a:r>
            <a:r>
              <a:rPr kumimoji="1" lang="en-US" altLang="ja-JP" dirty="0" smtClean="0"/>
              <a:t> 08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PAMELA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358" r="11314" b="19753"/>
          <a:stretch>
            <a:fillRect/>
          </a:stretch>
        </p:blipFill>
        <p:spPr bwMode="auto">
          <a:xfrm>
            <a:off x="51916" y="1600200"/>
            <a:ext cx="5510684" cy="522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720230" y="645453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 err="1">
                <a:solidFill>
                  <a:prstClr val="black"/>
                </a:solidFill>
                <a:ea typeface="Arial Unicode MS" pitchFamily="50" charset="-128"/>
                <a:cs typeface="Arial Unicode MS" pitchFamily="50" charset="-128"/>
              </a:rPr>
              <a:t>Adriani</a:t>
            </a:r>
            <a:r>
              <a:rPr kumimoji="1" lang="en-US" altLang="ja-JP" kern="1200" dirty="0" smtClean="0">
                <a:solidFill>
                  <a:prstClr val="black"/>
                </a:solidFill>
                <a:ea typeface="Arial Unicode MS" pitchFamily="50" charset="-128"/>
                <a:cs typeface="Arial Unicode MS" pitchFamily="50" charset="-128"/>
              </a:rPr>
              <a:t>+ </a:t>
            </a:r>
            <a:r>
              <a:rPr kumimoji="1" lang="en-US" altLang="ja-JP" kern="1200" dirty="0">
                <a:solidFill>
                  <a:prstClr val="black"/>
                </a:solidFill>
                <a:ea typeface="Arial Unicode MS" pitchFamily="50" charset="-128"/>
                <a:cs typeface="Arial Unicode MS" pitchFamily="50" charset="-128"/>
              </a:rPr>
              <a:t>08</a:t>
            </a:r>
            <a:endParaRPr kumimoji="1" lang="ja-JP" altLang="en-US" kern="1200" dirty="0">
              <a:solidFill>
                <a:prstClr val="black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400" y="1015424"/>
            <a:ext cx="88074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Positron excess</a:t>
            </a:r>
            <a:r>
              <a:rPr kumimoji="1" lang="en-US" altLang="ja-JP" sz="3200" kern="1200" dirty="0" smtClean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 above the predicted</a:t>
            </a:r>
            <a:r>
              <a:rPr lang="en-US" altLang="ja-JP" sz="3200" dirty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 </a:t>
            </a:r>
            <a:r>
              <a:rPr kumimoji="1" lang="en-US" altLang="ja-JP" sz="3200" kern="1200" dirty="0" smtClean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secondary</a:t>
            </a:r>
            <a:endParaRPr kumimoji="1" lang="ja-JP" altLang="en-US" sz="3200" kern="1200" dirty="0">
              <a:solidFill>
                <a:srgbClr val="FF0000"/>
              </a:solidFill>
              <a:latin typeface="Arial"/>
              <a:ea typeface="Arial Unicode MS" pitchFamily="50" charset="-128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90800" y="4876800"/>
            <a:ext cx="19013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/>
                <a:cs typeface="Arial"/>
              </a:rPr>
              <a:t>Expected</a:t>
            </a:r>
          </a:p>
          <a:p>
            <a:r>
              <a:rPr lang="en-US" altLang="ja-JP" sz="2800" dirty="0" smtClean="0">
                <a:latin typeface="Arial"/>
                <a:cs typeface="Arial"/>
              </a:rPr>
              <a:t>Secondary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95600" y="2362200"/>
            <a:ext cx="1501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Positron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Excess</a:t>
            </a:r>
            <a:endParaRPr kumimoji="1" lang="ja-JP" alt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10200" y="1752600"/>
            <a:ext cx="36734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⇒ Primary sources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 - Dark matter?</a:t>
            </a: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 - Astrophysical?</a:t>
            </a:r>
          </a:p>
          <a:p>
            <a:endParaRPr lang="en-US" altLang="ja-JP" sz="3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⇒ </a:t>
            </a:r>
            <a:r>
              <a:rPr kumimoji="1"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Many papers</a:t>
            </a:r>
          </a:p>
          <a:p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     </a:t>
            </a:r>
            <a:r>
              <a:rPr kumimoji="1"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&gt;100 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43600" y="5867400"/>
            <a:ext cx="2862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Jul 06 - Feb 08</a:t>
            </a:r>
          </a:p>
          <a:p>
            <a:r>
              <a:rPr kumimoji="1" lang="en-US" altLang="ja-JP" sz="2400" dirty="0" smtClean="0">
                <a:latin typeface="Arial"/>
                <a:cs typeface="Arial"/>
              </a:rPr>
              <a:t>151672 </a:t>
            </a:r>
            <a:r>
              <a:rPr kumimoji="1" lang="en-US" altLang="ja-JP" sz="2400" dirty="0" err="1" smtClean="0">
                <a:latin typeface="Arial"/>
                <a:cs typeface="Arial"/>
              </a:rPr>
              <a:t>e</a:t>
            </a:r>
            <a:r>
              <a:rPr kumimoji="1" lang="en-US" altLang="ja-JP" sz="2400" dirty="0" smtClean="0">
                <a:latin typeface="Arial"/>
                <a:cs typeface="Arial"/>
              </a:rPr>
              <a:t>-, 9430 </a:t>
            </a:r>
            <a:r>
              <a:rPr kumimoji="1" lang="en-US" altLang="ja-JP" sz="2400" dirty="0" err="1" smtClean="0">
                <a:latin typeface="Arial"/>
                <a:cs typeface="Arial"/>
              </a:rPr>
              <a:t>e</a:t>
            </a:r>
            <a:r>
              <a:rPr kumimoji="1" lang="en-US" altLang="ja-JP" sz="2400" dirty="0" smtClean="0">
                <a:latin typeface="Arial"/>
                <a:cs typeface="Arial"/>
              </a:rPr>
              <a:t>+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38200" y="3962400"/>
            <a:ext cx="138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Solar </a:t>
            </a:r>
          </a:p>
          <a:p>
            <a:r>
              <a:rPr kumimoji="1" lang="en-US" altLang="ja-JP" sz="2000" dirty="0" smtClean="0"/>
              <a:t>modulation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Electron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018"/>
            <a:ext cx="7696200" cy="533798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300813" y="1066800"/>
            <a:ext cx="60143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ATIC/PPB-BETS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 Fermi/HESS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87627" y="1371600"/>
            <a:ext cx="169790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ja-JP" sz="2400" dirty="0" err="1" smtClean="0">
                <a:latin typeface="Arial"/>
                <a:cs typeface="Arial"/>
              </a:rPr>
              <a:t>d</a:t>
            </a:r>
            <a:r>
              <a:rPr lang="en-US" altLang="ja-JP" sz="2400" dirty="0" smtClean="0">
                <a:latin typeface="Arial"/>
                <a:cs typeface="Arial"/>
              </a:rPr>
              <a:t>=1kpc</a:t>
            </a:r>
          </a:p>
          <a:p>
            <a:pPr marL="342900" indent="-342900"/>
            <a:endParaRPr lang="en-US" altLang="ja-JP" sz="2400" dirty="0" smtClean="0">
              <a:latin typeface="Arial"/>
              <a:cs typeface="Arial"/>
            </a:endParaRPr>
          </a:p>
          <a:p>
            <a:pPr marL="342900" indent="-342900"/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(a)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0.9d50 erg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2d5 yr</a:t>
            </a:r>
          </a:p>
          <a:p>
            <a:pPr marL="342900" indent="-342900"/>
            <a:r>
              <a:rPr kumimoji="1" lang="en-US" altLang="ja-JP" sz="2400" dirty="0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dirty="0" smtClean="0">
                <a:latin typeface="Arial"/>
                <a:cs typeface="Arial"/>
              </a:rPr>
              <a:t>=2.5</a:t>
            </a:r>
          </a:p>
          <a:p>
            <a:pPr marL="342900" indent="-342900"/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altLang="ja-JP" sz="2400" dirty="0" err="1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) Harder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0.8d50 erg</a:t>
            </a:r>
          </a:p>
          <a:p>
            <a:pPr marL="342900" indent="-342900"/>
            <a:r>
              <a:rPr lang="en-US" altLang="ja-JP" sz="2400" dirty="0" smtClean="0">
                <a:latin typeface="Arial"/>
                <a:cs typeface="Arial"/>
              </a:rPr>
              <a:t>5.6d5 yr</a:t>
            </a:r>
          </a:p>
          <a:p>
            <a:pPr marL="342900" indent="-342900"/>
            <a:r>
              <a:rPr kumimoji="1" lang="en-US" altLang="ja-JP" sz="2400" dirty="0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dirty="0" smtClean="0">
                <a:latin typeface="Arial"/>
                <a:cs typeface="Arial"/>
              </a:rPr>
              <a:t>=1.8</a:t>
            </a:r>
          </a:p>
          <a:p>
            <a:pPr marL="342900" indent="-342900"/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altLang="ja-JP" sz="2400" dirty="0" err="1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) Older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3d50 </a:t>
            </a:r>
            <a:r>
              <a:rPr lang="en-US" altLang="ja-JP" sz="2400" dirty="0" smtClean="0">
                <a:latin typeface="Arial"/>
                <a:cs typeface="Arial"/>
              </a:rPr>
              <a:t>erg</a:t>
            </a:r>
          </a:p>
          <a:p>
            <a:pPr marL="342900" indent="-342900"/>
            <a:r>
              <a:rPr kumimoji="1" lang="en-US" altLang="ja-JP" sz="2400" dirty="0" smtClean="0">
                <a:latin typeface="Arial"/>
                <a:cs typeface="Arial"/>
              </a:rPr>
              <a:t>3d6 yr</a:t>
            </a:r>
          </a:p>
          <a:p>
            <a:pPr marL="342900" indent="-342900"/>
            <a:r>
              <a:rPr lang="en-US" altLang="ja-JP" sz="2400" dirty="0" smtClean="0">
                <a:latin typeface="Symbol" charset="2"/>
                <a:cs typeface="Symbol" charset="2"/>
              </a:rPr>
              <a:t>a</a:t>
            </a:r>
            <a:r>
              <a:rPr lang="en-US" altLang="ja-JP" sz="2400" dirty="0" smtClean="0">
                <a:latin typeface="Arial"/>
                <a:cs typeface="Arial"/>
              </a:rPr>
              <a:t>=1.8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" y="63362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Ioka</a:t>
            </a:r>
            <a:r>
              <a:rPr kumimoji="1" lang="en-US" altLang="ja-JP" dirty="0" smtClean="0"/>
              <a:t> 08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DM-like Sharp Cutoff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0018"/>
            <a:ext cx="7696200" cy="533798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2400" y="1066800"/>
            <a:ext cx="28081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Due to</a:t>
            </a:r>
            <a:r>
              <a:rPr kumimoji="1" lang="en-US" altLang="ja-JP" sz="3200" kern="1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cooling</a:t>
            </a:r>
            <a:endParaRPr kumimoji="1" lang="en-US" altLang="ja-JP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6731000" y="5813425"/>
          <a:ext cx="2243138" cy="815975"/>
        </p:xfrm>
        <a:graphic>
          <a:graphicData uri="http://schemas.openxmlformats.org/presentationml/2006/ole">
            <p:oleObj spid="_x0000_s162823" name="数式" r:id="rId4" imgW="558800" imgH="203200" progId="Equation.3">
              <p:embed/>
            </p:oleObj>
          </a:graphicData>
        </a:graphic>
      </p:graphicFrame>
      <p:cxnSp>
        <p:nvCxnSpPr>
          <p:cNvPr id="18" name="直線矢印コネクタ 17"/>
          <p:cNvCxnSpPr/>
          <p:nvPr/>
        </p:nvCxnSpPr>
        <p:spPr>
          <a:xfrm rot="5400000">
            <a:off x="5077822" y="3207746"/>
            <a:ext cx="2798357" cy="15240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rot="5400000">
            <a:off x="4257084" y="2733083"/>
            <a:ext cx="3144433" cy="2819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6886318" y="4724400"/>
            <a:ext cx="2181482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Independent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of initial </a:t>
            </a:r>
            <a:r>
              <a:rPr lang="en-US" altLang="ja-JP" sz="2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sz="2800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max</a:t>
            </a:r>
            <a:endParaRPr kumimoji="1" lang="en-US" altLang="ja-JP" sz="2800" baseline="-250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010400" y="3360003"/>
            <a:ext cx="2133968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ATIC peak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HESS cutoff</a:t>
            </a:r>
            <a:endParaRPr kumimoji="1" lang="ja-JP" alt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5400000">
            <a:off x="5420722" y="3550644"/>
            <a:ext cx="2798360" cy="83820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457200" y="63362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Ioka</a:t>
            </a:r>
            <a:r>
              <a:rPr kumimoji="1" lang="en-US" altLang="ja-JP" dirty="0" smtClean="0"/>
              <a:t> 08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219200"/>
            <a:ext cx="5791568" cy="1351366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635250"/>
            <a:ext cx="2951163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0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748213"/>
            <a:ext cx="29527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sz="6000" b="1" dirty="0">
                <a:solidFill>
                  <a:schemeClr val="tx1"/>
                </a:solidFill>
                <a:latin typeface="Times New Roman"/>
                <a:cs typeface="Times New Roman"/>
              </a:rPr>
              <a:t>Continuous injection</a:t>
            </a: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57658" y="3358357"/>
          <a:ext cx="4214342" cy="985043"/>
        </p:xfrm>
        <a:graphic>
          <a:graphicData uri="http://schemas.openxmlformats.org/presentationml/2006/ole">
            <p:oleObj spid="_x0000_s118786" name="数式" r:id="rId5" imgW="1904760" imgH="444240" progId="Equation.3">
              <p:embed/>
            </p:oleObj>
          </a:graphicData>
        </a:graphic>
      </p:graphicFrame>
      <p:graphicFrame>
        <p:nvGraphicFramePr>
          <p:cNvPr id="20489" name="Object 9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97301" y="5410200"/>
          <a:ext cx="4319162" cy="1127125"/>
        </p:xfrm>
        <a:graphic>
          <a:graphicData uri="http://schemas.openxmlformats.org/presentationml/2006/ole">
            <p:oleObj spid="_x0000_s118787" name="数式" r:id="rId6" imgW="1854000" imgH="482400" progId="Equation.3">
              <p:embed/>
            </p:oleObj>
          </a:graphicData>
        </a:graphic>
      </p:graphicFrame>
      <p:graphicFrame>
        <p:nvGraphicFramePr>
          <p:cNvPr id="20492" name="Object 1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609600" y="1143000"/>
          <a:ext cx="7894390" cy="1349375"/>
        </p:xfrm>
        <a:graphic>
          <a:graphicData uri="http://schemas.openxmlformats.org/presentationml/2006/ole">
            <p:oleObj spid="_x0000_s118788" name="数式" r:id="rId7" imgW="2971800" imgH="507960" progId="Equation.3">
              <p:embed/>
            </p:oleObj>
          </a:graphicData>
        </a:graphic>
      </p:graphicFrame>
      <p:graphicFrame>
        <p:nvGraphicFramePr>
          <p:cNvPr id="20497" name="Object 17"/>
          <p:cNvGraphicFramePr>
            <a:graphicFrameLocks noChangeAspect="1"/>
          </p:cNvGraphicFramePr>
          <p:nvPr>
            <p:ph sz="quarter" idx="4294967295"/>
          </p:nvPr>
        </p:nvGraphicFramePr>
        <p:xfrm>
          <a:off x="5748338" y="3831431"/>
          <a:ext cx="363537" cy="503237"/>
        </p:xfrm>
        <a:graphic>
          <a:graphicData uri="http://schemas.openxmlformats.org/presentationml/2006/ole">
            <p:oleObj spid="_x0000_s118789" name="数式" r:id="rId8" imgW="164880" imgH="228600" progId="Equation.3">
              <p:embed/>
            </p:oleObj>
          </a:graphicData>
        </a:graphic>
      </p:graphicFrame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23850" y="268128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800" kern="1200">
                <a:solidFill>
                  <a:srgbClr val="3366FF"/>
                </a:solidFill>
                <a:latin typeface="Arial" charset="0"/>
                <a:ea typeface="ＭＳ Ｐゴシック" charset="-128"/>
                <a:cs typeface="+mn-cs"/>
              </a:rPr>
              <a:t>Case 1:</a:t>
            </a:r>
            <a:r>
              <a:rPr kumimoji="1" lang="en-US" altLang="ja-JP" sz="2800" kern="1200">
                <a:solidFill>
                  <a:srgbClr val="FF0000"/>
                </a:solidFill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1" lang="en-US" altLang="ja-JP" sz="28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pulsar-type decay</a:t>
            </a:r>
            <a:endParaRPr kumimoji="1" lang="en-US" altLang="ja-JP" sz="2800" kern="1200">
              <a:solidFill>
                <a:srgbClr val="FF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23850" y="4800600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800" kern="1200">
                <a:solidFill>
                  <a:srgbClr val="3366FF"/>
                </a:solidFill>
                <a:latin typeface="Arial" charset="0"/>
                <a:ea typeface="ＭＳ Ｐゴシック" charset="-128"/>
                <a:cs typeface="+mn-cs"/>
              </a:rPr>
              <a:t>Case 2:</a:t>
            </a:r>
            <a:r>
              <a:rPr kumimoji="1" lang="en-US" altLang="ja-JP" sz="2800" kern="1200">
                <a:solidFill>
                  <a:srgbClr val="FF0000"/>
                </a:solidFill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1" lang="en-US" altLang="ja-JP" sz="28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exponential decay</a:t>
            </a:r>
            <a:endParaRPr kumimoji="1" lang="en-US" altLang="ja-JP" sz="2800" kern="1200">
              <a:solidFill>
                <a:srgbClr val="FF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5029200" y="4403725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20499" name="Object 19"/>
          <p:cNvGraphicFramePr>
            <a:graphicFrameLocks noChangeAspect="1"/>
          </p:cNvGraphicFramePr>
          <p:nvPr/>
        </p:nvGraphicFramePr>
        <p:xfrm>
          <a:off x="5748338" y="6069013"/>
          <a:ext cx="363537" cy="503237"/>
        </p:xfrm>
        <a:graphic>
          <a:graphicData uri="http://schemas.openxmlformats.org/presentationml/2006/ole">
            <p:oleObj spid="_x0000_s118790" name="数式" r:id="rId9" imgW="164880" imgH="228600" progId="Equation.3">
              <p:embed/>
            </p:oleObj>
          </a:graphicData>
        </a:graphic>
      </p:graphicFrame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5045075" y="6597650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2895600" y="1112838"/>
            <a:ext cx="1219200" cy="868362"/>
          </a:xfrm>
          <a:prstGeom prst="ellipse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Continuous Injection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1894642"/>
            <a:ext cx="7086599" cy="484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233" y="1168092"/>
            <a:ext cx="4756767" cy="8893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81000" y="1219200"/>
            <a:ext cx="3254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Cutoff width 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De</a:t>
            </a:r>
            <a:r>
              <a:rPr kumimoji="1" lang="en-US" altLang="ja-JP" sz="3200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cut</a:t>
            </a:r>
            <a:endParaRPr kumimoji="1" lang="ja-JP" altLang="en-US" sz="3200" baseline="-25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 rot="5400000">
            <a:off x="3465512" y="4684712"/>
            <a:ext cx="2820988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4876800" y="3808412"/>
            <a:ext cx="381000" cy="1588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390761" y="3893403"/>
            <a:ext cx="1400794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400" dirty="0" smtClean="0">
                <a:latin typeface="Arial"/>
                <a:cs typeface="Arial"/>
              </a:rPr>
              <a:t>t</a:t>
            </a:r>
            <a:r>
              <a:rPr kumimoji="1" lang="en-US" altLang="ja-JP" sz="2400" dirty="0" smtClean="0">
                <a:latin typeface="Arial"/>
                <a:cs typeface="Arial"/>
              </a:rPr>
              <a:t>~10</a:t>
            </a:r>
            <a:r>
              <a:rPr kumimoji="1" lang="en-US" altLang="ja-JP" sz="2400" baseline="30000" dirty="0" smtClean="0">
                <a:latin typeface="Arial"/>
                <a:cs typeface="Arial"/>
              </a:rPr>
              <a:t>5</a:t>
            </a:r>
            <a:r>
              <a:rPr kumimoji="1" lang="en-US" altLang="ja-JP" sz="2400" dirty="0" smtClean="0">
                <a:latin typeface="Arial"/>
                <a:cs typeface="Arial"/>
              </a:rPr>
              <a:t>yr</a:t>
            </a:r>
          </a:p>
          <a:p>
            <a:r>
              <a:rPr lang="en-US" altLang="ja-JP" sz="2400" dirty="0" err="1" smtClean="0">
                <a:latin typeface="Arial"/>
                <a:cs typeface="Arial"/>
              </a:rPr>
              <a:t>e</a:t>
            </a:r>
            <a:r>
              <a:rPr lang="en-US" altLang="ja-JP" sz="2400" baseline="30000" dirty="0" err="1" smtClean="0">
                <a:latin typeface="Arial"/>
                <a:cs typeface="Arial"/>
              </a:rPr>
              <a:t>-t</a:t>
            </a:r>
            <a:r>
              <a:rPr lang="en-US" altLang="ja-JP" sz="2400" dirty="0" smtClean="0">
                <a:latin typeface="Arial"/>
                <a:cs typeface="Arial"/>
              </a:rPr>
              <a:t> decay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90760" y="4884003"/>
            <a:ext cx="1402948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400" dirty="0" smtClean="0">
                <a:latin typeface="Arial"/>
                <a:cs typeface="Arial"/>
              </a:rPr>
              <a:t>t</a:t>
            </a:r>
            <a:r>
              <a:rPr kumimoji="1" lang="en-US" altLang="ja-JP" sz="2400" dirty="0" smtClean="0">
                <a:latin typeface="Arial"/>
                <a:cs typeface="Arial"/>
              </a:rPr>
              <a:t>~10</a:t>
            </a:r>
            <a:r>
              <a:rPr kumimoji="1" lang="en-US" altLang="ja-JP" sz="2400" baseline="30000" dirty="0" smtClean="0">
                <a:latin typeface="Arial"/>
                <a:cs typeface="Arial"/>
              </a:rPr>
              <a:t>5</a:t>
            </a:r>
            <a:r>
              <a:rPr kumimoji="1" lang="en-US" altLang="ja-JP" sz="2400" dirty="0" smtClean="0">
                <a:latin typeface="Arial"/>
                <a:cs typeface="Arial"/>
              </a:rPr>
              <a:t>yr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t</a:t>
            </a:r>
            <a:r>
              <a:rPr lang="en-US" altLang="ja-JP" sz="2400" baseline="30000" dirty="0" smtClean="0">
                <a:latin typeface="Arial"/>
                <a:cs typeface="Arial"/>
              </a:rPr>
              <a:t>-2</a:t>
            </a:r>
            <a:r>
              <a:rPr lang="en-US" altLang="ja-JP" sz="2400" dirty="0" smtClean="0">
                <a:latin typeface="Arial"/>
                <a:cs typeface="Arial"/>
              </a:rPr>
              <a:t> decay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90759" y="5874603"/>
            <a:ext cx="1402948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400" dirty="0" smtClean="0">
                <a:latin typeface="Arial"/>
                <a:cs typeface="Arial"/>
              </a:rPr>
              <a:t>t</a:t>
            </a:r>
            <a:r>
              <a:rPr kumimoji="1" lang="en-US" altLang="ja-JP" sz="2400" dirty="0" smtClean="0">
                <a:latin typeface="Arial"/>
                <a:cs typeface="Arial"/>
              </a:rPr>
              <a:t>~10</a:t>
            </a:r>
            <a:r>
              <a:rPr kumimoji="1" lang="en-US" altLang="ja-JP" sz="2400" baseline="30000" dirty="0" smtClean="0">
                <a:latin typeface="Arial"/>
                <a:cs typeface="Arial"/>
              </a:rPr>
              <a:t>4</a:t>
            </a:r>
            <a:r>
              <a:rPr kumimoji="1" lang="en-US" altLang="ja-JP" sz="2400" dirty="0" smtClean="0">
                <a:latin typeface="Arial"/>
                <a:cs typeface="Arial"/>
              </a:rPr>
              <a:t>yr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t</a:t>
            </a:r>
            <a:r>
              <a:rPr lang="en-US" altLang="ja-JP" sz="2400" baseline="30000" dirty="0" smtClean="0">
                <a:latin typeface="Arial"/>
                <a:cs typeface="Arial"/>
              </a:rPr>
              <a:t>-2</a:t>
            </a:r>
            <a:r>
              <a:rPr lang="en-US" altLang="ja-JP" sz="2400" dirty="0" smtClean="0">
                <a:latin typeface="Arial"/>
                <a:cs typeface="Arial"/>
              </a:rPr>
              <a:t> decay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cxnSp>
        <p:nvCxnSpPr>
          <p:cNvPr id="17" name="直線矢印コネクタ 16"/>
          <p:cNvCxnSpPr>
            <a:stCxn id="15" idx="1"/>
          </p:cNvCxnSpPr>
          <p:nvPr/>
        </p:nvCxnSpPr>
        <p:spPr>
          <a:xfrm rot="10800000">
            <a:off x="6278679" y="5874604"/>
            <a:ext cx="1112081" cy="4154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4" idx="1"/>
          </p:cNvCxnSpPr>
          <p:nvPr/>
        </p:nvCxnSpPr>
        <p:spPr>
          <a:xfrm rot="10800000" flipV="1">
            <a:off x="6659680" y="5299502"/>
            <a:ext cx="731081" cy="270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13" idx="1"/>
          </p:cNvCxnSpPr>
          <p:nvPr/>
        </p:nvCxnSpPr>
        <p:spPr>
          <a:xfrm rot="10800000" flipV="1">
            <a:off x="5410201" y="4308901"/>
            <a:ext cx="1980561" cy="575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7239000" y="2087940"/>
            <a:ext cx="18267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⇒ Model</a:t>
            </a:r>
          </a:p>
          <a:p>
            <a:r>
              <a:rPr kumimoji="1"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selection</a:t>
            </a:r>
          </a:p>
          <a:p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(CALET)</a:t>
            </a:r>
            <a:endParaRPr kumimoji="1" lang="ja-JP" altLang="en-US" sz="32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8600" y="6412468"/>
            <a:ext cx="152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Kawanaka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4006233" y="3893403"/>
            <a:ext cx="1022967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>
            <a:spLocks noChangeAspect="1"/>
          </p:cNvSpPr>
          <p:nvPr/>
        </p:nvSpPr>
        <p:spPr>
          <a:xfrm>
            <a:off x="2590800" y="4800600"/>
            <a:ext cx="23441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Cutoff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 width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Astrophysical Models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164866" name="図 2" descr="0052_xray_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2516724" cy="251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図 1" descr="DestroySt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678668"/>
            <a:ext cx="2328706" cy="156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apping_expcorr_0520_20100"/>
          <p:cNvPicPr>
            <a:picLocks noChangeAspect="1" noChangeArrowheads="1"/>
          </p:cNvPicPr>
          <p:nvPr/>
        </p:nvPicPr>
        <p:blipFill>
          <a:blip r:embed="rId4"/>
          <a:srcRect l="23077" t="15063" r="20512" b="28206"/>
          <a:stretch>
            <a:fillRect/>
          </a:stretch>
        </p:blipFill>
        <p:spPr bwMode="auto">
          <a:xfrm>
            <a:off x="3124200" y="1155304"/>
            <a:ext cx="2272991" cy="2286000"/>
          </a:xfrm>
          <a:prstGeom prst="rect">
            <a:avLst/>
          </a:prstGeom>
          <a:noFill/>
        </p:spPr>
      </p:pic>
      <p:pic>
        <p:nvPicPr>
          <p:cNvPr id="6" name="Picture 13" descr="microqua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142712"/>
            <a:ext cx="2345478" cy="1459816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68105" y="3659724"/>
            <a:ext cx="29560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Shen</a:t>
            </a:r>
            <a:r>
              <a:rPr lang="en-US" altLang="ja-JP" dirty="0" smtClean="0">
                <a:latin typeface="Arial"/>
                <a:cs typeface="Arial"/>
              </a:rPr>
              <a:t> 70; </a:t>
            </a:r>
            <a:r>
              <a:rPr lang="en-US" altLang="ja-JP" dirty="0" err="1" smtClean="0">
                <a:latin typeface="Arial"/>
                <a:cs typeface="Arial"/>
              </a:rPr>
              <a:t>Aharonian</a:t>
            </a:r>
            <a:r>
              <a:rPr lang="en-US" altLang="ja-JP" dirty="0" smtClean="0">
                <a:latin typeface="Arial"/>
                <a:cs typeface="Arial"/>
              </a:rPr>
              <a:t>+ 95;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Atoyan</a:t>
            </a:r>
            <a:r>
              <a:rPr lang="en-US" altLang="ja-JP" dirty="0" smtClean="0">
                <a:latin typeface="Arial"/>
                <a:cs typeface="Arial"/>
              </a:rPr>
              <a:t> et al. 95; Chi+ 96; </a:t>
            </a:r>
          </a:p>
          <a:p>
            <a:r>
              <a:rPr lang="en-US" altLang="ja-JP" dirty="0" smtClean="0">
                <a:latin typeface="Arial"/>
                <a:cs typeface="Arial"/>
              </a:rPr>
              <a:t>Zhang &amp; Cheng 01;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Grimani</a:t>
            </a:r>
            <a:r>
              <a:rPr lang="en-US" altLang="ja-JP" dirty="0" smtClean="0">
                <a:latin typeface="Arial"/>
                <a:cs typeface="Arial"/>
              </a:rPr>
              <a:t> 07; </a:t>
            </a:r>
            <a:r>
              <a:rPr lang="en-US" altLang="ja-JP" dirty="0" err="1" smtClean="0">
                <a:latin typeface="Arial"/>
                <a:cs typeface="Arial"/>
              </a:rPr>
              <a:t>Yuksel</a:t>
            </a:r>
            <a:r>
              <a:rPr lang="en-US" altLang="ja-JP" dirty="0" smtClean="0">
                <a:latin typeface="Arial"/>
                <a:cs typeface="Arial"/>
              </a:rPr>
              <a:t>+ 08;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Buesching</a:t>
            </a:r>
            <a:r>
              <a:rPr lang="en-US" altLang="ja-JP" dirty="0" smtClean="0">
                <a:latin typeface="Arial"/>
                <a:cs typeface="Arial"/>
              </a:rPr>
              <a:t>+ 08; </a:t>
            </a:r>
          </a:p>
          <a:p>
            <a:r>
              <a:rPr lang="en-US" altLang="ja-JP" dirty="0" smtClean="0">
                <a:latin typeface="Arial"/>
                <a:cs typeface="Arial"/>
              </a:rPr>
              <a:t>Hooper+ 08; </a:t>
            </a:r>
            <a:r>
              <a:rPr lang="en-US" altLang="ja-JP" dirty="0" err="1" smtClean="0">
                <a:latin typeface="Arial"/>
                <a:cs typeface="Arial"/>
              </a:rPr>
              <a:t>Profumo</a:t>
            </a:r>
            <a:r>
              <a:rPr lang="en-US" altLang="ja-JP" dirty="0" smtClean="0">
                <a:latin typeface="Arial"/>
                <a:cs typeface="Arial"/>
              </a:rPr>
              <a:t> 08;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Malyshev</a:t>
            </a:r>
            <a:r>
              <a:rPr lang="en-US" altLang="ja-JP" dirty="0" smtClean="0">
                <a:latin typeface="Arial"/>
                <a:cs typeface="Arial"/>
              </a:rPr>
              <a:t>+ 09; Grasso+ 09</a:t>
            </a:r>
          </a:p>
          <a:p>
            <a:r>
              <a:rPr lang="en-US" altLang="ja-JP" dirty="0" err="1" smtClean="0">
                <a:solidFill>
                  <a:srgbClr val="0000FF"/>
                </a:solidFill>
                <a:latin typeface="Arial"/>
                <a:cs typeface="Arial"/>
              </a:rPr>
              <a:t>Kawanaka</a:t>
            </a:r>
            <a:r>
              <a:rPr lang="en-US" altLang="ja-JP" dirty="0" smtClean="0">
                <a:solidFill>
                  <a:srgbClr val="0000FF"/>
                </a:solidFill>
                <a:latin typeface="Arial"/>
                <a:cs typeface="Arial"/>
              </a:rPr>
              <a:t>, KI &amp; </a:t>
            </a:r>
            <a:r>
              <a:rPr lang="en-US" altLang="ja-JP" dirty="0" err="1" smtClean="0">
                <a:solidFill>
                  <a:srgbClr val="0000FF"/>
                </a:solidFill>
                <a:latin typeface="Arial"/>
                <a:cs typeface="Arial"/>
              </a:rPr>
              <a:t>Nojiri</a:t>
            </a:r>
            <a:r>
              <a:rPr lang="en-US" altLang="ja-JP" dirty="0" smtClean="0">
                <a:solidFill>
                  <a:srgbClr val="0000FF"/>
                </a:solidFill>
                <a:latin typeface="Arial"/>
                <a:cs typeface="Arial"/>
              </a:rPr>
              <a:t> 09</a:t>
            </a:r>
            <a:r>
              <a:rPr lang="en-US" altLang="ja-JP" dirty="0" smtClean="0">
                <a:latin typeface="Arial"/>
                <a:cs typeface="Arial"/>
              </a:rPr>
              <a:t>; 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0" y="3507324"/>
            <a:ext cx="2743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Shen</a:t>
            </a:r>
            <a:r>
              <a:rPr lang="en-US" altLang="ja-JP" dirty="0" smtClean="0">
                <a:latin typeface="Arial"/>
                <a:cs typeface="Arial"/>
              </a:rPr>
              <a:t> &amp; </a:t>
            </a:r>
            <a:r>
              <a:rPr lang="en-US" altLang="ja-JP" dirty="0" err="1" smtClean="0">
                <a:latin typeface="Arial"/>
                <a:cs typeface="Arial"/>
              </a:rPr>
              <a:t>Berkey</a:t>
            </a:r>
            <a:r>
              <a:rPr lang="en-US" altLang="ja-JP" dirty="0" smtClean="0">
                <a:latin typeface="Arial"/>
                <a:cs typeface="Arial"/>
              </a:rPr>
              <a:t> 68; </a:t>
            </a:r>
          </a:p>
          <a:p>
            <a:r>
              <a:rPr lang="en-US" altLang="ja-JP" dirty="0" smtClean="0">
                <a:latin typeface="Arial"/>
                <a:cs typeface="Arial"/>
              </a:rPr>
              <a:t>Pohl &amp; Esposito 98; </a:t>
            </a:r>
          </a:p>
          <a:p>
            <a:r>
              <a:rPr lang="en-US" altLang="ja-JP" dirty="0" smtClean="0">
                <a:latin typeface="Arial"/>
                <a:cs typeface="Arial"/>
              </a:rPr>
              <a:t>Kobayashi+ 04;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Shaviv</a:t>
            </a:r>
            <a:r>
              <a:rPr lang="en-US" altLang="ja-JP" dirty="0" smtClean="0">
                <a:latin typeface="Arial"/>
                <a:cs typeface="Arial"/>
              </a:rPr>
              <a:t>+ 09; </a:t>
            </a:r>
            <a:r>
              <a:rPr lang="en-US" altLang="ja-JP" dirty="0" err="1" smtClean="0">
                <a:latin typeface="Arial"/>
                <a:cs typeface="Arial"/>
              </a:rPr>
              <a:t>Hu</a:t>
            </a:r>
            <a:r>
              <a:rPr lang="en-US" altLang="ja-JP" dirty="0" smtClean="0">
                <a:latin typeface="Arial"/>
                <a:cs typeface="Arial"/>
              </a:rPr>
              <a:t>+ 09; </a:t>
            </a:r>
          </a:p>
          <a:p>
            <a:r>
              <a:rPr lang="en-US" altLang="ja-JP" dirty="0" err="1" smtClean="0">
                <a:solidFill>
                  <a:srgbClr val="0000FF"/>
                </a:solidFill>
                <a:latin typeface="Arial"/>
                <a:cs typeface="Arial"/>
              </a:rPr>
              <a:t>Fujita+KI</a:t>
            </a:r>
            <a:r>
              <a:rPr lang="en-US" altLang="ja-JP" dirty="0" smtClean="0">
                <a:solidFill>
                  <a:srgbClr val="0000FF"/>
                </a:solidFill>
                <a:latin typeface="Arial"/>
                <a:cs typeface="Arial"/>
              </a:rPr>
              <a:t> 09</a:t>
            </a:r>
            <a:r>
              <a:rPr lang="en-US" altLang="ja-JP" dirty="0" smtClean="0">
                <a:latin typeface="Arial"/>
                <a:cs typeface="Arial"/>
              </a:rPr>
              <a:t>; </a:t>
            </a:r>
            <a:r>
              <a:rPr lang="en-US" altLang="ja-JP" dirty="0" err="1" smtClean="0">
                <a:latin typeface="Arial"/>
                <a:cs typeface="Arial"/>
              </a:rPr>
              <a:t>Blasi</a:t>
            </a:r>
            <a:r>
              <a:rPr lang="en-US" altLang="ja-JP" dirty="0" smtClean="0">
                <a:latin typeface="Arial"/>
                <a:cs typeface="Arial"/>
              </a:rPr>
              <a:t> 09;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Blasi</a:t>
            </a:r>
            <a:r>
              <a:rPr lang="en-US" altLang="ja-JP" dirty="0" smtClean="0">
                <a:latin typeface="Arial"/>
                <a:cs typeface="Arial"/>
              </a:rPr>
              <a:t> &amp; </a:t>
            </a:r>
            <a:r>
              <a:rPr lang="en-US" altLang="ja-JP" dirty="0" err="1" smtClean="0">
                <a:latin typeface="Arial"/>
                <a:cs typeface="Arial"/>
              </a:rPr>
              <a:t>Serpico</a:t>
            </a:r>
            <a:r>
              <a:rPr lang="en-US" altLang="ja-JP" dirty="0" smtClean="0">
                <a:latin typeface="Arial"/>
                <a:cs typeface="Arial"/>
              </a:rPr>
              <a:t> 09;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Mertsch</a:t>
            </a:r>
            <a:r>
              <a:rPr lang="en-US" altLang="ja-JP" dirty="0" smtClean="0">
                <a:latin typeface="Arial"/>
                <a:cs typeface="Arial"/>
              </a:rPr>
              <a:t> &amp; </a:t>
            </a:r>
            <a:r>
              <a:rPr lang="en-US" altLang="ja-JP" dirty="0" err="1" smtClean="0">
                <a:latin typeface="Arial"/>
                <a:cs typeface="Arial"/>
              </a:rPr>
              <a:t>Sarkar</a:t>
            </a:r>
            <a:r>
              <a:rPr lang="en-US" altLang="ja-JP" dirty="0" smtClean="0">
                <a:latin typeface="Arial"/>
                <a:cs typeface="Arial"/>
              </a:rPr>
              <a:t> 09;</a:t>
            </a:r>
          </a:p>
          <a:p>
            <a:r>
              <a:rPr lang="en-US" altLang="ja-JP" dirty="0" err="1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Biermann</a:t>
            </a:r>
            <a:r>
              <a:rPr lang="en-US" altLang="ja-JP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+ 09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276600" y="5715000"/>
            <a:ext cx="2255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Propagation</a:t>
            </a:r>
          </a:p>
          <a:p>
            <a:r>
              <a:rPr lang="en-US" altLang="ja-JP" dirty="0" err="1" smtClean="0">
                <a:latin typeface="Arial"/>
                <a:ea typeface="Arial Unicode MS" pitchFamily="50" charset="-128"/>
                <a:cs typeface="Arial"/>
              </a:rPr>
              <a:t>Delahaye</a:t>
            </a:r>
            <a:r>
              <a:rPr lang="en-US" altLang="ja-JP" dirty="0" smtClean="0">
                <a:latin typeface="Arial"/>
                <a:ea typeface="Arial Unicode MS" pitchFamily="50" charset="-128"/>
                <a:cs typeface="Arial"/>
              </a:rPr>
              <a:t>+ 08;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Cowsik</a:t>
            </a:r>
            <a:r>
              <a:rPr lang="en-US" altLang="ja-JP" dirty="0" smtClean="0">
                <a:latin typeface="Arial"/>
                <a:cs typeface="Arial"/>
              </a:rPr>
              <a:t> &amp; Burch 09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060478" y="1155304"/>
            <a:ext cx="1095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Heinz &amp;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Sunyaev</a:t>
            </a:r>
            <a:r>
              <a:rPr lang="en-US" altLang="ja-JP" dirty="0" smtClean="0">
                <a:latin typeface="Arial"/>
                <a:cs typeface="Arial"/>
              </a:rPr>
              <a:t> </a:t>
            </a:r>
          </a:p>
          <a:p>
            <a:r>
              <a:rPr lang="en-US" altLang="ja-JP" dirty="0" smtClean="0">
                <a:latin typeface="Arial"/>
                <a:cs typeface="Arial"/>
              </a:rPr>
              <a:t>02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15000" y="1155016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 smtClean="0">
                <a:solidFill>
                  <a:schemeClr val="accent6"/>
                </a:solidFill>
                <a:latin typeface="Arial"/>
                <a:cs typeface="Arial"/>
              </a:rPr>
              <a:t>Microquasar</a:t>
            </a:r>
            <a:endParaRPr kumimoji="1" lang="ja-JP" altLang="en-US" sz="2800" b="1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077200" y="2754868"/>
            <a:ext cx="7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Arial"/>
                <a:cs typeface="Arial"/>
              </a:rPr>
              <a:t>KI 08</a:t>
            </a:r>
            <a:endParaRPr kumimoji="1" lang="ja-JP" alt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99214" y="2765707"/>
            <a:ext cx="982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GRB</a:t>
            </a:r>
            <a:endParaRPr kumimoji="1" lang="ja-JP" altLang="en-US" sz="2800" b="1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87391" y="1231504"/>
            <a:ext cx="94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SNR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814" y="1231504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Pulsar</a:t>
            </a:r>
            <a:endParaRPr kumimoji="1" lang="ja-JP" altLang="en-US" sz="2800" b="1" dirty="0">
              <a:solidFill>
                <a:srgbClr val="F79646"/>
              </a:solidFill>
              <a:latin typeface="Arial"/>
              <a:cs typeface="Arial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200" y="5981581"/>
            <a:ext cx="30772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Proton </a:t>
            </a:r>
            <a:r>
              <a:rPr lang="en-US" altLang="ja-JP" sz="2800" b="1" dirty="0" err="1" smtClean="0">
                <a:solidFill>
                  <a:srgbClr val="F79646"/>
                </a:solidFill>
                <a:latin typeface="Arial"/>
                <a:cs typeface="Arial"/>
              </a:rPr>
              <a:t>Comtami</a:t>
            </a:r>
            <a:r>
              <a:rPr lang="en-US" altLang="ja-JP" sz="2800" b="1" dirty="0" smtClean="0">
                <a:solidFill>
                  <a:srgbClr val="F79646"/>
                </a:solidFill>
                <a:latin typeface="Arial"/>
                <a:cs typeface="Arial"/>
              </a:rPr>
              <a:t>.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Fazely</a:t>
            </a:r>
            <a:r>
              <a:rPr lang="en-US" altLang="ja-JP" dirty="0" smtClean="0">
                <a:latin typeface="Arial"/>
                <a:cs typeface="Arial"/>
              </a:rPr>
              <a:t>+ 09; </a:t>
            </a:r>
            <a:r>
              <a:rPr lang="en-US" altLang="ja-JP" dirty="0" err="1" smtClean="0">
                <a:latin typeface="Arial"/>
                <a:cs typeface="Arial"/>
              </a:rPr>
              <a:t>Schubnell</a:t>
            </a:r>
            <a:r>
              <a:rPr lang="en-US" altLang="ja-JP" dirty="0" smtClean="0">
                <a:latin typeface="Arial"/>
                <a:cs typeface="Arial"/>
              </a:rPr>
              <a:t> 09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5833372" y="4876800"/>
            <a:ext cx="29822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 smtClean="0">
                <a:solidFill>
                  <a:srgbClr val="FF0000"/>
                </a:solidFill>
                <a:latin typeface="Arial"/>
                <a:cs typeface="Arial"/>
              </a:rPr>
              <a:t>~10</a:t>
            </a:r>
            <a:r>
              <a:rPr lang="en-US" altLang="ja-JP" sz="4000" baseline="30000" dirty="0" smtClean="0">
                <a:solidFill>
                  <a:srgbClr val="FF0000"/>
                </a:solidFill>
                <a:latin typeface="Arial"/>
                <a:cs typeface="Arial"/>
              </a:rPr>
              <a:t>50</a:t>
            </a:r>
            <a:r>
              <a:rPr lang="en-US" altLang="ja-JP" sz="4000" dirty="0" smtClean="0">
                <a:solidFill>
                  <a:srgbClr val="FF0000"/>
                </a:solidFill>
                <a:latin typeface="Arial"/>
                <a:cs typeface="Arial"/>
              </a:rPr>
              <a:t>erg </a:t>
            </a:r>
            <a:r>
              <a:rPr lang="en-US" altLang="ja-JP" sz="40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4000" baseline="30000" dirty="0" smtClean="0">
                <a:solidFill>
                  <a:srgbClr val="FF0000"/>
                </a:solidFill>
                <a:latin typeface="Arial"/>
                <a:cs typeface="Arial"/>
              </a:rPr>
              <a:t>±</a:t>
            </a:r>
            <a:r>
              <a:rPr lang="en-US" altLang="ja-JP" sz="4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r>
              <a:rPr lang="en-US" altLang="ja-JP" sz="4000" dirty="0" smtClean="0">
                <a:solidFill>
                  <a:srgbClr val="FF0000"/>
                </a:solidFill>
                <a:latin typeface="Arial"/>
                <a:cs typeface="Arial"/>
              </a:rPr>
              <a:t>~10</a:t>
            </a:r>
            <a:r>
              <a:rPr lang="en-US" altLang="ja-JP" sz="4000" baseline="30000" dirty="0" smtClean="0">
                <a:solidFill>
                  <a:srgbClr val="FF0000"/>
                </a:solidFill>
                <a:latin typeface="Arial"/>
                <a:cs typeface="Arial"/>
              </a:rPr>
              <a:t>5-6</a:t>
            </a:r>
            <a:r>
              <a:rPr lang="en-US" altLang="ja-JP" sz="4000" dirty="0" smtClean="0">
                <a:solidFill>
                  <a:srgbClr val="FF0000"/>
                </a:solidFill>
                <a:latin typeface="Arial"/>
                <a:cs typeface="Arial"/>
              </a:rPr>
              <a:t>yr ago </a:t>
            </a:r>
            <a:endParaRPr lang="ja-JP" altLang="en-US"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/>
                <a:cs typeface="Times New Roman"/>
              </a:rPr>
              <a:t>Pulsar</a:t>
            </a:r>
            <a:endParaRPr kumimoji="1"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5686" r="14249" b="9212"/>
          <a:stretch>
            <a:fillRect/>
          </a:stretch>
        </p:blipFill>
        <p:spPr bwMode="auto">
          <a:xfrm>
            <a:off x="1" y="1214493"/>
            <a:ext cx="4384674" cy="533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84068" y="64008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Lorimer</a:t>
            </a:r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08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5" name="Picture 4" descr="pulsar_wi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674" y="1570039"/>
            <a:ext cx="4759326" cy="284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r="7980" b="19889"/>
          <a:stretch>
            <a:fillRect/>
          </a:stretch>
        </p:blipFill>
        <p:spPr bwMode="auto">
          <a:xfrm>
            <a:off x="4191000" y="4800600"/>
            <a:ext cx="4972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テキスト ボックス 6"/>
          <p:cNvSpPr txBox="1"/>
          <p:nvPr/>
        </p:nvSpPr>
        <p:spPr>
          <a:xfrm>
            <a:off x="8085575" y="4050268"/>
            <a:ext cx="82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©Mori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37466" y="64008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 err="1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Goldreich&amp;Julian</a:t>
            </a:r>
            <a:r>
              <a:rPr kumimoji="1" lang="en-US" altLang="ja-JP" kern="1200" dirty="0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 69</a:t>
            </a:r>
            <a:endParaRPr kumimoji="1" lang="ja-JP" altLang="en-US" kern="1200" dirty="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84675" y="2743200"/>
            <a:ext cx="610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kumimoji="1" lang="en-US" altLang="ja-JP" sz="3600" baseline="30000" dirty="0" smtClean="0">
                <a:solidFill>
                  <a:srgbClr val="FF0000"/>
                </a:solidFill>
                <a:latin typeface="Arial"/>
                <a:cs typeface="Arial"/>
              </a:rPr>
              <a:t>±</a:t>
            </a:r>
            <a:endParaRPr kumimoji="1" lang="ja-JP" altLang="en-US" sz="3600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86600" y="1066800"/>
            <a:ext cx="166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R. Romani’s talk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91000" y="3886200"/>
            <a:ext cx="921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</a:rPr>
              <a:t>PWN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Multiple Injection (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e</a:t>
            </a:r>
            <a:r>
              <a:rPr lang="en-US" altLang="ja-JP" sz="6000" b="1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)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60" y="1815590"/>
            <a:ext cx="7194508" cy="496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7282668" y="1905000"/>
            <a:ext cx="183468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Birth rate: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one per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1.5x10</a:t>
            </a:r>
            <a:r>
              <a:rPr lang="en-US" altLang="ja-JP" sz="2800" baseline="30000" dirty="0" smtClean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 yr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(including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off-axis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pulsars)</a:t>
            </a:r>
          </a:p>
          <a:p>
            <a:endParaRPr kumimoji="1" lang="en-US" altLang="ja-JP" sz="2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E~10</a:t>
            </a:r>
            <a:r>
              <a:rPr lang="en-US" altLang="ja-JP" sz="2800" baseline="30000" dirty="0" smtClean="0">
                <a:solidFill>
                  <a:srgbClr val="0000FF"/>
                </a:solidFill>
                <a:latin typeface="Arial"/>
                <a:cs typeface="Arial"/>
              </a:rPr>
              <a:t>49</a:t>
            </a:r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erg</a:t>
            </a:r>
          </a:p>
          <a:p>
            <a:endParaRPr kumimoji="1" lang="en-US" altLang="ja-JP" sz="2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2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~1.7</a:t>
            </a:r>
            <a:endParaRPr kumimoji="1" lang="en-US" altLang="ja-JP" sz="28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8600" y="6412468"/>
            <a:ext cx="152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Kawanaka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200" y="1143000"/>
            <a:ext cx="7757853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⇒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Smooth Spectra &amp; Reasonable Energy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33800" y="1991380"/>
            <a:ext cx="3091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Average spectrum</a:t>
            </a:r>
            <a:endParaRPr kumimoji="1" lang="ja-JP" alt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Multiple Injection (</a:t>
            </a:r>
            <a:r>
              <a:rPr lang="en-US" altLang="ja-JP" sz="60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lang="en-US" altLang="ja-JP" sz="6000" b="1" baseline="30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lang="en-US" altLang="ja-JP" sz="60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+e</a:t>
            </a:r>
            <a:r>
              <a:rPr lang="en-US" altLang="ja-JP" sz="6000" b="1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+</a:t>
            </a:r>
            <a:r>
              <a:rPr lang="en-US" altLang="ja-JP" sz="6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ja-JP" altLang="en-US" dirty="0"/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811020"/>
            <a:ext cx="7162800" cy="489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228600" y="6412468"/>
            <a:ext cx="152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Kawanaka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8600" y="1143000"/>
            <a:ext cx="7136689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Average spectrum ~ Fermi but </a:t>
            </a:r>
            <a:r>
              <a:rPr lang="ja-JP" altLang="en-US" sz="3200" dirty="0" smtClean="0">
                <a:solidFill>
                  <a:srgbClr val="FF0000"/>
                </a:solidFill>
                <a:latin typeface="Arial"/>
                <a:cs typeface="Arial"/>
              </a:rPr>
              <a:t>≠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ATIC 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39000" y="1905000"/>
            <a:ext cx="18543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ATIC peak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requires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energetic</a:t>
            </a:r>
          </a:p>
          <a:p>
            <a:r>
              <a:rPr kumimoji="1"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source</a:t>
            </a:r>
            <a:endParaRPr kumimoji="1" lang="ja-JP" alt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65289" y="4038600"/>
            <a:ext cx="16618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~3x10</a:t>
            </a:r>
            <a:r>
              <a:rPr kumimoji="1"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4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yr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~10</a:t>
            </a:r>
            <a:r>
              <a:rPr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48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erg</a:t>
            </a:r>
          </a:p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⇒ Young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source 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is less 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energetic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 rot="5400000">
            <a:off x="6540146" y="4585055"/>
            <a:ext cx="838200" cy="81209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3733800" y="2438400"/>
            <a:ext cx="1600200" cy="838200"/>
          </a:xfrm>
          <a:prstGeom prst="ellipse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45617" y="2069068"/>
            <a:ext cx="87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/>
                </a:solidFill>
                <a:latin typeface="Arial"/>
                <a:cs typeface="Arial"/>
              </a:rPr>
              <a:t>ATIC</a:t>
            </a:r>
            <a:endParaRPr kumimoji="1" lang="ja-JP" altLang="en-US" sz="24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Single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v.s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. Multiple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1752600"/>
            <a:ext cx="7180203" cy="48768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28600" y="1091624"/>
            <a:ext cx="86014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 single source ⇒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relatively large anisotropy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6919913" y="2009775"/>
          <a:ext cx="2219325" cy="2714625"/>
        </p:xfrm>
        <a:graphic>
          <a:graphicData uri="http://schemas.openxmlformats.org/presentationml/2006/ole">
            <p:oleObj spid="_x0000_s99330" name="数式" r:id="rId4" imgW="1079280" imgH="1320480" progId="Equation.3">
              <p:embed/>
            </p:oleObj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57200" y="6336268"/>
            <a:ext cx="241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Ioka</a:t>
            </a:r>
            <a:r>
              <a:rPr kumimoji="1" lang="en-US" altLang="ja-JP" dirty="0" smtClean="0"/>
              <a:t> 08; Mao &amp; </a:t>
            </a:r>
            <a:r>
              <a:rPr kumimoji="1" lang="en-US" altLang="ja-JP" dirty="0" err="1" smtClean="0"/>
              <a:t>Shen</a:t>
            </a:r>
            <a:r>
              <a:rPr kumimoji="1" lang="en-US" altLang="ja-JP" dirty="0" smtClean="0"/>
              <a:t> 72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34200" y="5029200"/>
            <a:ext cx="21101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hallenging</a:t>
            </a:r>
          </a:p>
          <a:p>
            <a:endParaRPr lang="en-US" altLang="ja-JP" sz="2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DM clump</a:t>
            </a:r>
            <a:endParaRPr kumimoji="1" lang="ja-JP" alt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Gamma-ray pulsars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ttp://www.universetoday.com/wp-content/uploads/2009/01/fermi-puslars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14435"/>
            <a:ext cx="8643997" cy="5186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0"/>
            <a:ext cx="51335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5286380" y="6429396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Beatty+ 04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20678" y="1295400"/>
            <a:ext cx="36709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 hint was provided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previously by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AMS, HEAT etc., 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though</a:t>
            </a:r>
            <a:r>
              <a:rPr lang="en-US" altLang="ja-JP" sz="28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800" dirty="0" smtClean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not conclusive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-ray only pulsar CTA1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5766" y="1142984"/>
            <a:ext cx="4618234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071546"/>
            <a:ext cx="453298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4276674" y="5780806"/>
            <a:ext cx="4889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Pulsar and PWN</a:t>
            </a:r>
          </a:p>
          <a:p>
            <a:r>
              <a:rPr kumimoji="1" lang="ja-JP" altLang="en-US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⇔ </a:t>
            </a:r>
            <a:r>
              <a:rPr kumimoji="1" lang="en-US" altLang="ja-JP" sz="32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GeV-TeV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32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unID</a:t>
            </a:r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sources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71868" y="407194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Abdo</a:t>
            </a:r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+ 08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SNR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08318"/>
            <a:ext cx="6765683" cy="524488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81800" y="1308318"/>
            <a:ext cx="237960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Local bubble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Loop I, …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← 20-40 </a:t>
            </a:r>
            <a:r>
              <a:rPr lang="en-US" altLang="ja-JP" sz="2800" dirty="0" err="1" smtClean="0">
                <a:solidFill>
                  <a:srgbClr val="FF0000"/>
                </a:solidFill>
                <a:latin typeface="Arial"/>
                <a:cs typeface="Arial"/>
              </a:rPr>
              <a:t>SNe</a:t>
            </a:r>
            <a:endParaRPr lang="en-US" altLang="ja-JP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at ~100 pc</a:t>
            </a:r>
          </a:p>
          <a:p>
            <a:endParaRPr lang="en-US" altLang="ja-JP" sz="2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Nearby </a:t>
            </a:r>
            <a:r>
              <a:rPr lang="en-US" altLang="ja-JP" sz="2800" dirty="0" err="1" smtClean="0">
                <a:solidFill>
                  <a:srgbClr val="0000FF"/>
                </a:solidFill>
                <a:latin typeface="Arial"/>
                <a:cs typeface="Arial"/>
              </a:rPr>
              <a:t>SNRs</a:t>
            </a:r>
            <a:endParaRPr lang="en-US" altLang="ja-JP" sz="2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surely affect 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the solar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environments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6412468"/>
            <a:ext cx="223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Welsh &amp; </a:t>
            </a:r>
            <a:r>
              <a:rPr lang="en-US" altLang="ja-JP" dirty="0" err="1" smtClean="0"/>
              <a:t>Lallement</a:t>
            </a:r>
            <a:r>
              <a:rPr lang="en-US" altLang="ja-JP" dirty="0" smtClean="0"/>
              <a:t> 05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SNR model (ATIC)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53200" y="4104144"/>
            <a:ext cx="23308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R~40pc, </a:t>
            </a:r>
          </a:p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n~100cm</a:t>
            </a:r>
            <a:r>
              <a:rPr kumimoji="1"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-3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,</a:t>
            </a:r>
          </a:p>
          <a:p>
            <a:r>
              <a:rPr kumimoji="1"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d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=200pc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s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=1.4, 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t</a:t>
            </a:r>
            <a:r>
              <a:rPr lang="en-US" altLang="ja-JP" sz="28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pp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=5x10</a:t>
            </a:r>
            <a:r>
              <a:rPr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5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yr, 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E</a:t>
            </a:r>
            <a:r>
              <a:rPr lang="en-US" altLang="ja-JP" sz="28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p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=3x10</a:t>
            </a:r>
            <a:r>
              <a:rPr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50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erg</a:t>
            </a:r>
            <a:endParaRPr kumimoji="1" lang="ja-JP" alt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05505" y="1066800"/>
            <a:ext cx="2830222" cy="304698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Massive stars </a:t>
            </a: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born in </a:t>
            </a: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Dense Clouds</a:t>
            </a:r>
            <a:endParaRPr lang="en-US" altLang="ja-JP" sz="3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⇒ Supernova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⇒ Shock acc.</a:t>
            </a:r>
            <a:endParaRPr kumimoji="1" lang="en-US" altLang="ja-JP" sz="3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⇒ pp → 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3200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endParaRPr kumimoji="1" lang="en-US" altLang="ja-JP" sz="3200" baseline="300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6319485" cy="57912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4800" y="6412468"/>
            <a:ext cx="110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Fujita+ 09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SNR model (Fermi)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53200" y="4104144"/>
            <a:ext cx="23308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R~40pc, </a:t>
            </a:r>
          </a:p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n~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5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0cm</a:t>
            </a:r>
            <a:r>
              <a:rPr kumimoji="1"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-3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,</a:t>
            </a:r>
          </a:p>
          <a:p>
            <a:r>
              <a:rPr kumimoji="1"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d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=200pc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s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=1.75, 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t</a:t>
            </a:r>
            <a:r>
              <a:rPr lang="en-US" altLang="ja-JP" sz="28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pp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=2x10</a:t>
            </a:r>
            <a:r>
              <a:rPr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5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yr, 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E</a:t>
            </a:r>
            <a:r>
              <a:rPr lang="en-US" altLang="ja-JP" sz="28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p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=3x10</a:t>
            </a:r>
            <a:r>
              <a:rPr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50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erg</a:t>
            </a:r>
            <a:endParaRPr kumimoji="1" lang="ja-JP" alt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05505" y="1066800"/>
            <a:ext cx="2830222" cy="304698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Massive stars </a:t>
            </a: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born in </a:t>
            </a: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Dense Clouds</a:t>
            </a:r>
            <a:endParaRPr lang="en-US" altLang="ja-JP" sz="3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⇒ Supernova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⇒ Shock acc.</a:t>
            </a:r>
            <a:endParaRPr kumimoji="1" lang="en-US" altLang="ja-JP" sz="3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⇒ pp → 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3200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endParaRPr kumimoji="1" lang="en-US" altLang="ja-JP" sz="3200" baseline="300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146"/>
            <a:ext cx="6305505" cy="581585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04800" y="6412468"/>
            <a:ext cx="110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Fujita+ 09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6613070" cy="57149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err="1" smtClean="0">
                <a:latin typeface="Times New Roman"/>
                <a:cs typeface="Times New Roman"/>
              </a:rPr>
              <a:t>Hadronic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v.s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.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Leptonic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4800" y="6400800"/>
            <a:ext cx="110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Fujita+ 09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209800"/>
            <a:ext cx="1452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Anti-proton</a:t>
            </a:r>
          </a:p>
          <a:p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fraction</a:t>
            </a:r>
            <a:endParaRPr kumimoji="1" lang="ja-JP" alt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58862" y="1906012"/>
            <a:ext cx="27745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SNR model: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pp </a:t>
            </a:r>
            <a:r>
              <a:rPr lang="ja-JP" altLang="en-US" sz="32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→</a:t>
            </a:r>
            <a:r>
              <a:rPr lang="en-US" altLang="ja-JP" sz="32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 </a:t>
            </a:r>
            <a:r>
              <a:rPr lang="en-US" altLang="ja-JP" sz="3200" dirty="0" err="1" smtClean="0">
                <a:solidFill>
                  <a:srgbClr val="0000FF"/>
                </a:solidFill>
                <a:latin typeface="Symbol" charset="2"/>
                <a:ea typeface="Arial Unicode MS" pitchFamily="50" charset="-128"/>
                <a:cs typeface="Symbol" charset="2"/>
              </a:rPr>
              <a:t>p</a:t>
            </a:r>
            <a:r>
              <a:rPr lang="en-US" altLang="ja-JP" sz="3200" baseline="300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+</a:t>
            </a:r>
            <a:r>
              <a:rPr lang="en-US" altLang="ja-JP" sz="32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 </a:t>
            </a:r>
            <a:r>
              <a:rPr lang="ja-JP" altLang="en-US" sz="32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→</a:t>
            </a:r>
            <a:r>
              <a:rPr lang="en-US" altLang="ja-JP" sz="32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 </a:t>
            </a:r>
            <a:r>
              <a:rPr lang="en-US" altLang="ja-JP" sz="3200" dirty="0" err="1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e</a:t>
            </a:r>
            <a:r>
              <a:rPr lang="en-US" altLang="ja-JP" sz="3200" baseline="30000" dirty="0" err="1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+</a:t>
            </a:r>
            <a:r>
              <a:rPr lang="en-US" altLang="ja-JP" sz="3200" dirty="0" err="1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e</a:t>
            </a:r>
            <a:r>
              <a:rPr lang="en-US" altLang="ja-JP" sz="3200" baseline="300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-</a:t>
            </a:r>
          </a:p>
          <a:p>
            <a:r>
              <a:rPr lang="en-US" altLang="ja-JP" sz="3200" dirty="0" smtClean="0">
                <a:latin typeface="Arial"/>
                <a:ea typeface="Arial Unicode MS" pitchFamily="50" charset="-128"/>
                <a:cs typeface="Arial"/>
              </a:rPr>
              <a:t>(</a:t>
            </a:r>
            <a:r>
              <a:rPr lang="en-US" altLang="ja-JP" sz="3200" dirty="0" err="1" smtClean="0">
                <a:latin typeface="Arial"/>
                <a:ea typeface="Arial Unicode MS" pitchFamily="50" charset="-128"/>
                <a:cs typeface="Arial"/>
              </a:rPr>
              <a:t>w</a:t>
            </a:r>
            <a:r>
              <a:rPr lang="en-US" altLang="ja-JP" sz="3200" dirty="0" smtClean="0">
                <a:latin typeface="Arial"/>
                <a:ea typeface="Arial Unicode MS" pitchFamily="50" charset="-128"/>
                <a:cs typeface="Arial"/>
              </a:rPr>
              <a:t>/ ISM/DC)</a:t>
            </a:r>
          </a:p>
          <a:p>
            <a:endParaRPr lang="en-US" altLang="ja-JP" sz="3200" dirty="0" smtClean="0">
              <a:solidFill>
                <a:srgbClr val="FF0000"/>
              </a:solidFill>
              <a:latin typeface="Arial"/>
              <a:ea typeface="Arial Unicode MS" pitchFamily="50" charset="-128"/>
              <a:cs typeface="Arial"/>
            </a:endParaRP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Inevitably 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⇒ anti-proton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excess above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~100 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GeV</a:t>
            </a:r>
            <a:endParaRPr lang="en-US" altLang="ja-JP" sz="3200" dirty="0" smtClean="0">
              <a:solidFill>
                <a:srgbClr val="FF0000"/>
              </a:solidFill>
              <a:latin typeface="Arial"/>
              <a:ea typeface="Arial Unicode MS" pitchFamily="50" charset="-128"/>
              <a:cs typeface="Arial"/>
            </a:endParaRP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ea typeface="Arial Unicode MS" pitchFamily="50" charset="-128"/>
                <a:cs typeface="Arial"/>
              </a:rPr>
              <a:t>⇒ PAMELA</a:t>
            </a:r>
            <a:endParaRPr kumimoji="1" lang="en-US" altLang="ja-JP" sz="3200" dirty="0" smtClean="0">
              <a:solidFill>
                <a:srgbClr val="FF0000"/>
              </a:solidFill>
              <a:latin typeface="Arial"/>
              <a:ea typeface="Arial Unicode MS" pitchFamily="50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2nd Nuclei for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Hadronic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97154" y="6488668"/>
            <a:ext cx="251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Mertsch</a:t>
            </a:r>
            <a:r>
              <a:rPr lang="en-US" altLang="ja-JP" dirty="0" smtClean="0">
                <a:latin typeface="Arial"/>
                <a:cs typeface="Arial"/>
              </a:rPr>
              <a:t> and </a:t>
            </a:r>
            <a:r>
              <a:rPr lang="en-US" altLang="ja-JP" dirty="0" err="1" smtClean="0">
                <a:latin typeface="Arial"/>
                <a:cs typeface="Arial"/>
              </a:rPr>
              <a:t>Sarkar</a:t>
            </a:r>
            <a:r>
              <a:rPr lang="en-US" altLang="ja-JP" dirty="0" smtClean="0">
                <a:latin typeface="Arial"/>
                <a:cs typeface="Arial"/>
              </a:rPr>
              <a:t> 09</a:t>
            </a:r>
            <a:endParaRPr kumimoji="1" lang="ja-JP" altLang="en-US" dirty="0">
              <a:latin typeface="Arial"/>
              <a:cs typeface="Arial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rcRect b="-1895"/>
          <a:stretch>
            <a:fillRect/>
          </a:stretch>
        </p:blipFill>
        <p:spPr>
          <a:xfrm>
            <a:off x="0" y="2286000"/>
            <a:ext cx="4596117" cy="43434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117" y="2292350"/>
            <a:ext cx="4520740" cy="41846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55442" y="1091624"/>
            <a:ext cx="89885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Hadronic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models ⇒ Secondary Nuclei Excesses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5800" y="1838980"/>
            <a:ext cx="3483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Titanium-to-iron ratio</a:t>
            </a:r>
            <a:endParaRPr kumimoji="1" lang="ja-JP" alt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57800" y="1828800"/>
            <a:ext cx="3577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Boron-to-carbon ratio</a:t>
            </a:r>
            <a:endParaRPr kumimoji="1" lang="ja-JP" alt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28600" y="990600"/>
            <a:ext cx="8665929" cy="5878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0000FF"/>
                </a:solidFill>
                <a:latin typeface="Arial"/>
                <a:cs typeface="Arial"/>
              </a:rPr>
              <a:t>Hard spectrum for </a:t>
            </a:r>
            <a:r>
              <a:rPr lang="en-US" altLang="ja-JP" sz="3600" dirty="0" err="1" smtClean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en-US" altLang="ja-JP" sz="3600" baseline="30000" dirty="0" err="1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altLang="ja-JP" sz="3600" dirty="0" err="1" smtClean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en-US" altLang="ja-JP" sz="3600" baseline="30000" dirty="0" smtClean="0">
                <a:solidFill>
                  <a:srgbClr val="0000FF"/>
                </a:solidFill>
                <a:latin typeface="Arial"/>
                <a:cs typeface="Arial"/>
              </a:rPr>
              <a:t>-</a:t>
            </a:r>
          </a:p>
          <a:p>
            <a:r>
              <a:rPr lang="en-US" altLang="ja-JP" sz="3200" dirty="0" smtClean="0">
                <a:latin typeface="Arial"/>
                <a:cs typeface="Arial"/>
              </a:rPr>
              <a:t>	</a:t>
            </a:r>
            <a:r>
              <a:rPr lang="en-US" altLang="ja-JP" sz="3200" dirty="0" err="1" smtClean="0">
                <a:latin typeface="Arial"/>
                <a:cs typeface="Arial"/>
              </a:rPr>
              <a:t>Radiative</a:t>
            </a:r>
            <a:r>
              <a:rPr lang="en-US" altLang="ja-JP" sz="3200" dirty="0" smtClean="0">
                <a:latin typeface="Arial"/>
                <a:cs typeface="Arial"/>
              </a:rPr>
              <a:t> phase</a:t>
            </a:r>
          </a:p>
          <a:p>
            <a:endParaRPr lang="en-US" altLang="ja-JP" sz="3200" dirty="0" smtClean="0">
              <a:latin typeface="Arial"/>
              <a:cs typeface="Arial"/>
            </a:endParaRPr>
          </a:p>
          <a:p>
            <a:endParaRPr lang="en-US" altLang="ja-JP" sz="3200" dirty="0" smtClean="0">
              <a:latin typeface="Arial"/>
              <a:cs typeface="Arial"/>
            </a:endParaRPr>
          </a:p>
          <a:p>
            <a:endParaRPr lang="en-US" altLang="ja-JP" sz="3200" dirty="0" smtClean="0">
              <a:latin typeface="Arial"/>
              <a:cs typeface="Arial"/>
            </a:endParaRPr>
          </a:p>
          <a:p>
            <a:endParaRPr lang="en-US" altLang="ja-JP" sz="3200" dirty="0" smtClean="0">
              <a:latin typeface="Arial"/>
              <a:cs typeface="Arial"/>
            </a:endParaRPr>
          </a:p>
          <a:p>
            <a:endParaRPr lang="en-US" altLang="ja-JP" sz="3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altLang="ja-JP" sz="3600" dirty="0" smtClean="0">
                <a:solidFill>
                  <a:srgbClr val="0000FF"/>
                </a:solidFill>
                <a:latin typeface="Arial"/>
                <a:cs typeface="Arial"/>
              </a:rPr>
              <a:t>Low Gamma-ray and Neutrino Signals</a:t>
            </a:r>
          </a:p>
          <a:p>
            <a:r>
              <a:rPr lang="en-US" altLang="ja-JP" sz="3600" dirty="0" smtClean="0">
                <a:latin typeface="Arial"/>
                <a:cs typeface="Arial"/>
              </a:rPr>
              <a:t>	</a:t>
            </a:r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The SNR destroyed the Dense Cloud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Anti-proton and Secondary Nuclei excess 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above ~100GeV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52916"/>
            <a:ext cx="5181600" cy="4806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SNR model features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2865755"/>
            <a:ext cx="4596304" cy="7321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209800"/>
            <a:ext cx="5747895" cy="62611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878940" y="2835910"/>
            <a:ext cx="769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0000"/>
                </a:solidFill>
                <a:latin typeface="Arial"/>
                <a:cs typeface="Arial"/>
              </a:rPr>
              <a:t>&lt;2</a:t>
            </a:r>
            <a:endParaRPr kumimoji="1" lang="ja-JP" altLang="en-US"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2" y="3597910"/>
            <a:ext cx="7855940" cy="9680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Inhomogeneous SNRs?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071546"/>
            <a:ext cx="9160671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7072330" y="414338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Shaviv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b="32222"/>
          <a:stretch>
            <a:fillRect/>
          </a:stretch>
        </p:blipFill>
        <p:spPr bwMode="auto">
          <a:xfrm>
            <a:off x="76200" y="0"/>
            <a:ext cx="9046099" cy="687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テキスト ボックス 2"/>
          <p:cNvSpPr txBox="1"/>
          <p:nvPr/>
        </p:nvSpPr>
        <p:spPr>
          <a:xfrm>
            <a:off x="7543800" y="632460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Shaviv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72199" y="2953434"/>
            <a:ext cx="954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disk</a:t>
            </a:r>
          </a:p>
          <a:p>
            <a:r>
              <a:rPr kumimoji="1" lang="en-US" altLang="ja-JP" dirty="0" smtClean="0">
                <a:solidFill>
                  <a:srgbClr val="008000"/>
                </a:solidFill>
              </a:rPr>
              <a:t>primary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05200" y="914400"/>
            <a:ext cx="954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33FF"/>
                </a:solidFill>
              </a:rPr>
              <a:t>arm</a:t>
            </a:r>
          </a:p>
          <a:p>
            <a:r>
              <a:rPr lang="en-US" altLang="ja-JP" dirty="0" smtClean="0">
                <a:solidFill>
                  <a:srgbClr val="FF33FF"/>
                </a:solidFill>
              </a:rPr>
              <a:t>primary</a:t>
            </a:r>
            <a:endParaRPr kumimoji="1" lang="ja-JP" altLang="en-US" dirty="0">
              <a:solidFill>
                <a:srgbClr val="FF33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95127" y="1066800"/>
            <a:ext cx="954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</a:t>
            </a:r>
            <a:r>
              <a:rPr kumimoji="1" lang="en-US" altLang="ja-JP" dirty="0" smtClean="0"/>
              <a:t>earby</a:t>
            </a:r>
          </a:p>
          <a:p>
            <a:r>
              <a:rPr lang="en-US" altLang="ja-JP" dirty="0" smtClean="0"/>
              <a:t>primary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24600" y="2177534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Secondary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SNR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w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/ Reacceleration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l="3231" t="62966" r="8154" b="22771"/>
          <a:stretch>
            <a:fillRect/>
          </a:stretch>
        </p:blipFill>
        <p:spPr bwMode="auto">
          <a:xfrm>
            <a:off x="2915238" y="1143000"/>
            <a:ext cx="6228762" cy="95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6554" t="52087" r="11421" b="26416"/>
          <a:stretch>
            <a:fillRect/>
          </a:stretch>
        </p:blipFill>
        <p:spPr bwMode="auto">
          <a:xfrm>
            <a:off x="3048000" y="1981200"/>
            <a:ext cx="6019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76200" y="1244024"/>
            <a:ext cx="28390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pp → </a:t>
            </a:r>
            <a:r>
              <a:rPr lang="en-US" altLang="ja-JP" sz="3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sz="3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→ 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3200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endParaRPr kumimoji="1" lang="ja-JP" altLang="en-US" sz="3200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9391" y="2209800"/>
            <a:ext cx="26100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Transport eq.</a:t>
            </a:r>
            <a:endParaRPr kumimoji="1" lang="ja-JP" alt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6234"/>
            <a:ext cx="5562600" cy="399176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718760"/>
            <a:ext cx="4851400" cy="114864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486400" y="2971800"/>
            <a:ext cx="3400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large </a:t>
            </a:r>
            <a:r>
              <a:rPr lang="en-US" altLang="ja-JP" sz="3200" dirty="0" err="1" smtClean="0">
                <a:solidFill>
                  <a:srgbClr val="008000"/>
                </a:solidFill>
                <a:latin typeface="Arial"/>
                <a:cs typeface="Arial"/>
              </a:rPr>
              <a:t>p</a:t>
            </a:r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 → large D</a:t>
            </a:r>
          </a:p>
          <a:p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→ More return to</a:t>
            </a:r>
          </a:p>
          <a:p>
            <a:r>
              <a:rPr lang="en-US" altLang="ja-JP" sz="3200" dirty="0" smtClean="0">
                <a:solidFill>
                  <a:srgbClr val="008000"/>
                </a:solidFill>
                <a:latin typeface="Arial"/>
                <a:cs typeface="Arial"/>
              </a:rPr>
              <a:t>the shock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62600" y="6400800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Blasi</a:t>
            </a:r>
            <a:r>
              <a:rPr lang="en-US" altLang="ja-JP" dirty="0" smtClean="0"/>
              <a:t> 09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9" y="2209800"/>
            <a:ext cx="4640631" cy="44958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Principle of detection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1" y="1066800"/>
            <a:ext cx="1870319" cy="439154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717" y="1066800"/>
            <a:ext cx="1857326" cy="439154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9635" y="1167824"/>
            <a:ext cx="4454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Magnet ⇒ </a:t>
            </a:r>
            <a:r>
              <a:rPr lang="en-US" altLang="ja-JP" sz="2800" dirty="0" err="1" smtClean="0">
                <a:solidFill>
                  <a:srgbClr val="0000FF"/>
                </a:solidFill>
                <a:latin typeface="Arial"/>
                <a:cs typeface="Arial"/>
              </a:rPr>
              <a:t>Rididity</a:t>
            </a:r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 (pc/</a:t>
            </a:r>
            <a:r>
              <a:rPr lang="en-US" altLang="ja-JP" sz="2800" dirty="0" err="1" smtClean="0">
                <a:solidFill>
                  <a:srgbClr val="0000FF"/>
                </a:solidFill>
                <a:latin typeface="Arial"/>
                <a:cs typeface="Arial"/>
              </a:rPr>
              <a:t>Ze</a:t>
            </a:r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),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 charge sign, value (</a:t>
            </a:r>
            <a:r>
              <a:rPr lang="en-US" altLang="ja-JP" sz="2800" dirty="0" err="1" smtClean="0">
                <a:solidFill>
                  <a:srgbClr val="0000FF"/>
                </a:solidFill>
                <a:latin typeface="Arial"/>
                <a:cs typeface="Arial"/>
              </a:rPr>
              <a:t>dE/dx</a:t>
            </a:r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8200" y="5410200"/>
            <a:ext cx="44565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electron/</a:t>
            </a:r>
            <a:r>
              <a:rPr lang="en-US" altLang="ja-JP" sz="2800" dirty="0" err="1" smtClean="0">
                <a:solidFill>
                  <a:srgbClr val="FF0000"/>
                </a:solidFill>
                <a:latin typeface="Arial"/>
                <a:cs typeface="Arial"/>
              </a:rPr>
              <a:t>hadron</a:t>
            </a:r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 separation</a:t>
            </a:r>
          </a:p>
          <a:p>
            <a:r>
              <a:rPr kumimoji="1"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 - Shower starting point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 - Longitudinal profile</a:t>
            </a:r>
            <a:endParaRPr kumimoji="1" lang="en-US" altLang="ja-JP" sz="28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58806" y="1305580"/>
            <a:ext cx="813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altLang="ja-JP" sz="2800" dirty="0" smtClean="0">
                <a:solidFill>
                  <a:schemeClr val="bg1"/>
                </a:solidFill>
                <a:latin typeface="Arial"/>
                <a:cs typeface="Arial"/>
              </a:rPr>
              <a:t>+/-</a:t>
            </a:r>
            <a:endParaRPr kumimoji="1" lang="ja-JP" alt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68002" y="1305580"/>
            <a:ext cx="1242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  <a:latin typeface="Arial"/>
                <a:cs typeface="Arial"/>
              </a:rPr>
              <a:t>Proton</a:t>
            </a:r>
            <a:endParaRPr kumimoji="1" lang="ja-JP" alt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42835" y="3505200"/>
            <a:ext cx="49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FFFF00"/>
                </a:solidFill>
                <a:latin typeface="Arial"/>
                <a:cs typeface="Arial"/>
              </a:rPr>
              <a:t>B</a:t>
            </a:r>
            <a:endParaRPr kumimoji="1" lang="ja-JP" altLang="en-US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1865178" y="3657600"/>
            <a:ext cx="443144" cy="3082545"/>
          </a:xfrm>
          <a:custGeom>
            <a:avLst/>
            <a:gdLst>
              <a:gd name="connsiteX0" fmla="*/ 436530 w 456373"/>
              <a:gd name="connsiteY0" fmla="*/ 77173 h 3159718"/>
              <a:gd name="connsiteX1" fmla="*/ 383618 w 456373"/>
              <a:gd name="connsiteY1" fmla="*/ 513757 h 3159718"/>
              <a:gd name="connsiteX2" fmla="*/ 0 w 456373"/>
              <a:gd name="connsiteY2" fmla="*/ 3159718 h 3159718"/>
              <a:gd name="connsiteX0" fmla="*/ 436530 w 456373"/>
              <a:gd name="connsiteY0" fmla="*/ 77173 h 3159718"/>
              <a:gd name="connsiteX1" fmla="*/ 383618 w 456373"/>
              <a:gd name="connsiteY1" fmla="*/ 513757 h 3159718"/>
              <a:gd name="connsiteX2" fmla="*/ 383618 w 456373"/>
              <a:gd name="connsiteY2" fmla="*/ 1593786 h 3159718"/>
              <a:gd name="connsiteX3" fmla="*/ 0 w 456373"/>
              <a:gd name="connsiteY3" fmla="*/ 3159718 h 3159718"/>
              <a:gd name="connsiteX0" fmla="*/ 436530 w 456373"/>
              <a:gd name="connsiteY0" fmla="*/ 0 h 3082545"/>
              <a:gd name="connsiteX1" fmla="*/ 383618 w 456373"/>
              <a:gd name="connsiteY1" fmla="*/ 1516613 h 3082545"/>
              <a:gd name="connsiteX2" fmla="*/ 0 w 456373"/>
              <a:gd name="connsiteY2" fmla="*/ 3082545 h 3082545"/>
              <a:gd name="connsiteX0" fmla="*/ 436530 w 456373"/>
              <a:gd name="connsiteY0" fmla="*/ 0 h 3082545"/>
              <a:gd name="connsiteX1" fmla="*/ 383618 w 456373"/>
              <a:gd name="connsiteY1" fmla="*/ 1516613 h 3082545"/>
              <a:gd name="connsiteX2" fmla="*/ 370389 w 456373"/>
              <a:gd name="connsiteY2" fmla="*/ 1064228 h 3082545"/>
              <a:gd name="connsiteX3" fmla="*/ 0 w 456373"/>
              <a:gd name="connsiteY3" fmla="*/ 3082545 h 3082545"/>
              <a:gd name="connsiteX0" fmla="*/ 436530 w 443144"/>
              <a:gd name="connsiteY0" fmla="*/ 0 h 3082545"/>
              <a:gd name="connsiteX1" fmla="*/ 370389 w 443144"/>
              <a:gd name="connsiteY1" fmla="*/ 1064228 h 3082545"/>
              <a:gd name="connsiteX2" fmla="*/ 0 w 443144"/>
              <a:gd name="connsiteY2" fmla="*/ 3082545 h 3082545"/>
              <a:gd name="connsiteX0" fmla="*/ 436530 w 443144"/>
              <a:gd name="connsiteY0" fmla="*/ 0 h 3082545"/>
              <a:gd name="connsiteX1" fmla="*/ 370389 w 443144"/>
              <a:gd name="connsiteY1" fmla="*/ 1064228 h 3082545"/>
              <a:gd name="connsiteX2" fmla="*/ 0 w 443144"/>
              <a:gd name="connsiteY2" fmla="*/ 3082545 h 308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44" h="3082545">
                <a:moveTo>
                  <a:pt x="436530" y="0"/>
                </a:moveTo>
                <a:cubicBezTo>
                  <a:pt x="422751" y="221714"/>
                  <a:pt x="443144" y="550471"/>
                  <a:pt x="370389" y="1064228"/>
                </a:cubicBezTo>
                <a:cubicBezTo>
                  <a:pt x="233698" y="2080620"/>
                  <a:pt x="61731" y="2822359"/>
                  <a:pt x="0" y="3082545"/>
                </a:cubicBezTo>
              </a:path>
            </a:pathLst>
          </a:cu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 flipH="1">
            <a:off x="2286000" y="3657600"/>
            <a:ext cx="443144" cy="3082545"/>
          </a:xfrm>
          <a:custGeom>
            <a:avLst/>
            <a:gdLst>
              <a:gd name="connsiteX0" fmla="*/ 436530 w 456373"/>
              <a:gd name="connsiteY0" fmla="*/ 77173 h 3159718"/>
              <a:gd name="connsiteX1" fmla="*/ 383618 w 456373"/>
              <a:gd name="connsiteY1" fmla="*/ 513757 h 3159718"/>
              <a:gd name="connsiteX2" fmla="*/ 0 w 456373"/>
              <a:gd name="connsiteY2" fmla="*/ 3159718 h 3159718"/>
              <a:gd name="connsiteX0" fmla="*/ 436530 w 456373"/>
              <a:gd name="connsiteY0" fmla="*/ 77173 h 3159718"/>
              <a:gd name="connsiteX1" fmla="*/ 383618 w 456373"/>
              <a:gd name="connsiteY1" fmla="*/ 513757 h 3159718"/>
              <a:gd name="connsiteX2" fmla="*/ 383618 w 456373"/>
              <a:gd name="connsiteY2" fmla="*/ 1593786 h 3159718"/>
              <a:gd name="connsiteX3" fmla="*/ 0 w 456373"/>
              <a:gd name="connsiteY3" fmla="*/ 3159718 h 3159718"/>
              <a:gd name="connsiteX0" fmla="*/ 436530 w 456373"/>
              <a:gd name="connsiteY0" fmla="*/ 0 h 3082545"/>
              <a:gd name="connsiteX1" fmla="*/ 383618 w 456373"/>
              <a:gd name="connsiteY1" fmla="*/ 1516613 h 3082545"/>
              <a:gd name="connsiteX2" fmla="*/ 0 w 456373"/>
              <a:gd name="connsiteY2" fmla="*/ 3082545 h 3082545"/>
              <a:gd name="connsiteX0" fmla="*/ 436530 w 456373"/>
              <a:gd name="connsiteY0" fmla="*/ 0 h 3082545"/>
              <a:gd name="connsiteX1" fmla="*/ 383618 w 456373"/>
              <a:gd name="connsiteY1" fmla="*/ 1516613 h 3082545"/>
              <a:gd name="connsiteX2" fmla="*/ 370389 w 456373"/>
              <a:gd name="connsiteY2" fmla="*/ 1064228 h 3082545"/>
              <a:gd name="connsiteX3" fmla="*/ 0 w 456373"/>
              <a:gd name="connsiteY3" fmla="*/ 3082545 h 3082545"/>
              <a:gd name="connsiteX0" fmla="*/ 436530 w 443144"/>
              <a:gd name="connsiteY0" fmla="*/ 0 h 3082545"/>
              <a:gd name="connsiteX1" fmla="*/ 370389 w 443144"/>
              <a:gd name="connsiteY1" fmla="*/ 1064228 h 3082545"/>
              <a:gd name="connsiteX2" fmla="*/ 0 w 443144"/>
              <a:gd name="connsiteY2" fmla="*/ 3082545 h 3082545"/>
              <a:gd name="connsiteX0" fmla="*/ 436530 w 443144"/>
              <a:gd name="connsiteY0" fmla="*/ 0 h 3082545"/>
              <a:gd name="connsiteX1" fmla="*/ 370389 w 443144"/>
              <a:gd name="connsiteY1" fmla="*/ 1064228 h 3082545"/>
              <a:gd name="connsiteX2" fmla="*/ 0 w 443144"/>
              <a:gd name="connsiteY2" fmla="*/ 3082545 h 308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44" h="3082545">
                <a:moveTo>
                  <a:pt x="436530" y="0"/>
                </a:moveTo>
                <a:cubicBezTo>
                  <a:pt x="422751" y="221714"/>
                  <a:pt x="443144" y="550471"/>
                  <a:pt x="370389" y="1064228"/>
                </a:cubicBezTo>
                <a:cubicBezTo>
                  <a:pt x="233698" y="2080620"/>
                  <a:pt x="61731" y="2822359"/>
                  <a:pt x="0" y="3082545"/>
                </a:cubicBezTo>
              </a:path>
            </a:pathLst>
          </a:cu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rot="5400000" flipH="1" flipV="1">
            <a:off x="1576156" y="2933700"/>
            <a:ext cx="1447800" cy="1588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83769" y="6216134"/>
            <a:ext cx="1258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/>
              </a:rPr>
              <a:t>PAMELA</a:t>
            </a:r>
          </a:p>
          <a:p>
            <a:r>
              <a:rPr lang="en-US" altLang="ja-JP" dirty="0" err="1" smtClean="0">
                <a:latin typeface="+mj-lt"/>
                <a:cs typeface="Arial"/>
              </a:rPr>
              <a:t>Adriani</a:t>
            </a:r>
            <a:r>
              <a:rPr lang="en-US" altLang="ja-JP" dirty="0" smtClean="0">
                <a:latin typeface="+mj-lt"/>
                <a:cs typeface="Arial"/>
              </a:rPr>
              <a:t>+ 07</a:t>
            </a:r>
            <a:endParaRPr kumimoji="1" lang="ja-JP" altLang="en-US" dirty="0">
              <a:latin typeface="+mj-lt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6785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001000" y="6400800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Blasi</a:t>
            </a:r>
            <a:r>
              <a:rPr lang="en-US" altLang="ja-JP" dirty="0" smtClean="0"/>
              <a:t> 09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GRB </a:t>
            </a:r>
            <a:r>
              <a:rPr lang="en-US" altLang="ja-JP" sz="6000" b="1" dirty="0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208" y="1000108"/>
            <a:ext cx="88537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Luminosity:</a:t>
            </a:r>
            <a:r>
              <a:rPr kumimoji="1"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~10</a:t>
            </a:r>
            <a:r>
              <a:rPr kumimoji="1" lang="en-US" altLang="ja-JP" sz="36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51</a:t>
            </a:r>
            <a:r>
              <a:rPr kumimoji="1"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erg/s (most luminous)</a:t>
            </a:r>
          </a:p>
          <a:p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Energy:</a:t>
            </a:r>
            <a:r>
              <a:rPr kumimoji="1"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</a:t>
            </a:r>
            <a:r>
              <a:rPr kumimoji="1" lang="en-US" altLang="ja-JP" sz="36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</a:t>
            </a:r>
            <a:r>
              <a:rPr kumimoji="1"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~10</a:t>
            </a:r>
            <a:r>
              <a:rPr kumimoji="1" lang="en-US" altLang="ja-JP" sz="36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53</a:t>
            </a:r>
            <a:r>
              <a:rPr kumimoji="1"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erg, E~10</a:t>
            </a:r>
            <a:r>
              <a:rPr kumimoji="1" lang="en-US" altLang="ja-JP" sz="36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51</a:t>
            </a:r>
            <a:r>
              <a:rPr kumimoji="1"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Spectrum: </a:t>
            </a:r>
            <a:r>
              <a:rPr lang="en-US" altLang="ja-JP" sz="36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36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peak</a:t>
            </a:r>
            <a:r>
              <a:rPr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~200keV, Flat to </a:t>
            </a:r>
            <a:r>
              <a:rPr lang="en-US" altLang="ja-JP" sz="36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TeV</a:t>
            </a:r>
            <a:r>
              <a:rPr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?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Event rate: </a:t>
            </a:r>
            <a:r>
              <a:rPr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~1/10</a:t>
            </a:r>
            <a:r>
              <a:rPr lang="en-US" altLang="ja-JP" sz="36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</a:t>
            </a:r>
            <a:r>
              <a:rPr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yr/galaxy</a:t>
            </a:r>
          </a:p>
          <a:p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Optical flash:</a:t>
            </a:r>
            <a:r>
              <a:rPr kumimoji="1"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in some GRBs, why so rare?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Dark GRB: </a:t>
            </a:r>
            <a:r>
              <a:rPr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~1/2 GRBs, dust absorption?</a:t>
            </a:r>
            <a:endParaRPr kumimoji="1" lang="ja-JP" altLang="en-US" sz="3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6" name="Picture 6" descr="fireball2"/>
          <p:cNvPicPr>
            <a:picLocks noChangeAspect="1" noChangeArrowheads="1"/>
          </p:cNvPicPr>
          <p:nvPr/>
        </p:nvPicPr>
        <p:blipFill>
          <a:blip r:embed="rId2"/>
          <a:srcRect t="22420" b="32412"/>
          <a:stretch>
            <a:fillRect/>
          </a:stretch>
        </p:blipFill>
        <p:spPr bwMode="auto">
          <a:xfrm>
            <a:off x="1000100" y="4481222"/>
            <a:ext cx="7072362" cy="2376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/>
                <a:cs typeface="Times New Roman"/>
              </a:rPr>
              <a:t>Galactic GRB</a:t>
            </a:r>
            <a:endParaRPr kumimoji="1" lang="ja-JP" altLang="en-US" sz="6000" b="1" dirty="0">
              <a:latin typeface="Times New Roman"/>
              <a:cs typeface="Times New Roman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465173" y="5116598"/>
            <a:ext cx="2215372" cy="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42844" y="3425328"/>
            <a:ext cx="790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altLang="ja-JP" sz="3200" dirty="0" err="1" smtClean="0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3200" dirty="0" err="1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</a:t>
            </a:r>
            <a:r>
              <a:rPr lang="en-US" altLang="ja-JP" sz="3200" baseline="-25000" dirty="0" err="1" smtClean="0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n</a:t>
            </a:r>
            <a:endParaRPr kumimoji="1" lang="ja-JP" altLang="en-US" sz="3200" kern="1200" baseline="-25000" dirty="0">
              <a:solidFill>
                <a:prstClr val="black"/>
              </a:solidFill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29841" y="6282848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500694" y="628284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707491" y="6282848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642910" y="6224681"/>
            <a:ext cx="77867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4143372" y="5412321"/>
            <a:ext cx="209704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smtClean="0">
                <a:solidFill>
                  <a:srgbClr val="FFC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Fermi LAT</a:t>
            </a:r>
            <a:endParaRPr kumimoji="1" lang="ja-JP" altLang="en-US" sz="3200" kern="1200" dirty="0">
              <a:solidFill>
                <a:srgbClr val="FFC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0" name="フリーフォーム 69"/>
          <p:cNvSpPr/>
          <p:nvPr/>
        </p:nvSpPr>
        <p:spPr>
          <a:xfrm>
            <a:off x="7081482" y="4520184"/>
            <a:ext cx="1133856" cy="1728216"/>
          </a:xfrm>
          <a:custGeom>
            <a:avLst/>
            <a:gdLst>
              <a:gd name="connsiteX0" fmla="*/ 0 w 1133856"/>
              <a:gd name="connsiteY0" fmla="*/ 1115568 h 1728216"/>
              <a:gd name="connsiteX1" fmla="*/ 1133856 w 1133856"/>
              <a:gd name="connsiteY1" fmla="*/ 0 h 1728216"/>
              <a:gd name="connsiteX2" fmla="*/ 1124712 w 1133856"/>
              <a:gd name="connsiteY2" fmla="*/ 1728216 h 172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856" h="1728216">
                <a:moveTo>
                  <a:pt x="0" y="1115568"/>
                </a:moveTo>
                <a:lnTo>
                  <a:pt x="1133856" y="0"/>
                </a:lnTo>
                <a:lnTo>
                  <a:pt x="1124712" y="1728216"/>
                </a:lnTo>
              </a:path>
            </a:pathLst>
          </a:custGeom>
          <a:ln w="38100">
            <a:solidFill>
              <a:srgbClr val="00CC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482600" y="3425328"/>
            <a:ext cx="3304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Inverse Compton</a:t>
            </a:r>
            <a:endParaRPr kumimoji="1" lang="ja-JP" altLang="en-US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643834" y="2639510"/>
            <a:ext cx="1505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Proton </a:t>
            </a:r>
          </a:p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Synch.</a:t>
            </a:r>
            <a:endParaRPr kumimoji="1" lang="ja-JP" altLang="en-US" sz="3200" kern="1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135603" y="3425328"/>
            <a:ext cx="2222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Observed</a:t>
            </a:r>
            <a:r>
              <a:rPr kumimoji="1" lang="ja-JP" altLang="en-US" sz="3200" kern="1200" dirty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3200" kern="1200" dirty="0">
                <a:solidFill>
                  <a:srgbClr val="FF0000"/>
                </a:solidFill>
                <a:latin typeface="Symbol" pitchFamily="18" charset="2"/>
                <a:ea typeface="ＭＳ Ｐゴシック"/>
                <a:cs typeface="+mn-cs"/>
              </a:rPr>
              <a:t>g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8215338" y="5581739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prstClr val="black"/>
                </a:solidFill>
                <a:latin typeface="Symbol" pitchFamily="18" charset="2"/>
                <a:ea typeface="ＭＳ Ｐゴシック"/>
                <a:cs typeface="+mn-cs"/>
              </a:rPr>
              <a:t>e</a:t>
            </a:r>
            <a:endParaRPr kumimoji="1" lang="ja-JP" altLang="en-US" sz="3200" kern="1200" dirty="0">
              <a:solidFill>
                <a:prstClr val="black"/>
              </a:solidFill>
              <a:latin typeface="Symbol" pitchFamily="18" charset="2"/>
              <a:ea typeface="ＭＳ Ｐゴシック"/>
              <a:cs typeface="+mn-cs"/>
            </a:endParaRPr>
          </a:p>
        </p:txBody>
      </p:sp>
      <p:sp>
        <p:nvSpPr>
          <p:cNvPr id="24" name="フリーフォーム 23"/>
          <p:cNvSpPr/>
          <p:nvPr/>
        </p:nvSpPr>
        <p:spPr>
          <a:xfrm>
            <a:off x="3000364" y="3977794"/>
            <a:ext cx="2181225" cy="742950"/>
          </a:xfrm>
          <a:custGeom>
            <a:avLst/>
            <a:gdLst>
              <a:gd name="connsiteX0" fmla="*/ 0 w 2181225"/>
              <a:gd name="connsiteY0" fmla="*/ 742950 h 742950"/>
              <a:gd name="connsiteX1" fmla="*/ 733425 w 2181225"/>
              <a:gd name="connsiteY1" fmla="*/ 0 h 742950"/>
              <a:gd name="connsiteX2" fmla="*/ 2181225 w 2181225"/>
              <a:gd name="connsiteY2" fmla="*/ 1714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225" h="742950">
                <a:moveTo>
                  <a:pt x="0" y="742950"/>
                </a:moveTo>
                <a:lnTo>
                  <a:pt x="733425" y="0"/>
                </a:lnTo>
                <a:lnTo>
                  <a:pt x="2181225" y="17145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>
            <a:stCxn id="24" idx="2"/>
          </p:cNvCxnSpPr>
          <p:nvPr/>
        </p:nvCxnSpPr>
        <p:spPr>
          <a:xfrm>
            <a:off x="5181589" y="4149244"/>
            <a:ext cx="3319501" cy="36092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フリーフォーム 27"/>
          <p:cNvSpPr/>
          <p:nvPr/>
        </p:nvSpPr>
        <p:spPr>
          <a:xfrm>
            <a:off x="6248400" y="4429125"/>
            <a:ext cx="2190750" cy="752475"/>
          </a:xfrm>
          <a:custGeom>
            <a:avLst/>
            <a:gdLst>
              <a:gd name="connsiteX0" fmla="*/ 0 w 2190750"/>
              <a:gd name="connsiteY0" fmla="*/ 752475 h 752475"/>
              <a:gd name="connsiteX1" fmla="*/ 742950 w 2190750"/>
              <a:gd name="connsiteY1" fmla="*/ 0 h 752475"/>
              <a:gd name="connsiteX2" fmla="*/ 2190750 w 2190750"/>
              <a:gd name="connsiteY2" fmla="*/ 20955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0" h="752475">
                <a:moveTo>
                  <a:pt x="0" y="752475"/>
                </a:moveTo>
                <a:lnTo>
                  <a:pt x="742950" y="0"/>
                </a:lnTo>
                <a:lnTo>
                  <a:pt x="2190750" y="20955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86182" y="4152979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Power-law</a:t>
            </a:r>
            <a:endParaRPr kumimoji="1" lang="ja-JP" altLang="en-US" sz="2400" dirty="0">
              <a:solidFill>
                <a:schemeClr val="accent6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1" name="フリーフォーム 30"/>
          <p:cNvSpPr/>
          <p:nvPr/>
        </p:nvSpPr>
        <p:spPr>
          <a:xfrm>
            <a:off x="4591050" y="4591142"/>
            <a:ext cx="2819400" cy="1419225"/>
          </a:xfrm>
          <a:custGeom>
            <a:avLst/>
            <a:gdLst>
              <a:gd name="connsiteX0" fmla="*/ 0 w 2819400"/>
              <a:gd name="connsiteY0" fmla="*/ 1409700 h 1419225"/>
              <a:gd name="connsiteX1" fmla="*/ 1400175 w 2819400"/>
              <a:gd name="connsiteY1" fmla="*/ 1419225 h 1419225"/>
              <a:gd name="connsiteX2" fmla="*/ 2819400 w 2819400"/>
              <a:gd name="connsiteY2" fmla="*/ 0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9400" h="1419225">
                <a:moveTo>
                  <a:pt x="0" y="1409700"/>
                </a:moveTo>
                <a:lnTo>
                  <a:pt x="1400175" y="1419225"/>
                </a:lnTo>
                <a:lnTo>
                  <a:pt x="2819400" y="0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5720" y="1061380"/>
            <a:ext cx="63514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Energy</a:t>
            </a:r>
            <a:r>
              <a:rPr kumimoji="1" lang="en-US" altLang="ja-JP" sz="4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E~10</a:t>
            </a:r>
            <a:r>
              <a:rPr kumimoji="1" lang="en-US" altLang="ja-JP" sz="4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51</a:t>
            </a:r>
            <a:r>
              <a:rPr kumimoji="1" lang="en-US" altLang="ja-JP" sz="4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</a:t>
            </a:r>
          </a:p>
          <a:p>
            <a:r>
              <a:rPr lang="en-US" altLang="ja-JP" sz="4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E(</a:t>
            </a:r>
            <a:r>
              <a:rPr lang="en-US" altLang="ja-JP" sz="4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MeV</a:t>
            </a:r>
            <a:r>
              <a:rPr lang="en-US" altLang="ja-JP" sz="4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)~E(</a:t>
            </a:r>
            <a:r>
              <a:rPr lang="en-US" altLang="ja-JP" sz="4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GeV-TeV</a:t>
            </a:r>
            <a:r>
              <a:rPr lang="en-US" altLang="ja-JP" sz="4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kumimoji="1" lang="en-US" altLang="ja-JP" sz="4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Event rate</a:t>
            </a:r>
            <a:r>
              <a:rPr lang="en-US" altLang="ja-JP" sz="4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~1/10</a:t>
            </a:r>
            <a:r>
              <a:rPr lang="en-US" altLang="ja-JP" sz="4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</a:t>
            </a:r>
            <a:r>
              <a:rPr lang="en-US" altLang="ja-JP" sz="4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yr/galaxy</a:t>
            </a:r>
            <a:endParaRPr kumimoji="1" lang="en-US" altLang="ja-JP" sz="4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429520" y="3643314"/>
            <a:ext cx="1214446" cy="2571768"/>
          </a:xfrm>
          <a:prstGeom prst="rect">
            <a:avLst/>
          </a:prstGeom>
          <a:solidFill>
            <a:srgbClr val="4F81B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sz="6000" baseline="30000" dirty="0" smtClean="0">
                <a:solidFill>
                  <a:srgbClr val="FF0000"/>
                </a:solidFill>
              </a:rPr>
              <a:t>±</a:t>
            </a:r>
            <a:endParaRPr kumimoji="1" lang="ja-JP" altLang="en-US" sz="6000" baseline="30000" dirty="0">
              <a:solidFill>
                <a:srgbClr val="FF0000"/>
              </a:solidFill>
            </a:endParaRPr>
          </a:p>
        </p:txBody>
      </p:sp>
      <p:graphicFrame>
        <p:nvGraphicFramePr>
          <p:cNvPr id="23" name="オブジェクト 22"/>
          <p:cNvGraphicFramePr>
            <a:graphicFrameLocks noChangeAspect="1"/>
          </p:cNvGraphicFramePr>
          <p:nvPr/>
        </p:nvGraphicFramePr>
        <p:xfrm>
          <a:off x="6643702" y="1357298"/>
          <a:ext cx="2270141" cy="785818"/>
        </p:xfrm>
        <a:graphic>
          <a:graphicData uri="http://schemas.openxmlformats.org/presentationml/2006/ole">
            <p:oleObj spid="_x0000_s239618" name="数式" r:id="rId3" imgW="66024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295400"/>
            <a:ext cx="6858000" cy="4824413"/>
            <a:chOff x="0" y="0"/>
            <a:chExt cx="4320" cy="3039"/>
          </a:xfrm>
        </p:grpSpPr>
        <p:sp>
          <p:nvSpPr>
            <p:cNvPr id="13315" name="Rectangle 3"/>
            <p:cNvSpPr>
              <a:spLocks/>
            </p:cNvSpPr>
            <p:nvPr/>
          </p:nvSpPr>
          <p:spPr bwMode="auto">
            <a:xfrm>
              <a:off x="0" y="0"/>
              <a:ext cx="4320" cy="303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3316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0" cy="30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317" name="Rectangle 5"/>
          <p:cNvSpPr>
            <a:spLocks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 rIns="132080">
            <a:normAutofit/>
          </a:bodyPr>
          <a:lstStyle/>
          <a:p>
            <a:r>
              <a:rPr lang="en-US" altLang="ja-JP" sz="6000" b="1" dirty="0">
                <a:latin typeface="Times New Roman"/>
                <a:cs typeface="Times New Roman"/>
              </a:rPr>
              <a:t>GRB 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080916C</a:t>
            </a:r>
            <a:endParaRPr lang="en-US" altLang="ja-JP" sz="6000" b="1" dirty="0">
              <a:latin typeface="Times New Roman"/>
              <a:cs typeface="Times New Roman"/>
            </a:endParaRPr>
          </a:p>
        </p:txBody>
      </p:sp>
      <p:sp>
        <p:nvSpPr>
          <p:cNvPr id="13318" name="Rectangle 6"/>
          <p:cNvSpPr>
            <a:spLocks noChangeArrowheads="1"/>
          </p:cNvSpPr>
          <p:nvPr>
            <p:ph type="body" idx="1"/>
          </p:nvPr>
        </p:nvSpPr>
        <p:spPr>
          <a:xfrm>
            <a:off x="1866900" y="3276600"/>
            <a:ext cx="3822700" cy="1282700"/>
          </a:xfrm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r>
              <a:rPr lang="en-US" altLang="ja-JP" sz="2000" dirty="0" err="1">
                <a:solidFill>
                  <a:srgbClr val="000000"/>
                </a:solidFill>
                <a:ea typeface="Times" charset="0"/>
                <a:cs typeface="Times" charset="0"/>
              </a:rPr>
              <a:t>α</a:t>
            </a:r>
            <a:r>
              <a:rPr lang="en-US" altLang="ja-JP" sz="2000" dirty="0">
                <a:solidFill>
                  <a:srgbClr val="000000"/>
                </a:solidFill>
                <a:ea typeface="Times" charset="0"/>
                <a:cs typeface="Times" charset="0"/>
              </a:rPr>
              <a:t> = -1.02 +/- 0.02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ja-JP" sz="2000" dirty="0" err="1">
                <a:solidFill>
                  <a:srgbClr val="000000"/>
                </a:solidFill>
                <a:ea typeface="Times" charset="0"/>
                <a:cs typeface="Times" charset="0"/>
              </a:rPr>
              <a:t>β</a:t>
            </a:r>
            <a:r>
              <a:rPr lang="en-US" altLang="ja-JP" sz="2000" dirty="0">
                <a:solidFill>
                  <a:srgbClr val="000000"/>
                </a:solidFill>
                <a:ea typeface="Times" charset="0"/>
                <a:cs typeface="Times" charset="0"/>
              </a:rPr>
              <a:t> = -2.21 +/- 0.03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ja-JP" sz="2000" dirty="0" err="1">
                <a:solidFill>
                  <a:srgbClr val="000000"/>
                </a:solidFill>
              </a:rPr>
              <a:t>Epeak</a:t>
            </a:r>
            <a:r>
              <a:rPr lang="en-US" altLang="ja-JP" sz="2000" dirty="0">
                <a:solidFill>
                  <a:srgbClr val="000000"/>
                </a:solidFill>
              </a:rPr>
              <a:t> = 1170 +/- 142 </a:t>
            </a:r>
            <a:r>
              <a:rPr lang="en-US" altLang="ja-JP" sz="2000" dirty="0" err="1">
                <a:solidFill>
                  <a:srgbClr val="000000"/>
                </a:solidFill>
              </a:rPr>
              <a:t>keV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/>
          </p:cNvSpPr>
          <p:nvPr/>
        </p:nvSpPr>
        <p:spPr bwMode="auto">
          <a:xfrm>
            <a:off x="1524000" y="6180138"/>
            <a:ext cx="6096000" cy="279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altLang="ja-JP" sz="2400">
                <a:solidFill>
                  <a:schemeClr val="tx1"/>
                </a:solidFill>
                <a:ea typeface="Arial" charset="0"/>
                <a:cs typeface="Arial" charset="0"/>
              </a:rPr>
              <a:t>Band function over 6 decades in energy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Adiabatic cooling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285720" y="2000240"/>
            <a:ext cx="4286280" cy="428628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2000232" y="3786190"/>
            <a:ext cx="785818" cy="7143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2208944" y="3929635"/>
            <a:ext cx="508849" cy="455302"/>
          </a:xfrm>
          <a:custGeom>
            <a:avLst/>
            <a:gdLst>
              <a:gd name="connsiteX0" fmla="*/ 41096 w 508849"/>
              <a:gd name="connsiteY0" fmla="*/ 123846 h 455302"/>
              <a:gd name="connsiteX1" fmla="*/ 102741 w 508849"/>
              <a:gd name="connsiteY1" fmla="*/ 72475 h 455302"/>
              <a:gd name="connsiteX2" fmla="*/ 133564 w 508849"/>
              <a:gd name="connsiteY2" fmla="*/ 62201 h 455302"/>
              <a:gd name="connsiteX3" fmla="*/ 164386 w 508849"/>
              <a:gd name="connsiteY3" fmla="*/ 31379 h 455302"/>
              <a:gd name="connsiteX4" fmla="*/ 226031 w 508849"/>
              <a:gd name="connsiteY4" fmla="*/ 10830 h 455302"/>
              <a:gd name="connsiteX5" fmla="*/ 267128 w 508849"/>
              <a:gd name="connsiteY5" fmla="*/ 31379 h 455302"/>
              <a:gd name="connsiteX6" fmla="*/ 297950 w 508849"/>
              <a:gd name="connsiteY6" fmla="*/ 41653 h 455302"/>
              <a:gd name="connsiteX7" fmla="*/ 328773 w 508849"/>
              <a:gd name="connsiteY7" fmla="*/ 62201 h 455302"/>
              <a:gd name="connsiteX8" fmla="*/ 349321 w 508849"/>
              <a:gd name="connsiteY8" fmla="*/ 93024 h 455302"/>
              <a:gd name="connsiteX9" fmla="*/ 359595 w 508849"/>
              <a:gd name="connsiteY9" fmla="*/ 134120 h 455302"/>
              <a:gd name="connsiteX10" fmla="*/ 369869 w 508849"/>
              <a:gd name="connsiteY10" fmla="*/ 164943 h 455302"/>
              <a:gd name="connsiteX11" fmla="*/ 359595 w 508849"/>
              <a:gd name="connsiteY11" fmla="*/ 195765 h 455302"/>
              <a:gd name="connsiteX12" fmla="*/ 215757 w 508849"/>
              <a:gd name="connsiteY12" fmla="*/ 216314 h 455302"/>
              <a:gd name="connsiteX13" fmla="*/ 215757 w 508849"/>
              <a:gd name="connsiteY13" fmla="*/ 134120 h 455302"/>
              <a:gd name="connsiteX14" fmla="*/ 277402 w 508849"/>
              <a:gd name="connsiteY14" fmla="*/ 144394 h 455302"/>
              <a:gd name="connsiteX15" fmla="*/ 349321 w 508849"/>
              <a:gd name="connsiteY15" fmla="*/ 226588 h 455302"/>
              <a:gd name="connsiteX16" fmla="*/ 369869 w 508849"/>
              <a:gd name="connsiteY16" fmla="*/ 288233 h 455302"/>
              <a:gd name="connsiteX17" fmla="*/ 339047 w 508849"/>
              <a:gd name="connsiteY17" fmla="*/ 298507 h 455302"/>
              <a:gd name="connsiteX18" fmla="*/ 267128 w 508849"/>
              <a:gd name="connsiteY18" fmla="*/ 319055 h 455302"/>
              <a:gd name="connsiteX19" fmla="*/ 236305 w 508849"/>
              <a:gd name="connsiteY19" fmla="*/ 339603 h 455302"/>
              <a:gd name="connsiteX20" fmla="*/ 195209 w 508849"/>
              <a:gd name="connsiteY20" fmla="*/ 349878 h 455302"/>
              <a:gd name="connsiteX21" fmla="*/ 164386 w 508849"/>
              <a:gd name="connsiteY21" fmla="*/ 360152 h 455302"/>
              <a:gd name="connsiteX22" fmla="*/ 174660 w 508849"/>
              <a:gd name="connsiteY22" fmla="*/ 401248 h 455302"/>
              <a:gd name="connsiteX23" fmla="*/ 328773 w 508849"/>
              <a:gd name="connsiteY23" fmla="*/ 411523 h 455302"/>
              <a:gd name="connsiteX24" fmla="*/ 421240 w 508849"/>
              <a:gd name="connsiteY24" fmla="*/ 360152 h 455302"/>
              <a:gd name="connsiteX25" fmla="*/ 410966 w 508849"/>
              <a:gd name="connsiteY25" fmla="*/ 298507 h 455302"/>
              <a:gd name="connsiteX26" fmla="*/ 349321 w 508849"/>
              <a:gd name="connsiteY26" fmla="*/ 277958 h 455302"/>
              <a:gd name="connsiteX27" fmla="*/ 215757 w 508849"/>
              <a:gd name="connsiteY27" fmla="*/ 277958 h 455302"/>
              <a:gd name="connsiteX28" fmla="*/ 92467 w 508849"/>
              <a:gd name="connsiteY28" fmla="*/ 257410 h 455302"/>
              <a:gd name="connsiteX29" fmla="*/ 30822 w 508849"/>
              <a:gd name="connsiteY29" fmla="*/ 236862 h 455302"/>
              <a:gd name="connsiteX30" fmla="*/ 0 w 508849"/>
              <a:gd name="connsiteY30" fmla="*/ 123846 h 455302"/>
              <a:gd name="connsiteX31" fmla="*/ 41096 w 508849"/>
              <a:gd name="connsiteY31" fmla="*/ 10830 h 455302"/>
              <a:gd name="connsiteX32" fmla="*/ 113016 w 508849"/>
              <a:gd name="connsiteY32" fmla="*/ 556 h 455302"/>
              <a:gd name="connsiteX33" fmla="*/ 400692 w 508849"/>
              <a:gd name="connsiteY33" fmla="*/ 10830 h 455302"/>
              <a:gd name="connsiteX34" fmla="*/ 431514 w 508849"/>
              <a:gd name="connsiteY34" fmla="*/ 21105 h 455302"/>
              <a:gd name="connsiteX35" fmla="*/ 452063 w 508849"/>
              <a:gd name="connsiteY35" fmla="*/ 41653 h 455302"/>
              <a:gd name="connsiteX36" fmla="*/ 482885 w 508849"/>
              <a:gd name="connsiteY36" fmla="*/ 144394 h 455302"/>
              <a:gd name="connsiteX37" fmla="*/ 493159 w 508849"/>
              <a:gd name="connsiteY37" fmla="*/ 206039 h 455302"/>
              <a:gd name="connsiteX38" fmla="*/ 503434 w 508849"/>
              <a:gd name="connsiteY38" fmla="*/ 288233 h 45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08849" h="455302">
                <a:moveTo>
                  <a:pt x="41096" y="123846"/>
                </a:moveTo>
                <a:cubicBezTo>
                  <a:pt x="63815" y="101127"/>
                  <a:pt x="74137" y="86777"/>
                  <a:pt x="102741" y="72475"/>
                </a:cubicBezTo>
                <a:cubicBezTo>
                  <a:pt x="112428" y="67632"/>
                  <a:pt x="123290" y="65626"/>
                  <a:pt x="133564" y="62201"/>
                </a:cubicBezTo>
                <a:cubicBezTo>
                  <a:pt x="143838" y="51927"/>
                  <a:pt x="151685" y="38435"/>
                  <a:pt x="164386" y="31379"/>
                </a:cubicBezTo>
                <a:cubicBezTo>
                  <a:pt x="183320" y="20860"/>
                  <a:pt x="226031" y="10830"/>
                  <a:pt x="226031" y="10830"/>
                </a:cubicBezTo>
                <a:cubicBezTo>
                  <a:pt x="239730" y="17680"/>
                  <a:pt x="253050" y="25346"/>
                  <a:pt x="267128" y="31379"/>
                </a:cubicBezTo>
                <a:cubicBezTo>
                  <a:pt x="277082" y="35645"/>
                  <a:pt x="288264" y="36810"/>
                  <a:pt x="297950" y="41653"/>
                </a:cubicBezTo>
                <a:cubicBezTo>
                  <a:pt x="308995" y="47175"/>
                  <a:pt x="318499" y="55352"/>
                  <a:pt x="328773" y="62201"/>
                </a:cubicBezTo>
                <a:cubicBezTo>
                  <a:pt x="335622" y="72475"/>
                  <a:pt x="344457" y="81674"/>
                  <a:pt x="349321" y="93024"/>
                </a:cubicBezTo>
                <a:cubicBezTo>
                  <a:pt x="354883" y="106003"/>
                  <a:pt x="355716" y="120543"/>
                  <a:pt x="359595" y="134120"/>
                </a:cubicBezTo>
                <a:cubicBezTo>
                  <a:pt x="362570" y="144533"/>
                  <a:pt x="366444" y="154669"/>
                  <a:pt x="369869" y="164943"/>
                </a:cubicBezTo>
                <a:cubicBezTo>
                  <a:pt x="366444" y="175217"/>
                  <a:pt x="364438" y="186079"/>
                  <a:pt x="359595" y="195765"/>
                </a:cubicBezTo>
                <a:cubicBezTo>
                  <a:pt x="326593" y="261770"/>
                  <a:pt x="316549" y="224713"/>
                  <a:pt x="215757" y="216314"/>
                </a:cubicBezTo>
                <a:cubicBezTo>
                  <a:pt x="209495" y="197528"/>
                  <a:pt x="187986" y="149989"/>
                  <a:pt x="215757" y="134120"/>
                </a:cubicBezTo>
                <a:cubicBezTo>
                  <a:pt x="233844" y="123784"/>
                  <a:pt x="256854" y="140969"/>
                  <a:pt x="277402" y="144394"/>
                </a:cubicBezTo>
                <a:cubicBezTo>
                  <a:pt x="313362" y="168368"/>
                  <a:pt x="332198" y="175217"/>
                  <a:pt x="349321" y="226588"/>
                </a:cubicBezTo>
                <a:lnTo>
                  <a:pt x="369869" y="288233"/>
                </a:lnTo>
                <a:cubicBezTo>
                  <a:pt x="359595" y="291658"/>
                  <a:pt x="349460" y="295532"/>
                  <a:pt x="339047" y="298507"/>
                </a:cubicBezTo>
                <a:cubicBezTo>
                  <a:pt x="323683" y="302897"/>
                  <a:pt x="283552" y="310843"/>
                  <a:pt x="267128" y="319055"/>
                </a:cubicBezTo>
                <a:cubicBezTo>
                  <a:pt x="256083" y="324577"/>
                  <a:pt x="247655" y="334739"/>
                  <a:pt x="236305" y="339603"/>
                </a:cubicBezTo>
                <a:cubicBezTo>
                  <a:pt x="223326" y="345165"/>
                  <a:pt x="208786" y="345999"/>
                  <a:pt x="195209" y="349878"/>
                </a:cubicBezTo>
                <a:cubicBezTo>
                  <a:pt x="184796" y="352853"/>
                  <a:pt x="174660" y="356727"/>
                  <a:pt x="164386" y="360152"/>
                </a:cubicBezTo>
                <a:cubicBezTo>
                  <a:pt x="167811" y="373851"/>
                  <a:pt x="168345" y="388618"/>
                  <a:pt x="174660" y="401248"/>
                </a:cubicBezTo>
                <a:cubicBezTo>
                  <a:pt x="201687" y="455302"/>
                  <a:pt x="301234" y="413641"/>
                  <a:pt x="328773" y="411523"/>
                </a:cubicBezTo>
                <a:cubicBezTo>
                  <a:pt x="404202" y="386379"/>
                  <a:pt x="375102" y="406290"/>
                  <a:pt x="421240" y="360152"/>
                </a:cubicBezTo>
                <a:cubicBezTo>
                  <a:pt x="429797" y="334481"/>
                  <a:pt x="443931" y="319110"/>
                  <a:pt x="410966" y="298507"/>
                </a:cubicBezTo>
                <a:cubicBezTo>
                  <a:pt x="392598" y="287027"/>
                  <a:pt x="349321" y="277958"/>
                  <a:pt x="349321" y="277958"/>
                </a:cubicBezTo>
                <a:cubicBezTo>
                  <a:pt x="210092" y="293429"/>
                  <a:pt x="301842" y="294099"/>
                  <a:pt x="215757" y="277958"/>
                </a:cubicBezTo>
                <a:cubicBezTo>
                  <a:pt x="174807" y="270280"/>
                  <a:pt x="92467" y="257410"/>
                  <a:pt x="92467" y="257410"/>
                </a:cubicBezTo>
                <a:cubicBezTo>
                  <a:pt x="71919" y="250561"/>
                  <a:pt x="37671" y="257410"/>
                  <a:pt x="30822" y="236862"/>
                </a:cubicBezTo>
                <a:cubicBezTo>
                  <a:pt x="4752" y="158650"/>
                  <a:pt x="14522" y="196456"/>
                  <a:pt x="0" y="123846"/>
                </a:cubicBezTo>
                <a:cubicBezTo>
                  <a:pt x="4473" y="92536"/>
                  <a:pt x="1559" y="30599"/>
                  <a:pt x="41096" y="10830"/>
                </a:cubicBezTo>
                <a:cubicBezTo>
                  <a:pt x="62756" y="0"/>
                  <a:pt x="89043" y="3981"/>
                  <a:pt x="113016" y="556"/>
                </a:cubicBezTo>
                <a:cubicBezTo>
                  <a:pt x="208908" y="3981"/>
                  <a:pt x="304938" y="4652"/>
                  <a:pt x="400692" y="10830"/>
                </a:cubicBezTo>
                <a:cubicBezTo>
                  <a:pt x="411499" y="11527"/>
                  <a:pt x="422228" y="15533"/>
                  <a:pt x="431514" y="21105"/>
                </a:cubicBezTo>
                <a:cubicBezTo>
                  <a:pt x="439820" y="26089"/>
                  <a:pt x="445213" y="34804"/>
                  <a:pt x="452063" y="41653"/>
                </a:cubicBezTo>
                <a:cubicBezTo>
                  <a:pt x="465167" y="80964"/>
                  <a:pt x="475122" y="105577"/>
                  <a:pt x="482885" y="144394"/>
                </a:cubicBezTo>
                <a:cubicBezTo>
                  <a:pt x="486970" y="164821"/>
                  <a:pt x="488640" y="185703"/>
                  <a:pt x="493159" y="206039"/>
                </a:cubicBezTo>
                <a:cubicBezTo>
                  <a:pt x="508849" y="276643"/>
                  <a:pt x="503434" y="188818"/>
                  <a:pt x="503434" y="288233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518919" y="2456665"/>
            <a:ext cx="3838767" cy="3472665"/>
          </a:xfrm>
          <a:custGeom>
            <a:avLst/>
            <a:gdLst>
              <a:gd name="connsiteX0" fmla="*/ 2575046 w 3838767"/>
              <a:gd name="connsiteY0" fmla="*/ 452063 h 3472665"/>
              <a:gd name="connsiteX1" fmla="*/ 2688061 w 3838767"/>
              <a:gd name="connsiteY1" fmla="*/ 482885 h 3472665"/>
              <a:gd name="connsiteX2" fmla="*/ 2759981 w 3838767"/>
              <a:gd name="connsiteY2" fmla="*/ 503434 h 3472665"/>
              <a:gd name="connsiteX3" fmla="*/ 3396978 w 3838767"/>
              <a:gd name="connsiteY3" fmla="*/ 513708 h 3472665"/>
              <a:gd name="connsiteX4" fmla="*/ 3499720 w 3838767"/>
              <a:gd name="connsiteY4" fmla="*/ 565079 h 3472665"/>
              <a:gd name="connsiteX5" fmla="*/ 3571639 w 3838767"/>
              <a:gd name="connsiteY5" fmla="*/ 636998 h 3472665"/>
              <a:gd name="connsiteX6" fmla="*/ 3592187 w 3838767"/>
              <a:gd name="connsiteY6" fmla="*/ 688368 h 3472665"/>
              <a:gd name="connsiteX7" fmla="*/ 3612736 w 3838767"/>
              <a:gd name="connsiteY7" fmla="*/ 791110 h 3472665"/>
              <a:gd name="connsiteX8" fmla="*/ 3602461 w 3838767"/>
              <a:gd name="connsiteY8" fmla="*/ 1006867 h 3472665"/>
              <a:gd name="connsiteX9" fmla="*/ 3581913 w 3838767"/>
              <a:gd name="connsiteY9" fmla="*/ 1109609 h 3472665"/>
              <a:gd name="connsiteX10" fmla="*/ 3571639 w 3838767"/>
              <a:gd name="connsiteY10" fmla="*/ 1150706 h 3472665"/>
              <a:gd name="connsiteX11" fmla="*/ 3530542 w 3838767"/>
              <a:gd name="connsiteY11" fmla="*/ 1212351 h 3472665"/>
              <a:gd name="connsiteX12" fmla="*/ 3499720 w 3838767"/>
              <a:gd name="connsiteY12" fmla="*/ 1232899 h 3472665"/>
              <a:gd name="connsiteX13" fmla="*/ 3376430 w 3838767"/>
              <a:gd name="connsiteY13" fmla="*/ 1273995 h 3472665"/>
              <a:gd name="connsiteX14" fmla="*/ 3222318 w 3838767"/>
              <a:gd name="connsiteY14" fmla="*/ 1294544 h 3472665"/>
              <a:gd name="connsiteX15" fmla="*/ 2914093 w 3838767"/>
              <a:gd name="connsiteY15" fmla="*/ 1284270 h 3472665"/>
              <a:gd name="connsiteX16" fmla="*/ 2831900 w 3838767"/>
              <a:gd name="connsiteY16" fmla="*/ 1243173 h 3472665"/>
              <a:gd name="connsiteX17" fmla="*/ 2801077 w 3838767"/>
              <a:gd name="connsiteY17" fmla="*/ 1232899 h 3472665"/>
              <a:gd name="connsiteX18" fmla="*/ 2729158 w 3838767"/>
              <a:gd name="connsiteY18" fmla="*/ 1500027 h 3472665"/>
              <a:gd name="connsiteX19" fmla="*/ 2739432 w 3838767"/>
              <a:gd name="connsiteY19" fmla="*/ 1530849 h 3472665"/>
              <a:gd name="connsiteX20" fmla="*/ 2780529 w 3838767"/>
              <a:gd name="connsiteY20" fmla="*/ 1633591 h 3472665"/>
              <a:gd name="connsiteX21" fmla="*/ 2852448 w 3838767"/>
              <a:gd name="connsiteY21" fmla="*/ 1839074 h 3472665"/>
              <a:gd name="connsiteX22" fmla="*/ 2944915 w 3838767"/>
              <a:gd name="connsiteY22" fmla="*/ 1993186 h 3472665"/>
              <a:gd name="connsiteX23" fmla="*/ 2975738 w 3838767"/>
              <a:gd name="connsiteY23" fmla="*/ 2013735 h 3472665"/>
              <a:gd name="connsiteX24" fmla="*/ 3099028 w 3838767"/>
              <a:gd name="connsiteY24" fmla="*/ 1931542 h 3472665"/>
              <a:gd name="connsiteX25" fmla="*/ 3191495 w 3838767"/>
              <a:gd name="connsiteY25" fmla="*/ 1756881 h 3472665"/>
              <a:gd name="connsiteX26" fmla="*/ 3304511 w 3838767"/>
              <a:gd name="connsiteY26" fmla="*/ 1592494 h 3472665"/>
              <a:gd name="connsiteX27" fmla="*/ 3468897 w 3838767"/>
              <a:gd name="connsiteY27" fmla="*/ 1356189 h 3472665"/>
              <a:gd name="connsiteX28" fmla="*/ 3633284 w 3838767"/>
              <a:gd name="connsiteY28" fmla="*/ 996593 h 3472665"/>
              <a:gd name="connsiteX29" fmla="*/ 3664106 w 3838767"/>
              <a:gd name="connsiteY29" fmla="*/ 955497 h 3472665"/>
              <a:gd name="connsiteX30" fmla="*/ 3746300 w 3838767"/>
              <a:gd name="connsiteY30" fmla="*/ 883577 h 3472665"/>
              <a:gd name="connsiteX31" fmla="*/ 3818219 w 3838767"/>
              <a:gd name="connsiteY31" fmla="*/ 893852 h 3472665"/>
              <a:gd name="connsiteX32" fmla="*/ 3828493 w 3838767"/>
              <a:gd name="connsiteY32" fmla="*/ 934948 h 3472665"/>
              <a:gd name="connsiteX33" fmla="*/ 3838767 w 3838767"/>
              <a:gd name="connsiteY33" fmla="*/ 1006867 h 3472665"/>
              <a:gd name="connsiteX34" fmla="*/ 3828493 w 3838767"/>
              <a:gd name="connsiteY34" fmla="*/ 1099335 h 3472665"/>
              <a:gd name="connsiteX35" fmla="*/ 3797670 w 3838767"/>
              <a:gd name="connsiteY35" fmla="*/ 1130157 h 3472665"/>
              <a:gd name="connsiteX36" fmla="*/ 3777122 w 3838767"/>
              <a:gd name="connsiteY36" fmla="*/ 1160980 h 3472665"/>
              <a:gd name="connsiteX37" fmla="*/ 3736025 w 3838767"/>
              <a:gd name="connsiteY37" fmla="*/ 1253447 h 3472665"/>
              <a:gd name="connsiteX38" fmla="*/ 3664106 w 3838767"/>
              <a:gd name="connsiteY38" fmla="*/ 1335640 h 3472665"/>
              <a:gd name="connsiteX39" fmla="*/ 3592187 w 3838767"/>
              <a:gd name="connsiteY39" fmla="*/ 1438382 h 3472665"/>
              <a:gd name="connsiteX40" fmla="*/ 3499720 w 3838767"/>
              <a:gd name="connsiteY40" fmla="*/ 1582220 h 3472665"/>
              <a:gd name="connsiteX41" fmla="*/ 3479172 w 3838767"/>
              <a:gd name="connsiteY41" fmla="*/ 1654139 h 3472665"/>
              <a:gd name="connsiteX42" fmla="*/ 3458623 w 3838767"/>
              <a:gd name="connsiteY42" fmla="*/ 1736333 h 3472665"/>
              <a:gd name="connsiteX43" fmla="*/ 3438075 w 3838767"/>
              <a:gd name="connsiteY43" fmla="*/ 1767155 h 3472665"/>
              <a:gd name="connsiteX44" fmla="*/ 3417527 w 3838767"/>
              <a:gd name="connsiteY44" fmla="*/ 1818526 h 3472665"/>
              <a:gd name="connsiteX45" fmla="*/ 3325059 w 3838767"/>
              <a:gd name="connsiteY45" fmla="*/ 1900719 h 3472665"/>
              <a:gd name="connsiteX46" fmla="*/ 3294237 w 3838767"/>
              <a:gd name="connsiteY46" fmla="*/ 1910993 h 3472665"/>
              <a:gd name="connsiteX47" fmla="*/ 3232592 w 3838767"/>
              <a:gd name="connsiteY47" fmla="*/ 1900719 h 3472665"/>
              <a:gd name="connsiteX48" fmla="*/ 3212043 w 3838767"/>
              <a:gd name="connsiteY48" fmla="*/ 1880171 h 3472665"/>
              <a:gd name="connsiteX49" fmla="*/ 3181221 w 3838767"/>
              <a:gd name="connsiteY49" fmla="*/ 1869897 h 3472665"/>
              <a:gd name="connsiteX50" fmla="*/ 3057931 w 3838767"/>
              <a:gd name="connsiteY50" fmla="*/ 1900719 h 3472665"/>
              <a:gd name="connsiteX51" fmla="*/ 3027109 w 3838767"/>
              <a:gd name="connsiteY51" fmla="*/ 1921267 h 3472665"/>
              <a:gd name="connsiteX52" fmla="*/ 2965464 w 3838767"/>
              <a:gd name="connsiteY52" fmla="*/ 1941816 h 3472665"/>
              <a:gd name="connsiteX53" fmla="*/ 2852448 w 3838767"/>
              <a:gd name="connsiteY53" fmla="*/ 2024009 h 3472665"/>
              <a:gd name="connsiteX54" fmla="*/ 2801077 w 3838767"/>
              <a:gd name="connsiteY54" fmla="*/ 2075380 h 3472665"/>
              <a:gd name="connsiteX55" fmla="*/ 2698336 w 3838767"/>
              <a:gd name="connsiteY55" fmla="*/ 2157573 h 3472665"/>
              <a:gd name="connsiteX56" fmla="*/ 2646965 w 3838767"/>
              <a:gd name="connsiteY56" fmla="*/ 2188395 h 3472665"/>
              <a:gd name="connsiteX57" fmla="*/ 2616142 w 3838767"/>
              <a:gd name="connsiteY57" fmla="*/ 2208944 h 3472665"/>
              <a:gd name="connsiteX58" fmla="*/ 2544223 w 3838767"/>
              <a:gd name="connsiteY58" fmla="*/ 2301411 h 3472665"/>
              <a:gd name="connsiteX59" fmla="*/ 2523675 w 3838767"/>
              <a:gd name="connsiteY59" fmla="*/ 2332234 h 3472665"/>
              <a:gd name="connsiteX60" fmla="*/ 2564772 w 3838767"/>
              <a:gd name="connsiteY60" fmla="*/ 2424701 h 3472665"/>
              <a:gd name="connsiteX61" fmla="*/ 2595594 w 3838767"/>
              <a:gd name="connsiteY61" fmla="*/ 2434975 h 3472665"/>
              <a:gd name="connsiteX62" fmla="*/ 2688061 w 3838767"/>
              <a:gd name="connsiteY62" fmla="*/ 2476072 h 3472665"/>
              <a:gd name="connsiteX63" fmla="*/ 2729158 w 3838767"/>
              <a:gd name="connsiteY63" fmla="*/ 2496620 h 3472665"/>
              <a:gd name="connsiteX64" fmla="*/ 2759981 w 3838767"/>
              <a:gd name="connsiteY64" fmla="*/ 2506894 h 3472665"/>
              <a:gd name="connsiteX65" fmla="*/ 2801077 w 3838767"/>
              <a:gd name="connsiteY65" fmla="*/ 2527443 h 3472665"/>
              <a:gd name="connsiteX66" fmla="*/ 2852448 w 3838767"/>
              <a:gd name="connsiteY66" fmla="*/ 2537717 h 3472665"/>
              <a:gd name="connsiteX67" fmla="*/ 2955190 w 3838767"/>
              <a:gd name="connsiteY67" fmla="*/ 2517168 h 3472665"/>
              <a:gd name="connsiteX68" fmla="*/ 3027109 w 3838767"/>
              <a:gd name="connsiteY68" fmla="*/ 2455524 h 3472665"/>
              <a:gd name="connsiteX69" fmla="*/ 3150399 w 3838767"/>
              <a:gd name="connsiteY69" fmla="*/ 2363056 h 3472665"/>
              <a:gd name="connsiteX70" fmla="*/ 3232592 w 3838767"/>
              <a:gd name="connsiteY70" fmla="*/ 2321960 h 3472665"/>
              <a:gd name="connsiteX71" fmla="*/ 3273688 w 3838767"/>
              <a:gd name="connsiteY71" fmla="*/ 2702103 h 3472665"/>
              <a:gd name="connsiteX72" fmla="*/ 3222318 w 3838767"/>
              <a:gd name="connsiteY72" fmla="*/ 2743200 h 3472665"/>
              <a:gd name="connsiteX73" fmla="*/ 3170947 w 3838767"/>
              <a:gd name="connsiteY73" fmla="*/ 2774022 h 3472665"/>
              <a:gd name="connsiteX74" fmla="*/ 3109302 w 3838767"/>
              <a:gd name="connsiteY74" fmla="*/ 2804845 h 3472665"/>
              <a:gd name="connsiteX75" fmla="*/ 3057931 w 3838767"/>
              <a:gd name="connsiteY75" fmla="*/ 2856216 h 3472665"/>
              <a:gd name="connsiteX76" fmla="*/ 2996286 w 3838767"/>
              <a:gd name="connsiteY76" fmla="*/ 2876764 h 3472665"/>
              <a:gd name="connsiteX77" fmla="*/ 2872996 w 3838767"/>
              <a:gd name="connsiteY77" fmla="*/ 2866490 h 3472665"/>
              <a:gd name="connsiteX78" fmla="*/ 2831900 w 3838767"/>
              <a:gd name="connsiteY78" fmla="*/ 2835667 h 3472665"/>
              <a:gd name="connsiteX79" fmla="*/ 2811351 w 3838767"/>
              <a:gd name="connsiteY79" fmla="*/ 2815119 h 3472665"/>
              <a:gd name="connsiteX80" fmla="*/ 2759981 w 3838767"/>
              <a:gd name="connsiteY80" fmla="*/ 2774022 h 3472665"/>
              <a:gd name="connsiteX81" fmla="*/ 2739432 w 3838767"/>
              <a:gd name="connsiteY81" fmla="*/ 2743200 h 3472665"/>
              <a:gd name="connsiteX82" fmla="*/ 2698336 w 3838767"/>
              <a:gd name="connsiteY82" fmla="*/ 2712377 h 3472665"/>
              <a:gd name="connsiteX83" fmla="*/ 2636691 w 3838767"/>
              <a:gd name="connsiteY83" fmla="*/ 2640458 h 3472665"/>
              <a:gd name="connsiteX84" fmla="*/ 2503127 w 3838767"/>
              <a:gd name="connsiteY84" fmla="*/ 2558265 h 3472665"/>
              <a:gd name="connsiteX85" fmla="*/ 2451756 w 3838767"/>
              <a:gd name="connsiteY85" fmla="*/ 2547991 h 3472665"/>
              <a:gd name="connsiteX86" fmla="*/ 2235999 w 3838767"/>
              <a:gd name="connsiteY86" fmla="*/ 2558265 h 3472665"/>
              <a:gd name="connsiteX87" fmla="*/ 2184628 w 3838767"/>
              <a:gd name="connsiteY87" fmla="*/ 2568539 h 3472665"/>
              <a:gd name="connsiteX88" fmla="*/ 2009967 w 3838767"/>
              <a:gd name="connsiteY88" fmla="*/ 2599362 h 3472665"/>
              <a:gd name="connsiteX89" fmla="*/ 1886677 w 3838767"/>
              <a:gd name="connsiteY89" fmla="*/ 2640458 h 3472665"/>
              <a:gd name="connsiteX90" fmla="*/ 1753113 w 3838767"/>
              <a:gd name="connsiteY90" fmla="*/ 2732926 h 3472665"/>
              <a:gd name="connsiteX91" fmla="*/ 1701742 w 3838767"/>
              <a:gd name="connsiteY91" fmla="*/ 2845942 h 3472665"/>
              <a:gd name="connsiteX92" fmla="*/ 1670920 w 3838767"/>
              <a:gd name="connsiteY92" fmla="*/ 3000054 h 3472665"/>
              <a:gd name="connsiteX93" fmla="*/ 1681194 w 3838767"/>
              <a:gd name="connsiteY93" fmla="*/ 3215811 h 3472665"/>
              <a:gd name="connsiteX94" fmla="*/ 1701742 w 3838767"/>
              <a:gd name="connsiteY94" fmla="*/ 3256908 h 3472665"/>
              <a:gd name="connsiteX95" fmla="*/ 1722291 w 3838767"/>
              <a:gd name="connsiteY95" fmla="*/ 3287730 h 3472665"/>
              <a:gd name="connsiteX96" fmla="*/ 1753113 w 3838767"/>
              <a:gd name="connsiteY96" fmla="*/ 3339101 h 3472665"/>
              <a:gd name="connsiteX97" fmla="*/ 1845581 w 3838767"/>
              <a:gd name="connsiteY97" fmla="*/ 3431568 h 3472665"/>
              <a:gd name="connsiteX98" fmla="*/ 1927774 w 3838767"/>
              <a:gd name="connsiteY98" fmla="*/ 3472665 h 3472665"/>
              <a:gd name="connsiteX99" fmla="*/ 2235999 w 3838767"/>
              <a:gd name="connsiteY99" fmla="*/ 3380198 h 3472665"/>
              <a:gd name="connsiteX100" fmla="*/ 2307918 w 3838767"/>
              <a:gd name="connsiteY100" fmla="*/ 3339101 h 3472665"/>
              <a:gd name="connsiteX101" fmla="*/ 2349014 w 3838767"/>
              <a:gd name="connsiteY101" fmla="*/ 3318553 h 3472665"/>
              <a:gd name="connsiteX102" fmla="*/ 2420933 w 3838767"/>
              <a:gd name="connsiteY102" fmla="*/ 3246634 h 3472665"/>
              <a:gd name="connsiteX103" fmla="*/ 2328466 w 3838767"/>
              <a:gd name="connsiteY103" fmla="*/ 3154166 h 3472665"/>
              <a:gd name="connsiteX104" fmla="*/ 2205176 w 3838767"/>
              <a:gd name="connsiteY104" fmla="*/ 3071973 h 3472665"/>
              <a:gd name="connsiteX105" fmla="*/ 2174354 w 3838767"/>
              <a:gd name="connsiteY105" fmla="*/ 3051425 h 3472665"/>
              <a:gd name="connsiteX106" fmla="*/ 2122983 w 3838767"/>
              <a:gd name="connsiteY106" fmla="*/ 3020602 h 3472665"/>
              <a:gd name="connsiteX107" fmla="*/ 2020241 w 3838767"/>
              <a:gd name="connsiteY107" fmla="*/ 2958957 h 3472665"/>
              <a:gd name="connsiteX108" fmla="*/ 1968870 w 3838767"/>
              <a:gd name="connsiteY108" fmla="*/ 2948683 h 3472665"/>
              <a:gd name="connsiteX109" fmla="*/ 1876403 w 3838767"/>
              <a:gd name="connsiteY109" fmla="*/ 2897312 h 3472665"/>
              <a:gd name="connsiteX110" fmla="*/ 1825032 w 3838767"/>
              <a:gd name="connsiteY110" fmla="*/ 2856216 h 3472665"/>
              <a:gd name="connsiteX111" fmla="*/ 1722291 w 3838767"/>
              <a:gd name="connsiteY111" fmla="*/ 2804845 h 3472665"/>
              <a:gd name="connsiteX112" fmla="*/ 1640097 w 3838767"/>
              <a:gd name="connsiteY112" fmla="*/ 2784297 h 3472665"/>
              <a:gd name="connsiteX113" fmla="*/ 1609275 w 3838767"/>
              <a:gd name="connsiteY113" fmla="*/ 2774022 h 3472665"/>
              <a:gd name="connsiteX114" fmla="*/ 1547630 w 3838767"/>
              <a:gd name="connsiteY114" fmla="*/ 2763748 h 3472665"/>
              <a:gd name="connsiteX115" fmla="*/ 1516808 w 3838767"/>
              <a:gd name="connsiteY115" fmla="*/ 2753474 h 3472665"/>
              <a:gd name="connsiteX116" fmla="*/ 1383243 w 3838767"/>
              <a:gd name="connsiteY116" fmla="*/ 2712377 h 3472665"/>
              <a:gd name="connsiteX117" fmla="*/ 1259954 w 3838767"/>
              <a:gd name="connsiteY117" fmla="*/ 2630184 h 3472665"/>
              <a:gd name="connsiteX118" fmla="*/ 1198309 w 3838767"/>
              <a:gd name="connsiteY118" fmla="*/ 2589088 h 3472665"/>
              <a:gd name="connsiteX119" fmla="*/ 1167486 w 3838767"/>
              <a:gd name="connsiteY119" fmla="*/ 2558265 h 3472665"/>
              <a:gd name="connsiteX120" fmla="*/ 1126390 w 3838767"/>
              <a:gd name="connsiteY120" fmla="*/ 2527443 h 3472665"/>
              <a:gd name="connsiteX121" fmla="*/ 1075019 w 3838767"/>
              <a:gd name="connsiteY121" fmla="*/ 2476072 h 3472665"/>
              <a:gd name="connsiteX122" fmla="*/ 1054470 w 3838767"/>
              <a:gd name="connsiteY122" fmla="*/ 2434975 h 3472665"/>
              <a:gd name="connsiteX123" fmla="*/ 992825 w 3838767"/>
              <a:gd name="connsiteY123" fmla="*/ 2383604 h 3472665"/>
              <a:gd name="connsiteX124" fmla="*/ 951729 w 3838767"/>
              <a:gd name="connsiteY124" fmla="*/ 2363056 h 3472665"/>
              <a:gd name="connsiteX125" fmla="*/ 951729 w 3838767"/>
              <a:gd name="connsiteY125" fmla="*/ 2208944 h 3472665"/>
              <a:gd name="connsiteX126" fmla="*/ 982551 w 3838767"/>
              <a:gd name="connsiteY126" fmla="*/ 2178121 h 3472665"/>
              <a:gd name="connsiteX127" fmla="*/ 992825 w 3838767"/>
              <a:gd name="connsiteY127" fmla="*/ 2137025 h 3472665"/>
              <a:gd name="connsiteX128" fmla="*/ 1023648 w 3838767"/>
              <a:gd name="connsiteY128" fmla="*/ 2126751 h 3472665"/>
              <a:gd name="connsiteX129" fmla="*/ 1044196 w 3838767"/>
              <a:gd name="connsiteY129" fmla="*/ 2106202 h 3472665"/>
              <a:gd name="connsiteX130" fmla="*/ 1198309 w 3838767"/>
              <a:gd name="connsiteY130" fmla="*/ 2126751 h 3472665"/>
              <a:gd name="connsiteX131" fmla="*/ 1270228 w 3838767"/>
              <a:gd name="connsiteY131" fmla="*/ 2178121 h 3472665"/>
              <a:gd name="connsiteX132" fmla="*/ 1301050 w 3838767"/>
              <a:gd name="connsiteY132" fmla="*/ 2188395 h 3472665"/>
              <a:gd name="connsiteX133" fmla="*/ 1372969 w 3838767"/>
              <a:gd name="connsiteY133" fmla="*/ 2239766 h 3472665"/>
              <a:gd name="connsiteX134" fmla="*/ 1393518 w 3838767"/>
              <a:gd name="connsiteY134" fmla="*/ 2270589 h 3472665"/>
              <a:gd name="connsiteX135" fmla="*/ 1372969 w 3838767"/>
              <a:gd name="connsiteY135" fmla="*/ 2311685 h 3472665"/>
              <a:gd name="connsiteX136" fmla="*/ 1342147 w 3838767"/>
              <a:gd name="connsiteY136" fmla="*/ 2321960 h 3472665"/>
              <a:gd name="connsiteX137" fmla="*/ 1280502 w 3838767"/>
              <a:gd name="connsiteY137" fmla="*/ 2332234 h 3472665"/>
              <a:gd name="connsiteX138" fmla="*/ 1167486 w 3838767"/>
              <a:gd name="connsiteY138" fmla="*/ 2352782 h 3472665"/>
              <a:gd name="connsiteX139" fmla="*/ 1013374 w 3838767"/>
              <a:gd name="connsiteY139" fmla="*/ 2363056 h 3472665"/>
              <a:gd name="connsiteX140" fmla="*/ 828439 w 3838767"/>
              <a:gd name="connsiteY140" fmla="*/ 2352782 h 3472665"/>
              <a:gd name="connsiteX141" fmla="*/ 797617 w 3838767"/>
              <a:gd name="connsiteY141" fmla="*/ 2332234 h 3472665"/>
              <a:gd name="connsiteX142" fmla="*/ 766794 w 3838767"/>
              <a:gd name="connsiteY142" fmla="*/ 2321960 h 3472665"/>
              <a:gd name="connsiteX143" fmla="*/ 725697 w 3838767"/>
              <a:gd name="connsiteY143" fmla="*/ 2270589 h 3472665"/>
              <a:gd name="connsiteX144" fmla="*/ 715423 w 3838767"/>
              <a:gd name="connsiteY144" fmla="*/ 2229492 h 3472665"/>
              <a:gd name="connsiteX145" fmla="*/ 674327 w 3838767"/>
              <a:gd name="connsiteY145" fmla="*/ 1982912 h 3472665"/>
              <a:gd name="connsiteX146" fmla="*/ 694875 w 3838767"/>
              <a:gd name="connsiteY146" fmla="*/ 1941816 h 3472665"/>
              <a:gd name="connsiteX147" fmla="*/ 746246 w 3838767"/>
              <a:gd name="connsiteY147" fmla="*/ 1849348 h 3472665"/>
              <a:gd name="connsiteX148" fmla="*/ 797617 w 3838767"/>
              <a:gd name="connsiteY148" fmla="*/ 1746607 h 3472665"/>
              <a:gd name="connsiteX149" fmla="*/ 807891 w 3838767"/>
              <a:gd name="connsiteY149" fmla="*/ 1705510 h 3472665"/>
              <a:gd name="connsiteX150" fmla="*/ 900358 w 3838767"/>
              <a:gd name="connsiteY150" fmla="*/ 1654139 h 3472665"/>
              <a:gd name="connsiteX151" fmla="*/ 838713 w 3838767"/>
              <a:gd name="connsiteY151" fmla="*/ 1551398 h 3472665"/>
              <a:gd name="connsiteX152" fmla="*/ 797617 w 3838767"/>
              <a:gd name="connsiteY152" fmla="*/ 1458930 h 3472665"/>
              <a:gd name="connsiteX153" fmla="*/ 756520 w 3838767"/>
              <a:gd name="connsiteY153" fmla="*/ 1345915 h 3472665"/>
              <a:gd name="connsiteX154" fmla="*/ 705149 w 3838767"/>
              <a:gd name="connsiteY154" fmla="*/ 1243173 h 3472665"/>
              <a:gd name="connsiteX155" fmla="*/ 633230 w 3838767"/>
              <a:gd name="connsiteY155" fmla="*/ 1130157 h 3472665"/>
              <a:gd name="connsiteX156" fmla="*/ 602408 w 3838767"/>
              <a:gd name="connsiteY156" fmla="*/ 1099335 h 3472665"/>
              <a:gd name="connsiteX157" fmla="*/ 581859 w 3838767"/>
              <a:gd name="connsiteY157" fmla="*/ 1068512 h 3472665"/>
              <a:gd name="connsiteX158" fmla="*/ 509940 w 3838767"/>
              <a:gd name="connsiteY158" fmla="*/ 976045 h 3472665"/>
              <a:gd name="connsiteX159" fmla="*/ 468843 w 3838767"/>
              <a:gd name="connsiteY159" fmla="*/ 904126 h 3472665"/>
              <a:gd name="connsiteX160" fmla="*/ 427747 w 3838767"/>
              <a:gd name="connsiteY160" fmla="*/ 811658 h 3472665"/>
              <a:gd name="connsiteX161" fmla="*/ 325005 w 3838767"/>
              <a:gd name="connsiteY161" fmla="*/ 698643 h 3472665"/>
              <a:gd name="connsiteX162" fmla="*/ 273634 w 3838767"/>
              <a:gd name="connsiteY162" fmla="*/ 667820 h 3472665"/>
              <a:gd name="connsiteX163" fmla="*/ 98974 w 3838767"/>
              <a:gd name="connsiteY163" fmla="*/ 729465 h 3472665"/>
              <a:gd name="connsiteX164" fmla="*/ 47603 w 3838767"/>
              <a:gd name="connsiteY164" fmla="*/ 811658 h 3472665"/>
              <a:gd name="connsiteX165" fmla="*/ 47603 w 3838767"/>
              <a:gd name="connsiteY165" fmla="*/ 1202076 h 3472665"/>
              <a:gd name="connsiteX166" fmla="*/ 57877 w 3838767"/>
              <a:gd name="connsiteY166" fmla="*/ 1263721 h 3472665"/>
              <a:gd name="connsiteX167" fmla="*/ 68151 w 3838767"/>
              <a:gd name="connsiteY167" fmla="*/ 1294544 h 3472665"/>
              <a:gd name="connsiteX168" fmla="*/ 109248 w 3838767"/>
              <a:gd name="connsiteY168" fmla="*/ 1325366 h 3472665"/>
              <a:gd name="connsiteX169" fmla="*/ 170893 w 3838767"/>
              <a:gd name="connsiteY169" fmla="*/ 1335640 h 3472665"/>
              <a:gd name="connsiteX170" fmla="*/ 366102 w 3838767"/>
              <a:gd name="connsiteY170" fmla="*/ 1325366 h 3472665"/>
              <a:gd name="connsiteX171" fmla="*/ 396924 w 3838767"/>
              <a:gd name="connsiteY171" fmla="*/ 1315092 h 3472665"/>
              <a:gd name="connsiteX172" fmla="*/ 479118 w 3838767"/>
              <a:gd name="connsiteY172" fmla="*/ 1294544 h 3472665"/>
              <a:gd name="connsiteX173" fmla="*/ 540763 w 3838767"/>
              <a:gd name="connsiteY173" fmla="*/ 1202076 h 3472665"/>
              <a:gd name="connsiteX174" fmla="*/ 551037 w 3838767"/>
              <a:gd name="connsiteY174" fmla="*/ 1160980 h 3472665"/>
              <a:gd name="connsiteX175" fmla="*/ 571585 w 3838767"/>
              <a:gd name="connsiteY175" fmla="*/ 1130157 h 3472665"/>
              <a:gd name="connsiteX176" fmla="*/ 592133 w 3838767"/>
              <a:gd name="connsiteY176" fmla="*/ 1089061 h 3472665"/>
              <a:gd name="connsiteX177" fmla="*/ 602408 w 3838767"/>
              <a:gd name="connsiteY177" fmla="*/ 1058238 h 3472665"/>
              <a:gd name="connsiteX178" fmla="*/ 643504 w 3838767"/>
              <a:gd name="connsiteY178" fmla="*/ 986319 h 3472665"/>
              <a:gd name="connsiteX179" fmla="*/ 674327 w 3838767"/>
              <a:gd name="connsiteY179" fmla="*/ 955497 h 3472665"/>
              <a:gd name="connsiteX180" fmla="*/ 715423 w 3838767"/>
              <a:gd name="connsiteY180" fmla="*/ 893852 h 3472665"/>
              <a:gd name="connsiteX181" fmla="*/ 746246 w 3838767"/>
              <a:gd name="connsiteY181" fmla="*/ 852755 h 3472665"/>
              <a:gd name="connsiteX182" fmla="*/ 797617 w 3838767"/>
              <a:gd name="connsiteY182" fmla="*/ 832207 h 3472665"/>
              <a:gd name="connsiteX183" fmla="*/ 941455 w 3838767"/>
              <a:gd name="connsiteY183" fmla="*/ 739739 h 3472665"/>
              <a:gd name="connsiteX184" fmla="*/ 1157212 w 3838767"/>
              <a:gd name="connsiteY184" fmla="*/ 626724 h 3472665"/>
              <a:gd name="connsiteX185" fmla="*/ 1218857 w 3838767"/>
              <a:gd name="connsiteY185" fmla="*/ 606175 h 3472665"/>
              <a:gd name="connsiteX186" fmla="*/ 1259954 w 3838767"/>
              <a:gd name="connsiteY186" fmla="*/ 585627 h 3472665"/>
              <a:gd name="connsiteX187" fmla="*/ 1393518 w 3838767"/>
              <a:gd name="connsiteY187" fmla="*/ 544530 h 3472665"/>
              <a:gd name="connsiteX188" fmla="*/ 1629823 w 3838767"/>
              <a:gd name="connsiteY188" fmla="*/ 503434 h 3472665"/>
              <a:gd name="connsiteX189" fmla="*/ 1763387 w 3838767"/>
              <a:gd name="connsiteY189" fmla="*/ 472611 h 3472665"/>
              <a:gd name="connsiteX190" fmla="*/ 1866129 w 3838767"/>
              <a:gd name="connsiteY190" fmla="*/ 452063 h 3472665"/>
              <a:gd name="connsiteX191" fmla="*/ 1938048 w 3838767"/>
              <a:gd name="connsiteY191" fmla="*/ 431515 h 3472665"/>
              <a:gd name="connsiteX192" fmla="*/ 1968870 w 3838767"/>
              <a:gd name="connsiteY192" fmla="*/ 410966 h 3472665"/>
              <a:gd name="connsiteX193" fmla="*/ 1938048 w 3838767"/>
              <a:gd name="connsiteY193" fmla="*/ 359595 h 3472665"/>
              <a:gd name="connsiteX194" fmla="*/ 1927774 w 3838767"/>
              <a:gd name="connsiteY194" fmla="*/ 246580 h 3472665"/>
              <a:gd name="connsiteX195" fmla="*/ 1948322 w 3838767"/>
              <a:gd name="connsiteY195" fmla="*/ 82193 h 3472665"/>
              <a:gd name="connsiteX196" fmla="*/ 1968870 w 3838767"/>
              <a:gd name="connsiteY196" fmla="*/ 51371 h 3472665"/>
              <a:gd name="connsiteX197" fmla="*/ 2030515 w 3838767"/>
              <a:gd name="connsiteY197" fmla="*/ 20548 h 3472665"/>
              <a:gd name="connsiteX198" fmla="*/ 2081886 w 3838767"/>
              <a:gd name="connsiteY198" fmla="*/ 10274 h 3472665"/>
              <a:gd name="connsiteX199" fmla="*/ 2112709 w 3838767"/>
              <a:gd name="connsiteY199" fmla="*/ 0 h 3472665"/>
              <a:gd name="connsiteX200" fmla="*/ 2205176 w 3838767"/>
              <a:gd name="connsiteY200" fmla="*/ 10274 h 3472665"/>
              <a:gd name="connsiteX201" fmla="*/ 2277095 w 3838767"/>
              <a:gd name="connsiteY201" fmla="*/ 71919 h 3472665"/>
              <a:gd name="connsiteX202" fmla="*/ 2359288 w 3838767"/>
              <a:gd name="connsiteY202" fmla="*/ 133564 h 3472665"/>
              <a:gd name="connsiteX203" fmla="*/ 2410659 w 3838767"/>
              <a:gd name="connsiteY203" fmla="*/ 164386 h 3472665"/>
              <a:gd name="connsiteX204" fmla="*/ 2441482 w 3838767"/>
              <a:gd name="connsiteY204" fmla="*/ 195209 h 3472665"/>
              <a:gd name="connsiteX205" fmla="*/ 2472304 w 3838767"/>
              <a:gd name="connsiteY205" fmla="*/ 215757 h 3472665"/>
              <a:gd name="connsiteX206" fmla="*/ 2462030 w 3838767"/>
              <a:gd name="connsiteY206" fmla="*/ 523982 h 3472665"/>
              <a:gd name="connsiteX207" fmla="*/ 2379837 w 3838767"/>
              <a:gd name="connsiteY207" fmla="*/ 616449 h 3472665"/>
              <a:gd name="connsiteX208" fmla="*/ 2225724 w 3838767"/>
              <a:gd name="connsiteY208" fmla="*/ 678094 h 3472665"/>
              <a:gd name="connsiteX209" fmla="*/ 2122983 w 3838767"/>
              <a:gd name="connsiteY209" fmla="*/ 698643 h 3472665"/>
              <a:gd name="connsiteX210" fmla="*/ 1239405 w 3838767"/>
              <a:gd name="connsiteY210" fmla="*/ 708917 h 3472665"/>
              <a:gd name="connsiteX211" fmla="*/ 1105841 w 3838767"/>
              <a:gd name="connsiteY211" fmla="*/ 739739 h 3472665"/>
              <a:gd name="connsiteX212" fmla="*/ 1033922 w 3838767"/>
              <a:gd name="connsiteY212" fmla="*/ 760288 h 3472665"/>
              <a:gd name="connsiteX213" fmla="*/ 1003100 w 3838767"/>
              <a:gd name="connsiteY213" fmla="*/ 780836 h 3472665"/>
              <a:gd name="connsiteX214" fmla="*/ 1157212 w 3838767"/>
              <a:gd name="connsiteY214" fmla="*/ 1027416 h 3472665"/>
              <a:gd name="connsiteX215" fmla="*/ 1239405 w 3838767"/>
              <a:gd name="connsiteY215" fmla="*/ 1119883 h 3472665"/>
              <a:gd name="connsiteX216" fmla="*/ 1311324 w 3838767"/>
              <a:gd name="connsiteY216" fmla="*/ 1150706 h 3472665"/>
              <a:gd name="connsiteX217" fmla="*/ 1342147 w 3838767"/>
              <a:gd name="connsiteY217" fmla="*/ 1171254 h 3472665"/>
              <a:gd name="connsiteX218" fmla="*/ 1599001 w 3838767"/>
              <a:gd name="connsiteY218" fmla="*/ 1140431 h 3472665"/>
              <a:gd name="connsiteX219" fmla="*/ 1825032 w 3838767"/>
              <a:gd name="connsiteY219" fmla="*/ 1068512 h 3472665"/>
              <a:gd name="connsiteX220" fmla="*/ 2020241 w 3838767"/>
              <a:gd name="connsiteY220" fmla="*/ 986319 h 3472665"/>
              <a:gd name="connsiteX221" fmla="*/ 2143531 w 3838767"/>
              <a:gd name="connsiteY221" fmla="*/ 945222 h 3472665"/>
              <a:gd name="connsiteX222" fmla="*/ 2225724 w 3838767"/>
              <a:gd name="connsiteY222" fmla="*/ 914400 h 3472665"/>
              <a:gd name="connsiteX223" fmla="*/ 2390111 w 3838767"/>
              <a:gd name="connsiteY223" fmla="*/ 739739 h 3472665"/>
              <a:gd name="connsiteX224" fmla="*/ 2523675 w 3838767"/>
              <a:gd name="connsiteY224" fmla="*/ 575353 h 3472665"/>
              <a:gd name="connsiteX225" fmla="*/ 2595594 w 3838767"/>
              <a:gd name="connsiteY225" fmla="*/ 513708 h 3472665"/>
              <a:gd name="connsiteX226" fmla="*/ 2626417 w 3838767"/>
              <a:gd name="connsiteY226" fmla="*/ 472611 h 3472665"/>
              <a:gd name="connsiteX227" fmla="*/ 2636691 w 3838767"/>
              <a:gd name="connsiteY227" fmla="*/ 441789 h 3472665"/>
              <a:gd name="connsiteX228" fmla="*/ 2657239 w 3838767"/>
              <a:gd name="connsiteY228" fmla="*/ 421240 h 3472665"/>
              <a:gd name="connsiteX229" fmla="*/ 2688061 w 3838767"/>
              <a:gd name="connsiteY229" fmla="*/ 380144 h 3472665"/>
              <a:gd name="connsiteX230" fmla="*/ 2739432 w 3838767"/>
              <a:gd name="connsiteY230" fmla="*/ 267128 h 3472665"/>
              <a:gd name="connsiteX231" fmla="*/ 2749706 w 3838767"/>
              <a:gd name="connsiteY231" fmla="*/ 226031 h 3472665"/>
              <a:gd name="connsiteX232" fmla="*/ 2780529 w 3838767"/>
              <a:gd name="connsiteY232" fmla="*/ 205483 h 3472665"/>
              <a:gd name="connsiteX233" fmla="*/ 2852448 w 3838767"/>
              <a:gd name="connsiteY233" fmla="*/ 215757 h 3472665"/>
              <a:gd name="connsiteX234" fmla="*/ 2883270 w 3838767"/>
              <a:gd name="connsiteY234" fmla="*/ 236306 h 3472665"/>
              <a:gd name="connsiteX235" fmla="*/ 2914093 w 3838767"/>
              <a:gd name="connsiteY235" fmla="*/ 246580 h 3472665"/>
              <a:gd name="connsiteX236" fmla="*/ 2924367 w 3838767"/>
              <a:gd name="connsiteY236" fmla="*/ 267128 h 3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3838767" h="3472665">
                <a:moveTo>
                  <a:pt x="2575046" y="452063"/>
                </a:moveTo>
                <a:cubicBezTo>
                  <a:pt x="2662667" y="469587"/>
                  <a:pt x="2591232" y="453091"/>
                  <a:pt x="2688061" y="482885"/>
                </a:cubicBezTo>
                <a:cubicBezTo>
                  <a:pt x="2711891" y="490217"/>
                  <a:pt x="2735072" y="502351"/>
                  <a:pt x="2759981" y="503434"/>
                </a:cubicBezTo>
                <a:cubicBezTo>
                  <a:pt x="2972141" y="512658"/>
                  <a:pt x="3184646" y="510283"/>
                  <a:pt x="3396978" y="513708"/>
                </a:cubicBezTo>
                <a:cubicBezTo>
                  <a:pt x="3454449" y="532865"/>
                  <a:pt x="3457438" y="526641"/>
                  <a:pt x="3499720" y="565079"/>
                </a:cubicBezTo>
                <a:cubicBezTo>
                  <a:pt x="3524806" y="587885"/>
                  <a:pt x="3571639" y="636998"/>
                  <a:pt x="3571639" y="636998"/>
                </a:cubicBezTo>
                <a:cubicBezTo>
                  <a:pt x="3578488" y="654121"/>
                  <a:pt x="3586355" y="670872"/>
                  <a:pt x="3592187" y="688368"/>
                </a:cubicBezTo>
                <a:cubicBezTo>
                  <a:pt x="3602403" y="719017"/>
                  <a:pt x="3607678" y="760765"/>
                  <a:pt x="3612736" y="791110"/>
                </a:cubicBezTo>
                <a:cubicBezTo>
                  <a:pt x="3609311" y="863029"/>
                  <a:pt x="3609397" y="935201"/>
                  <a:pt x="3602461" y="1006867"/>
                </a:cubicBezTo>
                <a:cubicBezTo>
                  <a:pt x="3599097" y="1041630"/>
                  <a:pt x="3590383" y="1075726"/>
                  <a:pt x="3581913" y="1109609"/>
                </a:cubicBezTo>
                <a:cubicBezTo>
                  <a:pt x="3578488" y="1123308"/>
                  <a:pt x="3577954" y="1138076"/>
                  <a:pt x="3571639" y="1150706"/>
                </a:cubicBezTo>
                <a:cubicBezTo>
                  <a:pt x="3560595" y="1172795"/>
                  <a:pt x="3551090" y="1198652"/>
                  <a:pt x="3530542" y="1212351"/>
                </a:cubicBezTo>
                <a:cubicBezTo>
                  <a:pt x="3520268" y="1219200"/>
                  <a:pt x="3510764" y="1227377"/>
                  <a:pt x="3499720" y="1232899"/>
                </a:cubicBezTo>
                <a:cubicBezTo>
                  <a:pt x="3467861" y="1248828"/>
                  <a:pt x="3408409" y="1267142"/>
                  <a:pt x="3376430" y="1273995"/>
                </a:cubicBezTo>
                <a:cubicBezTo>
                  <a:pt x="3356566" y="1278252"/>
                  <a:pt x="3238024" y="1292581"/>
                  <a:pt x="3222318" y="1294544"/>
                </a:cubicBezTo>
                <a:cubicBezTo>
                  <a:pt x="3119576" y="1291119"/>
                  <a:pt x="3016013" y="1297681"/>
                  <a:pt x="2914093" y="1284270"/>
                </a:cubicBezTo>
                <a:cubicBezTo>
                  <a:pt x="2883723" y="1280274"/>
                  <a:pt x="2860960" y="1252859"/>
                  <a:pt x="2831900" y="1243173"/>
                </a:cubicBezTo>
                <a:lnTo>
                  <a:pt x="2801077" y="1232899"/>
                </a:lnTo>
                <a:cubicBezTo>
                  <a:pt x="2636714" y="1253444"/>
                  <a:pt x="2708920" y="1216692"/>
                  <a:pt x="2729158" y="1500027"/>
                </a:cubicBezTo>
                <a:cubicBezTo>
                  <a:pt x="2729930" y="1510829"/>
                  <a:pt x="2735544" y="1520741"/>
                  <a:pt x="2739432" y="1530849"/>
                </a:cubicBezTo>
                <a:cubicBezTo>
                  <a:pt x="2752673" y="1565276"/>
                  <a:pt x="2770824" y="1598005"/>
                  <a:pt x="2780529" y="1633591"/>
                </a:cubicBezTo>
                <a:cubicBezTo>
                  <a:pt x="2813914" y="1756004"/>
                  <a:pt x="2800944" y="1730917"/>
                  <a:pt x="2852448" y="1839074"/>
                </a:cubicBezTo>
                <a:cubicBezTo>
                  <a:pt x="2888868" y="1915556"/>
                  <a:pt x="2891635" y="1948786"/>
                  <a:pt x="2944915" y="1993186"/>
                </a:cubicBezTo>
                <a:cubicBezTo>
                  <a:pt x="2954401" y="2001091"/>
                  <a:pt x="2965464" y="2006885"/>
                  <a:pt x="2975738" y="2013735"/>
                </a:cubicBezTo>
                <a:cubicBezTo>
                  <a:pt x="3016835" y="1986337"/>
                  <a:pt x="3067259" y="1969362"/>
                  <a:pt x="3099028" y="1931542"/>
                </a:cubicBezTo>
                <a:cubicBezTo>
                  <a:pt x="3141399" y="1881101"/>
                  <a:pt x="3157352" y="1813218"/>
                  <a:pt x="3191495" y="1756881"/>
                </a:cubicBezTo>
                <a:cubicBezTo>
                  <a:pt x="3225960" y="1700014"/>
                  <a:pt x="3263968" y="1645200"/>
                  <a:pt x="3304511" y="1592494"/>
                </a:cubicBezTo>
                <a:cubicBezTo>
                  <a:pt x="3428660" y="1431100"/>
                  <a:pt x="3377487" y="1553442"/>
                  <a:pt x="3468897" y="1356189"/>
                </a:cubicBezTo>
                <a:cubicBezTo>
                  <a:pt x="3536372" y="1210584"/>
                  <a:pt x="3558076" y="1114777"/>
                  <a:pt x="3633284" y="996593"/>
                </a:cubicBezTo>
                <a:cubicBezTo>
                  <a:pt x="3642477" y="982147"/>
                  <a:pt x="3652830" y="968384"/>
                  <a:pt x="3664106" y="955497"/>
                </a:cubicBezTo>
                <a:cubicBezTo>
                  <a:pt x="3697964" y="916802"/>
                  <a:pt x="3706805" y="913198"/>
                  <a:pt x="3746300" y="883577"/>
                </a:cubicBezTo>
                <a:cubicBezTo>
                  <a:pt x="3770273" y="887002"/>
                  <a:pt x="3797684" y="881017"/>
                  <a:pt x="3818219" y="893852"/>
                </a:cubicBezTo>
                <a:cubicBezTo>
                  <a:pt x="3830193" y="901336"/>
                  <a:pt x="3825967" y="921055"/>
                  <a:pt x="3828493" y="934948"/>
                </a:cubicBezTo>
                <a:cubicBezTo>
                  <a:pt x="3832825" y="958774"/>
                  <a:pt x="3835342" y="982894"/>
                  <a:pt x="3838767" y="1006867"/>
                </a:cubicBezTo>
                <a:cubicBezTo>
                  <a:pt x="3835342" y="1037690"/>
                  <a:pt x="3838300" y="1069914"/>
                  <a:pt x="3828493" y="1099335"/>
                </a:cubicBezTo>
                <a:cubicBezTo>
                  <a:pt x="3823898" y="1113119"/>
                  <a:pt x="3806972" y="1118995"/>
                  <a:pt x="3797670" y="1130157"/>
                </a:cubicBezTo>
                <a:cubicBezTo>
                  <a:pt x="3789765" y="1139643"/>
                  <a:pt x="3782644" y="1149936"/>
                  <a:pt x="3777122" y="1160980"/>
                </a:cubicBezTo>
                <a:cubicBezTo>
                  <a:pt x="3762038" y="1191149"/>
                  <a:pt x="3754349" y="1225129"/>
                  <a:pt x="3736025" y="1253447"/>
                </a:cubicBezTo>
                <a:cubicBezTo>
                  <a:pt x="3716248" y="1284012"/>
                  <a:pt x="3686457" y="1306903"/>
                  <a:pt x="3664106" y="1335640"/>
                </a:cubicBezTo>
                <a:cubicBezTo>
                  <a:pt x="3638441" y="1368638"/>
                  <a:pt x="3615376" y="1403599"/>
                  <a:pt x="3592187" y="1438382"/>
                </a:cubicBezTo>
                <a:cubicBezTo>
                  <a:pt x="3560570" y="1485808"/>
                  <a:pt x="3499720" y="1582220"/>
                  <a:pt x="3499720" y="1582220"/>
                </a:cubicBezTo>
                <a:cubicBezTo>
                  <a:pt x="3488279" y="1616545"/>
                  <a:pt x="3487773" y="1615435"/>
                  <a:pt x="3479172" y="1654139"/>
                </a:cubicBezTo>
                <a:cubicBezTo>
                  <a:pt x="3474484" y="1675236"/>
                  <a:pt x="3469637" y="1714304"/>
                  <a:pt x="3458623" y="1736333"/>
                </a:cubicBezTo>
                <a:cubicBezTo>
                  <a:pt x="3453101" y="1747377"/>
                  <a:pt x="3443597" y="1756111"/>
                  <a:pt x="3438075" y="1767155"/>
                </a:cubicBezTo>
                <a:cubicBezTo>
                  <a:pt x="3429827" y="1783651"/>
                  <a:pt x="3428103" y="1803417"/>
                  <a:pt x="3417527" y="1818526"/>
                </a:cubicBezTo>
                <a:cubicBezTo>
                  <a:pt x="3403602" y="1838418"/>
                  <a:pt x="3350489" y="1886188"/>
                  <a:pt x="3325059" y="1900719"/>
                </a:cubicBezTo>
                <a:cubicBezTo>
                  <a:pt x="3315656" y="1906092"/>
                  <a:pt x="3304511" y="1907568"/>
                  <a:pt x="3294237" y="1910993"/>
                </a:cubicBezTo>
                <a:cubicBezTo>
                  <a:pt x="3273689" y="1907568"/>
                  <a:pt x="3252097" y="1908033"/>
                  <a:pt x="3232592" y="1900719"/>
                </a:cubicBezTo>
                <a:cubicBezTo>
                  <a:pt x="3223522" y="1897318"/>
                  <a:pt x="3220349" y="1885155"/>
                  <a:pt x="3212043" y="1880171"/>
                </a:cubicBezTo>
                <a:cubicBezTo>
                  <a:pt x="3202757" y="1874599"/>
                  <a:pt x="3191495" y="1873322"/>
                  <a:pt x="3181221" y="1869897"/>
                </a:cubicBezTo>
                <a:cubicBezTo>
                  <a:pt x="3129530" y="1878512"/>
                  <a:pt x="3106775" y="1879011"/>
                  <a:pt x="3057931" y="1900719"/>
                </a:cubicBezTo>
                <a:cubicBezTo>
                  <a:pt x="3046647" y="1905734"/>
                  <a:pt x="3038393" y="1916252"/>
                  <a:pt x="3027109" y="1921267"/>
                </a:cubicBezTo>
                <a:cubicBezTo>
                  <a:pt x="3007316" y="1930064"/>
                  <a:pt x="2984837" y="1932129"/>
                  <a:pt x="2965464" y="1941816"/>
                </a:cubicBezTo>
                <a:cubicBezTo>
                  <a:pt x="2938751" y="1955173"/>
                  <a:pt x="2875883" y="2002917"/>
                  <a:pt x="2852448" y="2024009"/>
                </a:cubicBezTo>
                <a:cubicBezTo>
                  <a:pt x="2834448" y="2040209"/>
                  <a:pt x="2819377" y="2059520"/>
                  <a:pt x="2801077" y="2075380"/>
                </a:cubicBezTo>
                <a:cubicBezTo>
                  <a:pt x="2767934" y="2104104"/>
                  <a:pt x="2729349" y="2126562"/>
                  <a:pt x="2698336" y="2157573"/>
                </a:cubicBezTo>
                <a:cubicBezTo>
                  <a:pt x="2670129" y="2185779"/>
                  <a:pt x="2686977" y="2175058"/>
                  <a:pt x="2646965" y="2188395"/>
                </a:cubicBezTo>
                <a:cubicBezTo>
                  <a:pt x="2636691" y="2195245"/>
                  <a:pt x="2625628" y="2201039"/>
                  <a:pt x="2616142" y="2208944"/>
                </a:cubicBezTo>
                <a:cubicBezTo>
                  <a:pt x="2579929" y="2239122"/>
                  <a:pt x="2572861" y="2258454"/>
                  <a:pt x="2544223" y="2301411"/>
                </a:cubicBezTo>
                <a:lnTo>
                  <a:pt x="2523675" y="2332234"/>
                </a:lnTo>
                <a:cubicBezTo>
                  <a:pt x="2533331" y="2366032"/>
                  <a:pt x="2531858" y="2404953"/>
                  <a:pt x="2564772" y="2424701"/>
                </a:cubicBezTo>
                <a:cubicBezTo>
                  <a:pt x="2574058" y="2430273"/>
                  <a:pt x="2585320" y="2431550"/>
                  <a:pt x="2595594" y="2434975"/>
                </a:cubicBezTo>
                <a:cubicBezTo>
                  <a:pt x="2672048" y="2492316"/>
                  <a:pt x="2598089" y="2446082"/>
                  <a:pt x="2688061" y="2476072"/>
                </a:cubicBezTo>
                <a:cubicBezTo>
                  <a:pt x="2702591" y="2480915"/>
                  <a:pt x="2715080" y="2490587"/>
                  <a:pt x="2729158" y="2496620"/>
                </a:cubicBezTo>
                <a:cubicBezTo>
                  <a:pt x="2739112" y="2500886"/>
                  <a:pt x="2750027" y="2502628"/>
                  <a:pt x="2759981" y="2506894"/>
                </a:cubicBezTo>
                <a:cubicBezTo>
                  <a:pt x="2774058" y="2512927"/>
                  <a:pt x="2786547" y="2522600"/>
                  <a:pt x="2801077" y="2527443"/>
                </a:cubicBezTo>
                <a:cubicBezTo>
                  <a:pt x="2817644" y="2532965"/>
                  <a:pt x="2835324" y="2534292"/>
                  <a:pt x="2852448" y="2537717"/>
                </a:cubicBezTo>
                <a:cubicBezTo>
                  <a:pt x="2886695" y="2530867"/>
                  <a:pt x="2922299" y="2528915"/>
                  <a:pt x="2955190" y="2517168"/>
                </a:cubicBezTo>
                <a:cubicBezTo>
                  <a:pt x="2979529" y="2508475"/>
                  <a:pt x="3008260" y="2472279"/>
                  <a:pt x="3027109" y="2455524"/>
                </a:cubicBezTo>
                <a:cubicBezTo>
                  <a:pt x="3079087" y="2409322"/>
                  <a:pt x="3092940" y="2399621"/>
                  <a:pt x="3150399" y="2363056"/>
                </a:cubicBezTo>
                <a:cubicBezTo>
                  <a:pt x="3203777" y="2329088"/>
                  <a:pt x="3186772" y="2337233"/>
                  <a:pt x="3232592" y="2321960"/>
                </a:cubicBezTo>
                <a:cubicBezTo>
                  <a:pt x="3400198" y="2377828"/>
                  <a:pt x="3339479" y="2335552"/>
                  <a:pt x="3273688" y="2702103"/>
                </a:cubicBezTo>
                <a:cubicBezTo>
                  <a:pt x="3269814" y="2723687"/>
                  <a:pt x="3240283" y="2730625"/>
                  <a:pt x="3222318" y="2743200"/>
                </a:cubicBezTo>
                <a:cubicBezTo>
                  <a:pt x="3205958" y="2754652"/>
                  <a:pt x="3188478" y="2764460"/>
                  <a:pt x="3170947" y="2774022"/>
                </a:cubicBezTo>
                <a:cubicBezTo>
                  <a:pt x="3150778" y="2785023"/>
                  <a:pt x="3127882" y="2791332"/>
                  <a:pt x="3109302" y="2804845"/>
                </a:cubicBezTo>
                <a:cubicBezTo>
                  <a:pt x="3089717" y="2819089"/>
                  <a:pt x="3080905" y="2848558"/>
                  <a:pt x="3057931" y="2856216"/>
                </a:cubicBezTo>
                <a:lnTo>
                  <a:pt x="2996286" y="2876764"/>
                </a:lnTo>
                <a:cubicBezTo>
                  <a:pt x="2955189" y="2873339"/>
                  <a:pt x="2913004" y="2876492"/>
                  <a:pt x="2872996" y="2866490"/>
                </a:cubicBezTo>
                <a:cubicBezTo>
                  <a:pt x="2856384" y="2862337"/>
                  <a:pt x="2845055" y="2846629"/>
                  <a:pt x="2831900" y="2835667"/>
                </a:cubicBezTo>
                <a:cubicBezTo>
                  <a:pt x="2824459" y="2829466"/>
                  <a:pt x="2818915" y="2821170"/>
                  <a:pt x="2811351" y="2815119"/>
                </a:cubicBezTo>
                <a:cubicBezTo>
                  <a:pt x="2781680" y="2791383"/>
                  <a:pt x="2782034" y="2801588"/>
                  <a:pt x="2759981" y="2774022"/>
                </a:cubicBezTo>
                <a:cubicBezTo>
                  <a:pt x="2752267" y="2764380"/>
                  <a:pt x="2748163" y="2751931"/>
                  <a:pt x="2739432" y="2743200"/>
                </a:cubicBezTo>
                <a:cubicBezTo>
                  <a:pt x="2727324" y="2731092"/>
                  <a:pt x="2710444" y="2724485"/>
                  <a:pt x="2698336" y="2712377"/>
                </a:cubicBezTo>
                <a:cubicBezTo>
                  <a:pt x="2676010" y="2690050"/>
                  <a:pt x="2659829" y="2661943"/>
                  <a:pt x="2636691" y="2640458"/>
                </a:cubicBezTo>
                <a:cubicBezTo>
                  <a:pt x="2591856" y="2598826"/>
                  <a:pt x="2558232" y="2574796"/>
                  <a:pt x="2503127" y="2558265"/>
                </a:cubicBezTo>
                <a:cubicBezTo>
                  <a:pt x="2486401" y="2553247"/>
                  <a:pt x="2468880" y="2551416"/>
                  <a:pt x="2451756" y="2547991"/>
                </a:cubicBezTo>
                <a:cubicBezTo>
                  <a:pt x="2379837" y="2551416"/>
                  <a:pt x="2307787" y="2552743"/>
                  <a:pt x="2235999" y="2558265"/>
                </a:cubicBezTo>
                <a:cubicBezTo>
                  <a:pt x="2218588" y="2559604"/>
                  <a:pt x="2201853" y="2565668"/>
                  <a:pt x="2184628" y="2568539"/>
                </a:cubicBezTo>
                <a:cubicBezTo>
                  <a:pt x="2100321" y="2582590"/>
                  <a:pt x="2104457" y="2575740"/>
                  <a:pt x="2009967" y="2599362"/>
                </a:cubicBezTo>
                <a:cubicBezTo>
                  <a:pt x="1940109" y="2616826"/>
                  <a:pt x="1938285" y="2610968"/>
                  <a:pt x="1886677" y="2640458"/>
                </a:cubicBezTo>
                <a:cubicBezTo>
                  <a:pt x="1846826" y="2663230"/>
                  <a:pt x="1784764" y="2690724"/>
                  <a:pt x="1753113" y="2732926"/>
                </a:cubicBezTo>
                <a:cubicBezTo>
                  <a:pt x="1723320" y="2772650"/>
                  <a:pt x="1715402" y="2798131"/>
                  <a:pt x="1701742" y="2845942"/>
                </a:cubicBezTo>
                <a:cubicBezTo>
                  <a:pt x="1679096" y="2925203"/>
                  <a:pt x="1681951" y="2922837"/>
                  <a:pt x="1670920" y="3000054"/>
                </a:cubicBezTo>
                <a:cubicBezTo>
                  <a:pt x="1674345" y="3071973"/>
                  <a:pt x="1672616" y="3144323"/>
                  <a:pt x="1681194" y="3215811"/>
                </a:cubicBezTo>
                <a:cubicBezTo>
                  <a:pt x="1683019" y="3231018"/>
                  <a:pt x="1694143" y="3243610"/>
                  <a:pt x="1701742" y="3256908"/>
                </a:cubicBezTo>
                <a:cubicBezTo>
                  <a:pt x="1707868" y="3267629"/>
                  <a:pt x="1715747" y="3277259"/>
                  <a:pt x="1722291" y="3287730"/>
                </a:cubicBezTo>
                <a:cubicBezTo>
                  <a:pt x="1732875" y="3304664"/>
                  <a:pt x="1740117" y="3323939"/>
                  <a:pt x="1753113" y="3339101"/>
                </a:cubicBezTo>
                <a:cubicBezTo>
                  <a:pt x="1781481" y="3372197"/>
                  <a:pt x="1806593" y="3412074"/>
                  <a:pt x="1845581" y="3431568"/>
                </a:cubicBezTo>
                <a:lnTo>
                  <a:pt x="1927774" y="3472665"/>
                </a:lnTo>
                <a:cubicBezTo>
                  <a:pt x="2254845" y="3404525"/>
                  <a:pt x="2087932" y="3471316"/>
                  <a:pt x="2235999" y="3380198"/>
                </a:cubicBezTo>
                <a:cubicBezTo>
                  <a:pt x="2259514" y="3365727"/>
                  <a:pt x="2283678" y="3352323"/>
                  <a:pt x="2307918" y="3339101"/>
                </a:cubicBezTo>
                <a:cubicBezTo>
                  <a:pt x="2321363" y="3331767"/>
                  <a:pt x="2337160" y="3328251"/>
                  <a:pt x="2349014" y="3318553"/>
                </a:cubicBezTo>
                <a:cubicBezTo>
                  <a:pt x="2375253" y="3297084"/>
                  <a:pt x="2420933" y="3246634"/>
                  <a:pt x="2420933" y="3246634"/>
                </a:cubicBezTo>
                <a:cubicBezTo>
                  <a:pt x="2390111" y="3215811"/>
                  <a:pt x="2364735" y="3178345"/>
                  <a:pt x="2328466" y="3154166"/>
                </a:cubicBezTo>
                <a:lnTo>
                  <a:pt x="2205176" y="3071973"/>
                </a:lnTo>
                <a:cubicBezTo>
                  <a:pt x="2194902" y="3065124"/>
                  <a:pt x="2184825" y="3057969"/>
                  <a:pt x="2174354" y="3051425"/>
                </a:cubicBezTo>
                <a:cubicBezTo>
                  <a:pt x="2157420" y="3040841"/>
                  <a:pt x="2138959" y="3032584"/>
                  <a:pt x="2122983" y="3020602"/>
                </a:cubicBezTo>
                <a:cubicBezTo>
                  <a:pt x="2083754" y="2991181"/>
                  <a:pt x="2070037" y="2977065"/>
                  <a:pt x="2020241" y="2958957"/>
                </a:cubicBezTo>
                <a:cubicBezTo>
                  <a:pt x="2003830" y="2952989"/>
                  <a:pt x="1985994" y="2952108"/>
                  <a:pt x="1968870" y="2948683"/>
                </a:cubicBezTo>
                <a:cubicBezTo>
                  <a:pt x="1829751" y="2844344"/>
                  <a:pt x="2033358" y="2991485"/>
                  <a:pt x="1876403" y="2897312"/>
                </a:cubicBezTo>
                <a:cubicBezTo>
                  <a:pt x="1857599" y="2886030"/>
                  <a:pt x="1843836" y="2867498"/>
                  <a:pt x="1825032" y="2856216"/>
                </a:cubicBezTo>
                <a:cubicBezTo>
                  <a:pt x="1792199" y="2836516"/>
                  <a:pt x="1759437" y="2814131"/>
                  <a:pt x="1722291" y="2804845"/>
                </a:cubicBezTo>
                <a:cubicBezTo>
                  <a:pt x="1694893" y="2797996"/>
                  <a:pt x="1666889" y="2793228"/>
                  <a:pt x="1640097" y="2784297"/>
                </a:cubicBezTo>
                <a:cubicBezTo>
                  <a:pt x="1629823" y="2780872"/>
                  <a:pt x="1619847" y="2776371"/>
                  <a:pt x="1609275" y="2774022"/>
                </a:cubicBezTo>
                <a:cubicBezTo>
                  <a:pt x="1588939" y="2769503"/>
                  <a:pt x="1568178" y="2767173"/>
                  <a:pt x="1547630" y="2763748"/>
                </a:cubicBezTo>
                <a:cubicBezTo>
                  <a:pt x="1537356" y="2760323"/>
                  <a:pt x="1527314" y="2756101"/>
                  <a:pt x="1516808" y="2753474"/>
                </a:cubicBezTo>
                <a:cubicBezTo>
                  <a:pt x="1457706" y="2738699"/>
                  <a:pt x="1446664" y="2747259"/>
                  <a:pt x="1383243" y="2712377"/>
                </a:cubicBezTo>
                <a:cubicBezTo>
                  <a:pt x="1339965" y="2688574"/>
                  <a:pt x="1301050" y="2657582"/>
                  <a:pt x="1259954" y="2630184"/>
                </a:cubicBezTo>
                <a:cubicBezTo>
                  <a:pt x="1239406" y="2616485"/>
                  <a:pt x="1215772" y="2606551"/>
                  <a:pt x="1198309" y="2589088"/>
                </a:cubicBezTo>
                <a:cubicBezTo>
                  <a:pt x="1188035" y="2578814"/>
                  <a:pt x="1178518" y="2567721"/>
                  <a:pt x="1167486" y="2558265"/>
                </a:cubicBezTo>
                <a:cubicBezTo>
                  <a:pt x="1154485" y="2547121"/>
                  <a:pt x="1138498" y="2539551"/>
                  <a:pt x="1126390" y="2527443"/>
                </a:cubicBezTo>
                <a:cubicBezTo>
                  <a:pt x="1057896" y="2458949"/>
                  <a:pt x="1157209" y="2530866"/>
                  <a:pt x="1075019" y="2476072"/>
                </a:cubicBezTo>
                <a:cubicBezTo>
                  <a:pt x="1068169" y="2462373"/>
                  <a:pt x="1063372" y="2447438"/>
                  <a:pt x="1054470" y="2434975"/>
                </a:cubicBezTo>
                <a:cubicBezTo>
                  <a:pt x="1039815" y="2414459"/>
                  <a:pt x="1014577" y="2396034"/>
                  <a:pt x="992825" y="2383604"/>
                </a:cubicBezTo>
                <a:cubicBezTo>
                  <a:pt x="979527" y="2376005"/>
                  <a:pt x="965428" y="2369905"/>
                  <a:pt x="951729" y="2363056"/>
                </a:cubicBezTo>
                <a:cubicBezTo>
                  <a:pt x="939692" y="2302867"/>
                  <a:pt x="929890" y="2279922"/>
                  <a:pt x="951729" y="2208944"/>
                </a:cubicBezTo>
                <a:cubicBezTo>
                  <a:pt x="956002" y="2195057"/>
                  <a:pt x="972277" y="2188395"/>
                  <a:pt x="982551" y="2178121"/>
                </a:cubicBezTo>
                <a:cubicBezTo>
                  <a:pt x="985976" y="2164422"/>
                  <a:pt x="984004" y="2148051"/>
                  <a:pt x="992825" y="2137025"/>
                </a:cubicBezTo>
                <a:cubicBezTo>
                  <a:pt x="999591" y="2128568"/>
                  <a:pt x="1014361" y="2132323"/>
                  <a:pt x="1023648" y="2126751"/>
                </a:cubicBezTo>
                <a:cubicBezTo>
                  <a:pt x="1031954" y="2121767"/>
                  <a:pt x="1037347" y="2113052"/>
                  <a:pt x="1044196" y="2106202"/>
                </a:cubicBezTo>
                <a:cubicBezTo>
                  <a:pt x="1061072" y="2107736"/>
                  <a:pt x="1161652" y="2111041"/>
                  <a:pt x="1198309" y="2126751"/>
                </a:cubicBezTo>
                <a:cubicBezTo>
                  <a:pt x="1214207" y="2133565"/>
                  <a:pt x="1259707" y="2172109"/>
                  <a:pt x="1270228" y="2178121"/>
                </a:cubicBezTo>
                <a:cubicBezTo>
                  <a:pt x="1279631" y="2183494"/>
                  <a:pt x="1290776" y="2184970"/>
                  <a:pt x="1301050" y="2188395"/>
                </a:cubicBezTo>
                <a:cubicBezTo>
                  <a:pt x="1318550" y="2200062"/>
                  <a:pt x="1360227" y="2227024"/>
                  <a:pt x="1372969" y="2239766"/>
                </a:cubicBezTo>
                <a:cubicBezTo>
                  <a:pt x="1381701" y="2248498"/>
                  <a:pt x="1386668" y="2260315"/>
                  <a:pt x="1393518" y="2270589"/>
                </a:cubicBezTo>
                <a:cubicBezTo>
                  <a:pt x="1386668" y="2284288"/>
                  <a:pt x="1383799" y="2300855"/>
                  <a:pt x="1372969" y="2311685"/>
                </a:cubicBezTo>
                <a:cubicBezTo>
                  <a:pt x="1365311" y="2319343"/>
                  <a:pt x="1352719" y="2319611"/>
                  <a:pt x="1342147" y="2321960"/>
                </a:cubicBezTo>
                <a:cubicBezTo>
                  <a:pt x="1321811" y="2326479"/>
                  <a:pt x="1300998" y="2328508"/>
                  <a:pt x="1280502" y="2332234"/>
                </a:cubicBezTo>
                <a:cubicBezTo>
                  <a:pt x="1248171" y="2338112"/>
                  <a:pt x="1199274" y="2349755"/>
                  <a:pt x="1167486" y="2352782"/>
                </a:cubicBezTo>
                <a:cubicBezTo>
                  <a:pt x="1116233" y="2357663"/>
                  <a:pt x="1064745" y="2359631"/>
                  <a:pt x="1013374" y="2363056"/>
                </a:cubicBezTo>
                <a:cubicBezTo>
                  <a:pt x="951729" y="2359631"/>
                  <a:pt x="889559" y="2361513"/>
                  <a:pt x="828439" y="2352782"/>
                </a:cubicBezTo>
                <a:cubicBezTo>
                  <a:pt x="816215" y="2351036"/>
                  <a:pt x="808661" y="2337756"/>
                  <a:pt x="797617" y="2332234"/>
                </a:cubicBezTo>
                <a:cubicBezTo>
                  <a:pt x="787930" y="2327391"/>
                  <a:pt x="777068" y="2325385"/>
                  <a:pt x="766794" y="2321960"/>
                </a:cubicBezTo>
                <a:cubicBezTo>
                  <a:pt x="750226" y="2305391"/>
                  <a:pt x="735416" y="2293267"/>
                  <a:pt x="725697" y="2270589"/>
                </a:cubicBezTo>
                <a:cubicBezTo>
                  <a:pt x="720135" y="2257610"/>
                  <a:pt x="717744" y="2243420"/>
                  <a:pt x="715423" y="2229492"/>
                </a:cubicBezTo>
                <a:cubicBezTo>
                  <a:pt x="671534" y="1966155"/>
                  <a:pt x="703636" y="2100150"/>
                  <a:pt x="674327" y="1982912"/>
                </a:cubicBezTo>
                <a:cubicBezTo>
                  <a:pt x="681176" y="1969213"/>
                  <a:pt x="687276" y="1955114"/>
                  <a:pt x="694875" y="1941816"/>
                </a:cubicBezTo>
                <a:cubicBezTo>
                  <a:pt x="728947" y="1882189"/>
                  <a:pt x="708448" y="1940063"/>
                  <a:pt x="746246" y="1849348"/>
                </a:cubicBezTo>
                <a:cubicBezTo>
                  <a:pt x="786814" y="1751985"/>
                  <a:pt x="742252" y="1820425"/>
                  <a:pt x="797617" y="1746607"/>
                </a:cubicBezTo>
                <a:cubicBezTo>
                  <a:pt x="801042" y="1732908"/>
                  <a:pt x="798593" y="1716137"/>
                  <a:pt x="807891" y="1705510"/>
                </a:cubicBezTo>
                <a:cubicBezTo>
                  <a:pt x="836985" y="1672260"/>
                  <a:pt x="864333" y="1666147"/>
                  <a:pt x="900358" y="1654139"/>
                </a:cubicBezTo>
                <a:cubicBezTo>
                  <a:pt x="879810" y="1619892"/>
                  <a:pt x="854933" y="1587894"/>
                  <a:pt x="838713" y="1551398"/>
                </a:cubicBezTo>
                <a:cubicBezTo>
                  <a:pt x="825014" y="1520575"/>
                  <a:pt x="810144" y="1490247"/>
                  <a:pt x="797617" y="1458930"/>
                </a:cubicBezTo>
                <a:cubicBezTo>
                  <a:pt x="782730" y="1421712"/>
                  <a:pt x="772310" y="1382759"/>
                  <a:pt x="756520" y="1345915"/>
                </a:cubicBezTo>
                <a:cubicBezTo>
                  <a:pt x="741437" y="1310721"/>
                  <a:pt x="723064" y="1277013"/>
                  <a:pt x="705149" y="1243173"/>
                </a:cubicBezTo>
                <a:cubicBezTo>
                  <a:pt x="682730" y="1200826"/>
                  <a:pt x="663766" y="1165783"/>
                  <a:pt x="633230" y="1130157"/>
                </a:cubicBezTo>
                <a:cubicBezTo>
                  <a:pt x="623774" y="1119125"/>
                  <a:pt x="611710" y="1110497"/>
                  <a:pt x="602408" y="1099335"/>
                </a:cubicBezTo>
                <a:cubicBezTo>
                  <a:pt x="594503" y="1089849"/>
                  <a:pt x="589268" y="1078391"/>
                  <a:pt x="581859" y="1068512"/>
                </a:cubicBezTo>
                <a:cubicBezTo>
                  <a:pt x="558430" y="1037274"/>
                  <a:pt x="529313" y="1009948"/>
                  <a:pt x="509940" y="976045"/>
                </a:cubicBezTo>
                <a:cubicBezTo>
                  <a:pt x="496241" y="952072"/>
                  <a:pt x="481191" y="928822"/>
                  <a:pt x="468843" y="904126"/>
                </a:cubicBezTo>
                <a:cubicBezTo>
                  <a:pt x="453759" y="873957"/>
                  <a:pt x="445624" y="840261"/>
                  <a:pt x="427747" y="811658"/>
                </a:cubicBezTo>
                <a:cubicBezTo>
                  <a:pt x="420562" y="800162"/>
                  <a:pt x="347278" y="715966"/>
                  <a:pt x="325005" y="698643"/>
                </a:cubicBezTo>
                <a:cubicBezTo>
                  <a:pt x="309242" y="686383"/>
                  <a:pt x="290758" y="678094"/>
                  <a:pt x="273634" y="667820"/>
                </a:cubicBezTo>
                <a:cubicBezTo>
                  <a:pt x="190421" y="681689"/>
                  <a:pt x="150400" y="667754"/>
                  <a:pt x="98974" y="729465"/>
                </a:cubicBezTo>
                <a:cubicBezTo>
                  <a:pt x="78290" y="754285"/>
                  <a:pt x="47603" y="811658"/>
                  <a:pt x="47603" y="811658"/>
                </a:cubicBezTo>
                <a:cubicBezTo>
                  <a:pt x="0" y="954472"/>
                  <a:pt x="30490" y="851246"/>
                  <a:pt x="47603" y="1202076"/>
                </a:cubicBezTo>
                <a:cubicBezTo>
                  <a:pt x="48618" y="1222883"/>
                  <a:pt x="53358" y="1243385"/>
                  <a:pt x="57877" y="1263721"/>
                </a:cubicBezTo>
                <a:cubicBezTo>
                  <a:pt x="60226" y="1274293"/>
                  <a:pt x="61218" y="1286224"/>
                  <a:pt x="68151" y="1294544"/>
                </a:cubicBezTo>
                <a:cubicBezTo>
                  <a:pt x="79113" y="1307699"/>
                  <a:pt x="93349" y="1319007"/>
                  <a:pt x="109248" y="1325366"/>
                </a:cubicBezTo>
                <a:cubicBezTo>
                  <a:pt x="128590" y="1333103"/>
                  <a:pt x="150345" y="1332215"/>
                  <a:pt x="170893" y="1335640"/>
                </a:cubicBezTo>
                <a:cubicBezTo>
                  <a:pt x="235963" y="1332215"/>
                  <a:pt x="301210" y="1331265"/>
                  <a:pt x="366102" y="1325366"/>
                </a:cubicBezTo>
                <a:cubicBezTo>
                  <a:pt x="376887" y="1324386"/>
                  <a:pt x="386476" y="1317941"/>
                  <a:pt x="396924" y="1315092"/>
                </a:cubicBezTo>
                <a:cubicBezTo>
                  <a:pt x="424170" y="1307661"/>
                  <a:pt x="479118" y="1294544"/>
                  <a:pt x="479118" y="1294544"/>
                </a:cubicBezTo>
                <a:cubicBezTo>
                  <a:pt x="518316" y="1255344"/>
                  <a:pt x="515883" y="1264276"/>
                  <a:pt x="540763" y="1202076"/>
                </a:cubicBezTo>
                <a:cubicBezTo>
                  <a:pt x="546007" y="1188966"/>
                  <a:pt x="545475" y="1173959"/>
                  <a:pt x="551037" y="1160980"/>
                </a:cubicBezTo>
                <a:cubicBezTo>
                  <a:pt x="555901" y="1149630"/>
                  <a:pt x="565459" y="1140878"/>
                  <a:pt x="571585" y="1130157"/>
                </a:cubicBezTo>
                <a:cubicBezTo>
                  <a:pt x="579184" y="1116859"/>
                  <a:pt x="586100" y="1103138"/>
                  <a:pt x="592133" y="1089061"/>
                </a:cubicBezTo>
                <a:cubicBezTo>
                  <a:pt x="596399" y="1079107"/>
                  <a:pt x="598142" y="1068192"/>
                  <a:pt x="602408" y="1058238"/>
                </a:cubicBezTo>
                <a:cubicBezTo>
                  <a:pt x="611274" y="1037552"/>
                  <a:pt x="628332" y="1004526"/>
                  <a:pt x="643504" y="986319"/>
                </a:cubicBezTo>
                <a:cubicBezTo>
                  <a:pt x="652806" y="975157"/>
                  <a:pt x="664053" y="965771"/>
                  <a:pt x="674327" y="955497"/>
                </a:cubicBezTo>
                <a:cubicBezTo>
                  <a:pt x="693005" y="880784"/>
                  <a:pt x="668122" y="941153"/>
                  <a:pt x="715423" y="893852"/>
                </a:cubicBezTo>
                <a:cubicBezTo>
                  <a:pt x="727531" y="881744"/>
                  <a:pt x="732547" y="863029"/>
                  <a:pt x="746246" y="852755"/>
                </a:cubicBezTo>
                <a:cubicBezTo>
                  <a:pt x="761000" y="841689"/>
                  <a:pt x="781656" y="841447"/>
                  <a:pt x="797617" y="832207"/>
                </a:cubicBezTo>
                <a:cubicBezTo>
                  <a:pt x="846945" y="803649"/>
                  <a:pt x="891629" y="767420"/>
                  <a:pt x="941455" y="739739"/>
                </a:cubicBezTo>
                <a:cubicBezTo>
                  <a:pt x="984985" y="715555"/>
                  <a:pt x="1118495" y="639630"/>
                  <a:pt x="1157212" y="626724"/>
                </a:cubicBezTo>
                <a:cubicBezTo>
                  <a:pt x="1177760" y="619874"/>
                  <a:pt x="1198746" y="614219"/>
                  <a:pt x="1218857" y="606175"/>
                </a:cubicBezTo>
                <a:cubicBezTo>
                  <a:pt x="1233077" y="600487"/>
                  <a:pt x="1245734" y="591315"/>
                  <a:pt x="1259954" y="585627"/>
                </a:cubicBezTo>
                <a:cubicBezTo>
                  <a:pt x="1282283" y="576696"/>
                  <a:pt x="1373255" y="548583"/>
                  <a:pt x="1393518" y="544530"/>
                </a:cubicBezTo>
                <a:cubicBezTo>
                  <a:pt x="1471916" y="528850"/>
                  <a:pt x="1551920" y="521412"/>
                  <a:pt x="1629823" y="503434"/>
                </a:cubicBezTo>
                <a:lnTo>
                  <a:pt x="1763387" y="472611"/>
                </a:lnTo>
                <a:cubicBezTo>
                  <a:pt x="1797515" y="465192"/>
                  <a:pt x="1832132" y="460062"/>
                  <a:pt x="1866129" y="452063"/>
                </a:cubicBezTo>
                <a:cubicBezTo>
                  <a:pt x="1890399" y="446353"/>
                  <a:pt x="1914075" y="438364"/>
                  <a:pt x="1938048" y="431515"/>
                </a:cubicBezTo>
                <a:cubicBezTo>
                  <a:pt x="1948322" y="424665"/>
                  <a:pt x="1968870" y="423314"/>
                  <a:pt x="1968870" y="410966"/>
                </a:cubicBezTo>
                <a:cubicBezTo>
                  <a:pt x="1968870" y="390997"/>
                  <a:pt x="1942891" y="378968"/>
                  <a:pt x="1938048" y="359595"/>
                </a:cubicBezTo>
                <a:cubicBezTo>
                  <a:pt x="1928874" y="322897"/>
                  <a:pt x="1931199" y="284252"/>
                  <a:pt x="1927774" y="246580"/>
                </a:cubicBezTo>
                <a:cubicBezTo>
                  <a:pt x="1929735" y="221090"/>
                  <a:pt x="1926146" y="126546"/>
                  <a:pt x="1948322" y="82193"/>
                </a:cubicBezTo>
                <a:cubicBezTo>
                  <a:pt x="1953844" y="71149"/>
                  <a:pt x="1958992" y="58780"/>
                  <a:pt x="1968870" y="51371"/>
                </a:cubicBezTo>
                <a:cubicBezTo>
                  <a:pt x="1987249" y="37587"/>
                  <a:pt x="2008924" y="28399"/>
                  <a:pt x="2030515" y="20548"/>
                </a:cubicBezTo>
                <a:cubicBezTo>
                  <a:pt x="2046926" y="14580"/>
                  <a:pt x="2064945" y="14509"/>
                  <a:pt x="2081886" y="10274"/>
                </a:cubicBezTo>
                <a:cubicBezTo>
                  <a:pt x="2092393" y="7647"/>
                  <a:pt x="2102435" y="3425"/>
                  <a:pt x="2112709" y="0"/>
                </a:cubicBezTo>
                <a:cubicBezTo>
                  <a:pt x="2143531" y="3425"/>
                  <a:pt x="2175535" y="1154"/>
                  <a:pt x="2205176" y="10274"/>
                </a:cubicBezTo>
                <a:cubicBezTo>
                  <a:pt x="2230237" y="17985"/>
                  <a:pt x="2257634" y="55996"/>
                  <a:pt x="2277095" y="71919"/>
                </a:cubicBezTo>
                <a:cubicBezTo>
                  <a:pt x="2303601" y="93606"/>
                  <a:pt x="2329921" y="115944"/>
                  <a:pt x="2359288" y="133564"/>
                </a:cubicBezTo>
                <a:cubicBezTo>
                  <a:pt x="2376412" y="143838"/>
                  <a:pt x="2394683" y="152404"/>
                  <a:pt x="2410659" y="164386"/>
                </a:cubicBezTo>
                <a:cubicBezTo>
                  <a:pt x="2422283" y="173104"/>
                  <a:pt x="2430320" y="185907"/>
                  <a:pt x="2441482" y="195209"/>
                </a:cubicBezTo>
                <a:cubicBezTo>
                  <a:pt x="2450968" y="203114"/>
                  <a:pt x="2462030" y="208908"/>
                  <a:pt x="2472304" y="215757"/>
                </a:cubicBezTo>
                <a:cubicBezTo>
                  <a:pt x="2501957" y="334373"/>
                  <a:pt x="2498082" y="300459"/>
                  <a:pt x="2462030" y="523982"/>
                </a:cubicBezTo>
                <a:cubicBezTo>
                  <a:pt x="2455890" y="562051"/>
                  <a:pt x="2407309" y="598135"/>
                  <a:pt x="2379837" y="616449"/>
                </a:cubicBezTo>
                <a:cubicBezTo>
                  <a:pt x="2310719" y="662527"/>
                  <a:pt x="2306760" y="660086"/>
                  <a:pt x="2225724" y="678094"/>
                </a:cubicBezTo>
                <a:cubicBezTo>
                  <a:pt x="2191630" y="685670"/>
                  <a:pt x="2157891" y="697552"/>
                  <a:pt x="2122983" y="698643"/>
                </a:cubicBezTo>
                <a:cubicBezTo>
                  <a:pt x="1828581" y="707843"/>
                  <a:pt x="1533931" y="705492"/>
                  <a:pt x="1239405" y="708917"/>
                </a:cubicBezTo>
                <a:cubicBezTo>
                  <a:pt x="1125977" y="725121"/>
                  <a:pt x="1208408" y="708969"/>
                  <a:pt x="1105841" y="739739"/>
                </a:cubicBezTo>
                <a:cubicBezTo>
                  <a:pt x="1089376" y="744679"/>
                  <a:pt x="1051190" y="751654"/>
                  <a:pt x="1033922" y="760288"/>
                </a:cubicBezTo>
                <a:cubicBezTo>
                  <a:pt x="1022878" y="765810"/>
                  <a:pt x="1013374" y="773987"/>
                  <a:pt x="1003100" y="780836"/>
                </a:cubicBezTo>
                <a:cubicBezTo>
                  <a:pt x="1052445" y="945320"/>
                  <a:pt x="1009987" y="854210"/>
                  <a:pt x="1157212" y="1027416"/>
                </a:cubicBezTo>
                <a:cubicBezTo>
                  <a:pt x="1164372" y="1035839"/>
                  <a:pt x="1218738" y="1105121"/>
                  <a:pt x="1239405" y="1119883"/>
                </a:cubicBezTo>
                <a:cubicBezTo>
                  <a:pt x="1289282" y="1155509"/>
                  <a:pt x="1266613" y="1128350"/>
                  <a:pt x="1311324" y="1150706"/>
                </a:cubicBezTo>
                <a:cubicBezTo>
                  <a:pt x="1322368" y="1156228"/>
                  <a:pt x="1331873" y="1164405"/>
                  <a:pt x="1342147" y="1171254"/>
                </a:cubicBezTo>
                <a:cubicBezTo>
                  <a:pt x="1427765" y="1160980"/>
                  <a:pt x="1514657" y="1158377"/>
                  <a:pt x="1599001" y="1140431"/>
                </a:cubicBezTo>
                <a:cubicBezTo>
                  <a:pt x="1676336" y="1123977"/>
                  <a:pt x="1753053" y="1101229"/>
                  <a:pt x="1825032" y="1068512"/>
                </a:cubicBezTo>
                <a:cubicBezTo>
                  <a:pt x="1923777" y="1023629"/>
                  <a:pt x="1928229" y="1018524"/>
                  <a:pt x="2020241" y="986319"/>
                </a:cubicBezTo>
                <a:cubicBezTo>
                  <a:pt x="2061129" y="972008"/>
                  <a:pt x="2102434" y="958921"/>
                  <a:pt x="2143531" y="945222"/>
                </a:cubicBezTo>
                <a:cubicBezTo>
                  <a:pt x="2166602" y="937532"/>
                  <a:pt x="2207293" y="924640"/>
                  <a:pt x="2225724" y="914400"/>
                </a:cubicBezTo>
                <a:cubicBezTo>
                  <a:pt x="2288295" y="879638"/>
                  <a:pt x="2362787" y="771377"/>
                  <a:pt x="2390111" y="739739"/>
                </a:cubicBezTo>
                <a:cubicBezTo>
                  <a:pt x="2659911" y="427340"/>
                  <a:pt x="2275251" y="878984"/>
                  <a:pt x="2523675" y="575353"/>
                </a:cubicBezTo>
                <a:cubicBezTo>
                  <a:pt x="2574007" y="513836"/>
                  <a:pt x="2534150" y="575151"/>
                  <a:pt x="2595594" y="513708"/>
                </a:cubicBezTo>
                <a:cubicBezTo>
                  <a:pt x="2607702" y="501600"/>
                  <a:pt x="2616143" y="486310"/>
                  <a:pt x="2626417" y="472611"/>
                </a:cubicBezTo>
                <a:cubicBezTo>
                  <a:pt x="2629842" y="462337"/>
                  <a:pt x="2631119" y="451075"/>
                  <a:pt x="2636691" y="441789"/>
                </a:cubicBezTo>
                <a:cubicBezTo>
                  <a:pt x="2641675" y="433483"/>
                  <a:pt x="2651038" y="428682"/>
                  <a:pt x="2657239" y="421240"/>
                </a:cubicBezTo>
                <a:cubicBezTo>
                  <a:pt x="2668201" y="408085"/>
                  <a:pt x="2679433" y="394935"/>
                  <a:pt x="2688061" y="380144"/>
                </a:cubicBezTo>
                <a:cubicBezTo>
                  <a:pt x="2710845" y="341086"/>
                  <a:pt x="2727659" y="308335"/>
                  <a:pt x="2739432" y="267128"/>
                </a:cubicBezTo>
                <a:cubicBezTo>
                  <a:pt x="2743311" y="253551"/>
                  <a:pt x="2741873" y="237780"/>
                  <a:pt x="2749706" y="226031"/>
                </a:cubicBezTo>
                <a:cubicBezTo>
                  <a:pt x="2756556" y="215757"/>
                  <a:pt x="2770255" y="212332"/>
                  <a:pt x="2780529" y="205483"/>
                </a:cubicBezTo>
                <a:cubicBezTo>
                  <a:pt x="2804502" y="208908"/>
                  <a:pt x="2829253" y="208798"/>
                  <a:pt x="2852448" y="215757"/>
                </a:cubicBezTo>
                <a:cubicBezTo>
                  <a:pt x="2864275" y="219305"/>
                  <a:pt x="2872226" y="230784"/>
                  <a:pt x="2883270" y="236306"/>
                </a:cubicBezTo>
                <a:cubicBezTo>
                  <a:pt x="2892957" y="241149"/>
                  <a:pt x="2903819" y="243155"/>
                  <a:pt x="2914093" y="246580"/>
                </a:cubicBezTo>
                <a:cubicBezTo>
                  <a:pt x="2950614" y="270927"/>
                  <a:pt x="2957263" y="267128"/>
                  <a:pt x="2924367" y="267128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500430" y="3714752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500298" y="4000504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>
            <a:off x="3082247" y="3632241"/>
            <a:ext cx="473954" cy="492692"/>
          </a:xfrm>
          <a:custGeom>
            <a:avLst/>
            <a:gdLst>
              <a:gd name="connsiteX0" fmla="*/ 318499 w 473954"/>
              <a:gd name="connsiteY0" fmla="*/ 462337 h 492692"/>
              <a:gd name="connsiteX1" fmla="*/ 164387 w 473954"/>
              <a:gd name="connsiteY1" fmla="*/ 472611 h 492692"/>
              <a:gd name="connsiteX2" fmla="*/ 113016 w 473954"/>
              <a:gd name="connsiteY2" fmla="*/ 431514 h 492692"/>
              <a:gd name="connsiteX3" fmla="*/ 133564 w 473954"/>
              <a:gd name="connsiteY3" fmla="*/ 339047 h 492692"/>
              <a:gd name="connsiteX4" fmla="*/ 246580 w 473954"/>
              <a:gd name="connsiteY4" fmla="*/ 380143 h 492692"/>
              <a:gd name="connsiteX5" fmla="*/ 236306 w 473954"/>
              <a:gd name="connsiteY5" fmla="*/ 421240 h 492692"/>
              <a:gd name="connsiteX6" fmla="*/ 113016 w 473954"/>
              <a:gd name="connsiteY6" fmla="*/ 410966 h 492692"/>
              <a:gd name="connsiteX7" fmla="*/ 92468 w 473954"/>
              <a:gd name="connsiteY7" fmla="*/ 380143 h 492692"/>
              <a:gd name="connsiteX8" fmla="*/ 71919 w 473954"/>
              <a:gd name="connsiteY8" fmla="*/ 318499 h 492692"/>
              <a:gd name="connsiteX9" fmla="*/ 102742 w 473954"/>
              <a:gd name="connsiteY9" fmla="*/ 256854 h 492692"/>
              <a:gd name="connsiteX10" fmla="*/ 133564 w 473954"/>
              <a:gd name="connsiteY10" fmla="*/ 246579 h 492692"/>
              <a:gd name="connsiteX11" fmla="*/ 154113 w 473954"/>
              <a:gd name="connsiteY11" fmla="*/ 226031 h 492692"/>
              <a:gd name="connsiteX12" fmla="*/ 236306 w 473954"/>
              <a:gd name="connsiteY12" fmla="*/ 226031 h 492692"/>
              <a:gd name="connsiteX13" fmla="*/ 143838 w 473954"/>
              <a:gd name="connsiteY13" fmla="*/ 297950 h 492692"/>
              <a:gd name="connsiteX14" fmla="*/ 102742 w 473954"/>
              <a:gd name="connsiteY14" fmla="*/ 287676 h 492692"/>
              <a:gd name="connsiteX15" fmla="*/ 41097 w 473954"/>
              <a:gd name="connsiteY15" fmla="*/ 215757 h 492692"/>
              <a:gd name="connsiteX16" fmla="*/ 10274 w 473954"/>
              <a:gd name="connsiteY16" fmla="*/ 195209 h 492692"/>
              <a:gd name="connsiteX17" fmla="*/ 0 w 473954"/>
              <a:gd name="connsiteY17" fmla="*/ 164386 h 492692"/>
              <a:gd name="connsiteX18" fmla="*/ 10274 w 473954"/>
              <a:gd name="connsiteY18" fmla="*/ 102741 h 492692"/>
              <a:gd name="connsiteX19" fmla="*/ 71919 w 473954"/>
              <a:gd name="connsiteY19" fmla="*/ 71919 h 492692"/>
              <a:gd name="connsiteX20" fmla="*/ 195209 w 473954"/>
              <a:gd name="connsiteY20" fmla="*/ 102741 h 492692"/>
              <a:gd name="connsiteX21" fmla="*/ 205483 w 473954"/>
              <a:gd name="connsiteY21" fmla="*/ 133564 h 492692"/>
              <a:gd name="connsiteX22" fmla="*/ 195209 w 473954"/>
              <a:gd name="connsiteY22" fmla="*/ 164386 h 492692"/>
              <a:gd name="connsiteX23" fmla="*/ 82193 w 473954"/>
              <a:gd name="connsiteY23" fmla="*/ 133564 h 492692"/>
              <a:gd name="connsiteX24" fmla="*/ 71919 w 473954"/>
              <a:gd name="connsiteY24" fmla="*/ 30822 h 492692"/>
              <a:gd name="connsiteX25" fmla="*/ 92468 w 473954"/>
              <a:gd name="connsiteY25" fmla="*/ 10274 h 492692"/>
              <a:gd name="connsiteX26" fmla="*/ 133564 w 473954"/>
              <a:gd name="connsiteY26" fmla="*/ 0 h 492692"/>
              <a:gd name="connsiteX27" fmla="*/ 256854 w 473954"/>
              <a:gd name="connsiteY27" fmla="*/ 10274 h 492692"/>
              <a:gd name="connsiteX28" fmla="*/ 308225 w 473954"/>
              <a:gd name="connsiteY28" fmla="*/ 61645 h 492692"/>
              <a:gd name="connsiteX29" fmla="*/ 339047 w 473954"/>
              <a:gd name="connsiteY29" fmla="*/ 92467 h 492692"/>
              <a:gd name="connsiteX30" fmla="*/ 328773 w 473954"/>
              <a:gd name="connsiteY30" fmla="*/ 154112 h 492692"/>
              <a:gd name="connsiteX31" fmla="*/ 256854 w 473954"/>
              <a:gd name="connsiteY31" fmla="*/ 113015 h 492692"/>
              <a:gd name="connsiteX32" fmla="*/ 287677 w 473954"/>
              <a:gd name="connsiteY32" fmla="*/ 51370 h 492692"/>
              <a:gd name="connsiteX33" fmla="*/ 369870 w 473954"/>
              <a:gd name="connsiteY33" fmla="*/ 30822 h 492692"/>
              <a:gd name="connsiteX34" fmla="*/ 472611 w 473954"/>
              <a:gd name="connsiteY34" fmla="*/ 71919 h 492692"/>
              <a:gd name="connsiteX35" fmla="*/ 472611 w 473954"/>
              <a:gd name="connsiteY35" fmla="*/ 92467 h 49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3954" h="492692">
                <a:moveTo>
                  <a:pt x="318499" y="462337"/>
                </a:moveTo>
                <a:cubicBezTo>
                  <a:pt x="227433" y="492692"/>
                  <a:pt x="278381" y="485277"/>
                  <a:pt x="164387" y="472611"/>
                </a:cubicBezTo>
                <a:cubicBezTo>
                  <a:pt x="161131" y="470440"/>
                  <a:pt x="114347" y="442163"/>
                  <a:pt x="113016" y="431514"/>
                </a:cubicBezTo>
                <a:cubicBezTo>
                  <a:pt x="109728" y="405213"/>
                  <a:pt x="124678" y="365704"/>
                  <a:pt x="133564" y="339047"/>
                </a:cubicBezTo>
                <a:cubicBezTo>
                  <a:pt x="179840" y="343674"/>
                  <a:pt x="246580" y="318785"/>
                  <a:pt x="246580" y="380143"/>
                </a:cubicBezTo>
                <a:cubicBezTo>
                  <a:pt x="246580" y="394264"/>
                  <a:pt x="239731" y="407541"/>
                  <a:pt x="236306" y="421240"/>
                </a:cubicBezTo>
                <a:cubicBezTo>
                  <a:pt x="195209" y="417815"/>
                  <a:pt x="152668" y="422295"/>
                  <a:pt x="113016" y="410966"/>
                </a:cubicBezTo>
                <a:cubicBezTo>
                  <a:pt x="101143" y="407574"/>
                  <a:pt x="97483" y="391427"/>
                  <a:pt x="92468" y="380143"/>
                </a:cubicBezTo>
                <a:cubicBezTo>
                  <a:pt x="83671" y="360350"/>
                  <a:pt x="71919" y="318499"/>
                  <a:pt x="71919" y="318499"/>
                </a:cubicBezTo>
                <a:cubicBezTo>
                  <a:pt x="79307" y="288948"/>
                  <a:pt x="75800" y="273020"/>
                  <a:pt x="102742" y="256854"/>
                </a:cubicBezTo>
                <a:cubicBezTo>
                  <a:pt x="112028" y="251282"/>
                  <a:pt x="123290" y="250004"/>
                  <a:pt x="133564" y="246579"/>
                </a:cubicBezTo>
                <a:cubicBezTo>
                  <a:pt x="140414" y="239730"/>
                  <a:pt x="145807" y="231015"/>
                  <a:pt x="154113" y="226031"/>
                </a:cubicBezTo>
                <a:cubicBezTo>
                  <a:pt x="185706" y="207076"/>
                  <a:pt x="199786" y="218727"/>
                  <a:pt x="236306" y="226031"/>
                </a:cubicBezTo>
                <a:cubicBezTo>
                  <a:pt x="185522" y="302206"/>
                  <a:pt x="219426" y="282833"/>
                  <a:pt x="143838" y="297950"/>
                </a:cubicBezTo>
                <a:cubicBezTo>
                  <a:pt x="130139" y="294525"/>
                  <a:pt x="114716" y="295160"/>
                  <a:pt x="102742" y="287676"/>
                </a:cubicBezTo>
                <a:cubicBezTo>
                  <a:pt x="37271" y="246757"/>
                  <a:pt x="82361" y="257020"/>
                  <a:pt x="41097" y="215757"/>
                </a:cubicBezTo>
                <a:cubicBezTo>
                  <a:pt x="32365" y="207026"/>
                  <a:pt x="20548" y="202058"/>
                  <a:pt x="10274" y="195209"/>
                </a:cubicBezTo>
                <a:cubicBezTo>
                  <a:pt x="6849" y="184935"/>
                  <a:pt x="0" y="175216"/>
                  <a:pt x="0" y="164386"/>
                </a:cubicBezTo>
                <a:cubicBezTo>
                  <a:pt x="0" y="143554"/>
                  <a:pt x="958" y="121373"/>
                  <a:pt x="10274" y="102741"/>
                </a:cubicBezTo>
                <a:cubicBezTo>
                  <a:pt x="18240" y="86808"/>
                  <a:pt x="57332" y="76781"/>
                  <a:pt x="71919" y="71919"/>
                </a:cubicBezTo>
                <a:cubicBezTo>
                  <a:pt x="103814" y="75463"/>
                  <a:pt x="167587" y="68213"/>
                  <a:pt x="195209" y="102741"/>
                </a:cubicBezTo>
                <a:cubicBezTo>
                  <a:pt x="201974" y="111198"/>
                  <a:pt x="202058" y="123290"/>
                  <a:pt x="205483" y="133564"/>
                </a:cubicBezTo>
                <a:cubicBezTo>
                  <a:pt x="202058" y="143838"/>
                  <a:pt x="205828" y="162262"/>
                  <a:pt x="195209" y="164386"/>
                </a:cubicBezTo>
                <a:cubicBezTo>
                  <a:pt x="119584" y="179511"/>
                  <a:pt x="116403" y="167773"/>
                  <a:pt x="82193" y="133564"/>
                </a:cubicBezTo>
                <a:cubicBezTo>
                  <a:pt x="66707" y="87106"/>
                  <a:pt x="50181" y="74298"/>
                  <a:pt x="71919" y="30822"/>
                </a:cubicBezTo>
                <a:cubicBezTo>
                  <a:pt x="76251" y="22158"/>
                  <a:pt x="83804" y="14606"/>
                  <a:pt x="92468" y="10274"/>
                </a:cubicBezTo>
                <a:cubicBezTo>
                  <a:pt x="105098" y="3959"/>
                  <a:pt x="119865" y="3425"/>
                  <a:pt x="133564" y="0"/>
                </a:cubicBezTo>
                <a:cubicBezTo>
                  <a:pt x="174661" y="3425"/>
                  <a:pt x="216416" y="2186"/>
                  <a:pt x="256854" y="10274"/>
                </a:cubicBezTo>
                <a:cubicBezTo>
                  <a:pt x="286994" y="16302"/>
                  <a:pt x="291785" y="41917"/>
                  <a:pt x="308225" y="61645"/>
                </a:cubicBezTo>
                <a:cubicBezTo>
                  <a:pt x="317527" y="72807"/>
                  <a:pt x="328773" y="82193"/>
                  <a:pt x="339047" y="92467"/>
                </a:cubicBezTo>
                <a:cubicBezTo>
                  <a:pt x="335622" y="113015"/>
                  <a:pt x="345724" y="142004"/>
                  <a:pt x="328773" y="154112"/>
                </a:cubicBezTo>
                <a:cubicBezTo>
                  <a:pt x="273599" y="193522"/>
                  <a:pt x="264797" y="136845"/>
                  <a:pt x="256854" y="113015"/>
                </a:cubicBezTo>
                <a:cubicBezTo>
                  <a:pt x="262059" y="92193"/>
                  <a:pt x="262232" y="61548"/>
                  <a:pt x="287677" y="51370"/>
                </a:cubicBezTo>
                <a:cubicBezTo>
                  <a:pt x="313898" y="40882"/>
                  <a:pt x="369870" y="30822"/>
                  <a:pt x="369870" y="30822"/>
                </a:cubicBezTo>
                <a:cubicBezTo>
                  <a:pt x="449578" y="39678"/>
                  <a:pt x="460745" y="12588"/>
                  <a:pt x="472611" y="71919"/>
                </a:cubicBezTo>
                <a:cubicBezTo>
                  <a:pt x="473954" y="78635"/>
                  <a:pt x="472611" y="85618"/>
                  <a:pt x="472611" y="92467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/>
        </p:nvGraphicFramePr>
        <p:xfrm>
          <a:off x="5429256" y="4214818"/>
          <a:ext cx="2357454" cy="802158"/>
        </p:xfrm>
        <a:graphic>
          <a:graphicData uri="http://schemas.openxmlformats.org/presentationml/2006/ole">
            <p:oleObj spid="_x0000_s105474" name="数式" r:id="rId3" imgW="596880" imgH="203040" progId="Equation.3">
              <p:embed/>
            </p:oleObj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214282" y="1068157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Important for compact sources</a:t>
            </a:r>
            <a:endParaRPr kumimoji="1" lang="ja-JP" altLang="en-US" sz="36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42800" y="1714488"/>
            <a:ext cx="34868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Trapped e</a:t>
            </a:r>
            <a:r>
              <a:rPr lang="en-US" altLang="ja-JP" sz="32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lang="ja-JP" altLang="en-US" sz="3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3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have</a:t>
            </a:r>
            <a:endParaRPr kumimoji="1" lang="en-US" altLang="ja-JP" sz="32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3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</a:t>
            </a:r>
            <a:r>
              <a:rPr kumimoji="1" lang="en-US" altLang="ja-JP" sz="3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diabatic </a:t>
            </a:r>
            <a:r>
              <a:rPr lang="en-US" altLang="ja-JP" sz="3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invariant</a:t>
            </a:r>
            <a:endParaRPr kumimoji="1"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56989" y="5709368"/>
            <a:ext cx="42402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3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Old (&gt;10</a:t>
            </a:r>
            <a:r>
              <a:rPr kumimoji="1" lang="en-US" altLang="ja-JP" sz="3200" baseline="300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</a:t>
            </a:r>
            <a:r>
              <a:rPr kumimoji="1" lang="en-US" altLang="ja-JP" sz="3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yr) pulsars</a:t>
            </a:r>
          </a:p>
          <a:p>
            <a:r>
              <a:rPr lang="en-US" altLang="ja-JP" sz="3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How about GRBs?</a:t>
            </a:r>
            <a:endParaRPr kumimoji="1" lang="ja-JP" altLang="en-US" sz="3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6" name="オブジェクト 15"/>
          <p:cNvGraphicFramePr>
            <a:graphicFrameLocks noChangeAspect="1"/>
          </p:cNvGraphicFramePr>
          <p:nvPr/>
        </p:nvGraphicFramePr>
        <p:xfrm>
          <a:off x="5429256" y="2714620"/>
          <a:ext cx="2467858" cy="1428760"/>
        </p:xfrm>
        <a:graphic>
          <a:graphicData uri="http://schemas.openxmlformats.org/presentationml/2006/ole">
            <p:oleObj spid="_x0000_s105475" name="数式" r:id="rId4" imgW="723600" imgH="419040" progId="Equation.3">
              <p:embed/>
            </p:oleObj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4929190" y="5072074"/>
            <a:ext cx="3291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2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lose energy</a:t>
            </a:r>
            <a:endParaRPr kumimoji="1" lang="ja-JP" altLang="en-US" sz="32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 pitchFamily="18" charset="0"/>
                <a:cs typeface="Times New Roman" pitchFamily="18" charset="0"/>
              </a:rPr>
              <a:t>Possible mechanism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028" y="1000108"/>
            <a:ext cx="7776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production far outside the remnant</a:t>
            </a:r>
            <a:endParaRPr kumimoji="1" lang="ja-JP" altLang="en-US" sz="36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642910" y="2571744"/>
            <a:ext cx="2714644" cy="264320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台形 5"/>
          <p:cNvSpPr/>
          <p:nvPr/>
        </p:nvSpPr>
        <p:spPr>
          <a:xfrm rot="13566791">
            <a:off x="2736832" y="1498779"/>
            <a:ext cx="664154" cy="2756652"/>
          </a:xfrm>
          <a:prstGeom prst="trapezoid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5" idx="4"/>
          </p:cNvCxnSpPr>
          <p:nvPr/>
        </p:nvCxnSpPr>
        <p:spPr>
          <a:xfrm rot="5400000" flipH="1" flipV="1">
            <a:off x="1643042" y="5429264"/>
            <a:ext cx="571504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28596" y="5786454"/>
            <a:ext cx="4055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(expansion)~t(diffusion)</a:t>
            </a:r>
          </a:p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R~10</a:t>
            </a:r>
            <a:r>
              <a:rPr lang="en-US" altLang="ja-JP" sz="28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18</a:t>
            </a:r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cm~0.3pc</a:t>
            </a:r>
            <a:endParaRPr kumimoji="1" lang="ja-JP" altLang="en-US" sz="2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台形 10"/>
          <p:cNvSpPr/>
          <p:nvPr/>
        </p:nvSpPr>
        <p:spPr>
          <a:xfrm rot="2765270">
            <a:off x="659204" y="3498705"/>
            <a:ext cx="664154" cy="2756652"/>
          </a:xfrm>
          <a:prstGeom prst="trapezoid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爆発 2 3"/>
          <p:cNvSpPr/>
          <p:nvPr/>
        </p:nvSpPr>
        <p:spPr>
          <a:xfrm>
            <a:off x="1643042" y="3500438"/>
            <a:ext cx="785818" cy="77152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43372" y="1714488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energy photon </a:t>
            </a:r>
            <a:r>
              <a:rPr kumimoji="1" lang="en-US" altLang="ja-JP" sz="2800" dirty="0" err="1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2800" baseline="-250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endParaRPr kumimoji="1" lang="ja-JP" altLang="en-US" sz="2800" baseline="-250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 rot="2639964">
            <a:off x="2940453" y="2257389"/>
            <a:ext cx="1000132" cy="6429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rot="5400000" flipH="1" flipV="1">
            <a:off x="2143108" y="2500306"/>
            <a:ext cx="1285884" cy="12858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857620" y="2428868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 photon 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2800" baseline="-25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endParaRPr kumimoji="1" lang="ja-JP" altLang="en-US" sz="2800" baseline="-250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0800000">
            <a:off x="3428992" y="2500306"/>
            <a:ext cx="285752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/楕円 31"/>
          <p:cNvSpPr/>
          <p:nvPr/>
        </p:nvSpPr>
        <p:spPr>
          <a:xfrm>
            <a:off x="3143240" y="221455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3357554" y="214311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矢印コネクタ 34"/>
          <p:cNvCxnSpPr>
            <a:endCxn id="33" idx="4"/>
          </p:cNvCxnSpPr>
          <p:nvPr/>
        </p:nvCxnSpPr>
        <p:spPr>
          <a:xfrm rot="5400000" flipH="1" flipV="1">
            <a:off x="3321835" y="2393149"/>
            <a:ext cx="214314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endCxn id="32" idx="5"/>
          </p:cNvCxnSpPr>
          <p:nvPr/>
        </p:nvCxnSpPr>
        <p:spPr>
          <a:xfrm rot="16200000" flipV="1">
            <a:off x="3265192" y="2336506"/>
            <a:ext cx="163800" cy="163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2143108" y="1571612"/>
            <a:ext cx="1000132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890103" y="2857496"/>
            <a:ext cx="3039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err="1" smtClean="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3600" baseline="-250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600" baseline="-25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&gt; (m</a:t>
            </a:r>
            <a:r>
              <a:rPr kumimoji="1" lang="en-US" altLang="ja-JP" sz="3600" baseline="-25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</a:t>
            </a:r>
            <a:r>
              <a:rPr kumimoji="1"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r>
              <a:rPr kumimoji="1"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endParaRPr kumimoji="1" lang="ja-JP" altLang="en-US" sz="3600" baseline="300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2" name="オブジェクト 41"/>
          <p:cNvGraphicFramePr>
            <a:graphicFrameLocks noChangeAspect="1"/>
          </p:cNvGraphicFramePr>
          <p:nvPr/>
        </p:nvGraphicFramePr>
        <p:xfrm>
          <a:off x="4114800" y="3427414"/>
          <a:ext cx="914400" cy="215900"/>
        </p:xfrm>
        <a:graphic>
          <a:graphicData uri="http://schemas.openxmlformats.org/presentationml/2006/ole">
            <p:oleObj spid="_x0000_s106498" name="数式" r:id="rId3" imgW="914400" imgH="215640" progId="Equation.3">
              <p:embed/>
            </p:oleObj>
          </a:graphicData>
        </a:graphic>
      </p:graphicFrame>
      <p:graphicFrame>
        <p:nvGraphicFramePr>
          <p:cNvPr id="43" name="オブジェクト 42"/>
          <p:cNvGraphicFramePr>
            <a:graphicFrameLocks noChangeAspect="1"/>
          </p:cNvGraphicFramePr>
          <p:nvPr/>
        </p:nvGraphicFramePr>
        <p:xfrm>
          <a:off x="4714876" y="4095096"/>
          <a:ext cx="4340225" cy="2344737"/>
        </p:xfrm>
        <a:graphic>
          <a:graphicData uri="http://schemas.openxmlformats.org/presentationml/2006/ole">
            <p:oleObj spid="_x0000_s106499" name="数式" r:id="rId4" imgW="1879560" imgH="1015920" progId="Equation.3">
              <p:embed/>
            </p:oleObj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3857620" y="3643314"/>
            <a:ext cx="4842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It needs many targe</a:t>
            </a:r>
            <a:r>
              <a:rPr lang="en-US" altLang="ja-JP" sz="28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 photons</a:t>
            </a:r>
            <a:endParaRPr kumimoji="1" lang="ja-JP" altLang="en-US" sz="28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643570" y="6334804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GRB energy</a:t>
            </a:r>
            <a:endParaRPr kumimoji="1" lang="ja-JP" altLang="en-US" sz="28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Dust echo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028" y="1000108"/>
            <a:ext cx="7776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production far outside the remnant</a:t>
            </a:r>
            <a:endParaRPr kumimoji="1" lang="ja-JP" altLang="en-US" sz="36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642910" y="2571744"/>
            <a:ext cx="2714644" cy="264320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台形 5"/>
          <p:cNvSpPr/>
          <p:nvPr/>
        </p:nvSpPr>
        <p:spPr>
          <a:xfrm rot="13566791">
            <a:off x="2736832" y="1498779"/>
            <a:ext cx="664154" cy="2756652"/>
          </a:xfrm>
          <a:prstGeom prst="trapezoid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5" idx="4"/>
          </p:cNvCxnSpPr>
          <p:nvPr/>
        </p:nvCxnSpPr>
        <p:spPr>
          <a:xfrm rot="5400000" flipH="1" flipV="1">
            <a:off x="1643042" y="5429264"/>
            <a:ext cx="571504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28596" y="5786454"/>
            <a:ext cx="4055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(expansion)~t(diffusion)</a:t>
            </a:r>
          </a:p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R~10</a:t>
            </a:r>
            <a:r>
              <a:rPr lang="en-US" altLang="ja-JP" sz="28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18</a:t>
            </a:r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cm~0.3pc</a:t>
            </a:r>
            <a:endParaRPr kumimoji="1" lang="ja-JP" altLang="en-US" sz="2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台形 10"/>
          <p:cNvSpPr/>
          <p:nvPr/>
        </p:nvSpPr>
        <p:spPr>
          <a:xfrm rot="2765270">
            <a:off x="659204" y="3498705"/>
            <a:ext cx="664154" cy="2756652"/>
          </a:xfrm>
          <a:prstGeom prst="trapezoid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爆発 2 3"/>
          <p:cNvSpPr/>
          <p:nvPr/>
        </p:nvSpPr>
        <p:spPr>
          <a:xfrm>
            <a:off x="1643042" y="3500438"/>
            <a:ext cx="785818" cy="77152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43372" y="1714488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energy photon </a:t>
            </a:r>
            <a:r>
              <a:rPr kumimoji="1" lang="en-US" altLang="ja-JP" sz="2800" dirty="0" err="1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2800" baseline="-250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&gt;1TeV</a:t>
            </a:r>
            <a:endParaRPr kumimoji="1" lang="ja-JP" altLang="en-US" sz="2800" baseline="-250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 rot="2639964">
            <a:off x="2940453" y="2257389"/>
            <a:ext cx="1000132" cy="6429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rot="5400000" flipH="1" flipV="1">
            <a:off x="2143108" y="2500306"/>
            <a:ext cx="1285884" cy="12858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857620" y="2428868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 photon 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2800" baseline="-25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~1eV</a:t>
            </a:r>
            <a:endParaRPr kumimoji="1" lang="ja-JP" altLang="en-US" sz="2800" baseline="-250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0800000">
            <a:off x="3428992" y="2500306"/>
            <a:ext cx="285752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/楕円 31"/>
          <p:cNvSpPr/>
          <p:nvPr/>
        </p:nvSpPr>
        <p:spPr>
          <a:xfrm>
            <a:off x="3143240" y="221455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3357554" y="214311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矢印コネクタ 34"/>
          <p:cNvCxnSpPr>
            <a:endCxn id="33" idx="4"/>
          </p:cNvCxnSpPr>
          <p:nvPr/>
        </p:nvCxnSpPr>
        <p:spPr>
          <a:xfrm rot="5400000" flipH="1" flipV="1">
            <a:off x="3321835" y="2393149"/>
            <a:ext cx="214314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endCxn id="32" idx="5"/>
          </p:cNvCxnSpPr>
          <p:nvPr/>
        </p:nvCxnSpPr>
        <p:spPr>
          <a:xfrm rot="16200000" flipV="1">
            <a:off x="3265192" y="2336506"/>
            <a:ext cx="163800" cy="163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2143108" y="1571612"/>
            <a:ext cx="1000132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890103" y="2857496"/>
            <a:ext cx="3039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err="1" smtClean="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3600" baseline="-250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600" baseline="-25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&gt; (m</a:t>
            </a:r>
            <a:r>
              <a:rPr kumimoji="1" lang="en-US" altLang="ja-JP" sz="3600" baseline="-25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</a:t>
            </a:r>
            <a:r>
              <a:rPr kumimoji="1"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r>
              <a:rPr kumimoji="1"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endParaRPr kumimoji="1" lang="ja-JP" altLang="en-US" sz="3600" baseline="300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V="1">
            <a:off x="2143108" y="2571744"/>
            <a:ext cx="1571636" cy="128588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555192" y="4073528"/>
          <a:ext cx="5517402" cy="1928826"/>
        </p:xfrm>
        <a:graphic>
          <a:graphicData uri="http://schemas.openxmlformats.org/presentationml/2006/ole">
            <p:oleObj spid="_x0000_s107522" name="数式" r:id="rId3" imgW="2108160" imgH="736560" progId="Equation.3">
              <p:embed/>
            </p:oleObj>
          </a:graphicData>
        </a:graphic>
      </p:graphicFrame>
      <p:sp>
        <p:nvSpPr>
          <p:cNvPr id="30" name="テキスト ボックス 29"/>
          <p:cNvSpPr txBox="1"/>
          <p:nvPr/>
        </p:nvSpPr>
        <p:spPr>
          <a:xfrm>
            <a:off x="4607910" y="6072206"/>
            <a:ext cx="446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Typical for molecular cloud</a:t>
            </a:r>
            <a:endParaRPr kumimoji="1" lang="ja-JP" altLang="en-US" sz="28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00430" y="3573462"/>
            <a:ext cx="3031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Dust scattering</a:t>
            </a:r>
            <a:endParaRPr kumimoji="1" lang="ja-JP" altLang="en-US" sz="32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Naked-eye GRB</a:t>
            </a:r>
            <a:endParaRPr kumimoji="1" lang="ja-JP" altLang="en-US" sz="6000" b="1" dirty="0"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957" y="1071546"/>
            <a:ext cx="763225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82632" y="6273249"/>
            <a:ext cx="90124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GRB080319B peaked at V</a:t>
            </a:r>
            <a:r>
              <a:rPr kumimoji="1" lang="en-US" altLang="ja-JP" sz="3200" kern="1200" baseline="-25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mag</a:t>
            </a:r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~5.3, E</a:t>
            </a:r>
            <a:r>
              <a:rPr kumimoji="1" lang="en-US" altLang="ja-JP" sz="3200" kern="1200" baseline="-25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</a:t>
            </a:r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~10%E</a:t>
            </a:r>
            <a:r>
              <a:rPr kumimoji="1" lang="en-US" altLang="ja-JP" sz="3200" kern="1200" baseline="-25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MeV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91400" y="5867400"/>
            <a:ext cx="130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Racusin</a:t>
            </a:r>
            <a:r>
              <a:rPr lang="en-US" altLang="ja-JP" dirty="0" smtClean="0"/>
              <a:t>+ 08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6000" b="1" baseline="30000" dirty="0" smtClean="0">
                <a:latin typeface="Times New Roman" pitchFamily="18" charset="0"/>
                <a:cs typeface="Times New Roman" pitchFamily="18" charset="0"/>
              </a:rPr>
              <a:t>±</a:t>
            </a:r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 spectrum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028" y="1000108"/>
            <a:ext cx="7776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production far outside the remnant</a:t>
            </a:r>
            <a:endParaRPr kumimoji="1" lang="ja-JP" altLang="en-US" sz="36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642910" y="2571744"/>
            <a:ext cx="2714644" cy="264320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台形 5"/>
          <p:cNvSpPr/>
          <p:nvPr/>
        </p:nvSpPr>
        <p:spPr>
          <a:xfrm rot="13566791">
            <a:off x="2736832" y="1498779"/>
            <a:ext cx="664154" cy="2756652"/>
          </a:xfrm>
          <a:prstGeom prst="trapezoid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5" idx="4"/>
          </p:cNvCxnSpPr>
          <p:nvPr/>
        </p:nvCxnSpPr>
        <p:spPr>
          <a:xfrm rot="5400000" flipH="1" flipV="1">
            <a:off x="1643042" y="5429264"/>
            <a:ext cx="571504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28596" y="5786454"/>
            <a:ext cx="4055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(expansion)~t(diffusion)</a:t>
            </a:r>
          </a:p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R~10</a:t>
            </a:r>
            <a:r>
              <a:rPr lang="en-US" altLang="ja-JP" sz="28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18</a:t>
            </a:r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cm~0.3pc</a:t>
            </a:r>
            <a:endParaRPr kumimoji="1" lang="ja-JP" altLang="en-US" sz="2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台形 10"/>
          <p:cNvSpPr/>
          <p:nvPr/>
        </p:nvSpPr>
        <p:spPr>
          <a:xfrm rot="2765270">
            <a:off x="659204" y="3498705"/>
            <a:ext cx="664154" cy="2756652"/>
          </a:xfrm>
          <a:prstGeom prst="trapezoid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爆発 2 3"/>
          <p:cNvSpPr/>
          <p:nvPr/>
        </p:nvSpPr>
        <p:spPr>
          <a:xfrm>
            <a:off x="1643042" y="3500438"/>
            <a:ext cx="785818" cy="77152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43372" y="1714488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energy photon </a:t>
            </a:r>
            <a:r>
              <a:rPr kumimoji="1" lang="en-US" altLang="ja-JP" sz="2800" dirty="0" err="1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2800" baseline="-250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&gt;1TeV</a:t>
            </a:r>
            <a:endParaRPr kumimoji="1" lang="ja-JP" altLang="en-US" sz="2800" baseline="-250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 rot="2639964">
            <a:off x="2940453" y="2257389"/>
            <a:ext cx="1000132" cy="6429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rot="5400000" flipH="1" flipV="1">
            <a:off x="2143108" y="2500306"/>
            <a:ext cx="1285884" cy="12858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857620" y="2428868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 photon 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2800" baseline="-25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~1eV</a:t>
            </a:r>
            <a:endParaRPr kumimoji="1" lang="ja-JP" altLang="en-US" sz="2800" baseline="-250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0800000">
            <a:off x="3428992" y="2500306"/>
            <a:ext cx="285752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/楕円 31"/>
          <p:cNvSpPr/>
          <p:nvPr/>
        </p:nvSpPr>
        <p:spPr>
          <a:xfrm>
            <a:off x="3143240" y="221455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3357554" y="214311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矢印コネクタ 34"/>
          <p:cNvCxnSpPr>
            <a:endCxn id="33" idx="4"/>
          </p:cNvCxnSpPr>
          <p:nvPr/>
        </p:nvCxnSpPr>
        <p:spPr>
          <a:xfrm rot="5400000" flipH="1" flipV="1">
            <a:off x="3321835" y="2393149"/>
            <a:ext cx="214314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endCxn id="32" idx="5"/>
          </p:cNvCxnSpPr>
          <p:nvPr/>
        </p:nvCxnSpPr>
        <p:spPr>
          <a:xfrm rot="16200000" flipV="1">
            <a:off x="3265192" y="2336506"/>
            <a:ext cx="163800" cy="163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2143108" y="1571612"/>
            <a:ext cx="1000132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890103" y="2857496"/>
            <a:ext cx="3039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err="1" smtClean="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3600" baseline="-250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600" baseline="-25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&gt; (m</a:t>
            </a:r>
            <a:r>
              <a:rPr kumimoji="1" lang="en-US" altLang="ja-JP" sz="3600" baseline="-25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</a:t>
            </a:r>
            <a:r>
              <a:rPr kumimoji="1"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r>
              <a:rPr kumimoji="1" lang="en-US" altLang="ja-JP" sz="36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endParaRPr kumimoji="1" lang="ja-JP" altLang="en-US" sz="3600" baseline="300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2" name="オブジェクト 41"/>
          <p:cNvGraphicFramePr>
            <a:graphicFrameLocks noChangeAspect="1"/>
          </p:cNvGraphicFramePr>
          <p:nvPr/>
        </p:nvGraphicFramePr>
        <p:xfrm>
          <a:off x="4114800" y="3427414"/>
          <a:ext cx="914400" cy="215900"/>
        </p:xfrm>
        <a:graphic>
          <a:graphicData uri="http://schemas.openxmlformats.org/presentationml/2006/ole">
            <p:oleObj spid="_x0000_s108546" name="数式" r:id="rId3" imgW="914400" imgH="215640" progId="Equation.3">
              <p:embed/>
            </p:oleObj>
          </a:graphicData>
        </a:graphic>
      </p:graphicFrame>
      <p:cxnSp>
        <p:nvCxnSpPr>
          <p:cNvPr id="26" name="直線矢印コネクタ 25"/>
          <p:cNvCxnSpPr/>
          <p:nvPr/>
        </p:nvCxnSpPr>
        <p:spPr>
          <a:xfrm rot="5400000" flipH="1" flipV="1">
            <a:off x="3607190" y="4964520"/>
            <a:ext cx="2357454" cy="7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4786314" y="6143644"/>
            <a:ext cx="38576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フリーフォーム 30"/>
          <p:cNvSpPr/>
          <p:nvPr/>
        </p:nvSpPr>
        <p:spPr>
          <a:xfrm>
            <a:off x="6288752" y="3995928"/>
            <a:ext cx="1231578" cy="1920240"/>
          </a:xfrm>
          <a:custGeom>
            <a:avLst/>
            <a:gdLst>
              <a:gd name="connsiteX0" fmla="*/ 0 w 2020824"/>
              <a:gd name="connsiteY0" fmla="*/ 1938528 h 1938528"/>
              <a:gd name="connsiteX1" fmla="*/ 164592 w 2020824"/>
              <a:gd name="connsiteY1" fmla="*/ 0 h 1938528"/>
              <a:gd name="connsiteX2" fmla="*/ 2020824 w 2020824"/>
              <a:gd name="connsiteY2" fmla="*/ 1874520 h 1938528"/>
              <a:gd name="connsiteX0" fmla="*/ 0 w 1877980"/>
              <a:gd name="connsiteY0" fmla="*/ 1938528 h 1938528"/>
              <a:gd name="connsiteX1" fmla="*/ 21748 w 1877980"/>
              <a:gd name="connsiteY1" fmla="*/ 0 h 1938528"/>
              <a:gd name="connsiteX2" fmla="*/ 1877980 w 1877980"/>
              <a:gd name="connsiteY2" fmla="*/ 1874520 h 1938528"/>
              <a:gd name="connsiteX0" fmla="*/ 282324 w 2160304"/>
              <a:gd name="connsiteY0" fmla="*/ 1938528 h 1938528"/>
              <a:gd name="connsiteX1" fmla="*/ 0 w 2160304"/>
              <a:gd name="connsiteY1" fmla="*/ 1920240 h 1938528"/>
              <a:gd name="connsiteX2" fmla="*/ 304072 w 2160304"/>
              <a:gd name="connsiteY2" fmla="*/ 0 h 1938528"/>
              <a:gd name="connsiteX3" fmla="*/ 2160304 w 2160304"/>
              <a:gd name="connsiteY3" fmla="*/ 1874520 h 1938528"/>
              <a:gd name="connsiteX0" fmla="*/ 0 w 2160304"/>
              <a:gd name="connsiteY0" fmla="*/ 1920240 h 1920240"/>
              <a:gd name="connsiteX1" fmla="*/ 304072 w 2160304"/>
              <a:gd name="connsiteY1" fmla="*/ 0 h 1920240"/>
              <a:gd name="connsiteX2" fmla="*/ 2160304 w 2160304"/>
              <a:gd name="connsiteY2" fmla="*/ 1874520 h 1920240"/>
              <a:gd name="connsiteX0" fmla="*/ 0 w 2160304"/>
              <a:gd name="connsiteY0" fmla="*/ 1920240 h 1920240"/>
              <a:gd name="connsiteX1" fmla="*/ 304072 w 2160304"/>
              <a:gd name="connsiteY1" fmla="*/ 0 h 1920240"/>
              <a:gd name="connsiteX2" fmla="*/ 2160304 w 2160304"/>
              <a:gd name="connsiteY2" fmla="*/ 17108 h 1920240"/>
              <a:gd name="connsiteX0" fmla="*/ 0 w 1231578"/>
              <a:gd name="connsiteY0" fmla="*/ 1920240 h 1920240"/>
              <a:gd name="connsiteX1" fmla="*/ 304072 w 1231578"/>
              <a:gd name="connsiteY1" fmla="*/ 0 h 1920240"/>
              <a:gd name="connsiteX2" fmla="*/ 1231578 w 1231578"/>
              <a:gd name="connsiteY2" fmla="*/ 17108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578" h="1920240">
                <a:moveTo>
                  <a:pt x="0" y="1920240"/>
                </a:moveTo>
                <a:lnTo>
                  <a:pt x="304072" y="0"/>
                </a:lnTo>
                <a:lnTo>
                  <a:pt x="1231578" y="1710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000760" y="6215082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</a:t>
            </a:r>
            <a:r>
              <a:rPr lang="en-US" altLang="ja-JP" sz="32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TeV</a:t>
            </a:r>
            <a:endParaRPr kumimoji="1"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694564" y="4071942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KN effect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29" name="オブジェクト 28"/>
          <p:cNvGraphicFramePr>
            <a:graphicFrameLocks noChangeAspect="1"/>
          </p:cNvGraphicFramePr>
          <p:nvPr/>
        </p:nvGraphicFramePr>
        <p:xfrm>
          <a:off x="3892550" y="3963988"/>
          <a:ext cx="858838" cy="835025"/>
        </p:xfrm>
        <a:graphic>
          <a:graphicData uri="http://schemas.openxmlformats.org/presentationml/2006/ole">
            <p:oleObj spid="_x0000_s108547" name="数式" r:id="rId4" imgW="444240" imgH="431640" progId="Equation.3">
              <p:embed/>
            </p:oleObj>
          </a:graphicData>
        </a:graphic>
      </p:graphicFrame>
      <p:cxnSp>
        <p:nvCxnSpPr>
          <p:cNvPr id="36" name="直線矢印コネクタ 35"/>
          <p:cNvCxnSpPr/>
          <p:nvPr/>
        </p:nvCxnSpPr>
        <p:spPr>
          <a:xfrm flipV="1">
            <a:off x="2143108" y="2571744"/>
            <a:ext cx="1571636" cy="128588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31" idx="2"/>
          </p:cNvCxnSpPr>
          <p:nvPr/>
        </p:nvCxnSpPr>
        <p:spPr>
          <a:xfrm>
            <a:off x="7520330" y="4013036"/>
            <a:ext cx="480694" cy="77328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Spectral conversion</a:t>
            </a:r>
            <a:endParaRPr kumimoji="1" lang="ja-JP" altLang="en-US" sz="6000" b="1" dirty="0"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714348" y="1142984"/>
            <a:ext cx="2714644" cy="264320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 3"/>
          <p:cNvSpPr/>
          <p:nvPr/>
        </p:nvSpPr>
        <p:spPr>
          <a:xfrm>
            <a:off x="1500022" y="1505772"/>
            <a:ext cx="827091" cy="1137413"/>
          </a:xfrm>
          <a:custGeom>
            <a:avLst/>
            <a:gdLst>
              <a:gd name="connsiteX0" fmla="*/ 338303 w 827091"/>
              <a:gd name="connsiteY0" fmla="*/ 3938 h 1137413"/>
              <a:gd name="connsiteX1" fmla="*/ 262103 w 827091"/>
              <a:gd name="connsiteY1" fmla="*/ 22988 h 1137413"/>
              <a:gd name="connsiteX2" fmla="*/ 195428 w 827091"/>
              <a:gd name="connsiteY2" fmla="*/ 51563 h 1137413"/>
              <a:gd name="connsiteX3" fmla="*/ 138278 w 827091"/>
              <a:gd name="connsiteY3" fmla="*/ 70613 h 1137413"/>
              <a:gd name="connsiteX4" fmla="*/ 119228 w 827091"/>
              <a:gd name="connsiteY4" fmla="*/ 99188 h 1137413"/>
              <a:gd name="connsiteX5" fmla="*/ 43028 w 827091"/>
              <a:gd name="connsiteY5" fmla="*/ 175388 h 1137413"/>
              <a:gd name="connsiteX6" fmla="*/ 33503 w 827091"/>
              <a:gd name="connsiteY6" fmla="*/ 223013 h 1137413"/>
              <a:gd name="connsiteX7" fmla="*/ 23978 w 827091"/>
              <a:gd name="connsiteY7" fmla="*/ 289688 h 1137413"/>
              <a:gd name="connsiteX8" fmla="*/ 4928 w 827091"/>
              <a:gd name="connsiteY8" fmla="*/ 346838 h 1137413"/>
              <a:gd name="connsiteX9" fmla="*/ 33503 w 827091"/>
              <a:gd name="connsiteY9" fmla="*/ 470663 h 1137413"/>
              <a:gd name="connsiteX10" fmla="*/ 43028 w 827091"/>
              <a:gd name="connsiteY10" fmla="*/ 499238 h 1137413"/>
              <a:gd name="connsiteX11" fmla="*/ 128753 w 827091"/>
              <a:gd name="connsiteY11" fmla="*/ 575438 h 1137413"/>
              <a:gd name="connsiteX12" fmla="*/ 157328 w 827091"/>
              <a:gd name="connsiteY12" fmla="*/ 584963 h 1137413"/>
              <a:gd name="connsiteX13" fmla="*/ 204953 w 827091"/>
              <a:gd name="connsiteY13" fmla="*/ 613538 h 1137413"/>
              <a:gd name="connsiteX14" fmla="*/ 243053 w 827091"/>
              <a:gd name="connsiteY14" fmla="*/ 623063 h 1137413"/>
              <a:gd name="connsiteX15" fmla="*/ 300203 w 827091"/>
              <a:gd name="connsiteY15" fmla="*/ 642113 h 1137413"/>
              <a:gd name="connsiteX16" fmla="*/ 404978 w 827091"/>
              <a:gd name="connsiteY16" fmla="*/ 661163 h 1137413"/>
              <a:gd name="connsiteX17" fmla="*/ 481178 w 827091"/>
              <a:gd name="connsiteY17" fmla="*/ 680213 h 1137413"/>
              <a:gd name="connsiteX18" fmla="*/ 528803 w 827091"/>
              <a:gd name="connsiteY18" fmla="*/ 670688 h 1137413"/>
              <a:gd name="connsiteX19" fmla="*/ 557378 w 827091"/>
              <a:gd name="connsiteY19" fmla="*/ 651638 h 1137413"/>
              <a:gd name="connsiteX20" fmla="*/ 605003 w 827091"/>
              <a:gd name="connsiteY20" fmla="*/ 642113 h 1137413"/>
              <a:gd name="connsiteX21" fmla="*/ 633578 w 827091"/>
              <a:gd name="connsiteY21" fmla="*/ 623063 h 1137413"/>
              <a:gd name="connsiteX22" fmla="*/ 643103 w 827091"/>
              <a:gd name="connsiteY22" fmla="*/ 594488 h 1137413"/>
              <a:gd name="connsiteX23" fmla="*/ 662153 w 827091"/>
              <a:gd name="connsiteY23" fmla="*/ 499238 h 1137413"/>
              <a:gd name="connsiteX24" fmla="*/ 671678 w 827091"/>
              <a:gd name="connsiteY24" fmla="*/ 461138 h 1137413"/>
              <a:gd name="connsiteX25" fmla="*/ 662153 w 827091"/>
              <a:gd name="connsiteY25" fmla="*/ 356363 h 1137413"/>
              <a:gd name="connsiteX26" fmla="*/ 614528 w 827091"/>
              <a:gd name="connsiteY26" fmla="*/ 270638 h 1137413"/>
              <a:gd name="connsiteX27" fmla="*/ 566903 w 827091"/>
              <a:gd name="connsiteY27" fmla="*/ 223013 h 1137413"/>
              <a:gd name="connsiteX28" fmla="*/ 538328 w 827091"/>
              <a:gd name="connsiteY28" fmla="*/ 213488 h 1137413"/>
              <a:gd name="connsiteX29" fmla="*/ 338303 w 827091"/>
              <a:gd name="connsiteY29" fmla="*/ 223013 h 1137413"/>
              <a:gd name="connsiteX30" fmla="*/ 300203 w 827091"/>
              <a:gd name="connsiteY30" fmla="*/ 242063 h 1137413"/>
              <a:gd name="connsiteX31" fmla="*/ 204953 w 827091"/>
              <a:gd name="connsiteY31" fmla="*/ 327788 h 1137413"/>
              <a:gd name="connsiteX32" fmla="*/ 166853 w 827091"/>
              <a:gd name="connsiteY32" fmla="*/ 394463 h 1137413"/>
              <a:gd name="connsiteX33" fmla="*/ 157328 w 827091"/>
              <a:gd name="connsiteY33" fmla="*/ 423038 h 1137413"/>
              <a:gd name="connsiteX34" fmla="*/ 147803 w 827091"/>
              <a:gd name="connsiteY34" fmla="*/ 499238 h 1137413"/>
              <a:gd name="connsiteX35" fmla="*/ 166853 w 827091"/>
              <a:gd name="connsiteY35" fmla="*/ 651638 h 1137413"/>
              <a:gd name="connsiteX36" fmla="*/ 176378 w 827091"/>
              <a:gd name="connsiteY36" fmla="*/ 699263 h 1137413"/>
              <a:gd name="connsiteX37" fmla="*/ 195428 w 827091"/>
              <a:gd name="connsiteY37" fmla="*/ 727838 h 1137413"/>
              <a:gd name="connsiteX38" fmla="*/ 233528 w 827091"/>
              <a:gd name="connsiteY38" fmla="*/ 794513 h 1137413"/>
              <a:gd name="connsiteX39" fmla="*/ 281153 w 827091"/>
              <a:gd name="connsiteY39" fmla="*/ 832613 h 1137413"/>
              <a:gd name="connsiteX40" fmla="*/ 319253 w 827091"/>
              <a:gd name="connsiteY40" fmla="*/ 861188 h 1137413"/>
              <a:gd name="connsiteX41" fmla="*/ 376403 w 827091"/>
              <a:gd name="connsiteY41" fmla="*/ 870713 h 1137413"/>
              <a:gd name="connsiteX42" fmla="*/ 414503 w 827091"/>
              <a:gd name="connsiteY42" fmla="*/ 880238 h 1137413"/>
              <a:gd name="connsiteX43" fmla="*/ 471653 w 827091"/>
              <a:gd name="connsiteY43" fmla="*/ 899288 h 1137413"/>
              <a:gd name="connsiteX44" fmla="*/ 500228 w 827091"/>
              <a:gd name="connsiteY44" fmla="*/ 908813 h 1137413"/>
              <a:gd name="connsiteX45" fmla="*/ 728828 w 827091"/>
              <a:gd name="connsiteY45" fmla="*/ 899288 h 1137413"/>
              <a:gd name="connsiteX46" fmla="*/ 785978 w 827091"/>
              <a:gd name="connsiteY46" fmla="*/ 880238 h 1137413"/>
              <a:gd name="connsiteX47" fmla="*/ 805028 w 827091"/>
              <a:gd name="connsiteY47" fmla="*/ 832613 h 1137413"/>
              <a:gd name="connsiteX48" fmla="*/ 814553 w 827091"/>
              <a:gd name="connsiteY48" fmla="*/ 775463 h 1137413"/>
              <a:gd name="connsiteX49" fmla="*/ 785978 w 827091"/>
              <a:gd name="connsiteY49" fmla="*/ 613538 h 1137413"/>
              <a:gd name="connsiteX50" fmla="*/ 757403 w 827091"/>
              <a:gd name="connsiteY50" fmla="*/ 594488 h 1137413"/>
              <a:gd name="connsiteX51" fmla="*/ 690728 w 827091"/>
              <a:gd name="connsiteY51" fmla="*/ 518288 h 1137413"/>
              <a:gd name="connsiteX52" fmla="*/ 652628 w 827091"/>
              <a:gd name="connsiteY52" fmla="*/ 508763 h 1137413"/>
              <a:gd name="connsiteX53" fmla="*/ 595478 w 827091"/>
              <a:gd name="connsiteY53" fmla="*/ 489713 h 1137413"/>
              <a:gd name="connsiteX54" fmla="*/ 566903 w 827091"/>
              <a:gd name="connsiteY54" fmla="*/ 480188 h 1137413"/>
              <a:gd name="connsiteX55" fmla="*/ 366878 w 827091"/>
              <a:gd name="connsiteY55" fmla="*/ 508763 h 1137413"/>
              <a:gd name="connsiteX56" fmla="*/ 347828 w 827091"/>
              <a:gd name="connsiteY56" fmla="*/ 546863 h 1137413"/>
              <a:gd name="connsiteX57" fmla="*/ 328778 w 827091"/>
              <a:gd name="connsiteY57" fmla="*/ 604013 h 1137413"/>
              <a:gd name="connsiteX58" fmla="*/ 328778 w 827091"/>
              <a:gd name="connsiteY58" fmla="*/ 851663 h 1137413"/>
              <a:gd name="connsiteX59" fmla="*/ 347828 w 827091"/>
              <a:gd name="connsiteY59" fmla="*/ 918338 h 1137413"/>
              <a:gd name="connsiteX60" fmla="*/ 376403 w 827091"/>
              <a:gd name="connsiteY60" fmla="*/ 946913 h 1137413"/>
              <a:gd name="connsiteX61" fmla="*/ 404978 w 827091"/>
              <a:gd name="connsiteY61" fmla="*/ 1023113 h 1137413"/>
              <a:gd name="connsiteX62" fmla="*/ 424028 w 827091"/>
              <a:gd name="connsiteY62" fmla="*/ 1061213 h 1137413"/>
              <a:gd name="connsiteX63" fmla="*/ 452603 w 827091"/>
              <a:gd name="connsiteY63" fmla="*/ 1127888 h 1137413"/>
              <a:gd name="connsiteX64" fmla="*/ 471653 w 827091"/>
              <a:gd name="connsiteY64" fmla="*/ 1137413 h 113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7091" h="1137413">
                <a:moveTo>
                  <a:pt x="338303" y="3938"/>
                </a:moveTo>
                <a:cubicBezTo>
                  <a:pt x="272984" y="25711"/>
                  <a:pt x="354055" y="0"/>
                  <a:pt x="262103" y="22988"/>
                </a:cubicBezTo>
                <a:cubicBezTo>
                  <a:pt x="221222" y="33208"/>
                  <a:pt x="240861" y="33390"/>
                  <a:pt x="195428" y="51563"/>
                </a:cubicBezTo>
                <a:cubicBezTo>
                  <a:pt x="176784" y="59021"/>
                  <a:pt x="138278" y="70613"/>
                  <a:pt x="138278" y="70613"/>
                </a:cubicBezTo>
                <a:cubicBezTo>
                  <a:pt x="131928" y="80138"/>
                  <a:pt x="126929" y="90717"/>
                  <a:pt x="119228" y="99188"/>
                </a:cubicBezTo>
                <a:cubicBezTo>
                  <a:pt x="95065" y="125767"/>
                  <a:pt x="43028" y="175388"/>
                  <a:pt x="43028" y="175388"/>
                </a:cubicBezTo>
                <a:cubicBezTo>
                  <a:pt x="39853" y="191263"/>
                  <a:pt x="36165" y="207044"/>
                  <a:pt x="33503" y="223013"/>
                </a:cubicBezTo>
                <a:cubicBezTo>
                  <a:pt x="29812" y="245158"/>
                  <a:pt x="29026" y="267812"/>
                  <a:pt x="23978" y="289688"/>
                </a:cubicBezTo>
                <a:cubicBezTo>
                  <a:pt x="19463" y="309254"/>
                  <a:pt x="4928" y="346838"/>
                  <a:pt x="4928" y="346838"/>
                </a:cubicBezTo>
                <a:cubicBezTo>
                  <a:pt x="19251" y="475749"/>
                  <a:pt x="0" y="392489"/>
                  <a:pt x="33503" y="470663"/>
                </a:cubicBezTo>
                <a:cubicBezTo>
                  <a:pt x="37458" y="479891"/>
                  <a:pt x="36864" y="491313"/>
                  <a:pt x="43028" y="499238"/>
                </a:cubicBezTo>
                <a:cubicBezTo>
                  <a:pt x="59092" y="519892"/>
                  <a:pt x="98660" y="560391"/>
                  <a:pt x="128753" y="575438"/>
                </a:cubicBezTo>
                <a:cubicBezTo>
                  <a:pt x="137733" y="579928"/>
                  <a:pt x="148348" y="580473"/>
                  <a:pt x="157328" y="584963"/>
                </a:cubicBezTo>
                <a:cubicBezTo>
                  <a:pt x="173887" y="593242"/>
                  <a:pt x="188035" y="606019"/>
                  <a:pt x="204953" y="613538"/>
                </a:cubicBezTo>
                <a:cubicBezTo>
                  <a:pt x="216916" y="618855"/>
                  <a:pt x="230514" y="619301"/>
                  <a:pt x="243053" y="623063"/>
                </a:cubicBezTo>
                <a:cubicBezTo>
                  <a:pt x="262287" y="628833"/>
                  <a:pt x="280722" y="637243"/>
                  <a:pt x="300203" y="642113"/>
                </a:cubicBezTo>
                <a:cubicBezTo>
                  <a:pt x="413151" y="670350"/>
                  <a:pt x="234333" y="627034"/>
                  <a:pt x="404978" y="661163"/>
                </a:cubicBezTo>
                <a:cubicBezTo>
                  <a:pt x="430651" y="666298"/>
                  <a:pt x="481178" y="680213"/>
                  <a:pt x="481178" y="680213"/>
                </a:cubicBezTo>
                <a:cubicBezTo>
                  <a:pt x="497053" y="677038"/>
                  <a:pt x="513644" y="676372"/>
                  <a:pt x="528803" y="670688"/>
                </a:cubicBezTo>
                <a:cubicBezTo>
                  <a:pt x="539522" y="666668"/>
                  <a:pt x="546659" y="655658"/>
                  <a:pt x="557378" y="651638"/>
                </a:cubicBezTo>
                <a:cubicBezTo>
                  <a:pt x="572537" y="645954"/>
                  <a:pt x="589128" y="645288"/>
                  <a:pt x="605003" y="642113"/>
                </a:cubicBezTo>
                <a:cubicBezTo>
                  <a:pt x="614528" y="635763"/>
                  <a:pt x="626427" y="632002"/>
                  <a:pt x="633578" y="623063"/>
                </a:cubicBezTo>
                <a:cubicBezTo>
                  <a:pt x="639850" y="615223"/>
                  <a:pt x="640345" y="604142"/>
                  <a:pt x="643103" y="594488"/>
                </a:cubicBezTo>
                <a:cubicBezTo>
                  <a:pt x="657852" y="542865"/>
                  <a:pt x="649679" y="561610"/>
                  <a:pt x="662153" y="499238"/>
                </a:cubicBezTo>
                <a:cubicBezTo>
                  <a:pt x="664720" y="486401"/>
                  <a:pt x="668503" y="473838"/>
                  <a:pt x="671678" y="461138"/>
                </a:cubicBezTo>
                <a:cubicBezTo>
                  <a:pt x="668503" y="426213"/>
                  <a:pt x="667113" y="391080"/>
                  <a:pt x="662153" y="356363"/>
                </a:cubicBezTo>
                <a:cubicBezTo>
                  <a:pt x="657581" y="324357"/>
                  <a:pt x="630393" y="294436"/>
                  <a:pt x="614528" y="270638"/>
                </a:cubicBezTo>
                <a:cubicBezTo>
                  <a:pt x="595478" y="242063"/>
                  <a:pt x="598653" y="238888"/>
                  <a:pt x="566903" y="223013"/>
                </a:cubicBezTo>
                <a:cubicBezTo>
                  <a:pt x="557923" y="218523"/>
                  <a:pt x="547853" y="216663"/>
                  <a:pt x="538328" y="213488"/>
                </a:cubicBezTo>
                <a:cubicBezTo>
                  <a:pt x="471653" y="216663"/>
                  <a:pt x="404578" y="215060"/>
                  <a:pt x="338303" y="223013"/>
                </a:cubicBezTo>
                <a:cubicBezTo>
                  <a:pt x="324205" y="224705"/>
                  <a:pt x="311192" y="233072"/>
                  <a:pt x="300203" y="242063"/>
                </a:cubicBezTo>
                <a:cubicBezTo>
                  <a:pt x="135710" y="376648"/>
                  <a:pt x="292359" y="269517"/>
                  <a:pt x="204953" y="327788"/>
                </a:cubicBezTo>
                <a:cubicBezTo>
                  <a:pt x="185821" y="356486"/>
                  <a:pt x="181355" y="360626"/>
                  <a:pt x="166853" y="394463"/>
                </a:cubicBezTo>
                <a:cubicBezTo>
                  <a:pt x="162898" y="403691"/>
                  <a:pt x="160503" y="413513"/>
                  <a:pt x="157328" y="423038"/>
                </a:cubicBezTo>
                <a:cubicBezTo>
                  <a:pt x="154153" y="448438"/>
                  <a:pt x="147803" y="473640"/>
                  <a:pt x="147803" y="499238"/>
                </a:cubicBezTo>
                <a:cubicBezTo>
                  <a:pt x="147803" y="606278"/>
                  <a:pt x="151689" y="583400"/>
                  <a:pt x="166853" y="651638"/>
                </a:cubicBezTo>
                <a:cubicBezTo>
                  <a:pt x="170365" y="667442"/>
                  <a:pt x="170694" y="684104"/>
                  <a:pt x="176378" y="699263"/>
                </a:cubicBezTo>
                <a:cubicBezTo>
                  <a:pt x="180398" y="709982"/>
                  <a:pt x="190308" y="717599"/>
                  <a:pt x="195428" y="727838"/>
                </a:cubicBezTo>
                <a:cubicBezTo>
                  <a:pt x="231791" y="800564"/>
                  <a:pt x="164432" y="702385"/>
                  <a:pt x="233528" y="794513"/>
                </a:cubicBezTo>
                <a:cubicBezTo>
                  <a:pt x="250862" y="846515"/>
                  <a:pt x="228528" y="806301"/>
                  <a:pt x="281153" y="832613"/>
                </a:cubicBezTo>
                <a:cubicBezTo>
                  <a:pt x="295352" y="839713"/>
                  <a:pt x="304513" y="855292"/>
                  <a:pt x="319253" y="861188"/>
                </a:cubicBezTo>
                <a:cubicBezTo>
                  <a:pt x="337184" y="868361"/>
                  <a:pt x="357465" y="866925"/>
                  <a:pt x="376403" y="870713"/>
                </a:cubicBezTo>
                <a:cubicBezTo>
                  <a:pt x="389240" y="873280"/>
                  <a:pt x="401964" y="876476"/>
                  <a:pt x="414503" y="880238"/>
                </a:cubicBezTo>
                <a:cubicBezTo>
                  <a:pt x="433737" y="886008"/>
                  <a:pt x="452603" y="892938"/>
                  <a:pt x="471653" y="899288"/>
                </a:cubicBezTo>
                <a:lnTo>
                  <a:pt x="500228" y="908813"/>
                </a:lnTo>
                <a:cubicBezTo>
                  <a:pt x="576428" y="905638"/>
                  <a:pt x="652940" y="906877"/>
                  <a:pt x="728828" y="899288"/>
                </a:cubicBezTo>
                <a:cubicBezTo>
                  <a:pt x="748809" y="897290"/>
                  <a:pt x="785978" y="880238"/>
                  <a:pt x="785978" y="880238"/>
                </a:cubicBezTo>
                <a:cubicBezTo>
                  <a:pt x="792328" y="864363"/>
                  <a:pt x="800529" y="849108"/>
                  <a:pt x="805028" y="832613"/>
                </a:cubicBezTo>
                <a:cubicBezTo>
                  <a:pt x="810110" y="813981"/>
                  <a:pt x="814553" y="794776"/>
                  <a:pt x="814553" y="775463"/>
                </a:cubicBezTo>
                <a:cubicBezTo>
                  <a:pt x="814553" y="726227"/>
                  <a:pt x="827091" y="654651"/>
                  <a:pt x="785978" y="613538"/>
                </a:cubicBezTo>
                <a:cubicBezTo>
                  <a:pt x="777883" y="605443"/>
                  <a:pt x="766928" y="600838"/>
                  <a:pt x="757403" y="594488"/>
                </a:cubicBezTo>
                <a:cubicBezTo>
                  <a:pt x="734120" y="559563"/>
                  <a:pt x="727770" y="534163"/>
                  <a:pt x="690728" y="518288"/>
                </a:cubicBezTo>
                <a:cubicBezTo>
                  <a:pt x="678696" y="513131"/>
                  <a:pt x="665167" y="512525"/>
                  <a:pt x="652628" y="508763"/>
                </a:cubicBezTo>
                <a:cubicBezTo>
                  <a:pt x="633394" y="502993"/>
                  <a:pt x="614528" y="496063"/>
                  <a:pt x="595478" y="489713"/>
                </a:cubicBezTo>
                <a:lnTo>
                  <a:pt x="566903" y="480188"/>
                </a:lnTo>
                <a:cubicBezTo>
                  <a:pt x="565707" y="480258"/>
                  <a:pt x="407406" y="468235"/>
                  <a:pt x="366878" y="508763"/>
                </a:cubicBezTo>
                <a:cubicBezTo>
                  <a:pt x="356838" y="518803"/>
                  <a:pt x="353101" y="533680"/>
                  <a:pt x="347828" y="546863"/>
                </a:cubicBezTo>
                <a:cubicBezTo>
                  <a:pt x="340370" y="565507"/>
                  <a:pt x="328778" y="604013"/>
                  <a:pt x="328778" y="604013"/>
                </a:cubicBezTo>
                <a:cubicBezTo>
                  <a:pt x="318054" y="732697"/>
                  <a:pt x="313613" y="715175"/>
                  <a:pt x="328778" y="851663"/>
                </a:cubicBezTo>
                <a:cubicBezTo>
                  <a:pt x="329201" y="855473"/>
                  <a:pt x="343012" y="911113"/>
                  <a:pt x="347828" y="918338"/>
                </a:cubicBezTo>
                <a:cubicBezTo>
                  <a:pt x="355300" y="929546"/>
                  <a:pt x="366878" y="937388"/>
                  <a:pt x="376403" y="946913"/>
                </a:cubicBezTo>
                <a:cubicBezTo>
                  <a:pt x="386876" y="978332"/>
                  <a:pt x="389792" y="988945"/>
                  <a:pt x="404978" y="1023113"/>
                </a:cubicBezTo>
                <a:cubicBezTo>
                  <a:pt x="410745" y="1036088"/>
                  <a:pt x="419042" y="1047918"/>
                  <a:pt x="424028" y="1061213"/>
                </a:cubicBezTo>
                <a:cubicBezTo>
                  <a:pt x="437144" y="1096189"/>
                  <a:pt x="425579" y="1100864"/>
                  <a:pt x="452603" y="1127888"/>
                </a:cubicBezTo>
                <a:cubicBezTo>
                  <a:pt x="457623" y="1132908"/>
                  <a:pt x="465303" y="1134238"/>
                  <a:pt x="471653" y="1137413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928794" y="2643182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rot="16200000" flipV="1">
            <a:off x="1250133" y="1607331"/>
            <a:ext cx="1285884" cy="78581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オブジェクト 7"/>
          <p:cNvGraphicFramePr>
            <a:graphicFrameLocks noChangeAspect="1"/>
          </p:cNvGraphicFramePr>
          <p:nvPr/>
        </p:nvGraphicFramePr>
        <p:xfrm>
          <a:off x="4357686" y="1643050"/>
          <a:ext cx="4071966" cy="928694"/>
        </p:xfrm>
        <a:graphic>
          <a:graphicData uri="http://schemas.openxmlformats.org/presentationml/2006/ole">
            <p:oleObj spid="_x0000_s109570" name="数式" r:id="rId3" imgW="2171520" imgH="495000" progId="Equation.3">
              <p:embed/>
            </p:oleObj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3643306" y="1142984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 isotropic distribution</a:t>
            </a:r>
            <a:endParaRPr kumimoji="1" lang="ja-JP" altLang="en-US" sz="2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142844" y="2143116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785786" y="1928802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928662" y="2214554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357158" y="2643182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1071538" y="2428868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928662" y="3071810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357158" y="3000372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1571604" y="3143248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357158" y="3286124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142844" y="2428868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1500166" y="2714620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571472" y="1643050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142844" y="1714488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714348" y="3500438"/>
            <a:ext cx="428628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stCxn id="5" idx="4"/>
          </p:cNvCxnSpPr>
          <p:nvPr/>
        </p:nvCxnSpPr>
        <p:spPr>
          <a:xfrm rot="5400000">
            <a:off x="1785918" y="3000372"/>
            <a:ext cx="42862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2214546" y="3357562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000232" y="3500438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/>
          <p:cNvCxnSpPr>
            <a:endCxn id="30" idx="1"/>
          </p:cNvCxnSpPr>
          <p:nvPr/>
        </p:nvCxnSpPr>
        <p:spPr>
          <a:xfrm>
            <a:off x="2000232" y="3214686"/>
            <a:ext cx="235238" cy="163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endCxn id="31" idx="0"/>
          </p:cNvCxnSpPr>
          <p:nvPr/>
        </p:nvCxnSpPr>
        <p:spPr>
          <a:xfrm rot="16200000" flipH="1">
            <a:off x="1893075" y="3321843"/>
            <a:ext cx="285752" cy="71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3670922" y="2571744"/>
            <a:ext cx="4988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Scatter afterglow photons</a:t>
            </a:r>
          </a:p>
          <a:p>
            <a:r>
              <a:rPr kumimoji="1" lang="ja-JP" altLang="en-US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2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lang="ja-JP" altLang="en-US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cooling &amp; 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creaction</a:t>
            </a:r>
            <a:endParaRPr kumimoji="1" lang="ja-JP" altLang="en-US" sz="32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38" name="オブジェクト 37"/>
          <p:cNvGraphicFramePr>
            <a:graphicFrameLocks noChangeAspect="1"/>
          </p:cNvGraphicFramePr>
          <p:nvPr/>
        </p:nvGraphicFramePr>
        <p:xfrm>
          <a:off x="285720" y="3871560"/>
          <a:ext cx="3567137" cy="2986440"/>
        </p:xfrm>
        <a:graphic>
          <a:graphicData uri="http://schemas.openxmlformats.org/presentationml/2006/ole">
            <p:oleObj spid="_x0000_s109571" name="数式" r:id="rId4" imgW="1638000" imgH="1371600" progId="Equation.3">
              <p:embed/>
            </p:oleObj>
          </a:graphicData>
        </a:graphic>
      </p:graphicFrame>
      <p:cxnSp>
        <p:nvCxnSpPr>
          <p:cNvPr id="40" name="直線矢印コネクタ 39"/>
          <p:cNvCxnSpPr/>
          <p:nvPr/>
        </p:nvCxnSpPr>
        <p:spPr>
          <a:xfrm rot="5400000" flipH="1" flipV="1">
            <a:off x="3251191" y="4964917"/>
            <a:ext cx="2356660" cy="7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4429124" y="6143644"/>
            <a:ext cx="4143404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3535363" y="3892550"/>
          <a:ext cx="858837" cy="835025"/>
        </p:xfrm>
        <a:graphic>
          <a:graphicData uri="http://schemas.openxmlformats.org/presentationml/2006/ole">
            <p:oleObj spid="_x0000_s109572" name="数式" r:id="rId5" imgW="444240" imgH="431640" progId="Equation.3">
              <p:embed/>
            </p:oleObj>
          </a:graphicData>
        </a:graphic>
      </p:graphicFrame>
      <p:sp>
        <p:nvSpPr>
          <p:cNvPr id="44" name="フリーフォーム 43"/>
          <p:cNvSpPr/>
          <p:nvPr/>
        </p:nvSpPr>
        <p:spPr>
          <a:xfrm>
            <a:off x="6288752" y="3995928"/>
            <a:ext cx="1445892" cy="1920240"/>
          </a:xfrm>
          <a:custGeom>
            <a:avLst/>
            <a:gdLst>
              <a:gd name="connsiteX0" fmla="*/ 0 w 2020824"/>
              <a:gd name="connsiteY0" fmla="*/ 1938528 h 1938528"/>
              <a:gd name="connsiteX1" fmla="*/ 164592 w 2020824"/>
              <a:gd name="connsiteY1" fmla="*/ 0 h 1938528"/>
              <a:gd name="connsiteX2" fmla="*/ 2020824 w 2020824"/>
              <a:gd name="connsiteY2" fmla="*/ 1874520 h 1938528"/>
              <a:gd name="connsiteX0" fmla="*/ 0 w 1877980"/>
              <a:gd name="connsiteY0" fmla="*/ 1938528 h 1938528"/>
              <a:gd name="connsiteX1" fmla="*/ 21748 w 1877980"/>
              <a:gd name="connsiteY1" fmla="*/ 0 h 1938528"/>
              <a:gd name="connsiteX2" fmla="*/ 1877980 w 1877980"/>
              <a:gd name="connsiteY2" fmla="*/ 1874520 h 1938528"/>
              <a:gd name="connsiteX0" fmla="*/ 282324 w 2160304"/>
              <a:gd name="connsiteY0" fmla="*/ 1938528 h 1938528"/>
              <a:gd name="connsiteX1" fmla="*/ 0 w 2160304"/>
              <a:gd name="connsiteY1" fmla="*/ 1920240 h 1938528"/>
              <a:gd name="connsiteX2" fmla="*/ 304072 w 2160304"/>
              <a:gd name="connsiteY2" fmla="*/ 0 h 1938528"/>
              <a:gd name="connsiteX3" fmla="*/ 2160304 w 2160304"/>
              <a:gd name="connsiteY3" fmla="*/ 1874520 h 1938528"/>
              <a:gd name="connsiteX0" fmla="*/ 0 w 2160304"/>
              <a:gd name="connsiteY0" fmla="*/ 1920240 h 1920240"/>
              <a:gd name="connsiteX1" fmla="*/ 304072 w 2160304"/>
              <a:gd name="connsiteY1" fmla="*/ 0 h 1920240"/>
              <a:gd name="connsiteX2" fmla="*/ 2160304 w 2160304"/>
              <a:gd name="connsiteY2" fmla="*/ 1874520 h 1920240"/>
              <a:gd name="connsiteX0" fmla="*/ 0 w 1445892"/>
              <a:gd name="connsiteY0" fmla="*/ 1920240 h 1920240"/>
              <a:gd name="connsiteX1" fmla="*/ 304072 w 1445892"/>
              <a:gd name="connsiteY1" fmla="*/ 0 h 1920240"/>
              <a:gd name="connsiteX2" fmla="*/ 1445892 w 1445892"/>
              <a:gd name="connsiteY2" fmla="*/ 17108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892" h="1920240">
                <a:moveTo>
                  <a:pt x="0" y="1920240"/>
                </a:moveTo>
                <a:lnTo>
                  <a:pt x="304072" y="0"/>
                </a:lnTo>
                <a:lnTo>
                  <a:pt x="1445892" y="17108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143636" y="6215082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</a:t>
            </a:r>
            <a:r>
              <a:rPr kumimoji="1" lang="en-US" altLang="ja-JP" sz="28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TeV</a:t>
            </a:r>
            <a:endParaRPr kumimoji="1" lang="ja-JP" altLang="en-US" sz="2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8" name="オブジェクト 47"/>
          <p:cNvGraphicFramePr>
            <a:graphicFrameLocks noChangeAspect="1"/>
          </p:cNvGraphicFramePr>
          <p:nvPr/>
        </p:nvGraphicFramePr>
        <p:xfrm>
          <a:off x="4795838" y="3716338"/>
          <a:ext cx="1200150" cy="652462"/>
        </p:xfrm>
        <a:graphic>
          <a:graphicData uri="http://schemas.openxmlformats.org/presentationml/2006/ole">
            <p:oleObj spid="_x0000_s109573" name="数式" r:id="rId6" imgW="444240" imgH="241200" progId="Equation.3">
              <p:embed/>
            </p:oleObj>
          </a:graphicData>
        </a:graphic>
      </p:graphicFrame>
      <p:sp>
        <p:nvSpPr>
          <p:cNvPr id="49" name="上カーブ矢印 48"/>
          <p:cNvSpPr/>
          <p:nvPr/>
        </p:nvSpPr>
        <p:spPr>
          <a:xfrm flipH="1">
            <a:off x="5643569" y="4929198"/>
            <a:ext cx="1884133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14546" y="2357430"/>
            <a:ext cx="42511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C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</a:t>
            </a:r>
            <a:endParaRPr kumimoji="1" lang="ja-JP" altLang="en-US" sz="2800" b="1" dirty="0">
              <a:solidFill>
                <a:srgbClr val="FFC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9" name="フリーフォーム 38"/>
          <p:cNvSpPr/>
          <p:nvPr/>
        </p:nvSpPr>
        <p:spPr>
          <a:xfrm>
            <a:off x="4682786" y="4048320"/>
            <a:ext cx="2407534" cy="1931552"/>
          </a:xfrm>
          <a:custGeom>
            <a:avLst/>
            <a:gdLst>
              <a:gd name="connsiteX0" fmla="*/ 0 w 2407534"/>
              <a:gd name="connsiteY0" fmla="*/ 423354 h 1931552"/>
              <a:gd name="connsiteX1" fmla="*/ 1944547 w 2407534"/>
              <a:gd name="connsiteY1" fmla="*/ 0 h 1931552"/>
              <a:gd name="connsiteX2" fmla="*/ 2262024 w 2407534"/>
              <a:gd name="connsiteY2" fmla="*/ 0 h 1931552"/>
              <a:gd name="connsiteX3" fmla="*/ 2407534 w 2407534"/>
              <a:gd name="connsiteY3" fmla="*/ 1931552 h 193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534" h="1931552">
                <a:moveTo>
                  <a:pt x="0" y="423354"/>
                </a:moveTo>
                <a:lnTo>
                  <a:pt x="1944547" y="0"/>
                </a:lnTo>
                <a:lnTo>
                  <a:pt x="2262024" y="0"/>
                </a:lnTo>
                <a:lnTo>
                  <a:pt x="2407534" y="1931552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Secondary positrons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/>
        </p:nvGraphicFramePr>
        <p:xfrm>
          <a:off x="4610100" y="1828800"/>
          <a:ext cx="4381500" cy="4000500"/>
        </p:xfrm>
        <a:graphic>
          <a:graphicData uri="http://schemas.openxmlformats.org/presentationml/2006/ole">
            <p:oleObj spid="_x0000_s181250" name="数式" r:id="rId3" imgW="1460500" imgH="1333500" progId="Equation.3">
              <p:embed/>
            </p:oleObj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76200" y="5181600"/>
            <a:ext cx="44807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This is robust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f </a:t>
            </a:r>
          </a:p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cooling/escape is faster </a:t>
            </a:r>
          </a:p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for higher energy.</a:t>
            </a:r>
          </a:p>
        </p:txBody>
      </p:sp>
      <p:sp>
        <p:nvSpPr>
          <p:cNvPr id="10" name="円/楕円 9"/>
          <p:cNvSpPr/>
          <p:nvPr/>
        </p:nvSpPr>
        <p:spPr>
          <a:xfrm>
            <a:off x="5562600" y="5257800"/>
            <a:ext cx="838200" cy="762000"/>
          </a:xfrm>
          <a:prstGeom prst="ellipse">
            <a:avLst/>
          </a:prstGeom>
          <a:solidFill>
            <a:schemeClr val="accent6"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rot="5400000" flipH="1" flipV="1">
            <a:off x="-1143000" y="3200400"/>
            <a:ext cx="3200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456406" y="4801394"/>
            <a:ext cx="34297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6200" y="1076980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/>
                <a:cs typeface="Arial"/>
              </a:rPr>
              <a:t>Flux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43914" y="4802982"/>
            <a:ext cx="34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latin typeface="Symbol" charset="2"/>
                <a:cs typeface="Symbol" charset="2"/>
              </a:rPr>
              <a:t>e</a:t>
            </a:r>
            <a:endParaRPr kumimoji="1" lang="ja-JP" altLang="en-US" sz="2800" dirty="0">
              <a:latin typeface="Symbol" charset="2"/>
              <a:cs typeface="Symbol" charset="2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1066800" y="1981200"/>
            <a:ext cx="2057399" cy="137160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066800" y="1828800"/>
            <a:ext cx="2514600" cy="68580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rot="16200000" flipH="1">
            <a:off x="843289" y="2433310"/>
            <a:ext cx="2504420" cy="2057399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10800000">
            <a:off x="2857590" y="4267200"/>
            <a:ext cx="1699329" cy="53419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937140" y="1519535"/>
            <a:ext cx="2374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Injected primary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24200" y="3131403"/>
            <a:ext cx="1519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Observed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primary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33" name="フリーフォーム 32"/>
          <p:cNvSpPr/>
          <p:nvPr/>
        </p:nvSpPr>
        <p:spPr>
          <a:xfrm>
            <a:off x="2857589" y="2449488"/>
            <a:ext cx="283491" cy="646393"/>
          </a:xfrm>
          <a:custGeom>
            <a:avLst/>
            <a:gdLst>
              <a:gd name="connsiteX0" fmla="*/ 204113 w 283491"/>
              <a:gd name="connsiteY0" fmla="*/ 0 h 646393"/>
              <a:gd name="connsiteX1" fmla="*/ 249472 w 283491"/>
              <a:gd name="connsiteY1" fmla="*/ 408248 h 646393"/>
              <a:gd name="connsiteX2" fmla="*/ 0 w 283491"/>
              <a:gd name="connsiteY2" fmla="*/ 646393 h 64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491" h="646393">
                <a:moveTo>
                  <a:pt x="204113" y="0"/>
                </a:moveTo>
                <a:cubicBezTo>
                  <a:pt x="243802" y="150258"/>
                  <a:pt x="283491" y="300516"/>
                  <a:pt x="249472" y="408248"/>
                </a:cubicBezTo>
                <a:cubicBezTo>
                  <a:pt x="215453" y="515980"/>
                  <a:pt x="0" y="646393"/>
                  <a:pt x="0" y="646393"/>
                </a:cubicBezTo>
              </a:path>
            </a:pathLst>
          </a:cu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34" name="フリーフォーム 33"/>
          <p:cNvSpPr/>
          <p:nvPr/>
        </p:nvSpPr>
        <p:spPr>
          <a:xfrm>
            <a:off x="2438400" y="3156404"/>
            <a:ext cx="283491" cy="646393"/>
          </a:xfrm>
          <a:custGeom>
            <a:avLst/>
            <a:gdLst>
              <a:gd name="connsiteX0" fmla="*/ 204113 w 283491"/>
              <a:gd name="connsiteY0" fmla="*/ 0 h 646393"/>
              <a:gd name="connsiteX1" fmla="*/ 249472 w 283491"/>
              <a:gd name="connsiteY1" fmla="*/ 408248 h 646393"/>
              <a:gd name="connsiteX2" fmla="*/ 0 w 283491"/>
              <a:gd name="connsiteY2" fmla="*/ 646393 h 64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491" h="646393">
                <a:moveTo>
                  <a:pt x="204113" y="0"/>
                </a:moveTo>
                <a:cubicBezTo>
                  <a:pt x="243802" y="150258"/>
                  <a:pt x="283491" y="300516"/>
                  <a:pt x="249472" y="408248"/>
                </a:cubicBezTo>
                <a:cubicBezTo>
                  <a:pt x="215453" y="515980"/>
                  <a:pt x="0" y="646393"/>
                  <a:pt x="0" y="646393"/>
                </a:cubicBezTo>
              </a:path>
            </a:pathLst>
          </a:cu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62000" y="3581400"/>
            <a:ext cx="1604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Observed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secondary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 rot="10800000" flipV="1">
            <a:off x="3141081" y="2514602"/>
            <a:ext cx="1469023" cy="641802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フリーフォーム 41"/>
          <p:cNvSpPr/>
          <p:nvPr/>
        </p:nvSpPr>
        <p:spPr>
          <a:xfrm>
            <a:off x="3276600" y="1576291"/>
            <a:ext cx="4762648" cy="748455"/>
          </a:xfrm>
          <a:custGeom>
            <a:avLst/>
            <a:gdLst>
              <a:gd name="connsiteX0" fmla="*/ 4762648 w 4762648"/>
              <a:gd name="connsiteY0" fmla="*/ 521650 h 748455"/>
              <a:gd name="connsiteX1" fmla="*/ 1916399 w 4762648"/>
              <a:gd name="connsiteY1" fmla="*/ 0 h 748455"/>
              <a:gd name="connsiteX2" fmla="*/ 0 w 4762648"/>
              <a:gd name="connsiteY2" fmla="*/ 748455 h 74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648" h="748455">
                <a:moveTo>
                  <a:pt x="4762648" y="521650"/>
                </a:moveTo>
                <a:lnTo>
                  <a:pt x="1916399" y="0"/>
                </a:lnTo>
                <a:lnTo>
                  <a:pt x="0" y="748455"/>
                </a:lnTo>
              </a:path>
            </a:pathLst>
          </a:cu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7848600" y="1981200"/>
            <a:ext cx="1219200" cy="83820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kumimoji="1" lang="en-US" altLang="ja-JP" sz="6000" b="1" dirty="0" err="1" smtClean="0">
                <a:latin typeface="Times New Roman" pitchFamily="18" charset="0"/>
                <a:cs typeface="Times New Roman" pitchFamily="18" charset="0"/>
              </a:rPr>
              <a:t>Microquasar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710452"/>
            <a:ext cx="3714775" cy="514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4377" y="1785926"/>
            <a:ext cx="4488217" cy="757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3071802" y="563143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Heinz &amp; </a:t>
            </a:r>
            <a:r>
              <a:rPr kumimoji="1"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Sunyaev</a:t>
            </a:r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02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77209" y="1071546"/>
            <a:ext cx="775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</a:t>
            </a:r>
            <a:r>
              <a:rPr lang="en-US" altLang="ja-JP" sz="3600" baseline="-250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Eddington</a:t>
            </a:r>
            <a:r>
              <a:rPr lang="en-US" altLang="ja-JP" sz="36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(10</a:t>
            </a:r>
            <a:r>
              <a:rPr lang="en-US" altLang="ja-JP" sz="36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38</a:t>
            </a:r>
            <a:r>
              <a:rPr lang="en-US" altLang="ja-JP" sz="36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erg/s) x 10</a:t>
            </a:r>
            <a:r>
              <a:rPr lang="en-US" altLang="ja-JP" sz="36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</a:t>
            </a:r>
            <a:r>
              <a:rPr lang="en-US" altLang="ja-JP" sz="36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 ~ 10</a:t>
            </a:r>
            <a:r>
              <a:rPr lang="en-US" altLang="ja-JP" sz="36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50</a:t>
            </a:r>
            <a:r>
              <a:rPr lang="en-US" altLang="ja-JP" sz="36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US" altLang="ja-JP" sz="6000" b="1" dirty="0" smtClean="0">
                <a:latin typeface="Times New Roman" pitchFamily="18" charset="0"/>
                <a:cs typeface="Times New Roman" pitchFamily="18" charset="0"/>
              </a:rPr>
              <a:t>Theoretical uncertainty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071546"/>
            <a:ext cx="5929354" cy="579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5857884" y="1928802"/>
            <a:ext cx="327806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Theoretical 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</a:rPr>
              <a:t>uncertainty</a:t>
            </a:r>
          </a:p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~1 order-of-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mag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</a:rPr>
              <a:t>⇒ It could be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</a:rPr>
              <a:t>just secondary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00826" y="6131502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Delahaye</a:t>
            </a:r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+ 08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Nested Leaky Box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l="13736" r="13153" b="24074"/>
          <a:stretch>
            <a:fillRect/>
          </a:stretch>
        </p:blipFill>
        <p:spPr>
          <a:xfrm>
            <a:off x="0" y="2476500"/>
            <a:ext cx="6361151" cy="43815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1143000"/>
            <a:ext cx="9042400" cy="13335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361151" y="2476500"/>
            <a:ext cx="2227493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CRs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spend 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some time </a:t>
            </a:r>
          </a:p>
          <a:p>
            <a:r>
              <a:rPr lang="en-US" altLang="ja-JP" sz="3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altLang="ja-JP" sz="32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(E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) near </a:t>
            </a:r>
          </a:p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source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39309" y="4572000"/>
            <a:ext cx="30808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After that,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esidence time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in ISM is const.</a:t>
            </a:r>
            <a:endParaRPr kumimoji="1" lang="ja-JP" alt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14400" y="5877818"/>
            <a:ext cx="193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Cowsik</a:t>
            </a:r>
            <a:r>
              <a:rPr lang="en-US" altLang="ja-JP" dirty="0" smtClean="0"/>
              <a:t> &amp; Burch 09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068983" cy="59901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57200" y="5029200"/>
            <a:ext cx="193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Cowsik</a:t>
            </a:r>
            <a:r>
              <a:rPr lang="en-US" altLang="ja-JP" dirty="0" smtClean="0"/>
              <a:t> &amp; Burch 09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Diffuse </a:t>
            </a:r>
            <a:r>
              <a:rPr lang="en-US" altLang="ja-JP" sz="6000" b="1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-ray background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182"/>
            <a:ext cx="5524381" cy="543103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86200" y="42672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IC</a:t>
            </a:r>
            <a:endParaRPr kumimoji="1" lang="ja-JP" alt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48200" y="3962400"/>
            <a:ext cx="59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 smtClean="0">
                <a:solidFill>
                  <a:srgbClr val="FF0000"/>
                </a:solidFill>
              </a:rPr>
              <a:t>0</a:t>
            </a:r>
            <a:endParaRPr kumimoji="1" lang="ja-JP" altLang="en-US" sz="3600" baseline="300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57800" y="1361182"/>
            <a:ext cx="39256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Locally obs. electron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⇒ Minor role of IC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conventional model</a:t>
            </a:r>
            <a:endParaRPr lang="en-US" altLang="ja-JP" sz="3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~10-10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"/>
                <a:cs typeface="Arial"/>
              </a:rPr>
              <a:t>GeV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endParaRPr kumimoji="1" lang="en-US" altLang="ja-JP" sz="3200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←Inverse Compton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by 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~10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-10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"/>
                <a:cs typeface="Arial"/>
              </a:rPr>
              <a:t>GeV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endParaRPr kumimoji="1" lang="en-US" altLang="ja-JP" sz="32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rcRect l="57424"/>
          <a:stretch>
            <a:fillRect/>
          </a:stretch>
        </p:blipFill>
        <p:spPr>
          <a:xfrm>
            <a:off x="5993379" y="5638800"/>
            <a:ext cx="3150621" cy="115341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rcRect r="41662"/>
          <a:stretch>
            <a:fillRect/>
          </a:stretch>
        </p:blipFill>
        <p:spPr>
          <a:xfrm>
            <a:off x="5294526" y="4686496"/>
            <a:ext cx="3849474" cy="102850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62000" y="1828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Strong+ 04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285720" y="5500702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©Torii</a:t>
            </a:r>
            <a:endParaRPr kumimoji="1" lang="ja-JP" altLang="en-US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28" y="906107"/>
            <a:ext cx="7258072" cy="438028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CALET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53400" y="57150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©Torii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/>
        </p:nvGraphicFramePr>
        <p:xfrm>
          <a:off x="1493862" y="5257800"/>
          <a:ext cx="6221410" cy="1500198"/>
        </p:xfrm>
        <a:graphic>
          <a:graphicData uri="http://schemas.openxmlformats.org/presentationml/2006/ole">
            <p:oleObj spid="_x0000_s128002" name="数式" r:id="rId4" imgW="1790640" imgH="431640" progId="Equation.3">
              <p:embed/>
            </p:oleObj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1500166" y="5286388"/>
            <a:ext cx="6215106" cy="1428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Summary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2728" y="1249263"/>
            <a:ext cx="8565366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Electron/Positron</a:t>
            </a:r>
            <a:r>
              <a:rPr kumimoji="1"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excess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Dark Matter?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Pulsar? SNR: pp? GRB: </a:t>
            </a:r>
            <a:r>
              <a:rPr lang="en-US" altLang="ja-JP" sz="3200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+ dust </a:t>
            </a:r>
            <a:r>
              <a:rPr lang="en-US" altLang="ja-JP" sz="3200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Astrophysical sources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~10</a:t>
            </a:r>
            <a:r>
              <a:rPr lang="en-US" altLang="ja-JP" sz="3200" baseline="30000" dirty="0" smtClean="0">
                <a:latin typeface="Times New Roman" pitchFamily="18" charset="0"/>
                <a:cs typeface="Times New Roman" pitchFamily="18" charset="0"/>
              </a:rPr>
              <a:t>49-50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erg e</a:t>
            </a:r>
            <a:r>
              <a:rPr lang="en-US" altLang="ja-JP" sz="3200" baseline="30000" dirty="0" smtClean="0"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~10</a:t>
            </a:r>
            <a:r>
              <a:rPr lang="en-US" altLang="ja-JP" sz="3200" baseline="30000" dirty="0" smtClean="0">
                <a:latin typeface="Times New Roman" pitchFamily="18" charset="0"/>
                <a:cs typeface="Times New Roman" pitchFamily="18" charset="0"/>
              </a:rPr>
              <a:t>5-6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yr ago 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ja-JP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Fit spiky ATIC as well as Smooth Fermi </a:t>
            </a:r>
          </a:p>
          <a:p>
            <a:r>
              <a:rPr lang="en-US" altLang="ja-JP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Spectral cutoff similar to DM case (⇒CALET) </a:t>
            </a:r>
          </a:p>
          <a:p>
            <a:r>
              <a:rPr kumimoji="1" lang="en-US" altLang="ja-JP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Anisotropy (CR &amp; Diffuse </a:t>
            </a:r>
            <a:r>
              <a:rPr kumimoji="1" lang="en-US" altLang="ja-JP" sz="3600" b="1" dirty="0" err="1" smtClean="0">
                <a:solidFill>
                  <a:srgbClr val="008000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ja-JP" sz="36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Anti-proton, 2</a:t>
            </a:r>
            <a:r>
              <a:rPr lang="en-US" altLang="ja-JP" sz="3600" b="1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ja-JP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Nuclei: </a:t>
            </a:r>
            <a:r>
              <a:rPr lang="en-US" altLang="ja-JP" sz="36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Hadronic</a:t>
            </a:r>
            <a:r>
              <a:rPr lang="en-US" altLang="ja-JP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models</a:t>
            </a:r>
            <a:endParaRPr lang="en-US" altLang="ja-JP" sz="36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 of Pulsar Wind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Picture 4" descr="pulsar_wi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3962400" cy="237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オブジェクト 3"/>
          <p:cNvGraphicFramePr>
            <a:graphicFrameLocks noChangeAspect="1"/>
          </p:cNvGraphicFramePr>
          <p:nvPr/>
        </p:nvGraphicFramePr>
        <p:xfrm>
          <a:off x="4965699" y="1184275"/>
          <a:ext cx="3762831" cy="3387725"/>
        </p:xfrm>
        <a:graphic>
          <a:graphicData uri="http://schemas.openxmlformats.org/presentationml/2006/ole">
            <p:oleObj spid="_x0000_s288770" name="数式" r:id="rId4" imgW="1524000" imgH="1371600" progId="Equation.3">
              <p:embed/>
            </p:oleObj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32662" y="2285999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36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endParaRPr kumimoji="1" lang="ja-JP" altLang="en-US" sz="36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2662" y="1868268"/>
            <a:ext cx="610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kumimoji="1" lang="en-US" altLang="ja-JP" sz="3600" baseline="30000" dirty="0" smtClean="0">
                <a:solidFill>
                  <a:srgbClr val="FF0000"/>
                </a:solidFill>
                <a:latin typeface="Arial"/>
                <a:cs typeface="Arial"/>
              </a:rPr>
              <a:t>±</a:t>
            </a:r>
            <a:endParaRPr kumimoji="1" lang="ja-JP" altLang="en-US" sz="3600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1" y="3658910"/>
            <a:ext cx="3600909" cy="319909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rcRect l="17462" r="20174" b="47368"/>
          <a:stretch>
            <a:fillRect/>
          </a:stretch>
        </p:blipFill>
        <p:spPr>
          <a:xfrm>
            <a:off x="4191000" y="6096000"/>
            <a:ext cx="1905000" cy="762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221509" y="6019800"/>
            <a:ext cx="151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Uchiyama+ 09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38600" y="4866382"/>
            <a:ext cx="5071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So far only 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kumimoji="1" lang="en-US" altLang="ja-JP" sz="3200" baseline="-25000" dirty="0" smtClean="0">
                <a:solidFill>
                  <a:srgbClr val="0000FF"/>
                </a:solidFill>
                <a:latin typeface="Arial"/>
                <a:cs typeface="Arial"/>
              </a:rPr>
              <a:t>w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~10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 for Crab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   g</a:t>
            </a:r>
            <a:r>
              <a:rPr lang="en-US" altLang="ja-JP" sz="3200" baseline="-25000" dirty="0" smtClean="0">
                <a:solidFill>
                  <a:srgbClr val="0000FF"/>
                </a:solidFill>
                <a:latin typeface="Arial"/>
                <a:cs typeface="Arial"/>
              </a:rPr>
              <a:t>w</a:t>
            </a:r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~4x10</a:t>
            </a:r>
            <a:r>
              <a:rPr lang="en-US" altLang="ja-JP" sz="3200" baseline="30000" dirty="0" smtClean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r>
              <a:rPr lang="en-US" altLang="ja-JP" sz="3200" dirty="0" smtClean="0">
                <a:solidFill>
                  <a:srgbClr val="0000FF"/>
                </a:solidFill>
                <a:latin typeface="Arial"/>
                <a:cs typeface="Arial"/>
              </a:rPr>
              <a:t> for PSR B1259</a:t>
            </a:r>
            <a:endParaRPr kumimoji="1" lang="ja-JP" alt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71600" y="3886200"/>
            <a:ext cx="1193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solidFill>
                  <a:srgbClr val="FF0000"/>
                </a:solidFill>
              </a:rPr>
              <a:t>Suzaku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rcRect t="47368"/>
          <a:stretch>
            <a:fillRect/>
          </a:stretch>
        </p:blipFill>
        <p:spPr>
          <a:xfrm>
            <a:off x="6089360" y="6008132"/>
            <a:ext cx="3054640" cy="762000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rot="10800000">
            <a:off x="2565106" y="5486401"/>
            <a:ext cx="1702094" cy="228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13175" y="3222284"/>
            <a:ext cx="82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©Mori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Remnants of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e</a:t>
            </a:r>
            <a:r>
              <a:rPr lang="en-US" altLang="ja-JP" sz="6000" b="1" baseline="30000" dirty="0" smtClean="0">
                <a:latin typeface="Times New Roman"/>
                <a:cs typeface="Times New Roman"/>
              </a:rPr>
              <a:t>±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 Sources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76" y="2286000"/>
            <a:ext cx="4869824" cy="33528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28600" y="5934670"/>
            <a:ext cx="3933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HESS J1616: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/X&gt;55 (Matsumoto+ 07)</a:t>
            </a:r>
          </a:p>
          <a:p>
            <a:r>
              <a:rPr lang="en-US" altLang="ja-JP" dirty="0" smtClean="0"/>
              <a:t>HESS J1804: TeV/X&gt;13 (</a:t>
            </a:r>
            <a:r>
              <a:rPr lang="en-US" altLang="ja-JP" dirty="0" err="1" smtClean="0"/>
              <a:t>Bamba</a:t>
            </a:r>
            <a:r>
              <a:rPr lang="en-US" altLang="ja-JP" dirty="0" smtClean="0"/>
              <a:t>+ 07)</a:t>
            </a:r>
          </a:p>
          <a:p>
            <a:r>
              <a:rPr kumimoji="1" lang="en-US" altLang="ja-JP" dirty="0" err="1" smtClean="0"/>
              <a:t>Westerlund</a:t>
            </a:r>
            <a:r>
              <a:rPr kumimoji="1" lang="en-US" altLang="ja-JP" dirty="0" smtClean="0"/>
              <a:t> 2: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/X&gt;2.7 </a:t>
            </a:r>
            <a:r>
              <a:rPr lang="en-US" altLang="ja-JP" dirty="0" smtClean="0"/>
              <a:t>(Fujita+ 09)</a:t>
            </a:r>
            <a:endParaRPr kumimoji="1" lang="ja-JP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b="20877"/>
          <a:stretch>
            <a:fillRect/>
          </a:stretch>
        </p:blipFill>
        <p:spPr bwMode="auto">
          <a:xfrm>
            <a:off x="0" y="2286000"/>
            <a:ext cx="4167812" cy="320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2140586" y="4267200"/>
            <a:ext cx="1683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Matsumoto+ 07</a:t>
            </a:r>
          </a:p>
          <a:p>
            <a:r>
              <a:rPr lang="en-US" altLang="ja-JP" dirty="0" err="1" smtClean="0"/>
              <a:t>Bamba</a:t>
            </a:r>
            <a:r>
              <a:rPr lang="en-US" altLang="ja-JP" dirty="0" smtClean="0"/>
              <a:t>+ 07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1000" y="1066800"/>
            <a:ext cx="8430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0000FF"/>
                </a:solidFill>
                <a:latin typeface="Arial"/>
                <a:cs typeface="Arial"/>
              </a:rPr>
              <a:t>~10</a:t>
            </a:r>
            <a:r>
              <a:rPr lang="en-US" altLang="ja-JP" sz="3600" baseline="30000" dirty="0" smtClean="0">
                <a:solidFill>
                  <a:srgbClr val="0000FF"/>
                </a:solidFill>
                <a:latin typeface="Arial"/>
                <a:cs typeface="Arial"/>
              </a:rPr>
              <a:t>50</a:t>
            </a:r>
            <a:r>
              <a:rPr lang="en-US" altLang="ja-JP" sz="3600" dirty="0" smtClean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lang="en-US" altLang="ja-JP" sz="3600" dirty="0" err="1" smtClean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en-US" altLang="ja-JP" sz="3600" baseline="30000" dirty="0" smtClean="0">
                <a:solidFill>
                  <a:srgbClr val="0000FF"/>
                </a:solidFill>
                <a:latin typeface="Arial"/>
                <a:cs typeface="Arial"/>
              </a:rPr>
              <a:t>±</a:t>
            </a:r>
            <a:r>
              <a:rPr lang="en-US" altLang="ja-JP" sz="3600" dirty="0" smtClean="0">
                <a:solidFill>
                  <a:srgbClr val="0000FF"/>
                </a:solidFill>
                <a:latin typeface="Arial"/>
                <a:cs typeface="Arial"/>
              </a:rPr>
              <a:t> ~10</a:t>
            </a:r>
            <a:r>
              <a:rPr lang="en-US" altLang="ja-JP" sz="3600" baseline="30000" dirty="0" smtClean="0">
                <a:solidFill>
                  <a:srgbClr val="0000FF"/>
                </a:solidFill>
                <a:latin typeface="Arial"/>
                <a:cs typeface="Arial"/>
              </a:rPr>
              <a:t>5-6</a:t>
            </a:r>
            <a:r>
              <a:rPr lang="en-US" altLang="ja-JP" sz="3600" dirty="0" smtClean="0">
                <a:solidFill>
                  <a:srgbClr val="0000FF"/>
                </a:solidFill>
                <a:latin typeface="Arial"/>
                <a:cs typeface="Arial"/>
              </a:rPr>
              <a:t>yr ago ⇒ Old remnant</a:t>
            </a:r>
          </a:p>
          <a:p>
            <a:r>
              <a:rPr lang="en-US" altLang="ja-JP" sz="3600" dirty="0" smtClean="0">
                <a:solidFill>
                  <a:srgbClr val="0000FF"/>
                </a:solidFill>
                <a:latin typeface="Arial"/>
                <a:cs typeface="Arial"/>
              </a:rPr>
              <a:t>⇒ X-ray dim via cooling </a:t>
            </a:r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~ </a:t>
            </a:r>
            <a:r>
              <a:rPr lang="en-US" altLang="ja-JP" sz="3600" dirty="0" err="1" smtClean="0">
                <a:solidFill>
                  <a:srgbClr val="FF0000"/>
                </a:solidFill>
                <a:latin typeface="Arial"/>
                <a:cs typeface="Arial"/>
              </a:rPr>
              <a:t>TeV</a:t>
            </a:r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3600" dirty="0" err="1" smtClean="0">
                <a:solidFill>
                  <a:srgbClr val="FF0000"/>
                </a:solidFill>
                <a:latin typeface="Arial"/>
                <a:cs typeface="Arial"/>
              </a:rPr>
              <a:t>unID</a:t>
            </a:r>
            <a:endParaRPr kumimoji="1" lang="ja-JP" alt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4000" y="2971800"/>
            <a:ext cx="215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Ioka</a:t>
            </a:r>
            <a:r>
              <a:rPr kumimoji="1" lang="en-US" altLang="ja-JP" dirty="0" smtClean="0"/>
              <a:t> &amp; </a:t>
            </a:r>
            <a:r>
              <a:rPr kumimoji="1" lang="en-US" altLang="ja-JP" dirty="0" err="1" smtClean="0"/>
              <a:t>Meszaros</a:t>
            </a:r>
            <a:r>
              <a:rPr kumimoji="1" lang="en-US" altLang="ja-JP" dirty="0" smtClean="0"/>
              <a:t> (09)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7300" y="5449669"/>
            <a:ext cx="2912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Many </a:t>
            </a:r>
            <a:r>
              <a:rPr kumimoji="1"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TeV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kumimoji="1"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unIDs</a:t>
            </a:r>
            <a:endParaRPr kumimoji="1" lang="ja-JP" alt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32534" y="5486400"/>
            <a:ext cx="4639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GRB/</a:t>
            </a:r>
            <a:r>
              <a:rPr kumimoji="1" lang="en-US" altLang="ja-JP" sz="2800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Hypernova</a:t>
            </a:r>
            <a:r>
              <a:rPr kumimoji="1" lang="en-US" altLang="ja-JP" sz="28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Remnants</a:t>
            </a:r>
          </a:p>
          <a:p>
            <a:r>
              <a:rPr lang="en-US" altLang="ja-JP" sz="28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~ 10 ~ Observed </a:t>
            </a:r>
            <a:r>
              <a:rPr lang="en-US" altLang="ja-JP" sz="2800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TeV</a:t>
            </a:r>
            <a:r>
              <a:rPr lang="en-US" altLang="ja-JP" sz="28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altLang="ja-JP" sz="2800" dirty="0" err="1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unID</a:t>
            </a:r>
            <a:endParaRPr kumimoji="1" lang="en-US" altLang="ja-JP" sz="28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5265" y="6396335"/>
            <a:ext cx="305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Arial"/>
                <a:cs typeface="Arial"/>
              </a:rPr>
              <a:t>Bamba</a:t>
            </a:r>
            <a:r>
              <a:rPr kumimoji="1" lang="en-US" altLang="ja-JP" sz="2400" dirty="0" smtClean="0">
                <a:latin typeface="Arial"/>
                <a:cs typeface="Arial"/>
              </a:rPr>
              <a:t>: </a:t>
            </a:r>
            <a:r>
              <a:rPr kumimoji="1" lang="en-US" altLang="ja-JP" sz="2400" dirty="0" err="1" smtClean="0">
                <a:latin typeface="Arial"/>
                <a:cs typeface="Arial"/>
              </a:rPr>
              <a:t>GeV</a:t>
            </a:r>
            <a:r>
              <a:rPr kumimoji="1" lang="en-US" altLang="ja-JP" sz="2400" dirty="0" smtClean="0">
                <a:latin typeface="Arial"/>
                <a:cs typeface="Arial"/>
              </a:rPr>
              <a:t> ~</a:t>
            </a:r>
            <a:r>
              <a:rPr lang="en-US" altLang="ja-JP" sz="2400" dirty="0" smtClean="0">
                <a:latin typeface="Arial"/>
                <a:cs typeface="Arial"/>
              </a:rPr>
              <a:t> </a:t>
            </a:r>
            <a:r>
              <a:rPr lang="en-US" altLang="ja-JP" sz="2400" dirty="0" err="1" smtClean="0">
                <a:latin typeface="Arial"/>
                <a:cs typeface="Arial"/>
              </a:rPr>
              <a:t>pion</a:t>
            </a:r>
            <a:r>
              <a:rPr lang="en-US" altLang="ja-JP" sz="2400" dirty="0" smtClean="0">
                <a:latin typeface="Arial"/>
                <a:cs typeface="Arial"/>
              </a:rPr>
              <a:t>?</a:t>
            </a:r>
            <a:endParaRPr kumimoji="1" lang="ja-JP" alt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ATIC/PPB-BETS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706" r="6111" b="49487"/>
          <a:stretch>
            <a:fillRect/>
          </a:stretch>
        </p:blipFill>
        <p:spPr bwMode="auto">
          <a:xfrm>
            <a:off x="20672" y="1750496"/>
            <a:ext cx="6761128" cy="480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609600" y="64770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Chang+ 08, Torii+ 08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72002" y="1091624"/>
            <a:ext cx="6981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An Excess also in (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 + 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 Spectrum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77745" y="1794808"/>
            <a:ext cx="24769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Balloon exp.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PPB-BETS (04)</a:t>
            </a:r>
          </a:p>
          <a:p>
            <a:r>
              <a:rPr kumimoji="1" lang="en-US" altLang="ja-JP" sz="2400" dirty="0" smtClean="0">
                <a:latin typeface="Arial"/>
                <a:cs typeface="Arial"/>
              </a:rPr>
              <a:t>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ATIC-1 (01)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 ATIC-2 (03)</a:t>
            </a:r>
          </a:p>
          <a:p>
            <a:r>
              <a:rPr kumimoji="1" lang="en-US" altLang="ja-JP" sz="2400" dirty="0" smtClean="0">
                <a:solidFill>
                  <a:srgbClr val="008000"/>
                </a:solidFill>
                <a:latin typeface="Arial"/>
                <a:cs typeface="Arial"/>
              </a:rPr>
              <a:t>No charge sep.</a:t>
            </a:r>
            <a:endParaRPr kumimoji="1" lang="ja-JP" altLang="en-US" sz="2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10800000" flipV="1">
            <a:off x="4876800" y="2438397"/>
            <a:ext cx="1905000" cy="38100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10800000" flipV="1">
            <a:off x="5257800" y="3048000"/>
            <a:ext cx="1524000" cy="4442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098812" y="4572000"/>
            <a:ext cx="182724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Primary +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Secondary</a:t>
            </a:r>
          </a:p>
          <a:p>
            <a:r>
              <a:rPr kumimoji="1" lang="en-US" altLang="ja-JP" sz="2400" dirty="0" smtClean="0">
                <a:latin typeface="Arial"/>
                <a:cs typeface="Arial"/>
              </a:rPr>
              <a:t>Background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rot="10800000">
            <a:off x="6553200" y="4419601"/>
            <a:ext cx="533400" cy="381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ja-JP" sz="6000" b="1" dirty="0" smtClean="0"/>
              <a:t>Metal in SNR</a:t>
            </a:r>
            <a:endParaRPr lang="en-US" altLang="ja-JP" sz="6000" b="1" dirty="0"/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0013"/>
            <a:ext cx="45720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304800" y="1401763"/>
            <a:ext cx="1177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kern="120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CasA</a:t>
            </a:r>
          </a:p>
        </p:txBody>
      </p:sp>
      <p:pic>
        <p:nvPicPr>
          <p:cNvPr id="157703" name="Picture 7"/>
          <p:cNvPicPr>
            <a:picLocks noChangeAspect="1" noChangeArrowheads="1"/>
          </p:cNvPicPr>
          <p:nvPr/>
        </p:nvPicPr>
        <p:blipFill>
          <a:blip r:embed="rId3"/>
          <a:srcRect l="10477" r="12381" b="9766"/>
          <a:stretch>
            <a:fillRect/>
          </a:stretch>
        </p:blipFill>
        <p:spPr bwMode="auto">
          <a:xfrm>
            <a:off x="4572000" y="1066800"/>
            <a:ext cx="45180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5943600" y="3581400"/>
            <a:ext cx="1290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W49B</a:t>
            </a:r>
          </a:p>
        </p:txBody>
      </p:sp>
      <p:sp>
        <p:nvSpPr>
          <p:cNvPr id="157705" name="Text Box 9"/>
          <p:cNvSpPr txBox="1">
            <a:spLocks noChangeArrowheads="1"/>
          </p:cNvSpPr>
          <p:nvPr/>
        </p:nvSpPr>
        <p:spPr bwMode="auto">
          <a:xfrm>
            <a:off x="76200" y="5181600"/>
            <a:ext cx="45261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kern="1200" dirty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“Jet” region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kern="1200" dirty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X-ray Spec.⇒2x10</a:t>
            </a:r>
            <a:r>
              <a:rPr kumimoji="1" lang="en-US" altLang="ja-JP" sz="3200" kern="1200" baseline="30000" dirty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52</a:t>
            </a:r>
            <a:r>
              <a:rPr kumimoji="1" lang="en-US" altLang="ja-JP" sz="3200" kern="1200" dirty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erg</a:t>
            </a:r>
            <a:endParaRPr kumimoji="1" lang="en-US" altLang="ja-JP" sz="3200" kern="1200" dirty="0" smtClean="0">
              <a:solidFill>
                <a:srgbClr val="3333FF"/>
              </a:solidFill>
              <a:latin typeface="Arial" charset="0"/>
              <a:ea typeface="ＭＳ Ｐゴシック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kern="1200" dirty="0" smtClean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~</a:t>
            </a:r>
            <a:r>
              <a:rPr kumimoji="1" lang="en-US" altLang="ja-JP" sz="3200" kern="1200" dirty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7</a:t>
            </a:r>
            <a:r>
              <a:rPr kumimoji="1" lang="en-US" altLang="ja-JP" sz="3200" kern="1200" dirty="0" smtClean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° Jet⇒10</a:t>
            </a:r>
            <a:r>
              <a:rPr kumimoji="1" lang="en-US" altLang="ja-JP" sz="3200" kern="1200" baseline="30000" dirty="0" smtClean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50</a:t>
            </a:r>
            <a:r>
              <a:rPr kumimoji="1" lang="en-US" altLang="ja-JP" sz="3200" kern="1200" dirty="0" smtClean="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erg?</a:t>
            </a:r>
            <a:endParaRPr kumimoji="1" lang="en-US" altLang="ja-JP" sz="3200" kern="1200" dirty="0">
              <a:solidFill>
                <a:srgbClr val="3333FF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6" name="Text Box 10"/>
          <p:cNvSpPr txBox="1">
            <a:spLocks noChangeArrowheads="1"/>
          </p:cNvSpPr>
          <p:nvPr/>
        </p:nvSpPr>
        <p:spPr bwMode="auto">
          <a:xfrm>
            <a:off x="2651125" y="4913313"/>
            <a:ext cx="147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Laming+(06)</a:t>
            </a:r>
          </a:p>
        </p:txBody>
      </p: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5197475" y="5227638"/>
            <a:ext cx="31845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kern="120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barrel-shaped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kern="120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Ni &amp; Fe in the jet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kern="1200">
                <a:solidFill>
                  <a:srgbClr val="3333FF"/>
                </a:solidFill>
                <a:latin typeface="Arial" charset="0"/>
                <a:ea typeface="ＭＳ Ｐゴシック" charset="-128"/>
                <a:cs typeface="+mn-cs"/>
              </a:rPr>
              <a:t>⇒ GRB-like jet?</a:t>
            </a:r>
          </a:p>
        </p:txBody>
      </p:sp>
      <p:sp>
        <p:nvSpPr>
          <p:cNvPr id="157708" name="Text Box 12"/>
          <p:cNvSpPr txBox="1">
            <a:spLocks noChangeArrowheads="1"/>
          </p:cNvSpPr>
          <p:nvPr/>
        </p:nvSpPr>
        <p:spPr bwMode="auto">
          <a:xfrm>
            <a:off x="7429500" y="3694113"/>
            <a:ext cx="1638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Keohane+(07)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Candidates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152400" y="1143000"/>
            <a:ext cx="4343400" cy="5562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4648200" y="1143000"/>
            <a:ext cx="4343400" cy="5562600"/>
          </a:xfrm>
          <a:prstGeom prst="roundRect">
            <a:avLst/>
          </a:prstGeom>
          <a:solidFill>
            <a:srgbClr val="DCE6F2">
              <a:alpha val="5000"/>
            </a:srgb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" y="1905000"/>
            <a:ext cx="408958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Annihilation</a:t>
            </a:r>
          </a:p>
          <a:p>
            <a:pPr algn="l" rtl="0"/>
            <a:r>
              <a:rPr kumimoji="1" lang="en-US" altLang="ja-JP" sz="3200" b="1" kern="12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 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&lt;</a:t>
            </a:r>
            <a:r>
              <a:rPr kumimoji="1" lang="en-US" altLang="ja-JP" sz="3200" kern="1200" dirty="0" err="1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&gt;~3x10</a:t>
            </a:r>
            <a:r>
              <a:rPr kumimoji="1" lang="en-US" altLang="ja-JP" sz="3200" kern="1200" baseline="300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-24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cm</a:t>
            </a:r>
            <a:r>
              <a:rPr kumimoji="1" lang="en-US" altLang="ja-JP" sz="3200" kern="1200" baseline="300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3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/s</a:t>
            </a:r>
          </a:p>
          <a:p>
            <a:pPr algn="l" rtl="0"/>
            <a:r>
              <a:rPr kumimoji="1" lang="en-US" altLang="ja-JP" sz="3200" kern="12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 &gt;3x10</a:t>
            </a:r>
            <a:r>
              <a:rPr kumimoji="1" lang="en-US" altLang="ja-JP" sz="3200" kern="1200" baseline="300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-26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cm</a:t>
            </a:r>
            <a:r>
              <a:rPr kumimoji="1" lang="en-US" altLang="ja-JP" sz="3200" kern="1200" baseline="300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3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/s</a:t>
            </a:r>
          </a:p>
          <a:p>
            <a:pPr algn="l" rtl="0"/>
            <a:r>
              <a:rPr kumimoji="1" lang="en-US" altLang="ja-JP" sz="3200" kern="1200" dirty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 boost factor ~100</a:t>
            </a:r>
          </a:p>
          <a:p>
            <a:pPr algn="l" rtl="0"/>
            <a:endParaRPr kumimoji="1" lang="en-US" altLang="ja-JP" sz="3200" b="1" kern="1200" dirty="0">
              <a:solidFill>
                <a:prstClr val="black"/>
              </a:solidFill>
              <a:latin typeface="Arial"/>
              <a:ea typeface="Arial Unicode MS" pitchFamily="50" charset="-128"/>
              <a:cs typeface="Arial"/>
            </a:endParaRPr>
          </a:p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Decay</a:t>
            </a:r>
          </a:p>
          <a:p>
            <a:pPr algn="l" rtl="0"/>
            <a:r>
              <a:rPr kumimoji="1" lang="en-US" altLang="ja-JP" sz="3200" b="1" kern="1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3200" kern="1200" dirty="0" smtClean="0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3200" kern="1200" baseline="-25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decay</a:t>
            </a:r>
            <a:r>
              <a:rPr kumimoji="1" lang="en-US" altLang="ja-JP" sz="3200" kern="1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~10</a:t>
            </a:r>
            <a:r>
              <a:rPr kumimoji="1" lang="en-US" altLang="ja-JP" sz="3200" kern="1200" baseline="30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26</a:t>
            </a:r>
            <a:r>
              <a:rPr kumimoji="1" lang="en-US" altLang="ja-JP" sz="3200" kern="1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sec (&gt;H</a:t>
            </a:r>
            <a:r>
              <a:rPr kumimoji="1" lang="en-US" altLang="ja-JP" sz="3200" kern="1200" baseline="300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-1</a:t>
            </a:r>
            <a:r>
              <a:rPr kumimoji="1" lang="en-US" altLang="ja-JP" sz="3200" kern="1200" dirty="0" smtClean="0">
                <a:solidFill>
                  <a:prstClr val="black"/>
                </a:solidFill>
                <a:latin typeface="Arial"/>
                <a:ea typeface="Arial Unicode MS" pitchFamily="50" charset="-128"/>
                <a:cs typeface="Arial"/>
              </a:rPr>
              <a:t>)</a:t>
            </a:r>
          </a:p>
          <a:p>
            <a:pPr algn="l" rtl="0"/>
            <a:endParaRPr kumimoji="1" lang="en-US" altLang="ja-JP" sz="3200" b="1" kern="1200" dirty="0">
              <a:solidFill>
                <a:prstClr val="black"/>
              </a:solidFill>
              <a:latin typeface="Arial"/>
              <a:ea typeface="Arial Unicode MS" pitchFamily="50" charset="-128"/>
              <a:cs typeface="Arial"/>
            </a:endParaRPr>
          </a:p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"/>
                <a:ea typeface="Arial Unicode MS" pitchFamily="50" charset="-128"/>
                <a:cs typeface="Arial"/>
              </a:rPr>
              <a:t>Many (&gt;</a:t>
            </a:r>
            <a:r>
              <a:rPr kumimoji="1" lang="en-US" altLang="ja-JP" sz="3200" kern="1200" dirty="0" smtClean="0">
                <a:solidFill>
                  <a:srgbClr val="00CC99"/>
                </a:solidFill>
                <a:latin typeface="Arial"/>
                <a:ea typeface="Arial Unicode MS" pitchFamily="50" charset="-128"/>
                <a:cs typeface="Arial"/>
              </a:rPr>
              <a:t>100) </a:t>
            </a:r>
            <a:r>
              <a:rPr kumimoji="1" lang="en-US" altLang="ja-JP" sz="3200" kern="1200" dirty="0">
                <a:solidFill>
                  <a:srgbClr val="00CC99"/>
                </a:solidFill>
                <a:latin typeface="Arial"/>
                <a:ea typeface="Arial Unicode MS" pitchFamily="50" charset="-128"/>
                <a:cs typeface="Arial"/>
              </a:rPr>
              <a:t>papers</a:t>
            </a:r>
            <a:endParaRPr kumimoji="1" lang="ja-JP" altLang="en-US" sz="3200" kern="1200" dirty="0">
              <a:solidFill>
                <a:srgbClr val="00CC99"/>
              </a:solidFill>
              <a:latin typeface="Arial"/>
              <a:ea typeface="Arial Unicode MS" pitchFamily="50" charset="-128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85392" y="1143000"/>
            <a:ext cx="2429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Dark Matter</a:t>
            </a:r>
            <a:endParaRPr kumimoji="1" lang="ja-JP" altLang="en-US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76800" y="1167824"/>
            <a:ext cx="38134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Astrophysical </a:t>
            </a:r>
            <a:r>
              <a:rPr lang="en-US" altLang="ja-JP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Model</a:t>
            </a:r>
            <a:endParaRPr kumimoji="1" lang="ja-JP" altLang="en-US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86314" y="2205097"/>
            <a:ext cx="413943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</a:t>
            </a:r>
            <a:r>
              <a:rPr kumimoji="1" lang="en-US" altLang="ja-JP" sz="3200" kern="1200" baseline="30000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kumimoji="1" lang="en-US" altLang="ja-JP" sz="3200" kern="1200" baseline="300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 </a:t>
            </a:r>
            <a:r>
              <a:rPr kumimoji="1" lang="en-US" altLang="ja-JP" sz="3200" kern="1200" dirty="0" err="1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</a:t>
            </a:r>
            <a:r>
              <a:rPr kumimoji="1" lang="en-US" altLang="ja-JP" sz="3200" kern="12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10</a:t>
            </a:r>
            <a:r>
              <a:rPr kumimoji="1" lang="en-US" altLang="ja-JP" sz="3200" kern="1200" baseline="300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50</a:t>
            </a:r>
            <a:r>
              <a:rPr kumimoji="1" lang="en-US" altLang="ja-JP" sz="3200" kern="12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/SN</a:t>
            </a:r>
            <a:endParaRPr kumimoji="1" lang="en-US" altLang="ja-JP" sz="3200" kern="1200" dirty="0" smtClean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kumimoji="1" lang="en-US" altLang="ja-JP" sz="3200" kern="12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</a:t>
            </a:r>
            <a:r>
              <a:rPr kumimoji="1" lang="en-US" altLang="ja-JP" sz="3200" kern="1200" baseline="30000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47</a:t>
            </a:r>
            <a:r>
              <a:rPr kumimoji="1" lang="en-US" altLang="ja-JP" sz="3200" kern="1200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erg/</a:t>
            </a:r>
            <a:r>
              <a:rPr kumimoji="1" lang="en-US" altLang="ja-JP" sz="3200" kern="12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</a:t>
            </a:r>
          </a:p>
          <a:p>
            <a:pPr algn="l" rtl="0"/>
            <a:endParaRPr kumimoji="1" lang="en-US" altLang="ja-JP" sz="3200" kern="1200" dirty="0" smtClean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(1sec </a:t>
            </a:r>
            <a:r>
              <a:rPr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Pulsar</a:t>
            </a:r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)/SN</a:t>
            </a:r>
            <a:endParaRPr kumimoji="1" lang="en-US" altLang="ja-JP" sz="2800" kern="1200" dirty="0" smtClean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(10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-3</a:t>
            </a:r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800" dirty="0" err="1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</a:t>
            </a:r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SNR</a:t>
            </a:r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)/SN</a:t>
            </a:r>
            <a:endParaRPr kumimoji="1" lang="en-US" altLang="ja-JP" sz="2800" kern="1200" dirty="0" smtClean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(1 </a:t>
            </a:r>
            <a:r>
              <a:rPr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GRB</a:t>
            </a:r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)/10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</a:t>
            </a:r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</a:t>
            </a:r>
          </a:p>
          <a:p>
            <a:pPr algn="l" rtl="0"/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(1 </a:t>
            </a:r>
            <a:r>
              <a:rPr lang="en-US" altLang="ja-JP" sz="2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Microquasar</a:t>
            </a:r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)/10</a:t>
            </a:r>
            <a:r>
              <a:rPr lang="en-US" altLang="ja-JP" sz="2800" baseline="300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</a:t>
            </a:r>
            <a:r>
              <a:rPr lang="en-US" altLang="ja-JP" sz="28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</a:t>
            </a:r>
          </a:p>
          <a:p>
            <a:pPr algn="l" rtl="0"/>
            <a:endParaRPr lang="en-US" altLang="ja-JP" sz="3200" dirty="0" smtClean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lang="en-US" altLang="ja-JP" sz="3200" dirty="0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r>
              <a:rPr lang="en-US" altLang="ja-JP" sz="3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~30 papers</a:t>
            </a:r>
          </a:p>
        </p:txBody>
      </p:sp>
      <p:sp>
        <p:nvSpPr>
          <p:cNvPr id="9" name="右中かっこ 8"/>
          <p:cNvSpPr/>
          <p:nvPr/>
        </p:nvSpPr>
        <p:spPr>
          <a:xfrm rot="16200000">
            <a:off x="6862754" y="1147754"/>
            <a:ext cx="285752" cy="2143140"/>
          </a:xfrm>
          <a:prstGeom prst="rightBrace">
            <a:avLst>
              <a:gd name="adj1" fmla="val 71666"/>
              <a:gd name="adj2" fmla="val 50000"/>
            </a:avLst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72200" y="1647820"/>
            <a:ext cx="277031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400" kern="12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Cosmic-ray energy</a:t>
            </a:r>
            <a:endParaRPr kumimoji="1" lang="ja-JP" altLang="en-US" sz="2400" kern="12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Cutoff width by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inhomo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.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391400" cy="76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759200"/>
            <a:ext cx="4140200" cy="889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806700"/>
            <a:ext cx="1549400" cy="7493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800" y="2768600"/>
            <a:ext cx="2235200" cy="787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73065"/>
            <a:ext cx="9144000" cy="1385967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457200" y="2362200"/>
            <a:ext cx="3352800" cy="2958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600200" y="25908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/>
          </a:p>
        </p:txBody>
      </p:sp>
      <p:sp>
        <p:nvSpPr>
          <p:cNvPr id="10" name="円/楕円 9"/>
          <p:cNvSpPr/>
          <p:nvPr/>
        </p:nvSpPr>
        <p:spPr>
          <a:xfrm>
            <a:off x="1905000" y="46355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971800" y="34925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295400" y="37846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990600" y="43434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685800" y="32004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2514600" y="26797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057400" y="33274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514600" y="4076700"/>
            <a:ext cx="609600" cy="584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 rot="5400000">
            <a:off x="3060700" y="4406900"/>
            <a:ext cx="584200" cy="45720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429000" y="4459069"/>
            <a:ext cx="61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ial"/>
                <a:cs typeface="Arial"/>
              </a:rPr>
              <a:t>d</a:t>
            </a:r>
            <a:r>
              <a:rPr lang="en-US" altLang="ja-JP" sz="3600" baseline="-25000" dirty="0" smtClean="0">
                <a:latin typeface="Arial"/>
                <a:cs typeface="Arial"/>
              </a:rPr>
              <a:t>b</a:t>
            </a:r>
            <a:endParaRPr kumimoji="1" lang="ja-JP" altLang="en-US" sz="3600" baseline="-25000" dirty="0">
              <a:latin typeface="Arial"/>
              <a:cs typeface="Aria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94127" y="2590800"/>
            <a:ext cx="6156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3200" dirty="0" smtClean="0">
                <a:latin typeface="Arial"/>
                <a:cs typeface="Arial"/>
              </a:rPr>
              <a:t>b</a:t>
            </a:r>
            <a:endParaRPr kumimoji="1" lang="ja-JP" altLang="en-US" sz="3200" dirty="0">
              <a:latin typeface="Arial"/>
              <a:cs typeface="Arial"/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887601" y="2990347"/>
            <a:ext cx="2451146" cy="2127835"/>
          </a:xfrm>
          <a:custGeom>
            <a:avLst/>
            <a:gdLst>
              <a:gd name="connsiteX0" fmla="*/ 1911757 w 2451146"/>
              <a:gd name="connsiteY0" fmla="*/ 0 h 2127835"/>
              <a:gd name="connsiteX1" fmla="*/ 2444318 w 2451146"/>
              <a:gd name="connsiteY1" fmla="*/ 1024092 h 2127835"/>
              <a:gd name="connsiteX2" fmla="*/ 1870791 w 2451146"/>
              <a:gd name="connsiteY2" fmla="*/ 1502001 h 2127835"/>
              <a:gd name="connsiteX3" fmla="*/ 819325 w 2451146"/>
              <a:gd name="connsiteY3" fmla="*/ 969474 h 2127835"/>
              <a:gd name="connsiteX4" fmla="*/ 218487 w 2451146"/>
              <a:gd name="connsiteY4" fmla="*/ 1611238 h 2127835"/>
              <a:gd name="connsiteX5" fmla="*/ 1269953 w 2451146"/>
              <a:gd name="connsiteY5" fmla="*/ 1938947 h 2127835"/>
              <a:gd name="connsiteX6" fmla="*/ 1515750 w 2451146"/>
              <a:gd name="connsiteY6" fmla="*/ 477910 h 2127835"/>
              <a:gd name="connsiteX7" fmla="*/ 0 w 2451146"/>
              <a:gd name="connsiteY7" fmla="*/ 409637 h 212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1146" h="2127835">
                <a:moveTo>
                  <a:pt x="1911757" y="0"/>
                </a:moveTo>
                <a:cubicBezTo>
                  <a:pt x="2181451" y="386879"/>
                  <a:pt x="2451146" y="773759"/>
                  <a:pt x="2444318" y="1024092"/>
                </a:cubicBezTo>
                <a:cubicBezTo>
                  <a:pt x="2437490" y="1274425"/>
                  <a:pt x="2141623" y="1511104"/>
                  <a:pt x="1870791" y="1502001"/>
                </a:cubicBezTo>
                <a:cubicBezTo>
                  <a:pt x="1599959" y="1492898"/>
                  <a:pt x="1094709" y="951268"/>
                  <a:pt x="819325" y="969474"/>
                </a:cubicBezTo>
                <a:cubicBezTo>
                  <a:pt x="543941" y="987680"/>
                  <a:pt x="143382" y="1449659"/>
                  <a:pt x="218487" y="1611238"/>
                </a:cubicBezTo>
                <a:cubicBezTo>
                  <a:pt x="293592" y="1772817"/>
                  <a:pt x="1053743" y="2127835"/>
                  <a:pt x="1269953" y="1938947"/>
                </a:cubicBezTo>
                <a:cubicBezTo>
                  <a:pt x="1486164" y="1750059"/>
                  <a:pt x="1727409" y="732795"/>
                  <a:pt x="1515750" y="477910"/>
                </a:cubicBezTo>
                <a:cubicBezTo>
                  <a:pt x="1304091" y="223025"/>
                  <a:pt x="0" y="409637"/>
                  <a:pt x="0" y="409637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Short Summary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2400" y="1143000"/>
            <a:ext cx="737012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Electron/Positron</a:t>
            </a:r>
            <a:r>
              <a:rPr kumimoji="1"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excess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PAMELA 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ATIC/PPB-BETS ⇔ Fermi/HESS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Dark matter? Astrophysical sources?</a:t>
            </a:r>
          </a:p>
          <a:p>
            <a:endParaRPr lang="en-US" altLang="ja-JP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Astrophysical source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~10</a:t>
            </a:r>
            <a:r>
              <a:rPr lang="en-US" altLang="ja-JP" sz="3200" baseline="30000" dirty="0" smtClean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erg e</a:t>
            </a:r>
            <a:r>
              <a:rPr lang="en-US" altLang="ja-JP" sz="3200" baseline="30000" dirty="0" smtClean="0"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~10</a:t>
            </a:r>
            <a:r>
              <a:rPr lang="en-US" altLang="ja-JP" sz="3200" baseline="30000" dirty="0" smtClean="0">
                <a:latin typeface="Times New Roman" pitchFamily="18" charset="0"/>
                <a:cs typeface="Times New Roman" pitchFamily="18" charset="0"/>
              </a:rPr>
              <a:t>5-6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yr ago 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ja-JP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Fit spiky ATIC as well as Smooth Fermi </a:t>
            </a:r>
          </a:p>
          <a:p>
            <a:r>
              <a:rPr lang="en-US" altLang="ja-JP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Spectral cutoff similar to DM case 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Cutoff energy ~ 300GeV(10</a:t>
            </a:r>
            <a:r>
              <a:rPr lang="en-US" altLang="ja-JP" sz="3200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yr/t)</a:t>
            </a:r>
          </a:p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  Cutoff width </a:t>
            </a:r>
            <a:r>
              <a:rPr lang="en-US" altLang="ja-JP" sz="3200" dirty="0" smtClean="0">
                <a:latin typeface="Symbol" charset="2"/>
                <a:cs typeface="Symbol" charset="2"/>
              </a:rPr>
              <a:t>De</a:t>
            </a:r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ja-JP" sz="3200" dirty="0" err="1" smtClean="0">
                <a:latin typeface="Symbol" charset="2"/>
                <a:cs typeface="Symbol" charset="2"/>
              </a:rPr>
              <a:t>e</a:t>
            </a:r>
            <a:r>
              <a:rPr lang="en-US" altLang="ja-JP" sz="3200" dirty="0" err="1" smtClean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altLang="ja-JP" sz="32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3200" dirty="0" err="1" smtClean="0">
                <a:latin typeface="Times New Roman" pitchFamily="18" charset="0"/>
                <a:cs typeface="Times New Roman" pitchFamily="18" charset="0"/>
              </a:rPr>
              <a:t>t/t</a:t>
            </a:r>
            <a:endParaRPr kumimoji="1" lang="en-US" altLang="ja-JP" sz="36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143000"/>
            <a:ext cx="642351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PAMELA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e/h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 separation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Antiproton as predicted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57143"/>
          <a:stretch>
            <a:fillRect/>
          </a:stretch>
        </p:blipFill>
        <p:spPr bwMode="auto">
          <a:xfrm>
            <a:off x="0" y="5357826"/>
            <a:ext cx="4631348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5193" r="29930" b="45833"/>
          <a:stretch>
            <a:fillRect/>
          </a:stretch>
        </p:blipFill>
        <p:spPr bwMode="auto">
          <a:xfrm>
            <a:off x="285720" y="1500174"/>
            <a:ext cx="4071966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5781" r="29687" b="22073"/>
          <a:stretch>
            <a:fillRect/>
          </a:stretch>
        </p:blipFill>
        <p:spPr bwMode="auto">
          <a:xfrm>
            <a:off x="4857752" y="1785926"/>
            <a:ext cx="4071966" cy="372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5981546" y="6072206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Adriani</a:t>
            </a:r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+(PAMELA) 08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14546" y="1071546"/>
            <a:ext cx="4624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 excess for antiproton</a:t>
            </a:r>
            <a:endParaRPr kumimoji="1" lang="ja-JP" altLang="en-US" sz="3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Fermi </a:t>
            </a:r>
            <a:r>
              <a:rPr lang="en-US" altLang="ja-JP" sz="6000" b="1" dirty="0" smtClean="0">
                <a:latin typeface="Symbol" charset="2"/>
                <a:cs typeface="Symbol" charset="2"/>
              </a:rPr>
              <a:t>De</a:t>
            </a:r>
            <a:r>
              <a:rPr lang="en-US" altLang="ja-JP" sz="6000" b="1" baseline="-25000" dirty="0" smtClean="0"/>
              <a:t>e</a:t>
            </a:r>
            <a:endParaRPr lang="ja-JP" altLang="en-US" sz="6000" b="1" baseline="-25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230" y="1143001"/>
            <a:ext cx="5519970" cy="5687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28600" y="6400800"/>
            <a:ext cx="108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Abdo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Fermi </a:t>
            </a:r>
            <a:r>
              <a:rPr lang="en-US" altLang="ja-JP" sz="6000" b="1" dirty="0" err="1" smtClean="0">
                <a:latin typeface="Times New Roman"/>
                <a:cs typeface="Times New Roman"/>
              </a:rPr>
              <a:t>e/h</a:t>
            </a:r>
            <a:r>
              <a:rPr lang="en-US" altLang="ja-JP" sz="6000" b="1" dirty="0" smtClean="0">
                <a:latin typeface="Times New Roman"/>
                <a:cs typeface="Times New Roman"/>
              </a:rPr>
              <a:t> separation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13069"/>
            <a:ext cx="5410200" cy="57449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8600" y="6400800"/>
            <a:ext cx="108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Abdo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5400" b="1" dirty="0" smtClean="0">
                <a:latin typeface="Times New Roman"/>
                <a:cs typeface="Times New Roman"/>
              </a:rPr>
              <a:t>Fermi </a:t>
            </a:r>
            <a:r>
              <a:rPr lang="en-US" altLang="ja-JP" sz="5400" b="1" dirty="0" err="1" smtClean="0">
                <a:latin typeface="Times New Roman"/>
                <a:cs typeface="Times New Roman"/>
              </a:rPr>
              <a:t>e/h</a:t>
            </a:r>
            <a:r>
              <a:rPr lang="en-US" altLang="ja-JP" sz="5400" b="1" dirty="0" smtClean="0">
                <a:latin typeface="Times New Roman"/>
                <a:cs typeface="Times New Roman"/>
              </a:rPr>
              <a:t> separation</a:t>
            </a:r>
            <a:endParaRPr lang="ja-JP" altLang="en-US" sz="54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1745" y="1307533"/>
            <a:ext cx="5408745" cy="46360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616" y="1143000"/>
            <a:ext cx="6552384" cy="5486400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7086600" y="1752600"/>
            <a:ext cx="1981200" cy="3505200"/>
          </a:xfrm>
          <a:prstGeom prst="ellipse">
            <a:avLst/>
          </a:prstGeom>
          <a:solidFill>
            <a:schemeClr val="accent6">
              <a:lumMod val="50000"/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29000" y="1524000"/>
            <a:ext cx="43480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Be careful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at &gt;300GeV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8600" y="6336268"/>
            <a:ext cx="138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Moiseev</a:t>
            </a:r>
            <a:r>
              <a:rPr kumimoji="1" lang="en-US" altLang="ja-JP" dirty="0" smtClean="0"/>
              <a:t>+ 07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b="36696"/>
          <a:stretch>
            <a:fillRect/>
          </a:stretch>
        </p:blipFill>
        <p:spPr bwMode="auto">
          <a:xfrm>
            <a:off x="0" y="1000108"/>
            <a:ext cx="6343887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HESS 08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64128"/>
          <a:stretch>
            <a:fillRect/>
          </a:stretch>
        </p:blipFill>
        <p:spPr bwMode="auto">
          <a:xfrm>
            <a:off x="5486400" y="2500435"/>
            <a:ext cx="3657600" cy="191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l="8195" r="7812" b="44365"/>
          <a:stretch>
            <a:fillRect/>
          </a:stretch>
        </p:blipFill>
        <p:spPr bwMode="auto">
          <a:xfrm>
            <a:off x="0" y="1676400"/>
            <a:ext cx="6705600" cy="493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ATIC/PPB-BETS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9600" y="64770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Chang+ 08, Torii+ 08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95400" y="1167824"/>
            <a:ext cx="48365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Dark Matter (DM) Signal?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77497" y="5229761"/>
            <a:ext cx="2408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4000" kern="12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~600GeV</a:t>
            </a:r>
            <a:r>
              <a:rPr kumimoji="1" lang="en-US" altLang="ja-JP" sz="4000" kern="12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 </a:t>
            </a:r>
          </a:p>
          <a:p>
            <a:pPr algn="l" rtl="0"/>
            <a:r>
              <a:rPr kumimoji="1" lang="en-US" altLang="ja-JP" sz="4000" kern="1200" dirty="0" smtClean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DM?</a:t>
            </a:r>
            <a:endParaRPr kumimoji="1" lang="ja-JP" altLang="en-US" sz="4000" kern="1200" dirty="0">
              <a:solidFill>
                <a:srgbClr val="0000FF"/>
              </a:solidFill>
              <a:latin typeface="Arial"/>
              <a:ea typeface="Arial Unicode MS" pitchFamily="50" charset="-128"/>
              <a:cs typeface="Arial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10800000">
            <a:off x="4876803" y="4965044"/>
            <a:ext cx="1900694" cy="67375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022011" y="1247506"/>
            <a:ext cx="1664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Arial"/>
                <a:cs typeface="Arial"/>
              </a:rPr>
              <a:t>Peak +</a:t>
            </a:r>
          </a:p>
          <a:p>
            <a:r>
              <a:rPr lang="en-US" altLang="ja-JP" sz="3600" dirty="0" smtClean="0">
                <a:latin typeface="Arial"/>
                <a:cs typeface="Arial"/>
              </a:rPr>
              <a:t>Cutoff?</a:t>
            </a:r>
            <a:endParaRPr kumimoji="1" lang="ja-JP" altLang="en-US" sz="3600" dirty="0"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87608" y="2706231"/>
            <a:ext cx="228019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Sharp cutoff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is difficult to </a:t>
            </a:r>
          </a:p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explain by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astrophysical</a:t>
            </a:r>
          </a:p>
          <a:p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sources??</a:t>
            </a:r>
            <a:endParaRPr kumimoji="1" lang="ja-JP" alt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US" altLang="ja-JP" sz="6000" b="1" dirty="0" err="1" smtClean="0">
                <a:latin typeface="Times New Roman" pitchFamily="18" charset="0"/>
                <a:cs typeface="Times New Roman" pitchFamily="18" charset="0"/>
              </a:rPr>
              <a:t>Polarcap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071546"/>
            <a:ext cx="4143372" cy="559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30842"/>
            <a:ext cx="4857816" cy="2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1285852" y="385762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 err="1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Goldreich&amp;Julian</a:t>
            </a:r>
            <a:r>
              <a:rPr kumimoji="1" lang="en-US" altLang="ja-JP" kern="1200" dirty="0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 69</a:t>
            </a:r>
            <a:endParaRPr kumimoji="1" lang="ja-JP" altLang="en-US" kern="1200" dirty="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20003" y="6357958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 err="1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Ruderman&amp;Sutherland</a:t>
            </a:r>
            <a:r>
              <a:rPr kumimoji="1" lang="en-US" altLang="ja-JP" kern="1200" dirty="0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 75</a:t>
            </a:r>
            <a:endParaRPr kumimoji="1" lang="ja-JP" altLang="en-US" kern="1200" dirty="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4357693"/>
            <a:ext cx="5000628" cy="158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kumimoji="1" lang="en-US" altLang="ja-JP" sz="6000" b="1" dirty="0" err="1" smtClean="0">
                <a:latin typeface="Times New Roman" pitchFamily="18" charset="0"/>
                <a:cs typeface="Times New Roman" pitchFamily="18" charset="0"/>
              </a:rPr>
              <a:t>Outergap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31848"/>
            <a:ext cx="4637865" cy="462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2471" r="21360" b="13059"/>
          <a:stretch>
            <a:fillRect/>
          </a:stretch>
        </p:blipFill>
        <p:spPr bwMode="auto">
          <a:xfrm>
            <a:off x="4071902" y="1500174"/>
            <a:ext cx="507209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6143636" y="642939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Chen,Ho</a:t>
            </a:r>
            <a:r>
              <a:rPr kumimoji="1" lang="en-US" altLang="ja-JP" dirty="0" smtClean="0"/>
              <a:t> &amp; Ruderman86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High Energy </a:t>
            </a:r>
            <a:r>
              <a:rPr kumimoji="1" lang="en-US" altLang="ja-JP" sz="6000" b="1" dirty="0" smtClean="0">
                <a:latin typeface="Symbol" pitchFamily="18" charset="2"/>
              </a:rPr>
              <a:t>g</a:t>
            </a:r>
            <a:endParaRPr kumimoji="1" lang="ja-JP" altLang="en-US" sz="6000" b="1" dirty="0">
              <a:latin typeface="Symbol" pitchFamily="18" charset="2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465173" y="2963859"/>
            <a:ext cx="2215372" cy="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42844" y="1272589"/>
            <a:ext cx="790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altLang="ja-JP" sz="3200" dirty="0" err="1" smtClean="0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3200" dirty="0" err="1" smtClean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</a:t>
            </a:r>
            <a:r>
              <a:rPr lang="en-US" altLang="ja-JP" sz="3200" baseline="-25000" dirty="0" err="1" smtClean="0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n</a:t>
            </a:r>
            <a:endParaRPr kumimoji="1" lang="ja-JP" altLang="en-US" sz="3200" kern="1200" baseline="-25000" dirty="0">
              <a:solidFill>
                <a:prstClr val="black"/>
              </a:solidFill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29841" y="4130109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500694" y="413010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707491" y="4130109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642910" y="4071942"/>
            <a:ext cx="77867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4143372" y="3259582"/>
            <a:ext cx="209704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smtClean="0">
                <a:solidFill>
                  <a:srgbClr val="FFC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Fermi LAT</a:t>
            </a:r>
            <a:endParaRPr kumimoji="1" lang="ja-JP" altLang="en-US" sz="3200" kern="1200" dirty="0">
              <a:solidFill>
                <a:srgbClr val="FFC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0" name="フリーフォーム 69"/>
          <p:cNvSpPr/>
          <p:nvPr/>
        </p:nvSpPr>
        <p:spPr>
          <a:xfrm>
            <a:off x="7081482" y="2386584"/>
            <a:ext cx="1133856" cy="1728216"/>
          </a:xfrm>
          <a:custGeom>
            <a:avLst/>
            <a:gdLst>
              <a:gd name="connsiteX0" fmla="*/ 0 w 1133856"/>
              <a:gd name="connsiteY0" fmla="*/ 1115568 h 1728216"/>
              <a:gd name="connsiteX1" fmla="*/ 1133856 w 1133856"/>
              <a:gd name="connsiteY1" fmla="*/ 0 h 1728216"/>
              <a:gd name="connsiteX2" fmla="*/ 1124712 w 1133856"/>
              <a:gd name="connsiteY2" fmla="*/ 1728216 h 172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856" h="1728216">
                <a:moveTo>
                  <a:pt x="0" y="1115568"/>
                </a:moveTo>
                <a:lnTo>
                  <a:pt x="1133856" y="0"/>
                </a:lnTo>
                <a:lnTo>
                  <a:pt x="1124712" y="1728216"/>
                </a:lnTo>
              </a:path>
            </a:pathLst>
          </a:custGeom>
          <a:ln w="38100">
            <a:solidFill>
              <a:srgbClr val="00CC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482600" y="1272589"/>
            <a:ext cx="3304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Inverse Compton</a:t>
            </a:r>
            <a:endParaRPr kumimoji="1" lang="ja-JP" altLang="en-US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643834" y="486771"/>
            <a:ext cx="1505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Proton </a:t>
            </a:r>
          </a:p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Synch.</a:t>
            </a:r>
            <a:endParaRPr kumimoji="1" lang="ja-JP" altLang="en-US" sz="3200" kern="1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135603" y="1272589"/>
            <a:ext cx="2222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Observed</a:t>
            </a:r>
            <a:r>
              <a:rPr kumimoji="1" lang="ja-JP" altLang="en-US" sz="3200" kern="1200" dirty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3200" kern="1200" dirty="0">
                <a:solidFill>
                  <a:srgbClr val="FF0000"/>
                </a:solidFill>
                <a:latin typeface="Symbol" pitchFamily="18" charset="2"/>
                <a:ea typeface="ＭＳ Ｐゴシック"/>
                <a:cs typeface="+mn-cs"/>
              </a:rPr>
              <a:t>g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8215338" y="3429000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prstClr val="black"/>
                </a:solidFill>
                <a:latin typeface="Symbol" pitchFamily="18" charset="2"/>
                <a:ea typeface="ＭＳ Ｐゴシック"/>
                <a:cs typeface="+mn-cs"/>
              </a:rPr>
              <a:t>e</a:t>
            </a:r>
            <a:endParaRPr kumimoji="1" lang="ja-JP" altLang="en-US" sz="3200" kern="1200" dirty="0">
              <a:solidFill>
                <a:prstClr val="black"/>
              </a:solidFill>
              <a:latin typeface="Symbol" pitchFamily="18" charset="2"/>
              <a:ea typeface="ＭＳ Ｐゴシック"/>
              <a:cs typeface="+mn-cs"/>
            </a:endParaRPr>
          </a:p>
        </p:txBody>
      </p:sp>
      <p:sp>
        <p:nvSpPr>
          <p:cNvPr id="24" name="フリーフォーム 23"/>
          <p:cNvSpPr/>
          <p:nvPr/>
        </p:nvSpPr>
        <p:spPr>
          <a:xfrm>
            <a:off x="3000364" y="1825055"/>
            <a:ext cx="2181225" cy="742950"/>
          </a:xfrm>
          <a:custGeom>
            <a:avLst/>
            <a:gdLst>
              <a:gd name="connsiteX0" fmla="*/ 0 w 2181225"/>
              <a:gd name="connsiteY0" fmla="*/ 742950 h 742950"/>
              <a:gd name="connsiteX1" fmla="*/ 733425 w 2181225"/>
              <a:gd name="connsiteY1" fmla="*/ 0 h 742950"/>
              <a:gd name="connsiteX2" fmla="*/ 2181225 w 2181225"/>
              <a:gd name="connsiteY2" fmla="*/ 1714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225" h="742950">
                <a:moveTo>
                  <a:pt x="0" y="742950"/>
                </a:moveTo>
                <a:lnTo>
                  <a:pt x="733425" y="0"/>
                </a:lnTo>
                <a:lnTo>
                  <a:pt x="2181225" y="17145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>
            <a:stCxn id="24" idx="2"/>
          </p:cNvCxnSpPr>
          <p:nvPr/>
        </p:nvCxnSpPr>
        <p:spPr>
          <a:xfrm>
            <a:off x="5181589" y="1996505"/>
            <a:ext cx="3319501" cy="36092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フリーフォーム 27"/>
          <p:cNvSpPr/>
          <p:nvPr/>
        </p:nvSpPr>
        <p:spPr>
          <a:xfrm>
            <a:off x="6248400" y="2295525"/>
            <a:ext cx="2190750" cy="752475"/>
          </a:xfrm>
          <a:custGeom>
            <a:avLst/>
            <a:gdLst>
              <a:gd name="connsiteX0" fmla="*/ 0 w 2190750"/>
              <a:gd name="connsiteY0" fmla="*/ 752475 h 752475"/>
              <a:gd name="connsiteX1" fmla="*/ 742950 w 2190750"/>
              <a:gd name="connsiteY1" fmla="*/ 0 h 752475"/>
              <a:gd name="connsiteX2" fmla="*/ 2190750 w 2190750"/>
              <a:gd name="connsiteY2" fmla="*/ 20955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0" h="752475">
                <a:moveTo>
                  <a:pt x="0" y="752475"/>
                </a:moveTo>
                <a:lnTo>
                  <a:pt x="742950" y="0"/>
                </a:lnTo>
                <a:lnTo>
                  <a:pt x="2190750" y="20955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3148" y="4786322"/>
            <a:ext cx="902202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If e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xtrapolate to </a:t>
            </a:r>
            <a:r>
              <a:rPr kumimoji="1" lang="en-US" altLang="ja-JP" sz="32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TeV</a:t>
            </a:r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ja-JP" altLang="en-US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E(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MeV</a:t>
            </a:r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)~E(</a:t>
            </a:r>
            <a:r>
              <a:rPr lang="en-US" altLang="ja-JP" sz="32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GeV-TeV</a:t>
            </a:r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</a:p>
          <a:p>
            <a:r>
              <a:rPr lang="en-US" altLang="ja-JP" sz="3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Other components are also expected</a:t>
            </a:r>
          </a:p>
          <a:p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Fermi LAT: 080825C (&lt;35sec, 14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&lt;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), 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080916C (14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&gt;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), 081024B (Short, &lt;3GeV)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090510 (short, high </a:t>
            </a:r>
            <a:r>
              <a:rPr lang="en-US" altLang="ja-JP" sz="32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Epeak</a:t>
            </a:r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kumimoji="1" lang="ja-JP" altLang="en-US" sz="3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86182" y="200024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Power-law</a:t>
            </a:r>
            <a:endParaRPr kumimoji="1" lang="ja-JP" altLang="en-US" sz="2400" dirty="0">
              <a:solidFill>
                <a:schemeClr val="accent6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1" name="フリーフォーム 30"/>
          <p:cNvSpPr/>
          <p:nvPr/>
        </p:nvSpPr>
        <p:spPr>
          <a:xfrm>
            <a:off x="4591050" y="2438403"/>
            <a:ext cx="2819400" cy="1419225"/>
          </a:xfrm>
          <a:custGeom>
            <a:avLst/>
            <a:gdLst>
              <a:gd name="connsiteX0" fmla="*/ 0 w 2819400"/>
              <a:gd name="connsiteY0" fmla="*/ 1409700 h 1419225"/>
              <a:gd name="connsiteX1" fmla="*/ 1400175 w 2819400"/>
              <a:gd name="connsiteY1" fmla="*/ 1419225 h 1419225"/>
              <a:gd name="connsiteX2" fmla="*/ 2819400 w 2819400"/>
              <a:gd name="connsiteY2" fmla="*/ 0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9400" h="1419225">
                <a:moveTo>
                  <a:pt x="0" y="1409700"/>
                </a:moveTo>
                <a:lnTo>
                  <a:pt x="1400175" y="1419225"/>
                </a:lnTo>
                <a:lnTo>
                  <a:pt x="2819400" y="0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-24"/>
            <a:ext cx="7772400" cy="1143000"/>
          </a:xfrm>
        </p:spPr>
        <p:txBody>
          <a:bodyPr/>
          <a:lstStyle/>
          <a:p>
            <a:r>
              <a:rPr kumimoji="1" lang="en-US" altLang="ja-JP" sz="6000" b="1" dirty="0" smtClean="0"/>
              <a:t>e</a:t>
            </a:r>
            <a:r>
              <a:rPr kumimoji="1" lang="en-US" altLang="ja-JP" sz="6000" b="1" baseline="30000" dirty="0" smtClean="0"/>
              <a:t>±</a:t>
            </a:r>
            <a:r>
              <a:rPr lang="ja-JP" altLang="en-US" sz="6000" b="1" dirty="0" smtClean="0"/>
              <a:t> </a:t>
            </a:r>
            <a:r>
              <a:rPr lang="en-US" altLang="ja-JP" sz="6000" b="1" dirty="0" smtClean="0"/>
              <a:t>cutoff and line</a:t>
            </a:r>
            <a:endParaRPr kumimoji="1" lang="ja-JP" altLang="en-US" sz="6000" b="1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 l="8635" r="8147" b="72852"/>
          <a:stretch>
            <a:fillRect/>
          </a:stretch>
        </p:blipFill>
        <p:spPr bwMode="auto">
          <a:xfrm>
            <a:off x="-32" y="2557482"/>
            <a:ext cx="8755627" cy="422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2714612" y="5143512"/>
            <a:ext cx="380104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6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Photon spectrum</a:t>
            </a:r>
            <a:endParaRPr kumimoji="1" lang="ja-JP" altLang="en-US" sz="3600" kern="1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8082" y="2786058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KI+ 07</a:t>
            </a:r>
          </a:p>
          <a:p>
            <a:pPr algn="l" rtl="0"/>
            <a:r>
              <a:rPr kumimoji="1" lang="en-US" altLang="ja-JP" kern="1200" dirty="0" err="1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Murase&amp;KI</a:t>
            </a:r>
            <a:r>
              <a:rPr kumimoji="1" lang="en-US" altLang="ja-JP" kern="1200" dirty="0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 08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7533" y="928670"/>
            <a:ext cx="75392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/>
            <a:r>
              <a:rPr kumimoji="1" lang="en-US" altLang="ja-JP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e</a:t>
            </a:r>
            <a:r>
              <a:rPr kumimoji="1" lang="en-US" altLang="ja-JP" sz="4000" kern="1200" baseline="30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kumimoji="1" lang="ja-JP" altLang="en-US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cutoff energy </a:t>
            </a:r>
            <a:r>
              <a:rPr kumimoji="1" lang="ja-JP" altLang="en-US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Jet velocity</a:t>
            </a:r>
          </a:p>
          <a:p>
            <a:pPr algn="r" rtl="0"/>
            <a:r>
              <a:rPr kumimoji="1" lang="en-US" altLang="ja-JP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e</a:t>
            </a:r>
            <a:r>
              <a:rPr kumimoji="1" lang="en-US" altLang="ja-JP" sz="4000" kern="1200" baseline="30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kumimoji="1" lang="en-US" altLang="ja-JP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line </a:t>
            </a:r>
            <a:r>
              <a:rPr kumimoji="1" lang="ja-JP" altLang="en-US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4000" kern="1200" baseline="30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kumimoji="1" lang="en-US" altLang="ja-JP" sz="40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abundance</a:t>
            </a:r>
          </a:p>
          <a:p>
            <a:pPr algn="r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kumimoji="1" lang="ja-JP" altLang="en-US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Jet properties </a:t>
            </a:r>
            <a:r>
              <a:rPr kumimoji="1" lang="ja-JP" altLang="en-US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Central engine)</a:t>
            </a:r>
            <a:endParaRPr kumimoji="1" lang="ja-JP" altLang="en-US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16800" y="607220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4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energy</a:t>
            </a:r>
            <a:endParaRPr kumimoji="1" lang="ja-JP" altLang="en-US" sz="2400" kern="1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32" y="2357430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4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Luminosity</a:t>
            </a:r>
            <a:endParaRPr kumimoji="1" lang="ja-JP" altLang="en-US" sz="2400" kern="1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300034" name="Object 2"/>
          <p:cNvGraphicFramePr>
            <a:graphicFrameLocks noChangeAspect="1"/>
          </p:cNvGraphicFramePr>
          <p:nvPr/>
        </p:nvGraphicFramePr>
        <p:xfrm>
          <a:off x="71406" y="1530342"/>
          <a:ext cx="2225675" cy="755650"/>
        </p:xfrm>
        <a:graphic>
          <a:graphicData uri="http://schemas.openxmlformats.org/presentationml/2006/ole">
            <p:oleObj spid="_x0000_s100354" name="数式" r:id="rId4" imgW="67284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 pitchFamily="18" charset="0"/>
                <a:cs typeface="Times New Roman" pitchFamily="18" charset="0"/>
              </a:rPr>
              <a:t>Low</a:t>
            </a:r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 Energy </a:t>
            </a:r>
            <a:r>
              <a:rPr kumimoji="1" lang="en-US" altLang="ja-JP" sz="6000" b="1" dirty="0" smtClean="0">
                <a:latin typeface="Symbol" pitchFamily="18" charset="2"/>
              </a:rPr>
              <a:t>g</a:t>
            </a:r>
            <a:endParaRPr kumimoji="1" lang="ja-JP" altLang="en-US" sz="6000" b="1" dirty="0">
              <a:latin typeface="Symbol" pitchFamily="18" charset="2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465173" y="2963859"/>
            <a:ext cx="2215372" cy="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42844" y="1272589"/>
            <a:ext cx="790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</a:t>
            </a:r>
            <a:r>
              <a:rPr kumimoji="1" lang="en-US" altLang="ja-JP" sz="3200" kern="1200" baseline="-25000" dirty="0" err="1">
                <a:solidFill>
                  <a:prstClr val="black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n</a:t>
            </a:r>
            <a:endParaRPr kumimoji="1" lang="ja-JP" altLang="en-US" sz="3200" kern="1200" baseline="-25000" dirty="0">
              <a:solidFill>
                <a:prstClr val="black"/>
              </a:solidFill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29841" y="4130109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500694" y="413010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707491" y="4130109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642910" y="4071942"/>
            <a:ext cx="77867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フリーフォーム 67"/>
          <p:cNvSpPr/>
          <p:nvPr/>
        </p:nvSpPr>
        <p:spPr>
          <a:xfrm>
            <a:off x="5262392" y="2431164"/>
            <a:ext cx="2167128" cy="1426464"/>
          </a:xfrm>
          <a:custGeom>
            <a:avLst/>
            <a:gdLst>
              <a:gd name="connsiteX0" fmla="*/ 0 w 2167128"/>
              <a:gd name="connsiteY0" fmla="*/ 1426464 h 1426464"/>
              <a:gd name="connsiteX1" fmla="*/ 740664 w 2167128"/>
              <a:gd name="connsiteY1" fmla="*/ 1426464 h 1426464"/>
              <a:gd name="connsiteX2" fmla="*/ 2167128 w 2167128"/>
              <a:gd name="connsiteY2" fmla="*/ 0 h 142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7128" h="1426464">
                <a:moveTo>
                  <a:pt x="0" y="1426464"/>
                </a:moveTo>
                <a:lnTo>
                  <a:pt x="740664" y="1426464"/>
                </a:lnTo>
                <a:lnTo>
                  <a:pt x="2167128" y="0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912209" y="3259582"/>
            <a:ext cx="123142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FFC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Fermi</a:t>
            </a:r>
            <a:endParaRPr kumimoji="1" lang="ja-JP" altLang="en-US" sz="3200" kern="1200" dirty="0">
              <a:solidFill>
                <a:srgbClr val="FFC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0" name="フリーフォーム 69"/>
          <p:cNvSpPr/>
          <p:nvPr/>
        </p:nvSpPr>
        <p:spPr>
          <a:xfrm>
            <a:off x="7081482" y="2538984"/>
            <a:ext cx="1133856" cy="1728216"/>
          </a:xfrm>
          <a:custGeom>
            <a:avLst/>
            <a:gdLst>
              <a:gd name="connsiteX0" fmla="*/ 0 w 1133856"/>
              <a:gd name="connsiteY0" fmla="*/ 1115568 h 1728216"/>
              <a:gd name="connsiteX1" fmla="*/ 1133856 w 1133856"/>
              <a:gd name="connsiteY1" fmla="*/ 0 h 1728216"/>
              <a:gd name="connsiteX2" fmla="*/ 1124712 w 1133856"/>
              <a:gd name="connsiteY2" fmla="*/ 1728216 h 172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856" h="1728216">
                <a:moveTo>
                  <a:pt x="0" y="1115568"/>
                </a:moveTo>
                <a:lnTo>
                  <a:pt x="1133856" y="0"/>
                </a:lnTo>
                <a:lnTo>
                  <a:pt x="1124712" y="1728216"/>
                </a:lnTo>
              </a:path>
            </a:pathLst>
          </a:custGeom>
          <a:ln w="3810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482600" y="1272589"/>
            <a:ext cx="3304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Inverse Compton</a:t>
            </a:r>
            <a:endParaRPr kumimoji="1" lang="ja-JP" altLang="en-US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643834" y="486771"/>
            <a:ext cx="1505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Proton </a:t>
            </a:r>
          </a:p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Synch.</a:t>
            </a:r>
            <a:endParaRPr kumimoji="1" lang="ja-JP" altLang="en-US" sz="3200" kern="1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135603" y="1272589"/>
            <a:ext cx="2222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Observed</a:t>
            </a:r>
            <a:r>
              <a:rPr kumimoji="1" lang="ja-JP" altLang="en-US" sz="3200" kern="1200" dirty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3200" kern="1200" dirty="0">
                <a:solidFill>
                  <a:srgbClr val="FF0000"/>
                </a:solidFill>
                <a:latin typeface="Symbol" pitchFamily="18" charset="2"/>
                <a:ea typeface="ＭＳ Ｐゴシック"/>
                <a:cs typeface="+mn-cs"/>
              </a:rPr>
              <a:t>g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8215338" y="3429000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prstClr val="black"/>
                </a:solidFill>
                <a:latin typeface="Symbol" pitchFamily="18" charset="2"/>
                <a:ea typeface="ＭＳ Ｐゴシック"/>
                <a:cs typeface="+mn-cs"/>
              </a:rPr>
              <a:t>e</a:t>
            </a:r>
            <a:endParaRPr kumimoji="1" lang="ja-JP" altLang="en-US" sz="3200" kern="1200" dirty="0">
              <a:solidFill>
                <a:prstClr val="black"/>
              </a:solidFill>
              <a:latin typeface="Symbol" pitchFamily="18" charset="2"/>
              <a:ea typeface="ＭＳ Ｐゴシック"/>
              <a:cs typeface="+mn-cs"/>
            </a:endParaRPr>
          </a:p>
        </p:txBody>
      </p:sp>
      <p:sp>
        <p:nvSpPr>
          <p:cNvPr id="24" name="フリーフォーム 23"/>
          <p:cNvSpPr/>
          <p:nvPr/>
        </p:nvSpPr>
        <p:spPr>
          <a:xfrm>
            <a:off x="3000364" y="1825055"/>
            <a:ext cx="2181225" cy="742950"/>
          </a:xfrm>
          <a:custGeom>
            <a:avLst/>
            <a:gdLst>
              <a:gd name="connsiteX0" fmla="*/ 0 w 2181225"/>
              <a:gd name="connsiteY0" fmla="*/ 742950 h 742950"/>
              <a:gd name="connsiteX1" fmla="*/ 733425 w 2181225"/>
              <a:gd name="connsiteY1" fmla="*/ 0 h 742950"/>
              <a:gd name="connsiteX2" fmla="*/ 2181225 w 2181225"/>
              <a:gd name="connsiteY2" fmla="*/ 1714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225" h="742950">
                <a:moveTo>
                  <a:pt x="0" y="742950"/>
                </a:moveTo>
                <a:lnTo>
                  <a:pt x="733425" y="0"/>
                </a:lnTo>
                <a:lnTo>
                  <a:pt x="2181225" y="17145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26" name="直線コネクタ 25"/>
          <p:cNvCxnSpPr>
            <a:stCxn id="24" idx="2"/>
          </p:cNvCxnSpPr>
          <p:nvPr/>
        </p:nvCxnSpPr>
        <p:spPr>
          <a:xfrm>
            <a:off x="5181589" y="1996505"/>
            <a:ext cx="1676427" cy="20477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フリーフォーム 27"/>
          <p:cNvSpPr/>
          <p:nvPr/>
        </p:nvSpPr>
        <p:spPr>
          <a:xfrm>
            <a:off x="6248400" y="2295525"/>
            <a:ext cx="2190750" cy="752475"/>
          </a:xfrm>
          <a:custGeom>
            <a:avLst/>
            <a:gdLst>
              <a:gd name="connsiteX0" fmla="*/ 0 w 2190750"/>
              <a:gd name="connsiteY0" fmla="*/ 752475 h 752475"/>
              <a:gd name="connsiteX1" fmla="*/ 742950 w 2190750"/>
              <a:gd name="connsiteY1" fmla="*/ 0 h 752475"/>
              <a:gd name="connsiteX2" fmla="*/ 2190750 w 2190750"/>
              <a:gd name="connsiteY2" fmla="*/ 20955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0" h="752475">
                <a:moveTo>
                  <a:pt x="0" y="752475"/>
                </a:moveTo>
                <a:lnTo>
                  <a:pt x="742950" y="0"/>
                </a:lnTo>
                <a:lnTo>
                  <a:pt x="2190750" y="209550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7317" y="4786322"/>
            <a:ext cx="86709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Some GRBs have ~</a:t>
            </a:r>
            <a:r>
              <a:rPr kumimoji="1" lang="en-US" altLang="ja-JP" sz="3200" kern="120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</a:t>
            </a:r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photon (optical) flashes</a:t>
            </a:r>
          </a:p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Optical flash was theoretically expected</a:t>
            </a:r>
          </a:p>
          <a:p>
            <a:pPr algn="l" rtl="0"/>
            <a:r>
              <a:rPr kumimoji="1" lang="ja-JP" altLang="en-US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Absorption/Scattering by dust?</a:t>
            </a:r>
          </a:p>
          <a:p>
            <a:pPr algn="l" rtl="0"/>
            <a:r>
              <a:rPr kumimoji="1" lang="en-US" altLang="ja-JP" sz="3200" kern="1200" dirty="0">
                <a:solidFill>
                  <a:srgbClr val="FFC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(~1/2 GRBs are dark without optical afterglow)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86182" y="200024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400" kern="1200" dirty="0">
                <a:solidFill>
                  <a:srgbClr val="F7964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Power-law</a:t>
            </a:r>
            <a:endParaRPr kumimoji="1" lang="ja-JP" altLang="en-US" sz="2400" kern="1200" dirty="0">
              <a:solidFill>
                <a:srgbClr val="F79646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9446" y="4130109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</a:t>
            </a:r>
            <a:endParaRPr kumimoji="1" lang="ja-JP" altLang="en-US" sz="3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247650" y="2214554"/>
            <a:ext cx="1514475" cy="657225"/>
          </a:xfrm>
          <a:custGeom>
            <a:avLst/>
            <a:gdLst>
              <a:gd name="connsiteX0" fmla="*/ 0 w 1514475"/>
              <a:gd name="connsiteY0" fmla="*/ 657225 h 657225"/>
              <a:gd name="connsiteX1" fmla="*/ 714375 w 1514475"/>
              <a:gd name="connsiteY1" fmla="*/ 0 h 657225"/>
              <a:gd name="connsiteX2" fmla="*/ 1514475 w 1514475"/>
              <a:gd name="connsiteY2" fmla="*/ 18097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475" h="657225">
                <a:moveTo>
                  <a:pt x="0" y="657225"/>
                </a:moveTo>
                <a:lnTo>
                  <a:pt x="714375" y="0"/>
                </a:lnTo>
                <a:lnTo>
                  <a:pt x="1514475" y="18097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4348" y="2571744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Optical </a:t>
            </a:r>
          </a:p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flash</a:t>
            </a:r>
            <a:endParaRPr kumimoji="1" lang="ja-JP" altLang="en-US" sz="3200" kern="12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Dust sublimation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7150892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214282" y="5857892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Waxman&amp;Draine</a:t>
            </a:r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00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6072198" y="1571612"/>
            <a:ext cx="2857488" cy="2643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 rot="16200000" flipV="1">
            <a:off x="6465107" y="1821645"/>
            <a:ext cx="1571636" cy="2143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5400000" flipH="1" flipV="1">
            <a:off x="6893735" y="1821645"/>
            <a:ext cx="1571636" cy="2143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6500826" y="3786190"/>
            <a:ext cx="1500198" cy="2143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16200000" flipH="1">
            <a:off x="6893735" y="3750471"/>
            <a:ext cx="1571636" cy="2143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台形 15"/>
          <p:cNvSpPr/>
          <p:nvPr/>
        </p:nvSpPr>
        <p:spPr>
          <a:xfrm>
            <a:off x="7286644" y="3071810"/>
            <a:ext cx="357190" cy="714380"/>
          </a:xfrm>
          <a:prstGeom prst="trapezoi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台形 16"/>
          <p:cNvSpPr/>
          <p:nvPr/>
        </p:nvSpPr>
        <p:spPr>
          <a:xfrm rot="10800000">
            <a:off x="7286644" y="2071678"/>
            <a:ext cx="357190" cy="714380"/>
          </a:xfrm>
          <a:prstGeom prst="trapezoi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爆発 2 5"/>
          <p:cNvSpPr/>
          <p:nvPr/>
        </p:nvSpPr>
        <p:spPr>
          <a:xfrm>
            <a:off x="7143768" y="2571744"/>
            <a:ext cx="642942" cy="62864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43636" y="4857760"/>
            <a:ext cx="3009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Scattering only 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at the outside</a:t>
            </a:r>
            <a:endParaRPr kumimoji="1" lang="en-US" altLang="ja-JP" sz="3200" dirty="0" smtClean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rot="16200000" flipH="1">
            <a:off x="6357950" y="1214422"/>
            <a:ext cx="1214446" cy="10715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Old SNR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b="6780"/>
          <a:stretch>
            <a:fillRect/>
          </a:stretch>
        </p:blipFill>
        <p:spPr>
          <a:xfrm>
            <a:off x="91439" y="1143000"/>
            <a:ext cx="6109854" cy="5715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553200" y="1447800"/>
            <a:ext cx="2330861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SN in 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Arial"/>
                <a:cs typeface="Arial"/>
              </a:rPr>
              <a:t>Dense Cloud</a:t>
            </a:r>
          </a:p>
          <a:p>
            <a:endParaRPr lang="en-US" altLang="ja-JP" sz="2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R~40pc, </a:t>
            </a:r>
          </a:p>
          <a:p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n~100cm</a:t>
            </a:r>
            <a:r>
              <a:rPr kumimoji="1"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-3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, </a:t>
            </a:r>
          </a:p>
          <a:p>
            <a:r>
              <a:rPr kumimoji="1"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d</a:t>
            </a:r>
            <a:r>
              <a:rPr kumimoji="1"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=200pc, 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s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=1.6, 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t</a:t>
            </a:r>
            <a:r>
              <a:rPr lang="en-US" altLang="ja-JP" sz="28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pp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=10</a:t>
            </a:r>
            <a:r>
              <a:rPr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6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yr, </a:t>
            </a:r>
          </a:p>
          <a:p>
            <a:r>
              <a:rPr lang="en-US" altLang="ja-JP" sz="2800" dirty="0" err="1" smtClean="0">
                <a:solidFill>
                  <a:srgbClr val="008000"/>
                </a:solidFill>
                <a:latin typeface="Arial"/>
                <a:cs typeface="Arial"/>
              </a:rPr>
              <a:t>E</a:t>
            </a:r>
            <a:r>
              <a:rPr lang="en-US" altLang="ja-JP" sz="2800" baseline="-25000" dirty="0" err="1" smtClean="0">
                <a:solidFill>
                  <a:srgbClr val="008000"/>
                </a:solidFill>
                <a:latin typeface="Arial"/>
                <a:cs typeface="Arial"/>
              </a:rPr>
              <a:t>p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=3x10</a:t>
            </a:r>
            <a:r>
              <a:rPr lang="en-US" altLang="ja-JP" sz="2800" baseline="30000" dirty="0" smtClean="0">
                <a:solidFill>
                  <a:srgbClr val="008000"/>
                </a:solidFill>
                <a:latin typeface="Arial"/>
                <a:cs typeface="Arial"/>
              </a:rPr>
              <a:t>50</a:t>
            </a:r>
            <a:r>
              <a:rPr lang="en-US" altLang="ja-JP" sz="2800" dirty="0" smtClean="0">
                <a:solidFill>
                  <a:srgbClr val="008000"/>
                </a:solidFill>
                <a:latin typeface="Arial"/>
                <a:cs typeface="Arial"/>
              </a:rPr>
              <a:t>erg</a:t>
            </a:r>
            <a:endParaRPr kumimoji="1" lang="ja-JP" altLang="en-US" sz="28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8201"/>
            <a:ext cx="9146363" cy="60198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57200" y="5257800"/>
            <a:ext cx="193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Cowsik</a:t>
            </a:r>
            <a:r>
              <a:rPr lang="en-US" altLang="ja-JP" dirty="0" smtClean="0"/>
              <a:t> &amp; Burch 09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15400" cy="673185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57200" y="4495800"/>
            <a:ext cx="193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Cowsik</a:t>
            </a:r>
            <a:r>
              <a:rPr lang="en-US" altLang="ja-JP" dirty="0" smtClean="0"/>
              <a:t> &amp; Burch 09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Other possibilities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0034" y="1285860"/>
            <a:ext cx="8175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Simple model </a:t>
            </a:r>
            <a:r>
              <a:rPr kumimoji="1" lang="ja-JP" altLang="en-US" sz="4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4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E~10</a:t>
            </a:r>
            <a:r>
              <a:rPr kumimoji="1" lang="en-US" altLang="ja-JP" sz="40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50</a:t>
            </a:r>
            <a:r>
              <a:rPr kumimoji="1" lang="en-US" altLang="ja-JP" sz="4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erg~(GRB)</a:t>
            </a:r>
            <a:endParaRPr kumimoji="1" lang="ja-JP" altLang="en-US" sz="40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766" y="2143116"/>
            <a:ext cx="918232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10msec pulsar has a rotational </a:t>
            </a:r>
          </a:p>
          <a:p>
            <a:pPr marL="742950" indent="-742950"/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</a:t>
            </a:r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energy of E~10</a:t>
            </a:r>
            <a:r>
              <a:rPr kumimoji="1" lang="en-US" altLang="ja-JP" sz="40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50</a:t>
            </a:r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 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(Kawanaka</a:t>
            </a:r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,KI+09)</a:t>
            </a:r>
            <a:endParaRPr kumimoji="1" lang="en-US" altLang="ja-JP" sz="4000" dirty="0" smtClean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</a:t>
            </a:r>
            <a:r>
              <a:rPr kumimoji="1" lang="en-US" altLang="ja-JP" sz="40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</a:t>
            </a:r>
            <a:r>
              <a:rPr kumimoji="1" lang="en-US" altLang="ja-JP" sz="4000" baseline="-250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Eddington</a:t>
            </a:r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(10</a:t>
            </a:r>
            <a:r>
              <a:rPr kumimoji="1" lang="en-US" altLang="ja-JP" sz="40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38</a:t>
            </a:r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erg/s) x 10</a:t>
            </a:r>
            <a:r>
              <a:rPr kumimoji="1" lang="en-US" altLang="ja-JP" sz="40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</a:t>
            </a:r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 ~ 10</a:t>
            </a:r>
            <a:r>
              <a:rPr kumimoji="1" lang="en-US" altLang="ja-JP" sz="40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50</a:t>
            </a:r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</a:t>
            </a:r>
          </a:p>
          <a:p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e.g., Black hole + Disk + Jet </a:t>
            </a:r>
          </a:p>
          <a:p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(</a:t>
            </a:r>
            <a:r>
              <a:rPr lang="en-US" altLang="ja-JP" sz="40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Microquasar</a:t>
            </a:r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</a:p>
          <a:p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3. </a:t>
            </a:r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kumimoji="1"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upernova remnant 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Fujita+KI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09)</a:t>
            </a:r>
            <a:endParaRPr kumimoji="1" lang="en-US" altLang="ja-JP" sz="4000" dirty="0" smtClean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pp </a:t>
            </a:r>
            <a:r>
              <a:rPr lang="ja-JP" altLang="en-US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</a:t>
            </a:r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40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p</a:t>
            </a:r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ja-JP" altLang="en-US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</a:t>
            </a:r>
            <a:r>
              <a:rPr lang="en-US" altLang="ja-JP" sz="4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4000" dirty="0" err="1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4000" baseline="30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endParaRPr kumimoji="1" lang="ja-JP" altLang="en-US" sz="4000" baseline="300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b="1" dirty="0" smtClean="0">
                <a:latin typeface="Times New Roman"/>
                <a:cs typeface="Times New Roman"/>
              </a:rPr>
              <a:t>Fermi</a:t>
            </a:r>
            <a:endParaRPr lang="ja-JP" altLang="en-US" sz="6000" b="1" dirty="0">
              <a:latin typeface="Times New Roman"/>
              <a:cs typeface="Times New Roma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b="35000"/>
          <a:stretch>
            <a:fillRect/>
          </a:stretch>
        </p:blipFill>
        <p:spPr>
          <a:xfrm>
            <a:off x="0" y="1676400"/>
            <a:ext cx="7300392" cy="51816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04800" y="1091624"/>
            <a:ext cx="85208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An Excess (but Not 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eak) in (</a:t>
            </a:r>
            <a:r>
              <a:rPr kumimoji="1"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kumimoji="1" lang="en-US" altLang="ja-JP" sz="3200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kumimoji="1" lang="en-US" altLang="ja-JP" sz="3200" dirty="0" err="1" smtClean="0">
                <a:solidFill>
                  <a:srgbClr val="FF0000"/>
                </a:solidFill>
                <a:latin typeface="Arial"/>
                <a:cs typeface="Arial"/>
              </a:rPr>
              <a:t>+e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) Spectrum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kumimoji="1" lang="ja-JP" alt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7950" y="6400800"/>
            <a:ext cx="108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Abdo</a:t>
            </a:r>
            <a:r>
              <a:rPr kumimoji="1" lang="en-US" altLang="ja-JP" dirty="0" smtClean="0"/>
              <a:t>+ 09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4648200" y="2656820"/>
            <a:ext cx="1828800" cy="1305580"/>
          </a:xfrm>
          <a:prstGeom prst="ellipse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31978" y="3048000"/>
            <a:ext cx="248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ATIC/PPB-BETS</a:t>
            </a:r>
            <a:endParaRPr kumimoji="1" lang="ja-JP" alt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67911" y="3731567"/>
            <a:ext cx="971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Fermi</a:t>
            </a:r>
            <a:endParaRPr kumimoji="1" lang="ja-JP" alt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11836" y="6027003"/>
            <a:ext cx="2132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Aug 08 – Jan 09</a:t>
            </a:r>
          </a:p>
          <a:p>
            <a:r>
              <a:rPr kumimoji="1" lang="en-US" altLang="ja-JP" sz="2400" dirty="0" smtClean="0"/>
              <a:t>4M </a:t>
            </a:r>
            <a:r>
              <a:rPr kumimoji="1" lang="en-US" altLang="ja-JP" sz="2400" dirty="0" err="1" smtClean="0"/>
              <a:t>e</a:t>
            </a:r>
            <a:r>
              <a:rPr kumimoji="1" lang="en-US" altLang="ja-JP" sz="2400" dirty="0" smtClean="0"/>
              <a:t>-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39000" y="4209871"/>
            <a:ext cx="1775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008000"/>
                </a:solidFill>
                <a:latin typeface="Arial"/>
                <a:cs typeface="Arial"/>
              </a:rPr>
              <a:t>Smooth</a:t>
            </a:r>
          </a:p>
          <a:p>
            <a:r>
              <a:rPr lang="en-US" altLang="ja-JP" sz="3600" dirty="0" smtClean="0">
                <a:solidFill>
                  <a:srgbClr val="008000"/>
                </a:solidFill>
                <a:latin typeface="Arial"/>
                <a:cs typeface="Arial"/>
              </a:rPr>
              <a:t>∝ E</a:t>
            </a:r>
            <a:r>
              <a:rPr lang="en-US" altLang="ja-JP" sz="3600" baseline="30000" dirty="0" smtClean="0">
                <a:solidFill>
                  <a:srgbClr val="008000"/>
                </a:solidFill>
                <a:latin typeface="Arial"/>
                <a:cs typeface="Arial"/>
              </a:rPr>
              <a:t>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6000" b="1" baseline="30000" dirty="0" smtClean="0">
                <a:latin typeface="Times New Roman" pitchFamily="18" charset="0"/>
                <a:cs typeface="Times New Roman" pitchFamily="18" charset="0"/>
              </a:rPr>
              <a:t>±</a:t>
            </a:r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 cooling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9718"/>
            <a:ext cx="5000628" cy="564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142844" y="1000108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 err="1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Lavalle</a:t>
            </a:r>
            <a:r>
              <a:rPr kumimoji="1" lang="en-US" altLang="ja-JP" kern="1200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+ 07</a:t>
            </a:r>
            <a:endParaRPr kumimoji="1" lang="ja-JP" altLang="en-US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9190" y="1246892"/>
            <a:ext cx="4196983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3200" kern="1200" baseline="300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lose energy (cool)</a:t>
            </a:r>
          </a:p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via inverse Compton</a:t>
            </a:r>
          </a:p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and </a:t>
            </a:r>
            <a:r>
              <a:rPr kumimoji="1" lang="en-US" altLang="ja-JP" sz="3200" kern="1200" dirty="0" err="1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synchroton</a:t>
            </a:r>
            <a:endParaRPr kumimoji="1" lang="en-US" altLang="ja-JP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endParaRPr kumimoji="1" lang="en-US" altLang="ja-JP" sz="1200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Sources should be</a:t>
            </a:r>
          </a:p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within </a:t>
            </a:r>
            <a:r>
              <a:rPr kumimoji="1" lang="en-US" altLang="ja-JP" sz="3200" kern="120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</a:t>
            </a:r>
            <a:r>
              <a:rPr kumimoji="1" lang="en-US" altLang="ja-JP" sz="3200" kern="1200" baseline="-2500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kumimoji="1" lang="en-US" altLang="ja-JP" sz="3200" kern="120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~kpc</a:t>
            </a:r>
            <a:endParaRPr kumimoji="1" lang="en-US" altLang="ja-JP" sz="3200" kern="12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kumimoji="1" lang="en-US" altLang="ja-JP" sz="3200" kern="12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&lt; Galactic disk~10kpc</a:t>
            </a:r>
          </a:p>
          <a:p>
            <a:pPr algn="l" rtl="0"/>
            <a:endParaRPr kumimoji="1" lang="en-US" altLang="ja-JP" sz="1200" kern="12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Diffusion time </a:t>
            </a:r>
          </a:p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~R</a:t>
            </a:r>
            <a:r>
              <a:rPr kumimoji="1" lang="en-US" altLang="ja-JP" sz="3200" kern="1200" baseline="-250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kumimoji="1" lang="en-US" altLang="ja-JP" sz="3200" kern="1200" baseline="300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/K~10</a:t>
            </a:r>
            <a:r>
              <a:rPr kumimoji="1" lang="en-US" altLang="ja-JP" sz="3200" kern="1200" baseline="300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</a:t>
            </a:r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</a:t>
            </a:r>
          </a:p>
          <a:p>
            <a:pPr algn="l" rtl="0"/>
            <a:r>
              <a:rPr kumimoji="1" lang="ja-JP" altLang="en-US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 </a:t>
            </a:r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Galactic Rate</a:t>
            </a:r>
          </a:p>
          <a:p>
            <a:pPr algn="l" rtl="0"/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&gt;1/10</a:t>
            </a:r>
            <a:r>
              <a:rPr kumimoji="1" lang="en-US" altLang="ja-JP" sz="3200" kern="1200" baseline="300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</a:t>
            </a:r>
            <a:r>
              <a:rPr kumimoji="1" lang="en-US" altLang="ja-JP" sz="3200" kern="1200" dirty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</a:t>
            </a:r>
            <a:endParaRPr kumimoji="1" lang="ja-JP" altLang="en-US" sz="3200" kern="1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6000" b="1" dirty="0" smtClean="0">
                <a:latin typeface="Times New Roman" pitchFamily="18" charset="0"/>
                <a:cs typeface="Times New Roman" pitchFamily="18" charset="0"/>
              </a:rPr>
              <a:t>Cosmic Ray</a:t>
            </a:r>
            <a:endParaRPr lang="ja-JP" altLang="en-US" sz="6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5402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343400" y="1298575"/>
            <a:ext cx="485524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b="1" kern="12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E&lt;10</a:t>
            </a:r>
            <a:r>
              <a:rPr kumimoji="1" lang="en-US" altLang="ja-JP" sz="3200" b="1" kern="1200" baseline="300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15-16</a:t>
            </a:r>
            <a:r>
              <a:rPr kumimoji="1" lang="en-US" altLang="ja-JP" sz="3200" b="1" kern="12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eV (Knee)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F∝E</a:t>
            </a:r>
            <a:r>
              <a:rPr kumimoji="1" lang="en-US" altLang="ja-JP" sz="2800" kern="1200" baseline="300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-2.7</a:t>
            </a:r>
            <a:endParaRPr kumimoji="1" lang="en-US" altLang="ja-JP" sz="2800" kern="12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en-US" altLang="ja-JP" sz="2800" kern="1200" dirty="0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Probably Galactic SNR</a:t>
            </a:r>
            <a:endParaRPr kumimoji="1" lang="ja-JP" altLang="en-US" sz="2800" kern="1200" dirty="0">
              <a:solidFill>
                <a:srgbClr val="0000FF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L</a:t>
            </a:r>
            <a:r>
              <a:rPr kumimoji="1" lang="en-US" altLang="ja-JP" sz="2800" kern="1200" baseline="-250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CR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~10</a:t>
            </a:r>
            <a:r>
              <a:rPr kumimoji="1" lang="en-US" altLang="ja-JP" sz="2800" kern="1200" baseline="300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41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erg/s~0.1E</a:t>
            </a:r>
            <a:r>
              <a:rPr kumimoji="1" lang="en-US" altLang="ja-JP" sz="2800" kern="1200" baseline="-250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SN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/</a:t>
            </a:r>
            <a:r>
              <a:rPr kumimoji="1" lang="en-US" altLang="ja-JP" sz="2800" kern="1200" dirty="0" err="1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t</a:t>
            </a:r>
            <a:r>
              <a:rPr kumimoji="1" lang="en-US" altLang="ja-JP" sz="2800" kern="1200" baseline="-25000" dirty="0" err="1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SN</a:t>
            </a:r>
            <a:endParaRPr kumimoji="1" lang="en-US" altLang="ja-JP" sz="2800" kern="1200" baseline="-250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No direct evidence</a:t>
            </a:r>
            <a:endParaRPr kumimoji="1" lang="ja-JP" altLang="en-US" sz="2800" kern="12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b="1" kern="12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10</a:t>
            </a:r>
            <a:r>
              <a:rPr kumimoji="1" lang="en-US" altLang="ja-JP" sz="3200" b="1" kern="1200" baseline="300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15-16</a:t>
            </a:r>
            <a:r>
              <a:rPr kumimoji="1" lang="en-US" altLang="ja-JP" sz="3200" b="1" kern="12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&lt;E&lt;10</a:t>
            </a:r>
            <a:r>
              <a:rPr kumimoji="1" lang="en-US" altLang="ja-JP" sz="3200" b="1" kern="1200" baseline="300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18</a:t>
            </a:r>
            <a:r>
              <a:rPr kumimoji="1" lang="en-US" altLang="ja-JP" sz="3200" b="1" kern="12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eV (Ankle)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F∝E</a:t>
            </a:r>
            <a:r>
              <a:rPr kumimoji="1" lang="en-US" altLang="ja-JP" sz="2800" kern="1200" baseline="300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-3-3.2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en-US" altLang="ja-JP" sz="2800" kern="1200" dirty="0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Galactic origin??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Simple SNR: E&lt;10</a:t>
            </a:r>
            <a:r>
              <a:rPr kumimoji="1" lang="en-US" altLang="ja-JP" sz="2800" kern="1200" baseline="300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14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eV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b="1" kern="12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10</a:t>
            </a:r>
            <a:r>
              <a:rPr kumimoji="1" lang="en-US" altLang="ja-JP" sz="3200" b="1" kern="1200" baseline="300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18</a:t>
            </a:r>
            <a:r>
              <a:rPr kumimoji="1" lang="en-US" altLang="ja-JP" sz="3200" b="1" kern="12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eV&lt;E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     F∝E</a:t>
            </a:r>
            <a:r>
              <a:rPr kumimoji="1" lang="en-US" altLang="ja-JP" sz="2800" kern="1200" baseline="300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-2.7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　　</a:t>
            </a:r>
            <a:r>
              <a:rPr kumimoji="1" lang="en-US" altLang="ja-JP" sz="2800" kern="1200" dirty="0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Extragalactic</a:t>
            </a: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80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AGN? GRB?</a:t>
            </a:r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H="1">
            <a:off x="3505200" y="5905500"/>
            <a:ext cx="533400" cy="76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1128713" y="5767388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1 particle/km</a:t>
            </a:r>
            <a:r>
              <a:rPr kumimoji="1" lang="en-US" altLang="ja-JP" kern="1200" baseline="30000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</a:t>
            </a:r>
            <a:r>
              <a:rPr kumimoji="1" lang="en-US" altLang="ja-JP" kern="1200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/century</a:t>
            </a:r>
          </a:p>
        </p:txBody>
      </p:sp>
      <p:sp>
        <p:nvSpPr>
          <p:cNvPr id="19463" name="Line 9"/>
          <p:cNvSpPr>
            <a:spLocks noChangeShapeType="1"/>
          </p:cNvSpPr>
          <p:nvPr/>
        </p:nvSpPr>
        <p:spPr bwMode="auto">
          <a:xfrm flipH="1" flipV="1">
            <a:off x="685800" y="1409700"/>
            <a:ext cx="609600" cy="2133600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623888" y="3587750"/>
            <a:ext cx="17335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800" kern="1200">
                <a:solidFill>
                  <a:srgbClr val="00CC99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~1eV/cm</a:t>
            </a:r>
            <a:r>
              <a:rPr kumimoji="1" lang="en-US" altLang="ja-JP" sz="2800" kern="1200" baseline="30000">
                <a:solidFill>
                  <a:srgbClr val="00CC99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3</a:t>
            </a:r>
            <a:endParaRPr kumimoji="1" lang="en-US" altLang="ja-JP" sz="2800" kern="1200">
              <a:solidFill>
                <a:srgbClr val="00CC99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800" kern="1200">
                <a:solidFill>
                  <a:srgbClr val="00CC99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~(CMB)</a:t>
            </a:r>
            <a:endParaRPr kumimoji="1" lang="en-US" altLang="ja-JP" sz="2800" kern="1200" baseline="30000">
              <a:solidFill>
                <a:srgbClr val="00CC99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212725" y="6491288"/>
            <a:ext cx="253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Bhattacharjee&amp;Sigl(00)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4699" r="7412" b="45167"/>
          <a:stretch>
            <a:fillRect/>
          </a:stretch>
        </p:blipFill>
        <p:spPr bwMode="auto">
          <a:xfrm>
            <a:off x="-32" y="1000108"/>
            <a:ext cx="729249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Cutoff/Line at ~</a:t>
            </a:r>
            <a:r>
              <a:rPr lang="en-US" altLang="ja-JP" sz="6000" b="1" dirty="0" smtClean="0">
                <a:latin typeface="Times New Roman" pitchFamily="18" charset="0"/>
                <a:cs typeface="Times New Roman" pitchFamily="18" charset="0"/>
              </a:rPr>
              <a:t>600</a:t>
            </a:r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6000" b="1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7123144" y="1214422"/>
          <a:ext cx="1949450" cy="1285875"/>
        </p:xfrm>
        <a:graphic>
          <a:graphicData uri="http://schemas.openxmlformats.org/presentationml/2006/ole">
            <p:oleObj spid="_x0000_s95234" name="数式" r:id="rId4" imgW="596880" imgH="393480" progId="Equation.3">
              <p:embed/>
            </p:oleObj>
          </a:graphicData>
        </a:graphic>
      </p:graphicFrame>
      <p:cxnSp>
        <p:nvCxnSpPr>
          <p:cNvPr id="7" name="直線矢印コネクタ 6"/>
          <p:cNvCxnSpPr/>
          <p:nvPr/>
        </p:nvCxnSpPr>
        <p:spPr>
          <a:xfrm rot="10800000" flipV="1">
            <a:off x="6572264" y="2500306"/>
            <a:ext cx="571504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230423" y="2786058"/>
            <a:ext cx="18421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Due to </a:t>
            </a:r>
          </a:p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cooling</a:t>
            </a:r>
          </a:p>
          <a:p>
            <a:pPr algn="l" rtl="0"/>
            <a:endParaRPr kumimoji="1" lang="en-US" altLang="ja-JP" sz="3200" kern="12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600GeV</a:t>
            </a:r>
          </a:p>
          <a:p>
            <a:pPr algn="l" rtl="0"/>
            <a:r>
              <a:rPr kumimoji="1" lang="ja-JP" altLang="en-US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⇔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t~10</a:t>
            </a:r>
            <a:r>
              <a:rPr kumimoji="1" lang="en-US" altLang="ja-JP" sz="3200" kern="1200" baseline="300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</a:t>
            </a:r>
            <a:r>
              <a:rPr kumimoji="1" lang="en-US" altLang="ja-JP" sz="3200" kern="12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14480" y="442913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Ioka 08</a:t>
            </a:r>
            <a:endParaRPr kumimoji="1" lang="ja-JP" altLang="en-US" kern="1200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572000" y="5429288"/>
          <a:ext cx="4440418" cy="1428736"/>
        </p:xfrm>
        <a:graphic>
          <a:graphicData uri="http://schemas.openxmlformats.org/presentationml/2006/ole">
            <p:oleObj spid="_x0000_s95235" name="数式" r:id="rId5" imgW="146016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/>
          <a:srcRect l="8199" t="64143" r="32216" b="6104"/>
          <a:stretch>
            <a:fillRect/>
          </a:stretch>
        </p:blipFill>
        <p:spPr bwMode="auto">
          <a:xfrm>
            <a:off x="500033" y="1071522"/>
            <a:ext cx="8191247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1714480" y="4571984"/>
            <a:ext cx="42829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Event rate ~ 1/10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Arial"/>
                <a:cs typeface="Arial"/>
              </a:rPr>
              <a:t>4-5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yr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Average spectrum has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no ATIC peak</a:t>
            </a:r>
            <a:endParaRPr kumimoji="1" lang="en-US" altLang="ja-JP" sz="32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71604" y="1357274"/>
            <a:ext cx="447750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d=1kpc</a:t>
            </a:r>
            <a:r>
              <a:rPr lang="en-US" altLang="ja-JP" sz="24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kumimoji="1" lang="en-US" altLang="ja-JP" sz="2400" kern="1200" dirty="0" err="1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2400" kern="1200" baseline="-25000" dirty="0" err="1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=1.3x10</a:t>
            </a:r>
            <a:r>
              <a:rPr kumimoji="1" lang="en-US" altLang="ja-JP" sz="2400" kern="1200" baseline="300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49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erg</a:t>
            </a:r>
            <a:r>
              <a:rPr lang="en-US" altLang="ja-JP" sz="24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a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=1.9</a:t>
            </a:r>
            <a:endParaRPr lang="en-US" altLang="ja-JP" sz="2400" dirty="0" smtClean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rtl="0"/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kumimoji="1" lang="en-US" altLang="ja-JP" sz="2400" kern="1200" baseline="-250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=2x10</a:t>
            </a:r>
            <a:r>
              <a:rPr kumimoji="1" lang="en-US" altLang="ja-JP" sz="2400" kern="1200" baseline="300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28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cm</a:t>
            </a:r>
            <a:r>
              <a:rPr kumimoji="1" lang="en-US" altLang="ja-JP" sz="2400" kern="1200" baseline="300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/s</a:t>
            </a:r>
            <a:r>
              <a:rPr lang="en-US" altLang="ja-JP" sz="24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=0.6, 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~10</a:t>
            </a:r>
            <a:r>
              <a:rPr kumimoji="1" lang="en-US" altLang="ja-JP" sz="2400" kern="1200" baseline="300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</a:t>
            </a:r>
            <a:r>
              <a:rPr kumimoji="1" lang="en-US" altLang="ja-JP" sz="2400" kern="1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</a:t>
            </a:r>
            <a:endParaRPr kumimoji="1" lang="ja-JP" altLang="en-US" sz="2400" kern="1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/>
                <a:cs typeface="Times New Roman"/>
              </a:rPr>
              <a:t>Multiple pulsars</a:t>
            </a:r>
            <a:endParaRPr kumimoji="1" lang="ja-JP" altLang="en-US" sz="60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2"/>
          <a:srcRect l="8200" t="64529" r="32215" b="6491"/>
          <a:stretch>
            <a:fillRect/>
          </a:stretch>
        </p:blipFill>
        <p:spPr bwMode="auto">
          <a:xfrm>
            <a:off x="304800" y="1028286"/>
            <a:ext cx="8472518" cy="582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1341116" y="4678740"/>
            <a:ext cx="46786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Multiple pulsar</a:t>
            </a:r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⇒ Smooth &amp;</a:t>
            </a:r>
          </a:p>
          <a:p>
            <a:r>
              <a:rPr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/>
                <a:cs typeface="Arial"/>
              </a:rPr>
              <a:t>nergetically reasonable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6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Positron </a:t>
            </a:r>
            <a:r>
              <a:rPr lang="en-US" altLang="ja-JP" sz="6000" b="1" dirty="0">
                <a:solidFill>
                  <a:srgbClr val="000000"/>
                </a:solidFill>
                <a:latin typeface="Times New Roman"/>
                <a:cs typeface="Times New Roman"/>
              </a:rPr>
              <a:t>Fraction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1643063" y="428625"/>
            <a:ext cx="7072312" cy="571500"/>
          </a:xfrm>
          <a:prstGeom prst="rect">
            <a:avLst/>
          </a:prstGeom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 pitchFamily="1" charset="-128"/>
                <a:cs typeface="+mn-cs"/>
              </a:rPr>
              <a:t>Expected Performance of LAT </a:t>
            </a:r>
          </a:p>
        </p:txBody>
      </p:sp>
      <p:sp>
        <p:nvSpPr>
          <p:cNvPr id="35843" name="正方形/長方形 24"/>
          <p:cNvSpPr>
            <a:spLocks noChangeArrowheads="1"/>
          </p:cNvSpPr>
          <p:nvPr/>
        </p:nvSpPr>
        <p:spPr bwMode="auto">
          <a:xfrm>
            <a:off x="285750" y="1214438"/>
            <a:ext cx="8643938" cy="1600200"/>
          </a:xfrm>
          <a:prstGeom prst="rect">
            <a:avLst/>
          </a:prstGeom>
          <a:solidFill>
            <a:srgbClr val="00B0F0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kern="1200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 LAT will be able to precisely reconstruct the e-spectrum in </a:t>
            </a:r>
            <a:r>
              <a:rPr lang="en-US" altLang="ja-JP" b="1" kern="1200">
                <a:solidFill>
                  <a:srgbClr val="FF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20 GeV –1 TeV</a:t>
            </a:r>
            <a:r>
              <a:rPr lang="en-US" altLang="ja-JP" kern="1200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  (still working on extending this range in both directions).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ja-JP" sz="800" kern="1200">
              <a:solidFill>
                <a:srgbClr val="000000"/>
              </a:solidFill>
              <a:latin typeface="Comic Sans MS" pitchFamily="66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kern="1200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 LAT should detect </a:t>
            </a:r>
            <a:r>
              <a:rPr lang="en-US" altLang="ja-JP" b="1" kern="1200">
                <a:solidFill>
                  <a:srgbClr val="FF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&gt; 10</a:t>
            </a:r>
            <a:r>
              <a:rPr lang="en-US" altLang="ja-JP" b="1" kern="1200" baseline="30000">
                <a:solidFill>
                  <a:srgbClr val="FF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7</a:t>
            </a:r>
            <a:r>
              <a:rPr lang="en-US" altLang="ja-JP" b="1" kern="1200">
                <a:solidFill>
                  <a:srgbClr val="FF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 electrons above 20 GeV per year </a:t>
            </a:r>
            <a:r>
              <a:rPr lang="en-US" altLang="ja-JP" kern="1200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of operation.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i="1" kern="1200">
                <a:solidFill>
                  <a:srgbClr val="FF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 </a:t>
            </a:r>
            <a:r>
              <a:rPr lang="ja-JP" altLang="en-US" b="1" i="1" kern="1200">
                <a:solidFill>
                  <a:srgbClr val="FF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 </a:t>
            </a:r>
            <a:r>
              <a:rPr lang="en-US" altLang="ja-JP" kern="1200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LAT will be able to check at much better statistics  and with much smaller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  systematic errors on various spectral features !</a:t>
            </a:r>
          </a:p>
        </p:txBody>
      </p:sp>
      <p:grpSp>
        <p:nvGrpSpPr>
          <p:cNvPr id="2" name="グループ化 17"/>
          <p:cNvGrpSpPr>
            <a:grpSpLocks/>
          </p:cNvGrpSpPr>
          <p:nvPr/>
        </p:nvGrpSpPr>
        <p:grpSpPr bwMode="auto">
          <a:xfrm>
            <a:off x="71438" y="3000375"/>
            <a:ext cx="8858250" cy="3714750"/>
            <a:chOff x="71438" y="3000375"/>
            <a:chExt cx="8858280" cy="3714750"/>
          </a:xfrm>
        </p:grpSpPr>
        <p:grpSp>
          <p:nvGrpSpPr>
            <p:cNvPr id="3" name="グループ化 29"/>
            <p:cNvGrpSpPr>
              <a:grpSpLocks/>
            </p:cNvGrpSpPr>
            <p:nvPr/>
          </p:nvGrpSpPr>
          <p:grpSpPr bwMode="auto">
            <a:xfrm>
              <a:off x="71438" y="3000375"/>
              <a:ext cx="8858250" cy="3714750"/>
              <a:chOff x="142876" y="3143243"/>
              <a:chExt cx="8858280" cy="3714757"/>
            </a:xfrm>
          </p:grpSpPr>
          <p:grpSp>
            <p:nvGrpSpPr>
              <p:cNvPr id="4" name="グループ化 23"/>
              <p:cNvGrpSpPr>
                <a:grpSpLocks/>
              </p:cNvGrpSpPr>
              <p:nvPr/>
            </p:nvGrpSpPr>
            <p:grpSpPr bwMode="auto">
              <a:xfrm>
                <a:off x="142876" y="3143243"/>
                <a:ext cx="8858280" cy="3643343"/>
                <a:chOff x="561102" y="3571876"/>
                <a:chExt cx="8215370" cy="3009947"/>
              </a:xfrm>
            </p:grpSpPr>
            <p:pic>
              <p:nvPicPr>
                <p:cNvPr id="35855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61102" y="3592188"/>
                  <a:ext cx="8215370" cy="2989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正方形/長方形 19"/>
                <p:cNvSpPr/>
                <p:nvPr/>
              </p:nvSpPr>
              <p:spPr>
                <a:xfrm>
                  <a:off x="7929931" y="6379831"/>
                  <a:ext cx="428438" cy="1429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ja-JP" altLang="en-US" kern="1200">
                    <a:solidFill>
                      <a:srgbClr val="FFFFFF"/>
                    </a:solidFill>
                    <a:latin typeface="Arial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1" name="正方形/長方形 20"/>
                <p:cNvSpPr/>
                <p:nvPr/>
              </p:nvSpPr>
              <p:spPr>
                <a:xfrm>
                  <a:off x="8113968" y="6320812"/>
                  <a:ext cx="428437" cy="1429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ja-JP" altLang="en-US" kern="1200">
                    <a:solidFill>
                      <a:srgbClr val="FFFFFF"/>
                    </a:solidFill>
                    <a:latin typeface="Arial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2" name="正方形/長方形 21"/>
                <p:cNvSpPr/>
                <p:nvPr/>
              </p:nvSpPr>
              <p:spPr>
                <a:xfrm>
                  <a:off x="7286539" y="3571876"/>
                  <a:ext cx="1071830" cy="5718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ja-JP" altLang="en-US" kern="1200">
                    <a:solidFill>
                      <a:srgbClr val="FFFFFF"/>
                    </a:solidFill>
                    <a:latin typeface="Arial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35859" name="テキスト ボックス 22"/>
                <p:cNvSpPr txBox="1">
                  <a:spLocks noChangeArrowheads="1"/>
                </p:cNvSpPr>
                <p:nvPr/>
              </p:nvSpPr>
              <p:spPr bwMode="auto">
                <a:xfrm>
                  <a:off x="7358082" y="3786190"/>
                  <a:ext cx="788999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ja-JP" sz="2400" kern="1200">
                      <a:solidFill>
                        <a:srgbClr val="000000"/>
                      </a:solidFill>
                      <a:latin typeface="Comic Sans MS" pitchFamily="66" charset="0"/>
                      <a:ea typeface="ＭＳ Ｐゴシック" pitchFamily="50" charset="-128"/>
                      <a:cs typeface="+mn-cs"/>
                    </a:rPr>
                    <a:t>LAT</a:t>
                  </a:r>
                  <a:endParaRPr kumimoji="1" lang="ja-JP" altLang="en-US" sz="2400" kern="1200">
                    <a:solidFill>
                      <a:srgbClr val="000000"/>
                    </a:solidFill>
                    <a:latin typeface="Comic Sans MS" pitchFamily="66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26" name="正方形/長方形 25"/>
              <p:cNvSpPr/>
              <p:nvPr/>
            </p:nvSpPr>
            <p:spPr>
              <a:xfrm>
                <a:off x="6357980" y="4500559"/>
                <a:ext cx="714380" cy="214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ja-JP" altLang="en-US" kern="1200">
                  <a:solidFill>
                    <a:srgbClr val="FFFFFF"/>
                  </a:solidFill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6643732" y="4286245"/>
                <a:ext cx="357190" cy="2143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ja-JP" altLang="en-US" kern="1200">
                  <a:solidFill>
                    <a:srgbClr val="FFFFFF"/>
                  </a:solidFill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1714512" y="6500812"/>
                <a:ext cx="571504" cy="3571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ja-JP" altLang="en-US" kern="1200">
                  <a:solidFill>
                    <a:srgbClr val="FFFFFF"/>
                  </a:solidFill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7215236" y="6500812"/>
                <a:ext cx="428628" cy="3571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ja-JP" altLang="en-US" kern="1200">
                  <a:solidFill>
                    <a:srgbClr val="FFFFFF"/>
                  </a:solidFill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15" name="正方形/長方形 14"/>
            <p:cNvSpPr/>
            <p:nvPr/>
          </p:nvSpPr>
          <p:spPr>
            <a:xfrm>
              <a:off x="7215212" y="4286250"/>
              <a:ext cx="1714506" cy="207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FFFFFF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5849" name="テキスト ボックス 16"/>
            <p:cNvSpPr txBox="1">
              <a:spLocks noChangeArrowheads="1"/>
            </p:cNvSpPr>
            <p:nvPr/>
          </p:nvSpPr>
          <p:spPr bwMode="auto">
            <a:xfrm>
              <a:off x="7215206" y="4214818"/>
              <a:ext cx="157163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>
                  <a:solidFill>
                    <a:srgbClr val="FF0000"/>
                  </a:solidFill>
                  <a:latin typeface="Comic Sans MS" pitchFamily="66" charset="0"/>
                  <a:ea typeface="ＭＳ Ｐゴシック" pitchFamily="50" charset="-128"/>
                  <a:cs typeface="+mn-cs"/>
                </a:rPr>
                <a:t>Possible feature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>
                  <a:solidFill>
                    <a:srgbClr val="FF0000"/>
                  </a:solidFill>
                  <a:latin typeface="Comic Sans MS" pitchFamily="66" charset="0"/>
                  <a:ea typeface="ＭＳ Ｐゴシック" pitchFamily="50" charset="-128"/>
                  <a:cs typeface="+mn-cs"/>
                </a:rPr>
                <a:t>Claimed by ATIC.</a:t>
              </a:r>
            </a:p>
          </p:txBody>
        </p:sp>
      </p:grpSp>
      <p:cxnSp>
        <p:nvCxnSpPr>
          <p:cNvPr id="23" name="直線矢印コネクタ 22"/>
          <p:cNvCxnSpPr/>
          <p:nvPr/>
        </p:nvCxnSpPr>
        <p:spPr>
          <a:xfrm flipV="1">
            <a:off x="6858000" y="5715000"/>
            <a:ext cx="571500" cy="142875"/>
          </a:xfrm>
          <a:prstGeom prst="straightConnector1">
            <a:avLst/>
          </a:prstGeom>
          <a:ln w="28575">
            <a:solidFill>
              <a:srgbClr val="0000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テキスト ボックス 23"/>
          <p:cNvSpPr txBox="1">
            <a:spLocks noChangeArrowheads="1"/>
          </p:cNvSpPr>
          <p:nvPr/>
        </p:nvSpPr>
        <p:spPr bwMode="auto">
          <a:xfrm>
            <a:off x="7429500" y="5500688"/>
            <a:ext cx="1174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>
                <a:solidFill>
                  <a:srgbClr val="0000FF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Nearby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>
                <a:solidFill>
                  <a:srgbClr val="0000FF"/>
                </a:solidFill>
                <a:latin typeface="Comic Sans MS" pitchFamily="66" charset="0"/>
                <a:ea typeface="ＭＳ Ｐゴシック" pitchFamily="50" charset="-128"/>
                <a:cs typeface="+mn-cs"/>
              </a:rPr>
              <a:t>Sources?</a:t>
            </a:r>
            <a:endParaRPr kumimoji="1" lang="ja-JP" altLang="en-US" kern="1200">
              <a:solidFill>
                <a:srgbClr val="0000FF"/>
              </a:solidFill>
              <a:latin typeface="Comic Sans MS" pitchFamily="66" charset="0"/>
              <a:ea typeface="ＭＳ Ｐゴシック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85720" y="3000372"/>
            <a:ext cx="131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</a:rPr>
              <a:t>©</a:t>
            </a:r>
            <a:r>
              <a:rPr kumimoji="1" lang="en-US" altLang="ja-JP" dirty="0" err="1" smtClean="0">
                <a:latin typeface="メイリオ"/>
                <a:ea typeface="メイリオ"/>
              </a:rPr>
              <a:t>Kataoka</a:t>
            </a:r>
            <a:endParaRPr kumimoji="1" lang="ja-JP" altLang="en-US" dirty="0"/>
          </a:p>
        </p:txBody>
      </p:sp>
      <p:graphicFrame>
        <p:nvGraphicFramePr>
          <p:cNvPr id="43009" name="Object 1"/>
          <p:cNvGraphicFramePr>
            <a:graphicFrameLocks noChangeAspect="1"/>
          </p:cNvGraphicFramePr>
          <p:nvPr/>
        </p:nvGraphicFramePr>
        <p:xfrm>
          <a:off x="214282" y="5643578"/>
          <a:ext cx="1857388" cy="1107402"/>
        </p:xfrm>
        <a:graphic>
          <a:graphicData uri="http://schemas.openxmlformats.org/presentationml/2006/ole">
            <p:oleObj spid="_x0000_s131074" name="数式" r:id="rId5" imgW="723600" imgH="431640" progId="Equation.3">
              <p:embed/>
            </p:oleObj>
          </a:graphicData>
        </a:graphic>
      </p:graphicFrame>
      <p:sp>
        <p:nvSpPr>
          <p:cNvPr id="25" name="正方形/長方形 24"/>
          <p:cNvSpPr/>
          <p:nvPr/>
        </p:nvSpPr>
        <p:spPr>
          <a:xfrm>
            <a:off x="142844" y="5643578"/>
            <a:ext cx="2000264" cy="1071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Anisotropy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6924598" y="1428750"/>
          <a:ext cx="2219434" cy="2714630"/>
        </p:xfrm>
        <a:graphic>
          <a:graphicData uri="http://schemas.openxmlformats.org/presentationml/2006/ole">
            <p:oleObj spid="_x0000_s135170" name="数式" r:id="rId3" imgW="1079280" imgH="1320480" progId="Equation.3">
              <p:embed/>
            </p:oleObj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5715008" y="6191928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⇔ </a:t>
            </a:r>
            <a:r>
              <a:rPr kumimoji="1" lang="en-US" altLang="ja-JP" sz="3200" dirty="0" smtClean="0">
                <a:solidFill>
                  <a:srgbClr val="00CC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DM case (~0?)</a:t>
            </a:r>
            <a:endParaRPr kumimoji="1" lang="ja-JP" altLang="en-US" sz="3200" dirty="0">
              <a:solidFill>
                <a:srgbClr val="00CC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57296"/>
            <a:ext cx="6929454" cy="491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テキスト ボックス 6"/>
          <p:cNvSpPr txBox="1"/>
          <p:nvPr/>
        </p:nvSpPr>
        <p:spPr>
          <a:xfrm>
            <a:off x="1643042" y="1000108"/>
            <a:ext cx="2670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GRB case (</a:t>
            </a:r>
            <a:r>
              <a:rPr kumimoji="1" lang="en-US" altLang="ja-JP" sz="3200" dirty="0" err="1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kumimoji="1" lang="ja-JP" altLang="en-US" sz="32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86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6" y="3543628"/>
            <a:ext cx="8858280" cy="324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00108"/>
            <a:ext cx="794060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テキスト ボックス 6"/>
          <p:cNvSpPr txBox="1"/>
          <p:nvPr/>
        </p:nvSpPr>
        <p:spPr>
          <a:xfrm>
            <a:off x="3500430" y="642939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290pc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428736"/>
            <a:ext cx="897179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テキスト ボックス 2"/>
          <p:cNvSpPr txBox="1"/>
          <p:nvPr/>
        </p:nvSpPr>
        <p:spPr>
          <a:xfrm>
            <a:off x="1214414" y="557214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157pc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14"/>
            <a:ext cx="80867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643314"/>
            <a:ext cx="88296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2988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57200" y="6400800"/>
            <a:ext cx="3164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srgbClr val="000000"/>
                </a:solidFill>
                <a:ea typeface="ヒラギノ角ゴ ProN"/>
                <a:cs typeface=""/>
              </a:rPr>
              <a:t>Mocchiutti</a:t>
            </a:r>
            <a:r>
              <a:rPr lang="en-US" altLang="ja-JP" sz="2000" dirty="0" smtClean="0">
                <a:solidFill>
                  <a:srgbClr val="000000"/>
                </a:solidFill>
                <a:ea typeface="ヒラギノ角ゴ ProN"/>
                <a:cs typeface=""/>
              </a:rPr>
              <a:t> PAMELA RICAP09</a:t>
            </a:r>
            <a:endParaRPr kumimoji="1" lang="ja-JP" altLang="en-US" sz="2000" dirty="0">
              <a:ea typeface="ヒラギノ角ゴ ProN"/>
              <a:cs typeface="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8" y="-24"/>
            <a:ext cx="8072462" cy="341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432034"/>
            <a:ext cx="8001056" cy="342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2" y="71414"/>
            <a:ext cx="8572528" cy="410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4214818"/>
            <a:ext cx="49434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5484278"/>
            <a:ext cx="9001157" cy="80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52073" cy="381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935535"/>
            <a:ext cx="4724400" cy="292246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782010" cy="350520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010" y="0"/>
            <a:ext cx="4385196" cy="4038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73" y="3639296"/>
            <a:ext cx="3305227" cy="3218703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kumimoji="1" lang="en-US" altLang="ja-JP" sz="6000" b="1" dirty="0" smtClean="0">
                <a:latin typeface="Times New Roman" pitchFamily="18" charset="0"/>
                <a:cs typeface="Times New Roman" pitchFamily="18" charset="0"/>
              </a:rPr>
              <a:t>Composition</a:t>
            </a:r>
            <a:endParaRPr kumimoji="1" lang="ja-JP" alt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590234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910" y="1428736"/>
            <a:ext cx="476724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4786314" y="5500702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Advanced Composition Explorer (ACE)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42976" y="635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>
                <a:solidFill>
                  <a:srgbClr val="000000"/>
                </a:solidFill>
                <a:latin typeface="Arial"/>
                <a:ea typeface="ＭＳ Ｐゴシック"/>
                <a:cs typeface="+mn-cs"/>
              </a:rPr>
              <a:t>PDG 08</a:t>
            </a:r>
            <a:endParaRPr kumimoji="1" lang="ja-JP" altLang="en-US" kern="1200" dirty="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80295" y="6215082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Li, Be, B: </a:t>
            </a:r>
            <a:r>
              <a:rPr kumimoji="1" lang="en-US" altLang="ja-JP" sz="2400" dirty="0" err="1" smtClean="0"/>
              <a:t>spallation</a:t>
            </a:r>
            <a:r>
              <a:rPr kumimoji="1" lang="en-US" altLang="ja-JP" sz="2400" dirty="0" smtClean="0"/>
              <a:t> of C, O</a:t>
            </a:r>
            <a:endParaRPr kumimoji="1" lang="ja-JP" alt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標準デザイン">
  <a:themeElements>
    <a:clrScheme name="1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GLAST-Lminus7-v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GLAST-Lminus7-v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T-Lminus7-v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T-Lminus7-v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T-Lminus7-v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T-Lminus7-v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T-Lminus7-v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T-Lminus7-v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T-Lminus7-v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標準デザイン">
  <a:themeElements>
    <a:clrScheme name="2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5414</TotalTime>
  <Words>2986</Words>
  <Application>Microsoft Macintosh PowerPoint</Application>
  <PresentationFormat>画面に合わせる (4:3)</PresentationFormat>
  <Paragraphs>749</Paragraphs>
  <Slides>94</Slides>
  <Notes>1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9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94</vt:i4>
      </vt:variant>
    </vt:vector>
  </HeadingPairs>
  <TitlesOfParts>
    <vt:vector size="104" baseType="lpstr">
      <vt:lpstr>Office テーマ</vt:lpstr>
      <vt:lpstr>1_Office テーマ</vt:lpstr>
      <vt:lpstr>9_標準デザイン</vt:lpstr>
      <vt:lpstr>8_標準デザイン</vt:lpstr>
      <vt:lpstr>2_Office テーマ</vt:lpstr>
      <vt:lpstr>1_標準デザイン</vt:lpstr>
      <vt:lpstr>標準デザイン</vt:lpstr>
      <vt:lpstr>GLAST-Lminus7-v3</vt:lpstr>
      <vt:lpstr>4_標準デザイン</vt:lpstr>
      <vt:lpstr>数式</vt:lpstr>
      <vt:lpstr>Cosmic-Ray Positrons from Astrophysical Sources: GRBs, Pulsars and SNRs</vt:lpstr>
      <vt:lpstr>PAMELA</vt:lpstr>
      <vt:lpstr>スライド 3</vt:lpstr>
      <vt:lpstr>Principle of detection</vt:lpstr>
      <vt:lpstr>Secondary positrons</vt:lpstr>
      <vt:lpstr>ATIC/PPB-BETS</vt:lpstr>
      <vt:lpstr>ATIC/PPB-BETS</vt:lpstr>
      <vt:lpstr>Fermi</vt:lpstr>
      <vt:lpstr>スライド 9</vt:lpstr>
      <vt:lpstr>HESS</vt:lpstr>
      <vt:lpstr>e± cooling</vt:lpstr>
      <vt:lpstr>Energetics</vt:lpstr>
      <vt:lpstr>Dark Matter?</vt:lpstr>
      <vt:lpstr>スライド 14</vt:lpstr>
      <vt:lpstr>スライド 15</vt:lpstr>
      <vt:lpstr>Astrophysical Origin?</vt:lpstr>
      <vt:lpstr>Simple model</vt:lpstr>
      <vt:lpstr>e± Propagation</vt:lpstr>
      <vt:lpstr>Positron</vt:lpstr>
      <vt:lpstr>Electron</vt:lpstr>
      <vt:lpstr>DM-like Sharp Cutoff</vt:lpstr>
      <vt:lpstr>Continuous injection</vt:lpstr>
      <vt:lpstr>Continuous Injection</vt:lpstr>
      <vt:lpstr>Astrophysical Models</vt:lpstr>
      <vt:lpstr>Pulsar</vt:lpstr>
      <vt:lpstr>Multiple Injection (e+)</vt:lpstr>
      <vt:lpstr>Multiple Injection (e-+e+)</vt:lpstr>
      <vt:lpstr>Single v.s. Multiple</vt:lpstr>
      <vt:lpstr>Gamma-ray pulsars</vt:lpstr>
      <vt:lpstr>g-ray only pulsar CTA1</vt:lpstr>
      <vt:lpstr>SNR</vt:lpstr>
      <vt:lpstr>SNR model (ATIC)</vt:lpstr>
      <vt:lpstr>SNR model (Fermi)</vt:lpstr>
      <vt:lpstr>Hadronic v.s. Leptonic</vt:lpstr>
      <vt:lpstr>2nd Nuclei for Hadronic</vt:lpstr>
      <vt:lpstr>SNR model features</vt:lpstr>
      <vt:lpstr>Inhomogeneous SNRs?</vt:lpstr>
      <vt:lpstr>スライド 38</vt:lpstr>
      <vt:lpstr>SNR w/ Reacceleration</vt:lpstr>
      <vt:lpstr>スライド 40</vt:lpstr>
      <vt:lpstr>GRB summary</vt:lpstr>
      <vt:lpstr>Galactic GRB</vt:lpstr>
      <vt:lpstr>GRB 080916C</vt:lpstr>
      <vt:lpstr>Adiabatic cooling</vt:lpstr>
      <vt:lpstr>Possible mechanism</vt:lpstr>
      <vt:lpstr>Dust echo</vt:lpstr>
      <vt:lpstr>Naked-eye GRB</vt:lpstr>
      <vt:lpstr>e± spectrum</vt:lpstr>
      <vt:lpstr>Spectral conversion</vt:lpstr>
      <vt:lpstr>Microquasar</vt:lpstr>
      <vt:lpstr>Theoretical uncertainty</vt:lpstr>
      <vt:lpstr>Nested Leaky Box</vt:lpstr>
      <vt:lpstr>スライド 53</vt:lpstr>
      <vt:lpstr>Diffuse g-ray background</vt:lpstr>
      <vt:lpstr>スライド 55</vt:lpstr>
      <vt:lpstr>CALET</vt:lpstr>
      <vt:lpstr>Summary</vt:lpstr>
      <vt:lpstr>g of Pulsar Wind</vt:lpstr>
      <vt:lpstr>Remnants of e± Sources</vt:lpstr>
      <vt:lpstr>Metal in SNR</vt:lpstr>
      <vt:lpstr>Candidates</vt:lpstr>
      <vt:lpstr>Cutoff width by inhomo.</vt:lpstr>
      <vt:lpstr>Short Summary</vt:lpstr>
      <vt:lpstr>PAMELA e/h separation</vt:lpstr>
      <vt:lpstr>Antiproton as predicted</vt:lpstr>
      <vt:lpstr>Fermi Dee</vt:lpstr>
      <vt:lpstr>Fermi e/h separation</vt:lpstr>
      <vt:lpstr>Fermi e/h separation</vt:lpstr>
      <vt:lpstr>HESS 08</vt:lpstr>
      <vt:lpstr>Polarcap</vt:lpstr>
      <vt:lpstr>Outergap</vt:lpstr>
      <vt:lpstr>High Energy g</vt:lpstr>
      <vt:lpstr>e± cutoff and line</vt:lpstr>
      <vt:lpstr>Low Energy g</vt:lpstr>
      <vt:lpstr>Dust sublimation</vt:lpstr>
      <vt:lpstr>Old SNR</vt:lpstr>
      <vt:lpstr>スライド 77</vt:lpstr>
      <vt:lpstr>スライド 78</vt:lpstr>
      <vt:lpstr>Other possibilities</vt:lpstr>
      <vt:lpstr>e± cooling</vt:lpstr>
      <vt:lpstr>Cosmic Ray</vt:lpstr>
      <vt:lpstr>Cutoff/Line at ~600 GeV</vt:lpstr>
      <vt:lpstr>Multiple pulsars</vt:lpstr>
      <vt:lpstr>Positron Fraction</vt:lpstr>
      <vt:lpstr>スライド 85</vt:lpstr>
      <vt:lpstr>Anisotropy</vt:lpstr>
      <vt:lpstr>スライド 87</vt:lpstr>
      <vt:lpstr>スライド 88</vt:lpstr>
      <vt:lpstr>スライド 89</vt:lpstr>
      <vt:lpstr>スライド 90</vt:lpstr>
      <vt:lpstr>スライド 91</vt:lpstr>
      <vt:lpstr>スライド 92</vt:lpstr>
      <vt:lpstr>スライド 93</vt:lpstr>
      <vt:lpstr>Composition</vt:lpstr>
    </vt:vector>
  </TitlesOfParts>
  <Company>高エネルギー加速器研究機構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井岡 邦仁</dc:creator>
  <cp:lastModifiedBy>井岡 邦仁</cp:lastModifiedBy>
  <cp:revision>39</cp:revision>
  <dcterms:created xsi:type="dcterms:W3CDTF">2009-07-03T03:49:42Z</dcterms:created>
  <dcterms:modified xsi:type="dcterms:W3CDTF">2009-07-03T06:29:26Z</dcterms:modified>
</cp:coreProperties>
</file>