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6" r:id="rId1"/>
    <p:sldMasterId id="2147483664" r:id="rId2"/>
    <p:sldMasterId id="2147483705" r:id="rId3"/>
  </p:sldMasterIdLst>
  <p:notesMasterIdLst>
    <p:notesMasterId r:id="rId213"/>
  </p:notesMasterIdLst>
  <p:sldIdLst>
    <p:sldId id="434" r:id="rId4"/>
    <p:sldId id="435" r:id="rId5"/>
    <p:sldId id="794" r:id="rId6"/>
    <p:sldId id="795" r:id="rId7"/>
    <p:sldId id="792" r:id="rId8"/>
    <p:sldId id="793" r:id="rId9"/>
    <p:sldId id="796" r:id="rId10"/>
    <p:sldId id="797" r:id="rId11"/>
    <p:sldId id="798" r:id="rId12"/>
    <p:sldId id="806" r:id="rId13"/>
    <p:sldId id="800" r:id="rId14"/>
    <p:sldId id="804" r:id="rId15"/>
    <p:sldId id="805" r:id="rId16"/>
    <p:sldId id="801" r:id="rId17"/>
    <p:sldId id="802" r:id="rId18"/>
    <p:sldId id="803" r:id="rId19"/>
    <p:sldId id="812" r:id="rId20"/>
    <p:sldId id="813" r:id="rId21"/>
    <p:sldId id="814" r:id="rId22"/>
    <p:sldId id="815" r:id="rId23"/>
    <p:sldId id="811" r:id="rId24"/>
    <p:sldId id="816" r:id="rId25"/>
    <p:sldId id="817" r:id="rId26"/>
    <p:sldId id="818" r:id="rId27"/>
    <p:sldId id="819" r:id="rId28"/>
    <p:sldId id="822" r:id="rId29"/>
    <p:sldId id="820" r:id="rId30"/>
    <p:sldId id="821" r:id="rId31"/>
    <p:sldId id="823" r:id="rId32"/>
    <p:sldId id="437" r:id="rId33"/>
    <p:sldId id="885" r:id="rId34"/>
    <p:sldId id="439" r:id="rId35"/>
    <p:sldId id="848" r:id="rId36"/>
    <p:sldId id="444" r:id="rId37"/>
    <p:sldId id="824" r:id="rId38"/>
    <p:sldId id="840" r:id="rId39"/>
    <p:sldId id="868" r:id="rId40"/>
    <p:sldId id="869" r:id="rId41"/>
    <p:sldId id="890" r:id="rId42"/>
    <p:sldId id="891" r:id="rId43"/>
    <p:sldId id="867" r:id="rId44"/>
    <p:sldId id="870" r:id="rId45"/>
    <p:sldId id="871" r:id="rId46"/>
    <p:sldId id="872" r:id="rId47"/>
    <p:sldId id="873" r:id="rId48"/>
    <p:sldId id="874" r:id="rId49"/>
    <p:sldId id="875" r:id="rId50"/>
    <p:sldId id="892" r:id="rId51"/>
    <p:sldId id="976" r:id="rId52"/>
    <p:sldId id="876" r:id="rId53"/>
    <p:sldId id="877" r:id="rId54"/>
    <p:sldId id="882" r:id="rId55"/>
    <p:sldId id="845" r:id="rId56"/>
    <p:sldId id="893" r:id="rId57"/>
    <p:sldId id="917" r:id="rId58"/>
    <p:sldId id="918" r:id="rId59"/>
    <p:sldId id="914" r:id="rId60"/>
    <p:sldId id="915" r:id="rId61"/>
    <p:sldId id="916" r:id="rId62"/>
    <p:sldId id="922" r:id="rId63"/>
    <p:sldId id="923" r:id="rId64"/>
    <p:sldId id="924" r:id="rId65"/>
    <p:sldId id="925" r:id="rId66"/>
    <p:sldId id="926" r:id="rId67"/>
    <p:sldId id="948" r:id="rId68"/>
    <p:sldId id="937" r:id="rId69"/>
    <p:sldId id="949" r:id="rId70"/>
    <p:sldId id="951" r:id="rId71"/>
    <p:sldId id="952" r:id="rId72"/>
    <p:sldId id="953" r:id="rId73"/>
    <p:sldId id="978" r:id="rId74"/>
    <p:sldId id="989" r:id="rId75"/>
    <p:sldId id="957" r:id="rId76"/>
    <p:sldId id="980" r:id="rId77"/>
    <p:sldId id="990" r:id="rId78"/>
    <p:sldId id="993" r:id="rId79"/>
    <p:sldId id="994" r:id="rId80"/>
    <p:sldId id="1031" r:id="rId81"/>
    <p:sldId id="1032" r:id="rId82"/>
    <p:sldId id="981" r:id="rId83"/>
    <p:sldId id="982" r:id="rId84"/>
    <p:sldId id="985" r:id="rId85"/>
    <p:sldId id="961" r:id="rId86"/>
    <p:sldId id="1033" r:id="rId87"/>
    <p:sldId id="1034" r:id="rId88"/>
    <p:sldId id="992" r:id="rId89"/>
    <p:sldId id="995" r:id="rId90"/>
    <p:sldId id="963" r:id="rId91"/>
    <p:sldId id="967" r:id="rId92"/>
    <p:sldId id="969" r:id="rId93"/>
    <p:sldId id="971" r:id="rId94"/>
    <p:sldId id="972" r:id="rId95"/>
    <p:sldId id="1035" r:id="rId96"/>
    <p:sldId id="973" r:id="rId97"/>
    <p:sldId id="996" r:id="rId98"/>
    <p:sldId id="1028" r:id="rId99"/>
    <p:sldId id="1000" r:id="rId100"/>
    <p:sldId id="1001" r:id="rId101"/>
    <p:sldId id="1002" r:id="rId102"/>
    <p:sldId id="1003" r:id="rId103"/>
    <p:sldId id="1004" r:id="rId104"/>
    <p:sldId id="1005" r:id="rId105"/>
    <p:sldId id="1010" r:id="rId106"/>
    <p:sldId id="1011" r:id="rId107"/>
    <p:sldId id="1014" r:id="rId108"/>
    <p:sldId id="1030" r:id="rId109"/>
    <p:sldId id="1026" r:id="rId110"/>
    <p:sldId id="1036" r:id="rId111"/>
    <p:sldId id="1037" r:id="rId112"/>
    <p:sldId id="1038" r:id="rId113"/>
    <p:sldId id="1039" r:id="rId114"/>
    <p:sldId id="1040" r:id="rId115"/>
    <p:sldId id="1041" r:id="rId116"/>
    <p:sldId id="1070" r:id="rId117"/>
    <p:sldId id="1074" r:id="rId118"/>
    <p:sldId id="1063" r:id="rId119"/>
    <p:sldId id="1083" r:id="rId120"/>
    <p:sldId id="1084" r:id="rId121"/>
    <p:sldId id="1042" r:id="rId122"/>
    <p:sldId id="1067" r:id="rId123"/>
    <p:sldId id="1085" r:id="rId124"/>
    <p:sldId id="1082" r:id="rId125"/>
    <p:sldId id="1090" r:id="rId126"/>
    <p:sldId id="1146" r:id="rId127"/>
    <p:sldId id="1149" r:id="rId128"/>
    <p:sldId id="1151" r:id="rId129"/>
    <p:sldId id="1157" r:id="rId130"/>
    <p:sldId id="1159" r:id="rId131"/>
    <p:sldId id="1160" r:id="rId132"/>
    <p:sldId id="1166" r:id="rId133"/>
    <p:sldId id="1168" r:id="rId134"/>
    <p:sldId id="1133" r:id="rId135"/>
    <p:sldId id="1137" r:id="rId136"/>
    <p:sldId id="1135" r:id="rId137"/>
    <p:sldId id="1136" r:id="rId138"/>
    <p:sldId id="1169" r:id="rId139"/>
    <p:sldId id="1170" r:id="rId140"/>
    <p:sldId id="1171" r:id="rId141"/>
    <p:sldId id="1172" r:id="rId142"/>
    <p:sldId id="1173" r:id="rId143"/>
    <p:sldId id="1174" r:id="rId144"/>
    <p:sldId id="1175" r:id="rId145"/>
    <p:sldId id="1177" r:id="rId146"/>
    <p:sldId id="1178" r:id="rId147"/>
    <p:sldId id="1179" r:id="rId148"/>
    <p:sldId id="510" r:id="rId149"/>
    <p:sldId id="1241" r:id="rId150"/>
    <p:sldId id="1187" r:id="rId151"/>
    <p:sldId id="1188" r:id="rId152"/>
    <p:sldId id="1189" r:id="rId153"/>
    <p:sldId id="1190" r:id="rId154"/>
    <p:sldId id="1191" r:id="rId155"/>
    <p:sldId id="1186" r:id="rId156"/>
    <p:sldId id="1200" r:id="rId157"/>
    <p:sldId id="1217" r:id="rId158"/>
    <p:sldId id="1202" r:id="rId159"/>
    <p:sldId id="1193" r:id="rId160"/>
    <p:sldId id="1203" r:id="rId161"/>
    <p:sldId id="1199" r:id="rId162"/>
    <p:sldId id="1204" r:id="rId163"/>
    <p:sldId id="1194" r:id="rId164"/>
    <p:sldId id="1195" r:id="rId165"/>
    <p:sldId id="1196" r:id="rId166"/>
    <p:sldId id="1205" r:id="rId167"/>
    <p:sldId id="1206" r:id="rId168"/>
    <p:sldId id="1207" r:id="rId169"/>
    <p:sldId id="1209" r:id="rId170"/>
    <p:sldId id="1210" r:id="rId171"/>
    <p:sldId id="884" r:id="rId172"/>
    <p:sldId id="1211" r:id="rId173"/>
    <p:sldId id="1212" r:id="rId174"/>
    <p:sldId id="1213" r:id="rId175"/>
    <p:sldId id="1214" r:id="rId176"/>
    <p:sldId id="1215" r:id="rId177"/>
    <p:sldId id="1220" r:id="rId178"/>
    <p:sldId id="1240" r:id="rId179"/>
    <p:sldId id="1218" r:id="rId180"/>
    <p:sldId id="1219" r:id="rId181"/>
    <p:sldId id="1201" r:id="rId182"/>
    <p:sldId id="1198" r:id="rId183"/>
    <p:sldId id="1242" r:id="rId184"/>
    <p:sldId id="1216" r:id="rId185"/>
    <p:sldId id="1221" r:id="rId186"/>
    <p:sldId id="1222" r:id="rId187"/>
    <p:sldId id="1223" r:id="rId188"/>
    <p:sldId id="849" r:id="rId189"/>
    <p:sldId id="762" r:id="rId190"/>
    <p:sldId id="1224" r:id="rId191"/>
    <p:sldId id="1087" r:id="rId192"/>
    <p:sldId id="1225" r:id="rId193"/>
    <p:sldId id="448" r:id="rId194"/>
    <p:sldId id="512" r:id="rId195"/>
    <p:sldId id="513" r:id="rId196"/>
    <p:sldId id="449" r:id="rId197"/>
    <p:sldId id="514" r:id="rId198"/>
    <p:sldId id="1079" r:id="rId199"/>
    <p:sldId id="1229" r:id="rId200"/>
    <p:sldId id="1239" r:id="rId201"/>
    <p:sldId id="1233" r:id="rId202"/>
    <p:sldId id="1230" r:id="rId203"/>
    <p:sldId id="1238" r:id="rId204"/>
    <p:sldId id="1226" r:id="rId205"/>
    <p:sldId id="1228" r:id="rId206"/>
    <p:sldId id="1231" r:id="rId207"/>
    <p:sldId id="1232" r:id="rId208"/>
    <p:sldId id="1234" r:id="rId209"/>
    <p:sldId id="1235" r:id="rId210"/>
    <p:sldId id="1236" r:id="rId211"/>
    <p:sldId id="1237" r:id="rId212"/>
  </p:sldIdLst>
  <p:sldSz cx="18288000" cy="102854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9" autoAdjust="0"/>
    <p:restoredTop sz="94660"/>
  </p:normalViewPr>
  <p:slideViewPr>
    <p:cSldViewPr snapToGrid="0" showGuides="1">
      <p:cViewPr varScale="1">
        <p:scale>
          <a:sx n="81" d="100"/>
          <a:sy n="81" d="100"/>
        </p:scale>
        <p:origin x="132" y="288"/>
      </p:cViewPr>
      <p:guideLst>
        <p:guide orient="horz" pos="3240"/>
        <p:guide pos="57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slide" Target="slides/slide183.xml"/><Relationship Id="rId216" Type="http://schemas.openxmlformats.org/officeDocument/2006/relationships/theme" Target="theme/theme1.xml"/><Relationship Id="rId211" Type="http://schemas.openxmlformats.org/officeDocument/2006/relationships/slide" Target="slides/slide208.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slide" Target="slides/slide203.xml"/><Relationship Id="rId201" Type="http://schemas.openxmlformats.org/officeDocument/2006/relationships/slide" Target="slides/slide198.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21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slide" Target="slides/slide209.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presProps" Target="presProps.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viewProps" Target="viewProps.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08.wmf"/><Relationship Id="rId3" Type="http://schemas.openxmlformats.org/officeDocument/2006/relationships/image" Target="../media/image103.wmf"/><Relationship Id="rId7" Type="http://schemas.openxmlformats.org/officeDocument/2006/relationships/image" Target="../media/image107.wmf"/><Relationship Id="rId2" Type="http://schemas.openxmlformats.org/officeDocument/2006/relationships/image" Target="../media/image102.wmf"/><Relationship Id="rId1" Type="http://schemas.openxmlformats.org/officeDocument/2006/relationships/image" Target="../media/image101.wmf"/><Relationship Id="rId6" Type="http://schemas.openxmlformats.org/officeDocument/2006/relationships/image" Target="../media/image106.wmf"/><Relationship Id="rId11" Type="http://schemas.openxmlformats.org/officeDocument/2006/relationships/image" Target="../media/image111.wmf"/><Relationship Id="rId5" Type="http://schemas.openxmlformats.org/officeDocument/2006/relationships/image" Target="../media/image105.wmf"/><Relationship Id="rId10" Type="http://schemas.openxmlformats.org/officeDocument/2006/relationships/image" Target="../media/image110.wmf"/><Relationship Id="rId4" Type="http://schemas.openxmlformats.org/officeDocument/2006/relationships/image" Target="../media/image104.wmf"/><Relationship Id="rId9" Type="http://schemas.openxmlformats.org/officeDocument/2006/relationships/image" Target="../media/image10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7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1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95.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397.wmf"/><Relationship Id="rId1" Type="http://schemas.openxmlformats.org/officeDocument/2006/relationships/image" Target="../media/image396.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400.wmf"/><Relationship Id="rId1" Type="http://schemas.openxmlformats.org/officeDocument/2006/relationships/image" Target="../media/image399.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76.wmf"/><Relationship Id="rId2" Type="http://schemas.openxmlformats.org/officeDocument/2006/relationships/image" Target="../media/image175.wmf"/><Relationship Id="rId1" Type="http://schemas.openxmlformats.org/officeDocument/2006/relationships/image" Target="../media/image450.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67.wmf"/><Relationship Id="rId1" Type="http://schemas.openxmlformats.org/officeDocument/2006/relationships/image" Target="../media/image466.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75.png"/></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479.wmf"/><Relationship Id="rId2" Type="http://schemas.openxmlformats.org/officeDocument/2006/relationships/image" Target="../media/image478.emf"/><Relationship Id="rId1" Type="http://schemas.openxmlformats.org/officeDocument/2006/relationships/image" Target="../media/image477.emf"/><Relationship Id="rId5" Type="http://schemas.openxmlformats.org/officeDocument/2006/relationships/image" Target="../media/image481.emf"/><Relationship Id="rId4" Type="http://schemas.openxmlformats.org/officeDocument/2006/relationships/image" Target="../media/image480.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83.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20.wmf"/><Relationship Id="rId3" Type="http://schemas.openxmlformats.org/officeDocument/2006/relationships/image" Target="../media/image115.wmf"/><Relationship Id="rId7" Type="http://schemas.openxmlformats.org/officeDocument/2006/relationships/image" Target="../media/image119.wmf"/><Relationship Id="rId2" Type="http://schemas.openxmlformats.org/officeDocument/2006/relationships/image" Target="../media/image114.wmf"/><Relationship Id="rId1" Type="http://schemas.openxmlformats.org/officeDocument/2006/relationships/image" Target="../media/image113.wmf"/><Relationship Id="rId6" Type="http://schemas.openxmlformats.org/officeDocument/2006/relationships/image" Target="../media/image118.wmf"/><Relationship Id="rId5" Type="http://schemas.openxmlformats.org/officeDocument/2006/relationships/image" Target="../media/image117.wmf"/><Relationship Id="rId4" Type="http://schemas.openxmlformats.org/officeDocument/2006/relationships/image" Target="../media/image116.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485.wmf"/><Relationship Id="rId1" Type="http://schemas.openxmlformats.org/officeDocument/2006/relationships/image" Target="../media/image484.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489.wmf"/><Relationship Id="rId1" Type="http://schemas.openxmlformats.org/officeDocument/2006/relationships/image" Target="../media/image488.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493.emf"/><Relationship Id="rId1" Type="http://schemas.openxmlformats.org/officeDocument/2006/relationships/image" Target="../media/image492.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495.emf"/><Relationship Id="rId2" Type="http://schemas.openxmlformats.org/officeDocument/2006/relationships/image" Target="../media/image479.wmf"/><Relationship Id="rId1" Type="http://schemas.openxmlformats.org/officeDocument/2006/relationships/image" Target="../media/image494.wmf"/><Relationship Id="rId4" Type="http://schemas.openxmlformats.org/officeDocument/2006/relationships/image" Target="../media/image496.wmf"/></Relationships>
</file>

<file path=ppt/drawings/_rels/vmlDrawing24.vml.rels><?xml version="1.0" encoding="UTF-8" standalone="yes"?>
<Relationships xmlns="http://schemas.openxmlformats.org/package/2006/relationships"><Relationship Id="rId8" Type="http://schemas.openxmlformats.org/officeDocument/2006/relationships/image" Target="../media/image506.wmf"/><Relationship Id="rId3" Type="http://schemas.openxmlformats.org/officeDocument/2006/relationships/image" Target="../media/image501.wmf"/><Relationship Id="rId7" Type="http://schemas.openxmlformats.org/officeDocument/2006/relationships/image" Target="../media/image505.wmf"/><Relationship Id="rId2" Type="http://schemas.openxmlformats.org/officeDocument/2006/relationships/image" Target="../media/image500.wmf"/><Relationship Id="rId1" Type="http://schemas.openxmlformats.org/officeDocument/2006/relationships/image" Target="../media/image499.wmf"/><Relationship Id="rId6" Type="http://schemas.openxmlformats.org/officeDocument/2006/relationships/image" Target="../media/image504.wmf"/><Relationship Id="rId5" Type="http://schemas.openxmlformats.org/officeDocument/2006/relationships/image" Target="../media/image503.wmf"/><Relationship Id="rId4" Type="http://schemas.openxmlformats.org/officeDocument/2006/relationships/image" Target="../media/image502.wmf"/><Relationship Id="rId9" Type="http://schemas.openxmlformats.org/officeDocument/2006/relationships/image" Target="../media/image507.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479.wmf"/><Relationship Id="rId2" Type="http://schemas.openxmlformats.org/officeDocument/2006/relationships/image" Target="../media/image509.wmf"/><Relationship Id="rId1" Type="http://schemas.openxmlformats.org/officeDocument/2006/relationships/image" Target="../media/image508.wmf"/><Relationship Id="rId5" Type="http://schemas.openxmlformats.org/officeDocument/2006/relationships/image" Target="../media/image511.wmf"/><Relationship Id="rId4" Type="http://schemas.openxmlformats.org/officeDocument/2006/relationships/image" Target="../media/image510.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514.wmf"/><Relationship Id="rId2" Type="http://schemas.openxmlformats.org/officeDocument/2006/relationships/image" Target="../media/image513.wmf"/><Relationship Id="rId1" Type="http://schemas.openxmlformats.org/officeDocument/2006/relationships/image" Target="../media/image512.wmf"/><Relationship Id="rId5" Type="http://schemas.openxmlformats.org/officeDocument/2006/relationships/image" Target="../media/image516.wmf"/><Relationship Id="rId4" Type="http://schemas.openxmlformats.org/officeDocument/2006/relationships/image" Target="../media/image515.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519.wmf"/><Relationship Id="rId2" Type="http://schemas.openxmlformats.org/officeDocument/2006/relationships/image" Target="../media/image518.wmf"/><Relationship Id="rId1" Type="http://schemas.openxmlformats.org/officeDocument/2006/relationships/image" Target="../media/image517.wmf"/><Relationship Id="rId5" Type="http://schemas.openxmlformats.org/officeDocument/2006/relationships/image" Target="../media/image521.wmf"/><Relationship Id="rId4" Type="http://schemas.openxmlformats.org/officeDocument/2006/relationships/image" Target="../media/image520.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527.wmf"/><Relationship Id="rId2" Type="http://schemas.openxmlformats.org/officeDocument/2006/relationships/image" Target="../media/image526.wmf"/><Relationship Id="rId1" Type="http://schemas.openxmlformats.org/officeDocument/2006/relationships/image" Target="../media/image525.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530.wmf"/><Relationship Id="rId2" Type="http://schemas.openxmlformats.org/officeDocument/2006/relationships/image" Target="../media/image529.wmf"/><Relationship Id="rId1" Type="http://schemas.openxmlformats.org/officeDocument/2006/relationships/image" Target="../media/image528.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120.wmf"/><Relationship Id="rId3" Type="http://schemas.openxmlformats.org/officeDocument/2006/relationships/image" Target="../media/image123.wmf"/><Relationship Id="rId7" Type="http://schemas.openxmlformats.org/officeDocument/2006/relationships/image" Target="../media/image107.wmf"/><Relationship Id="rId12" Type="http://schemas.openxmlformats.org/officeDocument/2006/relationships/image" Target="../media/image130.wmf"/><Relationship Id="rId2" Type="http://schemas.openxmlformats.org/officeDocument/2006/relationships/image" Target="../media/image122.wmf"/><Relationship Id="rId1" Type="http://schemas.openxmlformats.org/officeDocument/2006/relationships/image" Target="../media/image121.wmf"/><Relationship Id="rId6" Type="http://schemas.openxmlformats.org/officeDocument/2006/relationships/image" Target="../media/image126.wmf"/><Relationship Id="rId11" Type="http://schemas.openxmlformats.org/officeDocument/2006/relationships/image" Target="../media/image129.wmf"/><Relationship Id="rId5" Type="http://schemas.openxmlformats.org/officeDocument/2006/relationships/image" Target="../media/image125.wmf"/><Relationship Id="rId10" Type="http://schemas.openxmlformats.org/officeDocument/2006/relationships/image" Target="../media/image128.wmf"/><Relationship Id="rId4" Type="http://schemas.openxmlformats.org/officeDocument/2006/relationships/image" Target="../media/image124.wmf"/><Relationship Id="rId9" Type="http://schemas.openxmlformats.org/officeDocument/2006/relationships/image" Target="../media/image127.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535.wmf"/><Relationship Id="rId2" Type="http://schemas.openxmlformats.org/officeDocument/2006/relationships/image" Target="../media/image534.wmf"/><Relationship Id="rId1" Type="http://schemas.openxmlformats.org/officeDocument/2006/relationships/image" Target="../media/image533.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548.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image" Target="../media/image131.wmf"/><Relationship Id="rId1" Type="http://schemas.openxmlformats.org/officeDocument/2006/relationships/image" Target="../media/image130.wmf"/><Relationship Id="rId6" Type="http://schemas.openxmlformats.org/officeDocument/2006/relationships/image" Target="../media/image135.wmf"/><Relationship Id="rId5" Type="http://schemas.openxmlformats.org/officeDocument/2006/relationships/image" Target="../media/image134.wmf"/><Relationship Id="rId4" Type="http://schemas.openxmlformats.org/officeDocument/2006/relationships/image" Target="../media/image13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wmf"/><Relationship Id="rId1" Type="http://schemas.openxmlformats.org/officeDocument/2006/relationships/image" Target="../media/image158.wmf"/><Relationship Id="rId6" Type="http://schemas.openxmlformats.org/officeDocument/2006/relationships/image" Target="../media/image163.emf"/><Relationship Id="rId5" Type="http://schemas.openxmlformats.org/officeDocument/2006/relationships/image" Target="../media/image162.wmf"/><Relationship Id="rId4" Type="http://schemas.openxmlformats.org/officeDocument/2006/relationships/image" Target="../media/image16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66.emf"/><Relationship Id="rId1" Type="http://schemas.openxmlformats.org/officeDocument/2006/relationships/image" Target="../media/image165.emf"/><Relationship Id="rId5" Type="http://schemas.openxmlformats.org/officeDocument/2006/relationships/image" Target="../media/image169.emf"/><Relationship Id="rId4" Type="http://schemas.openxmlformats.org/officeDocument/2006/relationships/image" Target="../media/image168.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73.wmf"/><Relationship Id="rId2" Type="http://schemas.openxmlformats.org/officeDocument/2006/relationships/image" Target="../media/image172.wmf"/><Relationship Id="rId1" Type="http://schemas.openxmlformats.org/officeDocument/2006/relationships/image" Target="../media/image171.wmf"/><Relationship Id="rId6" Type="http://schemas.openxmlformats.org/officeDocument/2006/relationships/image" Target="../media/image176.wmf"/><Relationship Id="rId5" Type="http://schemas.openxmlformats.org/officeDocument/2006/relationships/image" Target="../media/image175.wmf"/><Relationship Id="rId4" Type="http://schemas.openxmlformats.org/officeDocument/2006/relationships/image" Target="../media/image17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5ABCC-732D-4DFB-BF35-D5B0D3F49F74}" type="datetimeFigureOut">
              <a:rPr kumimoji="1" lang="ja-JP" altLang="en-US" smtClean="0"/>
              <a:t>2023/7/13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82FBDB-533E-4526-9ECF-B2ACD996C9F2}" type="slidenum">
              <a:rPr kumimoji="1" lang="ja-JP" altLang="en-US" smtClean="0"/>
              <a:t>‹#›</a:t>
            </a:fld>
            <a:endParaRPr kumimoji="1" lang="ja-JP" altLang="en-US"/>
          </a:p>
        </p:txBody>
      </p:sp>
    </p:spTree>
    <p:extLst>
      <p:ext uri="{BB962C8B-B14F-4D97-AF65-F5344CB8AC3E}">
        <p14:creationId xmlns:p14="http://schemas.microsoft.com/office/powerpoint/2010/main" val="2964618667"/>
      </p:ext>
    </p:extLst>
  </p:cSld>
  <p:clrMap bg1="lt1" tx1="dk1" bg2="lt2" tx2="dk2" accent1="accent1" accent2="accent2" accent3="accent3" accent4="accent4" accent5="accent5" accent6="accent6" hlink="hlink" folHlink="folHlink"/>
  <p:notesStyle>
    <a:lvl1pPr marL="0" algn="l" defTabSz="1371509" rtl="0" eaLnBrk="1" latinLnBrk="0" hangingPunct="1">
      <a:defRPr kumimoji="1" sz="1800" kern="1200">
        <a:solidFill>
          <a:schemeClr val="tx1"/>
        </a:solidFill>
        <a:latin typeface="+mn-lt"/>
        <a:ea typeface="+mn-ea"/>
        <a:cs typeface="+mn-cs"/>
      </a:defRPr>
    </a:lvl1pPr>
    <a:lvl2pPr marL="685754" algn="l" defTabSz="1371509" rtl="0" eaLnBrk="1" latinLnBrk="0" hangingPunct="1">
      <a:defRPr kumimoji="1" sz="1800" kern="1200">
        <a:solidFill>
          <a:schemeClr val="tx1"/>
        </a:solidFill>
        <a:latin typeface="+mn-lt"/>
        <a:ea typeface="+mn-ea"/>
        <a:cs typeface="+mn-cs"/>
      </a:defRPr>
    </a:lvl2pPr>
    <a:lvl3pPr marL="1371509" algn="l" defTabSz="1371509" rtl="0" eaLnBrk="1" latinLnBrk="0" hangingPunct="1">
      <a:defRPr kumimoji="1" sz="1800" kern="1200">
        <a:solidFill>
          <a:schemeClr val="tx1"/>
        </a:solidFill>
        <a:latin typeface="+mn-lt"/>
        <a:ea typeface="+mn-ea"/>
        <a:cs typeface="+mn-cs"/>
      </a:defRPr>
    </a:lvl3pPr>
    <a:lvl4pPr marL="2057263" algn="l" defTabSz="1371509" rtl="0" eaLnBrk="1" latinLnBrk="0" hangingPunct="1">
      <a:defRPr kumimoji="1" sz="1800" kern="1200">
        <a:solidFill>
          <a:schemeClr val="tx1"/>
        </a:solidFill>
        <a:latin typeface="+mn-lt"/>
        <a:ea typeface="+mn-ea"/>
        <a:cs typeface="+mn-cs"/>
      </a:defRPr>
    </a:lvl4pPr>
    <a:lvl5pPr marL="2743017" algn="l" defTabSz="1371509" rtl="0" eaLnBrk="1" latinLnBrk="0" hangingPunct="1">
      <a:defRPr kumimoji="1" sz="1800" kern="1200">
        <a:solidFill>
          <a:schemeClr val="tx1"/>
        </a:solidFill>
        <a:latin typeface="+mn-lt"/>
        <a:ea typeface="+mn-ea"/>
        <a:cs typeface="+mn-cs"/>
      </a:defRPr>
    </a:lvl5pPr>
    <a:lvl6pPr marL="3428771" algn="l" defTabSz="1371509" rtl="0" eaLnBrk="1" latinLnBrk="0" hangingPunct="1">
      <a:defRPr kumimoji="1" sz="1800" kern="1200">
        <a:solidFill>
          <a:schemeClr val="tx1"/>
        </a:solidFill>
        <a:latin typeface="+mn-lt"/>
        <a:ea typeface="+mn-ea"/>
        <a:cs typeface="+mn-cs"/>
      </a:defRPr>
    </a:lvl6pPr>
    <a:lvl7pPr marL="4114526" algn="l" defTabSz="1371509" rtl="0" eaLnBrk="1" latinLnBrk="0" hangingPunct="1">
      <a:defRPr kumimoji="1" sz="1800" kern="1200">
        <a:solidFill>
          <a:schemeClr val="tx1"/>
        </a:solidFill>
        <a:latin typeface="+mn-lt"/>
        <a:ea typeface="+mn-ea"/>
        <a:cs typeface="+mn-cs"/>
      </a:defRPr>
    </a:lvl7pPr>
    <a:lvl8pPr marL="4800280" algn="l" defTabSz="1371509" rtl="0" eaLnBrk="1" latinLnBrk="0" hangingPunct="1">
      <a:defRPr kumimoji="1" sz="1800" kern="1200">
        <a:solidFill>
          <a:schemeClr val="tx1"/>
        </a:solidFill>
        <a:latin typeface="+mn-lt"/>
        <a:ea typeface="+mn-ea"/>
        <a:cs typeface="+mn-cs"/>
      </a:defRPr>
    </a:lvl8pPr>
    <a:lvl9pPr marL="5486034" algn="l" defTabSz="1371509" rtl="0" eaLnBrk="1" latinLnBrk="0" hangingPunct="1">
      <a:defRPr kumimoji="1"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5AE674B-84F0-4A54-ADDE-19406073CD39}" type="slidenum">
              <a:rPr lang="en-US" altLang="ja-JP" smtClean="0"/>
              <a:pPr/>
              <a:t>5</a:t>
            </a:fld>
            <a:endParaRPr lang="en-US" altLang="ja-JP"/>
          </a:p>
        </p:txBody>
      </p:sp>
    </p:spTree>
    <p:extLst>
      <p:ext uri="{BB962C8B-B14F-4D97-AF65-F5344CB8AC3E}">
        <p14:creationId xmlns:p14="http://schemas.microsoft.com/office/powerpoint/2010/main" val="313529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5AE674B-84F0-4A54-ADDE-19406073CD39}" type="slidenum">
              <a:rPr lang="en-US" altLang="ja-JP" smtClean="0"/>
              <a:pPr/>
              <a:t>12</a:t>
            </a:fld>
            <a:endParaRPr lang="en-US" altLang="ja-JP"/>
          </a:p>
        </p:txBody>
      </p:sp>
    </p:spTree>
    <p:extLst>
      <p:ext uri="{BB962C8B-B14F-4D97-AF65-F5344CB8AC3E}">
        <p14:creationId xmlns:p14="http://schemas.microsoft.com/office/powerpoint/2010/main" val="221663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8A4D8D0-42E5-4FE1-A02D-7E8CC6CF56B5}" type="slidenum">
              <a:rPr lang="en-US" altLang="ja-JP" smtClean="0"/>
              <a:pPr>
                <a:defRPr/>
              </a:pPr>
              <a:t>35</a:t>
            </a:fld>
            <a:endParaRPr lang="en-US" altLang="ja-JP" dirty="0"/>
          </a:p>
        </p:txBody>
      </p:sp>
    </p:spTree>
    <p:extLst>
      <p:ext uri="{BB962C8B-B14F-4D97-AF65-F5344CB8AC3E}">
        <p14:creationId xmlns:p14="http://schemas.microsoft.com/office/powerpoint/2010/main" val="3733599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8A4D8D0-42E5-4FE1-A02D-7E8CC6CF56B5}" type="slidenum">
              <a:rPr lang="en-US" altLang="ja-JP" smtClean="0"/>
              <a:pPr>
                <a:defRPr/>
              </a:pPr>
              <a:t>53</a:t>
            </a:fld>
            <a:endParaRPr lang="en-US" altLang="ja-JP" dirty="0"/>
          </a:p>
        </p:txBody>
      </p:sp>
    </p:spTree>
    <p:extLst>
      <p:ext uri="{BB962C8B-B14F-4D97-AF65-F5344CB8AC3E}">
        <p14:creationId xmlns:p14="http://schemas.microsoft.com/office/powerpoint/2010/main" val="1345199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5AE674B-84F0-4A54-ADDE-19406073CD39}" type="slidenum">
              <a:rPr lang="en-US" altLang="ja-JP" smtClean="0"/>
              <a:pPr/>
              <a:t>94</a:t>
            </a:fld>
            <a:endParaRPr lang="en-US" altLang="ja-JP"/>
          </a:p>
        </p:txBody>
      </p:sp>
    </p:spTree>
    <p:extLst>
      <p:ext uri="{BB962C8B-B14F-4D97-AF65-F5344CB8AC3E}">
        <p14:creationId xmlns:p14="http://schemas.microsoft.com/office/powerpoint/2010/main" val="1737361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8FBF1DB-8BCB-41D2-AF57-5E6A220C86C4}" type="slidenum">
              <a:rPr lang="en-US" altLang="ja-JP"/>
              <a:pPr/>
              <a:t>172</a:t>
            </a:fld>
            <a:endParaRPr lang="en-US" altLang="ja-JP"/>
          </a:p>
        </p:txBody>
      </p:sp>
      <p:sp>
        <p:nvSpPr>
          <p:cNvPr id="627714" name="Rectangle 7"/>
          <p:cNvSpPr txBox="1">
            <a:spLocks noGrp="1" noChangeArrowheads="1"/>
          </p:cNvSpPr>
          <p:nvPr/>
        </p:nvSpPr>
        <p:spPr bwMode="auto">
          <a:xfrm>
            <a:off x="4022725" y="972185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94" tIns="47697" rIns="95394" bIns="47697" anchor="b"/>
          <a:lstStyle>
            <a:lvl1pPr defTabSz="954088">
              <a:defRPr kumimoji="1" sz="2400">
                <a:solidFill>
                  <a:schemeClr val="tx1"/>
                </a:solidFill>
                <a:latin typeface="Times New Roman" panose="02020603050405020304" pitchFamily="18" charset="0"/>
                <a:ea typeface="ＭＳ Ｐゴシック" panose="020B0600070205080204" pitchFamily="50" charset="-128"/>
              </a:defRPr>
            </a:lvl1pPr>
            <a:lvl2pPr marL="776288" indent="-300038" defTabSz="954088">
              <a:defRPr kumimoji="1" sz="2400">
                <a:solidFill>
                  <a:schemeClr val="tx1"/>
                </a:solidFill>
                <a:latin typeface="Times New Roman" panose="02020603050405020304" pitchFamily="18" charset="0"/>
                <a:ea typeface="ＭＳ Ｐゴシック" panose="020B0600070205080204" pitchFamily="50" charset="-128"/>
              </a:defRPr>
            </a:lvl2pPr>
            <a:lvl3pPr marL="1193800" indent="-239713" defTabSz="954088">
              <a:defRPr kumimoji="1" sz="2400">
                <a:solidFill>
                  <a:schemeClr val="tx1"/>
                </a:solidFill>
                <a:latin typeface="Times New Roman" panose="02020603050405020304" pitchFamily="18" charset="0"/>
                <a:ea typeface="ＭＳ Ｐゴシック" panose="020B0600070205080204" pitchFamily="50" charset="-128"/>
              </a:defRPr>
            </a:lvl3pPr>
            <a:lvl4pPr marL="1670050" indent="-239713" defTabSz="954088">
              <a:defRPr kumimoji="1" sz="2400">
                <a:solidFill>
                  <a:schemeClr val="tx1"/>
                </a:solidFill>
                <a:latin typeface="Times New Roman" panose="02020603050405020304" pitchFamily="18" charset="0"/>
                <a:ea typeface="ＭＳ Ｐゴシック" panose="020B0600070205080204" pitchFamily="50" charset="-128"/>
              </a:defRPr>
            </a:lvl4pPr>
            <a:lvl5pPr marL="2146300" indent="-238125" defTabSz="954088">
              <a:defRPr kumimoji="1" sz="2400">
                <a:solidFill>
                  <a:schemeClr val="tx1"/>
                </a:solidFill>
                <a:latin typeface="Times New Roman" panose="02020603050405020304" pitchFamily="18" charset="0"/>
                <a:ea typeface="ＭＳ Ｐゴシック" panose="020B0600070205080204" pitchFamily="50" charset="-128"/>
              </a:defRPr>
            </a:lvl5pPr>
            <a:lvl6pPr marL="2603500" indent="-238125" defTabSz="954088"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3060700" indent="-238125" defTabSz="954088"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517900" indent="-238125" defTabSz="954088"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975100" indent="-238125" defTabSz="954088"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r"/>
            <a:fld id="{EB319DA1-07A7-49CD-B98C-2E68D8A4A3B6}" type="slidenum">
              <a:rPr lang="en-US" altLang="ja-JP" sz="1200">
                <a:latin typeface="Arial" panose="020B0604020202020204" pitchFamily="34" charset="0"/>
              </a:rPr>
              <a:pPr algn="r"/>
              <a:t>172</a:t>
            </a:fld>
            <a:endParaRPr lang="en-US" altLang="ja-JP" sz="1200">
              <a:latin typeface="Arial" panose="020B0604020202020204" pitchFamily="34" charset="0"/>
            </a:endParaRPr>
          </a:p>
        </p:txBody>
      </p:sp>
      <p:sp>
        <p:nvSpPr>
          <p:cNvPr id="627715" name="Rectangle 2"/>
          <p:cNvSpPr>
            <a:spLocks noGrp="1" noRot="1" noChangeAspect="1" noChangeArrowheads="1" noTextEdit="1"/>
          </p:cNvSpPr>
          <p:nvPr>
            <p:ph type="sldImg"/>
          </p:nvPr>
        </p:nvSpPr>
        <p:spPr>
          <a:ln/>
        </p:spPr>
      </p:sp>
      <p:sp>
        <p:nvSpPr>
          <p:cNvPr id="627716" name="Rectangle 3"/>
          <p:cNvSpPr>
            <a:spLocks noGrp="1" noChangeArrowheads="1"/>
          </p:cNvSpPr>
          <p:nvPr>
            <p:ph type="body" idx="1"/>
          </p:nvPr>
        </p:nvSpPr>
        <p:spPr>
          <a:xfrm>
            <a:off x="711200" y="4860925"/>
            <a:ext cx="5676900" cy="4605338"/>
          </a:xfrm>
        </p:spPr>
        <p:txBody>
          <a:bodyPr lIns="95394" tIns="47697" rIns="95394" bIns="47697"/>
          <a:lstStyle/>
          <a:p>
            <a:endParaRPr lang="ja-JP" altLang="ja-JP"/>
          </a:p>
        </p:txBody>
      </p:sp>
    </p:spTree>
    <p:extLst>
      <p:ext uri="{BB962C8B-B14F-4D97-AF65-F5344CB8AC3E}">
        <p14:creationId xmlns:p14="http://schemas.microsoft.com/office/powerpoint/2010/main" val="1154031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左右 - 番号付き箇条書き">
    <p:spTree>
      <p:nvGrpSpPr>
        <p:cNvPr id="1" name=""/>
        <p:cNvGrpSpPr/>
        <p:nvPr/>
      </p:nvGrpSpPr>
      <p:grpSpPr>
        <a:xfrm>
          <a:off x="0" y="0"/>
          <a:ext cx="0" cy="0"/>
          <a:chOff x="0" y="0"/>
          <a:chExt cx="0" cy="0"/>
        </a:xfrm>
      </p:grpSpPr>
      <p:sp>
        <p:nvSpPr>
          <p:cNvPr id="5" name="正方形/長方形 4"/>
          <p:cNvSpPr/>
          <p:nvPr userDrawn="1"/>
        </p:nvSpPr>
        <p:spPr>
          <a:xfrm>
            <a:off x="0" y="0"/>
            <a:ext cx="7576457" cy="102854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 name="タイトル 1"/>
          <p:cNvSpPr>
            <a:spLocks noGrp="1"/>
          </p:cNvSpPr>
          <p:nvPr>
            <p:ph type="title" hasCustomPrompt="1"/>
          </p:nvPr>
        </p:nvSpPr>
        <p:spPr>
          <a:xfrm>
            <a:off x="856344" y="2051163"/>
            <a:ext cx="6110514" cy="6183086"/>
          </a:xfrm>
        </p:spPr>
        <p:txBody>
          <a:bodyPr/>
          <a:lstStyle>
            <a:lvl1pPr algn="ctr">
              <a:defRPr>
                <a:solidFill>
                  <a:schemeClr val="bg1"/>
                </a:solidFill>
              </a:defRPr>
            </a:lvl1pPr>
          </a:lstStyle>
          <a:p>
            <a:r>
              <a:rPr kumimoji="1" lang="ja-JP" altLang="en-US" dirty="0"/>
              <a:t>スライドのタイトル</a:t>
            </a:r>
          </a:p>
        </p:txBody>
      </p:sp>
      <p:sp>
        <p:nvSpPr>
          <p:cNvPr id="3" name="スライド番号プレースホルダー 2"/>
          <p:cNvSpPr>
            <a:spLocks noGrp="1"/>
          </p:cNvSpPr>
          <p:nvPr>
            <p:ph type="sldNum" sz="quarter" idx="10"/>
          </p:nvPr>
        </p:nvSpPr>
        <p:spPr/>
        <p:txBody>
          <a:bodyPr/>
          <a:lstStyle/>
          <a:p>
            <a:fld id="{D28C7C6D-0F52-4FBA-8358-35C6083C2133}" type="slidenum">
              <a:rPr kumimoji="1" lang="ja-JP" altLang="en-US" smtClean="0"/>
              <a:pPr/>
              <a:t>‹#›</a:t>
            </a:fld>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a:t>The Power of PowerPoint - thepopp.com</a:t>
            </a:r>
            <a:endParaRPr kumimoji="1" lang="ja-JP" altLang="en-US" dirty="0"/>
          </a:p>
        </p:txBody>
      </p:sp>
      <p:sp>
        <p:nvSpPr>
          <p:cNvPr id="6" name="テキスト プレースホルダー 5"/>
          <p:cNvSpPr>
            <a:spLocks noGrp="1"/>
          </p:cNvSpPr>
          <p:nvPr>
            <p:ph type="body" sz="quarter" idx="12" hasCustomPrompt="1"/>
          </p:nvPr>
        </p:nvSpPr>
        <p:spPr>
          <a:xfrm>
            <a:off x="8171543" y="1783556"/>
            <a:ext cx="9100457" cy="6718300"/>
          </a:xfrm>
        </p:spPr>
        <p:txBody>
          <a:bodyPr anchor="ctr">
            <a:normAutofit/>
          </a:bodyPr>
          <a:lstStyle>
            <a:lvl1pPr marL="504000" indent="-828000" algn="l">
              <a:lnSpc>
                <a:spcPct val="100000"/>
              </a:lnSpc>
              <a:spcBef>
                <a:spcPts val="4200"/>
              </a:spcBef>
              <a:buClr>
                <a:schemeClr val="accent1"/>
              </a:buClr>
              <a:buSzPct val="150000"/>
              <a:buFont typeface="+mj-lt"/>
              <a:buAutoNum type="arabicPeriod"/>
              <a:defRPr sz="3200"/>
            </a:lvl1pPr>
            <a:lvl3pPr>
              <a:defRPr>
                <a:solidFill>
                  <a:schemeClr val="tx2"/>
                </a:solidFill>
              </a:defRPr>
            </a:lvl3pPr>
          </a:lstStyle>
          <a:p>
            <a:pPr lvl="0"/>
            <a:r>
              <a:rPr kumimoji="1" lang="ja-JP" altLang="en-US" dirty="0"/>
              <a:t>テキスト</a:t>
            </a:r>
            <a:endParaRPr kumimoji="1" lang="en-US" altLang="ja-JP" dirty="0"/>
          </a:p>
        </p:txBody>
      </p:sp>
    </p:spTree>
    <p:extLst>
      <p:ext uri="{BB962C8B-B14F-4D97-AF65-F5344CB8AC3E}">
        <p14:creationId xmlns:p14="http://schemas.microsoft.com/office/powerpoint/2010/main" val="925330851"/>
      </p:ext>
    </p:extLst>
  </p:cSld>
  <p:clrMapOvr>
    <a:masterClrMapping/>
  </p:clrMapOvr>
  <p:extLst>
    <p:ext uri="{DCECCB84-F9BA-43D5-87BE-67443E8EF086}">
      <p15:sldGuideLst xmlns:p15="http://schemas.microsoft.com/office/powerpoint/2012/main">
        <p15:guide id="1" orient="horz" pos="3239" userDrawn="1">
          <p15:clr>
            <a:srgbClr val="FBAE40"/>
          </p15:clr>
        </p15:guide>
        <p15:guide id="2" pos="57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タイトルスライド - サブタイトル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704850" y="4846596"/>
            <a:ext cx="16878300" cy="1338304"/>
          </a:xfrm>
        </p:spPr>
        <p:txBody>
          <a:bodyPr anchor="t">
            <a:normAutofit/>
          </a:bodyPr>
          <a:lstStyle>
            <a:lvl1pPr algn="ctr">
              <a:lnSpc>
                <a:spcPct val="100000"/>
              </a:lnSpc>
              <a:defRPr sz="5400">
                <a:latin typeface="HGP創英角ﾎﾟｯﾌﾟ体" panose="040B0A00000000000000" pitchFamily="50" charset="-128"/>
                <a:ea typeface="HGP創英角ﾎﾟｯﾌﾟ体" panose="040B0A00000000000000" pitchFamily="50" charset="-128"/>
                <a:cs typeface="HGP創英角ﾎﾟｯﾌﾟ体" panose="040B0A00000000000000" pitchFamily="50" charset="-128"/>
              </a:defRPr>
            </a:lvl1pPr>
          </a:lstStyle>
          <a:p>
            <a:r>
              <a:rPr kumimoji="1" lang="ja-JP" altLang="en-US" dirty="0"/>
              <a:t>プレゼンテーションタイトル</a:t>
            </a:r>
          </a:p>
        </p:txBody>
      </p:sp>
      <p:sp>
        <p:nvSpPr>
          <p:cNvPr id="3" name="テキスト プレースホルダー 5"/>
          <p:cNvSpPr>
            <a:spLocks noGrp="1"/>
          </p:cNvSpPr>
          <p:nvPr>
            <p:ph type="body" sz="quarter" idx="12" hasCustomPrompt="1"/>
          </p:nvPr>
        </p:nvSpPr>
        <p:spPr>
          <a:xfrm>
            <a:off x="2628900" y="7924800"/>
            <a:ext cx="13030200" cy="2024856"/>
          </a:xfrm>
        </p:spPr>
        <p:txBody>
          <a:bodyPr anchor="b">
            <a:normAutofit/>
          </a:bodyPr>
          <a:lstStyle>
            <a:lvl1pPr marL="0" indent="0" algn="ctr">
              <a:lnSpc>
                <a:spcPct val="130000"/>
              </a:lnSpc>
              <a:spcBef>
                <a:spcPts val="0"/>
              </a:spcBef>
              <a:buNone/>
              <a:defRPr sz="2400">
                <a:solidFill>
                  <a:schemeClr val="tx2"/>
                </a:solidFill>
              </a:defRPr>
            </a:lvl1pPr>
          </a:lstStyle>
          <a:p>
            <a:pPr lvl="0"/>
            <a:r>
              <a:rPr kumimoji="1" lang="ja-JP" altLang="en-US" dirty="0"/>
              <a:t>テキストを入力</a:t>
            </a:r>
            <a:endParaRPr kumimoji="1" lang="en-US" altLang="ja-JP" dirty="0"/>
          </a:p>
        </p:txBody>
      </p:sp>
      <p:sp>
        <p:nvSpPr>
          <p:cNvPr id="4" name="テキスト プレースホルダー 5"/>
          <p:cNvSpPr>
            <a:spLocks noGrp="1"/>
          </p:cNvSpPr>
          <p:nvPr>
            <p:ph type="body" sz="quarter" idx="13" hasCustomPrompt="1"/>
          </p:nvPr>
        </p:nvSpPr>
        <p:spPr>
          <a:xfrm>
            <a:off x="2628900" y="3937000"/>
            <a:ext cx="13030200" cy="909596"/>
          </a:xfrm>
        </p:spPr>
        <p:txBody>
          <a:bodyPr anchor="b">
            <a:normAutofit/>
          </a:bodyPr>
          <a:lstStyle>
            <a:lvl1pPr marL="0" indent="0" algn="ctr">
              <a:lnSpc>
                <a:spcPct val="130000"/>
              </a:lnSpc>
              <a:spcBef>
                <a:spcPts val="0"/>
              </a:spcBef>
              <a:buNone/>
              <a:defRPr sz="2800">
                <a:solidFill>
                  <a:schemeClr val="tx1"/>
                </a:solidFill>
              </a:defRPr>
            </a:lvl1pPr>
          </a:lstStyle>
          <a:p>
            <a:pPr lvl="0"/>
            <a:r>
              <a:rPr kumimoji="1" lang="ja-JP" altLang="en-US" dirty="0"/>
              <a:t>サブタイトル</a:t>
            </a:r>
            <a:endParaRPr kumimoji="1" lang="en-US" altLang="ja-JP" dirty="0"/>
          </a:p>
        </p:txBody>
      </p:sp>
    </p:spTree>
    <p:extLst>
      <p:ext uri="{BB962C8B-B14F-4D97-AF65-F5344CB8AC3E}">
        <p14:creationId xmlns:p14="http://schemas.microsoft.com/office/powerpoint/2010/main" val="3234456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タイトルスライド - サブタイトル 3">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704850" y="4846596"/>
            <a:ext cx="16878300" cy="1338304"/>
          </a:xfrm>
        </p:spPr>
        <p:txBody>
          <a:bodyPr anchor="t">
            <a:normAutofit/>
          </a:bodyPr>
          <a:lstStyle>
            <a:lvl1pPr algn="ctr">
              <a:lnSpc>
                <a:spcPct val="100000"/>
              </a:lnSpc>
              <a:defRPr sz="5400">
                <a:latin typeface="HGP創英角ﾎﾟｯﾌﾟ体" panose="040B0A00000000000000" pitchFamily="50" charset="-128"/>
                <a:ea typeface="HGP創英角ﾎﾟｯﾌﾟ体" panose="040B0A00000000000000" pitchFamily="50" charset="-128"/>
                <a:cs typeface="HGP創英角ﾎﾟｯﾌﾟ体" panose="040B0A00000000000000" pitchFamily="50" charset="-128"/>
              </a:defRPr>
            </a:lvl1pPr>
          </a:lstStyle>
          <a:p>
            <a:r>
              <a:rPr kumimoji="1" lang="ja-JP" altLang="en-US" dirty="0"/>
              <a:t>プレゼンテーションタイトル</a:t>
            </a:r>
          </a:p>
        </p:txBody>
      </p:sp>
      <p:sp>
        <p:nvSpPr>
          <p:cNvPr id="3" name="テキスト プレースホルダー 5"/>
          <p:cNvSpPr>
            <a:spLocks noGrp="1"/>
          </p:cNvSpPr>
          <p:nvPr>
            <p:ph type="body" sz="quarter" idx="12" hasCustomPrompt="1"/>
          </p:nvPr>
        </p:nvSpPr>
        <p:spPr>
          <a:xfrm>
            <a:off x="2628900" y="7924800"/>
            <a:ext cx="13030200" cy="2024856"/>
          </a:xfrm>
        </p:spPr>
        <p:txBody>
          <a:bodyPr anchor="b">
            <a:normAutofit/>
          </a:bodyPr>
          <a:lstStyle>
            <a:lvl1pPr marL="0" indent="0" algn="ctr">
              <a:lnSpc>
                <a:spcPct val="130000"/>
              </a:lnSpc>
              <a:spcBef>
                <a:spcPts val="0"/>
              </a:spcBef>
              <a:buNone/>
              <a:defRPr sz="2400">
                <a:solidFill>
                  <a:schemeClr val="tx2"/>
                </a:solidFill>
              </a:defRPr>
            </a:lvl1pPr>
          </a:lstStyle>
          <a:p>
            <a:pPr lvl="0"/>
            <a:r>
              <a:rPr kumimoji="1" lang="ja-JP" altLang="en-US" dirty="0"/>
              <a:t>テキストを入力</a:t>
            </a:r>
            <a:endParaRPr kumimoji="1" lang="en-US" altLang="ja-JP" dirty="0"/>
          </a:p>
        </p:txBody>
      </p:sp>
      <p:sp>
        <p:nvSpPr>
          <p:cNvPr id="4" name="テキスト プレースホルダー 5"/>
          <p:cNvSpPr>
            <a:spLocks noGrp="1"/>
          </p:cNvSpPr>
          <p:nvPr>
            <p:ph type="body" sz="quarter" idx="13" hasCustomPrompt="1"/>
          </p:nvPr>
        </p:nvSpPr>
        <p:spPr>
          <a:xfrm>
            <a:off x="2628900" y="3937000"/>
            <a:ext cx="13030200" cy="909596"/>
          </a:xfrm>
        </p:spPr>
        <p:txBody>
          <a:bodyPr anchor="b">
            <a:normAutofit/>
          </a:bodyPr>
          <a:lstStyle>
            <a:lvl1pPr marL="0" indent="0" algn="ctr">
              <a:lnSpc>
                <a:spcPct val="130000"/>
              </a:lnSpc>
              <a:spcBef>
                <a:spcPts val="0"/>
              </a:spcBef>
              <a:buNone/>
              <a:defRPr sz="2800">
                <a:solidFill>
                  <a:schemeClr val="tx1"/>
                </a:solidFill>
              </a:defRPr>
            </a:lvl1pPr>
          </a:lstStyle>
          <a:p>
            <a:pPr lvl="0"/>
            <a:r>
              <a:rPr kumimoji="1" lang="ja-JP" altLang="en-US" dirty="0"/>
              <a:t>サブタイトル</a:t>
            </a:r>
            <a:endParaRPr kumimoji="1" lang="en-US" altLang="ja-JP" dirty="0"/>
          </a:p>
        </p:txBody>
      </p:sp>
      <p:sp>
        <p:nvSpPr>
          <p:cNvPr id="5" name="図プレースホルダー 4"/>
          <p:cNvSpPr>
            <a:spLocks noGrp="1"/>
          </p:cNvSpPr>
          <p:nvPr>
            <p:ph type="pic" sz="quarter" idx="14"/>
          </p:nvPr>
        </p:nvSpPr>
        <p:spPr>
          <a:xfrm>
            <a:off x="8570687" y="2790374"/>
            <a:ext cx="1146627" cy="1146626"/>
          </a:xfrm>
          <a:noFill/>
        </p:spPr>
        <p:txBody>
          <a:bodyPr>
            <a:normAutofit/>
          </a:bodyPr>
          <a:lstStyle>
            <a:lvl1pPr>
              <a:defRPr sz="1800"/>
            </a:lvl1pPr>
          </a:lstStyle>
          <a:p>
            <a:endParaRPr kumimoji="1" lang="ja-JP" altLang="en-US" dirty="0"/>
          </a:p>
        </p:txBody>
      </p:sp>
    </p:spTree>
    <p:extLst>
      <p:ext uri="{BB962C8B-B14F-4D97-AF65-F5344CB8AC3E}">
        <p14:creationId xmlns:p14="http://schemas.microsoft.com/office/powerpoint/2010/main" val="3483472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タイトルスライド - 矩形">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3505200" y="4494202"/>
            <a:ext cx="14077950" cy="1095406"/>
          </a:xfrm>
        </p:spPr>
        <p:txBody>
          <a:bodyPr anchor="b">
            <a:noAutofit/>
          </a:bodyPr>
          <a:lstStyle>
            <a:lvl1pPr algn="l">
              <a:lnSpc>
                <a:spcPct val="100000"/>
              </a:lnSpc>
              <a:defRPr sz="7200">
                <a:latin typeface="HGP創英角ﾎﾟｯﾌﾟ体" panose="040B0A00000000000000" pitchFamily="50" charset="-128"/>
                <a:ea typeface="HGP創英角ﾎﾟｯﾌﾟ体" panose="040B0A00000000000000" pitchFamily="50" charset="-128"/>
                <a:cs typeface="HGP創英角ﾎﾟｯﾌﾟ体" panose="040B0A00000000000000" pitchFamily="50" charset="-128"/>
              </a:defRPr>
            </a:lvl1pPr>
          </a:lstStyle>
          <a:p>
            <a:r>
              <a:rPr kumimoji="1" lang="ja-JP" altLang="en-US" dirty="0"/>
              <a:t>プレゼンテーションタイトル</a:t>
            </a:r>
          </a:p>
        </p:txBody>
      </p:sp>
      <p:sp>
        <p:nvSpPr>
          <p:cNvPr id="3" name="テキスト プレースホルダー 5"/>
          <p:cNvSpPr>
            <a:spLocks noGrp="1"/>
          </p:cNvSpPr>
          <p:nvPr>
            <p:ph type="body" sz="quarter" idx="12" hasCustomPrompt="1"/>
          </p:nvPr>
        </p:nvSpPr>
        <p:spPr>
          <a:xfrm>
            <a:off x="3517900" y="5791210"/>
            <a:ext cx="13030200" cy="2024856"/>
          </a:xfrm>
        </p:spPr>
        <p:txBody>
          <a:bodyPr anchor="t">
            <a:normAutofit/>
          </a:bodyPr>
          <a:lstStyle>
            <a:lvl1pPr marL="0" indent="0" algn="l">
              <a:lnSpc>
                <a:spcPct val="130000"/>
              </a:lnSpc>
              <a:spcBef>
                <a:spcPts val="0"/>
              </a:spcBef>
              <a:buNone/>
              <a:defRPr sz="4400">
                <a:solidFill>
                  <a:schemeClr val="tx2"/>
                </a:solidFill>
              </a:defRPr>
            </a:lvl1pPr>
          </a:lstStyle>
          <a:p>
            <a:pPr lvl="0"/>
            <a:r>
              <a:rPr kumimoji="1" lang="ja-JP" altLang="en-US" dirty="0"/>
              <a:t>テキストを入力</a:t>
            </a:r>
            <a:endParaRPr kumimoji="1" lang="en-US" altLang="ja-JP" dirty="0"/>
          </a:p>
        </p:txBody>
      </p:sp>
      <p:sp>
        <p:nvSpPr>
          <p:cNvPr id="4" name="正方形/長方形 3"/>
          <p:cNvSpPr/>
          <p:nvPr userDrawn="1"/>
        </p:nvSpPr>
        <p:spPr>
          <a:xfrm>
            <a:off x="0" y="4494202"/>
            <a:ext cx="3238500" cy="1297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2986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タイトルスライド - 矩形とサブタイトル">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3479800" y="4986296"/>
            <a:ext cx="14243050" cy="1135104"/>
          </a:xfrm>
        </p:spPr>
        <p:txBody>
          <a:bodyPr anchor="t">
            <a:normAutofit/>
          </a:bodyPr>
          <a:lstStyle>
            <a:lvl1pPr algn="l">
              <a:lnSpc>
                <a:spcPct val="100000"/>
              </a:lnSpc>
              <a:defRPr sz="5400">
                <a:latin typeface="HGP創英角ﾎﾟｯﾌﾟ体" panose="040B0A00000000000000" pitchFamily="50" charset="-128"/>
                <a:ea typeface="HGP創英角ﾎﾟｯﾌﾟ体" panose="040B0A00000000000000" pitchFamily="50" charset="-128"/>
                <a:cs typeface="HGP創英角ﾎﾟｯﾌﾟ体" panose="040B0A00000000000000" pitchFamily="50" charset="-128"/>
              </a:defRPr>
            </a:lvl1pPr>
          </a:lstStyle>
          <a:p>
            <a:r>
              <a:rPr kumimoji="1" lang="ja-JP" altLang="en-US" dirty="0"/>
              <a:t>プレゼンテーションタイトル</a:t>
            </a:r>
          </a:p>
        </p:txBody>
      </p:sp>
      <p:sp>
        <p:nvSpPr>
          <p:cNvPr id="3" name="テキスト プレースホルダー 5"/>
          <p:cNvSpPr>
            <a:spLocks noGrp="1"/>
          </p:cNvSpPr>
          <p:nvPr>
            <p:ph type="body" sz="quarter" idx="12" hasCustomPrompt="1"/>
          </p:nvPr>
        </p:nvSpPr>
        <p:spPr>
          <a:xfrm>
            <a:off x="2628900" y="7924800"/>
            <a:ext cx="13030200" cy="2024856"/>
          </a:xfrm>
        </p:spPr>
        <p:txBody>
          <a:bodyPr anchor="b">
            <a:normAutofit/>
          </a:bodyPr>
          <a:lstStyle>
            <a:lvl1pPr marL="0" indent="0" algn="ctr">
              <a:lnSpc>
                <a:spcPct val="130000"/>
              </a:lnSpc>
              <a:spcBef>
                <a:spcPts val="0"/>
              </a:spcBef>
              <a:buNone/>
              <a:defRPr sz="2400">
                <a:solidFill>
                  <a:schemeClr val="tx2"/>
                </a:solidFill>
              </a:defRPr>
            </a:lvl1pPr>
          </a:lstStyle>
          <a:p>
            <a:pPr lvl="0"/>
            <a:r>
              <a:rPr kumimoji="1" lang="ja-JP" altLang="en-US" dirty="0"/>
              <a:t>テキストを入力</a:t>
            </a:r>
            <a:endParaRPr kumimoji="1" lang="en-US" altLang="ja-JP" dirty="0"/>
          </a:p>
        </p:txBody>
      </p:sp>
      <p:sp>
        <p:nvSpPr>
          <p:cNvPr id="4" name="テキスト プレースホルダー 5"/>
          <p:cNvSpPr>
            <a:spLocks noGrp="1"/>
          </p:cNvSpPr>
          <p:nvPr>
            <p:ph type="body" sz="quarter" idx="13" hasCustomPrompt="1"/>
          </p:nvPr>
        </p:nvSpPr>
        <p:spPr>
          <a:xfrm>
            <a:off x="3505200" y="4152900"/>
            <a:ext cx="12319000" cy="909596"/>
          </a:xfrm>
        </p:spPr>
        <p:txBody>
          <a:bodyPr anchor="b">
            <a:normAutofit/>
          </a:bodyPr>
          <a:lstStyle>
            <a:lvl1pPr marL="0" indent="0" algn="l">
              <a:lnSpc>
                <a:spcPct val="130000"/>
              </a:lnSpc>
              <a:spcBef>
                <a:spcPts val="0"/>
              </a:spcBef>
              <a:buNone/>
              <a:defRPr sz="2800">
                <a:solidFill>
                  <a:schemeClr val="tx1"/>
                </a:solidFill>
              </a:defRPr>
            </a:lvl1pPr>
          </a:lstStyle>
          <a:p>
            <a:pPr lvl="0"/>
            <a:r>
              <a:rPr kumimoji="1" lang="ja-JP" altLang="en-US" dirty="0"/>
              <a:t>サブタイトル</a:t>
            </a:r>
            <a:endParaRPr kumimoji="1" lang="en-US" altLang="ja-JP" dirty="0"/>
          </a:p>
        </p:txBody>
      </p:sp>
      <p:sp>
        <p:nvSpPr>
          <p:cNvPr id="5" name="正方形/長方形 4"/>
          <p:cNvSpPr/>
          <p:nvPr userDrawn="1"/>
        </p:nvSpPr>
        <p:spPr>
          <a:xfrm>
            <a:off x="0" y="4494202"/>
            <a:ext cx="3238500" cy="1297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40084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タイトルスライド - 画像 - 1">
    <p:spTree>
      <p:nvGrpSpPr>
        <p:cNvPr id="1" name=""/>
        <p:cNvGrpSpPr/>
        <p:nvPr/>
      </p:nvGrpSpPr>
      <p:grpSpPr>
        <a:xfrm>
          <a:off x="0" y="0"/>
          <a:ext cx="0" cy="0"/>
          <a:chOff x="0" y="0"/>
          <a:chExt cx="0" cy="0"/>
        </a:xfrm>
      </p:grpSpPr>
      <p:sp>
        <p:nvSpPr>
          <p:cNvPr id="6" name="図プレースホルダー 3"/>
          <p:cNvSpPr>
            <a:spLocks noGrp="1"/>
          </p:cNvSpPr>
          <p:nvPr>
            <p:ph type="pic" sz="quarter" idx="10"/>
          </p:nvPr>
        </p:nvSpPr>
        <p:spPr>
          <a:xfrm>
            <a:off x="0" y="0"/>
            <a:ext cx="18288000" cy="10285413"/>
          </a:xfrm>
          <a:solidFill>
            <a:schemeClr val="accent1">
              <a:lumMod val="20000"/>
              <a:lumOff val="80000"/>
            </a:schemeClr>
          </a:solidFill>
        </p:spPr>
        <p:txBody>
          <a:bodyPr>
            <a:normAutofit/>
          </a:bodyPr>
          <a:lstStyle>
            <a:lvl1pPr>
              <a:defRPr sz="1800"/>
            </a:lvl1pPr>
          </a:lstStyle>
          <a:p>
            <a:endParaRPr kumimoji="1" lang="ja-JP" altLang="en-US" dirty="0"/>
          </a:p>
        </p:txBody>
      </p:sp>
      <p:sp>
        <p:nvSpPr>
          <p:cNvPr id="10" name="テキスト プレースホルダー 5"/>
          <p:cNvSpPr>
            <a:spLocks noGrp="1"/>
          </p:cNvSpPr>
          <p:nvPr>
            <p:ph type="body" sz="quarter" idx="14" hasCustomPrompt="1"/>
          </p:nvPr>
        </p:nvSpPr>
        <p:spPr>
          <a:xfrm>
            <a:off x="9144000" y="0"/>
            <a:ext cx="9144000" cy="10285413"/>
          </a:xfrm>
          <a:solidFill>
            <a:schemeClr val="accent1">
              <a:alpha val="30000"/>
            </a:schemeClr>
          </a:solidFill>
        </p:spPr>
        <p:txBody>
          <a:bodyPr anchor="b">
            <a:normAutofit/>
          </a:bodyPr>
          <a:lstStyle>
            <a:lvl1pPr marL="0" indent="0" algn="l">
              <a:lnSpc>
                <a:spcPct val="130000"/>
              </a:lnSpc>
              <a:spcBef>
                <a:spcPts val="0"/>
              </a:spcBef>
              <a:buNone/>
              <a:defRPr sz="2800">
                <a:solidFill>
                  <a:schemeClr val="tx1"/>
                </a:solidFill>
              </a:defRPr>
            </a:lvl1pPr>
          </a:lstStyle>
          <a:p>
            <a:pPr lvl="0"/>
            <a:r>
              <a:rPr kumimoji="1" lang="en-US" altLang="ja-JP" dirty="0"/>
              <a:t> </a:t>
            </a:r>
          </a:p>
        </p:txBody>
      </p:sp>
      <p:sp>
        <p:nvSpPr>
          <p:cNvPr id="8" name="テキスト プレースホルダー 5"/>
          <p:cNvSpPr>
            <a:spLocks noGrp="1"/>
          </p:cNvSpPr>
          <p:nvPr>
            <p:ph type="body" sz="quarter" idx="12" hasCustomPrompt="1"/>
          </p:nvPr>
        </p:nvSpPr>
        <p:spPr>
          <a:xfrm>
            <a:off x="9417956" y="7924800"/>
            <a:ext cx="8449130" cy="2024856"/>
          </a:xfrm>
        </p:spPr>
        <p:txBody>
          <a:bodyPr anchor="b">
            <a:normAutofit/>
          </a:bodyPr>
          <a:lstStyle>
            <a:lvl1pPr marL="0" indent="0" algn="ctr">
              <a:lnSpc>
                <a:spcPct val="130000"/>
              </a:lnSpc>
              <a:spcBef>
                <a:spcPts val="0"/>
              </a:spcBef>
              <a:buNone/>
              <a:defRPr sz="2400">
                <a:solidFill>
                  <a:schemeClr val="bg1"/>
                </a:solidFill>
              </a:defRPr>
            </a:lvl1pPr>
          </a:lstStyle>
          <a:p>
            <a:pPr lvl="0"/>
            <a:r>
              <a:rPr kumimoji="1" lang="ja-JP" altLang="en-US" dirty="0"/>
              <a:t>テキストを入力</a:t>
            </a:r>
            <a:endParaRPr kumimoji="1" lang="en-US" altLang="ja-JP" dirty="0"/>
          </a:p>
        </p:txBody>
      </p:sp>
      <p:sp>
        <p:nvSpPr>
          <p:cNvPr id="7" name="タイトル 1"/>
          <p:cNvSpPr>
            <a:spLocks noGrp="1"/>
          </p:cNvSpPr>
          <p:nvPr>
            <p:ph type="title" hasCustomPrompt="1"/>
          </p:nvPr>
        </p:nvSpPr>
        <p:spPr>
          <a:xfrm>
            <a:off x="9392557" y="5160468"/>
            <a:ext cx="8474529" cy="1820904"/>
          </a:xfrm>
        </p:spPr>
        <p:txBody>
          <a:bodyPr anchor="t">
            <a:normAutofit/>
          </a:bodyPr>
          <a:lstStyle>
            <a:lvl1pPr algn="ctr">
              <a:lnSpc>
                <a:spcPct val="100000"/>
              </a:lnSpc>
              <a:defRPr sz="4400">
                <a:solidFill>
                  <a:schemeClr val="bg1"/>
                </a:solidFill>
                <a:latin typeface="HGP創英角ﾎﾟｯﾌﾟ体" panose="040B0A00000000000000" pitchFamily="50" charset="-128"/>
                <a:ea typeface="HGP創英角ﾎﾟｯﾌﾟ体" panose="040B0A00000000000000" pitchFamily="50" charset="-128"/>
                <a:cs typeface="HGP創英角ﾎﾟｯﾌﾟ体" panose="040B0A00000000000000" pitchFamily="50" charset="-128"/>
              </a:defRPr>
            </a:lvl1pPr>
          </a:lstStyle>
          <a:p>
            <a:r>
              <a:rPr kumimoji="1" lang="ja-JP" altLang="en-US" dirty="0"/>
              <a:t>プレゼンテーションタイトル</a:t>
            </a:r>
          </a:p>
        </p:txBody>
      </p:sp>
      <p:sp>
        <p:nvSpPr>
          <p:cNvPr id="9" name="テキスト プレースホルダー 5"/>
          <p:cNvSpPr>
            <a:spLocks noGrp="1"/>
          </p:cNvSpPr>
          <p:nvPr>
            <p:ph type="body" sz="quarter" idx="13" hasCustomPrompt="1"/>
          </p:nvPr>
        </p:nvSpPr>
        <p:spPr>
          <a:xfrm>
            <a:off x="9417957" y="4269016"/>
            <a:ext cx="8450833" cy="909596"/>
          </a:xfrm>
        </p:spPr>
        <p:txBody>
          <a:bodyPr anchor="b">
            <a:normAutofit/>
          </a:bodyPr>
          <a:lstStyle>
            <a:lvl1pPr marL="0" indent="0" algn="ctr">
              <a:lnSpc>
                <a:spcPct val="130000"/>
              </a:lnSpc>
              <a:spcBef>
                <a:spcPts val="0"/>
              </a:spcBef>
              <a:buNone/>
              <a:defRPr sz="2800">
                <a:solidFill>
                  <a:schemeClr val="bg1"/>
                </a:solidFill>
              </a:defRPr>
            </a:lvl1pPr>
          </a:lstStyle>
          <a:p>
            <a:pPr lvl="0"/>
            <a:r>
              <a:rPr kumimoji="1" lang="ja-JP" altLang="en-US" dirty="0"/>
              <a:t>サブタイトル</a:t>
            </a:r>
            <a:endParaRPr kumimoji="1" lang="en-US" altLang="ja-JP" dirty="0"/>
          </a:p>
        </p:txBody>
      </p:sp>
    </p:spTree>
    <p:extLst>
      <p:ext uri="{BB962C8B-B14F-4D97-AF65-F5344CB8AC3E}">
        <p14:creationId xmlns:p14="http://schemas.microsoft.com/office/powerpoint/2010/main" val="32110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タイトルスライド - 画像 - 2">
    <p:spTree>
      <p:nvGrpSpPr>
        <p:cNvPr id="1" name=""/>
        <p:cNvGrpSpPr/>
        <p:nvPr/>
      </p:nvGrpSpPr>
      <p:grpSpPr>
        <a:xfrm>
          <a:off x="0" y="0"/>
          <a:ext cx="0" cy="0"/>
          <a:chOff x="0" y="0"/>
          <a:chExt cx="0" cy="0"/>
        </a:xfrm>
      </p:grpSpPr>
      <p:sp>
        <p:nvSpPr>
          <p:cNvPr id="6" name="図プレースホルダー 3"/>
          <p:cNvSpPr>
            <a:spLocks noGrp="1"/>
          </p:cNvSpPr>
          <p:nvPr>
            <p:ph type="pic" sz="quarter" idx="10"/>
          </p:nvPr>
        </p:nvSpPr>
        <p:spPr>
          <a:xfrm>
            <a:off x="0" y="0"/>
            <a:ext cx="18288000" cy="10285413"/>
          </a:xfrm>
          <a:solidFill>
            <a:schemeClr val="accent1">
              <a:lumMod val="20000"/>
              <a:lumOff val="80000"/>
            </a:schemeClr>
          </a:solidFill>
        </p:spPr>
        <p:txBody>
          <a:bodyPr>
            <a:normAutofit/>
          </a:bodyPr>
          <a:lstStyle>
            <a:lvl1pPr>
              <a:defRPr sz="1800"/>
            </a:lvl1pPr>
          </a:lstStyle>
          <a:p>
            <a:endParaRPr kumimoji="1" lang="ja-JP" altLang="en-US" dirty="0"/>
          </a:p>
        </p:txBody>
      </p:sp>
      <p:sp>
        <p:nvSpPr>
          <p:cNvPr id="10" name="テキスト プレースホルダー 5"/>
          <p:cNvSpPr>
            <a:spLocks noGrp="1"/>
          </p:cNvSpPr>
          <p:nvPr>
            <p:ph type="body" sz="quarter" idx="14" hasCustomPrompt="1"/>
          </p:nvPr>
        </p:nvSpPr>
        <p:spPr>
          <a:xfrm>
            <a:off x="0" y="5878287"/>
            <a:ext cx="18288000" cy="3381828"/>
          </a:xfrm>
          <a:solidFill>
            <a:schemeClr val="accent1">
              <a:alpha val="30000"/>
            </a:schemeClr>
          </a:solidFill>
        </p:spPr>
        <p:txBody>
          <a:bodyPr anchor="b">
            <a:normAutofit/>
          </a:bodyPr>
          <a:lstStyle>
            <a:lvl1pPr marL="0" indent="0" algn="l">
              <a:lnSpc>
                <a:spcPct val="130000"/>
              </a:lnSpc>
              <a:spcBef>
                <a:spcPts val="0"/>
              </a:spcBef>
              <a:buNone/>
              <a:defRPr sz="2800">
                <a:solidFill>
                  <a:schemeClr val="tx1"/>
                </a:solidFill>
              </a:defRPr>
            </a:lvl1pPr>
          </a:lstStyle>
          <a:p>
            <a:pPr lvl="0"/>
            <a:r>
              <a:rPr kumimoji="1" lang="en-US" altLang="ja-JP" dirty="0"/>
              <a:t> </a:t>
            </a:r>
          </a:p>
        </p:txBody>
      </p:sp>
      <p:sp>
        <p:nvSpPr>
          <p:cNvPr id="8" name="テキスト プレースホルダー 5"/>
          <p:cNvSpPr>
            <a:spLocks noGrp="1"/>
          </p:cNvSpPr>
          <p:nvPr>
            <p:ph type="body" sz="quarter" idx="12" hasCustomPrompt="1"/>
          </p:nvPr>
        </p:nvSpPr>
        <p:spPr>
          <a:xfrm>
            <a:off x="3671661" y="8069943"/>
            <a:ext cx="10944679" cy="1008856"/>
          </a:xfrm>
        </p:spPr>
        <p:txBody>
          <a:bodyPr anchor="b">
            <a:normAutofit/>
          </a:bodyPr>
          <a:lstStyle>
            <a:lvl1pPr marL="0" indent="0" algn="ctr">
              <a:lnSpc>
                <a:spcPct val="130000"/>
              </a:lnSpc>
              <a:spcBef>
                <a:spcPts val="0"/>
              </a:spcBef>
              <a:buNone/>
              <a:defRPr sz="2400">
                <a:solidFill>
                  <a:schemeClr val="bg1"/>
                </a:solidFill>
              </a:defRPr>
            </a:lvl1pPr>
          </a:lstStyle>
          <a:p>
            <a:pPr lvl="0"/>
            <a:r>
              <a:rPr kumimoji="1" lang="ja-JP" altLang="en-US" dirty="0"/>
              <a:t>テキストを入力</a:t>
            </a:r>
            <a:endParaRPr kumimoji="1" lang="en-US" altLang="ja-JP" dirty="0"/>
          </a:p>
        </p:txBody>
      </p:sp>
      <p:sp>
        <p:nvSpPr>
          <p:cNvPr id="7" name="タイトル 1"/>
          <p:cNvSpPr>
            <a:spLocks noGrp="1"/>
          </p:cNvSpPr>
          <p:nvPr>
            <p:ph type="title" hasCustomPrompt="1"/>
          </p:nvPr>
        </p:nvSpPr>
        <p:spPr>
          <a:xfrm>
            <a:off x="1029597" y="6761719"/>
            <a:ext cx="16228806" cy="996933"/>
          </a:xfrm>
        </p:spPr>
        <p:txBody>
          <a:bodyPr anchor="t">
            <a:normAutofit/>
          </a:bodyPr>
          <a:lstStyle>
            <a:lvl1pPr algn="ctr">
              <a:lnSpc>
                <a:spcPct val="100000"/>
              </a:lnSpc>
              <a:defRPr sz="4800">
                <a:solidFill>
                  <a:schemeClr val="bg1"/>
                </a:solidFill>
                <a:latin typeface="HGP創英角ﾎﾟｯﾌﾟ体" panose="040B0A00000000000000" pitchFamily="50" charset="-128"/>
                <a:ea typeface="HGP創英角ﾎﾟｯﾌﾟ体" panose="040B0A00000000000000" pitchFamily="50" charset="-128"/>
                <a:cs typeface="HGP創英角ﾎﾟｯﾌﾟ体" panose="040B0A00000000000000" pitchFamily="50" charset="-128"/>
              </a:defRPr>
            </a:lvl1pPr>
          </a:lstStyle>
          <a:p>
            <a:r>
              <a:rPr kumimoji="1" lang="ja-JP" altLang="en-US" dirty="0"/>
              <a:t>プレゼンテーションタイトル</a:t>
            </a:r>
          </a:p>
        </p:txBody>
      </p:sp>
      <p:sp>
        <p:nvSpPr>
          <p:cNvPr id="9" name="テキスト プレースホルダー 5"/>
          <p:cNvSpPr>
            <a:spLocks noGrp="1"/>
          </p:cNvSpPr>
          <p:nvPr>
            <p:ph type="body" sz="quarter" idx="13" hasCustomPrompt="1"/>
          </p:nvPr>
        </p:nvSpPr>
        <p:spPr>
          <a:xfrm>
            <a:off x="1052286" y="5870267"/>
            <a:ext cx="16183428" cy="909596"/>
          </a:xfrm>
        </p:spPr>
        <p:txBody>
          <a:bodyPr anchor="b">
            <a:normAutofit/>
          </a:bodyPr>
          <a:lstStyle>
            <a:lvl1pPr marL="0" indent="0" algn="ctr">
              <a:lnSpc>
                <a:spcPct val="130000"/>
              </a:lnSpc>
              <a:spcBef>
                <a:spcPts val="0"/>
              </a:spcBef>
              <a:buNone/>
              <a:defRPr sz="2800">
                <a:solidFill>
                  <a:schemeClr val="bg1"/>
                </a:solidFill>
              </a:defRPr>
            </a:lvl1pPr>
          </a:lstStyle>
          <a:p>
            <a:pPr lvl="0"/>
            <a:r>
              <a:rPr kumimoji="1" lang="ja-JP" altLang="en-US" dirty="0"/>
              <a:t>サブタイトル</a:t>
            </a:r>
            <a:endParaRPr kumimoji="1" lang="en-US" altLang="ja-JP" dirty="0"/>
          </a:p>
        </p:txBody>
      </p:sp>
    </p:spTree>
    <p:extLst>
      <p:ext uri="{BB962C8B-B14F-4D97-AF65-F5344CB8AC3E}">
        <p14:creationId xmlns:p14="http://schemas.microsoft.com/office/powerpoint/2010/main" val="871950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おわりに -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704850" y="4403704"/>
            <a:ext cx="16878300" cy="1478004"/>
          </a:xfrm>
        </p:spPr>
        <p:txBody>
          <a:bodyPr>
            <a:normAutofit/>
          </a:bodyPr>
          <a:lstStyle>
            <a:lvl1pPr algn="ctr">
              <a:lnSpc>
                <a:spcPct val="100000"/>
              </a:lnSpc>
              <a:defRPr sz="4800">
                <a:latin typeface="+mj-ea"/>
                <a:ea typeface="+mj-ea"/>
                <a:cs typeface="Spica Neue P Bold" panose="02000803000000000000" pitchFamily="2" charset="-128"/>
              </a:defRPr>
            </a:lvl1pPr>
          </a:lstStyle>
          <a:p>
            <a:r>
              <a:rPr kumimoji="1" lang="ja-JP" altLang="en-US" dirty="0"/>
              <a:t>テキスト</a:t>
            </a:r>
          </a:p>
        </p:txBody>
      </p:sp>
      <p:sp>
        <p:nvSpPr>
          <p:cNvPr id="3" name="テキスト プレースホルダー 5"/>
          <p:cNvSpPr>
            <a:spLocks noGrp="1"/>
          </p:cNvSpPr>
          <p:nvPr>
            <p:ph type="body" sz="quarter" idx="12" hasCustomPrompt="1"/>
          </p:nvPr>
        </p:nvSpPr>
        <p:spPr>
          <a:xfrm>
            <a:off x="2628900" y="7924800"/>
            <a:ext cx="13030200" cy="2024856"/>
          </a:xfrm>
        </p:spPr>
        <p:txBody>
          <a:bodyPr anchor="b">
            <a:normAutofit/>
          </a:bodyPr>
          <a:lstStyle>
            <a:lvl1pPr marL="0" indent="0" algn="ctr">
              <a:lnSpc>
                <a:spcPct val="130000"/>
              </a:lnSpc>
              <a:spcBef>
                <a:spcPts val="0"/>
              </a:spcBef>
              <a:buNone/>
              <a:defRPr sz="2400">
                <a:solidFill>
                  <a:schemeClr val="tx2"/>
                </a:solidFill>
              </a:defRPr>
            </a:lvl1pPr>
          </a:lstStyle>
          <a:p>
            <a:pPr lvl="0"/>
            <a:r>
              <a:rPr kumimoji="1" lang="ja-JP" altLang="en-US" dirty="0"/>
              <a:t>テキストを入力</a:t>
            </a:r>
            <a:endParaRPr kumimoji="1" lang="en-US" altLang="ja-JP" dirty="0"/>
          </a:p>
        </p:txBody>
      </p:sp>
    </p:spTree>
    <p:extLst>
      <p:ext uri="{BB962C8B-B14F-4D97-AF65-F5344CB8AC3E}">
        <p14:creationId xmlns:p14="http://schemas.microsoft.com/office/powerpoint/2010/main" val="3248920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おわりに -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704850" y="4994547"/>
            <a:ext cx="16878300" cy="1478004"/>
          </a:xfrm>
        </p:spPr>
        <p:txBody>
          <a:bodyPr anchor="t">
            <a:normAutofit/>
          </a:bodyPr>
          <a:lstStyle>
            <a:lvl1pPr algn="ctr">
              <a:lnSpc>
                <a:spcPct val="100000"/>
              </a:lnSpc>
              <a:defRPr sz="4800">
                <a:latin typeface="+mj-ea"/>
                <a:ea typeface="+mj-ea"/>
                <a:cs typeface="Spica Neue P Bold" panose="02000803000000000000" pitchFamily="2" charset="-128"/>
              </a:defRPr>
            </a:lvl1pPr>
          </a:lstStyle>
          <a:p>
            <a:r>
              <a:rPr kumimoji="1" lang="ja-JP" altLang="en-US" dirty="0"/>
              <a:t>テキスト</a:t>
            </a:r>
          </a:p>
        </p:txBody>
      </p:sp>
      <p:sp>
        <p:nvSpPr>
          <p:cNvPr id="3" name="テキスト プレースホルダー 5"/>
          <p:cNvSpPr>
            <a:spLocks noGrp="1"/>
          </p:cNvSpPr>
          <p:nvPr>
            <p:ph type="body" sz="quarter" idx="12" hasCustomPrompt="1"/>
          </p:nvPr>
        </p:nvSpPr>
        <p:spPr>
          <a:xfrm>
            <a:off x="2628900" y="7924800"/>
            <a:ext cx="13030200" cy="2024856"/>
          </a:xfrm>
        </p:spPr>
        <p:txBody>
          <a:bodyPr anchor="b">
            <a:normAutofit/>
          </a:bodyPr>
          <a:lstStyle>
            <a:lvl1pPr marL="0" indent="0" algn="ctr">
              <a:lnSpc>
                <a:spcPct val="130000"/>
              </a:lnSpc>
              <a:spcBef>
                <a:spcPts val="0"/>
              </a:spcBef>
              <a:buNone/>
              <a:defRPr sz="2400">
                <a:solidFill>
                  <a:schemeClr val="tx2"/>
                </a:solidFill>
              </a:defRPr>
            </a:lvl1pPr>
          </a:lstStyle>
          <a:p>
            <a:pPr lvl="0"/>
            <a:r>
              <a:rPr kumimoji="1" lang="ja-JP" altLang="en-US" dirty="0"/>
              <a:t>テキストを入力</a:t>
            </a:r>
            <a:endParaRPr kumimoji="1" lang="en-US" altLang="ja-JP" dirty="0"/>
          </a:p>
        </p:txBody>
      </p:sp>
      <p:sp>
        <p:nvSpPr>
          <p:cNvPr id="5" name="図プレースホルダー 4"/>
          <p:cNvSpPr>
            <a:spLocks noGrp="1"/>
          </p:cNvSpPr>
          <p:nvPr>
            <p:ph type="pic" sz="quarter" idx="13"/>
          </p:nvPr>
        </p:nvSpPr>
        <p:spPr>
          <a:xfrm>
            <a:off x="8570687" y="3468094"/>
            <a:ext cx="1146627" cy="1146626"/>
          </a:xfrm>
          <a:noFill/>
        </p:spPr>
        <p:txBody>
          <a:bodyPr>
            <a:normAutofit/>
          </a:bodyPr>
          <a:lstStyle>
            <a:lvl1pPr>
              <a:defRPr sz="1800"/>
            </a:lvl1pPr>
          </a:lstStyle>
          <a:p>
            <a:endParaRPr kumimoji="1" lang="ja-JP" altLang="en-US" dirty="0"/>
          </a:p>
        </p:txBody>
      </p:sp>
    </p:spTree>
    <p:extLst>
      <p:ext uri="{BB962C8B-B14F-4D97-AF65-F5344CB8AC3E}">
        <p14:creationId xmlns:p14="http://schemas.microsoft.com/office/powerpoint/2010/main" val="505043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補足 - メインカラーの背景 - 1">
    <p:bg>
      <p:bgPr>
        <a:solidFill>
          <a:schemeClr val="accent1"/>
        </a:solidFill>
        <a:effectLst/>
      </p:bgPr>
    </p:bg>
    <p:spTree>
      <p:nvGrpSpPr>
        <p:cNvPr id="1" name=""/>
        <p:cNvGrpSpPr/>
        <p:nvPr/>
      </p:nvGrpSpPr>
      <p:grpSpPr>
        <a:xfrm>
          <a:off x="0" y="0"/>
          <a:ext cx="0" cy="0"/>
          <a:chOff x="0" y="0"/>
          <a:chExt cx="0" cy="0"/>
        </a:xfrm>
      </p:grpSpPr>
      <p:sp>
        <p:nvSpPr>
          <p:cNvPr id="4" name="正方形/長方形 3"/>
          <p:cNvSpPr/>
          <p:nvPr userDrawn="1"/>
        </p:nvSpPr>
        <p:spPr>
          <a:xfrm>
            <a:off x="0" y="2392472"/>
            <a:ext cx="18288000" cy="5500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タイトル 1"/>
          <p:cNvSpPr>
            <a:spLocks noGrp="1"/>
          </p:cNvSpPr>
          <p:nvPr>
            <p:ph type="title" hasCustomPrompt="1"/>
          </p:nvPr>
        </p:nvSpPr>
        <p:spPr>
          <a:xfrm>
            <a:off x="704850" y="3178600"/>
            <a:ext cx="16878300" cy="946851"/>
          </a:xfrm>
        </p:spPr>
        <p:txBody>
          <a:bodyPr anchor="b">
            <a:normAutofit/>
          </a:bodyPr>
          <a:lstStyle>
            <a:lvl1pPr algn="ctr">
              <a:lnSpc>
                <a:spcPct val="100000"/>
              </a:lnSpc>
              <a:defRPr sz="4800">
                <a:latin typeface="+mj-ea"/>
                <a:ea typeface="+mj-ea"/>
                <a:cs typeface="Spica Neue P Bold" panose="02000803000000000000" pitchFamily="2" charset="-128"/>
              </a:defRPr>
            </a:lvl1pPr>
          </a:lstStyle>
          <a:p>
            <a:r>
              <a:rPr kumimoji="1" lang="ja-JP" altLang="en-US" dirty="0"/>
              <a:t>テキスト</a:t>
            </a:r>
          </a:p>
        </p:txBody>
      </p:sp>
      <p:sp>
        <p:nvSpPr>
          <p:cNvPr id="7" name="テキスト プレースホルダー 5"/>
          <p:cNvSpPr>
            <a:spLocks noGrp="1"/>
          </p:cNvSpPr>
          <p:nvPr>
            <p:ph type="body" sz="quarter" idx="12" hasCustomPrompt="1"/>
          </p:nvPr>
        </p:nvSpPr>
        <p:spPr>
          <a:xfrm>
            <a:off x="2635251" y="4531628"/>
            <a:ext cx="13253357" cy="2667207"/>
          </a:xfrm>
        </p:spPr>
        <p:txBody>
          <a:bodyPr anchor="t">
            <a:normAutofit/>
          </a:bodyPr>
          <a:lstStyle>
            <a:lvl1pPr marL="457200" indent="-457200" algn="l">
              <a:lnSpc>
                <a:spcPct val="120000"/>
              </a:lnSpc>
              <a:spcBef>
                <a:spcPts val="1200"/>
              </a:spcBef>
              <a:buClr>
                <a:schemeClr val="accent1"/>
              </a:buClr>
              <a:buFont typeface="Wingdings" panose="05000000000000000000" pitchFamily="2" charset="2"/>
              <a:buChar char="n"/>
              <a:defRPr sz="3200"/>
            </a:lvl1pPr>
            <a:lvl3pPr>
              <a:defRPr>
                <a:solidFill>
                  <a:schemeClr val="tx2"/>
                </a:solidFill>
              </a:defRPr>
            </a:lvl3pPr>
          </a:lstStyle>
          <a:p>
            <a:pPr lvl="0"/>
            <a:r>
              <a:rPr kumimoji="1" lang="ja-JP" altLang="en-US" dirty="0"/>
              <a:t>第</a:t>
            </a:r>
            <a:r>
              <a:rPr kumimoji="1" lang="en-US" altLang="ja-JP" dirty="0"/>
              <a:t>1</a:t>
            </a:r>
            <a:r>
              <a:rPr kumimoji="1" lang="ja-JP" altLang="en-US" dirty="0"/>
              <a:t>レベル</a:t>
            </a:r>
            <a:endParaRPr kumimoji="1" lang="en-US" altLang="ja-JP" dirty="0"/>
          </a:p>
          <a:p>
            <a:pPr lvl="1"/>
            <a:r>
              <a:rPr kumimoji="1" lang="ja-JP" altLang="en-US" dirty="0"/>
              <a:t>第</a:t>
            </a:r>
            <a:r>
              <a:rPr kumimoji="1" lang="en-US" altLang="ja-JP" dirty="0"/>
              <a:t>2</a:t>
            </a:r>
            <a:r>
              <a:rPr kumimoji="1" lang="ja-JP" altLang="en-US" dirty="0"/>
              <a:t>レベル</a:t>
            </a:r>
            <a:endParaRPr kumimoji="1" lang="en-US" altLang="ja-JP" dirty="0"/>
          </a:p>
          <a:p>
            <a:pPr lvl="2"/>
            <a:r>
              <a:rPr kumimoji="1" lang="ja-JP" altLang="en-US" dirty="0"/>
              <a:t>第</a:t>
            </a:r>
            <a:r>
              <a:rPr kumimoji="1" lang="en-US" altLang="ja-JP" dirty="0"/>
              <a:t>3</a:t>
            </a:r>
            <a:r>
              <a:rPr kumimoji="1" lang="ja-JP" altLang="en-US" dirty="0"/>
              <a:t>レベル</a:t>
            </a:r>
            <a:endParaRPr kumimoji="1" lang="en-US" altLang="ja-JP" dirty="0"/>
          </a:p>
        </p:txBody>
      </p:sp>
      <p:cxnSp>
        <p:nvCxnSpPr>
          <p:cNvPr id="8" name="直線コネクタ 7"/>
          <p:cNvCxnSpPr/>
          <p:nvPr userDrawn="1"/>
        </p:nvCxnSpPr>
        <p:spPr>
          <a:xfrm>
            <a:off x="2628900" y="4389064"/>
            <a:ext cx="156591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6230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補足 - メインカラーの背景 - 2">
    <p:bg>
      <p:bgPr>
        <a:solidFill>
          <a:schemeClr val="accent1"/>
        </a:solidFill>
        <a:effectLst/>
      </p:bgPr>
    </p:bg>
    <p:spTree>
      <p:nvGrpSpPr>
        <p:cNvPr id="1" name=""/>
        <p:cNvGrpSpPr/>
        <p:nvPr/>
      </p:nvGrpSpPr>
      <p:grpSpPr>
        <a:xfrm>
          <a:off x="0" y="0"/>
          <a:ext cx="0" cy="0"/>
          <a:chOff x="0" y="0"/>
          <a:chExt cx="0" cy="0"/>
        </a:xfrm>
      </p:grpSpPr>
      <p:sp>
        <p:nvSpPr>
          <p:cNvPr id="4" name="正方形/長方形 3"/>
          <p:cNvSpPr>
            <a:spLocks noChangeAspect="1"/>
          </p:cNvSpPr>
          <p:nvPr userDrawn="1"/>
        </p:nvSpPr>
        <p:spPr>
          <a:xfrm>
            <a:off x="535147" y="542571"/>
            <a:ext cx="17217707" cy="9200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5" name="テキスト プレースホルダー 5"/>
          <p:cNvSpPr>
            <a:spLocks noGrp="1"/>
          </p:cNvSpPr>
          <p:nvPr>
            <p:ph type="body" sz="quarter" idx="12" hasCustomPrompt="1"/>
          </p:nvPr>
        </p:nvSpPr>
        <p:spPr>
          <a:xfrm>
            <a:off x="2517322" y="2552032"/>
            <a:ext cx="13253357" cy="5181349"/>
          </a:xfrm>
        </p:spPr>
        <p:txBody>
          <a:bodyPr anchor="ctr">
            <a:normAutofit/>
          </a:bodyPr>
          <a:lstStyle>
            <a:lvl1pPr marL="457200" indent="-457200" algn="l">
              <a:lnSpc>
                <a:spcPct val="120000"/>
              </a:lnSpc>
              <a:spcBef>
                <a:spcPts val="1200"/>
              </a:spcBef>
              <a:buClr>
                <a:schemeClr val="accent1"/>
              </a:buClr>
              <a:buFont typeface="Wingdings" panose="05000000000000000000" pitchFamily="2" charset="2"/>
              <a:buChar char="n"/>
              <a:defRPr sz="3200"/>
            </a:lvl1pPr>
            <a:lvl3pPr>
              <a:defRPr>
                <a:solidFill>
                  <a:schemeClr val="tx2"/>
                </a:solidFill>
              </a:defRPr>
            </a:lvl3pPr>
          </a:lstStyle>
          <a:p>
            <a:pPr lvl="0"/>
            <a:r>
              <a:rPr kumimoji="1" lang="ja-JP" altLang="en-US" dirty="0"/>
              <a:t>第</a:t>
            </a:r>
            <a:r>
              <a:rPr kumimoji="1" lang="en-US" altLang="ja-JP" dirty="0"/>
              <a:t>1</a:t>
            </a:r>
            <a:r>
              <a:rPr kumimoji="1" lang="ja-JP" altLang="en-US" dirty="0"/>
              <a:t>レベル</a:t>
            </a:r>
            <a:endParaRPr kumimoji="1" lang="en-US" altLang="ja-JP" dirty="0"/>
          </a:p>
          <a:p>
            <a:pPr lvl="1"/>
            <a:r>
              <a:rPr kumimoji="1" lang="ja-JP" altLang="en-US" dirty="0"/>
              <a:t>第</a:t>
            </a:r>
            <a:r>
              <a:rPr kumimoji="1" lang="en-US" altLang="ja-JP" dirty="0"/>
              <a:t>2</a:t>
            </a:r>
            <a:r>
              <a:rPr kumimoji="1" lang="ja-JP" altLang="en-US" dirty="0"/>
              <a:t>レベル</a:t>
            </a:r>
            <a:endParaRPr kumimoji="1" lang="en-US" altLang="ja-JP" dirty="0"/>
          </a:p>
          <a:p>
            <a:pPr lvl="2"/>
            <a:r>
              <a:rPr kumimoji="1" lang="ja-JP" altLang="en-US" dirty="0"/>
              <a:t>第</a:t>
            </a:r>
            <a:r>
              <a:rPr kumimoji="1" lang="en-US" altLang="ja-JP" dirty="0"/>
              <a:t>3</a:t>
            </a:r>
            <a:r>
              <a:rPr kumimoji="1" lang="ja-JP" altLang="en-US" dirty="0"/>
              <a:t>レベル</a:t>
            </a:r>
            <a:endParaRPr kumimoji="1" lang="en-US" altLang="ja-JP" dirty="0"/>
          </a:p>
        </p:txBody>
      </p:sp>
    </p:spTree>
    <p:extLst>
      <p:ext uri="{BB962C8B-B14F-4D97-AF65-F5344CB8AC3E}">
        <p14:creationId xmlns:p14="http://schemas.microsoft.com/office/powerpoint/2010/main" val="3307044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画像が左半分を占める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D28C7C6D-0F52-4FBA-8358-35C6083C2133}" type="slidenum">
              <a:rPr kumimoji="1" lang="ja-JP" altLang="en-US" smtClean="0"/>
              <a:pPr/>
              <a:t>‹#›</a:t>
            </a:fld>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a:t>The Power of PowerPoint - thepopp.com</a:t>
            </a:r>
            <a:endParaRPr kumimoji="1" lang="ja-JP" altLang="en-US" dirty="0"/>
          </a:p>
        </p:txBody>
      </p:sp>
      <p:sp>
        <p:nvSpPr>
          <p:cNvPr id="5" name="図プレースホルダー 3"/>
          <p:cNvSpPr>
            <a:spLocks noGrp="1"/>
          </p:cNvSpPr>
          <p:nvPr>
            <p:ph type="pic" sz="quarter" idx="12"/>
          </p:nvPr>
        </p:nvSpPr>
        <p:spPr>
          <a:xfrm>
            <a:off x="0" y="0"/>
            <a:ext cx="9144000" cy="10285413"/>
          </a:xfrm>
          <a:solidFill>
            <a:schemeClr val="accent1">
              <a:lumMod val="20000"/>
              <a:lumOff val="80000"/>
            </a:schemeClr>
          </a:solidFill>
        </p:spPr>
        <p:txBody>
          <a:bodyPr>
            <a:normAutofit/>
          </a:bodyPr>
          <a:lstStyle>
            <a:lvl1pPr>
              <a:defRPr sz="1800"/>
            </a:lvl1pPr>
          </a:lstStyle>
          <a:p>
            <a:endParaRPr kumimoji="1" lang="ja-JP" altLang="en-US" dirty="0"/>
          </a:p>
        </p:txBody>
      </p:sp>
      <p:sp>
        <p:nvSpPr>
          <p:cNvPr id="7" name="テキスト プレースホルダー 5"/>
          <p:cNvSpPr>
            <a:spLocks noGrp="1"/>
          </p:cNvSpPr>
          <p:nvPr>
            <p:ph type="body" sz="quarter" idx="14" hasCustomPrompt="1"/>
          </p:nvPr>
        </p:nvSpPr>
        <p:spPr>
          <a:xfrm>
            <a:off x="9340948" y="1856206"/>
            <a:ext cx="8054746" cy="3142846"/>
          </a:xfrm>
        </p:spPr>
        <p:txBody>
          <a:bodyPr anchor="b">
            <a:noAutofit/>
          </a:bodyPr>
          <a:lstStyle>
            <a:lvl1pPr marL="0" indent="0" algn="l">
              <a:lnSpc>
                <a:spcPct val="100000"/>
              </a:lnSpc>
              <a:spcBef>
                <a:spcPts val="0"/>
              </a:spcBef>
              <a:buNone/>
              <a:defRPr sz="4800">
                <a:solidFill>
                  <a:schemeClr val="accent1"/>
                </a:solidFill>
                <a:latin typeface="+mj-ea"/>
                <a:ea typeface="+mj-ea"/>
                <a:cs typeface="Spica Neue P Bold" panose="02000803000000000000" pitchFamily="2" charset="-128"/>
              </a:defRPr>
            </a:lvl1pPr>
          </a:lstStyle>
          <a:p>
            <a:pPr lvl="0"/>
            <a:r>
              <a:rPr kumimoji="1" lang="ja-JP" altLang="en-US" dirty="0"/>
              <a:t>見出しを入力</a:t>
            </a:r>
            <a:endParaRPr kumimoji="1" lang="en-US" altLang="ja-JP" dirty="0"/>
          </a:p>
        </p:txBody>
      </p:sp>
      <p:cxnSp>
        <p:nvCxnSpPr>
          <p:cNvPr id="8" name="直線コネクタ 7"/>
          <p:cNvCxnSpPr/>
          <p:nvPr userDrawn="1"/>
        </p:nvCxnSpPr>
        <p:spPr>
          <a:xfrm>
            <a:off x="0" y="5153800"/>
            <a:ext cx="18288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テキスト プレースホルダー 5"/>
          <p:cNvSpPr>
            <a:spLocks noGrp="1"/>
          </p:cNvSpPr>
          <p:nvPr>
            <p:ph type="body" sz="quarter" idx="15" hasCustomPrompt="1"/>
          </p:nvPr>
        </p:nvSpPr>
        <p:spPr>
          <a:xfrm>
            <a:off x="9340948" y="5266345"/>
            <a:ext cx="8054746" cy="3807314"/>
          </a:xfrm>
        </p:spPr>
        <p:txBody>
          <a:bodyPr anchor="t">
            <a:normAutofit/>
          </a:bodyPr>
          <a:lstStyle>
            <a:lvl1pPr marL="457200" indent="-457200" algn="l">
              <a:lnSpc>
                <a:spcPct val="120000"/>
              </a:lnSpc>
              <a:spcBef>
                <a:spcPts val="1200"/>
              </a:spcBef>
              <a:buClr>
                <a:schemeClr val="accent1"/>
              </a:buClr>
              <a:buFont typeface="Wingdings" panose="05000000000000000000" pitchFamily="2" charset="2"/>
              <a:buChar char="n"/>
              <a:defRPr sz="3200"/>
            </a:lvl1pPr>
            <a:lvl2pPr>
              <a:lnSpc>
                <a:spcPct val="120000"/>
              </a:lnSpc>
              <a:defRPr/>
            </a:lvl2pPr>
            <a:lvl3pPr>
              <a:lnSpc>
                <a:spcPct val="120000"/>
              </a:lnSpc>
              <a:defRPr>
                <a:solidFill>
                  <a:schemeClr val="tx2"/>
                </a:solidFill>
              </a:defRPr>
            </a:lvl3pPr>
          </a:lstStyle>
          <a:p>
            <a:pPr lvl="0"/>
            <a:r>
              <a:rPr kumimoji="1" lang="ja-JP" altLang="en-US" dirty="0"/>
              <a:t>第</a:t>
            </a:r>
            <a:r>
              <a:rPr kumimoji="1" lang="en-US" altLang="ja-JP" dirty="0"/>
              <a:t>1</a:t>
            </a:r>
            <a:r>
              <a:rPr kumimoji="1" lang="ja-JP" altLang="en-US" dirty="0"/>
              <a:t>レベル</a:t>
            </a:r>
            <a:endParaRPr kumimoji="1" lang="en-US" altLang="ja-JP" dirty="0"/>
          </a:p>
          <a:p>
            <a:pPr lvl="1"/>
            <a:r>
              <a:rPr kumimoji="1" lang="ja-JP" altLang="en-US" dirty="0"/>
              <a:t>第</a:t>
            </a:r>
            <a:r>
              <a:rPr kumimoji="1" lang="en-US" altLang="ja-JP" dirty="0"/>
              <a:t>2</a:t>
            </a:r>
            <a:r>
              <a:rPr kumimoji="1" lang="ja-JP" altLang="en-US" dirty="0"/>
              <a:t>レベル</a:t>
            </a:r>
            <a:endParaRPr kumimoji="1" lang="en-US" altLang="ja-JP" dirty="0"/>
          </a:p>
          <a:p>
            <a:pPr lvl="2"/>
            <a:r>
              <a:rPr kumimoji="1" lang="ja-JP" altLang="en-US" dirty="0"/>
              <a:t>第</a:t>
            </a:r>
            <a:r>
              <a:rPr kumimoji="1" lang="en-US" altLang="ja-JP" dirty="0"/>
              <a:t>3</a:t>
            </a:r>
            <a:r>
              <a:rPr kumimoji="1" lang="ja-JP" altLang="en-US" dirty="0"/>
              <a:t>レベル</a:t>
            </a:r>
            <a:endParaRPr kumimoji="1" lang="en-US" altLang="ja-JP" dirty="0"/>
          </a:p>
        </p:txBody>
      </p:sp>
    </p:spTree>
    <p:extLst>
      <p:ext uri="{BB962C8B-B14F-4D97-AF65-F5344CB8AC3E}">
        <p14:creationId xmlns:p14="http://schemas.microsoft.com/office/powerpoint/2010/main" val="3019780321"/>
      </p:ext>
    </p:extLst>
  </p:cSld>
  <p:clrMapOvr>
    <a:masterClrMapping/>
  </p:clrMapOvr>
  <p:extLst>
    <p:ext uri="{DCECCB84-F9BA-43D5-87BE-67443E8EF086}">
      <p15:sldGuideLst xmlns:p15="http://schemas.microsoft.com/office/powerpoint/2012/main">
        <p15:guide id="1" orient="horz" pos="3239" userDrawn="1">
          <p15:clr>
            <a:srgbClr val="FBAE40"/>
          </p15:clr>
        </p15:guide>
        <p15:guide id="2" pos="57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セクションブレイク">
    <p:bg>
      <p:bgPr>
        <a:solidFill>
          <a:schemeClr val="accent1"/>
        </a:solidFill>
        <a:effectLst/>
      </p:bgPr>
    </p:bg>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2628900" y="8124859"/>
            <a:ext cx="15659100" cy="1077996"/>
          </a:xfrm>
        </p:spPr>
        <p:txBody>
          <a:bodyPr/>
          <a:lstStyle>
            <a:lvl1pPr>
              <a:defRPr>
                <a:solidFill>
                  <a:schemeClr val="bg1"/>
                </a:solidFill>
              </a:defRPr>
            </a:lvl1pPr>
          </a:lstStyle>
          <a:p>
            <a:r>
              <a:rPr kumimoji="1" lang="ja-JP" altLang="en-US" dirty="0"/>
              <a:t>セクションタイトル</a:t>
            </a:r>
          </a:p>
        </p:txBody>
      </p:sp>
      <p:cxnSp>
        <p:nvCxnSpPr>
          <p:cNvPr id="3" name="直線コネクタ 2"/>
          <p:cNvCxnSpPr/>
          <p:nvPr userDrawn="1"/>
        </p:nvCxnSpPr>
        <p:spPr>
          <a:xfrm>
            <a:off x="2628900" y="7994650"/>
            <a:ext cx="156591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3105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見出しとテキスト - メインカラーの背景">
    <p:bg>
      <p:bgPr>
        <a:solidFill>
          <a:schemeClr val="accent1"/>
        </a:solidFill>
        <a:effectLst/>
      </p:bgPr>
    </p:bg>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1314450" y="3733231"/>
            <a:ext cx="15659100" cy="1292568"/>
          </a:xfrm>
        </p:spPr>
        <p:txBody>
          <a:bodyPr anchor="b"/>
          <a:lstStyle>
            <a:lvl1pPr algn="ctr">
              <a:defRPr>
                <a:solidFill>
                  <a:schemeClr val="bg1"/>
                </a:solidFill>
              </a:defRPr>
            </a:lvl1pPr>
          </a:lstStyle>
          <a:p>
            <a:r>
              <a:rPr kumimoji="1" lang="ja-JP" altLang="en-US" dirty="0"/>
              <a:t>見出しを入力</a:t>
            </a:r>
          </a:p>
        </p:txBody>
      </p:sp>
      <p:sp>
        <p:nvSpPr>
          <p:cNvPr id="4" name="テキスト プレースホルダー 5"/>
          <p:cNvSpPr>
            <a:spLocks noGrp="1"/>
          </p:cNvSpPr>
          <p:nvPr>
            <p:ph type="body" sz="quarter" idx="12" hasCustomPrompt="1"/>
          </p:nvPr>
        </p:nvSpPr>
        <p:spPr>
          <a:xfrm>
            <a:off x="2628900" y="5221798"/>
            <a:ext cx="13030200" cy="1989931"/>
          </a:xfrm>
        </p:spPr>
        <p:txBody>
          <a:bodyPr anchor="t">
            <a:normAutofit/>
          </a:bodyPr>
          <a:lstStyle>
            <a:lvl1pPr marL="0" indent="0" algn="ctr">
              <a:lnSpc>
                <a:spcPct val="120000"/>
              </a:lnSpc>
              <a:spcBef>
                <a:spcPts val="0"/>
              </a:spcBef>
              <a:buNone/>
              <a:defRPr sz="3200">
                <a:solidFill>
                  <a:schemeClr val="bg1"/>
                </a:solidFill>
              </a:defRPr>
            </a:lvl1pPr>
          </a:lstStyle>
          <a:p>
            <a:pPr lvl="0"/>
            <a:r>
              <a:rPr kumimoji="1" lang="ja-JP" altLang="en-US" dirty="0"/>
              <a:t>テキストを入力</a:t>
            </a:r>
            <a:endParaRPr kumimoji="1" lang="en-US" altLang="ja-JP" dirty="0"/>
          </a:p>
        </p:txBody>
      </p:sp>
    </p:spTree>
    <p:extLst>
      <p:ext uri="{BB962C8B-B14F-4D97-AF65-F5344CB8AC3E}">
        <p14:creationId xmlns:p14="http://schemas.microsoft.com/office/powerpoint/2010/main" val="2465799792"/>
      </p:ext>
    </p:extLst>
  </p:cSld>
  <p:clrMapOvr>
    <a:masterClrMapping/>
  </p:clrMapOvr>
  <p:extLst>
    <p:ext uri="{DCECCB84-F9BA-43D5-87BE-67443E8EF086}">
      <p15:sldGuideLst xmlns:p15="http://schemas.microsoft.com/office/powerpoint/2012/main">
        <p15:guide id="1" orient="horz" pos="3239" userDrawn="1">
          <p15:clr>
            <a:srgbClr val="FBAE40"/>
          </p15:clr>
        </p15:guide>
        <p15:guide id="2" pos="576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フルスクリーン画像">
    <p:spTree>
      <p:nvGrpSpPr>
        <p:cNvPr id="1" name=""/>
        <p:cNvGrpSpPr/>
        <p:nvPr/>
      </p:nvGrpSpPr>
      <p:grpSpPr>
        <a:xfrm>
          <a:off x="0" y="0"/>
          <a:ext cx="0" cy="0"/>
          <a:chOff x="0" y="0"/>
          <a:chExt cx="0" cy="0"/>
        </a:xfrm>
      </p:grpSpPr>
      <p:sp>
        <p:nvSpPr>
          <p:cNvPr id="4" name="図プレースホルダー 3"/>
          <p:cNvSpPr>
            <a:spLocks noGrp="1"/>
          </p:cNvSpPr>
          <p:nvPr>
            <p:ph type="pic" sz="quarter" idx="10"/>
          </p:nvPr>
        </p:nvSpPr>
        <p:spPr>
          <a:xfrm>
            <a:off x="0" y="0"/>
            <a:ext cx="18288000" cy="10285413"/>
          </a:xfrm>
          <a:solidFill>
            <a:schemeClr val="accent1">
              <a:lumMod val="20000"/>
              <a:lumOff val="80000"/>
            </a:schemeClr>
          </a:solidFill>
        </p:spPr>
        <p:txBody>
          <a:bodyPr>
            <a:normAutofit/>
          </a:bodyPr>
          <a:lstStyle>
            <a:lvl1pPr>
              <a:defRPr sz="1800"/>
            </a:lvl1pPr>
          </a:lstStyle>
          <a:p>
            <a:endParaRPr kumimoji="1" lang="ja-JP" altLang="en-US" dirty="0"/>
          </a:p>
        </p:txBody>
      </p:sp>
    </p:spTree>
    <p:extLst>
      <p:ext uri="{BB962C8B-B14F-4D97-AF65-F5344CB8AC3E}">
        <p14:creationId xmlns:p14="http://schemas.microsoft.com/office/powerpoint/2010/main" val="2759085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フルスクリーン画像とタイトル">
    <p:spTree>
      <p:nvGrpSpPr>
        <p:cNvPr id="1" name=""/>
        <p:cNvGrpSpPr/>
        <p:nvPr/>
      </p:nvGrpSpPr>
      <p:grpSpPr>
        <a:xfrm>
          <a:off x="0" y="0"/>
          <a:ext cx="0" cy="0"/>
          <a:chOff x="0" y="0"/>
          <a:chExt cx="0" cy="0"/>
        </a:xfrm>
      </p:grpSpPr>
      <p:sp>
        <p:nvSpPr>
          <p:cNvPr id="4" name="図プレースホルダー 3"/>
          <p:cNvSpPr>
            <a:spLocks noGrp="1"/>
          </p:cNvSpPr>
          <p:nvPr>
            <p:ph type="pic" sz="quarter" idx="10"/>
          </p:nvPr>
        </p:nvSpPr>
        <p:spPr>
          <a:xfrm>
            <a:off x="0" y="0"/>
            <a:ext cx="18288000" cy="10285413"/>
          </a:xfrm>
          <a:solidFill>
            <a:schemeClr val="accent1">
              <a:lumMod val="20000"/>
              <a:lumOff val="80000"/>
            </a:schemeClr>
          </a:solidFill>
        </p:spPr>
        <p:txBody>
          <a:bodyPr>
            <a:normAutofit/>
          </a:bodyPr>
          <a:lstStyle>
            <a:lvl1pPr>
              <a:defRPr sz="1800"/>
            </a:lvl1pPr>
          </a:lstStyle>
          <a:p>
            <a:endParaRPr kumimoji="1" lang="ja-JP" altLang="en-US" dirty="0"/>
          </a:p>
        </p:txBody>
      </p:sp>
      <p:sp>
        <p:nvSpPr>
          <p:cNvPr id="2" name="タイトル 1"/>
          <p:cNvSpPr>
            <a:spLocks noGrp="1"/>
          </p:cNvSpPr>
          <p:nvPr>
            <p:ph type="title" hasCustomPrompt="1"/>
          </p:nvPr>
        </p:nvSpPr>
        <p:spPr>
          <a:xfrm>
            <a:off x="0" y="8004517"/>
            <a:ext cx="18288000" cy="1224475"/>
          </a:xfrm>
          <a:solidFill>
            <a:schemeClr val="tx1">
              <a:alpha val="20000"/>
            </a:schemeClr>
          </a:solidFill>
        </p:spPr>
        <p:txBody>
          <a:bodyPr/>
          <a:lstStyle>
            <a:lvl1pPr algn="ctr">
              <a:defRPr>
                <a:solidFill>
                  <a:schemeClr val="bg1"/>
                </a:solidFill>
              </a:defRPr>
            </a:lvl1pPr>
          </a:lstStyle>
          <a:p>
            <a:r>
              <a:rPr kumimoji="1" lang="ja-JP" altLang="en-US" dirty="0"/>
              <a:t>スライドタイトル</a:t>
            </a:r>
          </a:p>
        </p:txBody>
      </p:sp>
    </p:spTree>
    <p:extLst>
      <p:ext uri="{BB962C8B-B14F-4D97-AF65-F5344CB8AC3E}">
        <p14:creationId xmlns:p14="http://schemas.microsoft.com/office/powerpoint/2010/main" val="31385479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フルスクリーン画像とタイトルおよびテキスト">
    <p:spTree>
      <p:nvGrpSpPr>
        <p:cNvPr id="1" name=""/>
        <p:cNvGrpSpPr/>
        <p:nvPr/>
      </p:nvGrpSpPr>
      <p:grpSpPr>
        <a:xfrm>
          <a:off x="0" y="0"/>
          <a:ext cx="0" cy="0"/>
          <a:chOff x="0" y="0"/>
          <a:chExt cx="0" cy="0"/>
        </a:xfrm>
      </p:grpSpPr>
      <p:sp>
        <p:nvSpPr>
          <p:cNvPr id="4" name="図プレースホルダー 3"/>
          <p:cNvSpPr>
            <a:spLocks noGrp="1"/>
          </p:cNvSpPr>
          <p:nvPr>
            <p:ph type="pic" sz="quarter" idx="10"/>
          </p:nvPr>
        </p:nvSpPr>
        <p:spPr>
          <a:xfrm>
            <a:off x="0" y="0"/>
            <a:ext cx="18288000" cy="10285413"/>
          </a:xfrm>
          <a:solidFill>
            <a:schemeClr val="accent1">
              <a:lumMod val="20000"/>
              <a:lumOff val="80000"/>
            </a:schemeClr>
          </a:solidFill>
        </p:spPr>
        <p:txBody>
          <a:bodyPr>
            <a:normAutofit/>
          </a:bodyPr>
          <a:lstStyle>
            <a:lvl1pPr>
              <a:defRPr sz="1800"/>
            </a:lvl1pPr>
          </a:lstStyle>
          <a:p>
            <a:endParaRPr kumimoji="1" lang="ja-JP" altLang="en-US" dirty="0"/>
          </a:p>
        </p:txBody>
      </p:sp>
      <p:sp>
        <p:nvSpPr>
          <p:cNvPr id="6" name="テキスト プレースホルダー 5"/>
          <p:cNvSpPr>
            <a:spLocks noGrp="1"/>
          </p:cNvSpPr>
          <p:nvPr>
            <p:ph type="body" sz="quarter" idx="13" hasCustomPrompt="1"/>
          </p:nvPr>
        </p:nvSpPr>
        <p:spPr>
          <a:xfrm>
            <a:off x="0" y="6344529"/>
            <a:ext cx="18288000" cy="3940884"/>
          </a:xfrm>
          <a:solidFill>
            <a:schemeClr val="accent1">
              <a:alpha val="30000"/>
            </a:schemeClr>
          </a:solidFill>
        </p:spPr>
        <p:txBody>
          <a:bodyPr anchor="b">
            <a:normAutofit/>
          </a:bodyPr>
          <a:lstStyle>
            <a:lvl1pPr marL="0" indent="0" algn="l">
              <a:lnSpc>
                <a:spcPct val="130000"/>
              </a:lnSpc>
              <a:spcBef>
                <a:spcPts val="0"/>
              </a:spcBef>
              <a:buNone/>
              <a:defRPr sz="2800">
                <a:solidFill>
                  <a:schemeClr val="tx1"/>
                </a:solidFill>
              </a:defRPr>
            </a:lvl1pPr>
          </a:lstStyle>
          <a:p>
            <a:pPr lvl="0"/>
            <a:r>
              <a:rPr kumimoji="1" lang="en-US" altLang="ja-JP" dirty="0"/>
              <a:t> </a:t>
            </a:r>
          </a:p>
        </p:txBody>
      </p:sp>
      <p:sp>
        <p:nvSpPr>
          <p:cNvPr id="2" name="タイトル 1"/>
          <p:cNvSpPr>
            <a:spLocks noGrp="1"/>
          </p:cNvSpPr>
          <p:nvPr>
            <p:ph type="title" hasCustomPrompt="1"/>
          </p:nvPr>
        </p:nvSpPr>
        <p:spPr>
          <a:xfrm>
            <a:off x="2628900" y="6541481"/>
            <a:ext cx="13030200" cy="1097866"/>
          </a:xfrm>
          <a:noFill/>
        </p:spPr>
        <p:txBody>
          <a:bodyPr anchor="b"/>
          <a:lstStyle>
            <a:lvl1pPr algn="ctr">
              <a:defRPr>
                <a:solidFill>
                  <a:schemeClr val="bg1"/>
                </a:solidFill>
              </a:defRPr>
            </a:lvl1pPr>
          </a:lstStyle>
          <a:p>
            <a:r>
              <a:rPr kumimoji="1" lang="ja-JP" altLang="en-US" dirty="0"/>
              <a:t>スライドタイトル</a:t>
            </a:r>
          </a:p>
        </p:txBody>
      </p:sp>
      <p:sp>
        <p:nvSpPr>
          <p:cNvPr id="7" name="テキスト プレースホルダー 5"/>
          <p:cNvSpPr>
            <a:spLocks noGrp="1"/>
          </p:cNvSpPr>
          <p:nvPr>
            <p:ph type="body" sz="quarter" idx="14" hasCustomPrompt="1"/>
          </p:nvPr>
        </p:nvSpPr>
        <p:spPr>
          <a:xfrm>
            <a:off x="2628900" y="7696462"/>
            <a:ext cx="13030200" cy="2024318"/>
          </a:xfrm>
        </p:spPr>
        <p:txBody>
          <a:bodyPr anchor="t">
            <a:normAutofit/>
          </a:bodyPr>
          <a:lstStyle>
            <a:lvl1pPr marL="0" indent="0" algn="ctr">
              <a:lnSpc>
                <a:spcPct val="130000"/>
              </a:lnSpc>
              <a:spcBef>
                <a:spcPts val="0"/>
              </a:spcBef>
              <a:buNone/>
              <a:defRPr sz="2800">
                <a:solidFill>
                  <a:schemeClr val="bg1"/>
                </a:solidFill>
              </a:defRPr>
            </a:lvl1pPr>
          </a:lstStyle>
          <a:p>
            <a:pPr lvl="0"/>
            <a:r>
              <a:rPr kumimoji="1" lang="ja-JP" altLang="en-US" dirty="0"/>
              <a:t>テキスト</a:t>
            </a:r>
            <a:endParaRPr kumimoji="1" lang="en-US" altLang="ja-JP" dirty="0"/>
          </a:p>
        </p:txBody>
      </p:sp>
    </p:spTree>
    <p:extLst>
      <p:ext uri="{BB962C8B-B14F-4D97-AF65-F5344CB8AC3E}">
        <p14:creationId xmlns:p14="http://schemas.microsoft.com/office/powerpoint/2010/main" val="20327890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6"/>
          <p:cNvSpPr>
            <a:spLocks noChangeArrowheads="1"/>
          </p:cNvSpPr>
          <p:nvPr/>
        </p:nvSpPr>
        <p:spPr bwMode="gray">
          <a:xfrm rot="10800000" flipV="1">
            <a:off x="1377467" y="5252227"/>
            <a:ext cx="15538938" cy="107140"/>
          </a:xfrm>
          <a:prstGeom prst="rect">
            <a:avLst/>
          </a:prstGeom>
          <a:solidFill>
            <a:srgbClr val="99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HGP創英角ﾎﾟｯﾌﾟ体" panose="040B0A00000000000000" pitchFamily="50" charset="-128"/>
                <a:ea typeface="HGP創英角ﾎﾟｯﾌﾟ体" panose="040B0A00000000000000" pitchFamily="50" charset="-128"/>
              </a:defRPr>
            </a:lvl1pPr>
            <a:lvl2pPr marL="742950" indent="-285750">
              <a:defRPr kumimoji="1">
                <a:solidFill>
                  <a:schemeClr val="tx1"/>
                </a:solidFill>
                <a:latin typeface="HGP創英角ﾎﾟｯﾌﾟ体" panose="040B0A00000000000000" pitchFamily="50" charset="-128"/>
                <a:ea typeface="HGP創英角ﾎﾟｯﾌﾟ体" panose="040B0A00000000000000" pitchFamily="50" charset="-128"/>
              </a:defRPr>
            </a:lvl2pPr>
            <a:lvl3pPr marL="1143000" indent="-228600">
              <a:defRPr kumimoji="1">
                <a:solidFill>
                  <a:schemeClr val="tx1"/>
                </a:solidFill>
                <a:latin typeface="HGP創英角ﾎﾟｯﾌﾟ体" panose="040B0A00000000000000" pitchFamily="50" charset="-128"/>
                <a:ea typeface="HGP創英角ﾎﾟｯﾌﾟ体" panose="040B0A00000000000000" pitchFamily="50" charset="-128"/>
              </a:defRPr>
            </a:lvl3pPr>
            <a:lvl4pPr marL="1600200" indent="-228600">
              <a:defRPr kumimoji="1">
                <a:solidFill>
                  <a:schemeClr val="tx1"/>
                </a:solidFill>
                <a:latin typeface="HGP創英角ﾎﾟｯﾌﾟ体" panose="040B0A00000000000000" pitchFamily="50" charset="-128"/>
                <a:ea typeface="HGP創英角ﾎﾟｯﾌﾟ体" panose="040B0A00000000000000" pitchFamily="50" charset="-128"/>
              </a:defRPr>
            </a:lvl4pPr>
            <a:lvl5pPr marL="2057400" indent="-228600">
              <a:defRPr kumimoji="1">
                <a:solidFill>
                  <a:schemeClr val="tx1"/>
                </a:solidFill>
                <a:latin typeface="HGP創英角ﾎﾟｯﾌﾟ体" panose="040B0A00000000000000" pitchFamily="50" charset="-128"/>
                <a:ea typeface="HGP創英角ﾎﾟｯﾌﾟ体" panose="040B0A00000000000000" pitchFamily="50" charset="-128"/>
              </a:defRPr>
            </a:lvl5pPr>
            <a:lvl6pPr marL="25146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6pPr>
            <a:lvl7pPr marL="29718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7pPr>
            <a:lvl8pPr marL="34290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8pPr>
            <a:lvl9pPr marL="38862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9pPr>
          </a:lstStyle>
          <a:p>
            <a:pPr defTabSz="1371417" fontAlgn="base">
              <a:spcBef>
                <a:spcPct val="0"/>
              </a:spcBef>
              <a:spcAft>
                <a:spcPct val="0"/>
              </a:spcAft>
              <a:defRPr/>
            </a:pPr>
            <a:endParaRPr lang="ja-JP" altLang="en-US" sz="2493" dirty="0">
              <a:solidFill>
                <a:srgbClr val="000000"/>
              </a:solidFill>
            </a:endParaRPr>
          </a:p>
        </p:txBody>
      </p:sp>
      <p:sp>
        <p:nvSpPr>
          <p:cNvPr id="5" name="Rectangle 7"/>
          <p:cNvSpPr>
            <a:spLocks noChangeArrowheads="1"/>
          </p:cNvSpPr>
          <p:nvPr/>
        </p:nvSpPr>
        <p:spPr bwMode="gray">
          <a:xfrm>
            <a:off x="0" y="11"/>
            <a:ext cx="18288000" cy="1254726"/>
          </a:xfrm>
          <a:prstGeom prst="rect">
            <a:avLst/>
          </a:prstGeom>
          <a:solidFill>
            <a:srgbClr val="99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HGP創英角ﾎﾟｯﾌﾟ体" panose="040B0A00000000000000" pitchFamily="50" charset="-128"/>
                <a:ea typeface="HGP創英角ﾎﾟｯﾌﾟ体" panose="040B0A00000000000000" pitchFamily="50" charset="-128"/>
              </a:defRPr>
            </a:lvl1pPr>
            <a:lvl2pPr marL="742950" indent="-285750">
              <a:defRPr kumimoji="1">
                <a:solidFill>
                  <a:schemeClr val="tx1"/>
                </a:solidFill>
                <a:latin typeface="HGP創英角ﾎﾟｯﾌﾟ体" panose="040B0A00000000000000" pitchFamily="50" charset="-128"/>
                <a:ea typeface="HGP創英角ﾎﾟｯﾌﾟ体" panose="040B0A00000000000000" pitchFamily="50" charset="-128"/>
              </a:defRPr>
            </a:lvl2pPr>
            <a:lvl3pPr marL="1143000" indent="-228600">
              <a:defRPr kumimoji="1">
                <a:solidFill>
                  <a:schemeClr val="tx1"/>
                </a:solidFill>
                <a:latin typeface="HGP創英角ﾎﾟｯﾌﾟ体" panose="040B0A00000000000000" pitchFamily="50" charset="-128"/>
                <a:ea typeface="HGP創英角ﾎﾟｯﾌﾟ体" panose="040B0A00000000000000" pitchFamily="50" charset="-128"/>
              </a:defRPr>
            </a:lvl3pPr>
            <a:lvl4pPr marL="1600200" indent="-228600">
              <a:defRPr kumimoji="1">
                <a:solidFill>
                  <a:schemeClr val="tx1"/>
                </a:solidFill>
                <a:latin typeface="HGP創英角ﾎﾟｯﾌﾟ体" panose="040B0A00000000000000" pitchFamily="50" charset="-128"/>
                <a:ea typeface="HGP創英角ﾎﾟｯﾌﾟ体" panose="040B0A00000000000000" pitchFamily="50" charset="-128"/>
              </a:defRPr>
            </a:lvl4pPr>
            <a:lvl5pPr marL="2057400" indent="-228600">
              <a:defRPr kumimoji="1">
                <a:solidFill>
                  <a:schemeClr val="tx1"/>
                </a:solidFill>
                <a:latin typeface="HGP創英角ﾎﾟｯﾌﾟ体" panose="040B0A00000000000000" pitchFamily="50" charset="-128"/>
                <a:ea typeface="HGP創英角ﾎﾟｯﾌﾟ体" panose="040B0A00000000000000" pitchFamily="50" charset="-128"/>
              </a:defRPr>
            </a:lvl5pPr>
            <a:lvl6pPr marL="25146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6pPr>
            <a:lvl7pPr marL="29718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7pPr>
            <a:lvl8pPr marL="34290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8pPr>
            <a:lvl9pPr marL="38862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9pPr>
          </a:lstStyle>
          <a:p>
            <a:pPr defTabSz="1371417" fontAlgn="base">
              <a:spcBef>
                <a:spcPct val="0"/>
              </a:spcBef>
              <a:spcAft>
                <a:spcPct val="0"/>
              </a:spcAft>
              <a:defRPr/>
            </a:pPr>
            <a:endParaRPr lang="ja-JP" altLang="en-US" sz="2493" dirty="0">
              <a:solidFill>
                <a:srgbClr val="000000"/>
              </a:solidFill>
            </a:endParaRPr>
          </a:p>
        </p:txBody>
      </p:sp>
      <p:sp>
        <p:nvSpPr>
          <p:cNvPr id="6" name="Rectangle 8"/>
          <p:cNvSpPr>
            <a:spLocks noChangeArrowheads="1"/>
          </p:cNvSpPr>
          <p:nvPr/>
        </p:nvSpPr>
        <p:spPr bwMode="gray">
          <a:xfrm>
            <a:off x="7948253" y="685694"/>
            <a:ext cx="10339754" cy="571412"/>
          </a:xfrm>
          <a:prstGeom prst="rect">
            <a:avLst/>
          </a:prstGeom>
          <a:solidFill>
            <a:srgbClr val="CC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HGP創英角ﾎﾟｯﾌﾟ体" panose="040B0A00000000000000" pitchFamily="50" charset="-128"/>
                <a:ea typeface="HGP創英角ﾎﾟｯﾌﾟ体" panose="040B0A00000000000000" pitchFamily="50" charset="-128"/>
              </a:defRPr>
            </a:lvl1pPr>
            <a:lvl2pPr marL="742950" indent="-285750">
              <a:defRPr kumimoji="1">
                <a:solidFill>
                  <a:schemeClr val="tx1"/>
                </a:solidFill>
                <a:latin typeface="HGP創英角ﾎﾟｯﾌﾟ体" panose="040B0A00000000000000" pitchFamily="50" charset="-128"/>
                <a:ea typeface="HGP創英角ﾎﾟｯﾌﾟ体" panose="040B0A00000000000000" pitchFamily="50" charset="-128"/>
              </a:defRPr>
            </a:lvl2pPr>
            <a:lvl3pPr marL="1143000" indent="-228600">
              <a:defRPr kumimoji="1">
                <a:solidFill>
                  <a:schemeClr val="tx1"/>
                </a:solidFill>
                <a:latin typeface="HGP創英角ﾎﾟｯﾌﾟ体" panose="040B0A00000000000000" pitchFamily="50" charset="-128"/>
                <a:ea typeface="HGP創英角ﾎﾟｯﾌﾟ体" panose="040B0A00000000000000" pitchFamily="50" charset="-128"/>
              </a:defRPr>
            </a:lvl3pPr>
            <a:lvl4pPr marL="1600200" indent="-228600">
              <a:defRPr kumimoji="1">
                <a:solidFill>
                  <a:schemeClr val="tx1"/>
                </a:solidFill>
                <a:latin typeface="HGP創英角ﾎﾟｯﾌﾟ体" panose="040B0A00000000000000" pitchFamily="50" charset="-128"/>
                <a:ea typeface="HGP創英角ﾎﾟｯﾌﾟ体" panose="040B0A00000000000000" pitchFamily="50" charset="-128"/>
              </a:defRPr>
            </a:lvl4pPr>
            <a:lvl5pPr marL="2057400" indent="-228600">
              <a:defRPr kumimoji="1">
                <a:solidFill>
                  <a:schemeClr val="tx1"/>
                </a:solidFill>
                <a:latin typeface="HGP創英角ﾎﾟｯﾌﾟ体" panose="040B0A00000000000000" pitchFamily="50" charset="-128"/>
                <a:ea typeface="HGP創英角ﾎﾟｯﾌﾟ体" panose="040B0A00000000000000" pitchFamily="50" charset="-128"/>
              </a:defRPr>
            </a:lvl5pPr>
            <a:lvl6pPr marL="25146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6pPr>
            <a:lvl7pPr marL="29718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7pPr>
            <a:lvl8pPr marL="34290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8pPr>
            <a:lvl9pPr marL="38862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9pPr>
          </a:lstStyle>
          <a:p>
            <a:pPr defTabSz="1371417" fontAlgn="base">
              <a:spcBef>
                <a:spcPct val="0"/>
              </a:spcBef>
              <a:spcAft>
                <a:spcPct val="0"/>
              </a:spcAft>
              <a:defRPr/>
            </a:pPr>
            <a:endParaRPr lang="ja-JP" altLang="en-US" sz="2493" dirty="0">
              <a:solidFill>
                <a:srgbClr val="000000"/>
              </a:solidFill>
            </a:endParaRPr>
          </a:p>
        </p:txBody>
      </p:sp>
      <p:sp>
        <p:nvSpPr>
          <p:cNvPr id="7" name="Rectangle 9"/>
          <p:cNvSpPr>
            <a:spLocks noChangeArrowheads="1"/>
          </p:cNvSpPr>
          <p:nvPr/>
        </p:nvSpPr>
        <p:spPr bwMode="gray">
          <a:xfrm>
            <a:off x="2365132" y="714265"/>
            <a:ext cx="5650524" cy="542841"/>
          </a:xfrm>
          <a:prstGeom prst="rect">
            <a:avLst/>
          </a:prstGeom>
          <a:solidFill>
            <a:srgbClr val="B0FF6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HGP創英角ﾎﾟｯﾌﾟ体" panose="040B0A00000000000000" pitchFamily="50" charset="-128"/>
                <a:ea typeface="HGP創英角ﾎﾟｯﾌﾟ体" panose="040B0A00000000000000" pitchFamily="50" charset="-128"/>
              </a:defRPr>
            </a:lvl1pPr>
            <a:lvl2pPr marL="742950" indent="-285750">
              <a:defRPr kumimoji="1">
                <a:solidFill>
                  <a:schemeClr val="tx1"/>
                </a:solidFill>
                <a:latin typeface="HGP創英角ﾎﾟｯﾌﾟ体" panose="040B0A00000000000000" pitchFamily="50" charset="-128"/>
                <a:ea typeface="HGP創英角ﾎﾟｯﾌﾟ体" panose="040B0A00000000000000" pitchFamily="50" charset="-128"/>
              </a:defRPr>
            </a:lvl2pPr>
            <a:lvl3pPr marL="1143000" indent="-228600">
              <a:defRPr kumimoji="1">
                <a:solidFill>
                  <a:schemeClr val="tx1"/>
                </a:solidFill>
                <a:latin typeface="HGP創英角ﾎﾟｯﾌﾟ体" panose="040B0A00000000000000" pitchFamily="50" charset="-128"/>
                <a:ea typeface="HGP創英角ﾎﾟｯﾌﾟ体" panose="040B0A00000000000000" pitchFamily="50" charset="-128"/>
              </a:defRPr>
            </a:lvl3pPr>
            <a:lvl4pPr marL="1600200" indent="-228600">
              <a:defRPr kumimoji="1">
                <a:solidFill>
                  <a:schemeClr val="tx1"/>
                </a:solidFill>
                <a:latin typeface="HGP創英角ﾎﾟｯﾌﾟ体" panose="040B0A00000000000000" pitchFamily="50" charset="-128"/>
                <a:ea typeface="HGP創英角ﾎﾟｯﾌﾟ体" panose="040B0A00000000000000" pitchFamily="50" charset="-128"/>
              </a:defRPr>
            </a:lvl4pPr>
            <a:lvl5pPr marL="2057400" indent="-228600">
              <a:defRPr kumimoji="1">
                <a:solidFill>
                  <a:schemeClr val="tx1"/>
                </a:solidFill>
                <a:latin typeface="HGP創英角ﾎﾟｯﾌﾟ体" panose="040B0A00000000000000" pitchFamily="50" charset="-128"/>
                <a:ea typeface="HGP創英角ﾎﾟｯﾌﾟ体" panose="040B0A00000000000000" pitchFamily="50" charset="-128"/>
              </a:defRPr>
            </a:lvl5pPr>
            <a:lvl6pPr marL="25146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6pPr>
            <a:lvl7pPr marL="29718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7pPr>
            <a:lvl8pPr marL="34290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8pPr>
            <a:lvl9pPr marL="38862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9pPr>
          </a:lstStyle>
          <a:p>
            <a:pPr defTabSz="1371417" fontAlgn="base">
              <a:spcBef>
                <a:spcPct val="0"/>
              </a:spcBef>
              <a:spcAft>
                <a:spcPct val="0"/>
              </a:spcAft>
              <a:defRPr/>
            </a:pPr>
            <a:endParaRPr lang="ja-JP" altLang="en-US" sz="2493" dirty="0">
              <a:solidFill>
                <a:srgbClr val="000000"/>
              </a:solidFill>
            </a:endParaRPr>
          </a:p>
        </p:txBody>
      </p:sp>
      <p:sp>
        <p:nvSpPr>
          <p:cNvPr id="8" name="Rectangle 10"/>
          <p:cNvSpPr>
            <a:spLocks noChangeArrowheads="1"/>
          </p:cNvSpPr>
          <p:nvPr/>
        </p:nvSpPr>
        <p:spPr bwMode="gray">
          <a:xfrm>
            <a:off x="7948253" y="278564"/>
            <a:ext cx="10339754" cy="407130"/>
          </a:xfrm>
          <a:prstGeom prst="rect">
            <a:avLst/>
          </a:prstGeom>
          <a:solidFill>
            <a:srgbClr val="B0FF6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HGP創英角ﾎﾟｯﾌﾟ体" panose="040B0A00000000000000" pitchFamily="50" charset="-128"/>
                <a:ea typeface="HGP創英角ﾎﾟｯﾌﾟ体" panose="040B0A00000000000000" pitchFamily="50" charset="-128"/>
              </a:defRPr>
            </a:lvl1pPr>
            <a:lvl2pPr marL="742950" indent="-285750">
              <a:defRPr kumimoji="1">
                <a:solidFill>
                  <a:schemeClr val="tx1"/>
                </a:solidFill>
                <a:latin typeface="HGP創英角ﾎﾟｯﾌﾟ体" panose="040B0A00000000000000" pitchFamily="50" charset="-128"/>
                <a:ea typeface="HGP創英角ﾎﾟｯﾌﾟ体" panose="040B0A00000000000000" pitchFamily="50" charset="-128"/>
              </a:defRPr>
            </a:lvl2pPr>
            <a:lvl3pPr marL="1143000" indent="-228600">
              <a:defRPr kumimoji="1">
                <a:solidFill>
                  <a:schemeClr val="tx1"/>
                </a:solidFill>
                <a:latin typeface="HGP創英角ﾎﾟｯﾌﾟ体" panose="040B0A00000000000000" pitchFamily="50" charset="-128"/>
                <a:ea typeface="HGP創英角ﾎﾟｯﾌﾟ体" panose="040B0A00000000000000" pitchFamily="50" charset="-128"/>
              </a:defRPr>
            </a:lvl3pPr>
            <a:lvl4pPr marL="1600200" indent="-228600">
              <a:defRPr kumimoji="1">
                <a:solidFill>
                  <a:schemeClr val="tx1"/>
                </a:solidFill>
                <a:latin typeface="HGP創英角ﾎﾟｯﾌﾟ体" panose="040B0A00000000000000" pitchFamily="50" charset="-128"/>
                <a:ea typeface="HGP創英角ﾎﾟｯﾌﾟ体" panose="040B0A00000000000000" pitchFamily="50" charset="-128"/>
              </a:defRPr>
            </a:lvl4pPr>
            <a:lvl5pPr marL="2057400" indent="-228600">
              <a:defRPr kumimoji="1">
                <a:solidFill>
                  <a:schemeClr val="tx1"/>
                </a:solidFill>
                <a:latin typeface="HGP創英角ﾎﾟｯﾌﾟ体" panose="040B0A00000000000000" pitchFamily="50" charset="-128"/>
                <a:ea typeface="HGP創英角ﾎﾟｯﾌﾟ体" panose="040B0A00000000000000" pitchFamily="50" charset="-128"/>
              </a:defRPr>
            </a:lvl5pPr>
            <a:lvl6pPr marL="25146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6pPr>
            <a:lvl7pPr marL="29718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7pPr>
            <a:lvl8pPr marL="34290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8pPr>
            <a:lvl9pPr marL="38862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9pPr>
          </a:lstStyle>
          <a:p>
            <a:pPr defTabSz="1371417" fontAlgn="base">
              <a:spcBef>
                <a:spcPct val="0"/>
              </a:spcBef>
              <a:spcAft>
                <a:spcPct val="0"/>
              </a:spcAft>
              <a:defRPr/>
            </a:pPr>
            <a:endParaRPr lang="ja-JP" altLang="en-US" sz="2493" dirty="0">
              <a:solidFill>
                <a:srgbClr val="000000"/>
              </a:solidFill>
            </a:endParaRPr>
          </a:p>
        </p:txBody>
      </p:sp>
      <p:sp>
        <p:nvSpPr>
          <p:cNvPr id="9" name="Line 11"/>
          <p:cNvSpPr>
            <a:spLocks noChangeShapeType="1"/>
          </p:cNvSpPr>
          <p:nvPr/>
        </p:nvSpPr>
        <p:spPr bwMode="gray">
          <a:xfrm>
            <a:off x="0" y="1147585"/>
            <a:ext cx="182880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417" eaLnBrk="0" fontAlgn="base" hangingPunct="0">
              <a:spcBef>
                <a:spcPct val="0"/>
              </a:spcBef>
              <a:spcAft>
                <a:spcPct val="0"/>
              </a:spcAft>
            </a:pPr>
            <a:endParaRPr kumimoji="1" lang="ja-JP" altLang="en-US" sz="2493" dirty="0">
              <a:solidFill>
                <a:srgbClr val="000000"/>
              </a:solidFill>
            </a:endParaRPr>
          </a:p>
        </p:txBody>
      </p:sp>
      <p:sp>
        <p:nvSpPr>
          <p:cNvPr id="447490" name="Rectangle 2"/>
          <p:cNvSpPr>
            <a:spLocks noGrp="1" noChangeArrowheads="1"/>
          </p:cNvSpPr>
          <p:nvPr>
            <p:ph type="ctrTitle"/>
          </p:nvPr>
        </p:nvSpPr>
        <p:spPr>
          <a:xfrm>
            <a:off x="1371600" y="4061797"/>
            <a:ext cx="15544800" cy="1080921"/>
          </a:xfrm>
        </p:spPr>
        <p:txBody>
          <a:bodyPr/>
          <a:lstStyle>
            <a:lvl1pPr algn="ctr">
              <a:defRPr sz="6646"/>
            </a:lvl1pPr>
          </a:lstStyle>
          <a:p>
            <a:pPr lvl="0"/>
            <a:r>
              <a:rPr lang="ja-JP" altLang="en-US" noProof="0"/>
              <a:t>マスタ タイトルの書式設定</a:t>
            </a:r>
          </a:p>
        </p:txBody>
      </p:sp>
      <p:sp>
        <p:nvSpPr>
          <p:cNvPr id="447491" name="Rectangle 3"/>
          <p:cNvSpPr>
            <a:spLocks noGrp="1" noChangeArrowheads="1"/>
          </p:cNvSpPr>
          <p:nvPr>
            <p:ph type="subTitle" idx="1"/>
          </p:nvPr>
        </p:nvSpPr>
        <p:spPr>
          <a:xfrm>
            <a:off x="2743200" y="5683179"/>
            <a:ext cx="12801600" cy="1366627"/>
          </a:xfrm>
        </p:spPr>
        <p:txBody>
          <a:bodyPr/>
          <a:lstStyle>
            <a:lvl1pPr marL="0" indent="0" algn="ctr">
              <a:buFontTx/>
              <a:buNone/>
              <a:defRPr/>
            </a:lvl1pPr>
          </a:lstStyle>
          <a:p>
            <a:pPr lvl="0"/>
            <a:r>
              <a:rPr lang="ja-JP" altLang="en-US" noProof="0"/>
              <a:t>マスタ サブタイトルの書式設定</a:t>
            </a:r>
          </a:p>
        </p:txBody>
      </p:sp>
      <p:sp>
        <p:nvSpPr>
          <p:cNvPr id="10" name="Rectangle 4"/>
          <p:cNvSpPr>
            <a:spLocks noGrp="1" noChangeArrowheads="1"/>
          </p:cNvSpPr>
          <p:nvPr>
            <p:ph type="dt" sz="half" idx="10"/>
          </p:nvPr>
        </p:nvSpPr>
        <p:spPr>
          <a:xfrm>
            <a:off x="7013332" y="7625979"/>
            <a:ext cx="4267200" cy="433321"/>
          </a:xfrm>
        </p:spPr>
        <p:txBody>
          <a:bodyPr/>
          <a:lstStyle>
            <a:lvl1pPr algn="ctr">
              <a:defRPr sz="1938"/>
            </a:lvl1pPr>
          </a:lstStyle>
          <a:p>
            <a:pPr>
              <a:defRPr/>
            </a:pPr>
            <a:endParaRPr lang="en-US" altLang="ja-JP" dirty="0">
              <a:solidFill>
                <a:srgbClr val="000000"/>
              </a:solidFill>
            </a:endParaRPr>
          </a:p>
        </p:txBody>
      </p:sp>
      <p:sp>
        <p:nvSpPr>
          <p:cNvPr id="11" name="Rectangle 5"/>
          <p:cNvSpPr>
            <a:spLocks noGrp="1" noChangeArrowheads="1"/>
          </p:cNvSpPr>
          <p:nvPr>
            <p:ph type="ftr" sz="quarter" idx="11"/>
          </p:nvPr>
        </p:nvSpPr>
        <p:spPr>
          <a:xfrm>
            <a:off x="6248400" y="8178344"/>
            <a:ext cx="5791200" cy="433321"/>
          </a:xfrm>
        </p:spPr>
        <p:txBody>
          <a:bodyPr/>
          <a:lstStyle>
            <a:lvl1pPr>
              <a:defRPr sz="1938"/>
            </a:lvl1pPr>
          </a:lstStyle>
          <a:p>
            <a:pPr>
              <a:defRPr/>
            </a:pPr>
            <a:endParaRPr lang="en-US" altLang="ja-JP" dirty="0">
              <a:solidFill>
                <a:srgbClr val="000000"/>
              </a:solidFill>
            </a:endParaRPr>
          </a:p>
        </p:txBody>
      </p:sp>
    </p:spTree>
    <p:extLst>
      <p:ext uri="{BB962C8B-B14F-4D97-AF65-F5344CB8AC3E}">
        <p14:creationId xmlns:p14="http://schemas.microsoft.com/office/powerpoint/2010/main" val="3208433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94D5A9A-600D-40A2-8134-9D4E127A0524}"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7671649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248508" y="2564223"/>
            <a:ext cx="15773400" cy="4278445"/>
          </a:xfrm>
        </p:spPr>
        <p:txBody>
          <a:bodyPr anchor="b"/>
          <a:lstStyle>
            <a:lvl1pPr>
              <a:defRPr sz="8307"/>
            </a:lvl1pPr>
          </a:lstStyle>
          <a:p>
            <a:r>
              <a:rPr lang="ja-JP" altLang="en-US"/>
              <a:t>マスター タイトルの書式設定</a:t>
            </a:r>
          </a:p>
        </p:txBody>
      </p:sp>
      <p:sp>
        <p:nvSpPr>
          <p:cNvPr id="3" name="テキスト プレースホルダー 2"/>
          <p:cNvSpPr>
            <a:spLocks noGrp="1"/>
          </p:cNvSpPr>
          <p:nvPr>
            <p:ph type="body" idx="1"/>
          </p:nvPr>
        </p:nvSpPr>
        <p:spPr>
          <a:xfrm>
            <a:off x="1248508" y="6883144"/>
            <a:ext cx="15773400" cy="2249933"/>
          </a:xfrm>
        </p:spPr>
        <p:txBody>
          <a:bodyPr/>
          <a:lstStyle>
            <a:lvl1pPr marL="0" indent="0">
              <a:buNone/>
              <a:defRPr sz="3322"/>
            </a:lvl1pPr>
            <a:lvl2pPr marL="632977" indent="0">
              <a:buNone/>
              <a:defRPr sz="2769"/>
            </a:lvl2pPr>
            <a:lvl3pPr marL="1265956" indent="0">
              <a:buNone/>
              <a:defRPr sz="2493"/>
            </a:lvl3pPr>
            <a:lvl4pPr marL="1898933" indent="0">
              <a:buNone/>
              <a:defRPr sz="2215"/>
            </a:lvl4pPr>
            <a:lvl5pPr marL="2531910" indent="0">
              <a:buNone/>
              <a:defRPr sz="2215"/>
            </a:lvl5pPr>
            <a:lvl6pPr marL="3164888" indent="0">
              <a:buNone/>
              <a:defRPr sz="2215"/>
            </a:lvl6pPr>
            <a:lvl7pPr marL="3797866" indent="0">
              <a:buNone/>
              <a:defRPr sz="2215"/>
            </a:lvl7pPr>
            <a:lvl8pPr marL="4430843" indent="0">
              <a:buNone/>
              <a:defRPr sz="2215"/>
            </a:lvl8pPr>
            <a:lvl9pPr marL="5063821" indent="0">
              <a:buNone/>
              <a:defRPr sz="2215"/>
            </a:lvl9pPr>
          </a:lstStyle>
          <a:p>
            <a:pPr lvl="0"/>
            <a:r>
              <a:rPr lang="ja-JP" altLang="en-US"/>
              <a:t>マスター テキストの書式設定</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63992B7-9B95-4360-B5D2-43570F4FEE5C}"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320224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914400" y="1795186"/>
            <a:ext cx="8088924" cy="73926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9284676" y="1795186"/>
            <a:ext cx="8088924" cy="73926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B2D9005-99F4-4C2D-8ADD-07418D25031D}"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4119004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1260232" y="547610"/>
            <a:ext cx="15773400" cy="1988038"/>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1260239" y="2521356"/>
            <a:ext cx="7737230" cy="1235677"/>
          </a:xfrm>
        </p:spPr>
        <p:txBody>
          <a:bodyPr anchor="b"/>
          <a:lstStyle>
            <a:lvl1pPr marL="0" indent="0">
              <a:buNone/>
              <a:defRPr sz="3322" b="1"/>
            </a:lvl1pPr>
            <a:lvl2pPr marL="632977" indent="0">
              <a:buNone/>
              <a:defRPr sz="2769" b="1"/>
            </a:lvl2pPr>
            <a:lvl3pPr marL="1265956" indent="0">
              <a:buNone/>
              <a:defRPr sz="2493" b="1"/>
            </a:lvl3pPr>
            <a:lvl4pPr marL="1898933" indent="0">
              <a:buNone/>
              <a:defRPr sz="2215" b="1"/>
            </a:lvl4pPr>
            <a:lvl5pPr marL="2531910" indent="0">
              <a:buNone/>
              <a:defRPr sz="2215" b="1"/>
            </a:lvl5pPr>
            <a:lvl6pPr marL="3164888" indent="0">
              <a:buNone/>
              <a:defRPr sz="2215" b="1"/>
            </a:lvl6pPr>
            <a:lvl7pPr marL="3797866" indent="0">
              <a:buNone/>
              <a:defRPr sz="2215" b="1"/>
            </a:lvl7pPr>
            <a:lvl8pPr marL="4430843" indent="0">
              <a:buNone/>
              <a:defRPr sz="2215" b="1"/>
            </a:lvl8pPr>
            <a:lvl9pPr marL="5063821" indent="0">
              <a:buNone/>
              <a:defRPr sz="2215"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1260239" y="3757033"/>
            <a:ext cx="7737230" cy="552602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9258309" y="2521356"/>
            <a:ext cx="7775330" cy="1235677"/>
          </a:xfrm>
        </p:spPr>
        <p:txBody>
          <a:bodyPr anchor="b"/>
          <a:lstStyle>
            <a:lvl1pPr marL="0" indent="0">
              <a:buNone/>
              <a:defRPr sz="3322" b="1"/>
            </a:lvl1pPr>
            <a:lvl2pPr marL="632977" indent="0">
              <a:buNone/>
              <a:defRPr sz="2769" b="1"/>
            </a:lvl2pPr>
            <a:lvl3pPr marL="1265956" indent="0">
              <a:buNone/>
              <a:defRPr sz="2493" b="1"/>
            </a:lvl3pPr>
            <a:lvl4pPr marL="1898933" indent="0">
              <a:buNone/>
              <a:defRPr sz="2215" b="1"/>
            </a:lvl4pPr>
            <a:lvl5pPr marL="2531910" indent="0">
              <a:buNone/>
              <a:defRPr sz="2215" b="1"/>
            </a:lvl5pPr>
            <a:lvl6pPr marL="3164888" indent="0">
              <a:buNone/>
              <a:defRPr sz="2215" b="1"/>
            </a:lvl6pPr>
            <a:lvl7pPr marL="3797866" indent="0">
              <a:buNone/>
              <a:defRPr sz="2215" b="1"/>
            </a:lvl7pPr>
            <a:lvl8pPr marL="4430843" indent="0">
              <a:buNone/>
              <a:defRPr sz="2215" b="1"/>
            </a:lvl8pPr>
            <a:lvl9pPr marL="5063821" indent="0">
              <a:buNone/>
              <a:defRPr sz="2215"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9258309" y="3757033"/>
            <a:ext cx="7775330" cy="552602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8DF4C5A7-F5FC-47E4-A4EA-816290A88F2C}"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978637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画像が上半分を占める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D28C7C6D-0F52-4FBA-8358-35C6083C2133}" type="slidenum">
              <a:rPr kumimoji="1" lang="ja-JP" altLang="en-US" smtClean="0"/>
              <a:pPr/>
              <a:t>‹#›</a:t>
            </a:fld>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a:t>The Power of PowerPoint - thepopp.com</a:t>
            </a:r>
            <a:endParaRPr kumimoji="1" lang="ja-JP" altLang="en-US" dirty="0"/>
          </a:p>
        </p:txBody>
      </p:sp>
      <p:sp>
        <p:nvSpPr>
          <p:cNvPr id="5" name="図プレースホルダー 3"/>
          <p:cNvSpPr>
            <a:spLocks noGrp="1"/>
          </p:cNvSpPr>
          <p:nvPr>
            <p:ph type="pic" sz="quarter" idx="12"/>
          </p:nvPr>
        </p:nvSpPr>
        <p:spPr>
          <a:xfrm>
            <a:off x="0" y="0"/>
            <a:ext cx="18288000" cy="5430129"/>
          </a:xfrm>
          <a:solidFill>
            <a:schemeClr val="accent1">
              <a:lumMod val="20000"/>
              <a:lumOff val="80000"/>
            </a:schemeClr>
          </a:solidFill>
        </p:spPr>
        <p:txBody>
          <a:bodyPr>
            <a:normAutofit/>
          </a:bodyPr>
          <a:lstStyle>
            <a:lvl1pPr>
              <a:defRPr sz="1800"/>
            </a:lvl1pPr>
          </a:lstStyle>
          <a:p>
            <a:endParaRPr kumimoji="1" lang="ja-JP" altLang="en-US" dirty="0"/>
          </a:p>
        </p:txBody>
      </p:sp>
      <p:sp>
        <p:nvSpPr>
          <p:cNvPr id="9" name="タイトル 1"/>
          <p:cNvSpPr>
            <a:spLocks noGrp="1"/>
          </p:cNvSpPr>
          <p:nvPr>
            <p:ph type="title" hasCustomPrompt="1"/>
          </p:nvPr>
        </p:nvSpPr>
        <p:spPr>
          <a:xfrm>
            <a:off x="2628900" y="5728337"/>
            <a:ext cx="13030200" cy="1077996"/>
          </a:xfrm>
        </p:spPr>
        <p:txBody>
          <a:bodyPr anchor="b"/>
          <a:lstStyle>
            <a:lvl1pPr algn="l">
              <a:lnSpc>
                <a:spcPct val="100000"/>
              </a:lnSpc>
              <a:defRPr/>
            </a:lvl1pPr>
          </a:lstStyle>
          <a:p>
            <a:r>
              <a:rPr kumimoji="1" lang="ja-JP" altLang="en-US" dirty="0"/>
              <a:t>スライドのタイトル</a:t>
            </a:r>
          </a:p>
        </p:txBody>
      </p:sp>
      <p:sp>
        <p:nvSpPr>
          <p:cNvPr id="11" name="テキスト プレースホルダー 5"/>
          <p:cNvSpPr>
            <a:spLocks noGrp="1"/>
          </p:cNvSpPr>
          <p:nvPr>
            <p:ph type="body" sz="quarter" idx="13" hasCustomPrompt="1"/>
          </p:nvPr>
        </p:nvSpPr>
        <p:spPr>
          <a:xfrm>
            <a:off x="2628900" y="7045482"/>
            <a:ext cx="13030200" cy="1989931"/>
          </a:xfrm>
        </p:spPr>
        <p:txBody>
          <a:bodyPr anchor="t">
            <a:normAutofit/>
          </a:bodyPr>
          <a:lstStyle>
            <a:lvl1pPr marL="0" indent="0" algn="l">
              <a:lnSpc>
                <a:spcPct val="120000"/>
              </a:lnSpc>
              <a:spcBef>
                <a:spcPts val="0"/>
              </a:spcBef>
              <a:buNone/>
              <a:defRPr sz="2800">
                <a:solidFill>
                  <a:schemeClr val="tx1"/>
                </a:solidFill>
              </a:defRPr>
            </a:lvl1pPr>
          </a:lstStyle>
          <a:p>
            <a:pPr lvl="0"/>
            <a:r>
              <a:rPr kumimoji="1" lang="ja-JP" altLang="en-US" dirty="0"/>
              <a:t>テキストを入力</a:t>
            </a:r>
            <a:endParaRPr kumimoji="1" lang="en-US" altLang="ja-JP" dirty="0"/>
          </a:p>
        </p:txBody>
      </p:sp>
      <p:cxnSp>
        <p:nvCxnSpPr>
          <p:cNvPr id="12" name="直線コネクタ 11"/>
          <p:cNvCxnSpPr/>
          <p:nvPr userDrawn="1"/>
        </p:nvCxnSpPr>
        <p:spPr>
          <a:xfrm>
            <a:off x="2628900" y="6911839"/>
            <a:ext cx="156591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328549"/>
      </p:ext>
    </p:extLst>
  </p:cSld>
  <p:clrMapOvr>
    <a:masterClrMapping/>
  </p:clrMapOvr>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356545C-D58C-4E60-B535-12939566592E}"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131008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1637E926-2299-44D5-B91D-8F6333A7ADFA}"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4068161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260230" y="685694"/>
            <a:ext cx="5896708" cy="2399930"/>
          </a:xfrm>
        </p:spPr>
        <p:txBody>
          <a:bodyPr anchor="b"/>
          <a:lstStyle>
            <a:lvl1pPr>
              <a:defRPr sz="4430"/>
            </a:lvl1pPr>
          </a:lstStyle>
          <a:p>
            <a:r>
              <a:rPr lang="ja-JP" altLang="en-US"/>
              <a:t>マスター タイトルの書式設定</a:t>
            </a:r>
          </a:p>
        </p:txBody>
      </p:sp>
      <p:sp>
        <p:nvSpPr>
          <p:cNvPr id="3" name="コンテンツ プレースホルダー 2"/>
          <p:cNvSpPr>
            <a:spLocks noGrp="1"/>
          </p:cNvSpPr>
          <p:nvPr>
            <p:ph idx="1"/>
          </p:nvPr>
        </p:nvSpPr>
        <p:spPr>
          <a:xfrm>
            <a:off x="7775332" y="1480920"/>
            <a:ext cx="9258300" cy="7309310"/>
          </a:xfrm>
        </p:spPr>
        <p:txBody>
          <a:bodyPr/>
          <a:lstStyle>
            <a:lvl1pPr>
              <a:defRPr sz="4430"/>
            </a:lvl1pPr>
            <a:lvl2pPr>
              <a:defRPr sz="3877"/>
            </a:lvl2pPr>
            <a:lvl3pPr>
              <a:defRPr sz="3322"/>
            </a:lvl3pPr>
            <a:lvl4pPr>
              <a:defRPr sz="2769"/>
            </a:lvl4pPr>
            <a:lvl5pPr>
              <a:defRPr sz="2769"/>
            </a:lvl5pPr>
            <a:lvl6pPr>
              <a:defRPr sz="2769"/>
            </a:lvl6pPr>
            <a:lvl7pPr>
              <a:defRPr sz="2769"/>
            </a:lvl7pPr>
            <a:lvl8pPr>
              <a:defRPr sz="2769"/>
            </a:lvl8pPr>
            <a:lvl9pPr>
              <a:defRPr sz="276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1260230" y="3085624"/>
            <a:ext cx="5896708" cy="5716500"/>
          </a:xfrm>
        </p:spPr>
        <p:txBody>
          <a:bodyPr/>
          <a:lstStyle>
            <a:lvl1pPr marL="0" indent="0">
              <a:buNone/>
              <a:defRPr sz="2215"/>
            </a:lvl1pPr>
            <a:lvl2pPr marL="632977" indent="0">
              <a:buNone/>
              <a:defRPr sz="1938"/>
            </a:lvl2pPr>
            <a:lvl3pPr marL="1265956" indent="0">
              <a:buNone/>
              <a:defRPr sz="1662"/>
            </a:lvl3pPr>
            <a:lvl4pPr marL="1898933" indent="0">
              <a:buNone/>
              <a:defRPr sz="1384"/>
            </a:lvl4pPr>
            <a:lvl5pPr marL="2531910" indent="0">
              <a:buNone/>
              <a:defRPr sz="1384"/>
            </a:lvl5pPr>
            <a:lvl6pPr marL="3164888" indent="0">
              <a:buNone/>
              <a:defRPr sz="1384"/>
            </a:lvl6pPr>
            <a:lvl7pPr marL="3797866" indent="0">
              <a:buNone/>
              <a:defRPr sz="1384"/>
            </a:lvl7pPr>
            <a:lvl8pPr marL="4430843" indent="0">
              <a:buNone/>
              <a:defRPr sz="1384"/>
            </a:lvl8pPr>
            <a:lvl9pPr marL="5063821" indent="0">
              <a:buNone/>
              <a:defRPr sz="1384"/>
            </a:lvl9pPr>
          </a:lstStyle>
          <a:p>
            <a:pPr lvl="0"/>
            <a:r>
              <a:rPr lang="ja-JP" altLang="en-US"/>
              <a:t>マスター テキストの書式設定</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40F1F43-5B6E-4541-9E88-93531730274C}"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7624342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260230" y="685694"/>
            <a:ext cx="5896708" cy="2399930"/>
          </a:xfrm>
        </p:spPr>
        <p:txBody>
          <a:bodyPr anchor="b"/>
          <a:lstStyle>
            <a:lvl1pPr>
              <a:defRPr sz="4430"/>
            </a:lvl1pPr>
          </a:lstStyle>
          <a:p>
            <a:r>
              <a:rPr lang="ja-JP" altLang="en-US"/>
              <a:t>マスター タイトルの書式設定</a:t>
            </a:r>
          </a:p>
        </p:txBody>
      </p:sp>
      <p:sp>
        <p:nvSpPr>
          <p:cNvPr id="3" name="図プレースホルダー 2"/>
          <p:cNvSpPr>
            <a:spLocks noGrp="1"/>
          </p:cNvSpPr>
          <p:nvPr>
            <p:ph type="pic" idx="1"/>
          </p:nvPr>
        </p:nvSpPr>
        <p:spPr>
          <a:xfrm>
            <a:off x="7775332" y="1480920"/>
            <a:ext cx="9258300" cy="7309310"/>
          </a:xfrm>
        </p:spPr>
        <p:txBody>
          <a:bodyPr/>
          <a:lstStyle>
            <a:lvl1pPr marL="0" indent="0">
              <a:buNone/>
              <a:defRPr sz="4430"/>
            </a:lvl1pPr>
            <a:lvl2pPr marL="632977" indent="0">
              <a:buNone/>
              <a:defRPr sz="3877"/>
            </a:lvl2pPr>
            <a:lvl3pPr marL="1265956" indent="0">
              <a:buNone/>
              <a:defRPr sz="3322"/>
            </a:lvl3pPr>
            <a:lvl4pPr marL="1898933" indent="0">
              <a:buNone/>
              <a:defRPr sz="2769"/>
            </a:lvl4pPr>
            <a:lvl5pPr marL="2531910" indent="0">
              <a:buNone/>
              <a:defRPr sz="2769"/>
            </a:lvl5pPr>
            <a:lvl6pPr marL="3164888" indent="0">
              <a:buNone/>
              <a:defRPr sz="2769"/>
            </a:lvl6pPr>
            <a:lvl7pPr marL="3797866" indent="0">
              <a:buNone/>
              <a:defRPr sz="2769"/>
            </a:lvl7pPr>
            <a:lvl8pPr marL="4430843" indent="0">
              <a:buNone/>
              <a:defRPr sz="2769"/>
            </a:lvl8pPr>
            <a:lvl9pPr marL="5063821" indent="0">
              <a:buNone/>
              <a:defRPr sz="2769"/>
            </a:lvl9pPr>
          </a:lstStyle>
          <a:p>
            <a:pPr lvl="0"/>
            <a:endParaRPr lang="ja-JP" altLang="en-US" noProof="0" dirty="0"/>
          </a:p>
        </p:txBody>
      </p:sp>
      <p:sp>
        <p:nvSpPr>
          <p:cNvPr id="4" name="テキスト プレースホルダー 3"/>
          <p:cNvSpPr>
            <a:spLocks noGrp="1"/>
          </p:cNvSpPr>
          <p:nvPr>
            <p:ph type="body" sz="half" idx="2"/>
          </p:nvPr>
        </p:nvSpPr>
        <p:spPr>
          <a:xfrm>
            <a:off x="1260230" y="3085624"/>
            <a:ext cx="5896708" cy="5716500"/>
          </a:xfrm>
        </p:spPr>
        <p:txBody>
          <a:bodyPr/>
          <a:lstStyle>
            <a:lvl1pPr marL="0" indent="0">
              <a:buNone/>
              <a:defRPr sz="2215"/>
            </a:lvl1pPr>
            <a:lvl2pPr marL="632977" indent="0">
              <a:buNone/>
              <a:defRPr sz="1938"/>
            </a:lvl2pPr>
            <a:lvl3pPr marL="1265956" indent="0">
              <a:buNone/>
              <a:defRPr sz="1662"/>
            </a:lvl3pPr>
            <a:lvl4pPr marL="1898933" indent="0">
              <a:buNone/>
              <a:defRPr sz="1384"/>
            </a:lvl4pPr>
            <a:lvl5pPr marL="2531910" indent="0">
              <a:buNone/>
              <a:defRPr sz="1384"/>
            </a:lvl5pPr>
            <a:lvl6pPr marL="3164888" indent="0">
              <a:buNone/>
              <a:defRPr sz="1384"/>
            </a:lvl6pPr>
            <a:lvl7pPr marL="3797866" indent="0">
              <a:buNone/>
              <a:defRPr sz="1384"/>
            </a:lvl7pPr>
            <a:lvl8pPr marL="4430843" indent="0">
              <a:buNone/>
              <a:defRPr sz="1384"/>
            </a:lvl8pPr>
            <a:lvl9pPr marL="5063821" indent="0">
              <a:buNone/>
              <a:defRPr sz="1384"/>
            </a:lvl9pPr>
          </a:lstStyle>
          <a:p>
            <a:pPr lvl="0"/>
            <a:r>
              <a:rPr lang="ja-JP" altLang="en-US"/>
              <a:t>マスター テキストの書式設定</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43460E3-37EC-41F4-9736-1F6DA96B0600}"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0821277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A9F3710-3FDB-451B-AFD1-4DF9B6628B50}"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9343130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13499129" y="45238"/>
            <a:ext cx="4352194" cy="9142589"/>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39623" y="45238"/>
            <a:ext cx="12778154" cy="914258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E66BE10D-809C-473B-A880-B6DD903B2366}"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191182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スライドタイトルとテキスト - 中央寄り">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2628900" y="3728076"/>
            <a:ext cx="13030200" cy="1077996"/>
          </a:xfrm>
        </p:spPr>
        <p:txBody>
          <a:bodyPr anchor="b"/>
          <a:lstStyle>
            <a:lvl1pPr algn="l">
              <a:lnSpc>
                <a:spcPct val="100000"/>
              </a:lnSpc>
              <a:defRPr/>
            </a:lvl1pPr>
          </a:lstStyle>
          <a:p>
            <a:r>
              <a:rPr kumimoji="1" lang="ja-JP" altLang="en-US" dirty="0"/>
              <a:t>スライドのタイトル</a:t>
            </a:r>
          </a:p>
        </p:txBody>
      </p:sp>
      <p:sp>
        <p:nvSpPr>
          <p:cNvPr id="3" name="スライド番号プレースホルダー 2"/>
          <p:cNvSpPr>
            <a:spLocks noGrp="1"/>
          </p:cNvSpPr>
          <p:nvPr>
            <p:ph type="sldNum" sz="quarter" idx="10"/>
          </p:nvPr>
        </p:nvSpPr>
        <p:spPr/>
        <p:txBody>
          <a:bodyPr/>
          <a:lstStyle/>
          <a:p>
            <a:fld id="{D28C7C6D-0F52-4FBA-8358-35C6083C2133}" type="slidenum">
              <a:rPr kumimoji="1" lang="ja-JP" altLang="en-US" smtClean="0"/>
              <a:pPr/>
              <a:t>‹#›</a:t>
            </a:fld>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a:t>The Power of PowerPoint - thepopp.com</a:t>
            </a:r>
            <a:endParaRPr kumimoji="1" lang="ja-JP" altLang="en-US" dirty="0"/>
          </a:p>
        </p:txBody>
      </p:sp>
      <p:sp>
        <p:nvSpPr>
          <p:cNvPr id="5" name="テキスト プレースホルダー 5"/>
          <p:cNvSpPr>
            <a:spLocks noGrp="1"/>
          </p:cNvSpPr>
          <p:nvPr>
            <p:ph type="body" sz="quarter" idx="12" hasCustomPrompt="1"/>
          </p:nvPr>
        </p:nvSpPr>
        <p:spPr>
          <a:xfrm>
            <a:off x="2628900" y="5045221"/>
            <a:ext cx="13030200" cy="1989931"/>
          </a:xfrm>
        </p:spPr>
        <p:txBody>
          <a:bodyPr anchor="t">
            <a:normAutofit/>
          </a:bodyPr>
          <a:lstStyle>
            <a:lvl1pPr marL="0" indent="0" algn="l">
              <a:lnSpc>
                <a:spcPct val="120000"/>
              </a:lnSpc>
              <a:spcBef>
                <a:spcPts val="0"/>
              </a:spcBef>
              <a:buNone/>
              <a:defRPr sz="2800">
                <a:solidFill>
                  <a:schemeClr val="tx1"/>
                </a:solidFill>
              </a:defRPr>
            </a:lvl1pPr>
          </a:lstStyle>
          <a:p>
            <a:pPr lvl="0"/>
            <a:r>
              <a:rPr kumimoji="1" lang="ja-JP" altLang="en-US" dirty="0"/>
              <a:t>テキストを入力</a:t>
            </a:r>
            <a:endParaRPr kumimoji="1" lang="en-US" altLang="ja-JP" dirty="0"/>
          </a:p>
        </p:txBody>
      </p:sp>
      <p:cxnSp>
        <p:nvCxnSpPr>
          <p:cNvPr id="8" name="直線コネクタ 7"/>
          <p:cNvCxnSpPr/>
          <p:nvPr userDrawn="1"/>
        </p:nvCxnSpPr>
        <p:spPr>
          <a:xfrm>
            <a:off x="2628900" y="4911578"/>
            <a:ext cx="156591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674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テキストのみ">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D28C7C6D-0F52-4FBA-8358-35C6083C2133}" type="slidenum">
              <a:rPr kumimoji="1" lang="ja-JP" altLang="en-US" smtClean="0"/>
              <a:pPr/>
              <a:t>‹#›</a:t>
            </a:fld>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a:t>The Power of PowerPoint - thepopp.com</a:t>
            </a:r>
            <a:endParaRPr kumimoji="1" lang="ja-JP" altLang="en-US" dirty="0"/>
          </a:p>
        </p:txBody>
      </p:sp>
      <p:sp>
        <p:nvSpPr>
          <p:cNvPr id="5" name="テキスト プレースホルダー 5"/>
          <p:cNvSpPr>
            <a:spLocks noGrp="1"/>
          </p:cNvSpPr>
          <p:nvPr>
            <p:ph type="body" sz="quarter" idx="12" hasCustomPrompt="1"/>
          </p:nvPr>
        </p:nvSpPr>
        <p:spPr>
          <a:xfrm>
            <a:off x="2628900" y="4147741"/>
            <a:ext cx="13030200" cy="1989931"/>
          </a:xfrm>
        </p:spPr>
        <p:txBody>
          <a:bodyPr anchor="ctr">
            <a:normAutofit/>
          </a:bodyPr>
          <a:lstStyle>
            <a:lvl1pPr marL="0" indent="0" algn="ctr">
              <a:lnSpc>
                <a:spcPct val="120000"/>
              </a:lnSpc>
              <a:spcBef>
                <a:spcPts val="0"/>
              </a:spcBef>
              <a:buNone/>
              <a:defRPr sz="3200">
                <a:solidFill>
                  <a:schemeClr val="tx1"/>
                </a:solidFill>
              </a:defRPr>
            </a:lvl1pPr>
          </a:lstStyle>
          <a:p>
            <a:pPr lvl="0"/>
            <a:r>
              <a:rPr kumimoji="1" lang="ja-JP" altLang="en-US" dirty="0"/>
              <a:t>テキストを入力</a:t>
            </a:r>
            <a:endParaRPr kumimoji="1" lang="en-US" altLang="ja-JP" dirty="0"/>
          </a:p>
        </p:txBody>
      </p:sp>
    </p:spTree>
    <p:extLst>
      <p:ext uri="{BB962C8B-B14F-4D97-AF65-F5344CB8AC3E}">
        <p14:creationId xmlns:p14="http://schemas.microsoft.com/office/powerpoint/2010/main" val="683388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印象的なテキス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D28C7C6D-0F52-4FBA-8358-35C6083C2133}" type="slidenum">
              <a:rPr kumimoji="1" lang="ja-JP" altLang="en-US" smtClean="0"/>
              <a:pPr/>
              <a:t>‹#›</a:t>
            </a:fld>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a:t>The Power of PowerPoint - thepopp.com</a:t>
            </a:r>
            <a:endParaRPr kumimoji="1" lang="ja-JP" altLang="en-US" dirty="0"/>
          </a:p>
        </p:txBody>
      </p:sp>
      <p:sp>
        <p:nvSpPr>
          <p:cNvPr id="5" name="テキスト プレースホルダー 5"/>
          <p:cNvSpPr>
            <a:spLocks noGrp="1"/>
          </p:cNvSpPr>
          <p:nvPr>
            <p:ph type="body" sz="quarter" idx="12" hasCustomPrompt="1"/>
          </p:nvPr>
        </p:nvSpPr>
        <p:spPr>
          <a:xfrm>
            <a:off x="2628900" y="6243827"/>
            <a:ext cx="13030200" cy="1989931"/>
          </a:xfrm>
        </p:spPr>
        <p:txBody>
          <a:bodyPr anchor="ctr">
            <a:normAutofit/>
          </a:bodyPr>
          <a:lstStyle>
            <a:lvl1pPr marL="0" indent="0" algn="ctr">
              <a:lnSpc>
                <a:spcPct val="120000"/>
              </a:lnSpc>
              <a:spcBef>
                <a:spcPts val="0"/>
              </a:spcBef>
              <a:buNone/>
              <a:defRPr sz="3200">
                <a:solidFill>
                  <a:schemeClr val="tx1"/>
                </a:solidFill>
              </a:defRPr>
            </a:lvl1pPr>
          </a:lstStyle>
          <a:p>
            <a:pPr lvl="0"/>
            <a:r>
              <a:rPr kumimoji="1" lang="ja-JP" altLang="en-US" dirty="0"/>
              <a:t>テキストを入力</a:t>
            </a:r>
            <a:endParaRPr kumimoji="1" lang="en-US" altLang="ja-JP" dirty="0"/>
          </a:p>
        </p:txBody>
      </p:sp>
      <p:sp>
        <p:nvSpPr>
          <p:cNvPr id="2" name="正方形/長方形 1"/>
          <p:cNvSpPr/>
          <p:nvPr userDrawn="1"/>
        </p:nvSpPr>
        <p:spPr>
          <a:xfrm>
            <a:off x="0" y="0"/>
            <a:ext cx="18288000" cy="51419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タイトル 1"/>
          <p:cNvSpPr>
            <a:spLocks noGrp="1"/>
          </p:cNvSpPr>
          <p:nvPr>
            <p:ph type="title" hasCustomPrompt="1"/>
          </p:nvPr>
        </p:nvSpPr>
        <p:spPr>
          <a:xfrm>
            <a:off x="745588" y="829993"/>
            <a:ext cx="16796825" cy="3896751"/>
          </a:xfrm>
        </p:spPr>
        <p:txBody>
          <a:bodyPr anchor="ctr">
            <a:normAutofit/>
          </a:bodyPr>
          <a:lstStyle>
            <a:lvl1pPr algn="ctr">
              <a:lnSpc>
                <a:spcPct val="100000"/>
              </a:lnSpc>
              <a:defRPr sz="8000">
                <a:solidFill>
                  <a:schemeClr val="bg1"/>
                </a:solidFill>
              </a:defRPr>
            </a:lvl1pPr>
          </a:lstStyle>
          <a:p>
            <a:r>
              <a:rPr kumimoji="1" lang="ja-JP" altLang="en-US" dirty="0"/>
              <a:t>スライドのタイトル</a:t>
            </a:r>
          </a:p>
        </p:txBody>
      </p:sp>
    </p:spTree>
    <p:extLst>
      <p:ext uri="{BB962C8B-B14F-4D97-AF65-F5344CB8AC3E}">
        <p14:creationId xmlns:p14="http://schemas.microsoft.com/office/powerpoint/2010/main" val="169054794"/>
      </p:ext>
    </p:extLst>
  </p:cSld>
  <p:clrMapOvr>
    <a:masterClrMapping/>
  </p:clrMapOvr>
  <p:extLst>
    <p:ext uri="{DCECCB84-F9BA-43D5-87BE-67443E8EF086}">
      <p15:sldGuideLst xmlns:p15="http://schemas.microsoft.com/office/powerpoint/2012/main">
        <p15:guide id="1" orient="horz" pos="3239" userDrawn="1">
          <p15:clr>
            <a:srgbClr val="FBAE40"/>
          </p15:clr>
        </p15:guide>
        <p15:guide id="2" pos="57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補足">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D28C7C6D-0F52-4FBA-8358-35C6083C2133}" type="slidenum">
              <a:rPr kumimoji="1" lang="ja-JP" altLang="en-US" smtClean="0"/>
              <a:pPr/>
              <a:t>‹#›</a:t>
            </a:fld>
            <a:endParaRPr kumimoji="1" lang="ja-JP" altLang="en-US"/>
          </a:p>
        </p:txBody>
      </p:sp>
      <p:sp>
        <p:nvSpPr>
          <p:cNvPr id="4" name="フッター プレースホルダー 3"/>
          <p:cNvSpPr>
            <a:spLocks noGrp="1"/>
          </p:cNvSpPr>
          <p:nvPr>
            <p:ph type="ftr" sz="quarter" idx="11"/>
          </p:nvPr>
        </p:nvSpPr>
        <p:spPr/>
        <p:txBody>
          <a:bodyPr/>
          <a:lstStyle>
            <a:lvl1pPr>
              <a:defRPr>
                <a:solidFill>
                  <a:schemeClr val="bg1"/>
                </a:solidFill>
              </a:defRPr>
            </a:lvl1pPr>
          </a:lstStyle>
          <a:p>
            <a:r>
              <a:rPr kumimoji="1" lang="en-US" altLang="ja-JP"/>
              <a:t>The Power of PowerPoint - thepopp.com</a:t>
            </a:r>
            <a:endParaRPr kumimoji="1" lang="ja-JP" altLang="en-US" dirty="0"/>
          </a:p>
        </p:txBody>
      </p:sp>
      <p:sp>
        <p:nvSpPr>
          <p:cNvPr id="6" name="テキスト プレースホルダー 5"/>
          <p:cNvSpPr>
            <a:spLocks noGrp="1"/>
          </p:cNvSpPr>
          <p:nvPr>
            <p:ph type="body" sz="quarter" idx="12" hasCustomPrompt="1"/>
          </p:nvPr>
        </p:nvSpPr>
        <p:spPr>
          <a:xfrm>
            <a:off x="2628900" y="4102100"/>
            <a:ext cx="13030200" cy="4583906"/>
          </a:xfrm>
        </p:spPr>
        <p:txBody>
          <a:bodyPr anchor="t">
            <a:normAutofit/>
          </a:bodyPr>
          <a:lstStyle>
            <a:lvl1pPr marL="457200" indent="-457200" algn="l">
              <a:lnSpc>
                <a:spcPct val="120000"/>
              </a:lnSpc>
              <a:spcBef>
                <a:spcPts val="1200"/>
              </a:spcBef>
              <a:buClr>
                <a:schemeClr val="bg1"/>
              </a:buClr>
              <a:buFont typeface="Wingdings" panose="05000000000000000000" pitchFamily="2" charset="2"/>
              <a:buChar char="n"/>
              <a:defRPr sz="3200">
                <a:solidFill>
                  <a:schemeClr val="bg1"/>
                </a:solidFill>
              </a:defRPr>
            </a:lvl1pPr>
            <a:lvl2pPr>
              <a:defRPr>
                <a:solidFill>
                  <a:schemeClr val="bg1"/>
                </a:solidFill>
              </a:defRPr>
            </a:lvl2pPr>
            <a:lvl3pPr>
              <a:defRPr>
                <a:solidFill>
                  <a:schemeClr val="bg1"/>
                </a:solidFill>
              </a:defRPr>
            </a:lvl3pPr>
          </a:lstStyle>
          <a:p>
            <a:pPr lvl="0"/>
            <a:r>
              <a:rPr kumimoji="1" lang="ja-JP" altLang="en-US" dirty="0"/>
              <a:t>第</a:t>
            </a:r>
            <a:r>
              <a:rPr kumimoji="1" lang="en-US" altLang="ja-JP" dirty="0"/>
              <a:t>1</a:t>
            </a:r>
            <a:r>
              <a:rPr kumimoji="1" lang="ja-JP" altLang="en-US" dirty="0"/>
              <a:t>レベル</a:t>
            </a:r>
            <a:endParaRPr kumimoji="1" lang="en-US" altLang="ja-JP" dirty="0"/>
          </a:p>
          <a:p>
            <a:pPr lvl="1"/>
            <a:r>
              <a:rPr kumimoji="1" lang="ja-JP" altLang="en-US" dirty="0"/>
              <a:t>第</a:t>
            </a:r>
            <a:r>
              <a:rPr kumimoji="1" lang="en-US" altLang="ja-JP" dirty="0"/>
              <a:t>2</a:t>
            </a:r>
            <a:r>
              <a:rPr kumimoji="1" lang="ja-JP" altLang="en-US" dirty="0"/>
              <a:t>レベル</a:t>
            </a:r>
            <a:endParaRPr kumimoji="1" lang="en-US" altLang="ja-JP" dirty="0"/>
          </a:p>
          <a:p>
            <a:pPr lvl="2"/>
            <a:r>
              <a:rPr kumimoji="1" lang="ja-JP" altLang="en-US" dirty="0"/>
              <a:t>第</a:t>
            </a:r>
            <a:r>
              <a:rPr kumimoji="1" lang="en-US" altLang="ja-JP" dirty="0"/>
              <a:t>3</a:t>
            </a:r>
            <a:r>
              <a:rPr kumimoji="1" lang="ja-JP" altLang="en-US" dirty="0"/>
              <a:t>レベル</a:t>
            </a:r>
            <a:endParaRPr kumimoji="1" lang="en-US" altLang="ja-JP" dirty="0"/>
          </a:p>
        </p:txBody>
      </p:sp>
      <p:cxnSp>
        <p:nvCxnSpPr>
          <p:cNvPr id="7" name="直線コネクタ 6"/>
          <p:cNvCxnSpPr/>
          <p:nvPr userDrawn="1"/>
        </p:nvCxnSpPr>
        <p:spPr>
          <a:xfrm>
            <a:off x="2628900" y="3911600"/>
            <a:ext cx="156591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タイトル 1"/>
          <p:cNvSpPr>
            <a:spLocks noGrp="1"/>
          </p:cNvSpPr>
          <p:nvPr>
            <p:ph type="title" hasCustomPrompt="1"/>
          </p:nvPr>
        </p:nvSpPr>
        <p:spPr>
          <a:xfrm>
            <a:off x="2628900" y="2738355"/>
            <a:ext cx="13030200" cy="1077996"/>
          </a:xfrm>
        </p:spPr>
        <p:txBody>
          <a:bodyPr anchor="b"/>
          <a:lstStyle>
            <a:lvl1pPr algn="l">
              <a:lnSpc>
                <a:spcPct val="100000"/>
              </a:lnSpc>
              <a:defRPr>
                <a:solidFill>
                  <a:schemeClr val="bg1"/>
                </a:solidFill>
              </a:defRPr>
            </a:lvl1pPr>
          </a:lstStyle>
          <a:p>
            <a:r>
              <a:rPr kumimoji="1" lang="ja-JP" altLang="en-US" dirty="0"/>
              <a:t>スライドのタイトル</a:t>
            </a:r>
          </a:p>
        </p:txBody>
      </p:sp>
    </p:spTree>
    <p:extLst>
      <p:ext uri="{BB962C8B-B14F-4D97-AF65-F5344CB8AC3E}">
        <p14:creationId xmlns:p14="http://schemas.microsoft.com/office/powerpoint/2010/main" val="821454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スライド - シンプル">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704850" y="4403704"/>
            <a:ext cx="16878300" cy="1478004"/>
          </a:xfrm>
        </p:spPr>
        <p:txBody>
          <a:bodyPr>
            <a:normAutofit/>
          </a:bodyPr>
          <a:lstStyle>
            <a:lvl1pPr algn="ctr">
              <a:lnSpc>
                <a:spcPct val="100000"/>
              </a:lnSpc>
              <a:defRPr sz="5400">
                <a:latin typeface="HGP創英角ﾎﾟｯﾌﾟ体" panose="040B0A00000000000000" pitchFamily="50" charset="-128"/>
                <a:ea typeface="HGP創英角ﾎﾟｯﾌﾟ体" panose="040B0A00000000000000" pitchFamily="50" charset="-128"/>
                <a:cs typeface="HGP創英角ﾎﾟｯﾌﾟ体" panose="040B0A00000000000000" pitchFamily="50" charset="-128"/>
              </a:defRPr>
            </a:lvl1pPr>
          </a:lstStyle>
          <a:p>
            <a:r>
              <a:rPr kumimoji="1" lang="ja-JP" altLang="en-US" dirty="0"/>
              <a:t>プレゼンテーションタイトル</a:t>
            </a:r>
          </a:p>
        </p:txBody>
      </p:sp>
      <p:sp>
        <p:nvSpPr>
          <p:cNvPr id="3" name="テキスト プレースホルダー 5"/>
          <p:cNvSpPr>
            <a:spLocks noGrp="1"/>
          </p:cNvSpPr>
          <p:nvPr>
            <p:ph type="body" sz="quarter" idx="12" hasCustomPrompt="1"/>
          </p:nvPr>
        </p:nvSpPr>
        <p:spPr>
          <a:xfrm>
            <a:off x="2628900" y="7924800"/>
            <a:ext cx="13030200" cy="2024856"/>
          </a:xfrm>
        </p:spPr>
        <p:txBody>
          <a:bodyPr anchor="b">
            <a:normAutofit/>
          </a:bodyPr>
          <a:lstStyle>
            <a:lvl1pPr marL="0" indent="0" algn="ctr">
              <a:lnSpc>
                <a:spcPct val="130000"/>
              </a:lnSpc>
              <a:spcBef>
                <a:spcPts val="0"/>
              </a:spcBef>
              <a:buNone/>
              <a:defRPr sz="2400">
                <a:solidFill>
                  <a:schemeClr val="tx2"/>
                </a:solidFill>
              </a:defRPr>
            </a:lvl1pPr>
          </a:lstStyle>
          <a:p>
            <a:pPr lvl="0"/>
            <a:r>
              <a:rPr kumimoji="1" lang="ja-JP" altLang="en-US" dirty="0"/>
              <a:t>テキストを入力</a:t>
            </a:r>
            <a:endParaRPr kumimoji="1" lang="en-US" altLang="ja-JP" dirty="0"/>
          </a:p>
        </p:txBody>
      </p:sp>
    </p:spTree>
    <p:extLst>
      <p:ext uri="{BB962C8B-B14F-4D97-AF65-F5344CB8AC3E}">
        <p14:creationId xmlns:p14="http://schemas.microsoft.com/office/powerpoint/2010/main" val="147829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タイトルスライド - サブタイトル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704850" y="3830596"/>
            <a:ext cx="16878300" cy="1478004"/>
          </a:xfrm>
        </p:spPr>
        <p:txBody>
          <a:bodyPr anchor="b">
            <a:normAutofit/>
          </a:bodyPr>
          <a:lstStyle>
            <a:lvl1pPr algn="ctr">
              <a:lnSpc>
                <a:spcPct val="100000"/>
              </a:lnSpc>
              <a:defRPr sz="5400">
                <a:latin typeface="HGP創英角ﾎﾟｯﾌﾟ体" panose="040B0A00000000000000" pitchFamily="50" charset="-128"/>
                <a:ea typeface="HGP創英角ﾎﾟｯﾌﾟ体" panose="040B0A00000000000000" pitchFamily="50" charset="-128"/>
                <a:cs typeface="HGP創英角ﾎﾟｯﾌﾟ体" panose="040B0A00000000000000" pitchFamily="50" charset="-128"/>
              </a:defRPr>
            </a:lvl1pPr>
          </a:lstStyle>
          <a:p>
            <a:r>
              <a:rPr kumimoji="1" lang="ja-JP" altLang="en-US" dirty="0"/>
              <a:t>プレゼンテーションタイトル</a:t>
            </a:r>
          </a:p>
        </p:txBody>
      </p:sp>
      <p:sp>
        <p:nvSpPr>
          <p:cNvPr id="3" name="テキスト プレースホルダー 5"/>
          <p:cNvSpPr>
            <a:spLocks noGrp="1"/>
          </p:cNvSpPr>
          <p:nvPr>
            <p:ph type="body" sz="quarter" idx="12" hasCustomPrompt="1"/>
          </p:nvPr>
        </p:nvSpPr>
        <p:spPr>
          <a:xfrm>
            <a:off x="2628900" y="7924800"/>
            <a:ext cx="13030200" cy="2024856"/>
          </a:xfrm>
        </p:spPr>
        <p:txBody>
          <a:bodyPr anchor="b">
            <a:normAutofit/>
          </a:bodyPr>
          <a:lstStyle>
            <a:lvl1pPr marL="0" indent="0" algn="ctr">
              <a:lnSpc>
                <a:spcPct val="130000"/>
              </a:lnSpc>
              <a:spcBef>
                <a:spcPts val="0"/>
              </a:spcBef>
              <a:buNone/>
              <a:defRPr sz="2400">
                <a:solidFill>
                  <a:schemeClr val="tx2"/>
                </a:solidFill>
              </a:defRPr>
            </a:lvl1pPr>
          </a:lstStyle>
          <a:p>
            <a:pPr lvl="0"/>
            <a:r>
              <a:rPr kumimoji="1" lang="ja-JP" altLang="en-US" dirty="0"/>
              <a:t>テキストを入力</a:t>
            </a:r>
            <a:endParaRPr kumimoji="1" lang="en-US" altLang="ja-JP" dirty="0"/>
          </a:p>
        </p:txBody>
      </p:sp>
      <p:sp>
        <p:nvSpPr>
          <p:cNvPr id="4" name="テキスト プレースホルダー 5"/>
          <p:cNvSpPr>
            <a:spLocks noGrp="1"/>
          </p:cNvSpPr>
          <p:nvPr>
            <p:ph type="body" sz="quarter" idx="13" hasCustomPrompt="1"/>
          </p:nvPr>
        </p:nvSpPr>
        <p:spPr>
          <a:xfrm>
            <a:off x="2628900" y="5308600"/>
            <a:ext cx="13030200" cy="1473200"/>
          </a:xfrm>
        </p:spPr>
        <p:txBody>
          <a:bodyPr anchor="t">
            <a:normAutofit/>
          </a:bodyPr>
          <a:lstStyle>
            <a:lvl1pPr marL="0" indent="0" algn="ctr">
              <a:lnSpc>
                <a:spcPct val="130000"/>
              </a:lnSpc>
              <a:spcBef>
                <a:spcPts val="0"/>
              </a:spcBef>
              <a:buNone/>
              <a:defRPr sz="2800">
                <a:solidFill>
                  <a:schemeClr val="tx1"/>
                </a:solidFill>
              </a:defRPr>
            </a:lvl1pPr>
          </a:lstStyle>
          <a:p>
            <a:pPr lvl="0"/>
            <a:r>
              <a:rPr kumimoji="1" lang="ja-JP" altLang="en-US" dirty="0"/>
              <a:t>サブタイトル</a:t>
            </a:r>
            <a:endParaRPr kumimoji="1" lang="en-US" altLang="ja-JP" dirty="0"/>
          </a:p>
        </p:txBody>
      </p:sp>
    </p:spTree>
    <p:extLst>
      <p:ext uri="{BB962C8B-B14F-4D97-AF65-F5344CB8AC3E}">
        <p14:creationId xmlns:p14="http://schemas.microsoft.com/office/powerpoint/2010/main" val="2971916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7100" y="471404"/>
            <a:ext cx="16687800" cy="1077996"/>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927100" y="1981200"/>
            <a:ext cx="16675100" cy="7404100"/>
          </a:xfrm>
          <a:prstGeom prst="rect">
            <a:avLst/>
          </a:prstGeom>
        </p:spPr>
        <p:txBody>
          <a:bodyPr vert="horz" lIns="91440" tIns="45720" rIns="91440" bIns="45720" rtlCol="0">
            <a:normAutofit/>
          </a:bodyPr>
          <a:lstStyle/>
          <a:p>
            <a:pPr lvl="0"/>
            <a:r>
              <a:rPr lang="ja-JP" altLang="en-US" dirty="0"/>
              <a:t>マスター テキストの書式設定</a:t>
            </a:r>
          </a:p>
        </p:txBody>
      </p:sp>
      <p:sp>
        <p:nvSpPr>
          <p:cNvPr id="7" name="正方形/長方形 6"/>
          <p:cNvSpPr/>
          <p:nvPr userDrawn="1"/>
        </p:nvSpPr>
        <p:spPr>
          <a:xfrm>
            <a:off x="17043400" y="9533055"/>
            <a:ext cx="736600" cy="7523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6" name="Slide Number Placeholder 5"/>
          <p:cNvSpPr>
            <a:spLocks noGrp="1"/>
          </p:cNvSpPr>
          <p:nvPr>
            <p:ph type="sldNum" sz="quarter" idx="4"/>
          </p:nvPr>
        </p:nvSpPr>
        <p:spPr>
          <a:xfrm>
            <a:off x="17043400" y="9621955"/>
            <a:ext cx="736600" cy="547603"/>
          </a:xfrm>
          <a:prstGeom prst="rect">
            <a:avLst/>
          </a:prstGeom>
        </p:spPr>
        <p:txBody>
          <a:bodyPr vert="horz" lIns="91440" tIns="45720" rIns="91440" bIns="45720" rtlCol="0" anchor="ctr"/>
          <a:lstStyle>
            <a:lvl1pPr algn="ctr">
              <a:defRPr sz="2000">
                <a:solidFill>
                  <a:schemeClr val="bg1"/>
                </a:solidFill>
                <a:latin typeface="+mn-lt"/>
              </a:defRPr>
            </a:lvl1pPr>
          </a:lstStyle>
          <a:p>
            <a:fld id="{D28C7C6D-0F52-4FBA-8358-35C6083C2133}" type="slidenum">
              <a:rPr kumimoji="1" lang="ja-JP" altLang="en-US" smtClean="0"/>
              <a:pPr/>
              <a:t>‹#›</a:t>
            </a:fld>
            <a:endParaRPr kumimoji="1" lang="ja-JP" altLang="en-US"/>
          </a:p>
        </p:txBody>
      </p:sp>
      <p:sp>
        <p:nvSpPr>
          <p:cNvPr id="8" name="フッター プレースホルダー 7"/>
          <p:cNvSpPr>
            <a:spLocks noGrp="1"/>
          </p:cNvSpPr>
          <p:nvPr>
            <p:ph type="ftr" sz="quarter" idx="3"/>
          </p:nvPr>
        </p:nvSpPr>
        <p:spPr>
          <a:xfrm>
            <a:off x="10680700" y="9621838"/>
            <a:ext cx="6172200" cy="547687"/>
          </a:xfrm>
          <a:prstGeom prst="rect">
            <a:avLst/>
          </a:prstGeom>
        </p:spPr>
        <p:txBody>
          <a:bodyPr vert="horz" lIns="91440" tIns="45720" rIns="91440" bIns="45720" rtlCol="0" anchor="ctr"/>
          <a:lstStyle>
            <a:lvl1pPr algn="r">
              <a:defRPr sz="1400">
                <a:solidFill>
                  <a:schemeClr val="tx1">
                    <a:tint val="75000"/>
                  </a:schemeClr>
                </a:solidFill>
              </a:defRPr>
            </a:lvl1pPr>
          </a:lstStyle>
          <a:p>
            <a:r>
              <a:rPr kumimoji="1" lang="en-US" altLang="ja-JP"/>
              <a:t>The Power of PowerPoint - thepopp.com</a:t>
            </a:r>
            <a:endParaRPr kumimoji="1" lang="ja-JP" altLang="en-US" dirty="0"/>
          </a:p>
        </p:txBody>
      </p:sp>
    </p:spTree>
    <p:extLst>
      <p:ext uri="{BB962C8B-B14F-4D97-AF65-F5344CB8AC3E}">
        <p14:creationId xmlns:p14="http://schemas.microsoft.com/office/powerpoint/2010/main" val="2318195696"/>
      </p:ext>
    </p:extLst>
  </p:cSld>
  <p:clrMap bg1="lt1" tx1="dk1" bg2="lt2" tx2="dk2" accent1="accent1" accent2="accent2" accent3="accent3" accent4="accent4" accent5="accent5" accent6="accent6" hlink="hlink" folHlink="folHlink"/>
  <p:sldLayoutIdLst>
    <p:sldLayoutId id="2147483677" r:id="rId1"/>
    <p:sldLayoutId id="2147483684" r:id="rId2"/>
    <p:sldLayoutId id="2147483692" r:id="rId3"/>
    <p:sldLayoutId id="2147483685" r:id="rId4"/>
    <p:sldLayoutId id="2147483686" r:id="rId5"/>
    <p:sldLayoutId id="2147483696" r:id="rId6"/>
    <p:sldLayoutId id="2147483697" r:id="rId7"/>
  </p:sldLayoutIdLst>
  <p:hf hdr="0" dt="0"/>
  <p:txStyles>
    <p:titleStyle>
      <a:lvl1pPr algn="l" defTabSz="1371417" rtl="0" eaLnBrk="1" latinLnBrk="0" hangingPunct="1">
        <a:lnSpc>
          <a:spcPct val="90000"/>
        </a:lnSpc>
        <a:spcBef>
          <a:spcPct val="0"/>
        </a:spcBef>
        <a:buNone/>
        <a:defRPr kumimoji="1" sz="4800" kern="1200">
          <a:solidFill>
            <a:schemeClr val="accent1"/>
          </a:solidFill>
          <a:latin typeface="+mj-lt"/>
          <a:ea typeface="+mj-ea"/>
          <a:cs typeface="+mj-cs"/>
        </a:defRPr>
      </a:lvl1pPr>
    </p:titleStyle>
    <p:bodyStyle>
      <a:lvl1pPr marL="0" indent="0" algn="l" defTabSz="1371417" rtl="0" eaLnBrk="1" latinLnBrk="0" hangingPunct="1">
        <a:lnSpc>
          <a:spcPct val="90000"/>
        </a:lnSpc>
        <a:spcBef>
          <a:spcPts val="1500"/>
        </a:spcBef>
        <a:buFont typeface="Wingdings" panose="05000000000000000000" pitchFamily="2" charset="2"/>
        <a:buNone/>
        <a:defRPr kumimoji="1" sz="3600" kern="1200">
          <a:solidFill>
            <a:schemeClr val="tx1"/>
          </a:solidFill>
          <a:latin typeface="+mn-lt"/>
          <a:ea typeface="+mn-ea"/>
          <a:cs typeface="+mn-cs"/>
        </a:defRPr>
      </a:lvl1pPr>
      <a:lvl2pPr marL="900000" indent="-342854" algn="l" defTabSz="1371417" rtl="0" eaLnBrk="1" latinLnBrk="0" hangingPunct="1">
        <a:lnSpc>
          <a:spcPct val="90000"/>
        </a:lnSpc>
        <a:spcBef>
          <a:spcPts val="750"/>
        </a:spcBef>
        <a:buFont typeface="Wingdings" panose="05000000000000000000" pitchFamily="2" charset="2"/>
        <a:buChar char="l"/>
        <a:defRPr kumimoji="1" sz="2400" kern="1200">
          <a:solidFill>
            <a:schemeClr val="tx1"/>
          </a:solidFill>
          <a:latin typeface="+mn-lt"/>
          <a:ea typeface="+mn-ea"/>
          <a:cs typeface="+mn-cs"/>
        </a:defRPr>
      </a:lvl2pPr>
      <a:lvl3pPr marL="1332000" indent="-342854" algn="l" defTabSz="1371417" rtl="0" eaLnBrk="1" latinLnBrk="0" hangingPunct="1">
        <a:lnSpc>
          <a:spcPct val="90000"/>
        </a:lnSpc>
        <a:spcBef>
          <a:spcPts val="1200"/>
        </a:spcBef>
        <a:buFont typeface="Wingdings" panose="05000000000000000000" pitchFamily="2" charset="2"/>
        <a:buChar char="l"/>
        <a:defRPr kumimoji="1" sz="2400" kern="1200">
          <a:solidFill>
            <a:schemeClr val="tx1"/>
          </a:solidFill>
          <a:latin typeface="+mn-lt"/>
          <a:ea typeface="+mn-ea"/>
          <a:cs typeface="+mn-cs"/>
        </a:defRPr>
      </a:lvl3pPr>
      <a:lvl4pPr marL="2399980" indent="-342854" algn="l" defTabSz="1371417" rtl="0" eaLnBrk="1" latinLnBrk="0" hangingPunct="1">
        <a:lnSpc>
          <a:spcPct val="90000"/>
        </a:lnSpc>
        <a:spcBef>
          <a:spcPts val="750"/>
        </a:spcBef>
        <a:buFont typeface="Wingdings" panose="05000000000000000000" pitchFamily="2" charset="2"/>
        <a:buChar char="l"/>
        <a:defRPr kumimoji="1" sz="2000" kern="1200">
          <a:solidFill>
            <a:schemeClr val="tx1"/>
          </a:solidFill>
          <a:latin typeface="+mn-lt"/>
          <a:ea typeface="+mn-ea"/>
          <a:cs typeface="+mn-cs"/>
        </a:defRPr>
      </a:lvl4pPr>
      <a:lvl5pPr marL="3085689" indent="-342854" algn="l" defTabSz="1371417" rtl="0" eaLnBrk="1" latinLnBrk="0" hangingPunct="1">
        <a:lnSpc>
          <a:spcPct val="90000"/>
        </a:lnSpc>
        <a:spcBef>
          <a:spcPts val="750"/>
        </a:spcBef>
        <a:buFont typeface="Wingdings" panose="05000000000000000000" pitchFamily="2" charset="2"/>
        <a:buChar char="l"/>
        <a:defRPr kumimoji="1" sz="20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en-US"/>
      </a:defPPr>
      <a:lvl1pPr marL="0" algn="l" defTabSz="1371417" rtl="0" eaLnBrk="1" latinLnBrk="0" hangingPunct="1">
        <a:defRPr kumimoji="1" sz="2700" kern="1200">
          <a:solidFill>
            <a:schemeClr val="tx1"/>
          </a:solidFill>
          <a:latin typeface="+mn-lt"/>
          <a:ea typeface="+mn-ea"/>
          <a:cs typeface="+mn-cs"/>
        </a:defRPr>
      </a:lvl1pPr>
      <a:lvl2pPr marL="685709" algn="l" defTabSz="1371417" rtl="0" eaLnBrk="1" latinLnBrk="0" hangingPunct="1">
        <a:defRPr kumimoji="1" sz="2700" kern="1200">
          <a:solidFill>
            <a:schemeClr val="tx1"/>
          </a:solidFill>
          <a:latin typeface="+mn-lt"/>
          <a:ea typeface="+mn-ea"/>
          <a:cs typeface="+mn-cs"/>
        </a:defRPr>
      </a:lvl2pPr>
      <a:lvl3pPr marL="1371417" algn="l" defTabSz="1371417" rtl="0" eaLnBrk="1" latinLnBrk="0" hangingPunct="1">
        <a:defRPr kumimoji="1" sz="2700" kern="1200">
          <a:solidFill>
            <a:schemeClr val="tx1"/>
          </a:solidFill>
          <a:latin typeface="+mn-lt"/>
          <a:ea typeface="+mn-ea"/>
          <a:cs typeface="+mn-cs"/>
        </a:defRPr>
      </a:lvl3pPr>
      <a:lvl4pPr marL="2057126" algn="l" defTabSz="1371417" rtl="0" eaLnBrk="1" latinLnBrk="0" hangingPunct="1">
        <a:defRPr kumimoji="1" sz="2700" kern="1200">
          <a:solidFill>
            <a:schemeClr val="tx1"/>
          </a:solidFill>
          <a:latin typeface="+mn-lt"/>
          <a:ea typeface="+mn-ea"/>
          <a:cs typeface="+mn-cs"/>
        </a:defRPr>
      </a:lvl4pPr>
      <a:lvl5pPr marL="2742834" algn="l" defTabSz="1371417" rtl="0" eaLnBrk="1" latinLnBrk="0" hangingPunct="1">
        <a:defRPr kumimoji="1" sz="2700" kern="1200">
          <a:solidFill>
            <a:schemeClr val="tx1"/>
          </a:solidFill>
          <a:latin typeface="+mn-lt"/>
          <a:ea typeface="+mn-ea"/>
          <a:cs typeface="+mn-cs"/>
        </a:defRPr>
      </a:lvl5pPr>
      <a:lvl6pPr marL="3428543" algn="l" defTabSz="1371417" rtl="0" eaLnBrk="1" latinLnBrk="0" hangingPunct="1">
        <a:defRPr kumimoji="1" sz="2700" kern="1200">
          <a:solidFill>
            <a:schemeClr val="tx1"/>
          </a:solidFill>
          <a:latin typeface="+mn-lt"/>
          <a:ea typeface="+mn-ea"/>
          <a:cs typeface="+mn-cs"/>
        </a:defRPr>
      </a:lvl6pPr>
      <a:lvl7pPr marL="4114251" algn="l" defTabSz="1371417" rtl="0" eaLnBrk="1" latinLnBrk="0" hangingPunct="1">
        <a:defRPr kumimoji="1" sz="2700" kern="1200">
          <a:solidFill>
            <a:schemeClr val="tx1"/>
          </a:solidFill>
          <a:latin typeface="+mn-lt"/>
          <a:ea typeface="+mn-ea"/>
          <a:cs typeface="+mn-cs"/>
        </a:defRPr>
      </a:lvl7pPr>
      <a:lvl8pPr marL="4799960" algn="l" defTabSz="1371417" rtl="0" eaLnBrk="1" latinLnBrk="0" hangingPunct="1">
        <a:defRPr kumimoji="1" sz="2700" kern="1200">
          <a:solidFill>
            <a:schemeClr val="tx1"/>
          </a:solidFill>
          <a:latin typeface="+mn-lt"/>
          <a:ea typeface="+mn-ea"/>
          <a:cs typeface="+mn-cs"/>
        </a:defRPr>
      </a:lvl8pPr>
      <a:lvl9pPr marL="5485668" algn="l" defTabSz="1371417" rtl="0" eaLnBrk="1" latinLnBrk="0" hangingPunct="1">
        <a:defRPr kumimoji="1"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3900" y="484104"/>
            <a:ext cx="16878300" cy="1077996"/>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723900" y="1981200"/>
            <a:ext cx="16878300" cy="7404100"/>
          </a:xfrm>
          <a:prstGeom prst="rect">
            <a:avLst/>
          </a:prstGeom>
        </p:spPr>
        <p:txBody>
          <a:bodyPr vert="horz" lIns="91440" tIns="45720" rIns="91440" bIns="45720" rtlCol="0">
            <a:normAutofit/>
          </a:bodyPr>
          <a:lstStyle/>
          <a:p>
            <a:pPr lvl="0"/>
            <a:r>
              <a:rPr lang="ja-JP" altLang="en-US" dirty="0"/>
              <a:t>マスター テキストの書式設定</a:t>
            </a:r>
          </a:p>
        </p:txBody>
      </p:sp>
    </p:spTree>
    <p:extLst>
      <p:ext uri="{BB962C8B-B14F-4D97-AF65-F5344CB8AC3E}">
        <p14:creationId xmlns:p14="http://schemas.microsoft.com/office/powerpoint/2010/main" val="224536190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700" r:id="rId4"/>
    <p:sldLayoutId id="2147483668" r:id="rId5"/>
    <p:sldLayoutId id="2147483669" r:id="rId6"/>
    <p:sldLayoutId id="2147483701" r:id="rId7"/>
    <p:sldLayoutId id="2147483702" r:id="rId8"/>
    <p:sldLayoutId id="2147483694" r:id="rId9"/>
    <p:sldLayoutId id="2147483695" r:id="rId10"/>
    <p:sldLayoutId id="2147483698" r:id="rId11"/>
    <p:sldLayoutId id="2147483699" r:id="rId12"/>
    <p:sldLayoutId id="2147483675" r:id="rId13"/>
    <p:sldLayoutId id="2147483703" r:id="rId14"/>
    <p:sldLayoutId id="2147483682" r:id="rId15"/>
    <p:sldLayoutId id="2147483681" r:id="rId16"/>
    <p:sldLayoutId id="2147483683" r:id="rId17"/>
  </p:sldLayoutIdLst>
  <p:hf hdr="0" dt="0"/>
  <p:txStyles>
    <p:titleStyle>
      <a:lvl1pPr algn="l" defTabSz="1371417" rtl="0" eaLnBrk="1" latinLnBrk="0" hangingPunct="1">
        <a:lnSpc>
          <a:spcPct val="90000"/>
        </a:lnSpc>
        <a:spcBef>
          <a:spcPct val="0"/>
        </a:spcBef>
        <a:buNone/>
        <a:defRPr kumimoji="1" sz="4800" kern="1200">
          <a:solidFill>
            <a:schemeClr val="accent1"/>
          </a:solidFill>
          <a:latin typeface="+mj-lt"/>
          <a:ea typeface="+mj-ea"/>
          <a:cs typeface="+mj-cs"/>
        </a:defRPr>
      </a:lvl1pPr>
    </p:titleStyle>
    <p:bodyStyle>
      <a:lvl1pPr marL="0" indent="0" algn="l" defTabSz="1371417" rtl="0" eaLnBrk="1" latinLnBrk="0" hangingPunct="1">
        <a:lnSpc>
          <a:spcPct val="90000"/>
        </a:lnSpc>
        <a:spcBef>
          <a:spcPts val="1500"/>
        </a:spcBef>
        <a:buFont typeface="Wingdings" panose="05000000000000000000" pitchFamily="2" charset="2"/>
        <a:buNone/>
        <a:defRPr kumimoji="1" sz="3600" kern="1200">
          <a:solidFill>
            <a:schemeClr val="tx1"/>
          </a:solidFill>
          <a:latin typeface="+mn-lt"/>
          <a:ea typeface="+mn-ea"/>
          <a:cs typeface="+mn-cs"/>
        </a:defRPr>
      </a:lvl1pPr>
      <a:lvl2pPr marL="557146" indent="0" algn="l" defTabSz="1371417" rtl="0" eaLnBrk="1" latinLnBrk="0" hangingPunct="1">
        <a:lnSpc>
          <a:spcPct val="90000"/>
        </a:lnSpc>
        <a:spcBef>
          <a:spcPts val="750"/>
        </a:spcBef>
        <a:buFont typeface="Wingdings" panose="05000000000000000000" pitchFamily="2" charset="2"/>
        <a:buNone/>
        <a:defRPr kumimoji="1" sz="2400" kern="1200">
          <a:solidFill>
            <a:schemeClr val="tx1"/>
          </a:solidFill>
          <a:latin typeface="+mn-lt"/>
          <a:ea typeface="+mn-ea"/>
          <a:cs typeface="+mn-cs"/>
        </a:defRPr>
      </a:lvl2pPr>
      <a:lvl3pPr marL="1332000" indent="-342854" algn="l" defTabSz="1371417" rtl="0" eaLnBrk="1" latinLnBrk="0" hangingPunct="1">
        <a:lnSpc>
          <a:spcPct val="90000"/>
        </a:lnSpc>
        <a:spcBef>
          <a:spcPts val="1200"/>
        </a:spcBef>
        <a:buFont typeface="Wingdings" panose="05000000000000000000" pitchFamily="2" charset="2"/>
        <a:buChar char="l"/>
        <a:defRPr kumimoji="1" sz="2400" kern="1200">
          <a:solidFill>
            <a:schemeClr val="tx1"/>
          </a:solidFill>
          <a:latin typeface="+mn-lt"/>
          <a:ea typeface="+mn-ea"/>
          <a:cs typeface="+mn-cs"/>
        </a:defRPr>
      </a:lvl3pPr>
      <a:lvl4pPr marL="2399980" indent="-342854" algn="l" defTabSz="1371417" rtl="0" eaLnBrk="1" latinLnBrk="0" hangingPunct="1">
        <a:lnSpc>
          <a:spcPct val="90000"/>
        </a:lnSpc>
        <a:spcBef>
          <a:spcPts val="750"/>
        </a:spcBef>
        <a:buFont typeface="Wingdings" panose="05000000000000000000" pitchFamily="2" charset="2"/>
        <a:buChar char="l"/>
        <a:defRPr kumimoji="1" sz="2000" kern="1200">
          <a:solidFill>
            <a:schemeClr val="tx1"/>
          </a:solidFill>
          <a:latin typeface="+mn-lt"/>
          <a:ea typeface="+mn-ea"/>
          <a:cs typeface="+mn-cs"/>
        </a:defRPr>
      </a:lvl4pPr>
      <a:lvl5pPr marL="3085689" indent="-342854" algn="l" defTabSz="1371417" rtl="0" eaLnBrk="1" latinLnBrk="0" hangingPunct="1">
        <a:lnSpc>
          <a:spcPct val="90000"/>
        </a:lnSpc>
        <a:spcBef>
          <a:spcPts val="750"/>
        </a:spcBef>
        <a:buFont typeface="Wingdings" panose="05000000000000000000" pitchFamily="2" charset="2"/>
        <a:buChar char="l"/>
        <a:defRPr kumimoji="1" sz="20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en-US"/>
      </a:defPPr>
      <a:lvl1pPr marL="0" algn="l" defTabSz="1371417" rtl="0" eaLnBrk="1" latinLnBrk="0" hangingPunct="1">
        <a:defRPr kumimoji="1" sz="2700" kern="1200">
          <a:solidFill>
            <a:schemeClr val="tx1"/>
          </a:solidFill>
          <a:latin typeface="+mn-lt"/>
          <a:ea typeface="+mn-ea"/>
          <a:cs typeface="+mn-cs"/>
        </a:defRPr>
      </a:lvl1pPr>
      <a:lvl2pPr marL="685709" algn="l" defTabSz="1371417" rtl="0" eaLnBrk="1" latinLnBrk="0" hangingPunct="1">
        <a:defRPr kumimoji="1" sz="2700" kern="1200">
          <a:solidFill>
            <a:schemeClr val="tx1"/>
          </a:solidFill>
          <a:latin typeface="+mn-lt"/>
          <a:ea typeface="+mn-ea"/>
          <a:cs typeface="+mn-cs"/>
        </a:defRPr>
      </a:lvl2pPr>
      <a:lvl3pPr marL="1371417" algn="l" defTabSz="1371417" rtl="0" eaLnBrk="1" latinLnBrk="0" hangingPunct="1">
        <a:defRPr kumimoji="1" sz="2700" kern="1200">
          <a:solidFill>
            <a:schemeClr val="tx1"/>
          </a:solidFill>
          <a:latin typeface="+mn-lt"/>
          <a:ea typeface="+mn-ea"/>
          <a:cs typeface="+mn-cs"/>
        </a:defRPr>
      </a:lvl3pPr>
      <a:lvl4pPr marL="2057126" algn="l" defTabSz="1371417" rtl="0" eaLnBrk="1" latinLnBrk="0" hangingPunct="1">
        <a:defRPr kumimoji="1" sz="2700" kern="1200">
          <a:solidFill>
            <a:schemeClr val="tx1"/>
          </a:solidFill>
          <a:latin typeface="+mn-lt"/>
          <a:ea typeface="+mn-ea"/>
          <a:cs typeface="+mn-cs"/>
        </a:defRPr>
      </a:lvl4pPr>
      <a:lvl5pPr marL="2742834" algn="l" defTabSz="1371417" rtl="0" eaLnBrk="1" latinLnBrk="0" hangingPunct="1">
        <a:defRPr kumimoji="1" sz="2700" kern="1200">
          <a:solidFill>
            <a:schemeClr val="tx1"/>
          </a:solidFill>
          <a:latin typeface="+mn-lt"/>
          <a:ea typeface="+mn-ea"/>
          <a:cs typeface="+mn-cs"/>
        </a:defRPr>
      </a:lvl5pPr>
      <a:lvl6pPr marL="3428543" algn="l" defTabSz="1371417" rtl="0" eaLnBrk="1" latinLnBrk="0" hangingPunct="1">
        <a:defRPr kumimoji="1" sz="2700" kern="1200">
          <a:solidFill>
            <a:schemeClr val="tx1"/>
          </a:solidFill>
          <a:latin typeface="+mn-lt"/>
          <a:ea typeface="+mn-ea"/>
          <a:cs typeface="+mn-cs"/>
        </a:defRPr>
      </a:lvl6pPr>
      <a:lvl7pPr marL="4114251" algn="l" defTabSz="1371417" rtl="0" eaLnBrk="1" latinLnBrk="0" hangingPunct="1">
        <a:defRPr kumimoji="1" sz="2700" kern="1200">
          <a:solidFill>
            <a:schemeClr val="tx1"/>
          </a:solidFill>
          <a:latin typeface="+mn-lt"/>
          <a:ea typeface="+mn-ea"/>
          <a:cs typeface="+mn-cs"/>
        </a:defRPr>
      </a:lvl7pPr>
      <a:lvl8pPr marL="4799960" algn="l" defTabSz="1371417" rtl="0" eaLnBrk="1" latinLnBrk="0" hangingPunct="1">
        <a:defRPr kumimoji="1" sz="2700" kern="1200">
          <a:solidFill>
            <a:schemeClr val="tx1"/>
          </a:solidFill>
          <a:latin typeface="+mn-lt"/>
          <a:ea typeface="+mn-ea"/>
          <a:cs typeface="+mn-cs"/>
        </a:defRPr>
      </a:lvl8pPr>
      <a:lvl9pPr marL="5485668" algn="l" defTabSz="1371417" rtl="0" eaLnBrk="1" latinLnBrk="0" hangingPunct="1">
        <a:defRPr kumimoji="1"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gray">
          <a:xfrm>
            <a:off x="0" y="11"/>
            <a:ext cx="18288000" cy="1254726"/>
          </a:xfrm>
          <a:prstGeom prst="rect">
            <a:avLst/>
          </a:prstGeom>
          <a:solidFill>
            <a:srgbClr val="99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HGP創英角ﾎﾟｯﾌﾟ体" panose="040B0A00000000000000" pitchFamily="50" charset="-128"/>
                <a:ea typeface="HGP創英角ﾎﾟｯﾌﾟ体" panose="040B0A00000000000000" pitchFamily="50" charset="-128"/>
              </a:defRPr>
            </a:lvl1pPr>
            <a:lvl2pPr marL="742950" indent="-285750">
              <a:defRPr kumimoji="1">
                <a:solidFill>
                  <a:schemeClr val="tx1"/>
                </a:solidFill>
                <a:latin typeface="HGP創英角ﾎﾟｯﾌﾟ体" panose="040B0A00000000000000" pitchFamily="50" charset="-128"/>
                <a:ea typeface="HGP創英角ﾎﾟｯﾌﾟ体" panose="040B0A00000000000000" pitchFamily="50" charset="-128"/>
              </a:defRPr>
            </a:lvl2pPr>
            <a:lvl3pPr marL="1143000" indent="-228600">
              <a:defRPr kumimoji="1">
                <a:solidFill>
                  <a:schemeClr val="tx1"/>
                </a:solidFill>
                <a:latin typeface="HGP創英角ﾎﾟｯﾌﾟ体" panose="040B0A00000000000000" pitchFamily="50" charset="-128"/>
                <a:ea typeface="HGP創英角ﾎﾟｯﾌﾟ体" panose="040B0A00000000000000" pitchFamily="50" charset="-128"/>
              </a:defRPr>
            </a:lvl3pPr>
            <a:lvl4pPr marL="1600200" indent="-228600">
              <a:defRPr kumimoji="1">
                <a:solidFill>
                  <a:schemeClr val="tx1"/>
                </a:solidFill>
                <a:latin typeface="HGP創英角ﾎﾟｯﾌﾟ体" panose="040B0A00000000000000" pitchFamily="50" charset="-128"/>
                <a:ea typeface="HGP創英角ﾎﾟｯﾌﾟ体" panose="040B0A00000000000000" pitchFamily="50" charset="-128"/>
              </a:defRPr>
            </a:lvl4pPr>
            <a:lvl5pPr marL="2057400" indent="-228600">
              <a:defRPr kumimoji="1">
                <a:solidFill>
                  <a:schemeClr val="tx1"/>
                </a:solidFill>
                <a:latin typeface="HGP創英角ﾎﾟｯﾌﾟ体" panose="040B0A00000000000000" pitchFamily="50" charset="-128"/>
                <a:ea typeface="HGP創英角ﾎﾟｯﾌﾟ体" panose="040B0A00000000000000" pitchFamily="50" charset="-128"/>
              </a:defRPr>
            </a:lvl5pPr>
            <a:lvl6pPr marL="25146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6pPr>
            <a:lvl7pPr marL="29718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7pPr>
            <a:lvl8pPr marL="34290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8pPr>
            <a:lvl9pPr marL="38862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9pPr>
          </a:lstStyle>
          <a:p>
            <a:pPr defTabSz="1371417" fontAlgn="base">
              <a:spcBef>
                <a:spcPct val="0"/>
              </a:spcBef>
              <a:spcAft>
                <a:spcPct val="0"/>
              </a:spcAft>
              <a:defRPr/>
            </a:pPr>
            <a:endParaRPr lang="ja-JP" altLang="en-US" sz="2493" dirty="0">
              <a:solidFill>
                <a:srgbClr val="000000"/>
              </a:solidFill>
            </a:endParaRPr>
          </a:p>
        </p:txBody>
      </p:sp>
      <p:sp>
        <p:nvSpPr>
          <p:cNvPr id="1027" name="Rectangle 3"/>
          <p:cNvSpPr>
            <a:spLocks noChangeArrowheads="1"/>
          </p:cNvSpPr>
          <p:nvPr/>
        </p:nvSpPr>
        <p:spPr bwMode="gray">
          <a:xfrm>
            <a:off x="7951185" y="685706"/>
            <a:ext cx="10339754" cy="461891"/>
          </a:xfrm>
          <a:prstGeom prst="rect">
            <a:avLst/>
          </a:prstGeom>
          <a:solidFill>
            <a:srgbClr val="CC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HGP創英角ﾎﾟｯﾌﾟ体" panose="040B0A00000000000000" pitchFamily="50" charset="-128"/>
                <a:ea typeface="HGP創英角ﾎﾟｯﾌﾟ体" panose="040B0A00000000000000" pitchFamily="50" charset="-128"/>
              </a:defRPr>
            </a:lvl1pPr>
            <a:lvl2pPr marL="742950" indent="-285750">
              <a:defRPr kumimoji="1">
                <a:solidFill>
                  <a:schemeClr val="tx1"/>
                </a:solidFill>
                <a:latin typeface="HGP創英角ﾎﾟｯﾌﾟ体" panose="040B0A00000000000000" pitchFamily="50" charset="-128"/>
                <a:ea typeface="HGP創英角ﾎﾟｯﾌﾟ体" panose="040B0A00000000000000" pitchFamily="50" charset="-128"/>
              </a:defRPr>
            </a:lvl2pPr>
            <a:lvl3pPr marL="1143000" indent="-228600">
              <a:defRPr kumimoji="1">
                <a:solidFill>
                  <a:schemeClr val="tx1"/>
                </a:solidFill>
                <a:latin typeface="HGP創英角ﾎﾟｯﾌﾟ体" panose="040B0A00000000000000" pitchFamily="50" charset="-128"/>
                <a:ea typeface="HGP創英角ﾎﾟｯﾌﾟ体" panose="040B0A00000000000000" pitchFamily="50" charset="-128"/>
              </a:defRPr>
            </a:lvl3pPr>
            <a:lvl4pPr marL="1600200" indent="-228600">
              <a:defRPr kumimoji="1">
                <a:solidFill>
                  <a:schemeClr val="tx1"/>
                </a:solidFill>
                <a:latin typeface="HGP創英角ﾎﾟｯﾌﾟ体" panose="040B0A00000000000000" pitchFamily="50" charset="-128"/>
                <a:ea typeface="HGP創英角ﾎﾟｯﾌﾟ体" panose="040B0A00000000000000" pitchFamily="50" charset="-128"/>
              </a:defRPr>
            </a:lvl4pPr>
            <a:lvl5pPr marL="2057400" indent="-228600">
              <a:defRPr kumimoji="1">
                <a:solidFill>
                  <a:schemeClr val="tx1"/>
                </a:solidFill>
                <a:latin typeface="HGP創英角ﾎﾟｯﾌﾟ体" panose="040B0A00000000000000" pitchFamily="50" charset="-128"/>
                <a:ea typeface="HGP創英角ﾎﾟｯﾌﾟ体" panose="040B0A00000000000000" pitchFamily="50" charset="-128"/>
              </a:defRPr>
            </a:lvl5pPr>
            <a:lvl6pPr marL="25146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6pPr>
            <a:lvl7pPr marL="29718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7pPr>
            <a:lvl8pPr marL="34290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8pPr>
            <a:lvl9pPr marL="38862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9pPr>
          </a:lstStyle>
          <a:p>
            <a:pPr defTabSz="1371417" fontAlgn="base">
              <a:spcBef>
                <a:spcPct val="0"/>
              </a:spcBef>
              <a:spcAft>
                <a:spcPct val="0"/>
              </a:spcAft>
              <a:defRPr/>
            </a:pPr>
            <a:endParaRPr lang="ja-JP" altLang="en-US" sz="2493" dirty="0">
              <a:solidFill>
                <a:srgbClr val="000000"/>
              </a:solidFill>
            </a:endParaRPr>
          </a:p>
        </p:txBody>
      </p:sp>
      <p:sp>
        <p:nvSpPr>
          <p:cNvPr id="1028" name="Rectangle 4"/>
          <p:cNvSpPr>
            <a:spLocks noChangeArrowheads="1"/>
          </p:cNvSpPr>
          <p:nvPr/>
        </p:nvSpPr>
        <p:spPr bwMode="gray">
          <a:xfrm>
            <a:off x="2368069" y="714265"/>
            <a:ext cx="5653454" cy="542841"/>
          </a:xfrm>
          <a:prstGeom prst="rect">
            <a:avLst/>
          </a:prstGeom>
          <a:solidFill>
            <a:srgbClr val="B0FF6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HGP創英角ﾎﾟｯﾌﾟ体" panose="040B0A00000000000000" pitchFamily="50" charset="-128"/>
                <a:ea typeface="HGP創英角ﾎﾟｯﾌﾟ体" panose="040B0A00000000000000" pitchFamily="50" charset="-128"/>
              </a:defRPr>
            </a:lvl1pPr>
            <a:lvl2pPr marL="742950" indent="-285750">
              <a:defRPr kumimoji="1">
                <a:solidFill>
                  <a:schemeClr val="tx1"/>
                </a:solidFill>
                <a:latin typeface="HGP創英角ﾎﾟｯﾌﾟ体" panose="040B0A00000000000000" pitchFamily="50" charset="-128"/>
                <a:ea typeface="HGP創英角ﾎﾟｯﾌﾟ体" panose="040B0A00000000000000" pitchFamily="50" charset="-128"/>
              </a:defRPr>
            </a:lvl2pPr>
            <a:lvl3pPr marL="1143000" indent="-228600">
              <a:defRPr kumimoji="1">
                <a:solidFill>
                  <a:schemeClr val="tx1"/>
                </a:solidFill>
                <a:latin typeface="HGP創英角ﾎﾟｯﾌﾟ体" panose="040B0A00000000000000" pitchFamily="50" charset="-128"/>
                <a:ea typeface="HGP創英角ﾎﾟｯﾌﾟ体" panose="040B0A00000000000000" pitchFamily="50" charset="-128"/>
              </a:defRPr>
            </a:lvl3pPr>
            <a:lvl4pPr marL="1600200" indent="-228600">
              <a:defRPr kumimoji="1">
                <a:solidFill>
                  <a:schemeClr val="tx1"/>
                </a:solidFill>
                <a:latin typeface="HGP創英角ﾎﾟｯﾌﾟ体" panose="040B0A00000000000000" pitchFamily="50" charset="-128"/>
                <a:ea typeface="HGP創英角ﾎﾟｯﾌﾟ体" panose="040B0A00000000000000" pitchFamily="50" charset="-128"/>
              </a:defRPr>
            </a:lvl4pPr>
            <a:lvl5pPr marL="2057400" indent="-228600">
              <a:defRPr kumimoji="1">
                <a:solidFill>
                  <a:schemeClr val="tx1"/>
                </a:solidFill>
                <a:latin typeface="HGP創英角ﾎﾟｯﾌﾟ体" panose="040B0A00000000000000" pitchFamily="50" charset="-128"/>
                <a:ea typeface="HGP創英角ﾎﾟｯﾌﾟ体" panose="040B0A00000000000000" pitchFamily="50" charset="-128"/>
              </a:defRPr>
            </a:lvl5pPr>
            <a:lvl6pPr marL="25146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6pPr>
            <a:lvl7pPr marL="29718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7pPr>
            <a:lvl8pPr marL="34290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8pPr>
            <a:lvl9pPr marL="38862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9pPr>
          </a:lstStyle>
          <a:p>
            <a:pPr defTabSz="1371417" fontAlgn="base">
              <a:spcBef>
                <a:spcPct val="0"/>
              </a:spcBef>
              <a:spcAft>
                <a:spcPct val="0"/>
              </a:spcAft>
              <a:defRPr/>
            </a:pPr>
            <a:endParaRPr lang="ja-JP" altLang="en-US" sz="2493" dirty="0">
              <a:solidFill>
                <a:srgbClr val="000000"/>
              </a:solidFill>
            </a:endParaRPr>
          </a:p>
        </p:txBody>
      </p:sp>
      <p:sp>
        <p:nvSpPr>
          <p:cNvPr id="1029" name="Line 5"/>
          <p:cNvSpPr>
            <a:spLocks noChangeShapeType="1"/>
          </p:cNvSpPr>
          <p:nvPr/>
        </p:nvSpPr>
        <p:spPr bwMode="gray">
          <a:xfrm>
            <a:off x="0" y="1147585"/>
            <a:ext cx="182880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417" eaLnBrk="0" fontAlgn="base" hangingPunct="0">
              <a:spcBef>
                <a:spcPct val="0"/>
              </a:spcBef>
              <a:spcAft>
                <a:spcPct val="0"/>
              </a:spcAft>
            </a:pPr>
            <a:endParaRPr kumimoji="1" lang="ja-JP" altLang="en-US" sz="2493" dirty="0">
              <a:solidFill>
                <a:srgbClr val="000000"/>
              </a:solidFill>
            </a:endParaRPr>
          </a:p>
        </p:txBody>
      </p:sp>
      <p:sp>
        <p:nvSpPr>
          <p:cNvPr id="1030" name="Rectangle 6"/>
          <p:cNvSpPr>
            <a:spLocks noGrp="1" noChangeArrowheads="1"/>
          </p:cNvSpPr>
          <p:nvPr>
            <p:ph type="body" idx="1"/>
          </p:nvPr>
        </p:nvSpPr>
        <p:spPr bwMode="gray">
          <a:xfrm>
            <a:off x="914400" y="1795186"/>
            <a:ext cx="16459200" cy="7392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31" name="Rectangle 7"/>
          <p:cNvSpPr>
            <a:spLocks noChangeArrowheads="1"/>
          </p:cNvSpPr>
          <p:nvPr/>
        </p:nvSpPr>
        <p:spPr bwMode="gray">
          <a:xfrm flipV="1">
            <a:off x="-14655" y="10111621"/>
            <a:ext cx="18317310" cy="107139"/>
          </a:xfrm>
          <a:prstGeom prst="rect">
            <a:avLst/>
          </a:prstGeom>
          <a:solidFill>
            <a:srgbClr val="99FF33"/>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HGP創英角ﾎﾟｯﾌﾟ体" panose="040B0A00000000000000" pitchFamily="50" charset="-128"/>
                <a:ea typeface="HGP創英角ﾎﾟｯﾌﾟ体" panose="040B0A00000000000000" pitchFamily="50" charset="-128"/>
              </a:defRPr>
            </a:lvl1pPr>
            <a:lvl2pPr marL="742950" indent="-285750">
              <a:defRPr kumimoji="1">
                <a:solidFill>
                  <a:schemeClr val="tx1"/>
                </a:solidFill>
                <a:latin typeface="HGP創英角ﾎﾟｯﾌﾟ体" panose="040B0A00000000000000" pitchFamily="50" charset="-128"/>
                <a:ea typeface="HGP創英角ﾎﾟｯﾌﾟ体" panose="040B0A00000000000000" pitchFamily="50" charset="-128"/>
              </a:defRPr>
            </a:lvl2pPr>
            <a:lvl3pPr marL="1143000" indent="-228600">
              <a:defRPr kumimoji="1">
                <a:solidFill>
                  <a:schemeClr val="tx1"/>
                </a:solidFill>
                <a:latin typeface="HGP創英角ﾎﾟｯﾌﾟ体" panose="040B0A00000000000000" pitchFamily="50" charset="-128"/>
                <a:ea typeface="HGP創英角ﾎﾟｯﾌﾟ体" panose="040B0A00000000000000" pitchFamily="50" charset="-128"/>
              </a:defRPr>
            </a:lvl3pPr>
            <a:lvl4pPr marL="1600200" indent="-228600">
              <a:defRPr kumimoji="1">
                <a:solidFill>
                  <a:schemeClr val="tx1"/>
                </a:solidFill>
                <a:latin typeface="HGP創英角ﾎﾟｯﾌﾟ体" panose="040B0A00000000000000" pitchFamily="50" charset="-128"/>
                <a:ea typeface="HGP創英角ﾎﾟｯﾌﾟ体" panose="040B0A00000000000000" pitchFamily="50" charset="-128"/>
              </a:defRPr>
            </a:lvl4pPr>
            <a:lvl5pPr marL="2057400" indent="-228600">
              <a:defRPr kumimoji="1">
                <a:solidFill>
                  <a:schemeClr val="tx1"/>
                </a:solidFill>
                <a:latin typeface="HGP創英角ﾎﾟｯﾌﾟ体" panose="040B0A00000000000000" pitchFamily="50" charset="-128"/>
                <a:ea typeface="HGP創英角ﾎﾟｯﾌﾟ体" panose="040B0A00000000000000" pitchFamily="50" charset="-128"/>
              </a:defRPr>
            </a:lvl5pPr>
            <a:lvl6pPr marL="25146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6pPr>
            <a:lvl7pPr marL="29718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7pPr>
            <a:lvl8pPr marL="34290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8pPr>
            <a:lvl9pPr marL="38862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9pPr>
          </a:lstStyle>
          <a:p>
            <a:pPr defTabSz="1371417" fontAlgn="base">
              <a:spcBef>
                <a:spcPct val="0"/>
              </a:spcBef>
              <a:spcAft>
                <a:spcPct val="0"/>
              </a:spcAft>
              <a:defRPr/>
            </a:pPr>
            <a:endParaRPr lang="ja-JP" altLang="en-US" sz="2493" dirty="0">
              <a:solidFill>
                <a:srgbClr val="000000"/>
              </a:solidFill>
            </a:endParaRPr>
          </a:p>
        </p:txBody>
      </p:sp>
      <p:sp>
        <p:nvSpPr>
          <p:cNvPr id="446472" name="Rectangle 8"/>
          <p:cNvSpPr>
            <a:spLocks noGrp="1" noChangeArrowheads="1"/>
          </p:cNvSpPr>
          <p:nvPr>
            <p:ph type="dt" sz="half" idx="2"/>
          </p:nvPr>
        </p:nvSpPr>
        <p:spPr bwMode="gray">
          <a:xfrm>
            <a:off x="369276" y="9785428"/>
            <a:ext cx="4267200" cy="295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662">
                <a:latin typeface="Arial" panose="020B0604020202020204" pitchFamily="34" charset="0"/>
                <a:ea typeface="ＭＳ Ｐゴシック" panose="020B0600070205080204" pitchFamily="50" charset="-128"/>
              </a:defRPr>
            </a:lvl1pPr>
          </a:lstStyle>
          <a:p>
            <a:pPr defTabSz="1371417" fontAlgn="base">
              <a:spcBef>
                <a:spcPct val="0"/>
              </a:spcBef>
              <a:spcAft>
                <a:spcPct val="0"/>
              </a:spcAft>
              <a:defRPr/>
            </a:pPr>
            <a:endParaRPr kumimoji="1" lang="en-US" altLang="ja-JP" dirty="0">
              <a:solidFill>
                <a:srgbClr val="000000"/>
              </a:solidFill>
            </a:endParaRPr>
          </a:p>
        </p:txBody>
      </p:sp>
      <p:sp>
        <p:nvSpPr>
          <p:cNvPr id="446473" name="Rectangle 9"/>
          <p:cNvSpPr>
            <a:spLocks noGrp="1" noChangeArrowheads="1"/>
          </p:cNvSpPr>
          <p:nvPr>
            <p:ph type="ftr" sz="quarter" idx="3"/>
          </p:nvPr>
        </p:nvSpPr>
        <p:spPr bwMode="gray">
          <a:xfrm>
            <a:off x="6248400" y="9785428"/>
            <a:ext cx="5791200" cy="295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662">
                <a:latin typeface="Arial" panose="020B0604020202020204" pitchFamily="34" charset="0"/>
                <a:ea typeface="ＭＳ Ｐゴシック" panose="020B0600070205080204" pitchFamily="50" charset="-128"/>
              </a:defRPr>
            </a:lvl1pPr>
          </a:lstStyle>
          <a:p>
            <a:pPr defTabSz="1371417" fontAlgn="base">
              <a:spcBef>
                <a:spcPct val="0"/>
              </a:spcBef>
              <a:spcAft>
                <a:spcPct val="0"/>
              </a:spcAft>
              <a:defRPr/>
            </a:pPr>
            <a:endParaRPr kumimoji="1" lang="en-US" altLang="ja-JP" dirty="0">
              <a:solidFill>
                <a:srgbClr val="000000"/>
              </a:solidFill>
            </a:endParaRPr>
          </a:p>
        </p:txBody>
      </p:sp>
      <p:sp>
        <p:nvSpPr>
          <p:cNvPr id="446474" name="Rectangle 10"/>
          <p:cNvSpPr>
            <a:spLocks noGrp="1" noChangeArrowheads="1"/>
          </p:cNvSpPr>
          <p:nvPr>
            <p:ph type="sldNum" sz="quarter" idx="4"/>
          </p:nvPr>
        </p:nvSpPr>
        <p:spPr bwMode="gray">
          <a:xfrm>
            <a:off x="13651524" y="9785428"/>
            <a:ext cx="4267200" cy="295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662">
                <a:latin typeface="Arial" panose="020B0604020202020204" pitchFamily="34" charset="0"/>
                <a:ea typeface="ＭＳ Ｐゴシック" panose="020B0600070205080204" pitchFamily="50" charset="-128"/>
              </a:defRPr>
            </a:lvl1pPr>
          </a:lstStyle>
          <a:p>
            <a:pPr defTabSz="1371417" fontAlgn="base">
              <a:spcBef>
                <a:spcPct val="0"/>
              </a:spcBef>
              <a:spcAft>
                <a:spcPct val="0"/>
              </a:spcAft>
              <a:defRPr/>
            </a:pPr>
            <a:fld id="{5159E1AE-525C-4144-BE09-FF1DE9C525A2}" type="slidenum">
              <a:rPr kumimoji="1" lang="en-US" altLang="ja-JP" smtClean="0">
                <a:solidFill>
                  <a:srgbClr val="000000"/>
                </a:solidFill>
              </a:rPr>
              <a:pPr defTabSz="1371417" fontAlgn="base">
                <a:spcBef>
                  <a:spcPct val="0"/>
                </a:spcBef>
                <a:spcAft>
                  <a:spcPct val="0"/>
                </a:spcAft>
                <a:defRPr/>
              </a:pPr>
              <a:t>‹#›</a:t>
            </a:fld>
            <a:endParaRPr kumimoji="1" lang="en-US" altLang="ja-JP" dirty="0">
              <a:solidFill>
                <a:srgbClr val="000000"/>
              </a:solidFill>
            </a:endParaRPr>
          </a:p>
        </p:txBody>
      </p:sp>
      <p:sp>
        <p:nvSpPr>
          <p:cNvPr id="1035" name="Rectangle 11"/>
          <p:cNvSpPr>
            <a:spLocks noChangeArrowheads="1"/>
          </p:cNvSpPr>
          <p:nvPr/>
        </p:nvSpPr>
        <p:spPr bwMode="gray">
          <a:xfrm>
            <a:off x="7951185" y="278564"/>
            <a:ext cx="10339754" cy="407130"/>
          </a:xfrm>
          <a:prstGeom prst="rect">
            <a:avLst/>
          </a:prstGeom>
          <a:solidFill>
            <a:srgbClr val="B0FF6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HGP創英角ﾎﾟｯﾌﾟ体" panose="040B0A00000000000000" pitchFamily="50" charset="-128"/>
                <a:ea typeface="HGP創英角ﾎﾟｯﾌﾟ体" panose="040B0A00000000000000" pitchFamily="50" charset="-128"/>
              </a:defRPr>
            </a:lvl1pPr>
            <a:lvl2pPr marL="742950" indent="-285750">
              <a:defRPr kumimoji="1">
                <a:solidFill>
                  <a:schemeClr val="tx1"/>
                </a:solidFill>
                <a:latin typeface="HGP創英角ﾎﾟｯﾌﾟ体" panose="040B0A00000000000000" pitchFamily="50" charset="-128"/>
                <a:ea typeface="HGP創英角ﾎﾟｯﾌﾟ体" panose="040B0A00000000000000" pitchFamily="50" charset="-128"/>
              </a:defRPr>
            </a:lvl2pPr>
            <a:lvl3pPr marL="1143000" indent="-228600">
              <a:defRPr kumimoji="1">
                <a:solidFill>
                  <a:schemeClr val="tx1"/>
                </a:solidFill>
                <a:latin typeface="HGP創英角ﾎﾟｯﾌﾟ体" panose="040B0A00000000000000" pitchFamily="50" charset="-128"/>
                <a:ea typeface="HGP創英角ﾎﾟｯﾌﾟ体" panose="040B0A00000000000000" pitchFamily="50" charset="-128"/>
              </a:defRPr>
            </a:lvl3pPr>
            <a:lvl4pPr marL="1600200" indent="-228600">
              <a:defRPr kumimoji="1">
                <a:solidFill>
                  <a:schemeClr val="tx1"/>
                </a:solidFill>
                <a:latin typeface="HGP創英角ﾎﾟｯﾌﾟ体" panose="040B0A00000000000000" pitchFamily="50" charset="-128"/>
                <a:ea typeface="HGP創英角ﾎﾟｯﾌﾟ体" panose="040B0A00000000000000" pitchFamily="50" charset="-128"/>
              </a:defRPr>
            </a:lvl4pPr>
            <a:lvl5pPr marL="2057400" indent="-228600">
              <a:defRPr kumimoji="1">
                <a:solidFill>
                  <a:schemeClr val="tx1"/>
                </a:solidFill>
                <a:latin typeface="HGP創英角ﾎﾟｯﾌﾟ体" panose="040B0A00000000000000" pitchFamily="50" charset="-128"/>
                <a:ea typeface="HGP創英角ﾎﾟｯﾌﾟ体" panose="040B0A00000000000000" pitchFamily="50" charset="-128"/>
              </a:defRPr>
            </a:lvl5pPr>
            <a:lvl6pPr marL="25146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6pPr>
            <a:lvl7pPr marL="29718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7pPr>
            <a:lvl8pPr marL="34290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8pPr>
            <a:lvl9pPr marL="3886200" indent="-228600" eaLnBrk="0" fontAlgn="base" hangingPunct="0">
              <a:spcBef>
                <a:spcPct val="0"/>
              </a:spcBef>
              <a:spcAft>
                <a:spcPct val="0"/>
              </a:spcAft>
              <a:defRPr kumimoji="1">
                <a:solidFill>
                  <a:schemeClr val="tx1"/>
                </a:solidFill>
                <a:latin typeface="HGP創英角ﾎﾟｯﾌﾟ体" panose="040B0A00000000000000" pitchFamily="50" charset="-128"/>
                <a:ea typeface="HGP創英角ﾎﾟｯﾌﾟ体" panose="040B0A00000000000000" pitchFamily="50" charset="-128"/>
              </a:defRPr>
            </a:lvl9pPr>
          </a:lstStyle>
          <a:p>
            <a:pPr defTabSz="1371417" fontAlgn="base">
              <a:spcBef>
                <a:spcPct val="0"/>
              </a:spcBef>
              <a:spcAft>
                <a:spcPct val="0"/>
              </a:spcAft>
              <a:defRPr/>
            </a:pPr>
            <a:endParaRPr lang="ja-JP" altLang="en-US" sz="2493" dirty="0">
              <a:solidFill>
                <a:srgbClr val="000000"/>
              </a:solidFill>
            </a:endParaRPr>
          </a:p>
        </p:txBody>
      </p:sp>
      <p:sp>
        <p:nvSpPr>
          <p:cNvPr id="1036" name="Rectangle 12"/>
          <p:cNvSpPr>
            <a:spLocks noGrp="1" noChangeArrowheads="1"/>
          </p:cNvSpPr>
          <p:nvPr>
            <p:ph type="title"/>
          </p:nvPr>
        </p:nvSpPr>
        <p:spPr bwMode="gray">
          <a:xfrm>
            <a:off x="439616" y="45237"/>
            <a:ext cx="17411700" cy="1038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Tree>
    <p:extLst>
      <p:ext uri="{BB962C8B-B14F-4D97-AF65-F5344CB8AC3E}">
        <p14:creationId xmlns:p14="http://schemas.microsoft.com/office/powerpoint/2010/main" val="158130198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rtl="0" eaLnBrk="0" fontAlgn="base" hangingPunct="0">
        <a:spcBef>
          <a:spcPct val="0"/>
        </a:spcBef>
        <a:spcAft>
          <a:spcPct val="0"/>
        </a:spcAft>
        <a:defRPr kumimoji="1" sz="3877" kern="1200">
          <a:solidFill>
            <a:schemeClr val="tx1"/>
          </a:solidFill>
          <a:latin typeface="+mj-lt"/>
          <a:ea typeface="+mj-ea"/>
          <a:cs typeface="+mj-cs"/>
        </a:defRPr>
      </a:lvl1pPr>
      <a:lvl2pPr algn="l" rtl="0" eaLnBrk="0" fontAlgn="base" hangingPunct="0">
        <a:spcBef>
          <a:spcPct val="0"/>
        </a:spcBef>
        <a:spcAft>
          <a:spcPct val="0"/>
        </a:spcAft>
        <a:defRPr kumimoji="1" sz="3877">
          <a:solidFill>
            <a:schemeClr val="tx1"/>
          </a:solidFill>
          <a:latin typeface="HGP創英角ﾎﾟｯﾌﾟ体" panose="040B0A00000000000000" pitchFamily="50" charset="-128"/>
          <a:ea typeface="HGP創英角ﾎﾟｯﾌﾟ体" panose="040B0A00000000000000" pitchFamily="50" charset="-128"/>
        </a:defRPr>
      </a:lvl2pPr>
      <a:lvl3pPr algn="l" rtl="0" eaLnBrk="0" fontAlgn="base" hangingPunct="0">
        <a:spcBef>
          <a:spcPct val="0"/>
        </a:spcBef>
        <a:spcAft>
          <a:spcPct val="0"/>
        </a:spcAft>
        <a:defRPr kumimoji="1" sz="3877">
          <a:solidFill>
            <a:schemeClr val="tx1"/>
          </a:solidFill>
          <a:latin typeface="HGP創英角ﾎﾟｯﾌﾟ体" panose="040B0A00000000000000" pitchFamily="50" charset="-128"/>
          <a:ea typeface="HGP創英角ﾎﾟｯﾌﾟ体" panose="040B0A00000000000000" pitchFamily="50" charset="-128"/>
        </a:defRPr>
      </a:lvl3pPr>
      <a:lvl4pPr algn="l" rtl="0" eaLnBrk="0" fontAlgn="base" hangingPunct="0">
        <a:spcBef>
          <a:spcPct val="0"/>
        </a:spcBef>
        <a:spcAft>
          <a:spcPct val="0"/>
        </a:spcAft>
        <a:defRPr kumimoji="1" sz="3877">
          <a:solidFill>
            <a:schemeClr val="tx1"/>
          </a:solidFill>
          <a:latin typeface="HGP創英角ﾎﾟｯﾌﾟ体" panose="040B0A00000000000000" pitchFamily="50" charset="-128"/>
          <a:ea typeface="HGP創英角ﾎﾟｯﾌﾟ体" panose="040B0A00000000000000" pitchFamily="50" charset="-128"/>
        </a:defRPr>
      </a:lvl4pPr>
      <a:lvl5pPr algn="l" rtl="0" eaLnBrk="0" fontAlgn="base" hangingPunct="0">
        <a:spcBef>
          <a:spcPct val="0"/>
        </a:spcBef>
        <a:spcAft>
          <a:spcPct val="0"/>
        </a:spcAft>
        <a:defRPr kumimoji="1" sz="3877">
          <a:solidFill>
            <a:schemeClr val="tx1"/>
          </a:solidFill>
          <a:latin typeface="HGP創英角ﾎﾟｯﾌﾟ体" panose="040B0A00000000000000" pitchFamily="50" charset="-128"/>
          <a:ea typeface="HGP創英角ﾎﾟｯﾌﾟ体" panose="040B0A00000000000000" pitchFamily="50" charset="-128"/>
        </a:defRPr>
      </a:lvl5pPr>
      <a:lvl6pPr marL="632977" algn="l" rtl="0" fontAlgn="base">
        <a:spcBef>
          <a:spcPct val="0"/>
        </a:spcBef>
        <a:spcAft>
          <a:spcPct val="0"/>
        </a:spcAft>
        <a:defRPr kumimoji="1" sz="3877">
          <a:solidFill>
            <a:schemeClr val="tx1"/>
          </a:solidFill>
          <a:latin typeface="HGP創英角ﾎﾟｯﾌﾟ体" panose="040B0A00000000000000" pitchFamily="50" charset="-128"/>
          <a:ea typeface="HGP創英角ﾎﾟｯﾌﾟ体" panose="040B0A00000000000000" pitchFamily="50" charset="-128"/>
        </a:defRPr>
      </a:lvl6pPr>
      <a:lvl7pPr marL="1265956" algn="l" rtl="0" fontAlgn="base">
        <a:spcBef>
          <a:spcPct val="0"/>
        </a:spcBef>
        <a:spcAft>
          <a:spcPct val="0"/>
        </a:spcAft>
        <a:defRPr kumimoji="1" sz="3877">
          <a:solidFill>
            <a:schemeClr val="tx1"/>
          </a:solidFill>
          <a:latin typeface="HGP創英角ﾎﾟｯﾌﾟ体" panose="040B0A00000000000000" pitchFamily="50" charset="-128"/>
          <a:ea typeface="HGP創英角ﾎﾟｯﾌﾟ体" panose="040B0A00000000000000" pitchFamily="50" charset="-128"/>
        </a:defRPr>
      </a:lvl7pPr>
      <a:lvl8pPr marL="1898933" algn="l" rtl="0" fontAlgn="base">
        <a:spcBef>
          <a:spcPct val="0"/>
        </a:spcBef>
        <a:spcAft>
          <a:spcPct val="0"/>
        </a:spcAft>
        <a:defRPr kumimoji="1" sz="3877">
          <a:solidFill>
            <a:schemeClr val="tx1"/>
          </a:solidFill>
          <a:latin typeface="HGP創英角ﾎﾟｯﾌﾟ体" panose="040B0A00000000000000" pitchFamily="50" charset="-128"/>
          <a:ea typeface="HGP創英角ﾎﾟｯﾌﾟ体" panose="040B0A00000000000000" pitchFamily="50" charset="-128"/>
        </a:defRPr>
      </a:lvl8pPr>
      <a:lvl9pPr marL="2531910" algn="l" rtl="0" fontAlgn="base">
        <a:spcBef>
          <a:spcPct val="0"/>
        </a:spcBef>
        <a:spcAft>
          <a:spcPct val="0"/>
        </a:spcAft>
        <a:defRPr kumimoji="1" sz="3877">
          <a:solidFill>
            <a:schemeClr val="tx1"/>
          </a:solidFill>
          <a:latin typeface="HGP創英角ﾎﾟｯﾌﾟ体" panose="040B0A00000000000000" pitchFamily="50" charset="-128"/>
          <a:ea typeface="HGP創英角ﾎﾟｯﾌﾟ体" panose="040B0A00000000000000" pitchFamily="50" charset="-128"/>
        </a:defRPr>
      </a:lvl9pPr>
    </p:titleStyle>
    <p:bodyStyle>
      <a:lvl1pPr marL="474733" indent="-474733" algn="l" rtl="0" eaLnBrk="0" fontAlgn="base" hangingPunct="0">
        <a:spcBef>
          <a:spcPct val="20000"/>
        </a:spcBef>
        <a:spcAft>
          <a:spcPct val="0"/>
        </a:spcAft>
        <a:buChar char="•"/>
        <a:defRPr kumimoji="1" sz="4430" kern="1200">
          <a:solidFill>
            <a:schemeClr val="tx1"/>
          </a:solidFill>
          <a:latin typeface="+mn-lt"/>
          <a:ea typeface="+mn-ea"/>
          <a:cs typeface="+mn-cs"/>
        </a:defRPr>
      </a:lvl1pPr>
      <a:lvl2pPr marL="1028588" indent="-395611" algn="l" rtl="0" eaLnBrk="0" fontAlgn="base" hangingPunct="0">
        <a:spcBef>
          <a:spcPct val="20000"/>
        </a:spcBef>
        <a:spcAft>
          <a:spcPct val="0"/>
        </a:spcAft>
        <a:buChar char="–"/>
        <a:defRPr kumimoji="1" sz="3877" kern="1200">
          <a:solidFill>
            <a:schemeClr val="tx1"/>
          </a:solidFill>
          <a:latin typeface="+mn-lt"/>
          <a:ea typeface="+mn-ea"/>
          <a:cs typeface="+mn-cs"/>
        </a:defRPr>
      </a:lvl2pPr>
      <a:lvl3pPr marL="1582443" indent="-316489" algn="l" rtl="0" eaLnBrk="0" fontAlgn="base" hangingPunct="0">
        <a:spcBef>
          <a:spcPct val="20000"/>
        </a:spcBef>
        <a:spcAft>
          <a:spcPct val="0"/>
        </a:spcAft>
        <a:buChar char="•"/>
        <a:defRPr kumimoji="1" sz="3322" kern="1200">
          <a:solidFill>
            <a:schemeClr val="tx1"/>
          </a:solidFill>
          <a:latin typeface="+mn-lt"/>
          <a:ea typeface="+mn-ea"/>
          <a:cs typeface="+mn-cs"/>
        </a:defRPr>
      </a:lvl3pPr>
      <a:lvl4pPr marL="2215422" indent="-316489" algn="l" rtl="0" eaLnBrk="0" fontAlgn="base" hangingPunct="0">
        <a:spcBef>
          <a:spcPct val="20000"/>
        </a:spcBef>
        <a:spcAft>
          <a:spcPct val="0"/>
        </a:spcAft>
        <a:buChar char="–"/>
        <a:defRPr kumimoji="1" sz="2769" kern="1200">
          <a:solidFill>
            <a:schemeClr val="tx1"/>
          </a:solidFill>
          <a:latin typeface="+mn-lt"/>
          <a:ea typeface="+mn-ea"/>
          <a:cs typeface="+mn-cs"/>
        </a:defRPr>
      </a:lvl4pPr>
      <a:lvl5pPr marL="2848399" indent="-316489" algn="l" rtl="0" eaLnBrk="0" fontAlgn="base" hangingPunct="0">
        <a:spcBef>
          <a:spcPct val="20000"/>
        </a:spcBef>
        <a:spcAft>
          <a:spcPct val="0"/>
        </a:spcAft>
        <a:buChar char="»"/>
        <a:defRPr kumimoji="1" sz="2769" kern="1200">
          <a:solidFill>
            <a:schemeClr val="tx1"/>
          </a:solidFill>
          <a:latin typeface="+mn-lt"/>
          <a:ea typeface="+mn-ea"/>
          <a:cs typeface="+mn-cs"/>
        </a:defRPr>
      </a:lvl5pPr>
      <a:lvl6pPr marL="3481376" indent="-316489" algn="l" defTabSz="1265956" rtl="0" eaLnBrk="1" latinLnBrk="0" hangingPunct="1">
        <a:lnSpc>
          <a:spcPct val="90000"/>
        </a:lnSpc>
        <a:spcBef>
          <a:spcPts val="693"/>
        </a:spcBef>
        <a:buFont typeface="Arial" panose="020B0604020202020204" pitchFamily="34" charset="0"/>
        <a:buChar char="•"/>
        <a:defRPr kumimoji="1" sz="2493" kern="1200">
          <a:solidFill>
            <a:schemeClr val="tx1"/>
          </a:solidFill>
          <a:latin typeface="+mn-lt"/>
          <a:ea typeface="+mn-ea"/>
          <a:cs typeface="+mn-cs"/>
        </a:defRPr>
      </a:lvl6pPr>
      <a:lvl7pPr marL="4114355" indent="-316489" algn="l" defTabSz="1265956" rtl="0" eaLnBrk="1" latinLnBrk="0" hangingPunct="1">
        <a:lnSpc>
          <a:spcPct val="90000"/>
        </a:lnSpc>
        <a:spcBef>
          <a:spcPts val="693"/>
        </a:spcBef>
        <a:buFont typeface="Arial" panose="020B0604020202020204" pitchFamily="34" charset="0"/>
        <a:buChar char="•"/>
        <a:defRPr kumimoji="1" sz="2493" kern="1200">
          <a:solidFill>
            <a:schemeClr val="tx1"/>
          </a:solidFill>
          <a:latin typeface="+mn-lt"/>
          <a:ea typeface="+mn-ea"/>
          <a:cs typeface="+mn-cs"/>
        </a:defRPr>
      </a:lvl7pPr>
      <a:lvl8pPr marL="4747332" indent="-316489" algn="l" defTabSz="1265956" rtl="0" eaLnBrk="1" latinLnBrk="0" hangingPunct="1">
        <a:lnSpc>
          <a:spcPct val="90000"/>
        </a:lnSpc>
        <a:spcBef>
          <a:spcPts val="693"/>
        </a:spcBef>
        <a:buFont typeface="Arial" panose="020B0604020202020204" pitchFamily="34" charset="0"/>
        <a:buChar char="•"/>
        <a:defRPr kumimoji="1" sz="2493" kern="1200">
          <a:solidFill>
            <a:schemeClr val="tx1"/>
          </a:solidFill>
          <a:latin typeface="+mn-lt"/>
          <a:ea typeface="+mn-ea"/>
          <a:cs typeface="+mn-cs"/>
        </a:defRPr>
      </a:lvl8pPr>
      <a:lvl9pPr marL="5380309" indent="-316489" algn="l" defTabSz="1265956" rtl="0" eaLnBrk="1" latinLnBrk="0" hangingPunct="1">
        <a:lnSpc>
          <a:spcPct val="90000"/>
        </a:lnSpc>
        <a:spcBef>
          <a:spcPts val="693"/>
        </a:spcBef>
        <a:buFont typeface="Arial" panose="020B0604020202020204" pitchFamily="34" charset="0"/>
        <a:buChar char="•"/>
        <a:defRPr kumimoji="1" sz="2493" kern="1200">
          <a:solidFill>
            <a:schemeClr val="tx1"/>
          </a:solidFill>
          <a:latin typeface="+mn-lt"/>
          <a:ea typeface="+mn-ea"/>
          <a:cs typeface="+mn-cs"/>
        </a:defRPr>
      </a:lvl9pPr>
    </p:bodyStyle>
    <p:otherStyle>
      <a:defPPr>
        <a:defRPr lang="ja-JP"/>
      </a:defPPr>
      <a:lvl1pPr marL="0" algn="l" defTabSz="1265956" rtl="0" eaLnBrk="1" latinLnBrk="0" hangingPunct="1">
        <a:defRPr kumimoji="1" sz="2493" kern="1200">
          <a:solidFill>
            <a:schemeClr val="tx1"/>
          </a:solidFill>
          <a:latin typeface="+mn-lt"/>
          <a:ea typeface="+mn-ea"/>
          <a:cs typeface="+mn-cs"/>
        </a:defRPr>
      </a:lvl1pPr>
      <a:lvl2pPr marL="632977" algn="l" defTabSz="1265956" rtl="0" eaLnBrk="1" latinLnBrk="0" hangingPunct="1">
        <a:defRPr kumimoji="1" sz="2493" kern="1200">
          <a:solidFill>
            <a:schemeClr val="tx1"/>
          </a:solidFill>
          <a:latin typeface="+mn-lt"/>
          <a:ea typeface="+mn-ea"/>
          <a:cs typeface="+mn-cs"/>
        </a:defRPr>
      </a:lvl2pPr>
      <a:lvl3pPr marL="1265956" algn="l" defTabSz="1265956" rtl="0" eaLnBrk="1" latinLnBrk="0" hangingPunct="1">
        <a:defRPr kumimoji="1" sz="2493" kern="1200">
          <a:solidFill>
            <a:schemeClr val="tx1"/>
          </a:solidFill>
          <a:latin typeface="+mn-lt"/>
          <a:ea typeface="+mn-ea"/>
          <a:cs typeface="+mn-cs"/>
        </a:defRPr>
      </a:lvl3pPr>
      <a:lvl4pPr marL="1898933" algn="l" defTabSz="1265956" rtl="0" eaLnBrk="1" latinLnBrk="0" hangingPunct="1">
        <a:defRPr kumimoji="1" sz="2493" kern="1200">
          <a:solidFill>
            <a:schemeClr val="tx1"/>
          </a:solidFill>
          <a:latin typeface="+mn-lt"/>
          <a:ea typeface="+mn-ea"/>
          <a:cs typeface="+mn-cs"/>
        </a:defRPr>
      </a:lvl4pPr>
      <a:lvl5pPr marL="2531910" algn="l" defTabSz="1265956" rtl="0" eaLnBrk="1" latinLnBrk="0" hangingPunct="1">
        <a:defRPr kumimoji="1" sz="2493" kern="1200">
          <a:solidFill>
            <a:schemeClr val="tx1"/>
          </a:solidFill>
          <a:latin typeface="+mn-lt"/>
          <a:ea typeface="+mn-ea"/>
          <a:cs typeface="+mn-cs"/>
        </a:defRPr>
      </a:lvl5pPr>
      <a:lvl6pPr marL="3164888" algn="l" defTabSz="1265956" rtl="0" eaLnBrk="1" latinLnBrk="0" hangingPunct="1">
        <a:defRPr kumimoji="1" sz="2493" kern="1200">
          <a:solidFill>
            <a:schemeClr val="tx1"/>
          </a:solidFill>
          <a:latin typeface="+mn-lt"/>
          <a:ea typeface="+mn-ea"/>
          <a:cs typeface="+mn-cs"/>
        </a:defRPr>
      </a:lvl6pPr>
      <a:lvl7pPr marL="3797866" algn="l" defTabSz="1265956" rtl="0" eaLnBrk="1" latinLnBrk="0" hangingPunct="1">
        <a:defRPr kumimoji="1" sz="2493" kern="1200">
          <a:solidFill>
            <a:schemeClr val="tx1"/>
          </a:solidFill>
          <a:latin typeface="+mn-lt"/>
          <a:ea typeface="+mn-ea"/>
          <a:cs typeface="+mn-cs"/>
        </a:defRPr>
      </a:lvl7pPr>
      <a:lvl8pPr marL="4430843" algn="l" defTabSz="1265956" rtl="0" eaLnBrk="1" latinLnBrk="0" hangingPunct="1">
        <a:defRPr kumimoji="1" sz="2493" kern="1200">
          <a:solidFill>
            <a:schemeClr val="tx1"/>
          </a:solidFill>
          <a:latin typeface="+mn-lt"/>
          <a:ea typeface="+mn-ea"/>
          <a:cs typeface="+mn-cs"/>
        </a:defRPr>
      </a:lvl8pPr>
      <a:lvl9pPr marL="5063821" algn="l" defTabSz="1265956" rtl="0" eaLnBrk="1" latinLnBrk="0" hangingPunct="1">
        <a:defRPr kumimoji="1" sz="249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eg"/><Relationship Id="rId1" Type="http://schemas.openxmlformats.org/officeDocument/2006/relationships/slideLayout" Target="../slideLayouts/slideLayout26.xml"/></Relationships>
</file>

<file path=ppt/slides/_rels/slide10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0.xml"/><Relationship Id="rId5" Type="http://schemas.openxmlformats.org/officeDocument/2006/relationships/image" Target="NULL"/><Relationship Id="rId4" Type="http://schemas.openxmlformats.org/officeDocument/2006/relationships/image" Target="NULL"/></Relationships>
</file>

<file path=ppt/slides/_rels/slide101.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309.png"/><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0.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media/image310.png"/></Relationships>
</file>

<file path=ppt/slides/_rels/slide10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30.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103.xml.rels><?xml version="1.0" encoding="UTF-8" standalone="yes"?>
<Relationships xmlns="http://schemas.openxmlformats.org/package/2006/relationships"><Relationship Id="rId8" Type="http://schemas.openxmlformats.org/officeDocument/2006/relationships/image" Target="../media/image326.png"/><Relationship Id="rId13" Type="http://schemas.openxmlformats.org/officeDocument/2006/relationships/image" Target="../media/image331.png"/><Relationship Id="rId3" Type="http://schemas.openxmlformats.org/officeDocument/2006/relationships/image" Target="../media/image321.png"/><Relationship Id="rId7" Type="http://schemas.openxmlformats.org/officeDocument/2006/relationships/image" Target="../media/image325.png"/><Relationship Id="rId12" Type="http://schemas.openxmlformats.org/officeDocument/2006/relationships/image" Target="../media/image330.png"/><Relationship Id="rId2" Type="http://schemas.openxmlformats.org/officeDocument/2006/relationships/image" Target="../media/image320.png"/><Relationship Id="rId1" Type="http://schemas.openxmlformats.org/officeDocument/2006/relationships/slideLayout" Target="../slideLayouts/slideLayout30.xml"/><Relationship Id="rId6" Type="http://schemas.openxmlformats.org/officeDocument/2006/relationships/image" Target="../media/image324.png"/><Relationship Id="rId11" Type="http://schemas.openxmlformats.org/officeDocument/2006/relationships/image" Target="../media/image329.png"/><Relationship Id="rId5" Type="http://schemas.openxmlformats.org/officeDocument/2006/relationships/image" Target="../media/image323.png"/><Relationship Id="rId15" Type="http://schemas.openxmlformats.org/officeDocument/2006/relationships/image" Target="../media/image333.png"/><Relationship Id="rId10" Type="http://schemas.openxmlformats.org/officeDocument/2006/relationships/image" Target="../media/image328.png"/><Relationship Id="rId4" Type="http://schemas.openxmlformats.org/officeDocument/2006/relationships/image" Target="../media/image322.png"/><Relationship Id="rId9" Type="http://schemas.openxmlformats.org/officeDocument/2006/relationships/image" Target="../media/image327.png"/><Relationship Id="rId14" Type="http://schemas.openxmlformats.org/officeDocument/2006/relationships/image" Target="../media/image332.png"/></Relationships>
</file>

<file path=ppt/slides/_rels/slide10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0.xml"/><Relationship Id="rId6" Type="http://schemas.openxmlformats.org/officeDocument/2006/relationships/image" Target="../media/image335.png"/><Relationship Id="rId5" Type="http://schemas.openxmlformats.org/officeDocument/2006/relationships/image" Target="NULL"/><Relationship Id="rId4" Type="http://schemas.openxmlformats.org/officeDocument/2006/relationships/image" Target="../media/image334.png"/></Relationships>
</file>

<file path=ppt/slides/_rels/slide105.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NULL"/><Relationship Id="rId1" Type="http://schemas.openxmlformats.org/officeDocument/2006/relationships/slideLayout" Target="../slideLayouts/slideLayout30.xml"/><Relationship Id="rId6" Type="http://schemas.openxmlformats.org/officeDocument/2006/relationships/image" Target="../media/image337.png"/><Relationship Id="rId5" Type="http://schemas.openxmlformats.org/officeDocument/2006/relationships/image" Target="NULL"/><Relationship Id="rId4" Type="http://schemas.openxmlformats.org/officeDocument/2006/relationships/image" Target="NULL"/></Relationships>
</file>

<file path=ppt/slides/_rels/slide106.xml.rels><?xml version="1.0" encoding="UTF-8" standalone="yes"?>
<Relationships xmlns="http://schemas.openxmlformats.org/package/2006/relationships"><Relationship Id="rId8" Type="http://schemas.openxmlformats.org/officeDocument/2006/relationships/image" Target="../media/image316.png"/><Relationship Id="rId3" Type="http://schemas.openxmlformats.org/officeDocument/2006/relationships/image" Target="../media/image155.png"/><Relationship Id="rId7" Type="http://schemas.openxmlformats.org/officeDocument/2006/relationships/image" Target="../media/image313.wmf"/><Relationship Id="rId2" Type="http://schemas.openxmlformats.org/officeDocument/2006/relationships/slideLayout" Target="../slideLayouts/slideLayout30.xml"/><Relationship Id="rId1" Type="http://schemas.openxmlformats.org/officeDocument/2006/relationships/vmlDrawing" Target="../drawings/vmlDrawing11.vml"/><Relationship Id="rId6" Type="http://schemas.openxmlformats.org/officeDocument/2006/relationships/oleObject" Target="../embeddings/oleObject58.bin"/><Relationship Id="rId5" Type="http://schemas.openxmlformats.org/officeDocument/2006/relationships/image" Target="../media/image315.emf"/><Relationship Id="rId4" Type="http://schemas.openxmlformats.org/officeDocument/2006/relationships/image" Target="../media/image314.emf"/></Relationships>
</file>

<file path=ppt/slides/_rels/slide107.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image" Target="../media/image319.png"/><Relationship Id="rId1" Type="http://schemas.openxmlformats.org/officeDocument/2006/relationships/slideLayout" Target="../slideLayouts/slideLayout30.xml"/><Relationship Id="rId6" Type="http://schemas.openxmlformats.org/officeDocument/2006/relationships/image" Target="NULL"/><Relationship Id="rId4" Type="http://schemas.openxmlformats.org/officeDocument/2006/relationships/image" Target="../media/image339.png"/></Relationships>
</file>

<file path=ppt/slides/_rels/slide108.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image" Target="../media/image340.png"/><Relationship Id="rId1" Type="http://schemas.openxmlformats.org/officeDocument/2006/relationships/slideLayout" Target="../slideLayouts/slideLayout30.xml"/><Relationship Id="rId5" Type="http://schemas.openxmlformats.org/officeDocument/2006/relationships/image" Target="../media/image319.jpeg"/><Relationship Id="rId4" Type="http://schemas.openxmlformats.org/officeDocument/2006/relationships/image" Target="../media/image318.jpeg"/></Relationships>
</file>

<file path=ppt/slides/_rels/slide109.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image" Target="../media/image344.png"/><Relationship Id="rId1" Type="http://schemas.openxmlformats.org/officeDocument/2006/relationships/slideLayout" Target="../slideLayouts/slideLayout30.xml"/><Relationship Id="rId5" Type="http://schemas.openxmlformats.org/officeDocument/2006/relationships/image" Target="../media/image321.gif"/><Relationship Id="rId4" Type="http://schemas.openxmlformats.org/officeDocument/2006/relationships/image" Target="../media/image320.jpeg"/></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110.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image" Target="../media/image322.jpeg"/><Relationship Id="rId1" Type="http://schemas.openxmlformats.org/officeDocument/2006/relationships/slideLayout" Target="../slideLayouts/slideLayout30.xml"/><Relationship Id="rId4" Type="http://schemas.openxmlformats.org/officeDocument/2006/relationships/image" Target="../media/image324.gi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2.xml.rels><?xml version="1.0" encoding="UTF-8" standalone="yes"?>
<Relationships xmlns="http://schemas.openxmlformats.org/package/2006/relationships"><Relationship Id="rId2" Type="http://schemas.openxmlformats.org/officeDocument/2006/relationships/image" Target="../media/image341.png"/><Relationship Id="rId1" Type="http://schemas.openxmlformats.org/officeDocument/2006/relationships/slideLayout" Target="../slideLayouts/slideLayout30.xml"/></Relationships>
</file>

<file path=ppt/slides/_rels/slide113.xml.rels><?xml version="1.0" encoding="UTF-8" standalone="yes"?>
<Relationships xmlns="http://schemas.openxmlformats.org/package/2006/relationships"><Relationship Id="rId3" Type="http://schemas.openxmlformats.org/officeDocument/2006/relationships/image" Target="../media/image343.jpeg"/><Relationship Id="rId2" Type="http://schemas.openxmlformats.org/officeDocument/2006/relationships/image" Target="../media/image342.jpeg"/><Relationship Id="rId1" Type="http://schemas.openxmlformats.org/officeDocument/2006/relationships/slideLayout" Target="../slideLayouts/slideLayout30.xml"/><Relationship Id="rId4" Type="http://schemas.openxmlformats.org/officeDocument/2006/relationships/image" Target="../media/image344.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5.xml.rels><?xml version="1.0" encoding="UTF-8" standalone="yes"?>
<Relationships xmlns="http://schemas.openxmlformats.org/package/2006/relationships"><Relationship Id="rId3" Type="http://schemas.openxmlformats.org/officeDocument/2006/relationships/image" Target="../media/image346.emf"/><Relationship Id="rId2" Type="http://schemas.openxmlformats.org/officeDocument/2006/relationships/image" Target="../media/image345.gif"/><Relationship Id="rId1" Type="http://schemas.openxmlformats.org/officeDocument/2006/relationships/slideLayout" Target="../slideLayouts/slideLayout30.xml"/></Relationships>
</file>

<file path=ppt/slides/_rels/slide11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47.jpeg"/><Relationship Id="rId1" Type="http://schemas.openxmlformats.org/officeDocument/2006/relationships/slideLayout" Target="../slideLayouts/slideLayout30.xml"/><Relationship Id="rId5" Type="http://schemas.openxmlformats.org/officeDocument/2006/relationships/image" Target="NULL"/><Relationship Id="rId4" Type="http://schemas.openxmlformats.org/officeDocument/2006/relationships/image" Target="NULL"/></Relationships>
</file>

<file path=ppt/slides/_rels/slide117.xml.rels><?xml version="1.0" encoding="UTF-8" standalone="yes"?>
<Relationships xmlns="http://schemas.openxmlformats.org/package/2006/relationships"><Relationship Id="rId3" Type="http://schemas.openxmlformats.org/officeDocument/2006/relationships/image" Target="../media/image349.emf"/><Relationship Id="rId2" Type="http://schemas.openxmlformats.org/officeDocument/2006/relationships/image" Target="../media/image348.jpeg"/><Relationship Id="rId1" Type="http://schemas.openxmlformats.org/officeDocument/2006/relationships/slideLayout" Target="../slideLayouts/slideLayout30.xml"/><Relationship Id="rId4" Type="http://schemas.openxmlformats.org/officeDocument/2006/relationships/image" Target="NULL"/></Relationships>
</file>

<file path=ppt/slides/_rels/slide11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50.emf"/><Relationship Id="rId1" Type="http://schemas.openxmlformats.org/officeDocument/2006/relationships/slideLayout" Target="../slideLayouts/slideLayout30.xml"/></Relationships>
</file>

<file path=ppt/slides/_rels/slide119.xml.rels><?xml version="1.0" encoding="UTF-8" standalone="yes"?>
<Relationships xmlns="http://schemas.openxmlformats.org/package/2006/relationships"><Relationship Id="rId2" Type="http://schemas.openxmlformats.org/officeDocument/2006/relationships/image" Target="../media/image351.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30.jpeg"/><Relationship Id="rId5" Type="http://schemas.openxmlformats.org/officeDocument/2006/relationships/image" Target="../media/image120.png"/><Relationship Id="rId4" Type="http://schemas.openxmlformats.org/officeDocument/2006/relationships/image" Target="../media/image29.jpeg"/></Relationships>
</file>

<file path=ppt/slides/_rels/slide120.xml.rels><?xml version="1.0" encoding="UTF-8" standalone="yes"?>
<Relationships xmlns="http://schemas.openxmlformats.org/package/2006/relationships"><Relationship Id="rId3" Type="http://schemas.openxmlformats.org/officeDocument/2006/relationships/image" Target="../media/image353.emf"/><Relationship Id="rId2" Type="http://schemas.openxmlformats.org/officeDocument/2006/relationships/image" Target="../media/image352.emf"/><Relationship Id="rId1" Type="http://schemas.openxmlformats.org/officeDocument/2006/relationships/slideLayout" Target="../slideLayouts/slideLayout30.xml"/></Relationships>
</file>

<file path=ppt/slides/_rels/slide1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54.png"/><Relationship Id="rId1" Type="http://schemas.openxmlformats.org/officeDocument/2006/relationships/slideLayout" Target="../slideLayouts/slideLayout30.xml"/></Relationships>
</file>

<file path=ppt/slides/_rels/slide122.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355.jpeg"/><Relationship Id="rId1" Type="http://schemas.openxmlformats.org/officeDocument/2006/relationships/slideLayout" Target="../slideLayouts/slideLayout30.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356.jpeg"/></Relationships>
</file>

<file path=ppt/slides/_rels/slide12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359.emf"/><Relationship Id="rId3" Type="http://schemas.openxmlformats.org/officeDocument/2006/relationships/image" Target="../media/image358.gif"/><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media/image357.jpeg"/><Relationship Id="rId16" Type="http://schemas.openxmlformats.org/officeDocument/2006/relationships/image" Target="NULL"/><Relationship Id="rId1" Type="http://schemas.openxmlformats.org/officeDocument/2006/relationships/slideLayout" Target="../slideLayouts/slideLayout30.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155.png"/><Relationship Id="rId9" Type="http://schemas.openxmlformats.org/officeDocument/2006/relationships/image" Target="NULL"/><Relationship Id="rId14" Type="http://schemas.openxmlformats.org/officeDocument/2006/relationships/image" Target="NULL"/></Relationships>
</file>

<file path=ppt/slides/_rels/slide124.xml.rels><?xml version="1.0" encoding="UTF-8" standalone="yes"?>
<Relationships xmlns="http://schemas.openxmlformats.org/package/2006/relationships"><Relationship Id="rId8" Type="http://schemas.openxmlformats.org/officeDocument/2006/relationships/image" Target="../media/image363.jpe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360.emf"/><Relationship Id="rId1" Type="http://schemas.openxmlformats.org/officeDocument/2006/relationships/slideLayout" Target="../slideLayouts/slideLayout30.xml"/><Relationship Id="rId6" Type="http://schemas.openxmlformats.org/officeDocument/2006/relationships/image" Target="NULL"/><Relationship Id="rId5" Type="http://schemas.openxmlformats.org/officeDocument/2006/relationships/image" Target="../media/image362.emf"/><Relationship Id="rId4" Type="http://schemas.openxmlformats.org/officeDocument/2006/relationships/image" Target="../media/image361.emf"/></Relationships>
</file>

<file path=ppt/slides/_rels/slide12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65.emf"/><Relationship Id="rId7" Type="http://schemas.openxmlformats.org/officeDocument/2006/relationships/image" Target="NULL"/><Relationship Id="rId2" Type="http://schemas.openxmlformats.org/officeDocument/2006/relationships/image" Target="../media/image364.png"/><Relationship Id="rId1" Type="http://schemas.openxmlformats.org/officeDocument/2006/relationships/slideLayout" Target="../slideLayouts/slideLayout30.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media/image366.emf"/><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12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68.emf"/><Relationship Id="rId7" Type="http://schemas.openxmlformats.org/officeDocument/2006/relationships/image" Target="../media/image372.emf"/><Relationship Id="rId2" Type="http://schemas.openxmlformats.org/officeDocument/2006/relationships/image" Target="../media/image367.jpeg"/><Relationship Id="rId1" Type="http://schemas.openxmlformats.org/officeDocument/2006/relationships/slideLayout" Target="../slideLayouts/slideLayout30.xml"/><Relationship Id="rId6" Type="http://schemas.openxmlformats.org/officeDocument/2006/relationships/image" Target="../media/image371.emf"/><Relationship Id="rId11" Type="http://schemas.openxmlformats.org/officeDocument/2006/relationships/image" Target="NULL"/><Relationship Id="rId5" Type="http://schemas.openxmlformats.org/officeDocument/2006/relationships/image" Target="../media/image370.emf"/><Relationship Id="rId10" Type="http://schemas.openxmlformats.org/officeDocument/2006/relationships/image" Target="NULL"/><Relationship Id="rId4" Type="http://schemas.openxmlformats.org/officeDocument/2006/relationships/image" Target="../media/image369.emf"/><Relationship Id="rId9" Type="http://schemas.openxmlformats.org/officeDocument/2006/relationships/image" Target="../media/image373.emf"/></Relationships>
</file>

<file path=ppt/slides/_rels/slide127.xml.rels><?xml version="1.0" encoding="UTF-8" standalone="yes"?>
<Relationships xmlns="http://schemas.openxmlformats.org/package/2006/relationships"><Relationship Id="rId3" Type="http://schemas.openxmlformats.org/officeDocument/2006/relationships/image" Target="../media/image375.emf"/><Relationship Id="rId2" Type="http://schemas.openxmlformats.org/officeDocument/2006/relationships/image" Target="../media/image374.jpeg"/><Relationship Id="rId1" Type="http://schemas.openxmlformats.org/officeDocument/2006/relationships/slideLayout" Target="../slideLayouts/slideLayout30.xml"/><Relationship Id="rId4" Type="http://schemas.openxmlformats.org/officeDocument/2006/relationships/image" Target="NULL"/></Relationships>
</file>

<file path=ppt/slides/_rels/slide128.xml.rels><?xml version="1.0" encoding="UTF-8" standalone="yes"?>
<Relationships xmlns="http://schemas.openxmlformats.org/package/2006/relationships"><Relationship Id="rId8" Type="http://schemas.openxmlformats.org/officeDocument/2006/relationships/image" Target="../media/image380.emf"/><Relationship Id="rId3" Type="http://schemas.openxmlformats.org/officeDocument/2006/relationships/image" Target="../media/image376.emf"/><Relationship Id="rId7" Type="http://schemas.openxmlformats.org/officeDocument/2006/relationships/image" Target="../media/image379.emf"/><Relationship Id="rId2" Type="http://schemas.openxmlformats.org/officeDocument/2006/relationships/image" Target="NULL"/><Relationship Id="rId1" Type="http://schemas.openxmlformats.org/officeDocument/2006/relationships/slideLayout" Target="../slideLayouts/slideLayout30.xml"/><Relationship Id="rId6" Type="http://schemas.openxmlformats.org/officeDocument/2006/relationships/image" Target="../media/image378.emf"/><Relationship Id="rId5" Type="http://schemas.openxmlformats.org/officeDocument/2006/relationships/image" Target="../media/image377.emf"/><Relationship Id="rId10" Type="http://schemas.openxmlformats.org/officeDocument/2006/relationships/image" Target="../media/image382.emf"/><Relationship Id="rId4" Type="http://schemas.openxmlformats.org/officeDocument/2006/relationships/image" Target="../media/image376.png"/><Relationship Id="rId9" Type="http://schemas.openxmlformats.org/officeDocument/2006/relationships/image" Target="../media/image381.emf"/></Relationships>
</file>

<file path=ppt/slides/_rels/slide129.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386.png"/><Relationship Id="rId12" Type="http://schemas.openxmlformats.org/officeDocument/2006/relationships/image" Target="../media/image387.emf"/><Relationship Id="rId2" Type="http://schemas.openxmlformats.org/officeDocument/2006/relationships/image" Target="../media/image383.emf"/><Relationship Id="rId1" Type="http://schemas.openxmlformats.org/officeDocument/2006/relationships/slideLayout" Target="../slideLayouts/slideLayout30.xml"/><Relationship Id="rId6" Type="http://schemas.openxmlformats.org/officeDocument/2006/relationships/image" Target="../media/image385.emf"/><Relationship Id="rId11" Type="http://schemas.openxmlformats.org/officeDocument/2006/relationships/image" Target="../media/image386.emf"/><Relationship Id="rId5" Type="http://schemas.openxmlformats.org/officeDocument/2006/relationships/image" Target="NULL"/><Relationship Id="rId10" Type="http://schemas.openxmlformats.org/officeDocument/2006/relationships/image" Target="../media/image388.png"/><Relationship Id="rId4" Type="http://schemas.openxmlformats.org/officeDocument/2006/relationships/image" Target="../media/image384.emf"/><Relationship Id="rId9" Type="http://schemas.openxmlformats.org/officeDocument/2006/relationships/image" Target="../media/image38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image" Target="../media/image31.emf"/></Relationships>
</file>

<file path=ppt/slides/_rels/slide130.xml.rels><?xml version="1.0" encoding="UTF-8" standalone="yes"?>
<Relationships xmlns="http://schemas.openxmlformats.org/package/2006/relationships"><Relationship Id="rId8" Type="http://schemas.openxmlformats.org/officeDocument/2006/relationships/image" Target="../media/image391.emf"/><Relationship Id="rId3" Type="http://schemas.openxmlformats.org/officeDocument/2006/relationships/image" Target="../media/image392.png"/><Relationship Id="rId7" Type="http://schemas.openxmlformats.org/officeDocument/2006/relationships/image" Target="../media/image396.png"/><Relationship Id="rId2" Type="http://schemas.openxmlformats.org/officeDocument/2006/relationships/image" Target="../media/image388.emf"/><Relationship Id="rId1" Type="http://schemas.openxmlformats.org/officeDocument/2006/relationships/slideLayout" Target="../slideLayouts/slideLayout30.xml"/><Relationship Id="rId6" Type="http://schemas.openxmlformats.org/officeDocument/2006/relationships/image" Target="../media/image390.emf"/><Relationship Id="rId5" Type="http://schemas.openxmlformats.org/officeDocument/2006/relationships/image" Target="../media/image389.emf"/><Relationship Id="rId4" Type="http://schemas.openxmlformats.org/officeDocument/2006/relationships/image" Target="../media/image393.png"/></Relationships>
</file>

<file path=ppt/slides/_rels/slide131.xml.rels><?xml version="1.0" encoding="UTF-8" standalone="yes"?>
<Relationships xmlns="http://schemas.openxmlformats.org/package/2006/relationships"><Relationship Id="rId8" Type="http://schemas.openxmlformats.org/officeDocument/2006/relationships/image" Target="../media/image402.png"/><Relationship Id="rId13" Type="http://schemas.openxmlformats.org/officeDocument/2006/relationships/image" Target="../media/image394.jpeg"/><Relationship Id="rId3" Type="http://schemas.openxmlformats.org/officeDocument/2006/relationships/image" Target="NULL"/><Relationship Id="rId7" Type="http://schemas.openxmlformats.org/officeDocument/2006/relationships/image" Target="../media/image401.png"/><Relationship Id="rId12" Type="http://schemas.openxmlformats.org/officeDocument/2006/relationships/image" Target="../media/image406.png"/><Relationship Id="rId2" Type="http://schemas.openxmlformats.org/officeDocument/2006/relationships/image" Target="../media/image392.emf"/><Relationship Id="rId1" Type="http://schemas.openxmlformats.org/officeDocument/2006/relationships/slideLayout" Target="../slideLayouts/slideLayout30.xml"/><Relationship Id="rId6" Type="http://schemas.openxmlformats.org/officeDocument/2006/relationships/image" Target="../media/image400.png"/><Relationship Id="rId11" Type="http://schemas.openxmlformats.org/officeDocument/2006/relationships/image" Target="../media/image405.png"/><Relationship Id="rId5" Type="http://schemas.openxmlformats.org/officeDocument/2006/relationships/image" Target="../media/image399.png"/><Relationship Id="rId10" Type="http://schemas.openxmlformats.org/officeDocument/2006/relationships/image" Target="../media/image404.png"/><Relationship Id="rId4" Type="http://schemas.openxmlformats.org/officeDocument/2006/relationships/image" Target="NULL"/><Relationship Id="rId9" Type="http://schemas.openxmlformats.org/officeDocument/2006/relationships/image" Target="../media/image393.emf"/></Relationships>
</file>

<file path=ppt/slides/_rels/slide132.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411.png"/><Relationship Id="rId1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410.png"/><Relationship Id="rId17" Type="http://schemas.openxmlformats.org/officeDocument/2006/relationships/image" Target="NULL"/><Relationship Id="rId2" Type="http://schemas.openxmlformats.org/officeDocument/2006/relationships/slideLayout" Target="../slideLayouts/slideLayout30.xml"/><Relationship Id="rId16" Type="http://schemas.openxmlformats.org/officeDocument/2006/relationships/image" Target="NULL"/><Relationship Id="rId1" Type="http://schemas.openxmlformats.org/officeDocument/2006/relationships/vmlDrawing" Target="../drawings/vmlDrawing12.vml"/><Relationship Id="rId6" Type="http://schemas.openxmlformats.org/officeDocument/2006/relationships/image" Target="NULL"/><Relationship Id="rId11" Type="http://schemas.openxmlformats.org/officeDocument/2006/relationships/image" Target="../media/image409.png"/><Relationship Id="rId5" Type="http://schemas.openxmlformats.org/officeDocument/2006/relationships/image" Target="../media/image395.wmf"/><Relationship Id="rId15" Type="http://schemas.openxmlformats.org/officeDocument/2006/relationships/image" Target="NULL"/><Relationship Id="rId10" Type="http://schemas.openxmlformats.org/officeDocument/2006/relationships/image" Target="NULL"/><Relationship Id="rId4" Type="http://schemas.openxmlformats.org/officeDocument/2006/relationships/oleObject" Target="../embeddings/oleObject59.bin"/><Relationship Id="rId9" Type="http://schemas.openxmlformats.org/officeDocument/2006/relationships/image" Target="NULL"/><Relationship Id="rId14" Type="http://schemas.openxmlformats.org/officeDocument/2006/relationships/image" Target="NULL"/></Relationships>
</file>

<file path=ppt/slides/_rels/slide133.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oleObject" Target="../embeddings/oleObject60.bin"/><Relationship Id="rId7" Type="http://schemas.openxmlformats.org/officeDocument/2006/relationships/image" Target="../media/image397.wmf"/><Relationship Id="rId12" Type="http://schemas.openxmlformats.org/officeDocument/2006/relationships/image" Target="NULL"/><Relationship Id="rId2" Type="http://schemas.openxmlformats.org/officeDocument/2006/relationships/slideLayout" Target="../slideLayouts/slideLayout30.xml"/><Relationship Id="rId1" Type="http://schemas.openxmlformats.org/officeDocument/2006/relationships/vmlDrawing" Target="../drawings/vmlDrawing13.vml"/><Relationship Id="rId6" Type="http://schemas.openxmlformats.org/officeDocument/2006/relationships/oleObject" Target="../embeddings/oleObject61.bin"/><Relationship Id="rId11" Type="http://schemas.openxmlformats.org/officeDocument/2006/relationships/image" Target="NULL"/><Relationship Id="rId5" Type="http://schemas.openxmlformats.org/officeDocument/2006/relationships/image" Target="../media/image155.png"/><Relationship Id="rId15" Type="http://schemas.openxmlformats.org/officeDocument/2006/relationships/image" Target="../media/image414.png"/><Relationship Id="rId10" Type="http://schemas.openxmlformats.org/officeDocument/2006/relationships/image" Target="NULL"/><Relationship Id="rId4" Type="http://schemas.openxmlformats.org/officeDocument/2006/relationships/image" Target="../media/image396.wmf"/><Relationship Id="rId14" Type="http://schemas.openxmlformats.org/officeDocument/2006/relationships/image" Target="NULL"/></Relationships>
</file>

<file path=ppt/slides/_rels/slide134.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image" Target="../media/image398.emf"/><Relationship Id="rId1" Type="http://schemas.openxmlformats.org/officeDocument/2006/relationships/slideLayout" Target="../slideLayouts/slideLayout30.xml"/><Relationship Id="rId6" Type="http://schemas.openxmlformats.org/officeDocument/2006/relationships/image" Target="../media/image419.png"/><Relationship Id="rId5" Type="http://schemas.openxmlformats.org/officeDocument/2006/relationships/image" Target="../media/image418.png"/><Relationship Id="rId4" Type="http://schemas.openxmlformats.org/officeDocument/2006/relationships/image" Target="../media/image417.png"/></Relationships>
</file>

<file path=ppt/slides/_rels/slide135.xml.rels><?xml version="1.0" encoding="UTF-8" standalone="yes"?>
<Relationships xmlns="http://schemas.openxmlformats.org/package/2006/relationships"><Relationship Id="rId3" Type="http://schemas.openxmlformats.org/officeDocument/2006/relationships/image" Target="../media/image421.png"/><Relationship Id="rId2" Type="http://schemas.openxmlformats.org/officeDocument/2006/relationships/image" Target="../media/image420.png"/><Relationship Id="rId1" Type="http://schemas.openxmlformats.org/officeDocument/2006/relationships/slideLayout" Target="../slideLayouts/slideLayout30.xml"/><Relationship Id="rId5" Type="http://schemas.openxmlformats.org/officeDocument/2006/relationships/image" Target="../media/image423.png"/><Relationship Id="rId4" Type="http://schemas.openxmlformats.org/officeDocument/2006/relationships/image" Target="../media/image422.png"/></Relationships>
</file>

<file path=ppt/slides/_rels/slide13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426.png"/><Relationship Id="rId12" Type="http://schemas.openxmlformats.org/officeDocument/2006/relationships/image" Target="NULL"/><Relationship Id="rId2" Type="http://schemas.openxmlformats.org/officeDocument/2006/relationships/image" Target="../media/image424.png"/><Relationship Id="rId1" Type="http://schemas.openxmlformats.org/officeDocument/2006/relationships/slideLayout" Target="../slideLayouts/slideLayout30.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media/image425.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137.xml.rels><?xml version="1.0" encoding="UTF-8" standalone="yes"?>
<Relationships xmlns="http://schemas.openxmlformats.org/package/2006/relationships"><Relationship Id="rId8" Type="http://schemas.openxmlformats.org/officeDocument/2006/relationships/image" Target="../media/image415.png"/><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image" Target="../media/image403.png"/><Relationship Id="rId21" Type="http://schemas.openxmlformats.org/officeDocument/2006/relationships/image" Target="../media/image399.wmf"/><Relationship Id="rId7" Type="http://schemas.openxmlformats.org/officeDocument/2006/relationships/image" Target="../media/image413.png"/><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slideLayout" Target="../slideLayouts/slideLayout30.xml"/><Relationship Id="rId16" Type="http://schemas.openxmlformats.org/officeDocument/2006/relationships/image" Target="NULL"/><Relationship Id="rId20" Type="http://schemas.openxmlformats.org/officeDocument/2006/relationships/oleObject" Target="../embeddings/oleObject62.bin"/><Relationship Id="rId1" Type="http://schemas.openxmlformats.org/officeDocument/2006/relationships/vmlDrawing" Target="../drawings/vmlDrawing14.vml"/><Relationship Id="rId6" Type="http://schemas.openxmlformats.org/officeDocument/2006/relationships/image" Target="../media/image412.png"/><Relationship Id="rId11" Type="http://schemas.openxmlformats.org/officeDocument/2006/relationships/image" Target="../media/image429.png"/><Relationship Id="rId24" Type="http://schemas.openxmlformats.org/officeDocument/2006/relationships/image" Target="../media/image400.wmf"/><Relationship Id="rId5" Type="http://schemas.openxmlformats.org/officeDocument/2006/relationships/image" Target="../media/image408.png"/><Relationship Id="rId15" Type="http://schemas.openxmlformats.org/officeDocument/2006/relationships/image" Target="NULL"/><Relationship Id="rId23" Type="http://schemas.openxmlformats.org/officeDocument/2006/relationships/oleObject" Target="../embeddings/oleObject63.bin"/><Relationship Id="rId10" Type="http://schemas.openxmlformats.org/officeDocument/2006/relationships/image" Target="../media/image428.png"/><Relationship Id="rId19" Type="http://schemas.openxmlformats.org/officeDocument/2006/relationships/image" Target="../media/image430.png"/><Relationship Id="rId4" Type="http://schemas.openxmlformats.org/officeDocument/2006/relationships/image" Target="../media/image407.png"/><Relationship Id="rId9" Type="http://schemas.openxmlformats.org/officeDocument/2006/relationships/image" Target="../media/image427.png"/><Relationship Id="rId14" Type="http://schemas.openxmlformats.org/officeDocument/2006/relationships/image" Target="NULL"/><Relationship Id="rId22" Type="http://schemas.openxmlformats.org/officeDocument/2006/relationships/image" Target="../media/image431.png"/></Relationships>
</file>

<file path=ppt/slides/_rels/slide138.xml.rels><?xml version="1.0" encoding="UTF-8" standalone="yes"?>
<Relationships xmlns="http://schemas.openxmlformats.org/package/2006/relationships"><Relationship Id="rId8" Type="http://schemas.openxmlformats.org/officeDocument/2006/relationships/image" Target="../media/image432.emf"/><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434.wmf"/><Relationship Id="rId2" Type="http://schemas.openxmlformats.org/officeDocument/2006/relationships/image" Target="NULL"/><Relationship Id="rId1" Type="http://schemas.openxmlformats.org/officeDocument/2006/relationships/slideLayout" Target="../slideLayouts/slideLayout30.xml"/><Relationship Id="rId6" Type="http://schemas.openxmlformats.org/officeDocument/2006/relationships/image" Target="NULL"/><Relationship Id="rId11" Type="http://schemas.openxmlformats.org/officeDocument/2006/relationships/image" Target="../media/image433.emf"/><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13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0.xml"/><Relationship Id="rId4" Type="http://schemas.openxmlformats.org/officeDocument/2006/relationships/image" Target="../media/image435.emf"/></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6.xml"/></Relationships>
</file>

<file path=ppt/slides/_rels/slide140.xml.rels><?xml version="1.0" encoding="UTF-8" standalone="yes"?>
<Relationships xmlns="http://schemas.openxmlformats.org/package/2006/relationships"><Relationship Id="rId3" Type="http://schemas.openxmlformats.org/officeDocument/2006/relationships/image" Target="../media/image437.emf"/><Relationship Id="rId2" Type="http://schemas.openxmlformats.org/officeDocument/2006/relationships/image" Target="../media/image436.emf"/><Relationship Id="rId1" Type="http://schemas.openxmlformats.org/officeDocument/2006/relationships/slideLayout" Target="../slideLayouts/slideLayout30.xml"/></Relationships>
</file>

<file path=ppt/slides/_rels/slide141.xml.rels><?xml version="1.0" encoding="UTF-8" standalone="yes"?>
<Relationships xmlns="http://schemas.openxmlformats.org/package/2006/relationships"><Relationship Id="rId3" Type="http://schemas.openxmlformats.org/officeDocument/2006/relationships/image" Target="../media/image439.emf"/><Relationship Id="rId7" Type="http://schemas.openxmlformats.org/officeDocument/2006/relationships/image" Target="../media/image443.emf"/><Relationship Id="rId2" Type="http://schemas.openxmlformats.org/officeDocument/2006/relationships/image" Target="../media/image438.emf"/><Relationship Id="rId1" Type="http://schemas.openxmlformats.org/officeDocument/2006/relationships/slideLayout" Target="../slideLayouts/slideLayout30.xml"/><Relationship Id="rId6" Type="http://schemas.openxmlformats.org/officeDocument/2006/relationships/image" Target="../media/image442.emf"/><Relationship Id="rId5" Type="http://schemas.openxmlformats.org/officeDocument/2006/relationships/image" Target="../media/image441.emf"/><Relationship Id="rId4" Type="http://schemas.openxmlformats.org/officeDocument/2006/relationships/image" Target="../media/image440.emf"/></Relationships>
</file>

<file path=ppt/slides/_rels/slide142.xml.rels><?xml version="1.0" encoding="UTF-8" standalone="yes"?>
<Relationships xmlns="http://schemas.openxmlformats.org/package/2006/relationships"><Relationship Id="rId3" Type="http://schemas.openxmlformats.org/officeDocument/2006/relationships/image" Target="../media/image445.emf"/><Relationship Id="rId2" Type="http://schemas.openxmlformats.org/officeDocument/2006/relationships/image" Target="../media/image444.emf"/><Relationship Id="rId1" Type="http://schemas.openxmlformats.org/officeDocument/2006/relationships/slideLayout" Target="../slideLayouts/slideLayout30.xml"/><Relationship Id="rId4" Type="http://schemas.openxmlformats.org/officeDocument/2006/relationships/image" Target="../media/image446.png"/></Relationships>
</file>

<file path=ppt/slides/_rels/slide143.xml.rels><?xml version="1.0" encoding="UTF-8" standalone="yes"?>
<Relationships xmlns="http://schemas.openxmlformats.org/package/2006/relationships"><Relationship Id="rId3" Type="http://schemas.openxmlformats.org/officeDocument/2006/relationships/image" Target="../media/image448.emf"/><Relationship Id="rId2" Type="http://schemas.openxmlformats.org/officeDocument/2006/relationships/image" Target="../media/image447.emf"/><Relationship Id="rId1" Type="http://schemas.openxmlformats.org/officeDocument/2006/relationships/slideLayout" Target="../slideLayouts/slideLayout30.xml"/><Relationship Id="rId4" Type="http://schemas.openxmlformats.org/officeDocument/2006/relationships/image" Target="../media/image449.emf"/></Relationships>
</file>

<file path=ppt/slides/_rels/slide144.xml.rels><?xml version="1.0" encoding="UTF-8" standalone="yes"?>
<Relationships xmlns="http://schemas.openxmlformats.org/package/2006/relationships"><Relationship Id="rId8" Type="http://schemas.openxmlformats.org/officeDocument/2006/relationships/oleObject" Target="../embeddings/oleObject65.bin"/><Relationship Id="rId3" Type="http://schemas.openxmlformats.org/officeDocument/2006/relationships/image" Target="../media/image451.emf"/><Relationship Id="rId7" Type="http://schemas.openxmlformats.org/officeDocument/2006/relationships/image" Target="../media/image450.wmf"/><Relationship Id="rId12" Type="http://schemas.openxmlformats.org/officeDocument/2006/relationships/image" Target="../media/image176.wmf"/><Relationship Id="rId2" Type="http://schemas.openxmlformats.org/officeDocument/2006/relationships/slideLayout" Target="../slideLayouts/slideLayout30.xml"/><Relationship Id="rId1" Type="http://schemas.openxmlformats.org/officeDocument/2006/relationships/vmlDrawing" Target="../drawings/vmlDrawing15.vml"/><Relationship Id="rId6" Type="http://schemas.openxmlformats.org/officeDocument/2006/relationships/oleObject" Target="../embeddings/oleObject64.bin"/><Relationship Id="rId11" Type="http://schemas.openxmlformats.org/officeDocument/2006/relationships/oleObject" Target="../embeddings/oleObject66.bin"/><Relationship Id="rId5" Type="http://schemas.openxmlformats.org/officeDocument/2006/relationships/image" Target="../media/image361.png"/><Relationship Id="rId10" Type="http://schemas.openxmlformats.org/officeDocument/2006/relationships/image" Target="../media/image452.png"/><Relationship Id="rId9" Type="http://schemas.openxmlformats.org/officeDocument/2006/relationships/image" Target="../media/image175.wmf"/></Relationships>
</file>

<file path=ppt/slides/_rels/slide145.xml.rels><?xml version="1.0" encoding="UTF-8" standalone="yes"?>
<Relationships xmlns="http://schemas.openxmlformats.org/package/2006/relationships"><Relationship Id="rId3" Type="http://schemas.openxmlformats.org/officeDocument/2006/relationships/image" Target="../media/image453.emf"/><Relationship Id="rId2" Type="http://schemas.openxmlformats.org/officeDocument/2006/relationships/image" Target="../media/image452.emf"/><Relationship Id="rId1" Type="http://schemas.openxmlformats.org/officeDocument/2006/relationships/slideLayout" Target="../slideLayouts/slideLayout30.xml"/><Relationship Id="rId4" Type="http://schemas.openxmlformats.org/officeDocument/2006/relationships/image" Target="NULL"/></Relationships>
</file>

<file path=ppt/slides/_rels/slide146.xml.rels><?xml version="1.0" encoding="UTF-8" standalone="yes"?>
<Relationships xmlns="http://schemas.openxmlformats.org/package/2006/relationships"><Relationship Id="rId3" Type="http://schemas.openxmlformats.org/officeDocument/2006/relationships/image" Target="../media/image455.jpeg"/><Relationship Id="rId2" Type="http://schemas.openxmlformats.org/officeDocument/2006/relationships/image" Target="../media/image454.jpeg"/><Relationship Id="rId1" Type="http://schemas.openxmlformats.org/officeDocument/2006/relationships/slideLayout" Target="../slideLayouts/slideLayout30.xml"/><Relationship Id="rId5" Type="http://schemas.openxmlformats.org/officeDocument/2006/relationships/image" Target="../media/image457.png"/><Relationship Id="rId4" Type="http://schemas.openxmlformats.org/officeDocument/2006/relationships/image" Target="../media/image456.jpeg"/></Relationships>
</file>

<file path=ppt/slides/_rels/slide1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58.png"/><Relationship Id="rId1" Type="http://schemas.openxmlformats.org/officeDocument/2006/relationships/slideLayout" Target="../slideLayouts/slideLayout30.xml"/><Relationship Id="rId6" Type="http://schemas.openxmlformats.org/officeDocument/2006/relationships/image" Target="../media/image461.png"/><Relationship Id="rId5" Type="http://schemas.openxmlformats.org/officeDocument/2006/relationships/image" Target="../media/image460.jpeg"/><Relationship Id="rId4" Type="http://schemas.openxmlformats.org/officeDocument/2006/relationships/image" Target="../media/image459.png"/></Relationships>
</file>

<file path=ppt/slides/_rels/slide148.xml.rels><?xml version="1.0" encoding="UTF-8" standalone="yes"?>
<Relationships xmlns="http://schemas.openxmlformats.org/package/2006/relationships"><Relationship Id="rId3" Type="http://schemas.openxmlformats.org/officeDocument/2006/relationships/image" Target="../media/image462.emf"/><Relationship Id="rId2" Type="http://schemas.openxmlformats.org/officeDocument/2006/relationships/image" Target="../media/image461.emf"/><Relationship Id="rId1" Type="http://schemas.openxmlformats.org/officeDocument/2006/relationships/slideLayout" Target="../slideLayouts/slideLayout30.xml"/><Relationship Id="rId4" Type="http://schemas.openxmlformats.org/officeDocument/2006/relationships/image" Target="../media/image463.emf"/></Relationships>
</file>

<file path=ppt/slides/_rels/slide149.xml.rels><?xml version="1.0" encoding="UTF-8" standalone="yes"?>
<Relationships xmlns="http://schemas.openxmlformats.org/package/2006/relationships"><Relationship Id="rId3" Type="http://schemas.openxmlformats.org/officeDocument/2006/relationships/image" Target="../media/image465.emf"/><Relationship Id="rId2" Type="http://schemas.openxmlformats.org/officeDocument/2006/relationships/image" Target="../media/image464.jpe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30.xml"/><Relationship Id="rId6" Type="http://schemas.openxmlformats.org/officeDocument/2006/relationships/image" Target="../media/image39.jpeg"/><Relationship Id="rId5" Type="http://schemas.openxmlformats.org/officeDocument/2006/relationships/image" Target="../media/image38.emf"/><Relationship Id="rId4" Type="http://schemas.openxmlformats.org/officeDocument/2006/relationships/image" Target="../media/image37.png"/></Relationships>
</file>

<file path=ppt/slides/_rels/slide150.xml.rels><?xml version="1.0" encoding="UTF-8" standalone="yes"?>
<Relationships xmlns="http://schemas.openxmlformats.org/package/2006/relationships"><Relationship Id="rId8" Type="http://schemas.openxmlformats.org/officeDocument/2006/relationships/image" Target="../media/image467.wmf"/><Relationship Id="rId3" Type="http://schemas.openxmlformats.org/officeDocument/2006/relationships/image" Target="../media/image468.emf"/><Relationship Id="rId7" Type="http://schemas.openxmlformats.org/officeDocument/2006/relationships/oleObject" Target="../embeddings/oleObject68.bin"/><Relationship Id="rId2" Type="http://schemas.openxmlformats.org/officeDocument/2006/relationships/slideLayout" Target="../slideLayouts/slideLayout30.xml"/><Relationship Id="rId1" Type="http://schemas.openxmlformats.org/officeDocument/2006/relationships/vmlDrawing" Target="../drawings/vmlDrawing16.vml"/><Relationship Id="rId6" Type="http://schemas.openxmlformats.org/officeDocument/2006/relationships/image" Target="../media/image469.emf"/><Relationship Id="rId5" Type="http://schemas.openxmlformats.org/officeDocument/2006/relationships/image" Target="../media/image466.wmf"/><Relationship Id="rId10" Type="http://schemas.openxmlformats.org/officeDocument/2006/relationships/image" Target="NULL"/><Relationship Id="rId4" Type="http://schemas.openxmlformats.org/officeDocument/2006/relationships/oleObject" Target="../embeddings/oleObject67.bin"/><Relationship Id="rId9" Type="http://schemas.openxmlformats.org/officeDocument/2006/relationships/image" Target="../media/image470.emf"/></Relationships>
</file>

<file path=ppt/slides/_rels/slide15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471.png"/><Relationship Id="rId1" Type="http://schemas.openxmlformats.org/officeDocument/2006/relationships/slideLayout" Target="../slideLayouts/slideLayout30.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472.wmf"/><Relationship Id="rId4" Type="http://schemas.openxmlformats.org/officeDocument/2006/relationships/image" Target="NULL"/><Relationship Id="rId9" Type="http://schemas.openxmlformats.org/officeDocument/2006/relationships/image" Target="NULL"/></Relationships>
</file>

<file path=ppt/slides/_rels/slide152.xml.rels><?xml version="1.0" encoding="UTF-8" standalone="yes"?>
<Relationships xmlns="http://schemas.openxmlformats.org/package/2006/relationships"><Relationship Id="rId3" Type="http://schemas.openxmlformats.org/officeDocument/2006/relationships/image" Target="../media/image474.emf"/><Relationship Id="rId2" Type="http://schemas.openxmlformats.org/officeDocument/2006/relationships/image" Target="../media/image473.emf"/><Relationship Id="rId1" Type="http://schemas.openxmlformats.org/officeDocument/2006/relationships/slideLayout" Target="../slideLayouts/slideLayout30.xml"/><Relationship Id="rId5" Type="http://schemas.openxmlformats.org/officeDocument/2006/relationships/image" Target="NULL"/><Relationship Id="rId4" Type="http://schemas.openxmlformats.org/officeDocument/2006/relationships/image" Target="NUL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video" Target="../media/media2.mp4"/><Relationship Id="rId7" Type="http://schemas.openxmlformats.org/officeDocument/2006/relationships/image" Target="../media/image20.png"/><Relationship Id="rId2" Type="http://schemas.microsoft.com/office/2007/relationships/media" Target="../media/media2.mp4"/><Relationship Id="rId1" Type="http://schemas.openxmlformats.org/officeDocument/2006/relationships/vmlDrawing" Target="../drawings/vmlDrawing17.vml"/><Relationship Id="rId6" Type="http://schemas.openxmlformats.org/officeDocument/2006/relationships/image" Target="../media/image475.png"/><Relationship Id="rId5" Type="http://schemas.openxmlformats.org/officeDocument/2006/relationships/oleObject" Target="../embeddings/oleObject69.bin"/><Relationship Id="rId4" Type="http://schemas.openxmlformats.org/officeDocument/2006/relationships/slideLayout" Target="../slideLayouts/slideLayout30.xml"/></Relationships>
</file>

<file path=ppt/slides/_rels/slide155.xml.rels><?xml version="1.0" encoding="UTF-8" standalone="yes"?>
<Relationships xmlns="http://schemas.openxmlformats.org/package/2006/relationships"><Relationship Id="rId2" Type="http://schemas.openxmlformats.org/officeDocument/2006/relationships/image" Target="../media/image476.jpeg"/><Relationship Id="rId1" Type="http://schemas.openxmlformats.org/officeDocument/2006/relationships/slideLayout" Target="../slideLayouts/slideLayout3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7.xml.rels><?xml version="1.0" encoding="UTF-8" standalone="yes"?>
<Relationships xmlns="http://schemas.openxmlformats.org/package/2006/relationships"><Relationship Id="rId8" Type="http://schemas.openxmlformats.org/officeDocument/2006/relationships/oleObject" Target="../embeddings/oleObject72.bin"/><Relationship Id="rId13" Type="http://schemas.openxmlformats.org/officeDocument/2006/relationships/image" Target="../media/image481.emf"/><Relationship Id="rId3" Type="http://schemas.openxmlformats.org/officeDocument/2006/relationships/image" Target="../media/image482.jpeg"/><Relationship Id="rId7" Type="http://schemas.openxmlformats.org/officeDocument/2006/relationships/image" Target="../media/image478.emf"/><Relationship Id="rId12" Type="http://schemas.openxmlformats.org/officeDocument/2006/relationships/oleObject" Target="../embeddings/oleObject74.bin"/><Relationship Id="rId2" Type="http://schemas.openxmlformats.org/officeDocument/2006/relationships/slideLayout" Target="../slideLayouts/slideLayout30.xml"/><Relationship Id="rId1" Type="http://schemas.openxmlformats.org/officeDocument/2006/relationships/vmlDrawing" Target="../drawings/vmlDrawing18.vml"/><Relationship Id="rId6" Type="http://schemas.openxmlformats.org/officeDocument/2006/relationships/oleObject" Target="../embeddings/oleObject71.bin"/><Relationship Id="rId11" Type="http://schemas.openxmlformats.org/officeDocument/2006/relationships/image" Target="../media/image480.wmf"/><Relationship Id="rId5" Type="http://schemas.openxmlformats.org/officeDocument/2006/relationships/image" Target="../media/image477.emf"/><Relationship Id="rId15" Type="http://schemas.openxmlformats.org/officeDocument/2006/relationships/image" Target="NULL"/><Relationship Id="rId10" Type="http://schemas.openxmlformats.org/officeDocument/2006/relationships/oleObject" Target="../embeddings/oleObject73.bin"/><Relationship Id="rId4" Type="http://schemas.openxmlformats.org/officeDocument/2006/relationships/oleObject" Target="../embeddings/oleObject70.bin"/><Relationship Id="rId9" Type="http://schemas.openxmlformats.org/officeDocument/2006/relationships/image" Target="../media/image479.wmf"/><Relationship Id="rId14" Type="http://schemas.openxmlformats.org/officeDocument/2006/relationships/image" Target="NULL"/></Relationships>
</file>

<file path=ppt/slides/_rels/slide158.xml.rels><?xml version="1.0" encoding="UTF-8" standalone="yes"?>
<Relationships xmlns="http://schemas.openxmlformats.org/package/2006/relationships"><Relationship Id="rId3" Type="http://schemas.openxmlformats.org/officeDocument/2006/relationships/image" Target="../media/image434.wmf"/><Relationship Id="rId2" Type="http://schemas.openxmlformats.org/officeDocument/2006/relationships/slideLayout" Target="../slideLayouts/slideLayout30.xml"/><Relationship Id="rId1" Type="http://schemas.openxmlformats.org/officeDocument/2006/relationships/vmlDrawing" Target="../drawings/vmlDrawing19.vml"/><Relationship Id="rId5" Type="http://schemas.openxmlformats.org/officeDocument/2006/relationships/image" Target="../media/image483.wmf"/><Relationship Id="rId4" Type="http://schemas.openxmlformats.org/officeDocument/2006/relationships/oleObject" Target="../embeddings/oleObject75.bin"/></Relationships>
</file>

<file path=ppt/slides/_rels/slide159.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486.png"/><Relationship Id="rId7" Type="http://schemas.openxmlformats.org/officeDocument/2006/relationships/image" Target="../media/image485.wmf"/><Relationship Id="rId2" Type="http://schemas.openxmlformats.org/officeDocument/2006/relationships/slideLayout" Target="../slideLayouts/slideLayout30.xml"/><Relationship Id="rId1" Type="http://schemas.openxmlformats.org/officeDocument/2006/relationships/vmlDrawing" Target="../drawings/vmlDrawing20.vml"/><Relationship Id="rId6" Type="http://schemas.openxmlformats.org/officeDocument/2006/relationships/oleObject" Target="../embeddings/oleObject77.bin"/><Relationship Id="rId11" Type="http://schemas.openxmlformats.org/officeDocument/2006/relationships/image" Target="NULL"/><Relationship Id="rId5" Type="http://schemas.openxmlformats.org/officeDocument/2006/relationships/image" Target="../media/image484.wmf"/><Relationship Id="rId4" Type="http://schemas.openxmlformats.org/officeDocument/2006/relationships/oleObject" Target="../embeddings/oleObject76.bin"/><Relationship Id="rId9" Type="http://schemas.openxmlformats.org/officeDocument/2006/relationships/image" Target="../media/image1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0.xml.rels><?xml version="1.0" encoding="UTF-8" standalone="yes"?>
<Relationships xmlns="http://schemas.openxmlformats.org/package/2006/relationships"><Relationship Id="rId2" Type="http://schemas.openxmlformats.org/officeDocument/2006/relationships/image" Target="../media/image485.png"/><Relationship Id="rId1" Type="http://schemas.openxmlformats.org/officeDocument/2006/relationships/slideLayout" Target="../slideLayouts/slideLayout30.xml"/></Relationships>
</file>

<file path=ppt/slides/_rels/slide161.xml.rels><?xml version="1.0" encoding="UTF-8" standalone="yes"?>
<Relationships xmlns="http://schemas.openxmlformats.org/package/2006/relationships"><Relationship Id="rId3" Type="http://schemas.openxmlformats.org/officeDocument/2006/relationships/image" Target="../media/image4870.png"/><Relationship Id="rId2" Type="http://schemas.openxmlformats.org/officeDocument/2006/relationships/image" Target="../media/image487.jpeg"/><Relationship Id="rId1" Type="http://schemas.openxmlformats.org/officeDocument/2006/relationships/slideLayout" Target="../slideLayouts/slideLayout30.xml"/></Relationships>
</file>

<file path=ppt/slides/_rels/slide162.xml.rels><?xml version="1.0" encoding="UTF-8" standalone="yes"?>
<Relationships xmlns="http://schemas.openxmlformats.org/package/2006/relationships"><Relationship Id="rId8" Type="http://schemas.openxmlformats.org/officeDocument/2006/relationships/image" Target="../media/image490.emf"/><Relationship Id="rId3" Type="http://schemas.openxmlformats.org/officeDocument/2006/relationships/oleObject" Target="../embeddings/oleObject78.bin"/><Relationship Id="rId7" Type="http://schemas.openxmlformats.org/officeDocument/2006/relationships/image" Target="NULL"/><Relationship Id="rId2" Type="http://schemas.openxmlformats.org/officeDocument/2006/relationships/slideLayout" Target="../slideLayouts/slideLayout30.xml"/><Relationship Id="rId1" Type="http://schemas.openxmlformats.org/officeDocument/2006/relationships/vmlDrawing" Target="../drawings/vmlDrawing21.vml"/><Relationship Id="rId6" Type="http://schemas.openxmlformats.org/officeDocument/2006/relationships/image" Target="../media/image489.wmf"/><Relationship Id="rId5" Type="http://schemas.openxmlformats.org/officeDocument/2006/relationships/oleObject" Target="../embeddings/oleObject79.bin"/><Relationship Id="rId10" Type="http://schemas.openxmlformats.org/officeDocument/2006/relationships/image" Target="../media/image491.emf"/><Relationship Id="rId4" Type="http://schemas.openxmlformats.org/officeDocument/2006/relationships/image" Target="../media/image488.wmf"/><Relationship Id="rId9" Type="http://schemas.openxmlformats.org/officeDocument/2006/relationships/image" Target="NULL"/></Relationships>
</file>

<file path=ppt/slides/_rels/slide163.xml.rels><?xml version="1.0" encoding="UTF-8" standalone="yes"?>
<Relationships xmlns="http://schemas.openxmlformats.org/package/2006/relationships"><Relationship Id="rId8" Type="http://schemas.openxmlformats.org/officeDocument/2006/relationships/image" Target="../media/image495.png"/><Relationship Id="rId3" Type="http://schemas.openxmlformats.org/officeDocument/2006/relationships/image" Target="../media/image494.png"/><Relationship Id="rId7" Type="http://schemas.openxmlformats.org/officeDocument/2006/relationships/image" Target="../media/image493.emf"/><Relationship Id="rId2" Type="http://schemas.openxmlformats.org/officeDocument/2006/relationships/slideLayout" Target="../slideLayouts/slideLayout30.xml"/><Relationship Id="rId1" Type="http://schemas.openxmlformats.org/officeDocument/2006/relationships/vmlDrawing" Target="../drawings/vmlDrawing22.vml"/><Relationship Id="rId6" Type="http://schemas.openxmlformats.org/officeDocument/2006/relationships/oleObject" Target="../embeddings/oleObject81.bin"/><Relationship Id="rId5" Type="http://schemas.openxmlformats.org/officeDocument/2006/relationships/image" Target="../media/image492.emf"/><Relationship Id="rId4" Type="http://schemas.openxmlformats.org/officeDocument/2006/relationships/oleObject" Target="../embeddings/oleObject80.bin"/></Relationships>
</file>

<file path=ppt/slides/_rels/slide164.xml.rels><?xml version="1.0" encoding="UTF-8" standalone="yes"?>
<Relationships xmlns="http://schemas.openxmlformats.org/package/2006/relationships"><Relationship Id="rId8" Type="http://schemas.openxmlformats.org/officeDocument/2006/relationships/oleObject" Target="../embeddings/oleObject84.bin"/><Relationship Id="rId13" Type="http://schemas.openxmlformats.org/officeDocument/2006/relationships/image" Target="../media/image498.emf"/><Relationship Id="rId3" Type="http://schemas.openxmlformats.org/officeDocument/2006/relationships/oleObject" Target="../embeddings/oleObject82.bin"/><Relationship Id="rId7" Type="http://schemas.openxmlformats.org/officeDocument/2006/relationships/image" Target="../media/image479.wmf"/><Relationship Id="rId12" Type="http://schemas.openxmlformats.org/officeDocument/2006/relationships/image" Target="../media/image497.emf"/><Relationship Id="rId2" Type="http://schemas.openxmlformats.org/officeDocument/2006/relationships/slideLayout" Target="../slideLayouts/slideLayout30.xml"/><Relationship Id="rId1" Type="http://schemas.openxmlformats.org/officeDocument/2006/relationships/vmlDrawing" Target="../drawings/vmlDrawing23.vml"/><Relationship Id="rId6" Type="http://schemas.openxmlformats.org/officeDocument/2006/relationships/oleObject" Target="../embeddings/oleObject83.bin"/><Relationship Id="rId11" Type="http://schemas.openxmlformats.org/officeDocument/2006/relationships/image" Target="../media/image496.wmf"/><Relationship Id="rId5" Type="http://schemas.openxmlformats.org/officeDocument/2006/relationships/image" Target="../media/image482.jpeg"/><Relationship Id="rId10" Type="http://schemas.openxmlformats.org/officeDocument/2006/relationships/oleObject" Target="../embeddings/oleObject85.bin"/><Relationship Id="rId4" Type="http://schemas.openxmlformats.org/officeDocument/2006/relationships/image" Target="../media/image494.wmf"/><Relationship Id="rId9" Type="http://schemas.openxmlformats.org/officeDocument/2006/relationships/image" Target="../media/image495.emf"/></Relationships>
</file>

<file path=ppt/slides/_rels/slide165.xml.rels><?xml version="1.0" encoding="UTF-8" standalone="yes"?>
<Relationships xmlns="http://schemas.openxmlformats.org/package/2006/relationships"><Relationship Id="rId8" Type="http://schemas.openxmlformats.org/officeDocument/2006/relationships/image" Target="../media/image501.wmf"/><Relationship Id="rId13" Type="http://schemas.openxmlformats.org/officeDocument/2006/relationships/oleObject" Target="../embeddings/oleObject91.bin"/><Relationship Id="rId18" Type="http://schemas.openxmlformats.org/officeDocument/2006/relationships/image" Target="../media/image506.wmf"/><Relationship Id="rId3" Type="http://schemas.openxmlformats.org/officeDocument/2006/relationships/oleObject" Target="../embeddings/oleObject86.bin"/><Relationship Id="rId7" Type="http://schemas.openxmlformats.org/officeDocument/2006/relationships/oleObject" Target="../embeddings/oleObject88.bin"/><Relationship Id="rId12" Type="http://schemas.openxmlformats.org/officeDocument/2006/relationships/image" Target="../media/image503.wmf"/><Relationship Id="rId17" Type="http://schemas.openxmlformats.org/officeDocument/2006/relationships/oleObject" Target="../embeddings/oleObject93.bin"/><Relationship Id="rId2" Type="http://schemas.openxmlformats.org/officeDocument/2006/relationships/slideLayout" Target="../slideLayouts/slideLayout30.xml"/><Relationship Id="rId16" Type="http://schemas.openxmlformats.org/officeDocument/2006/relationships/image" Target="../media/image505.wmf"/><Relationship Id="rId20" Type="http://schemas.openxmlformats.org/officeDocument/2006/relationships/image" Target="../media/image507.wmf"/><Relationship Id="rId1" Type="http://schemas.openxmlformats.org/officeDocument/2006/relationships/vmlDrawing" Target="../drawings/vmlDrawing24.vml"/><Relationship Id="rId6" Type="http://schemas.openxmlformats.org/officeDocument/2006/relationships/image" Target="../media/image500.wmf"/><Relationship Id="rId11" Type="http://schemas.openxmlformats.org/officeDocument/2006/relationships/oleObject" Target="../embeddings/oleObject90.bin"/><Relationship Id="rId5" Type="http://schemas.openxmlformats.org/officeDocument/2006/relationships/oleObject" Target="../embeddings/oleObject87.bin"/><Relationship Id="rId15" Type="http://schemas.openxmlformats.org/officeDocument/2006/relationships/oleObject" Target="../embeddings/oleObject92.bin"/><Relationship Id="rId10" Type="http://schemas.openxmlformats.org/officeDocument/2006/relationships/image" Target="../media/image502.wmf"/><Relationship Id="rId19" Type="http://schemas.openxmlformats.org/officeDocument/2006/relationships/oleObject" Target="../embeddings/oleObject94.bin"/><Relationship Id="rId4" Type="http://schemas.openxmlformats.org/officeDocument/2006/relationships/image" Target="../media/image499.wmf"/><Relationship Id="rId9" Type="http://schemas.openxmlformats.org/officeDocument/2006/relationships/oleObject" Target="../embeddings/oleObject89.bin"/><Relationship Id="rId14" Type="http://schemas.openxmlformats.org/officeDocument/2006/relationships/image" Target="../media/image504.wmf"/></Relationships>
</file>

<file path=ppt/slides/_rels/slide166.xml.rels><?xml version="1.0" encoding="UTF-8" standalone="yes"?>
<Relationships xmlns="http://schemas.openxmlformats.org/package/2006/relationships"><Relationship Id="rId8" Type="http://schemas.openxmlformats.org/officeDocument/2006/relationships/image" Target="../media/image479.wmf"/><Relationship Id="rId3" Type="http://schemas.openxmlformats.org/officeDocument/2006/relationships/oleObject" Target="../embeddings/oleObject95.bin"/><Relationship Id="rId7" Type="http://schemas.openxmlformats.org/officeDocument/2006/relationships/oleObject" Target="../embeddings/oleObject97.bin"/><Relationship Id="rId12" Type="http://schemas.openxmlformats.org/officeDocument/2006/relationships/image" Target="../media/image511.wmf"/><Relationship Id="rId2" Type="http://schemas.openxmlformats.org/officeDocument/2006/relationships/slideLayout" Target="../slideLayouts/slideLayout30.xml"/><Relationship Id="rId1" Type="http://schemas.openxmlformats.org/officeDocument/2006/relationships/vmlDrawing" Target="../drawings/vmlDrawing25.vml"/><Relationship Id="rId6" Type="http://schemas.openxmlformats.org/officeDocument/2006/relationships/image" Target="../media/image509.wmf"/><Relationship Id="rId11" Type="http://schemas.openxmlformats.org/officeDocument/2006/relationships/oleObject" Target="../embeddings/oleObject99.bin"/><Relationship Id="rId5" Type="http://schemas.openxmlformats.org/officeDocument/2006/relationships/oleObject" Target="../embeddings/oleObject96.bin"/><Relationship Id="rId10" Type="http://schemas.openxmlformats.org/officeDocument/2006/relationships/image" Target="../media/image510.wmf"/><Relationship Id="rId4" Type="http://schemas.openxmlformats.org/officeDocument/2006/relationships/image" Target="../media/image508.wmf"/><Relationship Id="rId9" Type="http://schemas.openxmlformats.org/officeDocument/2006/relationships/oleObject" Target="../embeddings/oleObject98.bin"/></Relationships>
</file>

<file path=ppt/slides/_rels/slide167.xml.rels><?xml version="1.0" encoding="UTF-8" standalone="yes"?>
<Relationships xmlns="http://schemas.openxmlformats.org/package/2006/relationships"><Relationship Id="rId8" Type="http://schemas.openxmlformats.org/officeDocument/2006/relationships/image" Target="../media/image514.wmf"/><Relationship Id="rId3" Type="http://schemas.openxmlformats.org/officeDocument/2006/relationships/oleObject" Target="../embeddings/oleObject100.bin"/><Relationship Id="rId7" Type="http://schemas.openxmlformats.org/officeDocument/2006/relationships/oleObject" Target="../embeddings/oleObject102.bin"/><Relationship Id="rId12" Type="http://schemas.openxmlformats.org/officeDocument/2006/relationships/image" Target="../media/image516.wmf"/><Relationship Id="rId2" Type="http://schemas.openxmlformats.org/officeDocument/2006/relationships/slideLayout" Target="../slideLayouts/slideLayout30.xml"/><Relationship Id="rId1" Type="http://schemas.openxmlformats.org/officeDocument/2006/relationships/vmlDrawing" Target="../drawings/vmlDrawing26.vml"/><Relationship Id="rId6" Type="http://schemas.openxmlformats.org/officeDocument/2006/relationships/image" Target="../media/image513.wmf"/><Relationship Id="rId11" Type="http://schemas.openxmlformats.org/officeDocument/2006/relationships/oleObject" Target="../embeddings/oleObject104.bin"/><Relationship Id="rId5" Type="http://schemas.openxmlformats.org/officeDocument/2006/relationships/oleObject" Target="../embeddings/oleObject101.bin"/><Relationship Id="rId10" Type="http://schemas.openxmlformats.org/officeDocument/2006/relationships/image" Target="../media/image515.wmf"/><Relationship Id="rId4" Type="http://schemas.openxmlformats.org/officeDocument/2006/relationships/image" Target="../media/image512.wmf"/><Relationship Id="rId9" Type="http://schemas.openxmlformats.org/officeDocument/2006/relationships/oleObject" Target="../embeddings/oleObject103.bin"/></Relationships>
</file>

<file path=ppt/slides/_rels/slide168.xml.rels><?xml version="1.0" encoding="UTF-8" standalone="yes"?>
<Relationships xmlns="http://schemas.openxmlformats.org/package/2006/relationships"><Relationship Id="rId8" Type="http://schemas.openxmlformats.org/officeDocument/2006/relationships/image" Target="../media/image519.wmf"/><Relationship Id="rId3" Type="http://schemas.openxmlformats.org/officeDocument/2006/relationships/oleObject" Target="../embeddings/oleObject105.bin"/><Relationship Id="rId7" Type="http://schemas.openxmlformats.org/officeDocument/2006/relationships/oleObject" Target="../embeddings/oleObject107.bin"/><Relationship Id="rId12" Type="http://schemas.openxmlformats.org/officeDocument/2006/relationships/image" Target="../media/image521.wmf"/><Relationship Id="rId2" Type="http://schemas.openxmlformats.org/officeDocument/2006/relationships/slideLayout" Target="../slideLayouts/slideLayout30.xml"/><Relationship Id="rId1" Type="http://schemas.openxmlformats.org/officeDocument/2006/relationships/vmlDrawing" Target="../drawings/vmlDrawing27.vml"/><Relationship Id="rId6" Type="http://schemas.openxmlformats.org/officeDocument/2006/relationships/image" Target="../media/image518.wmf"/><Relationship Id="rId11" Type="http://schemas.openxmlformats.org/officeDocument/2006/relationships/oleObject" Target="../embeddings/oleObject109.bin"/><Relationship Id="rId5" Type="http://schemas.openxmlformats.org/officeDocument/2006/relationships/oleObject" Target="../embeddings/oleObject106.bin"/><Relationship Id="rId10" Type="http://schemas.openxmlformats.org/officeDocument/2006/relationships/image" Target="../media/image520.wmf"/><Relationship Id="rId4" Type="http://schemas.openxmlformats.org/officeDocument/2006/relationships/image" Target="../media/image517.wmf"/><Relationship Id="rId9" Type="http://schemas.openxmlformats.org/officeDocument/2006/relationships/oleObject" Target="../embeddings/oleObject108.bin"/></Relationships>
</file>

<file path=ppt/slides/_rels/slide169.xml.rels><?xml version="1.0" encoding="UTF-8" standalone="yes"?>
<Relationships xmlns="http://schemas.openxmlformats.org/package/2006/relationships"><Relationship Id="rId8" Type="http://schemas.openxmlformats.org/officeDocument/2006/relationships/image" Target="../media/image524.emf"/><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522.emf"/><Relationship Id="rId1" Type="http://schemas.openxmlformats.org/officeDocument/2006/relationships/slideLayout" Target="../slideLayouts/slideLayout30.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523.emf"/></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emf"/><Relationship Id="rId2" Type="http://schemas.openxmlformats.org/officeDocument/2006/relationships/image" Target="../media/image41.png"/><Relationship Id="rId1" Type="http://schemas.openxmlformats.org/officeDocument/2006/relationships/slideLayout" Target="../slideLayouts/slideLayout30.xml"/><Relationship Id="rId6" Type="http://schemas.openxmlformats.org/officeDocument/2006/relationships/image" Target="../media/image45.emf"/><Relationship Id="rId5" Type="http://schemas.openxmlformats.org/officeDocument/2006/relationships/image" Target="../media/image44.png"/><Relationship Id="rId4" Type="http://schemas.openxmlformats.org/officeDocument/2006/relationships/image" Target="../media/image43.png"/></Relationships>
</file>

<file path=ppt/slides/_rels/slide170.xml.rels><?xml version="1.0" encoding="UTF-8" standalone="yes"?>
<Relationships xmlns="http://schemas.openxmlformats.org/package/2006/relationships"><Relationship Id="rId8" Type="http://schemas.openxmlformats.org/officeDocument/2006/relationships/image" Target="../media/image527.wmf"/><Relationship Id="rId3" Type="http://schemas.openxmlformats.org/officeDocument/2006/relationships/oleObject" Target="../embeddings/oleObject110.bin"/><Relationship Id="rId7" Type="http://schemas.openxmlformats.org/officeDocument/2006/relationships/oleObject" Target="../embeddings/oleObject112.bin"/><Relationship Id="rId2" Type="http://schemas.openxmlformats.org/officeDocument/2006/relationships/slideLayout" Target="../slideLayouts/slideLayout30.xml"/><Relationship Id="rId1" Type="http://schemas.openxmlformats.org/officeDocument/2006/relationships/vmlDrawing" Target="../drawings/vmlDrawing28.vml"/><Relationship Id="rId6" Type="http://schemas.openxmlformats.org/officeDocument/2006/relationships/image" Target="../media/image526.wmf"/><Relationship Id="rId5" Type="http://schemas.openxmlformats.org/officeDocument/2006/relationships/oleObject" Target="../embeddings/oleObject111.bin"/><Relationship Id="rId4" Type="http://schemas.openxmlformats.org/officeDocument/2006/relationships/image" Target="../media/image525.wmf"/></Relationships>
</file>

<file path=ppt/slides/_rels/slide171.xml.rels><?xml version="1.0" encoding="UTF-8" standalone="yes"?>
<Relationships xmlns="http://schemas.openxmlformats.org/package/2006/relationships"><Relationship Id="rId8" Type="http://schemas.openxmlformats.org/officeDocument/2006/relationships/image" Target="../media/image530.wmf"/><Relationship Id="rId3" Type="http://schemas.openxmlformats.org/officeDocument/2006/relationships/oleObject" Target="../embeddings/oleObject113.bin"/><Relationship Id="rId7" Type="http://schemas.openxmlformats.org/officeDocument/2006/relationships/oleObject" Target="../embeddings/oleObject115.bin"/><Relationship Id="rId2" Type="http://schemas.openxmlformats.org/officeDocument/2006/relationships/slideLayout" Target="../slideLayouts/slideLayout30.xml"/><Relationship Id="rId1" Type="http://schemas.openxmlformats.org/officeDocument/2006/relationships/vmlDrawing" Target="../drawings/vmlDrawing29.vml"/><Relationship Id="rId6" Type="http://schemas.openxmlformats.org/officeDocument/2006/relationships/image" Target="../media/image529.wmf"/><Relationship Id="rId5" Type="http://schemas.openxmlformats.org/officeDocument/2006/relationships/oleObject" Target="../embeddings/oleObject114.bin"/><Relationship Id="rId4" Type="http://schemas.openxmlformats.org/officeDocument/2006/relationships/image" Target="../media/image528.wmf"/></Relationships>
</file>

<file path=ppt/slides/_rels/slide172.xml.rels><?xml version="1.0" encoding="UTF-8" standalone="yes"?>
<Relationships xmlns="http://schemas.openxmlformats.org/package/2006/relationships"><Relationship Id="rId3" Type="http://schemas.openxmlformats.org/officeDocument/2006/relationships/image" Target="../media/image531.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532.png"/></Relationships>
</file>

<file path=ppt/slides/_rels/slide173.xml.rels><?xml version="1.0" encoding="UTF-8" standalone="yes"?>
<Relationships xmlns="http://schemas.openxmlformats.org/package/2006/relationships"><Relationship Id="rId8" Type="http://schemas.openxmlformats.org/officeDocument/2006/relationships/image" Target="../media/image535.wmf"/><Relationship Id="rId3" Type="http://schemas.openxmlformats.org/officeDocument/2006/relationships/oleObject" Target="../embeddings/oleObject116.bin"/><Relationship Id="rId7" Type="http://schemas.openxmlformats.org/officeDocument/2006/relationships/oleObject" Target="../embeddings/oleObject118.bin"/><Relationship Id="rId2" Type="http://schemas.openxmlformats.org/officeDocument/2006/relationships/slideLayout" Target="../slideLayouts/slideLayout30.xml"/><Relationship Id="rId1" Type="http://schemas.openxmlformats.org/officeDocument/2006/relationships/vmlDrawing" Target="../drawings/vmlDrawing30.vml"/><Relationship Id="rId6" Type="http://schemas.openxmlformats.org/officeDocument/2006/relationships/image" Target="../media/image534.wmf"/><Relationship Id="rId5" Type="http://schemas.openxmlformats.org/officeDocument/2006/relationships/oleObject" Target="../embeddings/oleObject117.bin"/><Relationship Id="rId4" Type="http://schemas.openxmlformats.org/officeDocument/2006/relationships/image" Target="../media/image533.wmf"/></Relationships>
</file>

<file path=ppt/slides/_rels/slide174.xml.rels><?xml version="1.0" encoding="UTF-8" standalone="yes"?>
<Relationships xmlns="http://schemas.openxmlformats.org/package/2006/relationships"><Relationship Id="rId2" Type="http://schemas.openxmlformats.org/officeDocument/2006/relationships/image" Target="../media/image536.png"/><Relationship Id="rId1" Type="http://schemas.openxmlformats.org/officeDocument/2006/relationships/slideLayout" Target="../slideLayouts/slideLayout30.xml"/></Relationships>
</file>

<file path=ppt/slides/_rels/slide175.xml.rels><?xml version="1.0" encoding="UTF-8" standalone="yes"?>
<Relationships xmlns="http://schemas.openxmlformats.org/package/2006/relationships"><Relationship Id="rId8" Type="http://schemas.openxmlformats.org/officeDocument/2006/relationships/image" Target="../media/image558.png"/><Relationship Id="rId3" Type="http://schemas.openxmlformats.org/officeDocument/2006/relationships/image" Target="../media/image553.png"/><Relationship Id="rId7" Type="http://schemas.openxmlformats.org/officeDocument/2006/relationships/image" Target="../media/image539.emf"/><Relationship Id="rId2" Type="http://schemas.openxmlformats.org/officeDocument/2006/relationships/image" Target="../media/image537.png"/><Relationship Id="rId1" Type="http://schemas.openxmlformats.org/officeDocument/2006/relationships/slideLayout" Target="../slideLayouts/slideLayout30.xml"/><Relationship Id="rId6" Type="http://schemas.openxmlformats.org/officeDocument/2006/relationships/image" Target="../media/image538.emf"/><Relationship Id="rId5" Type="http://schemas.openxmlformats.org/officeDocument/2006/relationships/image" Target="../media/image555.png"/><Relationship Id="rId4" Type="http://schemas.openxmlformats.org/officeDocument/2006/relationships/image" Target="../media/image554.png"/></Relationships>
</file>

<file path=ppt/slides/_rels/slide176.xml.rels><?xml version="1.0" encoding="UTF-8" standalone="yes"?>
<Relationships xmlns="http://schemas.openxmlformats.org/package/2006/relationships"><Relationship Id="rId8" Type="http://schemas.openxmlformats.org/officeDocument/2006/relationships/image" Target="../media/image546.emf"/><Relationship Id="rId3" Type="http://schemas.openxmlformats.org/officeDocument/2006/relationships/image" Target="../media/image541.emf"/><Relationship Id="rId7" Type="http://schemas.openxmlformats.org/officeDocument/2006/relationships/image" Target="../media/image545.emf"/><Relationship Id="rId2" Type="http://schemas.openxmlformats.org/officeDocument/2006/relationships/image" Target="../media/image540.emf"/><Relationship Id="rId1" Type="http://schemas.openxmlformats.org/officeDocument/2006/relationships/slideLayout" Target="../slideLayouts/slideLayout30.xml"/><Relationship Id="rId6" Type="http://schemas.openxmlformats.org/officeDocument/2006/relationships/image" Target="../media/image544.emf"/><Relationship Id="rId5" Type="http://schemas.openxmlformats.org/officeDocument/2006/relationships/image" Target="../media/image543.emf"/><Relationship Id="rId4" Type="http://schemas.openxmlformats.org/officeDocument/2006/relationships/image" Target="../media/image542.emf"/><Relationship Id="rId9" Type="http://schemas.openxmlformats.org/officeDocument/2006/relationships/image" Target="../media/image547.png"/></Relationships>
</file>

<file path=ppt/slides/_rels/slide177.xml.rels><?xml version="1.0" encoding="UTF-8" standalone="yes"?>
<Relationships xmlns="http://schemas.openxmlformats.org/package/2006/relationships"><Relationship Id="rId8" Type="http://schemas.openxmlformats.org/officeDocument/2006/relationships/oleObject" Target="../embeddings/oleObject119.bin"/><Relationship Id="rId3" Type="http://schemas.openxmlformats.org/officeDocument/2006/relationships/image" Target="../media/image549.png"/><Relationship Id="rId7" Type="http://schemas.openxmlformats.org/officeDocument/2006/relationships/image" Target="../media/image556.png"/><Relationship Id="rId2" Type="http://schemas.openxmlformats.org/officeDocument/2006/relationships/slideLayout" Target="../slideLayouts/slideLayout30.xml"/><Relationship Id="rId1" Type="http://schemas.openxmlformats.org/officeDocument/2006/relationships/vmlDrawing" Target="../drawings/vmlDrawing31.vml"/><Relationship Id="rId6" Type="http://schemas.openxmlformats.org/officeDocument/2006/relationships/image" Target="../media/image552.png"/><Relationship Id="rId5" Type="http://schemas.openxmlformats.org/officeDocument/2006/relationships/image" Target="../media/image551.png"/><Relationship Id="rId10" Type="http://schemas.openxmlformats.org/officeDocument/2006/relationships/image" Target="../media/image557.png"/><Relationship Id="rId4" Type="http://schemas.openxmlformats.org/officeDocument/2006/relationships/image" Target="../media/image550.png"/><Relationship Id="rId9" Type="http://schemas.openxmlformats.org/officeDocument/2006/relationships/image" Target="../media/image548.emf"/></Relationships>
</file>

<file path=ppt/slides/_rels/slide178.xml.rels><?xml version="1.0" encoding="UTF-8" standalone="yes"?>
<Relationships xmlns="http://schemas.openxmlformats.org/package/2006/relationships"><Relationship Id="rId3" Type="http://schemas.openxmlformats.org/officeDocument/2006/relationships/image" Target="../media/image559.jpeg"/><Relationship Id="rId2" Type="http://schemas.openxmlformats.org/officeDocument/2006/relationships/image" Target="../media/image558.jpeg"/><Relationship Id="rId1" Type="http://schemas.openxmlformats.org/officeDocument/2006/relationships/slideLayout" Target="../slideLayouts/slideLayout30.xml"/></Relationships>
</file>

<file path=ppt/slides/_rels/slide179.xml.rels><?xml version="1.0" encoding="UTF-8" standalone="yes"?>
<Relationships xmlns="http://schemas.openxmlformats.org/package/2006/relationships"><Relationship Id="rId3" Type="http://schemas.openxmlformats.org/officeDocument/2006/relationships/image" Target="../media/image561.jpeg"/><Relationship Id="rId2" Type="http://schemas.openxmlformats.org/officeDocument/2006/relationships/image" Target="../media/image560.gif"/><Relationship Id="rId1" Type="http://schemas.openxmlformats.org/officeDocument/2006/relationships/slideLayout" Target="../slideLayouts/slideLayout30.xml"/><Relationship Id="rId4" Type="http://schemas.openxmlformats.org/officeDocument/2006/relationships/image" Target="../media/image38.emf"/></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8.png"/><Relationship Id="rId7" Type="http://schemas.openxmlformats.org/officeDocument/2006/relationships/image" Target="../media/image53.png"/><Relationship Id="rId2" Type="http://schemas.openxmlformats.org/officeDocument/2006/relationships/image" Target="../media/image47.gif"/><Relationship Id="rId1" Type="http://schemas.openxmlformats.org/officeDocument/2006/relationships/slideLayout" Target="../slideLayouts/slideLayout30.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s>
</file>

<file path=ppt/slides/_rels/slide18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62.png"/><Relationship Id="rId1" Type="http://schemas.openxmlformats.org/officeDocument/2006/relationships/slideLayout" Target="../slideLayouts/slideLayout30.xml"/><Relationship Id="rId4" Type="http://schemas.openxmlformats.org/officeDocument/2006/relationships/image" Target="../media/image563.png"/></Relationships>
</file>

<file path=ppt/slides/_rels/slide181.xml.rels><?xml version="1.0" encoding="UTF-8" standalone="yes"?>
<Relationships xmlns="http://schemas.openxmlformats.org/package/2006/relationships"><Relationship Id="rId3" Type="http://schemas.openxmlformats.org/officeDocument/2006/relationships/image" Target="../media/image565.emf"/><Relationship Id="rId2" Type="http://schemas.openxmlformats.org/officeDocument/2006/relationships/image" Target="../media/image564.emf"/><Relationship Id="rId1" Type="http://schemas.openxmlformats.org/officeDocument/2006/relationships/slideLayout" Target="../slideLayouts/slideLayout30.xml"/><Relationship Id="rId4" Type="http://schemas.openxmlformats.org/officeDocument/2006/relationships/image" Target="../media/image566.emf"/></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3.xml.rels><?xml version="1.0" encoding="UTF-8" standalone="yes"?>
<Relationships xmlns="http://schemas.openxmlformats.org/package/2006/relationships"><Relationship Id="rId3" Type="http://schemas.openxmlformats.org/officeDocument/2006/relationships/image" Target="../media/image568.png"/><Relationship Id="rId2" Type="http://schemas.openxmlformats.org/officeDocument/2006/relationships/image" Target="../media/image567.jpeg"/><Relationship Id="rId1" Type="http://schemas.openxmlformats.org/officeDocument/2006/relationships/slideLayout" Target="../slideLayouts/slideLayout30.xml"/><Relationship Id="rId4" Type="http://schemas.openxmlformats.org/officeDocument/2006/relationships/image" Target="../media/image569.png"/></Relationships>
</file>

<file path=ppt/slides/_rels/slide184.xml.rels><?xml version="1.0" encoding="UTF-8" standalone="yes"?>
<Relationships xmlns="http://schemas.openxmlformats.org/package/2006/relationships"><Relationship Id="rId3" Type="http://schemas.openxmlformats.org/officeDocument/2006/relationships/image" Target="../media/image571.emf"/><Relationship Id="rId2" Type="http://schemas.openxmlformats.org/officeDocument/2006/relationships/image" Target="../media/image570.emf"/><Relationship Id="rId1" Type="http://schemas.openxmlformats.org/officeDocument/2006/relationships/slideLayout" Target="../slideLayouts/slideLayout30.xml"/><Relationship Id="rId5" Type="http://schemas.openxmlformats.org/officeDocument/2006/relationships/image" Target="../media/image578.png"/><Relationship Id="rId4" Type="http://schemas.openxmlformats.org/officeDocument/2006/relationships/image" Target="../media/image572.jpeg"/></Relationships>
</file>

<file path=ppt/slides/_rels/slide185.xml.rels><?xml version="1.0" encoding="UTF-8" standalone="yes"?>
<Relationships xmlns="http://schemas.openxmlformats.org/package/2006/relationships"><Relationship Id="rId3" Type="http://schemas.openxmlformats.org/officeDocument/2006/relationships/image" Target="../media/image574.emf"/><Relationship Id="rId7" Type="http://schemas.openxmlformats.org/officeDocument/2006/relationships/image" Target="../media/image578.jpeg"/><Relationship Id="rId2" Type="http://schemas.openxmlformats.org/officeDocument/2006/relationships/image" Target="../media/image573.emf"/><Relationship Id="rId1" Type="http://schemas.openxmlformats.org/officeDocument/2006/relationships/slideLayout" Target="../slideLayouts/slideLayout30.xml"/><Relationship Id="rId6" Type="http://schemas.openxmlformats.org/officeDocument/2006/relationships/image" Target="../media/image577.emf"/><Relationship Id="rId5" Type="http://schemas.openxmlformats.org/officeDocument/2006/relationships/image" Target="../media/image576.jpeg"/><Relationship Id="rId4" Type="http://schemas.openxmlformats.org/officeDocument/2006/relationships/image" Target="../media/image575.jpeg"/></Relationships>
</file>

<file path=ppt/slides/_rels/slide186.xml.rels><?xml version="1.0" encoding="UTF-8" standalone="yes"?>
<Relationships xmlns="http://schemas.openxmlformats.org/package/2006/relationships"><Relationship Id="rId3" Type="http://schemas.openxmlformats.org/officeDocument/2006/relationships/image" Target="../media/image3020.png"/><Relationship Id="rId2" Type="http://schemas.openxmlformats.org/officeDocument/2006/relationships/image" Target="../media/image579.png"/><Relationship Id="rId1" Type="http://schemas.openxmlformats.org/officeDocument/2006/relationships/slideLayout" Target="../slideLayouts/slideLayout30.xml"/></Relationships>
</file>

<file path=ppt/slides/_rels/slide187.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image" Target="../media/image586.png"/><Relationship Id="rId1" Type="http://schemas.openxmlformats.org/officeDocument/2006/relationships/slideLayout" Target="../slideLayouts/slideLayout30.xml"/><Relationship Id="rId6" Type="http://schemas.openxmlformats.org/officeDocument/2006/relationships/image" Target="../media/image582.emf"/><Relationship Id="rId5" Type="http://schemas.openxmlformats.org/officeDocument/2006/relationships/image" Target="../media/image451.emf"/><Relationship Id="rId4" Type="http://schemas.openxmlformats.org/officeDocument/2006/relationships/image" Target="../media/image581.emf"/></Relationships>
</file>

<file path=ppt/slides/_rels/slide188.xml.rels><?xml version="1.0" encoding="UTF-8" standalone="yes"?>
<Relationships xmlns="http://schemas.openxmlformats.org/package/2006/relationships"><Relationship Id="rId3" Type="http://schemas.openxmlformats.org/officeDocument/2006/relationships/image" Target="../media/image584.png"/><Relationship Id="rId2" Type="http://schemas.openxmlformats.org/officeDocument/2006/relationships/image" Target="../media/image583.png"/><Relationship Id="rId1" Type="http://schemas.openxmlformats.org/officeDocument/2006/relationships/slideLayout" Target="../slideLayouts/slideLayout30.xml"/><Relationship Id="rId4" Type="http://schemas.openxmlformats.org/officeDocument/2006/relationships/image" Target="../media/image585.jpeg"/></Relationships>
</file>

<file path=ppt/slides/_rels/slide189.xml.rels><?xml version="1.0" encoding="UTF-8" standalone="yes"?>
<Relationships xmlns="http://schemas.openxmlformats.org/package/2006/relationships"><Relationship Id="rId3" Type="http://schemas.openxmlformats.org/officeDocument/2006/relationships/image" Target="../media/image587.emf"/><Relationship Id="rId2" Type="http://schemas.openxmlformats.org/officeDocument/2006/relationships/image" Target="../media/image586.emf"/><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5.png"/><Relationship Id="rId7" Type="http://schemas.openxmlformats.org/officeDocument/2006/relationships/image" Target="../media/image58.emf"/><Relationship Id="rId2" Type="http://schemas.openxmlformats.org/officeDocument/2006/relationships/image" Target="../media/image52.png"/><Relationship Id="rId1" Type="http://schemas.openxmlformats.org/officeDocument/2006/relationships/slideLayout" Target="../slideLayouts/slideLayout30.xml"/><Relationship Id="rId6" Type="http://schemas.openxmlformats.org/officeDocument/2006/relationships/image" Target="../media/image57.emf"/><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30.png"/><Relationship Id="rId9" Type="http://schemas.openxmlformats.org/officeDocument/2006/relationships/image" Target="../media/image60.jpeg"/></Relationships>
</file>

<file path=ppt/slides/_rels/slide190.xml.rels><?xml version="1.0" encoding="UTF-8" standalone="yes"?>
<Relationships xmlns="http://schemas.openxmlformats.org/package/2006/relationships"><Relationship Id="rId3" Type="http://schemas.openxmlformats.org/officeDocument/2006/relationships/image" Target="../media/image589.emf"/><Relationship Id="rId2" Type="http://schemas.openxmlformats.org/officeDocument/2006/relationships/image" Target="../media/image588.emf"/><Relationship Id="rId1" Type="http://schemas.openxmlformats.org/officeDocument/2006/relationships/slideLayout" Target="../slideLayouts/slideLayout30.xml"/><Relationship Id="rId5" Type="http://schemas.openxmlformats.org/officeDocument/2006/relationships/image" Target="../media/image591.emf"/><Relationship Id="rId4" Type="http://schemas.openxmlformats.org/officeDocument/2006/relationships/image" Target="../media/image590.emf"/></Relationships>
</file>

<file path=ppt/slides/_rels/slide191.xml.rels><?xml version="1.0" encoding="UTF-8" standalone="yes"?>
<Relationships xmlns="http://schemas.openxmlformats.org/package/2006/relationships"><Relationship Id="rId3" Type="http://schemas.openxmlformats.org/officeDocument/2006/relationships/image" Target="../media/image593.emf"/><Relationship Id="rId2" Type="http://schemas.openxmlformats.org/officeDocument/2006/relationships/image" Target="../media/image592.emf"/><Relationship Id="rId1" Type="http://schemas.openxmlformats.org/officeDocument/2006/relationships/slideLayout" Target="../slideLayouts/slideLayout30.xml"/><Relationship Id="rId5" Type="http://schemas.openxmlformats.org/officeDocument/2006/relationships/image" Target="../media/image602.png"/><Relationship Id="rId4" Type="http://schemas.openxmlformats.org/officeDocument/2006/relationships/image" Target="../media/image594.jpeg"/></Relationships>
</file>

<file path=ppt/slides/_rels/slide192.xml.rels><?xml version="1.0" encoding="UTF-8" standalone="yes"?>
<Relationships xmlns="http://schemas.openxmlformats.org/package/2006/relationships"><Relationship Id="rId3" Type="http://schemas.openxmlformats.org/officeDocument/2006/relationships/image" Target="../media/image596.emf"/><Relationship Id="rId2" Type="http://schemas.openxmlformats.org/officeDocument/2006/relationships/image" Target="../media/image595.emf"/><Relationship Id="rId1" Type="http://schemas.openxmlformats.org/officeDocument/2006/relationships/slideLayout" Target="../slideLayouts/slideLayout30.xml"/></Relationships>
</file>

<file path=ppt/slides/_rels/slide193.xml.rels><?xml version="1.0" encoding="UTF-8" standalone="yes"?>
<Relationships xmlns="http://schemas.openxmlformats.org/package/2006/relationships"><Relationship Id="rId3" Type="http://schemas.openxmlformats.org/officeDocument/2006/relationships/image" Target="../media/image598.emf"/><Relationship Id="rId2" Type="http://schemas.openxmlformats.org/officeDocument/2006/relationships/image" Target="../media/image597.emf"/><Relationship Id="rId1" Type="http://schemas.openxmlformats.org/officeDocument/2006/relationships/slideLayout" Target="../slideLayouts/slideLayout30.xml"/></Relationships>
</file>

<file path=ppt/slides/_rels/slide194.xml.rels><?xml version="1.0" encoding="UTF-8" standalone="yes"?>
<Relationships xmlns="http://schemas.openxmlformats.org/package/2006/relationships"><Relationship Id="rId3" Type="http://schemas.openxmlformats.org/officeDocument/2006/relationships/image" Target="../media/image608.png"/><Relationship Id="rId2" Type="http://schemas.openxmlformats.org/officeDocument/2006/relationships/image" Target="../media/image599.emf"/><Relationship Id="rId1" Type="http://schemas.openxmlformats.org/officeDocument/2006/relationships/slideLayout" Target="../slideLayouts/slideLayout30.xml"/><Relationship Id="rId5" Type="http://schemas.openxmlformats.org/officeDocument/2006/relationships/image" Target="../media/image3410.png"/><Relationship Id="rId4" Type="http://schemas.openxmlformats.org/officeDocument/2006/relationships/image" Target="../media/image600.emf"/></Relationships>
</file>

<file path=ppt/slides/_rels/slide195.xml.rels><?xml version="1.0" encoding="UTF-8" standalone="yes"?>
<Relationships xmlns="http://schemas.openxmlformats.org/package/2006/relationships"><Relationship Id="rId3" Type="http://schemas.openxmlformats.org/officeDocument/2006/relationships/image" Target="../media/image602.emf"/><Relationship Id="rId2" Type="http://schemas.openxmlformats.org/officeDocument/2006/relationships/image" Target="../media/image601.jpeg"/><Relationship Id="rId1" Type="http://schemas.openxmlformats.org/officeDocument/2006/relationships/slideLayout" Target="../slideLayouts/slideLayout30.xml"/></Relationships>
</file>

<file path=ppt/slides/_rels/slide196.xml.rels><?xml version="1.0" encoding="UTF-8" standalone="yes"?>
<Relationships xmlns="http://schemas.openxmlformats.org/package/2006/relationships"><Relationship Id="rId3" Type="http://schemas.openxmlformats.org/officeDocument/2006/relationships/image" Target="../media/image604.emf"/><Relationship Id="rId7" Type="http://schemas.openxmlformats.org/officeDocument/2006/relationships/image" Target="NULL"/><Relationship Id="rId2" Type="http://schemas.openxmlformats.org/officeDocument/2006/relationships/image" Target="../media/image603.emf"/><Relationship Id="rId1" Type="http://schemas.openxmlformats.org/officeDocument/2006/relationships/slideLayout" Target="../slideLayouts/slideLayout30.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197.xml.rels><?xml version="1.0" encoding="UTF-8" standalone="yes"?>
<Relationships xmlns="http://schemas.openxmlformats.org/package/2006/relationships"><Relationship Id="rId3" Type="http://schemas.openxmlformats.org/officeDocument/2006/relationships/image" Target="../media/image606.emf"/><Relationship Id="rId2" Type="http://schemas.openxmlformats.org/officeDocument/2006/relationships/image" Target="../media/image605.png"/><Relationship Id="rId1" Type="http://schemas.openxmlformats.org/officeDocument/2006/relationships/slideLayout" Target="../slideLayouts/slideLayout30.xml"/></Relationships>
</file>

<file path=ppt/slides/_rels/slide198.xml.rels><?xml version="1.0" encoding="UTF-8" standalone="yes"?>
<Relationships xmlns="http://schemas.openxmlformats.org/package/2006/relationships"><Relationship Id="rId3" Type="http://schemas.openxmlformats.org/officeDocument/2006/relationships/image" Target="../media/image608.emf"/><Relationship Id="rId2" Type="http://schemas.openxmlformats.org/officeDocument/2006/relationships/image" Target="../media/image607.emf"/><Relationship Id="rId1" Type="http://schemas.openxmlformats.org/officeDocument/2006/relationships/slideLayout" Target="../slideLayouts/slideLayout30.xml"/></Relationships>
</file>

<file path=ppt/slides/_rels/slide199.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image" Target="../media/image609.png"/><Relationship Id="rId1" Type="http://schemas.openxmlformats.org/officeDocument/2006/relationships/slideLayout" Target="../slideLayouts/slideLayout30.xml"/><Relationship Id="rId5" Type="http://schemas.openxmlformats.org/officeDocument/2006/relationships/image" Target="../media/image612.png"/><Relationship Id="rId4" Type="http://schemas.openxmlformats.org/officeDocument/2006/relationships/image" Target="../media/image6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emf"/><Relationship Id="rId7" Type="http://schemas.openxmlformats.org/officeDocument/2006/relationships/image" Target="../media/image67.emf"/><Relationship Id="rId2" Type="http://schemas.openxmlformats.org/officeDocument/2006/relationships/image" Target="../media/image62.emf"/><Relationship Id="rId1" Type="http://schemas.openxmlformats.org/officeDocument/2006/relationships/slideLayout" Target="../slideLayouts/slideLayout30.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 Id="rId9" Type="http://schemas.openxmlformats.org/officeDocument/2006/relationships/image" Target="../media/image69.emf"/></Relationships>
</file>

<file path=ppt/slides/_rels/slide200.xml.rels><?xml version="1.0" encoding="UTF-8" standalone="yes"?>
<Relationships xmlns="http://schemas.openxmlformats.org/package/2006/relationships"><Relationship Id="rId3" Type="http://schemas.openxmlformats.org/officeDocument/2006/relationships/image" Target="../media/image614.png"/><Relationship Id="rId2" Type="http://schemas.openxmlformats.org/officeDocument/2006/relationships/image" Target="../media/image613.png"/><Relationship Id="rId1" Type="http://schemas.openxmlformats.org/officeDocument/2006/relationships/slideLayout" Target="../slideLayouts/slideLayout30.xml"/><Relationship Id="rId5" Type="http://schemas.openxmlformats.org/officeDocument/2006/relationships/image" Target="../media/image616.png"/><Relationship Id="rId4" Type="http://schemas.openxmlformats.org/officeDocument/2006/relationships/image" Target="../media/image615.png"/></Relationships>
</file>

<file path=ppt/slides/_rels/slide201.xml.rels><?xml version="1.0" encoding="UTF-8" standalone="yes"?>
<Relationships xmlns="http://schemas.openxmlformats.org/package/2006/relationships"><Relationship Id="rId3" Type="http://schemas.openxmlformats.org/officeDocument/2006/relationships/image" Target="../media/image618.emf"/><Relationship Id="rId2" Type="http://schemas.openxmlformats.org/officeDocument/2006/relationships/image" Target="../media/image617.jpeg"/><Relationship Id="rId1" Type="http://schemas.openxmlformats.org/officeDocument/2006/relationships/slideLayout" Target="../slideLayouts/slideLayout30.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3.xml.rels><?xml version="1.0" encoding="UTF-8" standalone="yes"?>
<Relationships xmlns="http://schemas.openxmlformats.org/package/2006/relationships"><Relationship Id="rId3" Type="http://schemas.openxmlformats.org/officeDocument/2006/relationships/image" Target="../media/image620.jpeg"/><Relationship Id="rId2" Type="http://schemas.openxmlformats.org/officeDocument/2006/relationships/image" Target="../media/image619.jpeg"/><Relationship Id="rId1" Type="http://schemas.openxmlformats.org/officeDocument/2006/relationships/slideLayout" Target="../slideLayouts/slideLayout30.xml"/><Relationship Id="rId4" Type="http://schemas.openxmlformats.org/officeDocument/2006/relationships/image" Target="../media/image621.jpeg"/></Relationships>
</file>

<file path=ppt/slides/_rels/slide204.xml.rels><?xml version="1.0" encoding="UTF-8" standalone="yes"?>
<Relationships xmlns="http://schemas.openxmlformats.org/package/2006/relationships"><Relationship Id="rId3" Type="http://schemas.openxmlformats.org/officeDocument/2006/relationships/image" Target="../media/image623.jpeg"/><Relationship Id="rId2" Type="http://schemas.openxmlformats.org/officeDocument/2006/relationships/image" Target="../media/image622.png"/><Relationship Id="rId1" Type="http://schemas.openxmlformats.org/officeDocument/2006/relationships/slideLayout" Target="../slideLayouts/slideLayout30.xml"/></Relationships>
</file>

<file path=ppt/slides/_rels/slide205.xml.rels><?xml version="1.0" encoding="UTF-8" standalone="yes"?>
<Relationships xmlns="http://schemas.openxmlformats.org/package/2006/relationships"><Relationship Id="rId3" Type="http://schemas.openxmlformats.org/officeDocument/2006/relationships/image" Target="../media/image625.jpeg"/><Relationship Id="rId2" Type="http://schemas.openxmlformats.org/officeDocument/2006/relationships/image" Target="../media/image624.jpeg"/><Relationship Id="rId1" Type="http://schemas.openxmlformats.org/officeDocument/2006/relationships/slideLayout" Target="../slideLayouts/slideLayout30.xml"/><Relationship Id="rId5" Type="http://schemas.openxmlformats.org/officeDocument/2006/relationships/image" Target="../media/image627.jpeg"/><Relationship Id="rId4" Type="http://schemas.openxmlformats.org/officeDocument/2006/relationships/image" Target="../media/image626.jpeg"/></Relationships>
</file>

<file path=ppt/slides/_rels/slide206.xml.rels><?xml version="1.0" encoding="UTF-8" standalone="yes"?>
<Relationships xmlns="http://schemas.openxmlformats.org/package/2006/relationships"><Relationship Id="rId3" Type="http://schemas.openxmlformats.org/officeDocument/2006/relationships/image" Target="../media/image629.jpeg"/><Relationship Id="rId2" Type="http://schemas.openxmlformats.org/officeDocument/2006/relationships/image" Target="../media/image628.emf"/><Relationship Id="rId1" Type="http://schemas.openxmlformats.org/officeDocument/2006/relationships/slideLayout" Target="../slideLayouts/slideLayout30.xml"/><Relationship Id="rId4" Type="http://schemas.openxmlformats.org/officeDocument/2006/relationships/image" Target="../media/image630.jpeg"/></Relationships>
</file>

<file path=ppt/slides/_rels/slide207.xml.rels><?xml version="1.0" encoding="UTF-8" standalone="yes"?>
<Relationships xmlns="http://schemas.openxmlformats.org/package/2006/relationships"><Relationship Id="rId3" Type="http://schemas.openxmlformats.org/officeDocument/2006/relationships/image" Target="../media/image632.jpeg"/><Relationship Id="rId2" Type="http://schemas.openxmlformats.org/officeDocument/2006/relationships/image" Target="../media/image631.jpeg"/><Relationship Id="rId1" Type="http://schemas.openxmlformats.org/officeDocument/2006/relationships/slideLayout" Target="../slideLayouts/slideLayout30.xml"/><Relationship Id="rId4" Type="http://schemas.openxmlformats.org/officeDocument/2006/relationships/image" Target="../media/image633.png"/></Relationships>
</file>

<file path=ppt/slides/_rels/slide208.xml.rels><?xml version="1.0" encoding="UTF-8" standalone="yes"?>
<Relationships xmlns="http://schemas.openxmlformats.org/package/2006/relationships"><Relationship Id="rId3" Type="http://schemas.openxmlformats.org/officeDocument/2006/relationships/image" Target="../media/image583.png"/><Relationship Id="rId2" Type="http://schemas.openxmlformats.org/officeDocument/2006/relationships/image" Target="../media/image634.jpeg"/><Relationship Id="rId1" Type="http://schemas.openxmlformats.org/officeDocument/2006/relationships/slideLayout" Target="../slideLayouts/slideLayout30.xml"/></Relationships>
</file>

<file path=ppt/slides/_rels/slide209.xml.rels><?xml version="1.0" encoding="UTF-8" standalone="yes"?>
<Relationships xmlns="http://schemas.openxmlformats.org/package/2006/relationships"><Relationship Id="rId3" Type="http://schemas.openxmlformats.org/officeDocument/2006/relationships/image" Target="../media/image636.jpeg"/><Relationship Id="rId2" Type="http://schemas.openxmlformats.org/officeDocument/2006/relationships/image" Target="../media/image635.jpe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71.emf"/><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74.emf"/><Relationship Id="rId1" Type="http://schemas.openxmlformats.org/officeDocument/2006/relationships/slideLayout" Target="../slideLayouts/slideLayout26.xml"/><Relationship Id="rId5" Type="http://schemas.openxmlformats.org/officeDocument/2006/relationships/image" Target="../media/image76.png"/><Relationship Id="rId4" Type="http://schemas.openxmlformats.org/officeDocument/2006/relationships/image" Target="../media/image75.emf"/></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6.xml"/><Relationship Id="rId4" Type="http://schemas.openxmlformats.org/officeDocument/2006/relationships/image" Target="../media/image79.jpe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6.xml"/><Relationship Id="rId4" Type="http://schemas.openxmlformats.org/officeDocument/2006/relationships/image" Target="../media/image800.pn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emf"/><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30.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861.png"/><Relationship Id="rId2" Type="http://schemas.openxmlformats.org/officeDocument/2006/relationships/image" Target="../media/image86.png"/><Relationship Id="rId1" Type="http://schemas.openxmlformats.org/officeDocument/2006/relationships/slideLayout" Target="../slideLayouts/slideLayout30.xml"/><Relationship Id="rId6" Type="http://schemas.openxmlformats.org/officeDocument/2006/relationships/image" Target="../media/image89.png"/><Relationship Id="rId5" Type="http://schemas.openxmlformats.org/officeDocument/2006/relationships/image" Target="../media/image88.emf"/><Relationship Id="rId4" Type="http://schemas.openxmlformats.org/officeDocument/2006/relationships/image" Target="../media/image87.jpeg"/></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30.xml"/><Relationship Id="rId5" Type="http://schemas.openxmlformats.org/officeDocument/2006/relationships/image" Target="../media/image92.gif"/><Relationship Id="rId4" Type="http://schemas.openxmlformats.org/officeDocument/2006/relationships/image" Target="../media/image91.jpeg"/></Relationships>
</file>

<file path=ppt/slides/_rels/slide3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30.xml"/><Relationship Id="rId5" Type="http://schemas.openxmlformats.org/officeDocument/2006/relationships/image" Target="../media/image96.jpeg"/><Relationship Id="rId4" Type="http://schemas.openxmlformats.org/officeDocument/2006/relationships/image" Target="../media/image95.jpeg"/></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97.emf"/><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98.jpeg"/></Relationships>
</file>

<file path=ppt/slides/_rels/slide3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100.emf"/></Relationships>
</file>

<file path=ppt/slides/_rels/slide3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8" Type="http://schemas.openxmlformats.org/officeDocument/2006/relationships/image" Target="../media/image103.wmf"/><Relationship Id="rId13" Type="http://schemas.openxmlformats.org/officeDocument/2006/relationships/oleObject" Target="../embeddings/oleObject6.bin"/><Relationship Id="rId18" Type="http://schemas.openxmlformats.org/officeDocument/2006/relationships/image" Target="../media/image108.wmf"/><Relationship Id="rId3" Type="http://schemas.openxmlformats.org/officeDocument/2006/relationships/oleObject" Target="../embeddings/oleObject1.bin"/><Relationship Id="rId21" Type="http://schemas.openxmlformats.org/officeDocument/2006/relationships/oleObject" Target="../embeddings/oleObject10.bin"/><Relationship Id="rId7" Type="http://schemas.openxmlformats.org/officeDocument/2006/relationships/oleObject" Target="../embeddings/oleObject3.bin"/><Relationship Id="rId12" Type="http://schemas.openxmlformats.org/officeDocument/2006/relationships/image" Target="../media/image105.wmf"/><Relationship Id="rId17" Type="http://schemas.openxmlformats.org/officeDocument/2006/relationships/oleObject" Target="../embeddings/oleObject8.bin"/><Relationship Id="rId25" Type="http://schemas.openxmlformats.org/officeDocument/2006/relationships/image" Target="../media/image112.emf"/><Relationship Id="rId2" Type="http://schemas.openxmlformats.org/officeDocument/2006/relationships/slideLayout" Target="../slideLayouts/slideLayout30.xml"/><Relationship Id="rId16" Type="http://schemas.openxmlformats.org/officeDocument/2006/relationships/image" Target="../media/image107.wmf"/><Relationship Id="rId20" Type="http://schemas.openxmlformats.org/officeDocument/2006/relationships/image" Target="../media/image109.wmf"/><Relationship Id="rId1" Type="http://schemas.openxmlformats.org/officeDocument/2006/relationships/vmlDrawing" Target="../drawings/vmlDrawing1.vml"/><Relationship Id="rId6" Type="http://schemas.openxmlformats.org/officeDocument/2006/relationships/image" Target="../media/image102.wmf"/><Relationship Id="rId11" Type="http://schemas.openxmlformats.org/officeDocument/2006/relationships/oleObject" Target="../embeddings/oleObject5.bin"/><Relationship Id="rId24" Type="http://schemas.openxmlformats.org/officeDocument/2006/relationships/image" Target="../media/image111.wmf"/><Relationship Id="rId5" Type="http://schemas.openxmlformats.org/officeDocument/2006/relationships/oleObject" Target="../embeddings/oleObject2.bin"/><Relationship Id="rId15" Type="http://schemas.openxmlformats.org/officeDocument/2006/relationships/oleObject" Target="../embeddings/oleObject7.bin"/><Relationship Id="rId23" Type="http://schemas.openxmlformats.org/officeDocument/2006/relationships/oleObject" Target="../embeddings/oleObject11.bin"/><Relationship Id="rId10" Type="http://schemas.openxmlformats.org/officeDocument/2006/relationships/image" Target="../media/image104.wmf"/><Relationship Id="rId19" Type="http://schemas.openxmlformats.org/officeDocument/2006/relationships/oleObject" Target="../embeddings/oleObject9.bin"/><Relationship Id="rId4" Type="http://schemas.openxmlformats.org/officeDocument/2006/relationships/image" Target="../media/image101.wmf"/><Relationship Id="rId9" Type="http://schemas.openxmlformats.org/officeDocument/2006/relationships/oleObject" Target="../embeddings/oleObject4.bin"/><Relationship Id="rId14" Type="http://schemas.openxmlformats.org/officeDocument/2006/relationships/image" Target="../media/image106.wmf"/><Relationship Id="rId22" Type="http://schemas.openxmlformats.org/officeDocument/2006/relationships/image" Target="../media/image110.wmf"/></Relationships>
</file>

<file path=ppt/slides/_rels/slide38.xml.rels><?xml version="1.0" encoding="UTF-8" standalone="yes"?>
<Relationships xmlns="http://schemas.openxmlformats.org/package/2006/relationships"><Relationship Id="rId8" Type="http://schemas.openxmlformats.org/officeDocument/2006/relationships/image" Target="../media/image115.wmf"/><Relationship Id="rId13" Type="http://schemas.openxmlformats.org/officeDocument/2006/relationships/oleObject" Target="../embeddings/oleObject17.bin"/><Relationship Id="rId18" Type="http://schemas.openxmlformats.org/officeDocument/2006/relationships/image" Target="../media/image120.wmf"/><Relationship Id="rId3" Type="http://schemas.openxmlformats.org/officeDocument/2006/relationships/oleObject" Target="../embeddings/oleObject12.bin"/><Relationship Id="rId7" Type="http://schemas.openxmlformats.org/officeDocument/2006/relationships/oleObject" Target="../embeddings/oleObject14.bin"/><Relationship Id="rId12" Type="http://schemas.openxmlformats.org/officeDocument/2006/relationships/image" Target="../media/image117.wmf"/><Relationship Id="rId17" Type="http://schemas.openxmlformats.org/officeDocument/2006/relationships/oleObject" Target="../embeddings/oleObject19.bin"/><Relationship Id="rId2" Type="http://schemas.openxmlformats.org/officeDocument/2006/relationships/slideLayout" Target="../slideLayouts/slideLayout30.xml"/><Relationship Id="rId16" Type="http://schemas.openxmlformats.org/officeDocument/2006/relationships/image" Target="../media/image119.wmf"/><Relationship Id="rId20" Type="http://schemas.openxmlformats.org/officeDocument/2006/relationships/image" Target="NULL"/><Relationship Id="rId1" Type="http://schemas.openxmlformats.org/officeDocument/2006/relationships/vmlDrawing" Target="../drawings/vmlDrawing2.vml"/><Relationship Id="rId6" Type="http://schemas.openxmlformats.org/officeDocument/2006/relationships/image" Target="../media/image114.wmf"/><Relationship Id="rId11" Type="http://schemas.openxmlformats.org/officeDocument/2006/relationships/oleObject" Target="../embeddings/oleObject16.bin"/><Relationship Id="rId5" Type="http://schemas.openxmlformats.org/officeDocument/2006/relationships/oleObject" Target="../embeddings/oleObject13.bin"/><Relationship Id="rId15" Type="http://schemas.openxmlformats.org/officeDocument/2006/relationships/oleObject" Target="../embeddings/oleObject18.bin"/><Relationship Id="rId10" Type="http://schemas.openxmlformats.org/officeDocument/2006/relationships/image" Target="../media/image116.wmf"/><Relationship Id="rId19" Type="http://schemas.openxmlformats.org/officeDocument/2006/relationships/image" Target="NULL"/><Relationship Id="rId4" Type="http://schemas.openxmlformats.org/officeDocument/2006/relationships/image" Target="../media/image113.wmf"/><Relationship Id="rId9" Type="http://schemas.openxmlformats.org/officeDocument/2006/relationships/oleObject" Target="../embeddings/oleObject15.bin"/><Relationship Id="rId14" Type="http://schemas.openxmlformats.org/officeDocument/2006/relationships/image" Target="../media/image118.wmf"/></Relationships>
</file>

<file path=ppt/slides/_rels/slide39.xml.rels><?xml version="1.0" encoding="UTF-8" standalone="yes"?>
<Relationships xmlns="http://schemas.openxmlformats.org/package/2006/relationships"><Relationship Id="rId8" Type="http://schemas.openxmlformats.org/officeDocument/2006/relationships/image" Target="../media/image123.wmf"/><Relationship Id="rId13" Type="http://schemas.openxmlformats.org/officeDocument/2006/relationships/oleObject" Target="../embeddings/oleObject25.bin"/><Relationship Id="rId18" Type="http://schemas.openxmlformats.org/officeDocument/2006/relationships/image" Target="../media/image120.wmf"/><Relationship Id="rId26" Type="http://schemas.openxmlformats.org/officeDocument/2006/relationships/image" Target="../media/image130.wmf"/><Relationship Id="rId3" Type="http://schemas.openxmlformats.org/officeDocument/2006/relationships/oleObject" Target="../embeddings/oleObject20.bin"/><Relationship Id="rId21" Type="http://schemas.openxmlformats.org/officeDocument/2006/relationships/oleObject" Target="../embeddings/oleObject29.bin"/><Relationship Id="rId7" Type="http://schemas.openxmlformats.org/officeDocument/2006/relationships/oleObject" Target="../embeddings/oleObject22.bin"/><Relationship Id="rId12" Type="http://schemas.openxmlformats.org/officeDocument/2006/relationships/image" Target="../media/image125.wmf"/><Relationship Id="rId17" Type="http://schemas.openxmlformats.org/officeDocument/2006/relationships/oleObject" Target="../embeddings/oleObject27.bin"/><Relationship Id="rId25" Type="http://schemas.openxmlformats.org/officeDocument/2006/relationships/oleObject" Target="../embeddings/oleObject31.bin"/><Relationship Id="rId2" Type="http://schemas.openxmlformats.org/officeDocument/2006/relationships/slideLayout" Target="../slideLayouts/slideLayout30.xml"/><Relationship Id="rId16" Type="http://schemas.openxmlformats.org/officeDocument/2006/relationships/image" Target="../media/image107.wmf"/><Relationship Id="rId20" Type="http://schemas.openxmlformats.org/officeDocument/2006/relationships/image" Target="../media/image127.wmf"/><Relationship Id="rId1" Type="http://schemas.openxmlformats.org/officeDocument/2006/relationships/vmlDrawing" Target="../drawings/vmlDrawing3.vml"/><Relationship Id="rId6" Type="http://schemas.openxmlformats.org/officeDocument/2006/relationships/image" Target="../media/image122.wmf"/><Relationship Id="rId11" Type="http://schemas.openxmlformats.org/officeDocument/2006/relationships/oleObject" Target="../embeddings/oleObject24.bin"/><Relationship Id="rId24" Type="http://schemas.openxmlformats.org/officeDocument/2006/relationships/image" Target="../media/image129.wmf"/><Relationship Id="rId5" Type="http://schemas.openxmlformats.org/officeDocument/2006/relationships/oleObject" Target="../embeddings/oleObject21.bin"/><Relationship Id="rId15" Type="http://schemas.openxmlformats.org/officeDocument/2006/relationships/oleObject" Target="../embeddings/oleObject26.bin"/><Relationship Id="rId23" Type="http://schemas.openxmlformats.org/officeDocument/2006/relationships/oleObject" Target="../embeddings/oleObject30.bin"/><Relationship Id="rId10" Type="http://schemas.openxmlformats.org/officeDocument/2006/relationships/image" Target="../media/image124.wmf"/><Relationship Id="rId19" Type="http://schemas.openxmlformats.org/officeDocument/2006/relationships/oleObject" Target="../embeddings/oleObject28.bin"/><Relationship Id="rId4" Type="http://schemas.openxmlformats.org/officeDocument/2006/relationships/image" Target="../media/image121.wmf"/><Relationship Id="rId9" Type="http://schemas.openxmlformats.org/officeDocument/2006/relationships/oleObject" Target="../embeddings/oleObject23.bin"/><Relationship Id="rId14" Type="http://schemas.openxmlformats.org/officeDocument/2006/relationships/image" Target="../media/image126.wmf"/><Relationship Id="rId22" Type="http://schemas.openxmlformats.org/officeDocument/2006/relationships/image" Target="../media/image128.w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132.wmf"/><Relationship Id="rId13" Type="http://schemas.openxmlformats.org/officeDocument/2006/relationships/oleObject" Target="../embeddings/oleObject37.bin"/><Relationship Id="rId3" Type="http://schemas.openxmlformats.org/officeDocument/2006/relationships/oleObject" Target="../embeddings/oleObject32.bin"/><Relationship Id="rId7" Type="http://schemas.openxmlformats.org/officeDocument/2006/relationships/oleObject" Target="../embeddings/oleObject34.bin"/><Relationship Id="rId12" Type="http://schemas.openxmlformats.org/officeDocument/2006/relationships/image" Target="../media/image134.wmf"/><Relationship Id="rId2" Type="http://schemas.openxmlformats.org/officeDocument/2006/relationships/slideLayout" Target="../slideLayouts/slideLayout30.xml"/><Relationship Id="rId1" Type="http://schemas.openxmlformats.org/officeDocument/2006/relationships/vmlDrawing" Target="../drawings/vmlDrawing4.vml"/><Relationship Id="rId6" Type="http://schemas.openxmlformats.org/officeDocument/2006/relationships/image" Target="../media/image131.wmf"/><Relationship Id="rId11" Type="http://schemas.openxmlformats.org/officeDocument/2006/relationships/oleObject" Target="../embeddings/oleObject36.bin"/><Relationship Id="rId5" Type="http://schemas.openxmlformats.org/officeDocument/2006/relationships/oleObject" Target="../embeddings/oleObject33.bin"/><Relationship Id="rId15" Type="http://schemas.openxmlformats.org/officeDocument/2006/relationships/image" Target="../media/image136.wmf"/><Relationship Id="rId10" Type="http://schemas.openxmlformats.org/officeDocument/2006/relationships/image" Target="../media/image133.wmf"/><Relationship Id="rId4" Type="http://schemas.openxmlformats.org/officeDocument/2006/relationships/image" Target="../media/image130.wmf"/><Relationship Id="rId9" Type="http://schemas.openxmlformats.org/officeDocument/2006/relationships/oleObject" Target="../embeddings/oleObject35.bin"/><Relationship Id="rId14" Type="http://schemas.openxmlformats.org/officeDocument/2006/relationships/image" Target="../media/image135.wmf"/></Relationships>
</file>

<file path=ppt/slides/_rels/slide4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0.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4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0.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4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0.xml"/><Relationship Id="rId5" Type="http://schemas.openxmlformats.org/officeDocument/2006/relationships/image" Target="NULL"/><Relationship Id="rId4" Type="http://schemas.openxmlformats.org/officeDocument/2006/relationships/image" Target="NULL"/></Relationships>
</file>

<file path=ppt/slides/_rels/slide45.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 Type="http://schemas.openxmlformats.org/officeDocument/2006/relationships/slideLayout" Target="../slideLayouts/slideLayout30.xml"/><Relationship Id="rId6" Type="http://schemas.openxmlformats.org/officeDocument/2006/relationships/image" Target="NULL"/><Relationship Id="rId11" Type="http://schemas.openxmlformats.org/officeDocument/2006/relationships/image" Target="../media/image1380.png"/><Relationship Id="rId10"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4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0.xml"/><Relationship Id="rId4" Type="http://schemas.openxmlformats.org/officeDocument/2006/relationships/image" Target="NULL"/></Relationships>
</file>

<file path=ppt/slides/_rels/slide4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30.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 Id="rId9" Type="http://schemas.openxmlformats.org/officeDocument/2006/relationships/image" Target="../media/image146.png"/></Relationships>
</file>

<file path=ppt/slides/_rels/slide49.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19.png"/><Relationship Id="rId7" Type="http://schemas.openxmlformats.org/officeDocument/2006/relationships/image" Target="../media/image223.png"/><Relationship Id="rId2" Type="http://schemas.openxmlformats.org/officeDocument/2006/relationships/image" Target="../media/image218.png"/><Relationship Id="rId1" Type="http://schemas.openxmlformats.org/officeDocument/2006/relationships/slideLayout" Target="../slideLayouts/slideLayout30.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10.png"/><Relationship Id="rId5" Type="http://schemas.openxmlformats.org/officeDocument/2006/relationships/image" Target="NUL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0.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5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0.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47.png"/><Relationship Id="rId5" Type="http://schemas.openxmlformats.org/officeDocument/2006/relationships/image" Target="NULL"/><Relationship Id="rId4" Type="http://schemas.openxmlformats.org/officeDocument/2006/relationships/image" Target="../media/image139.emf"/></Relationships>
</file>

<file path=ppt/slides/_rels/slide53.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notesSlide" Target="../notesSlides/notesSlide4.xml"/><Relationship Id="rId1" Type="http://schemas.openxmlformats.org/officeDocument/2006/relationships/slideLayout" Target="../slideLayouts/slideLayout30.xml"/><Relationship Id="rId5" Type="http://schemas.openxmlformats.org/officeDocument/2006/relationships/image" Target="../media/image112.png"/><Relationship Id="rId4" Type="http://schemas.openxmlformats.org/officeDocument/2006/relationships/image" Target="../media/image149.emf"/></Relationships>
</file>

<file path=ppt/slides/_rels/slide5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tiff"/><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4.png"/><Relationship Id="rId7" Type="http://schemas.openxmlformats.org/officeDocument/2006/relationships/image" Target="NULL"/><Relationship Id="rId2" Type="http://schemas.openxmlformats.org/officeDocument/2006/relationships/slideLayout" Target="../slideLayouts/slideLayout30.xml"/><Relationship Id="rId1" Type="http://schemas.openxmlformats.org/officeDocument/2006/relationships/vmlDrawing" Target="../drawings/vmlDrawing5.vml"/><Relationship Id="rId6" Type="http://schemas.openxmlformats.org/officeDocument/2006/relationships/image" Target="../media/image152.wmf"/><Relationship Id="rId11" Type="http://schemas.openxmlformats.org/officeDocument/2006/relationships/image" Target="NULL"/><Relationship Id="rId5" Type="http://schemas.openxmlformats.org/officeDocument/2006/relationships/oleObject" Target="../embeddings/oleObject38.bin"/><Relationship Id="rId10" Type="http://schemas.openxmlformats.org/officeDocument/2006/relationships/image" Target="NULL"/><Relationship Id="rId4" Type="http://schemas.openxmlformats.org/officeDocument/2006/relationships/image" Target="../media/image153.emf"/><Relationship Id="rId9" Type="http://schemas.openxmlformats.org/officeDocument/2006/relationships/image" Target="../media/image155.png"/></Relationships>
</file>

<file path=ppt/slides/_rels/slide56.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oleObject" Target="../embeddings/oleObject39.bin"/><Relationship Id="rId7" Type="http://schemas.openxmlformats.org/officeDocument/2006/relationships/image" Target="../media/image161.png"/><Relationship Id="rId2" Type="http://schemas.openxmlformats.org/officeDocument/2006/relationships/slideLayout" Target="../slideLayouts/slideLayout30.xml"/><Relationship Id="rId1" Type="http://schemas.openxmlformats.org/officeDocument/2006/relationships/vmlDrawing" Target="../drawings/vmlDrawing6.vml"/><Relationship Id="rId6" Type="http://schemas.openxmlformats.org/officeDocument/2006/relationships/image" Target="../media/image160.png"/><Relationship Id="rId5" Type="http://schemas.openxmlformats.org/officeDocument/2006/relationships/image" Target="../media/image157.png"/><Relationship Id="rId4" Type="http://schemas.openxmlformats.org/officeDocument/2006/relationships/image" Target="../media/image156.wmf"/><Relationship Id="rId9" Type="http://schemas.openxmlformats.org/officeDocument/2006/relationships/image" Target="../media/image163.png"/></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42.bin"/><Relationship Id="rId13" Type="http://schemas.openxmlformats.org/officeDocument/2006/relationships/image" Target="../media/image162.wmf"/><Relationship Id="rId3" Type="http://schemas.openxmlformats.org/officeDocument/2006/relationships/oleObject" Target="../embeddings/oleObject40.bin"/><Relationship Id="rId7" Type="http://schemas.openxmlformats.org/officeDocument/2006/relationships/image" Target="../media/image159.wmf"/><Relationship Id="rId12" Type="http://schemas.openxmlformats.org/officeDocument/2006/relationships/oleObject" Target="../embeddings/oleObject44.bin"/><Relationship Id="rId2" Type="http://schemas.openxmlformats.org/officeDocument/2006/relationships/slideLayout" Target="../slideLayouts/slideLayout30.xml"/><Relationship Id="rId16" Type="http://schemas.openxmlformats.org/officeDocument/2006/relationships/image" Target="NULL"/><Relationship Id="rId1" Type="http://schemas.openxmlformats.org/officeDocument/2006/relationships/vmlDrawing" Target="../drawings/vmlDrawing7.vml"/><Relationship Id="rId6" Type="http://schemas.openxmlformats.org/officeDocument/2006/relationships/oleObject" Target="../embeddings/oleObject41.bin"/><Relationship Id="rId11" Type="http://schemas.openxmlformats.org/officeDocument/2006/relationships/image" Target="../media/image161.wmf"/><Relationship Id="rId5" Type="http://schemas.openxmlformats.org/officeDocument/2006/relationships/image" Target="../media/image164.jpeg"/><Relationship Id="rId15" Type="http://schemas.openxmlformats.org/officeDocument/2006/relationships/image" Target="../media/image163.emf"/><Relationship Id="rId10" Type="http://schemas.openxmlformats.org/officeDocument/2006/relationships/oleObject" Target="../embeddings/oleObject43.bin"/><Relationship Id="rId4" Type="http://schemas.openxmlformats.org/officeDocument/2006/relationships/image" Target="../media/image158.wmf"/><Relationship Id="rId9" Type="http://schemas.openxmlformats.org/officeDocument/2006/relationships/image" Target="../media/image160.wmf"/><Relationship Id="rId14" Type="http://schemas.openxmlformats.org/officeDocument/2006/relationships/oleObject" Target="../embeddings/oleObject45.bin"/></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48.bin"/><Relationship Id="rId13" Type="http://schemas.openxmlformats.org/officeDocument/2006/relationships/image" Target="../media/image169.emf"/><Relationship Id="rId3" Type="http://schemas.openxmlformats.org/officeDocument/2006/relationships/image" Target="../media/image170.png"/><Relationship Id="rId7" Type="http://schemas.openxmlformats.org/officeDocument/2006/relationships/image" Target="../media/image166.emf"/><Relationship Id="rId12" Type="http://schemas.openxmlformats.org/officeDocument/2006/relationships/oleObject" Target="../embeddings/oleObject50.bin"/><Relationship Id="rId17" Type="http://schemas.openxmlformats.org/officeDocument/2006/relationships/image" Target="../media/image180.png"/><Relationship Id="rId2" Type="http://schemas.openxmlformats.org/officeDocument/2006/relationships/slideLayout" Target="../slideLayouts/slideLayout30.xml"/><Relationship Id="rId16" Type="http://schemas.openxmlformats.org/officeDocument/2006/relationships/image" Target="../media/image179.png"/><Relationship Id="rId1" Type="http://schemas.openxmlformats.org/officeDocument/2006/relationships/vmlDrawing" Target="../drawings/vmlDrawing8.vml"/><Relationship Id="rId6" Type="http://schemas.openxmlformats.org/officeDocument/2006/relationships/oleObject" Target="../embeddings/oleObject47.bin"/><Relationship Id="rId11" Type="http://schemas.openxmlformats.org/officeDocument/2006/relationships/image" Target="../media/image168.emf"/><Relationship Id="rId5" Type="http://schemas.openxmlformats.org/officeDocument/2006/relationships/image" Target="../media/image165.emf"/><Relationship Id="rId15" Type="http://schemas.openxmlformats.org/officeDocument/2006/relationships/image" Target="../media/image178.png"/><Relationship Id="rId10" Type="http://schemas.openxmlformats.org/officeDocument/2006/relationships/oleObject" Target="../embeddings/oleObject49.bin"/><Relationship Id="rId4" Type="http://schemas.openxmlformats.org/officeDocument/2006/relationships/oleObject" Target="../embeddings/oleObject46.bin"/><Relationship Id="rId9" Type="http://schemas.openxmlformats.org/officeDocument/2006/relationships/image" Target="../media/image167.emf"/><Relationship Id="rId14" Type="http://schemas.openxmlformats.org/officeDocument/2006/relationships/image" Target="../media/image177.png"/></Relationships>
</file>

<file path=ppt/slides/_rels/slide59.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81.png"/><Relationship Id="rId7" Type="http://schemas.openxmlformats.org/officeDocument/2006/relationships/image" Target="../media/image183.png"/><Relationship Id="rId2" Type="http://schemas.openxmlformats.org/officeDocument/2006/relationships/image" Target="NULL"/><Relationship Id="rId1" Type="http://schemas.openxmlformats.org/officeDocument/2006/relationships/slideLayout" Target="../slideLayouts/slideLayout30.xml"/><Relationship Id="rId6" Type="http://schemas.openxmlformats.org/officeDocument/2006/relationships/image" Target="NULL"/><Relationship Id="rId5" Type="http://schemas.openxmlformats.org/officeDocument/2006/relationships/image" Target="../media/image182.png"/><Relationship Id="rId4" Type="http://schemas.openxmlformats.org/officeDocument/2006/relationships/image" Target="NULL"/><Relationship Id="rId9" Type="http://schemas.openxmlformats.org/officeDocument/2006/relationships/image" Target="../media/image185.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30.xml"/><Relationship Id="rId5" Type="http://schemas.openxmlformats.org/officeDocument/2006/relationships/image" Target="../media/image15.jpe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53.bin"/><Relationship Id="rId13" Type="http://schemas.openxmlformats.org/officeDocument/2006/relationships/image" Target="../media/image175.wmf"/><Relationship Id="rId18" Type="http://schemas.openxmlformats.org/officeDocument/2006/relationships/image" Target="../media/image195.png"/><Relationship Id="rId3" Type="http://schemas.openxmlformats.org/officeDocument/2006/relationships/oleObject" Target="../embeddings/oleObject51.bin"/><Relationship Id="rId7" Type="http://schemas.openxmlformats.org/officeDocument/2006/relationships/image" Target="../media/image172.wmf"/><Relationship Id="rId12" Type="http://schemas.openxmlformats.org/officeDocument/2006/relationships/oleObject" Target="../embeddings/oleObject55.bin"/><Relationship Id="rId17" Type="http://schemas.openxmlformats.org/officeDocument/2006/relationships/image" Target="../media/image179.jpeg"/><Relationship Id="rId2" Type="http://schemas.openxmlformats.org/officeDocument/2006/relationships/slideLayout" Target="../slideLayouts/slideLayout30.xml"/><Relationship Id="rId16" Type="http://schemas.openxmlformats.org/officeDocument/2006/relationships/image" Target="../media/image178.jpeg"/><Relationship Id="rId1" Type="http://schemas.openxmlformats.org/officeDocument/2006/relationships/vmlDrawing" Target="../drawings/vmlDrawing9.vml"/><Relationship Id="rId6" Type="http://schemas.openxmlformats.org/officeDocument/2006/relationships/oleObject" Target="../embeddings/oleObject52.bin"/><Relationship Id="rId11" Type="http://schemas.openxmlformats.org/officeDocument/2006/relationships/image" Target="../media/image174.wmf"/><Relationship Id="rId5" Type="http://schemas.openxmlformats.org/officeDocument/2006/relationships/image" Target="../media/image177.jpeg"/><Relationship Id="rId15" Type="http://schemas.openxmlformats.org/officeDocument/2006/relationships/image" Target="../media/image176.wmf"/><Relationship Id="rId10" Type="http://schemas.openxmlformats.org/officeDocument/2006/relationships/oleObject" Target="../embeddings/oleObject54.bin"/><Relationship Id="rId4" Type="http://schemas.openxmlformats.org/officeDocument/2006/relationships/image" Target="../media/image171.wmf"/><Relationship Id="rId9" Type="http://schemas.openxmlformats.org/officeDocument/2006/relationships/image" Target="../media/image173.wmf"/><Relationship Id="rId14" Type="http://schemas.openxmlformats.org/officeDocument/2006/relationships/oleObject" Target="../embeddings/oleObject56.bin"/></Relationships>
</file>

<file path=ppt/slides/_rels/slide61.xml.rels><?xml version="1.0" encoding="UTF-8" standalone="yes"?>
<Relationships xmlns="http://schemas.openxmlformats.org/package/2006/relationships"><Relationship Id="rId3" Type="http://schemas.openxmlformats.org/officeDocument/2006/relationships/image" Target="../media/image181.emf"/><Relationship Id="rId2" Type="http://schemas.openxmlformats.org/officeDocument/2006/relationships/image" Target="../media/image180.emf"/><Relationship Id="rId1" Type="http://schemas.openxmlformats.org/officeDocument/2006/relationships/slideLayout" Target="../slideLayouts/slideLayout30.xml"/><Relationship Id="rId6" Type="http://schemas.openxmlformats.org/officeDocument/2006/relationships/image" Target="../media/image200.png"/><Relationship Id="rId5" Type="http://schemas.openxmlformats.org/officeDocument/2006/relationships/image" Target="../media/image183.emf"/><Relationship Id="rId4" Type="http://schemas.openxmlformats.org/officeDocument/2006/relationships/image" Target="../media/image182.emf"/></Relationships>
</file>

<file path=ppt/slides/_rels/slide62.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185.emf"/><Relationship Id="rId1" Type="http://schemas.openxmlformats.org/officeDocument/2006/relationships/slideLayout" Target="../slideLayouts/slideLayout30.xml"/><Relationship Id="rId6" Type="http://schemas.openxmlformats.org/officeDocument/2006/relationships/image" Target="../media/image101.png"/><Relationship Id="rId5" Type="http://schemas.openxmlformats.org/officeDocument/2006/relationships/image" Target="../media/image187.emf"/><Relationship Id="rId4" Type="http://schemas.openxmlformats.org/officeDocument/2006/relationships/image" Target="../media/image186.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3" Type="http://schemas.openxmlformats.org/officeDocument/2006/relationships/image" Target="../media/image189.gif"/><Relationship Id="rId2" Type="http://schemas.openxmlformats.org/officeDocument/2006/relationships/image" Target="../media/image188.jpeg"/><Relationship Id="rId1" Type="http://schemas.openxmlformats.org/officeDocument/2006/relationships/slideLayout" Target="../slideLayouts/slideLayout30.xml"/><Relationship Id="rId5" Type="http://schemas.openxmlformats.org/officeDocument/2006/relationships/image" Target="../media/image190.gif"/><Relationship Id="rId4" Type="http://schemas.openxmlformats.org/officeDocument/2006/relationships/image" Target="../media/image207.png"/></Relationships>
</file>

<file path=ppt/slides/_rels/slide66.xml.rels><?xml version="1.0" encoding="UTF-8" standalone="yes"?>
<Relationships xmlns="http://schemas.openxmlformats.org/package/2006/relationships"><Relationship Id="rId8" Type="http://schemas.openxmlformats.org/officeDocument/2006/relationships/image" Target="../media/image197.emf"/><Relationship Id="rId3" Type="http://schemas.openxmlformats.org/officeDocument/2006/relationships/image" Target="../media/image192.jpeg"/><Relationship Id="rId7" Type="http://schemas.openxmlformats.org/officeDocument/2006/relationships/image" Target="../media/image196.emf"/><Relationship Id="rId2" Type="http://schemas.openxmlformats.org/officeDocument/2006/relationships/image" Target="../media/image191.emf"/><Relationship Id="rId1" Type="http://schemas.openxmlformats.org/officeDocument/2006/relationships/slideLayout" Target="../slideLayouts/slideLayout30.xml"/><Relationship Id="rId6" Type="http://schemas.openxmlformats.org/officeDocument/2006/relationships/image" Target="../media/image195.emf"/><Relationship Id="rId5" Type="http://schemas.openxmlformats.org/officeDocument/2006/relationships/image" Target="../media/image194.png"/><Relationship Id="rId4" Type="http://schemas.openxmlformats.org/officeDocument/2006/relationships/image" Target="../media/image193.emf"/></Relationships>
</file>

<file path=ppt/slides/_rels/slide6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jpeg"/><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image" Target="NULL"/><Relationship Id="rId21"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image" Target="../media/image201.png"/><Relationship Id="rId16" Type="http://schemas.openxmlformats.org/officeDocument/2006/relationships/image" Target="NULL"/><Relationship Id="rId20" Type="http://schemas.openxmlformats.org/officeDocument/2006/relationships/image" Target="../media/image229.png"/><Relationship Id="rId1" Type="http://schemas.openxmlformats.org/officeDocument/2006/relationships/slideLayout" Target="../slideLayouts/slideLayout30.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media/image227.png"/><Relationship Id="rId15"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4" Type="http://schemas.openxmlformats.org/officeDocument/2006/relationships/image" Target="../media/image226.png"/><Relationship Id="rId9" Type="http://schemas.openxmlformats.org/officeDocument/2006/relationships/image" Target="NULL"/><Relationship Id="rId14" Type="http://schemas.openxmlformats.org/officeDocument/2006/relationships/image" Target="NULL"/></Relationships>
</file>

<file path=ppt/slides/_rels/slide69.xml.rels><?xml version="1.0" encoding="UTF-8" standalone="yes"?>
<Relationships xmlns="http://schemas.openxmlformats.org/package/2006/relationships"><Relationship Id="rId8" Type="http://schemas.openxmlformats.org/officeDocument/2006/relationships/image" Target="../media/image193.emf"/><Relationship Id="rId7" Type="http://schemas.openxmlformats.org/officeDocument/2006/relationships/image" Target="../media/image232.png"/><Relationship Id="rId2" Type="http://schemas.openxmlformats.org/officeDocument/2006/relationships/image" Target="../media/image202.gif"/><Relationship Id="rId1" Type="http://schemas.openxmlformats.org/officeDocument/2006/relationships/slideLayout" Target="../slideLayouts/slideLayout30.xml"/><Relationship Id="rId6" Type="http://schemas.openxmlformats.org/officeDocument/2006/relationships/image" Target="../media/image231.png"/><Relationship Id="rId5" Type="http://schemas.openxmlformats.org/officeDocument/2006/relationships/image"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0.xml"/><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03.jpeg"/><Relationship Id="rId1" Type="http://schemas.openxmlformats.org/officeDocument/2006/relationships/slideLayout" Target="../slideLayouts/slideLayout30.xml"/><Relationship Id="rId5" Type="http://schemas.openxmlformats.org/officeDocument/2006/relationships/image" Target="../media/image235.png"/><Relationship Id="rId4" Type="http://schemas.openxmlformats.org/officeDocument/2006/relationships/image" Target="../media/image234.png"/></Relationships>
</file>

<file path=ppt/slides/_rels/slide71.xml.rels><?xml version="1.0" encoding="UTF-8" standalone="yes"?>
<Relationships xmlns="http://schemas.openxmlformats.org/package/2006/relationships"><Relationship Id="rId3" Type="http://schemas.openxmlformats.org/officeDocument/2006/relationships/image" Target="../media/image237.png"/><Relationship Id="rId7" Type="http://schemas.openxmlformats.org/officeDocument/2006/relationships/image" Target="../media/image241.png"/><Relationship Id="rId2" Type="http://schemas.openxmlformats.org/officeDocument/2006/relationships/image" Target="../media/image204.emf"/><Relationship Id="rId1" Type="http://schemas.openxmlformats.org/officeDocument/2006/relationships/slideLayout" Target="../slideLayouts/slideLayout30.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38.png"/></Relationships>
</file>

<file path=ppt/slides/_rels/slide72.xml.rels><?xml version="1.0" encoding="UTF-8" standalone="yes"?>
<Relationships xmlns="http://schemas.openxmlformats.org/package/2006/relationships"><Relationship Id="rId3" Type="http://schemas.openxmlformats.org/officeDocument/2006/relationships/image" Target="../media/image206.emf"/><Relationship Id="rId2" Type="http://schemas.openxmlformats.org/officeDocument/2006/relationships/image" Target="../media/image205.png"/><Relationship Id="rId1" Type="http://schemas.openxmlformats.org/officeDocument/2006/relationships/slideLayout" Target="../slideLayouts/slideLayout30.xml"/><Relationship Id="rId4" Type="http://schemas.openxmlformats.org/officeDocument/2006/relationships/image" Target="../media/image208.png"/></Relationships>
</file>

<file path=ppt/slides/_rels/slide7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45.png"/><Relationship Id="rId7" Type="http://schemas.openxmlformats.org/officeDocument/2006/relationships/image" Target="NULL"/><Relationship Id="rId2" Type="http://schemas.openxmlformats.org/officeDocument/2006/relationships/image" Target="../media/image199.png"/><Relationship Id="rId1" Type="http://schemas.openxmlformats.org/officeDocument/2006/relationships/slideLayout" Target="../slideLayouts/slideLayout30.xml"/><Relationship Id="rId6" Type="http://schemas.openxmlformats.org/officeDocument/2006/relationships/image" Target="../media/image209.png"/><Relationship Id="rId5" Type="http://schemas.openxmlformats.org/officeDocument/2006/relationships/image" Target="../media/image247.png"/><Relationship Id="rId4" Type="http://schemas.openxmlformats.org/officeDocument/2006/relationships/image" Target="../media/image246.png"/><Relationship Id="rId9" Type="http://schemas.openxmlformats.org/officeDocument/2006/relationships/image" Target="../media/image210.png"/></Relationships>
</file>

<file path=ppt/slides/_rels/slide74.xml.rels><?xml version="1.0" encoding="UTF-8" standalone="yes"?>
<Relationships xmlns="http://schemas.openxmlformats.org/package/2006/relationships"><Relationship Id="rId3" Type="http://schemas.openxmlformats.org/officeDocument/2006/relationships/image" Target="../media/image212.emf"/><Relationship Id="rId2" Type="http://schemas.openxmlformats.org/officeDocument/2006/relationships/image" Target="../media/image211.emf"/><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13.jpeg"/><Relationship Id="rId1" Type="http://schemas.openxmlformats.org/officeDocument/2006/relationships/slideLayout" Target="../slideLayouts/slideLayout30.xml"/><Relationship Id="rId5" Type="http://schemas.openxmlformats.org/officeDocument/2006/relationships/image" Target="../media/image215.jpeg"/><Relationship Id="rId4" Type="http://schemas.openxmlformats.org/officeDocument/2006/relationships/image" Target="../media/image214.png"/></Relationships>
</file>

<file path=ppt/slides/_rels/slide76.xml.rels><?xml version="1.0" encoding="UTF-8" standalone="yes"?>
<Relationships xmlns="http://schemas.openxmlformats.org/package/2006/relationships"><Relationship Id="rId8" Type="http://schemas.openxmlformats.org/officeDocument/2006/relationships/image" Target="../media/image222.emf"/><Relationship Id="rId3" Type="http://schemas.openxmlformats.org/officeDocument/2006/relationships/image" Target="../media/image217.emf"/><Relationship Id="rId7" Type="http://schemas.openxmlformats.org/officeDocument/2006/relationships/image" Target="../media/image221.emf"/><Relationship Id="rId2" Type="http://schemas.openxmlformats.org/officeDocument/2006/relationships/image" Target="../media/image216.gif"/><Relationship Id="rId1" Type="http://schemas.openxmlformats.org/officeDocument/2006/relationships/slideLayout" Target="../slideLayouts/slideLayout30.xml"/><Relationship Id="rId6" Type="http://schemas.openxmlformats.org/officeDocument/2006/relationships/image" Target="../media/image220.emf"/><Relationship Id="rId5" Type="http://schemas.openxmlformats.org/officeDocument/2006/relationships/image" Target="../media/image219.gif"/><Relationship Id="rId4" Type="http://schemas.openxmlformats.org/officeDocument/2006/relationships/image" Target="../media/image218.gif"/></Relationships>
</file>

<file path=ppt/slides/_rels/slide77.xml.rels><?xml version="1.0" encoding="UTF-8" standalone="yes"?>
<Relationships xmlns="http://schemas.openxmlformats.org/package/2006/relationships"><Relationship Id="rId3" Type="http://schemas.openxmlformats.org/officeDocument/2006/relationships/image" Target="../media/image224.emf"/><Relationship Id="rId2" Type="http://schemas.openxmlformats.org/officeDocument/2006/relationships/image" Target="../media/image223.emf"/><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3" Type="http://schemas.openxmlformats.org/officeDocument/2006/relationships/image" Target="../media/image226.emf"/><Relationship Id="rId2" Type="http://schemas.openxmlformats.org/officeDocument/2006/relationships/image" Target="../media/image225.emf"/><Relationship Id="rId1" Type="http://schemas.openxmlformats.org/officeDocument/2006/relationships/slideLayout" Target="../slideLayouts/slideLayout30.xml"/><Relationship Id="rId5" Type="http://schemas.openxmlformats.org/officeDocument/2006/relationships/image" Target="../media/image228.emf"/><Relationship Id="rId4" Type="http://schemas.openxmlformats.org/officeDocument/2006/relationships/image" Target="../media/image227.jpeg"/></Relationships>
</file>

<file path=ppt/slides/_rels/slide79.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30.xml"/><Relationship Id="rId6" Type="http://schemas.openxmlformats.org/officeDocument/2006/relationships/image" Target="../media/image233.png"/><Relationship Id="rId5" Type="http://schemas.openxmlformats.org/officeDocument/2006/relationships/image" Target="../media/image230.png"/><Relationship Id="rId4" Type="http://schemas.openxmlformats.org/officeDocument/2006/relationships/image" Target="../media/image225.pn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media" Target="../media/media3.mp4"/><Relationship Id="rId7"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gif"/><Relationship Id="rId5" Type="http://schemas.openxmlformats.org/officeDocument/2006/relationships/slideLayout" Target="../slideLayouts/slideLayout30.xml"/><Relationship Id="rId10" Type="http://schemas.openxmlformats.org/officeDocument/2006/relationships/image" Target="../media/image23.jpeg"/><Relationship Id="rId4" Type="http://schemas.openxmlformats.org/officeDocument/2006/relationships/video" Target="../media/media3.mp4"/><Relationship Id="rId9"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image" Target="../media/image234.jpeg"/><Relationship Id="rId1" Type="http://schemas.openxmlformats.org/officeDocument/2006/relationships/slideLayout" Target="../slideLayouts/slideLayout30.xml"/><Relationship Id="rId4" Type="http://schemas.openxmlformats.org/officeDocument/2006/relationships/image" Target="../media/image236.png"/></Relationships>
</file>

<file path=ppt/slides/_rels/slide81.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emf"/><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10.png"/><Relationship Id="rId1" Type="http://schemas.openxmlformats.org/officeDocument/2006/relationships/slideLayout" Target="../slideLayouts/slideLayout30.xml"/><Relationship Id="rId5" Type="http://schemas.openxmlformats.org/officeDocument/2006/relationships/image" Target="../media/image244.jpeg"/><Relationship Id="rId4" Type="http://schemas.openxmlformats.org/officeDocument/2006/relationships/image" Target="../media/image243.jpeg"/></Relationships>
</file>

<file path=ppt/slides/_rels/slide83.xml.rels><?xml version="1.0" encoding="UTF-8" standalone="yes"?>
<Relationships xmlns="http://schemas.openxmlformats.org/package/2006/relationships"><Relationship Id="rId8" Type="http://schemas.openxmlformats.org/officeDocument/2006/relationships/image" Target="../media/image248.jpeg"/><Relationship Id="rId3" Type="http://schemas.openxmlformats.org/officeDocument/2006/relationships/image" Target="../media/image246.emf"/><Relationship Id="rId7" Type="http://schemas.openxmlformats.org/officeDocument/2006/relationships/image" Target="NULL"/><Relationship Id="rId2" Type="http://schemas.openxmlformats.org/officeDocument/2006/relationships/image" Target="../media/image245.emf"/><Relationship Id="rId1" Type="http://schemas.openxmlformats.org/officeDocument/2006/relationships/slideLayout" Target="../slideLayouts/slideLayout30.xml"/><Relationship Id="rId6" Type="http://schemas.openxmlformats.org/officeDocument/2006/relationships/image" Target="../media/image247.emf"/><Relationship Id="rId5" Type="http://schemas.openxmlformats.org/officeDocument/2006/relationships/image" Target="NULL"/><Relationship Id="rId10" Type="http://schemas.openxmlformats.org/officeDocument/2006/relationships/image" Target="../media/image249.jpeg"/><Relationship Id="rId4" Type="http://schemas.openxmlformats.org/officeDocument/2006/relationships/image" Target="NULL"/><Relationship Id="rId9" Type="http://schemas.openxmlformats.org/officeDocument/2006/relationships/image" Target="NULL"/></Relationships>
</file>

<file path=ppt/slides/_rels/slide84.xml.rels><?xml version="1.0" encoding="UTF-8" standalone="yes"?>
<Relationships xmlns="http://schemas.openxmlformats.org/package/2006/relationships"><Relationship Id="rId3" Type="http://schemas.openxmlformats.org/officeDocument/2006/relationships/image" Target="../media/image251.emf"/><Relationship Id="rId2" Type="http://schemas.openxmlformats.org/officeDocument/2006/relationships/image" Target="../media/image250.emf"/><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8" Type="http://schemas.openxmlformats.org/officeDocument/2006/relationships/image" Target="../media/image256.emf"/><Relationship Id="rId3" Type="http://schemas.openxmlformats.org/officeDocument/2006/relationships/image" Target="../media/image253.emf"/><Relationship Id="rId7" Type="http://schemas.openxmlformats.org/officeDocument/2006/relationships/image" Target="../media/image255.emf"/><Relationship Id="rId2" Type="http://schemas.openxmlformats.org/officeDocument/2006/relationships/image" Target="../media/image252.emf"/><Relationship Id="rId1" Type="http://schemas.openxmlformats.org/officeDocument/2006/relationships/slideLayout" Target="../slideLayouts/slideLayout30.xml"/><Relationship Id="rId6" Type="http://schemas.openxmlformats.org/officeDocument/2006/relationships/image" Target="../media/image255.png"/><Relationship Id="rId5" Type="http://schemas.openxmlformats.org/officeDocument/2006/relationships/image" Target="../media/image254.emf"/><Relationship Id="rId10" Type="http://schemas.openxmlformats.org/officeDocument/2006/relationships/image" Target="../media/image198.jpeg"/><Relationship Id="rId4" Type="http://schemas.openxmlformats.org/officeDocument/2006/relationships/image" Target="../media/image253.png"/><Relationship Id="rId9" Type="http://schemas.openxmlformats.org/officeDocument/2006/relationships/image" Target="../media/image257.emf"/></Relationships>
</file>

<file path=ppt/slides/_rels/slide86.xml.rels><?xml version="1.0" encoding="UTF-8" standalone="yes"?>
<Relationships xmlns="http://schemas.openxmlformats.org/package/2006/relationships"><Relationship Id="rId3" Type="http://schemas.openxmlformats.org/officeDocument/2006/relationships/image" Target="../media/image259.emf"/><Relationship Id="rId2" Type="http://schemas.openxmlformats.org/officeDocument/2006/relationships/image" Target="../media/image258.emf"/><Relationship Id="rId1" Type="http://schemas.openxmlformats.org/officeDocument/2006/relationships/slideLayout" Target="../slideLayouts/slideLayout30.xml"/><Relationship Id="rId6" Type="http://schemas.openxmlformats.org/officeDocument/2006/relationships/image" Target="../media/image440.png"/><Relationship Id="rId5" Type="http://schemas.openxmlformats.org/officeDocument/2006/relationships/image" Target="../media/image800.png"/><Relationship Id="rId4" Type="http://schemas.openxmlformats.org/officeDocument/2006/relationships/image" Target="../media/image260.emf"/></Relationships>
</file>

<file path=ppt/slides/_rels/slide87.xml.rels><?xml version="1.0" encoding="UTF-8" standalone="yes"?>
<Relationships xmlns="http://schemas.openxmlformats.org/package/2006/relationships"><Relationship Id="rId8" Type="http://schemas.openxmlformats.org/officeDocument/2006/relationships/image" Target="../media/image267.emf"/><Relationship Id="rId3" Type="http://schemas.openxmlformats.org/officeDocument/2006/relationships/image" Target="../media/image262.emf"/><Relationship Id="rId7" Type="http://schemas.openxmlformats.org/officeDocument/2006/relationships/image" Target="../media/image266.emf"/><Relationship Id="rId2" Type="http://schemas.openxmlformats.org/officeDocument/2006/relationships/image" Target="../media/image261.emf"/><Relationship Id="rId1" Type="http://schemas.openxmlformats.org/officeDocument/2006/relationships/slideLayout" Target="../slideLayouts/slideLayout30.xml"/><Relationship Id="rId6" Type="http://schemas.openxmlformats.org/officeDocument/2006/relationships/image" Target="../media/image265.emf"/><Relationship Id="rId5" Type="http://schemas.openxmlformats.org/officeDocument/2006/relationships/image" Target="../media/image264.emf"/><Relationship Id="rId4" Type="http://schemas.openxmlformats.org/officeDocument/2006/relationships/image" Target="../media/image263.emf"/></Relationships>
</file>

<file path=ppt/slides/_rels/slide88.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68.emf"/><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271.emf"/><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slideLayout" Target="../slideLayouts/slideLayout30.xml"/><Relationship Id="rId1" Type="http://schemas.openxmlformats.org/officeDocument/2006/relationships/vmlDrawing" Target="../drawings/vmlDrawing10.vml"/><Relationship Id="rId6" Type="http://schemas.openxmlformats.org/officeDocument/2006/relationships/image" Target="NULL"/><Relationship Id="rId11" Type="http://schemas.openxmlformats.org/officeDocument/2006/relationships/image" Target="../media/image270.wmf"/><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oleObject" Target="../embeddings/oleObject57.bin"/><Relationship Id="rId4" Type="http://schemas.openxmlformats.org/officeDocument/2006/relationships/image" Target="NULL"/><Relationship Id="rId9" Type="http://schemas.openxmlformats.org/officeDocument/2006/relationships/image" Target="../media/image272.png"/><Relationship Id="rId14" Type="http://schemas.openxmlformats.org/officeDocument/2006/relationships/image" Target="NUL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75.png"/><Relationship Id="rId7" Type="http://schemas.openxmlformats.org/officeDocument/2006/relationships/image" Target="../media/image279.png"/><Relationship Id="rId12" Type="http://schemas.openxmlformats.org/officeDocument/2006/relationships/image" Target="../media/image284.png"/><Relationship Id="rId2" Type="http://schemas.openxmlformats.org/officeDocument/2006/relationships/image" Target="../media/image274.png"/><Relationship Id="rId1" Type="http://schemas.openxmlformats.org/officeDocument/2006/relationships/slideLayout" Target="../slideLayouts/slideLayout30.xml"/><Relationship Id="rId6" Type="http://schemas.openxmlformats.org/officeDocument/2006/relationships/image" Target="../media/image278.png"/><Relationship Id="rId11" Type="http://schemas.openxmlformats.org/officeDocument/2006/relationships/image" Target="../media/image283.png"/><Relationship Id="rId5" Type="http://schemas.openxmlformats.org/officeDocument/2006/relationships/image" Target="../media/image277.png"/><Relationship Id="rId10" Type="http://schemas.openxmlformats.org/officeDocument/2006/relationships/image" Target="../media/image282.png"/><Relationship Id="rId4" Type="http://schemas.openxmlformats.org/officeDocument/2006/relationships/image" Target="../media/image276.png"/><Relationship Id="rId9" Type="http://schemas.openxmlformats.org/officeDocument/2006/relationships/image" Target="../media/image281.png"/></Relationships>
</file>

<file path=ppt/slides/_rels/slide91.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73.emf"/><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289.jpe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media/image286.emf"/></Relationships>
</file>

<file path=ppt/slides/_rels/slide93.xml.rels><?xml version="1.0" encoding="UTF-8" standalone="yes"?>
<Relationships xmlns="http://schemas.openxmlformats.org/package/2006/relationships"><Relationship Id="rId3" Type="http://schemas.openxmlformats.org/officeDocument/2006/relationships/image" Target="../media/image291.emf"/><Relationship Id="rId7" Type="http://schemas.openxmlformats.org/officeDocument/2006/relationships/image" Target="../media/image294.jpeg"/><Relationship Id="rId2" Type="http://schemas.openxmlformats.org/officeDocument/2006/relationships/image" Target="../media/image290.jpeg"/><Relationship Id="rId1" Type="http://schemas.openxmlformats.org/officeDocument/2006/relationships/slideLayout" Target="../slideLayouts/slideLayout30.xml"/><Relationship Id="rId6" Type="http://schemas.openxmlformats.org/officeDocument/2006/relationships/image" Target="../media/image293.emf"/><Relationship Id="rId5" Type="http://schemas.openxmlformats.org/officeDocument/2006/relationships/image" Target="../media/image292.emf"/><Relationship Id="rId4" Type="http://schemas.openxmlformats.org/officeDocument/2006/relationships/image" Target="../media/image293.png"/></Relationships>
</file>

<file path=ppt/slides/_rels/slide94.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295.png"/><Relationship Id="rId7" Type="http://schemas.openxmlformats.org/officeDocument/2006/relationships/image" Target="../media/image299.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298.jpeg"/><Relationship Id="rId5" Type="http://schemas.openxmlformats.org/officeDocument/2006/relationships/image" Target="../media/image297.jpeg"/><Relationship Id="rId4" Type="http://schemas.openxmlformats.org/officeDocument/2006/relationships/image" Target="../media/image296.jpeg"/><Relationship Id="rId9" Type="http://schemas.openxmlformats.org/officeDocument/2006/relationships/image" Target="../media/image301.em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6.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image" Target="../media/image302.jpeg"/><Relationship Id="rId1" Type="http://schemas.openxmlformats.org/officeDocument/2006/relationships/slideLayout" Target="../slideLayouts/slideLayout30.xml"/><Relationship Id="rId4" Type="http://schemas.openxmlformats.org/officeDocument/2006/relationships/image" Target="../media/image304.jpeg"/></Relationships>
</file>

<file path=ppt/slides/_rels/slide97.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306.png"/><Relationship Id="rId7" Type="http://schemas.openxmlformats.org/officeDocument/2006/relationships/image" Target="../media/image307.emf"/><Relationship Id="rId12" Type="http://schemas.openxmlformats.org/officeDocument/2006/relationships/image" Target="NULL"/><Relationship Id="rId2" Type="http://schemas.openxmlformats.org/officeDocument/2006/relationships/image" Target="../media/image305.png"/><Relationship Id="rId1" Type="http://schemas.openxmlformats.org/officeDocument/2006/relationships/slideLayout" Target="../slideLayouts/slideLayout30.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9" Type="http://schemas.openxmlformats.org/officeDocument/2006/relationships/image" Target="NULL"/></Relationships>
</file>

<file path=ppt/slides/_rels/slide98.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308.jpeg"/><Relationship Id="rId1" Type="http://schemas.openxmlformats.org/officeDocument/2006/relationships/slideLayout" Target="../slideLayouts/slideLayout30.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a:xfrm>
            <a:off x="486888" y="1833631"/>
            <a:ext cx="17801112" cy="3617845"/>
          </a:xfrm>
        </p:spPr>
        <p:txBody>
          <a:bodyPr/>
          <a:lstStyle/>
          <a:p>
            <a:r>
              <a:rPr lang="ja-JP" altLang="en-US" sz="7200" b="1" dirty="0"/>
              <a:t>高エネルギー天体物理学と突発天体</a:t>
            </a:r>
            <a:r>
              <a:rPr lang="en-US" altLang="ja-JP" dirty="0"/>
              <a:t/>
            </a:r>
            <a:br>
              <a:rPr lang="en-US" altLang="ja-JP" dirty="0"/>
            </a:br>
            <a:r>
              <a:rPr lang="en-US" altLang="ja-JP" sz="6600" dirty="0"/>
              <a:t>High-energy Astrophysics</a:t>
            </a:r>
            <a:r>
              <a:rPr lang="ja-JP" altLang="en-US" sz="6600" dirty="0"/>
              <a:t> </a:t>
            </a:r>
            <a:r>
              <a:rPr lang="en-US" altLang="ja-JP" sz="6600" dirty="0"/>
              <a:t>and Transients</a:t>
            </a:r>
            <a:endParaRPr lang="fr-FR" altLang="ja-JP" sz="6599" b="1" dirty="0"/>
          </a:p>
        </p:txBody>
      </p:sp>
      <p:sp>
        <p:nvSpPr>
          <p:cNvPr id="4" name="サブタイトル 3"/>
          <p:cNvSpPr>
            <a:spLocks noGrp="1"/>
          </p:cNvSpPr>
          <p:nvPr>
            <p:ph type="subTitle" idx="1"/>
          </p:nvPr>
        </p:nvSpPr>
        <p:spPr>
          <a:xfrm>
            <a:off x="2287059" y="5892284"/>
            <a:ext cx="13598003" cy="2753875"/>
          </a:xfrm>
        </p:spPr>
        <p:txBody>
          <a:bodyPr/>
          <a:lstStyle/>
          <a:p>
            <a:r>
              <a:rPr lang="ja-JP" altLang="en-US" dirty="0" smtClean="0"/>
              <a:t>浅野勝晃 </a:t>
            </a:r>
            <a:r>
              <a:rPr lang="en-US" altLang="ja-JP" dirty="0" err="1" smtClean="0"/>
              <a:t>Katsuaki</a:t>
            </a:r>
            <a:r>
              <a:rPr lang="en-US" altLang="ja-JP" dirty="0" smtClean="0"/>
              <a:t> </a:t>
            </a:r>
            <a:r>
              <a:rPr lang="en-US" altLang="ja-JP" dirty="0"/>
              <a:t>Asano</a:t>
            </a:r>
          </a:p>
          <a:p>
            <a:r>
              <a:rPr kumimoji="1" lang="en-US" altLang="ja-JP" dirty="0" smtClean="0"/>
              <a:t>(</a:t>
            </a:r>
            <a:r>
              <a:rPr kumimoji="1" lang="ja-JP" altLang="en-US" dirty="0" smtClean="0"/>
              <a:t>宇宙線研究所 </a:t>
            </a:r>
            <a:r>
              <a:rPr lang="en-US" altLang="ja-JP" dirty="0" smtClean="0"/>
              <a:t>Institute </a:t>
            </a:r>
            <a:r>
              <a:rPr lang="en-US" altLang="ja-JP" dirty="0"/>
              <a:t>for Cosmic Ray Research</a:t>
            </a:r>
            <a:r>
              <a:rPr kumimoji="1" lang="en-US" altLang="ja-JP" dirty="0"/>
              <a:t>)</a:t>
            </a:r>
            <a:endParaRPr kumimoji="1" lang="ja-JP" altLang="en-US" dirty="0"/>
          </a:p>
        </p:txBody>
      </p:sp>
    </p:spTree>
    <p:extLst>
      <p:ext uri="{BB962C8B-B14F-4D97-AF65-F5344CB8AC3E}">
        <p14:creationId xmlns:p14="http://schemas.microsoft.com/office/powerpoint/2010/main" val="13372075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非高エネルギー分野</a:t>
            </a:r>
            <a:endParaRPr kumimoji="1" lang="ja-JP" altLang="en-US" dirty="0"/>
          </a:p>
        </p:txBody>
      </p:sp>
      <p:sp>
        <p:nvSpPr>
          <p:cNvPr id="3" name="コンテンツ プレースホルダー 2"/>
          <p:cNvSpPr>
            <a:spLocks noGrp="1"/>
          </p:cNvSpPr>
          <p:nvPr>
            <p:ph idx="1"/>
          </p:nvPr>
        </p:nvSpPr>
        <p:spPr>
          <a:xfrm>
            <a:off x="439616" y="1569555"/>
            <a:ext cx="16459200" cy="7392641"/>
          </a:xfrm>
        </p:spPr>
        <p:txBody>
          <a:bodyPr/>
          <a:lstStyle/>
          <a:p>
            <a:r>
              <a:rPr kumimoji="1" lang="ja-JP" altLang="en-US" dirty="0" smtClean="0"/>
              <a:t>標準宇宙論の確立：インフレーション→密度揺らぎ→天体形成</a:t>
            </a:r>
            <a:endParaRPr kumimoji="1" lang="ja-JP" altLang="en-US" dirty="0"/>
          </a:p>
        </p:txBody>
      </p:sp>
      <p:pic>
        <p:nvPicPr>
          <p:cNvPr id="4" name="Picture 2" descr="https://upload.wikimedia.org/wikipedia/commons/6/6f/CMB_Timeline300_no_WM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9338" y="2505305"/>
            <a:ext cx="8152184" cy="5380441"/>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p:cNvPicPr>
            <a:picLocks noChangeAspect="1"/>
          </p:cNvPicPr>
          <p:nvPr/>
        </p:nvPicPr>
        <p:blipFill>
          <a:blip r:embed="rId3"/>
          <a:stretch>
            <a:fillRect/>
          </a:stretch>
        </p:blipFill>
        <p:spPr>
          <a:xfrm>
            <a:off x="10275761" y="3325767"/>
            <a:ext cx="6108810" cy="2920653"/>
          </a:xfrm>
          <a:prstGeom prst="rect">
            <a:avLst/>
          </a:prstGeom>
        </p:spPr>
      </p:pic>
      <p:sp>
        <p:nvSpPr>
          <p:cNvPr id="6" name="テキスト ボックス 5"/>
          <p:cNvSpPr txBox="1"/>
          <p:nvPr/>
        </p:nvSpPr>
        <p:spPr>
          <a:xfrm>
            <a:off x="10522346" y="2740992"/>
            <a:ext cx="5615640" cy="584775"/>
          </a:xfrm>
          <a:prstGeom prst="rect">
            <a:avLst/>
          </a:prstGeom>
          <a:noFill/>
        </p:spPr>
        <p:txBody>
          <a:bodyPr wrap="none" rtlCol="0">
            <a:spAutoFit/>
          </a:bodyPr>
          <a:lstStyle/>
          <a:p>
            <a:r>
              <a:rPr kumimoji="1" lang="ja-JP" altLang="en-US" sz="3200" dirty="0" smtClean="0"/>
              <a:t>ガスの放射冷却・重力不安定性</a:t>
            </a:r>
          </a:p>
        </p:txBody>
      </p:sp>
      <p:sp>
        <p:nvSpPr>
          <p:cNvPr id="7" name="テキスト ボックス 6"/>
          <p:cNvSpPr txBox="1"/>
          <p:nvPr/>
        </p:nvSpPr>
        <p:spPr>
          <a:xfrm>
            <a:off x="11012865" y="6527090"/>
            <a:ext cx="5125121" cy="1077218"/>
          </a:xfrm>
          <a:prstGeom prst="rect">
            <a:avLst/>
          </a:prstGeom>
          <a:noFill/>
        </p:spPr>
        <p:txBody>
          <a:bodyPr wrap="none" rtlCol="0">
            <a:spAutoFit/>
          </a:bodyPr>
          <a:lstStyle/>
          <a:p>
            <a:r>
              <a:rPr kumimoji="1" lang="ja-JP" altLang="en-US" sz="3200" dirty="0" smtClean="0"/>
              <a:t>活発に研究は進んでいるが、</a:t>
            </a:r>
            <a:endParaRPr kumimoji="1" lang="en-US" altLang="ja-JP" sz="3200" dirty="0" smtClean="0"/>
          </a:p>
          <a:p>
            <a:r>
              <a:rPr kumimoji="1" lang="ja-JP" altLang="en-US" sz="3200" dirty="0" smtClean="0"/>
              <a:t>大枠は完成している。</a:t>
            </a:r>
          </a:p>
        </p:txBody>
      </p:sp>
      <p:sp>
        <p:nvSpPr>
          <p:cNvPr id="8" name="テキスト ボックス 7"/>
          <p:cNvSpPr txBox="1"/>
          <p:nvPr/>
        </p:nvSpPr>
        <p:spPr>
          <a:xfrm>
            <a:off x="2517569" y="8371231"/>
            <a:ext cx="11737509" cy="1077218"/>
          </a:xfrm>
          <a:prstGeom prst="rect">
            <a:avLst/>
          </a:prstGeom>
          <a:noFill/>
        </p:spPr>
        <p:txBody>
          <a:bodyPr wrap="none" rtlCol="0">
            <a:spAutoFit/>
          </a:bodyPr>
          <a:lstStyle/>
          <a:p>
            <a:r>
              <a:rPr kumimoji="1" lang="ja-JP" altLang="en-US" sz="3200" dirty="0" smtClean="0"/>
              <a:t>未解決問題は理論的にも実験的にも、途方もなく難しい課題：</a:t>
            </a:r>
            <a:endParaRPr kumimoji="1" lang="en-US" altLang="ja-JP" sz="3200" dirty="0" smtClean="0"/>
          </a:p>
          <a:p>
            <a:r>
              <a:rPr kumimoji="1" lang="ja-JP" altLang="en-US" sz="3200" dirty="0"/>
              <a:t> </a:t>
            </a:r>
            <a:r>
              <a:rPr kumimoji="1" lang="ja-JP" altLang="en-US" sz="3200" dirty="0" smtClean="0"/>
              <a:t>        バリオン非対称性、インフラトン、暗黒物質、暗黒エネルギー</a:t>
            </a:r>
          </a:p>
        </p:txBody>
      </p:sp>
    </p:spTree>
    <p:extLst>
      <p:ext uri="{BB962C8B-B14F-4D97-AF65-F5344CB8AC3E}">
        <p14:creationId xmlns:p14="http://schemas.microsoft.com/office/powerpoint/2010/main" val="380686437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降着</a:t>
            </a:r>
            <a:r>
              <a:rPr lang="ja-JP" altLang="en-US" dirty="0" smtClean="0"/>
              <a:t>円盤の式</a:t>
            </a:r>
            <a:endParaRPr kumimoji="1" lang="ja-JP" altLang="en-US" dirty="0"/>
          </a:p>
        </p:txBody>
      </p:sp>
      <p:sp>
        <p:nvSpPr>
          <p:cNvPr id="5" name="テキスト ボックス 4"/>
          <p:cNvSpPr txBox="1"/>
          <p:nvPr/>
        </p:nvSpPr>
        <p:spPr>
          <a:xfrm>
            <a:off x="2634309" y="1470865"/>
            <a:ext cx="6824304" cy="507831"/>
          </a:xfrm>
          <a:prstGeom prst="rect">
            <a:avLst/>
          </a:prstGeom>
          <a:noFill/>
        </p:spPr>
        <p:txBody>
          <a:bodyPr wrap="none" rtlCol="0">
            <a:spAutoFit/>
          </a:bodyPr>
          <a:lstStyle/>
          <a:p>
            <a:r>
              <a:rPr kumimoji="1" lang="en-US" altLang="ja-JP" sz="2700" dirty="0">
                <a:solidFill>
                  <a:srgbClr val="00B050"/>
                </a:solidFill>
              </a:rPr>
              <a:t>Continuity Equation (Mass conservation)</a:t>
            </a:r>
            <a:endParaRPr kumimoji="1" lang="ja-JP" altLang="en-US" sz="2700" dirty="0">
              <a:solidFill>
                <a:srgbClr val="00B050"/>
              </a:solidFill>
            </a:endParaRPr>
          </a:p>
        </p:txBody>
      </p:sp>
      <mc:AlternateContent xmlns:mc="http://schemas.openxmlformats.org/markup-compatibility/2006" xmlns:a14="http://schemas.microsoft.com/office/drawing/2010/main">
        <mc:Choice Requires="a14">
          <p:sp>
            <p:nvSpPr>
              <p:cNvPr id="6" name="テキスト ボックス 5"/>
              <p:cNvSpPr txBox="1"/>
              <p:nvPr/>
            </p:nvSpPr>
            <p:spPr>
              <a:xfrm>
                <a:off x="4284211" y="2280830"/>
                <a:ext cx="2728567" cy="7900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𝜕𝜌</m:t>
                          </m:r>
                        </m:num>
                        <m:den>
                          <m:r>
                            <a:rPr kumimoji="1" lang="en-US" altLang="ja-JP" sz="2700" i="1">
                              <a:latin typeface="Cambria Math" panose="02040503050406030204" pitchFamily="18" charset="0"/>
                            </a:rPr>
                            <m:t>𝜕</m:t>
                          </m:r>
                          <m:r>
                            <a:rPr kumimoji="1" lang="en-US" altLang="ja-JP" sz="2700" i="1">
                              <a:latin typeface="Cambria Math" panose="02040503050406030204" pitchFamily="18" charset="0"/>
                            </a:rPr>
                            <m:t>𝑡</m:t>
                          </m:r>
                        </m:den>
                      </m:f>
                      <m:r>
                        <a:rPr kumimoji="1" lang="en-US" altLang="ja-JP" sz="2700" i="1">
                          <a:latin typeface="Cambria Math" panose="02040503050406030204" pitchFamily="18" charset="0"/>
                        </a:rPr>
                        <m:t>+</m:t>
                      </m:r>
                      <m:r>
                        <a:rPr kumimoji="1" lang="en-US" altLang="ja-JP" sz="2700">
                          <a:latin typeface="Cambria Math" panose="02040503050406030204" pitchFamily="18" charset="0"/>
                        </a:rPr>
                        <m:t>𝛻</m:t>
                      </m:r>
                      <m:r>
                        <a:rPr kumimoji="1" lang="en-US" altLang="ja-JP" sz="2700" i="1">
                          <a:latin typeface="Cambria Math" panose="02040503050406030204" pitchFamily="18" charset="0"/>
                        </a:rPr>
                        <m:t>⋅(</m:t>
                      </m:r>
                      <m:r>
                        <a:rPr kumimoji="1" lang="en-US" altLang="ja-JP" sz="2700" i="1">
                          <a:latin typeface="Cambria Math" panose="02040503050406030204" pitchFamily="18" charset="0"/>
                        </a:rPr>
                        <m:t>𝜌</m:t>
                      </m:r>
                      <m:r>
                        <a:rPr kumimoji="1" lang="en-US" altLang="ja-JP" sz="2700" b="1" i="1">
                          <a:latin typeface="Cambria Math" panose="02040503050406030204" pitchFamily="18" charset="0"/>
                        </a:rPr>
                        <m:t>𝒗</m:t>
                      </m:r>
                      <m:r>
                        <a:rPr kumimoji="1" lang="en-US" altLang="ja-JP" sz="2700" i="1">
                          <a:latin typeface="Cambria Math" panose="02040503050406030204" pitchFamily="18" charset="0"/>
                        </a:rPr>
                        <m:t>)=0</m:t>
                      </m:r>
                    </m:oMath>
                  </m:oMathPara>
                </a14:m>
                <a:endParaRPr kumimoji="1" lang="ja-JP" altLang="en-US" sz="27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1331640" y="1520788"/>
                <a:ext cx="1809406" cy="526683"/>
              </a:xfrm>
              <a:prstGeom prst="rect">
                <a:avLst/>
              </a:prstGeom>
              <a:blipFill rotWithShape="0">
                <a:blip r:embed="rId2"/>
                <a:stretch>
                  <a:fillRect/>
                </a:stretch>
              </a:blipFill>
            </p:spPr>
            <p:txBody>
              <a:bodyPr/>
              <a:lstStyle/>
              <a:p>
                <a:r>
                  <a:rPr lang="ja-JP" altLang="en-US">
                    <a:noFill/>
                  </a:rPr>
                  <a:t> </a:t>
                </a:r>
              </a:p>
            </p:txBody>
          </p:sp>
        </mc:Fallback>
      </mc:AlternateContent>
      <p:sp>
        <p:nvSpPr>
          <p:cNvPr id="7" name="テキスト ボックス 6"/>
          <p:cNvSpPr txBox="1"/>
          <p:nvPr/>
        </p:nvSpPr>
        <p:spPr>
          <a:xfrm>
            <a:off x="2616720" y="3326786"/>
            <a:ext cx="7109639" cy="507831"/>
          </a:xfrm>
          <a:prstGeom prst="rect">
            <a:avLst/>
          </a:prstGeom>
          <a:noFill/>
        </p:spPr>
        <p:txBody>
          <a:bodyPr wrap="none" rtlCol="0">
            <a:spAutoFit/>
          </a:bodyPr>
          <a:lstStyle/>
          <a:p>
            <a:r>
              <a:rPr kumimoji="1" lang="en-US" altLang="ja-JP" sz="2700" dirty="0">
                <a:solidFill>
                  <a:srgbClr val="00B050"/>
                </a:solidFill>
              </a:rPr>
              <a:t>Motion Equation (Momentum conservation)</a:t>
            </a:r>
            <a:endParaRPr kumimoji="1" lang="ja-JP" altLang="en-US" sz="2700" dirty="0">
              <a:solidFill>
                <a:srgbClr val="00B050"/>
              </a:solidFill>
            </a:endParaRPr>
          </a:p>
        </p:txBody>
      </p:sp>
      <mc:AlternateContent xmlns:mc="http://schemas.openxmlformats.org/markup-compatibility/2006" xmlns:a14="http://schemas.microsoft.com/office/drawing/2010/main">
        <mc:Choice Requires="a14">
          <p:sp>
            <p:nvSpPr>
              <p:cNvPr id="8" name="テキスト ボックス 7"/>
              <p:cNvSpPr txBox="1"/>
              <p:nvPr/>
            </p:nvSpPr>
            <p:spPr>
              <a:xfrm>
                <a:off x="4284210" y="3977788"/>
                <a:ext cx="8860824" cy="7900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𝜌</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m:t>
                          </m:r>
                          <m:r>
                            <a:rPr lang="en-US" altLang="ja-JP" sz="2700" b="1" i="1">
                              <a:latin typeface="Cambria Math" panose="02040503050406030204" pitchFamily="18" charset="0"/>
                            </a:rPr>
                            <m:t>𝒗</m:t>
                          </m:r>
                        </m:num>
                        <m:den>
                          <m:r>
                            <a:rPr kumimoji="1" lang="en-US" altLang="ja-JP" sz="2700" i="1">
                              <a:latin typeface="Cambria Math" panose="02040503050406030204" pitchFamily="18" charset="0"/>
                            </a:rPr>
                            <m:t>𝜕</m:t>
                          </m:r>
                          <m:r>
                            <a:rPr kumimoji="1" lang="en-US" altLang="ja-JP" sz="2700" i="1">
                              <a:latin typeface="Cambria Math" panose="02040503050406030204" pitchFamily="18" charset="0"/>
                            </a:rPr>
                            <m:t>𝑡</m:t>
                          </m:r>
                        </m:den>
                      </m:f>
                      <m:r>
                        <a:rPr kumimoji="1" lang="en-US" altLang="ja-JP" sz="2700" i="1">
                          <a:latin typeface="Cambria Math" panose="02040503050406030204" pitchFamily="18" charset="0"/>
                        </a:rPr>
                        <m:t>+</m:t>
                      </m:r>
                      <m:r>
                        <a:rPr kumimoji="1" lang="en-US" altLang="ja-JP" sz="2700" i="1">
                          <a:latin typeface="Cambria Math" panose="02040503050406030204" pitchFamily="18" charset="0"/>
                        </a:rPr>
                        <m:t>𝜌</m:t>
                      </m:r>
                      <m:d>
                        <m:dPr>
                          <m:ctrlPr>
                            <a:rPr kumimoji="1" lang="en-US" altLang="ja-JP" sz="2700" i="1">
                              <a:latin typeface="Cambria Math" panose="02040503050406030204" pitchFamily="18" charset="0"/>
                            </a:rPr>
                          </m:ctrlPr>
                        </m:dPr>
                        <m:e>
                          <m:r>
                            <a:rPr lang="en-US" altLang="ja-JP" sz="2700" b="1" i="1">
                              <a:latin typeface="Cambria Math" panose="02040503050406030204" pitchFamily="18" charset="0"/>
                            </a:rPr>
                            <m:t>𝒗</m:t>
                          </m:r>
                          <m:r>
                            <a:rPr lang="en-US" altLang="ja-JP" sz="2700" b="1" i="1">
                              <a:latin typeface="Cambria Math" panose="02040503050406030204" pitchFamily="18" charset="0"/>
                            </a:rPr>
                            <m:t>⋅</m:t>
                          </m:r>
                          <m:r>
                            <a:rPr kumimoji="1" lang="en-US" altLang="ja-JP" sz="2700">
                              <a:latin typeface="Cambria Math" panose="02040503050406030204" pitchFamily="18" charset="0"/>
                            </a:rPr>
                            <m:t>𝛻</m:t>
                          </m:r>
                        </m:e>
                      </m:d>
                      <m:r>
                        <a:rPr lang="en-US" altLang="ja-JP" sz="2700" b="1" i="1">
                          <a:latin typeface="Cambria Math" panose="02040503050406030204" pitchFamily="18" charset="0"/>
                        </a:rPr>
                        <m:t>𝒗</m:t>
                      </m:r>
                      <m:r>
                        <a:rPr kumimoji="1" lang="en-US" altLang="ja-JP" sz="2700" i="1">
                          <a:latin typeface="Cambria Math" panose="02040503050406030204" pitchFamily="18" charset="0"/>
                        </a:rPr>
                        <m:t>=−</m:t>
                      </m:r>
                      <m:r>
                        <a:rPr kumimoji="1" lang="en-US" altLang="ja-JP" sz="2700">
                          <a:latin typeface="Cambria Math" panose="02040503050406030204" pitchFamily="18" charset="0"/>
                        </a:rPr>
                        <m:t>𝛻</m:t>
                      </m:r>
                      <m:r>
                        <a:rPr kumimoji="1" lang="en-US" altLang="ja-JP" sz="2700" i="1">
                          <a:latin typeface="Cambria Math" panose="02040503050406030204" pitchFamily="18" charset="0"/>
                        </a:rPr>
                        <m:t>𝑃</m:t>
                      </m:r>
                      <m:r>
                        <a:rPr kumimoji="1" lang="en-US" altLang="ja-JP" sz="2700" i="1">
                          <a:latin typeface="Cambria Math" panose="02040503050406030204" pitchFamily="18" charset="0"/>
                        </a:rPr>
                        <m:t>−</m:t>
                      </m:r>
                      <m:r>
                        <a:rPr kumimoji="1" lang="en-US" altLang="ja-JP" sz="2700" i="1">
                          <a:latin typeface="Cambria Math" panose="02040503050406030204" pitchFamily="18" charset="0"/>
                        </a:rPr>
                        <m:t>𝜌</m:t>
                      </m:r>
                      <m:r>
                        <a:rPr kumimoji="1" lang="en-US" altLang="ja-JP" sz="2700">
                          <a:latin typeface="Cambria Math" panose="02040503050406030204" pitchFamily="18" charset="0"/>
                        </a:rPr>
                        <m:t>𝛻</m:t>
                      </m:r>
                      <m:r>
                        <m:rPr>
                          <m:sty m:val="p"/>
                        </m:rPr>
                        <a:rPr kumimoji="1" lang="en-US" altLang="ja-JP" sz="2700">
                          <a:latin typeface="Cambria Math" panose="02040503050406030204" pitchFamily="18" charset="0"/>
                        </a:rPr>
                        <m:t>Φ</m:t>
                      </m:r>
                      <m:r>
                        <a:rPr kumimoji="1" lang="en-US" altLang="ja-JP" sz="2700">
                          <a:latin typeface="Cambria Math" panose="02040503050406030204" pitchFamily="18" charset="0"/>
                        </a:rPr>
                        <m:t>+</m:t>
                      </m:r>
                      <m:r>
                        <a:rPr kumimoji="1" lang="en-US" altLang="ja-JP" sz="2700" i="1">
                          <a:latin typeface="Cambria Math" panose="02040503050406030204" pitchFamily="18" charset="0"/>
                        </a:rPr>
                        <m:t>𝜇</m:t>
                      </m:r>
                      <m:r>
                        <m:rPr>
                          <m:sty m:val="p"/>
                        </m:rPr>
                        <a:rPr kumimoji="1" lang="en-US" altLang="ja-JP" sz="2700">
                          <a:latin typeface="Cambria Math" panose="02040503050406030204" pitchFamily="18" charset="0"/>
                        </a:rPr>
                        <m:t>Δ</m:t>
                      </m:r>
                      <m:r>
                        <a:rPr lang="en-US" altLang="ja-JP" sz="2700" b="1" i="1">
                          <a:latin typeface="Cambria Math" panose="02040503050406030204" pitchFamily="18" charset="0"/>
                        </a:rPr>
                        <m:t>𝒗</m:t>
                      </m:r>
                      <m:r>
                        <a:rPr lang="en-US" altLang="ja-JP" sz="2700" b="1" i="1">
                          <a:latin typeface="Cambria Math" panose="02040503050406030204" pitchFamily="18" charset="0"/>
                        </a:rPr>
                        <m:t>+(</m:t>
                      </m:r>
                      <m:r>
                        <a:rPr lang="en-US" altLang="ja-JP" sz="2700" i="1">
                          <a:latin typeface="Cambria Math" panose="02040503050406030204" pitchFamily="18" charset="0"/>
                        </a:rPr>
                        <m:t>𝜉</m:t>
                      </m:r>
                      <m:r>
                        <a:rPr lang="en-US" altLang="ja-JP" sz="2700" b="1" i="1">
                          <a:latin typeface="Cambria Math" panose="02040503050406030204" pitchFamily="18" charset="0"/>
                        </a:rPr>
                        <m:t>+</m:t>
                      </m:r>
                      <m:r>
                        <a:rPr lang="en-US" altLang="ja-JP" sz="2700" i="1">
                          <a:latin typeface="Cambria Math" panose="02040503050406030204" pitchFamily="18" charset="0"/>
                        </a:rPr>
                        <m:t>𝜇</m:t>
                      </m:r>
                      <m:r>
                        <a:rPr lang="en-US" altLang="ja-JP" sz="2700" i="1">
                          <a:latin typeface="Cambria Math" panose="02040503050406030204" pitchFamily="18" charset="0"/>
                        </a:rPr>
                        <m:t>/3</m:t>
                      </m:r>
                      <m:r>
                        <a:rPr lang="en-US" altLang="ja-JP" sz="2700" b="1" i="1">
                          <a:latin typeface="Cambria Math" panose="02040503050406030204" pitchFamily="18" charset="0"/>
                        </a:rPr>
                        <m:t>)</m:t>
                      </m:r>
                      <m:r>
                        <a:rPr lang="en-US" altLang="ja-JP" sz="2700">
                          <a:latin typeface="Cambria Math" panose="02040503050406030204" pitchFamily="18" charset="0"/>
                        </a:rPr>
                        <m:t>𝛻</m:t>
                      </m:r>
                      <m:r>
                        <a:rPr lang="en-US" altLang="ja-JP" sz="2700">
                          <a:latin typeface="Cambria Math" panose="02040503050406030204" pitchFamily="18" charset="0"/>
                        </a:rPr>
                        <m:t>(</m:t>
                      </m:r>
                      <m:r>
                        <a:rPr lang="en-US" altLang="ja-JP" sz="2700">
                          <a:latin typeface="Cambria Math" panose="02040503050406030204" pitchFamily="18" charset="0"/>
                        </a:rPr>
                        <m:t>𝛻</m:t>
                      </m:r>
                      <m:r>
                        <a:rPr lang="en-US" altLang="ja-JP" sz="2700" i="1">
                          <a:latin typeface="Cambria Math" panose="02040503050406030204" pitchFamily="18" charset="0"/>
                        </a:rPr>
                        <m:t>⋅</m:t>
                      </m:r>
                      <m:r>
                        <a:rPr lang="en-US" altLang="ja-JP" sz="2700" b="1" i="1">
                          <a:latin typeface="Cambria Math" panose="02040503050406030204" pitchFamily="18" charset="0"/>
                        </a:rPr>
                        <m:t>𝒗</m:t>
                      </m:r>
                      <m:r>
                        <a:rPr lang="en-US" altLang="ja-JP" sz="2700">
                          <a:latin typeface="Cambria Math" panose="02040503050406030204" pitchFamily="18" charset="0"/>
                        </a:rPr>
                        <m:t>)</m:t>
                      </m:r>
                    </m:oMath>
                  </m:oMathPara>
                </a14:m>
                <a:endParaRPr kumimoji="1" lang="ja-JP" altLang="en-US" sz="27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1331640" y="2652268"/>
                <a:ext cx="5833648" cy="526683"/>
              </a:xfrm>
              <a:prstGeom prst="rect">
                <a:avLst/>
              </a:prstGeom>
              <a:blipFill rotWithShape="0">
                <a:blip r:embed="rId3"/>
                <a:stretch>
                  <a:fillRect/>
                </a:stretch>
              </a:blipFill>
            </p:spPr>
            <p:txBody>
              <a:bodyPr/>
              <a:lstStyle/>
              <a:p>
                <a:r>
                  <a:rPr lang="ja-JP" altLang="en-US">
                    <a:noFill/>
                  </a:rPr>
                  <a:t> </a:t>
                </a:r>
              </a:p>
            </p:txBody>
          </p:sp>
        </mc:Fallback>
      </mc:AlternateContent>
      <p:sp>
        <p:nvSpPr>
          <p:cNvPr id="9" name="テキスト ボックス 8"/>
          <p:cNvSpPr txBox="1"/>
          <p:nvPr/>
        </p:nvSpPr>
        <p:spPr>
          <a:xfrm>
            <a:off x="2634309" y="5037259"/>
            <a:ext cx="3597460" cy="507831"/>
          </a:xfrm>
          <a:prstGeom prst="rect">
            <a:avLst/>
          </a:prstGeom>
          <a:noFill/>
        </p:spPr>
        <p:txBody>
          <a:bodyPr wrap="none" rtlCol="0">
            <a:spAutoFit/>
          </a:bodyPr>
          <a:lstStyle/>
          <a:p>
            <a:r>
              <a:rPr kumimoji="1" lang="en-US" altLang="ja-JP" sz="2700" dirty="0">
                <a:solidFill>
                  <a:srgbClr val="00B050"/>
                </a:solidFill>
              </a:rPr>
              <a:t>Energy conservation</a:t>
            </a:r>
            <a:endParaRPr kumimoji="1" lang="ja-JP" altLang="en-US" sz="2700" dirty="0">
              <a:solidFill>
                <a:srgbClr val="00B050"/>
              </a:solidFill>
            </a:endParaRPr>
          </a:p>
        </p:txBody>
      </p:sp>
      <mc:AlternateContent xmlns:mc="http://schemas.openxmlformats.org/markup-compatibility/2006" xmlns:a14="http://schemas.microsoft.com/office/drawing/2010/main">
        <mc:Choice Requires="a14">
          <p:sp>
            <p:nvSpPr>
              <p:cNvPr id="10" name="テキスト ボックス 9"/>
              <p:cNvSpPr txBox="1"/>
              <p:nvPr/>
            </p:nvSpPr>
            <p:spPr>
              <a:xfrm>
                <a:off x="4276404" y="5966536"/>
                <a:ext cx="9672007" cy="9335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m:t>
                          </m:r>
                        </m:num>
                        <m:den>
                          <m:r>
                            <a:rPr kumimoji="1" lang="en-US" altLang="ja-JP" sz="2700" i="1">
                              <a:latin typeface="Cambria Math" panose="02040503050406030204" pitchFamily="18" charset="0"/>
                            </a:rPr>
                            <m:t>𝜕</m:t>
                          </m:r>
                          <m:r>
                            <a:rPr kumimoji="1" lang="en-US" altLang="ja-JP" sz="2700" i="1">
                              <a:latin typeface="Cambria Math" panose="02040503050406030204" pitchFamily="18" charset="0"/>
                            </a:rPr>
                            <m:t>𝑡</m:t>
                          </m:r>
                        </m:den>
                      </m:f>
                      <m:d>
                        <m:dPr>
                          <m:ctrlPr>
                            <a:rPr kumimoji="1" lang="en-US" altLang="ja-JP" sz="2700" i="1">
                              <a:latin typeface="Cambria Math" panose="02040503050406030204" pitchFamily="18" charset="0"/>
                            </a:rPr>
                          </m:ctrlPr>
                        </m:dPr>
                        <m:e>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1</m:t>
                              </m:r>
                            </m:num>
                            <m:den>
                              <m:r>
                                <a:rPr kumimoji="1" lang="en-US" altLang="ja-JP" sz="2700" i="1">
                                  <a:latin typeface="Cambria Math" panose="02040503050406030204" pitchFamily="18" charset="0"/>
                                </a:rPr>
                                <m:t>2</m:t>
                              </m:r>
                            </m:den>
                          </m:f>
                          <m:r>
                            <a:rPr kumimoji="1" lang="en-US" altLang="ja-JP" sz="2700" i="1">
                              <a:latin typeface="Cambria Math" panose="02040503050406030204" pitchFamily="18" charset="0"/>
                            </a:rPr>
                            <m:t>𝜌</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𝑣</m:t>
                              </m:r>
                            </m:e>
                            <m:sup>
                              <m:r>
                                <a:rPr kumimoji="1" lang="en-US" altLang="ja-JP" sz="2700" i="1">
                                  <a:latin typeface="Cambria Math" panose="02040503050406030204" pitchFamily="18" charset="0"/>
                                </a:rPr>
                                <m:t>2</m:t>
                              </m:r>
                            </m:sup>
                          </m:sSup>
                          <m:r>
                            <a:rPr kumimoji="1" lang="en-US" altLang="ja-JP" sz="2700" i="1">
                              <a:latin typeface="Cambria Math" panose="02040503050406030204" pitchFamily="18" charset="0"/>
                            </a:rPr>
                            <m:t>+</m:t>
                          </m:r>
                          <m:r>
                            <a:rPr kumimoji="1" lang="en-US" altLang="ja-JP" sz="2700" i="1">
                              <a:latin typeface="Cambria Math" panose="02040503050406030204" pitchFamily="18" charset="0"/>
                            </a:rPr>
                            <m:t>𝜀</m:t>
                          </m:r>
                        </m:e>
                      </m:d>
                      <m:r>
                        <a:rPr kumimoji="1" lang="en-US" altLang="ja-JP" sz="2700" i="1">
                          <a:latin typeface="Cambria Math" panose="02040503050406030204" pitchFamily="18" charset="0"/>
                        </a:rPr>
                        <m:t>=−</m:t>
                      </m:r>
                      <m:r>
                        <a:rPr kumimoji="1" lang="en-US" altLang="ja-JP" sz="2700">
                          <a:latin typeface="Cambria Math" panose="02040503050406030204" pitchFamily="18" charset="0"/>
                        </a:rPr>
                        <m:t>𝛻</m:t>
                      </m:r>
                      <m:r>
                        <a:rPr kumimoji="1" lang="en-US" altLang="ja-JP" sz="2700" i="1">
                          <a:latin typeface="Cambria Math" panose="02040503050406030204" pitchFamily="18" charset="0"/>
                        </a:rPr>
                        <m:t>⋅</m:t>
                      </m:r>
                      <m:d>
                        <m:dPr>
                          <m:begChr m:val="["/>
                          <m:endChr m:val="]"/>
                          <m:ctrlPr>
                            <a:rPr kumimoji="1" lang="en-US" altLang="ja-JP" sz="2700" i="1">
                              <a:latin typeface="Cambria Math" panose="02040503050406030204" pitchFamily="18" charset="0"/>
                            </a:rPr>
                          </m:ctrlPr>
                        </m:dPr>
                        <m:e>
                          <m:r>
                            <a:rPr lang="en-US" altLang="ja-JP" sz="2700" b="1" i="1">
                              <a:latin typeface="Cambria Math" panose="02040503050406030204" pitchFamily="18" charset="0"/>
                            </a:rPr>
                            <m:t>𝒗</m:t>
                          </m:r>
                          <m:d>
                            <m:dPr>
                              <m:ctrlPr>
                                <a:rPr lang="en-US" altLang="ja-JP" sz="2700" b="1" i="1">
                                  <a:latin typeface="Cambria Math" panose="02040503050406030204" pitchFamily="18" charset="0"/>
                                </a:rPr>
                              </m:ctrlPr>
                            </m:dPr>
                            <m:e>
                              <m:f>
                                <m:fPr>
                                  <m:ctrlPr>
                                    <a:rPr lang="en-US" altLang="ja-JP" sz="2700" i="1">
                                      <a:latin typeface="Cambria Math" panose="02040503050406030204" pitchFamily="18" charset="0"/>
                                    </a:rPr>
                                  </m:ctrlPr>
                                </m:fPr>
                                <m:num>
                                  <m:r>
                                    <a:rPr lang="en-US" altLang="ja-JP" sz="2700" i="1">
                                      <a:latin typeface="Cambria Math" panose="02040503050406030204" pitchFamily="18" charset="0"/>
                                    </a:rPr>
                                    <m:t>1</m:t>
                                  </m:r>
                                </m:num>
                                <m:den>
                                  <m:r>
                                    <a:rPr lang="en-US" altLang="ja-JP" sz="2700" i="1">
                                      <a:latin typeface="Cambria Math" panose="02040503050406030204" pitchFamily="18" charset="0"/>
                                    </a:rPr>
                                    <m:t>2</m:t>
                                  </m:r>
                                </m:den>
                              </m:f>
                              <m:r>
                                <a:rPr lang="en-US" altLang="ja-JP" sz="2700" i="1">
                                  <a:latin typeface="Cambria Math" panose="02040503050406030204" pitchFamily="18" charset="0"/>
                                </a:rPr>
                                <m:t>𝜌</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𝑣</m:t>
                                  </m:r>
                                </m:e>
                                <m:sup>
                                  <m:r>
                                    <a:rPr lang="en-US" altLang="ja-JP" sz="2700" i="1">
                                      <a:latin typeface="Cambria Math" panose="02040503050406030204" pitchFamily="18" charset="0"/>
                                    </a:rPr>
                                    <m:t>2</m:t>
                                  </m:r>
                                </m:sup>
                              </m:sSup>
                              <m:r>
                                <a:rPr lang="en-US" altLang="ja-JP" sz="2700" i="1">
                                  <a:latin typeface="Cambria Math" panose="02040503050406030204" pitchFamily="18" charset="0"/>
                                </a:rPr>
                                <m:t>+</m:t>
                              </m:r>
                              <m:r>
                                <a:rPr lang="en-US" altLang="ja-JP" sz="2700" i="1">
                                  <a:latin typeface="Cambria Math" panose="02040503050406030204" pitchFamily="18" charset="0"/>
                                </a:rPr>
                                <m:t>𝜀</m:t>
                              </m:r>
                              <m:r>
                                <a:rPr lang="en-US" altLang="ja-JP" sz="2700" b="1" i="1">
                                  <a:latin typeface="Cambria Math" panose="02040503050406030204" pitchFamily="18" charset="0"/>
                                </a:rPr>
                                <m:t>+</m:t>
                              </m:r>
                              <m:r>
                                <a:rPr lang="en-US" altLang="ja-JP" sz="2700" i="1">
                                  <a:latin typeface="Cambria Math" panose="02040503050406030204" pitchFamily="18" charset="0"/>
                                </a:rPr>
                                <m:t>𝑃</m:t>
                              </m:r>
                            </m:e>
                          </m:d>
                          <m:r>
                            <a:rPr lang="en-US" altLang="ja-JP" sz="2700" i="1">
                              <a:latin typeface="Cambria Math" panose="02040503050406030204" pitchFamily="18" charset="0"/>
                            </a:rPr>
                            <m:t>−</m:t>
                          </m:r>
                          <m:r>
                            <a:rPr lang="en-US" altLang="ja-JP" sz="2700" b="1" i="1">
                              <a:latin typeface="Cambria Math" panose="02040503050406030204" pitchFamily="18" charset="0"/>
                            </a:rPr>
                            <m:t>𝒗</m:t>
                          </m:r>
                          <m:r>
                            <a:rPr lang="en-US" altLang="ja-JP" sz="2700" i="1">
                              <a:latin typeface="Cambria Math" panose="02040503050406030204" pitchFamily="18" charset="0"/>
                            </a:rPr>
                            <m:t>⋅</m:t>
                          </m:r>
                          <m:r>
                            <a:rPr lang="en-US" altLang="ja-JP" sz="2700" b="1" i="1">
                              <a:latin typeface="Cambria Math" panose="02040503050406030204" pitchFamily="18" charset="0"/>
                            </a:rPr>
                            <m:t>𝝉</m:t>
                          </m:r>
                        </m:e>
                      </m:d>
                      <m:r>
                        <a:rPr kumimoji="1" lang="en-US" altLang="ja-JP" sz="2700" i="1">
                          <a:latin typeface="Cambria Math" panose="02040503050406030204" pitchFamily="18" charset="0"/>
                        </a:rPr>
                        <m:t>−</m:t>
                      </m:r>
                      <m:r>
                        <a:rPr kumimoji="1" lang="en-US" altLang="ja-JP" sz="2700" i="1">
                          <a:latin typeface="Cambria Math" panose="02040503050406030204" pitchFamily="18" charset="0"/>
                        </a:rPr>
                        <m:t>𝜌</m:t>
                      </m:r>
                      <m:r>
                        <a:rPr lang="en-US" altLang="ja-JP" sz="2700" b="1" i="1">
                          <a:latin typeface="Cambria Math" panose="02040503050406030204" pitchFamily="18" charset="0"/>
                        </a:rPr>
                        <m:t>𝒗</m:t>
                      </m:r>
                      <m:r>
                        <a:rPr lang="en-US" altLang="ja-JP" sz="2700" i="1">
                          <a:latin typeface="Cambria Math" panose="02040503050406030204" pitchFamily="18" charset="0"/>
                        </a:rPr>
                        <m:t>⋅</m:t>
                      </m:r>
                      <m:r>
                        <a:rPr kumimoji="1" lang="en-US" altLang="ja-JP" sz="2700">
                          <a:latin typeface="Cambria Math" panose="02040503050406030204" pitchFamily="18" charset="0"/>
                        </a:rPr>
                        <m:t>𝛻</m:t>
                      </m:r>
                      <m:r>
                        <m:rPr>
                          <m:sty m:val="p"/>
                        </m:rPr>
                        <a:rPr kumimoji="1" lang="en-US" altLang="ja-JP" sz="2700">
                          <a:latin typeface="Cambria Math" panose="02040503050406030204" pitchFamily="18" charset="0"/>
                        </a:rPr>
                        <m:t>Φ</m:t>
                      </m:r>
                      <m:r>
                        <a:rPr kumimoji="1" lang="en-US" altLang="ja-JP" sz="2700">
                          <a:latin typeface="Cambria Math" panose="02040503050406030204" pitchFamily="18" charset="0"/>
                        </a:rPr>
                        <m:t>−</m:t>
                      </m:r>
                      <m:r>
                        <m:rPr>
                          <m:sty m:val="p"/>
                        </m:rPr>
                        <a:rPr kumimoji="1" lang="en-US" altLang="ja-JP" sz="2700">
                          <a:latin typeface="Cambria Math" panose="02040503050406030204" pitchFamily="18" charset="0"/>
                        </a:rPr>
                        <m:t>Λ</m:t>
                      </m:r>
                    </m:oMath>
                  </m:oMathPara>
                </a14:m>
                <a:endParaRPr kumimoji="1" lang="ja-JP" altLang="en-US" sz="2700"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1326435" y="3978304"/>
                <a:ext cx="6441442" cy="622350"/>
              </a:xfrm>
              <a:prstGeom prst="rect">
                <a:avLst/>
              </a:prstGeom>
              <a:blipFill rotWithShape="0">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テキスト ボックス 10"/>
              <p:cNvSpPr txBox="1"/>
              <p:nvPr/>
            </p:nvSpPr>
            <p:spPr>
              <a:xfrm>
                <a:off x="7866162" y="8535344"/>
                <a:ext cx="6442085" cy="9425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𝜏</m:t>
                          </m:r>
                        </m:e>
                        <m:sub>
                          <m:r>
                            <a:rPr kumimoji="1" lang="en-US" altLang="ja-JP" sz="2700" i="1">
                              <a:latin typeface="Cambria Math" panose="02040503050406030204" pitchFamily="18" charset="0"/>
                            </a:rPr>
                            <m:t>𝑖𝑗</m:t>
                          </m:r>
                        </m:sub>
                      </m:sSub>
                      <m:r>
                        <a:rPr kumimoji="1" lang="en-US" altLang="ja-JP" sz="2700" i="1">
                          <a:latin typeface="Cambria Math" panose="02040503050406030204" pitchFamily="18" charset="0"/>
                        </a:rPr>
                        <m:t>=</m:t>
                      </m:r>
                      <m:r>
                        <a:rPr kumimoji="1" lang="en-US" altLang="ja-JP" sz="2700" i="1">
                          <a:latin typeface="Cambria Math" panose="02040503050406030204" pitchFamily="18" charset="0"/>
                        </a:rPr>
                        <m:t>𝜇</m:t>
                      </m:r>
                      <m:d>
                        <m:dPr>
                          <m:ctrlPr>
                            <a:rPr kumimoji="1" lang="en-US" altLang="ja-JP" sz="2700" i="1">
                              <a:latin typeface="Cambria Math" panose="02040503050406030204" pitchFamily="18" charset="0"/>
                            </a:rPr>
                          </m:ctrlPr>
                        </m:dPr>
                        <m:e>
                          <m:f>
                            <m:fPr>
                              <m:ctrlPr>
                                <a:rPr lang="en-US" altLang="ja-JP" sz="2700" i="1">
                                  <a:latin typeface="Cambria Math" panose="02040503050406030204" pitchFamily="18" charset="0"/>
                                </a:rPr>
                              </m:ctrlPr>
                            </m:fPr>
                            <m:num>
                              <m:r>
                                <a:rPr lang="en-US" altLang="ja-JP" sz="2700" i="1">
                                  <a:latin typeface="Cambria Math" panose="02040503050406030204" pitchFamily="18" charset="0"/>
                                </a:rPr>
                                <m: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𝑣</m:t>
                                  </m:r>
                                </m:e>
                                <m:sub>
                                  <m:r>
                                    <a:rPr lang="en-US" altLang="ja-JP" sz="2700" i="1">
                                      <a:latin typeface="Cambria Math" panose="02040503050406030204" pitchFamily="18" charset="0"/>
                                    </a:rPr>
                                    <m:t>𝑖</m:t>
                                  </m:r>
                                </m:sub>
                              </m:sSub>
                            </m:num>
                            <m:den>
                              <m:r>
                                <a:rPr lang="en-US" altLang="ja-JP" sz="2700" i="1">
                                  <a:latin typeface="Cambria Math" panose="02040503050406030204" pitchFamily="18" charset="0"/>
                                </a:rPr>
                                <m: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𝑥</m:t>
                                  </m:r>
                                </m:e>
                                <m:sub>
                                  <m:r>
                                    <a:rPr lang="en-US" altLang="ja-JP" sz="2700" i="1">
                                      <a:latin typeface="Cambria Math" panose="02040503050406030204" pitchFamily="18" charset="0"/>
                                    </a:rPr>
                                    <m:t>𝑗</m:t>
                                  </m:r>
                                </m:sub>
                              </m:sSub>
                            </m:den>
                          </m:f>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𝑣</m:t>
                                  </m:r>
                                </m:e>
                                <m:sub>
                                  <m:r>
                                    <a:rPr lang="en-US" altLang="ja-JP" sz="2700" i="1">
                                      <a:latin typeface="Cambria Math" panose="02040503050406030204" pitchFamily="18" charset="0"/>
                                    </a:rPr>
                                    <m:t>𝑗</m:t>
                                  </m:r>
                                </m:sub>
                              </m:sSub>
                            </m:num>
                            <m:den>
                              <m:r>
                                <a:rPr lang="en-US" altLang="ja-JP" sz="2700" i="1">
                                  <a:latin typeface="Cambria Math" panose="02040503050406030204" pitchFamily="18" charset="0"/>
                                </a:rPr>
                                <m: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𝑥</m:t>
                                  </m:r>
                                </m:e>
                                <m:sub>
                                  <m:r>
                                    <a:rPr lang="en-US" altLang="ja-JP" sz="2700" i="1">
                                      <a:latin typeface="Cambria Math" panose="02040503050406030204" pitchFamily="18" charset="0"/>
                                    </a:rPr>
                                    <m:t>𝑖</m:t>
                                  </m:r>
                                </m:sub>
                              </m:sSub>
                            </m:den>
                          </m:f>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2</m:t>
                              </m:r>
                            </m:num>
                            <m:den>
                              <m:r>
                                <a:rPr lang="en-US" altLang="ja-JP" sz="2700" i="1">
                                  <a:latin typeface="Cambria Math" panose="02040503050406030204" pitchFamily="18" charset="0"/>
                                </a:rPr>
                                <m:t>3</m:t>
                              </m:r>
                            </m:den>
                          </m:f>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𝛿</m:t>
                              </m:r>
                            </m:e>
                            <m:sub>
                              <m:r>
                                <a:rPr lang="en-US" altLang="ja-JP" sz="2700" i="1">
                                  <a:latin typeface="Cambria Math" panose="02040503050406030204" pitchFamily="18" charset="0"/>
                                </a:rPr>
                                <m:t>𝑖𝑗</m:t>
                              </m:r>
                            </m:sub>
                          </m:sSub>
                          <m:r>
                            <a:rPr lang="en-US" altLang="ja-JP" sz="2700">
                              <a:latin typeface="Cambria Math" panose="02040503050406030204" pitchFamily="18" charset="0"/>
                            </a:rPr>
                            <m:t>𝛻</m:t>
                          </m:r>
                          <m:r>
                            <a:rPr lang="en-US" altLang="ja-JP" sz="2700" i="1">
                              <a:latin typeface="Cambria Math" panose="02040503050406030204" pitchFamily="18" charset="0"/>
                            </a:rPr>
                            <m:t>⋅</m:t>
                          </m:r>
                          <m:r>
                            <a:rPr lang="en-US" altLang="ja-JP" sz="2700" b="1" i="1">
                              <a:latin typeface="Cambria Math" panose="02040503050406030204" pitchFamily="18" charset="0"/>
                            </a:rPr>
                            <m:t>𝒗</m:t>
                          </m:r>
                        </m:e>
                      </m:d>
                      <m:r>
                        <a:rPr kumimoji="1" lang="en-US" altLang="ja-JP" sz="2700">
                          <a:latin typeface="Cambria Math" panose="02040503050406030204" pitchFamily="18" charset="0"/>
                        </a:rPr>
                        <m:t>+</m:t>
                      </m:r>
                      <m:r>
                        <a:rPr kumimoji="1" lang="en-US" altLang="ja-JP" sz="2700" i="1">
                          <a:latin typeface="Cambria Math" panose="02040503050406030204" pitchFamily="18" charset="0"/>
                        </a:rPr>
                        <m:t>𝜉</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𝛿</m:t>
                          </m:r>
                        </m:e>
                        <m:sub>
                          <m:r>
                            <a:rPr lang="en-US" altLang="ja-JP" sz="2700" i="1">
                              <a:latin typeface="Cambria Math" panose="02040503050406030204" pitchFamily="18" charset="0"/>
                            </a:rPr>
                            <m:t>𝑖𝑗</m:t>
                          </m:r>
                        </m:sub>
                      </m:sSub>
                      <m:r>
                        <a:rPr lang="en-US" altLang="ja-JP" sz="2700">
                          <a:latin typeface="Cambria Math" panose="02040503050406030204" pitchFamily="18" charset="0"/>
                        </a:rPr>
                        <m:t>𝛻</m:t>
                      </m:r>
                      <m:r>
                        <a:rPr lang="en-US" altLang="ja-JP" sz="2700" i="1">
                          <a:latin typeface="Cambria Math" panose="02040503050406030204" pitchFamily="18" charset="0"/>
                        </a:rPr>
                        <m:t>⋅</m:t>
                      </m:r>
                      <m:r>
                        <a:rPr lang="en-US" altLang="ja-JP" sz="2700" b="1" i="1">
                          <a:latin typeface="Cambria Math" panose="02040503050406030204" pitchFamily="18" charset="0"/>
                        </a:rPr>
                        <m:t>𝒗</m:t>
                      </m:r>
                    </m:oMath>
                  </m:oMathPara>
                </a14:m>
                <a:endParaRPr kumimoji="1" lang="ja-JP" altLang="en-US" sz="2700"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3719976" y="5691108"/>
                <a:ext cx="4296882" cy="628314"/>
              </a:xfrm>
              <a:prstGeom prst="rect">
                <a:avLst/>
              </a:prstGeom>
              <a:blipFill rotWithShape="0">
                <a:blip r:embed="rId5"/>
                <a:stretch>
                  <a:fillRect/>
                </a:stretch>
              </a:blipFill>
            </p:spPr>
            <p:txBody>
              <a:bodyPr/>
              <a:lstStyle/>
              <a:p>
                <a:r>
                  <a:rPr lang="ja-JP" altLang="en-US">
                    <a:noFill/>
                  </a:rPr>
                  <a:t> </a:t>
                </a:r>
              </a:p>
            </p:txBody>
          </p:sp>
        </mc:Fallback>
      </mc:AlternateContent>
      <p:sp>
        <p:nvSpPr>
          <p:cNvPr id="12" name="テキスト ボックス 11"/>
          <p:cNvSpPr txBox="1"/>
          <p:nvPr/>
        </p:nvSpPr>
        <p:spPr>
          <a:xfrm>
            <a:off x="7416075" y="7821805"/>
            <a:ext cx="2933816" cy="507831"/>
          </a:xfrm>
          <a:prstGeom prst="rect">
            <a:avLst/>
          </a:prstGeom>
          <a:noFill/>
        </p:spPr>
        <p:txBody>
          <a:bodyPr wrap="none" rtlCol="0">
            <a:spAutoFit/>
          </a:bodyPr>
          <a:lstStyle/>
          <a:p>
            <a:r>
              <a:rPr kumimoji="1" lang="en-US" altLang="ja-JP" sz="2700" dirty="0"/>
              <a:t>Viscosity Tensor</a:t>
            </a:r>
            <a:endParaRPr kumimoji="1" lang="ja-JP" altLang="en-US" sz="2700" dirty="0"/>
          </a:p>
        </p:txBody>
      </p:sp>
      <p:cxnSp>
        <p:nvCxnSpPr>
          <p:cNvPr id="14" name="直線コネクタ 13"/>
          <p:cNvCxnSpPr/>
          <p:nvPr/>
        </p:nvCxnSpPr>
        <p:spPr bwMode="auto">
          <a:xfrm>
            <a:off x="10439944" y="3977788"/>
            <a:ext cx="2483893" cy="886993"/>
          </a:xfrm>
          <a:prstGeom prst="line">
            <a:avLst/>
          </a:prstGeom>
          <a:solidFill>
            <a:schemeClr val="accent1"/>
          </a:solidFill>
          <a:ln w="222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テキスト ボックス 14"/>
          <p:cNvSpPr txBox="1"/>
          <p:nvPr/>
        </p:nvSpPr>
        <p:spPr>
          <a:xfrm>
            <a:off x="6707817" y="4610827"/>
            <a:ext cx="1324402" cy="415498"/>
          </a:xfrm>
          <a:prstGeom prst="rect">
            <a:avLst/>
          </a:prstGeom>
          <a:noFill/>
        </p:spPr>
        <p:txBody>
          <a:bodyPr wrap="none" rtlCol="0">
            <a:spAutoFit/>
          </a:bodyPr>
          <a:lstStyle/>
          <a:p>
            <a:r>
              <a:rPr kumimoji="1" lang="en-US" altLang="ja-JP" sz="2100" dirty="0">
                <a:solidFill>
                  <a:srgbClr val="FF0000"/>
                </a:solidFill>
              </a:rPr>
              <a:t>Pressure</a:t>
            </a:r>
            <a:endParaRPr kumimoji="1" lang="ja-JP" altLang="en-US" sz="2100" dirty="0">
              <a:solidFill>
                <a:srgbClr val="FF0000"/>
              </a:solidFill>
            </a:endParaRPr>
          </a:p>
        </p:txBody>
      </p:sp>
      <p:sp>
        <p:nvSpPr>
          <p:cNvPr id="16" name="テキスト ボックス 15"/>
          <p:cNvSpPr txBox="1"/>
          <p:nvPr/>
        </p:nvSpPr>
        <p:spPr>
          <a:xfrm>
            <a:off x="8067568" y="4633983"/>
            <a:ext cx="1120820" cy="415498"/>
          </a:xfrm>
          <a:prstGeom prst="rect">
            <a:avLst/>
          </a:prstGeom>
          <a:noFill/>
        </p:spPr>
        <p:txBody>
          <a:bodyPr wrap="none" rtlCol="0">
            <a:spAutoFit/>
          </a:bodyPr>
          <a:lstStyle/>
          <a:p>
            <a:r>
              <a:rPr kumimoji="1" lang="en-US" altLang="ja-JP" sz="2100" dirty="0">
                <a:solidFill>
                  <a:srgbClr val="FF0000"/>
                </a:solidFill>
              </a:rPr>
              <a:t>Gravity</a:t>
            </a:r>
            <a:endParaRPr kumimoji="1" lang="ja-JP" altLang="en-US" sz="2100" dirty="0">
              <a:solidFill>
                <a:srgbClr val="FF0000"/>
              </a:solidFill>
            </a:endParaRPr>
          </a:p>
        </p:txBody>
      </p:sp>
      <p:sp>
        <p:nvSpPr>
          <p:cNvPr id="17" name="テキスト ボックス 16"/>
          <p:cNvSpPr txBox="1"/>
          <p:nvPr/>
        </p:nvSpPr>
        <p:spPr>
          <a:xfrm>
            <a:off x="9328926" y="4633983"/>
            <a:ext cx="1340432" cy="415498"/>
          </a:xfrm>
          <a:prstGeom prst="rect">
            <a:avLst/>
          </a:prstGeom>
          <a:noFill/>
        </p:spPr>
        <p:txBody>
          <a:bodyPr wrap="none" rtlCol="0">
            <a:spAutoFit/>
          </a:bodyPr>
          <a:lstStyle/>
          <a:p>
            <a:r>
              <a:rPr kumimoji="1" lang="en-US" altLang="ja-JP" sz="2100" dirty="0">
                <a:solidFill>
                  <a:srgbClr val="FF0000"/>
                </a:solidFill>
              </a:rPr>
              <a:t>Viscosity</a:t>
            </a:r>
            <a:endParaRPr kumimoji="1" lang="ja-JP" altLang="en-US" sz="2100" dirty="0">
              <a:solidFill>
                <a:srgbClr val="FF0000"/>
              </a:solidFill>
            </a:endParaRPr>
          </a:p>
        </p:txBody>
      </p:sp>
      <p:sp>
        <p:nvSpPr>
          <p:cNvPr id="18" name="テキスト ボックス 17"/>
          <p:cNvSpPr txBox="1"/>
          <p:nvPr/>
        </p:nvSpPr>
        <p:spPr>
          <a:xfrm>
            <a:off x="10331949" y="6885749"/>
            <a:ext cx="2156360" cy="415498"/>
          </a:xfrm>
          <a:prstGeom prst="rect">
            <a:avLst/>
          </a:prstGeom>
          <a:noFill/>
        </p:spPr>
        <p:txBody>
          <a:bodyPr wrap="none" rtlCol="0">
            <a:spAutoFit/>
          </a:bodyPr>
          <a:lstStyle/>
          <a:p>
            <a:r>
              <a:rPr kumimoji="1" lang="en-US" altLang="ja-JP" sz="2100" dirty="0">
                <a:solidFill>
                  <a:srgbClr val="FF0000"/>
                </a:solidFill>
              </a:rPr>
              <a:t>Viscous heating</a:t>
            </a:r>
            <a:endParaRPr kumimoji="1" lang="ja-JP" altLang="en-US" sz="2100" dirty="0">
              <a:solidFill>
                <a:srgbClr val="FF0000"/>
              </a:solidFill>
            </a:endParaRPr>
          </a:p>
        </p:txBody>
      </p:sp>
      <p:sp>
        <p:nvSpPr>
          <p:cNvPr id="19" name="テキスト ボックス 18"/>
          <p:cNvSpPr txBox="1"/>
          <p:nvPr/>
        </p:nvSpPr>
        <p:spPr>
          <a:xfrm>
            <a:off x="13268865" y="6885747"/>
            <a:ext cx="2311851" cy="415498"/>
          </a:xfrm>
          <a:prstGeom prst="rect">
            <a:avLst/>
          </a:prstGeom>
          <a:noFill/>
        </p:spPr>
        <p:txBody>
          <a:bodyPr wrap="none" rtlCol="0">
            <a:spAutoFit/>
          </a:bodyPr>
          <a:lstStyle/>
          <a:p>
            <a:r>
              <a:rPr kumimoji="1" lang="en-US" altLang="ja-JP" sz="2100" dirty="0">
                <a:solidFill>
                  <a:srgbClr val="FF0000"/>
                </a:solidFill>
              </a:rPr>
              <a:t>Radiative cooling</a:t>
            </a:r>
            <a:endParaRPr kumimoji="1" lang="ja-JP" altLang="en-US" sz="2100" dirty="0">
              <a:solidFill>
                <a:srgbClr val="FF0000"/>
              </a:solidFill>
            </a:endParaRPr>
          </a:p>
        </p:txBody>
      </p:sp>
      <p:sp>
        <p:nvSpPr>
          <p:cNvPr id="20" name="テキスト ボックス 19"/>
          <p:cNvSpPr txBox="1"/>
          <p:nvPr/>
        </p:nvSpPr>
        <p:spPr>
          <a:xfrm>
            <a:off x="12054296" y="5783993"/>
            <a:ext cx="1120820" cy="415498"/>
          </a:xfrm>
          <a:prstGeom prst="rect">
            <a:avLst/>
          </a:prstGeom>
          <a:noFill/>
        </p:spPr>
        <p:txBody>
          <a:bodyPr wrap="none" rtlCol="0">
            <a:spAutoFit/>
          </a:bodyPr>
          <a:lstStyle/>
          <a:p>
            <a:r>
              <a:rPr kumimoji="1" lang="en-US" altLang="ja-JP" sz="2100" dirty="0">
                <a:solidFill>
                  <a:srgbClr val="FF0000"/>
                </a:solidFill>
              </a:rPr>
              <a:t>Gravity</a:t>
            </a:r>
            <a:endParaRPr kumimoji="1" lang="ja-JP" altLang="en-US" sz="2100" dirty="0">
              <a:solidFill>
                <a:srgbClr val="FF0000"/>
              </a:solidFill>
            </a:endParaRPr>
          </a:p>
        </p:txBody>
      </p:sp>
      <p:cxnSp>
        <p:nvCxnSpPr>
          <p:cNvPr id="21" name="直線コネクタ 20"/>
          <p:cNvCxnSpPr/>
          <p:nvPr/>
        </p:nvCxnSpPr>
        <p:spPr bwMode="auto">
          <a:xfrm>
            <a:off x="12923837" y="8706553"/>
            <a:ext cx="1386653" cy="761830"/>
          </a:xfrm>
          <a:prstGeom prst="line">
            <a:avLst/>
          </a:prstGeom>
          <a:solidFill>
            <a:schemeClr val="accent1"/>
          </a:solidFill>
          <a:ln w="222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4045785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Viscosity (Phenomenological)</a:t>
            </a:r>
            <a:endParaRPr kumimoji="1" lang="ja-JP" altLang="en-US" dirty="0"/>
          </a:p>
        </p:txBody>
      </p:sp>
      <mc:AlternateContent xmlns:mc="http://schemas.openxmlformats.org/markup-compatibility/2006" xmlns:a14="http://schemas.microsoft.com/office/drawing/2010/main">
        <mc:Choice Requires="a14">
          <p:sp>
            <p:nvSpPr>
              <p:cNvPr id="3" name="テキスト ボックス 2"/>
              <p:cNvSpPr txBox="1"/>
              <p:nvPr/>
            </p:nvSpPr>
            <p:spPr>
              <a:xfrm>
                <a:off x="7254082" y="1885494"/>
                <a:ext cx="4042389" cy="10245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𝑞</m:t>
                          </m:r>
                        </m:e>
                        <m:sub>
                          <m:r>
                            <m:rPr>
                              <m:sty m:val="p"/>
                            </m:rPr>
                            <a:rPr kumimoji="1" lang="en-US" altLang="ja-JP" sz="2700" i="1">
                              <a:latin typeface="Cambria Math" panose="02040503050406030204" pitchFamily="18" charset="0"/>
                            </a:rPr>
                            <m:t>vis</m:t>
                          </m:r>
                        </m:sub>
                      </m:sSub>
                      <m:r>
                        <a:rPr kumimoji="1" lang="en-US" altLang="ja-JP" sz="2700" i="1">
                          <a:latin typeface="Cambria Math" panose="02040503050406030204" pitchFamily="18" charset="0"/>
                        </a:rPr>
                        <m:t>≡</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𝜏</m:t>
                          </m:r>
                        </m:e>
                        <m:sub>
                          <m:r>
                            <a:rPr kumimoji="1" lang="en-US" altLang="ja-JP" sz="2700" i="1">
                              <a:latin typeface="Cambria Math" panose="02040503050406030204" pitchFamily="18" charset="0"/>
                            </a:rPr>
                            <m:t>𝑖𝑗</m:t>
                          </m:r>
                        </m:sub>
                      </m:sSub>
                      <m:f>
                        <m:fPr>
                          <m:ctrlPr>
                            <a:rPr lang="en-US" altLang="ja-JP" sz="2700" i="1">
                              <a:latin typeface="Cambria Math" panose="02040503050406030204" pitchFamily="18" charset="0"/>
                            </a:rPr>
                          </m:ctrlPr>
                        </m:fPr>
                        <m:num>
                          <m:r>
                            <a:rPr lang="en-US" altLang="ja-JP" sz="2700" i="1">
                              <a:latin typeface="Cambria Math" panose="02040503050406030204" pitchFamily="18" charset="0"/>
                            </a:rPr>
                            <m: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𝑣</m:t>
                              </m:r>
                            </m:e>
                            <m:sub>
                              <m:r>
                                <a:rPr lang="en-US" altLang="ja-JP" sz="2700" i="1">
                                  <a:latin typeface="Cambria Math" panose="02040503050406030204" pitchFamily="18" charset="0"/>
                                </a:rPr>
                                <m:t>𝑖</m:t>
                              </m:r>
                            </m:sub>
                          </m:sSub>
                        </m:num>
                        <m:den>
                          <m:r>
                            <a:rPr lang="en-US" altLang="ja-JP" sz="2700" i="1">
                              <a:latin typeface="Cambria Math" panose="02040503050406030204" pitchFamily="18" charset="0"/>
                            </a:rPr>
                            <m: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𝑥</m:t>
                              </m:r>
                            </m:e>
                            <m:sub>
                              <m:r>
                                <a:rPr lang="en-US" altLang="ja-JP" sz="2700" i="1">
                                  <a:latin typeface="Cambria Math" panose="02040503050406030204" pitchFamily="18" charset="0"/>
                                </a:rPr>
                                <m:t>𝑗</m:t>
                              </m:r>
                            </m:sub>
                          </m:sSub>
                        </m:den>
                      </m:f>
                      <m:r>
                        <a:rPr kumimoji="1" lang="en-US" altLang="ja-JP" sz="2700" i="1">
                          <a:latin typeface="Cambria Math" panose="02040503050406030204" pitchFamily="18" charset="0"/>
                        </a:rPr>
                        <m:t>=</m:t>
                      </m:r>
                      <m:r>
                        <a:rPr kumimoji="1" lang="en-US" altLang="ja-JP" sz="2700" i="1">
                          <a:latin typeface="Cambria Math" panose="02040503050406030204" pitchFamily="18" charset="0"/>
                        </a:rPr>
                        <m:t>𝜇</m:t>
                      </m:r>
                      <m:sSup>
                        <m:sSupPr>
                          <m:ctrlPr>
                            <a:rPr kumimoji="1" lang="en-US" altLang="ja-JP" sz="2700" i="1">
                              <a:latin typeface="Cambria Math" panose="02040503050406030204" pitchFamily="18" charset="0"/>
                            </a:rPr>
                          </m:ctrlPr>
                        </m:sSupPr>
                        <m:e>
                          <m:d>
                            <m:dPr>
                              <m:ctrlPr>
                                <a:rPr kumimoji="1" lang="en-US" altLang="ja-JP" sz="2700" i="1">
                                  <a:latin typeface="Cambria Math" panose="02040503050406030204" pitchFamily="18" charset="0"/>
                                </a:rPr>
                              </m:ctrlPr>
                            </m:dPr>
                            <m:e>
                              <m:r>
                                <a:rPr kumimoji="1" lang="en-US" altLang="ja-JP" sz="2700" i="1">
                                  <a:latin typeface="Cambria Math" panose="02040503050406030204" pitchFamily="18" charset="0"/>
                                </a:rPr>
                                <m:t>𝑅</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𝑑</m:t>
                                  </m:r>
                                  <m:r>
                                    <m:rPr>
                                      <m:sty m:val="p"/>
                                    </m:rPr>
                                    <a:rPr lang="en-US" altLang="ja-JP" sz="2700">
                                      <a:latin typeface="Cambria Math" panose="02040503050406030204" pitchFamily="18" charset="0"/>
                                    </a:rPr>
                                    <m:t>Ω</m:t>
                                  </m:r>
                                </m:num>
                                <m:den>
                                  <m:r>
                                    <a:rPr lang="en-US" altLang="ja-JP" sz="2700" i="1">
                                      <a:latin typeface="Cambria Math" panose="02040503050406030204" pitchFamily="18" charset="0"/>
                                    </a:rPr>
                                    <m:t>𝑑𝑅</m:t>
                                  </m:r>
                                </m:den>
                              </m:f>
                            </m:e>
                          </m:d>
                        </m:e>
                        <m:sup>
                          <m:r>
                            <a:rPr lang="en-US" altLang="ja-JP" sz="2700">
                              <a:latin typeface="Cambria Math" panose="02040503050406030204" pitchFamily="18" charset="0"/>
                            </a:rPr>
                            <m:t>2</m:t>
                          </m:r>
                        </m:sup>
                      </m:sSup>
                    </m:oMath>
                  </m:oMathPara>
                </a14:m>
                <a:endParaRPr kumimoji="1" lang="ja-JP" altLang="en-US" sz="2700"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3311860" y="1257190"/>
                <a:ext cx="2699072" cy="683007"/>
              </a:xfrm>
              <a:prstGeom prst="rect">
                <a:avLst/>
              </a:prstGeom>
              <a:blipFill rotWithShape="0">
                <a:blip r:embed="rId2"/>
                <a:stretch>
                  <a:fillRect/>
                </a:stretch>
              </a:blipFill>
            </p:spPr>
            <p:txBody>
              <a:bodyPr/>
              <a:lstStyle/>
              <a:p>
                <a:r>
                  <a:rPr lang="ja-JP" altLang="en-US">
                    <a:noFill/>
                  </a:rPr>
                  <a:t> </a:t>
                </a:r>
              </a:p>
            </p:txBody>
          </p:sp>
        </mc:Fallback>
      </mc:AlternateContent>
      <p:pic>
        <p:nvPicPr>
          <p:cNvPr id="9218" name="Picture 2" descr="ãcylindrical coordinate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8289" y="1578861"/>
            <a:ext cx="3914171" cy="385703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テキスト ボックス 3"/>
              <p:cNvSpPr txBox="1"/>
              <p:nvPr/>
            </p:nvSpPr>
            <p:spPr>
              <a:xfrm>
                <a:off x="2287059" y="1228888"/>
                <a:ext cx="5063117" cy="507831"/>
              </a:xfrm>
              <a:prstGeom prst="rect">
                <a:avLst/>
              </a:prstGeom>
              <a:noFill/>
            </p:spPr>
            <p:txBody>
              <a:bodyPr wrap="none" rtlCol="0">
                <a:spAutoFit/>
              </a:bodyPr>
              <a:lstStyle/>
              <a:p>
                <a:r>
                  <a:rPr kumimoji="1" lang="en-US" altLang="ja-JP" sz="2700" dirty="0"/>
                  <a:t>Cylindrical Coordinate </a:t>
                </a:r>
                <a14:m>
                  <m:oMath xmlns:m="http://schemas.openxmlformats.org/officeDocument/2006/math">
                    <m:r>
                      <a:rPr kumimoji="1" lang="en-US" altLang="ja-JP" sz="2700" i="1">
                        <a:latin typeface="Cambria Math" panose="02040503050406030204" pitchFamily="18" charset="0"/>
                      </a:rPr>
                      <m:t>(</m:t>
                    </m:r>
                    <m:r>
                      <a:rPr kumimoji="1" lang="en-US" altLang="ja-JP" sz="2700" i="1">
                        <a:latin typeface="Cambria Math" panose="02040503050406030204" pitchFamily="18" charset="0"/>
                      </a:rPr>
                      <m:t>𝑅</m:t>
                    </m:r>
                    <m:r>
                      <a:rPr kumimoji="1" lang="en-US" altLang="ja-JP" sz="2700" i="1">
                        <a:latin typeface="Cambria Math" panose="02040503050406030204" pitchFamily="18" charset="0"/>
                      </a:rPr>
                      <m:t>,</m:t>
                    </m:r>
                    <m:r>
                      <a:rPr kumimoji="1" lang="en-US" altLang="ja-JP" sz="2700" i="1">
                        <a:latin typeface="Cambria Math" panose="02040503050406030204" pitchFamily="18" charset="0"/>
                      </a:rPr>
                      <m:t>𝜃</m:t>
                    </m:r>
                    <m:r>
                      <a:rPr kumimoji="1" lang="en-US" altLang="ja-JP" sz="2700" i="1">
                        <a:latin typeface="Cambria Math" panose="02040503050406030204" pitchFamily="18" charset="0"/>
                      </a:rPr>
                      <m:t>,</m:t>
                    </m:r>
                    <m:r>
                      <a:rPr kumimoji="1" lang="en-US" altLang="ja-JP" sz="2700" i="1">
                        <a:latin typeface="Cambria Math" panose="02040503050406030204" pitchFamily="18" charset="0"/>
                      </a:rPr>
                      <m:t>𝑧</m:t>
                    </m:r>
                    <m:r>
                      <a:rPr kumimoji="1" lang="en-US" altLang="ja-JP" sz="2700" i="1">
                        <a:latin typeface="Cambria Math" panose="02040503050406030204" pitchFamily="18" charset="0"/>
                      </a:rPr>
                      <m:t>)</m:t>
                    </m:r>
                  </m:oMath>
                </a14:m>
                <a:endParaRPr kumimoji="1" lang="ja-JP" altLang="en-US" sz="27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0" y="819385"/>
                <a:ext cx="3444982" cy="369332"/>
              </a:xfrm>
              <a:prstGeom prst="rect">
                <a:avLst/>
              </a:prstGeom>
              <a:blipFill rotWithShape="0">
                <a:blip r:embed="rId4"/>
                <a:stretch>
                  <a:fillRect l="-1416" t="-11475" b="-213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5516756" y="3259590"/>
                <a:ext cx="237244" cy="284437"/>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i="1">
                              <a:latin typeface="Cambria Math" panose="02040503050406030204" pitchFamily="18" charset="0"/>
                            </a:rPr>
                          </m:ctrlPr>
                        </m:accPr>
                        <m:e>
                          <m:r>
                            <a:rPr kumimoji="1" lang="en-US" altLang="ja-JP" b="1" i="1">
                              <a:latin typeface="Cambria Math" panose="02040503050406030204" pitchFamily="18" charset="0"/>
                            </a:rPr>
                            <m:t>𝑹</m:t>
                          </m:r>
                        </m:e>
                      </m:acc>
                    </m:oMath>
                  </m:oMathPara>
                </a14:m>
                <a:endParaRPr kumimoji="1" lang="ja-JP" altLang="en-US"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2153464" y="2173395"/>
                <a:ext cx="158698" cy="189667"/>
              </a:xfrm>
              <a:prstGeom prst="rect">
                <a:avLst/>
              </a:prstGeom>
              <a:blipFill rotWithShape="0">
                <a:blip r:embed="rId5"/>
                <a:stretch>
                  <a:fillRect l="-19231" t="-25806" r="-53846" b="-967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4716192" y="4328693"/>
                <a:ext cx="201465" cy="242374"/>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1575" i="1">
                          <a:latin typeface="Cambria Math" panose="02040503050406030204" pitchFamily="18" charset="0"/>
                        </a:rPr>
                        <m:t>𝑅</m:t>
                      </m:r>
                    </m:oMath>
                  </m:oMathPara>
                </a14:m>
                <a:endParaRPr kumimoji="1" lang="ja-JP" altLang="en-US" sz="1575"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1619672" y="2886241"/>
                <a:ext cx="135422" cy="161583"/>
              </a:xfrm>
              <a:prstGeom prst="rect">
                <a:avLst/>
              </a:prstGeom>
              <a:blipFill rotWithShape="0">
                <a:blip r:embed="rId6"/>
                <a:stretch>
                  <a:fillRect l="-18182" r="-18182" b="-11111"/>
                </a:stretch>
              </a:blipFill>
            </p:spPr>
            <p:txBody>
              <a:bodyPr/>
              <a:lstStyle/>
              <a:p>
                <a:r>
                  <a:rPr lang="ja-JP" altLang="en-US">
                    <a:noFill/>
                  </a:rPr>
                  <a:t> </a:t>
                </a:r>
              </a:p>
            </p:txBody>
          </p:sp>
        </mc:Fallback>
      </mc:AlternateContent>
      <p:sp>
        <p:nvSpPr>
          <p:cNvPr id="6" name="正方形/長方形 5"/>
          <p:cNvSpPr/>
          <p:nvPr/>
        </p:nvSpPr>
        <p:spPr bwMode="auto">
          <a:xfrm>
            <a:off x="5383007" y="3036211"/>
            <a:ext cx="1197349" cy="223377"/>
          </a:xfrm>
          <a:prstGeom prst="rect">
            <a:avLst/>
          </a:prstGeom>
          <a:solidFill>
            <a:schemeClr val="bg1"/>
          </a:solidFill>
          <a:ln w="9525" cap="flat" cmpd="sng" algn="ctr">
            <a:noFill/>
            <a:prstDash val="solid"/>
            <a:round/>
            <a:headEnd type="none" w="med" len="med"/>
            <a:tailEnd type="none" w="med" len="med"/>
          </a:ln>
          <a:effec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mc:AlternateContent xmlns:mc="http://schemas.openxmlformats.org/markup-compatibility/2006" xmlns:a14="http://schemas.microsoft.com/office/drawing/2010/main">
        <mc:Choice Requires="a14">
          <p:sp>
            <p:nvSpPr>
              <p:cNvPr id="9" name="テキスト ボックス 8"/>
              <p:cNvSpPr txBox="1"/>
              <p:nvPr/>
            </p:nvSpPr>
            <p:spPr>
              <a:xfrm>
                <a:off x="7202793" y="3124861"/>
                <a:ext cx="4158446" cy="937885"/>
              </a:xfrm>
              <a:prstGeom prst="rect">
                <a:avLst/>
              </a:prstGeom>
              <a:noFill/>
            </p:spPr>
            <p:txBody>
              <a:bodyPr wrap="none" rtlCol="0">
                <a:spAutoFit/>
              </a:bodyPr>
              <a:lstStyle/>
              <a:p>
                <a:r>
                  <a:rPr kumimoji="1" lang="en-US" altLang="ja-JP" sz="2700" dirty="0"/>
                  <a:t>Kepler rotation </a:t>
                </a:r>
                <a14:m>
                  <m:oMath xmlns:m="http://schemas.openxmlformats.org/officeDocument/2006/math">
                    <m:r>
                      <m:rPr>
                        <m:sty m:val="p"/>
                      </m:rPr>
                      <a:rPr kumimoji="1" lang="en-US" altLang="ja-JP" sz="2700">
                        <a:latin typeface="Cambria Math" panose="02040503050406030204" pitchFamily="18" charset="0"/>
                      </a:rPr>
                      <m:t>Ω</m:t>
                    </m:r>
                    <m:r>
                      <a:rPr kumimoji="1" lang="en-US" altLang="ja-JP" sz="2700" i="1">
                        <a:latin typeface="Cambria Math" panose="02040503050406030204" pitchFamily="18" charset="0"/>
                      </a:rPr>
                      <m:t>=</m:t>
                    </m:r>
                    <m:rad>
                      <m:radPr>
                        <m:degHide m:val="on"/>
                        <m:ctrlPr>
                          <a:rPr kumimoji="1" lang="en-US" altLang="ja-JP" sz="2700" i="1">
                            <a:latin typeface="Cambria Math" panose="02040503050406030204" pitchFamily="18" charset="0"/>
                          </a:rPr>
                        </m:ctrlPr>
                      </m:radPr>
                      <m:deg/>
                      <m:e>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𝐺𝑀</m:t>
                            </m:r>
                          </m:num>
                          <m:den>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𝑅</m:t>
                                </m:r>
                              </m:e>
                              <m:sup>
                                <m:r>
                                  <a:rPr kumimoji="1" lang="en-US" altLang="ja-JP" sz="2700" i="1">
                                    <a:latin typeface="Cambria Math" panose="02040503050406030204" pitchFamily="18" charset="0"/>
                                  </a:rPr>
                                  <m:t>3</m:t>
                                </m:r>
                              </m:sup>
                            </m:sSup>
                          </m:den>
                        </m:f>
                      </m:e>
                    </m:rad>
                  </m:oMath>
                </a14:m>
                <a:endParaRPr kumimoji="1" lang="ja-JP" altLang="en-US" sz="2700"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3277662" y="2083562"/>
                <a:ext cx="2882905" cy="656013"/>
              </a:xfrm>
              <a:prstGeom prst="rect">
                <a:avLst/>
              </a:prstGeom>
              <a:blipFill rotWithShape="0">
                <a:blip r:embed="rId7"/>
                <a:stretch>
                  <a:fillRect l="-190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テキスト ボックス 10"/>
              <p:cNvSpPr txBox="1"/>
              <p:nvPr/>
            </p:nvSpPr>
            <p:spPr>
              <a:xfrm>
                <a:off x="8442031" y="4447599"/>
                <a:ext cx="4901791" cy="587597"/>
              </a:xfrm>
              <a:prstGeom prst="rect">
                <a:avLst/>
              </a:prstGeom>
              <a:noFill/>
            </p:spPr>
            <p:txBody>
              <a:bodyPr wrap="none" lIns="0" tIns="0" rIns="0" bIns="0" rtlCol="0">
                <a:spAutoFit/>
              </a:bodyPr>
              <a:lstStyle/>
              <a:p>
                <a14:m>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𝑞</m:t>
                        </m:r>
                      </m:e>
                      <m:sub>
                        <m:r>
                          <m:rPr>
                            <m:sty m:val="p"/>
                          </m:rPr>
                          <a:rPr kumimoji="1" lang="en-US" altLang="ja-JP" sz="2700" i="1">
                            <a:latin typeface="Cambria Math" panose="02040503050406030204" pitchFamily="18" charset="0"/>
                          </a:rPr>
                          <m:t>vis</m:t>
                        </m:r>
                      </m:sub>
                    </m:sSub>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9</m:t>
                        </m:r>
                      </m:num>
                      <m:den>
                        <m:r>
                          <a:rPr kumimoji="1" lang="en-US" altLang="ja-JP" sz="2700" i="1">
                            <a:latin typeface="Cambria Math" panose="02040503050406030204" pitchFamily="18" charset="0"/>
                          </a:rPr>
                          <m:t>4</m:t>
                        </m:r>
                      </m:den>
                    </m:f>
                    <m:r>
                      <a:rPr kumimoji="1" lang="en-US" altLang="ja-JP" sz="2700" i="1">
                        <a:latin typeface="Cambria Math" panose="02040503050406030204" pitchFamily="18" charset="0"/>
                      </a:rPr>
                      <m:t>𝜇</m:t>
                    </m:r>
                    <m:sSup>
                      <m:sSupPr>
                        <m:ctrlPr>
                          <a:rPr kumimoji="1" lang="en-US" altLang="ja-JP" sz="2700" i="1">
                            <a:latin typeface="Cambria Math" panose="02040503050406030204" pitchFamily="18" charset="0"/>
                          </a:rPr>
                        </m:ctrlPr>
                      </m:sSupPr>
                      <m:e>
                        <m:r>
                          <m:rPr>
                            <m:sty m:val="p"/>
                          </m:rPr>
                          <a:rPr kumimoji="1" lang="en-US" altLang="ja-JP" sz="2700">
                            <a:latin typeface="Cambria Math" panose="02040503050406030204" pitchFamily="18" charset="0"/>
                          </a:rPr>
                          <m:t>Ω</m:t>
                        </m:r>
                      </m:e>
                      <m:sup>
                        <m:r>
                          <a:rPr kumimoji="1" lang="en-US" altLang="ja-JP" sz="2700" i="1">
                            <a:latin typeface="Cambria Math" panose="02040503050406030204" pitchFamily="18" charset="0"/>
                          </a:rPr>
                          <m:t>2</m:t>
                        </m:r>
                      </m:sup>
                    </m:sSup>
                    <m:r>
                      <a:rPr kumimoji="1"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9</m:t>
                        </m:r>
                      </m:num>
                      <m:den>
                        <m:r>
                          <a:rPr lang="en-US" altLang="ja-JP" sz="2700" i="1">
                            <a:latin typeface="Cambria Math" panose="02040503050406030204" pitchFamily="18" charset="0"/>
                          </a:rPr>
                          <m:t>4</m:t>
                        </m:r>
                      </m:den>
                    </m:f>
                    <m:r>
                      <a:rPr lang="en-US" altLang="ja-JP" sz="2700" i="1">
                        <a:latin typeface="Cambria Math" panose="02040503050406030204" pitchFamily="18" charset="0"/>
                      </a:rPr>
                      <m:t>𝜈𝜌</m:t>
                    </m:r>
                    <m:sSup>
                      <m:sSupPr>
                        <m:ctrlPr>
                          <a:rPr lang="en-US" altLang="ja-JP" sz="2700" i="1">
                            <a:latin typeface="Cambria Math" panose="02040503050406030204" pitchFamily="18" charset="0"/>
                          </a:rPr>
                        </m:ctrlPr>
                      </m:sSupPr>
                      <m:e>
                        <m:r>
                          <m:rPr>
                            <m:sty m:val="p"/>
                          </m:rPr>
                          <a:rPr lang="en-US" altLang="ja-JP" sz="2700">
                            <a:latin typeface="Cambria Math" panose="02040503050406030204" pitchFamily="18" charset="0"/>
                          </a:rPr>
                          <m:t>Ω</m:t>
                        </m:r>
                      </m:e>
                      <m:sup>
                        <m:r>
                          <a:rPr lang="en-US" altLang="ja-JP" sz="2700" i="1">
                            <a:latin typeface="Cambria Math" panose="02040503050406030204" pitchFamily="18" charset="0"/>
                          </a:rPr>
                          <m:t>2</m:t>
                        </m:r>
                      </m:sup>
                    </m:sSup>
                  </m:oMath>
                </a14:m>
                <a:r>
                  <a:rPr kumimoji="1" lang="ja-JP" altLang="en-US" sz="2700" dirty="0"/>
                  <a:t>  </a:t>
                </a:r>
                <a:r>
                  <a:rPr kumimoji="1" lang="en-US" altLang="ja-JP" sz="2700" dirty="0"/>
                  <a:t>(</a:t>
                </a:r>
                <a14:m>
                  <m:oMath xmlns:m="http://schemas.openxmlformats.org/officeDocument/2006/math">
                    <m:r>
                      <a:rPr kumimoji="1" lang="en-US" altLang="ja-JP" sz="2700" i="1" dirty="0">
                        <a:latin typeface="Cambria Math" panose="02040503050406030204" pitchFamily="18" charset="0"/>
                      </a:rPr>
                      <m:t>𝜈</m:t>
                    </m:r>
                    <m:r>
                      <a:rPr kumimoji="1" lang="en-US" altLang="ja-JP" sz="2700" i="1" dirty="0">
                        <a:latin typeface="Cambria Math" panose="02040503050406030204" pitchFamily="18" charset="0"/>
                      </a:rPr>
                      <m:t>≡</m:t>
                    </m:r>
                    <m:r>
                      <a:rPr kumimoji="1" lang="en-US" altLang="ja-JP" sz="2700" i="1" dirty="0">
                        <a:latin typeface="Cambria Math" panose="02040503050406030204" pitchFamily="18" charset="0"/>
                      </a:rPr>
                      <m:t>𝜇</m:t>
                    </m:r>
                    <m:r>
                      <a:rPr kumimoji="1" lang="en-US" altLang="ja-JP" sz="2700" i="1" dirty="0">
                        <a:latin typeface="Cambria Math" panose="02040503050406030204" pitchFamily="18" charset="0"/>
                      </a:rPr>
                      <m:t>/</m:t>
                    </m:r>
                    <m:r>
                      <a:rPr kumimoji="1" lang="en-US" altLang="ja-JP" sz="2700" i="1" dirty="0">
                        <a:latin typeface="Cambria Math" panose="02040503050406030204" pitchFamily="18" charset="0"/>
                      </a:rPr>
                      <m:t>𝜌</m:t>
                    </m:r>
                  </m:oMath>
                </a14:m>
                <a:r>
                  <a:rPr kumimoji="1" lang="en-US" altLang="ja-JP" sz="2700" dirty="0"/>
                  <a:t>)</a:t>
                </a:r>
                <a:endParaRPr kumimoji="1" lang="ja-JP" altLang="en-US" sz="2700"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4103948" y="2965523"/>
                <a:ext cx="3272627" cy="391710"/>
              </a:xfrm>
              <a:prstGeom prst="rect">
                <a:avLst/>
              </a:prstGeom>
              <a:blipFill rotWithShape="0">
                <a:blip r:embed="rId8"/>
                <a:stretch>
                  <a:fillRect l="-2607" t="-10769" r="-3724" b="-1538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p:cNvSpPr txBox="1"/>
              <p:nvPr/>
            </p:nvSpPr>
            <p:spPr>
              <a:xfrm>
                <a:off x="4068220" y="5628686"/>
                <a:ext cx="7584256" cy="693267"/>
              </a:xfrm>
              <a:prstGeom prst="rect">
                <a:avLst/>
              </a:prstGeom>
              <a:noFill/>
            </p:spPr>
            <p:txBody>
              <a:bodyPr wrap="none" rtlCol="0">
                <a:spAutoFit/>
              </a:bodyPr>
              <a:lstStyle/>
              <a:p>
                <a:r>
                  <a:rPr kumimoji="1" lang="en-US" altLang="ja-JP" sz="2700" dirty="0"/>
                  <a:t>We define viscous torque as </a:t>
                </a:r>
                <a14:m>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𝑇</m:t>
                        </m:r>
                      </m:e>
                      <m:sub>
                        <m:r>
                          <m:rPr>
                            <m:sty m:val="p"/>
                          </m:rPr>
                          <a:rPr kumimoji="1" lang="en-US" altLang="ja-JP" sz="2700" i="1">
                            <a:latin typeface="Cambria Math" panose="02040503050406030204" pitchFamily="18" charset="0"/>
                          </a:rPr>
                          <m:t>vis</m:t>
                        </m:r>
                      </m:sub>
                    </m:sSub>
                    <m:r>
                      <a:rPr kumimoji="1" lang="en-US" altLang="ja-JP" sz="2700" i="1">
                        <a:latin typeface="Cambria Math" panose="02040503050406030204" pitchFamily="18" charset="0"/>
                      </a:rPr>
                      <m:t>=</m:t>
                    </m:r>
                    <m:r>
                      <a:rPr lang="en-US" altLang="ja-JP" sz="2700" i="1">
                        <a:latin typeface="Cambria Math" panose="02040503050406030204" pitchFamily="18" charset="0"/>
                      </a:rPr>
                      <m:t>𝜇</m:t>
                    </m:r>
                    <m:r>
                      <a:rPr lang="en-US" altLang="ja-JP" sz="2700" i="1">
                        <a:latin typeface="Cambria Math" panose="02040503050406030204" pitchFamily="18" charset="0"/>
                      </a:rPr>
                      <m:t>𝑅</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𝑑</m:t>
                        </m:r>
                        <m:r>
                          <m:rPr>
                            <m:sty m:val="p"/>
                          </m:rPr>
                          <a:rPr kumimoji="1" lang="en-US" altLang="ja-JP" sz="2700">
                            <a:latin typeface="Cambria Math" panose="02040503050406030204" pitchFamily="18" charset="0"/>
                          </a:rPr>
                          <m:t>Ω</m:t>
                        </m:r>
                      </m:num>
                      <m:den>
                        <m:r>
                          <a:rPr kumimoji="1" lang="en-US" altLang="ja-JP" sz="2700" i="1">
                            <a:latin typeface="Cambria Math" panose="02040503050406030204" pitchFamily="18" charset="0"/>
                          </a:rPr>
                          <m:t>𝑑𝑅</m:t>
                        </m:r>
                      </m:den>
                    </m:f>
                  </m:oMath>
                </a14:m>
                <a:r>
                  <a:rPr kumimoji="1" lang="en-US" altLang="ja-JP" sz="2700" dirty="0"/>
                  <a:t>, then</a:t>
                </a:r>
                <a:endParaRPr kumimoji="1" lang="ja-JP" altLang="en-US" sz="2700"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1187624" y="3753036"/>
                <a:ext cx="5127814" cy="492892"/>
              </a:xfrm>
              <a:prstGeom prst="rect">
                <a:avLst/>
              </a:prstGeom>
              <a:blipFill rotWithShape="0">
                <a:blip r:embed="rId9"/>
                <a:stretch>
                  <a:fillRect l="-1070" r="-238" b="-246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p:cNvSpPr txBox="1"/>
              <p:nvPr/>
            </p:nvSpPr>
            <p:spPr>
              <a:xfrm>
                <a:off x="11975722" y="5534348"/>
                <a:ext cx="2747226" cy="8337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𝜇</m:t>
                      </m:r>
                      <m:r>
                        <m:rPr>
                          <m:sty m:val="p"/>
                        </m:rPr>
                        <a:rPr kumimoji="1" lang="en-US" altLang="ja-JP" sz="2700">
                          <a:latin typeface="Cambria Math" panose="02040503050406030204" pitchFamily="18" charset="0"/>
                        </a:rPr>
                        <m:t>Δ</m:t>
                      </m:r>
                      <m:r>
                        <a:rPr kumimoji="1" lang="en-US" altLang="ja-JP" sz="2700" b="1" i="1">
                          <a:latin typeface="Cambria Math" panose="02040503050406030204" pitchFamily="18" charset="0"/>
                        </a:rPr>
                        <m:t>𝒗</m:t>
                      </m:r>
                      <m:r>
                        <a:rPr kumimoji="1" lang="en-US" altLang="ja-JP" sz="2700" b="1"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1</m:t>
                          </m:r>
                        </m:num>
                        <m:den>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𝑅</m:t>
                              </m:r>
                            </m:e>
                            <m:sup>
                              <m:r>
                                <a:rPr kumimoji="1" lang="en-US" altLang="ja-JP" sz="2700" i="1">
                                  <a:latin typeface="Cambria Math" panose="02040503050406030204" pitchFamily="18" charset="0"/>
                                </a:rPr>
                                <m:t>2</m:t>
                              </m:r>
                            </m:sup>
                          </m:sSup>
                        </m:den>
                      </m:f>
                      <m:f>
                        <m:fPr>
                          <m:ctrlPr>
                            <a:rPr lang="en-US" altLang="ja-JP" sz="2700" i="1">
                              <a:latin typeface="Cambria Math" panose="02040503050406030204" pitchFamily="18" charset="0"/>
                            </a:rPr>
                          </m:ctrlPr>
                        </m:fPr>
                        <m:num>
                          <m:r>
                            <a:rPr lang="en-US" altLang="ja-JP" sz="2700" i="1">
                              <a:latin typeface="Cambria Math" panose="02040503050406030204" pitchFamily="18" charset="0"/>
                            </a:rPr>
                            <m:t>𝜕</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𝑅</m:t>
                              </m:r>
                            </m:e>
                            <m:sup>
                              <m:r>
                                <a:rPr lang="en-US" altLang="ja-JP" sz="2700" i="1">
                                  <a:latin typeface="Cambria Math" panose="02040503050406030204" pitchFamily="18" charset="0"/>
                                </a:rPr>
                                <m:t>2</m:t>
                              </m:r>
                            </m:sup>
                          </m:sSup>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𝑇</m:t>
                              </m:r>
                            </m:e>
                            <m:sub>
                              <m:r>
                                <m:rPr>
                                  <m:sty m:val="p"/>
                                </m:rPr>
                                <a:rPr lang="en-US" altLang="ja-JP" sz="2700" i="1">
                                  <a:latin typeface="Cambria Math" panose="02040503050406030204" pitchFamily="18" charset="0"/>
                                </a:rPr>
                                <m:t>vis</m:t>
                              </m:r>
                            </m:sub>
                          </m:sSub>
                        </m:num>
                        <m:den>
                          <m:r>
                            <a:rPr lang="en-US" altLang="ja-JP" sz="2700" i="1">
                              <a:latin typeface="Cambria Math" panose="02040503050406030204" pitchFamily="18" charset="0"/>
                            </a:rPr>
                            <m:t>𝑑𝑅</m:t>
                          </m:r>
                        </m:den>
                      </m:f>
                    </m:oMath>
                  </m:oMathPara>
                </a14:m>
                <a:endParaRPr kumimoji="1" lang="ja-JP" altLang="en-US" sz="2700"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6460106" y="3690135"/>
                <a:ext cx="1832938" cy="555793"/>
              </a:xfrm>
              <a:prstGeom prst="rect">
                <a:avLst/>
              </a:prstGeom>
              <a:blipFill rotWithShape="0">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p:cNvSpPr txBox="1"/>
              <p:nvPr/>
            </p:nvSpPr>
            <p:spPr>
              <a:xfrm>
                <a:off x="3150260" y="6924630"/>
                <a:ext cx="5654177" cy="507831"/>
              </a:xfrm>
              <a:prstGeom prst="rect">
                <a:avLst/>
              </a:prstGeom>
              <a:noFill/>
            </p:spPr>
            <p:txBody>
              <a:bodyPr wrap="none" rtlCol="0">
                <a:spAutoFit/>
              </a:bodyPr>
              <a:lstStyle/>
              <a:p>
                <a:r>
                  <a:rPr kumimoji="1" lang="en-US" altLang="ja-JP" sz="2700" dirty="0"/>
                  <a:t>Alpha-viscosity model: </a:t>
                </a:r>
                <a14:m>
                  <m:oMath xmlns:m="http://schemas.openxmlformats.org/officeDocument/2006/math">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𝑇</m:t>
                        </m:r>
                      </m:e>
                      <m:sub>
                        <m:r>
                          <m:rPr>
                            <m:sty m:val="p"/>
                          </m:rPr>
                          <a:rPr lang="en-US" altLang="ja-JP" sz="2700" i="1">
                            <a:latin typeface="Cambria Math" panose="02040503050406030204" pitchFamily="18" charset="0"/>
                          </a:rPr>
                          <m:t>vis</m:t>
                        </m:r>
                      </m:sub>
                    </m:sSub>
                    <m:r>
                      <a:rPr lang="en-US" altLang="ja-JP" sz="2700" i="1">
                        <a:latin typeface="Cambria Math" panose="02040503050406030204" pitchFamily="18" charset="0"/>
                      </a:rPr>
                      <m:t>=</m:t>
                    </m:r>
                    <m:r>
                      <a:rPr lang="en-US" altLang="ja-JP" sz="2700">
                        <a:latin typeface="Cambria Math" panose="02040503050406030204" pitchFamily="18" charset="0"/>
                      </a:rPr>
                      <m:t>−</m:t>
                    </m:r>
                    <m:r>
                      <a:rPr lang="en-US" altLang="ja-JP" sz="2700" i="1">
                        <a:latin typeface="Cambria Math" panose="02040503050406030204" pitchFamily="18" charset="0"/>
                      </a:rPr>
                      <m:t>𝛼</m:t>
                    </m:r>
                    <m:r>
                      <a:rPr lang="en-US" altLang="ja-JP" sz="2700" i="1">
                        <a:latin typeface="Cambria Math" panose="02040503050406030204" pitchFamily="18" charset="0"/>
                      </a:rPr>
                      <m:t>𝑃</m:t>
                    </m:r>
                  </m:oMath>
                </a14:m>
                <a:endParaRPr kumimoji="1" lang="ja-JP" altLang="en-US" sz="2700" dirty="0"/>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575556" y="4617132"/>
                <a:ext cx="3833101" cy="369332"/>
              </a:xfrm>
              <a:prstGeom prst="rect">
                <a:avLst/>
              </a:prstGeom>
              <a:blipFill rotWithShape="0">
                <a:blip r:embed="rId11"/>
                <a:stretch>
                  <a:fillRect l="-1272" t="-11475" b="-213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p:cNvSpPr txBox="1"/>
              <p:nvPr/>
            </p:nvSpPr>
            <p:spPr>
              <a:xfrm>
                <a:off x="9467987" y="6906971"/>
                <a:ext cx="5026569" cy="507831"/>
              </a:xfrm>
              <a:prstGeom prst="rect">
                <a:avLst/>
              </a:prstGeom>
              <a:noFill/>
            </p:spPr>
            <p:txBody>
              <a:bodyPr wrap="none" rtlCol="0">
                <a:spAutoFit/>
              </a:bodyPr>
              <a:lstStyle/>
              <a:p>
                <a:r>
                  <a:rPr kumimoji="1" lang="en-US" altLang="ja-JP" sz="2700" dirty="0"/>
                  <a:t>Non-dimensional parameter </a:t>
                </a:r>
                <a14:m>
                  <m:oMath xmlns:m="http://schemas.openxmlformats.org/officeDocument/2006/math">
                    <m:r>
                      <a:rPr kumimoji="1" lang="en-US" altLang="ja-JP" sz="2700" i="1">
                        <a:latin typeface="Cambria Math" panose="02040503050406030204" pitchFamily="18" charset="0"/>
                      </a:rPr>
                      <m:t>𝛼</m:t>
                    </m:r>
                  </m:oMath>
                </a14:m>
                <a:endParaRPr kumimoji="1" lang="ja-JP" altLang="en-US" sz="2700"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4788024" y="4605358"/>
                <a:ext cx="3418500" cy="369332"/>
              </a:xfrm>
              <a:prstGeom prst="rect">
                <a:avLst/>
              </a:prstGeom>
              <a:blipFill rotWithShape="0">
                <a:blip r:embed="rId12"/>
                <a:stretch>
                  <a:fillRect l="-1426" t="-11475" b="-21311"/>
                </a:stretch>
              </a:blipFill>
            </p:spPr>
            <p:txBody>
              <a:bodyPr/>
              <a:lstStyle/>
              <a:p>
                <a:r>
                  <a:rPr lang="ja-JP" altLang="en-US">
                    <a:noFill/>
                  </a:rPr>
                  <a:t> </a:t>
                </a:r>
              </a:p>
            </p:txBody>
          </p:sp>
        </mc:Fallback>
      </mc:AlternateContent>
      <p:sp>
        <p:nvSpPr>
          <p:cNvPr id="15" name="円/楕円 14"/>
          <p:cNvSpPr/>
          <p:nvPr/>
        </p:nvSpPr>
        <p:spPr bwMode="auto">
          <a:xfrm>
            <a:off x="4230212" y="8598557"/>
            <a:ext cx="647972" cy="647972"/>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cxnSp>
        <p:nvCxnSpPr>
          <p:cNvPr id="17" name="直線コネクタ 16"/>
          <p:cNvCxnSpPr/>
          <p:nvPr/>
        </p:nvCxnSpPr>
        <p:spPr bwMode="auto">
          <a:xfrm flipV="1">
            <a:off x="5040177" y="7460883"/>
            <a:ext cx="4913788" cy="113767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線コネクタ 18"/>
          <p:cNvCxnSpPr/>
          <p:nvPr/>
        </p:nvCxnSpPr>
        <p:spPr bwMode="auto">
          <a:xfrm>
            <a:off x="5094175" y="9246529"/>
            <a:ext cx="4913788" cy="80996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コネクタ 20"/>
          <p:cNvCxnSpPr/>
          <p:nvPr/>
        </p:nvCxnSpPr>
        <p:spPr bwMode="auto">
          <a:xfrm>
            <a:off x="5040177" y="8922543"/>
            <a:ext cx="809965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矢印コネクタ 22"/>
          <p:cNvCxnSpPr/>
          <p:nvPr/>
        </p:nvCxnSpPr>
        <p:spPr bwMode="auto">
          <a:xfrm>
            <a:off x="9105595" y="7680596"/>
            <a:ext cx="0" cy="1196221"/>
          </a:xfrm>
          <a:prstGeom prst="straightConnector1">
            <a:avLst/>
          </a:prstGeom>
          <a:solidFill>
            <a:schemeClr val="accent1"/>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4" name="テキスト ボックス 23"/>
              <p:cNvSpPr txBox="1"/>
              <p:nvPr/>
            </p:nvSpPr>
            <p:spPr>
              <a:xfrm>
                <a:off x="9090057" y="8137397"/>
                <a:ext cx="377219"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𝐻</m:t>
                      </m:r>
                    </m:oMath>
                  </m:oMathPara>
                </a14:m>
                <a:endParaRPr kumimoji="1" lang="ja-JP" altLang="en-US" sz="2700" dirty="0"/>
              </a:p>
            </p:txBody>
          </p:sp>
        </mc:Choice>
        <mc:Fallback xmlns="">
          <p:sp>
            <p:nvSpPr>
              <p:cNvPr id="24" name="テキスト ボックス 23"/>
              <p:cNvSpPr txBox="1">
                <a:spLocks noRot="1" noChangeAspect="1" noMove="1" noResize="1" noEditPoints="1" noAdjustHandles="1" noChangeArrowheads="1" noChangeShapeType="1" noTextEdit="1"/>
              </p:cNvSpPr>
              <p:nvPr/>
            </p:nvSpPr>
            <p:spPr>
              <a:xfrm>
                <a:off x="4536032" y="5425769"/>
                <a:ext cx="251992" cy="276999"/>
              </a:xfrm>
              <a:prstGeom prst="rect">
                <a:avLst/>
              </a:prstGeom>
              <a:blipFill rotWithShape="0">
                <a:blip r:embed="rId13"/>
                <a:stretch>
                  <a:fillRect l="-17073" r="-17073" b="-13333"/>
                </a:stretch>
              </a:blipFill>
            </p:spPr>
            <p:txBody>
              <a:bodyPr/>
              <a:lstStyle/>
              <a:p>
                <a:r>
                  <a:rPr lang="ja-JP" altLang="en-US">
                    <a:noFill/>
                  </a:rPr>
                  <a:t> </a:t>
                </a:r>
              </a:p>
            </p:txBody>
          </p:sp>
        </mc:Fallback>
      </mc:AlternateContent>
      <p:pic>
        <p:nvPicPr>
          <p:cNvPr id="9220" name="Picture 4" descr="é¢é£ç»å"/>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839439" y="8967279"/>
            <a:ext cx="501127" cy="537721"/>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直線矢印コネクタ 27"/>
          <p:cNvCxnSpPr/>
          <p:nvPr/>
        </p:nvCxnSpPr>
        <p:spPr bwMode="auto">
          <a:xfrm flipH="1">
            <a:off x="9467987" y="8957548"/>
            <a:ext cx="1" cy="547453"/>
          </a:xfrm>
          <a:prstGeom prst="straightConnector1">
            <a:avLst/>
          </a:prstGeom>
          <a:solidFill>
            <a:schemeClr val="accent1"/>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1" name="テキスト ボックス 30"/>
              <p:cNvSpPr txBox="1"/>
              <p:nvPr/>
            </p:nvSpPr>
            <p:spPr>
              <a:xfrm>
                <a:off x="9549010" y="8967279"/>
                <a:ext cx="585610"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𝛼</m:t>
                      </m:r>
                      <m:r>
                        <a:rPr kumimoji="1" lang="en-US" altLang="ja-JP" sz="2700" i="1">
                          <a:latin typeface="Cambria Math" panose="02040503050406030204" pitchFamily="18" charset="0"/>
                        </a:rPr>
                        <m:t>𝐻</m:t>
                      </m:r>
                    </m:oMath>
                  </m:oMathPara>
                </a14:m>
                <a:endParaRPr kumimoji="1" lang="ja-JP" altLang="en-US" sz="2700" dirty="0"/>
              </a:p>
            </p:txBody>
          </p:sp>
        </mc:Choice>
        <mc:Fallback xmlns="">
          <p:sp>
            <p:nvSpPr>
              <p:cNvPr id="31" name="テキスト ボックス 30"/>
              <p:cNvSpPr txBox="1">
                <a:spLocks noRot="1" noChangeAspect="1" noMove="1" noResize="1" noEditPoints="1" noAdjustHandles="1" noChangeArrowheads="1" noChangeShapeType="1" noTextEdit="1"/>
              </p:cNvSpPr>
              <p:nvPr/>
            </p:nvSpPr>
            <p:spPr>
              <a:xfrm>
                <a:off x="4842048" y="5979109"/>
                <a:ext cx="389850" cy="276999"/>
              </a:xfrm>
              <a:prstGeom prst="rect">
                <a:avLst/>
              </a:prstGeom>
              <a:blipFill rotWithShape="0">
                <a:blip r:embed="rId15"/>
                <a:stretch>
                  <a:fillRect l="-10938" r="-10938" b="-11111"/>
                </a:stretch>
              </a:blipFill>
            </p:spPr>
            <p:txBody>
              <a:bodyPr/>
              <a:lstStyle/>
              <a:p>
                <a:r>
                  <a:rPr lang="ja-JP" altLang="en-US">
                    <a:noFill/>
                  </a:rPr>
                  <a:t> </a:t>
                </a:r>
              </a:p>
            </p:txBody>
          </p:sp>
        </mc:Fallback>
      </mc:AlternateContent>
      <p:sp>
        <p:nvSpPr>
          <p:cNvPr id="29" name="テキスト ボックス 28"/>
          <p:cNvSpPr txBox="1"/>
          <p:nvPr/>
        </p:nvSpPr>
        <p:spPr>
          <a:xfrm>
            <a:off x="9595408" y="9417819"/>
            <a:ext cx="6189515" cy="461665"/>
          </a:xfrm>
          <a:prstGeom prst="rect">
            <a:avLst/>
          </a:prstGeom>
          <a:noFill/>
        </p:spPr>
        <p:txBody>
          <a:bodyPr wrap="none" rtlCol="0">
            <a:spAutoFit/>
          </a:bodyPr>
          <a:lstStyle/>
          <a:p>
            <a:r>
              <a:rPr kumimoji="1" lang="en-US" altLang="ja-JP" sz="2400" dirty="0"/>
              <a:t>Vortex exchanges the angular momentum.</a:t>
            </a:r>
            <a:endParaRPr kumimoji="1" lang="ja-JP" altLang="en-US" sz="2400" dirty="0"/>
          </a:p>
        </p:txBody>
      </p:sp>
    </p:spTree>
    <p:extLst>
      <p:ext uri="{BB962C8B-B14F-4D97-AF65-F5344CB8AC3E}">
        <p14:creationId xmlns:p14="http://schemas.microsoft.com/office/powerpoint/2010/main" val="312144005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a:t>Magnetorotational</a:t>
            </a:r>
            <a:r>
              <a:rPr kumimoji="1" lang="en-US" altLang="ja-JP" dirty="0"/>
              <a:t> instability</a:t>
            </a:r>
            <a:endParaRPr kumimoji="1" lang="ja-JP" altLang="en-US" dirty="0"/>
          </a:p>
        </p:txBody>
      </p:sp>
      <p:sp>
        <p:nvSpPr>
          <p:cNvPr id="3" name="テキスト ボックス 2"/>
          <p:cNvSpPr txBox="1"/>
          <p:nvPr/>
        </p:nvSpPr>
        <p:spPr>
          <a:xfrm>
            <a:off x="2718279" y="1308872"/>
            <a:ext cx="7199407" cy="507831"/>
          </a:xfrm>
          <a:prstGeom prst="rect">
            <a:avLst/>
          </a:prstGeom>
          <a:noFill/>
        </p:spPr>
        <p:txBody>
          <a:bodyPr wrap="none" rtlCol="0">
            <a:spAutoFit/>
          </a:bodyPr>
          <a:lstStyle/>
          <a:p>
            <a:r>
              <a:rPr kumimoji="1" lang="en-US" altLang="ja-JP" sz="2700" dirty="0"/>
              <a:t>Origin of viscosity (</a:t>
            </a:r>
            <a:r>
              <a:rPr kumimoji="1" lang="en-US" altLang="ja-JP" sz="2700" dirty="0" err="1"/>
              <a:t>Balbus</a:t>
            </a:r>
            <a:r>
              <a:rPr kumimoji="1" lang="en-US" altLang="ja-JP" sz="2700" dirty="0"/>
              <a:t> &amp; Hawley 1991)</a:t>
            </a:r>
            <a:endParaRPr kumimoji="1" lang="ja-JP" altLang="en-US" sz="2700" dirty="0"/>
          </a:p>
        </p:txBody>
      </p:sp>
      <p:pic>
        <p:nvPicPr>
          <p:cNvPr id="11266" name="Picture 2" descr="ãmagneto-rotational instability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2264" y="2226833"/>
            <a:ext cx="4171306" cy="352846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5472159" y="2226833"/>
            <a:ext cx="2494594" cy="507831"/>
          </a:xfrm>
          <a:prstGeom prst="rect">
            <a:avLst/>
          </a:prstGeom>
          <a:noFill/>
        </p:spPr>
        <p:txBody>
          <a:bodyPr wrap="none" rtlCol="0">
            <a:spAutoFit/>
          </a:bodyPr>
          <a:lstStyle/>
          <a:p>
            <a:r>
              <a:rPr kumimoji="1" lang="en-US" altLang="ja-JP" sz="2700" dirty="0"/>
              <a:t>Magnetic Field</a:t>
            </a:r>
            <a:endParaRPr kumimoji="1" lang="ja-JP" altLang="en-US" sz="2700" dirty="0"/>
          </a:p>
        </p:txBody>
      </p:sp>
      <p:sp>
        <p:nvSpPr>
          <p:cNvPr id="5" name="テキスト ボックス 4"/>
          <p:cNvSpPr txBox="1"/>
          <p:nvPr/>
        </p:nvSpPr>
        <p:spPr>
          <a:xfrm>
            <a:off x="6228126" y="3464400"/>
            <a:ext cx="1399742" cy="507831"/>
          </a:xfrm>
          <a:prstGeom prst="rect">
            <a:avLst/>
          </a:prstGeom>
          <a:noFill/>
        </p:spPr>
        <p:txBody>
          <a:bodyPr wrap="none" rtlCol="0">
            <a:spAutoFit/>
          </a:bodyPr>
          <a:lstStyle/>
          <a:p>
            <a:r>
              <a:rPr kumimoji="1" lang="en-US" altLang="ja-JP" sz="2700" dirty="0"/>
              <a:t>tension</a:t>
            </a:r>
            <a:endParaRPr kumimoji="1" lang="ja-JP" altLang="en-US" sz="2700" dirty="0"/>
          </a:p>
        </p:txBody>
      </p:sp>
      <mc:AlternateContent xmlns:mc="http://schemas.openxmlformats.org/markup-compatibility/2006" xmlns:a14="http://schemas.microsoft.com/office/drawing/2010/main">
        <mc:Choice Requires="a14">
          <p:sp>
            <p:nvSpPr>
              <p:cNvPr id="6" name="テキスト ボックス 5"/>
              <p:cNvSpPr txBox="1"/>
              <p:nvPr/>
            </p:nvSpPr>
            <p:spPr>
              <a:xfrm>
                <a:off x="2880271" y="6168662"/>
                <a:ext cx="4199996" cy="699807"/>
              </a:xfrm>
              <a:prstGeom prst="rect">
                <a:avLst/>
              </a:prstGeom>
              <a:noFill/>
            </p:spPr>
            <p:txBody>
              <a:bodyPr wrap="none" rtlCol="0">
                <a:spAutoFit/>
              </a:bodyPr>
              <a:lstStyle/>
              <a:p>
                <a:r>
                  <a:rPr kumimoji="1" lang="en-US" altLang="ja-JP" sz="2700" dirty="0"/>
                  <a:t>Typical wave length: </a:t>
                </a:r>
                <a14:m>
                  <m:oMath xmlns:m="http://schemas.openxmlformats.org/officeDocument/2006/math">
                    <m:r>
                      <a:rPr kumimoji="1" lang="en-US" altLang="ja-JP" sz="2700" i="1">
                        <a:latin typeface="Cambria Math" panose="02040503050406030204" pitchFamily="18" charset="0"/>
                      </a:rPr>
                      <m:t>𝐻</m:t>
                    </m:r>
                    <m:f>
                      <m:fPr>
                        <m:ctrlPr>
                          <a:rPr kumimoji="1" lang="en-US" altLang="ja-JP" sz="2700" i="1">
                            <a:latin typeface="Cambria Math" panose="02040503050406030204" pitchFamily="18" charset="0"/>
                          </a:rPr>
                        </m:ctrlPr>
                      </m:fPr>
                      <m:num>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𝑣</m:t>
                            </m:r>
                          </m:e>
                          <m:sub>
                            <m:r>
                              <m:rPr>
                                <m:sty m:val="p"/>
                              </m:rPr>
                              <a:rPr kumimoji="1" lang="en-US" altLang="ja-JP" sz="2700">
                                <a:latin typeface="Cambria Math" panose="02040503050406030204" pitchFamily="18" charset="0"/>
                              </a:rPr>
                              <m:t>A</m:t>
                            </m:r>
                          </m:sub>
                        </m:sSub>
                      </m:num>
                      <m:den>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𝑣</m:t>
                            </m:r>
                          </m:e>
                          <m:sub>
                            <m:r>
                              <m:rPr>
                                <m:sty m:val="p"/>
                              </m:rPr>
                              <a:rPr kumimoji="1" lang="en-US" altLang="ja-JP" sz="2700">
                                <a:latin typeface="Cambria Math" panose="02040503050406030204" pitchFamily="18" charset="0"/>
                              </a:rPr>
                              <m:t>s</m:t>
                            </m:r>
                          </m:sub>
                        </m:sSub>
                      </m:den>
                    </m:f>
                  </m:oMath>
                </a14:m>
                <a:endParaRPr kumimoji="1" lang="ja-JP" altLang="en-US" sz="27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395536" y="4113076"/>
                <a:ext cx="2862579" cy="497187"/>
              </a:xfrm>
              <a:prstGeom prst="rect">
                <a:avLst/>
              </a:prstGeom>
              <a:blipFill rotWithShape="0">
                <a:blip r:embed="rId3"/>
                <a:stretch>
                  <a:fillRect l="-1919" t="-493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3677492" y="7086623"/>
                <a:ext cx="4250907" cy="771173"/>
              </a:xfrm>
              <a:prstGeom prst="rect">
                <a:avLst/>
              </a:prstGeom>
              <a:noFill/>
            </p:spPr>
            <p:txBody>
              <a:bodyPr wrap="none" rtlCol="0">
                <a:spAutoFit/>
              </a:bodyPr>
              <a:lstStyle/>
              <a:p>
                <a:r>
                  <a:rPr kumimoji="1" lang="en-US" altLang="ja-JP" sz="2700" dirty="0"/>
                  <a:t>Alfven velocity </a:t>
                </a:r>
                <a14:m>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𝑣</m:t>
                        </m:r>
                      </m:e>
                      <m:sub>
                        <m:r>
                          <m:rPr>
                            <m:sty m:val="p"/>
                          </m:rPr>
                          <a:rPr kumimoji="1" lang="en-US" altLang="ja-JP" sz="2700">
                            <a:latin typeface="Cambria Math" panose="02040503050406030204" pitchFamily="18" charset="0"/>
                          </a:rPr>
                          <m:t>A</m:t>
                        </m:r>
                      </m:sub>
                    </m:sSub>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𝐵</m:t>
                        </m:r>
                      </m:num>
                      <m:den>
                        <m:rad>
                          <m:radPr>
                            <m:degHide m:val="on"/>
                            <m:ctrlPr>
                              <a:rPr kumimoji="1" lang="en-US" altLang="ja-JP" sz="2700" i="1">
                                <a:latin typeface="Cambria Math" panose="02040503050406030204" pitchFamily="18" charset="0"/>
                              </a:rPr>
                            </m:ctrlPr>
                          </m:radPr>
                          <m:deg/>
                          <m:e>
                            <m:r>
                              <a:rPr kumimoji="1" lang="en-US" altLang="ja-JP" sz="2700" i="1">
                                <a:latin typeface="Cambria Math" panose="02040503050406030204" pitchFamily="18" charset="0"/>
                              </a:rPr>
                              <m:t>4</m:t>
                            </m:r>
                            <m:r>
                              <a:rPr kumimoji="1" lang="en-US" altLang="ja-JP" sz="2700" i="1">
                                <a:latin typeface="Cambria Math" panose="02040503050406030204" pitchFamily="18" charset="0"/>
                              </a:rPr>
                              <m:t>𝜋𝜌</m:t>
                            </m:r>
                          </m:e>
                        </m:rad>
                      </m:den>
                    </m:f>
                  </m:oMath>
                </a14:m>
                <a:endParaRPr kumimoji="1" lang="ja-JP" altLang="en-US" sz="27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927098" y="4725144"/>
                <a:ext cx="2883033" cy="544765"/>
              </a:xfrm>
              <a:prstGeom prst="rect">
                <a:avLst/>
              </a:prstGeom>
              <a:blipFill rotWithShape="0">
                <a:blip r:embed="rId4"/>
                <a:stretch>
                  <a:fillRect l="-1691" b="-112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p:cNvSpPr txBox="1"/>
              <p:nvPr/>
            </p:nvSpPr>
            <p:spPr>
              <a:xfrm>
                <a:off x="2995495" y="8075939"/>
                <a:ext cx="7812716" cy="523413"/>
              </a:xfrm>
              <a:prstGeom prst="rect">
                <a:avLst/>
              </a:prstGeom>
              <a:noFill/>
            </p:spPr>
            <p:txBody>
              <a:bodyPr wrap="none" rtlCol="0">
                <a:spAutoFit/>
              </a:bodyPr>
              <a:lstStyle/>
              <a:p>
                <a:r>
                  <a:rPr kumimoji="1" lang="en-US" altLang="ja-JP" sz="2700" dirty="0"/>
                  <a:t>Typical growing timescale: </a:t>
                </a:r>
                <a14:m>
                  <m:oMath xmlns:m="http://schemas.openxmlformats.org/officeDocument/2006/math">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𝜏</m:t>
                        </m:r>
                        <m:r>
                          <a:rPr kumimoji="1" lang="en-US" altLang="ja-JP" sz="2700" i="1">
                            <a:latin typeface="Cambria Math" panose="02040503050406030204" pitchFamily="18" charset="0"/>
                          </a:rPr>
                          <m:t>=</m:t>
                        </m:r>
                        <m:r>
                          <m:rPr>
                            <m:sty m:val="p"/>
                          </m:rPr>
                          <a:rPr kumimoji="1" lang="en-US" altLang="ja-JP" sz="2700">
                            <a:latin typeface="Cambria Math" panose="02040503050406030204" pitchFamily="18" charset="0"/>
                          </a:rPr>
                          <m:t>Ω</m:t>
                        </m:r>
                      </m:e>
                      <m:sup>
                        <m:r>
                          <a:rPr kumimoji="1" lang="en-US" altLang="ja-JP" sz="2700">
                            <a:latin typeface="Cambria Math" panose="02040503050406030204" pitchFamily="18" charset="0"/>
                          </a:rPr>
                          <m:t>−1</m:t>
                        </m:r>
                      </m:sup>
                    </m:sSup>
                    <m:r>
                      <a:rPr kumimoji="1" lang="en-US" altLang="ja-JP" sz="2700" i="1">
                        <a:latin typeface="Cambria Math" panose="02040503050406030204" pitchFamily="18" charset="0"/>
                      </a:rPr>
                      <m:t>  (</m:t>
                    </m:r>
                    <m:r>
                      <a:rPr kumimoji="1" lang="en-US" altLang="ja-JP" sz="2700" i="1">
                        <a:latin typeface="Cambria Math" panose="02040503050406030204" pitchFamily="18" charset="0"/>
                      </a:rPr>
                      <m:t>𝛿</m:t>
                    </m:r>
                    <m:r>
                      <a:rPr kumimoji="1" lang="en-US" altLang="ja-JP" sz="2700" i="1">
                        <a:latin typeface="Cambria Math" panose="02040503050406030204" pitchFamily="18" charset="0"/>
                      </a:rPr>
                      <m:t>𝐵</m:t>
                    </m:r>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𝑒</m:t>
                        </m:r>
                      </m:e>
                      <m:sup>
                        <m:r>
                          <a:rPr kumimoji="1" lang="en-US" altLang="ja-JP" sz="2700" i="1">
                            <a:latin typeface="Cambria Math" panose="02040503050406030204" pitchFamily="18" charset="0"/>
                          </a:rPr>
                          <m:t>−</m:t>
                        </m:r>
                        <m:r>
                          <a:rPr kumimoji="1" lang="en-US" altLang="ja-JP" sz="2700" i="1">
                            <a:latin typeface="Cambria Math" panose="02040503050406030204" pitchFamily="18" charset="0"/>
                          </a:rPr>
                          <m:t>𝑡</m:t>
                        </m:r>
                        <m:r>
                          <a:rPr kumimoji="1" lang="en-US" altLang="ja-JP" sz="2700" i="1">
                            <a:latin typeface="Cambria Math" panose="02040503050406030204" pitchFamily="18" charset="0"/>
                          </a:rPr>
                          <m:t>/</m:t>
                        </m:r>
                        <m:r>
                          <a:rPr kumimoji="1" lang="en-US" altLang="ja-JP" sz="2700" i="1">
                            <a:latin typeface="Cambria Math" panose="02040503050406030204" pitchFamily="18" charset="0"/>
                          </a:rPr>
                          <m:t>𝜏</m:t>
                        </m:r>
                      </m:sup>
                    </m:sSup>
                    <m:r>
                      <a:rPr kumimoji="1" lang="en-US" altLang="ja-JP" sz="2700" i="1">
                        <a:latin typeface="Cambria Math" panose="02040503050406030204" pitchFamily="18" charset="0"/>
                      </a:rPr>
                      <m:t>)</m:t>
                    </m:r>
                  </m:oMath>
                </a14:m>
                <a:endParaRPr kumimoji="1" lang="ja-JP" altLang="en-US" sz="2700"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472364" y="5384790"/>
                <a:ext cx="5273623" cy="379656"/>
              </a:xfrm>
              <a:prstGeom prst="rect">
                <a:avLst/>
              </a:prstGeom>
              <a:blipFill rotWithShape="0">
                <a:blip r:embed="rId5"/>
                <a:stretch>
                  <a:fillRect l="-924" t="-9524" b="-1904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2995496" y="9030539"/>
                <a:ext cx="3598229" cy="507831"/>
              </a:xfrm>
              <a:prstGeom prst="rect">
                <a:avLst/>
              </a:prstGeom>
              <a:noFill/>
            </p:spPr>
            <p:txBody>
              <a:bodyPr wrap="none" rtlCol="0">
                <a:spAutoFit/>
              </a:bodyPr>
              <a:lstStyle/>
              <a:p>
                <a:r>
                  <a:rPr kumimoji="1" lang="en-US" altLang="ja-JP" sz="2700" dirty="0"/>
                  <a:t>may grow as </a:t>
                </a:r>
                <a14:m>
                  <m:oMath xmlns:m="http://schemas.openxmlformats.org/officeDocument/2006/math">
                    <m:r>
                      <a:rPr kumimoji="1" lang="en-US" altLang="ja-JP" sz="2700" i="1">
                        <a:latin typeface="Cambria Math" panose="02040503050406030204" pitchFamily="18" charset="0"/>
                      </a:rPr>
                      <m:t>𝛿</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𝐵</m:t>
                        </m:r>
                      </m:e>
                      <m:sup>
                        <m:r>
                          <a:rPr kumimoji="1" lang="en-US" altLang="ja-JP" sz="2700" i="1">
                            <a:latin typeface="Cambria Math" panose="02040503050406030204" pitchFamily="18" charset="0"/>
                          </a:rPr>
                          <m:t>2</m:t>
                        </m:r>
                      </m:sup>
                    </m:sSup>
                    <m:r>
                      <a:rPr kumimoji="1" lang="en-US" altLang="ja-JP" sz="2700" i="1">
                        <a:latin typeface="Cambria Math" panose="02040503050406030204" pitchFamily="18" charset="0"/>
                      </a:rPr>
                      <m:t>∼</m:t>
                    </m:r>
                    <m:r>
                      <a:rPr kumimoji="1" lang="en-US" altLang="ja-JP" sz="2700" i="1">
                        <a:latin typeface="Cambria Math" panose="02040503050406030204" pitchFamily="18" charset="0"/>
                      </a:rPr>
                      <m:t>𝑃</m:t>
                    </m:r>
                  </m:oMath>
                </a14:m>
                <a:endParaRPr kumimoji="1" lang="ja-JP" altLang="en-US" sz="27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472364" y="6021288"/>
                <a:ext cx="2462534" cy="369332"/>
              </a:xfrm>
              <a:prstGeom prst="rect">
                <a:avLst/>
              </a:prstGeom>
              <a:blipFill rotWithShape="0">
                <a:blip r:embed="rId6"/>
                <a:stretch>
                  <a:fillRect l="-1980" t="-13333" b="-23333"/>
                </a:stretch>
              </a:blipFill>
            </p:spPr>
            <p:txBody>
              <a:bodyPr/>
              <a:lstStyle/>
              <a:p>
                <a:r>
                  <a:rPr lang="ja-JP" altLang="en-US">
                    <a:noFill/>
                  </a:rPr>
                  <a:t> </a:t>
                </a:r>
              </a:p>
            </p:txBody>
          </p:sp>
        </mc:Fallback>
      </mc:AlternateContent>
      <p:pic>
        <p:nvPicPr>
          <p:cNvPr id="11268" name="Picture 4" descr="http://www.cfca.nao.ac.jp/files/glbdsk8_snp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59991" y="1805837"/>
            <a:ext cx="5340824" cy="4354570"/>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12383860" y="1251925"/>
            <a:ext cx="1824538" cy="507831"/>
          </a:xfrm>
          <a:prstGeom prst="rect">
            <a:avLst/>
          </a:prstGeom>
          <a:noFill/>
        </p:spPr>
        <p:txBody>
          <a:bodyPr wrap="none" rtlCol="0">
            <a:spAutoFit/>
          </a:bodyPr>
          <a:lstStyle/>
          <a:p>
            <a:r>
              <a:rPr kumimoji="1" lang="en-US" altLang="ja-JP" sz="2700" dirty="0"/>
              <a:t>Simulation</a:t>
            </a:r>
            <a:endParaRPr kumimoji="1" lang="ja-JP" altLang="en-US" sz="2700" dirty="0"/>
          </a:p>
        </p:txBody>
      </p:sp>
      <mc:AlternateContent xmlns:mc="http://schemas.openxmlformats.org/markup-compatibility/2006" xmlns:a14="http://schemas.microsoft.com/office/drawing/2010/main">
        <mc:Choice Requires="a14">
          <p:sp>
            <p:nvSpPr>
              <p:cNvPr id="12" name="テキスト ボックス 11"/>
              <p:cNvSpPr txBox="1"/>
              <p:nvPr/>
            </p:nvSpPr>
            <p:spPr>
              <a:xfrm>
                <a:off x="10115958" y="6840275"/>
                <a:ext cx="3783793" cy="923330"/>
              </a:xfrm>
              <a:prstGeom prst="rect">
                <a:avLst/>
              </a:prstGeom>
              <a:noFill/>
            </p:spPr>
            <p:txBody>
              <a:bodyPr wrap="none" rtlCol="0">
                <a:spAutoFit/>
              </a:bodyPr>
              <a:lstStyle/>
              <a:p>
                <a:r>
                  <a:rPr lang="en-US" altLang="ja-JP" sz="2700" dirty="0"/>
                  <a:t>Effective viscosity</a:t>
                </a:r>
              </a:p>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𝛼</m:t>
                      </m:r>
                      <m:r>
                        <a:rPr kumimoji="1" lang="en-US" altLang="ja-JP" sz="2700" i="1">
                          <a:latin typeface="Cambria Math" panose="02040503050406030204" pitchFamily="18" charset="0"/>
                        </a:rPr>
                        <m:t>∼0.01−0.1</m:t>
                      </m:r>
                    </m:oMath>
                  </m:oMathPara>
                </a14:m>
                <a:endParaRPr kumimoji="1" lang="ja-JP" altLang="en-US" sz="2700"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5220072" y="4560887"/>
                <a:ext cx="2255746" cy="646331"/>
              </a:xfrm>
              <a:prstGeom prst="rect">
                <a:avLst/>
              </a:prstGeom>
              <a:blipFill rotWithShape="0">
                <a:blip r:embed="rId8"/>
                <a:stretch>
                  <a:fillRect l="-2162" t="-4717" r="-1892"/>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39155286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降着</a:t>
            </a:r>
            <a:r>
              <a:rPr lang="ja-JP" altLang="en-US" dirty="0" smtClean="0"/>
              <a:t>円盤の式</a:t>
            </a:r>
            <a:endParaRPr kumimoji="1" lang="ja-JP" altLang="en-US" dirty="0"/>
          </a:p>
        </p:txBody>
      </p:sp>
      <p:sp>
        <p:nvSpPr>
          <p:cNvPr id="3" name="テキスト ボックス 2"/>
          <p:cNvSpPr txBox="1"/>
          <p:nvPr/>
        </p:nvSpPr>
        <p:spPr>
          <a:xfrm>
            <a:off x="897093" y="1707508"/>
            <a:ext cx="1962397" cy="507831"/>
          </a:xfrm>
          <a:prstGeom prst="rect">
            <a:avLst/>
          </a:prstGeom>
          <a:noFill/>
        </p:spPr>
        <p:txBody>
          <a:bodyPr wrap="none" rtlCol="0">
            <a:spAutoFit/>
          </a:bodyPr>
          <a:lstStyle/>
          <a:p>
            <a:r>
              <a:rPr kumimoji="1" lang="en-US" altLang="ja-JP" sz="2700" dirty="0">
                <a:solidFill>
                  <a:srgbClr val="00B050"/>
                </a:solidFill>
              </a:rPr>
              <a:t>Continuity:</a:t>
            </a:r>
            <a:endParaRPr kumimoji="1" lang="ja-JP" altLang="en-US" sz="2700" dirty="0">
              <a:solidFill>
                <a:srgbClr val="00B050"/>
              </a:solidFill>
            </a:endParaRPr>
          </a:p>
        </p:txBody>
      </p:sp>
      <mc:AlternateContent xmlns:mc="http://schemas.openxmlformats.org/markup-compatibility/2006" xmlns:a14="http://schemas.microsoft.com/office/drawing/2010/main">
        <mc:Choice Requires="a14">
          <p:sp>
            <p:nvSpPr>
              <p:cNvPr id="4" name="テキスト ボックス 3"/>
              <p:cNvSpPr txBox="1"/>
              <p:nvPr/>
            </p:nvSpPr>
            <p:spPr>
              <a:xfrm>
                <a:off x="2940251" y="1770255"/>
                <a:ext cx="2318262" cy="4286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sz="2700" i="1">
                              <a:latin typeface="Cambria Math" panose="02040503050406030204" pitchFamily="18" charset="0"/>
                            </a:rPr>
                          </m:ctrlPr>
                        </m:accPr>
                        <m:e>
                          <m:r>
                            <a:rPr kumimoji="1" lang="en-US" altLang="ja-JP" sz="2700" i="1">
                              <a:latin typeface="Cambria Math" panose="02040503050406030204" pitchFamily="18" charset="0"/>
                            </a:rPr>
                            <m:t>𝑀</m:t>
                          </m:r>
                        </m:e>
                      </m:acc>
                      <m:r>
                        <a:rPr kumimoji="1" lang="en-US" altLang="ja-JP" sz="2700" i="1">
                          <a:latin typeface="Cambria Math" panose="02040503050406030204" pitchFamily="18" charset="0"/>
                        </a:rPr>
                        <m:t>=−2</m:t>
                      </m:r>
                      <m:r>
                        <a:rPr kumimoji="1" lang="en-US" altLang="ja-JP" sz="2700" i="1">
                          <a:latin typeface="Cambria Math" panose="02040503050406030204" pitchFamily="18" charset="0"/>
                        </a:rPr>
                        <m:t>𝜋</m:t>
                      </m:r>
                      <m:r>
                        <a:rPr kumimoji="1" lang="en-US" altLang="ja-JP" sz="2700" i="1">
                          <a:latin typeface="Cambria Math" panose="02040503050406030204" pitchFamily="18" charset="0"/>
                        </a:rPr>
                        <m:t>𝑅</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𝑣</m:t>
                          </m:r>
                        </m:e>
                        <m:sub>
                          <m:r>
                            <a:rPr kumimoji="1" lang="en-US" altLang="ja-JP" sz="2700" i="1">
                              <a:latin typeface="Cambria Math" panose="02040503050406030204" pitchFamily="18" charset="0"/>
                            </a:rPr>
                            <m:t>𝑅</m:t>
                          </m:r>
                        </m:sub>
                      </m:sSub>
                      <m:r>
                        <m:rPr>
                          <m:sty m:val="p"/>
                        </m:rPr>
                        <a:rPr kumimoji="1" lang="en-US" altLang="ja-JP" sz="2700">
                          <a:latin typeface="Cambria Math" panose="02040503050406030204" pitchFamily="18" charset="0"/>
                        </a:rPr>
                        <m:t>Σ</m:t>
                      </m:r>
                    </m:oMath>
                  </m:oMathPara>
                </a14:m>
                <a:endParaRPr kumimoji="1" lang="ja-JP" altLang="en-US" sz="27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2940251" y="1770255"/>
                <a:ext cx="2318262" cy="428643"/>
              </a:xfrm>
              <a:prstGeom prst="rect">
                <a:avLst/>
              </a:prstGeom>
              <a:blipFill rotWithShape="0">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907729" y="2756978"/>
                <a:ext cx="2482283" cy="507831"/>
              </a:xfrm>
              <a:prstGeom prst="rect">
                <a:avLst/>
              </a:prstGeom>
              <a:noFill/>
            </p:spPr>
            <p:txBody>
              <a:bodyPr wrap="none" rtlCol="0">
                <a:spAutoFit/>
              </a:bodyPr>
              <a:lstStyle/>
              <a:p>
                <a14:m>
                  <m:oMath xmlns:m="http://schemas.openxmlformats.org/officeDocument/2006/math">
                    <m:r>
                      <a:rPr kumimoji="1" lang="en-US" altLang="ja-JP" sz="2700" i="1" dirty="0">
                        <a:solidFill>
                          <a:srgbClr val="00B050"/>
                        </a:solidFill>
                        <a:latin typeface="Cambria Math" panose="02040503050406030204" pitchFamily="18" charset="0"/>
                      </a:rPr>
                      <m:t>𝑅</m:t>
                    </m:r>
                  </m:oMath>
                </a14:m>
                <a:r>
                  <a:rPr kumimoji="1" lang="en-US" altLang="ja-JP" sz="2700" dirty="0">
                    <a:solidFill>
                      <a:srgbClr val="00B050"/>
                    </a:solidFill>
                  </a:rPr>
                  <a:t>-component:</a:t>
                </a:r>
                <a:endParaRPr kumimoji="1" lang="ja-JP" altLang="en-US" sz="2700" dirty="0">
                  <a:solidFill>
                    <a:srgbClr val="00B050"/>
                  </a:solidFill>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907729" y="2756978"/>
                <a:ext cx="2482283" cy="507831"/>
              </a:xfrm>
              <a:prstGeom prst="rect">
                <a:avLst/>
              </a:prstGeom>
              <a:blipFill rotWithShape="0">
                <a:blip r:embed="rId3"/>
                <a:stretch>
                  <a:fillRect t="-11905" r="-3194" b="-2857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3455572" y="2254017"/>
                <a:ext cx="1772344" cy="13199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ja-JP" sz="2700">
                          <a:latin typeface="Cambria Math" panose="02040503050406030204" pitchFamily="18" charset="0"/>
                        </a:rPr>
                        <m:t>Ω</m:t>
                      </m:r>
                      <m:r>
                        <a:rPr kumimoji="1" lang="en-US" altLang="ja-JP" sz="2700" i="1">
                          <a:latin typeface="Cambria Math" panose="02040503050406030204" pitchFamily="18" charset="0"/>
                        </a:rPr>
                        <m:t>=</m:t>
                      </m:r>
                      <m:rad>
                        <m:radPr>
                          <m:degHide m:val="on"/>
                          <m:ctrlPr>
                            <a:rPr kumimoji="1" lang="en-US" altLang="ja-JP" sz="2700" i="1">
                              <a:latin typeface="Cambria Math" panose="02040503050406030204" pitchFamily="18" charset="0"/>
                            </a:rPr>
                          </m:ctrlPr>
                        </m:radPr>
                        <m:deg/>
                        <m:e>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𝐺𝑀</m:t>
                              </m:r>
                            </m:num>
                            <m:den>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𝑅</m:t>
                                  </m:r>
                                </m:e>
                                <m:sup>
                                  <m:r>
                                    <a:rPr kumimoji="1" lang="en-US" altLang="ja-JP" sz="2700" i="1">
                                      <a:latin typeface="Cambria Math" panose="02040503050406030204" pitchFamily="18" charset="0"/>
                                    </a:rPr>
                                    <m:t>3</m:t>
                                  </m:r>
                                </m:sup>
                              </m:sSup>
                            </m:den>
                          </m:f>
                        </m:e>
                      </m:rad>
                    </m:oMath>
                  </m:oMathPara>
                </a14:m>
                <a:endParaRPr kumimoji="1" lang="ja-JP" altLang="en-US" sz="27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3455572" y="2254017"/>
                <a:ext cx="1772344" cy="1319977"/>
              </a:xfrm>
              <a:prstGeom prst="rect">
                <a:avLst/>
              </a:prstGeom>
              <a:blipFill rotWithShape="0">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876588" y="4260925"/>
                <a:ext cx="2456635" cy="507831"/>
              </a:xfrm>
              <a:prstGeom prst="rect">
                <a:avLst/>
              </a:prstGeom>
              <a:noFill/>
            </p:spPr>
            <p:txBody>
              <a:bodyPr wrap="none" rtlCol="0">
                <a:spAutoFit/>
              </a:bodyPr>
              <a:lstStyle/>
              <a:p>
                <a14:m>
                  <m:oMath xmlns:m="http://schemas.openxmlformats.org/officeDocument/2006/math">
                    <m:r>
                      <a:rPr kumimoji="1" lang="en-US" altLang="ja-JP" sz="2700" i="1" dirty="0">
                        <a:solidFill>
                          <a:srgbClr val="00B050"/>
                        </a:solidFill>
                        <a:latin typeface="Cambria Math" panose="02040503050406030204" pitchFamily="18" charset="0"/>
                      </a:rPr>
                      <m:t>𝜃</m:t>
                    </m:r>
                  </m:oMath>
                </a14:m>
                <a:r>
                  <a:rPr kumimoji="1" lang="en-US" altLang="ja-JP" sz="2700" dirty="0">
                    <a:solidFill>
                      <a:srgbClr val="00B050"/>
                    </a:solidFill>
                  </a:rPr>
                  <a:t>-component:</a:t>
                </a:r>
                <a:endParaRPr kumimoji="1" lang="ja-JP" altLang="en-US" sz="2700" dirty="0">
                  <a:solidFill>
                    <a:srgbClr val="00B050"/>
                  </a:solidFill>
                </a:endParaRP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876588" y="4260925"/>
                <a:ext cx="2456635" cy="507831"/>
              </a:xfrm>
              <a:prstGeom prst="rect">
                <a:avLst/>
              </a:prstGeom>
              <a:blipFill rotWithShape="0">
                <a:blip r:embed="rId5"/>
                <a:stretch>
                  <a:fillRect t="-13253" r="-2978" b="-2891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3448840" y="3869195"/>
                <a:ext cx="3205300" cy="1348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𝜈</m:t>
                      </m:r>
                      <m:r>
                        <m:rPr>
                          <m:sty m:val="p"/>
                        </m:rPr>
                        <a:rPr kumimoji="1" lang="en-US" altLang="ja-JP" sz="2700">
                          <a:latin typeface="Cambria Math" panose="02040503050406030204" pitchFamily="18" charset="0"/>
                        </a:rPr>
                        <m:t>Σ</m:t>
                      </m:r>
                      <m:r>
                        <a:rPr kumimoji="1" lang="en-US" altLang="ja-JP" sz="2700" i="1">
                          <a:latin typeface="Cambria Math" panose="02040503050406030204" pitchFamily="18" charset="0"/>
                        </a:rPr>
                        <m:t>=</m:t>
                      </m:r>
                      <m:f>
                        <m:fPr>
                          <m:ctrlPr>
                            <a:rPr lang="en-US" altLang="ja-JP" sz="2700" i="1">
                              <a:latin typeface="Cambria Math" panose="02040503050406030204" pitchFamily="18" charset="0"/>
                            </a:rPr>
                          </m:ctrlPr>
                        </m:fPr>
                        <m:num>
                          <m:acc>
                            <m:accPr>
                              <m:chr m:val="̇"/>
                              <m:ctrlPr>
                                <a:rPr kumimoji="1" lang="en-US" altLang="ja-JP" sz="2700" i="1">
                                  <a:latin typeface="Cambria Math" panose="02040503050406030204" pitchFamily="18" charset="0"/>
                                </a:rPr>
                              </m:ctrlPr>
                            </m:accPr>
                            <m:e>
                              <m:r>
                                <a:rPr kumimoji="1" lang="en-US" altLang="ja-JP" sz="2700" i="1">
                                  <a:latin typeface="Cambria Math" panose="02040503050406030204" pitchFamily="18" charset="0"/>
                                </a:rPr>
                                <m:t>𝑀</m:t>
                              </m:r>
                            </m:e>
                          </m:acc>
                        </m:num>
                        <m:den>
                          <m:r>
                            <a:rPr lang="en-US" altLang="ja-JP" sz="2700" i="1">
                              <a:latin typeface="Cambria Math" panose="02040503050406030204" pitchFamily="18" charset="0"/>
                            </a:rPr>
                            <m:t>3</m:t>
                          </m:r>
                          <m:r>
                            <a:rPr lang="en-US" altLang="ja-JP" sz="2700" i="1">
                              <a:latin typeface="Cambria Math" panose="02040503050406030204" pitchFamily="18" charset="0"/>
                            </a:rPr>
                            <m:t>𝜋</m:t>
                          </m:r>
                        </m:den>
                      </m:f>
                      <m:d>
                        <m:dPr>
                          <m:ctrlPr>
                            <a:rPr lang="en-US" altLang="ja-JP" sz="2700" i="1">
                              <a:latin typeface="Cambria Math" panose="02040503050406030204" pitchFamily="18" charset="0"/>
                            </a:rPr>
                          </m:ctrlPr>
                        </m:dPr>
                        <m:e>
                          <m:r>
                            <a:rPr lang="en-US" altLang="ja-JP" sz="2700" i="1">
                              <a:latin typeface="Cambria Math" panose="02040503050406030204" pitchFamily="18" charset="0"/>
                            </a:rPr>
                            <m:t>1−</m:t>
                          </m:r>
                          <m:rad>
                            <m:radPr>
                              <m:degHide m:val="on"/>
                              <m:ctrlPr>
                                <a:rPr lang="en-US" altLang="ja-JP" sz="2700" i="1">
                                  <a:latin typeface="Cambria Math" panose="02040503050406030204" pitchFamily="18" charset="0"/>
                                </a:rPr>
                              </m:ctrlPr>
                            </m:radPr>
                            <m:deg/>
                            <m:e>
                              <m:f>
                                <m:fPr>
                                  <m:ctrlPr>
                                    <a:rPr lang="en-US" altLang="ja-JP" sz="2700" i="1">
                                      <a:latin typeface="Cambria Math" panose="02040503050406030204" pitchFamily="18" charset="0"/>
                                    </a:rPr>
                                  </m:ctrlPr>
                                </m:fPr>
                                <m:num>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𝑅</m:t>
                                      </m:r>
                                    </m:e>
                                    <m:sub>
                                      <m:r>
                                        <m:rPr>
                                          <m:sty m:val="p"/>
                                        </m:rPr>
                                        <a:rPr lang="en-US" altLang="ja-JP" sz="2700">
                                          <a:latin typeface="Cambria Math" panose="02040503050406030204" pitchFamily="18" charset="0"/>
                                        </a:rPr>
                                        <m:t>in</m:t>
                                      </m:r>
                                    </m:sub>
                                  </m:sSub>
                                </m:num>
                                <m:den>
                                  <m:r>
                                    <a:rPr lang="en-US" altLang="ja-JP" sz="2700" i="1">
                                      <a:latin typeface="Cambria Math" panose="02040503050406030204" pitchFamily="18" charset="0"/>
                                    </a:rPr>
                                    <m:t>𝑅</m:t>
                                  </m:r>
                                </m:den>
                              </m:f>
                            </m:e>
                          </m:rad>
                        </m:e>
                      </m:d>
                    </m:oMath>
                  </m:oMathPara>
                </a14:m>
                <a:endParaRPr kumimoji="1" lang="ja-JP" altLang="en-US" sz="27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3448840" y="3869195"/>
                <a:ext cx="3205300" cy="1348190"/>
              </a:xfrm>
              <a:prstGeom prst="rect">
                <a:avLst/>
              </a:prstGeom>
              <a:blipFill rotWithShape="0">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p:cNvSpPr txBox="1"/>
              <p:nvPr/>
            </p:nvSpPr>
            <p:spPr>
              <a:xfrm>
                <a:off x="897093" y="5756911"/>
                <a:ext cx="2423549" cy="507831"/>
              </a:xfrm>
              <a:prstGeom prst="rect">
                <a:avLst/>
              </a:prstGeom>
              <a:noFill/>
            </p:spPr>
            <p:txBody>
              <a:bodyPr wrap="none" rtlCol="0">
                <a:spAutoFit/>
              </a:bodyPr>
              <a:lstStyle/>
              <a:p>
                <a14:m>
                  <m:oMath xmlns:m="http://schemas.openxmlformats.org/officeDocument/2006/math">
                    <m:r>
                      <a:rPr kumimoji="1" lang="en-US" altLang="ja-JP" sz="2700" i="1" dirty="0">
                        <a:solidFill>
                          <a:srgbClr val="00B050"/>
                        </a:solidFill>
                        <a:latin typeface="Cambria Math" panose="02040503050406030204" pitchFamily="18" charset="0"/>
                      </a:rPr>
                      <m:t>𝑧</m:t>
                    </m:r>
                  </m:oMath>
                </a14:m>
                <a:r>
                  <a:rPr kumimoji="1" lang="en-US" altLang="ja-JP" sz="2700" dirty="0">
                    <a:solidFill>
                      <a:srgbClr val="00B050"/>
                    </a:solidFill>
                  </a:rPr>
                  <a:t>-component:</a:t>
                </a:r>
                <a:endParaRPr kumimoji="1" lang="ja-JP" altLang="en-US" sz="2700" dirty="0">
                  <a:solidFill>
                    <a:srgbClr val="00B050"/>
                  </a:solidFill>
                </a:endParaRP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897093" y="5756911"/>
                <a:ext cx="2423549" cy="507831"/>
              </a:xfrm>
              <a:prstGeom prst="rect">
                <a:avLst/>
              </a:prstGeom>
              <a:blipFill rotWithShape="0">
                <a:blip r:embed="rId7"/>
                <a:stretch>
                  <a:fillRect t="-11905" r="-3015" b="-2857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p:cNvSpPr txBox="1"/>
              <p:nvPr/>
            </p:nvSpPr>
            <p:spPr>
              <a:xfrm>
                <a:off x="3572489" y="5609873"/>
                <a:ext cx="2871235" cy="77784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ja-JP" sz="2700" i="1">
                              <a:latin typeface="Cambria Math" panose="02040503050406030204" pitchFamily="18" charset="0"/>
                            </a:rPr>
                          </m:ctrlPr>
                        </m:fPr>
                        <m:num>
                          <m:r>
                            <a:rPr lang="en-US" altLang="ja-JP" sz="2700" i="1">
                              <a:latin typeface="Cambria Math" panose="02040503050406030204" pitchFamily="18" charset="0"/>
                            </a:rPr>
                            <m:t>2</m:t>
                          </m:r>
                          <m:r>
                            <a:rPr lang="en-US" altLang="ja-JP" sz="2700" i="1">
                              <a:latin typeface="Cambria Math" panose="02040503050406030204" pitchFamily="18" charset="0"/>
                            </a:rPr>
                            <m:t>𝑃𝐻</m:t>
                          </m:r>
                        </m:num>
                        <m:den>
                          <m:r>
                            <m:rPr>
                              <m:sty m:val="p"/>
                            </m:rPr>
                            <a:rPr lang="en-US" altLang="ja-JP" sz="2700">
                              <a:latin typeface="Cambria Math" panose="02040503050406030204" pitchFamily="18" charset="0"/>
                            </a:rPr>
                            <m:t>Σ</m:t>
                          </m:r>
                        </m:den>
                      </m:f>
                      <m:r>
                        <a:rPr lang="en-US" altLang="ja-JP" sz="2700" i="1">
                          <a:latin typeface="Cambria Math" panose="02040503050406030204" pitchFamily="18" charset="0"/>
                        </a:rPr>
                        <m:t>≡</m:t>
                      </m:r>
                      <m:sSubSup>
                        <m:sSubSupPr>
                          <m:ctrlPr>
                            <a:rPr lang="en-US" altLang="ja-JP" sz="2700" i="1">
                              <a:latin typeface="Cambria Math" panose="02040503050406030204" pitchFamily="18" charset="0"/>
                            </a:rPr>
                          </m:ctrlPr>
                        </m:sSubSupPr>
                        <m:e>
                          <m:r>
                            <a:rPr lang="en-US" altLang="ja-JP" sz="2700" i="1">
                              <a:latin typeface="Cambria Math" panose="02040503050406030204" pitchFamily="18" charset="0"/>
                            </a:rPr>
                            <m:t>𝑣</m:t>
                          </m:r>
                        </m:e>
                        <m:sub>
                          <m:r>
                            <m:rPr>
                              <m:sty m:val="p"/>
                            </m:rPr>
                            <a:rPr lang="en-US" altLang="ja-JP" sz="2700">
                              <a:latin typeface="Cambria Math" panose="02040503050406030204" pitchFamily="18" charset="0"/>
                            </a:rPr>
                            <m:t>s</m:t>
                          </m:r>
                        </m:sub>
                        <m:sup>
                          <m:r>
                            <a:rPr lang="en-US" altLang="ja-JP" sz="2700" i="1">
                              <a:latin typeface="Cambria Math" panose="02040503050406030204" pitchFamily="18" charset="0"/>
                            </a:rPr>
                            <m:t>2</m:t>
                          </m:r>
                        </m:sup>
                      </m:sSubSup>
                      <m:r>
                        <a:rPr lang="en-US" altLang="ja-JP" sz="2700" i="1">
                          <a:latin typeface="Cambria Math" panose="02040503050406030204" pitchFamily="18" charset="0"/>
                        </a:rPr>
                        <m:t>=</m:t>
                      </m:r>
                      <m:sSup>
                        <m:sSupPr>
                          <m:ctrlPr>
                            <a:rPr lang="en-US" altLang="ja-JP" sz="2700" i="1">
                              <a:latin typeface="Cambria Math" panose="02040503050406030204" pitchFamily="18" charset="0"/>
                            </a:rPr>
                          </m:ctrlPr>
                        </m:sSupPr>
                        <m:e>
                          <m:r>
                            <m:rPr>
                              <m:sty m:val="p"/>
                            </m:rPr>
                            <a:rPr lang="en-US" altLang="ja-JP" sz="2700">
                              <a:latin typeface="Cambria Math" panose="02040503050406030204" pitchFamily="18" charset="0"/>
                            </a:rPr>
                            <m:t>Ω</m:t>
                          </m:r>
                        </m:e>
                        <m:sup>
                          <m:r>
                            <a:rPr lang="en-US" altLang="ja-JP" sz="2700" i="1">
                              <a:latin typeface="Cambria Math" panose="02040503050406030204" pitchFamily="18" charset="0"/>
                            </a:rPr>
                            <m:t>2</m:t>
                          </m:r>
                        </m:sup>
                      </m:sSup>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𝐻</m:t>
                          </m:r>
                        </m:e>
                        <m:sup>
                          <m:r>
                            <a:rPr lang="en-US" altLang="ja-JP" sz="2700" i="1">
                              <a:latin typeface="Cambria Math" panose="02040503050406030204" pitchFamily="18" charset="0"/>
                            </a:rPr>
                            <m:t>2</m:t>
                          </m:r>
                        </m:sup>
                      </m:sSup>
                    </m:oMath>
                  </m:oMathPara>
                </a14:m>
                <a:endParaRPr kumimoji="1" lang="ja-JP" altLang="en-US" sz="2700"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3572489" y="5609873"/>
                <a:ext cx="2871235" cy="777842"/>
              </a:xfrm>
              <a:prstGeom prst="rect">
                <a:avLst/>
              </a:prstGeom>
              <a:blipFill rotWithShape="0">
                <a:blip r:embed="rId8"/>
                <a:stretch>
                  <a:fillRect/>
                </a:stretch>
              </a:blipFill>
            </p:spPr>
            <p:txBody>
              <a:bodyPr/>
              <a:lstStyle/>
              <a:p>
                <a:r>
                  <a:rPr lang="ja-JP" altLang="en-US">
                    <a:noFill/>
                  </a:rPr>
                  <a:t> </a:t>
                </a:r>
              </a:p>
            </p:txBody>
          </p:sp>
        </mc:Fallback>
      </mc:AlternateContent>
      <p:sp>
        <p:nvSpPr>
          <p:cNvPr id="11" name="テキスト ボックス 10"/>
          <p:cNvSpPr txBox="1"/>
          <p:nvPr/>
        </p:nvSpPr>
        <p:spPr>
          <a:xfrm>
            <a:off x="907729" y="6975941"/>
            <a:ext cx="3098925" cy="507831"/>
          </a:xfrm>
          <a:prstGeom prst="rect">
            <a:avLst/>
          </a:prstGeom>
          <a:noFill/>
        </p:spPr>
        <p:txBody>
          <a:bodyPr wrap="none" rtlCol="0">
            <a:spAutoFit/>
          </a:bodyPr>
          <a:lstStyle/>
          <a:p>
            <a:r>
              <a:rPr kumimoji="1" lang="en-US" altLang="ja-JP" sz="2700" dirty="0">
                <a:solidFill>
                  <a:srgbClr val="00B050"/>
                </a:solidFill>
              </a:rPr>
              <a:t>Energy (entropy):</a:t>
            </a:r>
            <a:endParaRPr kumimoji="1" lang="ja-JP" altLang="en-US" sz="2700" dirty="0">
              <a:solidFill>
                <a:srgbClr val="00B050"/>
              </a:solidFill>
            </a:endParaRPr>
          </a:p>
        </p:txBody>
      </p:sp>
      <mc:AlternateContent xmlns:mc="http://schemas.openxmlformats.org/markup-compatibility/2006" xmlns:a14="http://schemas.microsoft.com/office/drawing/2010/main">
        <mc:Choice Requires="a14">
          <p:sp>
            <p:nvSpPr>
              <p:cNvPr id="12" name="テキスト ボックス 11"/>
              <p:cNvSpPr txBox="1"/>
              <p:nvPr/>
            </p:nvSpPr>
            <p:spPr>
              <a:xfrm>
                <a:off x="4100899" y="7005693"/>
                <a:ext cx="2902012"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𝑄</m:t>
                          </m:r>
                        </m:e>
                        <m:sub>
                          <m:r>
                            <m:rPr>
                              <m:sty m:val="p"/>
                            </m:rPr>
                            <a:rPr kumimoji="1" lang="en-US" altLang="ja-JP" sz="2700" i="1">
                              <a:latin typeface="Cambria Math" panose="02040503050406030204" pitchFamily="18" charset="0"/>
                            </a:rPr>
                            <m:t>adv</m:t>
                          </m:r>
                        </m:sub>
                      </m:sSub>
                      <m:r>
                        <a:rPr kumimoji="1" lang="en-US" altLang="ja-JP" sz="2700" i="1">
                          <a:latin typeface="Cambria Math" panose="02040503050406030204" pitchFamily="18" charset="0"/>
                        </a:rPr>
                        <m:t>=</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𝑄</m:t>
                          </m:r>
                        </m:e>
                        <m:sub>
                          <m:r>
                            <m:rPr>
                              <m:sty m:val="p"/>
                            </m:rPr>
                            <a:rPr kumimoji="1" lang="en-US" altLang="ja-JP" sz="2700" i="1">
                              <a:latin typeface="Cambria Math" panose="02040503050406030204" pitchFamily="18" charset="0"/>
                            </a:rPr>
                            <m:t>vis</m:t>
                          </m:r>
                        </m:sub>
                      </m:sSub>
                      <m:r>
                        <a:rPr kumimoji="1" lang="en-US" altLang="ja-JP" sz="2700" i="1">
                          <a:latin typeface="Cambria Math" panose="02040503050406030204" pitchFamily="18" charset="0"/>
                        </a:rPr>
                        <m:t>−</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𝑄</m:t>
                          </m:r>
                        </m:e>
                        <m:sub>
                          <m:r>
                            <m:rPr>
                              <m:sty m:val="p"/>
                            </m:rPr>
                            <a:rPr kumimoji="1" lang="en-US" altLang="ja-JP" sz="2700" i="1">
                              <a:latin typeface="Cambria Math" panose="02040503050406030204" pitchFamily="18" charset="0"/>
                            </a:rPr>
                            <m:t>rad</m:t>
                          </m:r>
                        </m:sub>
                      </m:sSub>
                    </m:oMath>
                  </m:oMathPara>
                </a14:m>
                <a:endParaRPr kumimoji="1" lang="ja-JP" altLang="en-US" sz="2700"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4100899" y="7005693"/>
                <a:ext cx="2902012" cy="415498"/>
              </a:xfrm>
              <a:prstGeom prst="rect">
                <a:avLst/>
              </a:prstGeom>
              <a:blipFill rotWithShape="0">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p:cNvSpPr txBox="1"/>
              <p:nvPr/>
            </p:nvSpPr>
            <p:spPr>
              <a:xfrm>
                <a:off x="876588" y="8487230"/>
                <a:ext cx="5919121" cy="679930"/>
              </a:xfrm>
              <a:prstGeom prst="rect">
                <a:avLst/>
              </a:prstGeom>
              <a:noFill/>
            </p:spPr>
            <p:txBody>
              <a:bodyPr wrap="none" rtlCol="0">
                <a:spAutoFit/>
              </a:bodyPr>
              <a:lstStyle/>
              <a:p>
                <a:r>
                  <a:rPr kumimoji="1" lang="en-US" altLang="ja-JP" sz="2700" dirty="0"/>
                  <a:t>Alpha-viscosity model: </a:t>
                </a:r>
                <a14:m>
                  <m:oMath xmlns:m="http://schemas.openxmlformats.org/officeDocument/2006/math">
                    <m:r>
                      <a:rPr lang="en-US" altLang="ja-JP" sz="2700" i="1">
                        <a:latin typeface="Cambria Math" panose="02040503050406030204" pitchFamily="18" charset="0"/>
                      </a:rPr>
                      <m:t>𝛼</m:t>
                    </m:r>
                    <m:r>
                      <a:rPr lang="en-US" altLang="ja-JP" sz="2700" i="1">
                        <a:latin typeface="Cambria Math" panose="02040503050406030204" pitchFamily="18" charset="0"/>
                      </a:rPr>
                      <m:t>𝑃𝐻</m:t>
                    </m:r>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3</m:t>
                        </m:r>
                      </m:num>
                      <m:den>
                        <m:r>
                          <a:rPr lang="en-US" altLang="ja-JP" sz="2700" i="1">
                            <a:latin typeface="Cambria Math" panose="02040503050406030204" pitchFamily="18" charset="0"/>
                          </a:rPr>
                          <m:t>2</m:t>
                        </m:r>
                      </m:den>
                    </m:f>
                    <m:r>
                      <a:rPr lang="en-US" altLang="ja-JP" sz="2700" i="1">
                        <a:latin typeface="Cambria Math" panose="02040503050406030204" pitchFamily="18" charset="0"/>
                      </a:rPr>
                      <m:t>𝜈</m:t>
                    </m:r>
                    <m:r>
                      <m:rPr>
                        <m:sty m:val="p"/>
                      </m:rPr>
                      <a:rPr lang="en-US" altLang="ja-JP" sz="2700">
                        <a:latin typeface="Cambria Math" panose="02040503050406030204" pitchFamily="18" charset="0"/>
                      </a:rPr>
                      <m:t>ΣΩ</m:t>
                    </m:r>
                  </m:oMath>
                </a14:m>
                <a:endParaRPr kumimoji="1" lang="ja-JP" altLang="en-US" sz="2700" dirty="0"/>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876588" y="8487230"/>
                <a:ext cx="5919121" cy="679930"/>
              </a:xfrm>
              <a:prstGeom prst="rect">
                <a:avLst/>
              </a:prstGeom>
              <a:blipFill rotWithShape="0">
                <a:blip r:embed="rId10"/>
                <a:stretch>
                  <a:fillRect l="-1957" b="-625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p:cNvSpPr txBox="1"/>
              <p:nvPr/>
            </p:nvSpPr>
            <p:spPr>
              <a:xfrm>
                <a:off x="12575477" y="6076404"/>
                <a:ext cx="4005199" cy="936475"/>
              </a:xfrm>
              <a:prstGeom prst="rect">
                <a:avLst/>
              </a:prstGeom>
              <a:noFill/>
            </p:spPr>
            <p:txBody>
              <a:bodyPr wrap="none" rtlCol="0">
                <a:spAutoFit/>
              </a:bodyPr>
              <a:lstStyle/>
              <a:p>
                <a:r>
                  <a:rPr kumimoji="1" lang="en-US" altLang="ja-JP" sz="2700" dirty="0"/>
                  <a:t>Parameters:</a:t>
                </a:r>
                <a:r>
                  <a:rPr kumimoji="1" lang="ja-JP" altLang="en-US" sz="2700" dirty="0"/>
                  <a:t> </a:t>
                </a:r>
                <a14:m>
                  <m:oMath xmlns:m="http://schemas.openxmlformats.org/officeDocument/2006/math">
                    <m:r>
                      <a:rPr lang="en-US" altLang="ja-JP" sz="2700" i="1">
                        <a:latin typeface="Cambria Math" panose="02040503050406030204" pitchFamily="18" charset="0"/>
                      </a:rPr>
                      <m:t>𝑀</m:t>
                    </m:r>
                    <m:r>
                      <a:rPr lang="en-US" altLang="ja-JP" sz="2700" i="1">
                        <a:latin typeface="Cambria Math" panose="02040503050406030204" pitchFamily="18" charset="0"/>
                      </a:rPr>
                      <m:t>, </m:t>
                    </m:r>
                    <m:acc>
                      <m:accPr>
                        <m:chr m:val="̇"/>
                        <m:ctrlPr>
                          <a:rPr lang="ja-JP" altLang="en-US" sz="2700" i="1">
                            <a:latin typeface="Cambria Math" panose="02040503050406030204" pitchFamily="18" charset="0"/>
                          </a:rPr>
                        </m:ctrlPr>
                      </m:accPr>
                      <m:e>
                        <m:r>
                          <a:rPr lang="en-US" altLang="ja-JP" sz="2700" i="1">
                            <a:latin typeface="Cambria Math" panose="02040503050406030204" pitchFamily="18" charset="0"/>
                          </a:rPr>
                          <m:t>𝑀</m:t>
                        </m:r>
                      </m:e>
                    </m:acc>
                    <m:r>
                      <a:rPr lang="en-US" altLang="ja-JP" sz="2700">
                        <a:latin typeface="Cambria Math" panose="02040503050406030204" pitchFamily="18" charset="0"/>
                      </a:rPr>
                      <m:t>, </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𝑅</m:t>
                        </m:r>
                      </m:e>
                      <m:sub>
                        <m:r>
                          <m:rPr>
                            <m:sty m:val="p"/>
                          </m:rPr>
                          <a:rPr lang="en-US" altLang="ja-JP" sz="2700">
                            <a:latin typeface="Cambria Math" panose="02040503050406030204" pitchFamily="18" charset="0"/>
                          </a:rPr>
                          <m:t>in</m:t>
                        </m:r>
                      </m:sub>
                    </m:sSub>
                    <m:r>
                      <a:rPr lang="en-US" altLang="ja-JP" sz="2700" i="1">
                        <a:latin typeface="Cambria Math" panose="02040503050406030204" pitchFamily="18" charset="0"/>
                      </a:rPr>
                      <m:t>, </m:t>
                    </m:r>
                    <m:r>
                      <a:rPr lang="en-US" altLang="ja-JP" sz="2700" i="1">
                        <a:latin typeface="Cambria Math" panose="02040503050406030204" pitchFamily="18" charset="0"/>
                      </a:rPr>
                      <m:t>𝛼</m:t>
                    </m:r>
                    <m:r>
                      <a:rPr lang="en-US" altLang="ja-JP" sz="2700" i="1">
                        <a:latin typeface="Cambria Math" panose="02040503050406030204" pitchFamily="18" charset="0"/>
                      </a:rPr>
                      <m:t> </m:t>
                    </m:r>
                  </m:oMath>
                </a14:m>
                <a:endParaRPr kumimoji="1" lang="en-US" altLang="ja-JP" sz="2700" dirty="0"/>
              </a:p>
              <a:p>
                <a:r>
                  <a:rPr lang="en-US" altLang="ja-JP" sz="2700" dirty="0"/>
                  <a:t>Variables: </a:t>
                </a:r>
                <a14:m>
                  <m:oMath xmlns:m="http://schemas.openxmlformats.org/officeDocument/2006/math">
                    <m:r>
                      <m:rPr>
                        <m:sty m:val="p"/>
                      </m:rPr>
                      <a:rPr lang="en-US" altLang="ja-JP" sz="2700">
                        <a:latin typeface="Cambria Math" panose="02040503050406030204" pitchFamily="18" charset="0"/>
                      </a:rPr>
                      <m:t>Σ</m:t>
                    </m:r>
                    <m:r>
                      <a:rPr lang="en-US" altLang="ja-JP" sz="2700" i="1">
                        <a:latin typeface="Cambria Math" panose="02040503050406030204" pitchFamily="18" charset="0"/>
                      </a:rPr>
                      <m:t>, </m:t>
                    </m:r>
                    <m:r>
                      <m:rPr>
                        <m:sty m:val="p"/>
                      </m:rPr>
                      <a:rPr lang="en-US" altLang="ja-JP" sz="2700">
                        <a:latin typeface="Cambria Math" panose="02040503050406030204" pitchFamily="18" charset="0"/>
                      </a:rPr>
                      <m:t>Ω</m:t>
                    </m:r>
                    <m:r>
                      <a:rPr lang="en-US" altLang="ja-JP" sz="2700" i="1">
                        <a:latin typeface="Cambria Math" panose="02040503050406030204" pitchFamily="18" charset="0"/>
                      </a:rPr>
                      <m:t>, </m:t>
                    </m:r>
                    <m:r>
                      <a:rPr lang="en-US" altLang="ja-JP" sz="2700" i="1">
                        <a:latin typeface="Cambria Math" panose="02040503050406030204" pitchFamily="18" charset="0"/>
                      </a:rPr>
                      <m:t>𝑃</m:t>
                    </m:r>
                    <m:r>
                      <a:rPr lang="en-US" altLang="ja-JP" sz="2700" i="1">
                        <a:latin typeface="Cambria Math" panose="02040503050406030204" pitchFamily="18" charset="0"/>
                      </a:rPr>
                      <m:t>, </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𝑣</m:t>
                        </m:r>
                      </m:e>
                      <m:sub>
                        <m:r>
                          <a:rPr lang="en-US" altLang="ja-JP" sz="2700" i="1">
                            <a:latin typeface="Cambria Math" panose="02040503050406030204" pitchFamily="18" charset="0"/>
                          </a:rPr>
                          <m:t>𝑅</m:t>
                        </m:r>
                      </m:sub>
                    </m:sSub>
                    <m:r>
                      <a:rPr lang="en-US" altLang="ja-JP" sz="2700" i="1">
                        <a:latin typeface="Cambria Math" panose="02040503050406030204" pitchFamily="18" charset="0"/>
                      </a:rPr>
                      <m:t>, </m:t>
                    </m:r>
                    <m:r>
                      <a:rPr lang="en-US" altLang="ja-JP" sz="2700" i="1">
                        <a:latin typeface="Cambria Math" panose="02040503050406030204" pitchFamily="18" charset="0"/>
                      </a:rPr>
                      <m:t>𝐻</m:t>
                    </m:r>
                    <m:r>
                      <a:rPr lang="en-US" altLang="ja-JP" sz="2700" i="1">
                        <a:latin typeface="Cambria Math" panose="02040503050406030204" pitchFamily="18" charset="0"/>
                      </a:rPr>
                      <m:t>, </m:t>
                    </m:r>
                    <m:r>
                      <a:rPr lang="en-US" altLang="ja-JP" sz="2700" i="1">
                        <a:latin typeface="Cambria Math" panose="02040503050406030204" pitchFamily="18" charset="0"/>
                      </a:rPr>
                      <m:t>𝜈</m:t>
                    </m:r>
                  </m:oMath>
                </a14:m>
                <a:endParaRPr kumimoji="1" lang="ja-JP" altLang="en-US" sz="2700"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12575477" y="6076404"/>
                <a:ext cx="4005199" cy="936475"/>
              </a:xfrm>
              <a:prstGeom prst="rect">
                <a:avLst/>
              </a:prstGeom>
              <a:blipFill rotWithShape="0">
                <a:blip r:embed="rId11"/>
                <a:stretch>
                  <a:fillRect l="-2892" t="-6536" b="-15033"/>
                </a:stretch>
              </a:blipFill>
            </p:spPr>
            <p:txBody>
              <a:bodyPr/>
              <a:lstStyle/>
              <a:p>
                <a:r>
                  <a:rPr lang="ja-JP" altLang="en-US">
                    <a:noFill/>
                  </a:rPr>
                  <a:t> </a:t>
                </a:r>
              </a:p>
            </p:txBody>
          </p:sp>
        </mc:Fallback>
      </mc:AlternateContent>
      <p:cxnSp>
        <p:nvCxnSpPr>
          <p:cNvPr id="16" name="直線矢印コネクタ 15"/>
          <p:cNvCxnSpPr/>
          <p:nvPr/>
        </p:nvCxnSpPr>
        <p:spPr bwMode="auto">
          <a:xfrm>
            <a:off x="15167364" y="7058733"/>
            <a:ext cx="0" cy="1075529"/>
          </a:xfrm>
          <a:prstGeom prst="straightConnector1">
            <a:avLst/>
          </a:prstGeom>
          <a:solidFill>
            <a:schemeClr val="accent1"/>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7" name="テキスト ボックス 16"/>
              <p:cNvSpPr txBox="1"/>
              <p:nvPr/>
            </p:nvSpPr>
            <p:spPr>
              <a:xfrm>
                <a:off x="14303401" y="8245140"/>
                <a:ext cx="1939442" cy="415498"/>
              </a:xfrm>
              <a:prstGeom prst="rect">
                <a:avLst/>
              </a:prstGeom>
              <a:noFill/>
            </p:spPr>
            <p:txBody>
              <a:bodyPr wrap="none" lIns="0" tIns="0" rIns="0" bIns="0" rtlCol="0">
                <a:spAutoFit/>
              </a:bodyPr>
              <a:lstStyle/>
              <a:p>
                <a14:m>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𝑇</m:t>
                        </m:r>
                      </m:e>
                      <m:sub>
                        <m:r>
                          <m:rPr>
                            <m:sty m:val="p"/>
                          </m:rPr>
                          <a:rPr kumimoji="1" lang="en-US" altLang="ja-JP" sz="2700">
                            <a:latin typeface="Cambria Math" panose="02040503050406030204" pitchFamily="18" charset="0"/>
                          </a:rPr>
                          <m:t>eff</m:t>
                        </m:r>
                      </m:sub>
                    </m:sSub>
                  </m:oMath>
                </a14:m>
                <a:r>
                  <a:rPr kumimoji="1" lang="en-US" altLang="ja-JP" sz="2700" dirty="0"/>
                  <a:t>, or </a:t>
                </a:r>
                <a14:m>
                  <m:oMath xmlns:m="http://schemas.openxmlformats.org/officeDocument/2006/math">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𝑄</m:t>
                        </m:r>
                      </m:e>
                      <m:sub>
                        <m:r>
                          <m:rPr>
                            <m:sty m:val="p"/>
                          </m:rPr>
                          <a:rPr lang="en-US" altLang="ja-JP" sz="2700" i="1">
                            <a:latin typeface="Cambria Math" panose="02040503050406030204" pitchFamily="18" charset="0"/>
                          </a:rPr>
                          <m:t>rad</m:t>
                        </m:r>
                      </m:sub>
                    </m:sSub>
                  </m:oMath>
                </a14:m>
                <a:r>
                  <a:rPr kumimoji="1" lang="en-US" altLang="ja-JP" sz="2700" dirty="0"/>
                  <a:t> </a:t>
                </a:r>
                <a:endParaRPr kumimoji="1" lang="ja-JP" altLang="en-US" sz="2700" dirty="0"/>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14303401" y="8245140"/>
                <a:ext cx="1939442" cy="415498"/>
              </a:xfrm>
              <a:prstGeom prst="rect">
                <a:avLst/>
              </a:prstGeom>
              <a:blipFill rotWithShape="0">
                <a:blip r:embed="rId12"/>
                <a:stretch>
                  <a:fillRect t="-27941" b="-4705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p:cNvSpPr txBox="1"/>
              <p:nvPr/>
            </p:nvSpPr>
            <p:spPr>
              <a:xfrm>
                <a:off x="6078424" y="7544654"/>
                <a:ext cx="2165786" cy="7778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𝑄</m:t>
                          </m:r>
                        </m:e>
                        <m:sub>
                          <m:r>
                            <m:rPr>
                              <m:sty m:val="p"/>
                            </m:rPr>
                            <a:rPr kumimoji="1" lang="en-US" altLang="ja-JP" sz="2700" i="1">
                              <a:latin typeface="Cambria Math" panose="02040503050406030204" pitchFamily="18" charset="0"/>
                            </a:rPr>
                            <m:t>vis</m:t>
                          </m:r>
                        </m:sub>
                      </m:sSub>
                      <m:r>
                        <a:rPr kumimoji="1"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9</m:t>
                          </m:r>
                        </m:num>
                        <m:den>
                          <m:r>
                            <a:rPr lang="en-US" altLang="ja-JP" sz="2700" i="1">
                              <a:latin typeface="Cambria Math" panose="02040503050406030204" pitchFamily="18" charset="0"/>
                            </a:rPr>
                            <m:t>4</m:t>
                          </m:r>
                        </m:den>
                      </m:f>
                      <m:r>
                        <a:rPr lang="en-US" altLang="ja-JP" sz="2700" i="1">
                          <a:latin typeface="Cambria Math" panose="02040503050406030204" pitchFamily="18" charset="0"/>
                        </a:rPr>
                        <m:t>𝜈</m:t>
                      </m:r>
                      <m:r>
                        <m:rPr>
                          <m:sty m:val="p"/>
                        </m:rPr>
                        <a:rPr lang="en-US" altLang="ja-JP" sz="2700">
                          <a:latin typeface="Cambria Math" panose="02040503050406030204" pitchFamily="18" charset="0"/>
                        </a:rPr>
                        <m:t>Σ</m:t>
                      </m:r>
                      <m:sSup>
                        <m:sSupPr>
                          <m:ctrlPr>
                            <a:rPr lang="en-US" altLang="ja-JP" sz="2700" i="1">
                              <a:latin typeface="Cambria Math" panose="02040503050406030204" pitchFamily="18" charset="0"/>
                            </a:rPr>
                          </m:ctrlPr>
                        </m:sSupPr>
                        <m:e>
                          <m:r>
                            <m:rPr>
                              <m:sty m:val="p"/>
                            </m:rPr>
                            <a:rPr lang="en-US" altLang="ja-JP" sz="2700">
                              <a:latin typeface="Cambria Math" panose="02040503050406030204" pitchFamily="18" charset="0"/>
                            </a:rPr>
                            <m:t>Ω</m:t>
                          </m:r>
                        </m:e>
                        <m:sup>
                          <m:r>
                            <a:rPr lang="en-US" altLang="ja-JP" sz="2700" i="1">
                              <a:latin typeface="Cambria Math" panose="02040503050406030204" pitchFamily="18" charset="0"/>
                            </a:rPr>
                            <m:t>2</m:t>
                          </m:r>
                        </m:sup>
                      </m:sSup>
                    </m:oMath>
                  </m:oMathPara>
                </a14:m>
                <a:endParaRPr kumimoji="1" lang="ja-JP" altLang="en-US" sz="2700" dirty="0"/>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6078424" y="7544654"/>
                <a:ext cx="2165786" cy="777842"/>
              </a:xfrm>
              <a:prstGeom prst="rect">
                <a:avLst/>
              </a:prstGeom>
              <a:blipFill rotWithShape="0">
                <a:blip r:embed="rId13"/>
                <a:stretch>
                  <a:fillRect/>
                </a:stretch>
              </a:blipFill>
            </p:spPr>
            <p:txBody>
              <a:bodyPr/>
              <a:lstStyle/>
              <a:p>
                <a:r>
                  <a:rPr lang="ja-JP" altLang="en-US">
                    <a:noFill/>
                  </a:rPr>
                  <a:t> </a:t>
                </a:r>
              </a:p>
            </p:txBody>
          </p:sp>
        </mc:Fallback>
      </mc:AlternateContent>
      <p:sp>
        <p:nvSpPr>
          <p:cNvPr id="19" name="テキスト ボックス 18"/>
          <p:cNvSpPr txBox="1"/>
          <p:nvPr/>
        </p:nvSpPr>
        <p:spPr>
          <a:xfrm>
            <a:off x="12005449" y="7325138"/>
            <a:ext cx="3063659" cy="507831"/>
          </a:xfrm>
          <a:prstGeom prst="rect">
            <a:avLst/>
          </a:prstGeom>
          <a:noFill/>
        </p:spPr>
        <p:txBody>
          <a:bodyPr wrap="none" rtlCol="0">
            <a:spAutoFit/>
          </a:bodyPr>
          <a:lstStyle/>
          <a:p>
            <a:r>
              <a:rPr kumimoji="1" lang="en-US" altLang="ja-JP" sz="2700" dirty="0"/>
              <a:t>Equation of State</a:t>
            </a:r>
            <a:endParaRPr kumimoji="1" lang="ja-JP" altLang="en-US" sz="2700" dirty="0"/>
          </a:p>
        </p:txBody>
      </p:sp>
      <p:sp>
        <p:nvSpPr>
          <p:cNvPr id="20" name="テキスト ボックス 19"/>
          <p:cNvSpPr txBox="1"/>
          <p:nvPr/>
        </p:nvSpPr>
        <p:spPr>
          <a:xfrm>
            <a:off x="12279622" y="8839637"/>
            <a:ext cx="4592924" cy="923330"/>
          </a:xfrm>
          <a:prstGeom prst="rect">
            <a:avLst/>
          </a:prstGeom>
          <a:noFill/>
        </p:spPr>
        <p:txBody>
          <a:bodyPr wrap="none" rtlCol="0">
            <a:spAutoFit/>
          </a:bodyPr>
          <a:lstStyle/>
          <a:p>
            <a:r>
              <a:rPr kumimoji="1" lang="en-US" altLang="ja-JP" sz="2700" dirty="0"/>
              <a:t>depending on optical depth</a:t>
            </a:r>
          </a:p>
          <a:p>
            <a:r>
              <a:rPr lang="en-US" altLang="ja-JP" sz="2700" dirty="0"/>
              <a:t>and temperature.</a:t>
            </a:r>
            <a:endParaRPr kumimoji="1" lang="ja-JP" altLang="en-US" sz="2700" dirty="0"/>
          </a:p>
        </p:txBody>
      </p:sp>
      <mc:AlternateContent xmlns:mc="http://schemas.openxmlformats.org/markup-compatibility/2006" xmlns:a14="http://schemas.microsoft.com/office/drawing/2010/main">
        <mc:Choice Requires="a14">
          <p:sp>
            <p:nvSpPr>
              <p:cNvPr id="21" name="テキスト ボックス 20"/>
              <p:cNvSpPr txBox="1"/>
              <p:nvPr/>
            </p:nvSpPr>
            <p:spPr>
              <a:xfrm>
                <a:off x="3428335" y="7441357"/>
                <a:ext cx="2374624" cy="8480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𝑄</m:t>
                          </m:r>
                        </m:e>
                        <m:sub>
                          <m:r>
                            <m:rPr>
                              <m:sty m:val="p"/>
                            </m:rPr>
                            <a:rPr lang="en-US" altLang="ja-JP" sz="2700" i="1">
                              <a:latin typeface="Cambria Math" panose="02040503050406030204" pitchFamily="18" charset="0"/>
                            </a:rPr>
                            <m:t>adv</m:t>
                          </m:r>
                        </m:sub>
                      </m:sSub>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acc>
                            <m:accPr>
                              <m:chr m:val="̇"/>
                              <m:ctrlPr>
                                <a:rPr kumimoji="1" lang="en-US" altLang="ja-JP" sz="2700" i="1">
                                  <a:latin typeface="Cambria Math" panose="02040503050406030204" pitchFamily="18" charset="0"/>
                                </a:rPr>
                              </m:ctrlPr>
                            </m:accPr>
                            <m:e>
                              <m:r>
                                <a:rPr kumimoji="1" lang="en-US" altLang="ja-JP" sz="2700" i="1">
                                  <a:latin typeface="Cambria Math" panose="02040503050406030204" pitchFamily="18" charset="0"/>
                                </a:rPr>
                                <m:t>𝑀</m:t>
                              </m:r>
                            </m:e>
                          </m:acc>
                        </m:num>
                        <m:den>
                          <m:r>
                            <a:rPr kumimoji="1" lang="en-US" altLang="ja-JP" sz="2700" i="1">
                              <a:latin typeface="Cambria Math" panose="02040503050406030204" pitchFamily="18" charset="0"/>
                            </a:rPr>
                            <m:t>𝜋</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𝑅</m:t>
                              </m:r>
                            </m:e>
                            <m:sup>
                              <m:r>
                                <a:rPr kumimoji="1" lang="en-US" altLang="ja-JP" sz="2700" i="1">
                                  <a:latin typeface="Cambria Math" panose="02040503050406030204" pitchFamily="18" charset="0"/>
                                </a:rPr>
                                <m:t>2</m:t>
                              </m:r>
                            </m:sup>
                          </m:sSup>
                        </m:den>
                      </m:f>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𝑃𝐻</m:t>
                          </m:r>
                        </m:num>
                        <m:den>
                          <m:r>
                            <m:rPr>
                              <m:sty m:val="p"/>
                            </m:rPr>
                            <a:rPr kumimoji="1" lang="en-US" altLang="ja-JP" sz="2700">
                              <a:latin typeface="Cambria Math" panose="02040503050406030204" pitchFamily="18" charset="0"/>
                            </a:rPr>
                            <m:t>Σ</m:t>
                          </m:r>
                        </m:den>
                      </m:f>
                    </m:oMath>
                  </m:oMathPara>
                </a14:m>
                <a:endParaRPr kumimoji="1" lang="ja-JP" altLang="en-US" sz="2700" dirty="0"/>
              </a:p>
            </p:txBody>
          </p:sp>
        </mc:Choice>
        <mc:Fallback xmlns="">
          <p:sp>
            <p:nvSpPr>
              <p:cNvPr id="21" name="テキスト ボックス 20"/>
              <p:cNvSpPr txBox="1">
                <a:spLocks noRot="1" noChangeAspect="1" noMove="1" noResize="1" noEditPoints="1" noAdjustHandles="1" noChangeArrowheads="1" noChangeShapeType="1" noTextEdit="1"/>
              </p:cNvSpPr>
              <p:nvPr/>
            </p:nvSpPr>
            <p:spPr>
              <a:xfrm>
                <a:off x="3428335" y="7441357"/>
                <a:ext cx="2374624" cy="848053"/>
              </a:xfrm>
              <a:prstGeom prst="rect">
                <a:avLst/>
              </a:prstGeom>
              <a:blipFill rotWithShape="0">
                <a:blip r:embed="rId1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テキスト ボックス 21"/>
              <p:cNvSpPr txBox="1"/>
              <p:nvPr/>
            </p:nvSpPr>
            <p:spPr>
              <a:xfrm>
                <a:off x="9736977" y="1823151"/>
                <a:ext cx="4442819" cy="572144"/>
              </a:xfrm>
              <a:prstGeom prst="rect">
                <a:avLst/>
              </a:prstGeom>
              <a:noFill/>
            </p:spPr>
            <p:txBody>
              <a:bodyPr wrap="none" rtlCol="0">
                <a:spAutoFit/>
              </a:bodyPr>
              <a:lstStyle/>
              <a:p>
                <a:r>
                  <a:rPr kumimoji="1" lang="en-US" altLang="ja-JP" sz="2700" smtClean="0"/>
                  <a:t>surface </a:t>
                </a:r>
                <a:r>
                  <a:rPr kumimoji="1" lang="en-US" altLang="ja-JP" sz="2700" dirty="0"/>
                  <a:t>density  </a:t>
                </a:r>
                <a14:m>
                  <m:oMath xmlns:m="http://schemas.openxmlformats.org/officeDocument/2006/math">
                    <m:r>
                      <m:rPr>
                        <m:sty m:val="p"/>
                      </m:rPr>
                      <a:rPr kumimoji="1" lang="en-US" altLang="ja-JP" sz="2700">
                        <a:latin typeface="Cambria Math" panose="02040503050406030204" pitchFamily="18" charset="0"/>
                      </a:rPr>
                      <m:t>Σ</m:t>
                    </m:r>
                    <m:r>
                      <a:rPr kumimoji="1" lang="en-US" altLang="ja-JP" sz="2700" i="1">
                        <a:latin typeface="Cambria Math" panose="02040503050406030204" pitchFamily="18" charset="0"/>
                      </a:rPr>
                      <m:t>=</m:t>
                    </m:r>
                    <m:nary>
                      <m:naryPr>
                        <m:limLoc m:val="undOvr"/>
                        <m:subHide m:val="on"/>
                        <m:supHide m:val="on"/>
                        <m:ctrlPr>
                          <a:rPr kumimoji="1" lang="en-US" altLang="ja-JP" sz="2700" i="1">
                            <a:latin typeface="Cambria Math" panose="02040503050406030204" pitchFamily="18" charset="0"/>
                          </a:rPr>
                        </m:ctrlPr>
                      </m:naryPr>
                      <m:sub/>
                      <m:sup/>
                      <m:e>
                        <m:r>
                          <a:rPr kumimoji="1" lang="en-US" altLang="ja-JP" sz="2700" i="1">
                            <a:latin typeface="Cambria Math" panose="02040503050406030204" pitchFamily="18" charset="0"/>
                          </a:rPr>
                          <m:t>𝜌</m:t>
                        </m:r>
                        <m:r>
                          <a:rPr kumimoji="1" lang="en-US" altLang="ja-JP" sz="2700" i="1">
                            <a:latin typeface="Cambria Math" panose="02040503050406030204" pitchFamily="18" charset="0"/>
                          </a:rPr>
                          <m:t>𝑑𝑧</m:t>
                        </m:r>
                      </m:e>
                    </m:nary>
                  </m:oMath>
                </a14:m>
                <a:endParaRPr kumimoji="1" lang="ja-JP" altLang="en-US" sz="2700" dirty="0"/>
              </a:p>
            </p:txBody>
          </p:sp>
        </mc:Choice>
        <mc:Fallback xmlns="">
          <p:sp>
            <p:nvSpPr>
              <p:cNvPr id="22" name="テキスト ボックス 21"/>
              <p:cNvSpPr txBox="1">
                <a:spLocks noRot="1" noChangeAspect="1" noMove="1" noResize="1" noEditPoints="1" noAdjustHandles="1" noChangeArrowheads="1" noChangeShapeType="1" noTextEdit="1"/>
              </p:cNvSpPr>
              <p:nvPr/>
            </p:nvSpPr>
            <p:spPr>
              <a:xfrm>
                <a:off x="9736977" y="1823151"/>
                <a:ext cx="4442819" cy="572144"/>
              </a:xfrm>
              <a:prstGeom prst="rect">
                <a:avLst/>
              </a:prstGeom>
              <a:blipFill rotWithShape="0">
                <a:blip r:embed="rId15"/>
                <a:stretch>
                  <a:fillRect l="-2606" t="-11702" b="-1489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62366972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a:t>Shakura-Sunyaev</a:t>
            </a:r>
            <a:r>
              <a:rPr lang="en-US" altLang="ja-JP" dirty="0"/>
              <a:t> Standard Disk</a:t>
            </a:r>
            <a:endParaRPr kumimoji="1" lang="ja-JP" altLang="en-US" dirty="0"/>
          </a:p>
        </p:txBody>
      </p:sp>
      <p:sp>
        <p:nvSpPr>
          <p:cNvPr id="4" name="テキスト ボックス 3"/>
          <p:cNvSpPr txBox="1"/>
          <p:nvPr/>
        </p:nvSpPr>
        <p:spPr>
          <a:xfrm>
            <a:off x="1608494" y="1418597"/>
            <a:ext cx="8210902" cy="507831"/>
          </a:xfrm>
          <a:prstGeom prst="rect">
            <a:avLst/>
          </a:prstGeom>
          <a:noFill/>
        </p:spPr>
        <p:txBody>
          <a:bodyPr wrap="none" rtlCol="0">
            <a:spAutoFit/>
          </a:bodyPr>
          <a:lstStyle/>
          <a:p>
            <a:r>
              <a:rPr kumimoji="1" lang="ja-JP" altLang="en-US" sz="2700" dirty="0" smtClean="0"/>
              <a:t>ガスは光学的に厚く、粘性加熱と放射冷却が釣り合う。</a:t>
            </a:r>
            <a:endParaRPr kumimoji="1" lang="ja-JP" altLang="en-US" sz="2700" dirty="0"/>
          </a:p>
        </p:txBody>
      </p:sp>
      <mc:AlternateContent xmlns:mc="http://schemas.openxmlformats.org/markup-compatibility/2006" xmlns:a14="http://schemas.microsoft.com/office/drawing/2010/main">
        <mc:Choice Requires="a14">
          <p:sp>
            <p:nvSpPr>
              <p:cNvPr id="5" name="テキスト ボックス 4"/>
              <p:cNvSpPr txBox="1"/>
              <p:nvPr/>
            </p:nvSpPr>
            <p:spPr>
              <a:xfrm>
                <a:off x="3150259" y="2304377"/>
                <a:ext cx="2799228"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𝑄</m:t>
                          </m:r>
                        </m:e>
                        <m:sub>
                          <m:r>
                            <m:rPr>
                              <m:sty m:val="p"/>
                            </m:rPr>
                            <a:rPr kumimoji="1" lang="en-US" altLang="ja-JP" sz="2700" i="1">
                              <a:latin typeface="Cambria Math" panose="02040503050406030204" pitchFamily="18" charset="0"/>
                            </a:rPr>
                            <m:t>vis</m:t>
                          </m:r>
                        </m:sub>
                      </m:sSub>
                      <m:r>
                        <a:rPr kumimoji="1" lang="en-US" altLang="ja-JP" sz="2700" i="1">
                          <a:latin typeface="Cambria Math" panose="02040503050406030204" pitchFamily="18" charset="0"/>
                        </a:rPr>
                        <m:t>−</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𝑄</m:t>
                          </m:r>
                        </m:e>
                        <m:sub>
                          <m:r>
                            <m:rPr>
                              <m:sty m:val="p"/>
                            </m:rPr>
                            <a:rPr kumimoji="1" lang="en-US" altLang="ja-JP" sz="2700" i="1">
                              <a:latin typeface="Cambria Math" panose="02040503050406030204" pitchFamily="18" charset="0"/>
                            </a:rPr>
                            <m:t>rad</m:t>
                          </m:r>
                        </m:sub>
                      </m:sSub>
                      <m:r>
                        <a:rPr kumimoji="1" lang="en-US" altLang="ja-JP" sz="2700" i="1">
                          <a:latin typeface="Cambria Math" panose="02040503050406030204" pitchFamily="18" charset="0"/>
                        </a:rPr>
                        <m:t>≃0→</m:t>
                      </m:r>
                    </m:oMath>
                  </m:oMathPara>
                </a14:m>
                <a:endParaRPr kumimoji="1" lang="ja-JP" altLang="en-US" sz="27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575556" y="1536489"/>
                <a:ext cx="1868780" cy="276999"/>
              </a:xfrm>
              <a:prstGeom prst="rect">
                <a:avLst/>
              </a:prstGeom>
              <a:blipFill rotWithShape="0">
                <a:blip r:embed="rId2"/>
                <a:stretch>
                  <a:fillRect l="-2932" r="-651" b="-3555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6066134" y="2123201"/>
                <a:ext cx="4729115" cy="7778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𝑄</m:t>
                          </m:r>
                        </m:e>
                        <m:sub>
                          <m:r>
                            <m:rPr>
                              <m:sty m:val="p"/>
                            </m:rPr>
                            <a:rPr kumimoji="1" lang="en-US" altLang="ja-JP" sz="2700" i="1">
                              <a:latin typeface="Cambria Math" panose="02040503050406030204" pitchFamily="18" charset="0"/>
                            </a:rPr>
                            <m:t>rad</m:t>
                          </m:r>
                        </m:sub>
                      </m:sSub>
                      <m:r>
                        <a:rPr kumimoji="1" lang="en-US" altLang="ja-JP" sz="2700" i="1">
                          <a:latin typeface="Cambria Math" panose="02040503050406030204" pitchFamily="18" charset="0"/>
                        </a:rPr>
                        <m:t>=</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𝜎</m:t>
                          </m:r>
                        </m:e>
                        <m:sub>
                          <m:r>
                            <m:rPr>
                              <m:sty m:val="p"/>
                            </m:rPr>
                            <a:rPr kumimoji="1" lang="en-US" altLang="ja-JP" sz="2700">
                              <a:latin typeface="Cambria Math" panose="02040503050406030204" pitchFamily="18" charset="0"/>
                            </a:rPr>
                            <m:t>SB</m:t>
                          </m:r>
                        </m:sub>
                      </m:sSub>
                      <m:sSubSup>
                        <m:sSubSupPr>
                          <m:ctrlPr>
                            <a:rPr kumimoji="1" lang="en-US" altLang="ja-JP" sz="2700" i="1">
                              <a:latin typeface="Cambria Math" panose="02040503050406030204" pitchFamily="18" charset="0"/>
                            </a:rPr>
                          </m:ctrlPr>
                        </m:sSubSupPr>
                        <m:e>
                          <m:r>
                            <a:rPr kumimoji="1" lang="en-US" altLang="ja-JP" sz="2700" i="1">
                              <a:latin typeface="Cambria Math" panose="02040503050406030204" pitchFamily="18" charset="0"/>
                            </a:rPr>
                            <m:t>𝑇</m:t>
                          </m:r>
                        </m:e>
                        <m:sub>
                          <m:r>
                            <m:rPr>
                              <m:sty m:val="p"/>
                            </m:rPr>
                            <a:rPr kumimoji="1" lang="en-US" altLang="ja-JP" sz="2700" i="1">
                              <a:latin typeface="Cambria Math" panose="02040503050406030204" pitchFamily="18" charset="0"/>
                            </a:rPr>
                            <m:t>eff</m:t>
                          </m:r>
                        </m:sub>
                        <m:sup>
                          <m:r>
                            <a:rPr kumimoji="1" lang="en-US" altLang="ja-JP" sz="2700" i="1">
                              <a:latin typeface="Cambria Math" panose="02040503050406030204" pitchFamily="18" charset="0"/>
                            </a:rPr>
                            <m:t>4</m:t>
                          </m:r>
                        </m:sup>
                      </m:sSubSup>
                      <m:r>
                        <a:rPr lang="en-US" altLang="ja-JP" sz="2700" i="1">
                          <a:latin typeface="Cambria Math" panose="02040503050406030204" pitchFamily="18" charset="0"/>
                        </a:rPr>
                        <m: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𝑄</m:t>
                          </m:r>
                        </m:e>
                        <m:sub>
                          <m:r>
                            <m:rPr>
                              <m:sty m:val="p"/>
                            </m:rPr>
                            <a:rPr lang="en-US" altLang="ja-JP" sz="2700" i="1">
                              <a:latin typeface="Cambria Math" panose="02040503050406030204" pitchFamily="18" charset="0"/>
                            </a:rPr>
                            <m:t>vis</m:t>
                          </m:r>
                        </m:sub>
                      </m:sSub>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9</m:t>
                          </m:r>
                        </m:num>
                        <m:den>
                          <m:r>
                            <a:rPr lang="en-US" altLang="ja-JP" sz="2700" i="1">
                              <a:latin typeface="Cambria Math" panose="02040503050406030204" pitchFamily="18" charset="0"/>
                            </a:rPr>
                            <m:t>4</m:t>
                          </m:r>
                        </m:den>
                      </m:f>
                      <m:r>
                        <a:rPr lang="en-US" altLang="ja-JP" sz="2700" i="1">
                          <a:latin typeface="Cambria Math" panose="02040503050406030204" pitchFamily="18" charset="0"/>
                        </a:rPr>
                        <m:t>𝜈</m:t>
                      </m:r>
                      <m:r>
                        <m:rPr>
                          <m:sty m:val="p"/>
                        </m:rPr>
                        <a:rPr lang="en-US" altLang="ja-JP" sz="2700">
                          <a:latin typeface="Cambria Math" panose="02040503050406030204" pitchFamily="18" charset="0"/>
                        </a:rPr>
                        <m:t>Σ</m:t>
                      </m:r>
                      <m:sSup>
                        <m:sSupPr>
                          <m:ctrlPr>
                            <a:rPr lang="en-US" altLang="ja-JP" sz="2700" i="1">
                              <a:latin typeface="Cambria Math" panose="02040503050406030204" pitchFamily="18" charset="0"/>
                            </a:rPr>
                          </m:ctrlPr>
                        </m:sSupPr>
                        <m:e>
                          <m:r>
                            <m:rPr>
                              <m:sty m:val="p"/>
                            </m:rPr>
                            <a:rPr lang="en-US" altLang="ja-JP" sz="2700">
                              <a:latin typeface="Cambria Math" panose="02040503050406030204" pitchFamily="18" charset="0"/>
                            </a:rPr>
                            <m:t>Ω</m:t>
                          </m:r>
                        </m:e>
                        <m:sup>
                          <m:r>
                            <a:rPr lang="en-US" altLang="ja-JP" sz="2700" i="1">
                              <a:latin typeface="Cambria Math" panose="02040503050406030204" pitchFamily="18" charset="0"/>
                            </a:rPr>
                            <m:t>2</m:t>
                          </m:r>
                        </m:sup>
                      </m:sSup>
                    </m:oMath>
                  </m:oMathPara>
                </a14:m>
                <a:endParaRPr kumimoji="1" lang="ja-JP" altLang="en-US" sz="27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2519772" y="1415686"/>
                <a:ext cx="3156890" cy="518604"/>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4338208" y="3414781"/>
                <a:ext cx="9350957" cy="30244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smtClean="0">
                              <a:latin typeface="Cambria Math" panose="02040503050406030204" pitchFamily="18" charset="0"/>
                            </a:rPr>
                          </m:ctrlPr>
                        </m:sSubPr>
                        <m:e>
                          <m:r>
                            <a:rPr kumimoji="1" lang="en-US" altLang="ja-JP" sz="2700" i="1">
                              <a:latin typeface="Cambria Math" panose="02040503050406030204" pitchFamily="18" charset="0"/>
                            </a:rPr>
                            <m:t>𝑇</m:t>
                          </m:r>
                        </m:e>
                        <m:sub>
                          <m:r>
                            <m:rPr>
                              <m:sty m:val="p"/>
                            </m:rPr>
                            <a:rPr kumimoji="1" lang="en-US" altLang="ja-JP" sz="2700">
                              <a:latin typeface="Cambria Math" panose="02040503050406030204" pitchFamily="18" charset="0"/>
                            </a:rPr>
                            <m:t>eff</m:t>
                          </m:r>
                        </m:sub>
                      </m:sSub>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d>
                            <m:dPr>
                              <m:begChr m:val="["/>
                              <m:endChr m:val="]"/>
                              <m:ctrlPr>
                                <a:rPr kumimoji="1" lang="en-US" altLang="ja-JP" sz="2700" i="1">
                                  <a:latin typeface="Cambria Math" panose="02040503050406030204" pitchFamily="18" charset="0"/>
                                </a:rPr>
                              </m:ctrlPr>
                            </m:dPr>
                            <m:e>
                              <m:f>
                                <m:fPr>
                                  <m:ctrlPr>
                                    <a:rPr lang="en-US" altLang="ja-JP" sz="2700" i="1">
                                      <a:latin typeface="Cambria Math" panose="02040503050406030204" pitchFamily="18" charset="0"/>
                                    </a:rPr>
                                  </m:ctrlPr>
                                </m:fPr>
                                <m:num>
                                  <m:r>
                                    <a:rPr lang="en-US" altLang="ja-JP" sz="2700" i="1">
                                      <a:latin typeface="Cambria Math" panose="02040503050406030204" pitchFamily="18" charset="0"/>
                                    </a:rPr>
                                    <m:t>3</m:t>
                                  </m:r>
                                  <m:r>
                                    <a:rPr lang="en-US" altLang="ja-JP" sz="2700" i="1">
                                      <a:latin typeface="Cambria Math" panose="02040503050406030204" pitchFamily="18" charset="0"/>
                                    </a:rPr>
                                    <m:t>𝐺𝑀</m:t>
                                  </m:r>
                                  <m:acc>
                                    <m:accPr>
                                      <m:chr m:val="̇"/>
                                      <m:ctrlPr>
                                        <a:rPr lang="en-US" altLang="ja-JP" sz="2700" i="1">
                                          <a:latin typeface="Cambria Math" panose="02040503050406030204" pitchFamily="18" charset="0"/>
                                        </a:rPr>
                                      </m:ctrlPr>
                                    </m:accPr>
                                    <m:e>
                                      <m:r>
                                        <a:rPr lang="en-US" altLang="ja-JP" sz="2700" i="1">
                                          <a:latin typeface="Cambria Math" panose="02040503050406030204" pitchFamily="18" charset="0"/>
                                        </a:rPr>
                                        <m:t>𝑀</m:t>
                                      </m:r>
                                    </m:e>
                                  </m:acc>
                                </m:num>
                                <m:den>
                                  <m:r>
                                    <a:rPr lang="en-US" altLang="ja-JP" sz="2700" i="1">
                                      <a:latin typeface="Cambria Math" panose="02040503050406030204" pitchFamily="18" charset="0"/>
                                    </a:rPr>
                                    <m:t>8</m:t>
                                  </m:r>
                                  <m:r>
                                    <a:rPr lang="en-US" altLang="ja-JP" sz="2700" i="1">
                                      <a:latin typeface="Cambria Math" panose="02040503050406030204" pitchFamily="18" charset="0"/>
                                    </a:rPr>
                                    <m:t>𝜋</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𝜎</m:t>
                                      </m:r>
                                    </m:e>
                                    <m:sub>
                                      <m:r>
                                        <m:rPr>
                                          <m:sty m:val="p"/>
                                        </m:rPr>
                                        <a:rPr lang="en-US" altLang="ja-JP" sz="2700">
                                          <a:latin typeface="Cambria Math" panose="02040503050406030204" pitchFamily="18" charset="0"/>
                                        </a:rPr>
                                        <m:t>SB</m:t>
                                      </m:r>
                                    </m:sub>
                                  </m:sSub>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𝑅</m:t>
                                      </m:r>
                                    </m:e>
                                    <m:sup>
                                      <m:r>
                                        <a:rPr lang="en-US" altLang="ja-JP" sz="2700" i="1">
                                          <a:latin typeface="Cambria Math" panose="02040503050406030204" pitchFamily="18" charset="0"/>
                                        </a:rPr>
                                        <m:t>3</m:t>
                                      </m:r>
                                    </m:sup>
                                  </m:sSup>
                                </m:den>
                              </m:f>
                              <m:d>
                                <m:dPr>
                                  <m:ctrlPr>
                                    <a:rPr lang="en-US" altLang="ja-JP" sz="2700" i="1">
                                      <a:latin typeface="Cambria Math" panose="02040503050406030204" pitchFamily="18" charset="0"/>
                                    </a:rPr>
                                  </m:ctrlPr>
                                </m:dPr>
                                <m:e>
                                  <m:r>
                                    <a:rPr lang="en-US" altLang="ja-JP" sz="2700" i="1">
                                      <a:latin typeface="Cambria Math" panose="02040503050406030204" pitchFamily="18" charset="0"/>
                                    </a:rPr>
                                    <m:t>1−</m:t>
                                  </m:r>
                                  <m:rad>
                                    <m:radPr>
                                      <m:degHide m:val="on"/>
                                      <m:ctrlPr>
                                        <a:rPr lang="en-US" altLang="ja-JP" sz="2700" i="1">
                                          <a:latin typeface="Cambria Math" panose="02040503050406030204" pitchFamily="18" charset="0"/>
                                        </a:rPr>
                                      </m:ctrlPr>
                                    </m:radPr>
                                    <m:deg/>
                                    <m:e>
                                      <m:f>
                                        <m:fPr>
                                          <m:ctrlPr>
                                            <a:rPr lang="en-US" altLang="ja-JP" sz="2700" i="1">
                                              <a:latin typeface="Cambria Math" panose="02040503050406030204" pitchFamily="18" charset="0"/>
                                            </a:rPr>
                                          </m:ctrlPr>
                                        </m:fPr>
                                        <m:num>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𝑅</m:t>
                                              </m:r>
                                            </m:e>
                                            <m:sub>
                                              <m:r>
                                                <m:rPr>
                                                  <m:sty m:val="p"/>
                                                </m:rPr>
                                                <a:rPr lang="en-US" altLang="ja-JP" sz="2700">
                                                  <a:latin typeface="Cambria Math" panose="02040503050406030204" pitchFamily="18" charset="0"/>
                                                </a:rPr>
                                                <m:t>in</m:t>
                                              </m:r>
                                            </m:sub>
                                          </m:sSub>
                                        </m:num>
                                        <m:den>
                                          <m:r>
                                            <a:rPr lang="en-US" altLang="ja-JP" sz="2700" i="1">
                                              <a:latin typeface="Cambria Math" panose="02040503050406030204" pitchFamily="18" charset="0"/>
                                            </a:rPr>
                                            <m:t>𝑅</m:t>
                                          </m:r>
                                        </m:den>
                                      </m:f>
                                    </m:e>
                                  </m:rad>
                                </m:e>
                              </m:d>
                            </m:e>
                          </m:d>
                        </m:e>
                        <m:sup>
                          <m:r>
                            <a:rPr kumimoji="1" lang="en-US" altLang="ja-JP" sz="2700">
                              <a:latin typeface="Cambria Math" panose="02040503050406030204" pitchFamily="18" charset="0"/>
                            </a:rPr>
                            <m:t>1/4</m:t>
                          </m:r>
                        </m:sup>
                      </m:sSup>
                    </m:oMath>
                  </m:oMathPara>
                </a14:m>
                <a:endParaRPr kumimoji="1" lang="en-US" altLang="ja-JP" sz="2700" dirty="0"/>
              </a:p>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m:t>
                      </m:r>
                      <m:r>
                        <a:rPr kumimoji="1" lang="en-US" altLang="ja-JP" sz="2700" i="1" smtClean="0">
                          <a:latin typeface="Cambria Math" panose="02040503050406030204" pitchFamily="18" charset="0"/>
                        </a:rPr>
                        <m:t>1</m:t>
                      </m:r>
                      <m:r>
                        <a:rPr kumimoji="1" lang="en-US" altLang="ja-JP" sz="2700" b="0" i="1" smtClean="0">
                          <a:latin typeface="Cambria Math" panose="02040503050406030204" pitchFamily="18" charset="0"/>
                        </a:rPr>
                        <m:t>00</m:t>
                      </m:r>
                      <m:sSup>
                        <m:sSupPr>
                          <m:ctrlPr>
                            <a:rPr kumimoji="1" lang="en-US" altLang="ja-JP" sz="2700" i="1">
                              <a:latin typeface="Cambria Math" panose="02040503050406030204" pitchFamily="18" charset="0"/>
                            </a:rPr>
                          </m:ctrlPr>
                        </m:sSupPr>
                        <m:e>
                          <m:d>
                            <m:dPr>
                              <m:ctrlPr>
                                <a:rPr kumimoji="1" lang="en-US" altLang="ja-JP" sz="2700" i="1">
                                  <a:latin typeface="Cambria Math" panose="02040503050406030204" pitchFamily="18" charset="0"/>
                                </a:rPr>
                              </m:ctrlPr>
                            </m:dPr>
                            <m:e>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𝑀</m:t>
                                  </m:r>
                                </m:num>
                                <m:den>
                                  <m:r>
                                    <a:rPr kumimoji="1" lang="en-US" altLang="ja-JP" sz="2700" b="0" i="1" smtClean="0">
                                      <a:latin typeface="Cambria Math" panose="02040503050406030204" pitchFamily="18" charset="0"/>
                                    </a:rPr>
                                    <m:t>10</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𝑀</m:t>
                                      </m:r>
                                    </m:e>
                                    <m:sub>
                                      <m:r>
                                        <a:rPr kumimoji="1" lang="en-US" altLang="ja-JP" sz="2700" i="1">
                                          <a:latin typeface="Cambria Math" panose="02040503050406030204" pitchFamily="18" charset="0"/>
                                        </a:rPr>
                                        <m:t>⊙</m:t>
                                      </m:r>
                                    </m:sub>
                                  </m:sSub>
                                </m:den>
                              </m:f>
                            </m:e>
                          </m:d>
                        </m:e>
                        <m:sup>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1</m:t>
                              </m:r>
                            </m:num>
                            <m:den>
                              <m:r>
                                <a:rPr kumimoji="1" lang="en-US" altLang="ja-JP" sz="2700" i="1">
                                  <a:latin typeface="Cambria Math" panose="02040503050406030204" pitchFamily="18" charset="0"/>
                                </a:rPr>
                                <m:t>2</m:t>
                              </m:r>
                            </m:den>
                          </m:f>
                        </m:sup>
                      </m:sSup>
                      <m:sSup>
                        <m:sSupPr>
                          <m:ctrlPr>
                            <a:rPr lang="en-US" altLang="ja-JP" sz="2700" i="1">
                              <a:latin typeface="Cambria Math" panose="02040503050406030204" pitchFamily="18" charset="0"/>
                            </a:rPr>
                          </m:ctrlPr>
                        </m:sSupPr>
                        <m:e>
                          <m:d>
                            <m:dPr>
                              <m:ctrlPr>
                                <a:rPr lang="en-US" altLang="ja-JP" sz="2700" i="1">
                                  <a:latin typeface="Cambria Math" panose="02040503050406030204" pitchFamily="18" charset="0"/>
                                </a:rPr>
                              </m:ctrlPr>
                            </m:dPr>
                            <m:e>
                              <m:f>
                                <m:fPr>
                                  <m:ctrlPr>
                                    <a:rPr lang="en-US" altLang="ja-JP" sz="2700" i="1">
                                      <a:latin typeface="Cambria Math" panose="02040503050406030204" pitchFamily="18" charset="0"/>
                                    </a:rPr>
                                  </m:ctrlPr>
                                </m:fPr>
                                <m:num>
                                  <m:acc>
                                    <m:accPr>
                                      <m:chr m:val="̇"/>
                                      <m:ctrlPr>
                                        <a:rPr kumimoji="1" lang="en-US" altLang="ja-JP" sz="2700" i="1">
                                          <a:latin typeface="Cambria Math" panose="02040503050406030204" pitchFamily="18" charset="0"/>
                                        </a:rPr>
                                      </m:ctrlPr>
                                    </m:accPr>
                                    <m:e>
                                      <m:r>
                                        <a:rPr kumimoji="1" lang="en-US" altLang="ja-JP" sz="2700" i="1">
                                          <a:latin typeface="Cambria Math" panose="02040503050406030204" pitchFamily="18" charset="0"/>
                                        </a:rPr>
                                        <m:t>𝑀</m:t>
                                      </m:r>
                                    </m:e>
                                  </m:acc>
                                </m:num>
                                <m:den>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10</m:t>
                                      </m:r>
                                    </m:e>
                                    <m:sup>
                                      <m:r>
                                        <a:rPr lang="en-US" altLang="ja-JP" sz="2700" i="1">
                                          <a:latin typeface="Cambria Math" panose="02040503050406030204" pitchFamily="18" charset="0"/>
                                        </a:rPr>
                                        <m:t>−11</m:t>
                                      </m:r>
                                    </m:sup>
                                  </m:sSup>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𝑀</m:t>
                                      </m:r>
                                    </m:e>
                                    <m:sub>
                                      <m:r>
                                        <a:rPr lang="en-US" altLang="ja-JP" sz="2700" i="1">
                                          <a:latin typeface="Cambria Math" panose="02040503050406030204" pitchFamily="18" charset="0"/>
                                        </a:rPr>
                                        <m:t>⊙</m:t>
                                      </m:r>
                                    </m:sub>
                                  </m:sSub>
                                  <m:r>
                                    <a:rPr lang="en-US" altLang="ja-JP" sz="2700" i="1">
                                      <a:latin typeface="Cambria Math" panose="02040503050406030204" pitchFamily="18" charset="0"/>
                                    </a:rPr>
                                    <m:t> </m:t>
                                  </m:r>
                                  <m:r>
                                    <m:rPr>
                                      <m:sty m:val="p"/>
                                    </m:rPr>
                                    <a:rPr lang="en-US" altLang="ja-JP" sz="2700">
                                      <a:latin typeface="Cambria Math" panose="02040503050406030204" pitchFamily="18" charset="0"/>
                                    </a:rPr>
                                    <m:t>y</m:t>
                                  </m:r>
                                  <m:sSup>
                                    <m:sSupPr>
                                      <m:ctrlPr>
                                        <a:rPr lang="en-US" altLang="ja-JP" sz="2700" i="1">
                                          <a:latin typeface="Cambria Math" panose="02040503050406030204" pitchFamily="18" charset="0"/>
                                        </a:rPr>
                                      </m:ctrlPr>
                                    </m:sSupPr>
                                    <m:e>
                                      <m:r>
                                        <m:rPr>
                                          <m:sty m:val="p"/>
                                        </m:rPr>
                                        <a:rPr lang="en-US" altLang="ja-JP" sz="2700">
                                          <a:latin typeface="Cambria Math" panose="02040503050406030204" pitchFamily="18" charset="0"/>
                                        </a:rPr>
                                        <m:t>r</m:t>
                                      </m:r>
                                    </m:e>
                                    <m:sup>
                                      <m:r>
                                        <a:rPr lang="en-US" altLang="ja-JP" sz="2700">
                                          <a:latin typeface="Cambria Math" panose="02040503050406030204" pitchFamily="18" charset="0"/>
                                        </a:rPr>
                                        <m:t>−1</m:t>
                                      </m:r>
                                    </m:sup>
                                  </m:sSup>
                                </m:den>
                              </m:f>
                            </m:e>
                          </m:d>
                        </m:e>
                        <m:sup>
                          <m:f>
                            <m:fPr>
                              <m:ctrlPr>
                                <a:rPr lang="en-US" altLang="ja-JP" sz="2700" i="1">
                                  <a:latin typeface="Cambria Math" panose="02040503050406030204" pitchFamily="18" charset="0"/>
                                </a:rPr>
                              </m:ctrlPr>
                            </m:fPr>
                            <m:num>
                              <m:r>
                                <a:rPr lang="en-US" altLang="ja-JP" sz="2700" i="1">
                                  <a:latin typeface="Cambria Math" panose="02040503050406030204" pitchFamily="18" charset="0"/>
                                </a:rPr>
                                <m:t>1</m:t>
                              </m:r>
                            </m:num>
                            <m:den>
                              <m:r>
                                <a:rPr lang="en-US" altLang="ja-JP" sz="2700" i="1">
                                  <a:latin typeface="Cambria Math" panose="02040503050406030204" pitchFamily="18" charset="0"/>
                                </a:rPr>
                                <m:t>4</m:t>
                              </m:r>
                            </m:den>
                          </m:f>
                        </m:sup>
                      </m:sSup>
                      <m:sSup>
                        <m:sSupPr>
                          <m:ctrlPr>
                            <a:rPr lang="en-US" altLang="ja-JP" sz="2700" i="1">
                              <a:latin typeface="Cambria Math" panose="02040503050406030204" pitchFamily="18" charset="0"/>
                            </a:rPr>
                          </m:ctrlPr>
                        </m:sSupPr>
                        <m:e>
                          <m:d>
                            <m:dPr>
                              <m:ctrlPr>
                                <a:rPr lang="en-US" altLang="ja-JP" sz="2700" i="1">
                                  <a:latin typeface="Cambria Math" panose="02040503050406030204" pitchFamily="18" charset="0"/>
                                </a:rPr>
                              </m:ctrlPr>
                            </m:dPr>
                            <m:e>
                              <m:f>
                                <m:fPr>
                                  <m:ctrlPr>
                                    <a:rPr lang="en-US" altLang="ja-JP" sz="2700" i="1">
                                      <a:latin typeface="Cambria Math" panose="02040503050406030204" pitchFamily="18" charset="0"/>
                                    </a:rPr>
                                  </m:ctrlPr>
                                </m:fPr>
                                <m:num>
                                  <m:r>
                                    <a:rPr lang="en-US" altLang="ja-JP" sz="2700" i="1">
                                      <a:latin typeface="Cambria Math" panose="02040503050406030204" pitchFamily="18" charset="0"/>
                                    </a:rPr>
                                    <m:t>𝑅</m:t>
                                  </m:r>
                                </m:num>
                                <m:den>
                                  <m:r>
                                    <a:rPr lang="en-US" altLang="ja-JP" sz="2700" i="1">
                                      <a:latin typeface="Cambria Math" panose="02040503050406030204" pitchFamily="18" charset="0"/>
                                    </a:rPr>
                                    <m:t>3</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𝑟</m:t>
                                      </m:r>
                                    </m:e>
                                    <m:sub>
                                      <m:r>
                                        <m:rPr>
                                          <m:sty m:val="p"/>
                                        </m:rPr>
                                        <a:rPr lang="en-US" altLang="ja-JP" sz="2700">
                                          <a:latin typeface="Cambria Math" panose="02040503050406030204" pitchFamily="18" charset="0"/>
                                        </a:rPr>
                                        <m:t>g</m:t>
                                      </m:r>
                                    </m:sub>
                                  </m:sSub>
                                </m:den>
                              </m:f>
                            </m:e>
                          </m:d>
                        </m:e>
                        <m:sup>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3</m:t>
                              </m:r>
                            </m:num>
                            <m:den>
                              <m:r>
                                <a:rPr lang="en-US" altLang="ja-JP" sz="2700" i="1">
                                  <a:latin typeface="Cambria Math" panose="02040503050406030204" pitchFamily="18" charset="0"/>
                                </a:rPr>
                                <m:t>4</m:t>
                              </m:r>
                            </m:den>
                          </m:f>
                        </m:sup>
                      </m:sSup>
                      <m:sSup>
                        <m:sSupPr>
                          <m:ctrlPr>
                            <a:rPr lang="en-US" altLang="ja-JP" sz="2700" i="1">
                              <a:latin typeface="Cambria Math" panose="02040503050406030204" pitchFamily="18" charset="0"/>
                            </a:rPr>
                          </m:ctrlPr>
                        </m:sSupPr>
                        <m:e>
                          <m:d>
                            <m:dPr>
                              <m:ctrlPr>
                                <a:rPr lang="en-US" altLang="ja-JP" sz="2700" i="1">
                                  <a:latin typeface="Cambria Math" panose="02040503050406030204" pitchFamily="18" charset="0"/>
                                </a:rPr>
                              </m:ctrlPr>
                            </m:dPr>
                            <m:e>
                              <m:r>
                                <a:rPr lang="en-US" altLang="ja-JP" sz="2700" i="1">
                                  <a:latin typeface="Cambria Math" panose="02040503050406030204" pitchFamily="18" charset="0"/>
                                </a:rPr>
                                <m:t>1−</m:t>
                              </m:r>
                              <m:rad>
                                <m:radPr>
                                  <m:degHide m:val="on"/>
                                  <m:ctrlPr>
                                    <a:rPr lang="en-US" altLang="ja-JP" sz="2700" i="1">
                                      <a:latin typeface="Cambria Math" panose="02040503050406030204" pitchFamily="18" charset="0"/>
                                    </a:rPr>
                                  </m:ctrlPr>
                                </m:radPr>
                                <m:deg/>
                                <m:e>
                                  <m:f>
                                    <m:fPr>
                                      <m:ctrlPr>
                                        <a:rPr lang="en-US" altLang="ja-JP" sz="2700" i="1">
                                          <a:latin typeface="Cambria Math" panose="02040503050406030204" pitchFamily="18" charset="0"/>
                                        </a:rPr>
                                      </m:ctrlPr>
                                    </m:fPr>
                                    <m:num>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𝑅</m:t>
                                          </m:r>
                                        </m:e>
                                        <m:sub>
                                          <m:r>
                                            <m:rPr>
                                              <m:sty m:val="p"/>
                                            </m:rPr>
                                            <a:rPr lang="en-US" altLang="ja-JP" sz="2700">
                                              <a:latin typeface="Cambria Math" panose="02040503050406030204" pitchFamily="18" charset="0"/>
                                            </a:rPr>
                                            <m:t>in</m:t>
                                          </m:r>
                                        </m:sub>
                                      </m:sSub>
                                    </m:num>
                                    <m:den>
                                      <m:r>
                                        <a:rPr lang="en-US" altLang="ja-JP" sz="2700" i="1">
                                          <a:latin typeface="Cambria Math" panose="02040503050406030204" pitchFamily="18" charset="0"/>
                                        </a:rPr>
                                        <m:t>𝑅</m:t>
                                      </m:r>
                                    </m:den>
                                  </m:f>
                                </m:e>
                              </m:rad>
                            </m:e>
                          </m:d>
                        </m:e>
                        <m:sup>
                          <m:f>
                            <m:fPr>
                              <m:ctrlPr>
                                <a:rPr lang="en-US" altLang="ja-JP" sz="2700" i="1">
                                  <a:latin typeface="Cambria Math" panose="02040503050406030204" pitchFamily="18" charset="0"/>
                                </a:rPr>
                              </m:ctrlPr>
                            </m:fPr>
                            <m:num>
                              <m:r>
                                <a:rPr lang="en-US" altLang="ja-JP" sz="2700" i="1">
                                  <a:latin typeface="Cambria Math" panose="02040503050406030204" pitchFamily="18" charset="0"/>
                                </a:rPr>
                                <m:t>1</m:t>
                              </m:r>
                            </m:num>
                            <m:den>
                              <m:r>
                                <a:rPr lang="en-US" altLang="ja-JP" sz="2700" i="1">
                                  <a:latin typeface="Cambria Math" panose="02040503050406030204" pitchFamily="18" charset="0"/>
                                </a:rPr>
                                <m:t>4</m:t>
                              </m:r>
                            </m:den>
                          </m:f>
                        </m:sup>
                      </m:sSup>
                      <m:r>
                        <a:rPr lang="en-US" altLang="ja-JP" sz="2700" i="1">
                          <a:latin typeface="Cambria Math" panose="02040503050406030204" pitchFamily="18" charset="0"/>
                        </a:rPr>
                        <m:t> </m:t>
                      </m:r>
                      <m:r>
                        <m:rPr>
                          <m:sty m:val="p"/>
                        </m:rPr>
                        <a:rPr lang="en-US" altLang="ja-JP" sz="2700">
                          <a:latin typeface="Cambria Math" panose="02040503050406030204" pitchFamily="18" charset="0"/>
                        </a:rPr>
                        <m:t>eV</m:t>
                      </m:r>
                    </m:oMath>
                  </m:oMathPara>
                </a14:m>
                <a:endParaRPr kumimoji="1" lang="ja-JP" altLang="en-US" sz="27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4338208" y="3414781"/>
                <a:ext cx="9350957" cy="3024418"/>
              </a:xfrm>
              <a:prstGeom prst="rect">
                <a:avLst/>
              </a:prstGeom>
              <a:blipFill rotWithShape="0">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10979921" y="6739804"/>
                <a:ext cx="3035639" cy="507831"/>
              </a:xfrm>
              <a:prstGeom prst="rect">
                <a:avLst/>
              </a:prstGeom>
              <a:noFill/>
            </p:spPr>
            <p:txBody>
              <a:bodyPr wrap="none" rtlCol="0">
                <a:spAutoFit/>
              </a:bodyPr>
              <a:lstStyle/>
              <a:p>
                <a:r>
                  <a:rPr kumimoji="1" lang="en-US" altLang="ja-JP" sz="2700" dirty="0"/>
                  <a:t>not depends on </a:t>
                </a:r>
                <a14:m>
                  <m:oMath xmlns:m="http://schemas.openxmlformats.org/officeDocument/2006/math">
                    <m:r>
                      <a:rPr kumimoji="1" lang="en-US" altLang="ja-JP" sz="2700" i="1">
                        <a:latin typeface="Cambria Math" panose="02040503050406030204" pitchFamily="18" charset="0"/>
                      </a:rPr>
                      <m:t>𝛼</m:t>
                    </m:r>
                  </m:oMath>
                </a14:m>
                <a:endParaRPr kumimoji="1" lang="ja-JP" altLang="en-US" sz="27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5796136" y="4493896"/>
                <a:ext cx="2089611" cy="369332"/>
              </a:xfrm>
              <a:prstGeom prst="rect">
                <a:avLst/>
              </a:prstGeom>
              <a:blipFill rotWithShape="0">
                <a:blip r:embed="rId5"/>
                <a:stretch>
                  <a:fillRect l="-2624" t="-11475" b="-21311"/>
                </a:stretch>
              </a:blipFill>
            </p:spPr>
            <p:txBody>
              <a:bodyPr/>
              <a:lstStyle/>
              <a:p>
                <a:r>
                  <a:rPr lang="ja-JP" altLang="en-US">
                    <a:noFill/>
                  </a:rPr>
                  <a:t> </a:t>
                </a:r>
              </a:p>
            </p:txBody>
          </p:sp>
        </mc:Fallback>
      </mc:AlternateContent>
      <p:sp>
        <p:nvSpPr>
          <p:cNvPr id="9" name="テキスト ボックス 8"/>
          <p:cNvSpPr txBox="1"/>
          <p:nvPr/>
        </p:nvSpPr>
        <p:spPr>
          <a:xfrm>
            <a:off x="2988266" y="7443079"/>
            <a:ext cx="3563796" cy="507831"/>
          </a:xfrm>
          <a:prstGeom prst="rect">
            <a:avLst/>
          </a:prstGeom>
          <a:noFill/>
        </p:spPr>
        <p:txBody>
          <a:bodyPr wrap="none" rtlCol="0">
            <a:spAutoFit/>
          </a:bodyPr>
          <a:lstStyle/>
          <a:p>
            <a:r>
              <a:rPr kumimoji="1" lang="en-US" altLang="ja-JP" sz="2700" dirty="0"/>
              <a:t>Total disk luminosity</a:t>
            </a:r>
            <a:endParaRPr kumimoji="1" lang="ja-JP" altLang="en-US" sz="2700" dirty="0"/>
          </a:p>
        </p:txBody>
      </p:sp>
      <mc:AlternateContent xmlns:mc="http://schemas.openxmlformats.org/markup-compatibility/2006" xmlns:a14="http://schemas.microsoft.com/office/drawing/2010/main">
        <mc:Choice Requires="a14">
          <p:sp>
            <p:nvSpPr>
              <p:cNvPr id="10" name="テキスト ボックス 9"/>
              <p:cNvSpPr txBox="1"/>
              <p:nvPr/>
            </p:nvSpPr>
            <p:spPr>
              <a:xfrm>
                <a:off x="3690237" y="7778374"/>
                <a:ext cx="12317538" cy="21850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smtClean="0">
                              <a:latin typeface="Cambria Math" panose="02040503050406030204" pitchFamily="18" charset="0"/>
                            </a:rPr>
                          </m:ctrlPr>
                        </m:sSubPr>
                        <m:e>
                          <m:r>
                            <a:rPr kumimoji="1" lang="en-US" altLang="ja-JP" sz="2700" i="1">
                              <a:latin typeface="Cambria Math" panose="02040503050406030204" pitchFamily="18" charset="0"/>
                            </a:rPr>
                            <m:t>𝐿</m:t>
                          </m:r>
                        </m:e>
                        <m:sub>
                          <m:r>
                            <m:rPr>
                              <m:sty m:val="p"/>
                            </m:rPr>
                            <a:rPr kumimoji="1" lang="en-US" altLang="ja-JP" sz="2700">
                              <a:latin typeface="Cambria Math" panose="02040503050406030204" pitchFamily="18" charset="0"/>
                            </a:rPr>
                            <m:t>disk</m:t>
                          </m:r>
                        </m:sub>
                      </m:sSub>
                      <m:r>
                        <a:rPr kumimoji="1" lang="en-US" altLang="ja-JP" sz="2700" i="1">
                          <a:latin typeface="Cambria Math" panose="02040503050406030204" pitchFamily="18" charset="0"/>
                        </a:rPr>
                        <m:t>=4</m:t>
                      </m:r>
                      <m:r>
                        <a:rPr kumimoji="1" lang="en-US" altLang="ja-JP" sz="2700" i="1">
                          <a:latin typeface="Cambria Math" panose="02040503050406030204" pitchFamily="18" charset="0"/>
                        </a:rPr>
                        <m:t>𝜋</m:t>
                      </m:r>
                      <m:nary>
                        <m:naryPr>
                          <m:limLoc m:val="undOvr"/>
                          <m:subHide m:val="on"/>
                          <m:supHide m:val="on"/>
                          <m:ctrlPr>
                            <a:rPr kumimoji="1" lang="en-US" altLang="ja-JP" sz="2700" i="1">
                              <a:latin typeface="Cambria Math" panose="02040503050406030204" pitchFamily="18" charset="0"/>
                            </a:rPr>
                          </m:ctrlPr>
                        </m:naryPr>
                        <m:sub/>
                        <m:sup/>
                        <m:e>
                          <m:r>
                            <a:rPr kumimoji="1" lang="en-US" altLang="ja-JP" sz="2700" i="1">
                              <a:latin typeface="Cambria Math" panose="02040503050406030204" pitchFamily="18" charset="0"/>
                            </a:rPr>
                            <m:t>𝑅𝑑𝑅</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𝜎</m:t>
                              </m:r>
                            </m:e>
                            <m:sub>
                              <m:r>
                                <m:rPr>
                                  <m:sty m:val="p"/>
                                </m:rPr>
                                <a:rPr lang="en-US" altLang="ja-JP" sz="2700">
                                  <a:latin typeface="Cambria Math" panose="02040503050406030204" pitchFamily="18" charset="0"/>
                                </a:rPr>
                                <m:t>SB</m:t>
                              </m:r>
                            </m:sub>
                          </m:sSub>
                          <m:sSubSup>
                            <m:sSubSupPr>
                              <m:ctrlPr>
                                <a:rPr lang="en-US" altLang="ja-JP" sz="2700" i="1">
                                  <a:latin typeface="Cambria Math" panose="02040503050406030204" pitchFamily="18" charset="0"/>
                                </a:rPr>
                              </m:ctrlPr>
                            </m:sSubSupPr>
                            <m:e>
                              <m:r>
                                <a:rPr lang="en-US" altLang="ja-JP" sz="2700" i="1">
                                  <a:latin typeface="Cambria Math" panose="02040503050406030204" pitchFamily="18" charset="0"/>
                                </a:rPr>
                                <m:t>𝑇</m:t>
                              </m:r>
                            </m:e>
                            <m:sub>
                              <m:r>
                                <m:rPr>
                                  <m:sty m:val="p"/>
                                </m:rPr>
                                <a:rPr lang="en-US" altLang="ja-JP" sz="2700">
                                  <a:latin typeface="Cambria Math" panose="02040503050406030204" pitchFamily="18" charset="0"/>
                                </a:rPr>
                                <m:t>eff</m:t>
                              </m:r>
                            </m:sub>
                            <m:sup>
                              <m:r>
                                <a:rPr lang="en-US" altLang="ja-JP" sz="2700" i="1">
                                  <a:latin typeface="Cambria Math" panose="02040503050406030204" pitchFamily="18" charset="0"/>
                                </a:rPr>
                                <m:t>4</m:t>
                              </m:r>
                            </m:sup>
                          </m:sSubSup>
                        </m:e>
                      </m:nary>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lang="en-US" altLang="ja-JP" sz="2700" i="1">
                              <a:latin typeface="Cambria Math" panose="02040503050406030204" pitchFamily="18" charset="0"/>
                            </a:rPr>
                            <m:t>𝐺𝑀</m:t>
                          </m:r>
                          <m:acc>
                            <m:accPr>
                              <m:chr m:val="̇"/>
                              <m:ctrlPr>
                                <a:rPr lang="en-US" altLang="ja-JP" sz="2700" i="1">
                                  <a:latin typeface="Cambria Math" panose="02040503050406030204" pitchFamily="18" charset="0"/>
                                </a:rPr>
                              </m:ctrlPr>
                            </m:accPr>
                            <m:e>
                              <m:r>
                                <a:rPr lang="en-US" altLang="ja-JP" sz="2700" i="1">
                                  <a:latin typeface="Cambria Math" panose="02040503050406030204" pitchFamily="18" charset="0"/>
                                </a:rPr>
                                <m:t>𝑀</m:t>
                              </m:r>
                            </m:e>
                          </m:acc>
                        </m:num>
                        <m:den>
                          <m:r>
                            <a:rPr kumimoji="1" lang="en-US" altLang="ja-JP" sz="2700" i="1">
                              <a:latin typeface="Cambria Math" panose="02040503050406030204" pitchFamily="18" charset="0"/>
                            </a:rPr>
                            <m:t>2</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𝑅</m:t>
                              </m:r>
                            </m:e>
                            <m:sub>
                              <m:r>
                                <m:rPr>
                                  <m:sty m:val="p"/>
                                </m:rPr>
                                <a:rPr lang="en-US" altLang="ja-JP" sz="2700">
                                  <a:latin typeface="Cambria Math" panose="02040503050406030204" pitchFamily="18" charset="0"/>
                                </a:rPr>
                                <m:t>in</m:t>
                              </m:r>
                            </m:sub>
                          </m:sSub>
                        </m:den>
                      </m:f>
                      <m:r>
                        <a:rPr kumimoji="1" lang="en-US" altLang="ja-JP" sz="2700" i="1">
                          <a:latin typeface="Cambria Math" panose="02040503050406030204" pitchFamily="18" charset="0"/>
                        </a:rPr>
                        <m:t>≃4.7×</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10</m:t>
                          </m:r>
                        </m:e>
                        <m:sup>
                          <m:r>
                            <a:rPr kumimoji="1" lang="en-US" altLang="ja-JP" sz="2700" b="0" i="1" smtClean="0">
                              <a:latin typeface="Cambria Math" panose="02040503050406030204" pitchFamily="18" charset="0"/>
                            </a:rPr>
                            <m:t>34</m:t>
                          </m:r>
                        </m:sup>
                      </m:sSup>
                      <m:d>
                        <m:dPr>
                          <m:ctrlPr>
                            <a:rPr lang="en-US" altLang="ja-JP" sz="2700" i="1">
                              <a:latin typeface="Cambria Math" panose="02040503050406030204" pitchFamily="18" charset="0"/>
                            </a:rPr>
                          </m:ctrlPr>
                        </m:dPr>
                        <m:e>
                          <m:f>
                            <m:fPr>
                              <m:ctrlPr>
                                <a:rPr lang="en-US" altLang="ja-JP" sz="2700" i="1">
                                  <a:latin typeface="Cambria Math" panose="02040503050406030204" pitchFamily="18" charset="0"/>
                                </a:rPr>
                              </m:ctrlPr>
                            </m:fPr>
                            <m:num>
                              <m:acc>
                                <m:accPr>
                                  <m:chr m:val="̇"/>
                                  <m:ctrlPr>
                                    <a:rPr lang="en-US" altLang="ja-JP" sz="2700" i="1">
                                      <a:latin typeface="Cambria Math" panose="02040503050406030204" pitchFamily="18" charset="0"/>
                                    </a:rPr>
                                  </m:ctrlPr>
                                </m:accPr>
                                <m:e>
                                  <m:r>
                                    <a:rPr lang="en-US" altLang="ja-JP" sz="2700" i="1">
                                      <a:latin typeface="Cambria Math" panose="02040503050406030204" pitchFamily="18" charset="0"/>
                                    </a:rPr>
                                    <m:t>𝑀</m:t>
                                  </m:r>
                                </m:e>
                              </m:acc>
                            </m:num>
                            <m:den>
                              <m:sSup>
                                <m:sSupPr>
                                  <m:ctrlPr>
                                    <a:rPr lang="en-US" altLang="ja-JP" sz="2700" b="0" i="1" smtClean="0">
                                      <a:latin typeface="Cambria Math" panose="02040503050406030204" pitchFamily="18" charset="0"/>
                                    </a:rPr>
                                  </m:ctrlPr>
                                </m:sSupPr>
                                <m:e>
                                  <m:r>
                                    <a:rPr lang="en-US" altLang="ja-JP" sz="2700" b="0" i="1" smtClean="0">
                                      <a:latin typeface="Cambria Math" panose="02040503050406030204" pitchFamily="18" charset="0"/>
                                    </a:rPr>
                                    <m:t>10</m:t>
                                  </m:r>
                                </m:e>
                                <m:sup>
                                  <m:r>
                                    <a:rPr lang="en-US" altLang="ja-JP" sz="2700" b="0" i="1" smtClean="0">
                                      <a:latin typeface="Cambria Math" panose="02040503050406030204" pitchFamily="18" charset="0"/>
                                    </a:rPr>
                                    <m:t>−11</m:t>
                                  </m:r>
                                </m:sup>
                              </m:sSup>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𝑀</m:t>
                                  </m:r>
                                </m:e>
                                <m:sub>
                                  <m:r>
                                    <a:rPr lang="en-US" altLang="ja-JP" sz="2700" i="1">
                                      <a:latin typeface="Cambria Math" panose="02040503050406030204" pitchFamily="18" charset="0"/>
                                    </a:rPr>
                                    <m:t>⊙</m:t>
                                  </m:r>
                                </m:sub>
                              </m:sSub>
                              <m:r>
                                <a:rPr lang="en-US" altLang="ja-JP" sz="2700" i="1">
                                  <a:latin typeface="Cambria Math" panose="02040503050406030204" pitchFamily="18" charset="0"/>
                                </a:rPr>
                                <m:t> </m:t>
                              </m:r>
                              <m:r>
                                <m:rPr>
                                  <m:sty m:val="p"/>
                                </m:rPr>
                                <a:rPr lang="en-US" altLang="ja-JP" sz="2700">
                                  <a:latin typeface="Cambria Math" panose="02040503050406030204" pitchFamily="18" charset="0"/>
                                </a:rPr>
                                <m:t>y</m:t>
                              </m:r>
                              <m:sSup>
                                <m:sSupPr>
                                  <m:ctrlPr>
                                    <a:rPr lang="en-US" altLang="ja-JP" sz="2700" i="1">
                                      <a:latin typeface="Cambria Math" panose="02040503050406030204" pitchFamily="18" charset="0"/>
                                    </a:rPr>
                                  </m:ctrlPr>
                                </m:sSupPr>
                                <m:e>
                                  <m:r>
                                    <m:rPr>
                                      <m:sty m:val="p"/>
                                    </m:rPr>
                                    <a:rPr lang="en-US" altLang="ja-JP" sz="2700">
                                      <a:latin typeface="Cambria Math" panose="02040503050406030204" pitchFamily="18" charset="0"/>
                                    </a:rPr>
                                    <m:t>r</m:t>
                                  </m:r>
                                </m:e>
                                <m:sup>
                                  <m:r>
                                    <a:rPr lang="en-US" altLang="ja-JP" sz="2700">
                                      <a:latin typeface="Cambria Math" panose="02040503050406030204" pitchFamily="18" charset="0"/>
                                    </a:rPr>
                                    <m:t>−1</m:t>
                                  </m:r>
                                </m:sup>
                              </m:sSup>
                            </m:den>
                          </m:f>
                        </m:e>
                      </m:d>
                      <m:sSup>
                        <m:sSupPr>
                          <m:ctrlPr>
                            <a:rPr lang="en-US" altLang="ja-JP" sz="2700" i="1">
                              <a:latin typeface="Cambria Math" panose="02040503050406030204" pitchFamily="18" charset="0"/>
                            </a:rPr>
                          </m:ctrlPr>
                        </m:sSupPr>
                        <m:e>
                          <m:d>
                            <m:dPr>
                              <m:ctrlPr>
                                <a:rPr lang="en-US" altLang="ja-JP" sz="2700" i="1">
                                  <a:latin typeface="Cambria Math" panose="02040503050406030204" pitchFamily="18" charset="0"/>
                                </a:rPr>
                              </m:ctrlPr>
                            </m:dPr>
                            <m:e>
                              <m:f>
                                <m:fPr>
                                  <m:ctrlPr>
                                    <a:rPr lang="en-US" altLang="ja-JP" sz="2700" i="1">
                                      <a:latin typeface="Cambria Math" panose="02040503050406030204" pitchFamily="18" charset="0"/>
                                    </a:rPr>
                                  </m:ctrlPr>
                                </m:fPr>
                                <m:num>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𝑅</m:t>
                                      </m:r>
                                    </m:e>
                                    <m:sub>
                                      <m:r>
                                        <m:rPr>
                                          <m:sty m:val="p"/>
                                        </m:rPr>
                                        <a:rPr lang="en-US" altLang="ja-JP" sz="2700">
                                          <a:latin typeface="Cambria Math" panose="02040503050406030204" pitchFamily="18" charset="0"/>
                                        </a:rPr>
                                        <m:t>in</m:t>
                                      </m:r>
                                    </m:sub>
                                  </m:sSub>
                                </m:num>
                                <m:den>
                                  <m:r>
                                    <a:rPr lang="en-US" altLang="ja-JP" sz="2700" i="1">
                                      <a:latin typeface="Cambria Math" panose="02040503050406030204" pitchFamily="18" charset="0"/>
                                    </a:rPr>
                                    <m:t>3</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𝑟</m:t>
                                      </m:r>
                                    </m:e>
                                    <m:sub>
                                      <m:r>
                                        <m:rPr>
                                          <m:sty m:val="p"/>
                                        </m:rPr>
                                        <a:rPr lang="en-US" altLang="ja-JP" sz="2700">
                                          <a:latin typeface="Cambria Math" panose="02040503050406030204" pitchFamily="18" charset="0"/>
                                        </a:rPr>
                                        <m:t>g</m:t>
                                      </m:r>
                                    </m:sub>
                                  </m:sSub>
                                </m:den>
                              </m:f>
                            </m:e>
                          </m:d>
                        </m:e>
                        <m:sup>
                          <m:r>
                            <a:rPr lang="en-US" altLang="ja-JP" sz="2700" i="1">
                              <a:latin typeface="Cambria Math" panose="02040503050406030204" pitchFamily="18" charset="0"/>
                            </a:rPr>
                            <m:t>−1</m:t>
                          </m:r>
                        </m:sup>
                      </m:sSup>
                      <m:r>
                        <m:rPr>
                          <m:sty m:val="p"/>
                        </m:rPr>
                        <a:rPr lang="en-US" altLang="ja-JP" sz="2700">
                          <a:latin typeface="Cambria Math" panose="02040503050406030204" pitchFamily="18" charset="0"/>
                        </a:rPr>
                        <m:t>erg</m:t>
                      </m:r>
                      <m:r>
                        <a:rPr lang="en-US" altLang="ja-JP" sz="2700">
                          <a:latin typeface="Cambria Math" panose="02040503050406030204" pitchFamily="18" charset="0"/>
                        </a:rPr>
                        <m:t> </m:t>
                      </m:r>
                      <m:sSup>
                        <m:sSupPr>
                          <m:ctrlPr>
                            <a:rPr lang="en-US" altLang="ja-JP" sz="2700" i="1">
                              <a:latin typeface="Cambria Math" panose="02040503050406030204" pitchFamily="18" charset="0"/>
                            </a:rPr>
                          </m:ctrlPr>
                        </m:sSupPr>
                        <m:e>
                          <m:r>
                            <m:rPr>
                              <m:sty m:val="p"/>
                            </m:rPr>
                            <a:rPr lang="en-US" altLang="ja-JP" sz="2700">
                              <a:latin typeface="Cambria Math" panose="02040503050406030204" pitchFamily="18" charset="0"/>
                            </a:rPr>
                            <m:t>s</m:t>
                          </m:r>
                        </m:e>
                        <m:sup>
                          <m:r>
                            <a:rPr lang="en-US" altLang="ja-JP" sz="2700">
                              <a:latin typeface="Cambria Math" panose="02040503050406030204" pitchFamily="18" charset="0"/>
                            </a:rPr>
                            <m:t>−1</m:t>
                          </m:r>
                        </m:sup>
                      </m:sSup>
                    </m:oMath>
                  </m:oMathPara>
                </a14:m>
                <a:endParaRPr lang="en-US" altLang="ja-JP" sz="2700" dirty="0"/>
              </a:p>
              <a:p>
                <a:pPr/>
                <a14:m>
                  <m:oMathPara xmlns:m="http://schemas.openxmlformats.org/officeDocument/2006/math">
                    <m:oMathParaPr>
                      <m:jc m:val="centerGroup"/>
                    </m:oMathParaPr>
                    <m:oMath xmlns:m="http://schemas.openxmlformats.org/officeDocument/2006/math">
                      <m:r>
                        <a:rPr lang="en-US" altLang="ja-JP" sz="2700" i="1">
                          <a:latin typeface="Cambria Math" panose="02040503050406030204" pitchFamily="18" charset="0"/>
                        </a:rPr>
                        <m:t>=0.083</m:t>
                      </m:r>
                      <m:sSup>
                        <m:sSupPr>
                          <m:ctrlPr>
                            <a:rPr lang="en-US" altLang="ja-JP" sz="2700" i="1">
                              <a:latin typeface="Cambria Math" panose="02040503050406030204" pitchFamily="18" charset="0"/>
                            </a:rPr>
                          </m:ctrlPr>
                        </m:sSupPr>
                        <m:e>
                          <m:d>
                            <m:dPr>
                              <m:ctrlPr>
                                <a:rPr lang="en-US" altLang="ja-JP" sz="2700" i="1">
                                  <a:latin typeface="Cambria Math" panose="02040503050406030204" pitchFamily="18" charset="0"/>
                                </a:rPr>
                              </m:ctrlPr>
                            </m:dPr>
                            <m:e>
                              <m:f>
                                <m:fPr>
                                  <m:ctrlPr>
                                    <a:rPr lang="en-US" altLang="ja-JP" sz="2700" i="1">
                                      <a:latin typeface="Cambria Math" panose="02040503050406030204" pitchFamily="18" charset="0"/>
                                    </a:rPr>
                                  </m:ctrlPr>
                                </m:fPr>
                                <m:num>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𝑅</m:t>
                                      </m:r>
                                    </m:e>
                                    <m:sub>
                                      <m:r>
                                        <m:rPr>
                                          <m:sty m:val="p"/>
                                        </m:rPr>
                                        <a:rPr lang="en-US" altLang="ja-JP" sz="2700">
                                          <a:latin typeface="Cambria Math" panose="02040503050406030204" pitchFamily="18" charset="0"/>
                                        </a:rPr>
                                        <m:t>in</m:t>
                                      </m:r>
                                    </m:sub>
                                  </m:sSub>
                                </m:num>
                                <m:den>
                                  <m:r>
                                    <a:rPr lang="en-US" altLang="ja-JP" sz="2700" i="1">
                                      <a:latin typeface="Cambria Math" panose="02040503050406030204" pitchFamily="18" charset="0"/>
                                    </a:rPr>
                                    <m:t>3</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𝑟</m:t>
                                      </m:r>
                                    </m:e>
                                    <m:sub>
                                      <m:r>
                                        <m:rPr>
                                          <m:sty m:val="p"/>
                                        </m:rPr>
                                        <a:rPr lang="en-US" altLang="ja-JP" sz="2700">
                                          <a:latin typeface="Cambria Math" panose="02040503050406030204" pitchFamily="18" charset="0"/>
                                        </a:rPr>
                                        <m:t>g</m:t>
                                      </m:r>
                                    </m:sub>
                                  </m:sSub>
                                </m:den>
                              </m:f>
                            </m:e>
                          </m:d>
                        </m:e>
                        <m:sup>
                          <m:r>
                            <a:rPr lang="en-US" altLang="ja-JP" sz="2700" i="1">
                              <a:latin typeface="Cambria Math" panose="02040503050406030204" pitchFamily="18" charset="0"/>
                            </a:rPr>
                            <m:t>−1</m:t>
                          </m:r>
                        </m:sup>
                      </m:sSup>
                      <m:acc>
                        <m:accPr>
                          <m:chr m:val="̇"/>
                          <m:ctrlPr>
                            <a:rPr lang="en-US" altLang="ja-JP" sz="2700" i="1">
                              <a:latin typeface="Cambria Math" panose="02040503050406030204" pitchFamily="18" charset="0"/>
                            </a:rPr>
                          </m:ctrlPr>
                        </m:accPr>
                        <m:e>
                          <m:r>
                            <a:rPr lang="en-US" altLang="ja-JP" sz="2700" i="1">
                              <a:latin typeface="Cambria Math" panose="02040503050406030204" pitchFamily="18" charset="0"/>
                            </a:rPr>
                            <m:t>𝑀</m:t>
                          </m:r>
                        </m:e>
                      </m:acc>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𝑐</m:t>
                          </m:r>
                        </m:e>
                        <m:sup>
                          <m:r>
                            <a:rPr lang="en-US" altLang="ja-JP" sz="2700" i="1">
                              <a:latin typeface="Cambria Math" panose="02040503050406030204" pitchFamily="18" charset="0"/>
                            </a:rPr>
                            <m:t>2</m:t>
                          </m:r>
                        </m:sup>
                      </m:sSup>
                    </m:oMath>
                  </m:oMathPara>
                </a14:m>
                <a:endParaRPr kumimoji="1" lang="ja-JP" altLang="en-US" sz="2700"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3690237" y="7778374"/>
                <a:ext cx="12317538" cy="2185022"/>
              </a:xfrm>
              <a:prstGeom prst="rect">
                <a:avLst/>
              </a:prstGeom>
              <a:blipFill rotWithShape="0">
                <a:blip r:embed="rId6"/>
                <a:stretch>
                  <a:fillRect/>
                </a:stretch>
              </a:blipFill>
            </p:spPr>
            <p:txBody>
              <a:bodyPr/>
              <a:lstStyle/>
              <a:p>
                <a:r>
                  <a:rPr lang="ja-JP" altLang="en-US">
                    <a:noFill/>
                  </a:rPr>
                  <a:t> </a:t>
                </a:r>
              </a:p>
            </p:txBody>
          </p:sp>
        </mc:Fallback>
      </mc:AlternateContent>
      <p:sp>
        <p:nvSpPr>
          <p:cNvPr id="11" name="テキスト ボックス 10"/>
          <p:cNvSpPr txBox="1"/>
          <p:nvPr/>
        </p:nvSpPr>
        <p:spPr>
          <a:xfrm>
            <a:off x="2985183" y="2983177"/>
            <a:ext cx="3853940" cy="507831"/>
          </a:xfrm>
          <a:prstGeom prst="rect">
            <a:avLst/>
          </a:prstGeom>
          <a:noFill/>
        </p:spPr>
        <p:txBody>
          <a:bodyPr wrap="none" rtlCol="0">
            <a:spAutoFit/>
          </a:bodyPr>
          <a:lstStyle/>
          <a:p>
            <a:r>
              <a:rPr kumimoji="1" lang="en-US" altLang="ja-JP" sz="2700" dirty="0"/>
              <a:t>Effective temperature</a:t>
            </a:r>
            <a:endParaRPr kumimoji="1" lang="ja-JP" altLang="en-US" sz="2700" dirty="0"/>
          </a:p>
        </p:txBody>
      </p:sp>
    </p:spTree>
    <p:extLst>
      <p:ext uri="{BB962C8B-B14F-4D97-AF65-F5344CB8AC3E}">
        <p14:creationId xmlns:p14="http://schemas.microsoft.com/office/powerpoint/2010/main" val="60142247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Eddington Luminosity</a:t>
            </a:r>
            <a:endParaRPr kumimoji="1" lang="ja-JP" altLang="en-US" dirty="0"/>
          </a:p>
        </p:txBody>
      </p:sp>
      <mc:AlternateContent xmlns:mc="http://schemas.openxmlformats.org/markup-compatibility/2006" xmlns:a14="http://schemas.microsoft.com/office/drawing/2010/main">
        <mc:Choice Requires="a14">
          <p:sp>
            <p:nvSpPr>
              <p:cNvPr id="3" name="テキスト ボックス 2"/>
              <p:cNvSpPr txBox="1"/>
              <p:nvPr/>
            </p:nvSpPr>
            <p:spPr>
              <a:xfrm>
                <a:off x="2718278" y="1524863"/>
                <a:ext cx="10686900" cy="923330"/>
              </a:xfrm>
              <a:prstGeom prst="rect">
                <a:avLst/>
              </a:prstGeom>
              <a:noFill/>
            </p:spPr>
            <p:txBody>
              <a:bodyPr wrap="none" rtlCol="0">
                <a:spAutoFit/>
              </a:bodyPr>
              <a:lstStyle/>
              <a:p>
                <a:r>
                  <a:rPr kumimoji="1" lang="en-US" altLang="ja-JP" sz="2700" dirty="0"/>
                  <a:t>Energy per particle </a:t>
                </a:r>
                <a14:m>
                  <m:oMath xmlns:m="http://schemas.openxmlformats.org/officeDocument/2006/math">
                    <m:r>
                      <a:rPr kumimoji="1" lang="en-US" altLang="ja-JP" sz="2700" i="1">
                        <a:latin typeface="Cambria Math" panose="02040503050406030204" pitchFamily="18" charset="0"/>
                      </a:rPr>
                      <m:t>𝐸</m:t>
                    </m:r>
                    <m:r>
                      <a:rPr kumimoji="1" lang="en-US" altLang="ja-JP" sz="2700" i="1">
                        <a:latin typeface="Cambria Math" panose="02040503050406030204" pitchFamily="18" charset="0"/>
                      </a:rPr>
                      <m:t>−</m:t>
                    </m:r>
                    <m:r>
                      <a:rPr kumimoji="1" lang="en-US" altLang="ja-JP" sz="2700" i="1">
                        <a:latin typeface="Cambria Math" panose="02040503050406030204" pitchFamily="18" charset="0"/>
                      </a:rPr>
                      <m:t>𝑚</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𝑐</m:t>
                        </m:r>
                      </m:e>
                      <m:sup>
                        <m:r>
                          <a:rPr kumimoji="1" lang="en-US" altLang="ja-JP" sz="2700" i="1">
                            <a:latin typeface="Cambria Math" panose="02040503050406030204" pitchFamily="18" charset="0"/>
                          </a:rPr>
                          <m:t>2</m:t>
                        </m:r>
                      </m:sup>
                    </m:sSup>
                  </m:oMath>
                </a14:m>
                <a:r>
                  <a:rPr kumimoji="1" lang="ja-JP" altLang="en-US" sz="2700" dirty="0"/>
                  <a:t> </a:t>
                </a:r>
                <a:r>
                  <a:rPr kumimoji="1" lang="en-US" altLang="ja-JP" sz="2700" dirty="0"/>
                  <a:t>can be released as photon emission.</a:t>
                </a:r>
              </a:p>
              <a:p>
                <a:r>
                  <a:rPr lang="en-US" altLang="ja-JP" sz="2700" dirty="0"/>
                  <a:t>The luminosity</a:t>
                </a:r>
                <a:endParaRPr kumimoji="1" lang="ja-JP" altLang="en-US" sz="2700"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287524" y="1016732"/>
                <a:ext cx="7435241" cy="646331"/>
              </a:xfrm>
              <a:prstGeom prst="rect">
                <a:avLst/>
              </a:prstGeom>
              <a:blipFill rotWithShape="0">
                <a:blip r:embed="rId2"/>
                <a:stretch>
                  <a:fillRect l="-656" t="-7547" b="-1415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4446203" y="2457732"/>
                <a:ext cx="8451929" cy="956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smtClean="0">
                          <a:latin typeface="Cambria Math" panose="02040503050406030204" pitchFamily="18" charset="0"/>
                        </a:rPr>
                        <m:t>𝐿</m:t>
                      </m:r>
                      <m:r>
                        <a:rPr kumimoji="1" lang="en-US" altLang="ja-JP" sz="2700" i="1" smtClean="0">
                          <a:latin typeface="Cambria Math" panose="02040503050406030204" pitchFamily="18" charset="0"/>
                        </a:rPr>
                        <m:t>=</m:t>
                      </m:r>
                      <m:r>
                        <a:rPr kumimoji="1" lang="en-US" altLang="ja-JP" sz="2700" i="1" smtClean="0">
                          <a:latin typeface="Cambria Math" panose="02040503050406030204" pitchFamily="18" charset="0"/>
                        </a:rPr>
                        <m:t>𝜂</m:t>
                      </m:r>
                      <m:acc>
                        <m:accPr>
                          <m:chr m:val="̇"/>
                          <m:ctrlPr>
                            <a:rPr kumimoji="1" lang="en-US" altLang="ja-JP" sz="2700" i="1">
                              <a:latin typeface="Cambria Math" panose="02040503050406030204" pitchFamily="18" charset="0"/>
                            </a:rPr>
                          </m:ctrlPr>
                        </m:accPr>
                        <m:e>
                          <m:r>
                            <a:rPr kumimoji="1" lang="en-US" altLang="ja-JP" sz="2700" i="1">
                              <a:latin typeface="Cambria Math" panose="02040503050406030204" pitchFamily="18" charset="0"/>
                            </a:rPr>
                            <m:t>𝑀</m:t>
                          </m:r>
                        </m:e>
                      </m:acc>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𝑐</m:t>
                          </m:r>
                        </m:e>
                        <m:sup>
                          <m:r>
                            <a:rPr kumimoji="1" lang="en-US" altLang="ja-JP" sz="2700" i="1">
                              <a:latin typeface="Cambria Math" panose="02040503050406030204" pitchFamily="18" charset="0"/>
                            </a:rPr>
                            <m:t>2</m:t>
                          </m:r>
                        </m:sup>
                      </m:sSup>
                      <m:r>
                        <a:rPr kumimoji="1" lang="en-US" altLang="ja-JP" sz="2700" i="1">
                          <a:latin typeface="Cambria Math" panose="02040503050406030204" pitchFamily="18" charset="0"/>
                        </a:rPr>
                        <m:t>≃5.7×</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10</m:t>
                          </m:r>
                        </m:e>
                        <m:sup>
                          <m:r>
                            <a:rPr kumimoji="1" lang="en-US" altLang="ja-JP" sz="2700" b="0" i="1" smtClean="0">
                              <a:latin typeface="Cambria Math" panose="02040503050406030204" pitchFamily="18" charset="0"/>
                            </a:rPr>
                            <m:t>33</m:t>
                          </m:r>
                        </m:sup>
                      </m:sSup>
                      <m:d>
                        <m:dPr>
                          <m:ctrlPr>
                            <a:rPr kumimoji="1" lang="en-US" altLang="ja-JP" sz="2700" i="1">
                              <a:latin typeface="Cambria Math" panose="02040503050406030204" pitchFamily="18" charset="0"/>
                            </a:rPr>
                          </m:ctrlPr>
                        </m:dPr>
                        <m:e>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𝜂</m:t>
                              </m:r>
                            </m:num>
                            <m:den>
                              <m:r>
                                <a:rPr kumimoji="1" lang="en-US" altLang="ja-JP" sz="2700" i="1">
                                  <a:latin typeface="Cambria Math" panose="02040503050406030204" pitchFamily="18" charset="0"/>
                                </a:rPr>
                                <m:t>0.01</m:t>
                              </m:r>
                            </m:den>
                          </m:f>
                        </m:e>
                      </m:d>
                      <m:d>
                        <m:dPr>
                          <m:ctrlPr>
                            <a:rPr lang="en-US" altLang="ja-JP" sz="2700" i="1">
                              <a:latin typeface="Cambria Math" panose="02040503050406030204" pitchFamily="18" charset="0"/>
                            </a:rPr>
                          </m:ctrlPr>
                        </m:dPr>
                        <m:e>
                          <m:f>
                            <m:fPr>
                              <m:ctrlPr>
                                <a:rPr lang="en-US" altLang="ja-JP" sz="2700" i="1">
                                  <a:latin typeface="Cambria Math" panose="02040503050406030204" pitchFamily="18" charset="0"/>
                                </a:rPr>
                              </m:ctrlPr>
                            </m:fPr>
                            <m:num>
                              <m:acc>
                                <m:accPr>
                                  <m:chr m:val="̇"/>
                                  <m:ctrlPr>
                                    <a:rPr lang="en-US" altLang="ja-JP" sz="2700" i="1">
                                      <a:latin typeface="Cambria Math" panose="02040503050406030204" pitchFamily="18" charset="0"/>
                                    </a:rPr>
                                  </m:ctrlPr>
                                </m:accPr>
                                <m:e>
                                  <m:r>
                                    <a:rPr lang="en-US" altLang="ja-JP" sz="2700" i="1">
                                      <a:latin typeface="Cambria Math" panose="02040503050406030204" pitchFamily="18" charset="0"/>
                                    </a:rPr>
                                    <m:t>𝑀</m:t>
                                  </m:r>
                                </m:e>
                              </m:acc>
                            </m:num>
                            <m:den>
                              <m:sSub>
                                <m:sSubPr>
                                  <m:ctrlPr>
                                    <a:rPr lang="en-US" altLang="ja-JP" sz="2700" i="1">
                                      <a:latin typeface="Cambria Math" panose="02040503050406030204" pitchFamily="18" charset="0"/>
                                    </a:rPr>
                                  </m:ctrlPr>
                                </m:sSubPr>
                                <m:e>
                                  <m:sSup>
                                    <m:sSupPr>
                                      <m:ctrlPr>
                                        <a:rPr lang="en-US" altLang="ja-JP" sz="2700" b="0" i="1" smtClean="0">
                                          <a:latin typeface="Cambria Math" panose="02040503050406030204" pitchFamily="18" charset="0"/>
                                        </a:rPr>
                                      </m:ctrlPr>
                                    </m:sSupPr>
                                    <m:e>
                                      <m:r>
                                        <a:rPr lang="en-US" altLang="ja-JP" sz="2700" b="0" i="1" smtClean="0">
                                          <a:latin typeface="Cambria Math" panose="02040503050406030204" pitchFamily="18" charset="0"/>
                                        </a:rPr>
                                        <m:t>10</m:t>
                                      </m:r>
                                    </m:e>
                                    <m:sup>
                                      <m:r>
                                        <a:rPr lang="en-US" altLang="ja-JP" sz="2700" b="0" i="1" smtClean="0">
                                          <a:latin typeface="Cambria Math" panose="02040503050406030204" pitchFamily="18" charset="0"/>
                                        </a:rPr>
                                        <m:t>−11</m:t>
                                      </m:r>
                                    </m:sup>
                                  </m:sSup>
                                  <m:r>
                                    <a:rPr lang="en-US" altLang="ja-JP" sz="2700" i="1">
                                      <a:latin typeface="Cambria Math" panose="02040503050406030204" pitchFamily="18" charset="0"/>
                                    </a:rPr>
                                    <m:t>𝑀</m:t>
                                  </m:r>
                                </m:e>
                                <m:sub>
                                  <m:r>
                                    <a:rPr lang="en-US" altLang="ja-JP" sz="2700" i="1">
                                      <a:latin typeface="Cambria Math" panose="02040503050406030204" pitchFamily="18" charset="0"/>
                                    </a:rPr>
                                    <m:t>⊙</m:t>
                                  </m:r>
                                </m:sub>
                              </m:sSub>
                              <m:r>
                                <a:rPr lang="en-US" altLang="ja-JP" sz="2700" i="1">
                                  <a:latin typeface="Cambria Math" panose="02040503050406030204" pitchFamily="18" charset="0"/>
                                </a:rPr>
                                <m:t> </m:t>
                              </m:r>
                              <m:r>
                                <m:rPr>
                                  <m:sty m:val="p"/>
                                </m:rPr>
                                <a:rPr lang="en-US" altLang="ja-JP" sz="2700">
                                  <a:latin typeface="Cambria Math" panose="02040503050406030204" pitchFamily="18" charset="0"/>
                                </a:rPr>
                                <m:t>y</m:t>
                              </m:r>
                              <m:sSup>
                                <m:sSupPr>
                                  <m:ctrlPr>
                                    <a:rPr lang="en-US" altLang="ja-JP" sz="2700" i="1">
                                      <a:latin typeface="Cambria Math" panose="02040503050406030204" pitchFamily="18" charset="0"/>
                                    </a:rPr>
                                  </m:ctrlPr>
                                </m:sSupPr>
                                <m:e>
                                  <m:r>
                                    <m:rPr>
                                      <m:sty m:val="p"/>
                                    </m:rPr>
                                    <a:rPr lang="en-US" altLang="ja-JP" sz="2700">
                                      <a:latin typeface="Cambria Math" panose="02040503050406030204" pitchFamily="18" charset="0"/>
                                    </a:rPr>
                                    <m:t>r</m:t>
                                  </m:r>
                                </m:e>
                                <m:sup>
                                  <m:r>
                                    <a:rPr lang="en-US" altLang="ja-JP" sz="2700">
                                      <a:latin typeface="Cambria Math" panose="02040503050406030204" pitchFamily="18" charset="0"/>
                                    </a:rPr>
                                    <m:t>−1</m:t>
                                  </m:r>
                                </m:sup>
                              </m:sSup>
                            </m:den>
                          </m:f>
                        </m:e>
                      </m:d>
                      <m:r>
                        <a:rPr lang="en-US" altLang="ja-JP" sz="2700">
                          <a:latin typeface="Cambria Math" panose="02040503050406030204" pitchFamily="18" charset="0"/>
                        </a:rPr>
                        <m:t> </m:t>
                      </m:r>
                      <m:r>
                        <m:rPr>
                          <m:sty m:val="p"/>
                        </m:rPr>
                        <a:rPr lang="en-US" altLang="ja-JP" sz="2700">
                          <a:latin typeface="Cambria Math" panose="02040503050406030204" pitchFamily="18" charset="0"/>
                        </a:rPr>
                        <m:t>erg</m:t>
                      </m:r>
                      <m:r>
                        <a:rPr lang="en-US" altLang="ja-JP" sz="2700">
                          <a:latin typeface="Cambria Math" panose="02040503050406030204" pitchFamily="18" charset="0"/>
                        </a:rPr>
                        <m:t> </m:t>
                      </m:r>
                      <m:sSup>
                        <m:sSupPr>
                          <m:ctrlPr>
                            <a:rPr lang="en-US" altLang="ja-JP" sz="2700" i="1">
                              <a:latin typeface="Cambria Math" panose="02040503050406030204" pitchFamily="18" charset="0"/>
                            </a:rPr>
                          </m:ctrlPr>
                        </m:sSupPr>
                        <m:e>
                          <m:r>
                            <m:rPr>
                              <m:sty m:val="p"/>
                            </m:rPr>
                            <a:rPr lang="en-US" altLang="ja-JP" sz="2700">
                              <a:latin typeface="Cambria Math" panose="02040503050406030204" pitchFamily="18" charset="0"/>
                            </a:rPr>
                            <m:t>s</m:t>
                          </m:r>
                        </m:e>
                        <m:sup>
                          <m:r>
                            <a:rPr lang="en-US" altLang="ja-JP" sz="2700">
                              <a:latin typeface="Cambria Math" panose="02040503050406030204" pitchFamily="18" charset="0"/>
                            </a:rPr>
                            <m:t>−1</m:t>
                          </m:r>
                        </m:sup>
                      </m:sSup>
                    </m:oMath>
                  </m:oMathPara>
                </a14:m>
                <a:endParaRPr kumimoji="1" lang="ja-JP" altLang="en-US" sz="27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4446203" y="2457732"/>
                <a:ext cx="8451929" cy="956352"/>
              </a:xfrm>
              <a:prstGeom prst="rect">
                <a:avLst/>
              </a:prstGeom>
              <a:blipFill rotWithShape="0">
                <a:blip r:embed="rId3"/>
                <a:stretch>
                  <a:fillRect/>
                </a:stretch>
              </a:blipFill>
            </p:spPr>
            <p:txBody>
              <a:bodyPr/>
              <a:lstStyle/>
              <a:p>
                <a:r>
                  <a:rPr lang="ja-JP" altLang="en-US">
                    <a:noFill/>
                  </a:rPr>
                  <a:t> </a:t>
                </a:r>
              </a:p>
            </p:txBody>
          </p:sp>
        </mc:Fallback>
      </mc:AlternateContent>
      <p:sp>
        <p:nvSpPr>
          <p:cNvPr id="5" name="テキスト ボックス 4"/>
          <p:cNvSpPr txBox="1"/>
          <p:nvPr/>
        </p:nvSpPr>
        <p:spPr>
          <a:xfrm>
            <a:off x="2826273" y="3684770"/>
            <a:ext cx="9416360" cy="507831"/>
          </a:xfrm>
          <a:prstGeom prst="rect">
            <a:avLst/>
          </a:prstGeom>
          <a:noFill/>
        </p:spPr>
        <p:txBody>
          <a:bodyPr wrap="none" rtlCol="0">
            <a:spAutoFit/>
          </a:bodyPr>
          <a:lstStyle/>
          <a:p>
            <a:r>
              <a:rPr kumimoji="1" lang="en-US" altLang="ja-JP" sz="2700" dirty="0"/>
              <a:t>However, photon emission prevents accretion of matter.</a:t>
            </a:r>
            <a:endParaRPr kumimoji="1" lang="ja-JP" altLang="en-US" sz="2700" dirty="0"/>
          </a:p>
        </p:txBody>
      </p:sp>
      <p:sp>
        <p:nvSpPr>
          <p:cNvPr id="6" name="円/楕円 5"/>
          <p:cNvSpPr/>
          <p:nvPr/>
        </p:nvSpPr>
        <p:spPr bwMode="auto">
          <a:xfrm>
            <a:off x="2834664" y="5196704"/>
            <a:ext cx="1025956" cy="1133951"/>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cxnSp>
        <p:nvCxnSpPr>
          <p:cNvPr id="8" name="直線矢印コネクタ 7"/>
          <p:cNvCxnSpPr/>
          <p:nvPr/>
        </p:nvCxnSpPr>
        <p:spPr bwMode="auto">
          <a:xfrm flipV="1">
            <a:off x="3860621" y="4440737"/>
            <a:ext cx="3393462" cy="75596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直線矢印コネクタ 9"/>
          <p:cNvCxnSpPr/>
          <p:nvPr/>
        </p:nvCxnSpPr>
        <p:spPr bwMode="auto">
          <a:xfrm>
            <a:off x="4122218" y="5763679"/>
            <a:ext cx="3436832"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線矢印コネクタ 11"/>
          <p:cNvCxnSpPr/>
          <p:nvPr/>
        </p:nvCxnSpPr>
        <p:spPr bwMode="auto">
          <a:xfrm>
            <a:off x="4122217" y="6168661"/>
            <a:ext cx="3131865" cy="86396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テキスト ボックス 13"/>
          <p:cNvSpPr txBox="1"/>
          <p:nvPr/>
        </p:nvSpPr>
        <p:spPr>
          <a:xfrm>
            <a:off x="4446203" y="5233236"/>
            <a:ext cx="1593706" cy="507831"/>
          </a:xfrm>
          <a:prstGeom prst="rect">
            <a:avLst/>
          </a:prstGeom>
          <a:noFill/>
        </p:spPr>
        <p:txBody>
          <a:bodyPr wrap="none" rtlCol="0">
            <a:spAutoFit/>
          </a:bodyPr>
          <a:lstStyle/>
          <a:p>
            <a:r>
              <a:rPr kumimoji="1" lang="en-US" altLang="ja-JP" sz="2700" dirty="0"/>
              <a:t>Emission</a:t>
            </a:r>
            <a:endParaRPr kumimoji="1" lang="ja-JP" altLang="en-US" sz="2700" dirty="0"/>
          </a:p>
        </p:txBody>
      </p:sp>
      <p:sp>
        <p:nvSpPr>
          <p:cNvPr id="15" name="右矢印 14"/>
          <p:cNvSpPr/>
          <p:nvPr/>
        </p:nvSpPr>
        <p:spPr bwMode="auto">
          <a:xfrm>
            <a:off x="9090002" y="5429799"/>
            <a:ext cx="809965" cy="519946"/>
          </a:xfrm>
          <a:prstGeom prst="rightArrow">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mc:AlternateContent xmlns:mc="http://schemas.openxmlformats.org/markup-compatibility/2006" xmlns:a14="http://schemas.microsoft.com/office/drawing/2010/main">
        <mc:Choice Requires="a14">
          <p:sp>
            <p:nvSpPr>
              <p:cNvPr id="16" name="テキスト ボックス 15"/>
              <p:cNvSpPr txBox="1"/>
              <p:nvPr/>
            </p:nvSpPr>
            <p:spPr>
              <a:xfrm>
                <a:off x="9494985" y="4832525"/>
                <a:ext cx="5557740" cy="682366"/>
              </a:xfrm>
              <a:prstGeom prst="rect">
                <a:avLst/>
              </a:prstGeom>
              <a:noFill/>
            </p:spPr>
            <p:txBody>
              <a:bodyPr wrap="none" rtlCol="0">
                <a:spAutoFit/>
              </a:bodyPr>
              <a:lstStyle/>
              <a:p>
                <a:r>
                  <a:rPr kumimoji="1" lang="en-US" altLang="ja-JP" sz="2700" dirty="0"/>
                  <a:t>Radiative force per particle </a:t>
                </a:r>
                <a14:m>
                  <m:oMath xmlns:m="http://schemas.openxmlformats.org/officeDocument/2006/math">
                    <m:f>
                      <m:fPr>
                        <m:ctrlPr>
                          <a:rPr kumimoji="1" lang="en-US" altLang="ja-JP" sz="2700" i="1">
                            <a:latin typeface="Cambria Math" panose="02040503050406030204" pitchFamily="18" charset="0"/>
                          </a:rPr>
                        </m:ctrlPr>
                      </m:fPr>
                      <m:num>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𝜎</m:t>
                            </m:r>
                          </m:e>
                          <m:sub>
                            <m:r>
                              <m:rPr>
                                <m:sty m:val="p"/>
                              </m:rPr>
                              <a:rPr kumimoji="1" lang="en-US" altLang="ja-JP" sz="2700">
                                <a:latin typeface="Cambria Math" panose="02040503050406030204" pitchFamily="18" charset="0"/>
                              </a:rPr>
                              <m:t>T</m:t>
                            </m:r>
                          </m:sub>
                        </m:sSub>
                        <m:r>
                          <a:rPr kumimoji="1" lang="en-US" altLang="ja-JP" sz="2700" i="1">
                            <a:latin typeface="Cambria Math" panose="02040503050406030204" pitchFamily="18" charset="0"/>
                          </a:rPr>
                          <m:t>𝐿</m:t>
                        </m:r>
                      </m:num>
                      <m:den>
                        <m:r>
                          <a:rPr kumimoji="1" lang="en-US" altLang="ja-JP" sz="2700" i="1">
                            <a:latin typeface="Cambria Math" panose="02040503050406030204" pitchFamily="18" charset="0"/>
                          </a:rPr>
                          <m:t>4</m:t>
                        </m:r>
                        <m:r>
                          <a:rPr kumimoji="1" lang="en-US" altLang="ja-JP" sz="2700" i="1">
                            <a:latin typeface="Cambria Math" panose="02040503050406030204" pitchFamily="18" charset="0"/>
                          </a:rPr>
                          <m:t>𝜋</m:t>
                        </m:r>
                        <m:r>
                          <a:rPr kumimoji="1" lang="en-US" altLang="ja-JP" sz="2700" i="1">
                            <a:latin typeface="Cambria Math" panose="02040503050406030204" pitchFamily="18" charset="0"/>
                          </a:rPr>
                          <m:t>𝑐</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𝑟</m:t>
                            </m:r>
                          </m:e>
                          <m:sup>
                            <m:r>
                              <a:rPr kumimoji="1" lang="en-US" altLang="ja-JP" sz="2700" i="1">
                                <a:latin typeface="Cambria Math" panose="02040503050406030204" pitchFamily="18" charset="0"/>
                              </a:rPr>
                              <m:t>2</m:t>
                            </m:r>
                          </m:sup>
                        </m:sSup>
                      </m:den>
                    </m:f>
                  </m:oMath>
                </a14:m>
                <a:endParaRPr kumimoji="1" lang="ja-JP" altLang="en-US" sz="2700" dirty="0"/>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4806026" y="3222181"/>
                <a:ext cx="3769815" cy="485646"/>
              </a:xfrm>
              <a:prstGeom prst="rect">
                <a:avLst/>
              </a:prstGeom>
              <a:blipFill rotWithShape="0">
                <a:blip r:embed="rId4"/>
                <a:stretch>
                  <a:fillRect l="-1292" b="-3797"/>
                </a:stretch>
              </a:blipFill>
            </p:spPr>
            <p:txBody>
              <a:bodyPr/>
              <a:lstStyle/>
              <a:p>
                <a:r>
                  <a:rPr lang="ja-JP" altLang="en-US">
                    <a:noFill/>
                  </a:rPr>
                  <a:t> </a:t>
                </a:r>
              </a:p>
            </p:txBody>
          </p:sp>
        </mc:Fallback>
      </mc:AlternateContent>
      <p:sp>
        <p:nvSpPr>
          <p:cNvPr id="17" name="右矢印 16"/>
          <p:cNvSpPr/>
          <p:nvPr/>
        </p:nvSpPr>
        <p:spPr bwMode="auto">
          <a:xfrm flipH="1">
            <a:off x="7994531" y="5429799"/>
            <a:ext cx="822539" cy="519946"/>
          </a:xfrm>
          <a:prstGeom prst="rightArrow">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mc:AlternateContent xmlns:mc="http://schemas.openxmlformats.org/markup-compatibility/2006" xmlns:a14="http://schemas.microsoft.com/office/drawing/2010/main">
        <mc:Choice Requires="a14">
          <p:sp>
            <p:nvSpPr>
              <p:cNvPr id="18" name="テキスト ボックス 17"/>
              <p:cNvSpPr txBox="1"/>
              <p:nvPr/>
            </p:nvSpPr>
            <p:spPr>
              <a:xfrm>
                <a:off x="4772654" y="5872287"/>
                <a:ext cx="4464364" cy="682495"/>
              </a:xfrm>
              <a:prstGeom prst="rect">
                <a:avLst/>
              </a:prstGeom>
              <a:noFill/>
            </p:spPr>
            <p:txBody>
              <a:bodyPr wrap="none" rtlCol="0">
                <a:spAutoFit/>
              </a:bodyPr>
              <a:lstStyle/>
              <a:p>
                <a:r>
                  <a:rPr kumimoji="1" lang="en-US" altLang="ja-JP" sz="2700" dirty="0"/>
                  <a:t>Gravity per particle </a:t>
                </a:r>
                <a14:m>
                  <m:oMath xmlns:m="http://schemas.openxmlformats.org/officeDocument/2006/math">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𝐺𝑀</m:t>
                        </m:r>
                      </m:num>
                      <m:den>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𝑟</m:t>
                            </m:r>
                          </m:e>
                          <m:sup>
                            <m:r>
                              <a:rPr kumimoji="1" lang="en-US" altLang="ja-JP" sz="2700" i="1">
                                <a:latin typeface="Cambria Math" panose="02040503050406030204" pitchFamily="18" charset="0"/>
                              </a:rPr>
                              <m:t>2</m:t>
                            </m:r>
                          </m:sup>
                        </m:sSup>
                      </m:den>
                    </m:f>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𝑚</m:t>
                        </m:r>
                      </m:e>
                      <m:sub>
                        <m:r>
                          <m:rPr>
                            <m:sty m:val="p"/>
                          </m:rPr>
                          <a:rPr kumimoji="1" lang="en-US" altLang="ja-JP" sz="2700">
                            <a:latin typeface="Cambria Math" panose="02040503050406030204" pitchFamily="18" charset="0"/>
                          </a:rPr>
                          <m:t>p</m:t>
                        </m:r>
                      </m:sub>
                    </m:sSub>
                  </m:oMath>
                </a14:m>
                <a:endParaRPr kumimoji="1" lang="ja-JP" altLang="en-US" sz="2700" dirty="0"/>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1657320" y="3915462"/>
                <a:ext cx="3145092" cy="485774"/>
              </a:xfrm>
              <a:prstGeom prst="rect">
                <a:avLst/>
              </a:prstGeom>
              <a:blipFill rotWithShape="0">
                <a:blip r:embed="rId5"/>
                <a:stretch>
                  <a:fillRect l="-1744" b="-2500"/>
                </a:stretch>
              </a:blipFill>
            </p:spPr>
            <p:txBody>
              <a:bodyPr/>
              <a:lstStyle/>
              <a:p>
                <a:r>
                  <a:rPr lang="ja-JP" altLang="en-US">
                    <a:noFill/>
                  </a:rPr>
                  <a:t> </a:t>
                </a:r>
              </a:p>
            </p:txBody>
          </p:sp>
        </mc:Fallback>
      </mc:AlternateContent>
      <p:sp>
        <p:nvSpPr>
          <p:cNvPr id="19" name="円/楕円 18"/>
          <p:cNvSpPr/>
          <p:nvPr/>
        </p:nvSpPr>
        <p:spPr bwMode="auto">
          <a:xfrm>
            <a:off x="8845540" y="5613726"/>
            <a:ext cx="215991" cy="215991"/>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20" name="テキスト ボックス 19"/>
          <p:cNvSpPr txBox="1"/>
          <p:nvPr/>
        </p:nvSpPr>
        <p:spPr>
          <a:xfrm>
            <a:off x="3347643" y="7356610"/>
            <a:ext cx="11750333" cy="923330"/>
          </a:xfrm>
          <a:prstGeom prst="rect">
            <a:avLst/>
          </a:prstGeom>
          <a:noFill/>
        </p:spPr>
        <p:txBody>
          <a:bodyPr wrap="none" rtlCol="0">
            <a:spAutoFit/>
          </a:bodyPr>
          <a:lstStyle/>
          <a:p>
            <a:r>
              <a:rPr kumimoji="1" lang="en-US" altLang="ja-JP" sz="2700" dirty="0"/>
              <a:t>To accrete matter, gravity force should be larger than radiative force.</a:t>
            </a:r>
          </a:p>
          <a:p>
            <a:r>
              <a:rPr lang="en-US" altLang="ja-JP" sz="2700" dirty="0"/>
              <a:t>The maximum Luminosity, so-called Eddington luminosity</a:t>
            </a:r>
            <a:endParaRPr kumimoji="1" lang="ja-JP" altLang="en-US" sz="2700" dirty="0"/>
          </a:p>
        </p:txBody>
      </p:sp>
      <mc:AlternateContent xmlns:mc="http://schemas.openxmlformats.org/markup-compatibility/2006" xmlns:a14="http://schemas.microsoft.com/office/drawing/2010/main">
        <mc:Choice Requires="a14">
          <p:sp>
            <p:nvSpPr>
              <p:cNvPr id="21" name="テキスト ボックス 20"/>
              <p:cNvSpPr txBox="1"/>
              <p:nvPr/>
            </p:nvSpPr>
            <p:spPr>
              <a:xfrm>
                <a:off x="4758154" y="8448573"/>
                <a:ext cx="7121245" cy="9335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smtClean="0">
                              <a:latin typeface="Cambria Math" panose="02040503050406030204" pitchFamily="18" charset="0"/>
                            </a:rPr>
                          </m:ctrlPr>
                        </m:sSubPr>
                        <m:e>
                          <m:r>
                            <a:rPr kumimoji="1" lang="en-US" altLang="ja-JP" sz="2700" i="1">
                              <a:latin typeface="Cambria Math" panose="02040503050406030204" pitchFamily="18" charset="0"/>
                            </a:rPr>
                            <m:t>𝐿</m:t>
                          </m:r>
                        </m:e>
                        <m:sub>
                          <m:r>
                            <m:rPr>
                              <m:sty m:val="p"/>
                            </m:rPr>
                            <a:rPr kumimoji="1" lang="en-US" altLang="ja-JP" sz="2700">
                              <a:latin typeface="Cambria Math" panose="02040503050406030204" pitchFamily="18" charset="0"/>
                            </a:rPr>
                            <m:t>E</m:t>
                          </m:r>
                        </m:sub>
                      </m:sSub>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4</m:t>
                          </m:r>
                          <m:r>
                            <a:rPr kumimoji="1" lang="en-US" altLang="ja-JP" sz="2700" i="1">
                              <a:latin typeface="Cambria Math" panose="02040503050406030204" pitchFamily="18" charset="0"/>
                            </a:rPr>
                            <m:t>𝜋</m:t>
                          </m:r>
                          <m:r>
                            <a:rPr kumimoji="1" lang="en-US" altLang="ja-JP" sz="2700" i="1">
                              <a:latin typeface="Cambria Math" panose="02040503050406030204" pitchFamily="18" charset="0"/>
                            </a:rPr>
                            <m:t>𝐺</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𝑚</m:t>
                              </m:r>
                            </m:e>
                            <m:sub>
                              <m:r>
                                <m:rPr>
                                  <m:sty m:val="p"/>
                                </m:rPr>
                                <a:rPr kumimoji="1" lang="en-US" altLang="ja-JP" sz="2700">
                                  <a:latin typeface="Cambria Math" panose="02040503050406030204" pitchFamily="18" charset="0"/>
                                </a:rPr>
                                <m:t>p</m:t>
                              </m:r>
                            </m:sub>
                          </m:sSub>
                          <m:r>
                            <a:rPr kumimoji="1" lang="en-US" altLang="ja-JP" sz="2700" i="1">
                              <a:latin typeface="Cambria Math" panose="02040503050406030204" pitchFamily="18" charset="0"/>
                            </a:rPr>
                            <m:t>𝑐</m:t>
                          </m:r>
                        </m:num>
                        <m:den>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𝜎</m:t>
                              </m:r>
                            </m:e>
                            <m:sub>
                              <m:r>
                                <m:rPr>
                                  <m:sty m:val="p"/>
                                </m:rPr>
                                <a:rPr lang="en-US" altLang="ja-JP" sz="2700">
                                  <a:latin typeface="Cambria Math" panose="02040503050406030204" pitchFamily="18" charset="0"/>
                                </a:rPr>
                                <m:t>T</m:t>
                              </m:r>
                            </m:sub>
                          </m:sSub>
                        </m:den>
                      </m:f>
                      <m:r>
                        <a:rPr kumimoji="1" lang="en-US" altLang="ja-JP" sz="2700" i="1">
                          <a:latin typeface="Cambria Math" panose="02040503050406030204" pitchFamily="18" charset="0"/>
                        </a:rPr>
                        <m:t>𝑀</m:t>
                      </m:r>
                      <m:r>
                        <a:rPr kumimoji="1" lang="en-US" altLang="ja-JP" sz="2700" i="1">
                          <a:latin typeface="Cambria Math" panose="02040503050406030204" pitchFamily="18" charset="0"/>
                        </a:rPr>
                        <m:t>≃1.3×</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10</m:t>
                          </m:r>
                        </m:e>
                        <m:sup>
                          <m:r>
                            <a:rPr kumimoji="1" lang="en-US" altLang="ja-JP" sz="2700" b="0" i="1" smtClean="0">
                              <a:latin typeface="Cambria Math" panose="02040503050406030204" pitchFamily="18" charset="0"/>
                            </a:rPr>
                            <m:t>39</m:t>
                          </m:r>
                        </m:sup>
                      </m:sSup>
                      <m:d>
                        <m:dPr>
                          <m:ctrlPr>
                            <a:rPr lang="en-US" altLang="ja-JP" sz="2700" i="1">
                              <a:latin typeface="Cambria Math" panose="02040503050406030204" pitchFamily="18" charset="0"/>
                            </a:rPr>
                          </m:ctrlPr>
                        </m:dPr>
                        <m:e>
                          <m:f>
                            <m:fPr>
                              <m:ctrlPr>
                                <a:rPr lang="en-US" altLang="ja-JP" sz="2700" i="1">
                                  <a:latin typeface="Cambria Math" panose="02040503050406030204" pitchFamily="18" charset="0"/>
                                </a:rPr>
                              </m:ctrlPr>
                            </m:fPr>
                            <m:num>
                              <m:r>
                                <a:rPr lang="en-US" altLang="ja-JP" sz="2700" i="1">
                                  <a:latin typeface="Cambria Math" panose="02040503050406030204" pitchFamily="18" charset="0"/>
                                </a:rPr>
                                <m:t>𝑀</m:t>
                              </m:r>
                            </m:num>
                            <m:den>
                              <m:sSub>
                                <m:sSubPr>
                                  <m:ctrlPr>
                                    <a:rPr lang="en-US" altLang="ja-JP" sz="2700" i="1">
                                      <a:latin typeface="Cambria Math" panose="02040503050406030204" pitchFamily="18" charset="0"/>
                                    </a:rPr>
                                  </m:ctrlPr>
                                </m:sSubPr>
                                <m:e>
                                  <m:r>
                                    <a:rPr lang="en-US" altLang="ja-JP" sz="2700" b="0" i="1" smtClean="0">
                                      <a:latin typeface="Cambria Math" panose="02040503050406030204" pitchFamily="18" charset="0"/>
                                    </a:rPr>
                                    <m:t>10</m:t>
                                  </m:r>
                                  <m:r>
                                    <a:rPr lang="en-US" altLang="ja-JP" sz="2700" i="1">
                                      <a:latin typeface="Cambria Math" panose="02040503050406030204" pitchFamily="18" charset="0"/>
                                    </a:rPr>
                                    <m:t>𝑀</m:t>
                                  </m:r>
                                </m:e>
                                <m:sub>
                                  <m:r>
                                    <a:rPr lang="en-US" altLang="ja-JP" sz="2700" i="1">
                                      <a:latin typeface="Cambria Math" panose="02040503050406030204" pitchFamily="18" charset="0"/>
                                    </a:rPr>
                                    <m:t>⊙</m:t>
                                  </m:r>
                                </m:sub>
                              </m:sSub>
                            </m:den>
                          </m:f>
                        </m:e>
                      </m:d>
                      <m:r>
                        <a:rPr lang="en-US" altLang="ja-JP" sz="2700">
                          <a:latin typeface="Cambria Math" panose="02040503050406030204" pitchFamily="18" charset="0"/>
                        </a:rPr>
                        <m:t> </m:t>
                      </m:r>
                      <m:r>
                        <m:rPr>
                          <m:sty m:val="p"/>
                        </m:rPr>
                        <a:rPr lang="en-US" altLang="ja-JP" sz="2700">
                          <a:latin typeface="Cambria Math" panose="02040503050406030204" pitchFamily="18" charset="0"/>
                        </a:rPr>
                        <m:t>erg</m:t>
                      </m:r>
                      <m:r>
                        <a:rPr lang="en-US" altLang="ja-JP" sz="2700">
                          <a:latin typeface="Cambria Math" panose="02040503050406030204" pitchFamily="18" charset="0"/>
                        </a:rPr>
                        <m:t> </m:t>
                      </m:r>
                      <m:sSup>
                        <m:sSupPr>
                          <m:ctrlPr>
                            <a:rPr lang="en-US" altLang="ja-JP" sz="2700" i="1">
                              <a:latin typeface="Cambria Math" panose="02040503050406030204" pitchFamily="18" charset="0"/>
                            </a:rPr>
                          </m:ctrlPr>
                        </m:sSupPr>
                        <m:e>
                          <m:r>
                            <m:rPr>
                              <m:sty m:val="p"/>
                            </m:rPr>
                            <a:rPr lang="en-US" altLang="ja-JP" sz="2700">
                              <a:latin typeface="Cambria Math" panose="02040503050406030204" pitchFamily="18" charset="0"/>
                            </a:rPr>
                            <m:t>s</m:t>
                          </m:r>
                        </m:e>
                        <m:sup>
                          <m:r>
                            <a:rPr lang="en-US" altLang="ja-JP" sz="2700">
                              <a:latin typeface="Cambria Math" panose="02040503050406030204" pitchFamily="18" charset="0"/>
                            </a:rPr>
                            <m:t>−1</m:t>
                          </m:r>
                        </m:sup>
                      </m:sSup>
                    </m:oMath>
                  </m:oMathPara>
                </a14:m>
                <a:endParaRPr kumimoji="1" lang="ja-JP" altLang="en-US" sz="2700" dirty="0"/>
              </a:p>
            </p:txBody>
          </p:sp>
        </mc:Choice>
        <mc:Fallback xmlns="">
          <p:sp>
            <p:nvSpPr>
              <p:cNvPr id="21" name="テキスト ボックス 20"/>
              <p:cNvSpPr txBox="1">
                <a:spLocks noRot="1" noChangeAspect="1" noMove="1" noResize="1" noEditPoints="1" noAdjustHandles="1" noChangeArrowheads="1" noChangeShapeType="1" noTextEdit="1"/>
              </p:cNvSpPr>
              <p:nvPr/>
            </p:nvSpPr>
            <p:spPr>
              <a:xfrm>
                <a:off x="4758154" y="8448573"/>
                <a:ext cx="7121245" cy="933589"/>
              </a:xfrm>
              <a:prstGeom prst="rect">
                <a:avLst/>
              </a:prstGeom>
              <a:blipFill rotWithShape="0">
                <a:blip r:embed="rId6"/>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32630287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756" name="Rectangle 4"/>
          <p:cNvSpPr>
            <a:spLocks noGrp="1" noChangeArrowheads="1"/>
          </p:cNvSpPr>
          <p:nvPr>
            <p:ph type="title"/>
          </p:nvPr>
        </p:nvSpPr>
        <p:spPr/>
        <p:txBody>
          <a:bodyPr/>
          <a:lstStyle/>
          <a:p>
            <a:r>
              <a:rPr lang="en-US" altLang="ja-JP"/>
              <a:t>Cyg X-1</a:t>
            </a:r>
          </a:p>
        </p:txBody>
      </p:sp>
      <p:sp>
        <p:nvSpPr>
          <p:cNvPr id="1226758" name="Oval 6"/>
          <p:cNvSpPr>
            <a:spLocks noChangeArrowheads="1"/>
          </p:cNvSpPr>
          <p:nvPr/>
        </p:nvSpPr>
        <p:spPr bwMode="auto">
          <a:xfrm>
            <a:off x="3410835" y="7652156"/>
            <a:ext cx="5399842" cy="1876135"/>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1226759" name="Text Box 7"/>
          <p:cNvSpPr txBox="1">
            <a:spLocks noChangeArrowheads="1"/>
          </p:cNvSpPr>
          <p:nvPr/>
        </p:nvSpPr>
        <p:spPr bwMode="auto">
          <a:xfrm>
            <a:off x="2125159" y="6437907"/>
            <a:ext cx="850425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700"/>
              <a:t>～</a:t>
            </a:r>
            <a:r>
              <a:rPr lang="en-US" altLang="ja-JP" sz="2700"/>
              <a:t>0.2keV</a:t>
            </a:r>
            <a:r>
              <a:rPr lang="ja-JP" altLang="en-US" sz="2700"/>
              <a:t>の熱的光子を</a:t>
            </a:r>
            <a:r>
              <a:rPr lang="en-US" altLang="ja-JP" sz="2700"/>
              <a:t>90keV</a:t>
            </a:r>
            <a:r>
              <a:rPr lang="ja-JP" altLang="en-US" sz="2700"/>
              <a:t>のコロナが叩き上げている</a:t>
            </a:r>
          </a:p>
        </p:txBody>
      </p:sp>
      <p:sp>
        <p:nvSpPr>
          <p:cNvPr id="1226760" name="Oval 8"/>
          <p:cNvSpPr>
            <a:spLocks noChangeArrowheads="1"/>
          </p:cNvSpPr>
          <p:nvPr/>
        </p:nvSpPr>
        <p:spPr bwMode="auto">
          <a:xfrm>
            <a:off x="5903620" y="8383088"/>
            <a:ext cx="433321" cy="433321"/>
          </a:xfrm>
          <a:prstGeom prst="ellipse">
            <a:avLst/>
          </a:prstGeom>
          <a:solidFill>
            <a:srgbClr val="0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1226761" name="AutoShape 9"/>
          <p:cNvSpPr>
            <a:spLocks noChangeArrowheads="1"/>
          </p:cNvSpPr>
          <p:nvPr/>
        </p:nvSpPr>
        <p:spPr bwMode="auto">
          <a:xfrm rot="5400000">
            <a:off x="8332120" y="7104554"/>
            <a:ext cx="430940" cy="291658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1226762" name="AutoShape 10"/>
          <p:cNvSpPr>
            <a:spLocks noChangeArrowheads="1"/>
          </p:cNvSpPr>
          <p:nvPr/>
        </p:nvSpPr>
        <p:spPr bwMode="auto">
          <a:xfrm rot="16200000">
            <a:off x="3475120" y="7125983"/>
            <a:ext cx="430939" cy="291658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1226763" name="Text Box 11"/>
          <p:cNvSpPr txBox="1">
            <a:spLocks noChangeArrowheads="1"/>
          </p:cNvSpPr>
          <p:nvPr/>
        </p:nvSpPr>
        <p:spPr bwMode="auto">
          <a:xfrm>
            <a:off x="5629818" y="8706888"/>
            <a:ext cx="9060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NS/BH</a:t>
            </a:r>
          </a:p>
        </p:txBody>
      </p:sp>
      <p:sp>
        <p:nvSpPr>
          <p:cNvPr id="1226764" name="Text Box 12"/>
          <p:cNvSpPr txBox="1">
            <a:spLocks noChangeArrowheads="1"/>
          </p:cNvSpPr>
          <p:nvPr/>
        </p:nvSpPr>
        <p:spPr bwMode="auto">
          <a:xfrm>
            <a:off x="9251140" y="7971194"/>
            <a:ext cx="6447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Disk</a:t>
            </a:r>
          </a:p>
        </p:txBody>
      </p:sp>
      <p:sp>
        <p:nvSpPr>
          <p:cNvPr id="1226765" name="Text Box 13"/>
          <p:cNvSpPr txBox="1">
            <a:spLocks noChangeArrowheads="1"/>
          </p:cNvSpPr>
          <p:nvPr/>
        </p:nvSpPr>
        <p:spPr bwMode="auto">
          <a:xfrm>
            <a:off x="4729844" y="7678346"/>
            <a:ext cx="9621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Corona</a:t>
            </a:r>
          </a:p>
        </p:txBody>
      </p:sp>
      <p:sp>
        <p:nvSpPr>
          <p:cNvPr id="1226766" name="Line 14"/>
          <p:cNvSpPr>
            <a:spLocks noChangeShapeType="1"/>
          </p:cNvSpPr>
          <p:nvPr/>
        </p:nvSpPr>
        <p:spPr bwMode="auto">
          <a:xfrm flipH="1" flipV="1">
            <a:off x="6767879" y="8059288"/>
            <a:ext cx="647600" cy="54046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1226767" name="Line 15"/>
          <p:cNvSpPr>
            <a:spLocks noChangeShapeType="1"/>
          </p:cNvSpPr>
          <p:nvPr/>
        </p:nvSpPr>
        <p:spPr bwMode="auto">
          <a:xfrm flipV="1">
            <a:off x="6767879" y="7518828"/>
            <a:ext cx="2268982" cy="540461"/>
          </a:xfrm>
          <a:prstGeom prst="line">
            <a:avLst/>
          </a:prstGeom>
          <a:noFill/>
          <a:ln w="2857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pic>
        <p:nvPicPr>
          <p:cNvPr id="122676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84949">
            <a:off x="9467801" y="7002177"/>
            <a:ext cx="683314" cy="630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26769" name="Group 17"/>
          <p:cNvGrpSpPr>
            <a:grpSpLocks/>
          </p:cNvGrpSpPr>
          <p:nvPr/>
        </p:nvGrpSpPr>
        <p:grpSpPr bwMode="auto">
          <a:xfrm>
            <a:off x="10115401" y="2011846"/>
            <a:ext cx="6214103" cy="4664148"/>
            <a:chOff x="1839" y="1323"/>
            <a:chExt cx="2610" cy="1959"/>
          </a:xfrm>
        </p:grpSpPr>
        <p:pic>
          <p:nvPicPr>
            <p:cNvPr id="122677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9" y="1323"/>
              <a:ext cx="2562" cy="1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6771"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1" y="2976"/>
              <a:ext cx="2418" cy="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26772" name="Text Box 20"/>
          <p:cNvSpPr txBox="1">
            <a:spLocks noChangeArrowheads="1"/>
          </p:cNvSpPr>
          <p:nvPr/>
        </p:nvSpPr>
        <p:spPr bwMode="auto">
          <a:xfrm>
            <a:off x="11086801" y="4821288"/>
            <a:ext cx="172354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100">
                <a:solidFill>
                  <a:srgbClr val="FF6600"/>
                </a:solidFill>
              </a:rPr>
              <a:t>Soft photon</a:t>
            </a:r>
          </a:p>
          <a:p>
            <a:r>
              <a:rPr lang="en-US" altLang="ja-JP" sz="2100">
                <a:solidFill>
                  <a:srgbClr val="FF6600"/>
                </a:solidFill>
              </a:rPr>
              <a:t>0.2keV</a:t>
            </a:r>
          </a:p>
        </p:txBody>
      </p:sp>
      <p:sp>
        <p:nvSpPr>
          <p:cNvPr id="1226773" name="Text Box 21"/>
          <p:cNvSpPr txBox="1">
            <a:spLocks noChangeArrowheads="1"/>
          </p:cNvSpPr>
          <p:nvPr/>
        </p:nvSpPr>
        <p:spPr bwMode="auto">
          <a:xfrm>
            <a:off x="10872522" y="6764088"/>
            <a:ext cx="213552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700"/>
              <a:t>T</a:t>
            </a:r>
            <a:r>
              <a:rPr lang="en-US" altLang="ja-JP" sz="2700" baseline="-25000"/>
              <a:t>e</a:t>
            </a:r>
            <a:r>
              <a:rPr lang="ja-JP" altLang="en-US" sz="2700"/>
              <a:t>～</a:t>
            </a:r>
            <a:r>
              <a:rPr lang="en-US" altLang="ja-JP" sz="2700"/>
              <a:t>100keV</a:t>
            </a:r>
          </a:p>
          <a:p>
            <a:r>
              <a:rPr lang="en-US" altLang="ja-JP" sz="2700"/>
              <a:t>τ</a:t>
            </a:r>
            <a:r>
              <a:rPr lang="ja-JP" altLang="en-US" sz="2700"/>
              <a:t>～</a:t>
            </a:r>
            <a:r>
              <a:rPr lang="en-US" altLang="ja-JP" sz="2700"/>
              <a:t>1.5</a:t>
            </a:r>
          </a:p>
        </p:txBody>
      </p:sp>
      <p:graphicFrame>
        <p:nvGraphicFramePr>
          <p:cNvPr id="1226774" name="Object 22"/>
          <p:cNvGraphicFramePr>
            <a:graphicFrameLocks noChangeAspect="1"/>
          </p:cNvGraphicFramePr>
          <p:nvPr/>
        </p:nvGraphicFramePr>
        <p:xfrm>
          <a:off x="12384382" y="7735488"/>
          <a:ext cx="2761824" cy="1092824"/>
        </p:xfrm>
        <a:graphic>
          <a:graphicData uri="http://schemas.openxmlformats.org/presentationml/2006/ole">
            <mc:AlternateContent xmlns:mc="http://schemas.openxmlformats.org/markup-compatibility/2006">
              <mc:Choice xmlns:v="urn:schemas-microsoft-com:vml" Requires="v">
                <p:oleObj spid="_x0000_s88125" name="数式" r:id="rId6" imgW="1091880" imgH="431640" progId="Equation.3">
                  <p:embed/>
                </p:oleObj>
              </mc:Choice>
              <mc:Fallback>
                <p:oleObj name="数式" r:id="rId6" imgW="1091880" imgH="431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84382" y="7735488"/>
                        <a:ext cx="2761824" cy="1092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26775" name="Text Box 23"/>
          <p:cNvSpPr txBox="1">
            <a:spLocks noChangeArrowheads="1"/>
          </p:cNvSpPr>
          <p:nvPr/>
        </p:nvSpPr>
        <p:spPr bwMode="auto">
          <a:xfrm>
            <a:off x="10763001" y="1361865"/>
            <a:ext cx="305404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700"/>
              <a:t>Makishima+ 2008</a:t>
            </a:r>
          </a:p>
        </p:txBody>
      </p:sp>
      <p:pic>
        <p:nvPicPr>
          <p:cNvPr id="88122" name="Picture 58" descr="https://i.stack.imgur.com/Mh1NK.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8383" y="1361865"/>
            <a:ext cx="8601075" cy="500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13437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移流優勢円盤</a:t>
            </a:r>
            <a:endParaRPr kumimoji="1" lang="ja-JP" altLang="en-US" dirty="0"/>
          </a:p>
        </p:txBody>
      </p:sp>
      <mc:AlternateContent xmlns:mc="http://schemas.openxmlformats.org/markup-compatibility/2006" xmlns:a14="http://schemas.microsoft.com/office/drawing/2010/main">
        <mc:Choice Requires="a14">
          <p:sp>
            <p:nvSpPr>
              <p:cNvPr id="3" name="テキスト ボックス 2"/>
              <p:cNvSpPr txBox="1"/>
              <p:nvPr/>
            </p:nvSpPr>
            <p:spPr>
              <a:xfrm>
                <a:off x="624744" y="1526875"/>
                <a:ext cx="2902012"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𝑄</m:t>
                          </m:r>
                        </m:e>
                        <m:sub>
                          <m:r>
                            <m:rPr>
                              <m:sty m:val="p"/>
                            </m:rPr>
                            <a:rPr kumimoji="1" lang="en-US" altLang="ja-JP" sz="2700" i="1">
                              <a:latin typeface="Cambria Math" panose="02040503050406030204" pitchFamily="18" charset="0"/>
                            </a:rPr>
                            <m:t>adv</m:t>
                          </m:r>
                        </m:sub>
                      </m:sSub>
                      <m:r>
                        <a:rPr kumimoji="1" lang="en-US" altLang="ja-JP" sz="2700" i="1">
                          <a:latin typeface="Cambria Math" panose="02040503050406030204" pitchFamily="18" charset="0"/>
                        </a:rPr>
                        <m:t>=</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𝑄</m:t>
                          </m:r>
                        </m:e>
                        <m:sub>
                          <m:r>
                            <m:rPr>
                              <m:sty m:val="p"/>
                            </m:rPr>
                            <a:rPr kumimoji="1" lang="en-US" altLang="ja-JP" sz="2700" i="1">
                              <a:latin typeface="Cambria Math" panose="02040503050406030204" pitchFamily="18" charset="0"/>
                            </a:rPr>
                            <m:t>vis</m:t>
                          </m:r>
                        </m:sub>
                      </m:sSub>
                      <m:r>
                        <a:rPr kumimoji="1" lang="en-US" altLang="ja-JP" sz="2700" i="1">
                          <a:latin typeface="Cambria Math" panose="02040503050406030204" pitchFamily="18" charset="0"/>
                        </a:rPr>
                        <m:t>−</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𝑄</m:t>
                          </m:r>
                        </m:e>
                        <m:sub>
                          <m:r>
                            <m:rPr>
                              <m:sty m:val="p"/>
                            </m:rPr>
                            <a:rPr kumimoji="1" lang="en-US" altLang="ja-JP" sz="2700" i="1">
                              <a:latin typeface="Cambria Math" panose="02040503050406030204" pitchFamily="18" charset="0"/>
                            </a:rPr>
                            <m:t>rad</m:t>
                          </m:r>
                        </m:sub>
                      </m:sSub>
                    </m:oMath>
                  </m:oMathPara>
                </a14:m>
                <a:endParaRPr kumimoji="1" lang="ja-JP" altLang="en-US" sz="2700"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624744" y="1526875"/>
                <a:ext cx="2902012" cy="415498"/>
              </a:xfrm>
              <a:prstGeom prst="rect">
                <a:avLst/>
              </a:prstGeom>
              <a:blipFill rotWithShape="0">
                <a:blip r:embed="rId2"/>
                <a:stretch>
                  <a:fillRect/>
                </a:stretch>
              </a:blipFill>
            </p:spPr>
            <p:txBody>
              <a:bodyPr/>
              <a:lstStyle/>
              <a:p>
                <a:r>
                  <a:rPr lang="ja-JP" altLang="en-US">
                    <a:noFill/>
                  </a:rPr>
                  <a:t> </a:t>
                </a:r>
              </a:p>
            </p:txBody>
          </p:sp>
        </mc:Fallback>
      </mc:AlternateContent>
      <p:cxnSp>
        <p:nvCxnSpPr>
          <p:cNvPr id="5" name="直線コネクタ 4"/>
          <p:cNvCxnSpPr/>
          <p:nvPr/>
        </p:nvCxnSpPr>
        <p:spPr bwMode="auto">
          <a:xfrm>
            <a:off x="2676655" y="1310885"/>
            <a:ext cx="701970" cy="1025956"/>
          </a:xfrm>
          <a:prstGeom prst="line">
            <a:avLst/>
          </a:prstGeom>
          <a:solidFill>
            <a:schemeClr val="accent1"/>
          </a:solidFill>
          <a:ln w="158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テキスト ボックス 5"/>
          <p:cNvSpPr txBox="1"/>
          <p:nvPr/>
        </p:nvSpPr>
        <p:spPr>
          <a:xfrm>
            <a:off x="1446303" y="2599421"/>
            <a:ext cx="11179664" cy="507831"/>
          </a:xfrm>
          <a:prstGeom prst="rect">
            <a:avLst/>
          </a:prstGeom>
          <a:noFill/>
        </p:spPr>
        <p:txBody>
          <a:bodyPr wrap="none" rtlCol="0">
            <a:spAutoFit/>
          </a:bodyPr>
          <a:lstStyle/>
          <a:p>
            <a:r>
              <a:rPr kumimoji="1" lang="en-US" altLang="ja-JP" sz="2700" dirty="0"/>
              <a:t>Case 1: </a:t>
            </a:r>
            <a:r>
              <a:rPr kumimoji="1" lang="ja-JP" altLang="en-US" sz="2700" dirty="0" smtClean="0"/>
              <a:t>低降着率：密度が薄くて、制動放射による光子生成の効率が悪い</a:t>
            </a:r>
            <a:endParaRPr kumimoji="1" lang="ja-JP" altLang="en-US" sz="2700" dirty="0"/>
          </a:p>
        </p:txBody>
      </p:sp>
      <p:sp>
        <p:nvSpPr>
          <p:cNvPr id="9" name="テキスト ボックス 8"/>
          <p:cNvSpPr txBox="1"/>
          <p:nvPr/>
        </p:nvSpPr>
        <p:spPr>
          <a:xfrm>
            <a:off x="2223379" y="3399139"/>
            <a:ext cx="6125395" cy="507831"/>
          </a:xfrm>
          <a:prstGeom prst="rect">
            <a:avLst/>
          </a:prstGeom>
          <a:noFill/>
        </p:spPr>
        <p:txBody>
          <a:bodyPr wrap="none" rtlCol="0">
            <a:spAutoFit/>
          </a:bodyPr>
          <a:lstStyle/>
          <a:p>
            <a:r>
              <a:rPr kumimoji="1" lang="ja-JP" altLang="en-US" sz="2700" dirty="0" smtClean="0"/>
              <a:t>放射冷却を無視すると、内縁での温度は</a:t>
            </a:r>
            <a:endParaRPr kumimoji="1" lang="ja-JP" altLang="en-US" sz="2700" dirty="0"/>
          </a:p>
        </p:txBody>
      </p:sp>
      <mc:AlternateContent xmlns:mc="http://schemas.openxmlformats.org/markup-compatibility/2006" xmlns:a14="http://schemas.microsoft.com/office/drawing/2010/main">
        <mc:Choice Requires="a14">
          <p:sp>
            <p:nvSpPr>
              <p:cNvPr id="10" name="テキスト ボックス 9"/>
              <p:cNvSpPr txBox="1"/>
              <p:nvPr/>
            </p:nvSpPr>
            <p:spPr>
              <a:xfrm>
                <a:off x="5461817" y="4109148"/>
                <a:ext cx="4206601" cy="9190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𝑇</m:t>
                      </m:r>
                      <m:d>
                        <m:dPr>
                          <m:ctrlPr>
                            <a:rPr kumimoji="1" lang="en-US" altLang="ja-JP" sz="2700" i="1">
                              <a:latin typeface="Cambria Math" panose="02040503050406030204" pitchFamily="18" charset="0"/>
                            </a:rPr>
                          </m:ctrlPr>
                        </m:dPr>
                        <m:e>
                          <m:r>
                            <a:rPr kumimoji="1" lang="en-US" altLang="ja-JP" sz="2700" i="1">
                              <a:latin typeface="Cambria Math" panose="02040503050406030204" pitchFamily="18" charset="0"/>
                            </a:rPr>
                            <m:t>3</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𝑟</m:t>
                              </m:r>
                            </m:e>
                            <m:sub>
                              <m:r>
                                <m:rPr>
                                  <m:sty m:val="p"/>
                                </m:rPr>
                                <a:rPr kumimoji="1" lang="en-US" altLang="ja-JP" sz="2700">
                                  <a:latin typeface="Cambria Math" panose="02040503050406030204" pitchFamily="18" charset="0"/>
                                </a:rPr>
                                <m:t>g</m:t>
                              </m:r>
                            </m:sub>
                          </m:sSub>
                        </m:e>
                      </m:d>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𝐺𝑀</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𝑚</m:t>
                              </m:r>
                            </m:e>
                            <m:sub>
                              <m:r>
                                <m:rPr>
                                  <m:sty m:val="p"/>
                                </m:rPr>
                                <a:rPr kumimoji="1" lang="en-US" altLang="ja-JP" sz="2700">
                                  <a:latin typeface="Cambria Math" panose="02040503050406030204" pitchFamily="18" charset="0"/>
                                </a:rPr>
                                <m:t>p</m:t>
                              </m:r>
                            </m:sub>
                          </m:sSub>
                        </m:num>
                        <m:den>
                          <m:r>
                            <a:rPr lang="en-US" altLang="ja-JP" sz="2700" i="1">
                              <a:latin typeface="Cambria Math" panose="02040503050406030204" pitchFamily="18" charset="0"/>
                            </a:rPr>
                            <m:t>3</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𝑟</m:t>
                              </m:r>
                            </m:e>
                            <m:sub>
                              <m:r>
                                <m:rPr>
                                  <m:sty m:val="p"/>
                                </m:rPr>
                                <a:rPr lang="en-US" altLang="ja-JP" sz="2700">
                                  <a:latin typeface="Cambria Math" panose="02040503050406030204" pitchFamily="18" charset="0"/>
                                </a:rPr>
                                <m:t>g</m:t>
                              </m:r>
                            </m:sub>
                          </m:sSub>
                        </m:den>
                      </m:f>
                      <m:r>
                        <a:rPr kumimoji="1" lang="en-US" altLang="ja-JP" sz="2700" i="1">
                          <a:latin typeface="Cambria Math" panose="02040503050406030204" pitchFamily="18" charset="0"/>
                        </a:rPr>
                        <m:t>≃160</m:t>
                      </m:r>
                      <m:r>
                        <m:rPr>
                          <m:sty m:val="p"/>
                        </m:rPr>
                        <a:rPr kumimoji="1" lang="en-US" altLang="ja-JP" sz="2700">
                          <a:latin typeface="Cambria Math" panose="02040503050406030204" pitchFamily="18" charset="0"/>
                        </a:rPr>
                        <m:t>MeV</m:t>
                      </m:r>
                    </m:oMath>
                  </m:oMathPara>
                </a14:m>
                <a:endParaRPr kumimoji="1" lang="ja-JP" altLang="en-US" sz="2700"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5461817" y="4109148"/>
                <a:ext cx="4206601" cy="919098"/>
              </a:xfrm>
              <a:prstGeom prst="rect">
                <a:avLst/>
              </a:prstGeom>
              <a:blipFill rotWithShape="0">
                <a:blip r:embed="rId3"/>
                <a:stretch>
                  <a:fillRect/>
                </a:stretch>
              </a:blipFill>
            </p:spPr>
            <p:txBody>
              <a:bodyPr/>
              <a:lstStyle/>
              <a:p>
                <a:r>
                  <a:rPr lang="ja-JP" altLang="en-US">
                    <a:noFill/>
                  </a:rPr>
                  <a:t> </a:t>
                </a:r>
              </a:p>
            </p:txBody>
          </p:sp>
        </mc:Fallback>
      </mc:AlternateContent>
      <p:sp>
        <p:nvSpPr>
          <p:cNvPr id="11" name="テキスト ボックス 10"/>
          <p:cNvSpPr txBox="1"/>
          <p:nvPr/>
        </p:nvSpPr>
        <p:spPr>
          <a:xfrm>
            <a:off x="8933353" y="5051701"/>
            <a:ext cx="4931158" cy="507831"/>
          </a:xfrm>
          <a:prstGeom prst="rect">
            <a:avLst/>
          </a:prstGeom>
          <a:noFill/>
        </p:spPr>
        <p:txBody>
          <a:bodyPr wrap="none" rtlCol="0">
            <a:spAutoFit/>
          </a:bodyPr>
          <a:lstStyle/>
          <a:p>
            <a:r>
              <a:rPr kumimoji="1" lang="ja-JP" altLang="en-US" sz="2700" dirty="0" smtClean="0"/>
              <a:t>めちゃめちゃ高温。電子温度は？</a:t>
            </a:r>
            <a:endParaRPr kumimoji="1" lang="ja-JP" altLang="en-US" sz="2700" dirty="0"/>
          </a:p>
        </p:txBody>
      </p:sp>
      <mc:AlternateContent xmlns:mc="http://schemas.openxmlformats.org/markup-compatibility/2006" xmlns:a14="http://schemas.microsoft.com/office/drawing/2010/main">
        <mc:Choice Requires="a14">
          <p:sp>
            <p:nvSpPr>
              <p:cNvPr id="12" name="テキスト ボックス 11"/>
              <p:cNvSpPr txBox="1"/>
              <p:nvPr/>
            </p:nvSpPr>
            <p:spPr>
              <a:xfrm>
                <a:off x="1446303" y="6026777"/>
                <a:ext cx="11402480" cy="507831"/>
              </a:xfrm>
              <a:prstGeom prst="rect">
                <a:avLst/>
              </a:prstGeom>
              <a:noFill/>
            </p:spPr>
            <p:txBody>
              <a:bodyPr wrap="none" rtlCol="0">
                <a:spAutoFit/>
              </a:bodyPr>
              <a:lstStyle/>
              <a:p>
                <a:r>
                  <a:rPr kumimoji="1" lang="en-US" altLang="ja-JP" sz="2700" dirty="0"/>
                  <a:t>Case 2: </a:t>
                </a:r>
                <a:r>
                  <a:rPr kumimoji="1" lang="ja-JP" altLang="en-US" sz="2700" dirty="0" smtClean="0"/>
                  <a:t>高すぎる降着率：光学的に厚すぎて、光子の脱出時間</a:t>
                </a:r>
                <a:r>
                  <a:rPr kumimoji="1" lang="en-US" altLang="ja-JP" sz="2700" dirty="0" smtClean="0"/>
                  <a:t> </a:t>
                </a:r>
                <a14:m>
                  <m:oMath xmlns:m="http://schemas.openxmlformats.org/officeDocument/2006/math">
                    <m:r>
                      <a:rPr kumimoji="1" lang="en-US" altLang="ja-JP" sz="2700" i="1">
                        <a:latin typeface="Cambria Math" panose="02040503050406030204" pitchFamily="18" charset="0"/>
                      </a:rPr>
                      <m:t>≫</m:t>
                    </m:r>
                  </m:oMath>
                </a14:m>
                <a:r>
                  <a:rPr kumimoji="1" lang="ja-JP" altLang="en-US" sz="2700" dirty="0"/>
                  <a:t> </a:t>
                </a:r>
                <a:r>
                  <a:rPr kumimoji="1" lang="ja-JP" altLang="en-US" sz="2700" dirty="0" smtClean="0"/>
                  <a:t>降着時間</a:t>
                </a:r>
                <a:endParaRPr kumimoji="1" lang="en-US" altLang="ja-JP" sz="2700"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1446303" y="6026777"/>
                <a:ext cx="11402480" cy="507831"/>
              </a:xfrm>
              <a:prstGeom prst="rect">
                <a:avLst/>
              </a:prstGeom>
              <a:blipFill rotWithShape="0">
                <a:blip r:embed="rId4"/>
                <a:stretch>
                  <a:fillRect l="-1015" t="-13253" b="-2891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p:cNvSpPr txBox="1"/>
              <p:nvPr/>
            </p:nvSpPr>
            <p:spPr>
              <a:xfrm>
                <a:off x="3636238" y="7405666"/>
                <a:ext cx="4497898" cy="520976"/>
              </a:xfrm>
              <a:prstGeom prst="rect">
                <a:avLst/>
              </a:prstGeom>
              <a:noFill/>
            </p:spPr>
            <p:txBody>
              <a:bodyPr wrap="none" rtlCol="0">
                <a:spAutoFit/>
              </a:bodyPr>
              <a:lstStyle/>
              <a:p>
                <a:r>
                  <a:rPr kumimoji="1" lang="en-US" altLang="ja-JP" sz="2700" dirty="0"/>
                  <a:t>Super Eddington </a:t>
                </a:r>
                <a14:m>
                  <m:oMath xmlns:m="http://schemas.openxmlformats.org/officeDocument/2006/math">
                    <m:acc>
                      <m:accPr>
                        <m:chr m:val="̇"/>
                        <m:ctrlPr>
                          <a:rPr kumimoji="1" lang="en-US" altLang="ja-JP" sz="2700" i="1">
                            <a:latin typeface="Cambria Math" panose="02040503050406030204" pitchFamily="18" charset="0"/>
                          </a:rPr>
                        </m:ctrlPr>
                      </m:accPr>
                      <m:e>
                        <m:r>
                          <a:rPr kumimoji="1" lang="en-US" altLang="ja-JP" sz="2700" i="1">
                            <a:latin typeface="Cambria Math" panose="02040503050406030204" pitchFamily="18" charset="0"/>
                          </a:rPr>
                          <m:t>𝑀</m:t>
                        </m:r>
                      </m:e>
                    </m:acc>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𝑐</m:t>
                        </m:r>
                      </m:e>
                      <m:sup>
                        <m:r>
                          <a:rPr kumimoji="1" lang="en-US" altLang="ja-JP" sz="2700" i="1">
                            <a:latin typeface="Cambria Math" panose="02040503050406030204" pitchFamily="18" charset="0"/>
                          </a:rPr>
                          <m:t>2</m:t>
                        </m:r>
                      </m:sup>
                    </m:sSup>
                    <m:r>
                      <a:rPr kumimoji="1" lang="en-US" altLang="ja-JP" sz="2700" i="1">
                        <a:latin typeface="Cambria Math" panose="02040503050406030204" pitchFamily="18" charset="0"/>
                      </a:rPr>
                      <m:t>≫</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𝐿</m:t>
                        </m:r>
                      </m:e>
                      <m:sub>
                        <m:r>
                          <m:rPr>
                            <m:sty m:val="p"/>
                          </m:rPr>
                          <a:rPr kumimoji="1" lang="en-US" altLang="ja-JP" sz="2700">
                            <a:latin typeface="Cambria Math" panose="02040503050406030204" pitchFamily="18" charset="0"/>
                          </a:rPr>
                          <m:t>E</m:t>
                        </m:r>
                      </m:sub>
                    </m:sSub>
                  </m:oMath>
                </a14:m>
                <a:endParaRPr kumimoji="1" lang="ja-JP" altLang="en-US" sz="2700" dirty="0"/>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899592" y="4937873"/>
                <a:ext cx="3064429" cy="377989"/>
              </a:xfrm>
              <a:prstGeom prst="rect">
                <a:avLst/>
              </a:prstGeom>
              <a:blipFill rotWithShape="0">
                <a:blip r:embed="rId6"/>
                <a:stretch>
                  <a:fillRect l="-1793" t="-9677" b="-20968"/>
                </a:stretch>
              </a:blipFill>
            </p:spPr>
            <p:txBody>
              <a:bodyPr/>
              <a:lstStyle/>
              <a:p>
                <a:r>
                  <a:rPr lang="ja-JP" altLang="en-US">
                    <a:noFill/>
                  </a:rPr>
                  <a:t> </a:t>
                </a:r>
              </a:p>
            </p:txBody>
          </p:sp>
        </mc:Fallback>
      </mc:AlternateContent>
      <p:sp>
        <p:nvSpPr>
          <p:cNvPr id="14" name="円/楕円 13"/>
          <p:cNvSpPr/>
          <p:nvPr/>
        </p:nvSpPr>
        <p:spPr bwMode="auto">
          <a:xfrm>
            <a:off x="6930096" y="8490561"/>
            <a:ext cx="647972" cy="647972"/>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cxnSp>
        <p:nvCxnSpPr>
          <p:cNvPr id="15" name="直線コネクタ 14"/>
          <p:cNvCxnSpPr/>
          <p:nvPr/>
        </p:nvCxnSpPr>
        <p:spPr bwMode="auto">
          <a:xfrm flipV="1">
            <a:off x="7740060" y="7352888"/>
            <a:ext cx="4913788" cy="113767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線コネクタ 15"/>
          <p:cNvCxnSpPr/>
          <p:nvPr/>
        </p:nvCxnSpPr>
        <p:spPr bwMode="auto">
          <a:xfrm>
            <a:off x="7794058" y="9138533"/>
            <a:ext cx="4913788" cy="80996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線コネクタ 16"/>
          <p:cNvCxnSpPr/>
          <p:nvPr/>
        </p:nvCxnSpPr>
        <p:spPr bwMode="auto">
          <a:xfrm>
            <a:off x="7740061" y="8814547"/>
            <a:ext cx="809965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下矢印 22"/>
          <p:cNvSpPr/>
          <p:nvPr/>
        </p:nvSpPr>
        <p:spPr bwMode="auto">
          <a:xfrm rot="8849753">
            <a:off x="9430432" y="7203133"/>
            <a:ext cx="777045" cy="971958"/>
          </a:xfrm>
          <a:prstGeom prst="downArrow">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dirty="0">
              <a:latin typeface="HGP創英角ﾎﾟｯﾌﾟ体" panose="040B0A00000000000000" pitchFamily="50" charset="-128"/>
              <a:ea typeface="HGP創英角ﾎﾟｯﾌﾟ体" panose="040B0A00000000000000" pitchFamily="50" charset="-128"/>
            </a:endParaRPr>
          </a:p>
        </p:txBody>
      </p:sp>
      <p:sp>
        <p:nvSpPr>
          <p:cNvPr id="24" name="テキスト ボックス 23"/>
          <p:cNvSpPr txBox="1"/>
          <p:nvPr/>
        </p:nvSpPr>
        <p:spPr>
          <a:xfrm>
            <a:off x="9934317" y="7245169"/>
            <a:ext cx="1593706" cy="507831"/>
          </a:xfrm>
          <a:prstGeom prst="rect">
            <a:avLst/>
          </a:prstGeom>
          <a:noFill/>
        </p:spPr>
        <p:txBody>
          <a:bodyPr wrap="none" rtlCol="0">
            <a:spAutoFit/>
          </a:bodyPr>
          <a:lstStyle/>
          <a:p>
            <a:r>
              <a:rPr kumimoji="1" lang="en-US" altLang="ja-JP" sz="2700" dirty="0"/>
              <a:t>Emission</a:t>
            </a:r>
            <a:endParaRPr kumimoji="1" lang="ja-JP" altLang="en-US" sz="2700" dirty="0"/>
          </a:p>
        </p:txBody>
      </p:sp>
      <p:sp>
        <p:nvSpPr>
          <p:cNvPr id="25" name="右矢印 24"/>
          <p:cNvSpPr/>
          <p:nvPr/>
        </p:nvSpPr>
        <p:spPr bwMode="auto">
          <a:xfrm rot="10800000">
            <a:off x="11662883" y="8465787"/>
            <a:ext cx="1141712" cy="672747"/>
          </a:xfrm>
          <a:prstGeom prst="rightArrow">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26" name="テキスト ボックス 25"/>
          <p:cNvSpPr txBox="1"/>
          <p:nvPr/>
        </p:nvSpPr>
        <p:spPr>
          <a:xfrm>
            <a:off x="12167174" y="8098642"/>
            <a:ext cx="1782860" cy="507831"/>
          </a:xfrm>
          <a:prstGeom prst="rect">
            <a:avLst/>
          </a:prstGeom>
          <a:noFill/>
        </p:spPr>
        <p:txBody>
          <a:bodyPr wrap="none" rtlCol="0">
            <a:spAutoFit/>
          </a:bodyPr>
          <a:lstStyle/>
          <a:p>
            <a:r>
              <a:rPr kumimoji="1" lang="en-US" altLang="ja-JP" sz="2700" dirty="0"/>
              <a:t>Accretion</a:t>
            </a:r>
            <a:endParaRPr kumimoji="1" lang="ja-JP" altLang="en-US" sz="2700" dirty="0"/>
          </a:p>
        </p:txBody>
      </p:sp>
      <p:sp>
        <p:nvSpPr>
          <p:cNvPr id="27" name="テキスト ボックス 26"/>
          <p:cNvSpPr txBox="1"/>
          <p:nvPr/>
        </p:nvSpPr>
        <p:spPr>
          <a:xfrm>
            <a:off x="3208337" y="9553057"/>
            <a:ext cx="10993715" cy="507831"/>
          </a:xfrm>
          <a:prstGeom prst="rect">
            <a:avLst/>
          </a:prstGeom>
          <a:noFill/>
        </p:spPr>
        <p:txBody>
          <a:bodyPr wrap="none" rtlCol="0">
            <a:spAutoFit/>
          </a:bodyPr>
          <a:lstStyle/>
          <a:p>
            <a:r>
              <a:rPr kumimoji="1" lang="en-US" altLang="ja-JP" sz="2700" dirty="0">
                <a:solidFill>
                  <a:srgbClr val="00B050"/>
                </a:solidFill>
              </a:rPr>
              <a:t>Super massive black holes at very high z may have grown like this.</a:t>
            </a:r>
            <a:endParaRPr kumimoji="1" lang="ja-JP" altLang="en-US" sz="2700" dirty="0">
              <a:solidFill>
                <a:srgbClr val="00B050"/>
              </a:solidFill>
            </a:endParaRPr>
          </a:p>
        </p:txBody>
      </p:sp>
      <p:sp>
        <p:nvSpPr>
          <p:cNvPr id="28" name="テキスト ボックス 27"/>
          <p:cNvSpPr txBox="1"/>
          <p:nvPr/>
        </p:nvSpPr>
        <p:spPr>
          <a:xfrm>
            <a:off x="9697137" y="8999144"/>
            <a:ext cx="4968027" cy="507831"/>
          </a:xfrm>
          <a:prstGeom prst="rect">
            <a:avLst/>
          </a:prstGeom>
          <a:noFill/>
        </p:spPr>
        <p:txBody>
          <a:bodyPr wrap="none" rtlCol="0">
            <a:spAutoFit/>
          </a:bodyPr>
          <a:lstStyle/>
          <a:p>
            <a:r>
              <a:rPr kumimoji="1" lang="en-US" altLang="ja-JP" sz="2700" dirty="0">
                <a:solidFill>
                  <a:srgbClr val="FF0000"/>
                </a:solidFill>
              </a:rPr>
              <a:t>Radiation pressure </a:t>
            </a:r>
            <a:r>
              <a:rPr kumimoji="1" lang="en-US" altLang="ja-JP" sz="2700" dirty="0" err="1">
                <a:solidFill>
                  <a:srgbClr val="FF0000"/>
                </a:solidFill>
              </a:rPr>
              <a:t>domitates</a:t>
            </a:r>
            <a:endParaRPr kumimoji="1" lang="ja-JP" altLang="en-US" sz="2700" dirty="0">
              <a:solidFill>
                <a:srgbClr val="FF0000"/>
              </a:solidFill>
            </a:endParaRPr>
          </a:p>
        </p:txBody>
      </p:sp>
      <p:sp>
        <p:nvSpPr>
          <p:cNvPr id="29" name="テキスト ボックス 28"/>
          <p:cNvSpPr txBox="1"/>
          <p:nvPr/>
        </p:nvSpPr>
        <p:spPr>
          <a:xfrm>
            <a:off x="3234741" y="8722188"/>
            <a:ext cx="2829621" cy="507831"/>
          </a:xfrm>
          <a:prstGeom prst="rect">
            <a:avLst/>
          </a:prstGeom>
          <a:noFill/>
        </p:spPr>
        <p:txBody>
          <a:bodyPr wrap="none" rtlCol="0">
            <a:spAutoFit/>
          </a:bodyPr>
          <a:lstStyle/>
          <a:p>
            <a:r>
              <a:rPr kumimoji="1" lang="en-US" altLang="ja-JP" sz="2700" dirty="0"/>
              <a:t>Bright soft disk</a:t>
            </a:r>
            <a:endParaRPr kumimoji="1" lang="ja-JP" altLang="en-US" sz="2700" dirty="0"/>
          </a:p>
        </p:txBody>
      </p:sp>
      <p:sp>
        <p:nvSpPr>
          <p:cNvPr id="4" name="テキスト ボックス 3"/>
          <p:cNvSpPr txBox="1"/>
          <p:nvPr/>
        </p:nvSpPr>
        <p:spPr>
          <a:xfrm>
            <a:off x="3895142" y="1450003"/>
            <a:ext cx="10249922" cy="584775"/>
          </a:xfrm>
          <a:prstGeom prst="rect">
            <a:avLst/>
          </a:prstGeom>
          <a:noFill/>
        </p:spPr>
        <p:txBody>
          <a:bodyPr wrap="none" rtlCol="0">
            <a:spAutoFit/>
          </a:bodyPr>
          <a:lstStyle/>
          <a:p>
            <a:r>
              <a:rPr kumimoji="1" lang="ja-JP" altLang="en-US" sz="3200" dirty="0" smtClean="0"/>
              <a:t>放射効率が悪く、発生した熱は流体と共に内側に運ばれる</a:t>
            </a:r>
          </a:p>
        </p:txBody>
      </p:sp>
    </p:spTree>
    <p:extLst>
      <p:ext uri="{BB962C8B-B14F-4D97-AF65-F5344CB8AC3E}">
        <p14:creationId xmlns:p14="http://schemas.microsoft.com/office/powerpoint/2010/main" val="33137150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ULX</a:t>
            </a:r>
            <a:r>
              <a:rPr kumimoji="1" lang="ja-JP" altLang="en-US" dirty="0" smtClean="0"/>
              <a:t>：</a:t>
            </a:r>
            <a:r>
              <a:rPr lang="en-US" altLang="ja-JP" dirty="0" smtClean="0"/>
              <a:t>Ultra-luminous X-ray source</a:t>
            </a:r>
            <a:endParaRPr kumimoji="1" lang="ja-JP" altLang="en-US" dirty="0"/>
          </a:p>
        </p:txBody>
      </p:sp>
      <mc:AlternateContent xmlns:mc="http://schemas.openxmlformats.org/markup-compatibility/2006" xmlns:a14="http://schemas.microsoft.com/office/drawing/2010/main">
        <mc:Choice Requires="a14">
          <p:sp>
            <p:nvSpPr>
              <p:cNvPr id="3" name="テキスト ボックス 2"/>
              <p:cNvSpPr txBox="1"/>
              <p:nvPr/>
            </p:nvSpPr>
            <p:spPr>
              <a:xfrm>
                <a:off x="910548" y="1655887"/>
                <a:ext cx="5205720" cy="9335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b="0" i="1" smtClean="0">
                              <a:latin typeface="Cambria Math" panose="02040503050406030204" pitchFamily="18" charset="0"/>
                            </a:rPr>
                          </m:ctrlPr>
                        </m:sSubPr>
                        <m:e>
                          <m:r>
                            <a:rPr kumimoji="1" lang="en-US" altLang="ja-JP" sz="2700" b="0" i="1" smtClean="0">
                              <a:latin typeface="Cambria Math" panose="02040503050406030204" pitchFamily="18" charset="0"/>
                            </a:rPr>
                            <m:t>𝐿</m:t>
                          </m:r>
                        </m:e>
                        <m:sub>
                          <m:r>
                            <a:rPr kumimoji="1" lang="en-US" altLang="ja-JP" sz="2700" b="0" i="1" smtClean="0">
                              <a:latin typeface="Cambria Math" panose="02040503050406030204" pitchFamily="18" charset="0"/>
                            </a:rPr>
                            <m:t>𝑋</m:t>
                          </m:r>
                        </m:sub>
                      </m:sSub>
                      <m:r>
                        <a:rPr kumimoji="1" lang="en-US" altLang="ja-JP" sz="2700" b="0" i="1" smtClean="0">
                          <a:latin typeface="Cambria Math" panose="02040503050406030204" pitchFamily="18" charset="0"/>
                        </a:rPr>
                        <m:t>&gt;</m:t>
                      </m:r>
                      <m:sSub>
                        <m:sSubPr>
                          <m:ctrlPr>
                            <a:rPr kumimoji="1" lang="en-US" altLang="ja-JP" sz="2700" i="1" smtClean="0">
                              <a:latin typeface="Cambria Math" panose="02040503050406030204" pitchFamily="18" charset="0"/>
                            </a:rPr>
                          </m:ctrlPr>
                        </m:sSubPr>
                        <m:e>
                          <m:r>
                            <a:rPr kumimoji="1" lang="en-US" altLang="ja-JP" sz="2700" i="1">
                              <a:latin typeface="Cambria Math" panose="02040503050406030204" pitchFamily="18" charset="0"/>
                            </a:rPr>
                            <m:t>𝐿</m:t>
                          </m:r>
                        </m:e>
                        <m:sub>
                          <m:r>
                            <m:rPr>
                              <m:sty m:val="p"/>
                            </m:rPr>
                            <a:rPr kumimoji="1" lang="en-US" altLang="ja-JP" sz="2700">
                              <a:latin typeface="Cambria Math" panose="02040503050406030204" pitchFamily="18" charset="0"/>
                            </a:rPr>
                            <m:t>E</m:t>
                          </m:r>
                        </m:sub>
                      </m:sSub>
                      <m:r>
                        <a:rPr kumimoji="1" lang="en-US" altLang="ja-JP" sz="2700" i="1">
                          <a:latin typeface="Cambria Math" panose="02040503050406030204" pitchFamily="18" charset="0"/>
                        </a:rPr>
                        <m:t>≃</m:t>
                      </m:r>
                      <m:sSup>
                        <m:sSupPr>
                          <m:ctrlPr>
                            <a:rPr kumimoji="1" lang="en-US" altLang="ja-JP" sz="2700" i="1" smtClean="0">
                              <a:latin typeface="Cambria Math" panose="02040503050406030204" pitchFamily="18" charset="0"/>
                            </a:rPr>
                          </m:ctrlPr>
                        </m:sSupPr>
                        <m:e>
                          <m:r>
                            <a:rPr kumimoji="1" lang="en-US" altLang="ja-JP" sz="2700" i="1">
                              <a:latin typeface="Cambria Math" panose="02040503050406030204" pitchFamily="18" charset="0"/>
                            </a:rPr>
                            <m:t>10</m:t>
                          </m:r>
                        </m:e>
                        <m:sup>
                          <m:r>
                            <a:rPr kumimoji="1" lang="en-US" altLang="ja-JP" sz="2700" b="0" i="1" smtClean="0">
                              <a:latin typeface="Cambria Math" panose="02040503050406030204" pitchFamily="18" charset="0"/>
                            </a:rPr>
                            <m:t>39</m:t>
                          </m:r>
                        </m:sup>
                      </m:sSup>
                      <m:d>
                        <m:dPr>
                          <m:ctrlPr>
                            <a:rPr lang="en-US" altLang="ja-JP" sz="2700" i="1">
                              <a:latin typeface="Cambria Math" panose="02040503050406030204" pitchFamily="18" charset="0"/>
                            </a:rPr>
                          </m:ctrlPr>
                        </m:dPr>
                        <m:e>
                          <m:f>
                            <m:fPr>
                              <m:ctrlPr>
                                <a:rPr lang="en-US" altLang="ja-JP" sz="2700" i="1">
                                  <a:latin typeface="Cambria Math" panose="02040503050406030204" pitchFamily="18" charset="0"/>
                                </a:rPr>
                              </m:ctrlPr>
                            </m:fPr>
                            <m:num>
                              <m:r>
                                <a:rPr lang="en-US" altLang="ja-JP" sz="2700" i="1">
                                  <a:latin typeface="Cambria Math" panose="02040503050406030204" pitchFamily="18" charset="0"/>
                                </a:rPr>
                                <m:t>𝑀</m:t>
                              </m:r>
                            </m:num>
                            <m:den>
                              <m:sSub>
                                <m:sSubPr>
                                  <m:ctrlPr>
                                    <a:rPr lang="en-US" altLang="ja-JP" sz="2700" i="1">
                                      <a:latin typeface="Cambria Math" panose="02040503050406030204" pitchFamily="18" charset="0"/>
                                    </a:rPr>
                                  </m:ctrlPr>
                                </m:sSubPr>
                                <m:e>
                                  <m:r>
                                    <a:rPr lang="en-US" altLang="ja-JP" sz="2700" b="0" i="1" smtClean="0">
                                      <a:latin typeface="Cambria Math" panose="02040503050406030204" pitchFamily="18" charset="0"/>
                                    </a:rPr>
                                    <m:t>10</m:t>
                                  </m:r>
                                  <m:r>
                                    <a:rPr lang="en-US" altLang="ja-JP" sz="2700" i="1">
                                      <a:latin typeface="Cambria Math" panose="02040503050406030204" pitchFamily="18" charset="0"/>
                                    </a:rPr>
                                    <m:t>𝑀</m:t>
                                  </m:r>
                                </m:e>
                                <m:sub>
                                  <m:r>
                                    <a:rPr lang="en-US" altLang="ja-JP" sz="2700" i="1">
                                      <a:latin typeface="Cambria Math" panose="02040503050406030204" pitchFamily="18" charset="0"/>
                                    </a:rPr>
                                    <m:t>⊙</m:t>
                                  </m:r>
                                </m:sub>
                              </m:sSub>
                            </m:den>
                          </m:f>
                        </m:e>
                      </m:d>
                      <m:r>
                        <a:rPr lang="en-US" altLang="ja-JP" sz="2700">
                          <a:latin typeface="Cambria Math" panose="02040503050406030204" pitchFamily="18" charset="0"/>
                        </a:rPr>
                        <m:t> </m:t>
                      </m:r>
                      <m:r>
                        <m:rPr>
                          <m:sty m:val="p"/>
                        </m:rPr>
                        <a:rPr lang="en-US" altLang="ja-JP" sz="2700">
                          <a:latin typeface="Cambria Math" panose="02040503050406030204" pitchFamily="18" charset="0"/>
                        </a:rPr>
                        <m:t>erg</m:t>
                      </m:r>
                      <m:r>
                        <a:rPr lang="en-US" altLang="ja-JP" sz="2700">
                          <a:latin typeface="Cambria Math" panose="02040503050406030204" pitchFamily="18" charset="0"/>
                        </a:rPr>
                        <m:t> </m:t>
                      </m:r>
                      <m:sSup>
                        <m:sSupPr>
                          <m:ctrlPr>
                            <a:rPr lang="en-US" altLang="ja-JP" sz="2700" i="1">
                              <a:latin typeface="Cambria Math" panose="02040503050406030204" pitchFamily="18" charset="0"/>
                            </a:rPr>
                          </m:ctrlPr>
                        </m:sSupPr>
                        <m:e>
                          <m:r>
                            <m:rPr>
                              <m:sty m:val="p"/>
                            </m:rPr>
                            <a:rPr lang="en-US" altLang="ja-JP" sz="2700">
                              <a:latin typeface="Cambria Math" panose="02040503050406030204" pitchFamily="18" charset="0"/>
                            </a:rPr>
                            <m:t>s</m:t>
                          </m:r>
                        </m:e>
                        <m:sup>
                          <m:r>
                            <a:rPr lang="en-US" altLang="ja-JP" sz="2700">
                              <a:latin typeface="Cambria Math" panose="02040503050406030204" pitchFamily="18" charset="0"/>
                            </a:rPr>
                            <m:t>−1</m:t>
                          </m:r>
                        </m:sup>
                      </m:sSup>
                    </m:oMath>
                  </m:oMathPara>
                </a14:m>
                <a:endParaRPr kumimoji="1" lang="ja-JP" altLang="en-US" sz="2700"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910548" y="1655887"/>
                <a:ext cx="5205720" cy="933589"/>
              </a:xfrm>
              <a:prstGeom prst="rect">
                <a:avLst/>
              </a:prstGeom>
              <a:blipFill rotWithShape="0">
                <a:blip r:embed="rId2"/>
                <a:stretch>
                  <a:fillRect/>
                </a:stretch>
              </a:blipFill>
            </p:spPr>
            <p:txBody>
              <a:bodyPr/>
              <a:lstStyle/>
              <a:p>
                <a:r>
                  <a:rPr lang="ja-JP" altLang="en-US">
                    <a:noFill/>
                  </a:rPr>
                  <a:t> </a:t>
                </a:r>
              </a:p>
            </p:txBody>
          </p:sp>
        </mc:Fallback>
      </mc:AlternateContent>
      <p:pic>
        <p:nvPicPr>
          <p:cNvPr id="92162" name="Picture 2" descr="https://cdn.sci.news/images/2012/05/image_2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15" y="3324080"/>
            <a:ext cx="6477136" cy="424050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4587644" y="8585859"/>
            <a:ext cx="3057247" cy="1077218"/>
          </a:xfrm>
          <a:prstGeom prst="rect">
            <a:avLst/>
          </a:prstGeom>
          <a:noFill/>
        </p:spPr>
        <p:txBody>
          <a:bodyPr wrap="none" rtlCol="0">
            <a:spAutoFit/>
          </a:bodyPr>
          <a:lstStyle/>
          <a:p>
            <a:r>
              <a:rPr kumimoji="1" lang="ja-JP" altLang="en-US" sz="3200" dirty="0" smtClean="0"/>
              <a:t>中間質量</a:t>
            </a:r>
            <a:r>
              <a:rPr kumimoji="1" lang="en-US" altLang="ja-JP" sz="3200" dirty="0" smtClean="0"/>
              <a:t>BH</a:t>
            </a:r>
            <a:r>
              <a:rPr kumimoji="1" lang="ja-JP" altLang="en-US" sz="3200" dirty="0" smtClean="0"/>
              <a:t>？</a:t>
            </a:r>
            <a:endParaRPr kumimoji="1" lang="en-US" altLang="ja-JP" sz="3200" dirty="0" smtClean="0"/>
          </a:p>
          <a:p>
            <a:r>
              <a:rPr kumimoji="1" lang="ja-JP" altLang="en-US" sz="3200" dirty="0" smtClean="0"/>
              <a:t>超臨界降着流？</a:t>
            </a:r>
          </a:p>
        </p:txBody>
      </p:sp>
      <p:pic>
        <p:nvPicPr>
          <p:cNvPr id="92164" name="Picture 4" descr="https://www.science.org/cms/10.1126/science.aai8635/asset/9d86cac5-027f-4d5c-864b-5fec9a91244c/assets/graphic/355_817_f1.jpeg"/>
          <p:cNvPicPr>
            <a:picLocks noChangeAspect="1" noChangeArrowheads="1"/>
          </p:cNvPicPr>
          <p:nvPr/>
        </p:nvPicPr>
        <p:blipFill rotWithShape="1">
          <a:blip r:embed="rId4">
            <a:extLst>
              <a:ext uri="{28A0092B-C50C-407E-A947-70E740481C1C}">
                <a14:useLocalDpi xmlns:a14="http://schemas.microsoft.com/office/drawing/2010/main" val="0"/>
              </a:ext>
            </a:extLst>
          </a:blip>
          <a:srcRect l="66321"/>
          <a:stretch/>
        </p:blipFill>
        <p:spPr bwMode="auto">
          <a:xfrm>
            <a:off x="10284031" y="890650"/>
            <a:ext cx="4106100" cy="5734051"/>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10328201" y="370056"/>
            <a:ext cx="6845144" cy="584775"/>
          </a:xfrm>
          <a:prstGeom prst="rect">
            <a:avLst/>
          </a:prstGeom>
          <a:noFill/>
        </p:spPr>
        <p:txBody>
          <a:bodyPr wrap="none" rtlCol="0">
            <a:spAutoFit/>
          </a:bodyPr>
          <a:lstStyle/>
          <a:p>
            <a:r>
              <a:rPr kumimoji="1" lang="en-US" altLang="ja-JP" sz="3200" dirty="0" smtClean="0"/>
              <a:t>ULX</a:t>
            </a:r>
            <a:r>
              <a:rPr kumimoji="1" lang="ja-JP" altLang="en-US" sz="3200" dirty="0" smtClean="0"/>
              <a:t> </a:t>
            </a:r>
            <a:r>
              <a:rPr kumimoji="1" lang="en-US" altLang="ja-JP" sz="3200" dirty="0" smtClean="0"/>
              <a:t>Pulsar in NGC 5907 Israel+17</a:t>
            </a:r>
            <a:endParaRPr kumimoji="1" lang="ja-JP" altLang="en-US" sz="3200" dirty="0" smtClean="0"/>
          </a:p>
        </p:txBody>
      </p:sp>
      <p:sp>
        <p:nvSpPr>
          <p:cNvPr id="6" name="テキスト ボックス 5"/>
          <p:cNvSpPr txBox="1"/>
          <p:nvPr/>
        </p:nvSpPr>
        <p:spPr>
          <a:xfrm>
            <a:off x="14867906" y="1377538"/>
            <a:ext cx="2305439" cy="584775"/>
          </a:xfrm>
          <a:prstGeom prst="rect">
            <a:avLst/>
          </a:prstGeom>
          <a:noFill/>
        </p:spPr>
        <p:txBody>
          <a:bodyPr wrap="none" rtlCol="0">
            <a:spAutoFit/>
          </a:bodyPr>
          <a:lstStyle/>
          <a:p>
            <a:r>
              <a:rPr kumimoji="1" lang="en-US" altLang="ja-JP" sz="3200" dirty="0" smtClean="0"/>
              <a:t>period</a:t>
            </a:r>
            <a:r>
              <a:rPr kumimoji="1" lang="ja-JP" altLang="en-US" sz="3200" dirty="0" smtClean="0"/>
              <a:t>～</a:t>
            </a:r>
            <a:r>
              <a:rPr kumimoji="1" lang="en-US" altLang="ja-JP" sz="3200" dirty="0" smtClean="0"/>
              <a:t>1s</a:t>
            </a:r>
            <a:endParaRPr kumimoji="1" lang="ja-JP" altLang="en-US" sz="3200" dirty="0" smtClean="0"/>
          </a:p>
        </p:txBody>
      </p:sp>
      <p:pic>
        <p:nvPicPr>
          <p:cNvPr id="92166" name="Picture 6" descr="http://www.cfca.nao.ac.jp/files/kawashima_fig1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2142" y="6745216"/>
            <a:ext cx="6036018" cy="3277558"/>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4433667" y="5239706"/>
            <a:ext cx="3985386" cy="1384995"/>
          </a:xfrm>
          <a:prstGeom prst="rect">
            <a:avLst/>
          </a:prstGeom>
          <a:noFill/>
        </p:spPr>
        <p:txBody>
          <a:bodyPr wrap="none" rtlCol="0">
            <a:spAutoFit/>
          </a:bodyPr>
          <a:lstStyle/>
          <a:p>
            <a:r>
              <a:rPr kumimoji="1" lang="ja-JP" altLang="en-US" sz="2800" dirty="0" smtClean="0"/>
              <a:t>中性子星</a:t>
            </a:r>
            <a:endParaRPr kumimoji="1" lang="en-US" altLang="ja-JP" sz="2800" dirty="0" smtClean="0"/>
          </a:p>
          <a:p>
            <a:r>
              <a:rPr kumimoji="1" lang="ja-JP" altLang="en-US" sz="2800" dirty="0" smtClean="0"/>
              <a:t>磁気圧による降着の阻害</a:t>
            </a:r>
            <a:endParaRPr kumimoji="1" lang="en-US" altLang="ja-JP" sz="2800" dirty="0" smtClean="0"/>
          </a:p>
          <a:p>
            <a:r>
              <a:rPr kumimoji="1" lang="ja-JP" altLang="en-US" sz="2800" dirty="0"/>
              <a:t>最後</a:t>
            </a:r>
            <a:r>
              <a:rPr kumimoji="1" lang="ja-JP" altLang="en-US" sz="2800" dirty="0" smtClean="0"/>
              <a:t>は磁極から降着</a:t>
            </a:r>
          </a:p>
        </p:txBody>
      </p:sp>
    </p:spTree>
    <p:extLst>
      <p:ext uri="{BB962C8B-B14F-4D97-AF65-F5344CB8AC3E}">
        <p14:creationId xmlns:p14="http://schemas.microsoft.com/office/powerpoint/2010/main" val="288846638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MAD</a:t>
            </a:r>
            <a:r>
              <a:rPr kumimoji="1" lang="ja-JP" altLang="en-US" dirty="0" smtClean="0"/>
              <a:t>：</a:t>
            </a:r>
            <a:r>
              <a:rPr lang="en-US" altLang="ja-JP" dirty="0"/>
              <a:t>Magnetically Arrested Disk</a:t>
            </a:r>
            <a:endParaRPr kumimoji="1" lang="ja-JP" altLang="en-US" dirty="0"/>
          </a:p>
        </p:txBody>
      </p:sp>
      <mc:AlternateContent xmlns:mc="http://schemas.openxmlformats.org/markup-compatibility/2006" xmlns:a14="http://schemas.microsoft.com/office/drawing/2010/main">
        <mc:Choice Requires="a14">
          <p:sp>
            <p:nvSpPr>
              <p:cNvPr id="3" name="テキスト ボックス 2"/>
              <p:cNvSpPr txBox="1"/>
              <p:nvPr/>
            </p:nvSpPr>
            <p:spPr>
              <a:xfrm>
                <a:off x="908463" y="1822861"/>
                <a:ext cx="2880532" cy="16419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ja-JP" sz="3200" b="0" i="0" smtClean="0">
                          <a:latin typeface="Cambria Math" panose="02040503050406030204" pitchFamily="18" charset="0"/>
                        </a:rPr>
                        <m:t>Φ</m:t>
                      </m:r>
                      <m:r>
                        <a:rPr kumimoji="1" lang="en-US" altLang="ja-JP" sz="3200" b="0" i="1" smtClean="0">
                          <a:latin typeface="Cambria Math" panose="02040503050406030204" pitchFamily="18" charset="0"/>
                        </a:rPr>
                        <m:t>≡</m:t>
                      </m:r>
                      <m:f>
                        <m:fPr>
                          <m:ctrlPr>
                            <a:rPr kumimoji="1" lang="en-US" altLang="ja-JP" sz="3200" b="0" i="1" smtClean="0">
                              <a:latin typeface="Cambria Math" panose="02040503050406030204" pitchFamily="18" charset="0"/>
                            </a:rPr>
                          </m:ctrlPr>
                        </m:fPr>
                        <m:num>
                          <m:nary>
                            <m:naryPr>
                              <m:limLoc m:val="undOvr"/>
                              <m:subHide m:val="on"/>
                              <m:supHide m:val="on"/>
                              <m:ctrlPr>
                                <a:rPr kumimoji="1" lang="en-US" altLang="ja-JP" sz="3200" b="0" i="1" smtClean="0">
                                  <a:latin typeface="Cambria Math" panose="02040503050406030204" pitchFamily="18" charset="0"/>
                                </a:rPr>
                              </m:ctrlPr>
                            </m:naryPr>
                            <m:sub/>
                            <m:sup/>
                            <m:e>
                              <m:d>
                                <m:dPr>
                                  <m:begChr m:val="|"/>
                                  <m:endChr m:val="|"/>
                                  <m:ctrlPr>
                                    <a:rPr kumimoji="1" lang="en-US" altLang="ja-JP" sz="3200" b="0" i="1" smtClean="0">
                                      <a:latin typeface="Cambria Math" panose="02040503050406030204" pitchFamily="18" charset="0"/>
                                    </a:rPr>
                                  </m:ctrlPr>
                                </m:dPr>
                                <m:e>
                                  <m:sSup>
                                    <m:sSupPr>
                                      <m:ctrlPr>
                                        <a:rPr kumimoji="1" lang="en-US" altLang="ja-JP" sz="3200" b="0" i="1" smtClean="0">
                                          <a:latin typeface="Cambria Math" panose="02040503050406030204" pitchFamily="18" charset="0"/>
                                        </a:rPr>
                                      </m:ctrlPr>
                                    </m:sSupPr>
                                    <m:e>
                                      <m:r>
                                        <a:rPr kumimoji="1" lang="en-US" altLang="ja-JP" sz="3200" b="0" i="1" smtClean="0">
                                          <a:latin typeface="Cambria Math" panose="02040503050406030204" pitchFamily="18" charset="0"/>
                                        </a:rPr>
                                        <m:t>𝐵</m:t>
                                      </m:r>
                                    </m:e>
                                    <m:sup>
                                      <m:r>
                                        <a:rPr kumimoji="1" lang="en-US" altLang="ja-JP" sz="3200" b="0" i="1" smtClean="0">
                                          <a:latin typeface="Cambria Math" panose="02040503050406030204" pitchFamily="18" charset="0"/>
                                        </a:rPr>
                                        <m:t>𝑟</m:t>
                                      </m:r>
                                    </m:sup>
                                  </m:sSup>
                                </m:e>
                              </m:d>
                              <m:sSup>
                                <m:sSupPr>
                                  <m:ctrlPr>
                                    <a:rPr kumimoji="1" lang="en-US" altLang="ja-JP" sz="3200" b="0" i="1" smtClean="0">
                                      <a:latin typeface="Cambria Math" panose="02040503050406030204" pitchFamily="18" charset="0"/>
                                    </a:rPr>
                                  </m:ctrlPr>
                                </m:sSupPr>
                                <m:e>
                                  <m:r>
                                    <a:rPr kumimoji="1" lang="en-US" altLang="ja-JP" sz="3200" b="0" i="1" smtClean="0">
                                      <a:latin typeface="Cambria Math" panose="02040503050406030204" pitchFamily="18" charset="0"/>
                                    </a:rPr>
                                    <m:t>𝑟</m:t>
                                  </m:r>
                                </m:e>
                                <m:sup>
                                  <m:r>
                                    <a:rPr kumimoji="1" lang="en-US" altLang="ja-JP" sz="3200" b="0" i="1" smtClean="0">
                                      <a:latin typeface="Cambria Math" panose="02040503050406030204" pitchFamily="18" charset="0"/>
                                    </a:rPr>
                                    <m:t>2</m:t>
                                  </m:r>
                                </m:sup>
                              </m:sSup>
                              <m:r>
                                <a:rPr kumimoji="1" lang="en-US" altLang="ja-JP" sz="3200" b="0" i="1" smtClean="0">
                                  <a:latin typeface="Cambria Math" panose="02040503050406030204" pitchFamily="18" charset="0"/>
                                </a:rPr>
                                <m:t>𝑑</m:t>
                              </m:r>
                              <m:r>
                                <m:rPr>
                                  <m:sty m:val="p"/>
                                </m:rPr>
                                <a:rPr kumimoji="1" lang="en-US" altLang="ja-JP" sz="3200" b="0" i="0" smtClean="0">
                                  <a:latin typeface="Cambria Math" panose="02040503050406030204" pitchFamily="18" charset="0"/>
                                </a:rPr>
                                <m:t>Ω</m:t>
                              </m:r>
                            </m:e>
                          </m:nary>
                        </m:num>
                        <m:den>
                          <m:r>
                            <a:rPr kumimoji="1" lang="en-US" altLang="ja-JP" sz="3200" b="0" i="1" smtClean="0">
                              <a:latin typeface="Cambria Math" panose="02040503050406030204" pitchFamily="18" charset="0"/>
                            </a:rPr>
                            <m:t>2</m:t>
                          </m:r>
                          <m:rad>
                            <m:radPr>
                              <m:degHide m:val="on"/>
                              <m:ctrlPr>
                                <a:rPr kumimoji="1" lang="en-US" altLang="ja-JP" sz="3200" b="0" i="1" smtClean="0">
                                  <a:latin typeface="Cambria Math" panose="02040503050406030204" pitchFamily="18" charset="0"/>
                                </a:rPr>
                              </m:ctrlPr>
                            </m:radPr>
                            <m:deg/>
                            <m:e>
                              <m:sSubSup>
                                <m:sSubSupPr>
                                  <m:ctrlPr>
                                    <a:rPr kumimoji="1" lang="en-US" altLang="ja-JP" sz="3200" b="0" i="1" smtClean="0">
                                      <a:latin typeface="Cambria Math" panose="02040503050406030204" pitchFamily="18" charset="0"/>
                                    </a:rPr>
                                  </m:ctrlPr>
                                </m:sSubSupPr>
                                <m:e>
                                  <m:acc>
                                    <m:accPr>
                                      <m:chr m:val="̇"/>
                                      <m:ctrlPr>
                                        <a:rPr kumimoji="1" lang="en-US" altLang="ja-JP" sz="3200" b="0" i="1" smtClean="0">
                                          <a:latin typeface="Cambria Math" panose="02040503050406030204" pitchFamily="18" charset="0"/>
                                        </a:rPr>
                                      </m:ctrlPr>
                                    </m:accPr>
                                    <m:e>
                                      <m:r>
                                        <a:rPr kumimoji="1" lang="en-US" altLang="ja-JP" sz="3200" b="0" i="1" smtClean="0">
                                          <a:latin typeface="Cambria Math" panose="02040503050406030204" pitchFamily="18" charset="0"/>
                                        </a:rPr>
                                        <m:t>𝑀</m:t>
                                      </m:r>
                                    </m:e>
                                  </m:acc>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𝑔</m:t>
                                  </m:r>
                                </m:sub>
                                <m:sup>
                                  <m:r>
                                    <a:rPr kumimoji="1" lang="en-US" altLang="ja-JP" sz="3200" b="0" i="1" smtClean="0">
                                      <a:latin typeface="Cambria Math" panose="02040503050406030204" pitchFamily="18" charset="0"/>
                                    </a:rPr>
                                    <m:t>2</m:t>
                                  </m:r>
                                </m:sup>
                              </m:sSubSup>
                              <m:r>
                                <a:rPr kumimoji="1" lang="en-US" altLang="ja-JP" sz="3200" b="0" i="1" smtClean="0">
                                  <a:latin typeface="Cambria Math" panose="02040503050406030204" pitchFamily="18" charset="0"/>
                                </a:rPr>
                                <m:t>𝑐</m:t>
                              </m:r>
                            </m:e>
                          </m:rad>
                        </m:den>
                      </m:f>
                    </m:oMath>
                  </m:oMathPara>
                </a14:m>
                <a:endParaRPr kumimoji="1" lang="ja-JP" altLang="en-US" sz="3200" dirty="0" smtClean="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908463" y="1822861"/>
                <a:ext cx="2880532" cy="1641924"/>
              </a:xfrm>
              <a:prstGeom prst="rect">
                <a:avLst/>
              </a:prstGeom>
              <a:blipFill rotWithShape="0">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1348455" y="4077194"/>
                <a:ext cx="2440540"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0" i="0" smtClean="0">
                          <a:latin typeface="Cambria Math" panose="02040503050406030204" pitchFamily="18" charset="0"/>
                        </a:rPr>
                        <m:t>20&lt;</m:t>
                      </m:r>
                      <m:r>
                        <m:rPr>
                          <m:sty m:val="p"/>
                        </m:rPr>
                        <a:rPr kumimoji="1" lang="en-US" altLang="ja-JP" sz="3200" b="0" i="0" smtClean="0">
                          <a:latin typeface="Cambria Math" panose="02040503050406030204" pitchFamily="18" charset="0"/>
                        </a:rPr>
                        <m:t>Φ</m:t>
                      </m:r>
                      <m:r>
                        <a:rPr kumimoji="1" lang="en-US" altLang="ja-JP" sz="3200" b="0" i="0" smtClean="0">
                          <a:latin typeface="Cambria Math" panose="02040503050406030204" pitchFamily="18" charset="0"/>
                        </a:rPr>
                        <m:t>&lt;60</m:t>
                      </m:r>
                    </m:oMath>
                  </m:oMathPara>
                </a14:m>
                <a:endParaRPr kumimoji="1" lang="ja-JP" altLang="en-US" sz="3200" dirty="0" smtClean="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1348455" y="4077194"/>
                <a:ext cx="2440540" cy="492443"/>
              </a:xfrm>
              <a:prstGeom prst="rect">
                <a:avLst/>
              </a:prstGeom>
              <a:blipFill rotWithShape="0">
                <a:blip r:embed="rId3"/>
                <a:stretch>
                  <a:fillRect/>
                </a:stretch>
              </a:blipFill>
            </p:spPr>
            <p:txBody>
              <a:bodyPr/>
              <a:lstStyle/>
              <a:p>
                <a:r>
                  <a:rPr lang="ja-JP" altLang="en-US">
                    <a:noFill/>
                  </a:rPr>
                  <a:t> </a:t>
                </a:r>
              </a:p>
            </p:txBody>
          </p:sp>
        </mc:Fallback>
      </mc:AlternateContent>
      <p:pic>
        <p:nvPicPr>
          <p:cNvPr id="93186" name="Picture 2" descr="Sketch of innermost disc region where the large-scale dipolar magnetic... |  Download Scientific 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603" y="5182046"/>
            <a:ext cx="5715000" cy="4152901"/>
          </a:xfrm>
          <a:prstGeom prst="rect">
            <a:avLst/>
          </a:prstGeom>
          <a:noFill/>
          <a:extLst>
            <a:ext uri="{909E8E84-426E-40DD-AFC4-6F175D3DCCD1}">
              <a14:hiddenFill xmlns:a14="http://schemas.microsoft.com/office/drawing/2010/main">
                <a:solidFill>
                  <a:srgbClr val="FFFFFF"/>
                </a:solidFill>
              </a14:hiddenFill>
            </a:ext>
          </a:extLst>
        </p:spPr>
      </p:pic>
      <p:pic>
        <p:nvPicPr>
          <p:cNvPr id="93188" name="Picture 4" descr="https://oup.silverchair-cdn.com/oup/backfile/Content_public/Journal/mnrasl/418/1/10.1111/j.1745-3933.2011.01147.x/3/418-1-L79-fig001.gif?Expires=1691482434&amp;Signature=JTRW3mtib0NY0oo1l7CDxXvroYJbeQMaQ7cCuJDF0uWurfqFNunnyZWHHTj1yaqizH3KsnfywUtXMTGxNt~4rhZr-5IAhAdlzyoIZfo4~35CCE97E9Nzriwb0gXUtU3ahNtjgaUV6sJ4kAxXb0RI6hJvIx~yMxzeZZbn4Slw5HZMTPGKPwGAuRmK8QUd0GZHR6Q5RLOydlDQaepRCglqqaoa2cc3m-cxw5MzUM1fRqEyMMKu1iFqcgsC~dQ6OcjfEUzSa0U-q2qQSWVKL2rqqXnB02bfNDFmJBZYkhaVbyg3ffw365LiqvKeNfYiJbIohoRBAbgUDkXFcvG48BCzjA__&amp;Key-Pair-Id=APKAIE5G5CRDK6RD3PG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6427" y="826756"/>
            <a:ext cx="8700055" cy="650087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13602101" y="7524376"/>
            <a:ext cx="3732112" cy="584775"/>
          </a:xfrm>
          <a:prstGeom prst="rect">
            <a:avLst/>
          </a:prstGeom>
          <a:noFill/>
        </p:spPr>
        <p:txBody>
          <a:bodyPr wrap="none" rtlCol="0">
            <a:spAutoFit/>
          </a:bodyPr>
          <a:lstStyle/>
          <a:p>
            <a:r>
              <a:rPr lang="en-US" altLang="ja-JP" sz="3200" dirty="0" smtClean="0"/>
              <a:t>Tchekhovskoy+11</a:t>
            </a:r>
            <a:endParaRPr kumimoji="1" lang="ja-JP" altLang="en-US" sz="3200" dirty="0" smtClean="0"/>
          </a:p>
        </p:txBody>
      </p:sp>
      <p:sp>
        <p:nvSpPr>
          <p:cNvPr id="6" name="テキスト ボックス 5"/>
          <p:cNvSpPr txBox="1"/>
          <p:nvPr/>
        </p:nvSpPr>
        <p:spPr>
          <a:xfrm>
            <a:off x="12417482" y="8750172"/>
            <a:ext cx="4916731" cy="584775"/>
          </a:xfrm>
          <a:prstGeom prst="rect">
            <a:avLst/>
          </a:prstGeom>
          <a:noFill/>
        </p:spPr>
        <p:txBody>
          <a:bodyPr wrap="none" rtlCol="0">
            <a:spAutoFit/>
          </a:bodyPr>
          <a:lstStyle/>
          <a:p>
            <a:r>
              <a:rPr kumimoji="1" lang="ja-JP" altLang="en-US" sz="3200" dirty="0" smtClean="0"/>
              <a:t>回転</a:t>
            </a:r>
            <a:r>
              <a:rPr kumimoji="1" lang="en-US" altLang="ja-JP" sz="3200" dirty="0" smtClean="0"/>
              <a:t>BH</a:t>
            </a:r>
            <a:r>
              <a:rPr kumimoji="1" lang="ja-JP" altLang="en-US" sz="3200" dirty="0" smtClean="0"/>
              <a:t>だとジェットが出る。</a:t>
            </a:r>
          </a:p>
        </p:txBody>
      </p:sp>
    </p:spTree>
    <p:extLst>
      <p:ext uri="{BB962C8B-B14F-4D97-AF65-F5344CB8AC3E}">
        <p14:creationId xmlns:p14="http://schemas.microsoft.com/office/powerpoint/2010/main" val="19524934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突発現象を含む高エネルギー天体物理</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中性子星やブラックホールなどの強重力天体</a:t>
            </a:r>
            <a:endParaRPr kumimoji="1" lang="en-US" altLang="ja-JP" dirty="0" smtClean="0"/>
          </a:p>
          <a:p>
            <a:r>
              <a:rPr lang="ja-JP" altLang="en-US" dirty="0"/>
              <a:t>光</a:t>
            </a:r>
            <a:r>
              <a:rPr lang="ja-JP" altLang="en-US" dirty="0" smtClean="0"/>
              <a:t>速度の</a:t>
            </a:r>
            <a:r>
              <a:rPr lang="en-US" altLang="ja-JP" dirty="0" smtClean="0"/>
              <a:t>99.9%</a:t>
            </a:r>
            <a:r>
              <a:rPr lang="ja-JP" altLang="en-US" dirty="0" smtClean="0"/>
              <a:t>に達する相対論的プラズマ流</a:t>
            </a:r>
            <a:endParaRPr lang="en-US" altLang="ja-JP" dirty="0" smtClean="0"/>
          </a:p>
          <a:p>
            <a:r>
              <a:rPr kumimoji="1" lang="ja-JP" altLang="en-US" dirty="0"/>
              <a:t>こう</a:t>
            </a:r>
            <a:r>
              <a:rPr kumimoji="1" lang="ja-JP" altLang="en-US" dirty="0" smtClean="0"/>
              <a:t>した極限環境で生まれる高エネルギー粒子（宇宙線）</a:t>
            </a:r>
            <a:endParaRPr kumimoji="1" lang="en-US" altLang="ja-JP" dirty="0" smtClean="0"/>
          </a:p>
          <a:p>
            <a:r>
              <a:rPr lang="ja-JP" altLang="en-US" dirty="0" smtClean="0"/>
              <a:t>電磁波やニュートリノの放射</a:t>
            </a:r>
            <a:endParaRPr kumimoji="1" lang="ja-JP" altLang="en-US" dirty="0"/>
          </a:p>
        </p:txBody>
      </p:sp>
      <p:sp>
        <p:nvSpPr>
          <p:cNvPr id="5" name="テキスト ボックス 4"/>
          <p:cNvSpPr txBox="1"/>
          <p:nvPr/>
        </p:nvSpPr>
        <p:spPr>
          <a:xfrm>
            <a:off x="8965871" y="6246422"/>
            <a:ext cx="5993949" cy="1938992"/>
          </a:xfrm>
          <a:prstGeom prst="rect">
            <a:avLst/>
          </a:prstGeom>
          <a:noFill/>
        </p:spPr>
        <p:txBody>
          <a:bodyPr wrap="none" rtlCol="0">
            <a:spAutoFit/>
          </a:bodyPr>
          <a:lstStyle/>
          <a:p>
            <a:pPr marL="457200" indent="-457200">
              <a:buFont typeface="Arial" panose="020B0604020202020204" pitchFamily="34" charset="0"/>
              <a:buChar char="•"/>
            </a:pPr>
            <a:r>
              <a:rPr kumimoji="1" lang="ja-JP" altLang="en-US" sz="4000" dirty="0" smtClean="0"/>
              <a:t>多くの解かれていない謎</a:t>
            </a:r>
            <a:endParaRPr kumimoji="1" lang="en-US" altLang="ja-JP" sz="4000" dirty="0"/>
          </a:p>
          <a:p>
            <a:pPr marL="457200" indent="-457200">
              <a:buFont typeface="Arial" panose="020B0604020202020204" pitchFamily="34" charset="0"/>
              <a:buChar char="•"/>
            </a:pPr>
            <a:r>
              <a:rPr kumimoji="1" lang="ja-JP" altLang="en-US" sz="4000" dirty="0" smtClean="0"/>
              <a:t>多様な現象</a:t>
            </a:r>
            <a:endParaRPr kumimoji="1" lang="en-US" altLang="ja-JP" sz="4000" dirty="0" smtClean="0"/>
          </a:p>
          <a:p>
            <a:pPr marL="457200" indent="-457200">
              <a:buFont typeface="Arial" panose="020B0604020202020204" pitchFamily="34" charset="0"/>
              <a:buChar char="•"/>
            </a:pPr>
            <a:r>
              <a:rPr kumimoji="1" lang="ja-JP" altLang="en-US" sz="4000" dirty="0"/>
              <a:t>毎年のよう</a:t>
            </a:r>
            <a:r>
              <a:rPr kumimoji="1" lang="ja-JP" altLang="en-US" sz="4000" dirty="0" smtClean="0"/>
              <a:t>に新たな発見</a:t>
            </a:r>
            <a:endParaRPr kumimoji="1" lang="en-US" altLang="ja-JP" sz="4000" dirty="0" smtClean="0"/>
          </a:p>
        </p:txBody>
      </p:sp>
      <p:pic>
        <p:nvPicPr>
          <p:cNvPr id="6" name="Picture 2" descr="Biggest Explosions in the Universe Powered by Strongest Magnets | ES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4880" y="5301208"/>
            <a:ext cx="4387211" cy="4387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49503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ガンマ線連星</a:t>
            </a:r>
            <a:endParaRPr kumimoji="1" lang="ja-JP" altLang="en-US" dirty="0"/>
          </a:p>
        </p:txBody>
      </p:sp>
      <p:pic>
        <p:nvPicPr>
          <p:cNvPr id="94210" name="Picture 2" descr="https://cfn-live-content-bucket-iop-org.s3.amazonaws.com/journals/0004-637X/706/1/L56/revision1/apjl331864f5_hr.jpg?AWSAccessKeyId=AKIAYDKQL6LTV7YY2HIK&amp;Expires=1689064255&amp;Signature=MNZY5LqWGdVn77yLdBF3tw7PMWA%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616" y="3056266"/>
            <a:ext cx="6534150" cy="5895976"/>
          </a:xfrm>
          <a:prstGeom prst="rect">
            <a:avLst/>
          </a:prstGeom>
          <a:noFill/>
          <a:extLst>
            <a:ext uri="{909E8E84-426E-40DD-AFC4-6F175D3DCCD1}">
              <a14:hiddenFill xmlns:a14="http://schemas.microsoft.com/office/drawing/2010/main">
                <a:solidFill>
                  <a:srgbClr val="FFFFFF"/>
                </a:solidFill>
              </a14:hiddenFill>
            </a:ext>
          </a:extLst>
        </p:spPr>
      </p:pic>
      <p:pic>
        <p:nvPicPr>
          <p:cNvPr id="94212" name="Picture 4" descr="https://cfn-live-content-bucket-iop-org.s3.amazonaws.com/journals/0004-637X/706/1/L56/revision1/apjl331864f3_hr.jpg?AWSAccessKeyId=AKIAYDKQL6LTV7YY2HIK&amp;Expires=1689064255&amp;Signature=0dZ%2FK4jOSWRDTiH9MAKiJTg4ftk%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5466" y="4399291"/>
            <a:ext cx="6534150" cy="4552951"/>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8798838" y="8952242"/>
            <a:ext cx="9052478" cy="1077218"/>
          </a:xfrm>
          <a:prstGeom prst="rect">
            <a:avLst/>
          </a:prstGeom>
          <a:noFill/>
        </p:spPr>
        <p:txBody>
          <a:bodyPr wrap="none" rtlCol="0">
            <a:spAutoFit/>
          </a:bodyPr>
          <a:lstStyle/>
          <a:p>
            <a:r>
              <a:rPr kumimoji="1" lang="ja-JP" altLang="en-US" sz="3200" dirty="0" smtClean="0"/>
              <a:t>ブラックホールからのジェットあるいはパルサー風と、</a:t>
            </a:r>
            <a:endParaRPr kumimoji="1" lang="en-US" altLang="ja-JP" sz="3200" dirty="0" smtClean="0"/>
          </a:p>
          <a:p>
            <a:r>
              <a:rPr kumimoji="1" lang="ja-JP" altLang="en-US" sz="3200" dirty="0" smtClean="0"/>
              <a:t>星風との相互作用で粒子加速？</a:t>
            </a:r>
          </a:p>
        </p:txBody>
      </p:sp>
      <p:sp>
        <p:nvSpPr>
          <p:cNvPr id="4" name="テキスト ボックス 3"/>
          <p:cNvSpPr txBox="1"/>
          <p:nvPr/>
        </p:nvSpPr>
        <p:spPr>
          <a:xfrm>
            <a:off x="4603827" y="8952242"/>
            <a:ext cx="2023311" cy="584775"/>
          </a:xfrm>
          <a:prstGeom prst="rect">
            <a:avLst/>
          </a:prstGeom>
          <a:noFill/>
        </p:spPr>
        <p:txBody>
          <a:bodyPr wrap="none" rtlCol="0">
            <a:spAutoFit/>
          </a:bodyPr>
          <a:lstStyle/>
          <a:p>
            <a:r>
              <a:rPr kumimoji="1" lang="en-US" altLang="ja-JP" sz="3200" dirty="0" smtClean="0"/>
              <a:t>3.9</a:t>
            </a:r>
            <a:r>
              <a:rPr kumimoji="1" lang="ja-JP" altLang="en-US" sz="3200" dirty="0" smtClean="0"/>
              <a:t>日周期</a:t>
            </a:r>
          </a:p>
        </p:txBody>
      </p:sp>
      <p:pic>
        <p:nvPicPr>
          <p:cNvPr id="94216" name="Picture 8" descr="http://astromev.in2p3.fr/sites/default/files/binarybig1_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1461" y="320730"/>
            <a:ext cx="7143750" cy="3743325"/>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258784" y="2018805"/>
            <a:ext cx="3714478" cy="584775"/>
          </a:xfrm>
          <a:prstGeom prst="rect">
            <a:avLst/>
          </a:prstGeom>
          <a:noFill/>
        </p:spPr>
        <p:txBody>
          <a:bodyPr wrap="none" rtlCol="0">
            <a:spAutoFit/>
          </a:bodyPr>
          <a:lstStyle/>
          <a:p>
            <a:r>
              <a:rPr lang="en-US" altLang="ja-JP" sz="3200" dirty="0"/>
              <a:t>LS </a:t>
            </a:r>
            <a:r>
              <a:rPr lang="en-US" altLang="ja-JP" sz="3200" dirty="0" smtClean="0"/>
              <a:t>5039</a:t>
            </a:r>
            <a:r>
              <a:rPr kumimoji="1" lang="ja-JP" altLang="en-US" sz="3200" dirty="0"/>
              <a:t> </a:t>
            </a:r>
            <a:r>
              <a:rPr kumimoji="1" lang="en-US" altLang="ja-JP" sz="3200" dirty="0" smtClean="0"/>
              <a:t>Abdo+09</a:t>
            </a:r>
            <a:endParaRPr lang="en-US" altLang="ja-JP" sz="3200" dirty="0"/>
          </a:p>
        </p:txBody>
      </p:sp>
    </p:spTree>
    <p:extLst>
      <p:ext uri="{BB962C8B-B14F-4D97-AF65-F5344CB8AC3E}">
        <p14:creationId xmlns:p14="http://schemas.microsoft.com/office/powerpoint/2010/main" val="5423746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455785" y="3644881"/>
            <a:ext cx="15300297" cy="3231334"/>
          </a:xfrm>
          <a:prstGeom prst="rect">
            <a:avLst/>
          </a:prstGeom>
          <a:noFill/>
        </p:spPr>
        <p:txBody>
          <a:bodyPr wrap="square" rtlCol="0">
            <a:spAutoFit/>
          </a:bodyPr>
          <a:lstStyle/>
          <a:p>
            <a:pPr algn="ctr"/>
            <a:r>
              <a:rPr lang="ja-JP" altLang="en-US" sz="13198" dirty="0" smtClean="0"/>
              <a:t>ブレーザー</a:t>
            </a:r>
            <a:endParaRPr lang="en-US" altLang="ja-JP" sz="13198" dirty="0" smtClean="0"/>
          </a:p>
          <a:p>
            <a:pPr algn="ctr"/>
            <a:r>
              <a:rPr lang="ja-JP" altLang="en-US" sz="7200" dirty="0" smtClean="0"/>
              <a:t>相対論的ジェット</a:t>
            </a:r>
            <a:endParaRPr lang="en-US" altLang="ja-JP" sz="7200" dirty="0"/>
          </a:p>
        </p:txBody>
      </p:sp>
    </p:spTree>
    <p:extLst>
      <p:ext uri="{BB962C8B-B14F-4D97-AF65-F5344CB8AC3E}">
        <p14:creationId xmlns:p14="http://schemas.microsoft.com/office/powerpoint/2010/main" val="203251071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Active Galactic Nuclei</a:t>
            </a:r>
            <a:endParaRPr kumimoji="1" lang="ja-JP" altLang="en-US" dirty="0"/>
          </a:p>
        </p:txBody>
      </p:sp>
      <p:pic>
        <p:nvPicPr>
          <p:cNvPr id="18434" name="Picture 2" descr="ãAGN HST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0236" y="1308872"/>
            <a:ext cx="10522571" cy="7625771"/>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3690237" y="9246529"/>
            <a:ext cx="10536859" cy="507831"/>
          </a:xfrm>
          <a:prstGeom prst="rect">
            <a:avLst/>
          </a:prstGeom>
          <a:noFill/>
        </p:spPr>
        <p:txBody>
          <a:bodyPr wrap="none" rtlCol="0">
            <a:spAutoFit/>
          </a:bodyPr>
          <a:lstStyle/>
          <a:p>
            <a:r>
              <a:rPr kumimoji="1" lang="en-US" altLang="ja-JP" sz="2700" dirty="0"/>
              <a:t>Very bright core = emission from the supermassive black holes.</a:t>
            </a:r>
            <a:endParaRPr kumimoji="1" lang="ja-JP" altLang="en-US" sz="2700" dirty="0"/>
          </a:p>
        </p:txBody>
      </p:sp>
    </p:spTree>
    <p:extLst>
      <p:ext uri="{BB962C8B-B14F-4D97-AF65-F5344CB8AC3E}">
        <p14:creationId xmlns:p14="http://schemas.microsoft.com/office/powerpoint/2010/main" val="107797178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a:t>Active Galactic Nuclei</a:t>
            </a:r>
            <a:endParaRPr kumimoji="1" lang="ja-JP" altLang="en-US" dirty="0"/>
          </a:p>
        </p:txBody>
      </p:sp>
      <p:grpSp>
        <p:nvGrpSpPr>
          <p:cNvPr id="3" name="グループ化 2"/>
          <p:cNvGrpSpPr/>
          <p:nvPr/>
        </p:nvGrpSpPr>
        <p:grpSpPr>
          <a:xfrm>
            <a:off x="4392205" y="1524862"/>
            <a:ext cx="8855617" cy="8075165"/>
            <a:chOff x="1295636" y="1105066"/>
            <a:chExt cx="5904656" cy="5384274"/>
          </a:xfrm>
        </p:grpSpPr>
        <p:sp>
          <p:nvSpPr>
            <p:cNvPr id="5" name="円/楕円 4"/>
            <p:cNvSpPr/>
            <p:nvPr/>
          </p:nvSpPr>
          <p:spPr bwMode="auto">
            <a:xfrm>
              <a:off x="1295636" y="1520788"/>
              <a:ext cx="5904656" cy="4968552"/>
            </a:xfrm>
            <a:prstGeom prst="ellipse">
              <a:avLst/>
            </a:prstGeom>
            <a:noFill/>
            <a:ln w="28575" cap="flat" cmpd="sng" algn="ctr">
              <a:solidFill>
                <a:schemeClr val="tx1"/>
              </a:solidFill>
              <a:prstDash val="solid"/>
              <a:round/>
              <a:headEnd type="none" w="med" len="med"/>
              <a:tailEnd type="none" w="med" len="med"/>
            </a:ln>
            <a:effec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6" name="テキスト ボックス 5"/>
            <p:cNvSpPr txBox="1"/>
            <p:nvPr/>
          </p:nvSpPr>
          <p:spPr>
            <a:xfrm>
              <a:off x="2879812" y="1105066"/>
              <a:ext cx="3111588" cy="338606"/>
            </a:xfrm>
            <a:prstGeom prst="rect">
              <a:avLst/>
            </a:prstGeom>
            <a:noFill/>
          </p:spPr>
          <p:txBody>
            <a:bodyPr wrap="none" rtlCol="0">
              <a:spAutoFit/>
            </a:bodyPr>
            <a:lstStyle/>
            <a:p>
              <a:r>
                <a:rPr kumimoji="1" lang="en-US" altLang="ja-JP" sz="2700" dirty="0"/>
                <a:t>Active Galactic Nuclei (AGN)</a:t>
              </a:r>
              <a:endParaRPr kumimoji="1" lang="ja-JP" altLang="en-US" sz="2700" dirty="0"/>
            </a:p>
          </p:txBody>
        </p:sp>
        <p:sp>
          <p:nvSpPr>
            <p:cNvPr id="7" name="円/楕円 6"/>
            <p:cNvSpPr/>
            <p:nvPr/>
          </p:nvSpPr>
          <p:spPr bwMode="auto">
            <a:xfrm>
              <a:off x="2505962" y="3384612"/>
              <a:ext cx="3484004" cy="3104728"/>
            </a:xfrm>
            <a:prstGeom prst="ellipse">
              <a:avLst/>
            </a:prstGeom>
            <a:noFill/>
            <a:ln w="28575" cap="flat" cmpd="sng" algn="ctr">
              <a:solidFill>
                <a:schemeClr val="tx1"/>
              </a:solidFill>
              <a:prstDash val="solid"/>
              <a:round/>
              <a:headEnd type="none" w="med" len="med"/>
              <a:tailEnd type="none" w="med" len="med"/>
            </a:ln>
            <a:effec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8" name="テキスト ボックス 7"/>
            <p:cNvSpPr txBox="1"/>
            <p:nvPr/>
          </p:nvSpPr>
          <p:spPr>
            <a:xfrm>
              <a:off x="3607419" y="3015280"/>
              <a:ext cx="1461310" cy="338606"/>
            </a:xfrm>
            <a:prstGeom prst="rect">
              <a:avLst/>
            </a:prstGeom>
            <a:noFill/>
          </p:spPr>
          <p:txBody>
            <a:bodyPr wrap="none" rtlCol="0">
              <a:spAutoFit/>
            </a:bodyPr>
            <a:lstStyle/>
            <a:p>
              <a:r>
                <a:rPr kumimoji="1" lang="en-US" altLang="ja-JP" sz="2700" dirty="0"/>
                <a:t>Jet from BH</a:t>
              </a:r>
              <a:endParaRPr kumimoji="1" lang="ja-JP" altLang="en-US" sz="2700" dirty="0"/>
            </a:p>
          </p:txBody>
        </p:sp>
        <p:cxnSp>
          <p:nvCxnSpPr>
            <p:cNvPr id="10" name="直線コネクタ 9"/>
            <p:cNvCxnSpPr>
              <a:stCxn id="7" idx="0"/>
              <a:endCxn id="7" idx="4"/>
            </p:cNvCxnSpPr>
            <p:nvPr/>
          </p:nvCxnSpPr>
          <p:spPr bwMode="auto">
            <a:xfrm>
              <a:off x="4247964" y="3384612"/>
              <a:ext cx="0" cy="3104728"/>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テキスト ボックス 10"/>
            <p:cNvSpPr txBox="1"/>
            <p:nvPr/>
          </p:nvSpPr>
          <p:spPr>
            <a:xfrm>
              <a:off x="3137674" y="4281017"/>
              <a:ext cx="795426" cy="338606"/>
            </a:xfrm>
            <a:prstGeom prst="rect">
              <a:avLst/>
            </a:prstGeom>
            <a:noFill/>
          </p:spPr>
          <p:txBody>
            <a:bodyPr wrap="none" rtlCol="0">
              <a:spAutoFit/>
            </a:bodyPr>
            <a:lstStyle/>
            <a:p>
              <a:r>
                <a:rPr kumimoji="1" lang="en-US" altLang="ja-JP" sz="2700" dirty="0">
                  <a:solidFill>
                    <a:srgbClr val="00B050"/>
                  </a:solidFill>
                </a:rPr>
                <a:t>Blazar</a:t>
              </a:r>
              <a:endParaRPr kumimoji="1" lang="ja-JP" altLang="en-US" sz="2700" dirty="0">
                <a:solidFill>
                  <a:srgbClr val="00B050"/>
                </a:solidFill>
              </a:endParaRPr>
            </a:p>
          </p:txBody>
        </p:sp>
        <p:sp>
          <p:nvSpPr>
            <p:cNvPr id="12" name="テキスト ボックス 11"/>
            <p:cNvSpPr txBox="1"/>
            <p:nvPr/>
          </p:nvSpPr>
          <p:spPr>
            <a:xfrm>
              <a:off x="4348000" y="4281017"/>
              <a:ext cx="1469860" cy="338606"/>
            </a:xfrm>
            <a:prstGeom prst="rect">
              <a:avLst/>
            </a:prstGeom>
            <a:noFill/>
          </p:spPr>
          <p:txBody>
            <a:bodyPr wrap="none" rtlCol="0">
              <a:spAutoFit/>
            </a:bodyPr>
            <a:lstStyle/>
            <a:p>
              <a:r>
                <a:rPr kumimoji="1" lang="en-US" altLang="ja-JP" sz="2700" dirty="0">
                  <a:solidFill>
                    <a:srgbClr val="00B050"/>
                  </a:solidFill>
                </a:rPr>
                <a:t>Radio Galaxy</a:t>
              </a:r>
              <a:endParaRPr kumimoji="1" lang="ja-JP" altLang="en-US" sz="2700" dirty="0">
                <a:solidFill>
                  <a:srgbClr val="00B050"/>
                </a:solidFill>
              </a:endParaRPr>
            </a:p>
          </p:txBody>
        </p:sp>
        <p:pic>
          <p:nvPicPr>
            <p:cNvPr id="9218" name="Picture 2" descr="UGC 609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042116" y="2417240"/>
              <a:ext cx="995522" cy="128353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upload.wikimedia.org/wikipedia/commons/thumb/3/39/M87_jet.jpg/1024px-M87_je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1537" y="4696234"/>
              <a:ext cx="1193230" cy="124566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ãBlazarãã®ç»åæ¤ç´¢çµæ"/>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879812" y="4701129"/>
              <a:ext cx="1224580" cy="114256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3484276" y="2094074"/>
              <a:ext cx="1727449" cy="615648"/>
            </a:xfrm>
            <a:prstGeom prst="rect">
              <a:avLst/>
            </a:prstGeom>
            <a:noFill/>
          </p:spPr>
          <p:txBody>
            <a:bodyPr wrap="none" rtlCol="0">
              <a:spAutoFit/>
            </a:bodyPr>
            <a:lstStyle/>
            <a:p>
              <a:pPr algn="ctr"/>
              <a:r>
                <a:rPr kumimoji="1" lang="en-US" altLang="ja-JP" sz="2700" dirty="0" err="1">
                  <a:solidFill>
                    <a:srgbClr val="00B050"/>
                  </a:solidFill>
                </a:rPr>
                <a:t>Seyfert</a:t>
              </a:r>
              <a:r>
                <a:rPr kumimoji="1" lang="en-US" altLang="ja-JP" sz="2700" dirty="0">
                  <a:solidFill>
                    <a:srgbClr val="00B050"/>
                  </a:solidFill>
                </a:rPr>
                <a:t> Galaxy</a:t>
              </a:r>
            </a:p>
            <a:p>
              <a:pPr algn="ctr"/>
              <a:r>
                <a:rPr lang="en-US" altLang="ja-JP" sz="2700" dirty="0">
                  <a:solidFill>
                    <a:srgbClr val="00B050"/>
                  </a:solidFill>
                </a:rPr>
                <a:t>Quasar</a:t>
              </a:r>
              <a:endParaRPr kumimoji="1" lang="ja-JP" altLang="en-US" sz="2700" dirty="0">
                <a:solidFill>
                  <a:srgbClr val="00B050"/>
                </a:solidFill>
              </a:endParaRPr>
            </a:p>
          </p:txBody>
        </p:sp>
      </p:grpSp>
    </p:spTree>
    <p:extLst>
      <p:ext uri="{BB962C8B-B14F-4D97-AF65-F5344CB8AC3E}">
        <p14:creationId xmlns:p14="http://schemas.microsoft.com/office/powerpoint/2010/main" val="375707203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Classification</a:t>
            </a:r>
            <a:endParaRPr kumimoji="1" lang="ja-JP" altLang="en-US" dirty="0"/>
          </a:p>
        </p:txBody>
      </p:sp>
      <p:sp>
        <p:nvSpPr>
          <p:cNvPr id="3" name="テキスト ボックス 2"/>
          <p:cNvSpPr txBox="1"/>
          <p:nvPr/>
        </p:nvSpPr>
        <p:spPr>
          <a:xfrm>
            <a:off x="6065641" y="2379317"/>
            <a:ext cx="4001416" cy="923330"/>
          </a:xfrm>
          <a:prstGeom prst="rect">
            <a:avLst/>
          </a:prstGeom>
          <a:noFill/>
          <a:ln>
            <a:solidFill>
              <a:schemeClr val="tx1"/>
            </a:solidFill>
          </a:ln>
        </p:spPr>
        <p:txBody>
          <a:bodyPr wrap="none" rtlCol="0">
            <a:spAutoFit/>
          </a:bodyPr>
          <a:lstStyle/>
          <a:p>
            <a:pPr algn="ctr"/>
            <a:r>
              <a:rPr kumimoji="1" lang="en-US" altLang="ja-JP" sz="2700" dirty="0"/>
              <a:t>AGN</a:t>
            </a:r>
          </a:p>
          <a:p>
            <a:pPr algn="ctr"/>
            <a:r>
              <a:rPr lang="en-US" altLang="ja-JP" sz="2700" dirty="0"/>
              <a:t>(a few % of all galaxies)</a:t>
            </a:r>
            <a:endParaRPr kumimoji="1" lang="ja-JP" altLang="en-US" sz="2700" dirty="0"/>
          </a:p>
        </p:txBody>
      </p:sp>
      <p:sp>
        <p:nvSpPr>
          <p:cNvPr id="4" name="テキスト ボックス 3"/>
          <p:cNvSpPr txBox="1"/>
          <p:nvPr/>
        </p:nvSpPr>
        <p:spPr>
          <a:xfrm>
            <a:off x="3885329" y="3808661"/>
            <a:ext cx="2084225" cy="923330"/>
          </a:xfrm>
          <a:prstGeom prst="rect">
            <a:avLst/>
          </a:prstGeom>
          <a:noFill/>
          <a:ln>
            <a:solidFill>
              <a:schemeClr val="tx1"/>
            </a:solidFill>
          </a:ln>
        </p:spPr>
        <p:txBody>
          <a:bodyPr wrap="none" rtlCol="0">
            <a:spAutoFit/>
          </a:bodyPr>
          <a:lstStyle/>
          <a:p>
            <a:pPr algn="ctr"/>
            <a:r>
              <a:rPr kumimoji="1" lang="en-US" altLang="ja-JP" sz="2700" dirty="0"/>
              <a:t>Radio-quiet</a:t>
            </a:r>
          </a:p>
          <a:p>
            <a:pPr algn="ctr"/>
            <a:r>
              <a:rPr lang="en-US" altLang="ja-JP" sz="2700" dirty="0"/>
              <a:t>(85-95%)</a:t>
            </a:r>
            <a:endParaRPr kumimoji="1" lang="ja-JP" altLang="en-US" sz="2700" dirty="0"/>
          </a:p>
        </p:txBody>
      </p:sp>
      <p:sp>
        <p:nvSpPr>
          <p:cNvPr id="5" name="テキスト ボックス 4"/>
          <p:cNvSpPr txBox="1"/>
          <p:nvPr/>
        </p:nvSpPr>
        <p:spPr>
          <a:xfrm>
            <a:off x="9950187" y="3816569"/>
            <a:ext cx="1927130" cy="923330"/>
          </a:xfrm>
          <a:prstGeom prst="rect">
            <a:avLst/>
          </a:prstGeom>
          <a:noFill/>
          <a:ln>
            <a:solidFill>
              <a:schemeClr val="tx1"/>
            </a:solidFill>
          </a:ln>
        </p:spPr>
        <p:txBody>
          <a:bodyPr wrap="none" rtlCol="0">
            <a:spAutoFit/>
          </a:bodyPr>
          <a:lstStyle/>
          <a:p>
            <a:pPr algn="ctr"/>
            <a:r>
              <a:rPr kumimoji="1" lang="en-US" altLang="ja-JP" sz="2700" dirty="0"/>
              <a:t>Radio-loud</a:t>
            </a:r>
          </a:p>
          <a:p>
            <a:pPr algn="ctr"/>
            <a:r>
              <a:rPr lang="en-US" altLang="ja-JP" sz="2700" dirty="0"/>
              <a:t>(5-15%)</a:t>
            </a:r>
            <a:endParaRPr kumimoji="1" lang="ja-JP" altLang="en-US" sz="2700" dirty="0"/>
          </a:p>
        </p:txBody>
      </p:sp>
      <p:sp>
        <p:nvSpPr>
          <p:cNvPr id="6" name="テキスト ボックス 5"/>
          <p:cNvSpPr txBox="1"/>
          <p:nvPr/>
        </p:nvSpPr>
        <p:spPr>
          <a:xfrm>
            <a:off x="2686929" y="5502113"/>
            <a:ext cx="1438214" cy="507831"/>
          </a:xfrm>
          <a:prstGeom prst="rect">
            <a:avLst/>
          </a:prstGeom>
          <a:noFill/>
          <a:ln>
            <a:solidFill>
              <a:schemeClr val="tx1"/>
            </a:solidFill>
          </a:ln>
        </p:spPr>
        <p:txBody>
          <a:bodyPr wrap="none" rtlCol="0">
            <a:spAutoFit/>
          </a:bodyPr>
          <a:lstStyle/>
          <a:p>
            <a:pPr algn="ctr"/>
            <a:r>
              <a:rPr kumimoji="1" lang="en-US" altLang="ja-JP" sz="2700" dirty="0" err="1"/>
              <a:t>Seyfert</a:t>
            </a:r>
            <a:endParaRPr kumimoji="1" lang="ja-JP" altLang="en-US" sz="2700" dirty="0"/>
          </a:p>
        </p:txBody>
      </p:sp>
      <p:sp>
        <p:nvSpPr>
          <p:cNvPr id="7" name="テキスト ボックス 6"/>
          <p:cNvSpPr txBox="1"/>
          <p:nvPr/>
        </p:nvSpPr>
        <p:spPr>
          <a:xfrm>
            <a:off x="5496407" y="5502113"/>
            <a:ext cx="1468671" cy="507831"/>
          </a:xfrm>
          <a:prstGeom prst="rect">
            <a:avLst/>
          </a:prstGeom>
          <a:noFill/>
          <a:ln>
            <a:solidFill>
              <a:schemeClr val="tx1"/>
            </a:solidFill>
          </a:ln>
        </p:spPr>
        <p:txBody>
          <a:bodyPr wrap="none" rtlCol="0">
            <a:spAutoFit/>
          </a:bodyPr>
          <a:lstStyle/>
          <a:p>
            <a:pPr algn="ctr"/>
            <a:r>
              <a:rPr kumimoji="1" lang="en-US" altLang="ja-JP" sz="2700" dirty="0"/>
              <a:t>Quasars</a:t>
            </a:r>
            <a:endParaRPr kumimoji="1" lang="ja-JP" altLang="en-US" sz="2700" dirty="0"/>
          </a:p>
        </p:txBody>
      </p:sp>
      <p:sp>
        <p:nvSpPr>
          <p:cNvPr id="8" name="テキスト ボックス 7"/>
          <p:cNvSpPr txBox="1"/>
          <p:nvPr/>
        </p:nvSpPr>
        <p:spPr>
          <a:xfrm>
            <a:off x="2688152" y="7230038"/>
            <a:ext cx="1183336" cy="507831"/>
          </a:xfrm>
          <a:prstGeom prst="rect">
            <a:avLst/>
          </a:prstGeom>
          <a:noFill/>
          <a:ln>
            <a:solidFill>
              <a:schemeClr val="tx1"/>
            </a:solidFill>
          </a:ln>
        </p:spPr>
        <p:txBody>
          <a:bodyPr wrap="none" rtlCol="0">
            <a:spAutoFit/>
          </a:bodyPr>
          <a:lstStyle/>
          <a:p>
            <a:pPr algn="ctr"/>
            <a:r>
              <a:rPr kumimoji="1" lang="en-US" altLang="ja-JP" sz="2700" dirty="0"/>
              <a:t>Type I</a:t>
            </a:r>
            <a:endParaRPr kumimoji="1" lang="ja-JP" altLang="en-US" sz="2700" dirty="0"/>
          </a:p>
        </p:txBody>
      </p:sp>
      <p:sp>
        <p:nvSpPr>
          <p:cNvPr id="9" name="テキスト ボックス 8"/>
          <p:cNvSpPr txBox="1"/>
          <p:nvPr/>
        </p:nvSpPr>
        <p:spPr>
          <a:xfrm>
            <a:off x="5695106" y="7230038"/>
            <a:ext cx="1274708" cy="507831"/>
          </a:xfrm>
          <a:prstGeom prst="rect">
            <a:avLst/>
          </a:prstGeom>
          <a:noFill/>
          <a:ln>
            <a:solidFill>
              <a:schemeClr val="tx1"/>
            </a:solidFill>
          </a:ln>
        </p:spPr>
        <p:txBody>
          <a:bodyPr wrap="none" rtlCol="0">
            <a:spAutoFit/>
          </a:bodyPr>
          <a:lstStyle/>
          <a:p>
            <a:pPr algn="ctr"/>
            <a:r>
              <a:rPr kumimoji="1" lang="en-US" altLang="ja-JP" sz="2700" dirty="0"/>
              <a:t>Type II</a:t>
            </a:r>
            <a:endParaRPr kumimoji="1" lang="ja-JP" altLang="en-US" sz="2700" dirty="0"/>
          </a:p>
        </p:txBody>
      </p:sp>
      <p:sp>
        <p:nvSpPr>
          <p:cNvPr id="10" name="テキスト ボックス 9"/>
          <p:cNvSpPr txBox="1"/>
          <p:nvPr/>
        </p:nvSpPr>
        <p:spPr>
          <a:xfrm>
            <a:off x="13164292" y="5502113"/>
            <a:ext cx="2204450" cy="507831"/>
          </a:xfrm>
          <a:prstGeom prst="rect">
            <a:avLst/>
          </a:prstGeom>
          <a:noFill/>
          <a:ln>
            <a:solidFill>
              <a:schemeClr val="tx1"/>
            </a:solidFill>
          </a:ln>
        </p:spPr>
        <p:txBody>
          <a:bodyPr wrap="none" rtlCol="0">
            <a:spAutoFit/>
          </a:bodyPr>
          <a:lstStyle/>
          <a:p>
            <a:pPr algn="ctr"/>
            <a:r>
              <a:rPr kumimoji="1" lang="en-US" altLang="ja-JP" sz="2700" dirty="0"/>
              <a:t>Radio Galaxy</a:t>
            </a:r>
            <a:endParaRPr kumimoji="1" lang="ja-JP" altLang="en-US" sz="2700" dirty="0"/>
          </a:p>
        </p:txBody>
      </p:sp>
      <p:sp>
        <p:nvSpPr>
          <p:cNvPr id="11" name="テキスト ボックス 10"/>
          <p:cNvSpPr txBox="1"/>
          <p:nvPr/>
        </p:nvSpPr>
        <p:spPr>
          <a:xfrm>
            <a:off x="9164241" y="5502362"/>
            <a:ext cx="1192954" cy="507831"/>
          </a:xfrm>
          <a:prstGeom prst="rect">
            <a:avLst/>
          </a:prstGeom>
          <a:noFill/>
          <a:ln>
            <a:solidFill>
              <a:schemeClr val="tx1"/>
            </a:solidFill>
          </a:ln>
        </p:spPr>
        <p:txBody>
          <a:bodyPr wrap="none" rtlCol="0">
            <a:spAutoFit/>
          </a:bodyPr>
          <a:lstStyle/>
          <a:p>
            <a:pPr algn="ctr"/>
            <a:r>
              <a:rPr kumimoji="1" lang="en-US" altLang="ja-JP" sz="2700" dirty="0"/>
              <a:t>Blazar</a:t>
            </a:r>
            <a:endParaRPr kumimoji="1" lang="ja-JP" altLang="en-US" sz="2700" dirty="0"/>
          </a:p>
        </p:txBody>
      </p:sp>
      <p:sp>
        <p:nvSpPr>
          <p:cNvPr id="12" name="テキスト ボックス 11"/>
          <p:cNvSpPr txBox="1"/>
          <p:nvPr/>
        </p:nvSpPr>
        <p:spPr>
          <a:xfrm>
            <a:off x="13151456" y="7239302"/>
            <a:ext cx="821058" cy="507831"/>
          </a:xfrm>
          <a:prstGeom prst="rect">
            <a:avLst/>
          </a:prstGeom>
          <a:noFill/>
          <a:ln>
            <a:solidFill>
              <a:schemeClr val="tx1"/>
            </a:solidFill>
          </a:ln>
        </p:spPr>
        <p:txBody>
          <a:bodyPr wrap="none" rtlCol="0">
            <a:spAutoFit/>
          </a:bodyPr>
          <a:lstStyle/>
          <a:p>
            <a:pPr algn="ctr"/>
            <a:r>
              <a:rPr kumimoji="1" lang="en-US" altLang="ja-JP" sz="2700" dirty="0"/>
              <a:t>FR1</a:t>
            </a:r>
            <a:endParaRPr kumimoji="1" lang="ja-JP" altLang="en-US" sz="2700" dirty="0"/>
          </a:p>
        </p:txBody>
      </p:sp>
      <p:sp>
        <p:nvSpPr>
          <p:cNvPr id="13" name="テキスト ボックス 12"/>
          <p:cNvSpPr txBox="1"/>
          <p:nvPr/>
        </p:nvSpPr>
        <p:spPr>
          <a:xfrm>
            <a:off x="14943558" y="7245138"/>
            <a:ext cx="821058" cy="507831"/>
          </a:xfrm>
          <a:prstGeom prst="rect">
            <a:avLst/>
          </a:prstGeom>
          <a:noFill/>
          <a:ln>
            <a:solidFill>
              <a:schemeClr val="tx1"/>
            </a:solidFill>
          </a:ln>
        </p:spPr>
        <p:txBody>
          <a:bodyPr wrap="none" rtlCol="0">
            <a:spAutoFit/>
          </a:bodyPr>
          <a:lstStyle/>
          <a:p>
            <a:pPr algn="ctr"/>
            <a:r>
              <a:rPr kumimoji="1" lang="en-US" altLang="ja-JP" sz="2700" dirty="0"/>
              <a:t>FR2</a:t>
            </a:r>
            <a:endParaRPr kumimoji="1" lang="ja-JP" altLang="en-US" sz="2700" dirty="0"/>
          </a:p>
        </p:txBody>
      </p:sp>
      <p:sp>
        <p:nvSpPr>
          <p:cNvPr id="14" name="テキスト ボックス 13"/>
          <p:cNvSpPr txBox="1"/>
          <p:nvPr/>
        </p:nvSpPr>
        <p:spPr>
          <a:xfrm>
            <a:off x="7544089" y="7248615"/>
            <a:ext cx="3664786" cy="415498"/>
          </a:xfrm>
          <a:prstGeom prst="rect">
            <a:avLst/>
          </a:prstGeom>
          <a:noFill/>
          <a:ln>
            <a:solidFill>
              <a:schemeClr val="tx1"/>
            </a:solidFill>
          </a:ln>
        </p:spPr>
        <p:txBody>
          <a:bodyPr wrap="none" rtlCol="0">
            <a:spAutoFit/>
          </a:bodyPr>
          <a:lstStyle/>
          <a:p>
            <a:pPr algn="ctr"/>
            <a:r>
              <a:rPr kumimoji="1" lang="en-US" altLang="ja-JP" sz="2100" dirty="0"/>
              <a:t>Flat Spectrum Radio Quasar</a:t>
            </a:r>
            <a:endParaRPr kumimoji="1" lang="ja-JP" altLang="en-US" sz="2100" dirty="0"/>
          </a:p>
        </p:txBody>
      </p:sp>
      <p:sp>
        <p:nvSpPr>
          <p:cNvPr id="15" name="テキスト ボックス 14"/>
          <p:cNvSpPr txBox="1"/>
          <p:nvPr/>
        </p:nvSpPr>
        <p:spPr>
          <a:xfrm>
            <a:off x="11634619" y="7248616"/>
            <a:ext cx="1242648" cy="507831"/>
          </a:xfrm>
          <a:prstGeom prst="rect">
            <a:avLst/>
          </a:prstGeom>
          <a:noFill/>
          <a:ln>
            <a:solidFill>
              <a:schemeClr val="tx1"/>
            </a:solidFill>
          </a:ln>
        </p:spPr>
        <p:txBody>
          <a:bodyPr wrap="none" rtlCol="0">
            <a:spAutoFit/>
          </a:bodyPr>
          <a:lstStyle/>
          <a:p>
            <a:pPr algn="ctr"/>
            <a:r>
              <a:rPr kumimoji="1" lang="en-US" altLang="ja-JP" sz="2700" dirty="0"/>
              <a:t>BL Lac</a:t>
            </a:r>
            <a:endParaRPr kumimoji="1" lang="ja-JP" altLang="en-US" sz="2700" dirty="0"/>
          </a:p>
        </p:txBody>
      </p:sp>
      <p:cxnSp>
        <p:nvCxnSpPr>
          <p:cNvPr id="17" name="直線コネクタ 16"/>
          <p:cNvCxnSpPr>
            <a:stCxn id="3" idx="2"/>
            <a:endCxn id="4" idx="0"/>
          </p:cNvCxnSpPr>
          <p:nvPr/>
        </p:nvCxnSpPr>
        <p:spPr bwMode="auto">
          <a:xfrm flipH="1">
            <a:off x="4927442" y="3302647"/>
            <a:ext cx="3138907" cy="5060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線コネクタ 18"/>
          <p:cNvCxnSpPr>
            <a:stCxn id="3" idx="2"/>
            <a:endCxn id="5" idx="0"/>
          </p:cNvCxnSpPr>
          <p:nvPr/>
        </p:nvCxnSpPr>
        <p:spPr bwMode="auto">
          <a:xfrm>
            <a:off x="8066349" y="3302647"/>
            <a:ext cx="2847403" cy="5139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コネクタ 20"/>
          <p:cNvCxnSpPr>
            <a:stCxn id="4" idx="2"/>
            <a:endCxn id="6" idx="0"/>
          </p:cNvCxnSpPr>
          <p:nvPr/>
        </p:nvCxnSpPr>
        <p:spPr bwMode="auto">
          <a:xfrm flipH="1">
            <a:off x="3406036" y="4731991"/>
            <a:ext cx="1521406" cy="7701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コネクタ 22"/>
          <p:cNvCxnSpPr>
            <a:stCxn id="4" idx="2"/>
            <a:endCxn id="7" idx="0"/>
          </p:cNvCxnSpPr>
          <p:nvPr/>
        </p:nvCxnSpPr>
        <p:spPr bwMode="auto">
          <a:xfrm>
            <a:off x="4927442" y="4731991"/>
            <a:ext cx="1303301" cy="7701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コネクタ 24"/>
          <p:cNvCxnSpPr>
            <a:stCxn id="6" idx="2"/>
            <a:endCxn id="8" idx="0"/>
          </p:cNvCxnSpPr>
          <p:nvPr/>
        </p:nvCxnSpPr>
        <p:spPr bwMode="auto">
          <a:xfrm flipH="1">
            <a:off x="3279820" y="6009944"/>
            <a:ext cx="126216" cy="12200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コネクタ 26"/>
          <p:cNvCxnSpPr>
            <a:stCxn id="6" idx="2"/>
            <a:endCxn id="9" idx="0"/>
          </p:cNvCxnSpPr>
          <p:nvPr/>
        </p:nvCxnSpPr>
        <p:spPr bwMode="auto">
          <a:xfrm>
            <a:off x="3406036" y="6009944"/>
            <a:ext cx="2926424" cy="12200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直線コネクタ 28"/>
          <p:cNvCxnSpPr>
            <a:stCxn id="7" idx="2"/>
            <a:endCxn id="8" idx="0"/>
          </p:cNvCxnSpPr>
          <p:nvPr/>
        </p:nvCxnSpPr>
        <p:spPr bwMode="auto">
          <a:xfrm flipH="1">
            <a:off x="3279820" y="6009944"/>
            <a:ext cx="2950923" cy="12200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線コネクタ 30"/>
          <p:cNvCxnSpPr>
            <a:stCxn id="7" idx="2"/>
            <a:endCxn id="9" idx="0"/>
          </p:cNvCxnSpPr>
          <p:nvPr/>
        </p:nvCxnSpPr>
        <p:spPr bwMode="auto">
          <a:xfrm>
            <a:off x="6230743" y="6009944"/>
            <a:ext cx="101717" cy="12200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線コネクタ 32"/>
          <p:cNvCxnSpPr>
            <a:stCxn id="5" idx="2"/>
            <a:endCxn id="11" idx="0"/>
          </p:cNvCxnSpPr>
          <p:nvPr/>
        </p:nvCxnSpPr>
        <p:spPr bwMode="auto">
          <a:xfrm flipH="1">
            <a:off x="9760718" y="4739899"/>
            <a:ext cx="1153034" cy="7624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線コネクタ 34"/>
          <p:cNvCxnSpPr>
            <a:stCxn id="5" idx="2"/>
            <a:endCxn id="10" idx="0"/>
          </p:cNvCxnSpPr>
          <p:nvPr/>
        </p:nvCxnSpPr>
        <p:spPr bwMode="auto">
          <a:xfrm>
            <a:off x="10913752" y="4739899"/>
            <a:ext cx="3352765" cy="7622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直線コネクタ 36"/>
          <p:cNvCxnSpPr>
            <a:stCxn id="11" idx="2"/>
            <a:endCxn id="14" idx="0"/>
          </p:cNvCxnSpPr>
          <p:nvPr/>
        </p:nvCxnSpPr>
        <p:spPr bwMode="auto">
          <a:xfrm flipH="1">
            <a:off x="9376482" y="6010193"/>
            <a:ext cx="384236" cy="12384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線コネクタ 38"/>
          <p:cNvCxnSpPr>
            <a:stCxn id="11" idx="2"/>
            <a:endCxn id="15" idx="0"/>
          </p:cNvCxnSpPr>
          <p:nvPr/>
        </p:nvCxnSpPr>
        <p:spPr bwMode="auto">
          <a:xfrm>
            <a:off x="9760718" y="6010193"/>
            <a:ext cx="2495225" cy="12384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直線コネクタ 40"/>
          <p:cNvCxnSpPr>
            <a:stCxn id="10" idx="2"/>
            <a:endCxn id="12" idx="0"/>
          </p:cNvCxnSpPr>
          <p:nvPr/>
        </p:nvCxnSpPr>
        <p:spPr bwMode="auto">
          <a:xfrm flipH="1">
            <a:off x="13561985" y="6009944"/>
            <a:ext cx="704532" cy="12293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直線コネクタ 42"/>
          <p:cNvCxnSpPr>
            <a:stCxn id="10" idx="2"/>
            <a:endCxn id="13" idx="0"/>
          </p:cNvCxnSpPr>
          <p:nvPr/>
        </p:nvCxnSpPr>
        <p:spPr bwMode="auto">
          <a:xfrm>
            <a:off x="14266517" y="6009944"/>
            <a:ext cx="1087570" cy="12351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直線コネクタ 44"/>
          <p:cNvCxnSpPr>
            <a:stCxn id="7" idx="2"/>
            <a:endCxn id="14" idx="0"/>
          </p:cNvCxnSpPr>
          <p:nvPr/>
        </p:nvCxnSpPr>
        <p:spPr bwMode="auto">
          <a:xfrm>
            <a:off x="6230743" y="6009944"/>
            <a:ext cx="3145739" cy="1238671"/>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テキスト ボックス 45"/>
          <p:cNvSpPr txBox="1"/>
          <p:nvPr/>
        </p:nvSpPr>
        <p:spPr>
          <a:xfrm>
            <a:off x="6716697" y="6430304"/>
            <a:ext cx="2146742" cy="369332"/>
          </a:xfrm>
          <a:prstGeom prst="rect">
            <a:avLst/>
          </a:prstGeom>
          <a:noFill/>
        </p:spPr>
        <p:txBody>
          <a:bodyPr wrap="none" rtlCol="0">
            <a:spAutoFit/>
          </a:bodyPr>
          <a:lstStyle/>
          <a:p>
            <a:r>
              <a:rPr kumimoji="1" lang="en-US" altLang="ja-JP" dirty="0"/>
              <a:t>5-10% radio-loud</a:t>
            </a:r>
            <a:endParaRPr kumimoji="1" lang="ja-JP" altLang="en-US" dirty="0"/>
          </a:p>
        </p:txBody>
      </p:sp>
    </p:spTree>
    <p:extLst>
      <p:ext uri="{BB962C8B-B14F-4D97-AF65-F5344CB8AC3E}">
        <p14:creationId xmlns:p14="http://schemas.microsoft.com/office/powerpoint/2010/main" val="291272825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Unified</a:t>
            </a:r>
            <a:r>
              <a:rPr kumimoji="1" lang="ja-JP" altLang="en-US" dirty="0" smtClean="0"/>
              <a:t> </a:t>
            </a:r>
            <a:r>
              <a:rPr kumimoji="1" lang="en-US" altLang="ja-JP" dirty="0" smtClean="0"/>
              <a:t>Model</a:t>
            </a:r>
            <a:endParaRPr kumimoji="1" lang="ja-JP" altLang="en-US" dirty="0"/>
          </a:p>
        </p:txBody>
      </p:sp>
      <p:pic>
        <p:nvPicPr>
          <p:cNvPr id="9218" name="Picture 2" descr="ãagn broad line region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289" y="2191444"/>
            <a:ext cx="11015524" cy="733859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2287059" y="9530041"/>
            <a:ext cx="3834704" cy="507831"/>
          </a:xfrm>
          <a:prstGeom prst="rect">
            <a:avLst/>
          </a:prstGeom>
          <a:noFill/>
        </p:spPr>
        <p:txBody>
          <a:bodyPr wrap="none" rtlCol="0">
            <a:spAutoFit/>
          </a:bodyPr>
          <a:lstStyle/>
          <a:p>
            <a:r>
              <a:rPr kumimoji="1" lang="en-US" altLang="ja-JP" sz="2700" dirty="0" err="1"/>
              <a:t>Zier</a:t>
            </a:r>
            <a:r>
              <a:rPr kumimoji="1" lang="en-US" altLang="ja-JP" sz="2700" dirty="0"/>
              <a:t> &amp; Biermann 2002</a:t>
            </a:r>
            <a:endParaRPr kumimoji="1" lang="ja-JP" altLang="en-US" sz="2700" dirty="0"/>
          </a:p>
        </p:txBody>
      </p:sp>
      <p:sp>
        <p:nvSpPr>
          <p:cNvPr id="4" name="円/楕円 3"/>
          <p:cNvSpPr/>
          <p:nvPr/>
        </p:nvSpPr>
        <p:spPr bwMode="auto">
          <a:xfrm>
            <a:off x="6213489" y="7788592"/>
            <a:ext cx="2026687" cy="1886790"/>
          </a:xfrm>
          <a:prstGeom prst="ellipse">
            <a:avLst/>
          </a:prstGeom>
          <a:solidFill>
            <a:srgbClr val="FFC000">
              <a:alpha val="37000"/>
            </a:srgbClr>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5" name="テキスト ボックス 4"/>
          <p:cNvSpPr txBox="1"/>
          <p:nvPr/>
        </p:nvSpPr>
        <p:spPr>
          <a:xfrm>
            <a:off x="7700672" y="9506076"/>
            <a:ext cx="2002471" cy="507831"/>
          </a:xfrm>
          <a:prstGeom prst="rect">
            <a:avLst/>
          </a:prstGeom>
          <a:noFill/>
        </p:spPr>
        <p:txBody>
          <a:bodyPr wrap="none" rtlCol="0">
            <a:spAutoFit/>
          </a:bodyPr>
          <a:lstStyle/>
          <a:p>
            <a:r>
              <a:rPr kumimoji="1" lang="en-US" altLang="ja-JP" sz="2700" dirty="0"/>
              <a:t>Hot corona</a:t>
            </a:r>
            <a:endParaRPr kumimoji="1" lang="ja-JP" altLang="en-US" sz="2700" dirty="0"/>
          </a:p>
        </p:txBody>
      </p:sp>
      <p:cxnSp>
        <p:nvCxnSpPr>
          <p:cNvPr id="9" name="直線矢印コネクタ 8"/>
          <p:cNvCxnSpPr/>
          <p:nvPr/>
        </p:nvCxnSpPr>
        <p:spPr bwMode="auto">
          <a:xfrm flipV="1">
            <a:off x="8334035" y="1956844"/>
            <a:ext cx="1349942" cy="6775143"/>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テキスト ボックス 9"/>
          <p:cNvSpPr txBox="1"/>
          <p:nvPr/>
        </p:nvSpPr>
        <p:spPr>
          <a:xfrm>
            <a:off x="8675586" y="6546645"/>
            <a:ext cx="1045479" cy="415498"/>
          </a:xfrm>
          <a:prstGeom prst="rect">
            <a:avLst/>
          </a:prstGeom>
          <a:noFill/>
        </p:spPr>
        <p:txBody>
          <a:bodyPr wrap="none" rtlCol="0">
            <a:spAutoFit/>
          </a:bodyPr>
          <a:lstStyle/>
          <a:p>
            <a:r>
              <a:rPr kumimoji="1" lang="en-US" altLang="ja-JP" sz="2100" dirty="0">
                <a:solidFill>
                  <a:srgbClr val="FF0000"/>
                </a:solidFill>
              </a:rPr>
              <a:t>Optical</a:t>
            </a:r>
            <a:endParaRPr kumimoji="1" lang="ja-JP" altLang="en-US" sz="2100" dirty="0">
              <a:solidFill>
                <a:srgbClr val="FF0000"/>
              </a:solidFill>
            </a:endParaRPr>
          </a:p>
        </p:txBody>
      </p:sp>
      <p:cxnSp>
        <p:nvCxnSpPr>
          <p:cNvPr id="12" name="直線コネクタ 11"/>
          <p:cNvCxnSpPr/>
          <p:nvPr/>
        </p:nvCxnSpPr>
        <p:spPr bwMode="auto">
          <a:xfrm flipH="1" flipV="1">
            <a:off x="7700671" y="8274571"/>
            <a:ext cx="363376" cy="491593"/>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線矢印コネクタ 13"/>
          <p:cNvCxnSpPr/>
          <p:nvPr/>
        </p:nvCxnSpPr>
        <p:spPr bwMode="auto">
          <a:xfrm flipV="1">
            <a:off x="7700671" y="1956845"/>
            <a:ext cx="1875311" cy="6317728"/>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テキスト ボックス 16"/>
          <p:cNvSpPr txBox="1"/>
          <p:nvPr/>
        </p:nvSpPr>
        <p:spPr>
          <a:xfrm>
            <a:off x="7088502" y="6797050"/>
            <a:ext cx="971741" cy="415498"/>
          </a:xfrm>
          <a:prstGeom prst="rect">
            <a:avLst/>
          </a:prstGeom>
          <a:noFill/>
        </p:spPr>
        <p:txBody>
          <a:bodyPr wrap="none" rtlCol="0">
            <a:spAutoFit/>
          </a:bodyPr>
          <a:lstStyle/>
          <a:p>
            <a:r>
              <a:rPr kumimoji="1" lang="en-US" altLang="ja-JP" sz="2100" dirty="0">
                <a:solidFill>
                  <a:srgbClr val="FF0000"/>
                </a:solidFill>
              </a:rPr>
              <a:t>X-ray</a:t>
            </a:r>
            <a:endParaRPr kumimoji="1" lang="ja-JP" altLang="en-US" sz="2100" dirty="0">
              <a:solidFill>
                <a:srgbClr val="FF0000"/>
              </a:solidFill>
            </a:endParaRPr>
          </a:p>
        </p:txBody>
      </p:sp>
      <p:cxnSp>
        <p:nvCxnSpPr>
          <p:cNvPr id="18" name="直線矢印コネクタ 17"/>
          <p:cNvCxnSpPr/>
          <p:nvPr/>
        </p:nvCxnSpPr>
        <p:spPr bwMode="auto">
          <a:xfrm flipH="1" flipV="1">
            <a:off x="6390120" y="7518606"/>
            <a:ext cx="64063" cy="1108141"/>
          </a:xfrm>
          <a:prstGeom prst="straightConnector1">
            <a:avLst/>
          </a:prstGeom>
          <a:solidFill>
            <a:schemeClr val="accent1"/>
          </a:solidFill>
          <a:ln w="190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矢印コネクタ 20"/>
          <p:cNvCxnSpPr/>
          <p:nvPr/>
        </p:nvCxnSpPr>
        <p:spPr bwMode="auto">
          <a:xfrm flipV="1">
            <a:off x="6390119" y="1956842"/>
            <a:ext cx="3023869" cy="5561763"/>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テキスト ボックス 23"/>
          <p:cNvSpPr txBox="1"/>
          <p:nvPr/>
        </p:nvSpPr>
        <p:spPr>
          <a:xfrm>
            <a:off x="5910825" y="6770600"/>
            <a:ext cx="699230" cy="415498"/>
          </a:xfrm>
          <a:prstGeom prst="rect">
            <a:avLst/>
          </a:prstGeom>
          <a:noFill/>
        </p:spPr>
        <p:txBody>
          <a:bodyPr wrap="none" rtlCol="0">
            <a:spAutoFit/>
          </a:bodyPr>
          <a:lstStyle/>
          <a:p>
            <a:r>
              <a:rPr kumimoji="1" lang="en-US" altLang="ja-JP" sz="2100" dirty="0">
                <a:solidFill>
                  <a:srgbClr val="FF0000"/>
                </a:solidFill>
              </a:rPr>
              <a:t>Line</a:t>
            </a:r>
            <a:endParaRPr kumimoji="1" lang="ja-JP" altLang="en-US" sz="2100" dirty="0">
              <a:solidFill>
                <a:srgbClr val="FF0000"/>
              </a:solidFill>
            </a:endParaRPr>
          </a:p>
        </p:txBody>
      </p:sp>
      <p:cxnSp>
        <p:nvCxnSpPr>
          <p:cNvPr id="25" name="直線矢印コネクタ 24"/>
          <p:cNvCxnSpPr/>
          <p:nvPr/>
        </p:nvCxnSpPr>
        <p:spPr bwMode="auto">
          <a:xfrm flipH="1" flipV="1">
            <a:off x="5859001" y="4926717"/>
            <a:ext cx="595182" cy="3671840"/>
          </a:xfrm>
          <a:prstGeom prst="straightConnector1">
            <a:avLst/>
          </a:prstGeom>
          <a:solidFill>
            <a:schemeClr val="accent1"/>
          </a:solidFill>
          <a:ln w="190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矢印コネクタ 27"/>
          <p:cNvCxnSpPr/>
          <p:nvPr/>
        </p:nvCxnSpPr>
        <p:spPr bwMode="auto">
          <a:xfrm flipV="1">
            <a:off x="5896177" y="1956842"/>
            <a:ext cx="3348226" cy="2982780"/>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テキスト ボックス 30"/>
          <p:cNvSpPr txBox="1"/>
          <p:nvPr/>
        </p:nvSpPr>
        <p:spPr>
          <a:xfrm>
            <a:off x="5993196" y="4022068"/>
            <a:ext cx="699230" cy="415498"/>
          </a:xfrm>
          <a:prstGeom prst="rect">
            <a:avLst/>
          </a:prstGeom>
          <a:noFill/>
        </p:spPr>
        <p:txBody>
          <a:bodyPr wrap="none" rtlCol="0">
            <a:spAutoFit/>
          </a:bodyPr>
          <a:lstStyle/>
          <a:p>
            <a:r>
              <a:rPr kumimoji="1" lang="en-US" altLang="ja-JP" sz="2100" dirty="0">
                <a:solidFill>
                  <a:srgbClr val="FF0000"/>
                </a:solidFill>
              </a:rPr>
              <a:t>Line</a:t>
            </a:r>
            <a:endParaRPr kumimoji="1" lang="ja-JP" altLang="en-US" sz="2100" dirty="0">
              <a:solidFill>
                <a:srgbClr val="FF0000"/>
              </a:solidFill>
            </a:endParaRPr>
          </a:p>
        </p:txBody>
      </p:sp>
      <p:pic>
        <p:nvPicPr>
          <p:cNvPr id="30" name="図 29"/>
          <p:cNvPicPr>
            <a:picLocks noChangeAspect="1"/>
          </p:cNvPicPr>
          <p:nvPr/>
        </p:nvPicPr>
        <p:blipFill>
          <a:blip r:embed="rId3"/>
          <a:stretch>
            <a:fillRect/>
          </a:stretch>
        </p:blipFill>
        <p:spPr>
          <a:xfrm rot="18200498">
            <a:off x="9283666" y="1276108"/>
            <a:ext cx="713872" cy="589634"/>
          </a:xfrm>
          <a:prstGeom prst="rect">
            <a:avLst/>
          </a:prstGeom>
          <a:noFill/>
        </p:spPr>
      </p:pic>
      <p:cxnSp>
        <p:nvCxnSpPr>
          <p:cNvPr id="33" name="直線コネクタ 32"/>
          <p:cNvCxnSpPr/>
          <p:nvPr/>
        </p:nvCxnSpPr>
        <p:spPr bwMode="auto">
          <a:xfrm flipH="1">
            <a:off x="7685285" y="7216445"/>
            <a:ext cx="2804326" cy="104207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直線矢印コネクタ 36"/>
          <p:cNvCxnSpPr/>
          <p:nvPr/>
        </p:nvCxnSpPr>
        <p:spPr bwMode="auto">
          <a:xfrm flipH="1" flipV="1">
            <a:off x="9728017" y="2031153"/>
            <a:ext cx="758635" cy="5201041"/>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テキスト ボックス 40"/>
          <p:cNvSpPr txBox="1"/>
          <p:nvPr/>
        </p:nvSpPr>
        <p:spPr>
          <a:xfrm>
            <a:off x="9478051" y="4345369"/>
            <a:ext cx="1430200" cy="738664"/>
          </a:xfrm>
          <a:prstGeom prst="rect">
            <a:avLst/>
          </a:prstGeom>
          <a:noFill/>
        </p:spPr>
        <p:txBody>
          <a:bodyPr wrap="none" rtlCol="0">
            <a:spAutoFit/>
          </a:bodyPr>
          <a:lstStyle/>
          <a:p>
            <a:r>
              <a:rPr kumimoji="1" lang="en-US" altLang="ja-JP" sz="2100" dirty="0">
                <a:solidFill>
                  <a:srgbClr val="FF0000"/>
                </a:solidFill>
              </a:rPr>
              <a:t>Scattered</a:t>
            </a:r>
          </a:p>
          <a:p>
            <a:r>
              <a:rPr kumimoji="1" lang="en-US" altLang="ja-JP" sz="2100" dirty="0">
                <a:solidFill>
                  <a:srgbClr val="FF0000"/>
                </a:solidFill>
              </a:rPr>
              <a:t>X-ray</a:t>
            </a:r>
            <a:endParaRPr kumimoji="1" lang="ja-JP" altLang="en-US" sz="2100" dirty="0">
              <a:solidFill>
                <a:srgbClr val="FF0000"/>
              </a:solidFill>
            </a:endParaRPr>
          </a:p>
        </p:txBody>
      </p:sp>
      <p:sp>
        <p:nvSpPr>
          <p:cNvPr id="9224" name="テキスト ボックス 9223"/>
          <p:cNvSpPr txBox="1"/>
          <p:nvPr/>
        </p:nvSpPr>
        <p:spPr>
          <a:xfrm>
            <a:off x="9953966" y="1267543"/>
            <a:ext cx="1183337" cy="507831"/>
          </a:xfrm>
          <a:prstGeom prst="rect">
            <a:avLst/>
          </a:prstGeom>
          <a:noFill/>
        </p:spPr>
        <p:txBody>
          <a:bodyPr wrap="none" rtlCol="0">
            <a:spAutoFit/>
          </a:bodyPr>
          <a:lstStyle/>
          <a:p>
            <a:r>
              <a:rPr kumimoji="1" lang="en-US" altLang="ja-JP" sz="2700" dirty="0"/>
              <a:t>Type I</a:t>
            </a:r>
            <a:endParaRPr kumimoji="1" lang="ja-JP" altLang="en-US" sz="2700" dirty="0"/>
          </a:p>
        </p:txBody>
      </p:sp>
      <p:pic>
        <p:nvPicPr>
          <p:cNvPr id="44" name="図 43"/>
          <p:cNvPicPr>
            <a:picLocks noChangeAspect="1"/>
          </p:cNvPicPr>
          <p:nvPr/>
        </p:nvPicPr>
        <p:blipFill>
          <a:blip r:embed="rId3"/>
          <a:stretch>
            <a:fillRect/>
          </a:stretch>
        </p:blipFill>
        <p:spPr>
          <a:xfrm rot="20078071">
            <a:off x="12871726" y="2848546"/>
            <a:ext cx="713872" cy="589634"/>
          </a:xfrm>
          <a:prstGeom prst="rect">
            <a:avLst/>
          </a:prstGeom>
          <a:noFill/>
        </p:spPr>
      </p:pic>
      <p:sp>
        <p:nvSpPr>
          <p:cNvPr id="45" name="テキスト ボックス 44"/>
          <p:cNvSpPr txBox="1"/>
          <p:nvPr/>
        </p:nvSpPr>
        <p:spPr>
          <a:xfrm>
            <a:off x="13024826" y="2301763"/>
            <a:ext cx="1274708" cy="507831"/>
          </a:xfrm>
          <a:prstGeom prst="rect">
            <a:avLst/>
          </a:prstGeom>
          <a:noFill/>
        </p:spPr>
        <p:txBody>
          <a:bodyPr wrap="none" rtlCol="0">
            <a:spAutoFit/>
          </a:bodyPr>
          <a:lstStyle/>
          <a:p>
            <a:r>
              <a:rPr kumimoji="1" lang="en-US" altLang="ja-JP" sz="2700" dirty="0"/>
              <a:t>Type II</a:t>
            </a:r>
            <a:endParaRPr kumimoji="1" lang="ja-JP" altLang="en-US" sz="2700" dirty="0"/>
          </a:p>
        </p:txBody>
      </p:sp>
      <p:sp>
        <p:nvSpPr>
          <p:cNvPr id="9225" name="テキスト ボックス 9224"/>
          <p:cNvSpPr txBox="1"/>
          <p:nvPr/>
        </p:nvSpPr>
        <p:spPr>
          <a:xfrm>
            <a:off x="13367656" y="3376022"/>
            <a:ext cx="1960793" cy="923330"/>
          </a:xfrm>
          <a:prstGeom prst="rect">
            <a:avLst/>
          </a:prstGeom>
          <a:noFill/>
        </p:spPr>
        <p:txBody>
          <a:bodyPr wrap="none" rtlCol="0">
            <a:spAutoFit/>
          </a:bodyPr>
          <a:lstStyle/>
          <a:p>
            <a:r>
              <a:rPr kumimoji="1" lang="en-US" altLang="ja-JP" sz="2700" dirty="0"/>
              <a:t>cannot see</a:t>
            </a:r>
          </a:p>
          <a:p>
            <a:r>
              <a:rPr kumimoji="1" lang="en-US" altLang="ja-JP" sz="2700" dirty="0"/>
              <a:t>broad lines</a:t>
            </a:r>
            <a:endParaRPr kumimoji="1" lang="ja-JP" altLang="en-US" sz="2700" dirty="0"/>
          </a:p>
        </p:txBody>
      </p:sp>
    </p:spTree>
    <p:extLst>
      <p:ext uri="{BB962C8B-B14F-4D97-AF65-F5344CB8AC3E}">
        <p14:creationId xmlns:p14="http://schemas.microsoft.com/office/powerpoint/2010/main" val="301895660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ブレーザー</a:t>
            </a:r>
            <a:endParaRPr kumimoji="1" lang="ja-JP" altLang="en-US" dirty="0"/>
          </a:p>
        </p:txBody>
      </p:sp>
      <p:pic>
        <p:nvPicPr>
          <p:cNvPr id="9218" name="Picture 2" descr="ãBlazar jet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289" y="1470865"/>
            <a:ext cx="7775664" cy="583174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0439944" y="1470865"/>
            <a:ext cx="5453764" cy="1015663"/>
          </a:xfrm>
          <a:prstGeom prst="rect">
            <a:avLst/>
          </a:prstGeom>
          <a:noFill/>
        </p:spPr>
        <p:txBody>
          <a:bodyPr wrap="square" rtlCol="0">
            <a:spAutoFit/>
          </a:bodyPr>
          <a:lstStyle/>
          <a:p>
            <a:r>
              <a:rPr kumimoji="1" lang="en-US" altLang="ja-JP" sz="3000" dirty="0">
                <a:solidFill>
                  <a:srgbClr val="FF0000"/>
                </a:solidFill>
              </a:rPr>
              <a:t>Blazar: Relativistic Jet from Super </a:t>
            </a:r>
            <a:r>
              <a:rPr lang="en-US" altLang="ja-JP" sz="3000" dirty="0">
                <a:solidFill>
                  <a:srgbClr val="FF0000"/>
                </a:solidFill>
              </a:rPr>
              <a:t>M</a:t>
            </a:r>
            <a:r>
              <a:rPr kumimoji="1" lang="en-US" altLang="ja-JP" sz="3000" dirty="0">
                <a:solidFill>
                  <a:srgbClr val="FF0000"/>
                </a:solidFill>
              </a:rPr>
              <a:t>assive Black Hole.</a:t>
            </a:r>
            <a:endParaRPr kumimoji="1" lang="ja-JP" altLang="en-US" sz="3000" dirty="0">
              <a:solidFill>
                <a:srgbClr val="FF0000"/>
              </a:solidFill>
            </a:endParaRPr>
          </a:p>
        </p:txBody>
      </p:sp>
      <mc:AlternateContent xmlns:mc="http://schemas.openxmlformats.org/markup-compatibility/2006" xmlns:a14="http://schemas.microsoft.com/office/drawing/2010/main">
        <mc:Choice Requires="a14">
          <p:sp>
            <p:nvSpPr>
              <p:cNvPr id="5" name="テキスト ボックス 4"/>
              <p:cNvSpPr txBox="1"/>
              <p:nvPr/>
            </p:nvSpPr>
            <p:spPr>
              <a:xfrm>
                <a:off x="11465900" y="3590710"/>
                <a:ext cx="3150157" cy="1297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ja-JP" sz="2700">
                          <a:latin typeface="Cambria Math" panose="02040503050406030204" pitchFamily="18" charset="0"/>
                        </a:rPr>
                        <m:t>Γ</m:t>
                      </m:r>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1</m:t>
                          </m:r>
                        </m:num>
                        <m:den>
                          <m:rad>
                            <m:radPr>
                              <m:degHide m:val="on"/>
                              <m:ctrlPr>
                                <a:rPr kumimoji="1" lang="en-US" altLang="ja-JP" sz="2700" i="1">
                                  <a:latin typeface="Cambria Math" panose="02040503050406030204" pitchFamily="18" charset="0"/>
                                </a:rPr>
                              </m:ctrlPr>
                            </m:radPr>
                            <m:deg/>
                            <m:e>
                              <m:r>
                                <a:rPr kumimoji="1" lang="en-US" altLang="ja-JP" sz="2700" i="1">
                                  <a:latin typeface="Cambria Math" panose="02040503050406030204" pitchFamily="18" charset="0"/>
                                </a:rPr>
                                <m:t>1−</m:t>
                              </m:r>
                              <m:sSup>
                                <m:sSupPr>
                                  <m:ctrlPr>
                                    <a:rPr kumimoji="1" lang="en-US" altLang="ja-JP" sz="2700" i="1">
                                      <a:latin typeface="Cambria Math" panose="02040503050406030204" pitchFamily="18" charset="0"/>
                                    </a:rPr>
                                  </m:ctrlPr>
                                </m:sSupPr>
                                <m:e>
                                  <m:d>
                                    <m:dPr>
                                      <m:ctrlPr>
                                        <a:rPr kumimoji="1" lang="en-US" altLang="ja-JP" sz="2700" i="1">
                                          <a:latin typeface="Cambria Math" panose="02040503050406030204" pitchFamily="18" charset="0"/>
                                        </a:rPr>
                                      </m:ctrlPr>
                                    </m:dPr>
                                    <m:e>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𝑣</m:t>
                                          </m:r>
                                        </m:num>
                                        <m:den>
                                          <m:r>
                                            <a:rPr kumimoji="1" lang="en-US" altLang="ja-JP" sz="2700" i="1">
                                              <a:latin typeface="Cambria Math" panose="02040503050406030204" pitchFamily="18" charset="0"/>
                                            </a:rPr>
                                            <m:t>𝑐</m:t>
                                          </m:r>
                                        </m:den>
                                      </m:f>
                                    </m:e>
                                  </m:d>
                                </m:e>
                                <m:sup>
                                  <m:r>
                                    <a:rPr kumimoji="1" lang="en-US" altLang="ja-JP" sz="2700" i="1">
                                      <a:latin typeface="Cambria Math" panose="02040503050406030204" pitchFamily="18" charset="0"/>
                                    </a:rPr>
                                    <m:t>2</m:t>
                                  </m:r>
                                </m:sup>
                              </m:sSup>
                            </m:e>
                          </m:rad>
                        </m:den>
                      </m:f>
                      <m:r>
                        <a:rPr kumimoji="1" lang="en-US" altLang="ja-JP" sz="2700" i="1">
                          <a:latin typeface="Cambria Math" panose="02040503050406030204" pitchFamily="18" charset="0"/>
                        </a:rPr>
                        <m:t>&gt;10</m:t>
                      </m:r>
                    </m:oMath>
                  </m:oMathPara>
                </a14:m>
                <a:endParaRPr kumimoji="1" lang="ja-JP" altLang="en-US" sz="27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6120172" y="2394176"/>
                <a:ext cx="2102242" cy="864980"/>
              </a:xfrm>
              <a:prstGeom prst="rect">
                <a:avLst/>
              </a:prstGeom>
              <a:blipFill rotWithShape="0">
                <a:blip r:embed="rId3"/>
                <a:stretch>
                  <a:fillRect/>
                </a:stretch>
              </a:blipFill>
            </p:spPr>
            <p:txBody>
              <a:bodyPr/>
              <a:lstStyle/>
              <a:p>
                <a:r>
                  <a:rPr lang="ja-JP" altLang="en-US">
                    <a:noFill/>
                  </a:rPr>
                  <a:t> </a:t>
                </a:r>
              </a:p>
            </p:txBody>
          </p:sp>
        </mc:Fallback>
      </mc:AlternateContent>
      <p:sp>
        <p:nvSpPr>
          <p:cNvPr id="6" name="テキスト ボックス 5"/>
          <p:cNvSpPr txBox="1"/>
          <p:nvPr/>
        </p:nvSpPr>
        <p:spPr>
          <a:xfrm>
            <a:off x="10655935" y="3036798"/>
            <a:ext cx="2654894" cy="507831"/>
          </a:xfrm>
          <a:prstGeom prst="rect">
            <a:avLst/>
          </a:prstGeom>
          <a:noFill/>
        </p:spPr>
        <p:txBody>
          <a:bodyPr wrap="none" rtlCol="0">
            <a:spAutoFit/>
          </a:bodyPr>
          <a:lstStyle/>
          <a:p>
            <a:r>
              <a:rPr kumimoji="1" lang="en-US" altLang="ja-JP" sz="2700" dirty="0"/>
              <a:t>Lorentz Factor</a:t>
            </a:r>
            <a:endParaRPr kumimoji="1" lang="ja-JP" altLang="en-US" sz="2700" dirty="0"/>
          </a:p>
        </p:txBody>
      </p:sp>
      <p:sp>
        <p:nvSpPr>
          <p:cNvPr id="7" name="テキスト ボックス 6"/>
          <p:cNvSpPr txBox="1"/>
          <p:nvPr/>
        </p:nvSpPr>
        <p:spPr>
          <a:xfrm>
            <a:off x="10725635" y="5164936"/>
            <a:ext cx="2757486" cy="507831"/>
          </a:xfrm>
          <a:prstGeom prst="rect">
            <a:avLst/>
          </a:prstGeom>
          <a:noFill/>
        </p:spPr>
        <p:txBody>
          <a:bodyPr wrap="none" rtlCol="0">
            <a:spAutoFit/>
          </a:bodyPr>
          <a:lstStyle/>
          <a:p>
            <a:r>
              <a:rPr kumimoji="1" lang="en-US" altLang="ja-JP" sz="2700" dirty="0"/>
              <a:t>Black Hole Mass</a:t>
            </a:r>
            <a:endParaRPr kumimoji="1" lang="ja-JP" altLang="en-US" sz="2700" dirty="0"/>
          </a:p>
        </p:txBody>
      </p:sp>
      <mc:AlternateContent xmlns:mc="http://schemas.openxmlformats.org/markup-compatibility/2006" xmlns:a14="http://schemas.microsoft.com/office/drawing/2010/main">
        <mc:Choice Requires="a14">
          <p:sp>
            <p:nvSpPr>
              <p:cNvPr id="8" name="テキスト ボックス 7"/>
              <p:cNvSpPr txBox="1"/>
              <p:nvPr/>
            </p:nvSpPr>
            <p:spPr>
              <a:xfrm>
                <a:off x="11586684" y="5946159"/>
                <a:ext cx="2905474" cy="4420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𝑀</m:t>
                      </m:r>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10</m:t>
                          </m:r>
                        </m:e>
                        <m:sup>
                          <m:r>
                            <a:rPr kumimoji="1" lang="en-US" altLang="ja-JP" sz="2700" i="1">
                              <a:latin typeface="Cambria Math" panose="02040503050406030204" pitchFamily="18" charset="0"/>
                            </a:rPr>
                            <m:t>6</m:t>
                          </m:r>
                        </m:sup>
                      </m:sSup>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10</m:t>
                          </m:r>
                        </m:e>
                        <m:sup>
                          <m:r>
                            <a:rPr kumimoji="1" lang="en-US" altLang="ja-JP" sz="2700" i="1">
                              <a:latin typeface="Cambria Math" panose="02040503050406030204" pitchFamily="18" charset="0"/>
                            </a:rPr>
                            <m:t>9</m:t>
                          </m:r>
                        </m:sup>
                      </m:sSup>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𝑀</m:t>
                          </m:r>
                        </m:e>
                        <m:sub>
                          <m:r>
                            <a:rPr kumimoji="1" lang="en-US" altLang="ja-JP" sz="2700" i="1">
                              <a:latin typeface="Cambria Math" panose="02040503050406030204" pitchFamily="18" charset="0"/>
                            </a:rPr>
                            <m:t>⊙</m:t>
                          </m:r>
                        </m:sub>
                      </m:sSub>
                    </m:oMath>
                  </m:oMathPara>
                </a14:m>
                <a:endParaRPr kumimoji="1" lang="ja-JP" altLang="en-US" sz="27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6200707" y="3964718"/>
                <a:ext cx="1941172" cy="294632"/>
              </a:xfrm>
              <a:prstGeom prst="rect">
                <a:avLst/>
              </a:prstGeom>
              <a:blipFill rotWithShape="0">
                <a:blip r:embed="rId4"/>
                <a:stretch>
                  <a:fillRect l="-1567" r="-1254" b="-26531"/>
                </a:stretch>
              </a:blipFill>
            </p:spPr>
            <p:txBody>
              <a:bodyPr/>
              <a:lstStyle/>
              <a:p>
                <a:r>
                  <a:rPr lang="ja-JP" altLang="en-US">
                    <a:noFill/>
                  </a:rPr>
                  <a:t> </a:t>
                </a:r>
              </a:p>
            </p:txBody>
          </p:sp>
        </mc:Fallback>
      </mc:AlternateContent>
      <p:sp>
        <p:nvSpPr>
          <p:cNvPr id="11" name="テキスト ボックス 10"/>
          <p:cNvSpPr txBox="1"/>
          <p:nvPr/>
        </p:nvSpPr>
        <p:spPr>
          <a:xfrm>
            <a:off x="10752489" y="6739162"/>
            <a:ext cx="1848583" cy="507831"/>
          </a:xfrm>
          <a:prstGeom prst="rect">
            <a:avLst/>
          </a:prstGeom>
          <a:noFill/>
        </p:spPr>
        <p:txBody>
          <a:bodyPr wrap="none" rtlCol="0">
            <a:spAutoFit/>
          </a:bodyPr>
          <a:lstStyle/>
          <a:p>
            <a:r>
              <a:rPr kumimoji="1" lang="en-US" altLang="ja-JP" sz="2700" dirty="0"/>
              <a:t>Jet Power</a:t>
            </a:r>
            <a:endParaRPr kumimoji="1" lang="ja-JP" altLang="en-US" sz="2700" dirty="0"/>
          </a:p>
        </p:txBody>
      </p:sp>
      <mc:AlternateContent xmlns:mc="http://schemas.openxmlformats.org/markup-compatibility/2006" xmlns:a14="http://schemas.microsoft.com/office/drawing/2010/main">
        <mc:Choice Requires="a14">
          <p:sp>
            <p:nvSpPr>
              <p:cNvPr id="10" name="テキスト ボックス 9"/>
              <p:cNvSpPr txBox="1"/>
              <p:nvPr/>
            </p:nvSpPr>
            <p:spPr>
              <a:xfrm>
                <a:off x="11522804" y="7693910"/>
                <a:ext cx="3091872" cy="4573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𝐿</m:t>
                          </m:r>
                        </m:e>
                        <m:sub>
                          <m:r>
                            <a:rPr kumimoji="1" lang="en-US" altLang="ja-JP" sz="2700" i="1">
                              <a:latin typeface="Cambria Math" panose="02040503050406030204" pitchFamily="18" charset="0"/>
                            </a:rPr>
                            <m:t>𝑗</m:t>
                          </m:r>
                        </m:sub>
                      </m:sSub>
                      <m:r>
                        <a:rPr kumimoji="1" lang="en-US" altLang="ja-JP" sz="2700" i="1">
                          <a:latin typeface="Cambria Math" panose="02040503050406030204" pitchFamily="18" charset="0"/>
                        </a:rPr>
                        <m:t>&gt;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10</m:t>
                          </m:r>
                        </m:e>
                        <m:sup>
                          <m:r>
                            <a:rPr kumimoji="1" lang="en-US" altLang="ja-JP" sz="2700" i="1">
                              <a:latin typeface="Cambria Math" panose="02040503050406030204" pitchFamily="18" charset="0"/>
                            </a:rPr>
                            <m:t>10</m:t>
                          </m:r>
                        </m:sup>
                      </m:sSup>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a:latin typeface="Cambria Math" panose="02040503050406030204" pitchFamily="18" charset="0"/>
                            </a:rPr>
                            <m:t>10</m:t>
                          </m:r>
                        </m:e>
                        <m:sup>
                          <m:r>
                            <a:rPr kumimoji="1" lang="en-US" altLang="ja-JP" sz="2700">
                              <a:latin typeface="Cambria Math" panose="02040503050406030204" pitchFamily="18" charset="0"/>
                            </a:rPr>
                            <m:t>13</m:t>
                          </m:r>
                        </m:sup>
                      </m:sSup>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𝐿</m:t>
                          </m:r>
                        </m:e>
                        <m:sub>
                          <m:r>
                            <a:rPr kumimoji="1" lang="en-US" altLang="ja-JP" sz="2700" i="1">
                              <a:latin typeface="Cambria Math" panose="02040503050406030204" pitchFamily="18" charset="0"/>
                            </a:rPr>
                            <m:t>⊙</m:t>
                          </m:r>
                        </m:sub>
                      </m:sSub>
                    </m:oMath>
                  </m:oMathPara>
                </a14:m>
                <a:endParaRPr kumimoji="1" lang="ja-JP" altLang="en-US" sz="2700"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6158114" y="5130065"/>
                <a:ext cx="2065437" cy="304827"/>
              </a:xfrm>
              <a:prstGeom prst="rect">
                <a:avLst/>
              </a:prstGeom>
              <a:blipFill rotWithShape="0">
                <a:blip r:embed="rId5"/>
                <a:stretch>
                  <a:fillRect l="-1475" r="-1180" b="-2600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77685471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Blazar: BL Lac</a:t>
            </a:r>
            <a:endParaRPr kumimoji="1" lang="ja-JP" altLang="en-US" dirty="0"/>
          </a:p>
        </p:txBody>
      </p:sp>
      <p:sp>
        <p:nvSpPr>
          <p:cNvPr id="3" name="テキスト ボックス 2"/>
          <p:cNvSpPr txBox="1"/>
          <p:nvPr/>
        </p:nvSpPr>
        <p:spPr>
          <a:xfrm>
            <a:off x="2502287" y="1686856"/>
            <a:ext cx="5471370" cy="507831"/>
          </a:xfrm>
          <a:prstGeom prst="rect">
            <a:avLst/>
          </a:prstGeom>
          <a:noFill/>
        </p:spPr>
        <p:txBody>
          <a:bodyPr wrap="none" rtlCol="0">
            <a:spAutoFit/>
          </a:bodyPr>
          <a:lstStyle/>
          <a:p>
            <a:r>
              <a:rPr kumimoji="1" lang="en-US" altLang="ja-JP" sz="2700" dirty="0"/>
              <a:t>Prototype: </a:t>
            </a:r>
            <a:r>
              <a:rPr lang="en-US" altLang="ja-JP" sz="2700" dirty="0"/>
              <a:t>BL </a:t>
            </a:r>
            <a:r>
              <a:rPr lang="en-US" altLang="ja-JP" sz="2700" dirty="0" err="1"/>
              <a:t>Lacertae</a:t>
            </a:r>
            <a:r>
              <a:rPr lang="en-US" altLang="ja-JP" sz="2700" dirty="0"/>
              <a:t> (z=0.07)</a:t>
            </a:r>
          </a:p>
        </p:txBody>
      </p:sp>
      <p:pic>
        <p:nvPicPr>
          <p:cNvPr id="11266" name="Picture 2" descr="Fig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7083" y="2982799"/>
            <a:ext cx="5944264" cy="513188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2484724" y="2428888"/>
            <a:ext cx="3151825" cy="507831"/>
          </a:xfrm>
          <a:prstGeom prst="rect">
            <a:avLst/>
          </a:prstGeom>
          <a:noFill/>
        </p:spPr>
        <p:txBody>
          <a:bodyPr wrap="none" rtlCol="0">
            <a:spAutoFit/>
          </a:bodyPr>
          <a:lstStyle/>
          <a:p>
            <a:r>
              <a:rPr kumimoji="1" lang="en-US" altLang="ja-JP" sz="2700" dirty="0"/>
              <a:t>Average spectrum</a:t>
            </a:r>
            <a:endParaRPr kumimoji="1" lang="ja-JP" altLang="en-US" sz="2700" dirty="0"/>
          </a:p>
        </p:txBody>
      </p:sp>
      <p:sp>
        <p:nvSpPr>
          <p:cNvPr id="5" name="テキスト ボックス 4"/>
          <p:cNvSpPr txBox="1"/>
          <p:nvPr/>
        </p:nvSpPr>
        <p:spPr>
          <a:xfrm>
            <a:off x="5469215" y="8135123"/>
            <a:ext cx="2672526" cy="507831"/>
          </a:xfrm>
          <a:prstGeom prst="rect">
            <a:avLst/>
          </a:prstGeom>
          <a:noFill/>
        </p:spPr>
        <p:txBody>
          <a:bodyPr wrap="none" rtlCol="0">
            <a:spAutoFit/>
          </a:bodyPr>
          <a:lstStyle/>
          <a:p>
            <a:r>
              <a:rPr lang="en-US" altLang="ja-JP" sz="2700" dirty="0" err="1"/>
              <a:t>Landoni</a:t>
            </a:r>
            <a:r>
              <a:rPr lang="en-US" altLang="ja-JP" sz="2700" dirty="0"/>
              <a:t>+ 2013</a:t>
            </a:r>
            <a:endParaRPr kumimoji="1" lang="ja-JP" altLang="en-US" sz="2700" dirty="0"/>
          </a:p>
        </p:txBody>
      </p:sp>
      <p:sp>
        <p:nvSpPr>
          <p:cNvPr id="6" name="テキスト ボックス 5"/>
          <p:cNvSpPr txBox="1"/>
          <p:nvPr/>
        </p:nvSpPr>
        <p:spPr>
          <a:xfrm>
            <a:off x="2880271" y="8976540"/>
            <a:ext cx="4615366" cy="923330"/>
          </a:xfrm>
          <a:prstGeom prst="rect">
            <a:avLst/>
          </a:prstGeom>
          <a:noFill/>
        </p:spPr>
        <p:txBody>
          <a:bodyPr wrap="none" rtlCol="0">
            <a:spAutoFit/>
          </a:bodyPr>
          <a:lstStyle/>
          <a:p>
            <a:r>
              <a:rPr kumimoji="1" lang="en-US" altLang="ja-JP" sz="2700" dirty="0"/>
              <a:t>Power-law spectrum.</a:t>
            </a:r>
          </a:p>
          <a:p>
            <a:r>
              <a:rPr lang="en-US" altLang="ja-JP" sz="2700" dirty="0"/>
              <a:t>Hard to find emission lines.</a:t>
            </a:r>
            <a:endParaRPr kumimoji="1" lang="en-US" altLang="ja-JP" sz="2700" dirty="0"/>
          </a:p>
        </p:txBody>
      </p:sp>
      <p:pic>
        <p:nvPicPr>
          <p:cNvPr id="8" name="図 7"/>
          <p:cNvPicPr>
            <a:picLocks noChangeAspect="1"/>
          </p:cNvPicPr>
          <p:nvPr/>
        </p:nvPicPr>
        <p:blipFill>
          <a:blip r:embed="rId3"/>
          <a:stretch>
            <a:fillRect/>
          </a:stretch>
        </p:blipFill>
        <p:spPr>
          <a:xfrm>
            <a:off x="8615313" y="2996287"/>
            <a:ext cx="7058166" cy="4443640"/>
          </a:xfrm>
          <a:prstGeom prst="rect">
            <a:avLst/>
          </a:prstGeom>
        </p:spPr>
      </p:pic>
      <p:sp>
        <p:nvSpPr>
          <p:cNvPr id="9" name="テキスト ボックス 8"/>
          <p:cNvSpPr txBox="1"/>
          <p:nvPr/>
        </p:nvSpPr>
        <p:spPr>
          <a:xfrm>
            <a:off x="11465900" y="2040154"/>
            <a:ext cx="4012637" cy="923330"/>
          </a:xfrm>
          <a:prstGeom prst="rect">
            <a:avLst/>
          </a:prstGeom>
          <a:noFill/>
        </p:spPr>
        <p:txBody>
          <a:bodyPr wrap="none" rtlCol="0">
            <a:spAutoFit/>
          </a:bodyPr>
          <a:lstStyle/>
          <a:p>
            <a:r>
              <a:rPr kumimoji="1" lang="en-US" altLang="ja-JP" sz="2700" dirty="0"/>
              <a:t>Broadband spectrum</a:t>
            </a:r>
          </a:p>
          <a:p>
            <a:r>
              <a:rPr kumimoji="1" lang="en-US" altLang="ja-JP" sz="2700" dirty="0" err="1"/>
              <a:t>Mrk</a:t>
            </a:r>
            <a:r>
              <a:rPr kumimoji="1" lang="en-US" altLang="ja-JP" sz="2700" dirty="0"/>
              <a:t> 421 (</a:t>
            </a:r>
            <a:r>
              <a:rPr kumimoji="1" lang="en-US" altLang="ja-JP" sz="2700" dirty="0" err="1"/>
              <a:t>Abdo</a:t>
            </a:r>
            <a:r>
              <a:rPr kumimoji="1" lang="en-US" altLang="ja-JP" sz="2700" dirty="0"/>
              <a:t>+ 2011)</a:t>
            </a:r>
            <a:endParaRPr kumimoji="1" lang="ja-JP" altLang="en-US" sz="2700" dirty="0"/>
          </a:p>
        </p:txBody>
      </p:sp>
      <p:sp>
        <p:nvSpPr>
          <p:cNvPr id="7" name="テキスト ボックス 6"/>
          <p:cNvSpPr txBox="1"/>
          <p:nvPr/>
        </p:nvSpPr>
        <p:spPr>
          <a:xfrm>
            <a:off x="10032901" y="7680596"/>
            <a:ext cx="5535490" cy="1338828"/>
          </a:xfrm>
          <a:prstGeom prst="rect">
            <a:avLst/>
          </a:prstGeom>
          <a:noFill/>
        </p:spPr>
        <p:txBody>
          <a:bodyPr wrap="none" rtlCol="0">
            <a:spAutoFit/>
          </a:bodyPr>
          <a:lstStyle/>
          <a:p>
            <a:r>
              <a:rPr kumimoji="1" lang="en-US" altLang="ja-JP" sz="2700" dirty="0"/>
              <a:t>Emission is dominated by the jet.</a:t>
            </a:r>
          </a:p>
          <a:p>
            <a:r>
              <a:rPr lang="en-US" altLang="ja-JP" sz="2700" dirty="0"/>
              <a:t>Synchrotron peak is in X-ray.</a:t>
            </a:r>
          </a:p>
          <a:p>
            <a:r>
              <a:rPr lang="en-US" altLang="ja-JP" sz="2700" dirty="0" err="1"/>
              <a:t>TeV</a:t>
            </a:r>
            <a:r>
              <a:rPr lang="en-US" altLang="ja-JP" sz="2700" dirty="0"/>
              <a:t> target.</a:t>
            </a:r>
            <a:endParaRPr kumimoji="1" lang="ja-JP" altLang="en-US" sz="2700" dirty="0"/>
          </a:p>
        </p:txBody>
      </p:sp>
      <mc:AlternateContent xmlns:mc="http://schemas.openxmlformats.org/markup-compatibility/2006" xmlns:a14="http://schemas.microsoft.com/office/drawing/2010/main">
        <mc:Choice Requires="a14">
          <p:sp>
            <p:nvSpPr>
              <p:cNvPr id="11" name="テキスト ボックス 10"/>
              <p:cNvSpPr txBox="1"/>
              <p:nvPr/>
            </p:nvSpPr>
            <p:spPr>
              <a:xfrm>
                <a:off x="9683977" y="9391975"/>
                <a:ext cx="5611408" cy="507831"/>
              </a:xfrm>
              <a:prstGeom prst="rect">
                <a:avLst/>
              </a:prstGeom>
              <a:noFill/>
            </p:spPr>
            <p:txBody>
              <a:bodyPr wrap="none" rtlCol="0">
                <a:spAutoFit/>
              </a:bodyPr>
              <a:lstStyle/>
              <a:p>
                <a:r>
                  <a:rPr kumimoji="1" lang="en-US" altLang="ja-JP" sz="2700" dirty="0"/>
                  <a:t>Number density: </a:t>
                </a:r>
                <a14:m>
                  <m:oMath xmlns:m="http://schemas.openxmlformats.org/officeDocument/2006/math">
                    <m:r>
                      <a:rPr kumimoji="1" lang="en-US" altLang="ja-JP" sz="2700" i="1">
                        <a:latin typeface="Cambria Math" panose="02040503050406030204" pitchFamily="18" charset="0"/>
                      </a:rPr>
                      <m:t>∼3×</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10</m:t>
                        </m:r>
                      </m:e>
                      <m:sup>
                        <m:r>
                          <a:rPr kumimoji="1" lang="en-US" altLang="ja-JP" sz="2700" i="1">
                            <a:latin typeface="Cambria Math" panose="02040503050406030204" pitchFamily="18" charset="0"/>
                          </a:rPr>
                          <m:t>−7</m:t>
                        </m:r>
                      </m:sup>
                    </m:sSup>
                    <m:r>
                      <a:rPr kumimoji="1" lang="en-US" altLang="ja-JP" sz="2700" i="1">
                        <a:latin typeface="Cambria Math" panose="02040503050406030204" pitchFamily="18" charset="0"/>
                      </a:rPr>
                      <m:t> </m:t>
                    </m:r>
                    <m:r>
                      <m:rPr>
                        <m:sty m:val="p"/>
                      </m:rPr>
                      <a:rPr kumimoji="1" lang="en-US" altLang="ja-JP" sz="2700">
                        <a:latin typeface="Cambria Math" panose="02040503050406030204" pitchFamily="18" charset="0"/>
                      </a:rPr>
                      <m:t>Mp</m:t>
                    </m:r>
                    <m:sSup>
                      <m:sSupPr>
                        <m:ctrlPr>
                          <a:rPr kumimoji="1" lang="en-US" altLang="ja-JP" sz="2700" i="1">
                            <a:latin typeface="Cambria Math" panose="02040503050406030204" pitchFamily="18" charset="0"/>
                          </a:rPr>
                        </m:ctrlPr>
                      </m:sSupPr>
                      <m:e>
                        <m:r>
                          <m:rPr>
                            <m:sty m:val="p"/>
                          </m:rPr>
                          <a:rPr kumimoji="1" lang="en-US" altLang="ja-JP" sz="2700">
                            <a:latin typeface="Cambria Math" panose="02040503050406030204" pitchFamily="18" charset="0"/>
                          </a:rPr>
                          <m:t>c</m:t>
                        </m:r>
                      </m:e>
                      <m:sup>
                        <m:r>
                          <a:rPr kumimoji="1" lang="en-US" altLang="ja-JP" sz="2700">
                            <a:latin typeface="Cambria Math" panose="02040503050406030204" pitchFamily="18" charset="0"/>
                          </a:rPr>
                          <m:t>−3</m:t>
                        </m:r>
                      </m:sup>
                    </m:sSup>
                  </m:oMath>
                </a14:m>
                <a:endParaRPr kumimoji="1" lang="ja-JP" altLang="en-US" sz="2700"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4932040" y="6262283"/>
                <a:ext cx="3805144" cy="369332"/>
              </a:xfrm>
              <a:prstGeom prst="rect">
                <a:avLst/>
              </a:prstGeom>
              <a:blipFill rotWithShape="0">
                <a:blip r:embed="rId4"/>
                <a:stretch>
                  <a:fillRect l="-1282" t="-11475" b="-2131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30659352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Blazar: Flat Spectrum Radio Quasar (FSRQ)</a:t>
            </a:r>
            <a:endParaRPr kumimoji="1" lang="ja-JP" altLang="en-US" dirty="0"/>
          </a:p>
        </p:txBody>
      </p:sp>
      <p:pic>
        <p:nvPicPr>
          <p:cNvPr id="3" name="図 2"/>
          <p:cNvPicPr>
            <a:picLocks noChangeAspect="1"/>
          </p:cNvPicPr>
          <p:nvPr/>
        </p:nvPicPr>
        <p:blipFill>
          <a:blip r:embed="rId2"/>
          <a:stretch>
            <a:fillRect/>
          </a:stretch>
        </p:blipFill>
        <p:spPr>
          <a:xfrm>
            <a:off x="2311556" y="2388825"/>
            <a:ext cx="7914146" cy="6209732"/>
          </a:xfrm>
          <a:prstGeom prst="rect">
            <a:avLst/>
          </a:prstGeom>
        </p:spPr>
      </p:pic>
      <p:sp>
        <p:nvSpPr>
          <p:cNvPr id="4" name="テキスト ボックス 3"/>
          <p:cNvSpPr txBox="1"/>
          <p:nvPr/>
        </p:nvSpPr>
        <p:spPr>
          <a:xfrm>
            <a:off x="6120132" y="9030539"/>
            <a:ext cx="3038011" cy="507831"/>
          </a:xfrm>
          <a:prstGeom prst="rect">
            <a:avLst/>
          </a:prstGeom>
          <a:noFill/>
        </p:spPr>
        <p:txBody>
          <a:bodyPr wrap="none" rtlCol="0">
            <a:spAutoFit/>
          </a:bodyPr>
          <a:lstStyle/>
          <a:p>
            <a:r>
              <a:rPr kumimoji="1" lang="en-US" altLang="ja-JP" sz="2700" dirty="0"/>
              <a:t>Ackerman+ 2016</a:t>
            </a:r>
            <a:endParaRPr kumimoji="1" lang="ja-JP" altLang="en-US" sz="2700" dirty="0"/>
          </a:p>
        </p:txBody>
      </p:sp>
      <p:sp>
        <p:nvSpPr>
          <p:cNvPr id="5" name="テキスト ボックス 4"/>
          <p:cNvSpPr txBox="1"/>
          <p:nvPr/>
        </p:nvSpPr>
        <p:spPr>
          <a:xfrm>
            <a:off x="2772276" y="1335166"/>
            <a:ext cx="1415772" cy="507831"/>
          </a:xfrm>
          <a:prstGeom prst="rect">
            <a:avLst/>
          </a:prstGeom>
          <a:noFill/>
        </p:spPr>
        <p:txBody>
          <a:bodyPr wrap="none" rtlCol="0">
            <a:spAutoFit/>
          </a:bodyPr>
          <a:lstStyle/>
          <a:p>
            <a:r>
              <a:rPr kumimoji="1" lang="en-US" altLang="ja-JP" sz="2700" dirty="0"/>
              <a:t>3C 279</a:t>
            </a:r>
            <a:endParaRPr kumimoji="1" lang="ja-JP" altLang="en-US" sz="2700" dirty="0"/>
          </a:p>
        </p:txBody>
      </p:sp>
      <p:sp>
        <p:nvSpPr>
          <p:cNvPr id="6" name="テキスト ボックス 5"/>
          <p:cNvSpPr txBox="1"/>
          <p:nvPr/>
        </p:nvSpPr>
        <p:spPr>
          <a:xfrm>
            <a:off x="10323244" y="1902847"/>
            <a:ext cx="5474576" cy="4247317"/>
          </a:xfrm>
          <a:prstGeom prst="rect">
            <a:avLst/>
          </a:prstGeom>
          <a:noFill/>
        </p:spPr>
        <p:txBody>
          <a:bodyPr wrap="none" rtlCol="0">
            <a:spAutoFit/>
          </a:bodyPr>
          <a:lstStyle/>
          <a:p>
            <a:r>
              <a:rPr lang="en-US" altLang="ja-JP" sz="2700" dirty="0"/>
              <a:t>Luminous than BL Lac.</a:t>
            </a:r>
          </a:p>
          <a:p>
            <a:r>
              <a:rPr kumimoji="1" lang="en-US" altLang="ja-JP" sz="2700" dirty="0"/>
              <a:t>Synchrotron peak is in optical.</a:t>
            </a:r>
          </a:p>
          <a:p>
            <a:endParaRPr lang="en-US" altLang="ja-JP" sz="2700" dirty="0"/>
          </a:p>
          <a:p>
            <a:r>
              <a:rPr kumimoji="1" lang="en-US" altLang="ja-JP" sz="2700" dirty="0"/>
              <a:t>Most of energies are released</a:t>
            </a:r>
          </a:p>
          <a:p>
            <a:r>
              <a:rPr lang="en-US" altLang="ja-JP" sz="2700" dirty="0"/>
              <a:t> in gamma-ray.</a:t>
            </a:r>
          </a:p>
          <a:p>
            <a:endParaRPr kumimoji="1" lang="en-US" altLang="ja-JP" sz="2700" dirty="0"/>
          </a:p>
          <a:p>
            <a:r>
              <a:rPr lang="en-US" altLang="ja-JP" sz="2700" dirty="0"/>
              <a:t>External photons from broad</a:t>
            </a:r>
          </a:p>
          <a:p>
            <a:r>
              <a:rPr kumimoji="1" lang="en-US" altLang="ja-JP" sz="2700" dirty="0"/>
              <a:t>line region or dust torus</a:t>
            </a:r>
          </a:p>
          <a:p>
            <a:r>
              <a:rPr lang="en-US" altLang="ja-JP" sz="2700" dirty="0"/>
              <a:t>contribute to the seed photons</a:t>
            </a:r>
          </a:p>
          <a:p>
            <a:r>
              <a:rPr kumimoji="1" lang="en-US" altLang="ja-JP" sz="2700" dirty="0"/>
              <a:t>for inverse Compton scattering.</a:t>
            </a:r>
            <a:endParaRPr kumimoji="1" lang="ja-JP" altLang="en-US" sz="2700" dirty="0"/>
          </a:p>
        </p:txBody>
      </p:sp>
      <mc:AlternateContent xmlns:mc="http://schemas.openxmlformats.org/markup-compatibility/2006" xmlns:a14="http://schemas.microsoft.com/office/drawing/2010/main">
        <mc:Choice Requires="a14">
          <p:sp>
            <p:nvSpPr>
              <p:cNvPr id="7" name="テキスト ボックス 6"/>
              <p:cNvSpPr txBox="1"/>
              <p:nvPr/>
            </p:nvSpPr>
            <p:spPr>
              <a:xfrm>
                <a:off x="10580188" y="9328139"/>
                <a:ext cx="5011885" cy="507831"/>
              </a:xfrm>
              <a:prstGeom prst="rect">
                <a:avLst/>
              </a:prstGeom>
              <a:noFill/>
            </p:spPr>
            <p:txBody>
              <a:bodyPr wrap="none" rtlCol="0">
                <a:spAutoFit/>
              </a:bodyPr>
              <a:lstStyle/>
              <a:p>
                <a:r>
                  <a:rPr kumimoji="1" lang="en-US" altLang="ja-JP" sz="2700" dirty="0"/>
                  <a:t>Number density: </a:t>
                </a:r>
                <a14:m>
                  <m:oMath xmlns:m="http://schemas.openxmlformats.org/officeDocument/2006/math">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10</m:t>
                        </m:r>
                      </m:e>
                      <m:sup>
                        <m:r>
                          <a:rPr kumimoji="1" lang="en-US" altLang="ja-JP" sz="2700" i="1">
                            <a:latin typeface="Cambria Math" panose="02040503050406030204" pitchFamily="18" charset="0"/>
                          </a:rPr>
                          <m:t>−9</m:t>
                        </m:r>
                      </m:sup>
                    </m:sSup>
                    <m:r>
                      <a:rPr kumimoji="1" lang="en-US" altLang="ja-JP" sz="2700" i="1">
                        <a:latin typeface="Cambria Math" panose="02040503050406030204" pitchFamily="18" charset="0"/>
                      </a:rPr>
                      <m:t> </m:t>
                    </m:r>
                    <m:r>
                      <m:rPr>
                        <m:sty m:val="p"/>
                      </m:rPr>
                      <a:rPr kumimoji="1" lang="en-US" altLang="ja-JP" sz="2700">
                        <a:latin typeface="Cambria Math" panose="02040503050406030204" pitchFamily="18" charset="0"/>
                      </a:rPr>
                      <m:t>Mp</m:t>
                    </m:r>
                    <m:sSup>
                      <m:sSupPr>
                        <m:ctrlPr>
                          <a:rPr kumimoji="1" lang="en-US" altLang="ja-JP" sz="2700" i="1">
                            <a:latin typeface="Cambria Math" panose="02040503050406030204" pitchFamily="18" charset="0"/>
                          </a:rPr>
                        </m:ctrlPr>
                      </m:sSupPr>
                      <m:e>
                        <m:r>
                          <m:rPr>
                            <m:sty m:val="p"/>
                          </m:rPr>
                          <a:rPr kumimoji="1" lang="en-US" altLang="ja-JP" sz="2700">
                            <a:latin typeface="Cambria Math" panose="02040503050406030204" pitchFamily="18" charset="0"/>
                          </a:rPr>
                          <m:t>c</m:t>
                        </m:r>
                      </m:e>
                      <m:sup>
                        <m:r>
                          <a:rPr kumimoji="1" lang="en-US" altLang="ja-JP" sz="2700">
                            <a:latin typeface="Cambria Math" panose="02040503050406030204" pitchFamily="18" charset="0"/>
                          </a:rPr>
                          <m:t>−3</m:t>
                        </m:r>
                      </m:sup>
                    </m:sSup>
                  </m:oMath>
                </a14:m>
                <a:endParaRPr kumimoji="1" lang="ja-JP" altLang="en-US" sz="27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5529606" y="6219719"/>
                <a:ext cx="3532634" cy="369332"/>
              </a:xfrm>
              <a:prstGeom prst="rect">
                <a:avLst/>
              </a:prstGeom>
              <a:blipFill rotWithShape="0">
                <a:blip r:embed="rId3"/>
                <a:stretch>
                  <a:fillRect l="-1379" t="-11475" b="-2131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2478399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Gamma-ray Sky</a:t>
            </a:r>
            <a:endParaRPr kumimoji="1" lang="ja-JP" altLang="en-US" dirty="0"/>
          </a:p>
        </p:txBody>
      </p:sp>
      <p:pic>
        <p:nvPicPr>
          <p:cNvPr id="11266" name="Picture 2" descr="https://svs.gsfc.nasa.gov/vis/a010000/a011300/a011342/Femri_5_yr_with_blaza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6120" y="1524862"/>
            <a:ext cx="13634961" cy="7667669"/>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5580155" y="9462520"/>
            <a:ext cx="7199407" cy="507831"/>
          </a:xfrm>
          <a:prstGeom prst="rect">
            <a:avLst/>
          </a:prstGeom>
          <a:noFill/>
        </p:spPr>
        <p:txBody>
          <a:bodyPr wrap="none" rtlCol="0">
            <a:spAutoFit/>
          </a:bodyPr>
          <a:lstStyle/>
          <a:p>
            <a:r>
              <a:rPr kumimoji="1" lang="en-US" altLang="ja-JP" sz="2700" dirty="0"/>
              <a:t>Most of Extra Galactic Sources are Blazars</a:t>
            </a:r>
            <a:endParaRPr kumimoji="1" lang="ja-JP" altLang="en-US" sz="2700" dirty="0"/>
          </a:p>
        </p:txBody>
      </p:sp>
    </p:spTree>
    <p:extLst>
      <p:ext uri="{BB962C8B-B14F-4D97-AF65-F5344CB8AC3E}">
        <p14:creationId xmlns:p14="http://schemas.microsoft.com/office/powerpoint/2010/main" val="8673884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高エネルギーの世界</a:t>
            </a:r>
            <a:endParaRPr kumimoji="1" lang="ja-JP" altLang="en-US" dirty="0"/>
          </a:p>
        </p:txBody>
      </p:sp>
      <p:sp>
        <p:nvSpPr>
          <p:cNvPr id="5" name="テキスト ボックス 4"/>
          <p:cNvSpPr txBox="1"/>
          <p:nvPr/>
        </p:nvSpPr>
        <p:spPr>
          <a:xfrm>
            <a:off x="2072779" y="1575093"/>
            <a:ext cx="6171882" cy="646331"/>
          </a:xfrm>
          <a:prstGeom prst="rect">
            <a:avLst/>
          </a:prstGeom>
          <a:noFill/>
        </p:spPr>
        <p:txBody>
          <a:bodyPr wrap="none" rtlCol="0">
            <a:spAutoFit/>
          </a:bodyPr>
          <a:lstStyle/>
          <a:p>
            <a:r>
              <a:rPr kumimoji="1" lang="ja-JP" altLang="en-US" sz="3600" dirty="0"/>
              <a:t>高エネルギー：相対論的な世界</a:t>
            </a:r>
          </a:p>
        </p:txBody>
      </p:sp>
      <mc:AlternateContent xmlns:mc="http://schemas.openxmlformats.org/markup-compatibility/2006" xmlns:a14="http://schemas.microsoft.com/office/drawing/2010/main">
        <mc:Choice Requires="a14">
          <p:sp>
            <p:nvSpPr>
              <p:cNvPr id="6" name="テキスト ボックス 5"/>
              <p:cNvSpPr txBox="1"/>
              <p:nvPr/>
            </p:nvSpPr>
            <p:spPr>
              <a:xfrm>
                <a:off x="2664280" y="3101602"/>
                <a:ext cx="5420586" cy="13898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ja-JP" sz="2700">
                          <a:latin typeface="Cambria Math" panose="02040503050406030204" pitchFamily="18" charset="0"/>
                        </a:rPr>
                        <m:t>E</m:t>
                      </m:r>
                      <m:r>
                        <a:rPr kumimoji="1" lang="en-US" altLang="ja-JP" sz="2700">
                          <a:latin typeface="Cambria Math" panose="02040503050406030204" pitchFamily="18" charset="0"/>
                        </a:rPr>
                        <m:t>=</m:t>
                      </m:r>
                      <m:r>
                        <m:rPr>
                          <m:sty m:val="p"/>
                        </m:rPr>
                        <a:rPr kumimoji="1" lang="en-US" altLang="ja-JP" sz="2700">
                          <a:latin typeface="Cambria Math" panose="02040503050406030204" pitchFamily="18" charset="0"/>
                        </a:rPr>
                        <m:t>Γ</m:t>
                      </m:r>
                      <m:r>
                        <a:rPr kumimoji="1" lang="en-US" altLang="ja-JP" sz="2700" i="1">
                          <a:latin typeface="Cambria Math" panose="02040503050406030204" pitchFamily="18" charset="0"/>
                        </a:rPr>
                        <m:t>𝑚</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𝑐</m:t>
                          </m:r>
                        </m:e>
                        <m:sup>
                          <m:r>
                            <a:rPr kumimoji="1" lang="en-US" altLang="ja-JP" sz="2700" i="1">
                              <a:latin typeface="Cambria Math" panose="02040503050406030204" pitchFamily="18" charset="0"/>
                            </a:rPr>
                            <m:t>2</m:t>
                          </m:r>
                        </m:sup>
                      </m:sSup>
                      <m:r>
                        <a:rPr kumimoji="1" lang="en-US" altLang="ja-JP" sz="2700" i="1">
                          <a:latin typeface="Cambria Math" panose="02040503050406030204" pitchFamily="18" charset="0"/>
                        </a:rPr>
                        <m:t>,  </m:t>
                      </m:r>
                      <m:r>
                        <m:rPr>
                          <m:sty m:val="p"/>
                        </m:rPr>
                        <a:rPr kumimoji="1" lang="en-US" altLang="ja-JP" sz="2700">
                          <a:latin typeface="Cambria Math" panose="02040503050406030204" pitchFamily="18" charset="0"/>
                        </a:rPr>
                        <m:t>Γ</m:t>
                      </m:r>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1</m:t>
                          </m:r>
                        </m:num>
                        <m:den>
                          <m:rad>
                            <m:radPr>
                              <m:degHide m:val="on"/>
                              <m:ctrlPr>
                                <a:rPr kumimoji="1" lang="en-US" altLang="ja-JP" sz="2700" i="1">
                                  <a:latin typeface="Cambria Math" panose="02040503050406030204" pitchFamily="18" charset="0"/>
                                </a:rPr>
                              </m:ctrlPr>
                            </m:radPr>
                            <m:deg/>
                            <m:e>
                              <m:r>
                                <a:rPr kumimoji="1" lang="en-US" altLang="ja-JP" sz="2700" i="1">
                                  <a:latin typeface="Cambria Math" panose="02040503050406030204" pitchFamily="18" charset="0"/>
                                </a:rPr>
                                <m:t>1−</m:t>
                              </m:r>
                              <m:sSup>
                                <m:sSupPr>
                                  <m:ctrlPr>
                                    <a:rPr kumimoji="1" lang="en-US" altLang="ja-JP" sz="2700" i="1">
                                      <a:latin typeface="Cambria Math" panose="02040503050406030204" pitchFamily="18" charset="0"/>
                                    </a:rPr>
                                  </m:ctrlPr>
                                </m:sSupPr>
                                <m:e>
                                  <m:d>
                                    <m:dPr>
                                      <m:ctrlPr>
                                        <a:rPr kumimoji="1" lang="en-US" altLang="ja-JP" sz="2700" i="1">
                                          <a:latin typeface="Cambria Math" panose="02040503050406030204" pitchFamily="18" charset="0"/>
                                        </a:rPr>
                                      </m:ctrlPr>
                                    </m:dPr>
                                    <m:e>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𝑣</m:t>
                                          </m:r>
                                        </m:num>
                                        <m:den>
                                          <m:r>
                                            <a:rPr kumimoji="1" lang="en-US" altLang="ja-JP" sz="2700" i="1">
                                              <a:latin typeface="Cambria Math" panose="02040503050406030204" pitchFamily="18" charset="0"/>
                                            </a:rPr>
                                            <m:t>𝑐</m:t>
                                          </m:r>
                                        </m:den>
                                      </m:f>
                                    </m:e>
                                  </m:d>
                                </m:e>
                                <m:sup>
                                  <m:r>
                                    <a:rPr kumimoji="1" lang="en-US" altLang="ja-JP" sz="2700" i="1">
                                      <a:latin typeface="Cambria Math" panose="02040503050406030204" pitchFamily="18" charset="0"/>
                                    </a:rPr>
                                    <m:t>2</m:t>
                                  </m:r>
                                </m:sup>
                              </m:sSup>
                            </m:e>
                          </m:rad>
                        </m:den>
                      </m:f>
                      <m:r>
                        <a:rPr kumimoji="1" lang="en-US" altLang="ja-JP" sz="2700" i="1">
                          <a:latin typeface="Cambria Math" panose="02040503050406030204" pitchFamily="18" charset="0"/>
                        </a:rPr>
                        <m:t>≫1</m:t>
                      </m:r>
                    </m:oMath>
                  </m:oMathPara>
                </a14:m>
                <a:endParaRPr kumimoji="1" lang="ja-JP" altLang="en-US" sz="27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632520" y="2068054"/>
                <a:ext cx="3680688" cy="957313"/>
              </a:xfrm>
              <a:prstGeom prst="rect">
                <a:avLst/>
              </a:prstGeom>
              <a:blipFill rotWithShape="0">
                <a:blip r:embed="rId3"/>
                <a:stretch>
                  <a:fillRect/>
                </a:stretch>
              </a:blipFill>
            </p:spPr>
            <p:txBody>
              <a:bodyPr/>
              <a:lstStyle/>
              <a:p>
                <a:r>
                  <a:rPr lang="ja-JP" altLang="en-US">
                    <a:noFill/>
                  </a:rPr>
                  <a:t> </a:t>
                </a:r>
              </a:p>
            </p:txBody>
          </p:sp>
        </mc:Fallback>
      </mc:AlternateContent>
      <p:pic>
        <p:nvPicPr>
          <p:cNvPr id="1253378" name="Picture 2" descr="「Lorentz contraction」の画像検索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8290" y="6331230"/>
            <a:ext cx="5035120" cy="180649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2340294" y="5839439"/>
            <a:ext cx="2393604" cy="507831"/>
          </a:xfrm>
          <a:prstGeom prst="rect">
            <a:avLst/>
          </a:prstGeom>
          <a:noFill/>
        </p:spPr>
        <p:txBody>
          <a:bodyPr wrap="none" rtlCol="0">
            <a:spAutoFit/>
          </a:bodyPr>
          <a:lstStyle/>
          <a:p>
            <a:r>
              <a:rPr lang="ja-JP" altLang="en-US" sz="2700" dirty="0"/>
              <a:t>ローレンツ収縮</a:t>
            </a:r>
            <a:endParaRPr kumimoji="1" lang="ja-JP" altLang="en-US" sz="2700" dirty="0"/>
          </a:p>
        </p:txBody>
      </p:sp>
      <mc:AlternateContent xmlns:mc="http://schemas.openxmlformats.org/markup-compatibility/2006" xmlns:a14="http://schemas.microsoft.com/office/drawing/2010/main">
        <mc:Choice Requires="a14">
          <p:sp>
            <p:nvSpPr>
              <p:cNvPr id="8" name="テキスト ボックス 7"/>
              <p:cNvSpPr txBox="1"/>
              <p:nvPr/>
            </p:nvSpPr>
            <p:spPr>
              <a:xfrm>
                <a:off x="4824245" y="5589394"/>
                <a:ext cx="1139735" cy="8785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𝑙</m:t>
                      </m:r>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𝑙</m:t>
                              </m:r>
                            </m:e>
                            <m:sub>
                              <m:r>
                                <a:rPr kumimoji="1" lang="en-US" altLang="ja-JP" sz="2700" i="1">
                                  <a:latin typeface="Cambria Math" panose="02040503050406030204" pitchFamily="18" charset="0"/>
                                </a:rPr>
                                <m:t>0</m:t>
                              </m:r>
                            </m:sub>
                          </m:sSub>
                        </m:num>
                        <m:den>
                          <m:r>
                            <m:rPr>
                              <m:sty m:val="p"/>
                            </m:rPr>
                            <a:rPr kumimoji="1" lang="en-US" altLang="ja-JP" sz="2700">
                              <a:latin typeface="Cambria Math" panose="02040503050406030204" pitchFamily="18" charset="0"/>
                            </a:rPr>
                            <m:t>Γ</m:t>
                          </m:r>
                        </m:den>
                      </m:f>
                    </m:oMath>
                  </m:oMathPara>
                </a14:m>
                <a:endParaRPr kumimoji="1" lang="ja-JP" altLang="en-US" sz="27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2072719" y="3726838"/>
                <a:ext cx="821892" cy="616451"/>
              </a:xfrm>
              <a:prstGeom prst="rect">
                <a:avLst/>
              </a:prstGeom>
              <a:blipFill rotWithShape="0">
                <a:blip r:embed="rId5"/>
                <a:stretch>
                  <a:fillRect/>
                </a:stretch>
              </a:blipFill>
            </p:spPr>
            <p:txBody>
              <a:bodyPr/>
              <a:lstStyle/>
              <a:p>
                <a:r>
                  <a:rPr lang="ja-JP" altLang="en-US">
                    <a:noFill/>
                  </a:rPr>
                  <a:t> </a:t>
                </a:r>
              </a:p>
            </p:txBody>
          </p:sp>
        </mc:Fallback>
      </mc:AlternateContent>
      <p:pic>
        <p:nvPicPr>
          <p:cNvPr id="1253380" name="Picture 4" descr="「twin paradox」の画像検索結果"/>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3977" y="2223311"/>
            <a:ext cx="5545718" cy="5591713"/>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11238765" y="7087688"/>
            <a:ext cx="1861407" cy="507831"/>
          </a:xfrm>
          <a:prstGeom prst="rect">
            <a:avLst/>
          </a:prstGeom>
          <a:noFill/>
        </p:spPr>
        <p:txBody>
          <a:bodyPr wrap="none" rtlCol="0">
            <a:spAutoFit/>
          </a:bodyPr>
          <a:lstStyle/>
          <a:p>
            <a:r>
              <a:rPr lang="ja-JP" altLang="en-US" sz="2700" dirty="0"/>
              <a:t>時計の遅れ</a:t>
            </a:r>
            <a:endParaRPr kumimoji="1" lang="ja-JP" altLang="en-US" sz="2700" dirty="0"/>
          </a:p>
        </p:txBody>
      </p:sp>
      <mc:AlternateContent xmlns:mc="http://schemas.openxmlformats.org/markup-compatibility/2006" xmlns:a14="http://schemas.microsoft.com/office/drawing/2010/main">
        <mc:Choice Requires="a14">
          <p:sp>
            <p:nvSpPr>
              <p:cNvPr id="12" name="テキスト ボックス 11"/>
              <p:cNvSpPr txBox="1"/>
              <p:nvPr/>
            </p:nvSpPr>
            <p:spPr>
              <a:xfrm>
                <a:off x="13193853" y="7016783"/>
                <a:ext cx="1786194"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ja-JP" sz="2700">
                          <a:latin typeface="Cambria Math" panose="02040503050406030204" pitchFamily="18" charset="0"/>
                        </a:rPr>
                        <m:t>Δ</m:t>
                      </m:r>
                      <m:r>
                        <a:rPr kumimoji="1" lang="en-US" altLang="ja-JP" sz="2700" i="1">
                          <a:latin typeface="Cambria Math" panose="02040503050406030204" pitchFamily="18" charset="0"/>
                        </a:rPr>
                        <m:t>𝑡</m:t>
                      </m:r>
                      <m:r>
                        <a:rPr kumimoji="1" lang="en-US" altLang="ja-JP" sz="2700" i="1">
                          <a:latin typeface="Cambria Math" panose="02040503050406030204" pitchFamily="18" charset="0"/>
                        </a:rPr>
                        <m:t>=</m:t>
                      </m:r>
                      <m:r>
                        <m:rPr>
                          <m:sty m:val="p"/>
                        </m:rPr>
                        <a:rPr lang="en-US" altLang="ja-JP" sz="2700">
                          <a:latin typeface="Cambria Math" panose="02040503050406030204" pitchFamily="18" charset="0"/>
                        </a:rPr>
                        <m:t>ΓΔ</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𝑡</m:t>
                          </m:r>
                        </m:e>
                        <m:sub>
                          <m:r>
                            <a:rPr lang="en-US" altLang="ja-JP" sz="2700" i="1">
                              <a:latin typeface="Cambria Math" panose="02040503050406030204" pitchFamily="18" charset="0"/>
                            </a:rPr>
                            <m:t>0</m:t>
                          </m:r>
                        </m:sub>
                      </m:sSub>
                    </m:oMath>
                  </m:oMathPara>
                </a14:m>
                <a:endParaRPr kumimoji="1" lang="ja-JP" altLang="en-US" sz="2700"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7653318" y="4678577"/>
                <a:ext cx="1236813" cy="369332"/>
              </a:xfrm>
              <a:prstGeom prst="rect">
                <a:avLst/>
              </a:prstGeom>
              <a:blipFill rotWithShape="0">
                <a:blip r:embed="rId7"/>
                <a:stretch>
                  <a:fillRect b="-1639"/>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87978949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Non-thermal Emission</a:t>
            </a:r>
            <a:endParaRPr kumimoji="1" lang="ja-JP" altLang="en-US" dirty="0"/>
          </a:p>
        </p:txBody>
      </p:sp>
      <p:pic>
        <p:nvPicPr>
          <p:cNvPr id="3" name="図 2"/>
          <p:cNvPicPr>
            <a:picLocks noChangeAspect="1"/>
          </p:cNvPicPr>
          <p:nvPr/>
        </p:nvPicPr>
        <p:blipFill>
          <a:blip r:embed="rId2"/>
          <a:stretch>
            <a:fillRect/>
          </a:stretch>
        </p:blipFill>
        <p:spPr>
          <a:xfrm>
            <a:off x="2287522" y="1956844"/>
            <a:ext cx="7288460" cy="7606703"/>
          </a:xfrm>
          <a:prstGeom prst="rect">
            <a:avLst/>
          </a:prstGeom>
        </p:spPr>
      </p:pic>
      <p:sp>
        <p:nvSpPr>
          <p:cNvPr id="4" name="テキスト ボックス 3"/>
          <p:cNvSpPr txBox="1"/>
          <p:nvPr/>
        </p:nvSpPr>
        <p:spPr>
          <a:xfrm>
            <a:off x="2772276" y="1301905"/>
            <a:ext cx="4629794" cy="507831"/>
          </a:xfrm>
          <a:prstGeom prst="rect">
            <a:avLst/>
          </a:prstGeom>
          <a:noFill/>
        </p:spPr>
        <p:txBody>
          <a:bodyPr wrap="none" rtlCol="0">
            <a:spAutoFit/>
          </a:bodyPr>
          <a:lstStyle/>
          <a:p>
            <a:r>
              <a:rPr kumimoji="1" lang="en-US" altLang="ja-JP" sz="2700" dirty="0"/>
              <a:t>3C 279 (</a:t>
            </a:r>
            <a:r>
              <a:rPr kumimoji="1" lang="en-US" altLang="ja-JP" sz="2700" dirty="0" err="1"/>
              <a:t>Hayashida</a:t>
            </a:r>
            <a:r>
              <a:rPr lang="en-US" altLang="ja-JP" sz="2700" dirty="0"/>
              <a:t>+</a:t>
            </a:r>
            <a:r>
              <a:rPr kumimoji="1" lang="en-US" altLang="ja-JP" sz="2700" dirty="0"/>
              <a:t> 2015)</a:t>
            </a:r>
            <a:endParaRPr kumimoji="1" lang="ja-JP" altLang="en-US" sz="2700" dirty="0"/>
          </a:p>
        </p:txBody>
      </p:sp>
      <p:pic>
        <p:nvPicPr>
          <p:cNvPr id="5" name="図 4"/>
          <p:cNvPicPr>
            <a:picLocks noChangeAspect="1"/>
          </p:cNvPicPr>
          <p:nvPr/>
        </p:nvPicPr>
        <p:blipFill>
          <a:blip r:embed="rId3"/>
          <a:stretch>
            <a:fillRect/>
          </a:stretch>
        </p:blipFill>
        <p:spPr>
          <a:xfrm>
            <a:off x="9575982" y="1855816"/>
            <a:ext cx="6197213" cy="8004583"/>
          </a:xfrm>
          <a:prstGeom prst="rect">
            <a:avLst/>
          </a:prstGeom>
        </p:spPr>
      </p:pic>
      <p:sp>
        <p:nvSpPr>
          <p:cNvPr id="7" name="テキスト ボックス 6"/>
          <p:cNvSpPr txBox="1"/>
          <p:nvPr/>
        </p:nvSpPr>
        <p:spPr>
          <a:xfrm>
            <a:off x="11195912" y="1301905"/>
            <a:ext cx="4229043" cy="507831"/>
          </a:xfrm>
          <a:prstGeom prst="rect">
            <a:avLst/>
          </a:prstGeom>
          <a:noFill/>
        </p:spPr>
        <p:txBody>
          <a:bodyPr wrap="none" rtlCol="0">
            <a:spAutoFit/>
          </a:bodyPr>
          <a:lstStyle/>
          <a:p>
            <a:r>
              <a:rPr kumimoji="1" lang="en-US" altLang="ja-JP" sz="2700" dirty="0" err="1"/>
              <a:t>Mrk</a:t>
            </a:r>
            <a:r>
              <a:rPr kumimoji="1" lang="en-US" altLang="ja-JP" sz="2700" dirty="0"/>
              <a:t> 421(</a:t>
            </a:r>
            <a:r>
              <a:rPr kumimoji="1" lang="en-US" altLang="ja-JP" sz="2700" dirty="0" err="1"/>
              <a:t>Acciari</a:t>
            </a:r>
            <a:r>
              <a:rPr lang="en-US" altLang="ja-JP" sz="2700" dirty="0"/>
              <a:t>+</a:t>
            </a:r>
            <a:r>
              <a:rPr kumimoji="1" lang="en-US" altLang="ja-JP" sz="2700" dirty="0"/>
              <a:t> 2011)</a:t>
            </a:r>
            <a:endParaRPr kumimoji="1" lang="ja-JP" altLang="en-US" sz="2700" dirty="0"/>
          </a:p>
        </p:txBody>
      </p:sp>
    </p:spTree>
    <p:extLst>
      <p:ext uri="{BB962C8B-B14F-4D97-AF65-F5344CB8AC3E}">
        <p14:creationId xmlns:p14="http://schemas.microsoft.com/office/powerpoint/2010/main" val="195725098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Blazar Sequence</a:t>
            </a:r>
            <a:endParaRPr kumimoji="1" lang="ja-JP" altLang="en-US" dirty="0"/>
          </a:p>
        </p:txBody>
      </p:sp>
      <p:pic>
        <p:nvPicPr>
          <p:cNvPr id="12290" name="Picture 2" descr="http://inspirehep.net/record/1347346/files/gfos_swif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7059" y="1253916"/>
            <a:ext cx="8199759" cy="8199761"/>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3528244" y="9192532"/>
            <a:ext cx="5166799" cy="507831"/>
          </a:xfrm>
          <a:prstGeom prst="rect">
            <a:avLst/>
          </a:prstGeom>
          <a:noFill/>
        </p:spPr>
        <p:txBody>
          <a:bodyPr wrap="none" rtlCol="0">
            <a:spAutoFit/>
          </a:bodyPr>
          <a:lstStyle/>
          <a:p>
            <a:r>
              <a:rPr kumimoji="1" lang="en-US" altLang="ja-JP" sz="2700" dirty="0"/>
              <a:t>Donato+ 2001, </a:t>
            </a:r>
            <a:r>
              <a:rPr kumimoji="1" lang="en-US" altLang="ja-JP" sz="2700" dirty="0" err="1"/>
              <a:t>Ghisellini</a:t>
            </a:r>
            <a:r>
              <a:rPr kumimoji="1" lang="en-US" altLang="ja-JP" sz="2700" dirty="0"/>
              <a:t> 2015</a:t>
            </a:r>
            <a:endParaRPr kumimoji="1" lang="ja-JP" altLang="en-US" sz="2700" dirty="0"/>
          </a:p>
        </p:txBody>
      </p:sp>
      <mc:AlternateContent xmlns:mc="http://schemas.openxmlformats.org/markup-compatibility/2006" xmlns:a14="http://schemas.microsoft.com/office/drawing/2010/main">
        <mc:Choice Requires="a14">
          <p:sp>
            <p:nvSpPr>
              <p:cNvPr id="4" name="テキスト ボックス 3"/>
              <p:cNvSpPr txBox="1"/>
              <p:nvPr/>
            </p:nvSpPr>
            <p:spPr>
              <a:xfrm>
                <a:off x="10297856" y="2118837"/>
                <a:ext cx="5685146" cy="3831818"/>
              </a:xfrm>
              <a:prstGeom prst="rect">
                <a:avLst/>
              </a:prstGeom>
              <a:noFill/>
            </p:spPr>
            <p:txBody>
              <a:bodyPr wrap="none" rtlCol="0">
                <a:spAutoFit/>
              </a:bodyPr>
              <a:lstStyle/>
              <a:p>
                <a:r>
                  <a:rPr kumimoji="1" lang="en-US" altLang="ja-JP" sz="2700" dirty="0"/>
                  <a:t>Brighter, Softer.</a:t>
                </a:r>
              </a:p>
              <a:p>
                <a:r>
                  <a:rPr lang="en-US" altLang="ja-JP" sz="2700" dirty="0"/>
                  <a:t>Dimmer, Harder.</a:t>
                </a:r>
              </a:p>
              <a:p>
                <a:endParaRPr kumimoji="1" lang="en-US" altLang="ja-JP" sz="2700" dirty="0"/>
              </a:p>
              <a:p>
                <a:r>
                  <a:rPr lang="en-US" altLang="ja-JP" sz="2700" dirty="0"/>
                  <a:t>High cooling efficiency</a:t>
                </a:r>
              </a:p>
              <a:p>
                <a:r>
                  <a:rPr kumimoji="1" lang="en-US" altLang="ja-JP" sz="2700" dirty="0"/>
                  <a:t>leads to a lower maximum energy.</a:t>
                </a:r>
              </a:p>
              <a:p>
                <a:endParaRPr lang="en-US" altLang="ja-JP" sz="2700" dirty="0"/>
              </a:p>
              <a:p>
                <a:r>
                  <a:rPr kumimoji="1" lang="en-US" altLang="ja-JP" sz="2700" dirty="0"/>
                  <a:t>In bright sources, gamma-ray</a:t>
                </a:r>
              </a:p>
              <a:p>
                <a:r>
                  <a:rPr kumimoji="1" lang="en-US" altLang="ja-JP" sz="2700" dirty="0"/>
                  <a:t>photons are absorbed via</a:t>
                </a:r>
              </a:p>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𝛾</m:t>
                      </m:r>
                      <m:r>
                        <a:rPr kumimoji="1" lang="en-US" altLang="ja-JP" sz="2700" i="1">
                          <a:latin typeface="Cambria Math" panose="02040503050406030204" pitchFamily="18" charset="0"/>
                        </a:rPr>
                        <m:t>+</m:t>
                      </m:r>
                      <m:r>
                        <a:rPr kumimoji="1" lang="en-US" altLang="ja-JP" sz="2700" i="1">
                          <a:latin typeface="Cambria Math" panose="02040503050406030204" pitchFamily="18" charset="0"/>
                        </a:rPr>
                        <m:t>𝛾</m:t>
                      </m:r>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𝑒</m:t>
                          </m:r>
                        </m:e>
                        <m:sup>
                          <m:r>
                            <a:rPr kumimoji="1" lang="en-US" altLang="ja-JP" sz="2700" i="1">
                              <a:latin typeface="Cambria Math" panose="02040503050406030204" pitchFamily="18" charset="0"/>
                            </a:rPr>
                            <m:t>−</m:t>
                          </m:r>
                        </m:sup>
                      </m:sSup>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𝑒</m:t>
                          </m:r>
                        </m:e>
                        <m:sup>
                          <m:r>
                            <a:rPr kumimoji="1" lang="en-US" altLang="ja-JP" sz="2700" i="1">
                              <a:latin typeface="Cambria Math" panose="02040503050406030204" pitchFamily="18" charset="0"/>
                            </a:rPr>
                            <m:t>+</m:t>
                          </m:r>
                        </m:sup>
                      </m:sSup>
                    </m:oMath>
                  </m:oMathPara>
                </a14:m>
                <a:endParaRPr kumimoji="1" lang="ja-JP" altLang="en-US" sz="27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5341356" y="1412776"/>
                <a:ext cx="3802644" cy="2585323"/>
              </a:xfrm>
              <a:prstGeom prst="rect">
                <a:avLst/>
              </a:prstGeom>
              <a:blipFill rotWithShape="0">
                <a:blip r:embed="rId3"/>
                <a:stretch>
                  <a:fillRect l="-1282" t="-1415" r="-962" b="-236"/>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72860543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Radio Galaxy</a:t>
            </a:r>
            <a:endParaRPr kumimoji="1" lang="ja-JP" altLang="en-US" dirty="0"/>
          </a:p>
        </p:txBody>
      </p:sp>
      <p:pic>
        <p:nvPicPr>
          <p:cNvPr id="10242" name="Picture 2" descr="See Explanation.  Clicking on the picture will download&#10; the highest resolution version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8021" y="1981330"/>
            <a:ext cx="6672314" cy="5367198"/>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2607086" y="1470122"/>
            <a:ext cx="5367175" cy="507831"/>
          </a:xfrm>
          <a:prstGeom prst="rect">
            <a:avLst/>
          </a:prstGeom>
          <a:noFill/>
        </p:spPr>
        <p:txBody>
          <a:bodyPr wrap="none" rtlCol="0">
            <a:spAutoFit/>
          </a:bodyPr>
          <a:lstStyle/>
          <a:p>
            <a:r>
              <a:rPr lang="en-US" altLang="ja-JP" sz="2700" dirty="0"/>
              <a:t>FR I (</a:t>
            </a:r>
            <a:r>
              <a:rPr lang="en-US" altLang="ja-JP" sz="2700" dirty="0" err="1"/>
              <a:t>Fanaroff</a:t>
            </a:r>
            <a:r>
              <a:rPr lang="en-US" altLang="ja-JP" sz="2700" dirty="0"/>
              <a:t> and Riley Class I)</a:t>
            </a:r>
            <a:endParaRPr kumimoji="1" lang="ja-JP" altLang="en-US" sz="2700" dirty="0"/>
          </a:p>
        </p:txBody>
      </p:sp>
      <mc:AlternateContent xmlns:mc="http://schemas.openxmlformats.org/markup-compatibility/2006" xmlns:a14="http://schemas.microsoft.com/office/drawing/2010/main">
        <mc:Choice Requires="a14">
          <p:sp>
            <p:nvSpPr>
              <p:cNvPr id="4" name="テキスト ボックス 3"/>
              <p:cNvSpPr txBox="1"/>
              <p:nvPr/>
            </p:nvSpPr>
            <p:spPr>
              <a:xfrm>
                <a:off x="8666321" y="7759080"/>
                <a:ext cx="3861955" cy="2169825"/>
              </a:xfrm>
              <a:prstGeom prst="rect">
                <a:avLst/>
              </a:prstGeom>
              <a:noFill/>
            </p:spPr>
            <p:txBody>
              <a:bodyPr wrap="none" rtlCol="0">
                <a:spAutoFit/>
              </a:bodyPr>
              <a:lstStyle/>
              <a:p>
                <a:r>
                  <a:rPr kumimoji="1" lang="en-US" altLang="ja-JP" sz="2700" dirty="0"/>
                  <a:t>Cygnus A (</a:t>
                </a:r>
                <a14:m>
                  <m:oMath xmlns:m="http://schemas.openxmlformats.org/officeDocument/2006/math">
                    <m:r>
                      <a:rPr kumimoji="1" lang="en-US" altLang="ja-JP" sz="2700" i="1">
                        <a:latin typeface="Cambria Math" panose="02040503050406030204" pitchFamily="18" charset="0"/>
                      </a:rPr>
                      <m:t>∼</m:t>
                    </m:r>
                  </m:oMath>
                </a14:m>
                <a:r>
                  <a:rPr kumimoji="1" lang="en-US" altLang="ja-JP" sz="2700" dirty="0"/>
                  <a:t> 230 </a:t>
                </a:r>
                <a:r>
                  <a:rPr kumimoji="1" lang="en-US" altLang="ja-JP" sz="2700" dirty="0" err="1"/>
                  <a:t>Mpc</a:t>
                </a:r>
                <a:r>
                  <a:rPr kumimoji="1" lang="en-US" altLang="ja-JP" sz="2700" dirty="0"/>
                  <a:t>)</a:t>
                </a:r>
              </a:p>
              <a:p>
                <a:r>
                  <a:rPr lang="en-US" altLang="ja-JP" sz="2700" dirty="0"/>
                  <a:t>Double Hot Spots</a:t>
                </a:r>
              </a:p>
              <a:p>
                <a:r>
                  <a:rPr kumimoji="1" lang="en-US" altLang="ja-JP" sz="2700" dirty="0"/>
                  <a:t>Strong Jet</a:t>
                </a:r>
              </a:p>
              <a:p>
                <a:r>
                  <a:rPr lang="en-US" altLang="ja-JP" sz="2700" dirty="0"/>
                  <a:t>On-axis: FSRQ?</a:t>
                </a:r>
              </a:p>
              <a:p>
                <a:endParaRPr kumimoji="1" lang="ja-JP" altLang="en-US" sz="27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4253498" y="5173518"/>
                <a:ext cx="2635658" cy="1477328"/>
              </a:xfrm>
              <a:prstGeom prst="rect">
                <a:avLst/>
              </a:prstGeom>
              <a:blipFill rotWithShape="0">
                <a:blip r:embed="rId3"/>
                <a:stretch>
                  <a:fillRect l="-2083" t="-3306" r="-1157"/>
                </a:stretch>
              </a:blipFill>
            </p:spPr>
            <p:txBody>
              <a:bodyPr/>
              <a:lstStyle/>
              <a:p>
                <a:r>
                  <a:rPr lang="ja-JP" altLang="en-US">
                    <a:noFill/>
                  </a:rPr>
                  <a:t> </a:t>
                </a:r>
              </a:p>
            </p:txBody>
          </p:sp>
        </mc:Fallback>
      </mc:AlternateContent>
      <p:sp>
        <p:nvSpPr>
          <p:cNvPr id="6" name="テキスト ボックス 5"/>
          <p:cNvSpPr txBox="1"/>
          <p:nvPr/>
        </p:nvSpPr>
        <p:spPr>
          <a:xfrm>
            <a:off x="8486399" y="1470122"/>
            <a:ext cx="894797" cy="507831"/>
          </a:xfrm>
          <a:prstGeom prst="rect">
            <a:avLst/>
          </a:prstGeom>
          <a:noFill/>
        </p:spPr>
        <p:txBody>
          <a:bodyPr wrap="none" rtlCol="0">
            <a:spAutoFit/>
          </a:bodyPr>
          <a:lstStyle/>
          <a:p>
            <a:r>
              <a:rPr lang="en-US" altLang="ja-JP" sz="2700" dirty="0"/>
              <a:t>FR II</a:t>
            </a:r>
            <a:endParaRPr kumimoji="1" lang="ja-JP" altLang="en-US" sz="2700" dirty="0"/>
          </a:p>
        </p:txBody>
      </p:sp>
      <p:pic>
        <p:nvPicPr>
          <p:cNvPr id="10244" name="Picture 4" descr="ãCentaurus A radioãã®ç»åæ¤ç´¢çµ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4898" y="1981331"/>
            <a:ext cx="5392454" cy="533768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テキスト ボックス 7"/>
              <p:cNvSpPr txBox="1"/>
              <p:nvPr/>
            </p:nvSpPr>
            <p:spPr>
              <a:xfrm>
                <a:off x="2607085" y="7759081"/>
                <a:ext cx="5663730" cy="1754326"/>
              </a:xfrm>
              <a:prstGeom prst="rect">
                <a:avLst/>
              </a:prstGeom>
              <a:noFill/>
            </p:spPr>
            <p:txBody>
              <a:bodyPr wrap="none" rtlCol="0">
                <a:spAutoFit/>
              </a:bodyPr>
              <a:lstStyle/>
              <a:p>
                <a:r>
                  <a:rPr kumimoji="1" lang="en-US" altLang="ja-JP" sz="2700" dirty="0"/>
                  <a:t>Centaurus A (</a:t>
                </a:r>
                <a14:m>
                  <m:oMath xmlns:m="http://schemas.openxmlformats.org/officeDocument/2006/math">
                    <m:r>
                      <a:rPr kumimoji="1" lang="en-US" altLang="ja-JP" sz="2700" i="1">
                        <a:latin typeface="Cambria Math" panose="02040503050406030204" pitchFamily="18" charset="0"/>
                      </a:rPr>
                      <m:t>∼</m:t>
                    </m:r>
                  </m:oMath>
                </a14:m>
                <a:r>
                  <a:rPr kumimoji="1" lang="en-US" altLang="ja-JP" sz="2700" dirty="0"/>
                  <a:t> 4 </a:t>
                </a:r>
                <a:r>
                  <a:rPr kumimoji="1" lang="en-US" altLang="ja-JP" sz="2700" dirty="0" err="1"/>
                  <a:t>Mpc</a:t>
                </a:r>
                <a:r>
                  <a:rPr kumimoji="1" lang="en-US" altLang="ja-JP" sz="2700" dirty="0"/>
                  <a:t>)</a:t>
                </a:r>
              </a:p>
              <a:p>
                <a:r>
                  <a:rPr lang="en-US" altLang="ja-JP" sz="2700" dirty="0"/>
                  <a:t>Intensity decreases along the jet.</a:t>
                </a:r>
              </a:p>
              <a:p>
                <a:r>
                  <a:rPr kumimoji="1" lang="en-US" altLang="ja-JP" sz="2700" dirty="0"/>
                  <a:t>Weak Jet</a:t>
                </a:r>
              </a:p>
              <a:p>
                <a:r>
                  <a:rPr lang="en-US" altLang="ja-JP" sz="2700" dirty="0"/>
                  <a:t>On-axis: BL Lac?</a:t>
                </a:r>
                <a:endParaRPr kumimoji="1" lang="ja-JP" altLang="en-US" sz="27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213384" y="5173519"/>
                <a:ext cx="3845925" cy="1200329"/>
              </a:xfrm>
              <a:prstGeom prst="rect">
                <a:avLst/>
              </a:prstGeom>
              <a:blipFill rotWithShape="0">
                <a:blip r:embed="rId5"/>
                <a:stretch>
                  <a:fillRect l="-1268" t="-4061" r="-634" b="-710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p:cNvSpPr txBox="1"/>
              <p:nvPr/>
            </p:nvSpPr>
            <p:spPr>
              <a:xfrm>
                <a:off x="8657976" y="9420817"/>
                <a:ext cx="5611408" cy="507831"/>
              </a:xfrm>
              <a:prstGeom prst="rect">
                <a:avLst/>
              </a:prstGeom>
              <a:noFill/>
            </p:spPr>
            <p:txBody>
              <a:bodyPr wrap="none" rtlCol="0">
                <a:spAutoFit/>
              </a:bodyPr>
              <a:lstStyle/>
              <a:p>
                <a:r>
                  <a:rPr kumimoji="1" lang="en-US" altLang="ja-JP" sz="2700" dirty="0"/>
                  <a:t>Number density: </a:t>
                </a:r>
                <a14:m>
                  <m:oMath xmlns:m="http://schemas.openxmlformats.org/officeDocument/2006/math">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3×10</m:t>
                        </m:r>
                      </m:e>
                      <m:sup>
                        <m:r>
                          <a:rPr kumimoji="1" lang="en-US" altLang="ja-JP" sz="2700" i="1">
                            <a:latin typeface="Cambria Math" panose="02040503050406030204" pitchFamily="18" charset="0"/>
                          </a:rPr>
                          <m:t>−8</m:t>
                        </m:r>
                      </m:sup>
                    </m:sSup>
                    <m:r>
                      <a:rPr kumimoji="1" lang="en-US" altLang="ja-JP" sz="2700" i="1">
                        <a:latin typeface="Cambria Math" panose="02040503050406030204" pitchFamily="18" charset="0"/>
                      </a:rPr>
                      <m:t> </m:t>
                    </m:r>
                    <m:r>
                      <m:rPr>
                        <m:sty m:val="p"/>
                      </m:rPr>
                      <a:rPr kumimoji="1" lang="en-US" altLang="ja-JP" sz="2700">
                        <a:latin typeface="Cambria Math" panose="02040503050406030204" pitchFamily="18" charset="0"/>
                      </a:rPr>
                      <m:t>Mp</m:t>
                    </m:r>
                    <m:sSup>
                      <m:sSupPr>
                        <m:ctrlPr>
                          <a:rPr kumimoji="1" lang="en-US" altLang="ja-JP" sz="2700" i="1">
                            <a:latin typeface="Cambria Math" panose="02040503050406030204" pitchFamily="18" charset="0"/>
                          </a:rPr>
                        </m:ctrlPr>
                      </m:sSupPr>
                      <m:e>
                        <m:r>
                          <m:rPr>
                            <m:sty m:val="p"/>
                          </m:rPr>
                          <a:rPr kumimoji="1" lang="en-US" altLang="ja-JP" sz="2700">
                            <a:latin typeface="Cambria Math" panose="02040503050406030204" pitchFamily="18" charset="0"/>
                          </a:rPr>
                          <m:t>c</m:t>
                        </m:r>
                      </m:e>
                      <m:sup>
                        <m:r>
                          <a:rPr kumimoji="1" lang="en-US" altLang="ja-JP" sz="2700">
                            <a:latin typeface="Cambria Math" panose="02040503050406030204" pitchFamily="18" charset="0"/>
                          </a:rPr>
                          <m:t>−3</m:t>
                        </m:r>
                      </m:sup>
                    </m:sSup>
                  </m:oMath>
                </a14:m>
                <a:endParaRPr kumimoji="1" lang="ja-JP" altLang="en-US" sz="2700"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4247934" y="6281514"/>
                <a:ext cx="3898118" cy="369332"/>
              </a:xfrm>
              <a:prstGeom prst="rect">
                <a:avLst/>
              </a:prstGeom>
              <a:blipFill rotWithShape="0">
                <a:blip r:embed="rId6"/>
                <a:stretch>
                  <a:fillRect l="-1408" t="-11475" b="-213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p:cNvSpPr txBox="1"/>
              <p:nvPr/>
            </p:nvSpPr>
            <p:spPr>
              <a:xfrm>
                <a:off x="2616720" y="9447293"/>
                <a:ext cx="5018297" cy="507831"/>
              </a:xfrm>
              <a:prstGeom prst="rect">
                <a:avLst/>
              </a:prstGeom>
              <a:noFill/>
            </p:spPr>
            <p:txBody>
              <a:bodyPr wrap="none" rtlCol="0">
                <a:spAutoFit/>
              </a:bodyPr>
              <a:lstStyle/>
              <a:p>
                <a:r>
                  <a:rPr kumimoji="1" lang="en-US" altLang="ja-JP" sz="2700" dirty="0"/>
                  <a:t>Number density: </a:t>
                </a:r>
                <a14:m>
                  <m:oMath xmlns:m="http://schemas.openxmlformats.org/officeDocument/2006/math">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10</m:t>
                        </m:r>
                      </m:e>
                      <m:sup>
                        <m:r>
                          <a:rPr kumimoji="1" lang="en-US" altLang="ja-JP" sz="2700" i="1">
                            <a:latin typeface="Cambria Math" panose="02040503050406030204" pitchFamily="18" charset="0"/>
                          </a:rPr>
                          <m:t>−6</m:t>
                        </m:r>
                      </m:sup>
                    </m:sSup>
                    <m:r>
                      <a:rPr kumimoji="1" lang="en-US" altLang="ja-JP" sz="2700" i="1">
                        <a:latin typeface="Cambria Math" panose="02040503050406030204" pitchFamily="18" charset="0"/>
                      </a:rPr>
                      <m:t> </m:t>
                    </m:r>
                    <m:r>
                      <m:rPr>
                        <m:sty m:val="p"/>
                      </m:rPr>
                      <a:rPr kumimoji="1" lang="en-US" altLang="ja-JP" sz="2700">
                        <a:latin typeface="Cambria Math" panose="02040503050406030204" pitchFamily="18" charset="0"/>
                      </a:rPr>
                      <m:t>Mp</m:t>
                    </m:r>
                    <m:sSup>
                      <m:sSupPr>
                        <m:ctrlPr>
                          <a:rPr kumimoji="1" lang="en-US" altLang="ja-JP" sz="2700" i="1">
                            <a:latin typeface="Cambria Math" panose="02040503050406030204" pitchFamily="18" charset="0"/>
                          </a:rPr>
                        </m:ctrlPr>
                      </m:sSupPr>
                      <m:e>
                        <m:r>
                          <m:rPr>
                            <m:sty m:val="p"/>
                          </m:rPr>
                          <a:rPr kumimoji="1" lang="en-US" altLang="ja-JP" sz="2700">
                            <a:latin typeface="Cambria Math" panose="02040503050406030204" pitchFamily="18" charset="0"/>
                          </a:rPr>
                          <m:t>c</m:t>
                        </m:r>
                      </m:e>
                      <m:sup>
                        <m:r>
                          <a:rPr kumimoji="1" lang="en-US" altLang="ja-JP" sz="2700">
                            <a:latin typeface="Cambria Math" panose="02040503050406030204" pitchFamily="18" charset="0"/>
                          </a:rPr>
                          <m:t>−3</m:t>
                        </m:r>
                      </m:sup>
                    </m:sSup>
                  </m:oMath>
                </a14:m>
                <a:endParaRPr kumimoji="1" lang="ja-JP" altLang="en-US" sz="2700"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219808" y="6299167"/>
                <a:ext cx="3532634" cy="369332"/>
              </a:xfrm>
              <a:prstGeom prst="rect">
                <a:avLst/>
              </a:prstGeom>
              <a:blipFill rotWithShape="0">
                <a:blip r:embed="rId7"/>
                <a:stretch>
                  <a:fillRect l="-1379" t="-11475" b="-2131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12095565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Superluminal</a:t>
            </a:r>
            <a:r>
              <a:rPr kumimoji="1" lang="ja-JP" altLang="en-US" dirty="0" smtClean="0"/>
              <a:t> </a:t>
            </a:r>
            <a:r>
              <a:rPr kumimoji="1" lang="en-US" altLang="ja-JP" dirty="0" smtClean="0"/>
              <a:t>Motion</a:t>
            </a:r>
            <a:endParaRPr kumimoji="1" lang="ja-JP" altLang="en-US" dirty="0"/>
          </a:p>
        </p:txBody>
      </p:sp>
      <p:pic>
        <p:nvPicPr>
          <p:cNvPr id="73730" name="Picture 2" descr="http://images.nrao.edu/images/3c279_mosaic_l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4282" y="2550819"/>
            <a:ext cx="4766615" cy="7114351"/>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2572133" y="1674856"/>
            <a:ext cx="3815468" cy="859594"/>
          </a:xfrm>
          <a:prstGeom prst="rect">
            <a:avLst/>
          </a:prstGeom>
          <a:noFill/>
        </p:spPr>
        <p:txBody>
          <a:bodyPr wrap="none" rtlCol="0">
            <a:spAutoFit/>
          </a:bodyPr>
          <a:lstStyle/>
          <a:p>
            <a:r>
              <a:rPr lang="en-US" altLang="ja-JP" sz="2493" dirty="0" err="1"/>
              <a:t>Blazar</a:t>
            </a:r>
            <a:r>
              <a:rPr lang="en-US" altLang="ja-JP" sz="2493" dirty="0"/>
              <a:t> 3C 279@z=0.536</a:t>
            </a:r>
          </a:p>
          <a:p>
            <a:r>
              <a:rPr lang="en-US" altLang="ja-JP" sz="2493" dirty="0"/>
              <a:t> 22GHz by VLBA</a:t>
            </a:r>
            <a:endParaRPr lang="ja-JP" altLang="en-US" sz="2493" dirty="0"/>
          </a:p>
        </p:txBody>
      </p:sp>
      <p:sp>
        <p:nvSpPr>
          <p:cNvPr id="4" name="テキスト ボックス 3"/>
          <p:cNvSpPr txBox="1"/>
          <p:nvPr/>
        </p:nvSpPr>
        <p:spPr>
          <a:xfrm>
            <a:off x="5654921" y="8731475"/>
            <a:ext cx="1138453" cy="475964"/>
          </a:xfrm>
          <a:prstGeom prst="rect">
            <a:avLst/>
          </a:prstGeom>
          <a:noFill/>
        </p:spPr>
        <p:txBody>
          <a:bodyPr wrap="none" rtlCol="0">
            <a:spAutoFit/>
          </a:bodyPr>
          <a:lstStyle/>
          <a:p>
            <a:r>
              <a:rPr lang="ja-JP" altLang="en-US" sz="2493" dirty="0">
                <a:solidFill>
                  <a:schemeClr val="bg1"/>
                </a:solidFill>
              </a:rPr>
              <a:t>～</a:t>
            </a:r>
            <a:r>
              <a:rPr lang="en-US" altLang="ja-JP" sz="2493" dirty="0">
                <a:solidFill>
                  <a:schemeClr val="bg1"/>
                </a:solidFill>
              </a:rPr>
              <a:t>7.5c</a:t>
            </a:r>
            <a:endParaRPr lang="ja-JP" altLang="en-US" sz="2493" dirty="0">
              <a:solidFill>
                <a:schemeClr val="bg1"/>
              </a:solidFill>
            </a:endParaRPr>
          </a:p>
        </p:txBody>
      </p:sp>
      <p:pic>
        <p:nvPicPr>
          <p:cNvPr id="73732" name="Picture 4" descr="http://upload.wikimedia.org/wikipedia/commons/thumb/3/32/Superluminalmotion.gif/300px-Superluminalmotio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3088" y="1621754"/>
            <a:ext cx="3955927" cy="41141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25904" y="7144963"/>
            <a:ext cx="747576" cy="690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線矢印コネクタ 5"/>
          <p:cNvCxnSpPr/>
          <p:nvPr/>
        </p:nvCxnSpPr>
        <p:spPr bwMode="auto">
          <a:xfrm flipV="1">
            <a:off x="8545871" y="6387171"/>
            <a:ext cx="1894073" cy="119625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8" name="テキスト ボックス 7"/>
              <p:cNvSpPr txBox="1"/>
              <p:nvPr/>
            </p:nvSpPr>
            <p:spPr>
              <a:xfrm>
                <a:off x="9381473" y="6353696"/>
                <a:ext cx="584904" cy="3836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493" i="1">
                          <a:latin typeface="Cambria Math" panose="02040503050406030204" pitchFamily="18" charset="0"/>
                        </a:rPr>
                        <m:t>𝑣</m:t>
                      </m:r>
                      <m:r>
                        <a:rPr lang="en-US" altLang="ja-JP" sz="2493" i="1">
                          <a:latin typeface="Cambria Math" panose="02040503050406030204" pitchFamily="18" charset="0"/>
                        </a:rPr>
                        <m:t>𝛿</m:t>
                      </m:r>
                      <m:r>
                        <a:rPr lang="en-US" altLang="ja-JP" sz="2493" i="1">
                          <a:latin typeface="Cambria Math" panose="02040503050406030204" pitchFamily="18" charset="0"/>
                        </a:rPr>
                        <m:t>𝑡</m:t>
                      </m:r>
                    </m:oMath>
                  </m:oMathPara>
                </a14:m>
                <a:endParaRPr lang="ja-JP" altLang="en-US" sz="2493"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5124534" y="4303739"/>
                <a:ext cx="422423" cy="276999"/>
              </a:xfrm>
              <a:prstGeom prst="rect">
                <a:avLst/>
              </a:prstGeom>
              <a:blipFill rotWithShape="0">
                <a:blip r:embed="rId5"/>
                <a:stretch>
                  <a:fillRect l="-10145" r="-11594" b="-13333"/>
                </a:stretch>
              </a:blipFill>
            </p:spPr>
            <p:txBody>
              <a:bodyPr/>
              <a:lstStyle/>
              <a:p>
                <a:r>
                  <a:rPr lang="ja-JP" altLang="en-US">
                    <a:noFill/>
                  </a:rPr>
                  <a:t> </a:t>
                </a:r>
              </a:p>
            </p:txBody>
          </p:sp>
        </mc:Fallback>
      </mc:AlternateContent>
      <p:cxnSp>
        <p:nvCxnSpPr>
          <p:cNvPr id="10" name="直線矢印コネクタ 9"/>
          <p:cNvCxnSpPr/>
          <p:nvPr/>
        </p:nvCxnSpPr>
        <p:spPr bwMode="auto">
          <a:xfrm>
            <a:off x="8545872" y="7583426"/>
            <a:ext cx="5582528" cy="0"/>
          </a:xfrm>
          <a:prstGeom prst="straightConnector1">
            <a:avLst/>
          </a:prstGeom>
          <a:solidFill>
            <a:schemeClr val="accent1"/>
          </a:solidFill>
          <a:ln w="9525" cap="flat" cmpd="sng" algn="ctr">
            <a:solidFill>
              <a:schemeClr val="tx1"/>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フリーフォーム 10"/>
          <p:cNvSpPr/>
          <p:nvPr/>
        </p:nvSpPr>
        <p:spPr bwMode="auto">
          <a:xfrm>
            <a:off x="9084606" y="7274799"/>
            <a:ext cx="170206" cy="319134"/>
          </a:xfrm>
          <a:custGeom>
            <a:avLst/>
            <a:gdLst>
              <a:gd name="connsiteX0" fmla="*/ 0 w 122945"/>
              <a:gd name="connsiteY0" fmla="*/ 0 h 230521"/>
              <a:gd name="connsiteX1" fmla="*/ 99893 w 122945"/>
              <a:gd name="connsiteY1" fmla="*/ 92209 h 230521"/>
              <a:gd name="connsiteX2" fmla="*/ 122945 w 122945"/>
              <a:gd name="connsiteY2" fmla="*/ 230521 h 230521"/>
            </a:gdLst>
            <a:ahLst/>
            <a:cxnLst>
              <a:cxn ang="0">
                <a:pos x="connsiteX0" y="connsiteY0"/>
              </a:cxn>
              <a:cxn ang="0">
                <a:pos x="connsiteX1" y="connsiteY1"/>
              </a:cxn>
              <a:cxn ang="0">
                <a:pos x="connsiteX2" y="connsiteY2"/>
              </a:cxn>
            </a:cxnLst>
            <a:rect l="l" t="t" r="r" b="b"/>
            <a:pathLst>
              <a:path w="122945" h="230521">
                <a:moveTo>
                  <a:pt x="0" y="0"/>
                </a:moveTo>
                <a:cubicBezTo>
                  <a:pt x="39701" y="26894"/>
                  <a:pt x="79402" y="53789"/>
                  <a:pt x="99893" y="92209"/>
                </a:cubicBezTo>
                <a:cubicBezTo>
                  <a:pt x="120384" y="130629"/>
                  <a:pt x="121664" y="180575"/>
                  <a:pt x="122945" y="230521"/>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6589" tIns="63295" rIns="126589" bIns="63295" numCol="1" rtlCol="0" anchor="t" anchorCtr="0" compatLnSpc="1">
            <a:prstTxWarp prst="textNoShape">
              <a:avLst/>
            </a:prstTxWarp>
          </a:bodyPr>
          <a:lstStyle/>
          <a:p>
            <a:pPr defTabSz="1265956" fontAlgn="base">
              <a:spcBef>
                <a:spcPct val="0"/>
              </a:spcBef>
              <a:spcAft>
                <a:spcPct val="0"/>
              </a:spcAft>
            </a:pPr>
            <a:endParaRPr lang="ja-JP" altLang="en-US" sz="2493">
              <a:latin typeface="HGP創英角ﾎﾟｯﾌﾟ体" panose="040B0A00000000000000" pitchFamily="50" charset="-128"/>
              <a:ea typeface="HGP創英角ﾎﾟｯﾌﾟ体" panose="040B0A00000000000000" pitchFamily="50" charset="-128"/>
            </a:endParaRPr>
          </a:p>
        </p:txBody>
      </p:sp>
      <mc:AlternateContent xmlns:mc="http://schemas.openxmlformats.org/markup-compatibility/2006" xmlns:a14="http://schemas.microsoft.com/office/drawing/2010/main">
        <mc:Choice Requires="a14">
          <p:sp>
            <p:nvSpPr>
              <p:cNvPr id="12" name="テキスト ボックス 11"/>
              <p:cNvSpPr txBox="1"/>
              <p:nvPr/>
            </p:nvSpPr>
            <p:spPr>
              <a:xfrm>
                <a:off x="9295267" y="7187331"/>
                <a:ext cx="294696" cy="3836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493" i="1">
                          <a:latin typeface="Cambria Math" panose="02040503050406030204" pitchFamily="18" charset="0"/>
                        </a:rPr>
                        <m:t>𝜃</m:t>
                      </m:r>
                    </m:oMath>
                  </m:oMathPara>
                </a14:m>
                <a:endParaRPr lang="ja-JP" altLang="en-US" sz="2493"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5062264" y="4905901"/>
                <a:ext cx="213520" cy="276999"/>
              </a:xfrm>
              <a:prstGeom prst="rect">
                <a:avLst/>
              </a:prstGeom>
              <a:blipFill rotWithShape="0">
                <a:blip r:embed="rId6"/>
                <a:stretch>
                  <a:fillRect l="-20000" r="-17143" b="-11111"/>
                </a:stretch>
              </a:blipFill>
            </p:spPr>
            <p:txBody>
              <a:bodyPr/>
              <a:lstStyle/>
              <a:p>
                <a:r>
                  <a:rPr lang="ja-JP" altLang="en-US">
                    <a:noFill/>
                  </a:rPr>
                  <a:t> </a:t>
                </a:r>
              </a:p>
            </p:txBody>
          </p:sp>
        </mc:Fallback>
      </mc:AlternateContent>
      <p:cxnSp>
        <p:nvCxnSpPr>
          <p:cNvPr id="14" name="直線コネクタ 13"/>
          <p:cNvCxnSpPr/>
          <p:nvPr/>
        </p:nvCxnSpPr>
        <p:spPr bwMode="auto">
          <a:xfrm>
            <a:off x="10439944" y="6387170"/>
            <a:ext cx="0" cy="12067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7" name="テキスト ボックス 16"/>
              <p:cNvSpPr txBox="1"/>
              <p:nvPr/>
            </p:nvSpPr>
            <p:spPr>
              <a:xfrm>
                <a:off x="10469392" y="6803853"/>
                <a:ext cx="1169936" cy="3836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493" i="1">
                          <a:latin typeface="Cambria Math" panose="02040503050406030204" pitchFamily="18" charset="0"/>
                        </a:rPr>
                        <m:t>𝑣</m:t>
                      </m:r>
                      <m:r>
                        <a:rPr lang="en-US" altLang="ja-JP" sz="2493" i="1">
                          <a:latin typeface="Cambria Math" panose="02040503050406030204" pitchFamily="18" charset="0"/>
                        </a:rPr>
                        <m:t>𝛿</m:t>
                      </m:r>
                      <m:r>
                        <a:rPr lang="en-US" altLang="ja-JP" sz="2493" i="1">
                          <a:latin typeface="Cambria Math" panose="02040503050406030204" pitchFamily="18" charset="0"/>
                        </a:rPr>
                        <m:t>𝑡</m:t>
                      </m:r>
                      <m:r>
                        <m:rPr>
                          <m:sty m:val="p"/>
                        </m:rPr>
                        <a:rPr lang="en-US" altLang="ja-JP" sz="2493" i="1">
                          <a:latin typeface="Cambria Math" panose="02040503050406030204" pitchFamily="18" charset="0"/>
                        </a:rPr>
                        <m:t>sin</m:t>
                      </m:r>
                      <m:r>
                        <a:rPr lang="en-US" altLang="ja-JP" sz="2493" i="1">
                          <a:latin typeface="Cambria Math" panose="02040503050406030204" pitchFamily="18" charset="0"/>
                        </a:rPr>
                        <m:t>𝜃</m:t>
                      </m:r>
                    </m:oMath>
                  </m:oMathPara>
                </a14:m>
                <a:endParaRPr lang="ja-JP" altLang="en-US" sz="2493" dirty="0"/>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5910375" y="4628902"/>
                <a:ext cx="845103" cy="276999"/>
              </a:xfrm>
              <a:prstGeom prst="rect">
                <a:avLst/>
              </a:prstGeom>
              <a:blipFill rotWithShape="0">
                <a:blip r:embed="rId7"/>
                <a:stretch>
                  <a:fillRect l="-5072" r="-5072" b="-1087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p:cNvSpPr txBox="1"/>
              <p:nvPr/>
            </p:nvSpPr>
            <p:spPr>
              <a:xfrm>
                <a:off x="9062339" y="7628544"/>
                <a:ext cx="1214820" cy="3836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493" i="1">
                          <a:latin typeface="Cambria Math" panose="02040503050406030204" pitchFamily="18" charset="0"/>
                        </a:rPr>
                        <m:t>𝑣</m:t>
                      </m:r>
                      <m:r>
                        <a:rPr lang="en-US" altLang="ja-JP" sz="2493" i="1">
                          <a:latin typeface="Cambria Math" panose="02040503050406030204" pitchFamily="18" charset="0"/>
                        </a:rPr>
                        <m:t>𝛿</m:t>
                      </m:r>
                      <m:r>
                        <a:rPr lang="en-US" altLang="ja-JP" sz="2493" i="1">
                          <a:latin typeface="Cambria Math" panose="02040503050406030204" pitchFamily="18" charset="0"/>
                        </a:rPr>
                        <m:t>𝑡</m:t>
                      </m:r>
                      <m:r>
                        <m:rPr>
                          <m:sty m:val="p"/>
                        </m:rPr>
                        <a:rPr lang="en-US" altLang="ja-JP" sz="2493" i="1">
                          <a:latin typeface="Cambria Math" panose="02040503050406030204" pitchFamily="18" charset="0"/>
                        </a:rPr>
                        <m:t>cos</m:t>
                      </m:r>
                      <m:r>
                        <a:rPr lang="en-US" altLang="ja-JP" sz="2493" i="1">
                          <a:latin typeface="Cambria Math" panose="02040503050406030204" pitchFamily="18" charset="0"/>
                        </a:rPr>
                        <m:t>𝜃</m:t>
                      </m:r>
                    </m:oMath>
                  </m:oMathPara>
                </a14:m>
                <a:endParaRPr lang="ja-JP" altLang="en-US" sz="2493" dirty="0"/>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4894013" y="5224604"/>
                <a:ext cx="875561" cy="276999"/>
              </a:xfrm>
              <a:prstGeom prst="rect">
                <a:avLst/>
              </a:prstGeom>
              <a:blipFill rotWithShape="0">
                <a:blip r:embed="rId8"/>
                <a:stretch>
                  <a:fillRect l="-4895" r="-4895" b="-13333"/>
                </a:stretch>
              </a:blipFill>
            </p:spPr>
            <p:txBody>
              <a:bodyPr/>
              <a:lstStyle/>
              <a:p>
                <a:r>
                  <a:rPr lang="ja-JP" altLang="en-US">
                    <a:noFill/>
                  </a:rPr>
                  <a:t> </a:t>
                </a:r>
              </a:p>
            </p:txBody>
          </p:sp>
        </mc:Fallback>
      </mc:AlternateContent>
      <p:sp>
        <p:nvSpPr>
          <p:cNvPr id="15" name="右矢印 14"/>
          <p:cNvSpPr/>
          <p:nvPr/>
        </p:nvSpPr>
        <p:spPr bwMode="auto">
          <a:xfrm>
            <a:off x="8545871" y="7680793"/>
            <a:ext cx="199376" cy="160591"/>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126589" tIns="63295" rIns="126589" bIns="63295" numCol="1" rtlCol="0" anchor="t" anchorCtr="0" compatLnSpc="1">
            <a:prstTxWarp prst="textNoShape">
              <a:avLst/>
            </a:prstTxWarp>
          </a:bodyPr>
          <a:lstStyle/>
          <a:p>
            <a:pPr defTabSz="1265956" fontAlgn="base">
              <a:spcBef>
                <a:spcPct val="0"/>
              </a:spcBef>
              <a:spcAft>
                <a:spcPct val="0"/>
              </a:spcAft>
            </a:pPr>
            <a:endParaRPr lang="ja-JP" altLang="en-US" sz="2493">
              <a:latin typeface="HGP創英角ﾎﾟｯﾌﾟ体" panose="040B0A00000000000000" pitchFamily="50" charset="-128"/>
              <a:ea typeface="HGP創英角ﾎﾟｯﾌﾟ体" panose="040B0A00000000000000" pitchFamily="50" charset="-128"/>
            </a:endParaRPr>
          </a:p>
        </p:txBody>
      </p:sp>
      <mc:AlternateContent xmlns:mc="http://schemas.openxmlformats.org/markup-compatibility/2006" xmlns:a14="http://schemas.microsoft.com/office/drawing/2010/main">
        <mc:Choice Requires="a14">
          <p:sp>
            <p:nvSpPr>
              <p:cNvPr id="16" name="テキスト ボックス 15"/>
              <p:cNvSpPr txBox="1"/>
              <p:nvPr/>
            </p:nvSpPr>
            <p:spPr>
              <a:xfrm>
                <a:off x="13991943" y="7761090"/>
                <a:ext cx="1279132" cy="5588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1938" i="1">
                              <a:latin typeface="Cambria Math" panose="02040503050406030204" pitchFamily="18" charset="0"/>
                            </a:rPr>
                          </m:ctrlPr>
                        </m:sSubPr>
                        <m:e>
                          <m:r>
                            <a:rPr lang="en-US" altLang="ja-JP" sz="1938" i="1">
                              <a:latin typeface="Cambria Math" panose="02040503050406030204" pitchFamily="18" charset="0"/>
                            </a:rPr>
                            <m:t>𝑡</m:t>
                          </m:r>
                        </m:e>
                        <m:sub>
                          <m:r>
                            <m:rPr>
                              <m:sty m:val="p"/>
                            </m:rPr>
                            <a:rPr lang="en-US" altLang="ja-JP" sz="1938" i="1">
                              <a:latin typeface="Cambria Math" panose="02040503050406030204" pitchFamily="18" charset="0"/>
                            </a:rPr>
                            <m:t>arrival</m:t>
                          </m:r>
                        </m:sub>
                      </m:sSub>
                      <m:r>
                        <a:rPr lang="en-US" altLang="ja-JP" sz="1938" i="1">
                          <a:latin typeface="Cambria Math" panose="02040503050406030204" pitchFamily="18" charset="0"/>
                        </a:rPr>
                        <m:t>=</m:t>
                      </m:r>
                      <m:f>
                        <m:fPr>
                          <m:ctrlPr>
                            <a:rPr lang="en-US" altLang="ja-JP" sz="1938" i="1">
                              <a:latin typeface="Cambria Math" panose="02040503050406030204" pitchFamily="18" charset="0"/>
                            </a:rPr>
                          </m:ctrlPr>
                        </m:fPr>
                        <m:num>
                          <m:r>
                            <a:rPr lang="en-US" altLang="ja-JP" sz="1938" i="1">
                              <a:latin typeface="Cambria Math" panose="02040503050406030204" pitchFamily="18" charset="0"/>
                            </a:rPr>
                            <m:t>𝐷</m:t>
                          </m:r>
                        </m:num>
                        <m:den>
                          <m:r>
                            <a:rPr lang="en-US" altLang="ja-JP" sz="1938" i="1">
                              <a:latin typeface="Cambria Math" panose="02040503050406030204" pitchFamily="18" charset="0"/>
                            </a:rPr>
                            <m:t>𝑐</m:t>
                          </m:r>
                        </m:den>
                      </m:f>
                    </m:oMath>
                  </m:oMathPara>
                </a14:m>
                <a:endParaRPr lang="ja-JP" altLang="en-US" sz="1938" dirty="0"/>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8454832" y="5320346"/>
                <a:ext cx="928972" cy="403380"/>
              </a:xfrm>
              <a:prstGeom prst="rect">
                <a:avLst/>
              </a:prstGeom>
              <a:blipFill rotWithShape="0">
                <a:blip r:embed="rId9"/>
                <a:stretch>
                  <a:fillRect l="-2632" r="-2632" b="-9091"/>
                </a:stretch>
              </a:blipFill>
            </p:spPr>
            <p:txBody>
              <a:bodyPr/>
              <a:lstStyle/>
              <a:p>
                <a:r>
                  <a:rPr lang="ja-JP" altLang="en-US">
                    <a:noFill/>
                  </a:rPr>
                  <a:t> </a:t>
                </a:r>
              </a:p>
            </p:txBody>
          </p:sp>
        </mc:Fallback>
      </mc:AlternateContent>
      <p:sp>
        <p:nvSpPr>
          <p:cNvPr id="21" name="右矢印 20"/>
          <p:cNvSpPr/>
          <p:nvPr/>
        </p:nvSpPr>
        <p:spPr bwMode="auto">
          <a:xfrm>
            <a:off x="14669132" y="7680793"/>
            <a:ext cx="199376" cy="160591"/>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126589" tIns="63295" rIns="126589" bIns="63295" numCol="1" rtlCol="0" anchor="t" anchorCtr="0" compatLnSpc="1">
            <a:prstTxWarp prst="textNoShape">
              <a:avLst/>
            </a:prstTxWarp>
          </a:bodyPr>
          <a:lstStyle/>
          <a:p>
            <a:pPr defTabSz="1265956" fontAlgn="base">
              <a:spcBef>
                <a:spcPct val="0"/>
              </a:spcBef>
              <a:spcAft>
                <a:spcPct val="0"/>
              </a:spcAft>
            </a:pPr>
            <a:endParaRPr lang="ja-JP" altLang="en-US" sz="2493">
              <a:latin typeface="HGP創英角ﾎﾟｯﾌﾟ体" panose="040B0A00000000000000" pitchFamily="50" charset="-128"/>
              <a:ea typeface="HGP創英角ﾎﾟｯﾌﾟ体" panose="040B0A00000000000000" pitchFamily="50" charset="-128"/>
            </a:endParaRPr>
          </a:p>
        </p:txBody>
      </p:sp>
      <p:sp>
        <p:nvSpPr>
          <p:cNvPr id="22" name="右矢印 21"/>
          <p:cNvSpPr/>
          <p:nvPr/>
        </p:nvSpPr>
        <p:spPr bwMode="auto">
          <a:xfrm>
            <a:off x="10454547" y="6247432"/>
            <a:ext cx="199376" cy="160591"/>
          </a:xfrm>
          <a:prstGeom prst="rightArrow">
            <a:avLst/>
          </a:prstGeom>
          <a:solidFill>
            <a:srgbClr val="0000FF"/>
          </a:solidFill>
          <a:ln w="9525" cap="flat" cmpd="sng" algn="ctr">
            <a:solidFill>
              <a:schemeClr val="tx1"/>
            </a:solidFill>
            <a:prstDash val="solid"/>
            <a:round/>
            <a:headEnd type="none" w="med" len="med"/>
            <a:tailEnd type="none" w="med" len="med"/>
          </a:ln>
          <a:effectLst/>
          <a:extLst/>
        </p:spPr>
        <p:txBody>
          <a:bodyPr vert="horz" wrap="none" lIns="126589" tIns="63295" rIns="126589" bIns="63295" numCol="1" rtlCol="0" anchor="t" anchorCtr="0" compatLnSpc="1">
            <a:prstTxWarp prst="textNoShape">
              <a:avLst/>
            </a:prstTxWarp>
          </a:bodyPr>
          <a:lstStyle/>
          <a:p>
            <a:pPr defTabSz="1265956" fontAlgn="base">
              <a:spcBef>
                <a:spcPct val="0"/>
              </a:spcBef>
              <a:spcAft>
                <a:spcPct val="0"/>
              </a:spcAft>
            </a:pPr>
            <a:endParaRPr lang="ja-JP" altLang="en-US" sz="2493">
              <a:latin typeface="HGP創英角ﾎﾟｯﾌﾟ体" panose="040B0A00000000000000" pitchFamily="50" charset="-128"/>
              <a:ea typeface="HGP創英角ﾎﾟｯﾌﾟ体" panose="040B0A00000000000000" pitchFamily="50" charset="-128"/>
            </a:endParaRPr>
          </a:p>
        </p:txBody>
      </p:sp>
      <p:sp>
        <p:nvSpPr>
          <p:cNvPr id="23" name="右矢印 22"/>
          <p:cNvSpPr/>
          <p:nvPr/>
        </p:nvSpPr>
        <p:spPr bwMode="auto">
          <a:xfrm>
            <a:off x="14673717" y="6413279"/>
            <a:ext cx="199376" cy="160591"/>
          </a:xfrm>
          <a:prstGeom prst="rightArrow">
            <a:avLst/>
          </a:prstGeom>
          <a:solidFill>
            <a:srgbClr val="0000FF"/>
          </a:solidFill>
          <a:ln w="9525" cap="flat" cmpd="sng" algn="ctr">
            <a:solidFill>
              <a:schemeClr val="tx1"/>
            </a:solidFill>
            <a:prstDash val="solid"/>
            <a:round/>
            <a:headEnd type="none" w="med" len="med"/>
            <a:tailEnd type="none" w="med" len="med"/>
          </a:ln>
          <a:effectLst/>
          <a:extLst/>
        </p:spPr>
        <p:txBody>
          <a:bodyPr vert="horz" wrap="none" lIns="126589" tIns="63295" rIns="126589" bIns="63295" numCol="1" rtlCol="0" anchor="t" anchorCtr="0" compatLnSpc="1">
            <a:prstTxWarp prst="textNoShape">
              <a:avLst/>
            </a:prstTxWarp>
          </a:bodyPr>
          <a:lstStyle/>
          <a:p>
            <a:pPr defTabSz="1265956" fontAlgn="base">
              <a:spcBef>
                <a:spcPct val="0"/>
              </a:spcBef>
              <a:spcAft>
                <a:spcPct val="0"/>
              </a:spcAft>
            </a:pPr>
            <a:endParaRPr lang="ja-JP" altLang="en-US" sz="2493">
              <a:latin typeface="HGP創英角ﾎﾟｯﾌﾟ体" panose="040B0A00000000000000" pitchFamily="50" charset="-128"/>
              <a:ea typeface="HGP創英角ﾎﾟｯﾌﾟ体" panose="040B0A00000000000000" pitchFamily="50" charset="-128"/>
            </a:endParaRPr>
          </a:p>
        </p:txBody>
      </p:sp>
      <mc:AlternateContent xmlns:mc="http://schemas.openxmlformats.org/markup-compatibility/2006" xmlns:a14="http://schemas.microsoft.com/office/drawing/2010/main">
        <mc:Choice Requires="a14">
          <p:sp>
            <p:nvSpPr>
              <p:cNvPr id="24" name="テキスト ボックス 23"/>
              <p:cNvSpPr txBox="1"/>
              <p:nvPr/>
            </p:nvSpPr>
            <p:spPr>
              <a:xfrm>
                <a:off x="12932145" y="5740833"/>
                <a:ext cx="2969146" cy="5675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1938" i="1">
                              <a:latin typeface="Cambria Math" panose="02040503050406030204" pitchFamily="18" charset="0"/>
                            </a:rPr>
                          </m:ctrlPr>
                        </m:sSubPr>
                        <m:e>
                          <m:r>
                            <a:rPr lang="en-US" altLang="ja-JP" sz="1938" i="1">
                              <a:latin typeface="Cambria Math" panose="02040503050406030204" pitchFamily="18" charset="0"/>
                            </a:rPr>
                            <m:t>𝑡</m:t>
                          </m:r>
                        </m:e>
                        <m:sub>
                          <m:r>
                            <m:rPr>
                              <m:sty m:val="p"/>
                            </m:rPr>
                            <a:rPr lang="en-US" altLang="ja-JP" sz="1938" i="1">
                              <a:latin typeface="Cambria Math" panose="02040503050406030204" pitchFamily="18" charset="0"/>
                            </a:rPr>
                            <m:t>arrival</m:t>
                          </m:r>
                        </m:sub>
                      </m:sSub>
                      <m:r>
                        <a:rPr lang="en-US" altLang="ja-JP" sz="1938" i="1">
                          <a:latin typeface="Cambria Math" panose="02040503050406030204" pitchFamily="18" charset="0"/>
                        </a:rPr>
                        <m:t>=</m:t>
                      </m:r>
                      <m:r>
                        <a:rPr lang="en-US" altLang="ja-JP" sz="1938" i="1">
                          <a:latin typeface="Cambria Math" panose="02040503050406030204" pitchFamily="18" charset="0"/>
                        </a:rPr>
                        <m:t>𝛿</m:t>
                      </m:r>
                      <m:r>
                        <a:rPr lang="en-US" altLang="ja-JP" sz="1938" i="1">
                          <a:latin typeface="Cambria Math" panose="02040503050406030204" pitchFamily="18" charset="0"/>
                        </a:rPr>
                        <m:t>𝑡</m:t>
                      </m:r>
                      <m:r>
                        <a:rPr lang="en-US" altLang="ja-JP" sz="1938" i="1">
                          <a:latin typeface="Cambria Math" panose="02040503050406030204" pitchFamily="18" charset="0"/>
                        </a:rPr>
                        <m:t>+</m:t>
                      </m:r>
                      <m:f>
                        <m:fPr>
                          <m:ctrlPr>
                            <a:rPr lang="en-US" altLang="ja-JP" sz="1938" i="1">
                              <a:latin typeface="Cambria Math" panose="02040503050406030204" pitchFamily="18" charset="0"/>
                            </a:rPr>
                          </m:ctrlPr>
                        </m:fPr>
                        <m:num>
                          <m:r>
                            <a:rPr lang="en-US" altLang="ja-JP" sz="1938" i="1">
                              <a:latin typeface="Cambria Math" panose="02040503050406030204" pitchFamily="18" charset="0"/>
                            </a:rPr>
                            <m:t>𝐷</m:t>
                          </m:r>
                          <m:r>
                            <a:rPr lang="en-US" altLang="ja-JP" sz="1938" i="1">
                              <a:latin typeface="Cambria Math" panose="02040503050406030204" pitchFamily="18" charset="0"/>
                            </a:rPr>
                            <m:t>−</m:t>
                          </m:r>
                          <m:r>
                            <a:rPr lang="en-US" altLang="ja-JP" sz="1938" i="1">
                              <a:latin typeface="Cambria Math" panose="02040503050406030204" pitchFamily="18" charset="0"/>
                            </a:rPr>
                            <m:t>𝑣</m:t>
                          </m:r>
                          <m:r>
                            <a:rPr lang="en-US" altLang="ja-JP" sz="1938" i="1">
                              <a:latin typeface="Cambria Math" panose="02040503050406030204" pitchFamily="18" charset="0"/>
                            </a:rPr>
                            <m:t>𝛿</m:t>
                          </m:r>
                          <m:r>
                            <a:rPr lang="en-US" altLang="ja-JP" sz="1938" i="1">
                              <a:latin typeface="Cambria Math" panose="02040503050406030204" pitchFamily="18" charset="0"/>
                            </a:rPr>
                            <m:t>𝑡</m:t>
                          </m:r>
                          <m:r>
                            <m:rPr>
                              <m:sty m:val="p"/>
                            </m:rPr>
                            <a:rPr lang="en-US" altLang="ja-JP" sz="1938" i="1">
                              <a:latin typeface="Cambria Math" panose="02040503050406030204" pitchFamily="18" charset="0"/>
                            </a:rPr>
                            <m:t>cos</m:t>
                          </m:r>
                          <m:r>
                            <a:rPr lang="en-US" altLang="ja-JP" sz="1938" i="1">
                              <a:latin typeface="Cambria Math" panose="02040503050406030204" pitchFamily="18" charset="0"/>
                            </a:rPr>
                            <m:t>𝜃</m:t>
                          </m:r>
                        </m:num>
                        <m:den>
                          <m:r>
                            <a:rPr lang="en-US" altLang="ja-JP" sz="1938" i="1">
                              <a:latin typeface="Cambria Math" panose="02040503050406030204" pitchFamily="18" charset="0"/>
                            </a:rPr>
                            <m:t>𝑐</m:t>
                          </m:r>
                        </m:den>
                      </m:f>
                    </m:oMath>
                  </m:oMathPara>
                </a14:m>
                <a:endParaRPr lang="ja-JP" altLang="en-US" sz="1938" dirty="0"/>
              </a:p>
            </p:txBody>
          </p:sp>
        </mc:Choice>
        <mc:Fallback xmlns="">
          <p:sp>
            <p:nvSpPr>
              <p:cNvPr id="24" name="テキスト ボックス 23"/>
              <p:cNvSpPr txBox="1">
                <a:spLocks noRot="1" noChangeAspect="1" noMove="1" noResize="1" noEditPoints="1" noAdjustHandles="1" noChangeArrowheads="1" noChangeShapeType="1" noTextEdit="1"/>
              </p:cNvSpPr>
              <p:nvPr/>
            </p:nvSpPr>
            <p:spPr>
              <a:xfrm>
                <a:off x="7689304" y="3861048"/>
                <a:ext cx="2149691" cy="409599"/>
              </a:xfrm>
              <a:prstGeom prst="rect">
                <a:avLst/>
              </a:prstGeom>
              <a:blipFill rotWithShape="0">
                <a:blip r:embed="rId10"/>
                <a:stretch>
                  <a:fillRect l="-567" r="-567" b="-882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テキスト ボックス 18"/>
              <p:cNvSpPr txBox="1"/>
              <p:nvPr/>
            </p:nvSpPr>
            <p:spPr>
              <a:xfrm>
                <a:off x="8367120" y="8375356"/>
                <a:ext cx="3200363" cy="3836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493" i="1">
                          <a:latin typeface="Cambria Math" panose="02040503050406030204" pitchFamily="18" charset="0"/>
                        </a:rPr>
                        <m:t>𝛿</m:t>
                      </m:r>
                      <m:sSub>
                        <m:sSubPr>
                          <m:ctrlPr>
                            <a:rPr lang="en-US" altLang="ja-JP" sz="2493" i="1">
                              <a:latin typeface="Cambria Math" panose="02040503050406030204" pitchFamily="18" charset="0"/>
                            </a:rPr>
                          </m:ctrlPr>
                        </m:sSubPr>
                        <m:e>
                          <m:r>
                            <a:rPr lang="en-US" altLang="ja-JP" sz="2493" i="1">
                              <a:latin typeface="Cambria Math" panose="02040503050406030204" pitchFamily="18" charset="0"/>
                            </a:rPr>
                            <m:t>𝑡</m:t>
                          </m:r>
                        </m:e>
                        <m:sub>
                          <m:r>
                            <m:rPr>
                              <m:sty m:val="p"/>
                            </m:rPr>
                            <a:rPr lang="en-US" altLang="ja-JP" sz="2493" i="1">
                              <a:latin typeface="Cambria Math" panose="02040503050406030204" pitchFamily="18" charset="0"/>
                            </a:rPr>
                            <m:t>obs</m:t>
                          </m:r>
                        </m:sub>
                      </m:sSub>
                      <m:r>
                        <a:rPr lang="en-US" altLang="ja-JP" sz="2493" i="1">
                          <a:latin typeface="Cambria Math" panose="02040503050406030204" pitchFamily="18" charset="0"/>
                        </a:rPr>
                        <m:t>=</m:t>
                      </m:r>
                      <m:r>
                        <a:rPr lang="en-US" altLang="ja-JP" sz="2493" i="1">
                          <a:latin typeface="Cambria Math" panose="02040503050406030204" pitchFamily="18" charset="0"/>
                        </a:rPr>
                        <m:t>𝛿</m:t>
                      </m:r>
                      <m:r>
                        <a:rPr lang="en-US" altLang="ja-JP" sz="2493" i="1">
                          <a:latin typeface="Cambria Math" panose="02040503050406030204" pitchFamily="18" charset="0"/>
                        </a:rPr>
                        <m:t>𝑡</m:t>
                      </m:r>
                      <m:r>
                        <a:rPr lang="en-US" altLang="ja-JP" sz="2493" i="1">
                          <a:latin typeface="Cambria Math" panose="02040503050406030204" pitchFamily="18" charset="0"/>
                        </a:rPr>
                        <m:t>(1−</m:t>
                      </m:r>
                      <m:r>
                        <a:rPr lang="en-US" altLang="ja-JP" sz="2493" i="1">
                          <a:latin typeface="Cambria Math" panose="02040503050406030204" pitchFamily="18" charset="0"/>
                        </a:rPr>
                        <m:t>𝛽</m:t>
                      </m:r>
                      <m:r>
                        <m:rPr>
                          <m:sty m:val="p"/>
                        </m:rPr>
                        <a:rPr lang="en-US" altLang="ja-JP" sz="2493" i="1">
                          <a:latin typeface="Cambria Math" panose="02040503050406030204" pitchFamily="18" charset="0"/>
                        </a:rPr>
                        <m:t>cos</m:t>
                      </m:r>
                      <m:r>
                        <a:rPr lang="en-US" altLang="ja-JP" sz="2493" i="1">
                          <a:latin typeface="Cambria Math" panose="02040503050406030204" pitchFamily="18" charset="0"/>
                        </a:rPr>
                        <m:t>𝜃</m:t>
                      </m:r>
                      <m:r>
                        <a:rPr lang="en-US" altLang="ja-JP" sz="2493" i="1">
                          <a:latin typeface="Cambria Math" panose="02040503050406030204" pitchFamily="18" charset="0"/>
                        </a:rPr>
                        <m:t>)</m:t>
                      </m:r>
                    </m:oMath>
                  </m:oMathPara>
                </a14:m>
                <a:endParaRPr lang="ja-JP" altLang="en-US" sz="2493" dirty="0"/>
              </a:p>
            </p:txBody>
          </p:sp>
        </mc:Choice>
        <mc:Fallback xmlns="">
          <p:sp>
            <p:nvSpPr>
              <p:cNvPr id="19" name="テキスト ボックス 18"/>
              <p:cNvSpPr txBox="1">
                <a:spLocks noRot="1" noChangeAspect="1" noMove="1" noResize="1" noEditPoints="1" noAdjustHandles="1" noChangeArrowheads="1" noChangeShapeType="1" noTextEdit="1"/>
              </p:cNvSpPr>
              <p:nvPr/>
            </p:nvSpPr>
            <p:spPr>
              <a:xfrm>
                <a:off x="4391833" y="5764051"/>
                <a:ext cx="2310248" cy="276999"/>
              </a:xfrm>
              <a:prstGeom prst="rect">
                <a:avLst/>
              </a:prstGeom>
              <a:blipFill rotWithShape="0">
                <a:blip r:embed="rId11"/>
                <a:stretch>
                  <a:fillRect l="-1583" r="-2639" b="-4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テキスト ボックス 19"/>
              <p:cNvSpPr txBox="1"/>
              <p:nvPr/>
            </p:nvSpPr>
            <p:spPr>
              <a:xfrm>
                <a:off x="8439845" y="8822777"/>
                <a:ext cx="2495940" cy="7936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93" i="1">
                              <a:latin typeface="Cambria Math" panose="02040503050406030204" pitchFamily="18" charset="0"/>
                            </a:rPr>
                          </m:ctrlPr>
                        </m:sSubPr>
                        <m:e>
                          <m:r>
                            <a:rPr lang="en-US" altLang="ja-JP" sz="2493" i="1">
                              <a:latin typeface="Cambria Math" panose="02040503050406030204" pitchFamily="18" charset="0"/>
                            </a:rPr>
                            <m:t>𝛽</m:t>
                          </m:r>
                        </m:e>
                        <m:sub>
                          <m:r>
                            <m:rPr>
                              <m:sty m:val="p"/>
                            </m:rPr>
                            <a:rPr lang="en-US" altLang="ja-JP" sz="2493" i="1">
                              <a:latin typeface="Cambria Math" panose="02040503050406030204" pitchFamily="18" charset="0"/>
                            </a:rPr>
                            <m:t>obs</m:t>
                          </m:r>
                        </m:sub>
                      </m:sSub>
                      <m:r>
                        <a:rPr lang="en-US" altLang="ja-JP" sz="2493" i="1">
                          <a:latin typeface="Cambria Math" panose="02040503050406030204" pitchFamily="18" charset="0"/>
                        </a:rPr>
                        <m:t>=</m:t>
                      </m:r>
                      <m:f>
                        <m:fPr>
                          <m:ctrlPr>
                            <a:rPr lang="en-US" altLang="ja-JP" sz="2493" i="1">
                              <a:latin typeface="Cambria Math" panose="02040503050406030204" pitchFamily="18" charset="0"/>
                            </a:rPr>
                          </m:ctrlPr>
                        </m:fPr>
                        <m:num>
                          <m:r>
                            <a:rPr lang="en-US" altLang="ja-JP" sz="2493" i="1">
                              <a:latin typeface="Cambria Math" panose="02040503050406030204" pitchFamily="18" charset="0"/>
                            </a:rPr>
                            <m:t>𝛽</m:t>
                          </m:r>
                          <m:r>
                            <m:rPr>
                              <m:sty m:val="p"/>
                            </m:rPr>
                            <a:rPr lang="en-US" altLang="ja-JP" sz="2493" i="1">
                              <a:latin typeface="Cambria Math" panose="02040503050406030204" pitchFamily="18" charset="0"/>
                            </a:rPr>
                            <m:t>sin</m:t>
                          </m:r>
                          <m:r>
                            <a:rPr lang="en-US" altLang="ja-JP" sz="2493" i="1">
                              <a:latin typeface="Cambria Math" panose="02040503050406030204" pitchFamily="18" charset="0"/>
                            </a:rPr>
                            <m:t>𝜃</m:t>
                          </m:r>
                        </m:num>
                        <m:den>
                          <m:r>
                            <a:rPr lang="en-US" altLang="ja-JP" sz="2493" i="1">
                              <a:latin typeface="Cambria Math" panose="02040503050406030204" pitchFamily="18" charset="0"/>
                            </a:rPr>
                            <m:t>1−</m:t>
                          </m:r>
                          <m:r>
                            <a:rPr lang="en-US" altLang="ja-JP" sz="2493" i="1">
                              <a:latin typeface="Cambria Math" panose="02040503050406030204" pitchFamily="18" charset="0"/>
                            </a:rPr>
                            <m:t>𝛽</m:t>
                          </m:r>
                          <m:r>
                            <m:rPr>
                              <m:sty m:val="p"/>
                            </m:rPr>
                            <a:rPr lang="en-US" altLang="ja-JP" sz="2493" i="1">
                              <a:latin typeface="Cambria Math" panose="02040503050406030204" pitchFamily="18" charset="0"/>
                            </a:rPr>
                            <m:t>cos</m:t>
                          </m:r>
                          <m:r>
                            <a:rPr lang="en-US" altLang="ja-JP" sz="2493" i="1">
                              <a:latin typeface="Cambria Math" panose="02040503050406030204" pitchFamily="18" charset="0"/>
                            </a:rPr>
                            <m:t>𝜃</m:t>
                          </m:r>
                        </m:den>
                      </m:f>
                    </m:oMath>
                  </m:oMathPara>
                </a14:m>
                <a:endParaRPr lang="ja-JP" altLang="en-US" sz="2493" dirty="0"/>
              </a:p>
            </p:txBody>
          </p:sp>
        </mc:Choice>
        <mc:Fallback xmlns="">
          <p:sp>
            <p:nvSpPr>
              <p:cNvPr id="20" name="テキスト ボックス 19"/>
              <p:cNvSpPr txBox="1">
                <a:spLocks noRot="1" noChangeAspect="1" noMove="1" noResize="1" noEditPoints="1" noAdjustHandles="1" noChangeArrowheads="1" noChangeShapeType="1" noTextEdit="1"/>
              </p:cNvSpPr>
              <p:nvPr/>
            </p:nvSpPr>
            <p:spPr>
              <a:xfrm>
                <a:off x="4444365" y="6087239"/>
                <a:ext cx="1801775" cy="572657"/>
              </a:xfrm>
              <a:prstGeom prst="rect">
                <a:avLst/>
              </a:prstGeom>
              <a:blipFill rotWithShape="0">
                <a:blip r:embed="rId12"/>
                <a:stretch>
                  <a:fillRect/>
                </a:stretch>
              </a:blipFill>
            </p:spPr>
            <p:txBody>
              <a:bodyPr/>
              <a:lstStyle/>
              <a:p>
                <a:r>
                  <a:rPr lang="ja-JP" altLang="en-US">
                    <a:noFill/>
                  </a:rPr>
                  <a:t> </a:t>
                </a:r>
              </a:p>
            </p:txBody>
          </p:sp>
        </mc:Fallback>
      </mc:AlternateContent>
      <p:pic>
        <p:nvPicPr>
          <p:cNvPr id="28" name="図 27"/>
          <p:cNvPicPr>
            <a:picLocks noChangeAspect="1"/>
          </p:cNvPicPr>
          <p:nvPr/>
        </p:nvPicPr>
        <p:blipFill>
          <a:blip r:embed="rId13"/>
          <a:stretch>
            <a:fillRect/>
          </a:stretch>
        </p:blipFill>
        <p:spPr>
          <a:xfrm>
            <a:off x="11807727" y="2439931"/>
            <a:ext cx="4024449" cy="2572224"/>
          </a:xfrm>
          <a:prstGeom prst="rect">
            <a:avLst/>
          </a:prstGeom>
        </p:spPr>
      </p:pic>
      <mc:AlternateContent xmlns:mc="http://schemas.openxmlformats.org/markup-compatibility/2006" xmlns:a14="http://schemas.microsoft.com/office/drawing/2010/main">
        <mc:Choice Requires="a14">
          <p:sp>
            <p:nvSpPr>
              <p:cNvPr id="29" name="テキスト ボックス 28"/>
              <p:cNvSpPr txBox="1"/>
              <p:nvPr/>
            </p:nvSpPr>
            <p:spPr>
              <a:xfrm>
                <a:off x="11807727" y="2031477"/>
                <a:ext cx="690254" cy="3836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93" i="1">
                              <a:latin typeface="Cambria Math" panose="02040503050406030204" pitchFamily="18" charset="0"/>
                            </a:rPr>
                          </m:ctrlPr>
                        </m:sSubPr>
                        <m:e>
                          <m:r>
                            <a:rPr lang="en-US" altLang="ja-JP" sz="2493" i="1">
                              <a:latin typeface="Cambria Math" panose="02040503050406030204" pitchFamily="18" charset="0"/>
                            </a:rPr>
                            <m:t>𝛽</m:t>
                          </m:r>
                        </m:e>
                        <m:sub>
                          <m:r>
                            <m:rPr>
                              <m:sty m:val="p"/>
                            </m:rPr>
                            <a:rPr lang="en-US" altLang="ja-JP" sz="2493" i="1">
                              <a:latin typeface="Cambria Math" panose="02040503050406030204" pitchFamily="18" charset="0"/>
                            </a:rPr>
                            <m:t>obs</m:t>
                          </m:r>
                        </m:sub>
                      </m:sSub>
                    </m:oMath>
                  </m:oMathPara>
                </a14:m>
                <a:endParaRPr lang="ja-JP" altLang="en-US" sz="2493" dirty="0"/>
              </a:p>
            </p:txBody>
          </p:sp>
        </mc:Choice>
        <mc:Fallback xmlns="">
          <p:sp>
            <p:nvSpPr>
              <p:cNvPr id="29" name="テキスト ボックス 28"/>
              <p:cNvSpPr txBox="1">
                <a:spLocks noRot="1" noChangeAspect="1" noMove="1" noResize="1" noEditPoints="1" noAdjustHandles="1" noChangeArrowheads="1" noChangeShapeType="1" noTextEdit="1"/>
              </p:cNvSpPr>
              <p:nvPr/>
            </p:nvSpPr>
            <p:spPr>
              <a:xfrm>
                <a:off x="6877099" y="1181654"/>
                <a:ext cx="498213" cy="276999"/>
              </a:xfrm>
              <a:prstGeom prst="rect">
                <a:avLst/>
              </a:prstGeom>
              <a:blipFill rotWithShape="0">
                <a:blip r:embed="rId14"/>
                <a:stretch>
                  <a:fillRect l="-13415" r="-3659" b="-4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テキスト ボックス 29"/>
              <p:cNvSpPr txBox="1"/>
              <p:nvPr/>
            </p:nvSpPr>
            <p:spPr>
              <a:xfrm>
                <a:off x="14465731" y="5000148"/>
                <a:ext cx="1453154" cy="3836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493" i="1">
                          <a:latin typeface="Cambria Math" panose="02040503050406030204" pitchFamily="18" charset="0"/>
                        </a:rPr>
                        <m:t>𝜃</m:t>
                      </m:r>
                      <m:d>
                        <m:dPr>
                          <m:begChr m:val="["/>
                          <m:endChr m:val="]"/>
                          <m:ctrlPr>
                            <a:rPr lang="en-US" altLang="ja-JP" sz="2493" i="1">
                              <a:latin typeface="Cambria Math" panose="02040503050406030204" pitchFamily="18" charset="0"/>
                            </a:rPr>
                          </m:ctrlPr>
                        </m:dPr>
                        <m:e>
                          <m:r>
                            <m:rPr>
                              <m:sty m:val="p"/>
                            </m:rPr>
                            <a:rPr lang="en-US" altLang="ja-JP" sz="2493">
                              <a:latin typeface="Cambria Math" panose="02040503050406030204" pitchFamily="18" charset="0"/>
                            </a:rPr>
                            <m:t>degree</m:t>
                          </m:r>
                        </m:e>
                      </m:d>
                    </m:oMath>
                  </m:oMathPara>
                </a14:m>
                <a:endParaRPr lang="ja-JP" altLang="en-US" sz="2493" dirty="0"/>
              </a:p>
            </p:txBody>
          </p:sp>
        </mc:Choice>
        <mc:Fallback xmlns="">
          <p:sp>
            <p:nvSpPr>
              <p:cNvPr id="30" name="テキスト ボックス 29"/>
              <p:cNvSpPr txBox="1">
                <a:spLocks noRot="1" noChangeAspect="1" noMove="1" noResize="1" noEditPoints="1" noAdjustHandles="1" noChangeArrowheads="1" noChangeShapeType="1" noTextEdit="1"/>
              </p:cNvSpPr>
              <p:nvPr/>
            </p:nvSpPr>
            <p:spPr>
              <a:xfrm>
                <a:off x="8797065" y="3326025"/>
                <a:ext cx="1045158" cy="276999"/>
              </a:xfrm>
              <a:prstGeom prst="rect">
                <a:avLst/>
              </a:prstGeom>
              <a:blipFill rotWithShape="0">
                <a:blip r:embed="rId15"/>
                <a:stretch>
                  <a:fillRect l="-3488" b="-4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p:cNvSpPr txBox="1"/>
              <p:nvPr/>
            </p:nvSpPr>
            <p:spPr>
              <a:xfrm>
                <a:off x="12536851" y="4249546"/>
                <a:ext cx="2556918" cy="3836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493" i="1">
                          <a:latin typeface="Cambria Math" panose="02040503050406030204" pitchFamily="18" charset="0"/>
                        </a:rPr>
                        <m:t>𝛽</m:t>
                      </m:r>
                      <m:r>
                        <a:rPr lang="en-US" altLang="ja-JP" sz="2493" i="1">
                          <a:latin typeface="Cambria Math" panose="02040503050406030204" pitchFamily="18" charset="0"/>
                        </a:rPr>
                        <m:t>=0.997, </m:t>
                      </m:r>
                      <m:r>
                        <m:rPr>
                          <m:sty m:val="p"/>
                        </m:rPr>
                        <a:rPr lang="en-US" altLang="ja-JP" sz="2493">
                          <a:latin typeface="Cambria Math" panose="02040503050406030204" pitchFamily="18" charset="0"/>
                        </a:rPr>
                        <m:t>Γ</m:t>
                      </m:r>
                      <m:r>
                        <a:rPr lang="en-US" altLang="ja-JP" sz="2493" i="1">
                          <a:latin typeface="Cambria Math" panose="02040503050406030204" pitchFamily="18" charset="0"/>
                        </a:rPr>
                        <m:t>≃13</m:t>
                      </m:r>
                    </m:oMath>
                  </m:oMathPara>
                </a14:m>
                <a:endParaRPr lang="ja-JP" altLang="en-US" sz="2493" dirty="0"/>
              </a:p>
            </p:txBody>
          </p:sp>
        </mc:Choice>
        <mc:Fallback xmlns="">
          <p:sp>
            <p:nvSpPr>
              <p:cNvPr id="31" name="テキスト ボックス 30"/>
              <p:cNvSpPr txBox="1">
                <a:spLocks noRot="1" noChangeAspect="1" noMove="1" noResize="1" noEditPoints="1" noAdjustHandles="1" noChangeArrowheads="1" noChangeShapeType="1" noTextEdit="1"/>
              </p:cNvSpPr>
              <p:nvPr/>
            </p:nvSpPr>
            <p:spPr>
              <a:xfrm>
                <a:off x="7403771" y="2783840"/>
                <a:ext cx="1853649" cy="276999"/>
              </a:xfrm>
              <a:prstGeom prst="rect">
                <a:avLst/>
              </a:prstGeom>
              <a:blipFill rotWithShape="0">
                <a:blip r:embed="rId16"/>
                <a:stretch>
                  <a:fillRect l="-3289" r="-1974" b="-4000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30243730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Rotating Black Hole</a:t>
            </a:r>
            <a:endParaRPr kumimoji="1" lang="ja-JP" altLang="en-US" dirty="0"/>
          </a:p>
        </p:txBody>
      </p:sp>
      <p:sp>
        <p:nvSpPr>
          <p:cNvPr id="3" name="テキスト ボックス 2"/>
          <p:cNvSpPr txBox="1"/>
          <p:nvPr/>
        </p:nvSpPr>
        <p:spPr>
          <a:xfrm>
            <a:off x="2618514" y="1416868"/>
            <a:ext cx="5428089" cy="507831"/>
          </a:xfrm>
          <a:prstGeom prst="rect">
            <a:avLst/>
          </a:prstGeom>
          <a:noFill/>
        </p:spPr>
        <p:txBody>
          <a:bodyPr wrap="none" rtlCol="0">
            <a:spAutoFit/>
          </a:bodyPr>
          <a:lstStyle/>
          <a:p>
            <a:r>
              <a:rPr kumimoji="1" lang="en-US" altLang="ja-JP" sz="2700" dirty="0"/>
              <a:t>Angular momentum of black hole</a:t>
            </a:r>
            <a:endParaRPr kumimoji="1" lang="ja-JP" altLang="en-US" sz="2700" dirty="0"/>
          </a:p>
        </p:txBody>
      </p:sp>
      <p:pic>
        <p:nvPicPr>
          <p:cNvPr id="5" name="図 4"/>
          <p:cNvPicPr>
            <a:picLocks noChangeAspect="1"/>
          </p:cNvPicPr>
          <p:nvPr/>
        </p:nvPicPr>
        <p:blipFill>
          <a:blip r:embed="rId2"/>
          <a:stretch>
            <a:fillRect/>
          </a:stretch>
        </p:blipFill>
        <p:spPr>
          <a:xfrm>
            <a:off x="3420247" y="1970780"/>
            <a:ext cx="2753881" cy="1117470"/>
          </a:xfrm>
          <a:prstGeom prst="rect">
            <a:avLst/>
          </a:prstGeom>
        </p:spPr>
      </p:pic>
      <mc:AlternateContent xmlns:mc="http://schemas.openxmlformats.org/markup-compatibility/2006" xmlns:a14="http://schemas.microsoft.com/office/drawing/2010/main">
        <mc:Choice Requires="a14">
          <p:sp>
            <p:nvSpPr>
              <p:cNvPr id="6" name="テキスト ボックス 5"/>
              <p:cNvSpPr txBox="1"/>
              <p:nvPr/>
            </p:nvSpPr>
            <p:spPr>
              <a:xfrm>
                <a:off x="2826274" y="3088250"/>
                <a:ext cx="4186211" cy="507831"/>
              </a:xfrm>
              <a:prstGeom prst="rect">
                <a:avLst/>
              </a:prstGeom>
              <a:noFill/>
            </p:spPr>
            <p:txBody>
              <a:bodyPr wrap="none" rtlCol="0">
                <a:spAutoFit/>
              </a:bodyPr>
              <a:lstStyle/>
              <a:p>
                <a:r>
                  <a:rPr kumimoji="1" lang="en-US" altLang="ja-JP" sz="2700" dirty="0"/>
                  <a:t>The maximum value </a:t>
                </a:r>
                <a14:m>
                  <m:oMath xmlns:m="http://schemas.openxmlformats.org/officeDocument/2006/math">
                    <m:r>
                      <a:rPr kumimoji="1" lang="en-US" altLang="ja-JP" sz="2700" i="1">
                        <a:latin typeface="Cambria Math" panose="02040503050406030204" pitchFamily="18" charset="0"/>
                      </a:rPr>
                      <m:t>𝑎</m:t>
                    </m:r>
                    <m:r>
                      <a:rPr kumimoji="1" lang="en-US" altLang="ja-JP" sz="2700" i="1">
                        <a:latin typeface="Cambria Math" panose="02040503050406030204" pitchFamily="18" charset="0"/>
                      </a:rPr>
                      <m:t>=1</m:t>
                    </m:r>
                  </m:oMath>
                </a14:m>
                <a:endParaRPr kumimoji="1" lang="ja-JP" altLang="en-US" sz="27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359532" y="2059151"/>
                <a:ext cx="2856103" cy="369332"/>
              </a:xfrm>
              <a:prstGeom prst="rect">
                <a:avLst/>
              </a:prstGeom>
              <a:blipFill rotWithShape="0">
                <a:blip r:embed="rId3"/>
                <a:stretch>
                  <a:fillRect l="-1923" t="-13333" b="-23333"/>
                </a:stretch>
              </a:blipFill>
            </p:spPr>
            <p:txBody>
              <a:bodyPr/>
              <a:lstStyle/>
              <a:p>
                <a:r>
                  <a:rPr lang="ja-JP" altLang="en-US">
                    <a:noFill/>
                  </a:rPr>
                  <a:t> </a:t>
                </a:r>
              </a:p>
            </p:txBody>
          </p:sp>
        </mc:Fallback>
      </mc:AlternateContent>
      <p:sp>
        <p:nvSpPr>
          <p:cNvPr id="7" name="テキスト ボックス 6"/>
          <p:cNvSpPr txBox="1"/>
          <p:nvPr/>
        </p:nvSpPr>
        <p:spPr>
          <a:xfrm>
            <a:off x="2826274" y="4278744"/>
            <a:ext cx="3156633" cy="507831"/>
          </a:xfrm>
          <a:prstGeom prst="rect">
            <a:avLst/>
          </a:prstGeom>
          <a:noFill/>
        </p:spPr>
        <p:txBody>
          <a:bodyPr wrap="none" rtlCol="0">
            <a:spAutoFit/>
          </a:bodyPr>
          <a:lstStyle/>
          <a:p>
            <a:r>
              <a:rPr kumimoji="1" lang="en-US" altLang="ja-JP" sz="2700" dirty="0"/>
              <a:t>Mass of black hole</a:t>
            </a:r>
            <a:endParaRPr kumimoji="1" lang="ja-JP" altLang="en-US" sz="2700" dirty="0"/>
          </a:p>
        </p:txBody>
      </p:sp>
      <p:pic>
        <p:nvPicPr>
          <p:cNvPr id="8" name="図 7"/>
          <p:cNvPicPr>
            <a:picLocks noChangeAspect="1"/>
          </p:cNvPicPr>
          <p:nvPr/>
        </p:nvPicPr>
        <p:blipFill>
          <a:blip r:embed="rId4"/>
          <a:stretch>
            <a:fillRect/>
          </a:stretch>
        </p:blipFill>
        <p:spPr>
          <a:xfrm>
            <a:off x="3420248" y="4759632"/>
            <a:ext cx="4267389" cy="1114607"/>
          </a:xfrm>
          <a:prstGeom prst="rect">
            <a:avLst/>
          </a:prstGeom>
        </p:spPr>
      </p:pic>
      <p:sp>
        <p:nvSpPr>
          <p:cNvPr id="9" name="テキスト ボックス 8"/>
          <p:cNvSpPr txBox="1"/>
          <p:nvPr/>
        </p:nvSpPr>
        <p:spPr>
          <a:xfrm>
            <a:off x="3931716" y="5801342"/>
            <a:ext cx="2053767" cy="507831"/>
          </a:xfrm>
          <a:prstGeom prst="rect">
            <a:avLst/>
          </a:prstGeom>
          <a:noFill/>
        </p:spPr>
        <p:txBody>
          <a:bodyPr wrap="none" rtlCol="0">
            <a:spAutoFit/>
          </a:bodyPr>
          <a:lstStyle/>
          <a:p>
            <a:r>
              <a:rPr kumimoji="1" lang="en-US" altLang="ja-JP" sz="2700" dirty="0"/>
              <a:t>naked mass</a:t>
            </a:r>
            <a:endParaRPr kumimoji="1" lang="ja-JP" altLang="en-US" sz="2700" dirty="0"/>
          </a:p>
        </p:txBody>
      </p:sp>
      <p:cxnSp>
        <p:nvCxnSpPr>
          <p:cNvPr id="11" name="直線コネクタ 10"/>
          <p:cNvCxnSpPr/>
          <p:nvPr/>
        </p:nvCxnSpPr>
        <p:spPr bwMode="auto">
          <a:xfrm flipV="1">
            <a:off x="4797189" y="5520690"/>
            <a:ext cx="170831" cy="35354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テキスト ボックス 11"/>
          <p:cNvSpPr txBox="1"/>
          <p:nvPr/>
        </p:nvSpPr>
        <p:spPr>
          <a:xfrm>
            <a:off x="2934269" y="6654641"/>
            <a:ext cx="2829621" cy="507831"/>
          </a:xfrm>
          <a:prstGeom prst="rect">
            <a:avLst/>
          </a:prstGeom>
          <a:noFill/>
        </p:spPr>
        <p:txBody>
          <a:bodyPr wrap="none" rtlCol="0">
            <a:spAutoFit/>
          </a:bodyPr>
          <a:lstStyle/>
          <a:p>
            <a:r>
              <a:rPr kumimoji="1" lang="en-US" altLang="ja-JP" sz="2700" dirty="0"/>
              <a:t>Rotation energy</a:t>
            </a:r>
            <a:endParaRPr kumimoji="1" lang="ja-JP" altLang="en-US" sz="2700" dirty="0"/>
          </a:p>
        </p:txBody>
      </p:sp>
      <p:pic>
        <p:nvPicPr>
          <p:cNvPr id="13" name="図 12"/>
          <p:cNvPicPr>
            <a:picLocks noChangeAspect="1"/>
          </p:cNvPicPr>
          <p:nvPr/>
        </p:nvPicPr>
        <p:blipFill>
          <a:blip r:embed="rId5"/>
          <a:stretch>
            <a:fillRect/>
          </a:stretch>
        </p:blipFill>
        <p:spPr>
          <a:xfrm>
            <a:off x="3291091" y="7401984"/>
            <a:ext cx="4396546" cy="594139"/>
          </a:xfrm>
          <a:prstGeom prst="rect">
            <a:avLst/>
          </a:prstGeom>
        </p:spPr>
      </p:pic>
      <mc:AlternateContent xmlns:mc="http://schemas.openxmlformats.org/markup-compatibility/2006" xmlns:a14="http://schemas.microsoft.com/office/drawing/2010/main">
        <mc:Choice Requires="a14">
          <p:sp>
            <p:nvSpPr>
              <p:cNvPr id="14" name="テキスト ボックス 13"/>
              <p:cNvSpPr txBox="1"/>
              <p:nvPr/>
            </p:nvSpPr>
            <p:spPr>
              <a:xfrm>
                <a:off x="2934269" y="8328569"/>
                <a:ext cx="1714380" cy="507831"/>
              </a:xfrm>
              <a:prstGeom prst="rect">
                <a:avLst/>
              </a:prstGeom>
              <a:noFill/>
            </p:spPr>
            <p:txBody>
              <a:bodyPr wrap="none" rtlCol="0">
                <a:spAutoFit/>
              </a:bodyPr>
              <a:lstStyle/>
              <a:p>
                <a:r>
                  <a:rPr kumimoji="1" lang="en-US" altLang="ja-JP" sz="2700" dirty="0"/>
                  <a:t>For </a:t>
                </a:r>
                <a14:m>
                  <m:oMath xmlns:m="http://schemas.openxmlformats.org/officeDocument/2006/math">
                    <m:r>
                      <a:rPr kumimoji="1" lang="en-US" altLang="ja-JP" sz="2700" i="1">
                        <a:latin typeface="Cambria Math" panose="02040503050406030204" pitchFamily="18" charset="0"/>
                      </a:rPr>
                      <m:t>𝑎</m:t>
                    </m:r>
                    <m:r>
                      <a:rPr kumimoji="1" lang="en-US" altLang="ja-JP" sz="2700" i="1">
                        <a:latin typeface="Cambria Math" panose="02040503050406030204" pitchFamily="18" charset="0"/>
                      </a:rPr>
                      <m:t>=1</m:t>
                    </m:r>
                  </m:oMath>
                </a14:m>
                <a:endParaRPr kumimoji="1" lang="ja-JP" altLang="en-US" sz="2700"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431540" y="5553236"/>
                <a:ext cx="1205010" cy="369332"/>
              </a:xfrm>
              <a:prstGeom prst="rect">
                <a:avLst/>
              </a:prstGeom>
              <a:blipFill rotWithShape="0">
                <a:blip r:embed="rId6"/>
                <a:stretch>
                  <a:fillRect l="-4569" t="-13115" b="-213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p:cNvSpPr txBox="1"/>
              <p:nvPr/>
            </p:nvSpPr>
            <p:spPr>
              <a:xfrm>
                <a:off x="3808704" y="9030538"/>
                <a:ext cx="3137333" cy="9532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700" i="1">
                              <a:latin typeface="Cambria Math" panose="02040503050406030204" pitchFamily="18" charset="0"/>
                            </a:rPr>
                          </m:ctrlPr>
                        </m:fPr>
                        <m:num>
                          <m:r>
                            <m:rPr>
                              <m:sty m:val="p"/>
                            </m:rPr>
                            <a:rPr kumimoji="1" lang="en-US" altLang="ja-JP" sz="2700">
                              <a:latin typeface="Cambria Math" panose="02040503050406030204" pitchFamily="18" charset="0"/>
                            </a:rPr>
                            <m:t>Δ</m:t>
                          </m:r>
                          <m:r>
                            <a:rPr kumimoji="1" lang="en-US" altLang="ja-JP" sz="2700" i="1">
                              <a:latin typeface="Cambria Math" panose="02040503050406030204" pitchFamily="18" charset="0"/>
                            </a:rPr>
                            <m:t>𝑀</m:t>
                          </m:r>
                        </m:num>
                        <m:den>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𝑀</m:t>
                              </m:r>
                            </m:e>
                            <m:sub>
                              <m:r>
                                <m:rPr>
                                  <m:sty m:val="p"/>
                                </m:rPr>
                                <a:rPr kumimoji="1" lang="en-US" altLang="ja-JP" sz="2700">
                                  <a:latin typeface="Cambria Math" panose="02040503050406030204" pitchFamily="18" charset="0"/>
                                </a:rPr>
                                <m:t>BH</m:t>
                              </m:r>
                            </m:sub>
                          </m:sSub>
                        </m:den>
                      </m:f>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ad>
                            <m:radPr>
                              <m:degHide m:val="on"/>
                              <m:ctrlPr>
                                <a:rPr kumimoji="1" lang="en-US" altLang="ja-JP" sz="2700" i="1">
                                  <a:latin typeface="Cambria Math" panose="02040503050406030204" pitchFamily="18" charset="0"/>
                                </a:rPr>
                              </m:ctrlPr>
                            </m:radPr>
                            <m:deg/>
                            <m:e>
                              <m:r>
                                <a:rPr kumimoji="1" lang="en-US" altLang="ja-JP" sz="2700" i="1">
                                  <a:latin typeface="Cambria Math" panose="02040503050406030204" pitchFamily="18" charset="0"/>
                                </a:rPr>
                                <m:t>2</m:t>
                              </m:r>
                            </m:e>
                          </m:rad>
                          <m:r>
                            <a:rPr kumimoji="1" lang="en-US" altLang="ja-JP" sz="2700" i="1">
                              <a:latin typeface="Cambria Math" panose="02040503050406030204" pitchFamily="18" charset="0"/>
                            </a:rPr>
                            <m:t>−1</m:t>
                          </m:r>
                        </m:num>
                        <m:den>
                          <m:rad>
                            <m:radPr>
                              <m:degHide m:val="on"/>
                              <m:ctrlPr>
                                <a:rPr kumimoji="1" lang="en-US" altLang="ja-JP" sz="2700" i="1">
                                  <a:latin typeface="Cambria Math" panose="02040503050406030204" pitchFamily="18" charset="0"/>
                                </a:rPr>
                              </m:ctrlPr>
                            </m:radPr>
                            <m:deg/>
                            <m:e>
                              <m:r>
                                <a:rPr kumimoji="1" lang="en-US" altLang="ja-JP" sz="2700" i="1">
                                  <a:latin typeface="Cambria Math" panose="02040503050406030204" pitchFamily="18" charset="0"/>
                                </a:rPr>
                                <m:t>2</m:t>
                              </m:r>
                            </m:e>
                          </m:rad>
                        </m:den>
                      </m:f>
                      <m:r>
                        <a:rPr kumimoji="1" lang="en-US" altLang="ja-JP" sz="2700" i="1">
                          <a:latin typeface="Cambria Math" panose="02040503050406030204" pitchFamily="18" charset="0"/>
                        </a:rPr>
                        <m:t>∼0.3</m:t>
                      </m:r>
                    </m:oMath>
                  </m:oMathPara>
                </a14:m>
                <a:endParaRPr kumimoji="1" lang="ja-JP" altLang="en-US" sz="2700" dirty="0"/>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1014587" y="6021288"/>
                <a:ext cx="2096856" cy="635495"/>
              </a:xfrm>
              <a:prstGeom prst="rect">
                <a:avLst/>
              </a:prstGeom>
              <a:blipFill rotWithShape="0">
                <a:blip r:embed="rId7"/>
                <a:stretch>
                  <a:fillRect/>
                </a:stretch>
              </a:blipFill>
            </p:spPr>
            <p:txBody>
              <a:bodyPr/>
              <a:lstStyle/>
              <a:p>
                <a:r>
                  <a:rPr lang="ja-JP" altLang="en-US">
                    <a:noFill/>
                  </a:rPr>
                  <a:t> </a:t>
                </a:r>
              </a:p>
            </p:txBody>
          </p:sp>
        </mc:Fallback>
      </mc:AlternateContent>
      <p:sp>
        <p:nvSpPr>
          <p:cNvPr id="17" name="テキスト ボックス 16"/>
          <p:cNvSpPr txBox="1"/>
          <p:nvPr/>
        </p:nvSpPr>
        <p:spPr>
          <a:xfrm>
            <a:off x="9629979" y="1486106"/>
            <a:ext cx="4735592" cy="923330"/>
          </a:xfrm>
          <a:prstGeom prst="rect">
            <a:avLst/>
          </a:prstGeom>
          <a:noFill/>
        </p:spPr>
        <p:txBody>
          <a:bodyPr wrap="none" rtlCol="0">
            <a:spAutoFit/>
          </a:bodyPr>
          <a:lstStyle/>
          <a:p>
            <a:r>
              <a:rPr kumimoji="1" lang="en-US" altLang="ja-JP" sz="2700" dirty="0"/>
              <a:t>This rotation energy can be</a:t>
            </a:r>
          </a:p>
          <a:p>
            <a:r>
              <a:rPr lang="en-US" altLang="ja-JP" sz="2700" dirty="0"/>
              <a:t>used as the jet energy?</a:t>
            </a:r>
            <a:endParaRPr kumimoji="1" lang="ja-JP" altLang="en-US" sz="2700" dirty="0"/>
          </a:p>
        </p:txBody>
      </p:sp>
      <p:pic>
        <p:nvPicPr>
          <p:cNvPr id="13316" name="Picture 4" descr="http://www.cosmicteaparty.org/files/blackholespi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29979" y="3937109"/>
            <a:ext cx="5142706" cy="3728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81948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Ergosphere</a:t>
            </a:r>
            <a:endParaRPr kumimoji="1" lang="ja-JP" altLang="en-US" dirty="0"/>
          </a:p>
        </p:txBody>
      </p:sp>
      <p:pic>
        <p:nvPicPr>
          <p:cNvPr id="14338" name="Picture 2" descr="ãergosphere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6719" y="1470865"/>
            <a:ext cx="5721068" cy="4217345"/>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p:cNvPicPr>
            <a:picLocks noChangeAspect="1"/>
          </p:cNvPicPr>
          <p:nvPr/>
        </p:nvPicPr>
        <p:blipFill>
          <a:blip r:embed="rId3"/>
          <a:stretch>
            <a:fillRect/>
          </a:stretch>
        </p:blipFill>
        <p:spPr>
          <a:xfrm>
            <a:off x="8010050" y="1362869"/>
            <a:ext cx="5569386" cy="1090338"/>
          </a:xfrm>
          <a:prstGeom prst="rect">
            <a:avLst/>
          </a:prstGeom>
        </p:spPr>
      </p:pic>
      <p:cxnSp>
        <p:nvCxnSpPr>
          <p:cNvPr id="5" name="直線コネクタ 4"/>
          <p:cNvCxnSpPr/>
          <p:nvPr/>
        </p:nvCxnSpPr>
        <p:spPr bwMode="auto">
          <a:xfrm flipH="1">
            <a:off x="7740061" y="2226832"/>
            <a:ext cx="485979" cy="377984"/>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6" name="テキスト ボックス 5"/>
              <p:cNvSpPr txBox="1"/>
              <p:nvPr/>
            </p:nvSpPr>
            <p:spPr>
              <a:xfrm>
                <a:off x="10378021" y="2327860"/>
                <a:ext cx="3144707" cy="507831"/>
              </a:xfrm>
              <a:prstGeom prst="rect">
                <a:avLst/>
              </a:prstGeom>
              <a:noFill/>
            </p:spPr>
            <p:txBody>
              <a:bodyPr wrap="none" rtlCol="0">
                <a:spAutoFit/>
              </a:bodyPr>
              <a:lstStyle/>
              <a:p>
                <a:r>
                  <a:rPr kumimoji="1" lang="en-US" altLang="ja-JP" sz="2700" dirty="0"/>
                  <a:t>defined by </a:t>
                </a:r>
                <a14:m>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𝑔</m:t>
                        </m:r>
                      </m:e>
                      <m:sub>
                        <m:r>
                          <a:rPr kumimoji="1" lang="en-US" altLang="ja-JP" sz="2700" i="1">
                            <a:latin typeface="Cambria Math" panose="02040503050406030204" pitchFamily="18" charset="0"/>
                          </a:rPr>
                          <m:t>00</m:t>
                        </m:r>
                      </m:sub>
                    </m:sSub>
                    <m:r>
                      <a:rPr kumimoji="1" lang="en-US" altLang="ja-JP" sz="2700" i="1">
                        <a:latin typeface="Cambria Math" panose="02040503050406030204" pitchFamily="18" charset="0"/>
                      </a:rPr>
                      <m:t>=0</m:t>
                    </m:r>
                  </m:oMath>
                </a14:m>
                <a:endParaRPr kumimoji="1" lang="ja-JP" altLang="en-US" sz="27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5394807" y="1552146"/>
                <a:ext cx="2161233" cy="369332"/>
              </a:xfrm>
              <a:prstGeom prst="rect">
                <a:avLst/>
              </a:prstGeom>
              <a:blipFill rotWithShape="0">
                <a:blip r:embed="rId4"/>
                <a:stretch>
                  <a:fillRect l="-2535" t="-13333" b="-23333"/>
                </a:stretch>
              </a:blipFill>
            </p:spPr>
            <p:txBody>
              <a:bodyPr/>
              <a:lstStyle/>
              <a:p>
                <a:r>
                  <a:rPr lang="ja-JP" altLang="en-US">
                    <a:noFill/>
                  </a:rPr>
                  <a:t> </a:t>
                </a:r>
              </a:p>
            </p:txBody>
          </p:sp>
        </mc:Fallback>
      </mc:AlternateContent>
      <p:pic>
        <p:nvPicPr>
          <p:cNvPr id="7" name="図 6"/>
          <p:cNvPicPr>
            <a:picLocks noChangeAspect="1"/>
          </p:cNvPicPr>
          <p:nvPr/>
        </p:nvPicPr>
        <p:blipFill>
          <a:blip r:embed="rId5"/>
          <a:stretch>
            <a:fillRect/>
          </a:stretch>
        </p:blipFill>
        <p:spPr>
          <a:xfrm>
            <a:off x="8337787" y="4386739"/>
            <a:ext cx="4206107" cy="886200"/>
          </a:xfrm>
          <a:prstGeom prst="rect">
            <a:avLst/>
          </a:prstGeom>
        </p:spPr>
      </p:pic>
      <p:cxnSp>
        <p:nvCxnSpPr>
          <p:cNvPr id="9" name="直線コネクタ 8"/>
          <p:cNvCxnSpPr/>
          <p:nvPr/>
        </p:nvCxnSpPr>
        <p:spPr bwMode="auto">
          <a:xfrm flipH="1" flipV="1">
            <a:off x="7010795" y="4109782"/>
            <a:ext cx="1971212" cy="428565"/>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2" name="テキスト ボックス 11"/>
              <p:cNvSpPr txBox="1"/>
              <p:nvPr/>
            </p:nvSpPr>
            <p:spPr>
              <a:xfrm>
                <a:off x="10794742" y="5226727"/>
                <a:ext cx="3239285" cy="507831"/>
              </a:xfrm>
              <a:prstGeom prst="rect">
                <a:avLst/>
              </a:prstGeom>
              <a:noFill/>
            </p:spPr>
            <p:txBody>
              <a:bodyPr wrap="none" rtlCol="0">
                <a:spAutoFit/>
              </a:bodyPr>
              <a:lstStyle/>
              <a:p>
                <a:r>
                  <a:rPr kumimoji="1" lang="en-US" altLang="ja-JP" sz="2700" dirty="0"/>
                  <a:t>defined by </a:t>
                </a:r>
                <a14:m>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𝑔</m:t>
                        </m:r>
                      </m:e>
                      <m:sub>
                        <m:r>
                          <a:rPr kumimoji="1" lang="en-US" altLang="ja-JP" sz="2700" i="1">
                            <a:latin typeface="Cambria Math" panose="02040503050406030204" pitchFamily="18" charset="0"/>
                          </a:rPr>
                          <m:t>11</m:t>
                        </m:r>
                      </m:sub>
                    </m:sSub>
                    <m:r>
                      <a:rPr kumimoji="1" lang="en-US" altLang="ja-JP" sz="2700" i="1">
                        <a:latin typeface="Cambria Math" panose="02040503050406030204" pitchFamily="18" charset="0"/>
                      </a:rPr>
                      <m:t>=∞</m:t>
                    </m:r>
                  </m:oMath>
                </a14:m>
                <a:endParaRPr kumimoji="1" lang="ja-JP" altLang="en-US" sz="2700"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5672664" y="3485022"/>
                <a:ext cx="2223237" cy="369332"/>
              </a:xfrm>
              <a:prstGeom prst="rect">
                <a:avLst/>
              </a:prstGeom>
              <a:blipFill rotWithShape="0">
                <a:blip r:embed="rId6"/>
                <a:stretch>
                  <a:fillRect l="-2473" t="-13333" b="-23333"/>
                </a:stretch>
              </a:blipFill>
            </p:spPr>
            <p:txBody>
              <a:bodyPr/>
              <a:lstStyle/>
              <a:p>
                <a:r>
                  <a:rPr lang="ja-JP" altLang="en-US">
                    <a:noFill/>
                  </a:rPr>
                  <a:t> </a:t>
                </a:r>
              </a:p>
            </p:txBody>
          </p:sp>
        </mc:Fallback>
      </mc:AlternateContent>
      <p:cxnSp>
        <p:nvCxnSpPr>
          <p:cNvPr id="13" name="直線コネクタ 12"/>
          <p:cNvCxnSpPr/>
          <p:nvPr/>
        </p:nvCxnSpPr>
        <p:spPr bwMode="auto">
          <a:xfrm flipH="1">
            <a:off x="7740061" y="3360784"/>
            <a:ext cx="1241946" cy="248183"/>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5" name="テキスト ボックス 14"/>
              <p:cNvSpPr txBox="1"/>
              <p:nvPr/>
            </p:nvSpPr>
            <p:spPr>
              <a:xfrm>
                <a:off x="8982859" y="3143017"/>
                <a:ext cx="5416804" cy="923330"/>
              </a:xfrm>
              <a:prstGeom prst="rect">
                <a:avLst/>
              </a:prstGeom>
              <a:noFill/>
            </p:spPr>
            <p:txBody>
              <a:bodyPr wrap="none" rtlCol="0">
                <a:spAutoFit/>
              </a:bodyPr>
              <a:lstStyle/>
              <a:p>
                <a:r>
                  <a:rPr kumimoji="1" lang="en-US" altLang="ja-JP" sz="2700" dirty="0"/>
                  <a:t>Here, </a:t>
                </a:r>
                <a14:m>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𝑔</m:t>
                        </m:r>
                      </m:e>
                      <m:sub>
                        <m:r>
                          <a:rPr kumimoji="1" lang="en-US" altLang="ja-JP" sz="2700" i="1">
                            <a:latin typeface="Cambria Math" panose="02040503050406030204" pitchFamily="18" charset="0"/>
                          </a:rPr>
                          <m:t>00</m:t>
                        </m:r>
                      </m:sub>
                    </m:sSub>
                    <m:r>
                      <a:rPr kumimoji="1" lang="en-US" altLang="ja-JP" sz="2700" i="1">
                        <a:latin typeface="Cambria Math" panose="02040503050406030204" pitchFamily="18" charset="0"/>
                      </a:rPr>
                      <m:t>&lt;0</m:t>
                    </m:r>
                  </m:oMath>
                </a14:m>
                <a:r>
                  <a:rPr kumimoji="1" lang="en-US" altLang="ja-JP" sz="2700" dirty="0"/>
                  <a:t>,</a:t>
                </a:r>
              </a:p>
              <a:p>
                <a:r>
                  <a:rPr lang="en-US" altLang="ja-JP" sz="2700" dirty="0"/>
                  <a:t> </a:t>
                </a:r>
                <a:r>
                  <a:rPr kumimoji="1" lang="en-US" altLang="ja-JP" sz="2700" dirty="0"/>
                  <a:t>the energy </a:t>
                </a:r>
                <a14:m>
                  <m:oMath xmlns:m="http://schemas.openxmlformats.org/officeDocument/2006/math">
                    <m:r>
                      <a:rPr kumimoji="1" lang="en-US" altLang="ja-JP" sz="2700" i="1">
                        <a:latin typeface="Cambria Math" panose="02040503050406030204" pitchFamily="18" charset="0"/>
                      </a:rPr>
                      <m:t>𝑐</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𝑝</m:t>
                        </m:r>
                      </m:e>
                      <m:sub>
                        <m:r>
                          <a:rPr kumimoji="1" lang="en-US" altLang="ja-JP" sz="2700" i="1">
                            <a:latin typeface="Cambria Math" panose="02040503050406030204" pitchFamily="18" charset="0"/>
                          </a:rPr>
                          <m:t>0</m:t>
                        </m:r>
                      </m:sub>
                    </m:sSub>
                  </m:oMath>
                </a14:m>
                <a:r>
                  <a:rPr kumimoji="1" lang="ja-JP" altLang="en-US" sz="2700" dirty="0"/>
                  <a:t> </a:t>
                </a:r>
                <a:r>
                  <a:rPr kumimoji="1" lang="en-US" altLang="ja-JP" sz="2700" dirty="0"/>
                  <a:t>can be negative.</a:t>
                </a:r>
                <a:endParaRPr kumimoji="1" lang="ja-JP" altLang="en-US" sz="2700" dirty="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4464556" y="2095668"/>
                <a:ext cx="3677545" cy="646331"/>
              </a:xfrm>
              <a:prstGeom prst="rect">
                <a:avLst/>
              </a:prstGeom>
              <a:blipFill rotWithShape="0">
                <a:blip r:embed="rId7"/>
                <a:stretch>
                  <a:fillRect l="-1325" t="-7547" r="-828" b="-12264"/>
                </a:stretch>
              </a:blipFill>
            </p:spPr>
            <p:txBody>
              <a:bodyPr/>
              <a:lstStyle/>
              <a:p>
                <a:r>
                  <a:rPr lang="ja-JP" altLang="en-US">
                    <a:noFill/>
                  </a:rPr>
                  <a:t> </a:t>
                </a:r>
              </a:p>
            </p:txBody>
          </p:sp>
        </mc:Fallback>
      </mc:AlternateContent>
      <p:sp>
        <p:nvSpPr>
          <p:cNvPr id="16" name="テキスト ボックス 15"/>
          <p:cNvSpPr txBox="1"/>
          <p:nvPr/>
        </p:nvSpPr>
        <p:spPr>
          <a:xfrm>
            <a:off x="3313459" y="5591559"/>
            <a:ext cx="2909771" cy="507831"/>
          </a:xfrm>
          <a:prstGeom prst="rect">
            <a:avLst/>
          </a:prstGeom>
          <a:noFill/>
        </p:spPr>
        <p:txBody>
          <a:bodyPr wrap="none" rtlCol="0">
            <a:spAutoFit/>
          </a:bodyPr>
          <a:lstStyle/>
          <a:p>
            <a:r>
              <a:rPr kumimoji="1" lang="en-US" altLang="ja-JP" sz="2700" dirty="0"/>
              <a:t>Penrose process</a:t>
            </a:r>
            <a:endParaRPr kumimoji="1" lang="ja-JP" altLang="en-US" sz="2700" dirty="0"/>
          </a:p>
        </p:txBody>
      </p:sp>
      <mc:AlternateContent xmlns:mc="http://schemas.openxmlformats.org/markup-compatibility/2006" xmlns:a14="http://schemas.microsoft.com/office/drawing/2010/main">
        <mc:Choice Requires="a14">
          <p:sp>
            <p:nvSpPr>
              <p:cNvPr id="17" name="テキスト ボックス 16"/>
              <p:cNvSpPr txBox="1"/>
              <p:nvPr/>
            </p:nvSpPr>
            <p:spPr>
              <a:xfrm>
                <a:off x="3410975" y="7107316"/>
                <a:ext cx="10612201" cy="1938992"/>
              </a:xfrm>
              <a:prstGeom prst="rect">
                <a:avLst/>
              </a:prstGeom>
              <a:noFill/>
            </p:spPr>
            <p:txBody>
              <a:bodyPr wrap="none" rtlCol="0">
                <a:spAutoFit/>
              </a:bodyPr>
              <a:lstStyle/>
              <a:p>
                <a:r>
                  <a:rPr kumimoji="1" lang="en-US" altLang="ja-JP" sz="2400" dirty="0"/>
                  <a:t>The initial energy of particle outside the ergosphere </a:t>
                </a:r>
                <a14:m>
                  <m:oMath xmlns:m="http://schemas.openxmlformats.org/officeDocument/2006/math">
                    <m:r>
                      <a:rPr kumimoji="1" lang="en-US" altLang="ja-JP" sz="2400" i="1">
                        <a:latin typeface="Cambria Math" panose="02040503050406030204" pitchFamily="18" charset="0"/>
                      </a:rPr>
                      <m:t>𝜀</m:t>
                    </m:r>
                    <m:r>
                      <a:rPr kumimoji="1" lang="en-US" altLang="ja-JP" sz="2400" i="1">
                        <a:latin typeface="Cambria Math" panose="02040503050406030204" pitchFamily="18" charset="0"/>
                      </a:rPr>
                      <m:t>=</m:t>
                    </m:r>
                    <m:r>
                      <a:rPr kumimoji="1" lang="en-US" altLang="ja-JP" sz="2400" i="1">
                        <a:latin typeface="Cambria Math" panose="02040503050406030204" pitchFamily="18" charset="0"/>
                      </a:rPr>
                      <m:t>𝑐</m:t>
                    </m:r>
                    <m:sSub>
                      <m:sSubPr>
                        <m:ctrlPr>
                          <a:rPr kumimoji="1" lang="en-US" altLang="ja-JP" sz="2400" i="1">
                            <a:latin typeface="Cambria Math" panose="02040503050406030204" pitchFamily="18" charset="0"/>
                          </a:rPr>
                        </m:ctrlPr>
                      </m:sSubPr>
                      <m:e>
                        <m:r>
                          <a:rPr kumimoji="1" lang="en-US" altLang="ja-JP" sz="2400" i="1">
                            <a:latin typeface="Cambria Math" panose="02040503050406030204" pitchFamily="18" charset="0"/>
                          </a:rPr>
                          <m:t>𝑝</m:t>
                        </m:r>
                      </m:e>
                      <m:sub>
                        <m:r>
                          <a:rPr kumimoji="1" lang="en-US" altLang="ja-JP" sz="2400" i="1">
                            <a:latin typeface="Cambria Math" panose="02040503050406030204" pitchFamily="18" charset="0"/>
                          </a:rPr>
                          <m:t>0</m:t>
                        </m:r>
                      </m:sub>
                    </m:sSub>
                    <m:r>
                      <a:rPr kumimoji="1" lang="en-US" altLang="ja-JP" sz="2400" i="1">
                        <a:latin typeface="Cambria Math" panose="02040503050406030204" pitchFamily="18" charset="0"/>
                      </a:rPr>
                      <m:t>&gt;0</m:t>
                    </m:r>
                  </m:oMath>
                </a14:m>
                <a:r>
                  <a:rPr kumimoji="1" lang="en-US" altLang="ja-JP" sz="2400" dirty="0"/>
                  <a:t>.</a:t>
                </a:r>
              </a:p>
              <a:p>
                <a:r>
                  <a:rPr lang="en-US" altLang="ja-JP" sz="2400" dirty="0"/>
                  <a:t>It penetrate into the ergosphere, keeping </a:t>
                </a:r>
                <a14:m>
                  <m:oMath xmlns:m="http://schemas.openxmlformats.org/officeDocument/2006/math">
                    <m:r>
                      <a:rPr lang="en-US" altLang="ja-JP" sz="2400" i="1">
                        <a:latin typeface="Cambria Math" panose="02040503050406030204" pitchFamily="18" charset="0"/>
                      </a:rPr>
                      <m:t>𝜀</m:t>
                    </m:r>
                  </m:oMath>
                </a14:m>
                <a:r>
                  <a:rPr kumimoji="1" lang="ja-JP" altLang="en-US" sz="2400" dirty="0"/>
                  <a:t> </a:t>
                </a:r>
                <a:r>
                  <a:rPr kumimoji="1" lang="en-US" altLang="ja-JP" sz="2400" dirty="0"/>
                  <a:t>constant.</a:t>
                </a:r>
              </a:p>
              <a:p>
                <a:r>
                  <a:rPr lang="en-US" altLang="ja-JP" sz="2400" dirty="0"/>
                  <a:t>It decays into two particles. The energy of one can be negative.</a:t>
                </a:r>
              </a:p>
              <a:p>
                <a:r>
                  <a:rPr kumimoji="1" lang="en-US" altLang="ja-JP" sz="2400" dirty="0"/>
                  <a:t>The negative energy particle falls into the BH: energy of BH decreases!</a:t>
                </a:r>
              </a:p>
              <a:p>
                <a:r>
                  <a:rPr lang="en-US" altLang="ja-JP" sz="2400" dirty="0"/>
                  <a:t>The escaped other particle has energy larger than the initial value.</a:t>
                </a:r>
                <a:endParaRPr kumimoji="1" lang="ja-JP" altLang="en-US" sz="2400" dirty="0"/>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749393" y="4738942"/>
                <a:ext cx="7146508" cy="1323439"/>
              </a:xfrm>
              <a:prstGeom prst="rect">
                <a:avLst/>
              </a:prstGeom>
              <a:blipFill rotWithShape="0">
                <a:blip r:embed="rId8"/>
                <a:stretch>
                  <a:fillRect l="-512" t="-1843" b="-506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正方形/長方形 19"/>
              <p:cNvSpPr/>
              <p:nvPr/>
            </p:nvSpPr>
            <p:spPr>
              <a:xfrm>
                <a:off x="8080039" y="5741131"/>
                <a:ext cx="468140" cy="5078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700" i="1">
                          <a:latin typeface="Cambria Math" panose="02040503050406030204" pitchFamily="18" charset="0"/>
                        </a:rPr>
                        <m:t>𝜀</m:t>
                      </m:r>
                    </m:oMath>
                  </m:oMathPara>
                </a14:m>
                <a:endParaRPr lang="ja-JP" altLang="en-US" sz="2700" dirty="0"/>
              </a:p>
            </p:txBody>
          </p:sp>
        </mc:Choice>
        <mc:Fallback xmlns="">
          <p:sp>
            <p:nvSpPr>
              <p:cNvPr id="20" name="正方形/長方形 19"/>
              <p:cNvSpPr>
                <a:spLocks noRot="1" noChangeAspect="1" noMove="1" noResize="1" noEditPoints="1" noAdjustHandles="1" noChangeArrowheads="1" noChangeShapeType="1" noTextEdit="1"/>
              </p:cNvSpPr>
              <p:nvPr/>
            </p:nvSpPr>
            <p:spPr>
              <a:xfrm>
                <a:off x="3862583" y="3828011"/>
                <a:ext cx="374718" cy="369332"/>
              </a:xfrm>
              <a:prstGeom prst="rect">
                <a:avLst/>
              </a:prstGeom>
              <a:blipFill rotWithShape="0">
                <a:blip r:embed="rId9"/>
                <a:stretch>
                  <a:fillRect/>
                </a:stretch>
              </a:blipFill>
            </p:spPr>
            <p:txBody>
              <a:bodyPr/>
              <a:lstStyle/>
              <a:p>
                <a:r>
                  <a:rPr lang="ja-JP" altLang="en-US">
                    <a:noFill/>
                  </a:rPr>
                  <a:t> </a:t>
                </a:r>
              </a:p>
            </p:txBody>
          </p:sp>
        </mc:Fallback>
      </mc:AlternateContent>
      <p:cxnSp>
        <p:nvCxnSpPr>
          <p:cNvPr id="22" name="直線矢印コネクタ 21"/>
          <p:cNvCxnSpPr/>
          <p:nvPr/>
        </p:nvCxnSpPr>
        <p:spPr bwMode="auto">
          <a:xfrm flipH="1" flipV="1">
            <a:off x="5580156" y="3847379"/>
            <a:ext cx="1098288" cy="690969"/>
          </a:xfrm>
          <a:prstGeom prst="straightConnector1">
            <a:avLst/>
          </a:prstGeom>
          <a:solidFill>
            <a:schemeClr val="accent1"/>
          </a:solidFill>
          <a:ln w="317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爆発 1 23"/>
          <p:cNvSpPr/>
          <p:nvPr/>
        </p:nvSpPr>
        <p:spPr bwMode="auto">
          <a:xfrm>
            <a:off x="6678445" y="4275247"/>
            <a:ext cx="609477" cy="806129"/>
          </a:xfrm>
          <a:prstGeom prst="irregularSeal1">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r>
              <a:rPr kumimoji="1" lang="en-US" altLang="ja-JP" sz="2700" dirty="0">
                <a:solidFill>
                  <a:srgbClr val="FF0000"/>
                </a:solidFill>
                <a:latin typeface="HGP創英角ﾎﾟｯﾌﾟ体" panose="040B0A00000000000000" pitchFamily="50" charset="-128"/>
                <a:ea typeface="HGP創英角ﾎﾟｯﾌﾟ体" panose="040B0A00000000000000" pitchFamily="50" charset="-128"/>
              </a:rPr>
              <a:t>decay</a:t>
            </a:r>
            <a:endParaRPr kumimoji="1" lang="ja-JP" altLang="en-US" sz="2700" dirty="0">
              <a:solidFill>
                <a:srgbClr val="FF0000"/>
              </a:solidFill>
              <a:latin typeface="HGP創英角ﾎﾟｯﾌﾟ体" panose="040B0A00000000000000" pitchFamily="50" charset="-128"/>
              <a:ea typeface="HGP創英角ﾎﾟｯﾌﾟ体" panose="040B0A00000000000000" pitchFamily="50" charset="-128"/>
            </a:endParaRPr>
          </a:p>
        </p:txBody>
      </p:sp>
      <p:cxnSp>
        <p:nvCxnSpPr>
          <p:cNvPr id="19" name="直線矢印コネクタ 18"/>
          <p:cNvCxnSpPr/>
          <p:nvPr/>
        </p:nvCxnSpPr>
        <p:spPr bwMode="auto">
          <a:xfrm flipH="1" flipV="1">
            <a:off x="7287922" y="4966219"/>
            <a:ext cx="938119" cy="1109554"/>
          </a:xfrm>
          <a:prstGeom prst="straightConnector1">
            <a:avLst/>
          </a:prstGeom>
          <a:solidFill>
            <a:schemeClr val="accent1"/>
          </a:solidFill>
          <a:ln w="317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8" name="正方形/長方形 27"/>
              <p:cNvSpPr/>
              <p:nvPr/>
            </p:nvSpPr>
            <p:spPr>
              <a:xfrm>
                <a:off x="4988917" y="4124400"/>
                <a:ext cx="1255728" cy="5078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𝜀</m:t>
                          </m:r>
                        </m:e>
                        <m:sub>
                          <m:r>
                            <a:rPr lang="en-US" altLang="ja-JP" sz="2700" i="1">
                              <a:latin typeface="Cambria Math" panose="02040503050406030204" pitchFamily="18" charset="0"/>
                            </a:rPr>
                            <m:t>2</m:t>
                          </m:r>
                        </m:sub>
                      </m:sSub>
                      <m:r>
                        <a:rPr lang="en-US" altLang="ja-JP" sz="2700" i="1">
                          <a:latin typeface="Cambria Math" panose="02040503050406030204" pitchFamily="18" charset="0"/>
                        </a:rPr>
                        <m:t>&lt;0</m:t>
                      </m:r>
                    </m:oMath>
                  </m:oMathPara>
                </a14:m>
                <a:endParaRPr lang="ja-JP" altLang="en-US" sz="2700" dirty="0"/>
              </a:p>
            </p:txBody>
          </p:sp>
        </mc:Choice>
        <mc:Fallback xmlns="">
          <p:sp>
            <p:nvSpPr>
              <p:cNvPr id="28" name="正方形/長方形 27"/>
              <p:cNvSpPr>
                <a:spLocks noRot="1" noChangeAspect="1" noMove="1" noResize="1" noEditPoints="1" noAdjustHandles="1" noChangeArrowheads="1" noChangeShapeType="1" noTextEdit="1"/>
              </p:cNvSpPr>
              <p:nvPr/>
            </p:nvSpPr>
            <p:spPr>
              <a:xfrm>
                <a:off x="1801517" y="2750024"/>
                <a:ext cx="900311" cy="369332"/>
              </a:xfrm>
              <a:prstGeom prst="rect">
                <a:avLst/>
              </a:prstGeom>
              <a:blipFill rotWithShape="0">
                <a:blip r:embed="rId10"/>
                <a:stretch>
                  <a:fillRect b="-1639"/>
                </a:stretch>
              </a:blipFill>
            </p:spPr>
            <p:txBody>
              <a:bodyPr/>
              <a:lstStyle/>
              <a:p>
                <a:r>
                  <a:rPr lang="ja-JP" altLang="en-US">
                    <a:noFill/>
                  </a:rPr>
                  <a:t> </a:t>
                </a:r>
              </a:p>
            </p:txBody>
          </p:sp>
        </mc:Fallback>
      </mc:AlternateContent>
      <p:cxnSp>
        <p:nvCxnSpPr>
          <p:cNvPr id="29" name="直線矢印コネクタ 28"/>
          <p:cNvCxnSpPr/>
          <p:nvPr/>
        </p:nvCxnSpPr>
        <p:spPr bwMode="auto">
          <a:xfrm flipH="1">
            <a:off x="6292018" y="4927758"/>
            <a:ext cx="509797" cy="1948508"/>
          </a:xfrm>
          <a:prstGeom prst="straightConnector1">
            <a:avLst/>
          </a:prstGeom>
          <a:solidFill>
            <a:schemeClr val="accent1"/>
          </a:solidFill>
          <a:ln w="317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2" name="正方形/長方形 31"/>
              <p:cNvSpPr/>
              <p:nvPr/>
            </p:nvSpPr>
            <p:spPr>
              <a:xfrm>
                <a:off x="6444117" y="6471880"/>
                <a:ext cx="5662127" cy="507831"/>
              </a:xfrm>
              <a:prstGeom prst="rect">
                <a:avLst/>
              </a:prstGeom>
            </p:spPr>
            <p:txBody>
              <a:bodyPr wrap="none">
                <a:spAutoFit/>
              </a:bodyPr>
              <a:lstStyle/>
              <a:p>
                <a14:m>
                  <m:oMath xmlns:m="http://schemas.openxmlformats.org/officeDocument/2006/math">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𝜀</m:t>
                        </m:r>
                      </m:e>
                      <m:sub>
                        <m:r>
                          <a:rPr lang="en-US" altLang="ja-JP" sz="2700" i="1">
                            <a:latin typeface="Cambria Math" panose="02040503050406030204" pitchFamily="18" charset="0"/>
                          </a:rPr>
                          <m:t>1</m:t>
                        </m:r>
                      </m:sub>
                    </m:sSub>
                    <m:r>
                      <a:rPr lang="en-US" altLang="ja-JP" sz="2700" i="1">
                        <a:latin typeface="Cambria Math" panose="02040503050406030204" pitchFamily="18" charset="0"/>
                      </a:rPr>
                      <m:t>=</m:t>
                    </m:r>
                    <m:r>
                      <a:rPr lang="en-US" altLang="ja-JP" sz="2700" i="1">
                        <a:latin typeface="Cambria Math" panose="02040503050406030204" pitchFamily="18" charset="0"/>
                      </a:rPr>
                      <m:t>𝜀</m:t>
                    </m:r>
                    <m:r>
                      <a:rPr lang="en-US" altLang="ja-JP" sz="2700" i="1">
                        <a:latin typeface="Cambria Math" panose="02040503050406030204" pitchFamily="18" charset="0"/>
                      </a:rPr>
                      <m: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𝜀</m:t>
                        </m:r>
                      </m:e>
                      <m:sub>
                        <m:r>
                          <a:rPr lang="en-US" altLang="ja-JP" sz="2700" i="1">
                            <a:latin typeface="Cambria Math" panose="02040503050406030204" pitchFamily="18" charset="0"/>
                          </a:rPr>
                          <m:t>2</m:t>
                        </m:r>
                      </m:sub>
                    </m:sSub>
                    <m:r>
                      <a:rPr lang="en-US" altLang="ja-JP" sz="2700" i="1">
                        <a:latin typeface="Cambria Math" panose="02040503050406030204" pitchFamily="18" charset="0"/>
                      </a:rPr>
                      <m:t>&gt;</m:t>
                    </m:r>
                    <m:r>
                      <a:rPr lang="en-US" altLang="ja-JP" sz="2700" i="1">
                        <a:latin typeface="Cambria Math" panose="02040503050406030204" pitchFamily="18" charset="0"/>
                      </a:rPr>
                      <m:t>𝜀</m:t>
                    </m:r>
                  </m:oMath>
                </a14:m>
                <a:r>
                  <a:rPr lang="ja-JP" altLang="en-US" sz="2700" dirty="0"/>
                  <a:t> </a:t>
                </a:r>
                <a:r>
                  <a:rPr lang="en-US" altLang="ja-JP" sz="2700" dirty="0"/>
                  <a:t>energy extraction!</a:t>
                </a:r>
                <a:endParaRPr lang="ja-JP" altLang="en-US" sz="2700" dirty="0"/>
              </a:p>
            </p:txBody>
          </p:sp>
        </mc:Choice>
        <mc:Fallback xmlns="">
          <p:sp>
            <p:nvSpPr>
              <p:cNvPr id="32" name="正方形/長方形 31"/>
              <p:cNvSpPr>
                <a:spLocks noRot="1" noChangeAspect="1" noMove="1" noResize="1" noEditPoints="1" noAdjustHandles="1" noChangeArrowheads="1" noChangeShapeType="1" noTextEdit="1"/>
              </p:cNvSpPr>
              <p:nvPr/>
            </p:nvSpPr>
            <p:spPr>
              <a:xfrm>
                <a:off x="2771800" y="4315252"/>
                <a:ext cx="3847015" cy="369332"/>
              </a:xfrm>
              <a:prstGeom prst="rect">
                <a:avLst/>
              </a:prstGeom>
              <a:blipFill rotWithShape="0">
                <a:blip r:embed="rId11"/>
                <a:stretch>
                  <a:fillRect t="-13333" r="-792" b="-23333"/>
                </a:stretch>
              </a:blipFill>
            </p:spPr>
            <p:txBody>
              <a:bodyPr/>
              <a:lstStyle/>
              <a:p>
                <a:r>
                  <a:rPr lang="ja-JP" altLang="en-US">
                    <a:noFill/>
                  </a:rPr>
                  <a:t> </a:t>
                </a:r>
              </a:p>
            </p:txBody>
          </p:sp>
        </mc:Fallback>
      </mc:AlternateContent>
      <p:sp>
        <p:nvSpPr>
          <p:cNvPr id="31" name="テキスト ボックス 30"/>
          <p:cNvSpPr txBox="1"/>
          <p:nvPr/>
        </p:nvSpPr>
        <p:spPr>
          <a:xfrm>
            <a:off x="3249924" y="9134700"/>
            <a:ext cx="11681403" cy="923330"/>
          </a:xfrm>
          <a:prstGeom prst="rect">
            <a:avLst/>
          </a:prstGeom>
          <a:noFill/>
        </p:spPr>
        <p:txBody>
          <a:bodyPr wrap="none" rtlCol="0">
            <a:spAutoFit/>
          </a:bodyPr>
          <a:lstStyle/>
          <a:p>
            <a:r>
              <a:rPr kumimoji="1" lang="en-US" altLang="ja-JP" sz="2700" dirty="0">
                <a:solidFill>
                  <a:srgbClr val="FF0000"/>
                </a:solidFill>
              </a:rPr>
              <a:t>This process seems ad hoc. But this shows that the ergosphere can be</a:t>
            </a:r>
          </a:p>
          <a:p>
            <a:r>
              <a:rPr lang="en-US" altLang="ja-JP" sz="2700" dirty="0">
                <a:solidFill>
                  <a:srgbClr val="FF0000"/>
                </a:solidFill>
              </a:rPr>
              <a:t> </a:t>
            </a:r>
            <a:r>
              <a:rPr kumimoji="1" lang="en-US" altLang="ja-JP" sz="2700" dirty="0">
                <a:solidFill>
                  <a:srgbClr val="FF0000"/>
                </a:solidFill>
              </a:rPr>
              <a:t>the place where the BH energy releases.</a:t>
            </a:r>
            <a:endParaRPr kumimoji="1" lang="ja-JP" altLang="en-US" sz="2700" dirty="0">
              <a:solidFill>
                <a:srgbClr val="FF0000"/>
              </a:solidFill>
            </a:endParaRPr>
          </a:p>
        </p:txBody>
      </p:sp>
    </p:spTree>
    <p:extLst>
      <p:ext uri="{BB962C8B-B14F-4D97-AF65-F5344CB8AC3E}">
        <p14:creationId xmlns:p14="http://schemas.microsoft.com/office/powerpoint/2010/main" val="13278813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Blandford-</a:t>
            </a:r>
            <a:r>
              <a:rPr kumimoji="1" lang="en-US" altLang="ja-JP" dirty="0" err="1" smtClean="0"/>
              <a:t>Znajek</a:t>
            </a:r>
            <a:endParaRPr kumimoji="1" lang="ja-JP" altLang="en-US" dirty="0"/>
          </a:p>
        </p:txBody>
      </p:sp>
      <p:pic>
        <p:nvPicPr>
          <p:cNvPr id="15362" name="Picture 2" descr="ãergosphere magnetic fieldãã®ç»åæ¤ç´¢çµæ"/>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269" y="1578860"/>
            <a:ext cx="3559519" cy="7593640"/>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p:cNvPicPr>
            <a:picLocks noChangeAspect="1"/>
          </p:cNvPicPr>
          <p:nvPr/>
        </p:nvPicPr>
        <p:blipFill>
          <a:blip r:embed="rId3"/>
          <a:stretch>
            <a:fillRect/>
          </a:stretch>
        </p:blipFill>
        <p:spPr>
          <a:xfrm>
            <a:off x="7147514" y="2966305"/>
            <a:ext cx="1401084" cy="670577"/>
          </a:xfrm>
          <a:prstGeom prst="rect">
            <a:avLst/>
          </a:prstGeom>
        </p:spPr>
      </p:pic>
      <p:pic>
        <p:nvPicPr>
          <p:cNvPr id="4" name="図 3"/>
          <p:cNvPicPr>
            <a:picLocks noChangeAspect="1"/>
          </p:cNvPicPr>
          <p:nvPr/>
        </p:nvPicPr>
        <p:blipFill>
          <a:blip r:embed="rId4"/>
          <a:stretch>
            <a:fillRect/>
          </a:stretch>
        </p:blipFill>
        <p:spPr>
          <a:xfrm>
            <a:off x="10873353" y="4281692"/>
            <a:ext cx="3269195" cy="597688"/>
          </a:xfrm>
          <a:prstGeom prst="rect">
            <a:avLst/>
          </a:prstGeom>
        </p:spPr>
      </p:pic>
      <p:sp>
        <p:nvSpPr>
          <p:cNvPr id="5" name="テキスト ボックス 4"/>
          <p:cNvSpPr txBox="1"/>
          <p:nvPr/>
        </p:nvSpPr>
        <p:spPr>
          <a:xfrm>
            <a:off x="7309507" y="3746347"/>
            <a:ext cx="5548314" cy="507831"/>
          </a:xfrm>
          <a:prstGeom prst="rect">
            <a:avLst/>
          </a:prstGeom>
          <a:noFill/>
        </p:spPr>
        <p:txBody>
          <a:bodyPr wrap="none" rtlCol="0">
            <a:spAutoFit/>
          </a:bodyPr>
          <a:lstStyle/>
          <a:p>
            <a:r>
              <a:rPr kumimoji="1" lang="en-US" altLang="ja-JP" sz="2700" dirty="0"/>
              <a:t>The thickness of the ergosphere</a:t>
            </a:r>
            <a:endParaRPr kumimoji="1" lang="ja-JP" altLang="en-US" sz="2700" dirty="0"/>
          </a:p>
        </p:txBody>
      </p:sp>
      <p:pic>
        <p:nvPicPr>
          <p:cNvPr id="6" name="図 5"/>
          <p:cNvPicPr>
            <a:picLocks noChangeAspect="1"/>
          </p:cNvPicPr>
          <p:nvPr/>
        </p:nvPicPr>
        <p:blipFill>
          <a:blip r:embed="rId5"/>
          <a:stretch>
            <a:fillRect/>
          </a:stretch>
        </p:blipFill>
        <p:spPr>
          <a:xfrm>
            <a:off x="8335463" y="5458500"/>
            <a:ext cx="5370821" cy="743465"/>
          </a:xfrm>
          <a:prstGeom prst="rect">
            <a:avLst/>
          </a:prstGeom>
        </p:spPr>
      </p:pic>
      <p:sp>
        <p:nvSpPr>
          <p:cNvPr id="8" name="テキスト ボックス 7"/>
          <p:cNvSpPr txBox="1"/>
          <p:nvPr/>
        </p:nvSpPr>
        <p:spPr>
          <a:xfrm>
            <a:off x="7471500" y="4879380"/>
            <a:ext cx="4384534" cy="507831"/>
          </a:xfrm>
          <a:prstGeom prst="rect">
            <a:avLst/>
          </a:prstGeom>
          <a:noFill/>
        </p:spPr>
        <p:txBody>
          <a:bodyPr wrap="none" rtlCol="0">
            <a:spAutoFit/>
          </a:bodyPr>
          <a:lstStyle/>
          <a:p>
            <a:r>
              <a:rPr kumimoji="1" lang="en-US" altLang="ja-JP" sz="2700" dirty="0"/>
              <a:t>Volume of the ergosphere</a:t>
            </a:r>
            <a:endParaRPr kumimoji="1" lang="ja-JP" altLang="en-US" sz="2700" dirty="0"/>
          </a:p>
        </p:txBody>
      </p:sp>
      <p:sp>
        <p:nvSpPr>
          <p:cNvPr id="7" name="テキスト ボックス 6"/>
          <p:cNvSpPr txBox="1"/>
          <p:nvPr/>
        </p:nvSpPr>
        <p:spPr>
          <a:xfrm>
            <a:off x="7513875" y="6504131"/>
            <a:ext cx="2909771" cy="507831"/>
          </a:xfrm>
          <a:prstGeom prst="rect">
            <a:avLst/>
          </a:prstGeom>
          <a:noFill/>
        </p:spPr>
        <p:txBody>
          <a:bodyPr wrap="none" rtlCol="0">
            <a:spAutoFit/>
          </a:bodyPr>
          <a:lstStyle/>
          <a:p>
            <a:r>
              <a:rPr kumimoji="1" lang="en-US" altLang="ja-JP" sz="2700" dirty="0"/>
              <a:t>Magnetic Energy</a:t>
            </a:r>
            <a:endParaRPr kumimoji="1" lang="ja-JP" altLang="en-US" sz="2700" dirty="0"/>
          </a:p>
        </p:txBody>
      </p:sp>
      <p:pic>
        <p:nvPicPr>
          <p:cNvPr id="9" name="図 8"/>
          <p:cNvPicPr>
            <a:picLocks noChangeAspect="1"/>
          </p:cNvPicPr>
          <p:nvPr/>
        </p:nvPicPr>
        <p:blipFill>
          <a:blip r:embed="rId6"/>
          <a:stretch>
            <a:fillRect/>
          </a:stretch>
        </p:blipFill>
        <p:spPr>
          <a:xfrm>
            <a:off x="11665623" y="6464035"/>
            <a:ext cx="2276761" cy="699732"/>
          </a:xfrm>
          <a:prstGeom prst="rect">
            <a:avLst/>
          </a:prstGeom>
        </p:spPr>
      </p:pic>
      <p:sp>
        <p:nvSpPr>
          <p:cNvPr id="10" name="テキスト ボックス 9"/>
          <p:cNvSpPr txBox="1"/>
          <p:nvPr/>
        </p:nvSpPr>
        <p:spPr>
          <a:xfrm>
            <a:off x="7687491" y="7418189"/>
            <a:ext cx="1723549" cy="507831"/>
          </a:xfrm>
          <a:prstGeom prst="rect">
            <a:avLst/>
          </a:prstGeom>
          <a:noFill/>
        </p:spPr>
        <p:txBody>
          <a:bodyPr wrap="none" rtlCol="0">
            <a:spAutoFit/>
          </a:bodyPr>
          <a:lstStyle/>
          <a:p>
            <a:r>
              <a:rPr kumimoji="1" lang="en-US" altLang="ja-JP" sz="2700" dirty="0"/>
              <a:t>Timescale</a:t>
            </a:r>
            <a:endParaRPr kumimoji="1" lang="ja-JP" altLang="en-US" sz="2700" dirty="0"/>
          </a:p>
        </p:txBody>
      </p:sp>
      <p:pic>
        <p:nvPicPr>
          <p:cNvPr id="11" name="図 10"/>
          <p:cNvPicPr>
            <a:picLocks noChangeAspect="1"/>
          </p:cNvPicPr>
          <p:nvPr/>
        </p:nvPicPr>
        <p:blipFill>
          <a:blip r:embed="rId7"/>
          <a:stretch>
            <a:fillRect/>
          </a:stretch>
        </p:blipFill>
        <p:spPr>
          <a:xfrm>
            <a:off x="10508411" y="7400063"/>
            <a:ext cx="992434" cy="626843"/>
          </a:xfrm>
          <a:prstGeom prst="rect">
            <a:avLst/>
          </a:prstGeom>
        </p:spPr>
      </p:pic>
      <mc:AlternateContent xmlns:mc="http://schemas.openxmlformats.org/markup-compatibility/2006" xmlns:a14="http://schemas.microsoft.com/office/drawing/2010/main">
        <mc:Choice Requires="a14">
          <p:sp>
            <p:nvSpPr>
              <p:cNvPr id="12" name="テキスト ボックス 11"/>
              <p:cNvSpPr txBox="1"/>
              <p:nvPr/>
            </p:nvSpPr>
            <p:spPr>
              <a:xfrm>
                <a:off x="7848057" y="8444144"/>
                <a:ext cx="4358181" cy="682303"/>
              </a:xfrm>
              <a:prstGeom prst="rect">
                <a:avLst/>
              </a:prstGeom>
              <a:noFill/>
            </p:spPr>
            <p:txBody>
              <a:bodyPr wrap="none" rtlCol="0">
                <a:spAutoFit/>
              </a:bodyPr>
              <a:lstStyle/>
              <a:p>
                <a:r>
                  <a:rPr kumimoji="1" lang="en-US" altLang="ja-JP" sz="2700" dirty="0"/>
                  <a:t>Energy Release Rate: </a:t>
                </a:r>
                <a14:m>
                  <m:oMath xmlns:m="http://schemas.openxmlformats.org/officeDocument/2006/math">
                    <m:f>
                      <m:fPr>
                        <m:ctrlPr>
                          <a:rPr kumimoji="1" lang="en-US" altLang="ja-JP" sz="2700" i="1">
                            <a:latin typeface="Cambria Math" panose="02040503050406030204" pitchFamily="18" charset="0"/>
                          </a:rPr>
                        </m:ctrlPr>
                      </m:fPr>
                      <m:num>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𝐸</m:t>
                            </m:r>
                          </m:e>
                          <m:sub>
                            <m:r>
                              <a:rPr kumimoji="1" lang="en-US" altLang="ja-JP" sz="2700" i="1">
                                <a:latin typeface="Cambria Math" panose="02040503050406030204" pitchFamily="18" charset="0"/>
                              </a:rPr>
                              <m:t>𝐵</m:t>
                            </m:r>
                          </m:sub>
                        </m:sSub>
                      </m:num>
                      <m:den>
                        <m:r>
                          <m:rPr>
                            <m:sty m:val="p"/>
                          </m:rPr>
                          <a:rPr kumimoji="1" lang="en-US" altLang="ja-JP" sz="2700">
                            <a:latin typeface="Cambria Math" panose="02040503050406030204" pitchFamily="18" charset="0"/>
                          </a:rPr>
                          <m:t>Δ</m:t>
                        </m:r>
                        <m:r>
                          <a:rPr kumimoji="1" lang="en-US" altLang="ja-JP" sz="2700" i="1">
                            <a:latin typeface="Cambria Math" panose="02040503050406030204" pitchFamily="18" charset="0"/>
                          </a:rPr>
                          <m:t>𝑡</m:t>
                        </m:r>
                      </m:den>
                    </m:f>
                    <m:r>
                      <a:rPr kumimoji="1" lang="en-US" altLang="ja-JP" sz="2700" i="1">
                        <a:latin typeface="Cambria Math" panose="02040503050406030204" pitchFamily="18" charset="0"/>
                      </a:rPr>
                      <m:t>∼</m:t>
                    </m:r>
                  </m:oMath>
                </a14:m>
                <a:endParaRPr kumimoji="1" lang="ja-JP" altLang="en-US" sz="2700"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3707904" y="5630298"/>
                <a:ext cx="2968057" cy="485646"/>
              </a:xfrm>
              <a:prstGeom prst="rect">
                <a:avLst/>
              </a:prstGeom>
              <a:blipFill rotWithShape="0">
                <a:blip r:embed="rId8"/>
                <a:stretch>
                  <a:fillRect l="-1643" b="-3797"/>
                </a:stretch>
              </a:blipFill>
            </p:spPr>
            <p:txBody>
              <a:bodyPr/>
              <a:lstStyle/>
              <a:p>
                <a:r>
                  <a:rPr lang="ja-JP" altLang="en-US">
                    <a:noFill/>
                  </a:rPr>
                  <a:t> </a:t>
                </a:r>
              </a:p>
            </p:txBody>
          </p:sp>
        </mc:Fallback>
      </mc:AlternateContent>
      <p:pic>
        <p:nvPicPr>
          <p:cNvPr id="14" name="図 13"/>
          <p:cNvPicPr>
            <a:picLocks noChangeAspect="1"/>
          </p:cNvPicPr>
          <p:nvPr/>
        </p:nvPicPr>
        <p:blipFill>
          <a:blip r:embed="rId9"/>
          <a:stretch>
            <a:fillRect/>
          </a:stretch>
        </p:blipFill>
        <p:spPr>
          <a:xfrm>
            <a:off x="12299455" y="8225212"/>
            <a:ext cx="2160004" cy="1166220"/>
          </a:xfrm>
          <a:prstGeom prst="rect">
            <a:avLst/>
          </a:prstGeom>
        </p:spPr>
      </p:pic>
      <p:sp>
        <p:nvSpPr>
          <p:cNvPr id="13" name="テキスト ボックス 12"/>
          <p:cNvSpPr txBox="1"/>
          <p:nvPr/>
        </p:nvSpPr>
        <p:spPr>
          <a:xfrm>
            <a:off x="7101895" y="1407080"/>
            <a:ext cx="8467383" cy="1338828"/>
          </a:xfrm>
          <a:prstGeom prst="rect">
            <a:avLst/>
          </a:prstGeom>
          <a:noFill/>
        </p:spPr>
        <p:txBody>
          <a:bodyPr wrap="none" rtlCol="0">
            <a:spAutoFit/>
          </a:bodyPr>
          <a:lstStyle/>
          <a:p>
            <a:r>
              <a:rPr kumimoji="1" lang="en-US" altLang="ja-JP" sz="2700" dirty="0"/>
              <a:t>The frame-dragging effect in the ergosphere</a:t>
            </a:r>
            <a:r>
              <a:rPr lang="en-US" altLang="ja-JP" sz="2700" dirty="0"/>
              <a:t>.</a:t>
            </a:r>
          </a:p>
          <a:p>
            <a:r>
              <a:rPr kumimoji="1" lang="en-US" altLang="ja-JP" sz="2700" dirty="0"/>
              <a:t>This will induce twisted magnetic fields. </a:t>
            </a:r>
          </a:p>
          <a:p>
            <a:r>
              <a:rPr lang="en-US" altLang="ja-JP" sz="2700" dirty="0"/>
              <a:t>The induced Poynting flux may propagate outward.</a:t>
            </a:r>
            <a:endParaRPr kumimoji="1" lang="ja-JP" altLang="en-US" sz="2700" dirty="0"/>
          </a:p>
        </p:txBody>
      </p:sp>
      <mc:AlternateContent xmlns:mc="http://schemas.openxmlformats.org/markup-compatibility/2006" xmlns:a14="http://schemas.microsoft.com/office/drawing/2010/main">
        <mc:Choice Requires="a14">
          <p:sp>
            <p:nvSpPr>
              <p:cNvPr id="15" name="テキスト ボックス 14"/>
              <p:cNvSpPr txBox="1"/>
              <p:nvPr/>
            </p:nvSpPr>
            <p:spPr>
              <a:xfrm>
                <a:off x="9505497" y="7497033"/>
                <a:ext cx="912942"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ja-JP" sz="3000">
                          <a:latin typeface="Cambria Math" panose="02040503050406030204" pitchFamily="18" charset="0"/>
                        </a:rPr>
                        <m:t>Δ</m:t>
                      </m:r>
                      <m:r>
                        <a:rPr kumimoji="1" lang="en-US" altLang="ja-JP" sz="3000" i="1">
                          <a:latin typeface="Cambria Math" panose="02040503050406030204" pitchFamily="18" charset="0"/>
                        </a:rPr>
                        <m:t>𝑡</m:t>
                      </m:r>
                      <m:r>
                        <a:rPr kumimoji="1" lang="en-US" altLang="ja-JP" sz="3000" i="1">
                          <a:latin typeface="Cambria Math" panose="02040503050406030204" pitchFamily="18" charset="0"/>
                        </a:rPr>
                        <m:t>=</m:t>
                      </m:r>
                    </m:oMath>
                  </m:oMathPara>
                </a14:m>
                <a:endParaRPr kumimoji="1" lang="ja-JP" altLang="en-US" sz="3000" dirty="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4813035" y="4998793"/>
                <a:ext cx="608115" cy="307777"/>
              </a:xfrm>
              <a:prstGeom prst="rect">
                <a:avLst/>
              </a:prstGeom>
              <a:blipFill rotWithShape="0">
                <a:blip r:embed="rId10"/>
                <a:stretch>
                  <a:fillRect l="-8081" r="-2020" b="-980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p:cNvSpPr txBox="1"/>
              <p:nvPr/>
            </p:nvSpPr>
            <p:spPr>
              <a:xfrm>
                <a:off x="10519524" y="6504130"/>
                <a:ext cx="114794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600" i="1">
                              <a:latin typeface="Cambria Math" panose="02040503050406030204" pitchFamily="18" charset="0"/>
                            </a:rPr>
                          </m:ctrlPr>
                        </m:sSubPr>
                        <m:e>
                          <m:r>
                            <a:rPr kumimoji="1" lang="en-US" altLang="ja-JP" sz="3600" i="1">
                              <a:latin typeface="Cambria Math" panose="02040503050406030204" pitchFamily="18" charset="0"/>
                            </a:rPr>
                            <m:t>𝐸</m:t>
                          </m:r>
                        </m:e>
                        <m:sub>
                          <m:r>
                            <a:rPr kumimoji="1" lang="en-US" altLang="ja-JP" sz="3600" i="1">
                              <a:latin typeface="Cambria Math" panose="02040503050406030204" pitchFamily="18" charset="0"/>
                            </a:rPr>
                            <m:t>𝐵</m:t>
                          </m:r>
                        </m:sub>
                      </m:sSub>
                      <m:r>
                        <a:rPr kumimoji="1" lang="en-US" altLang="ja-JP" sz="3600" i="1">
                          <a:latin typeface="Cambria Math" panose="02040503050406030204" pitchFamily="18" charset="0"/>
                        </a:rPr>
                        <m:t>=</m:t>
                      </m:r>
                    </m:oMath>
                  </m:oMathPara>
                </a14:m>
                <a:endParaRPr kumimoji="1" lang="ja-JP" altLang="en-US" sz="3600" dirty="0"/>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5489157" y="4336756"/>
                <a:ext cx="764184" cy="369332"/>
              </a:xfrm>
              <a:prstGeom prst="rect">
                <a:avLst/>
              </a:prstGeom>
              <a:blipFill rotWithShape="0">
                <a:blip r:embed="rId11"/>
                <a:stretch>
                  <a:fillRect l="-6349" r="-794" b="-1639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36627017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GRMHD simulation</a:t>
            </a:r>
            <a:endParaRPr kumimoji="1" lang="ja-JP" altLang="en-US" dirty="0"/>
          </a:p>
        </p:txBody>
      </p:sp>
      <p:pic>
        <p:nvPicPr>
          <p:cNvPr id="16386" name="Picture 2" descr="ãBlandford Znajek simulationãã®ç»åæ¤ç´¢çµæ"/>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287058" y="1848848"/>
            <a:ext cx="8368876" cy="3990713"/>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2620217" y="1294937"/>
            <a:ext cx="2265364" cy="507831"/>
          </a:xfrm>
          <a:prstGeom prst="rect">
            <a:avLst/>
          </a:prstGeom>
          <a:noFill/>
        </p:spPr>
        <p:txBody>
          <a:bodyPr wrap="none" rtlCol="0">
            <a:spAutoFit/>
          </a:bodyPr>
          <a:lstStyle/>
          <a:p>
            <a:r>
              <a:rPr kumimoji="1" lang="en-US" altLang="ja-JP" sz="2700" dirty="0" err="1"/>
              <a:t>Mckinney</a:t>
            </a:r>
            <a:r>
              <a:rPr kumimoji="1" lang="en-US" altLang="ja-JP" sz="2700" dirty="0"/>
              <a:t> 05</a:t>
            </a:r>
            <a:endParaRPr kumimoji="1" lang="ja-JP" altLang="en-US" sz="2700" dirty="0"/>
          </a:p>
        </p:txBody>
      </p:sp>
      <p:pic>
        <p:nvPicPr>
          <p:cNvPr id="4" name="図 3"/>
          <p:cNvPicPr>
            <a:picLocks noChangeAspect="1"/>
          </p:cNvPicPr>
          <p:nvPr/>
        </p:nvPicPr>
        <p:blipFill>
          <a:blip r:embed="rId3"/>
          <a:stretch>
            <a:fillRect/>
          </a:stretch>
        </p:blipFill>
        <p:spPr>
          <a:xfrm>
            <a:off x="11519897" y="1956844"/>
            <a:ext cx="3818939" cy="7496263"/>
          </a:xfrm>
          <a:prstGeom prst="rect">
            <a:avLst/>
          </a:prstGeom>
        </p:spPr>
      </p:pic>
      <p:cxnSp>
        <p:nvCxnSpPr>
          <p:cNvPr id="6" name="直線コネクタ 5"/>
          <p:cNvCxnSpPr/>
          <p:nvPr/>
        </p:nvCxnSpPr>
        <p:spPr bwMode="auto">
          <a:xfrm flipH="1" flipV="1">
            <a:off x="10439944" y="6978626"/>
            <a:ext cx="1673928" cy="1349942"/>
          </a:xfrm>
          <a:prstGeom prst="line">
            <a:avLst/>
          </a:prstGeom>
          <a:solidFill>
            <a:schemeClr val="accent1"/>
          </a:solidFill>
          <a:ln w="222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7" name="テキスト ボックス 6"/>
              <p:cNvSpPr txBox="1"/>
              <p:nvPr/>
            </p:nvSpPr>
            <p:spPr>
              <a:xfrm>
                <a:off x="8010050" y="6402023"/>
                <a:ext cx="3302507" cy="923330"/>
              </a:xfrm>
              <a:prstGeom prst="rect">
                <a:avLst/>
              </a:prstGeom>
              <a:noFill/>
            </p:spPr>
            <p:txBody>
              <a:bodyPr wrap="none" rtlCol="0">
                <a:spAutoFit/>
              </a:bodyPr>
              <a:lstStyle/>
              <a:p>
                <a:r>
                  <a:rPr kumimoji="1" lang="en-US" altLang="ja-JP" sz="2700" dirty="0"/>
                  <a:t>Stagnation surface</a:t>
                </a:r>
              </a:p>
              <a:p>
                <a:r>
                  <a:rPr lang="en-US" altLang="ja-JP" sz="2700" dirty="0"/>
                  <a:t>(</a:t>
                </a:r>
                <a14:m>
                  <m:oMath xmlns:m="http://schemas.openxmlformats.org/officeDocument/2006/math">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𝑢</m:t>
                        </m:r>
                      </m:e>
                      <m:sup>
                        <m:r>
                          <a:rPr lang="en-US" altLang="ja-JP" sz="2700" i="1">
                            <a:latin typeface="Cambria Math" panose="02040503050406030204" pitchFamily="18" charset="0"/>
                          </a:rPr>
                          <m:t>𝑟</m:t>
                        </m:r>
                      </m:sup>
                    </m:sSup>
                    <m:r>
                      <a:rPr lang="en-US" altLang="ja-JP" sz="2700" i="1">
                        <a:latin typeface="Cambria Math" panose="02040503050406030204" pitchFamily="18" charset="0"/>
                      </a:rPr>
                      <m:t>=0</m:t>
                    </m:r>
                  </m:oMath>
                </a14:m>
                <a:r>
                  <a:rPr lang="en-US" altLang="ja-JP" sz="2700" dirty="0"/>
                  <a:t>)</a:t>
                </a:r>
                <a:endParaRPr kumimoji="1" lang="ja-JP" altLang="en-US" sz="27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3815916" y="4268674"/>
                <a:ext cx="2266967" cy="646331"/>
              </a:xfrm>
              <a:prstGeom prst="rect">
                <a:avLst/>
              </a:prstGeom>
              <a:blipFill rotWithShape="0">
                <a:blip r:embed="rId4"/>
                <a:stretch>
                  <a:fillRect l="-2419" t="-4717" r="-1613" b="-12264"/>
                </a:stretch>
              </a:blipFill>
            </p:spPr>
            <p:txBody>
              <a:bodyPr/>
              <a:lstStyle/>
              <a:p>
                <a:r>
                  <a:rPr lang="ja-JP" altLang="en-US">
                    <a:noFill/>
                  </a:rPr>
                  <a:t> </a:t>
                </a:r>
              </a:p>
            </p:txBody>
          </p:sp>
        </mc:Fallback>
      </mc:AlternateContent>
      <p:sp>
        <p:nvSpPr>
          <p:cNvPr id="9" name="テキスト ボックス 8"/>
          <p:cNvSpPr txBox="1"/>
          <p:nvPr/>
        </p:nvSpPr>
        <p:spPr>
          <a:xfrm>
            <a:off x="2616719" y="8005831"/>
            <a:ext cx="9349034" cy="2169825"/>
          </a:xfrm>
          <a:prstGeom prst="rect">
            <a:avLst/>
          </a:prstGeom>
          <a:noFill/>
        </p:spPr>
        <p:txBody>
          <a:bodyPr wrap="none" rtlCol="0">
            <a:spAutoFit/>
          </a:bodyPr>
          <a:lstStyle/>
          <a:p>
            <a:r>
              <a:rPr kumimoji="1" lang="en-US" altLang="ja-JP" sz="2700" dirty="0"/>
              <a:t>Matter density continuously decreases.</a:t>
            </a:r>
          </a:p>
          <a:p>
            <a:r>
              <a:rPr lang="en-US" altLang="ja-JP" sz="2700" dirty="0"/>
              <a:t>To have a steady solution, particle injection</a:t>
            </a:r>
          </a:p>
          <a:p>
            <a:r>
              <a:rPr kumimoji="1" lang="en-US" altLang="ja-JP" sz="2700" dirty="0"/>
              <a:t>is needed.</a:t>
            </a:r>
          </a:p>
          <a:p>
            <a:r>
              <a:rPr lang="en-US" altLang="ja-JP" sz="2700" dirty="0"/>
              <a:t>The injection rate adjusts the magnetization parameter.</a:t>
            </a:r>
          </a:p>
          <a:p>
            <a:r>
              <a:rPr kumimoji="1" lang="en-US" altLang="ja-JP" sz="2700" dirty="0"/>
              <a:t>Magnetic energy dominates the jet.</a:t>
            </a:r>
            <a:endParaRPr kumimoji="1" lang="ja-JP" altLang="en-US" sz="2700" dirty="0"/>
          </a:p>
        </p:txBody>
      </p:sp>
      <p:sp>
        <p:nvSpPr>
          <p:cNvPr id="10" name="テキスト ボックス 9"/>
          <p:cNvSpPr txBox="1"/>
          <p:nvPr/>
        </p:nvSpPr>
        <p:spPr>
          <a:xfrm>
            <a:off x="8010049" y="1440807"/>
            <a:ext cx="1239442" cy="507831"/>
          </a:xfrm>
          <a:prstGeom prst="rect">
            <a:avLst/>
          </a:prstGeom>
          <a:noFill/>
        </p:spPr>
        <p:txBody>
          <a:bodyPr wrap="none" rtlCol="0">
            <a:spAutoFit/>
          </a:bodyPr>
          <a:lstStyle/>
          <a:p>
            <a:r>
              <a:rPr kumimoji="1" lang="en-US" altLang="ja-JP" sz="2700" dirty="0"/>
              <a:t>Funnel</a:t>
            </a:r>
            <a:endParaRPr kumimoji="1" lang="ja-JP" altLang="en-US" sz="2700" dirty="0"/>
          </a:p>
        </p:txBody>
      </p:sp>
      <p:sp>
        <p:nvSpPr>
          <p:cNvPr id="11" name="テキスト ボックス 10"/>
          <p:cNvSpPr txBox="1"/>
          <p:nvPr/>
        </p:nvSpPr>
        <p:spPr>
          <a:xfrm>
            <a:off x="9350158" y="5690628"/>
            <a:ext cx="1863011" cy="507831"/>
          </a:xfrm>
          <a:prstGeom prst="rect">
            <a:avLst/>
          </a:prstGeom>
          <a:noFill/>
        </p:spPr>
        <p:txBody>
          <a:bodyPr wrap="none" rtlCol="0">
            <a:spAutoFit/>
          </a:bodyPr>
          <a:lstStyle/>
          <a:p>
            <a:r>
              <a:rPr kumimoji="1" lang="en-US" altLang="ja-JP" sz="2700" dirty="0"/>
              <a:t>Disk(wind)</a:t>
            </a:r>
            <a:endParaRPr kumimoji="1" lang="ja-JP" altLang="en-US" sz="2700" dirty="0"/>
          </a:p>
        </p:txBody>
      </p:sp>
      <p:sp>
        <p:nvSpPr>
          <p:cNvPr id="12" name="テキスト ボックス 11"/>
          <p:cNvSpPr txBox="1"/>
          <p:nvPr/>
        </p:nvSpPr>
        <p:spPr>
          <a:xfrm>
            <a:off x="12586091" y="1301161"/>
            <a:ext cx="2997937" cy="507831"/>
          </a:xfrm>
          <a:prstGeom prst="rect">
            <a:avLst/>
          </a:prstGeom>
          <a:noFill/>
        </p:spPr>
        <p:txBody>
          <a:bodyPr wrap="none" rtlCol="0">
            <a:spAutoFit/>
          </a:bodyPr>
          <a:lstStyle/>
          <a:p>
            <a:r>
              <a:rPr kumimoji="1" lang="en-US" altLang="ja-JP" sz="2700" dirty="0"/>
              <a:t>Nakamura+ 2018</a:t>
            </a:r>
            <a:endParaRPr kumimoji="1" lang="ja-JP" altLang="en-US" sz="2700" dirty="0"/>
          </a:p>
        </p:txBody>
      </p:sp>
    </p:spTree>
    <p:extLst>
      <p:ext uri="{BB962C8B-B14F-4D97-AF65-F5344CB8AC3E}">
        <p14:creationId xmlns:p14="http://schemas.microsoft.com/office/powerpoint/2010/main" val="353564899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磁場優勢ジェット</a:t>
            </a:r>
            <a:endParaRPr kumimoji="1" lang="ja-JP" altLang="en-US" dirty="0"/>
          </a:p>
        </p:txBody>
      </p:sp>
      <mc:AlternateContent xmlns:mc="http://schemas.openxmlformats.org/markup-compatibility/2006" xmlns:a14="http://schemas.microsoft.com/office/drawing/2010/main">
        <mc:Choice Requires="a14">
          <p:sp>
            <p:nvSpPr>
              <p:cNvPr id="3" name="テキスト ボックス 2"/>
              <p:cNvSpPr txBox="1"/>
              <p:nvPr/>
            </p:nvSpPr>
            <p:spPr>
              <a:xfrm>
                <a:off x="3258254" y="1578860"/>
                <a:ext cx="1556132" cy="8337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700" i="1">
                              <a:latin typeface="Cambria Math" panose="02040503050406030204" pitchFamily="18" charset="0"/>
                            </a:rPr>
                          </m:ctrlPr>
                        </m:fPr>
                        <m:num>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𝐵</m:t>
                              </m:r>
                            </m:e>
                            <m:sup>
                              <m:r>
                                <a:rPr kumimoji="1" lang="en-US" altLang="ja-JP" sz="2700" i="1">
                                  <a:latin typeface="Cambria Math" panose="02040503050406030204" pitchFamily="18" charset="0"/>
                                </a:rPr>
                                <m:t>2</m:t>
                              </m:r>
                            </m:sup>
                          </m:sSup>
                        </m:num>
                        <m:den>
                          <m:r>
                            <a:rPr kumimoji="1" lang="en-US" altLang="ja-JP" sz="2700" i="1">
                              <a:latin typeface="Cambria Math" panose="02040503050406030204" pitchFamily="18" charset="0"/>
                            </a:rPr>
                            <m:t>8</m:t>
                          </m:r>
                          <m:r>
                            <a:rPr kumimoji="1" lang="en-US" altLang="ja-JP" sz="2700" i="1">
                              <a:latin typeface="Cambria Math" panose="02040503050406030204" pitchFamily="18" charset="0"/>
                            </a:rPr>
                            <m:t>𝜋</m:t>
                          </m:r>
                        </m:den>
                      </m:f>
                      <m:r>
                        <a:rPr kumimoji="1" lang="en-US" altLang="ja-JP" sz="2700" i="1">
                          <a:latin typeface="Cambria Math" panose="02040503050406030204" pitchFamily="18" charset="0"/>
                        </a:rPr>
                        <m:t>≫</m:t>
                      </m:r>
                      <m:r>
                        <a:rPr kumimoji="1" lang="en-US" altLang="ja-JP" sz="2700" i="1">
                          <a:latin typeface="Cambria Math" panose="02040503050406030204" pitchFamily="18" charset="0"/>
                        </a:rPr>
                        <m:t>𝜌</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𝑐</m:t>
                          </m:r>
                        </m:e>
                        <m:sup>
                          <m:r>
                            <a:rPr kumimoji="1" lang="en-US" altLang="ja-JP" sz="2700" i="1">
                              <a:latin typeface="Cambria Math" panose="02040503050406030204" pitchFamily="18" charset="0"/>
                            </a:rPr>
                            <m:t>2</m:t>
                          </m:r>
                        </m:sup>
                      </m:sSup>
                    </m:oMath>
                  </m:oMathPara>
                </a14:m>
                <a:endParaRPr kumimoji="1" lang="ja-JP" altLang="en-US" sz="2700"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647564" y="1052736"/>
                <a:ext cx="1036886" cy="555858"/>
              </a:xfrm>
              <a:prstGeom prst="rect">
                <a:avLst/>
              </a:prstGeom>
              <a:blipFill rotWithShape="0">
                <a:blip r:embed="rId2"/>
                <a:stretch>
                  <a:fillRect/>
                </a:stretch>
              </a:blipFill>
            </p:spPr>
            <p:txBody>
              <a:bodyPr/>
              <a:lstStyle/>
              <a:p>
                <a:r>
                  <a:rPr lang="ja-JP" altLang="en-US">
                    <a:noFill/>
                  </a:rPr>
                  <a:t> </a:t>
                </a:r>
              </a:p>
            </p:txBody>
          </p:sp>
        </mc:Fallback>
      </mc:AlternateContent>
      <p:sp>
        <p:nvSpPr>
          <p:cNvPr id="4" name="テキスト ボックス 3"/>
          <p:cNvSpPr txBox="1"/>
          <p:nvPr/>
        </p:nvSpPr>
        <p:spPr>
          <a:xfrm>
            <a:off x="2934269" y="2982800"/>
            <a:ext cx="1920719" cy="507831"/>
          </a:xfrm>
          <a:prstGeom prst="rect">
            <a:avLst/>
          </a:prstGeom>
          <a:noFill/>
        </p:spPr>
        <p:txBody>
          <a:bodyPr wrap="none" rtlCol="0">
            <a:spAutoFit/>
          </a:bodyPr>
          <a:lstStyle/>
          <a:p>
            <a:r>
              <a:rPr kumimoji="1" lang="en-US" altLang="ja-JP" sz="2700" dirty="0"/>
              <a:t>Conical jet</a:t>
            </a:r>
            <a:endParaRPr kumimoji="1" lang="ja-JP" altLang="en-US" sz="2700" dirty="0"/>
          </a:p>
        </p:txBody>
      </p:sp>
      <p:sp>
        <p:nvSpPr>
          <p:cNvPr id="5" name="二等辺三角形 4"/>
          <p:cNvSpPr/>
          <p:nvPr/>
        </p:nvSpPr>
        <p:spPr bwMode="auto">
          <a:xfrm rot="16200000">
            <a:off x="7200084" y="532874"/>
            <a:ext cx="1457937" cy="5453764"/>
          </a:xfrm>
          <a:prstGeom prst="triangl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6" name="テキスト ボックス 5"/>
          <p:cNvSpPr txBox="1"/>
          <p:nvPr/>
        </p:nvSpPr>
        <p:spPr>
          <a:xfrm>
            <a:off x="11054739" y="2859088"/>
            <a:ext cx="6564618" cy="507831"/>
          </a:xfrm>
          <a:prstGeom prst="rect">
            <a:avLst/>
          </a:prstGeom>
          <a:noFill/>
        </p:spPr>
        <p:txBody>
          <a:bodyPr wrap="none" rtlCol="0">
            <a:spAutoFit/>
          </a:bodyPr>
          <a:lstStyle/>
          <a:p>
            <a:r>
              <a:rPr lang="ja-JP" altLang="en-US" sz="2700" dirty="0" smtClean="0"/>
              <a:t>球対称の流れを一部切り取ったものと近似</a:t>
            </a:r>
            <a:endParaRPr kumimoji="1" lang="ja-JP" altLang="en-US" sz="2700" dirty="0"/>
          </a:p>
        </p:txBody>
      </p:sp>
      <p:sp>
        <p:nvSpPr>
          <p:cNvPr id="7" name="テキスト ボックス 6"/>
          <p:cNvSpPr txBox="1"/>
          <p:nvPr/>
        </p:nvSpPr>
        <p:spPr>
          <a:xfrm>
            <a:off x="4378241" y="4349802"/>
            <a:ext cx="3211135" cy="507831"/>
          </a:xfrm>
          <a:prstGeom prst="rect">
            <a:avLst/>
          </a:prstGeom>
          <a:noFill/>
        </p:spPr>
        <p:txBody>
          <a:bodyPr wrap="none" rtlCol="0">
            <a:spAutoFit/>
          </a:bodyPr>
          <a:lstStyle/>
          <a:p>
            <a:r>
              <a:rPr kumimoji="1" lang="ja-JP" altLang="en-US" sz="2700" dirty="0" smtClean="0"/>
              <a:t>球対称を仮定すると</a:t>
            </a:r>
            <a:endParaRPr kumimoji="1" lang="ja-JP" altLang="en-US" sz="2700" dirty="0"/>
          </a:p>
        </p:txBody>
      </p:sp>
      <p:pic>
        <p:nvPicPr>
          <p:cNvPr id="8" name="図 7"/>
          <p:cNvPicPr>
            <a:picLocks noChangeAspect="1"/>
          </p:cNvPicPr>
          <p:nvPr/>
        </p:nvPicPr>
        <p:blipFill>
          <a:blip r:embed="rId3"/>
          <a:stretch>
            <a:fillRect/>
          </a:stretch>
        </p:blipFill>
        <p:spPr>
          <a:xfrm>
            <a:off x="8157488" y="4336870"/>
            <a:ext cx="1615597" cy="576333"/>
          </a:xfrm>
          <a:prstGeom prst="rect">
            <a:avLst/>
          </a:prstGeom>
        </p:spPr>
      </p:pic>
      <mc:AlternateContent xmlns:mc="http://schemas.openxmlformats.org/markup-compatibility/2006" xmlns:a14="http://schemas.microsoft.com/office/drawing/2010/main">
        <mc:Choice Requires="a14">
          <p:sp>
            <p:nvSpPr>
              <p:cNvPr id="9" name="テキスト ボックス 8"/>
              <p:cNvSpPr txBox="1"/>
              <p:nvPr/>
            </p:nvSpPr>
            <p:spPr>
              <a:xfrm>
                <a:off x="4378241" y="5214864"/>
                <a:ext cx="6918497" cy="516680"/>
              </a:xfrm>
              <a:prstGeom prst="rect">
                <a:avLst/>
              </a:prstGeom>
              <a:noFill/>
            </p:spPr>
            <p:txBody>
              <a:bodyPr wrap="none" rtlCol="0">
                <a:spAutoFit/>
              </a:bodyPr>
              <a:lstStyle/>
              <a:p>
                <a:r>
                  <a:rPr kumimoji="1" lang="ja-JP" altLang="en-US" sz="2700" dirty="0" smtClean="0"/>
                  <a:t>大きな半径で</a:t>
                </a:r>
                <a14:m>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𝐵</m:t>
                        </m:r>
                      </m:e>
                      <m:sub>
                        <m:r>
                          <a:rPr kumimoji="1" lang="en-US" altLang="ja-JP" sz="2700" i="1">
                            <a:latin typeface="Cambria Math" panose="02040503050406030204" pitchFamily="18" charset="0"/>
                          </a:rPr>
                          <m:t>∥</m:t>
                        </m:r>
                      </m:sub>
                    </m:sSub>
                  </m:oMath>
                </a14:m>
                <a:r>
                  <a:rPr kumimoji="1" lang="en-US" altLang="ja-JP" sz="2700" dirty="0"/>
                  <a:t> </a:t>
                </a:r>
                <a:r>
                  <a:rPr kumimoji="1" lang="ja-JP" altLang="en-US" sz="2700" dirty="0" smtClean="0"/>
                  <a:t>は急激に小さくなり、</a:t>
                </a:r>
                <a:r>
                  <a:rPr kumimoji="1" lang="en-US" altLang="ja-JP" sz="2700" dirty="0" smtClean="0"/>
                  <a:t> </a:t>
                </a:r>
                <a14:m>
                  <m:oMath xmlns:m="http://schemas.openxmlformats.org/officeDocument/2006/math">
                    <m:r>
                      <a:rPr kumimoji="1" lang="en-US" altLang="ja-JP" sz="2700" i="1">
                        <a:latin typeface="Cambria Math" panose="02040503050406030204" pitchFamily="18" charset="0"/>
                      </a:rPr>
                      <m:t>𝐵</m:t>
                    </m:r>
                    <m:r>
                      <a:rPr kumimoji="1" lang="en-US" altLang="ja-JP" sz="2700" i="1">
                        <a:latin typeface="Cambria Math" panose="02040503050406030204" pitchFamily="18" charset="0"/>
                      </a:rPr>
                      <m:t>≃</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𝐵</m:t>
                        </m:r>
                      </m:e>
                      <m:sub>
                        <m:r>
                          <a:rPr kumimoji="1" lang="en-US" altLang="ja-JP" sz="2700" i="1">
                            <a:latin typeface="Cambria Math" panose="02040503050406030204" pitchFamily="18" charset="0"/>
                          </a:rPr>
                          <m:t>⊥</m:t>
                        </m:r>
                      </m:sub>
                    </m:sSub>
                  </m:oMath>
                </a14:m>
                <a:endParaRPr kumimoji="1" lang="ja-JP" altLang="en-US" sz="2700"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4378241" y="5214864"/>
                <a:ext cx="6918497" cy="516680"/>
              </a:xfrm>
              <a:prstGeom prst="rect">
                <a:avLst/>
              </a:prstGeom>
              <a:blipFill rotWithShape="0">
                <a:blip r:embed="rId4"/>
                <a:stretch>
                  <a:fillRect l="-1674" t="-14118" b="-24706"/>
                </a:stretch>
              </a:blipFill>
            </p:spPr>
            <p:txBody>
              <a:bodyPr/>
              <a:lstStyle/>
              <a:p>
                <a:r>
                  <a:rPr lang="ja-JP" altLang="en-US">
                    <a:noFill/>
                  </a:rPr>
                  <a:t> </a:t>
                </a:r>
              </a:p>
            </p:txBody>
          </p:sp>
        </mc:Fallback>
      </mc:AlternateContent>
      <p:pic>
        <p:nvPicPr>
          <p:cNvPr id="10" name="図 9"/>
          <p:cNvPicPr>
            <a:picLocks noChangeAspect="1"/>
          </p:cNvPicPr>
          <p:nvPr/>
        </p:nvPicPr>
        <p:blipFill>
          <a:blip r:embed="rId5"/>
          <a:stretch>
            <a:fillRect/>
          </a:stretch>
        </p:blipFill>
        <p:spPr>
          <a:xfrm>
            <a:off x="3274854" y="5836670"/>
            <a:ext cx="5417911" cy="1182157"/>
          </a:xfrm>
          <a:prstGeom prst="rect">
            <a:avLst/>
          </a:prstGeom>
        </p:spPr>
      </p:pic>
      <p:pic>
        <p:nvPicPr>
          <p:cNvPr id="11" name="図 10"/>
          <p:cNvPicPr>
            <a:picLocks noChangeAspect="1"/>
          </p:cNvPicPr>
          <p:nvPr/>
        </p:nvPicPr>
        <p:blipFill>
          <a:blip r:embed="rId6"/>
          <a:stretch>
            <a:fillRect/>
          </a:stretch>
        </p:blipFill>
        <p:spPr>
          <a:xfrm>
            <a:off x="10169956" y="6085171"/>
            <a:ext cx="4320008" cy="685154"/>
          </a:xfrm>
          <a:prstGeom prst="rect">
            <a:avLst/>
          </a:prstGeom>
        </p:spPr>
      </p:pic>
      <p:pic>
        <p:nvPicPr>
          <p:cNvPr id="12" name="図 11"/>
          <p:cNvPicPr>
            <a:picLocks noChangeAspect="1"/>
          </p:cNvPicPr>
          <p:nvPr/>
        </p:nvPicPr>
        <p:blipFill>
          <a:blip r:embed="rId7"/>
          <a:stretch>
            <a:fillRect/>
          </a:stretch>
        </p:blipFill>
        <p:spPr>
          <a:xfrm>
            <a:off x="7235460" y="7157992"/>
            <a:ext cx="3819279" cy="1093285"/>
          </a:xfrm>
          <a:prstGeom prst="rect">
            <a:avLst/>
          </a:prstGeom>
        </p:spPr>
      </p:pic>
      <p:sp>
        <p:nvSpPr>
          <p:cNvPr id="13" name="テキスト ボックス 12"/>
          <p:cNvSpPr txBox="1"/>
          <p:nvPr/>
        </p:nvSpPr>
        <p:spPr>
          <a:xfrm>
            <a:off x="2820637" y="7508448"/>
            <a:ext cx="4326826" cy="507831"/>
          </a:xfrm>
          <a:prstGeom prst="rect">
            <a:avLst/>
          </a:prstGeom>
          <a:noFill/>
        </p:spPr>
        <p:txBody>
          <a:bodyPr wrap="none" rtlCol="0">
            <a:spAutoFit/>
          </a:bodyPr>
          <a:lstStyle/>
          <a:p>
            <a:r>
              <a:rPr kumimoji="1" lang="en-US" altLang="ja-JP" sz="2700" dirty="0"/>
              <a:t>Magnetization parameter:</a:t>
            </a:r>
            <a:endParaRPr kumimoji="1" lang="ja-JP" altLang="en-US" sz="2700" dirty="0"/>
          </a:p>
        </p:txBody>
      </p:sp>
      <p:pic>
        <p:nvPicPr>
          <p:cNvPr id="14" name="図 13"/>
          <p:cNvPicPr>
            <a:picLocks noChangeAspect="1"/>
          </p:cNvPicPr>
          <p:nvPr/>
        </p:nvPicPr>
        <p:blipFill>
          <a:blip r:embed="rId8"/>
          <a:stretch>
            <a:fillRect/>
          </a:stretch>
        </p:blipFill>
        <p:spPr>
          <a:xfrm>
            <a:off x="7146053" y="8412695"/>
            <a:ext cx="2627032" cy="641421"/>
          </a:xfrm>
          <a:prstGeom prst="rect">
            <a:avLst/>
          </a:prstGeom>
        </p:spPr>
      </p:pic>
      <p:sp>
        <p:nvSpPr>
          <p:cNvPr id="15" name="テキスト ボックス 14"/>
          <p:cNvSpPr txBox="1"/>
          <p:nvPr/>
        </p:nvSpPr>
        <p:spPr>
          <a:xfrm>
            <a:off x="3068262" y="8516953"/>
            <a:ext cx="3834704" cy="507831"/>
          </a:xfrm>
          <a:prstGeom prst="rect">
            <a:avLst/>
          </a:prstGeom>
          <a:noFill/>
        </p:spPr>
        <p:txBody>
          <a:bodyPr wrap="none" rtlCol="0">
            <a:spAutoFit/>
          </a:bodyPr>
          <a:lstStyle/>
          <a:p>
            <a:r>
              <a:rPr lang="en-US" altLang="ja-JP" sz="2700" dirty="0"/>
              <a:t>At the foot of the jet,</a:t>
            </a:r>
            <a:endParaRPr kumimoji="1" lang="ja-JP" altLang="en-US" sz="2700" dirty="0"/>
          </a:p>
        </p:txBody>
      </p:sp>
      <p:pic>
        <p:nvPicPr>
          <p:cNvPr id="16" name="図 15"/>
          <p:cNvPicPr>
            <a:picLocks noChangeAspect="1"/>
          </p:cNvPicPr>
          <p:nvPr/>
        </p:nvPicPr>
        <p:blipFill>
          <a:blip r:embed="rId9"/>
          <a:stretch>
            <a:fillRect/>
          </a:stretch>
        </p:blipFill>
        <p:spPr>
          <a:xfrm>
            <a:off x="4813344" y="9356888"/>
            <a:ext cx="2122855" cy="638529"/>
          </a:xfrm>
          <a:prstGeom prst="rect">
            <a:avLst/>
          </a:prstGeom>
        </p:spPr>
      </p:pic>
      <p:pic>
        <p:nvPicPr>
          <p:cNvPr id="17" name="図 16"/>
          <p:cNvPicPr>
            <a:picLocks noChangeAspect="1"/>
          </p:cNvPicPr>
          <p:nvPr/>
        </p:nvPicPr>
        <p:blipFill rotWithShape="1">
          <a:blip r:embed="rId10"/>
          <a:srcRect l="1" r="427"/>
          <a:stretch/>
        </p:blipFill>
        <p:spPr>
          <a:xfrm>
            <a:off x="6752735" y="9273050"/>
            <a:ext cx="3795205" cy="650577"/>
          </a:xfrm>
          <a:prstGeom prst="rect">
            <a:avLst/>
          </a:prstGeom>
        </p:spPr>
      </p:pic>
    </p:spTree>
    <p:extLst>
      <p:ext uri="{BB962C8B-B14F-4D97-AF65-F5344CB8AC3E}">
        <p14:creationId xmlns:p14="http://schemas.microsoft.com/office/powerpoint/2010/main" val="309298383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最終ローレンツ因子</a:t>
            </a:r>
            <a:endParaRPr kumimoji="1" lang="ja-JP" altLang="en-US" dirty="0"/>
          </a:p>
        </p:txBody>
      </p:sp>
      <p:pic>
        <p:nvPicPr>
          <p:cNvPr id="3" name="図 2"/>
          <p:cNvPicPr>
            <a:picLocks noChangeAspect="1"/>
          </p:cNvPicPr>
          <p:nvPr/>
        </p:nvPicPr>
        <p:blipFill>
          <a:blip r:embed="rId2"/>
          <a:stretch>
            <a:fillRect/>
          </a:stretch>
        </p:blipFill>
        <p:spPr>
          <a:xfrm>
            <a:off x="3042264" y="2635661"/>
            <a:ext cx="3077867" cy="533045"/>
          </a:xfrm>
          <a:prstGeom prst="rect">
            <a:avLst/>
          </a:prstGeom>
        </p:spPr>
      </p:pic>
      <mc:AlternateContent xmlns:mc="http://schemas.openxmlformats.org/markup-compatibility/2006" xmlns:a14="http://schemas.microsoft.com/office/drawing/2010/main">
        <mc:Choice Requires="a14">
          <p:sp>
            <p:nvSpPr>
              <p:cNvPr id="4" name="テキスト ボックス 3"/>
              <p:cNvSpPr txBox="1"/>
              <p:nvPr/>
            </p:nvSpPr>
            <p:spPr>
              <a:xfrm>
                <a:off x="5855668" y="1589797"/>
                <a:ext cx="6500241" cy="507831"/>
              </a:xfrm>
              <a:prstGeom prst="rect">
                <a:avLst/>
              </a:prstGeom>
              <a:noFill/>
            </p:spPr>
            <p:txBody>
              <a:bodyPr wrap="none" rtlCol="0">
                <a:spAutoFit/>
              </a:bodyPr>
              <a:lstStyle/>
              <a:p>
                <a:r>
                  <a:rPr kumimoji="1" lang="en-US" altLang="ja-JP" sz="2700" dirty="0"/>
                  <a:t>Steady state + ideal MHD </a:t>
                </a:r>
                <a14:m>
                  <m:oMath xmlns:m="http://schemas.openxmlformats.org/officeDocument/2006/math">
                    <m:r>
                      <a:rPr kumimoji="1" lang="en-US" altLang="ja-JP" sz="2700" b="1" i="1">
                        <a:latin typeface="Cambria Math" panose="02040503050406030204" pitchFamily="18" charset="0"/>
                      </a:rPr>
                      <m:t>𝑬</m:t>
                    </m:r>
                    <m:r>
                      <a:rPr kumimoji="1" lang="en-US" altLang="ja-JP" sz="2700" i="1">
                        <a:latin typeface="Cambria Math" panose="02040503050406030204" pitchFamily="18" charset="0"/>
                      </a:rPr>
                      <m:t>=−</m:t>
                    </m:r>
                    <m:r>
                      <a:rPr kumimoji="1" lang="en-US" altLang="ja-JP" sz="2700" b="1" i="1">
                        <a:latin typeface="Cambria Math" panose="02040503050406030204" pitchFamily="18" charset="0"/>
                      </a:rPr>
                      <m:t>𝒗</m:t>
                    </m:r>
                    <m:r>
                      <a:rPr kumimoji="1" lang="en-US" altLang="ja-JP" sz="2700" i="1">
                        <a:latin typeface="Cambria Math" panose="02040503050406030204" pitchFamily="18" charset="0"/>
                      </a:rPr>
                      <m:t>/</m:t>
                    </m:r>
                    <m:r>
                      <a:rPr kumimoji="1" lang="en-US" altLang="ja-JP" sz="2700" i="1">
                        <a:latin typeface="Cambria Math" panose="02040503050406030204" pitchFamily="18" charset="0"/>
                      </a:rPr>
                      <m:t>𝑐</m:t>
                    </m:r>
                    <m:r>
                      <a:rPr kumimoji="1" lang="en-US" altLang="ja-JP" sz="2700" i="1">
                        <a:latin typeface="Cambria Math" panose="02040503050406030204" pitchFamily="18" charset="0"/>
                      </a:rPr>
                      <m:t>×</m:t>
                    </m:r>
                    <m:r>
                      <a:rPr kumimoji="1" lang="en-US" altLang="ja-JP" sz="2700" b="1" i="1">
                        <a:latin typeface="Cambria Math" panose="02040503050406030204" pitchFamily="18" charset="0"/>
                      </a:rPr>
                      <m:t>𝑩</m:t>
                    </m:r>
                  </m:oMath>
                </a14:m>
                <a:endParaRPr kumimoji="1" lang="ja-JP" altLang="en-US" sz="2700" b="1"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2379440" y="1060028"/>
                <a:ext cx="4386585" cy="369332"/>
              </a:xfrm>
              <a:prstGeom prst="rect">
                <a:avLst/>
              </a:prstGeom>
              <a:blipFill rotWithShape="0">
                <a:blip r:embed="rId3"/>
                <a:stretch>
                  <a:fillRect l="-1111" t="-13333" b="-23333"/>
                </a:stretch>
              </a:blipFill>
            </p:spPr>
            <p:txBody>
              <a:bodyPr/>
              <a:lstStyle/>
              <a:p>
                <a:r>
                  <a:rPr lang="ja-JP" altLang="en-US">
                    <a:noFill/>
                  </a:rPr>
                  <a:t> </a:t>
                </a:r>
              </a:p>
            </p:txBody>
          </p:sp>
        </mc:Fallback>
      </mc:AlternateContent>
      <p:pic>
        <p:nvPicPr>
          <p:cNvPr id="5" name="図 4"/>
          <p:cNvPicPr>
            <a:picLocks noChangeAspect="1"/>
          </p:cNvPicPr>
          <p:nvPr/>
        </p:nvPicPr>
        <p:blipFill rotWithShape="1">
          <a:blip r:embed="rId4"/>
          <a:srcRect r="43617"/>
          <a:stretch/>
        </p:blipFill>
        <p:spPr>
          <a:xfrm>
            <a:off x="2616720" y="1296388"/>
            <a:ext cx="2861876" cy="1140730"/>
          </a:xfrm>
          <a:prstGeom prst="rect">
            <a:avLst/>
          </a:prstGeom>
        </p:spPr>
      </p:pic>
      <mc:AlternateContent xmlns:mc="http://schemas.openxmlformats.org/markup-compatibility/2006" xmlns:a14="http://schemas.microsoft.com/office/drawing/2010/main">
        <mc:Choice Requires="a14">
          <p:sp>
            <p:nvSpPr>
              <p:cNvPr id="6" name="テキスト ボックス 5"/>
              <p:cNvSpPr txBox="1"/>
              <p:nvPr/>
            </p:nvSpPr>
            <p:spPr>
              <a:xfrm>
                <a:off x="6498115" y="2694467"/>
                <a:ext cx="6096221" cy="442109"/>
              </a:xfrm>
              <a:prstGeom prst="rect">
                <a:avLst/>
              </a:prstGeom>
              <a:noFill/>
            </p:spPr>
            <p:txBody>
              <a:bodyPr wrap="none" lIns="0" tIns="0" rIns="0" bIns="0" rtlCol="0">
                <a:spAutoFit/>
              </a:bodyPr>
              <a:lstStyle/>
              <a:p>
                <a14:m>
                  <m:oMath xmlns:m="http://schemas.openxmlformats.org/officeDocument/2006/math">
                    <m:r>
                      <a:rPr kumimoji="1" lang="en-US" altLang="ja-JP" sz="2700" i="1">
                        <a:latin typeface="Cambria Math" panose="02040503050406030204" pitchFamily="18" charset="0"/>
                      </a:rPr>
                      <m:t>→</m:t>
                    </m:r>
                    <m:r>
                      <a:rPr kumimoji="1" lang="en-US" altLang="ja-JP" sz="2700" i="1">
                        <a:latin typeface="Cambria Math" panose="02040503050406030204" pitchFamily="18" charset="0"/>
                      </a:rPr>
                      <m:t>𝑟𝐵</m:t>
                    </m:r>
                    <m:r>
                      <a:rPr kumimoji="1" lang="en-US" altLang="ja-JP" sz="2700" i="1">
                        <a:latin typeface="Cambria Math" panose="02040503050406030204" pitchFamily="18" charset="0"/>
                      </a:rPr>
                      <m:t>∝1/</m:t>
                    </m:r>
                    <m:r>
                      <a:rPr kumimoji="1" lang="en-US" altLang="ja-JP" sz="2700" i="1">
                        <a:latin typeface="Cambria Math" panose="02040503050406030204" pitchFamily="18" charset="0"/>
                      </a:rPr>
                      <m:t>𝑣</m:t>
                    </m:r>
                  </m:oMath>
                </a14:m>
                <a:r>
                  <a:rPr kumimoji="1" lang="en-US" altLang="ja-JP" sz="2700" dirty="0"/>
                  <a:t>, then </a:t>
                </a:r>
                <a14:m>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𝐿</m:t>
                        </m:r>
                      </m:e>
                      <m:sub>
                        <m:r>
                          <a:rPr kumimoji="1" lang="en-US" altLang="ja-JP" sz="2700" i="1">
                            <a:latin typeface="Cambria Math" panose="02040503050406030204" pitchFamily="18" charset="0"/>
                          </a:rPr>
                          <m:t>𝐵</m:t>
                        </m:r>
                        <m:r>
                          <a:rPr kumimoji="1" lang="en-US" altLang="ja-JP" sz="2700" i="1">
                            <a:latin typeface="Cambria Math" panose="02040503050406030204" pitchFamily="18" charset="0"/>
                          </a:rPr>
                          <m:t>,</m:t>
                        </m:r>
                        <m:r>
                          <m:rPr>
                            <m:sty m:val="p"/>
                          </m:rPr>
                          <a:rPr kumimoji="1" lang="en-US" altLang="ja-JP" sz="2700">
                            <a:latin typeface="Cambria Math" panose="02040503050406030204" pitchFamily="18" charset="0"/>
                          </a:rPr>
                          <m:t>iso</m:t>
                        </m:r>
                      </m:sub>
                    </m:sSub>
                    <m:r>
                      <a:rPr kumimoji="1" lang="en-US" altLang="ja-JP" sz="2700" i="1">
                        <a:latin typeface="Cambria Math" panose="02040503050406030204" pitchFamily="18" charset="0"/>
                      </a:rPr>
                      <m:t>=</m:t>
                    </m:r>
                    <m:r>
                      <a:rPr kumimoji="1" lang="en-US" altLang="ja-JP" sz="2700" i="1">
                        <a:latin typeface="Cambria Math" panose="02040503050406030204" pitchFamily="18" charset="0"/>
                      </a:rPr>
                      <m:t>𝑣</m:t>
                    </m:r>
                    <m:sSup>
                      <m:sSupPr>
                        <m:ctrlPr>
                          <a:rPr kumimoji="1" lang="en-US" altLang="ja-JP" sz="2700" i="1">
                            <a:latin typeface="Cambria Math" panose="02040503050406030204" pitchFamily="18" charset="0"/>
                          </a:rPr>
                        </m:ctrlPr>
                      </m:sSupPr>
                      <m:e>
                        <m:d>
                          <m:dPr>
                            <m:ctrlPr>
                              <a:rPr kumimoji="1" lang="en-US" altLang="ja-JP" sz="2700" i="1">
                                <a:latin typeface="Cambria Math" panose="02040503050406030204" pitchFamily="18" charset="0"/>
                              </a:rPr>
                            </m:ctrlPr>
                          </m:dPr>
                          <m:e>
                            <m:r>
                              <a:rPr kumimoji="1" lang="en-US" altLang="ja-JP" sz="2700" i="1">
                                <a:latin typeface="Cambria Math" panose="02040503050406030204" pitchFamily="18" charset="0"/>
                              </a:rPr>
                              <m:t>𝑟𝐵</m:t>
                            </m:r>
                          </m:e>
                        </m:d>
                      </m:e>
                      <m:sup>
                        <m:r>
                          <a:rPr kumimoji="1" lang="en-US" altLang="ja-JP" sz="2700" i="1">
                            <a:latin typeface="Cambria Math" panose="02040503050406030204" pitchFamily="18" charset="0"/>
                          </a:rPr>
                          <m:t>2</m:t>
                        </m:r>
                      </m:sup>
                    </m:sSup>
                    <m:r>
                      <a:rPr kumimoji="1" lang="en-US" altLang="ja-JP" sz="2700" i="1">
                        <a:latin typeface="Cambria Math" panose="02040503050406030204" pitchFamily="18" charset="0"/>
                      </a:rPr>
                      <m:t>∝1/</m:t>
                    </m:r>
                    <m:r>
                      <a:rPr kumimoji="1" lang="en-US" altLang="ja-JP" sz="2700" i="1">
                        <a:latin typeface="Cambria Math" panose="02040503050406030204" pitchFamily="18" charset="0"/>
                      </a:rPr>
                      <m:t>𝑣</m:t>
                    </m:r>
                  </m:oMath>
                </a14:m>
                <a:endParaRPr kumimoji="1" lang="ja-JP" altLang="en-US" sz="27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2807804" y="1796588"/>
                <a:ext cx="4076309" cy="294696"/>
              </a:xfrm>
              <a:prstGeom prst="rect">
                <a:avLst/>
              </a:prstGeom>
              <a:blipFill rotWithShape="0">
                <a:blip r:embed="rId5"/>
                <a:stretch>
                  <a:fillRect l="-1497" t="-31250" r="-299" b="-37500"/>
                </a:stretch>
              </a:blipFill>
            </p:spPr>
            <p:txBody>
              <a:bodyPr/>
              <a:lstStyle/>
              <a:p>
                <a:r>
                  <a:rPr lang="ja-JP" altLang="en-US">
                    <a:noFill/>
                  </a:rPr>
                  <a:t> </a:t>
                </a:r>
              </a:p>
            </p:txBody>
          </p:sp>
        </mc:Fallback>
      </mc:AlternateContent>
      <p:sp>
        <p:nvSpPr>
          <p:cNvPr id="7" name="テキスト ボックス 6"/>
          <p:cNvSpPr txBox="1"/>
          <p:nvPr/>
        </p:nvSpPr>
        <p:spPr>
          <a:xfrm>
            <a:off x="2947426" y="4721639"/>
            <a:ext cx="1099981" cy="507831"/>
          </a:xfrm>
          <a:prstGeom prst="rect">
            <a:avLst/>
          </a:prstGeom>
          <a:noFill/>
        </p:spPr>
        <p:txBody>
          <a:bodyPr wrap="none" rtlCol="0">
            <a:spAutoFit/>
          </a:bodyPr>
          <a:lstStyle/>
          <a:p>
            <a:r>
              <a:rPr kumimoji="1" lang="ja-JP" altLang="en-US" sz="2700" dirty="0" smtClean="0"/>
              <a:t>しかし</a:t>
            </a:r>
            <a:endParaRPr kumimoji="1" lang="ja-JP" altLang="en-US" sz="2700" dirty="0"/>
          </a:p>
        </p:txBody>
      </p:sp>
      <p:pic>
        <p:nvPicPr>
          <p:cNvPr id="8" name="図 7"/>
          <p:cNvPicPr>
            <a:picLocks noChangeAspect="1"/>
          </p:cNvPicPr>
          <p:nvPr/>
        </p:nvPicPr>
        <p:blipFill>
          <a:blip r:embed="rId6"/>
          <a:stretch>
            <a:fillRect/>
          </a:stretch>
        </p:blipFill>
        <p:spPr>
          <a:xfrm>
            <a:off x="4404110" y="4713268"/>
            <a:ext cx="1592432" cy="615712"/>
          </a:xfrm>
          <a:prstGeom prst="rect">
            <a:avLst/>
          </a:prstGeom>
        </p:spPr>
      </p:pic>
      <p:sp>
        <p:nvSpPr>
          <p:cNvPr id="9" name="テキスト ボックス 8"/>
          <p:cNvSpPr txBox="1"/>
          <p:nvPr/>
        </p:nvSpPr>
        <p:spPr>
          <a:xfrm>
            <a:off x="2773217" y="3390974"/>
            <a:ext cx="11660564" cy="507831"/>
          </a:xfrm>
          <a:prstGeom prst="rect">
            <a:avLst/>
          </a:prstGeom>
          <a:noFill/>
        </p:spPr>
        <p:txBody>
          <a:bodyPr wrap="none" rtlCol="0">
            <a:spAutoFit/>
          </a:bodyPr>
          <a:lstStyle/>
          <a:p>
            <a:r>
              <a:rPr kumimoji="1" lang="ja-JP" altLang="en-US" sz="2700" dirty="0" smtClean="0"/>
              <a:t>速度と共に磁場が減って、磁場エネルギーから運動エネルギーへの転換が起こる</a:t>
            </a:r>
            <a:endParaRPr kumimoji="1" lang="ja-JP" altLang="en-US" sz="2700" dirty="0"/>
          </a:p>
        </p:txBody>
      </p:sp>
      <mc:AlternateContent xmlns:mc="http://schemas.openxmlformats.org/markup-compatibility/2006" xmlns:a14="http://schemas.microsoft.com/office/drawing/2010/main">
        <mc:Choice Requires="a14">
          <p:sp>
            <p:nvSpPr>
              <p:cNvPr id="10" name="正方形/長方形 9"/>
              <p:cNvSpPr/>
              <p:nvPr/>
            </p:nvSpPr>
            <p:spPr>
              <a:xfrm>
                <a:off x="9350663" y="4685028"/>
                <a:ext cx="3714542" cy="5344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𝐿</m:t>
                          </m:r>
                        </m:e>
                        <m:sub>
                          <m:r>
                            <a:rPr lang="en-US" altLang="ja-JP" sz="2700" i="1">
                              <a:latin typeface="Cambria Math" panose="02040503050406030204" pitchFamily="18" charset="0"/>
                            </a:rPr>
                            <m:t>𝐵</m:t>
                          </m:r>
                          <m:r>
                            <a:rPr lang="en-US" altLang="ja-JP" sz="2700" i="1">
                              <a:latin typeface="Cambria Math" panose="02040503050406030204" pitchFamily="18" charset="0"/>
                            </a:rPr>
                            <m:t>,</m:t>
                          </m:r>
                          <m:r>
                            <m:rPr>
                              <m:sty m:val="p"/>
                            </m:rPr>
                            <a:rPr lang="en-US" altLang="ja-JP" sz="2700">
                              <a:latin typeface="Cambria Math" panose="02040503050406030204" pitchFamily="18" charset="0"/>
                            </a:rPr>
                            <m:t>iso</m:t>
                          </m:r>
                        </m:sub>
                      </m:sSub>
                      <m:r>
                        <a:rPr lang="en-US" altLang="ja-JP" sz="2700" i="1">
                          <a:latin typeface="Cambria Math" panose="02040503050406030204" pitchFamily="18" charset="0"/>
                        </a:rPr>
                        <m: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𝐿</m:t>
                          </m:r>
                        </m:e>
                        <m:sub>
                          <m:r>
                            <m:rPr>
                              <m:sty m:val="p"/>
                            </m:rPr>
                            <a:rPr lang="en-US" altLang="ja-JP" sz="2700" i="1">
                              <a:latin typeface="Cambria Math" panose="02040503050406030204" pitchFamily="18" charset="0"/>
                            </a:rPr>
                            <m:t>max</m:t>
                          </m:r>
                        </m:sub>
                      </m:sSub>
                      <m:r>
                        <a:rPr lang="en-US" altLang="ja-JP" sz="2700" i="1">
                          <a:latin typeface="Cambria Math" panose="02040503050406030204" pitchFamily="18" charset="0"/>
                        </a:rPr>
                        <m:t>=</m:t>
                      </m:r>
                      <m:r>
                        <a:rPr lang="en-US" altLang="ja-JP" sz="2700" i="1">
                          <a:latin typeface="Cambria Math" panose="02040503050406030204" pitchFamily="18" charset="0"/>
                        </a:rPr>
                        <m:t>𝑐</m:t>
                      </m:r>
                      <m:sSup>
                        <m:sSupPr>
                          <m:ctrlPr>
                            <a:rPr lang="en-US" altLang="ja-JP" sz="2700" i="1">
                              <a:latin typeface="Cambria Math" panose="02040503050406030204" pitchFamily="18" charset="0"/>
                            </a:rPr>
                          </m:ctrlPr>
                        </m:sSupPr>
                        <m:e>
                          <m:d>
                            <m:dPr>
                              <m:ctrlPr>
                                <a:rPr lang="en-US" altLang="ja-JP" sz="2700" i="1">
                                  <a:latin typeface="Cambria Math" panose="02040503050406030204" pitchFamily="18" charset="0"/>
                                </a:rPr>
                              </m:ctrlPr>
                            </m:dPr>
                            <m:e>
                              <m:r>
                                <a:rPr lang="en-US" altLang="ja-JP" sz="2700" i="1">
                                  <a:latin typeface="Cambria Math" panose="02040503050406030204" pitchFamily="18" charset="0"/>
                                </a:rPr>
                                <m:t>𝑟𝐵</m:t>
                              </m:r>
                            </m:e>
                          </m:d>
                        </m:e>
                        <m:sup>
                          <m:r>
                            <a:rPr lang="en-US" altLang="ja-JP" sz="2700" i="1">
                              <a:latin typeface="Cambria Math" panose="02040503050406030204" pitchFamily="18" charset="0"/>
                            </a:rPr>
                            <m:t>2</m:t>
                          </m:r>
                        </m:sup>
                      </m:sSup>
                    </m:oMath>
                  </m:oMathPara>
                </a14:m>
                <a:endParaRPr lang="ja-JP" altLang="en-US" sz="2700" dirty="0"/>
              </a:p>
            </p:txBody>
          </p:sp>
        </mc:Choice>
        <mc:Fallback xmlns="">
          <p:sp>
            <p:nvSpPr>
              <p:cNvPr id="10" name="正方形/長方形 9"/>
              <p:cNvSpPr>
                <a:spLocks noRot="1" noChangeAspect="1" noMove="1" noResize="1" noEditPoints="1" noAdjustHandles="1" noChangeArrowheads="1" noChangeShapeType="1" noTextEdit="1"/>
              </p:cNvSpPr>
              <p:nvPr/>
            </p:nvSpPr>
            <p:spPr>
              <a:xfrm>
                <a:off x="9350663" y="4685028"/>
                <a:ext cx="3714542" cy="534442"/>
              </a:xfrm>
              <a:prstGeom prst="rect">
                <a:avLst/>
              </a:prstGeom>
              <a:blipFill rotWithShape="0">
                <a:blip r:embed="rId7"/>
                <a:stretch>
                  <a:fillRect/>
                </a:stretch>
              </a:blipFill>
            </p:spPr>
            <p:txBody>
              <a:bodyPr/>
              <a:lstStyle/>
              <a:p>
                <a:r>
                  <a:rPr lang="ja-JP" altLang="en-US">
                    <a:noFill/>
                  </a:rPr>
                  <a:t> </a:t>
                </a:r>
              </a:p>
            </p:txBody>
          </p:sp>
        </mc:Fallback>
      </mc:AlternateContent>
      <p:sp>
        <p:nvSpPr>
          <p:cNvPr id="11" name="テキスト ボックス 10"/>
          <p:cNvSpPr txBox="1"/>
          <p:nvPr/>
        </p:nvSpPr>
        <p:spPr>
          <a:xfrm>
            <a:off x="6327229" y="4721639"/>
            <a:ext cx="3001143" cy="507831"/>
          </a:xfrm>
          <a:prstGeom prst="rect">
            <a:avLst/>
          </a:prstGeom>
          <a:noFill/>
        </p:spPr>
        <p:txBody>
          <a:bodyPr wrap="none" rtlCol="0">
            <a:spAutoFit/>
          </a:bodyPr>
          <a:lstStyle/>
          <a:p>
            <a:r>
              <a:rPr lang="ja-JP" altLang="en-US" sz="2700" dirty="0" smtClean="0"/>
              <a:t>に達したところで、</a:t>
            </a:r>
            <a:endParaRPr kumimoji="1" lang="ja-JP" altLang="en-US" sz="2700" dirty="0"/>
          </a:p>
        </p:txBody>
      </p:sp>
      <p:sp>
        <p:nvSpPr>
          <p:cNvPr id="12" name="テキスト ボックス 11"/>
          <p:cNvSpPr txBox="1"/>
          <p:nvPr/>
        </p:nvSpPr>
        <p:spPr>
          <a:xfrm>
            <a:off x="3806422" y="5606967"/>
            <a:ext cx="1074333" cy="507831"/>
          </a:xfrm>
          <a:prstGeom prst="rect">
            <a:avLst/>
          </a:prstGeom>
          <a:noFill/>
        </p:spPr>
        <p:txBody>
          <a:bodyPr wrap="none" rtlCol="0">
            <a:spAutoFit/>
          </a:bodyPr>
          <a:lstStyle/>
          <a:p>
            <a:r>
              <a:rPr kumimoji="1" lang="ja-JP" altLang="en-US" sz="2700" dirty="0" smtClean="0"/>
              <a:t>つまり</a:t>
            </a:r>
            <a:endParaRPr kumimoji="1" lang="ja-JP" altLang="en-US" sz="2700" dirty="0"/>
          </a:p>
        </p:txBody>
      </p:sp>
      <mc:AlternateContent xmlns:mc="http://schemas.openxmlformats.org/markup-compatibility/2006" xmlns:a14="http://schemas.microsoft.com/office/drawing/2010/main">
        <mc:Choice Requires="a14">
          <p:sp>
            <p:nvSpPr>
              <p:cNvPr id="13" name="正方形/長方形 12"/>
              <p:cNvSpPr/>
              <p:nvPr/>
            </p:nvSpPr>
            <p:spPr>
              <a:xfrm>
                <a:off x="5268384" y="5378443"/>
                <a:ext cx="7041992" cy="8701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700" i="1">
                              <a:latin typeface="Cambria Math" panose="02040503050406030204" pitchFamily="18" charset="0"/>
                            </a:rPr>
                          </m:ctrlPr>
                        </m:sSubPr>
                        <m:e>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𝐿</m:t>
                              </m:r>
                            </m:e>
                            <m:sub>
                              <m:r>
                                <m:rPr>
                                  <m:sty m:val="p"/>
                                </m:rPr>
                                <a:rPr lang="en-US" altLang="ja-JP" sz="2700" i="1">
                                  <a:latin typeface="Cambria Math" panose="02040503050406030204" pitchFamily="18" charset="0"/>
                                </a:rPr>
                                <m:t>max</m:t>
                              </m:r>
                            </m:sub>
                          </m:sSub>
                          <m:r>
                            <a:rPr lang="en-US" altLang="ja-JP" sz="2700" i="1">
                              <a:latin typeface="Cambria Math" panose="02040503050406030204" pitchFamily="18" charset="0"/>
                            </a:rPr>
                            <m:t>−</m:t>
                          </m:r>
                          <m:r>
                            <a:rPr lang="en-US" altLang="ja-JP" sz="2700" i="1">
                              <a:latin typeface="Cambria Math" panose="02040503050406030204" pitchFamily="18" charset="0"/>
                            </a:rPr>
                            <m:t>𝐿</m:t>
                          </m:r>
                        </m:e>
                        <m:sub>
                          <m:r>
                            <a:rPr lang="en-US" altLang="ja-JP" sz="2700" i="1">
                              <a:latin typeface="Cambria Math" panose="02040503050406030204" pitchFamily="18" charset="0"/>
                            </a:rPr>
                            <m:t>𝐵</m:t>
                          </m:r>
                          <m:r>
                            <a:rPr lang="en-US" altLang="ja-JP" sz="2700" i="1">
                              <a:latin typeface="Cambria Math" panose="02040503050406030204" pitchFamily="18" charset="0"/>
                            </a:rPr>
                            <m:t>,</m:t>
                          </m:r>
                          <m:r>
                            <m:rPr>
                              <m:sty m:val="p"/>
                            </m:rPr>
                            <a:rPr lang="en-US" altLang="ja-JP" sz="2700">
                              <a:latin typeface="Cambria Math" panose="02040503050406030204" pitchFamily="18" charset="0"/>
                            </a:rPr>
                            <m:t>iso</m:t>
                          </m:r>
                        </m:sub>
                      </m:sSub>
                      <m:r>
                        <a:rPr lang="en-US" altLang="ja-JP" sz="2700" i="1">
                          <a:latin typeface="Cambria Math" panose="02040503050406030204" pitchFamily="18" charset="0"/>
                        </a:rPr>
                        <m:t>=</m:t>
                      </m:r>
                      <m:d>
                        <m:dPr>
                          <m:ctrlPr>
                            <a:rPr lang="en-US" altLang="ja-JP" sz="2700" i="1">
                              <a:latin typeface="Cambria Math" panose="02040503050406030204" pitchFamily="18" charset="0"/>
                            </a:rPr>
                          </m:ctrlPr>
                        </m:dPr>
                        <m:e>
                          <m:r>
                            <a:rPr lang="en-US" altLang="ja-JP" sz="2700" i="1">
                              <a:latin typeface="Cambria Math" panose="02040503050406030204" pitchFamily="18" charset="0"/>
                            </a:rPr>
                            <m:t>𝑐</m:t>
                          </m:r>
                          <m:r>
                            <a:rPr lang="en-US" altLang="ja-JP" sz="2700" i="1">
                              <a:latin typeface="Cambria Math" panose="02040503050406030204" pitchFamily="18" charset="0"/>
                            </a:rPr>
                            <m:t>−</m:t>
                          </m:r>
                          <m:r>
                            <a:rPr lang="en-US" altLang="ja-JP" sz="2700" i="1">
                              <a:latin typeface="Cambria Math" panose="02040503050406030204" pitchFamily="18" charset="0"/>
                            </a:rPr>
                            <m:t>𝑣</m:t>
                          </m:r>
                        </m:e>
                      </m:d>
                      <m:sSup>
                        <m:sSupPr>
                          <m:ctrlPr>
                            <a:rPr lang="en-US" altLang="ja-JP" sz="2700" i="1">
                              <a:latin typeface="Cambria Math" panose="02040503050406030204" pitchFamily="18" charset="0"/>
                            </a:rPr>
                          </m:ctrlPr>
                        </m:sSupPr>
                        <m:e>
                          <m:d>
                            <m:dPr>
                              <m:ctrlPr>
                                <a:rPr lang="en-US" altLang="ja-JP" sz="2700" i="1">
                                  <a:latin typeface="Cambria Math" panose="02040503050406030204" pitchFamily="18" charset="0"/>
                                </a:rPr>
                              </m:ctrlPr>
                            </m:dPr>
                            <m:e>
                              <m:r>
                                <a:rPr lang="en-US" altLang="ja-JP" sz="2700" i="1">
                                  <a:latin typeface="Cambria Math" panose="02040503050406030204" pitchFamily="18" charset="0"/>
                                </a:rPr>
                                <m:t>𝑟𝐵</m:t>
                              </m:r>
                            </m:e>
                          </m:d>
                        </m:e>
                        <m:sup>
                          <m:r>
                            <a:rPr lang="en-US" altLang="ja-JP" sz="2700" i="1">
                              <a:latin typeface="Cambria Math" panose="02040503050406030204" pitchFamily="18" charset="0"/>
                            </a:rPr>
                            <m:t>2</m:t>
                          </m:r>
                        </m:sup>
                      </m:sSup>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𝐿</m:t>
                              </m:r>
                            </m:e>
                            <m:sub>
                              <m:r>
                                <a:rPr lang="en-US" altLang="ja-JP" sz="2700" i="1">
                                  <a:latin typeface="Cambria Math" panose="02040503050406030204" pitchFamily="18" charset="0"/>
                                </a:rPr>
                                <m:t>𝐵</m:t>
                              </m:r>
                              <m:r>
                                <a:rPr lang="en-US" altLang="ja-JP" sz="2700" i="1">
                                  <a:latin typeface="Cambria Math" panose="02040503050406030204" pitchFamily="18" charset="0"/>
                                </a:rPr>
                                <m:t>,</m:t>
                              </m:r>
                              <m:r>
                                <m:rPr>
                                  <m:sty m:val="p"/>
                                </m:rPr>
                                <a:rPr lang="en-US" altLang="ja-JP" sz="2700">
                                  <a:latin typeface="Cambria Math" panose="02040503050406030204" pitchFamily="18" charset="0"/>
                                </a:rPr>
                                <m:t>iso</m:t>
                              </m:r>
                            </m:sub>
                          </m:sSub>
                        </m:num>
                        <m:den>
                          <m:r>
                            <a:rPr lang="en-US" altLang="ja-JP" sz="2700" i="1">
                              <a:latin typeface="Cambria Math" panose="02040503050406030204" pitchFamily="18" charset="0"/>
                            </a:rPr>
                            <m:t>𝜎</m:t>
                          </m:r>
                        </m:den>
                      </m:f>
                      <m:r>
                        <a:rPr lang="en-US" altLang="ja-JP" sz="2700" i="1">
                          <a:latin typeface="Cambria Math" panose="02040503050406030204" pitchFamily="18" charset="0"/>
                        </a:rPr>
                        <m: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𝐿</m:t>
                          </m:r>
                        </m:e>
                        <m:sub>
                          <m:r>
                            <m:rPr>
                              <m:sty m:val="p"/>
                            </m:rPr>
                            <a:rPr lang="en-US" altLang="ja-JP" sz="2700">
                              <a:latin typeface="Cambria Math" panose="02040503050406030204" pitchFamily="18" charset="0"/>
                            </a:rPr>
                            <m:t>K</m:t>
                          </m:r>
                          <m:r>
                            <a:rPr lang="en-US" altLang="ja-JP" sz="2700">
                              <a:latin typeface="Cambria Math" panose="02040503050406030204" pitchFamily="18" charset="0"/>
                            </a:rPr>
                            <m:t>,</m:t>
                          </m:r>
                          <m:r>
                            <m:rPr>
                              <m:sty m:val="p"/>
                            </m:rPr>
                            <a:rPr lang="en-US" altLang="ja-JP" sz="2700">
                              <a:latin typeface="Cambria Math" panose="02040503050406030204" pitchFamily="18" charset="0"/>
                            </a:rPr>
                            <m:t>iso</m:t>
                          </m:r>
                        </m:sub>
                      </m:sSub>
                    </m:oMath>
                  </m:oMathPara>
                </a14:m>
                <a:endParaRPr lang="ja-JP" altLang="en-US" sz="2700" dirty="0"/>
              </a:p>
            </p:txBody>
          </p:sp>
        </mc:Choice>
        <mc:Fallback xmlns="">
          <p:sp>
            <p:nvSpPr>
              <p:cNvPr id="13" name="正方形/長方形 12"/>
              <p:cNvSpPr>
                <a:spLocks noRot="1" noChangeAspect="1" noMove="1" noResize="1" noEditPoints="1" noAdjustHandles="1" noChangeArrowheads="1" noChangeShapeType="1" noTextEdit="1"/>
              </p:cNvSpPr>
              <p:nvPr/>
            </p:nvSpPr>
            <p:spPr>
              <a:xfrm>
                <a:off x="1987857" y="3586182"/>
                <a:ext cx="4762008" cy="610936"/>
              </a:xfrm>
              <a:prstGeom prst="rect">
                <a:avLst/>
              </a:prstGeom>
              <a:blipFill rotWithShape="0">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p:cNvSpPr txBox="1"/>
              <p:nvPr/>
            </p:nvSpPr>
            <p:spPr>
              <a:xfrm>
                <a:off x="8930060" y="6298081"/>
                <a:ext cx="7991547" cy="507831"/>
              </a:xfrm>
              <a:prstGeom prst="rect">
                <a:avLst/>
              </a:prstGeom>
              <a:noFill/>
            </p:spPr>
            <p:txBody>
              <a:bodyPr wrap="none" rtlCol="0">
                <a:spAutoFit/>
              </a:bodyPr>
              <a:lstStyle/>
              <a:p>
                <a:r>
                  <a:rPr kumimoji="1" lang="ja-JP" altLang="en-US" sz="2700" dirty="0" smtClean="0"/>
                  <a:t>なので、誤差の範囲で既に</a:t>
                </a:r>
                <a14:m>
                  <m:oMath xmlns:m="http://schemas.openxmlformats.org/officeDocument/2006/math">
                    <m:r>
                      <a:rPr kumimoji="1" lang="en-US" altLang="ja-JP" sz="2700" b="0" i="1" smtClean="0">
                        <a:latin typeface="Cambria Math" panose="02040503050406030204" pitchFamily="18" charset="0"/>
                      </a:rPr>
                      <m:t>𝑣</m:t>
                    </m:r>
                    <m:r>
                      <a:rPr kumimoji="1" lang="en-US" altLang="ja-JP" sz="2700" b="0" i="1" smtClean="0">
                        <a:latin typeface="Cambria Math" panose="02040503050406030204" pitchFamily="18" charset="0"/>
                      </a:rPr>
                      <m:t>→</m:t>
                    </m:r>
                    <m:r>
                      <a:rPr kumimoji="1" lang="en-US" altLang="ja-JP" sz="2700" b="0" i="1" smtClean="0">
                        <a:latin typeface="Cambria Math" panose="02040503050406030204" pitchFamily="18" charset="0"/>
                      </a:rPr>
                      <m:t>𝑐</m:t>
                    </m:r>
                  </m:oMath>
                </a14:m>
                <a:r>
                  <a:rPr kumimoji="1" lang="ja-JP" altLang="en-US" sz="2700" dirty="0" smtClean="0"/>
                  <a:t>の極限に達している</a:t>
                </a:r>
                <a:endParaRPr kumimoji="1" lang="ja-JP" altLang="en-US" sz="2700"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8930060" y="6298081"/>
                <a:ext cx="7991547" cy="507831"/>
              </a:xfrm>
              <a:prstGeom prst="rect">
                <a:avLst/>
              </a:prstGeom>
              <a:blipFill rotWithShape="0">
                <a:blip r:embed="rId9"/>
                <a:stretch>
                  <a:fillRect l="-1449" t="-13253" b="-3012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p:cNvSpPr txBox="1"/>
              <p:nvPr/>
            </p:nvSpPr>
            <p:spPr>
              <a:xfrm>
                <a:off x="3042264" y="6855800"/>
                <a:ext cx="12659619" cy="511102"/>
              </a:xfrm>
              <a:prstGeom prst="rect">
                <a:avLst/>
              </a:prstGeom>
              <a:noFill/>
            </p:spPr>
            <p:txBody>
              <a:bodyPr wrap="none" rtlCol="0">
                <a:spAutoFit/>
              </a:bodyPr>
              <a:lstStyle/>
              <a:p>
                <a:r>
                  <a:rPr kumimoji="1" lang="ja-JP" altLang="en-US" sz="2700" dirty="0" smtClean="0"/>
                  <a:t>もはや</a:t>
                </a:r>
                <a14:m>
                  <m:oMath xmlns:m="http://schemas.openxmlformats.org/officeDocument/2006/math">
                    <m:r>
                      <a:rPr lang="en-US" altLang="ja-JP" sz="2700" i="1">
                        <a:latin typeface="Cambria Math" panose="02040503050406030204" pitchFamily="18" charset="0"/>
                      </a:rPr>
                      <m:t>𝑟𝐵</m:t>
                    </m:r>
                  </m:oMath>
                </a14:m>
                <a:r>
                  <a:rPr kumimoji="1" lang="ja-JP" altLang="en-US" sz="2700" dirty="0" smtClean="0"/>
                  <a:t>は一定とみなせ、磁場エネルギーをこれ以上下げられない。よって</a:t>
                </a:r>
                <a:r>
                  <a:rPr kumimoji="1" lang="en-US" altLang="ja-JP" sz="2700" dirty="0" smtClean="0"/>
                  <a:t> </a:t>
                </a:r>
                <a14:m>
                  <m:oMath xmlns:m="http://schemas.openxmlformats.org/officeDocument/2006/math">
                    <m:sSub>
                      <m:sSubPr>
                        <m:ctrlPr>
                          <a:rPr kumimoji="1" lang="en-US" altLang="ja-JP" sz="2700" i="1">
                            <a:latin typeface="Cambria Math" panose="02040503050406030204" pitchFamily="18" charset="0"/>
                          </a:rPr>
                        </m:ctrlPr>
                      </m:sSubPr>
                      <m:e>
                        <m:r>
                          <m:rPr>
                            <m:sty m:val="p"/>
                          </m:rPr>
                          <a:rPr kumimoji="1" lang="en-US" altLang="ja-JP" sz="2700">
                            <a:latin typeface="Cambria Math" panose="02040503050406030204" pitchFamily="18" charset="0"/>
                          </a:rPr>
                          <m:t>Γ</m:t>
                        </m:r>
                      </m:e>
                      <m:sub>
                        <m:r>
                          <m:rPr>
                            <m:sty m:val="p"/>
                          </m:rPr>
                          <a:rPr kumimoji="1" lang="en-US" altLang="ja-JP" sz="2700" i="1">
                            <a:latin typeface="Cambria Math" panose="02040503050406030204" pitchFamily="18" charset="0"/>
                          </a:rPr>
                          <m:t>max</m:t>
                        </m:r>
                      </m:sub>
                    </m:sSub>
                    <m:r>
                      <a:rPr kumimoji="1" lang="en-US" altLang="ja-JP" sz="2700" i="1">
                        <a:latin typeface="Cambria Math" panose="02040503050406030204" pitchFamily="18" charset="0"/>
                      </a:rPr>
                      <m:t>=</m:t>
                    </m:r>
                    <m:rad>
                      <m:radPr>
                        <m:degHide m:val="on"/>
                        <m:ctrlPr>
                          <a:rPr kumimoji="1" lang="en-US" altLang="ja-JP" sz="2700" i="1">
                            <a:latin typeface="Cambria Math" panose="02040503050406030204" pitchFamily="18" charset="0"/>
                          </a:rPr>
                        </m:ctrlPr>
                      </m:radPr>
                      <m:deg/>
                      <m:e>
                        <m:r>
                          <a:rPr kumimoji="1" lang="en-US" altLang="ja-JP" sz="2700" i="1">
                            <a:latin typeface="Cambria Math" panose="02040503050406030204" pitchFamily="18" charset="0"/>
                          </a:rPr>
                          <m:t>𝜎</m:t>
                        </m:r>
                      </m:e>
                    </m:rad>
                  </m:oMath>
                </a14:m>
                <a:endParaRPr kumimoji="1" lang="ja-JP" altLang="en-US" sz="2700" dirty="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3042264" y="6855800"/>
                <a:ext cx="12659619" cy="511102"/>
              </a:xfrm>
              <a:prstGeom prst="rect">
                <a:avLst/>
              </a:prstGeom>
              <a:blipFill rotWithShape="0">
                <a:blip r:embed="rId10"/>
                <a:stretch>
                  <a:fillRect l="-915" t="-13253" b="-28916"/>
                </a:stretch>
              </a:blipFill>
            </p:spPr>
            <p:txBody>
              <a:bodyPr/>
              <a:lstStyle/>
              <a:p>
                <a:r>
                  <a:rPr lang="ja-JP" altLang="en-US">
                    <a:noFill/>
                  </a:rPr>
                  <a:t> </a:t>
                </a:r>
              </a:p>
            </p:txBody>
          </p:sp>
        </mc:Fallback>
      </mc:AlternateContent>
      <p:sp>
        <p:nvSpPr>
          <p:cNvPr id="16" name="テキスト ボックス 15"/>
          <p:cNvSpPr txBox="1"/>
          <p:nvPr/>
        </p:nvSpPr>
        <p:spPr>
          <a:xfrm>
            <a:off x="3216477" y="7664106"/>
            <a:ext cx="2962671" cy="507831"/>
          </a:xfrm>
          <a:prstGeom prst="rect">
            <a:avLst/>
          </a:prstGeom>
          <a:noFill/>
        </p:spPr>
        <p:txBody>
          <a:bodyPr wrap="none" rtlCol="0">
            <a:spAutoFit/>
          </a:bodyPr>
          <a:lstStyle/>
          <a:p>
            <a:r>
              <a:rPr kumimoji="1" lang="en-US" altLang="ja-JP" sz="2700" dirty="0"/>
              <a:t>Total luminosity: </a:t>
            </a:r>
            <a:endParaRPr kumimoji="1" lang="ja-JP" altLang="en-US" sz="2700" dirty="0"/>
          </a:p>
        </p:txBody>
      </p:sp>
      <p:pic>
        <p:nvPicPr>
          <p:cNvPr id="17" name="図 16"/>
          <p:cNvPicPr>
            <a:picLocks noChangeAspect="1"/>
          </p:cNvPicPr>
          <p:nvPr/>
        </p:nvPicPr>
        <p:blipFill>
          <a:blip r:embed="rId11"/>
          <a:stretch>
            <a:fillRect/>
          </a:stretch>
        </p:blipFill>
        <p:spPr>
          <a:xfrm>
            <a:off x="6279825" y="7583906"/>
            <a:ext cx="4495144" cy="714310"/>
          </a:xfrm>
          <a:prstGeom prst="rect">
            <a:avLst/>
          </a:prstGeom>
        </p:spPr>
      </p:pic>
      <p:pic>
        <p:nvPicPr>
          <p:cNvPr id="18" name="図 17"/>
          <p:cNvPicPr>
            <a:picLocks noChangeAspect="1"/>
          </p:cNvPicPr>
          <p:nvPr/>
        </p:nvPicPr>
        <p:blipFill>
          <a:blip r:embed="rId12"/>
          <a:stretch>
            <a:fillRect/>
          </a:stretch>
        </p:blipFill>
        <p:spPr>
          <a:xfrm>
            <a:off x="3806422" y="8549434"/>
            <a:ext cx="3152438" cy="728888"/>
          </a:xfrm>
          <a:prstGeom prst="rect">
            <a:avLst/>
          </a:prstGeom>
        </p:spPr>
      </p:pic>
      <p:sp>
        <p:nvSpPr>
          <p:cNvPr id="19" name="テキスト ボックス 18"/>
          <p:cNvSpPr txBox="1"/>
          <p:nvPr/>
        </p:nvSpPr>
        <p:spPr>
          <a:xfrm>
            <a:off x="7320300" y="8724410"/>
            <a:ext cx="4060727" cy="507831"/>
          </a:xfrm>
          <a:prstGeom prst="rect">
            <a:avLst/>
          </a:prstGeom>
          <a:noFill/>
        </p:spPr>
        <p:txBody>
          <a:bodyPr wrap="none" rtlCol="0">
            <a:spAutoFit/>
          </a:bodyPr>
          <a:lstStyle/>
          <a:p>
            <a:r>
              <a:rPr kumimoji="1" lang="en-US" altLang="ja-JP" sz="2700" dirty="0"/>
              <a:t>Inefficient acceleration.</a:t>
            </a:r>
            <a:endParaRPr kumimoji="1" lang="ja-JP" altLang="en-US" sz="2700" dirty="0"/>
          </a:p>
        </p:txBody>
      </p:sp>
      <mc:AlternateContent xmlns:mc="http://schemas.openxmlformats.org/markup-compatibility/2006" xmlns:a14="http://schemas.microsoft.com/office/drawing/2010/main">
        <mc:Choice Requires="a14">
          <p:sp>
            <p:nvSpPr>
              <p:cNvPr id="20" name="テキスト ボックス 19"/>
              <p:cNvSpPr txBox="1"/>
              <p:nvPr/>
            </p:nvSpPr>
            <p:spPr>
              <a:xfrm>
                <a:off x="12059875" y="8724410"/>
                <a:ext cx="3125407" cy="507831"/>
              </a:xfrm>
              <a:prstGeom prst="rect">
                <a:avLst/>
              </a:prstGeom>
              <a:noFill/>
            </p:spPr>
            <p:txBody>
              <a:bodyPr wrap="none" rtlCol="0">
                <a:spAutoFit/>
              </a:bodyPr>
              <a:lstStyle/>
              <a:p>
                <a:r>
                  <a:rPr kumimoji="1" lang="en-US" altLang="ja-JP" sz="2700" dirty="0"/>
                  <a:t>(</a:t>
                </a:r>
                <a14:m>
                  <m:oMath xmlns:m="http://schemas.openxmlformats.org/officeDocument/2006/math">
                    <m:sSub>
                      <m:sSubPr>
                        <m:ctrlPr>
                          <a:rPr lang="en-US" altLang="ja-JP" sz="2700" i="1">
                            <a:latin typeface="Cambria Math" panose="02040503050406030204" pitchFamily="18" charset="0"/>
                          </a:rPr>
                        </m:ctrlPr>
                      </m:sSubPr>
                      <m:e>
                        <m:r>
                          <m:rPr>
                            <m:sty m:val="p"/>
                          </m:rPr>
                          <a:rPr lang="en-US" altLang="ja-JP" sz="2700">
                            <a:latin typeface="Cambria Math" panose="02040503050406030204" pitchFamily="18" charset="0"/>
                          </a:rPr>
                          <m:t>Γ</m:t>
                        </m:r>
                      </m:e>
                      <m:sub>
                        <m:r>
                          <m:rPr>
                            <m:sty m:val="p"/>
                          </m:rPr>
                          <a:rPr lang="en-US" altLang="ja-JP" sz="2700" i="1">
                            <a:latin typeface="Cambria Math" panose="02040503050406030204" pitchFamily="18" charset="0"/>
                          </a:rPr>
                          <m:t>max</m:t>
                        </m:r>
                      </m:sub>
                    </m:sSub>
                    <m:r>
                      <a:rPr lang="en-US" altLang="ja-JP" sz="2700" i="1">
                        <a:latin typeface="Cambria Math" panose="02040503050406030204" pitchFamily="18" charset="0"/>
                      </a:rPr>
                      <m: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𝜎</m:t>
                        </m:r>
                      </m:e>
                      <m:sub>
                        <m:r>
                          <a:rPr lang="en-US" altLang="ja-JP" sz="2700" i="1">
                            <a:latin typeface="Cambria Math" panose="02040503050406030204" pitchFamily="18" charset="0"/>
                          </a:rPr>
                          <m:t>0</m:t>
                        </m:r>
                      </m:sub>
                    </m:sSub>
                  </m:oMath>
                </a14:m>
                <a:r>
                  <a:rPr kumimoji="1" lang="en-US" altLang="ja-JP" sz="2700" dirty="0"/>
                  <a:t> is ideal)</a:t>
                </a:r>
                <a:endParaRPr kumimoji="1" lang="ja-JP" altLang="en-US" sz="2700" dirty="0"/>
              </a:p>
            </p:txBody>
          </p:sp>
        </mc:Choice>
        <mc:Fallback xmlns="">
          <p:sp>
            <p:nvSpPr>
              <p:cNvPr id="20" name="テキスト ボックス 19"/>
              <p:cNvSpPr txBox="1">
                <a:spLocks noRot="1" noChangeAspect="1" noMove="1" noResize="1" noEditPoints="1" noAdjustHandles="1" noChangeArrowheads="1" noChangeShapeType="1" noTextEdit="1"/>
              </p:cNvSpPr>
              <p:nvPr/>
            </p:nvSpPr>
            <p:spPr>
              <a:xfrm>
                <a:off x="6516216" y="5817171"/>
                <a:ext cx="2147254" cy="369332"/>
              </a:xfrm>
              <a:prstGeom prst="rect">
                <a:avLst/>
              </a:prstGeom>
              <a:blipFill rotWithShape="0">
                <a:blip r:embed="rId13"/>
                <a:stretch>
                  <a:fillRect l="-2557" t="-11475" r="-1989" b="-2131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6711725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強重力の世界</a:t>
            </a:r>
          </a:p>
        </p:txBody>
      </p:sp>
      <p:sp>
        <p:nvSpPr>
          <p:cNvPr id="4" name="テキスト ボックス 3"/>
          <p:cNvSpPr txBox="1"/>
          <p:nvPr/>
        </p:nvSpPr>
        <p:spPr>
          <a:xfrm>
            <a:off x="1030657" y="1539986"/>
            <a:ext cx="5266185" cy="507831"/>
          </a:xfrm>
          <a:prstGeom prst="rect">
            <a:avLst/>
          </a:prstGeom>
          <a:noFill/>
        </p:spPr>
        <p:txBody>
          <a:bodyPr wrap="none" rtlCol="0">
            <a:spAutoFit/>
          </a:bodyPr>
          <a:lstStyle/>
          <a:p>
            <a:r>
              <a:rPr kumimoji="1" lang="ja-JP" altLang="en-US" sz="2700" dirty="0"/>
              <a:t>半径</a:t>
            </a:r>
            <a:r>
              <a:rPr kumimoji="1" lang="en-US" altLang="ja-JP" sz="2700" dirty="0"/>
              <a:t>R</a:t>
            </a:r>
            <a:r>
              <a:rPr kumimoji="1" lang="ja-JP" altLang="en-US" sz="2700" dirty="0" err="1"/>
              <a:t>、</a:t>
            </a:r>
            <a:r>
              <a:rPr kumimoji="1" lang="ja-JP" altLang="en-US" sz="2700" dirty="0"/>
              <a:t>質量</a:t>
            </a:r>
            <a:r>
              <a:rPr kumimoji="1" lang="en-US" altLang="ja-JP" sz="2700" dirty="0"/>
              <a:t>M</a:t>
            </a:r>
            <a:r>
              <a:rPr kumimoji="1" lang="ja-JP" altLang="en-US" sz="2700" dirty="0"/>
              <a:t>の星からの脱出速度</a:t>
            </a:r>
          </a:p>
        </p:txBody>
      </p:sp>
      <mc:AlternateContent xmlns:mc="http://schemas.openxmlformats.org/markup-compatibility/2006" xmlns:a14="http://schemas.microsoft.com/office/drawing/2010/main">
        <mc:Choice Requires="a14">
          <p:sp>
            <p:nvSpPr>
              <p:cNvPr id="5" name="テキスト ボックス 4"/>
              <p:cNvSpPr txBox="1"/>
              <p:nvPr/>
            </p:nvSpPr>
            <p:spPr>
              <a:xfrm>
                <a:off x="2559548" y="2261142"/>
                <a:ext cx="1742080" cy="12276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𝑣</m:t>
                      </m:r>
                      <m:r>
                        <a:rPr kumimoji="1" lang="en-US" altLang="ja-JP" sz="2700" i="1">
                          <a:latin typeface="Cambria Math" panose="02040503050406030204" pitchFamily="18" charset="0"/>
                        </a:rPr>
                        <m:t>=</m:t>
                      </m:r>
                      <m:rad>
                        <m:radPr>
                          <m:degHide m:val="on"/>
                          <m:ctrlPr>
                            <a:rPr kumimoji="1" lang="en-US" altLang="ja-JP" sz="2700" i="1">
                              <a:latin typeface="Cambria Math" panose="02040503050406030204" pitchFamily="18" charset="0"/>
                            </a:rPr>
                          </m:ctrlPr>
                        </m:radPr>
                        <m:deg/>
                        <m:e>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2</m:t>
                              </m:r>
                              <m:r>
                                <a:rPr kumimoji="1" lang="en-US" altLang="ja-JP" sz="2700" i="1">
                                  <a:latin typeface="Cambria Math" panose="02040503050406030204" pitchFamily="18" charset="0"/>
                                </a:rPr>
                                <m:t>𝐺𝑀</m:t>
                              </m:r>
                            </m:num>
                            <m:den>
                              <m:r>
                                <a:rPr kumimoji="1" lang="en-US" altLang="ja-JP" sz="2700" i="1">
                                  <a:latin typeface="Cambria Math" panose="02040503050406030204" pitchFamily="18" charset="0"/>
                                </a:rPr>
                                <m:t>𝑅</m:t>
                              </m:r>
                            </m:den>
                          </m:f>
                        </m:e>
                      </m:rad>
                    </m:oMath>
                  </m:oMathPara>
                </a14:m>
                <a:endParaRPr kumimoji="1" lang="ja-JP" altLang="en-US" sz="27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2559548" y="2261142"/>
                <a:ext cx="1742080" cy="1227644"/>
              </a:xfrm>
              <a:prstGeom prst="rect">
                <a:avLst/>
              </a:prstGeom>
              <a:blipFill rotWithShape="0">
                <a:blip r:embed="rId2"/>
                <a:stretch>
                  <a:fillRect/>
                </a:stretch>
              </a:blipFill>
            </p:spPr>
            <p:txBody>
              <a:bodyPr/>
              <a:lstStyle/>
              <a:p>
                <a:r>
                  <a:rPr lang="ja-JP" altLang="en-US">
                    <a:noFill/>
                  </a:rPr>
                  <a:t> </a:t>
                </a:r>
              </a:p>
            </p:txBody>
          </p:sp>
        </mc:Fallback>
      </mc:AlternateContent>
      <p:sp>
        <p:nvSpPr>
          <p:cNvPr id="6" name="テキスト ボックス 5"/>
          <p:cNvSpPr txBox="1"/>
          <p:nvPr/>
        </p:nvSpPr>
        <p:spPr>
          <a:xfrm>
            <a:off x="1030657" y="3943037"/>
            <a:ext cx="5365571" cy="507831"/>
          </a:xfrm>
          <a:prstGeom prst="rect">
            <a:avLst/>
          </a:prstGeom>
          <a:noFill/>
        </p:spPr>
        <p:txBody>
          <a:bodyPr wrap="none" rtlCol="0">
            <a:spAutoFit/>
          </a:bodyPr>
          <a:lstStyle/>
          <a:p>
            <a:r>
              <a:rPr kumimoji="1" lang="ja-JP" altLang="en-US" sz="2700" dirty="0"/>
              <a:t>脱出速度が光速になってしまう半径</a:t>
            </a:r>
          </a:p>
        </p:txBody>
      </p:sp>
      <mc:AlternateContent xmlns:mc="http://schemas.openxmlformats.org/markup-compatibility/2006" xmlns:a14="http://schemas.microsoft.com/office/drawing/2010/main">
        <mc:Choice Requires="a14">
          <p:sp>
            <p:nvSpPr>
              <p:cNvPr id="7" name="テキスト ボックス 6"/>
              <p:cNvSpPr txBox="1"/>
              <p:nvPr/>
            </p:nvSpPr>
            <p:spPr>
              <a:xfrm>
                <a:off x="2147353" y="4965994"/>
                <a:ext cx="1650388" cy="7807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𝑅</m:t>
                          </m:r>
                        </m:e>
                        <m:sub>
                          <m:r>
                            <m:rPr>
                              <m:sty m:val="p"/>
                            </m:rPr>
                            <a:rPr kumimoji="1" lang="en-US" altLang="ja-JP" sz="2700">
                              <a:latin typeface="Cambria Math" panose="02040503050406030204" pitchFamily="18" charset="0"/>
                            </a:rPr>
                            <m:t>g</m:t>
                          </m:r>
                        </m:sub>
                      </m:sSub>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2</m:t>
                          </m:r>
                          <m:r>
                            <a:rPr kumimoji="1" lang="en-US" altLang="ja-JP" sz="2700" i="1">
                              <a:latin typeface="Cambria Math" panose="02040503050406030204" pitchFamily="18" charset="0"/>
                            </a:rPr>
                            <m:t>𝐺𝑀</m:t>
                          </m:r>
                        </m:num>
                        <m:den>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𝑐</m:t>
                              </m:r>
                            </m:e>
                            <m:sup>
                              <m:r>
                                <a:rPr kumimoji="1" lang="en-US" altLang="ja-JP" sz="2700" i="1">
                                  <a:latin typeface="Cambria Math" panose="02040503050406030204" pitchFamily="18" charset="0"/>
                                </a:rPr>
                                <m:t>2</m:t>
                              </m:r>
                            </m:sup>
                          </m:sSup>
                        </m:den>
                      </m:f>
                    </m:oMath>
                  </m:oMathPara>
                </a14:m>
                <a:endParaRPr kumimoji="1" lang="ja-JP" altLang="en-US" sz="27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2147353" y="4965994"/>
                <a:ext cx="1650388" cy="780727"/>
              </a:xfrm>
              <a:prstGeom prst="rect">
                <a:avLst/>
              </a:prstGeom>
              <a:blipFill rotWithShape="0">
                <a:blip r:embed="rId3"/>
                <a:stretch>
                  <a:fillRect/>
                </a:stretch>
              </a:blipFill>
            </p:spPr>
            <p:txBody>
              <a:bodyPr/>
              <a:lstStyle/>
              <a:p>
                <a:r>
                  <a:rPr lang="ja-JP" altLang="en-US">
                    <a:noFill/>
                  </a:rPr>
                  <a:t> </a:t>
                </a:r>
              </a:p>
            </p:txBody>
          </p:sp>
        </mc:Fallback>
      </mc:AlternateContent>
      <p:sp>
        <p:nvSpPr>
          <p:cNvPr id="8" name="テキスト ボックス 7"/>
          <p:cNvSpPr txBox="1"/>
          <p:nvPr/>
        </p:nvSpPr>
        <p:spPr>
          <a:xfrm>
            <a:off x="3814957" y="4982541"/>
            <a:ext cx="3328155" cy="507831"/>
          </a:xfrm>
          <a:prstGeom prst="rect">
            <a:avLst/>
          </a:prstGeom>
          <a:noFill/>
        </p:spPr>
        <p:txBody>
          <a:bodyPr wrap="none" rtlCol="0">
            <a:spAutoFit/>
          </a:bodyPr>
          <a:lstStyle/>
          <a:p>
            <a:r>
              <a:rPr kumimoji="1" lang="en-US" altLang="ja-JP" sz="2700" dirty="0"/>
              <a:t>:</a:t>
            </a:r>
            <a:r>
              <a:rPr lang="ja-JP" altLang="en-US" sz="2700" dirty="0"/>
              <a:t>シュワルツシルト半径</a:t>
            </a:r>
            <a:endParaRPr kumimoji="1" lang="en-US" altLang="ja-JP" sz="2700" dirty="0"/>
          </a:p>
        </p:txBody>
      </p:sp>
      <p:sp>
        <p:nvSpPr>
          <p:cNvPr id="9" name="テキスト ボックス 8"/>
          <p:cNvSpPr txBox="1"/>
          <p:nvPr/>
        </p:nvSpPr>
        <p:spPr>
          <a:xfrm>
            <a:off x="878512" y="7310603"/>
            <a:ext cx="7614585" cy="923330"/>
          </a:xfrm>
          <a:prstGeom prst="rect">
            <a:avLst/>
          </a:prstGeom>
          <a:noFill/>
        </p:spPr>
        <p:txBody>
          <a:bodyPr wrap="none" rtlCol="0">
            <a:spAutoFit/>
          </a:bodyPr>
          <a:lstStyle/>
          <a:p>
            <a:r>
              <a:rPr kumimoji="1" lang="ja-JP" altLang="en-US" sz="2700" dirty="0"/>
              <a:t>これよりも小さな半径の星はブラックホールになる。</a:t>
            </a:r>
            <a:endParaRPr kumimoji="1" lang="en-US" altLang="ja-JP" sz="2700" dirty="0"/>
          </a:p>
          <a:p>
            <a:r>
              <a:rPr lang="ja-JP" altLang="en-US" sz="2700" dirty="0"/>
              <a:t>太陽質量なら</a:t>
            </a:r>
            <a:r>
              <a:rPr lang="en-US" altLang="ja-JP" sz="2700" dirty="0"/>
              <a:t>3km</a:t>
            </a:r>
            <a:r>
              <a:rPr lang="ja-JP" altLang="en-US" sz="2700" dirty="0"/>
              <a:t>ほど。</a:t>
            </a:r>
            <a:endParaRPr kumimoji="1" lang="ja-JP" altLang="en-US" sz="2700" dirty="0"/>
          </a:p>
        </p:txBody>
      </p:sp>
      <p:sp>
        <p:nvSpPr>
          <p:cNvPr id="10" name="テキスト ボックス 9"/>
          <p:cNvSpPr txBox="1"/>
          <p:nvPr/>
        </p:nvSpPr>
        <p:spPr>
          <a:xfrm>
            <a:off x="9359289" y="1393270"/>
            <a:ext cx="3587842" cy="507831"/>
          </a:xfrm>
          <a:prstGeom prst="rect">
            <a:avLst/>
          </a:prstGeom>
          <a:noFill/>
        </p:spPr>
        <p:txBody>
          <a:bodyPr wrap="none" rtlCol="0">
            <a:spAutoFit/>
          </a:bodyPr>
          <a:lstStyle/>
          <a:p>
            <a:r>
              <a:rPr kumimoji="1" lang="ja-JP" altLang="en-US" sz="2700" dirty="0"/>
              <a:t>回転するブラックホール</a:t>
            </a:r>
          </a:p>
        </p:txBody>
      </p:sp>
      <p:pic>
        <p:nvPicPr>
          <p:cNvPr id="11" name="図 10"/>
          <p:cNvPicPr>
            <a:picLocks noChangeAspect="1"/>
          </p:cNvPicPr>
          <p:nvPr/>
        </p:nvPicPr>
        <p:blipFill>
          <a:blip r:embed="rId4"/>
          <a:stretch>
            <a:fillRect/>
          </a:stretch>
        </p:blipFill>
        <p:spPr>
          <a:xfrm>
            <a:off x="12543590" y="1915977"/>
            <a:ext cx="3269195" cy="1341153"/>
          </a:xfrm>
          <a:prstGeom prst="rect">
            <a:avLst/>
          </a:prstGeom>
        </p:spPr>
      </p:pic>
      <p:sp>
        <p:nvSpPr>
          <p:cNvPr id="12" name="テキスト ボックス 11"/>
          <p:cNvSpPr txBox="1"/>
          <p:nvPr/>
        </p:nvSpPr>
        <p:spPr>
          <a:xfrm>
            <a:off x="10855268" y="2357516"/>
            <a:ext cx="1569660" cy="507831"/>
          </a:xfrm>
          <a:prstGeom prst="rect">
            <a:avLst/>
          </a:prstGeom>
          <a:noFill/>
        </p:spPr>
        <p:txBody>
          <a:bodyPr wrap="none" rtlCol="0">
            <a:spAutoFit/>
          </a:bodyPr>
          <a:lstStyle/>
          <a:p>
            <a:r>
              <a:rPr kumimoji="1" lang="ja-JP" altLang="en-US" sz="2700" dirty="0"/>
              <a:t>角運動量</a:t>
            </a:r>
          </a:p>
        </p:txBody>
      </p:sp>
      <mc:AlternateContent xmlns:mc="http://schemas.openxmlformats.org/markup-compatibility/2006" xmlns:a14="http://schemas.microsoft.com/office/drawing/2010/main">
        <mc:Choice Requires="a14">
          <p:sp>
            <p:nvSpPr>
              <p:cNvPr id="13" name="テキスト ボックス 12"/>
              <p:cNvSpPr txBox="1"/>
              <p:nvPr/>
            </p:nvSpPr>
            <p:spPr>
              <a:xfrm>
                <a:off x="15931447" y="3066375"/>
                <a:ext cx="960648"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𝑎</m:t>
                      </m:r>
                      <m:r>
                        <a:rPr kumimoji="1" lang="en-US" altLang="ja-JP" sz="2700" i="1">
                          <a:latin typeface="Cambria Math" panose="02040503050406030204" pitchFamily="18" charset="0"/>
                        </a:rPr>
                        <m:t>&lt;1</m:t>
                      </m:r>
                    </m:oMath>
                  </m:oMathPara>
                </a14:m>
                <a:endParaRPr kumimoji="1" lang="ja-JP" altLang="en-US" sz="2700" dirty="0"/>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15931447" y="3066375"/>
                <a:ext cx="960648" cy="415498"/>
              </a:xfrm>
              <a:prstGeom prst="rect">
                <a:avLst/>
              </a:prstGeom>
              <a:blipFill rotWithShape="0">
                <a:blip r:embed="rId5"/>
                <a:stretch>
                  <a:fillRect/>
                </a:stretch>
              </a:blipFill>
            </p:spPr>
            <p:txBody>
              <a:bodyPr/>
              <a:lstStyle/>
              <a:p>
                <a:r>
                  <a:rPr lang="ja-JP" altLang="en-US">
                    <a:noFill/>
                  </a:rPr>
                  <a:t> </a:t>
                </a:r>
              </a:p>
            </p:txBody>
          </p:sp>
        </mc:Fallback>
      </mc:AlternateContent>
      <p:pic>
        <p:nvPicPr>
          <p:cNvPr id="1257474" name="Picture 2" descr="BH LM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66833" y="4130639"/>
            <a:ext cx="5571583" cy="4456178"/>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10180308" y="8998661"/>
            <a:ext cx="6144631" cy="923330"/>
          </a:xfrm>
          <a:prstGeom prst="rect">
            <a:avLst/>
          </a:prstGeom>
          <a:noFill/>
        </p:spPr>
        <p:txBody>
          <a:bodyPr wrap="none" rtlCol="0">
            <a:spAutoFit/>
          </a:bodyPr>
          <a:lstStyle/>
          <a:p>
            <a:r>
              <a:rPr kumimoji="1" lang="ja-JP" altLang="en-US" sz="2700" dirty="0"/>
              <a:t>ブラックホールを特徴づける量は質量</a:t>
            </a:r>
            <a:r>
              <a:rPr kumimoji="1" lang="en-US" altLang="ja-JP" sz="2700" dirty="0"/>
              <a:t>M</a:t>
            </a:r>
            <a:r>
              <a:rPr kumimoji="1" lang="ja-JP" altLang="en-US" sz="2700" dirty="0"/>
              <a:t>と</a:t>
            </a:r>
            <a:endParaRPr kumimoji="1" lang="en-US" altLang="ja-JP" sz="2700" dirty="0"/>
          </a:p>
          <a:p>
            <a:r>
              <a:rPr lang="ja-JP" altLang="en-US" sz="2700" dirty="0"/>
              <a:t>回転パラメーター</a:t>
            </a:r>
            <a:r>
              <a:rPr lang="en-US" altLang="ja-JP" sz="2700" dirty="0"/>
              <a:t>a</a:t>
            </a:r>
            <a:r>
              <a:rPr lang="ja-JP" altLang="en-US" sz="2700" dirty="0"/>
              <a:t>のみ。</a:t>
            </a:r>
            <a:endParaRPr kumimoji="1" lang="ja-JP" altLang="en-US" sz="2700" dirty="0"/>
          </a:p>
        </p:txBody>
      </p:sp>
    </p:spTree>
    <p:extLst>
      <p:ext uri="{BB962C8B-B14F-4D97-AF65-F5344CB8AC3E}">
        <p14:creationId xmlns:p14="http://schemas.microsoft.com/office/powerpoint/2010/main" val="84737864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軸対称の流れの場合</a:t>
            </a:r>
            <a:endParaRPr kumimoji="1" lang="ja-JP" altLang="en-US" dirty="0"/>
          </a:p>
        </p:txBody>
      </p:sp>
      <p:pic>
        <p:nvPicPr>
          <p:cNvPr id="3" name="図 2"/>
          <p:cNvPicPr>
            <a:picLocks noChangeAspect="1"/>
          </p:cNvPicPr>
          <p:nvPr/>
        </p:nvPicPr>
        <p:blipFill>
          <a:blip r:embed="rId2"/>
          <a:stretch>
            <a:fillRect/>
          </a:stretch>
        </p:blipFill>
        <p:spPr>
          <a:xfrm>
            <a:off x="439616" y="1909342"/>
            <a:ext cx="7175815" cy="7073208"/>
          </a:xfrm>
          <a:prstGeom prst="rect">
            <a:avLst/>
          </a:prstGeom>
        </p:spPr>
      </p:pic>
      <mc:AlternateContent xmlns:mc="http://schemas.openxmlformats.org/markup-compatibility/2006" xmlns:a14="http://schemas.microsoft.com/office/drawing/2010/main">
        <mc:Choice Requires="a14">
          <p:sp>
            <p:nvSpPr>
              <p:cNvPr id="4" name="テキスト ボックス 3"/>
              <p:cNvSpPr txBox="1"/>
              <p:nvPr/>
            </p:nvSpPr>
            <p:spPr>
              <a:xfrm>
                <a:off x="7854080" y="1392635"/>
                <a:ext cx="5328703" cy="923330"/>
              </a:xfrm>
              <a:prstGeom prst="rect">
                <a:avLst/>
              </a:prstGeom>
              <a:noFill/>
            </p:spPr>
            <p:txBody>
              <a:bodyPr wrap="none" rtlCol="0">
                <a:spAutoFit/>
              </a:bodyPr>
              <a:lstStyle/>
              <a:p>
                <a:r>
                  <a:rPr kumimoji="1" lang="en-US" altLang="ja-JP" sz="2700" dirty="0"/>
                  <a:t>Simulations show magnetic field</a:t>
                </a:r>
              </a:p>
              <a:p>
                <a:r>
                  <a:rPr lang="en-US" altLang="ja-JP" sz="2700" dirty="0"/>
                  <a:t>line </a:t>
                </a:r>
                <a14:m>
                  <m:oMath xmlns:m="http://schemas.openxmlformats.org/officeDocument/2006/math">
                    <m:r>
                      <a:rPr kumimoji="1" lang="en-US" altLang="ja-JP" sz="2700" i="1">
                        <a:latin typeface="Cambria Math" panose="02040503050406030204" pitchFamily="18" charset="0"/>
                      </a:rPr>
                      <m:t>𝑧</m:t>
                    </m:r>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𝑅</m:t>
                        </m:r>
                      </m:e>
                      <m:sup>
                        <m:r>
                          <a:rPr kumimoji="1" lang="en-US" altLang="ja-JP" sz="2700" i="1">
                            <a:latin typeface="Cambria Math" panose="02040503050406030204" pitchFamily="18" charset="0"/>
                          </a:rPr>
                          <m:t>1.6</m:t>
                        </m:r>
                      </m:sup>
                    </m:sSup>
                  </m:oMath>
                </a14:m>
                <a:r>
                  <a:rPr kumimoji="1" lang="en-US" altLang="ja-JP" sz="2700" dirty="0"/>
                  <a:t>.</a:t>
                </a:r>
                <a:endParaRPr kumimoji="1" lang="ja-JP" altLang="en-US" sz="27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7854080" y="1392635"/>
                <a:ext cx="5328703" cy="923330"/>
              </a:xfrm>
              <a:prstGeom prst="rect">
                <a:avLst/>
              </a:prstGeom>
              <a:blipFill rotWithShape="0">
                <a:blip r:embed="rId3"/>
                <a:stretch>
                  <a:fillRect l="-2171" t="-5263" r="-1029" b="-1513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8023735" y="2770497"/>
                <a:ext cx="5123839" cy="515269"/>
              </a:xfrm>
              <a:prstGeom prst="rect">
                <a:avLst/>
              </a:prstGeom>
              <a:noFill/>
            </p:spPr>
            <p:txBody>
              <a:bodyPr wrap="none" rtlCol="0">
                <a:spAutoFit/>
              </a:bodyPr>
              <a:lstStyle/>
              <a:p>
                <a:r>
                  <a:rPr kumimoji="1" lang="ja-JP" altLang="en-US" sz="2700" dirty="0" smtClean="0"/>
                  <a:t>以下では次のように表す：</a:t>
                </a:r>
                <a:r>
                  <a:rPr lang="en-US" altLang="ja-JP" sz="2700" dirty="0" smtClean="0"/>
                  <a:t> </a:t>
                </a:r>
                <a14:m>
                  <m:oMath xmlns:m="http://schemas.openxmlformats.org/officeDocument/2006/math">
                    <m:r>
                      <a:rPr lang="en-US" altLang="ja-JP" sz="2700" i="1">
                        <a:latin typeface="Cambria Math" panose="02040503050406030204" pitchFamily="18" charset="0"/>
                      </a:rPr>
                      <m:t>𝑧</m:t>
                    </m:r>
                    <m:r>
                      <a:rPr lang="en-US" altLang="ja-JP" sz="2700" i="1">
                        <a:latin typeface="Cambria Math" panose="02040503050406030204" pitchFamily="18" charset="0"/>
                      </a:rPr>
                      <m:t>∝</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𝑅</m:t>
                        </m:r>
                      </m:e>
                      <m:sup>
                        <m:r>
                          <a:rPr lang="en-US" altLang="ja-JP" sz="2700" i="1">
                            <a:latin typeface="Cambria Math" panose="02040503050406030204" pitchFamily="18" charset="0"/>
                          </a:rPr>
                          <m:t>𝑏</m:t>
                        </m:r>
                      </m:sup>
                    </m:sSup>
                  </m:oMath>
                </a14:m>
                <a:r>
                  <a:rPr kumimoji="1" lang="en-US" altLang="ja-JP" sz="2700" dirty="0"/>
                  <a:t>,</a:t>
                </a:r>
                <a:endParaRPr kumimoji="1" lang="ja-JP" altLang="en-US" sz="27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8023735" y="2770497"/>
                <a:ext cx="5123839" cy="515269"/>
              </a:xfrm>
              <a:prstGeom prst="rect">
                <a:avLst/>
              </a:prstGeom>
              <a:blipFill rotWithShape="0">
                <a:blip r:embed="rId4"/>
                <a:stretch>
                  <a:fillRect l="-2259" t="-10588" r="-1189" b="-28235"/>
                </a:stretch>
              </a:blipFill>
            </p:spPr>
            <p:txBody>
              <a:bodyPr/>
              <a:lstStyle/>
              <a:p>
                <a:r>
                  <a:rPr lang="ja-JP" altLang="en-US">
                    <a:noFill/>
                  </a:rPr>
                  <a:t> </a:t>
                </a:r>
              </a:p>
            </p:txBody>
          </p:sp>
        </mc:Fallback>
      </mc:AlternateContent>
      <p:pic>
        <p:nvPicPr>
          <p:cNvPr id="6" name="図 5"/>
          <p:cNvPicPr>
            <a:picLocks noChangeAspect="1"/>
          </p:cNvPicPr>
          <p:nvPr/>
        </p:nvPicPr>
        <p:blipFill>
          <a:blip r:embed="rId5"/>
          <a:stretch>
            <a:fillRect/>
          </a:stretch>
        </p:blipFill>
        <p:spPr>
          <a:xfrm>
            <a:off x="9201104" y="3503850"/>
            <a:ext cx="1541443" cy="472895"/>
          </a:xfrm>
          <a:prstGeom prst="rect">
            <a:avLst/>
          </a:prstGeom>
        </p:spPr>
      </p:pic>
      <p:pic>
        <p:nvPicPr>
          <p:cNvPr id="7" name="図 6"/>
          <p:cNvPicPr>
            <a:picLocks noChangeAspect="1"/>
          </p:cNvPicPr>
          <p:nvPr/>
        </p:nvPicPr>
        <p:blipFill>
          <a:blip r:embed="rId6"/>
          <a:stretch>
            <a:fillRect/>
          </a:stretch>
        </p:blipFill>
        <p:spPr>
          <a:xfrm>
            <a:off x="10758855" y="3414669"/>
            <a:ext cx="2388719" cy="562076"/>
          </a:xfrm>
          <a:prstGeom prst="rect">
            <a:avLst/>
          </a:prstGeom>
        </p:spPr>
      </p:pic>
      <mc:AlternateContent xmlns:mc="http://schemas.openxmlformats.org/markup-compatibility/2006" xmlns:a14="http://schemas.microsoft.com/office/drawing/2010/main">
        <mc:Choice Requires="a14">
          <p:sp>
            <p:nvSpPr>
              <p:cNvPr id="8" name="テキスト ボックス 7"/>
              <p:cNvSpPr txBox="1"/>
              <p:nvPr/>
            </p:nvSpPr>
            <p:spPr>
              <a:xfrm>
                <a:off x="10961854" y="4105648"/>
                <a:ext cx="4441857" cy="507831"/>
              </a:xfrm>
              <a:prstGeom prst="rect">
                <a:avLst/>
              </a:prstGeom>
              <a:noFill/>
            </p:spPr>
            <p:txBody>
              <a:bodyPr wrap="none" rtlCol="0">
                <a:spAutoFit/>
              </a:bodyPr>
              <a:lstStyle/>
              <a:p>
                <a14:m>
                  <m:oMath xmlns:m="http://schemas.openxmlformats.org/officeDocument/2006/math">
                    <m:r>
                      <a:rPr kumimoji="1" lang="en-US" altLang="ja-JP" sz="2700" i="1">
                        <a:latin typeface="Cambria Math" panose="02040503050406030204" pitchFamily="18" charset="0"/>
                      </a:rPr>
                      <m:t>𝑏</m:t>
                    </m:r>
                    <m:r>
                      <a:rPr kumimoji="1" lang="en-US" altLang="ja-JP" sz="2700" i="1">
                        <a:latin typeface="Cambria Math" panose="02040503050406030204" pitchFamily="18" charset="0"/>
                      </a:rPr>
                      <m:t>&gt;1</m:t>
                    </m:r>
                  </m:oMath>
                </a14:m>
                <a:r>
                  <a:rPr kumimoji="1" lang="ja-JP" altLang="en-US" sz="2700" dirty="0" smtClean="0"/>
                  <a:t>では大きな</a:t>
                </a:r>
                <a14:m>
                  <m:oMath xmlns:m="http://schemas.openxmlformats.org/officeDocument/2006/math">
                    <m:r>
                      <a:rPr kumimoji="1" lang="en-US" altLang="ja-JP" sz="2700" i="1">
                        <a:latin typeface="Cambria Math" panose="02040503050406030204" pitchFamily="18" charset="0"/>
                      </a:rPr>
                      <m:t>𝑅</m:t>
                    </m:r>
                  </m:oMath>
                </a14:m>
                <a:r>
                  <a:rPr kumimoji="1" lang="ja-JP" altLang="en-US" sz="2700" dirty="0" smtClean="0"/>
                  <a:t>で</a:t>
                </a:r>
                <a14:m>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𝐵</m:t>
                        </m:r>
                      </m:e>
                      <m:sub>
                        <m:r>
                          <a:rPr kumimoji="1" lang="en-US" altLang="ja-JP" sz="2700" i="1">
                            <a:latin typeface="Cambria Math" panose="02040503050406030204" pitchFamily="18" charset="0"/>
                          </a:rPr>
                          <m:t>𝑧</m:t>
                        </m:r>
                      </m:sub>
                    </m:sSub>
                    <m:r>
                      <a:rPr kumimoji="1" lang="en-US" altLang="ja-JP" sz="2700" i="1">
                        <a:latin typeface="Cambria Math" panose="02040503050406030204" pitchFamily="18" charset="0"/>
                      </a:rPr>
                      <m:t>≫</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𝐵</m:t>
                        </m:r>
                      </m:e>
                      <m:sub>
                        <m:r>
                          <a:rPr kumimoji="1" lang="en-US" altLang="ja-JP" sz="2700" i="1">
                            <a:latin typeface="Cambria Math" panose="02040503050406030204" pitchFamily="18" charset="0"/>
                          </a:rPr>
                          <m:t>𝑅</m:t>
                        </m:r>
                      </m:sub>
                    </m:sSub>
                  </m:oMath>
                </a14:m>
                <a:endParaRPr kumimoji="1" lang="ja-JP" altLang="en-US" sz="27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10961854" y="4105648"/>
                <a:ext cx="4441857" cy="507831"/>
              </a:xfrm>
              <a:prstGeom prst="rect">
                <a:avLst/>
              </a:prstGeom>
              <a:blipFill rotWithShape="0">
                <a:blip r:embed="rId7"/>
                <a:stretch>
                  <a:fillRect t="-11905" b="-28571"/>
                </a:stretch>
              </a:blipFill>
            </p:spPr>
            <p:txBody>
              <a:bodyPr/>
              <a:lstStyle/>
              <a:p>
                <a:r>
                  <a:rPr lang="ja-JP" altLang="en-US">
                    <a:noFill/>
                  </a:rPr>
                  <a:t> </a:t>
                </a:r>
              </a:p>
            </p:txBody>
          </p:sp>
        </mc:Fallback>
      </mc:AlternateContent>
      <p:pic>
        <p:nvPicPr>
          <p:cNvPr id="9" name="図 8"/>
          <p:cNvPicPr>
            <a:picLocks noChangeAspect="1"/>
          </p:cNvPicPr>
          <p:nvPr/>
        </p:nvPicPr>
        <p:blipFill>
          <a:blip r:embed="rId8"/>
          <a:stretch>
            <a:fillRect/>
          </a:stretch>
        </p:blipFill>
        <p:spPr>
          <a:xfrm>
            <a:off x="9145466" y="5031734"/>
            <a:ext cx="4626627" cy="1469388"/>
          </a:xfrm>
          <a:prstGeom prst="rect">
            <a:avLst/>
          </a:prstGeom>
        </p:spPr>
      </p:pic>
    </p:spTree>
    <p:extLst>
      <p:ext uri="{BB962C8B-B14F-4D97-AF65-F5344CB8AC3E}">
        <p14:creationId xmlns:p14="http://schemas.microsoft.com/office/powerpoint/2010/main" val="171462851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Radio Observation of M87</a:t>
            </a:r>
            <a:endParaRPr kumimoji="1" lang="ja-JP" altLang="en-US" dirty="0"/>
          </a:p>
        </p:txBody>
      </p:sp>
      <p:pic>
        <p:nvPicPr>
          <p:cNvPr id="3" name="図 2"/>
          <p:cNvPicPr>
            <a:picLocks noChangeAspect="1"/>
          </p:cNvPicPr>
          <p:nvPr/>
        </p:nvPicPr>
        <p:blipFill>
          <a:blip r:embed="rId2"/>
          <a:stretch>
            <a:fillRect/>
          </a:stretch>
        </p:blipFill>
        <p:spPr>
          <a:xfrm>
            <a:off x="648642" y="1628605"/>
            <a:ext cx="7874107" cy="6143401"/>
          </a:xfrm>
          <a:prstGeom prst="rect">
            <a:avLst/>
          </a:prstGeom>
        </p:spPr>
      </p:pic>
      <mc:AlternateContent xmlns:mc="http://schemas.openxmlformats.org/markup-compatibility/2006" xmlns:a14="http://schemas.microsoft.com/office/drawing/2010/main">
        <mc:Choice Requires="a14">
          <p:sp>
            <p:nvSpPr>
              <p:cNvPr id="4" name="テキスト ボックス 3"/>
              <p:cNvSpPr txBox="1"/>
              <p:nvPr/>
            </p:nvSpPr>
            <p:spPr>
              <a:xfrm>
                <a:off x="2466946" y="2029944"/>
                <a:ext cx="346762"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𝑅</m:t>
                      </m:r>
                    </m:oMath>
                  </m:oMathPara>
                </a14:m>
                <a:endParaRPr kumimoji="1" lang="ja-JP" altLang="en-US" sz="27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119944" y="1353505"/>
                <a:ext cx="231153" cy="276999"/>
              </a:xfrm>
              <a:prstGeom prst="rect">
                <a:avLst/>
              </a:prstGeom>
              <a:blipFill rotWithShape="0">
                <a:blip r:embed="rId3"/>
                <a:stretch>
                  <a:fillRect l="-21053" r="-13158" b="-1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8280038" y="7468410"/>
                <a:ext cx="288028"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𝑧</m:t>
                      </m:r>
                    </m:oMath>
                  </m:oMathPara>
                </a14:m>
                <a:endParaRPr kumimoji="1" lang="ja-JP" altLang="en-US" sz="27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3995936" y="4979709"/>
                <a:ext cx="193130" cy="276999"/>
              </a:xfrm>
              <a:prstGeom prst="rect">
                <a:avLst/>
              </a:prstGeom>
              <a:blipFill rotWithShape="0">
                <a:blip r:embed="rId4"/>
                <a:stretch>
                  <a:fillRect l="-12903" r="-9677" b="-4444"/>
                </a:stretch>
              </a:blipFill>
            </p:spPr>
            <p:txBody>
              <a:bodyPr/>
              <a:lstStyle/>
              <a:p>
                <a:r>
                  <a:rPr lang="ja-JP" altLang="en-US">
                    <a:noFill/>
                  </a:rPr>
                  <a:t> </a:t>
                </a:r>
              </a:p>
            </p:txBody>
          </p:sp>
        </mc:Fallback>
      </mc:AlternateContent>
      <p:sp>
        <p:nvSpPr>
          <p:cNvPr id="13" name="テキスト ボックス 12"/>
          <p:cNvSpPr txBox="1"/>
          <p:nvPr/>
        </p:nvSpPr>
        <p:spPr>
          <a:xfrm>
            <a:off x="648642" y="7629992"/>
            <a:ext cx="2387192" cy="507831"/>
          </a:xfrm>
          <a:prstGeom prst="rect">
            <a:avLst/>
          </a:prstGeom>
          <a:noFill/>
        </p:spPr>
        <p:txBody>
          <a:bodyPr wrap="none" rtlCol="0">
            <a:spAutoFit/>
          </a:bodyPr>
          <a:lstStyle/>
          <a:p>
            <a:r>
              <a:rPr kumimoji="1" lang="en-US" altLang="ja-JP" sz="2700" dirty="0"/>
              <a:t>Asada+ 2012</a:t>
            </a:r>
            <a:endParaRPr kumimoji="1" lang="ja-JP" altLang="en-US" sz="2700" dirty="0"/>
          </a:p>
        </p:txBody>
      </p:sp>
      <p:sp>
        <p:nvSpPr>
          <p:cNvPr id="15" name="テキスト ボックス 14"/>
          <p:cNvSpPr txBox="1"/>
          <p:nvPr/>
        </p:nvSpPr>
        <p:spPr>
          <a:xfrm>
            <a:off x="1068284" y="8574436"/>
            <a:ext cx="8981946" cy="507831"/>
          </a:xfrm>
          <a:prstGeom prst="rect">
            <a:avLst/>
          </a:prstGeom>
          <a:noFill/>
        </p:spPr>
        <p:txBody>
          <a:bodyPr wrap="none" rtlCol="0">
            <a:spAutoFit/>
          </a:bodyPr>
          <a:lstStyle/>
          <a:p>
            <a:r>
              <a:rPr lang="en-US" altLang="ja-JP" sz="2700" dirty="0"/>
              <a:t>Bondi radius: at which escape velocity=sound velocity.</a:t>
            </a:r>
            <a:endParaRPr kumimoji="1" lang="ja-JP" altLang="en-US" sz="2700" dirty="0"/>
          </a:p>
        </p:txBody>
      </p:sp>
      <mc:AlternateContent xmlns:mc="http://schemas.openxmlformats.org/markup-compatibility/2006" xmlns:a14="http://schemas.microsoft.com/office/drawing/2010/main">
        <mc:Choice Requires="a14">
          <p:sp>
            <p:nvSpPr>
              <p:cNvPr id="16" name="テキスト ボックス 15"/>
              <p:cNvSpPr txBox="1"/>
              <p:nvPr/>
            </p:nvSpPr>
            <p:spPr>
              <a:xfrm>
                <a:off x="5370560" y="7694180"/>
                <a:ext cx="1865511" cy="9580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𝑅</m:t>
                          </m:r>
                        </m:e>
                        <m:sub>
                          <m:r>
                            <m:rPr>
                              <m:sty m:val="p"/>
                            </m:rPr>
                            <a:rPr kumimoji="1" lang="en-US" altLang="ja-JP" sz="2700">
                              <a:latin typeface="Cambria Math" panose="02040503050406030204" pitchFamily="18" charset="0"/>
                            </a:rPr>
                            <m:t>B</m:t>
                          </m:r>
                        </m:sub>
                      </m:sSub>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2</m:t>
                          </m:r>
                          <m:r>
                            <a:rPr kumimoji="1" lang="en-US" altLang="ja-JP" sz="2700" i="1">
                              <a:latin typeface="Cambria Math" panose="02040503050406030204" pitchFamily="18" charset="0"/>
                            </a:rPr>
                            <m:t>𝐺𝑀</m:t>
                          </m:r>
                        </m:num>
                        <m:den>
                          <m:sSubSup>
                            <m:sSubSupPr>
                              <m:ctrlPr>
                                <a:rPr kumimoji="1" lang="en-US" altLang="ja-JP" sz="2700" i="1">
                                  <a:latin typeface="Cambria Math" panose="02040503050406030204" pitchFamily="18" charset="0"/>
                                </a:rPr>
                              </m:ctrlPr>
                            </m:sSubSupPr>
                            <m:e>
                              <m:r>
                                <a:rPr kumimoji="1" lang="en-US" altLang="ja-JP" sz="2700" i="1">
                                  <a:latin typeface="Cambria Math" panose="02040503050406030204" pitchFamily="18" charset="0"/>
                                </a:rPr>
                                <m:t>𝑣</m:t>
                              </m:r>
                            </m:e>
                            <m:sub>
                              <m:r>
                                <m:rPr>
                                  <m:sty m:val="p"/>
                                </m:rPr>
                                <a:rPr kumimoji="1" lang="en-US" altLang="ja-JP" sz="2700">
                                  <a:latin typeface="Cambria Math" panose="02040503050406030204" pitchFamily="18" charset="0"/>
                                </a:rPr>
                                <m:t>s</m:t>
                              </m:r>
                            </m:sub>
                            <m:sup>
                              <m:r>
                                <a:rPr kumimoji="1" lang="en-US" altLang="ja-JP" sz="2700" i="1">
                                  <a:latin typeface="Cambria Math" panose="02040503050406030204" pitchFamily="18" charset="0"/>
                                </a:rPr>
                                <m:t>2</m:t>
                              </m:r>
                            </m:sup>
                          </m:sSubSup>
                        </m:den>
                      </m:f>
                    </m:oMath>
                  </m:oMathPara>
                </a14:m>
                <a:endParaRPr kumimoji="1" lang="ja-JP" altLang="en-US" sz="2700" dirty="0"/>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5370560" y="7694180"/>
                <a:ext cx="1865511" cy="958083"/>
              </a:xfrm>
              <a:prstGeom prst="rect">
                <a:avLst/>
              </a:prstGeom>
              <a:blipFill rotWithShape="0">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正方形/長方形 16"/>
              <p:cNvSpPr/>
              <p:nvPr/>
            </p:nvSpPr>
            <p:spPr>
              <a:xfrm>
                <a:off x="4179315" y="5197978"/>
                <a:ext cx="1490088" cy="5078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700" i="1">
                          <a:latin typeface="Cambria Math" panose="02040503050406030204" pitchFamily="18" charset="0"/>
                        </a:rPr>
                        <m:t>𝑧</m:t>
                      </m:r>
                      <m:r>
                        <a:rPr lang="en-US" altLang="ja-JP" sz="2700" i="1">
                          <a:latin typeface="Cambria Math" panose="02040503050406030204" pitchFamily="18" charset="0"/>
                        </a:rPr>
                        <m:t>∝</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𝑅</m:t>
                          </m:r>
                        </m:e>
                        <m:sup>
                          <m:r>
                            <a:rPr lang="en-US" altLang="ja-JP" sz="2700">
                              <a:latin typeface="Cambria Math" panose="02040503050406030204" pitchFamily="18" charset="0"/>
                            </a:rPr>
                            <m:t>1.7</m:t>
                          </m:r>
                        </m:sup>
                      </m:sSup>
                    </m:oMath>
                  </m:oMathPara>
                </a14:m>
                <a:endParaRPr lang="en-US" altLang="ja-JP" sz="2700" dirty="0"/>
              </a:p>
            </p:txBody>
          </p:sp>
        </mc:Choice>
        <mc:Fallback xmlns="">
          <p:sp>
            <p:nvSpPr>
              <p:cNvPr id="17" name="正方形/長方形 16"/>
              <p:cNvSpPr>
                <a:spLocks noRot="1" noChangeAspect="1" noMove="1" noResize="1" noEditPoints="1" noAdjustHandles="1" noChangeArrowheads="1" noChangeShapeType="1" noTextEdit="1"/>
              </p:cNvSpPr>
              <p:nvPr/>
            </p:nvSpPr>
            <p:spPr>
              <a:xfrm>
                <a:off x="4179315" y="5197978"/>
                <a:ext cx="1490088" cy="507831"/>
              </a:xfrm>
              <a:prstGeom prst="rect">
                <a:avLst/>
              </a:prstGeom>
              <a:blipFill rotWithShape="0">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正方形/長方形 17"/>
              <p:cNvSpPr/>
              <p:nvPr/>
            </p:nvSpPr>
            <p:spPr>
              <a:xfrm>
                <a:off x="6529415" y="2137511"/>
                <a:ext cx="1140056" cy="5078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700" i="1">
                          <a:latin typeface="Cambria Math" panose="02040503050406030204" pitchFamily="18" charset="0"/>
                        </a:rPr>
                        <m:t>𝑧</m:t>
                      </m:r>
                      <m:r>
                        <a:rPr lang="en-US" altLang="ja-JP" sz="2700" i="1">
                          <a:latin typeface="Cambria Math" panose="02040503050406030204" pitchFamily="18" charset="0"/>
                        </a:rPr>
                        <m:t>∝</m:t>
                      </m:r>
                      <m:r>
                        <a:rPr lang="en-US" altLang="ja-JP" sz="2700" i="1">
                          <a:latin typeface="Cambria Math" panose="02040503050406030204" pitchFamily="18" charset="0"/>
                        </a:rPr>
                        <m:t>𝑅</m:t>
                      </m:r>
                    </m:oMath>
                  </m:oMathPara>
                </a14:m>
                <a:endParaRPr lang="en-US" altLang="ja-JP" sz="2700" dirty="0"/>
              </a:p>
            </p:txBody>
          </p:sp>
        </mc:Choice>
        <mc:Fallback xmlns="">
          <p:sp>
            <p:nvSpPr>
              <p:cNvPr id="18" name="正方形/長方形 17"/>
              <p:cNvSpPr>
                <a:spLocks noRot="1" noChangeAspect="1" noMove="1" noResize="1" noEditPoints="1" noAdjustHandles="1" noChangeArrowheads="1" noChangeShapeType="1" noTextEdit="1"/>
              </p:cNvSpPr>
              <p:nvPr/>
            </p:nvSpPr>
            <p:spPr>
              <a:xfrm>
                <a:off x="6529415" y="2137511"/>
                <a:ext cx="1140056" cy="507831"/>
              </a:xfrm>
              <a:prstGeom prst="rect">
                <a:avLst/>
              </a:prstGeom>
              <a:blipFill rotWithShape="0">
                <a:blip r:embed="rId7"/>
                <a:stretch>
                  <a:fillRect/>
                </a:stretch>
              </a:blipFill>
            </p:spPr>
            <p:txBody>
              <a:bodyPr/>
              <a:lstStyle/>
              <a:p>
                <a:r>
                  <a:rPr lang="ja-JP" altLang="en-US">
                    <a:noFill/>
                  </a:rPr>
                  <a:t> </a:t>
                </a:r>
              </a:p>
            </p:txBody>
          </p:sp>
        </mc:Fallback>
      </mc:AlternateContent>
      <p:sp>
        <p:nvSpPr>
          <p:cNvPr id="19" name="テキスト ボックス 18"/>
          <p:cNvSpPr txBox="1"/>
          <p:nvPr/>
        </p:nvSpPr>
        <p:spPr>
          <a:xfrm>
            <a:off x="1798102" y="3447924"/>
            <a:ext cx="2929007" cy="923330"/>
          </a:xfrm>
          <a:prstGeom prst="rect">
            <a:avLst/>
          </a:prstGeom>
          <a:noFill/>
        </p:spPr>
        <p:txBody>
          <a:bodyPr wrap="none" rtlCol="0">
            <a:spAutoFit/>
          </a:bodyPr>
          <a:lstStyle/>
          <a:p>
            <a:r>
              <a:rPr kumimoji="1" lang="en-US" altLang="ja-JP" sz="2700" dirty="0"/>
              <a:t>confinement</a:t>
            </a:r>
          </a:p>
          <a:p>
            <a:r>
              <a:rPr lang="en-US" altLang="ja-JP" sz="2700" dirty="0"/>
              <a:t>by external gas?</a:t>
            </a:r>
            <a:endParaRPr kumimoji="1" lang="ja-JP" altLang="en-US" sz="2700" dirty="0"/>
          </a:p>
        </p:txBody>
      </p:sp>
      <p:sp>
        <p:nvSpPr>
          <p:cNvPr id="20" name="テキスト ボックス 19"/>
          <p:cNvSpPr txBox="1"/>
          <p:nvPr/>
        </p:nvSpPr>
        <p:spPr>
          <a:xfrm>
            <a:off x="6868262" y="3610430"/>
            <a:ext cx="2887329" cy="507831"/>
          </a:xfrm>
          <a:prstGeom prst="rect">
            <a:avLst/>
          </a:prstGeom>
          <a:noFill/>
        </p:spPr>
        <p:txBody>
          <a:bodyPr wrap="none" rtlCol="0">
            <a:spAutoFit/>
          </a:bodyPr>
          <a:lstStyle/>
          <a:p>
            <a:r>
              <a:rPr kumimoji="1" lang="en-US" altLang="ja-JP" sz="2700" dirty="0"/>
              <a:t>Free expansion</a:t>
            </a:r>
            <a:r>
              <a:rPr lang="en-US" altLang="ja-JP" sz="2700" dirty="0"/>
              <a:t>?</a:t>
            </a:r>
            <a:endParaRPr kumimoji="1" lang="ja-JP" altLang="en-US" sz="2700" dirty="0"/>
          </a:p>
        </p:txBody>
      </p:sp>
      <mc:AlternateContent xmlns:mc="http://schemas.openxmlformats.org/markup-compatibility/2006" xmlns:a14="http://schemas.microsoft.com/office/drawing/2010/main">
        <mc:Choice Requires="a14">
          <p:sp>
            <p:nvSpPr>
              <p:cNvPr id="7" name="テキスト ボックス 6"/>
              <p:cNvSpPr txBox="1"/>
              <p:nvPr/>
            </p:nvSpPr>
            <p:spPr>
              <a:xfrm>
                <a:off x="9373592" y="1889408"/>
                <a:ext cx="3996222" cy="6138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𝑏</m:t>
                      </m:r>
                      <m:r>
                        <a:rPr kumimoji="1" lang="en-US" altLang="ja-JP" sz="2700" i="1">
                          <a:latin typeface="Cambria Math" panose="02040503050406030204" pitchFamily="18" charset="0"/>
                        </a:rPr>
                        <m:t>=1.7→</m:t>
                      </m:r>
                      <m:r>
                        <m:rPr>
                          <m:sty m:val="p"/>
                        </m:rPr>
                        <a:rPr kumimoji="1" lang="en-US" altLang="ja-JP" sz="2700">
                          <a:latin typeface="Cambria Math" panose="02040503050406030204" pitchFamily="18" charset="0"/>
                        </a:rPr>
                        <m:t>Γ</m:t>
                      </m:r>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𝑧</m:t>
                          </m:r>
                        </m:e>
                        <m:sup>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𝑏</m:t>
                              </m:r>
                              <m:r>
                                <a:rPr kumimoji="1" lang="en-US" altLang="ja-JP" sz="2700" i="1">
                                  <a:latin typeface="Cambria Math" panose="02040503050406030204" pitchFamily="18" charset="0"/>
                                </a:rPr>
                                <m:t>−1</m:t>
                              </m:r>
                            </m:num>
                            <m:den>
                              <m:r>
                                <a:rPr kumimoji="1" lang="en-US" altLang="ja-JP" sz="2700" i="1">
                                  <a:latin typeface="Cambria Math" panose="02040503050406030204" pitchFamily="18" charset="0"/>
                                </a:rPr>
                                <m:t>𝑏</m:t>
                              </m:r>
                            </m:den>
                          </m:f>
                        </m:sup>
                      </m:sSup>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𝑧</m:t>
                          </m:r>
                        </m:e>
                        <m:sup>
                          <m:r>
                            <a:rPr kumimoji="1" lang="en-US" altLang="ja-JP" sz="2700" i="1">
                              <a:latin typeface="Cambria Math" panose="02040503050406030204" pitchFamily="18" charset="0"/>
                            </a:rPr>
                            <m:t>0.4</m:t>
                          </m:r>
                        </m:sup>
                      </m:sSup>
                    </m:oMath>
                  </m:oMathPara>
                </a14:m>
                <a:endParaRPr kumimoji="1" lang="ja-JP" altLang="en-US" sz="27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9373592" y="1889408"/>
                <a:ext cx="3996222" cy="613886"/>
              </a:xfrm>
              <a:prstGeom prst="rect">
                <a:avLst/>
              </a:prstGeom>
              <a:blipFill rotWithShape="0">
                <a:blip r:embed="rId8"/>
                <a:stretch>
                  <a:fillRect/>
                </a:stretch>
              </a:blipFill>
            </p:spPr>
            <p:txBody>
              <a:bodyPr/>
              <a:lstStyle/>
              <a:p>
                <a:r>
                  <a:rPr lang="ja-JP" altLang="en-US">
                    <a:noFill/>
                  </a:rPr>
                  <a:t> </a:t>
                </a:r>
              </a:p>
            </p:txBody>
          </p:sp>
        </mc:Fallback>
      </mc:AlternateContent>
      <p:pic>
        <p:nvPicPr>
          <p:cNvPr id="21" name="図 20"/>
          <p:cNvPicPr>
            <a:picLocks noChangeAspect="1"/>
          </p:cNvPicPr>
          <p:nvPr/>
        </p:nvPicPr>
        <p:blipFill>
          <a:blip r:embed="rId9"/>
          <a:stretch>
            <a:fillRect/>
          </a:stretch>
        </p:blipFill>
        <p:spPr>
          <a:xfrm>
            <a:off x="9755591" y="3722324"/>
            <a:ext cx="5885746" cy="4755523"/>
          </a:xfrm>
          <a:prstGeom prst="rect">
            <a:avLst/>
          </a:prstGeom>
        </p:spPr>
      </p:pic>
      <mc:AlternateContent xmlns:mc="http://schemas.openxmlformats.org/markup-compatibility/2006" xmlns:a14="http://schemas.microsoft.com/office/drawing/2010/main">
        <mc:Choice Requires="a14">
          <p:sp>
            <p:nvSpPr>
              <p:cNvPr id="22" name="テキスト ボックス 21"/>
              <p:cNvSpPr txBox="1"/>
              <p:nvPr/>
            </p:nvSpPr>
            <p:spPr>
              <a:xfrm>
                <a:off x="10349566" y="4027925"/>
                <a:ext cx="3046731" cy="507831"/>
              </a:xfrm>
              <a:prstGeom prst="rect">
                <a:avLst/>
              </a:prstGeom>
              <a:noFill/>
            </p:spPr>
            <p:txBody>
              <a:bodyPr wrap="none" rtlCol="0">
                <a:spAutoFit/>
              </a:bodyPr>
              <a:lstStyle/>
              <a:p>
                <a:r>
                  <a:rPr kumimoji="1" lang="en-US" altLang="ja-JP" sz="2700" dirty="0"/>
                  <a:t>Viewing angle </a:t>
                </a:r>
                <a14:m>
                  <m:oMath xmlns:m="http://schemas.openxmlformats.org/officeDocument/2006/math">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14</m:t>
                        </m:r>
                      </m:e>
                      <m:sup>
                        <m:r>
                          <a:rPr kumimoji="1" lang="en-US" altLang="ja-JP" sz="2700" i="1">
                            <a:latin typeface="Cambria Math" panose="02040503050406030204" pitchFamily="18" charset="0"/>
                          </a:rPr>
                          <m:t>𝜊</m:t>
                        </m:r>
                      </m:sup>
                    </m:sSup>
                  </m:oMath>
                </a14:m>
                <a:endParaRPr kumimoji="1" lang="ja-JP" altLang="en-US" sz="2700" dirty="0"/>
              </a:p>
            </p:txBody>
          </p:sp>
        </mc:Choice>
        <mc:Fallback xmlns="">
          <p:sp>
            <p:nvSpPr>
              <p:cNvPr id="22" name="テキスト ボックス 21"/>
              <p:cNvSpPr txBox="1">
                <a:spLocks noRot="1" noChangeAspect="1" noMove="1" noResize="1" noEditPoints="1" noAdjustHandles="1" noChangeArrowheads="1" noChangeShapeType="1" noTextEdit="1"/>
              </p:cNvSpPr>
              <p:nvPr/>
            </p:nvSpPr>
            <p:spPr>
              <a:xfrm>
                <a:off x="10349566" y="4027925"/>
                <a:ext cx="3046731" cy="507831"/>
              </a:xfrm>
              <a:prstGeom prst="rect">
                <a:avLst/>
              </a:prstGeom>
              <a:blipFill rotWithShape="0">
                <a:blip r:embed="rId10"/>
                <a:stretch>
                  <a:fillRect l="-3800" t="-13253" b="-2891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テキスト ボックス 22"/>
              <p:cNvSpPr txBox="1"/>
              <p:nvPr/>
            </p:nvSpPr>
            <p:spPr>
              <a:xfrm>
                <a:off x="12519916" y="5195403"/>
                <a:ext cx="1278362"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ja-JP" sz="2700">
                          <a:latin typeface="Cambria Math" panose="02040503050406030204" pitchFamily="18" charset="0"/>
                        </a:rPr>
                        <m:t>Γ</m:t>
                      </m:r>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𝑧</m:t>
                          </m:r>
                        </m:e>
                        <m:sup>
                          <m:r>
                            <a:rPr kumimoji="1" lang="en-US" altLang="ja-JP" sz="2700" i="1">
                              <a:latin typeface="Cambria Math" panose="02040503050406030204" pitchFamily="18" charset="0"/>
                            </a:rPr>
                            <m:t>0.4</m:t>
                          </m:r>
                        </m:sup>
                      </m:sSup>
                    </m:oMath>
                  </m:oMathPara>
                </a14:m>
                <a:endParaRPr kumimoji="1" lang="ja-JP" altLang="en-US" sz="2700" dirty="0"/>
              </a:p>
            </p:txBody>
          </p:sp>
        </mc:Choice>
        <mc:Fallback xmlns="">
          <p:sp>
            <p:nvSpPr>
              <p:cNvPr id="23" name="テキスト ボックス 22"/>
              <p:cNvSpPr txBox="1">
                <a:spLocks noRot="1" noChangeAspect="1" noMove="1" noResize="1" noEditPoints="1" noAdjustHandles="1" noChangeArrowheads="1" noChangeShapeType="1" noTextEdit="1"/>
              </p:cNvSpPr>
              <p:nvPr/>
            </p:nvSpPr>
            <p:spPr>
              <a:xfrm>
                <a:off x="12519916" y="5195403"/>
                <a:ext cx="1278362" cy="415498"/>
              </a:xfrm>
              <a:prstGeom prst="rect">
                <a:avLst/>
              </a:prstGeom>
              <a:blipFill rotWithShape="0">
                <a:blip r:embed="rId11"/>
                <a:stretch>
                  <a:fillRect/>
                </a:stretch>
              </a:blipFill>
            </p:spPr>
            <p:txBody>
              <a:bodyPr/>
              <a:lstStyle/>
              <a:p>
                <a:r>
                  <a:rPr lang="ja-JP" altLang="en-US">
                    <a:noFill/>
                  </a:rPr>
                  <a:t> </a:t>
                </a:r>
              </a:p>
            </p:txBody>
          </p:sp>
        </mc:Fallback>
      </mc:AlternateContent>
      <p:sp>
        <p:nvSpPr>
          <p:cNvPr id="24" name="テキスト ボックス 23"/>
          <p:cNvSpPr txBox="1"/>
          <p:nvPr/>
        </p:nvSpPr>
        <p:spPr>
          <a:xfrm>
            <a:off x="12968446" y="8457620"/>
            <a:ext cx="2387192" cy="507831"/>
          </a:xfrm>
          <a:prstGeom prst="rect">
            <a:avLst/>
          </a:prstGeom>
          <a:noFill/>
        </p:spPr>
        <p:txBody>
          <a:bodyPr wrap="none" rtlCol="0">
            <a:spAutoFit/>
          </a:bodyPr>
          <a:lstStyle/>
          <a:p>
            <a:r>
              <a:rPr kumimoji="1" lang="en-US" altLang="ja-JP" sz="2700" dirty="0"/>
              <a:t>Asada+ 2014</a:t>
            </a:r>
            <a:endParaRPr kumimoji="1" lang="ja-JP" altLang="en-US" sz="2700" dirty="0"/>
          </a:p>
        </p:txBody>
      </p:sp>
      <p:sp>
        <p:nvSpPr>
          <p:cNvPr id="10" name="テキスト ボックス 9"/>
          <p:cNvSpPr txBox="1"/>
          <p:nvPr/>
        </p:nvSpPr>
        <p:spPr>
          <a:xfrm>
            <a:off x="13055698" y="9317133"/>
            <a:ext cx="2183611" cy="507831"/>
          </a:xfrm>
          <a:prstGeom prst="rect">
            <a:avLst/>
          </a:prstGeom>
          <a:noFill/>
        </p:spPr>
        <p:txBody>
          <a:bodyPr wrap="none" rtlCol="0">
            <a:spAutoFit/>
          </a:bodyPr>
          <a:lstStyle/>
          <a:p>
            <a:r>
              <a:rPr kumimoji="1" lang="en-US" altLang="ja-JP" sz="2700" dirty="0"/>
              <a:t>Consistent?</a:t>
            </a:r>
            <a:endParaRPr kumimoji="1" lang="ja-JP" altLang="en-US" sz="2700" dirty="0"/>
          </a:p>
        </p:txBody>
      </p:sp>
      <mc:AlternateContent xmlns:mc="http://schemas.openxmlformats.org/markup-compatibility/2006" xmlns:a14="http://schemas.microsoft.com/office/drawing/2010/main">
        <mc:Choice Requires="a14">
          <p:sp>
            <p:nvSpPr>
              <p:cNvPr id="25" name="テキスト ボックス 24"/>
              <p:cNvSpPr txBox="1"/>
              <p:nvPr/>
            </p:nvSpPr>
            <p:spPr>
              <a:xfrm>
                <a:off x="11888330" y="223246"/>
                <a:ext cx="5612434" cy="949875"/>
              </a:xfrm>
              <a:prstGeom prst="rect">
                <a:avLst/>
              </a:prstGeom>
              <a:noFill/>
            </p:spPr>
            <p:txBody>
              <a:bodyPr wrap="none" rtlCol="0">
                <a:spAutoFit/>
              </a:bodyPr>
              <a:lstStyle/>
              <a:p>
                <a:r>
                  <a:rPr kumimoji="1" lang="en-US" altLang="ja-JP" sz="2700" dirty="0"/>
                  <a:t>Distance 16.7Mpc (Virgo cluster),</a:t>
                </a:r>
              </a:p>
              <a:p>
                <a:r>
                  <a:rPr kumimoji="1" lang="en-US" altLang="ja-JP" sz="2700" dirty="0"/>
                  <a:t>Black hole mass </a:t>
                </a:r>
                <a14:m>
                  <m:oMath xmlns:m="http://schemas.openxmlformats.org/officeDocument/2006/math">
                    <m:r>
                      <a:rPr kumimoji="1" lang="en-US" altLang="ja-JP" sz="2700" i="1">
                        <a:latin typeface="Cambria Math" panose="02040503050406030204" pitchFamily="18" charset="0"/>
                      </a:rPr>
                      <m:t>∼7×</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10</m:t>
                        </m:r>
                      </m:e>
                      <m:sup>
                        <m:r>
                          <a:rPr kumimoji="1" lang="en-US" altLang="ja-JP" sz="2700" i="1">
                            <a:latin typeface="Cambria Math" panose="02040503050406030204" pitchFamily="18" charset="0"/>
                          </a:rPr>
                          <m:t>9</m:t>
                        </m:r>
                      </m:sup>
                    </m:sSup>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𝑀</m:t>
                        </m:r>
                      </m:e>
                      <m:sub>
                        <m:r>
                          <a:rPr kumimoji="1" lang="en-US" altLang="ja-JP" sz="2700" i="1">
                            <a:latin typeface="Cambria Math" panose="02040503050406030204" pitchFamily="18" charset="0"/>
                          </a:rPr>
                          <m:t>⊙</m:t>
                        </m:r>
                      </m:sub>
                    </m:sSub>
                  </m:oMath>
                </a14:m>
                <a:endParaRPr kumimoji="1" lang="ja-JP" altLang="en-US" sz="2700" dirty="0"/>
              </a:p>
            </p:txBody>
          </p:sp>
        </mc:Choice>
        <mc:Fallback xmlns="">
          <p:sp>
            <p:nvSpPr>
              <p:cNvPr id="25" name="テキスト ボックス 24"/>
              <p:cNvSpPr txBox="1">
                <a:spLocks noRot="1" noChangeAspect="1" noMove="1" noResize="1" noEditPoints="1" noAdjustHandles="1" noChangeArrowheads="1" noChangeShapeType="1" noTextEdit="1"/>
              </p:cNvSpPr>
              <p:nvPr/>
            </p:nvSpPr>
            <p:spPr>
              <a:xfrm>
                <a:off x="11888330" y="223246"/>
                <a:ext cx="5612434" cy="949875"/>
              </a:xfrm>
              <a:prstGeom prst="rect">
                <a:avLst/>
              </a:prstGeom>
              <a:blipFill rotWithShape="0">
                <a:blip r:embed="rId12"/>
                <a:stretch>
                  <a:fillRect l="-2063" t="-5806" r="-977" b="-12258"/>
                </a:stretch>
              </a:blipFill>
            </p:spPr>
            <p:txBody>
              <a:bodyPr/>
              <a:lstStyle/>
              <a:p>
                <a:r>
                  <a:rPr lang="ja-JP" altLang="en-US">
                    <a:noFill/>
                  </a:rPr>
                  <a:t> </a:t>
                </a:r>
              </a:p>
            </p:txBody>
          </p:sp>
        </mc:Fallback>
      </mc:AlternateContent>
      <p:pic>
        <p:nvPicPr>
          <p:cNvPr id="26" name="Picture 2" descr="ãM87 black holeãã®ç»åæ¤ç´¢çµæ"/>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226197" y="1443399"/>
            <a:ext cx="3367624" cy="224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0817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994" name="Rectangle 2"/>
          <p:cNvSpPr>
            <a:spLocks noGrp="1" noChangeArrowheads="1"/>
          </p:cNvSpPr>
          <p:nvPr>
            <p:ph type="title"/>
          </p:nvPr>
        </p:nvSpPr>
        <p:spPr/>
        <p:txBody>
          <a:bodyPr/>
          <a:lstStyle/>
          <a:p>
            <a:r>
              <a:rPr lang="ja-JP" altLang="en-US" dirty="0" smtClean="0"/>
              <a:t>相対論の効果：</a:t>
            </a:r>
            <a:r>
              <a:rPr lang="en-US" altLang="ja-JP" dirty="0" smtClean="0"/>
              <a:t>Luminosity</a:t>
            </a:r>
            <a:endParaRPr lang="ja-JP" altLang="en-US" dirty="0"/>
          </a:p>
        </p:txBody>
      </p:sp>
      <p:sp>
        <p:nvSpPr>
          <p:cNvPr id="1236996" name="Text Box 4"/>
          <p:cNvSpPr txBox="1">
            <a:spLocks noChangeArrowheads="1"/>
          </p:cNvSpPr>
          <p:nvPr/>
        </p:nvSpPr>
        <p:spPr bwMode="auto">
          <a:xfrm>
            <a:off x="2686729" y="1638404"/>
            <a:ext cx="1851789" cy="475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93" dirty="0"/>
              <a:t>Rest frame</a:t>
            </a:r>
            <a:endParaRPr lang="ja-JP" altLang="en-US" sz="2493" dirty="0"/>
          </a:p>
        </p:txBody>
      </p:sp>
      <p:sp>
        <p:nvSpPr>
          <p:cNvPr id="1236997" name="Oval 5"/>
          <p:cNvSpPr>
            <a:spLocks noChangeArrowheads="1"/>
          </p:cNvSpPr>
          <p:nvPr/>
        </p:nvSpPr>
        <p:spPr bwMode="auto">
          <a:xfrm>
            <a:off x="3462851" y="2850468"/>
            <a:ext cx="3388911" cy="3388911"/>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493"/>
          </a:p>
        </p:txBody>
      </p:sp>
      <p:sp>
        <p:nvSpPr>
          <p:cNvPr id="1236998" name="Line 6"/>
          <p:cNvSpPr>
            <a:spLocks noChangeShapeType="1"/>
          </p:cNvSpPr>
          <p:nvPr/>
        </p:nvSpPr>
        <p:spPr bwMode="auto">
          <a:xfrm>
            <a:off x="6152881" y="4544921"/>
            <a:ext cx="129666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493"/>
          </a:p>
        </p:txBody>
      </p:sp>
      <p:sp>
        <p:nvSpPr>
          <p:cNvPr id="1237000" name="Line 8"/>
          <p:cNvSpPr>
            <a:spLocks noChangeShapeType="1"/>
          </p:cNvSpPr>
          <p:nvPr/>
        </p:nvSpPr>
        <p:spPr bwMode="auto">
          <a:xfrm>
            <a:off x="6053983" y="5043810"/>
            <a:ext cx="1096671" cy="69668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493"/>
          </a:p>
        </p:txBody>
      </p:sp>
      <p:sp>
        <p:nvSpPr>
          <p:cNvPr id="1237001" name="Line 9"/>
          <p:cNvSpPr>
            <a:spLocks noChangeShapeType="1"/>
          </p:cNvSpPr>
          <p:nvPr/>
        </p:nvSpPr>
        <p:spPr bwMode="auto">
          <a:xfrm>
            <a:off x="5755089" y="5441600"/>
            <a:ext cx="597785" cy="109667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493"/>
          </a:p>
        </p:txBody>
      </p:sp>
      <p:sp>
        <p:nvSpPr>
          <p:cNvPr id="1237002" name="Line 10"/>
          <p:cNvSpPr>
            <a:spLocks noChangeShapeType="1"/>
          </p:cNvSpPr>
          <p:nvPr/>
        </p:nvSpPr>
        <p:spPr bwMode="auto">
          <a:xfrm>
            <a:off x="5157303" y="5641594"/>
            <a:ext cx="0" cy="1195569"/>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493"/>
          </a:p>
        </p:txBody>
      </p:sp>
      <p:sp>
        <p:nvSpPr>
          <p:cNvPr id="1237003" name="Line 11"/>
          <p:cNvSpPr>
            <a:spLocks noChangeShapeType="1"/>
          </p:cNvSpPr>
          <p:nvPr/>
        </p:nvSpPr>
        <p:spPr bwMode="auto">
          <a:xfrm flipV="1">
            <a:off x="5955085" y="3448252"/>
            <a:ext cx="1195569" cy="59778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493"/>
          </a:p>
        </p:txBody>
      </p:sp>
      <p:sp>
        <p:nvSpPr>
          <p:cNvPr id="1237004" name="Line 12"/>
          <p:cNvSpPr>
            <a:spLocks noChangeShapeType="1"/>
          </p:cNvSpPr>
          <p:nvPr/>
        </p:nvSpPr>
        <p:spPr bwMode="auto">
          <a:xfrm flipV="1">
            <a:off x="5555094" y="2551574"/>
            <a:ext cx="797778" cy="109667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493"/>
          </a:p>
        </p:txBody>
      </p:sp>
      <p:sp>
        <p:nvSpPr>
          <p:cNvPr id="1237005" name="Line 13"/>
          <p:cNvSpPr>
            <a:spLocks noChangeShapeType="1"/>
          </p:cNvSpPr>
          <p:nvPr/>
        </p:nvSpPr>
        <p:spPr bwMode="auto">
          <a:xfrm flipV="1">
            <a:off x="5157303" y="2351581"/>
            <a:ext cx="0" cy="1195569"/>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493"/>
          </a:p>
        </p:txBody>
      </p:sp>
      <p:sp>
        <p:nvSpPr>
          <p:cNvPr id="1237006" name="Line 14"/>
          <p:cNvSpPr>
            <a:spLocks noChangeShapeType="1"/>
          </p:cNvSpPr>
          <p:nvPr/>
        </p:nvSpPr>
        <p:spPr bwMode="auto">
          <a:xfrm flipH="1" flipV="1">
            <a:off x="3761742" y="2650473"/>
            <a:ext cx="696681" cy="99777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493"/>
          </a:p>
        </p:txBody>
      </p:sp>
      <p:sp>
        <p:nvSpPr>
          <p:cNvPr id="1237007" name="Line 15"/>
          <p:cNvSpPr>
            <a:spLocks noChangeShapeType="1"/>
          </p:cNvSpPr>
          <p:nvPr/>
        </p:nvSpPr>
        <p:spPr bwMode="auto">
          <a:xfrm flipH="1" flipV="1">
            <a:off x="3062861" y="3547150"/>
            <a:ext cx="1195569" cy="4988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493"/>
          </a:p>
        </p:txBody>
      </p:sp>
      <p:sp>
        <p:nvSpPr>
          <p:cNvPr id="1237008" name="Line 16"/>
          <p:cNvSpPr>
            <a:spLocks noChangeShapeType="1"/>
          </p:cNvSpPr>
          <p:nvPr/>
        </p:nvSpPr>
        <p:spPr bwMode="auto">
          <a:xfrm flipH="1" flipV="1">
            <a:off x="2963963" y="4544921"/>
            <a:ext cx="1195569"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493"/>
          </a:p>
        </p:txBody>
      </p:sp>
      <p:sp>
        <p:nvSpPr>
          <p:cNvPr id="1237009" name="Line 17"/>
          <p:cNvSpPr>
            <a:spLocks noChangeShapeType="1"/>
          </p:cNvSpPr>
          <p:nvPr/>
        </p:nvSpPr>
        <p:spPr bwMode="auto">
          <a:xfrm flipH="1">
            <a:off x="3161758" y="5043810"/>
            <a:ext cx="1197768" cy="69668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493"/>
          </a:p>
        </p:txBody>
      </p:sp>
      <p:sp>
        <p:nvSpPr>
          <p:cNvPr id="1237010" name="Line 18"/>
          <p:cNvSpPr>
            <a:spLocks noChangeShapeType="1"/>
          </p:cNvSpPr>
          <p:nvPr/>
        </p:nvSpPr>
        <p:spPr bwMode="auto">
          <a:xfrm flipH="1">
            <a:off x="3860639" y="5342701"/>
            <a:ext cx="896677" cy="109667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493"/>
          </a:p>
        </p:txBody>
      </p:sp>
      <mc:AlternateContent xmlns:mc="http://schemas.openxmlformats.org/markup-compatibility/2006" xmlns:a14="http://schemas.microsoft.com/office/drawing/2010/main">
        <mc:Choice Requires="a14">
          <p:sp>
            <p:nvSpPr>
              <p:cNvPr id="1237012" name="Text Box 20"/>
              <p:cNvSpPr txBox="1">
                <a:spLocks noChangeArrowheads="1"/>
              </p:cNvSpPr>
              <p:nvPr/>
            </p:nvSpPr>
            <p:spPr bwMode="auto">
              <a:xfrm>
                <a:off x="2730184" y="7134911"/>
                <a:ext cx="5270995" cy="55399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r>
                  <a:rPr lang="en-US" altLang="ja-JP" sz="3000" dirty="0"/>
                  <a:t>Energy release </a:t>
                </a:r>
                <a14:m>
                  <m:oMath xmlns:m="http://schemas.openxmlformats.org/officeDocument/2006/math">
                    <m:r>
                      <a:rPr lang="en-US" altLang="ja-JP" sz="3000" i="1">
                        <a:latin typeface="Cambria Math" panose="02040503050406030204" pitchFamily="18" charset="0"/>
                      </a:rPr>
                      <m:t>𝐸</m:t>
                    </m:r>
                    <m:r>
                      <a:rPr lang="en-US" altLang="ja-JP" sz="3000" i="1">
                        <a:latin typeface="Cambria Math" panose="02040503050406030204" pitchFamily="18" charset="0"/>
                      </a:rPr>
                      <m:t>′</m:t>
                    </m:r>
                  </m:oMath>
                </a14:m>
                <a:r>
                  <a:rPr lang="en-US" altLang="ja-JP" sz="3000" dirty="0"/>
                  <a:t> during </a:t>
                </a:r>
                <a14:m>
                  <m:oMath xmlns:m="http://schemas.openxmlformats.org/officeDocument/2006/math">
                    <m:r>
                      <m:rPr>
                        <m:sty m:val="p"/>
                      </m:rPr>
                      <a:rPr lang="en-US" altLang="ja-JP" sz="3000">
                        <a:latin typeface="Cambria Math" panose="02040503050406030204" pitchFamily="18" charset="0"/>
                      </a:rPr>
                      <m:t>Δ</m:t>
                    </m:r>
                    <m:r>
                      <a:rPr lang="en-US" altLang="ja-JP" sz="3000" i="1">
                        <a:latin typeface="Cambria Math" panose="02040503050406030204" pitchFamily="18" charset="0"/>
                      </a:rPr>
                      <m:t>𝑡</m:t>
                    </m:r>
                    <m:r>
                      <a:rPr lang="en-US" altLang="ja-JP" sz="3000" i="1">
                        <a:latin typeface="Cambria Math" panose="02040503050406030204" pitchFamily="18" charset="0"/>
                      </a:rPr>
                      <m:t>′</m:t>
                    </m:r>
                  </m:oMath>
                </a14:m>
                <a:endParaRPr lang="ja-JP" altLang="en-US" sz="3000" dirty="0"/>
              </a:p>
            </p:txBody>
          </p:sp>
        </mc:Choice>
        <mc:Fallback xmlns="">
          <p:sp>
            <p:nvSpPr>
              <p:cNvPr id="1237012" name="Text Box 20"/>
              <p:cNvSpPr txBox="1">
                <a:spLocks noRot="1" noChangeAspect="1" noMove="1" noResize="1" noEditPoints="1" noAdjustHandles="1" noChangeArrowheads="1" noChangeShapeType="1" noTextEdit="1"/>
              </p:cNvSpPr>
              <p:nvPr/>
            </p:nvSpPr>
            <p:spPr bwMode="auto">
              <a:xfrm>
                <a:off x="295462" y="4757342"/>
                <a:ext cx="3571812" cy="400110"/>
              </a:xfrm>
              <a:prstGeom prst="rect">
                <a:avLst/>
              </a:prstGeom>
              <a:blipFill rotWithShape="0">
                <a:blip r:embed="rId3"/>
                <a:stretch>
                  <a:fillRect l="-1706" t="-10606" b="-2272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a:noFill/>
                  </a:rPr>
                  <a:t> </a:t>
                </a:r>
              </a:p>
            </p:txBody>
          </p:sp>
        </mc:Fallback>
      </mc:AlternateContent>
      <p:sp>
        <p:nvSpPr>
          <p:cNvPr id="1237014" name="Text Box 22"/>
          <p:cNvSpPr txBox="1">
            <a:spLocks noChangeArrowheads="1"/>
          </p:cNvSpPr>
          <p:nvPr/>
        </p:nvSpPr>
        <p:spPr bwMode="auto">
          <a:xfrm>
            <a:off x="2759194" y="8006544"/>
            <a:ext cx="1797287" cy="475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93" dirty="0"/>
              <a:t>Luminosity</a:t>
            </a:r>
            <a:endParaRPr lang="ja-JP" altLang="en-US" sz="2493" dirty="0"/>
          </a:p>
        </p:txBody>
      </p:sp>
      <p:graphicFrame>
        <p:nvGraphicFramePr>
          <p:cNvPr id="1237015" name="Object 23"/>
          <p:cNvGraphicFramePr>
            <a:graphicFrameLocks noChangeAspect="1"/>
          </p:cNvGraphicFramePr>
          <p:nvPr>
            <p:extLst/>
          </p:nvPr>
        </p:nvGraphicFramePr>
        <p:xfrm>
          <a:off x="4702433" y="7732695"/>
          <a:ext cx="1494462" cy="1186779"/>
        </p:xfrm>
        <a:graphic>
          <a:graphicData uri="http://schemas.openxmlformats.org/presentationml/2006/ole">
            <mc:AlternateContent xmlns:mc="http://schemas.openxmlformats.org/markup-compatibility/2006">
              <mc:Choice xmlns:v="urn:schemas-microsoft-com:vml" Requires="v">
                <p:oleObj spid="_x0000_s92209" name="数式" r:id="rId4" imgW="495000" imgH="393480" progId="Equation.3">
                  <p:embed/>
                </p:oleObj>
              </mc:Choice>
              <mc:Fallback>
                <p:oleObj name="数式" r:id="rId4" imgW="49500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2433" y="7732695"/>
                        <a:ext cx="1494462" cy="11867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3" name="テキスト ボックス 2"/>
              <p:cNvSpPr txBox="1"/>
              <p:nvPr/>
            </p:nvSpPr>
            <p:spPr>
              <a:xfrm>
                <a:off x="4966578" y="9015120"/>
                <a:ext cx="2106667" cy="90447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𝑑𝐿</m:t>
                          </m:r>
                          <m:r>
                            <a:rPr kumimoji="1" lang="en-US" altLang="ja-JP" sz="2700" i="1">
                              <a:latin typeface="Cambria Math" panose="02040503050406030204" pitchFamily="18" charset="0"/>
                            </a:rPr>
                            <m:t>′</m:t>
                          </m:r>
                        </m:num>
                        <m:den>
                          <m:r>
                            <a:rPr kumimoji="1" lang="en-US" altLang="ja-JP" sz="2700" i="1">
                              <a:latin typeface="Cambria Math" panose="02040503050406030204" pitchFamily="18" charset="0"/>
                            </a:rPr>
                            <m:t>𝑑</m:t>
                          </m:r>
                          <m:r>
                            <m:rPr>
                              <m:sty m:val="p"/>
                            </m:rPr>
                            <a:rPr kumimoji="1" lang="en-US" altLang="ja-JP" sz="2700">
                              <a:latin typeface="Cambria Math" panose="02040503050406030204" pitchFamily="18" charset="0"/>
                            </a:rPr>
                            <m:t>Ω</m:t>
                          </m:r>
                          <m:r>
                            <a:rPr kumimoji="1" lang="en-US" altLang="ja-JP" sz="2700" i="1">
                              <a:latin typeface="Cambria Math" panose="02040503050406030204" pitchFamily="18" charset="0"/>
                            </a:rPr>
                            <m:t>′</m:t>
                          </m:r>
                        </m:den>
                      </m:f>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𝐸</m:t>
                          </m:r>
                          <m:r>
                            <a:rPr kumimoji="1" lang="en-US" altLang="ja-JP" sz="2700" i="1">
                              <a:latin typeface="Cambria Math" panose="02040503050406030204" pitchFamily="18" charset="0"/>
                            </a:rPr>
                            <m:t>′</m:t>
                          </m:r>
                        </m:num>
                        <m:den>
                          <m:r>
                            <a:rPr kumimoji="1" lang="en-US" altLang="ja-JP" sz="2700" i="1">
                              <a:latin typeface="Cambria Math" panose="02040503050406030204" pitchFamily="18" charset="0"/>
                            </a:rPr>
                            <m:t>4</m:t>
                          </m:r>
                          <m:r>
                            <a:rPr kumimoji="1" lang="en-US" altLang="ja-JP" sz="2700" i="1">
                              <a:latin typeface="Cambria Math" panose="02040503050406030204" pitchFamily="18" charset="0"/>
                            </a:rPr>
                            <m:t>𝜋</m:t>
                          </m:r>
                          <m:r>
                            <m:rPr>
                              <m:sty m:val="p"/>
                            </m:rPr>
                            <a:rPr kumimoji="1" lang="en-US" altLang="ja-JP" sz="2700">
                              <a:latin typeface="Cambria Math" panose="02040503050406030204" pitchFamily="18" charset="0"/>
                            </a:rPr>
                            <m:t>Δ</m:t>
                          </m:r>
                          <m:r>
                            <a:rPr kumimoji="1" lang="en-US" altLang="ja-JP" sz="2700" i="1">
                              <a:latin typeface="Cambria Math" panose="02040503050406030204" pitchFamily="18" charset="0"/>
                            </a:rPr>
                            <m:t>𝑡</m:t>
                          </m:r>
                          <m:r>
                            <a:rPr kumimoji="1" lang="en-US" altLang="ja-JP" sz="2700" i="1">
                              <a:latin typeface="Cambria Math" panose="02040503050406030204" pitchFamily="18" charset="0"/>
                            </a:rPr>
                            <m:t>′</m:t>
                          </m:r>
                        </m:den>
                      </m:f>
                    </m:oMath>
                  </m:oMathPara>
                </a14:m>
                <a:endParaRPr kumimoji="1" lang="ja-JP" altLang="en-US" sz="2700"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1786622" y="6011008"/>
                <a:ext cx="1465466" cy="633828"/>
              </a:xfrm>
              <a:prstGeom prst="rect">
                <a:avLst/>
              </a:prstGeom>
              <a:blipFill rotWithShape="0">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9" name="Text Box 22"/>
              <p:cNvSpPr txBox="1">
                <a:spLocks noChangeArrowheads="1"/>
              </p:cNvSpPr>
              <p:nvPr/>
            </p:nvSpPr>
            <p:spPr bwMode="auto">
              <a:xfrm>
                <a:off x="2856673" y="9287549"/>
                <a:ext cx="1915909" cy="47596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r>
                  <a:rPr lang="en-US" altLang="ja-JP" sz="2493" dirty="0"/>
                  <a:t>Isotropic </a:t>
                </a:r>
                <a14:m>
                  <m:oMath xmlns:m="http://schemas.openxmlformats.org/officeDocument/2006/math">
                    <m:r>
                      <a:rPr lang="en-US" altLang="ja-JP" sz="2493" i="1">
                        <a:latin typeface="Cambria Math" panose="02040503050406030204" pitchFamily="18" charset="0"/>
                      </a:rPr>
                      <m:t>→</m:t>
                    </m:r>
                  </m:oMath>
                </a14:m>
                <a:endParaRPr lang="ja-JP" altLang="en-US" sz="2493" dirty="0"/>
              </a:p>
            </p:txBody>
          </p:sp>
        </mc:Choice>
        <mc:Fallback xmlns="">
          <p:sp>
            <p:nvSpPr>
              <p:cNvPr id="39" name="Text Box 22"/>
              <p:cNvSpPr txBox="1">
                <a:spLocks noRot="1" noChangeAspect="1" noMove="1" noResize="1" noEditPoints="1" noAdjustHandles="1" noChangeArrowheads="1" noChangeShapeType="1" noTextEdit="1"/>
              </p:cNvSpPr>
              <p:nvPr/>
            </p:nvSpPr>
            <p:spPr bwMode="auto">
              <a:xfrm>
                <a:off x="379801" y="6192655"/>
                <a:ext cx="1338828" cy="348109"/>
              </a:xfrm>
              <a:prstGeom prst="rect">
                <a:avLst/>
              </a:prstGeom>
              <a:blipFill rotWithShape="0">
                <a:blip r:embed="rId7"/>
                <a:stretch>
                  <a:fillRect l="-2727" t="-10526" b="-210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a:noFill/>
                  </a:rPr>
                  <a:t> </a:t>
                </a:r>
              </a:p>
            </p:txBody>
          </p:sp>
        </mc:Fallback>
      </mc:AlternateContent>
      <p:sp>
        <p:nvSpPr>
          <p:cNvPr id="40" name="Oval 24"/>
          <p:cNvSpPr>
            <a:spLocks noChangeArrowheads="1"/>
          </p:cNvSpPr>
          <p:nvPr/>
        </p:nvSpPr>
        <p:spPr bwMode="auto">
          <a:xfrm>
            <a:off x="7869274" y="1570740"/>
            <a:ext cx="359577" cy="2159461"/>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41" name="Oval 24"/>
          <p:cNvSpPr>
            <a:spLocks noChangeArrowheads="1"/>
          </p:cNvSpPr>
          <p:nvPr/>
        </p:nvSpPr>
        <p:spPr bwMode="auto">
          <a:xfrm>
            <a:off x="7860719" y="1564826"/>
            <a:ext cx="367551" cy="2159461"/>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cxnSp>
        <p:nvCxnSpPr>
          <p:cNvPr id="42" name="直線矢印コネクタ 41"/>
          <p:cNvCxnSpPr/>
          <p:nvPr/>
        </p:nvCxnSpPr>
        <p:spPr bwMode="auto">
          <a:xfrm>
            <a:off x="8044118" y="2225702"/>
            <a:ext cx="4290388" cy="25582"/>
          </a:xfrm>
          <a:prstGeom prst="straightConnector1">
            <a:avLst/>
          </a:prstGeom>
          <a:solidFill>
            <a:schemeClr val="accent1"/>
          </a:solidFill>
          <a:ln w="25400"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3" name="Picture 5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8725" y="2390126"/>
            <a:ext cx="711843" cy="65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右矢印 43"/>
          <p:cNvSpPr/>
          <p:nvPr/>
        </p:nvSpPr>
        <p:spPr bwMode="auto">
          <a:xfrm>
            <a:off x="8216123" y="2300947"/>
            <a:ext cx="863963" cy="648417"/>
          </a:xfrm>
          <a:prstGeom prst="rightArrow">
            <a:avLst/>
          </a:prstGeom>
          <a:solidFill>
            <a:srgbClr val="0000FF"/>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mc:AlternateContent xmlns:mc="http://schemas.openxmlformats.org/markup-compatibility/2006" xmlns:a14="http://schemas.microsoft.com/office/drawing/2010/main">
        <mc:Choice Requires="a14">
          <p:sp>
            <p:nvSpPr>
              <p:cNvPr id="45" name="テキスト ボックス 44"/>
              <p:cNvSpPr txBox="1"/>
              <p:nvPr/>
            </p:nvSpPr>
            <p:spPr>
              <a:xfrm>
                <a:off x="7402690" y="3720955"/>
                <a:ext cx="1388585"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3600" i="1">
                          <a:latin typeface="Cambria Math" panose="02040503050406030204" pitchFamily="18" charset="0"/>
                        </a:rPr>
                        <m:t>𝑡</m:t>
                      </m:r>
                      <m:r>
                        <a:rPr kumimoji="1" lang="en-US" altLang="ja-JP" sz="3600" i="1">
                          <a:latin typeface="Cambria Math" panose="02040503050406030204" pitchFamily="18" charset="0"/>
                        </a:rPr>
                        <m:t>=0</m:t>
                      </m:r>
                    </m:oMath>
                  </m:oMathPara>
                </a14:m>
                <a:endParaRPr kumimoji="1" lang="ja-JP" altLang="en-US" sz="3600" dirty="0"/>
              </a:p>
            </p:txBody>
          </p:sp>
        </mc:Choice>
        <mc:Fallback xmlns="">
          <p:sp>
            <p:nvSpPr>
              <p:cNvPr id="45" name="テキスト ボックス 44"/>
              <p:cNvSpPr txBox="1">
                <a:spLocks noRot="1" noChangeAspect="1" noMove="1" noResize="1" noEditPoints="1" noAdjustHandles="1" noChangeArrowheads="1" noChangeShapeType="1" noTextEdit="1"/>
              </p:cNvSpPr>
              <p:nvPr/>
            </p:nvSpPr>
            <p:spPr>
              <a:xfrm>
                <a:off x="3410947" y="2481019"/>
                <a:ext cx="986680" cy="461665"/>
              </a:xfrm>
              <a:prstGeom prst="rect">
                <a:avLst/>
              </a:prstGeom>
              <a:blipFill rotWithShape="0">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6" name="テキスト ボックス 45"/>
              <p:cNvSpPr txBox="1"/>
              <p:nvPr/>
            </p:nvSpPr>
            <p:spPr>
              <a:xfrm>
                <a:off x="10586655" y="3707766"/>
                <a:ext cx="3028521"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3600" i="1">
                          <a:latin typeface="Cambria Math" panose="02040503050406030204" pitchFamily="18" charset="0"/>
                        </a:rPr>
                        <m:t>𝑡</m:t>
                      </m:r>
                      <m:r>
                        <a:rPr kumimoji="1" lang="en-US" altLang="ja-JP" sz="3600" i="1">
                          <a:latin typeface="Cambria Math" panose="02040503050406030204" pitchFamily="18" charset="0"/>
                        </a:rPr>
                        <m:t>=</m:t>
                      </m:r>
                      <m:r>
                        <m:rPr>
                          <m:sty m:val="p"/>
                        </m:rPr>
                        <a:rPr kumimoji="1" lang="en-US" altLang="ja-JP" sz="3600">
                          <a:latin typeface="Cambria Math" panose="02040503050406030204" pitchFamily="18" charset="0"/>
                        </a:rPr>
                        <m:t>Δ</m:t>
                      </m:r>
                      <m:r>
                        <a:rPr kumimoji="1" lang="en-US" altLang="ja-JP" sz="3600" i="1">
                          <a:latin typeface="Cambria Math" panose="02040503050406030204" pitchFamily="18" charset="0"/>
                        </a:rPr>
                        <m:t>𝑡</m:t>
                      </m:r>
                      <m:r>
                        <a:rPr kumimoji="1" lang="en-US" altLang="ja-JP" sz="3600" i="1">
                          <a:latin typeface="Cambria Math" panose="02040503050406030204" pitchFamily="18" charset="0"/>
                        </a:rPr>
                        <m:t>=</m:t>
                      </m:r>
                      <m:r>
                        <m:rPr>
                          <m:sty m:val="p"/>
                        </m:rPr>
                        <a:rPr kumimoji="1" lang="en-US" altLang="ja-JP" sz="3600">
                          <a:latin typeface="Cambria Math" panose="02040503050406030204" pitchFamily="18" charset="0"/>
                        </a:rPr>
                        <m:t>ΓΔ</m:t>
                      </m:r>
                      <m:r>
                        <a:rPr kumimoji="1" lang="en-US" altLang="ja-JP" sz="3600" i="1">
                          <a:latin typeface="Cambria Math" panose="02040503050406030204" pitchFamily="18" charset="0"/>
                        </a:rPr>
                        <m:t>𝑡</m:t>
                      </m:r>
                      <m:r>
                        <a:rPr kumimoji="1" lang="en-US" altLang="ja-JP" sz="3600" i="1">
                          <a:latin typeface="Cambria Math" panose="02040503050406030204" pitchFamily="18" charset="0"/>
                        </a:rPr>
                        <m:t>′</m:t>
                      </m:r>
                    </m:oMath>
                  </m:oMathPara>
                </a14:m>
                <a:endParaRPr kumimoji="1" lang="ja-JP" altLang="en-US" sz="3600" dirty="0"/>
              </a:p>
            </p:txBody>
          </p:sp>
        </mc:Choice>
        <mc:Fallback xmlns="">
          <p:sp>
            <p:nvSpPr>
              <p:cNvPr id="46" name="テキスト ボックス 45"/>
              <p:cNvSpPr txBox="1">
                <a:spLocks noRot="1" noChangeAspect="1" noMove="1" noResize="1" noEditPoints="1" noAdjustHandles="1" noChangeArrowheads="1" noChangeShapeType="1" noTextEdit="1"/>
              </p:cNvSpPr>
              <p:nvPr/>
            </p:nvSpPr>
            <p:spPr>
              <a:xfrm>
                <a:off x="5533918" y="2472225"/>
                <a:ext cx="2078838" cy="461665"/>
              </a:xfrm>
              <a:prstGeom prst="rect">
                <a:avLst/>
              </a:prstGeom>
              <a:blipFill rotWithShape="0">
                <a:blip r:embed="rId10"/>
                <a:stretch>
                  <a:fillRect b="-1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7" name="テキスト ボックス 46"/>
              <p:cNvSpPr txBox="1"/>
              <p:nvPr/>
            </p:nvSpPr>
            <p:spPr>
              <a:xfrm>
                <a:off x="9796351" y="1607452"/>
                <a:ext cx="1059969"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3600" i="1">
                          <a:latin typeface="Cambria Math" panose="02040503050406030204" pitchFamily="18" charset="0"/>
                        </a:rPr>
                        <m:t>𝑣</m:t>
                      </m:r>
                      <m:r>
                        <m:rPr>
                          <m:sty m:val="p"/>
                        </m:rPr>
                        <a:rPr kumimoji="1" lang="en-US" altLang="ja-JP" sz="3600">
                          <a:latin typeface="Cambria Math" panose="02040503050406030204" pitchFamily="18" charset="0"/>
                        </a:rPr>
                        <m:t>Δ</m:t>
                      </m:r>
                      <m:r>
                        <a:rPr kumimoji="1" lang="en-US" altLang="ja-JP" sz="3600" i="1">
                          <a:latin typeface="Cambria Math" panose="02040503050406030204" pitchFamily="18" charset="0"/>
                        </a:rPr>
                        <m:t>𝑡</m:t>
                      </m:r>
                    </m:oMath>
                  </m:oMathPara>
                </a14:m>
                <a:endParaRPr kumimoji="1" lang="ja-JP" altLang="en-US" sz="3600" dirty="0"/>
              </a:p>
            </p:txBody>
          </p:sp>
        </mc:Choice>
        <mc:Fallback xmlns="">
          <p:sp>
            <p:nvSpPr>
              <p:cNvPr id="47" name="テキスト ボックス 46"/>
              <p:cNvSpPr txBox="1">
                <a:spLocks noRot="1" noChangeAspect="1" noMove="1" noResize="1" noEditPoints="1" noAdjustHandles="1" noChangeArrowheads="1" noChangeShapeType="1" noTextEdit="1"/>
              </p:cNvSpPr>
              <p:nvPr/>
            </p:nvSpPr>
            <p:spPr>
              <a:xfrm>
                <a:off x="9796351" y="1607452"/>
                <a:ext cx="1059969" cy="646331"/>
              </a:xfrm>
              <a:prstGeom prst="rect">
                <a:avLst/>
              </a:prstGeom>
              <a:blipFill rotWithShape="0">
                <a:blip r:embed="rId11"/>
                <a:stretch>
                  <a:fillRect/>
                </a:stretch>
              </a:blipFill>
            </p:spPr>
            <p:txBody>
              <a:bodyPr/>
              <a:lstStyle/>
              <a:p>
                <a:r>
                  <a:rPr lang="ja-JP" altLang="en-US">
                    <a:noFill/>
                  </a:rPr>
                  <a:t> </a:t>
                </a:r>
              </a:p>
            </p:txBody>
          </p:sp>
        </mc:Fallback>
      </mc:AlternateContent>
      <p:cxnSp>
        <p:nvCxnSpPr>
          <p:cNvPr id="48" name="直線矢印コネクタ 47"/>
          <p:cNvCxnSpPr/>
          <p:nvPr/>
        </p:nvCxnSpPr>
        <p:spPr bwMode="auto">
          <a:xfrm flipV="1">
            <a:off x="8249472" y="2977361"/>
            <a:ext cx="5988459" cy="749"/>
          </a:xfrm>
          <a:prstGeom prst="straightConnector1">
            <a:avLst/>
          </a:prstGeom>
          <a:solidFill>
            <a:schemeClr val="accent1"/>
          </a:solidFill>
          <a:ln w="25400"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9" name="テキスト ボックス 48"/>
              <p:cNvSpPr txBox="1"/>
              <p:nvPr/>
            </p:nvSpPr>
            <p:spPr>
              <a:xfrm>
                <a:off x="11214583" y="2915713"/>
                <a:ext cx="1019895"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3600" i="1">
                          <a:latin typeface="Cambria Math" panose="02040503050406030204" pitchFamily="18" charset="0"/>
                        </a:rPr>
                        <m:t>𝑐</m:t>
                      </m:r>
                      <m:r>
                        <m:rPr>
                          <m:sty m:val="p"/>
                        </m:rPr>
                        <a:rPr kumimoji="1" lang="en-US" altLang="ja-JP" sz="3600">
                          <a:latin typeface="Cambria Math" panose="02040503050406030204" pitchFamily="18" charset="0"/>
                        </a:rPr>
                        <m:t>Δ</m:t>
                      </m:r>
                      <m:r>
                        <a:rPr kumimoji="1" lang="en-US" altLang="ja-JP" sz="3600" i="1">
                          <a:latin typeface="Cambria Math" panose="02040503050406030204" pitchFamily="18" charset="0"/>
                        </a:rPr>
                        <m:t>𝑡</m:t>
                      </m:r>
                    </m:oMath>
                  </m:oMathPara>
                </a14:m>
                <a:endParaRPr kumimoji="1" lang="ja-JP" altLang="en-US" sz="3600" dirty="0"/>
              </a:p>
            </p:txBody>
          </p:sp>
        </mc:Choice>
        <mc:Fallback xmlns="">
          <p:sp>
            <p:nvSpPr>
              <p:cNvPr id="49" name="テキスト ボックス 48"/>
              <p:cNvSpPr txBox="1">
                <a:spLocks noRot="1" noChangeAspect="1" noMove="1" noResize="1" noEditPoints="1" noAdjustHandles="1" noChangeArrowheads="1" noChangeShapeType="1" noTextEdit="1"/>
              </p:cNvSpPr>
              <p:nvPr/>
            </p:nvSpPr>
            <p:spPr>
              <a:xfrm>
                <a:off x="11214583" y="2915713"/>
                <a:ext cx="1019895" cy="646331"/>
              </a:xfrm>
              <a:prstGeom prst="rect">
                <a:avLst/>
              </a:prstGeom>
              <a:blipFill rotWithShape="0">
                <a:blip r:embed="rId12"/>
                <a:stretch>
                  <a:fillRect/>
                </a:stretch>
              </a:blipFill>
            </p:spPr>
            <p:txBody>
              <a:bodyPr/>
              <a:lstStyle/>
              <a:p>
                <a:r>
                  <a:rPr lang="ja-JP" altLang="en-US">
                    <a:noFill/>
                  </a:rPr>
                  <a:t> </a:t>
                </a:r>
              </a:p>
            </p:txBody>
          </p:sp>
        </mc:Fallback>
      </mc:AlternateContent>
      <p:sp>
        <p:nvSpPr>
          <p:cNvPr id="50" name="右矢印 49"/>
          <p:cNvSpPr/>
          <p:nvPr/>
        </p:nvSpPr>
        <p:spPr bwMode="auto">
          <a:xfrm>
            <a:off x="12326248" y="2277723"/>
            <a:ext cx="863963" cy="648417"/>
          </a:xfrm>
          <a:prstGeom prst="rightArrow">
            <a:avLst/>
          </a:prstGeom>
          <a:solidFill>
            <a:srgbClr val="0000FF"/>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cxnSp>
        <p:nvCxnSpPr>
          <p:cNvPr id="51" name="直線矢印コネクタ 50"/>
          <p:cNvCxnSpPr/>
          <p:nvPr/>
        </p:nvCxnSpPr>
        <p:spPr bwMode="auto">
          <a:xfrm>
            <a:off x="13170577" y="2099500"/>
            <a:ext cx="1998148" cy="12508"/>
          </a:xfrm>
          <a:prstGeom prst="straightConnector1">
            <a:avLst/>
          </a:prstGeom>
          <a:solidFill>
            <a:schemeClr val="accent1"/>
          </a:solidFill>
          <a:ln w="25400"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52" name="テキスト ボックス 51"/>
              <p:cNvSpPr txBox="1"/>
              <p:nvPr/>
            </p:nvSpPr>
            <p:spPr>
              <a:xfrm>
                <a:off x="12918147" y="1211368"/>
                <a:ext cx="223433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3600" i="1">
                          <a:latin typeface="Cambria Math" panose="02040503050406030204" pitchFamily="18" charset="0"/>
                        </a:rPr>
                        <m:t>(</m:t>
                      </m:r>
                      <m:r>
                        <a:rPr kumimoji="1" lang="en-US" altLang="ja-JP" sz="3600" i="1">
                          <a:latin typeface="Cambria Math" panose="02040503050406030204" pitchFamily="18" charset="0"/>
                        </a:rPr>
                        <m:t>𝑐</m:t>
                      </m:r>
                      <m:r>
                        <a:rPr kumimoji="1" lang="en-US" altLang="ja-JP" sz="3600" i="1">
                          <a:latin typeface="Cambria Math" panose="02040503050406030204" pitchFamily="18" charset="0"/>
                        </a:rPr>
                        <m:t>−</m:t>
                      </m:r>
                      <m:r>
                        <a:rPr kumimoji="1" lang="en-US" altLang="ja-JP" sz="3600" i="1">
                          <a:latin typeface="Cambria Math" panose="02040503050406030204" pitchFamily="18" charset="0"/>
                        </a:rPr>
                        <m:t>𝑣</m:t>
                      </m:r>
                      <m:r>
                        <a:rPr kumimoji="1" lang="en-US" altLang="ja-JP" sz="3600" i="1">
                          <a:latin typeface="Cambria Math" panose="02040503050406030204" pitchFamily="18" charset="0"/>
                        </a:rPr>
                        <m:t>)</m:t>
                      </m:r>
                      <m:r>
                        <m:rPr>
                          <m:sty m:val="p"/>
                        </m:rPr>
                        <a:rPr kumimoji="1" lang="en-US" altLang="ja-JP" sz="3600">
                          <a:latin typeface="Cambria Math" panose="02040503050406030204" pitchFamily="18" charset="0"/>
                        </a:rPr>
                        <m:t>Δ</m:t>
                      </m:r>
                      <m:r>
                        <a:rPr kumimoji="1" lang="en-US" altLang="ja-JP" sz="3600" i="1">
                          <a:latin typeface="Cambria Math" panose="02040503050406030204" pitchFamily="18" charset="0"/>
                        </a:rPr>
                        <m:t>𝑡</m:t>
                      </m:r>
                    </m:oMath>
                  </m:oMathPara>
                </a14:m>
                <a:endParaRPr kumimoji="1" lang="ja-JP" altLang="en-US" sz="3600" dirty="0"/>
              </a:p>
            </p:txBody>
          </p:sp>
        </mc:Choice>
        <mc:Fallback xmlns="">
          <p:sp>
            <p:nvSpPr>
              <p:cNvPr id="52" name="テキスト ボックス 51"/>
              <p:cNvSpPr txBox="1">
                <a:spLocks noRot="1" noChangeAspect="1" noMove="1" noResize="1" noEditPoints="1" noAdjustHandles="1" noChangeArrowheads="1" noChangeShapeType="1" noTextEdit="1"/>
              </p:cNvSpPr>
              <p:nvPr/>
            </p:nvSpPr>
            <p:spPr>
              <a:xfrm>
                <a:off x="12918147" y="1211368"/>
                <a:ext cx="2234330" cy="646331"/>
              </a:xfrm>
              <a:prstGeom prst="rect">
                <a:avLst/>
              </a:prstGeom>
              <a:blipFill rotWithShape="0">
                <a:blip r:embed="rId1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6" name="テキスト ボックス 65"/>
              <p:cNvSpPr txBox="1"/>
              <p:nvPr/>
            </p:nvSpPr>
            <p:spPr>
              <a:xfrm>
                <a:off x="8820538" y="4621978"/>
                <a:ext cx="6087884" cy="11755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ja-JP" sz="3600">
                          <a:latin typeface="Cambria Math" panose="02040503050406030204" pitchFamily="18" charset="0"/>
                        </a:rPr>
                        <m:t>Δ</m:t>
                      </m:r>
                      <m:sSub>
                        <m:sSubPr>
                          <m:ctrlPr>
                            <a:rPr kumimoji="1" lang="en-US" altLang="ja-JP" sz="3600" i="1">
                              <a:latin typeface="Cambria Math" panose="02040503050406030204" pitchFamily="18" charset="0"/>
                            </a:rPr>
                          </m:ctrlPr>
                        </m:sSubPr>
                        <m:e>
                          <m:r>
                            <a:rPr kumimoji="1" lang="en-US" altLang="ja-JP" sz="3600" i="1">
                              <a:latin typeface="Cambria Math" panose="02040503050406030204" pitchFamily="18" charset="0"/>
                            </a:rPr>
                            <m:t>𝑡</m:t>
                          </m:r>
                        </m:e>
                        <m:sub>
                          <m:r>
                            <m:rPr>
                              <m:sty m:val="p"/>
                            </m:rPr>
                            <a:rPr kumimoji="1" lang="en-US" altLang="ja-JP" sz="3600" i="1">
                              <a:latin typeface="Cambria Math" panose="02040503050406030204" pitchFamily="18" charset="0"/>
                            </a:rPr>
                            <m:t>obs</m:t>
                          </m:r>
                        </m:sub>
                      </m:sSub>
                      <m:r>
                        <a:rPr kumimoji="1" lang="en-US" altLang="ja-JP" sz="3600" i="1">
                          <a:latin typeface="Cambria Math" panose="02040503050406030204" pitchFamily="18" charset="0"/>
                        </a:rPr>
                        <m:t>=</m:t>
                      </m:r>
                      <m:f>
                        <m:fPr>
                          <m:ctrlPr>
                            <a:rPr kumimoji="1" lang="en-US" altLang="ja-JP" sz="3600" i="1">
                              <a:latin typeface="Cambria Math" panose="02040503050406030204" pitchFamily="18" charset="0"/>
                            </a:rPr>
                          </m:ctrlPr>
                        </m:fPr>
                        <m:num>
                          <m:r>
                            <a:rPr kumimoji="1" lang="en-US" altLang="ja-JP" sz="3600" i="1">
                              <a:latin typeface="Cambria Math" panose="02040503050406030204" pitchFamily="18" charset="0"/>
                            </a:rPr>
                            <m:t>𝑐</m:t>
                          </m:r>
                          <m:r>
                            <a:rPr kumimoji="1" lang="en-US" altLang="ja-JP" sz="3600" i="1">
                              <a:latin typeface="Cambria Math" panose="02040503050406030204" pitchFamily="18" charset="0"/>
                            </a:rPr>
                            <m:t>−</m:t>
                          </m:r>
                          <m:r>
                            <a:rPr kumimoji="1" lang="en-US" altLang="ja-JP" sz="3600" i="1">
                              <a:latin typeface="Cambria Math" panose="02040503050406030204" pitchFamily="18" charset="0"/>
                            </a:rPr>
                            <m:t>𝑣</m:t>
                          </m:r>
                        </m:num>
                        <m:den>
                          <m:r>
                            <a:rPr kumimoji="1" lang="en-US" altLang="ja-JP" sz="3600" i="1">
                              <a:latin typeface="Cambria Math" panose="02040503050406030204" pitchFamily="18" charset="0"/>
                            </a:rPr>
                            <m:t>𝑐</m:t>
                          </m:r>
                        </m:den>
                      </m:f>
                      <m:r>
                        <m:rPr>
                          <m:sty m:val="p"/>
                        </m:rPr>
                        <a:rPr kumimoji="1" lang="en-US" altLang="ja-JP" sz="3600">
                          <a:latin typeface="Cambria Math" panose="02040503050406030204" pitchFamily="18" charset="0"/>
                        </a:rPr>
                        <m:t>Δ</m:t>
                      </m:r>
                      <m:r>
                        <a:rPr kumimoji="1" lang="en-US" altLang="ja-JP" sz="3600" i="1">
                          <a:latin typeface="Cambria Math" panose="02040503050406030204" pitchFamily="18" charset="0"/>
                        </a:rPr>
                        <m:t>𝑡</m:t>
                      </m:r>
                      <m:r>
                        <a:rPr kumimoji="1" lang="en-US" altLang="ja-JP" sz="3600" i="1">
                          <a:latin typeface="Cambria Math" panose="02040503050406030204" pitchFamily="18" charset="0"/>
                        </a:rPr>
                        <m:t>≃</m:t>
                      </m:r>
                      <m:f>
                        <m:fPr>
                          <m:ctrlPr>
                            <a:rPr kumimoji="1" lang="en-US" altLang="ja-JP" sz="3600" i="1">
                              <a:latin typeface="Cambria Math" panose="02040503050406030204" pitchFamily="18" charset="0"/>
                            </a:rPr>
                          </m:ctrlPr>
                        </m:fPr>
                        <m:num>
                          <m:r>
                            <m:rPr>
                              <m:sty m:val="p"/>
                            </m:rPr>
                            <a:rPr kumimoji="1" lang="en-US" altLang="ja-JP" sz="3600">
                              <a:latin typeface="Cambria Math" panose="02040503050406030204" pitchFamily="18" charset="0"/>
                            </a:rPr>
                            <m:t>Δ</m:t>
                          </m:r>
                          <m:r>
                            <a:rPr kumimoji="1" lang="en-US" altLang="ja-JP" sz="3600" i="1">
                              <a:latin typeface="Cambria Math" panose="02040503050406030204" pitchFamily="18" charset="0"/>
                            </a:rPr>
                            <m:t>𝑡</m:t>
                          </m:r>
                        </m:num>
                        <m:den>
                          <m:r>
                            <a:rPr kumimoji="1" lang="en-US" altLang="ja-JP" sz="3600" i="1">
                              <a:latin typeface="Cambria Math" panose="02040503050406030204" pitchFamily="18" charset="0"/>
                            </a:rPr>
                            <m:t>2</m:t>
                          </m:r>
                          <m:sSup>
                            <m:sSupPr>
                              <m:ctrlPr>
                                <a:rPr kumimoji="1" lang="en-US" altLang="ja-JP" sz="3600" i="1">
                                  <a:latin typeface="Cambria Math" panose="02040503050406030204" pitchFamily="18" charset="0"/>
                                </a:rPr>
                              </m:ctrlPr>
                            </m:sSupPr>
                            <m:e>
                              <m:r>
                                <m:rPr>
                                  <m:sty m:val="p"/>
                                </m:rPr>
                                <a:rPr kumimoji="1" lang="en-US" altLang="ja-JP" sz="3600">
                                  <a:latin typeface="Cambria Math" panose="02040503050406030204" pitchFamily="18" charset="0"/>
                                </a:rPr>
                                <m:t>Γ</m:t>
                              </m:r>
                            </m:e>
                            <m:sup>
                              <m:r>
                                <a:rPr kumimoji="1" lang="en-US" altLang="ja-JP" sz="3600" i="1">
                                  <a:latin typeface="Cambria Math" panose="02040503050406030204" pitchFamily="18" charset="0"/>
                                </a:rPr>
                                <m:t>2</m:t>
                              </m:r>
                            </m:sup>
                          </m:sSup>
                        </m:den>
                      </m:f>
                      <m:r>
                        <a:rPr kumimoji="1" lang="en-US" altLang="ja-JP" sz="3600">
                          <a:latin typeface="Cambria Math" panose="02040503050406030204" pitchFamily="18" charset="0"/>
                        </a:rPr>
                        <m:t>=</m:t>
                      </m:r>
                      <m:f>
                        <m:fPr>
                          <m:ctrlPr>
                            <a:rPr lang="en-US" altLang="ja-JP" sz="3600" i="1">
                              <a:latin typeface="Cambria Math" panose="02040503050406030204" pitchFamily="18" charset="0"/>
                            </a:rPr>
                          </m:ctrlPr>
                        </m:fPr>
                        <m:num>
                          <m:r>
                            <m:rPr>
                              <m:sty m:val="p"/>
                            </m:rPr>
                            <a:rPr lang="en-US" altLang="ja-JP" sz="3600">
                              <a:latin typeface="Cambria Math" panose="02040503050406030204" pitchFamily="18" charset="0"/>
                            </a:rPr>
                            <m:t>Δ</m:t>
                          </m:r>
                          <m:r>
                            <a:rPr lang="en-US" altLang="ja-JP" sz="3600" i="1">
                              <a:latin typeface="Cambria Math" panose="02040503050406030204" pitchFamily="18" charset="0"/>
                            </a:rPr>
                            <m:t>𝑡</m:t>
                          </m:r>
                          <m:r>
                            <a:rPr lang="en-US" altLang="ja-JP" sz="3600" i="1">
                              <a:latin typeface="Cambria Math" panose="02040503050406030204" pitchFamily="18" charset="0"/>
                            </a:rPr>
                            <m:t>′</m:t>
                          </m:r>
                        </m:num>
                        <m:den>
                          <m:r>
                            <a:rPr lang="en-US" altLang="ja-JP" sz="3600" i="1">
                              <a:latin typeface="Cambria Math" panose="02040503050406030204" pitchFamily="18" charset="0"/>
                            </a:rPr>
                            <m:t>2</m:t>
                          </m:r>
                          <m:r>
                            <m:rPr>
                              <m:sty m:val="p"/>
                            </m:rPr>
                            <a:rPr lang="en-US" altLang="ja-JP" sz="3600">
                              <a:latin typeface="Cambria Math" panose="02040503050406030204" pitchFamily="18" charset="0"/>
                            </a:rPr>
                            <m:t>Γ</m:t>
                          </m:r>
                        </m:den>
                      </m:f>
                    </m:oMath>
                  </m:oMathPara>
                </a14:m>
                <a:endParaRPr kumimoji="1" lang="ja-JP" altLang="en-US" sz="3600" dirty="0"/>
              </a:p>
            </p:txBody>
          </p:sp>
        </mc:Choice>
        <mc:Fallback xmlns="">
          <p:sp>
            <p:nvSpPr>
              <p:cNvPr id="66" name="テキスト ボックス 65"/>
              <p:cNvSpPr txBox="1">
                <a:spLocks noRot="1" noChangeAspect="1" noMove="1" noResize="1" noEditPoints="1" noAdjustHandles="1" noChangeArrowheads="1" noChangeShapeType="1" noTextEdit="1"/>
              </p:cNvSpPr>
              <p:nvPr/>
            </p:nvSpPr>
            <p:spPr>
              <a:xfrm>
                <a:off x="4356325" y="3081794"/>
                <a:ext cx="4115742" cy="814454"/>
              </a:xfrm>
              <a:prstGeom prst="rect">
                <a:avLst/>
              </a:prstGeom>
              <a:blipFill rotWithShape="0">
                <a:blip r:embed="rId1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7" name="テキスト ボックス 66"/>
              <p:cNvSpPr txBox="1"/>
              <p:nvPr/>
            </p:nvSpPr>
            <p:spPr>
              <a:xfrm>
                <a:off x="9589707" y="5989935"/>
                <a:ext cx="1900264"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3600" i="1">
                          <a:latin typeface="Cambria Math" panose="02040503050406030204" pitchFamily="18" charset="0"/>
                        </a:rPr>
                        <m:t>𝐸</m:t>
                      </m:r>
                      <m:r>
                        <a:rPr kumimoji="1" lang="en-US" altLang="ja-JP" sz="3600" i="1">
                          <a:latin typeface="Cambria Math" panose="02040503050406030204" pitchFamily="18" charset="0"/>
                        </a:rPr>
                        <m:t>=</m:t>
                      </m:r>
                      <m:r>
                        <m:rPr>
                          <m:sty m:val="p"/>
                        </m:rPr>
                        <a:rPr kumimoji="1" lang="en-US" altLang="ja-JP" sz="3600">
                          <a:latin typeface="Cambria Math" panose="02040503050406030204" pitchFamily="18" charset="0"/>
                        </a:rPr>
                        <m:t>Γ</m:t>
                      </m:r>
                      <m:r>
                        <a:rPr kumimoji="1" lang="en-US" altLang="ja-JP" sz="3600" i="1">
                          <a:latin typeface="Cambria Math" panose="02040503050406030204" pitchFamily="18" charset="0"/>
                        </a:rPr>
                        <m:t>𝐸</m:t>
                      </m:r>
                      <m:r>
                        <a:rPr kumimoji="1" lang="en-US" altLang="ja-JP" sz="3600" i="1">
                          <a:latin typeface="Cambria Math" panose="02040503050406030204" pitchFamily="18" charset="0"/>
                        </a:rPr>
                        <m:t>′</m:t>
                      </m:r>
                    </m:oMath>
                  </m:oMathPara>
                </a14:m>
                <a:endParaRPr kumimoji="1" lang="ja-JP" altLang="en-US" sz="3600" dirty="0"/>
              </a:p>
            </p:txBody>
          </p:sp>
        </mc:Choice>
        <mc:Fallback xmlns="">
          <p:sp>
            <p:nvSpPr>
              <p:cNvPr id="67" name="テキスト ボックス 66"/>
              <p:cNvSpPr txBox="1">
                <a:spLocks noRot="1" noChangeAspect="1" noMove="1" noResize="1" noEditPoints="1" noAdjustHandles="1" noChangeArrowheads="1" noChangeShapeType="1" noTextEdit="1"/>
              </p:cNvSpPr>
              <p:nvPr/>
            </p:nvSpPr>
            <p:spPr>
              <a:xfrm>
                <a:off x="4869184" y="3993906"/>
                <a:ext cx="1329467" cy="461665"/>
              </a:xfrm>
              <a:prstGeom prst="rect">
                <a:avLst/>
              </a:prstGeom>
              <a:blipFill rotWithShape="0">
                <a:blip r:embed="rId15"/>
                <a:stretch>
                  <a:fillRect/>
                </a:stretch>
              </a:blipFill>
            </p:spPr>
            <p:txBody>
              <a:bodyPr/>
              <a:lstStyle/>
              <a:p>
                <a:r>
                  <a:rPr lang="ja-JP" altLang="en-US">
                    <a:noFill/>
                  </a:rPr>
                  <a:t> </a:t>
                </a:r>
              </a:p>
            </p:txBody>
          </p:sp>
        </mc:Fallback>
      </mc:AlternateContent>
      <p:sp>
        <p:nvSpPr>
          <p:cNvPr id="68" name="Oval 24"/>
          <p:cNvSpPr>
            <a:spLocks noChangeArrowheads="1"/>
          </p:cNvSpPr>
          <p:nvPr/>
        </p:nvSpPr>
        <p:spPr bwMode="auto">
          <a:xfrm>
            <a:off x="8520599" y="6377581"/>
            <a:ext cx="328518" cy="1993348"/>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493"/>
          </a:p>
        </p:txBody>
      </p:sp>
      <p:sp>
        <p:nvSpPr>
          <p:cNvPr id="69" name="二等辺三角形 68"/>
          <p:cNvSpPr/>
          <p:nvPr/>
        </p:nvSpPr>
        <p:spPr bwMode="auto">
          <a:xfrm rot="16200000">
            <a:off x="10352775" y="5323999"/>
            <a:ext cx="755967" cy="4091799"/>
          </a:xfrm>
          <a:prstGeom prst="triangl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70" name="テキスト ボックス 69"/>
          <p:cNvSpPr txBox="1"/>
          <p:nvPr/>
        </p:nvSpPr>
        <p:spPr>
          <a:xfrm>
            <a:off x="8973632" y="8155803"/>
            <a:ext cx="2911374" cy="507831"/>
          </a:xfrm>
          <a:prstGeom prst="rect">
            <a:avLst/>
          </a:prstGeom>
          <a:noFill/>
        </p:spPr>
        <p:txBody>
          <a:bodyPr wrap="none" rtlCol="0">
            <a:spAutoFit/>
          </a:bodyPr>
          <a:lstStyle/>
          <a:p>
            <a:r>
              <a:rPr kumimoji="1" lang="en-US" altLang="ja-JP" sz="2700" dirty="0"/>
              <a:t>Beamed Emission</a:t>
            </a:r>
            <a:endParaRPr kumimoji="1" lang="ja-JP" altLang="en-US" sz="2700" dirty="0"/>
          </a:p>
        </p:txBody>
      </p:sp>
      <p:cxnSp>
        <p:nvCxnSpPr>
          <p:cNvPr id="71" name="直線コネクタ 70"/>
          <p:cNvCxnSpPr/>
          <p:nvPr/>
        </p:nvCxnSpPr>
        <p:spPr bwMode="auto">
          <a:xfrm>
            <a:off x="8684858" y="7390487"/>
            <a:ext cx="5129778" cy="0"/>
          </a:xfrm>
          <a:prstGeom prst="line">
            <a:avLst/>
          </a:prstGeom>
          <a:solidFill>
            <a:schemeClr val="accent1"/>
          </a:solidFill>
          <a:ln w="1587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 name="円弧 71"/>
          <p:cNvSpPr/>
          <p:nvPr/>
        </p:nvSpPr>
        <p:spPr bwMode="auto">
          <a:xfrm>
            <a:off x="11392962" y="6879370"/>
            <a:ext cx="941544" cy="1133951"/>
          </a:xfrm>
          <a:prstGeom prst="arc">
            <a:avLst>
              <a:gd name="adj1" fmla="val 18527668"/>
              <a:gd name="adj2" fmla="val 21114404"/>
            </a:avLst>
          </a:prstGeom>
          <a:no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mc:AlternateContent xmlns:mc="http://schemas.openxmlformats.org/markup-compatibility/2006" xmlns:a14="http://schemas.microsoft.com/office/drawing/2010/main">
        <mc:Choice Requires="a14">
          <p:sp>
            <p:nvSpPr>
              <p:cNvPr id="73" name="テキスト ボックス 72"/>
              <p:cNvSpPr txBox="1"/>
              <p:nvPr/>
            </p:nvSpPr>
            <p:spPr>
              <a:xfrm>
                <a:off x="12918147" y="6846177"/>
                <a:ext cx="1319784"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𝜃</m:t>
                      </m:r>
                      <m:r>
                        <a:rPr kumimoji="1" lang="en-US" altLang="ja-JP" sz="2700" i="1">
                          <a:latin typeface="Cambria Math" panose="02040503050406030204" pitchFamily="18" charset="0"/>
                        </a:rPr>
                        <m:t>≃1/</m:t>
                      </m:r>
                      <m:r>
                        <m:rPr>
                          <m:sty m:val="p"/>
                        </m:rPr>
                        <a:rPr kumimoji="1" lang="en-US" altLang="ja-JP" sz="2700">
                          <a:latin typeface="Cambria Math" panose="02040503050406030204" pitchFamily="18" charset="0"/>
                        </a:rPr>
                        <m:t>Γ</m:t>
                      </m:r>
                    </m:oMath>
                  </m:oMathPara>
                </a14:m>
                <a:endParaRPr kumimoji="1" lang="ja-JP" altLang="en-US" sz="2700" dirty="0"/>
              </a:p>
            </p:txBody>
          </p:sp>
        </mc:Choice>
        <mc:Fallback xmlns="">
          <p:sp>
            <p:nvSpPr>
              <p:cNvPr id="73" name="テキスト ボックス 72"/>
              <p:cNvSpPr txBox="1">
                <a:spLocks noRot="1" noChangeAspect="1" noMove="1" noResize="1" noEditPoints="1" noAdjustHandles="1" noChangeArrowheads="1" noChangeShapeType="1" noTextEdit="1"/>
              </p:cNvSpPr>
              <p:nvPr/>
            </p:nvSpPr>
            <p:spPr>
              <a:xfrm>
                <a:off x="7088486" y="4564823"/>
                <a:ext cx="880369" cy="276999"/>
              </a:xfrm>
              <a:prstGeom prst="rect">
                <a:avLst/>
              </a:prstGeom>
              <a:blipFill rotWithShape="0">
                <a:blip r:embed="rId16"/>
                <a:stretch>
                  <a:fillRect l="-4861" r="-4861" b="-4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4" name="テキスト ボックス 73"/>
              <p:cNvSpPr txBox="1"/>
              <p:nvPr/>
            </p:nvSpPr>
            <p:spPr>
              <a:xfrm>
                <a:off x="12334506" y="8063860"/>
                <a:ext cx="2963182"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3600" i="1">
                          <a:latin typeface="Cambria Math" panose="02040503050406030204" pitchFamily="18" charset="0"/>
                        </a:rPr>
                        <m:t>𝑑</m:t>
                      </m:r>
                      <m:r>
                        <m:rPr>
                          <m:sty m:val="p"/>
                        </m:rPr>
                        <a:rPr kumimoji="1" lang="en-US" altLang="ja-JP" sz="3600">
                          <a:latin typeface="Cambria Math" panose="02040503050406030204" pitchFamily="18" charset="0"/>
                        </a:rPr>
                        <m:t>Ω</m:t>
                      </m:r>
                      <m:r>
                        <a:rPr kumimoji="1" lang="en-US" altLang="ja-JP" sz="3600" i="1">
                          <a:latin typeface="Cambria Math" panose="02040503050406030204" pitchFamily="18" charset="0"/>
                        </a:rPr>
                        <m:t>=</m:t>
                      </m:r>
                      <m:r>
                        <a:rPr kumimoji="1" lang="en-US" altLang="ja-JP" sz="3600" i="1">
                          <a:latin typeface="Cambria Math" panose="02040503050406030204" pitchFamily="18" charset="0"/>
                        </a:rPr>
                        <m:t>𝑑</m:t>
                      </m:r>
                      <m:sSup>
                        <m:sSupPr>
                          <m:ctrlPr>
                            <a:rPr kumimoji="1" lang="en-US" altLang="ja-JP" sz="3600" i="1">
                              <a:latin typeface="Cambria Math" panose="02040503050406030204" pitchFamily="18" charset="0"/>
                            </a:rPr>
                          </m:ctrlPr>
                        </m:sSupPr>
                        <m:e>
                          <m:r>
                            <m:rPr>
                              <m:sty m:val="p"/>
                            </m:rPr>
                            <a:rPr kumimoji="1" lang="en-US" altLang="ja-JP" sz="3600">
                              <a:latin typeface="Cambria Math" panose="02040503050406030204" pitchFamily="18" charset="0"/>
                            </a:rPr>
                            <m:t>Ω</m:t>
                          </m:r>
                        </m:e>
                        <m:sup>
                          <m:r>
                            <a:rPr kumimoji="1" lang="en-US" altLang="ja-JP" sz="3600" i="1">
                              <a:latin typeface="Cambria Math" panose="02040503050406030204" pitchFamily="18" charset="0"/>
                            </a:rPr>
                            <m:t>′</m:t>
                          </m:r>
                        </m:sup>
                      </m:sSup>
                      <m:r>
                        <a:rPr kumimoji="1" lang="en-US" altLang="ja-JP" sz="3600" i="1">
                          <a:latin typeface="Cambria Math" panose="02040503050406030204" pitchFamily="18" charset="0"/>
                        </a:rPr>
                        <m:t>/</m:t>
                      </m:r>
                      <m:sSup>
                        <m:sSupPr>
                          <m:ctrlPr>
                            <a:rPr kumimoji="1" lang="en-US" altLang="ja-JP" sz="3600" i="1">
                              <a:latin typeface="Cambria Math" panose="02040503050406030204" pitchFamily="18" charset="0"/>
                            </a:rPr>
                          </m:ctrlPr>
                        </m:sSupPr>
                        <m:e>
                          <m:r>
                            <m:rPr>
                              <m:sty m:val="p"/>
                            </m:rPr>
                            <a:rPr kumimoji="1" lang="en-US" altLang="ja-JP" sz="3600">
                              <a:latin typeface="Cambria Math" panose="02040503050406030204" pitchFamily="18" charset="0"/>
                            </a:rPr>
                            <m:t>Γ</m:t>
                          </m:r>
                        </m:e>
                        <m:sup>
                          <m:r>
                            <a:rPr kumimoji="1" lang="en-US" altLang="ja-JP" sz="3600">
                              <a:latin typeface="Cambria Math" panose="02040503050406030204" pitchFamily="18" charset="0"/>
                            </a:rPr>
                            <m:t>2</m:t>
                          </m:r>
                        </m:sup>
                      </m:sSup>
                    </m:oMath>
                  </m:oMathPara>
                </a14:m>
                <a:endParaRPr kumimoji="1" lang="ja-JP" altLang="en-US" sz="3600" dirty="0"/>
              </a:p>
            </p:txBody>
          </p:sp>
        </mc:Choice>
        <mc:Fallback xmlns="">
          <p:sp>
            <p:nvSpPr>
              <p:cNvPr id="74" name="テキスト ボックス 73"/>
              <p:cNvSpPr txBox="1">
                <a:spLocks noRot="1" noChangeAspect="1" noMove="1" noResize="1" noEditPoints="1" noAdjustHandles="1" noChangeArrowheads="1" noChangeShapeType="1" noTextEdit="1"/>
              </p:cNvSpPr>
              <p:nvPr/>
            </p:nvSpPr>
            <p:spPr>
              <a:xfrm>
                <a:off x="6699332" y="5376736"/>
                <a:ext cx="2113334" cy="461665"/>
              </a:xfrm>
              <a:prstGeom prst="rect">
                <a:avLst/>
              </a:prstGeom>
              <a:blipFill rotWithShape="0">
                <a:blip r:embed="rId17"/>
                <a:stretch>
                  <a:fillRect b="-1973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5" name="テキスト ボックス 74"/>
              <p:cNvSpPr txBox="1"/>
              <p:nvPr/>
            </p:nvSpPr>
            <p:spPr>
              <a:xfrm>
                <a:off x="8520600" y="8692609"/>
                <a:ext cx="6356355" cy="14279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ja-JP" sz="4199" i="1">
                              <a:latin typeface="Cambria Math" panose="02040503050406030204" pitchFamily="18" charset="0"/>
                            </a:rPr>
                          </m:ctrlPr>
                        </m:fPr>
                        <m:num>
                          <m:r>
                            <a:rPr lang="en-US" altLang="ja-JP" sz="4199" i="1">
                              <a:latin typeface="Cambria Math" panose="02040503050406030204" pitchFamily="18" charset="0"/>
                            </a:rPr>
                            <m:t>𝑑</m:t>
                          </m:r>
                          <m:sSub>
                            <m:sSubPr>
                              <m:ctrlPr>
                                <a:rPr lang="en-US" altLang="ja-JP" sz="4199" i="1">
                                  <a:latin typeface="Cambria Math" panose="02040503050406030204" pitchFamily="18" charset="0"/>
                                </a:rPr>
                              </m:ctrlPr>
                            </m:sSubPr>
                            <m:e>
                              <m:r>
                                <a:rPr lang="en-US" altLang="ja-JP" sz="4199" i="1">
                                  <a:latin typeface="Cambria Math" panose="02040503050406030204" pitchFamily="18" charset="0"/>
                                </a:rPr>
                                <m:t>𝐿</m:t>
                              </m:r>
                            </m:e>
                            <m:sub>
                              <m:r>
                                <m:rPr>
                                  <m:sty m:val="p"/>
                                </m:rPr>
                                <a:rPr lang="en-US" altLang="ja-JP" sz="4199" i="1">
                                  <a:latin typeface="Cambria Math" panose="02040503050406030204" pitchFamily="18" charset="0"/>
                                </a:rPr>
                                <m:t>obs</m:t>
                              </m:r>
                            </m:sub>
                          </m:sSub>
                        </m:num>
                        <m:den>
                          <m:r>
                            <a:rPr lang="en-US" altLang="ja-JP" sz="4199" i="1">
                              <a:latin typeface="Cambria Math" panose="02040503050406030204" pitchFamily="18" charset="0"/>
                            </a:rPr>
                            <m:t>𝑑</m:t>
                          </m:r>
                          <m:r>
                            <m:rPr>
                              <m:sty m:val="p"/>
                            </m:rPr>
                            <a:rPr lang="en-US" altLang="ja-JP" sz="4199">
                              <a:latin typeface="Cambria Math" panose="02040503050406030204" pitchFamily="18" charset="0"/>
                            </a:rPr>
                            <m:t>Ω</m:t>
                          </m:r>
                        </m:den>
                      </m:f>
                      <m:r>
                        <a:rPr kumimoji="1" lang="en-US" altLang="ja-JP" sz="5399" i="1">
                          <a:latin typeface="Cambria Math" panose="02040503050406030204" pitchFamily="18" charset="0"/>
                        </a:rPr>
                        <m:t>=</m:t>
                      </m:r>
                      <m:f>
                        <m:fPr>
                          <m:ctrlPr>
                            <a:rPr lang="en-US" altLang="ja-JP" sz="3600" i="1">
                              <a:latin typeface="Cambria Math" panose="02040503050406030204" pitchFamily="18" charset="0"/>
                            </a:rPr>
                          </m:ctrlPr>
                        </m:fPr>
                        <m:num>
                          <m:r>
                            <a:rPr lang="en-US" altLang="ja-JP" sz="3600" i="1">
                              <a:latin typeface="Cambria Math" panose="02040503050406030204" pitchFamily="18" charset="0"/>
                            </a:rPr>
                            <m:t>𝐸</m:t>
                          </m:r>
                        </m:num>
                        <m:den>
                          <m:r>
                            <a:rPr lang="en-US" altLang="ja-JP" sz="3600" i="1">
                              <a:latin typeface="Cambria Math" panose="02040503050406030204" pitchFamily="18" charset="0"/>
                            </a:rPr>
                            <m:t>𝑑</m:t>
                          </m:r>
                          <m:r>
                            <m:rPr>
                              <m:sty m:val="p"/>
                            </m:rPr>
                            <a:rPr lang="en-US" altLang="ja-JP" sz="3600">
                              <a:latin typeface="Cambria Math" panose="02040503050406030204" pitchFamily="18" charset="0"/>
                            </a:rPr>
                            <m:t>ΩΔ</m:t>
                          </m:r>
                          <m:sSub>
                            <m:sSubPr>
                              <m:ctrlPr>
                                <a:rPr lang="en-US" altLang="ja-JP" sz="3600" i="1">
                                  <a:latin typeface="Cambria Math" panose="02040503050406030204" pitchFamily="18" charset="0"/>
                                </a:rPr>
                              </m:ctrlPr>
                            </m:sSubPr>
                            <m:e>
                              <m:r>
                                <a:rPr lang="en-US" altLang="ja-JP" sz="3600" i="1">
                                  <a:latin typeface="Cambria Math" panose="02040503050406030204" pitchFamily="18" charset="0"/>
                                </a:rPr>
                                <m:t>𝑡</m:t>
                              </m:r>
                            </m:e>
                            <m:sub>
                              <m:r>
                                <m:rPr>
                                  <m:sty m:val="p"/>
                                </m:rPr>
                                <a:rPr lang="en-US" altLang="ja-JP" sz="3600" i="1">
                                  <a:latin typeface="Cambria Math" panose="02040503050406030204" pitchFamily="18" charset="0"/>
                                </a:rPr>
                                <m:t>obs</m:t>
                              </m:r>
                            </m:sub>
                          </m:sSub>
                        </m:den>
                      </m:f>
                      <m:r>
                        <a:rPr kumimoji="1" lang="en-US" altLang="ja-JP" sz="5399" i="1">
                          <a:latin typeface="Cambria Math" panose="02040503050406030204" pitchFamily="18" charset="0"/>
                        </a:rPr>
                        <m:t>≃</m:t>
                      </m:r>
                      <m:sSup>
                        <m:sSupPr>
                          <m:ctrlPr>
                            <a:rPr lang="en-US" altLang="ja-JP" sz="5399" i="1">
                              <a:latin typeface="Cambria Math" panose="02040503050406030204" pitchFamily="18" charset="0"/>
                            </a:rPr>
                          </m:ctrlPr>
                        </m:sSupPr>
                        <m:e>
                          <m:r>
                            <m:rPr>
                              <m:sty m:val="p"/>
                            </m:rPr>
                            <a:rPr lang="en-US" altLang="ja-JP" sz="5399">
                              <a:latin typeface="Cambria Math" panose="02040503050406030204" pitchFamily="18" charset="0"/>
                            </a:rPr>
                            <m:t>Γ</m:t>
                          </m:r>
                        </m:e>
                        <m:sup>
                          <m:r>
                            <a:rPr lang="en-US" altLang="ja-JP" sz="5399">
                              <a:latin typeface="Cambria Math" panose="02040503050406030204" pitchFamily="18" charset="0"/>
                            </a:rPr>
                            <m:t>4</m:t>
                          </m:r>
                        </m:sup>
                      </m:sSup>
                      <m:f>
                        <m:fPr>
                          <m:ctrlPr>
                            <a:rPr lang="en-US" altLang="ja-JP" sz="3000" i="1">
                              <a:latin typeface="Cambria Math" panose="02040503050406030204" pitchFamily="18" charset="0"/>
                            </a:rPr>
                          </m:ctrlPr>
                        </m:fPr>
                        <m:num>
                          <m:r>
                            <a:rPr lang="en-US" altLang="ja-JP" sz="3000" i="1">
                              <a:latin typeface="Cambria Math" panose="02040503050406030204" pitchFamily="18" charset="0"/>
                            </a:rPr>
                            <m:t>𝑑𝐿</m:t>
                          </m:r>
                          <m:r>
                            <a:rPr lang="en-US" altLang="ja-JP" sz="3000" i="1">
                              <a:latin typeface="Cambria Math" panose="02040503050406030204" pitchFamily="18" charset="0"/>
                            </a:rPr>
                            <m:t>′</m:t>
                          </m:r>
                        </m:num>
                        <m:den>
                          <m:r>
                            <a:rPr lang="en-US" altLang="ja-JP" sz="3000" i="1">
                              <a:latin typeface="Cambria Math" panose="02040503050406030204" pitchFamily="18" charset="0"/>
                            </a:rPr>
                            <m:t>𝑑</m:t>
                          </m:r>
                          <m:r>
                            <m:rPr>
                              <m:sty m:val="p"/>
                            </m:rPr>
                            <a:rPr lang="en-US" altLang="ja-JP" sz="3000">
                              <a:latin typeface="Cambria Math" panose="02040503050406030204" pitchFamily="18" charset="0"/>
                            </a:rPr>
                            <m:t>Ω</m:t>
                          </m:r>
                          <m:r>
                            <a:rPr lang="en-US" altLang="ja-JP" sz="3000" i="1">
                              <a:latin typeface="Cambria Math" panose="02040503050406030204" pitchFamily="18" charset="0"/>
                            </a:rPr>
                            <m:t>′</m:t>
                          </m:r>
                        </m:den>
                      </m:f>
                    </m:oMath>
                  </m:oMathPara>
                </a14:m>
                <a:endParaRPr kumimoji="1" lang="ja-JP" altLang="en-US" sz="1650" dirty="0"/>
              </a:p>
            </p:txBody>
          </p:sp>
        </mc:Choice>
        <mc:Fallback xmlns="">
          <p:sp>
            <p:nvSpPr>
              <p:cNvPr id="75" name="テキスト ボックス 74"/>
              <p:cNvSpPr txBox="1">
                <a:spLocks noRot="1" noChangeAspect="1" noMove="1" noResize="1" noEditPoints="1" noAdjustHandles="1" noChangeArrowheads="1" noChangeShapeType="1" noTextEdit="1"/>
              </p:cNvSpPr>
              <p:nvPr/>
            </p:nvSpPr>
            <p:spPr>
              <a:xfrm>
                <a:off x="4156335" y="5795967"/>
                <a:ext cx="4302781" cy="982833"/>
              </a:xfrm>
              <a:prstGeom prst="rect">
                <a:avLst/>
              </a:prstGeom>
              <a:blipFill rotWithShape="0">
                <a:blip r:embed="rId18"/>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87406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11111E-6 1.11111E-6 L 0.23507 -0.00579 " pathEditMode="relative" rAng="0" ptsTypes="AA">
                                      <p:cBhvr>
                                        <p:cTn id="6" dur="2000" fill="hold"/>
                                        <p:tgtEl>
                                          <p:spTgt spid="40"/>
                                        </p:tgtEl>
                                        <p:attrNameLst>
                                          <p:attrName>ppt_x</p:attrName>
                                          <p:attrName>ppt_y</p:attrName>
                                        </p:attrNameLst>
                                      </p:cBhvr>
                                      <p:rCtr x="11753" y="-301"/>
                                    </p:animMotion>
                                  </p:childTnLst>
                                </p:cTn>
                              </p:par>
                              <p:par>
                                <p:cTn id="7" presetID="42" presetClass="path" presetSubtype="0" accel="50000" decel="50000" fill="hold" grpId="0" nodeType="withEffect">
                                  <p:stCondLst>
                                    <p:cond delay="0"/>
                                  </p:stCondLst>
                                  <p:childTnLst>
                                    <p:animMotion origin="layout" path="M 4.72222E-6 -2.59259E-6 L 0.3335 0.00255 " pathEditMode="relative" rAng="0" ptsTypes="AA">
                                      <p:cBhvr>
                                        <p:cTn id="8" dur="2000" fill="hold"/>
                                        <p:tgtEl>
                                          <p:spTgt spid="44"/>
                                        </p:tgtEl>
                                        <p:attrNameLst>
                                          <p:attrName>ppt_x</p:attrName>
                                          <p:attrName>ppt_y</p:attrName>
                                        </p:attrNameLst>
                                      </p:cBhvr>
                                      <p:rCtr x="16667" y="116"/>
                                    </p:animMotion>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4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6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70"/>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71"/>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72"/>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73"/>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7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animBg="1"/>
      <p:bldP spid="46" grpId="0"/>
      <p:bldP spid="47" grpId="0"/>
      <p:bldP spid="49" grpId="0"/>
      <p:bldP spid="50" grpId="0" animBg="1"/>
      <p:bldP spid="52" grpId="0"/>
      <p:bldP spid="66" grpId="0"/>
      <p:bldP spid="67" grpId="0"/>
      <p:bldP spid="68" grpId="0" animBg="1"/>
      <p:bldP spid="69" grpId="0" animBg="1"/>
      <p:bldP spid="70" grpId="0"/>
      <p:bldP spid="72" grpId="0" animBg="1"/>
      <p:bldP spid="73" grpId="0"/>
      <p:bldP spid="74" grpId="0"/>
      <p:bldP spid="75"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Off-axis</a:t>
            </a:r>
            <a:endParaRPr kumimoji="1" lang="ja-JP" altLang="en-US" dirty="0"/>
          </a:p>
        </p:txBody>
      </p:sp>
      <p:sp>
        <p:nvSpPr>
          <p:cNvPr id="20" name="AutoShape 49"/>
          <p:cNvSpPr>
            <a:spLocks noChangeArrowheads="1"/>
          </p:cNvSpPr>
          <p:nvPr/>
        </p:nvSpPr>
        <p:spPr bwMode="auto">
          <a:xfrm rot="16200000">
            <a:off x="4615319" y="311838"/>
            <a:ext cx="698880" cy="4487780"/>
          </a:xfrm>
          <a:prstGeom prst="triangle">
            <a:avLst>
              <a:gd name="adj" fmla="val 50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493"/>
          </a:p>
        </p:txBody>
      </p:sp>
      <p:sp>
        <p:nvSpPr>
          <p:cNvPr id="21" name="Oval 50"/>
          <p:cNvSpPr>
            <a:spLocks noChangeArrowheads="1"/>
          </p:cNvSpPr>
          <p:nvPr/>
        </p:nvSpPr>
        <p:spPr bwMode="auto">
          <a:xfrm>
            <a:off x="7107551" y="2206287"/>
            <a:ext cx="199994" cy="69888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493"/>
          </a:p>
        </p:txBody>
      </p:sp>
      <p:sp>
        <p:nvSpPr>
          <p:cNvPr id="22" name="Line 51"/>
          <p:cNvSpPr>
            <a:spLocks noChangeShapeType="1"/>
          </p:cNvSpPr>
          <p:nvPr/>
        </p:nvSpPr>
        <p:spPr bwMode="auto">
          <a:xfrm>
            <a:off x="7208650" y="2505179"/>
            <a:ext cx="99557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493"/>
          </a:p>
        </p:txBody>
      </p:sp>
      <p:graphicFrame>
        <p:nvGraphicFramePr>
          <p:cNvPr id="23" name="Object 52"/>
          <p:cNvGraphicFramePr>
            <a:graphicFrameLocks noChangeAspect="1"/>
          </p:cNvGraphicFramePr>
          <p:nvPr>
            <p:extLst/>
          </p:nvPr>
        </p:nvGraphicFramePr>
        <p:xfrm>
          <a:off x="7406447" y="2008490"/>
          <a:ext cx="373615" cy="406583"/>
        </p:xfrm>
        <a:graphic>
          <a:graphicData uri="http://schemas.openxmlformats.org/presentationml/2006/ole">
            <mc:AlternateContent xmlns:mc="http://schemas.openxmlformats.org/markup-compatibility/2006">
              <mc:Choice xmlns:v="urn:schemas-microsoft-com:vml" Requires="v">
                <p:oleObj spid="_x0000_s94306" name="数式" r:id="rId3" imgW="139680" imgH="152280" progId="Equation.3">
                  <p:embed/>
                </p:oleObj>
              </mc:Choice>
              <mc:Fallback>
                <p:oleObj name="数式" r:id="rId3" imgW="139680" imgH="1522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6447" y="2008490"/>
                        <a:ext cx="373615" cy="406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4" name="Picture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9780" y="2008490"/>
            <a:ext cx="1028541" cy="949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65891">
            <a:off x="9700882" y="4001838"/>
            <a:ext cx="1028541" cy="949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Line 56"/>
          <p:cNvSpPr>
            <a:spLocks noChangeShapeType="1"/>
          </p:cNvSpPr>
          <p:nvPr/>
        </p:nvSpPr>
        <p:spPr bwMode="auto">
          <a:xfrm>
            <a:off x="7208648" y="2606275"/>
            <a:ext cx="2591132" cy="169445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493"/>
          </a:p>
        </p:txBody>
      </p:sp>
      <p:sp>
        <p:nvSpPr>
          <p:cNvPr id="28" name="Freeform 57"/>
          <p:cNvSpPr>
            <a:spLocks/>
          </p:cNvSpPr>
          <p:nvPr/>
        </p:nvSpPr>
        <p:spPr bwMode="auto">
          <a:xfrm>
            <a:off x="7918517" y="2529354"/>
            <a:ext cx="105491" cy="553830"/>
          </a:xfrm>
          <a:custGeom>
            <a:avLst/>
            <a:gdLst>
              <a:gd name="T0" fmla="*/ 0 w 48"/>
              <a:gd name="T1" fmla="*/ 0 h 252"/>
              <a:gd name="T2" fmla="*/ 48 w 48"/>
              <a:gd name="T3" fmla="*/ 108 h 252"/>
              <a:gd name="T4" fmla="*/ 42 w 48"/>
              <a:gd name="T5" fmla="*/ 210 h 252"/>
              <a:gd name="T6" fmla="*/ 24 w 48"/>
              <a:gd name="T7" fmla="*/ 246 h 252"/>
              <a:gd name="T8" fmla="*/ 6 w 48"/>
              <a:gd name="T9" fmla="*/ 252 h 252"/>
            </a:gdLst>
            <a:ahLst/>
            <a:cxnLst>
              <a:cxn ang="0">
                <a:pos x="T0" y="T1"/>
              </a:cxn>
              <a:cxn ang="0">
                <a:pos x="T2" y="T3"/>
              </a:cxn>
              <a:cxn ang="0">
                <a:pos x="T4" y="T5"/>
              </a:cxn>
              <a:cxn ang="0">
                <a:pos x="T6" y="T7"/>
              </a:cxn>
              <a:cxn ang="0">
                <a:pos x="T8" y="T9"/>
              </a:cxn>
            </a:cxnLst>
            <a:rect l="0" t="0" r="r" b="b"/>
            <a:pathLst>
              <a:path w="48" h="252">
                <a:moveTo>
                  <a:pt x="0" y="0"/>
                </a:moveTo>
                <a:cubicBezTo>
                  <a:pt x="25" y="37"/>
                  <a:pt x="39" y="64"/>
                  <a:pt x="48" y="108"/>
                </a:cubicBezTo>
                <a:cubicBezTo>
                  <a:pt x="46" y="142"/>
                  <a:pt x="45" y="176"/>
                  <a:pt x="42" y="210"/>
                </a:cubicBezTo>
                <a:cubicBezTo>
                  <a:pt x="41" y="219"/>
                  <a:pt x="31" y="240"/>
                  <a:pt x="24" y="246"/>
                </a:cubicBezTo>
                <a:cubicBezTo>
                  <a:pt x="19" y="250"/>
                  <a:pt x="6" y="252"/>
                  <a:pt x="6" y="25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493"/>
          </a:p>
        </p:txBody>
      </p:sp>
      <p:graphicFrame>
        <p:nvGraphicFramePr>
          <p:cNvPr id="29" name="Object 58"/>
          <p:cNvGraphicFramePr>
            <a:graphicFrameLocks noChangeAspect="1"/>
          </p:cNvGraphicFramePr>
          <p:nvPr>
            <p:extLst/>
          </p:nvPr>
        </p:nvGraphicFramePr>
        <p:xfrm>
          <a:off x="8105325" y="2705175"/>
          <a:ext cx="1555998" cy="531852"/>
        </p:xfrm>
        <a:graphic>
          <a:graphicData uri="http://schemas.openxmlformats.org/presentationml/2006/ole">
            <mc:AlternateContent xmlns:mc="http://schemas.openxmlformats.org/markup-compatibility/2006">
              <mc:Choice xmlns:v="urn:schemas-microsoft-com:vml" Requires="v">
                <p:oleObj spid="_x0000_s94307" name="数式" r:id="rId6" imgW="520560" imgH="177480" progId="Equation.3">
                  <p:embed/>
                </p:oleObj>
              </mc:Choice>
              <mc:Fallback>
                <p:oleObj name="数式" r:id="rId6" imgW="520560" imgH="177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5325" y="2705175"/>
                        <a:ext cx="1555998" cy="5318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4" name="テキスト ボックス 3"/>
              <p:cNvSpPr txBox="1"/>
              <p:nvPr/>
            </p:nvSpPr>
            <p:spPr>
              <a:xfrm>
                <a:off x="3312253" y="3954757"/>
                <a:ext cx="3056093" cy="9466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700" i="1">
                          <a:latin typeface="Cambria Math" panose="02040503050406030204" pitchFamily="18" charset="0"/>
                        </a:rPr>
                        <m:t>𝛿</m:t>
                      </m:r>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1</m:t>
                          </m:r>
                        </m:num>
                        <m:den>
                          <m:r>
                            <m:rPr>
                              <m:sty m:val="p"/>
                            </m:rPr>
                            <a:rPr lang="en-US" altLang="ja-JP" sz="2700">
                              <a:latin typeface="Cambria Math" panose="02040503050406030204" pitchFamily="18" charset="0"/>
                            </a:rPr>
                            <m:t>Γ</m:t>
                          </m:r>
                          <m:r>
                            <a:rPr lang="en-US" altLang="ja-JP" sz="2700" i="1">
                              <a:latin typeface="Cambria Math" panose="02040503050406030204" pitchFamily="18" charset="0"/>
                            </a:rPr>
                            <m:t>(1−</m:t>
                          </m:r>
                          <m:r>
                            <a:rPr lang="en-US" altLang="ja-JP" sz="2700" i="1">
                              <a:latin typeface="Cambria Math" panose="02040503050406030204" pitchFamily="18" charset="0"/>
                            </a:rPr>
                            <m:t>𝛽</m:t>
                          </m:r>
                          <m:func>
                            <m:funcPr>
                              <m:ctrlPr>
                                <a:rPr lang="en-US" altLang="ja-JP" sz="2700" i="1">
                                  <a:latin typeface="Cambria Math" panose="02040503050406030204" pitchFamily="18" charset="0"/>
                                </a:rPr>
                              </m:ctrlPr>
                            </m:funcPr>
                            <m:fName>
                              <m:r>
                                <m:rPr>
                                  <m:sty m:val="p"/>
                                </m:rPr>
                                <a:rPr lang="en-US" altLang="ja-JP" sz="2700">
                                  <a:latin typeface="Cambria Math" panose="02040503050406030204" pitchFamily="18" charset="0"/>
                                </a:rPr>
                                <m:t>cos</m:t>
                              </m:r>
                            </m:fName>
                            <m:e>
                              <m:r>
                                <a:rPr lang="en-US" altLang="ja-JP" sz="2700" i="1">
                                  <a:latin typeface="Cambria Math" panose="02040503050406030204" pitchFamily="18" charset="0"/>
                                </a:rPr>
                                <m:t>𝜃</m:t>
                              </m:r>
                            </m:e>
                          </m:func>
                          <m:r>
                            <a:rPr lang="en-US" altLang="ja-JP" sz="2700" i="1">
                              <a:latin typeface="Cambria Math" panose="02040503050406030204" pitchFamily="18" charset="0"/>
                            </a:rPr>
                            <m:t>)</m:t>
                          </m:r>
                        </m:den>
                      </m:f>
                    </m:oMath>
                  </m:oMathPara>
                </a14:m>
                <a:endParaRPr kumimoji="1" lang="en-US" altLang="ja-JP" sz="27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683568" y="2636912"/>
                <a:ext cx="2097369" cy="661912"/>
              </a:xfrm>
              <a:prstGeom prst="rect">
                <a:avLst/>
              </a:prstGeom>
              <a:blipFill rotWithShape="0">
                <a:blip r:embed="rId10"/>
                <a:stretch>
                  <a:fillRect/>
                </a:stretch>
              </a:blipFill>
            </p:spPr>
            <p:txBody>
              <a:bodyPr/>
              <a:lstStyle/>
              <a:p>
                <a:r>
                  <a:rPr lang="ja-JP" altLang="en-US">
                    <a:noFill/>
                  </a:rPr>
                  <a:t> </a:t>
                </a:r>
              </a:p>
            </p:txBody>
          </p:sp>
        </mc:Fallback>
      </mc:AlternateContent>
      <p:sp>
        <p:nvSpPr>
          <p:cNvPr id="5" name="テキスト ボックス 4"/>
          <p:cNvSpPr txBox="1"/>
          <p:nvPr/>
        </p:nvSpPr>
        <p:spPr>
          <a:xfrm>
            <a:off x="2556285" y="3361274"/>
            <a:ext cx="2605200" cy="507831"/>
          </a:xfrm>
          <a:prstGeom prst="rect">
            <a:avLst/>
          </a:prstGeom>
          <a:noFill/>
        </p:spPr>
        <p:txBody>
          <a:bodyPr wrap="none" rtlCol="0">
            <a:spAutoFit/>
          </a:bodyPr>
          <a:lstStyle/>
          <a:p>
            <a:r>
              <a:rPr kumimoji="1" lang="en-US" altLang="ja-JP" sz="2700" dirty="0"/>
              <a:t>Doppler factor</a:t>
            </a:r>
            <a:endParaRPr kumimoji="1" lang="ja-JP" altLang="en-US" sz="2700" dirty="0"/>
          </a:p>
        </p:txBody>
      </p:sp>
      <mc:AlternateContent xmlns:mc="http://schemas.openxmlformats.org/markup-compatibility/2006" xmlns:a14="http://schemas.microsoft.com/office/drawing/2010/main">
        <mc:Choice Requires="a14">
          <p:sp>
            <p:nvSpPr>
              <p:cNvPr id="17" name="テキスト ボックス 16"/>
              <p:cNvSpPr txBox="1"/>
              <p:nvPr/>
            </p:nvSpPr>
            <p:spPr>
              <a:xfrm>
                <a:off x="9783768" y="1369190"/>
                <a:ext cx="1436995"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3600" i="1">
                          <a:latin typeface="Cambria Math" panose="02040503050406030204" pitchFamily="18" charset="0"/>
                        </a:rPr>
                        <m:t>𝛿</m:t>
                      </m:r>
                      <m:r>
                        <a:rPr lang="en-US" altLang="ja-JP" sz="3600" i="1">
                          <a:latin typeface="Cambria Math" panose="02040503050406030204" pitchFamily="18" charset="0"/>
                        </a:rPr>
                        <m:t>∼</m:t>
                      </m:r>
                      <m:r>
                        <m:rPr>
                          <m:sty m:val="p"/>
                        </m:rPr>
                        <a:rPr lang="en-US" altLang="ja-JP" sz="3600">
                          <a:latin typeface="Cambria Math" panose="02040503050406030204" pitchFamily="18" charset="0"/>
                        </a:rPr>
                        <m:t>Γ</m:t>
                      </m:r>
                    </m:oMath>
                  </m:oMathPara>
                </a14:m>
                <a:endParaRPr kumimoji="1" lang="en-US" altLang="ja-JP" sz="3600" dirty="0"/>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4998578" y="912934"/>
                <a:ext cx="1020087" cy="461665"/>
              </a:xfrm>
              <a:prstGeom prst="rect">
                <a:avLst/>
              </a:prstGeom>
              <a:blipFill rotWithShape="0">
                <a:blip r:embed="rId1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p:cNvSpPr txBox="1"/>
              <p:nvPr/>
            </p:nvSpPr>
            <p:spPr>
              <a:xfrm>
                <a:off x="9549103" y="5131314"/>
                <a:ext cx="1917897"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3600" i="1">
                          <a:latin typeface="Cambria Math" panose="02040503050406030204" pitchFamily="18" charset="0"/>
                        </a:rPr>
                        <m:t>𝛿</m:t>
                      </m:r>
                      <m:r>
                        <a:rPr lang="en-US" altLang="ja-JP" sz="3600" i="1">
                          <a:latin typeface="Cambria Math" panose="02040503050406030204" pitchFamily="18" charset="0"/>
                        </a:rPr>
                        <m:t>∼1/</m:t>
                      </m:r>
                      <m:r>
                        <m:rPr>
                          <m:sty m:val="p"/>
                        </m:rPr>
                        <a:rPr lang="en-US" altLang="ja-JP" sz="3600">
                          <a:latin typeface="Cambria Math" panose="02040503050406030204" pitchFamily="18" charset="0"/>
                        </a:rPr>
                        <m:t>Γ</m:t>
                      </m:r>
                    </m:oMath>
                  </m:oMathPara>
                </a14:m>
                <a:endParaRPr kumimoji="1" lang="en-US" altLang="ja-JP" sz="3600" dirty="0"/>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4842110" y="3421404"/>
                <a:ext cx="1340688" cy="461665"/>
              </a:xfrm>
              <a:prstGeom prst="rect">
                <a:avLst/>
              </a:prstGeom>
              <a:blipFill rotWithShape="0">
                <a:blip r:embed="rId12"/>
                <a:stretch>
                  <a:fillRect b="-1973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テキスト ボックス 18"/>
              <p:cNvSpPr txBox="1"/>
              <p:nvPr/>
            </p:nvSpPr>
            <p:spPr>
              <a:xfrm>
                <a:off x="3599229" y="6384652"/>
                <a:ext cx="3898183" cy="131927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ja-JP" sz="4199" i="1">
                              <a:latin typeface="Cambria Math" panose="02040503050406030204" pitchFamily="18" charset="0"/>
                            </a:rPr>
                          </m:ctrlPr>
                        </m:fPr>
                        <m:num>
                          <m:r>
                            <a:rPr lang="en-US" altLang="ja-JP" sz="4199" i="1">
                              <a:latin typeface="Cambria Math" panose="02040503050406030204" pitchFamily="18" charset="0"/>
                            </a:rPr>
                            <m:t>𝑑</m:t>
                          </m:r>
                          <m:sSub>
                            <m:sSubPr>
                              <m:ctrlPr>
                                <a:rPr lang="en-US" altLang="ja-JP" sz="4199" i="1">
                                  <a:latin typeface="Cambria Math" panose="02040503050406030204" pitchFamily="18" charset="0"/>
                                </a:rPr>
                              </m:ctrlPr>
                            </m:sSubPr>
                            <m:e>
                              <m:r>
                                <a:rPr lang="en-US" altLang="ja-JP" sz="4199" i="1">
                                  <a:latin typeface="Cambria Math" panose="02040503050406030204" pitchFamily="18" charset="0"/>
                                </a:rPr>
                                <m:t>𝐿</m:t>
                              </m:r>
                            </m:e>
                            <m:sub>
                              <m:r>
                                <m:rPr>
                                  <m:sty m:val="p"/>
                                </m:rPr>
                                <a:rPr lang="en-US" altLang="ja-JP" sz="4199" i="1">
                                  <a:latin typeface="Cambria Math" panose="02040503050406030204" pitchFamily="18" charset="0"/>
                                </a:rPr>
                                <m:t>obs</m:t>
                              </m:r>
                            </m:sub>
                          </m:sSub>
                        </m:num>
                        <m:den>
                          <m:r>
                            <a:rPr lang="en-US" altLang="ja-JP" sz="4199" i="1">
                              <a:latin typeface="Cambria Math" panose="02040503050406030204" pitchFamily="18" charset="0"/>
                            </a:rPr>
                            <m:t>𝑑</m:t>
                          </m:r>
                          <m:r>
                            <m:rPr>
                              <m:sty m:val="p"/>
                            </m:rPr>
                            <a:rPr lang="en-US" altLang="ja-JP" sz="4199">
                              <a:latin typeface="Cambria Math" panose="02040503050406030204" pitchFamily="18" charset="0"/>
                            </a:rPr>
                            <m:t>Ω</m:t>
                          </m:r>
                        </m:den>
                      </m:f>
                      <m:r>
                        <a:rPr kumimoji="1" lang="en-US" altLang="ja-JP" sz="5399" i="1">
                          <a:latin typeface="Cambria Math" panose="02040503050406030204" pitchFamily="18" charset="0"/>
                        </a:rPr>
                        <m:t>≃</m:t>
                      </m:r>
                      <m:sSup>
                        <m:sSupPr>
                          <m:ctrlPr>
                            <a:rPr lang="en-US" altLang="ja-JP" sz="5399" i="1">
                              <a:latin typeface="Cambria Math" panose="02040503050406030204" pitchFamily="18" charset="0"/>
                            </a:rPr>
                          </m:ctrlPr>
                        </m:sSupPr>
                        <m:e>
                          <m:r>
                            <a:rPr lang="en-US" altLang="ja-JP" sz="5399" i="1">
                              <a:latin typeface="Cambria Math" panose="02040503050406030204" pitchFamily="18" charset="0"/>
                            </a:rPr>
                            <m:t>𝛿</m:t>
                          </m:r>
                        </m:e>
                        <m:sup>
                          <m:r>
                            <a:rPr lang="en-US" altLang="ja-JP" sz="5399">
                              <a:latin typeface="Cambria Math" panose="02040503050406030204" pitchFamily="18" charset="0"/>
                            </a:rPr>
                            <m:t>4</m:t>
                          </m:r>
                        </m:sup>
                      </m:sSup>
                      <m:f>
                        <m:fPr>
                          <m:ctrlPr>
                            <a:rPr lang="en-US" altLang="ja-JP" sz="3000" i="1">
                              <a:latin typeface="Cambria Math" panose="02040503050406030204" pitchFamily="18" charset="0"/>
                            </a:rPr>
                          </m:ctrlPr>
                        </m:fPr>
                        <m:num>
                          <m:r>
                            <a:rPr lang="en-US" altLang="ja-JP" sz="3000" i="1">
                              <a:latin typeface="Cambria Math" panose="02040503050406030204" pitchFamily="18" charset="0"/>
                            </a:rPr>
                            <m:t>𝑑𝐿</m:t>
                          </m:r>
                          <m:r>
                            <a:rPr lang="en-US" altLang="ja-JP" sz="3000" i="1">
                              <a:latin typeface="Cambria Math" panose="02040503050406030204" pitchFamily="18" charset="0"/>
                            </a:rPr>
                            <m:t>′</m:t>
                          </m:r>
                        </m:num>
                        <m:den>
                          <m:r>
                            <a:rPr lang="en-US" altLang="ja-JP" sz="3000" i="1">
                              <a:latin typeface="Cambria Math" panose="02040503050406030204" pitchFamily="18" charset="0"/>
                            </a:rPr>
                            <m:t>𝑑</m:t>
                          </m:r>
                          <m:r>
                            <m:rPr>
                              <m:sty m:val="p"/>
                            </m:rPr>
                            <a:rPr lang="en-US" altLang="ja-JP" sz="3000">
                              <a:latin typeface="Cambria Math" panose="02040503050406030204" pitchFamily="18" charset="0"/>
                            </a:rPr>
                            <m:t>Ω</m:t>
                          </m:r>
                          <m:r>
                            <a:rPr lang="en-US" altLang="ja-JP" sz="3000" i="1">
                              <a:latin typeface="Cambria Math" panose="02040503050406030204" pitchFamily="18" charset="0"/>
                            </a:rPr>
                            <m:t>′</m:t>
                          </m:r>
                        </m:den>
                      </m:f>
                    </m:oMath>
                  </m:oMathPara>
                </a14:m>
                <a:endParaRPr kumimoji="1" lang="ja-JP" altLang="en-US" sz="1650" dirty="0"/>
              </a:p>
            </p:txBody>
          </p:sp>
        </mc:Choice>
        <mc:Fallback xmlns="">
          <p:sp>
            <p:nvSpPr>
              <p:cNvPr id="19" name="テキスト ボックス 18"/>
              <p:cNvSpPr txBox="1">
                <a:spLocks noRot="1" noChangeAspect="1" noMove="1" noResize="1" noEditPoints="1" noAdjustHandles="1" noChangeArrowheads="1" noChangeShapeType="1" noTextEdit="1"/>
              </p:cNvSpPr>
              <p:nvPr/>
            </p:nvSpPr>
            <p:spPr>
              <a:xfrm>
                <a:off x="874915" y="4257092"/>
                <a:ext cx="2661370" cy="910377"/>
              </a:xfrm>
              <a:prstGeom prst="rect">
                <a:avLst/>
              </a:prstGeom>
              <a:blipFill rotWithShape="0">
                <a:blip r:embed="rId1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9360111" y="6547733"/>
                <a:ext cx="2378472" cy="10829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ja-JP" sz="3600">
                          <a:latin typeface="Cambria Math" panose="02040503050406030204" pitchFamily="18" charset="0"/>
                        </a:rPr>
                        <m:t>Δ</m:t>
                      </m:r>
                      <m:sSub>
                        <m:sSubPr>
                          <m:ctrlPr>
                            <a:rPr kumimoji="1" lang="en-US" altLang="ja-JP" sz="3600" i="1">
                              <a:latin typeface="Cambria Math" panose="02040503050406030204" pitchFamily="18" charset="0"/>
                            </a:rPr>
                          </m:ctrlPr>
                        </m:sSubPr>
                        <m:e>
                          <m:r>
                            <a:rPr kumimoji="1" lang="en-US" altLang="ja-JP" sz="3600" i="1">
                              <a:latin typeface="Cambria Math" panose="02040503050406030204" pitchFamily="18" charset="0"/>
                            </a:rPr>
                            <m:t>𝑡</m:t>
                          </m:r>
                        </m:e>
                        <m:sub>
                          <m:r>
                            <m:rPr>
                              <m:sty m:val="p"/>
                            </m:rPr>
                            <a:rPr kumimoji="1" lang="en-US" altLang="ja-JP" sz="3600" i="1">
                              <a:latin typeface="Cambria Math" panose="02040503050406030204" pitchFamily="18" charset="0"/>
                            </a:rPr>
                            <m:t>obs</m:t>
                          </m:r>
                        </m:sub>
                      </m:sSub>
                      <m:r>
                        <a:rPr kumimoji="1" lang="en-US" altLang="ja-JP" sz="3600" i="1">
                          <a:latin typeface="Cambria Math" panose="02040503050406030204" pitchFamily="18" charset="0"/>
                        </a:rPr>
                        <m:t>≃</m:t>
                      </m:r>
                      <m:f>
                        <m:fPr>
                          <m:ctrlPr>
                            <a:rPr kumimoji="1" lang="en-US" altLang="ja-JP" sz="3600" i="1">
                              <a:latin typeface="Cambria Math" panose="02040503050406030204" pitchFamily="18" charset="0"/>
                            </a:rPr>
                          </m:ctrlPr>
                        </m:fPr>
                        <m:num>
                          <m:r>
                            <m:rPr>
                              <m:sty m:val="p"/>
                            </m:rPr>
                            <a:rPr kumimoji="1" lang="en-US" altLang="ja-JP" sz="3600">
                              <a:latin typeface="Cambria Math" panose="02040503050406030204" pitchFamily="18" charset="0"/>
                            </a:rPr>
                            <m:t>Δ</m:t>
                          </m:r>
                          <m:r>
                            <a:rPr kumimoji="1" lang="en-US" altLang="ja-JP" sz="3600" i="1">
                              <a:latin typeface="Cambria Math" panose="02040503050406030204" pitchFamily="18" charset="0"/>
                            </a:rPr>
                            <m:t>𝑡</m:t>
                          </m:r>
                          <m:r>
                            <a:rPr kumimoji="1" lang="en-US" altLang="ja-JP" sz="3600" i="1">
                              <a:latin typeface="Cambria Math" panose="02040503050406030204" pitchFamily="18" charset="0"/>
                            </a:rPr>
                            <m:t>′</m:t>
                          </m:r>
                        </m:num>
                        <m:den>
                          <m:r>
                            <a:rPr kumimoji="1" lang="en-US" altLang="ja-JP" sz="3600" i="1">
                              <a:latin typeface="Cambria Math" panose="02040503050406030204" pitchFamily="18" charset="0"/>
                            </a:rPr>
                            <m:t>𝛿</m:t>
                          </m:r>
                        </m:den>
                      </m:f>
                    </m:oMath>
                  </m:oMathPara>
                </a14:m>
                <a:endParaRPr kumimoji="1" lang="ja-JP" altLang="en-US" sz="36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4716096" y="4365829"/>
                <a:ext cx="1585049" cy="721929"/>
              </a:xfrm>
              <a:prstGeom prst="rect">
                <a:avLst/>
              </a:prstGeom>
              <a:blipFill rotWithShape="0">
                <a:blip r:embed="rId14"/>
                <a:stretch>
                  <a:fillRect/>
                </a:stretch>
              </a:blipFill>
            </p:spPr>
            <p:txBody>
              <a:bodyPr/>
              <a:lstStyle/>
              <a:p>
                <a:r>
                  <a:rPr lang="ja-JP" altLang="en-US">
                    <a:noFill/>
                  </a:rPr>
                  <a:t> </a:t>
                </a:r>
              </a:p>
            </p:txBody>
          </p:sp>
        </mc:Fallback>
      </mc:AlternateContent>
      <p:sp>
        <p:nvSpPr>
          <p:cNvPr id="3" name="テキスト ボックス 2"/>
          <p:cNvSpPr txBox="1"/>
          <p:nvPr/>
        </p:nvSpPr>
        <p:spPr>
          <a:xfrm>
            <a:off x="11941892" y="2106126"/>
            <a:ext cx="1324402" cy="584775"/>
          </a:xfrm>
          <a:prstGeom prst="rect">
            <a:avLst/>
          </a:prstGeom>
          <a:noFill/>
        </p:spPr>
        <p:txBody>
          <a:bodyPr wrap="none" rtlCol="0">
            <a:spAutoFit/>
          </a:bodyPr>
          <a:lstStyle/>
          <a:p>
            <a:r>
              <a:rPr kumimoji="1" lang="ja-JP" altLang="en-US" sz="3200" dirty="0" smtClean="0"/>
              <a:t>明るい</a:t>
            </a:r>
          </a:p>
        </p:txBody>
      </p:sp>
      <p:sp>
        <p:nvSpPr>
          <p:cNvPr id="26" name="テキスト ボックス 25"/>
          <p:cNvSpPr txBox="1"/>
          <p:nvPr/>
        </p:nvSpPr>
        <p:spPr>
          <a:xfrm>
            <a:off x="11981891" y="4316588"/>
            <a:ext cx="966931" cy="584775"/>
          </a:xfrm>
          <a:prstGeom prst="rect">
            <a:avLst/>
          </a:prstGeom>
          <a:noFill/>
        </p:spPr>
        <p:txBody>
          <a:bodyPr wrap="none" rtlCol="0">
            <a:spAutoFit/>
          </a:bodyPr>
          <a:lstStyle/>
          <a:p>
            <a:r>
              <a:rPr kumimoji="1" lang="ja-JP" altLang="en-US" sz="3200" dirty="0" smtClean="0"/>
              <a:t>暗い</a:t>
            </a:r>
          </a:p>
        </p:txBody>
      </p:sp>
      <mc:AlternateContent xmlns:mc="http://schemas.openxmlformats.org/markup-compatibility/2006" xmlns:a14="http://schemas.microsoft.com/office/drawing/2010/main">
        <mc:Choice Requires="a14">
          <p:sp>
            <p:nvSpPr>
              <p:cNvPr id="30" name="テキスト ボックス 29"/>
              <p:cNvSpPr txBox="1"/>
              <p:nvPr/>
            </p:nvSpPr>
            <p:spPr>
              <a:xfrm>
                <a:off x="4425690" y="8808375"/>
                <a:ext cx="9444445" cy="9022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𝐹</m:t>
                          </m:r>
                        </m:e>
                        <m:sub>
                          <m:r>
                            <m:rPr>
                              <m:sty m:val="p"/>
                            </m:rPr>
                            <a:rPr kumimoji="1" lang="en-US" altLang="ja-JP" sz="2700">
                              <a:latin typeface="Cambria Math" panose="02040503050406030204" pitchFamily="18" charset="0"/>
                            </a:rPr>
                            <m:t>obs</m:t>
                          </m:r>
                        </m:sub>
                      </m:sSub>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𝑑</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𝐸</m:t>
                              </m:r>
                            </m:e>
                            <m:sub>
                              <m:r>
                                <m:rPr>
                                  <m:sty m:val="p"/>
                                </m:rPr>
                                <a:rPr kumimoji="1" lang="en-US" altLang="ja-JP" sz="2700">
                                  <a:latin typeface="Cambria Math" panose="02040503050406030204" pitchFamily="18" charset="0"/>
                                </a:rPr>
                                <m:t>obs</m:t>
                              </m:r>
                            </m:sub>
                          </m:sSub>
                        </m:num>
                        <m:den>
                          <m:r>
                            <a:rPr kumimoji="1" lang="en-US" altLang="ja-JP" sz="2700" i="1">
                              <a:latin typeface="Cambria Math" panose="02040503050406030204" pitchFamily="18" charset="0"/>
                            </a:rPr>
                            <m:t>𝑑</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𝑡</m:t>
                              </m:r>
                            </m:e>
                            <m:sub>
                              <m:r>
                                <m:rPr>
                                  <m:sty m:val="p"/>
                                </m:rPr>
                                <a:rPr kumimoji="1" lang="en-US" altLang="ja-JP" sz="2700">
                                  <a:latin typeface="Cambria Math" panose="02040503050406030204" pitchFamily="18" charset="0"/>
                                </a:rPr>
                                <m:t>obs</m:t>
                              </m:r>
                            </m:sub>
                          </m:sSub>
                          <m:r>
                            <a:rPr kumimoji="1" lang="en-US" altLang="ja-JP" sz="2700" i="1">
                              <a:latin typeface="Cambria Math" panose="02040503050406030204" pitchFamily="18" charset="0"/>
                            </a:rPr>
                            <m:t>𝑑</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𝑆</m:t>
                              </m:r>
                            </m:e>
                            <m:sub>
                              <m:r>
                                <m:rPr>
                                  <m:sty m:val="p"/>
                                </m:rPr>
                                <a:rPr kumimoji="1" lang="en-US" altLang="ja-JP" sz="2700">
                                  <a:latin typeface="Cambria Math" panose="02040503050406030204" pitchFamily="18" charset="0"/>
                                </a:rPr>
                                <m:t>obs</m:t>
                              </m:r>
                            </m:sub>
                          </m:sSub>
                        </m:den>
                      </m:f>
                      <m:r>
                        <a:rPr kumimoji="1"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𝑑</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𝐸</m:t>
                              </m:r>
                            </m:e>
                            <m:sub>
                              <m:r>
                                <m:rPr>
                                  <m:sty m:val="p"/>
                                </m:rPr>
                                <a:rPr lang="en-US" altLang="ja-JP" sz="2700">
                                  <a:latin typeface="Cambria Math" panose="02040503050406030204" pitchFamily="18" charset="0"/>
                                </a:rPr>
                                <m:t>obs</m:t>
                              </m:r>
                            </m:sub>
                          </m:sSub>
                        </m:num>
                        <m:den>
                          <m:r>
                            <a:rPr lang="en-US" altLang="ja-JP" sz="2700" i="1">
                              <a:latin typeface="Cambria Math" panose="02040503050406030204" pitchFamily="18" charset="0"/>
                            </a:rPr>
                            <m:t>𝑑</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𝑡</m:t>
                              </m:r>
                            </m:e>
                            <m:sub>
                              <m:r>
                                <m:rPr>
                                  <m:sty m:val="p"/>
                                </m:rPr>
                                <a:rPr lang="en-US" altLang="ja-JP" sz="2700">
                                  <a:latin typeface="Cambria Math" panose="02040503050406030204" pitchFamily="18" charset="0"/>
                                </a:rPr>
                                <m:t>obs</m:t>
                              </m:r>
                            </m:sub>
                          </m:sSub>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𝐷</m:t>
                              </m:r>
                            </m:e>
                            <m:sup>
                              <m:r>
                                <a:rPr lang="en-US" altLang="ja-JP" sz="2700" i="1">
                                  <a:latin typeface="Cambria Math" panose="02040503050406030204" pitchFamily="18" charset="0"/>
                                </a:rPr>
                                <m:t>2</m:t>
                              </m:r>
                            </m:sup>
                          </m:sSup>
                          <m:r>
                            <a:rPr lang="en-US" altLang="ja-JP" sz="2700" i="1">
                              <a:latin typeface="Cambria Math" panose="02040503050406030204" pitchFamily="18" charset="0"/>
                            </a:rPr>
                            <m:t>𝑑</m:t>
                          </m:r>
                          <m:sSub>
                            <m:sSubPr>
                              <m:ctrlPr>
                                <a:rPr lang="en-US" altLang="ja-JP" sz="2700" i="1">
                                  <a:latin typeface="Cambria Math" panose="02040503050406030204" pitchFamily="18" charset="0"/>
                                </a:rPr>
                              </m:ctrlPr>
                            </m:sSubPr>
                            <m:e>
                              <m:r>
                                <m:rPr>
                                  <m:sty m:val="p"/>
                                </m:rPr>
                                <a:rPr lang="en-US" altLang="ja-JP" sz="2700">
                                  <a:latin typeface="Cambria Math" panose="02040503050406030204" pitchFamily="18" charset="0"/>
                                </a:rPr>
                                <m:t>Ω</m:t>
                              </m:r>
                            </m:e>
                            <m:sub>
                              <m:r>
                                <m:rPr>
                                  <m:sty m:val="p"/>
                                </m:rPr>
                                <a:rPr lang="en-US" altLang="ja-JP" sz="2700">
                                  <a:latin typeface="Cambria Math" panose="02040503050406030204" pitchFamily="18" charset="0"/>
                                </a:rPr>
                                <m:t>obs</m:t>
                              </m:r>
                            </m:sub>
                          </m:sSub>
                        </m:den>
                      </m:f>
                      <m:r>
                        <a:rPr lang="en-US" altLang="ja-JP" sz="2700" i="1">
                          <a:latin typeface="Cambria Math" panose="02040503050406030204" pitchFamily="18" charset="0"/>
                        </a:rPr>
                        <m:t>=</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𝛿</m:t>
                          </m:r>
                        </m:e>
                        <m:sup>
                          <m:r>
                            <a:rPr lang="en-US" altLang="ja-JP" sz="2700" i="1">
                              <a:latin typeface="Cambria Math" panose="02040503050406030204" pitchFamily="18" charset="0"/>
                            </a:rPr>
                            <m:t>4</m:t>
                          </m:r>
                        </m:sup>
                      </m:sSup>
                      <m:f>
                        <m:fPr>
                          <m:ctrlPr>
                            <a:rPr lang="en-US" altLang="ja-JP" sz="2700" i="1">
                              <a:latin typeface="Cambria Math" panose="02040503050406030204" pitchFamily="18" charset="0"/>
                            </a:rPr>
                          </m:ctrlPr>
                        </m:fPr>
                        <m:num>
                          <m:r>
                            <a:rPr lang="en-US" altLang="ja-JP" sz="2700" i="1">
                              <a:latin typeface="Cambria Math" panose="02040503050406030204" pitchFamily="18" charset="0"/>
                            </a:rPr>
                            <m:t>𝑑𝐸</m:t>
                          </m:r>
                          <m:r>
                            <a:rPr lang="en-US" altLang="ja-JP" sz="2700" i="1">
                              <a:latin typeface="Cambria Math" panose="02040503050406030204" pitchFamily="18" charset="0"/>
                            </a:rPr>
                            <m:t>′</m:t>
                          </m:r>
                        </m:num>
                        <m:den>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𝐷</m:t>
                              </m:r>
                            </m:e>
                            <m:sup>
                              <m:r>
                                <a:rPr lang="en-US" altLang="ja-JP" sz="2700" i="1">
                                  <a:latin typeface="Cambria Math" panose="02040503050406030204" pitchFamily="18" charset="0"/>
                                </a:rPr>
                                <m:t>2</m:t>
                              </m:r>
                            </m:sup>
                          </m:sSup>
                          <m:r>
                            <a:rPr lang="en-US" altLang="ja-JP" sz="2700" i="1">
                              <a:latin typeface="Cambria Math" panose="02040503050406030204" pitchFamily="18" charset="0"/>
                            </a:rPr>
                            <m:t>𝑑</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𝑡</m:t>
                              </m:r>
                            </m:e>
                            <m:sup>
                              <m:r>
                                <a:rPr lang="en-US" altLang="ja-JP" sz="2700" i="1">
                                  <a:latin typeface="Cambria Math" panose="02040503050406030204" pitchFamily="18" charset="0"/>
                                </a:rPr>
                                <m:t>′</m:t>
                              </m:r>
                            </m:sup>
                          </m:sSup>
                          <m:r>
                            <a:rPr lang="en-US" altLang="ja-JP" sz="2700" i="1">
                              <a:latin typeface="Cambria Math" panose="02040503050406030204" pitchFamily="18" charset="0"/>
                            </a:rPr>
                            <m:t>𝑑</m:t>
                          </m:r>
                          <m:r>
                            <m:rPr>
                              <m:sty m:val="p"/>
                            </m:rPr>
                            <a:rPr lang="en-US" altLang="ja-JP" sz="2700">
                              <a:latin typeface="Cambria Math" panose="02040503050406030204" pitchFamily="18" charset="0"/>
                            </a:rPr>
                            <m:t>Ω</m:t>
                          </m:r>
                          <m:r>
                            <a:rPr lang="en-US" altLang="ja-JP" sz="2700" i="1">
                              <a:latin typeface="Cambria Math" panose="02040503050406030204" pitchFamily="18" charset="0"/>
                            </a:rPr>
                            <m:t>′</m:t>
                          </m:r>
                        </m:den>
                      </m:f>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𝛿</m:t>
                              </m:r>
                            </m:e>
                            <m:sup>
                              <m:r>
                                <a:rPr lang="en-US" altLang="ja-JP" sz="2700" i="1">
                                  <a:latin typeface="Cambria Math" panose="02040503050406030204" pitchFamily="18" charset="0"/>
                                </a:rPr>
                                <m:t>4</m:t>
                              </m:r>
                            </m:sup>
                          </m:sSup>
                        </m:num>
                        <m:den>
                          <m:r>
                            <a:rPr lang="en-US" altLang="ja-JP" sz="2700" i="1">
                              <a:latin typeface="Cambria Math" panose="02040503050406030204" pitchFamily="18" charset="0"/>
                            </a:rPr>
                            <m:t>4</m:t>
                          </m:r>
                          <m:r>
                            <a:rPr lang="en-US" altLang="ja-JP" sz="2700" i="1">
                              <a:latin typeface="Cambria Math" panose="02040503050406030204" pitchFamily="18" charset="0"/>
                            </a:rPr>
                            <m:t>𝜋</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𝐷</m:t>
                              </m:r>
                            </m:e>
                            <m:sup>
                              <m:r>
                                <a:rPr lang="en-US" altLang="ja-JP" sz="2700" i="1">
                                  <a:latin typeface="Cambria Math" panose="02040503050406030204" pitchFamily="18" charset="0"/>
                                </a:rPr>
                                <m:t>2</m:t>
                              </m:r>
                            </m:sup>
                          </m:sSup>
                        </m:den>
                      </m:f>
                      <m:f>
                        <m:fPr>
                          <m:ctrlPr>
                            <a:rPr lang="en-US" altLang="ja-JP" sz="2700" i="1">
                              <a:latin typeface="Cambria Math" panose="02040503050406030204" pitchFamily="18" charset="0"/>
                            </a:rPr>
                          </m:ctrlPr>
                        </m:fPr>
                        <m:num>
                          <m:r>
                            <a:rPr lang="en-US" altLang="ja-JP" sz="2700" i="1">
                              <a:latin typeface="Cambria Math" panose="02040503050406030204" pitchFamily="18" charset="0"/>
                            </a:rPr>
                            <m:t>𝑑𝐸</m:t>
                          </m:r>
                          <m:r>
                            <a:rPr lang="en-US" altLang="ja-JP" sz="2700" i="1">
                              <a:latin typeface="Cambria Math" panose="02040503050406030204" pitchFamily="18" charset="0"/>
                            </a:rPr>
                            <m:t>′</m:t>
                          </m:r>
                        </m:num>
                        <m:den>
                          <m:r>
                            <a:rPr lang="en-US" altLang="ja-JP" sz="2700" i="1">
                              <a:latin typeface="Cambria Math" panose="02040503050406030204" pitchFamily="18" charset="0"/>
                            </a:rPr>
                            <m:t>𝑑</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𝑡</m:t>
                              </m:r>
                            </m:e>
                            <m:sup>
                              <m:r>
                                <a:rPr lang="en-US" altLang="ja-JP" sz="2700" i="1">
                                  <a:latin typeface="Cambria Math" panose="02040503050406030204" pitchFamily="18" charset="0"/>
                                </a:rPr>
                                <m:t>′</m:t>
                              </m:r>
                            </m:sup>
                          </m:sSup>
                        </m:den>
                      </m:f>
                    </m:oMath>
                  </m:oMathPara>
                </a14:m>
                <a:endParaRPr kumimoji="1" lang="ja-JP" altLang="en-US" sz="2700" dirty="0"/>
              </a:p>
            </p:txBody>
          </p:sp>
        </mc:Choice>
        <mc:Fallback xmlns="">
          <p:sp>
            <p:nvSpPr>
              <p:cNvPr id="30" name="テキスト ボックス 29"/>
              <p:cNvSpPr txBox="1">
                <a:spLocks noRot="1" noChangeAspect="1" noMove="1" noResize="1" noEditPoints="1" noAdjustHandles="1" noChangeArrowheads="1" noChangeShapeType="1" noTextEdit="1"/>
              </p:cNvSpPr>
              <p:nvPr/>
            </p:nvSpPr>
            <p:spPr>
              <a:xfrm>
                <a:off x="4425690" y="8808375"/>
                <a:ext cx="9444445" cy="902235"/>
              </a:xfrm>
              <a:prstGeom prst="rect">
                <a:avLst/>
              </a:prstGeom>
              <a:blipFill rotWithShape="0">
                <a:blip r:embed="rId15"/>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59413222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放射領域のサイズ</a:t>
            </a:r>
            <a:endParaRPr kumimoji="1" lang="ja-JP" altLang="en-US" dirty="0"/>
          </a:p>
        </p:txBody>
      </p:sp>
      <p:pic>
        <p:nvPicPr>
          <p:cNvPr id="3" name="図 2"/>
          <p:cNvPicPr>
            <a:picLocks noChangeAspect="1"/>
          </p:cNvPicPr>
          <p:nvPr/>
        </p:nvPicPr>
        <p:blipFill>
          <a:blip r:embed="rId2"/>
          <a:stretch>
            <a:fillRect/>
          </a:stretch>
        </p:blipFill>
        <p:spPr>
          <a:xfrm>
            <a:off x="1165755" y="1393116"/>
            <a:ext cx="7124479" cy="5142217"/>
          </a:xfrm>
          <a:prstGeom prst="rect">
            <a:avLst/>
          </a:prstGeom>
        </p:spPr>
      </p:pic>
      <p:sp>
        <p:nvSpPr>
          <p:cNvPr id="5" name="テキスト ボックス 4"/>
          <p:cNvSpPr txBox="1"/>
          <p:nvPr/>
        </p:nvSpPr>
        <p:spPr>
          <a:xfrm>
            <a:off x="5042941" y="1842446"/>
            <a:ext cx="2601994" cy="507831"/>
          </a:xfrm>
          <a:prstGeom prst="rect">
            <a:avLst/>
          </a:prstGeom>
          <a:noFill/>
        </p:spPr>
        <p:txBody>
          <a:bodyPr wrap="none" rtlCol="0">
            <a:spAutoFit/>
          </a:bodyPr>
          <a:lstStyle/>
          <a:p>
            <a:r>
              <a:rPr kumimoji="1" lang="en-US" altLang="ja-JP" sz="2700" dirty="0"/>
              <a:t>PKS2155-304</a:t>
            </a:r>
            <a:endParaRPr kumimoji="1" lang="ja-JP" altLang="en-US" sz="2700" dirty="0"/>
          </a:p>
        </p:txBody>
      </p:sp>
      <mc:AlternateContent xmlns:mc="http://schemas.openxmlformats.org/markup-compatibility/2006" xmlns:a14="http://schemas.microsoft.com/office/drawing/2010/main">
        <mc:Choice Requires="a14">
          <p:sp>
            <p:nvSpPr>
              <p:cNvPr id="6" name="テキスト ボックス 5"/>
              <p:cNvSpPr txBox="1"/>
              <p:nvPr/>
            </p:nvSpPr>
            <p:spPr>
              <a:xfrm>
                <a:off x="1435744" y="6149621"/>
                <a:ext cx="2999539" cy="507831"/>
              </a:xfrm>
              <a:prstGeom prst="rect">
                <a:avLst/>
              </a:prstGeom>
              <a:noFill/>
            </p:spPr>
            <p:txBody>
              <a:bodyPr wrap="none" rtlCol="0">
                <a:spAutoFit/>
              </a:bodyPr>
              <a:lstStyle/>
              <a:p>
                <a:r>
                  <a:rPr kumimoji="1" lang="en-US" altLang="ja-JP" sz="2700" dirty="0"/>
                  <a:t>Shortest </a:t>
                </a:r>
                <a14:m>
                  <m:oMath xmlns:m="http://schemas.openxmlformats.org/officeDocument/2006/math">
                    <m:r>
                      <a:rPr kumimoji="1" lang="en-US" altLang="ja-JP" sz="2700" i="1">
                        <a:latin typeface="Cambria Math" panose="02040503050406030204" pitchFamily="18" charset="0"/>
                      </a:rPr>
                      <m:t>∼200</m:t>
                    </m:r>
                    <m:r>
                      <a:rPr kumimoji="1" lang="en-US" altLang="ja-JP" sz="2700">
                        <a:latin typeface="Cambria Math" panose="02040503050406030204" pitchFamily="18" charset="0"/>
                      </a:rPr>
                      <m:t> </m:t>
                    </m:r>
                    <m:r>
                      <m:rPr>
                        <m:sty m:val="p"/>
                      </m:rPr>
                      <a:rPr kumimoji="1" lang="en-US" altLang="ja-JP" sz="2700">
                        <a:latin typeface="Cambria Math" panose="02040503050406030204" pitchFamily="18" charset="0"/>
                      </a:rPr>
                      <m:t>s</m:t>
                    </m:r>
                  </m:oMath>
                </a14:m>
                <a:r>
                  <a:rPr kumimoji="1" lang="ja-JP" altLang="en-US" sz="2700" dirty="0"/>
                  <a:t> </a:t>
                </a: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1435744" y="6149621"/>
                <a:ext cx="2999539" cy="507831"/>
              </a:xfrm>
              <a:prstGeom prst="rect">
                <a:avLst/>
              </a:prstGeom>
              <a:blipFill rotWithShape="0">
                <a:blip r:embed="rId3"/>
                <a:stretch>
                  <a:fillRect l="-3862" t="-13253" b="-2891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4347175" y="8782965"/>
                <a:ext cx="2721322" cy="415498"/>
              </a:xfrm>
              <a:prstGeom prst="rect">
                <a:avLst/>
              </a:prstGeom>
              <a:noFill/>
            </p:spPr>
            <p:txBody>
              <a:bodyPr wrap="none" lIns="0" tIns="0" rIns="0" bIns="0" rtlCol="0">
                <a:spAutoFit/>
              </a:bodyPr>
              <a:lstStyle/>
              <a:p>
                <a14:m>
                  <m:oMath xmlns:m="http://schemas.openxmlformats.org/officeDocument/2006/math">
                    <m:r>
                      <a:rPr kumimoji="1" lang="en-US" altLang="ja-JP" sz="2700" i="1">
                        <a:latin typeface="Cambria Math" panose="02040503050406030204" pitchFamily="18" charset="0"/>
                      </a:rPr>
                      <m:t>𝑐</m:t>
                    </m:r>
                    <m:r>
                      <a:rPr kumimoji="1" lang="en-US" altLang="ja-JP" sz="2700" i="1">
                        <a:latin typeface="Cambria Math" panose="02040503050406030204" pitchFamily="18" charset="0"/>
                      </a:rPr>
                      <m:t>𝛿</m:t>
                    </m:r>
                    <m:r>
                      <a:rPr kumimoji="1" lang="en-US" altLang="ja-JP" sz="2700" i="1">
                        <a:latin typeface="Cambria Math" panose="02040503050406030204" pitchFamily="18" charset="0"/>
                      </a:rPr>
                      <m:t>𝑡</m:t>
                    </m:r>
                    <m:r>
                      <a:rPr kumimoji="1" lang="en-US" altLang="ja-JP" sz="2700" i="1">
                        <a:latin typeface="Cambria Math" panose="02040503050406030204" pitchFamily="18" charset="0"/>
                      </a:rPr>
                      <m:t>=6×</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10</m:t>
                        </m:r>
                      </m:e>
                      <m:sup>
                        <m:r>
                          <a:rPr kumimoji="1" lang="en-US" altLang="ja-JP" sz="2700" i="1">
                            <a:latin typeface="Cambria Math" panose="02040503050406030204" pitchFamily="18" charset="0"/>
                          </a:rPr>
                          <m:t>12</m:t>
                        </m:r>
                      </m:sup>
                    </m:sSup>
                    <m:r>
                      <m:rPr>
                        <m:sty m:val="p"/>
                      </m:rPr>
                      <a:rPr kumimoji="1" lang="en-US" altLang="ja-JP" sz="2700">
                        <a:latin typeface="Cambria Math" panose="02040503050406030204" pitchFamily="18" charset="0"/>
                      </a:rPr>
                      <m:t>cm</m:t>
                    </m:r>
                  </m:oMath>
                </a14:m>
                <a:r>
                  <a:rPr kumimoji="1" lang="en-US" altLang="ja-JP" sz="2700" dirty="0"/>
                  <a:t>.</a:t>
                </a:r>
                <a:endParaRPr kumimoji="1" lang="ja-JP" altLang="en-US" sz="27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4347175" y="8782965"/>
                <a:ext cx="2721322" cy="415498"/>
              </a:xfrm>
              <a:prstGeom prst="rect">
                <a:avLst/>
              </a:prstGeom>
              <a:blipFill rotWithShape="0">
                <a:blip r:embed="rId4"/>
                <a:stretch>
                  <a:fillRect t="-26471" r="-6488" b="-4705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2106370" y="6984663"/>
                <a:ext cx="4481611" cy="8695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𝑅</m:t>
                      </m:r>
                      <m:r>
                        <a:rPr kumimoji="1" lang="en-US" altLang="ja-JP" sz="2700" i="1">
                          <a:latin typeface="Cambria Math" panose="02040503050406030204" pitchFamily="18" charset="0"/>
                        </a:rPr>
                        <m:t>∼2</m:t>
                      </m:r>
                      <m:sSup>
                        <m:sSupPr>
                          <m:ctrlPr>
                            <a:rPr kumimoji="1" lang="en-US" altLang="ja-JP" sz="2700" i="1">
                              <a:latin typeface="Cambria Math" panose="02040503050406030204" pitchFamily="18" charset="0"/>
                            </a:rPr>
                          </m:ctrlPr>
                        </m:sSupPr>
                        <m:e>
                          <m:r>
                            <m:rPr>
                              <m:sty m:val="p"/>
                            </m:rPr>
                            <a:rPr kumimoji="1" lang="en-US" altLang="ja-JP" sz="2700">
                              <a:latin typeface="Cambria Math" panose="02040503050406030204" pitchFamily="18" charset="0"/>
                            </a:rPr>
                            <m:t>Γ</m:t>
                          </m:r>
                        </m:e>
                        <m:sup>
                          <m:r>
                            <a:rPr kumimoji="1" lang="en-US" altLang="ja-JP" sz="2700" i="1">
                              <a:latin typeface="Cambria Math" panose="02040503050406030204" pitchFamily="18" charset="0"/>
                            </a:rPr>
                            <m:t>2</m:t>
                          </m:r>
                        </m:sup>
                      </m:sSup>
                      <m:r>
                        <a:rPr kumimoji="1" lang="en-US" altLang="ja-JP" sz="2700" i="1">
                          <a:latin typeface="Cambria Math" panose="02040503050406030204" pitchFamily="18" charset="0"/>
                        </a:rPr>
                        <m:t>𝑐</m:t>
                      </m:r>
                      <m:r>
                        <a:rPr kumimoji="1" lang="en-US" altLang="ja-JP" sz="2700" i="1">
                          <a:latin typeface="Cambria Math" panose="02040503050406030204" pitchFamily="18" charset="0"/>
                        </a:rPr>
                        <m:t>𝛿</m:t>
                      </m:r>
                      <m:r>
                        <a:rPr kumimoji="1" lang="en-US" altLang="ja-JP" sz="2700" i="1">
                          <a:latin typeface="Cambria Math" panose="02040503050406030204" pitchFamily="18" charset="0"/>
                        </a:rPr>
                        <m:t>𝑡</m:t>
                      </m:r>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10</m:t>
                          </m:r>
                        </m:e>
                        <m:sup>
                          <m:r>
                            <a:rPr kumimoji="1" lang="en-US" altLang="ja-JP" sz="2700" i="1">
                              <a:latin typeface="Cambria Math" panose="02040503050406030204" pitchFamily="18" charset="0"/>
                            </a:rPr>
                            <m:t>16</m:t>
                          </m:r>
                        </m:sup>
                      </m:sSup>
                      <m:sSup>
                        <m:sSupPr>
                          <m:ctrlPr>
                            <a:rPr kumimoji="1" lang="en-US" altLang="ja-JP" sz="2700" i="1">
                              <a:latin typeface="Cambria Math" panose="02040503050406030204" pitchFamily="18" charset="0"/>
                            </a:rPr>
                          </m:ctrlPr>
                        </m:sSupPr>
                        <m:e>
                          <m:d>
                            <m:dPr>
                              <m:ctrlPr>
                                <a:rPr kumimoji="1" lang="en-US" altLang="ja-JP" sz="2700" i="1">
                                  <a:latin typeface="Cambria Math" panose="02040503050406030204" pitchFamily="18" charset="0"/>
                                </a:rPr>
                              </m:ctrlPr>
                            </m:dPr>
                            <m:e>
                              <m:f>
                                <m:fPr>
                                  <m:ctrlPr>
                                    <a:rPr kumimoji="1" lang="en-US" altLang="ja-JP" sz="2700" i="1">
                                      <a:latin typeface="Cambria Math" panose="02040503050406030204" pitchFamily="18" charset="0"/>
                                    </a:rPr>
                                  </m:ctrlPr>
                                </m:fPr>
                                <m:num>
                                  <m:r>
                                    <m:rPr>
                                      <m:sty m:val="p"/>
                                    </m:rPr>
                                    <a:rPr kumimoji="1" lang="en-US" altLang="ja-JP" sz="2700">
                                      <a:latin typeface="Cambria Math" panose="02040503050406030204" pitchFamily="18" charset="0"/>
                                    </a:rPr>
                                    <m:t>Γ</m:t>
                                  </m:r>
                                </m:num>
                                <m:den>
                                  <m:r>
                                    <a:rPr kumimoji="1" lang="en-US" altLang="ja-JP" sz="2700" i="1">
                                      <a:latin typeface="Cambria Math" panose="02040503050406030204" pitchFamily="18" charset="0"/>
                                    </a:rPr>
                                    <m:t>30</m:t>
                                  </m:r>
                                </m:den>
                              </m:f>
                            </m:e>
                          </m:d>
                        </m:e>
                        <m:sup>
                          <m:r>
                            <a:rPr kumimoji="1" lang="en-US" altLang="ja-JP" sz="2700" i="1">
                              <a:latin typeface="Cambria Math" panose="02040503050406030204" pitchFamily="18" charset="0"/>
                            </a:rPr>
                            <m:t>2</m:t>
                          </m:r>
                        </m:sup>
                      </m:sSup>
                      <m:r>
                        <a:rPr kumimoji="1" lang="en-US" altLang="ja-JP" sz="2700" i="1">
                          <a:latin typeface="Cambria Math" panose="02040503050406030204" pitchFamily="18" charset="0"/>
                        </a:rPr>
                        <m:t> </m:t>
                      </m:r>
                      <m:r>
                        <m:rPr>
                          <m:sty m:val="p"/>
                        </m:rPr>
                        <a:rPr kumimoji="1" lang="en-US" altLang="ja-JP" sz="2700">
                          <a:latin typeface="Cambria Math" panose="02040503050406030204" pitchFamily="18" charset="0"/>
                        </a:rPr>
                        <m:t>cm</m:t>
                      </m:r>
                    </m:oMath>
                  </m:oMathPara>
                </a14:m>
                <a:endParaRPr kumimoji="1" lang="ja-JP" altLang="en-US" sz="27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2106370" y="6984663"/>
                <a:ext cx="4481611" cy="869597"/>
              </a:xfrm>
              <a:prstGeom prst="rect">
                <a:avLst/>
              </a:prstGeom>
              <a:blipFill rotWithShape="0">
                <a:blip r:embed="rId5"/>
                <a:stretch>
                  <a:fillRect/>
                </a:stretch>
              </a:blipFill>
            </p:spPr>
            <p:txBody>
              <a:bodyPr/>
              <a:lstStyle/>
              <a:p>
                <a:r>
                  <a:rPr lang="ja-JP" altLang="en-US">
                    <a:noFill/>
                  </a:rPr>
                  <a:t> </a:t>
                </a:r>
              </a:p>
            </p:txBody>
          </p:sp>
        </mc:Fallback>
      </mc:AlternateContent>
      <p:sp>
        <p:nvSpPr>
          <p:cNvPr id="9" name="テキスト ボックス 8"/>
          <p:cNvSpPr txBox="1"/>
          <p:nvPr/>
        </p:nvSpPr>
        <p:spPr>
          <a:xfrm>
            <a:off x="3429556" y="8036821"/>
            <a:ext cx="1760418" cy="507831"/>
          </a:xfrm>
          <a:prstGeom prst="rect">
            <a:avLst/>
          </a:prstGeom>
          <a:noFill/>
        </p:spPr>
        <p:txBody>
          <a:bodyPr wrap="none" rtlCol="0">
            <a:spAutoFit/>
          </a:bodyPr>
          <a:lstStyle/>
          <a:p>
            <a:r>
              <a:rPr kumimoji="1" lang="en-US" altLang="ja-JP" sz="2700" dirty="0"/>
              <a:t>seems OK.</a:t>
            </a:r>
            <a:endParaRPr kumimoji="1" lang="ja-JP" altLang="en-US" sz="2700" dirty="0"/>
          </a:p>
        </p:txBody>
      </p:sp>
      <p:sp>
        <p:nvSpPr>
          <p:cNvPr id="10" name="テキスト ボックス 9"/>
          <p:cNvSpPr txBox="1"/>
          <p:nvPr/>
        </p:nvSpPr>
        <p:spPr>
          <a:xfrm>
            <a:off x="1286482" y="8736799"/>
            <a:ext cx="2874505" cy="507831"/>
          </a:xfrm>
          <a:prstGeom prst="rect">
            <a:avLst/>
          </a:prstGeom>
          <a:noFill/>
        </p:spPr>
        <p:txBody>
          <a:bodyPr wrap="none" rtlCol="0">
            <a:spAutoFit/>
          </a:bodyPr>
          <a:lstStyle/>
          <a:p>
            <a:r>
              <a:rPr kumimoji="1" lang="ja-JP" altLang="en-US" sz="2700" dirty="0" smtClean="0"/>
              <a:t>放射領域の厚みは</a:t>
            </a:r>
            <a:endParaRPr kumimoji="1" lang="ja-JP" altLang="en-US" sz="2700" dirty="0"/>
          </a:p>
        </p:txBody>
      </p:sp>
      <mc:AlternateContent xmlns:mc="http://schemas.openxmlformats.org/markup-compatibility/2006" xmlns:a14="http://schemas.microsoft.com/office/drawing/2010/main">
        <mc:Choice Requires="a14">
          <p:sp>
            <p:nvSpPr>
              <p:cNvPr id="11" name="テキスト ボックス 10"/>
              <p:cNvSpPr txBox="1"/>
              <p:nvPr/>
            </p:nvSpPr>
            <p:spPr>
              <a:xfrm>
                <a:off x="9281542" y="2096361"/>
                <a:ext cx="7537641" cy="2343655"/>
              </a:xfrm>
              <a:prstGeom prst="rect">
                <a:avLst/>
              </a:prstGeom>
              <a:noFill/>
            </p:spPr>
            <p:txBody>
              <a:bodyPr wrap="none" rtlCol="0">
                <a:spAutoFit/>
              </a:bodyPr>
              <a:lstStyle/>
              <a:p>
                <a:r>
                  <a:rPr kumimoji="1" lang="ja-JP" altLang="en-US" sz="3600" dirty="0" smtClean="0"/>
                  <a:t>シュワルツシルト半径は</a:t>
                </a:r>
                <a:endParaRPr kumimoji="1" lang="en-US" altLang="ja-JP" sz="3600" dirty="0" smtClean="0"/>
              </a:p>
              <a:p>
                <a:r>
                  <a:rPr lang="en-US" altLang="ja-JP" sz="3600" dirty="0" smtClean="0"/>
                  <a:t> </a:t>
                </a:r>
                <a14:m>
                  <m:oMath xmlns:m="http://schemas.openxmlformats.org/officeDocument/2006/math">
                    <m:r>
                      <a:rPr lang="en-US" altLang="ja-JP" sz="3600" i="1">
                        <a:latin typeface="Cambria Math" panose="02040503050406030204" pitchFamily="18" charset="0"/>
                      </a:rPr>
                      <m:t>3×</m:t>
                    </m:r>
                    <m:sSup>
                      <m:sSupPr>
                        <m:ctrlPr>
                          <a:rPr lang="en-US" altLang="ja-JP" sz="3600" i="1">
                            <a:latin typeface="Cambria Math" panose="02040503050406030204" pitchFamily="18" charset="0"/>
                          </a:rPr>
                        </m:ctrlPr>
                      </m:sSupPr>
                      <m:e>
                        <m:r>
                          <a:rPr lang="en-US" altLang="ja-JP" sz="3600" i="1">
                            <a:latin typeface="Cambria Math" panose="02040503050406030204" pitchFamily="18" charset="0"/>
                          </a:rPr>
                          <m:t>10</m:t>
                        </m:r>
                      </m:e>
                      <m:sup>
                        <m:r>
                          <a:rPr lang="en-US" altLang="ja-JP" sz="3600" i="1">
                            <a:latin typeface="Cambria Math" panose="02040503050406030204" pitchFamily="18" charset="0"/>
                          </a:rPr>
                          <m:t>14</m:t>
                        </m:r>
                      </m:sup>
                    </m:sSup>
                    <m:r>
                      <a:rPr lang="en-US" altLang="ja-JP" sz="3600">
                        <a:latin typeface="Cambria Math" panose="02040503050406030204" pitchFamily="18" charset="0"/>
                      </a:rPr>
                      <m:t> </m:t>
                    </m:r>
                    <m:r>
                      <m:rPr>
                        <m:sty m:val="p"/>
                      </m:rPr>
                      <a:rPr lang="en-US" altLang="ja-JP" sz="3600">
                        <a:latin typeface="Cambria Math" panose="02040503050406030204" pitchFamily="18" charset="0"/>
                      </a:rPr>
                      <m:t>cm</m:t>
                    </m:r>
                  </m:oMath>
                </a14:m>
                <a:r>
                  <a:rPr kumimoji="1" lang="ja-JP" altLang="en-US" sz="3600" dirty="0"/>
                  <a:t> </a:t>
                </a:r>
                <a:r>
                  <a:rPr kumimoji="1" lang="en-US" altLang="ja-JP" sz="3600" dirty="0"/>
                  <a:t>for </a:t>
                </a:r>
                <a14:m>
                  <m:oMath xmlns:m="http://schemas.openxmlformats.org/officeDocument/2006/math">
                    <m:r>
                      <a:rPr kumimoji="1" lang="en-US" altLang="ja-JP" sz="3600" i="1">
                        <a:latin typeface="Cambria Math" panose="02040503050406030204" pitchFamily="18" charset="0"/>
                      </a:rPr>
                      <m:t>𝑀</m:t>
                    </m:r>
                    <m:r>
                      <a:rPr kumimoji="1" lang="en-US" altLang="ja-JP" sz="3600" i="1">
                        <a:latin typeface="Cambria Math" panose="02040503050406030204" pitchFamily="18" charset="0"/>
                      </a:rPr>
                      <m:t>=</m:t>
                    </m:r>
                    <m:sSup>
                      <m:sSupPr>
                        <m:ctrlPr>
                          <a:rPr kumimoji="1" lang="en-US" altLang="ja-JP" sz="3600" i="1">
                            <a:latin typeface="Cambria Math" panose="02040503050406030204" pitchFamily="18" charset="0"/>
                          </a:rPr>
                        </m:ctrlPr>
                      </m:sSupPr>
                      <m:e>
                        <m:r>
                          <a:rPr kumimoji="1" lang="en-US" altLang="ja-JP" sz="3600" i="1">
                            <a:latin typeface="Cambria Math" panose="02040503050406030204" pitchFamily="18" charset="0"/>
                          </a:rPr>
                          <m:t>10</m:t>
                        </m:r>
                      </m:e>
                      <m:sup>
                        <m:r>
                          <a:rPr kumimoji="1" lang="en-US" altLang="ja-JP" sz="3600" i="1">
                            <a:latin typeface="Cambria Math" panose="02040503050406030204" pitchFamily="18" charset="0"/>
                          </a:rPr>
                          <m:t>9</m:t>
                        </m:r>
                      </m:sup>
                    </m:sSup>
                    <m:sSub>
                      <m:sSubPr>
                        <m:ctrlPr>
                          <a:rPr kumimoji="1" lang="en-US" altLang="ja-JP" sz="3600" i="1">
                            <a:latin typeface="Cambria Math" panose="02040503050406030204" pitchFamily="18" charset="0"/>
                          </a:rPr>
                        </m:ctrlPr>
                      </m:sSubPr>
                      <m:e>
                        <m:r>
                          <a:rPr kumimoji="1" lang="en-US" altLang="ja-JP" sz="3600" i="1">
                            <a:latin typeface="Cambria Math" panose="02040503050406030204" pitchFamily="18" charset="0"/>
                          </a:rPr>
                          <m:t>𝑀</m:t>
                        </m:r>
                      </m:e>
                      <m:sub>
                        <m:r>
                          <a:rPr kumimoji="1" lang="en-US" altLang="ja-JP" sz="3600" i="1">
                            <a:latin typeface="Cambria Math" panose="02040503050406030204" pitchFamily="18" charset="0"/>
                          </a:rPr>
                          <m:t>⊙</m:t>
                        </m:r>
                      </m:sub>
                    </m:sSub>
                  </m:oMath>
                </a14:m>
                <a:r>
                  <a:rPr kumimoji="1" lang="en-US" altLang="ja-JP" sz="3600" dirty="0"/>
                  <a:t>.</a:t>
                </a:r>
              </a:p>
              <a:p>
                <a:endParaRPr lang="en-US" altLang="ja-JP" sz="3600" dirty="0"/>
              </a:p>
              <a:p>
                <a:r>
                  <a:rPr kumimoji="1" lang="ja-JP" altLang="en-US" sz="3600" dirty="0" smtClean="0"/>
                  <a:t>こんなに薄い放射領域をつくれるか？</a:t>
                </a:r>
                <a:endParaRPr kumimoji="1" lang="ja-JP" altLang="en-US" sz="3600"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9281542" y="2096361"/>
                <a:ext cx="7537641" cy="2343655"/>
              </a:xfrm>
              <a:prstGeom prst="rect">
                <a:avLst/>
              </a:prstGeom>
              <a:blipFill rotWithShape="0">
                <a:blip r:embed="rId6"/>
                <a:stretch>
                  <a:fillRect l="-2508" t="-4167" r="-1618" b="-9115"/>
                </a:stretch>
              </a:blipFill>
            </p:spPr>
            <p:txBody>
              <a:bodyPr/>
              <a:lstStyle/>
              <a:p>
                <a:r>
                  <a:rPr lang="ja-JP" altLang="en-US">
                    <a:noFill/>
                  </a:rPr>
                  <a:t> </a:t>
                </a:r>
              </a:p>
            </p:txBody>
          </p:sp>
        </mc:Fallback>
      </mc:AlternateContent>
      <p:sp>
        <p:nvSpPr>
          <p:cNvPr id="4" name="テキスト ボックス 3"/>
          <p:cNvSpPr txBox="1"/>
          <p:nvPr/>
        </p:nvSpPr>
        <p:spPr>
          <a:xfrm>
            <a:off x="4160987" y="9326609"/>
            <a:ext cx="4549643" cy="584775"/>
          </a:xfrm>
          <a:prstGeom prst="rect">
            <a:avLst/>
          </a:prstGeom>
          <a:noFill/>
        </p:spPr>
        <p:txBody>
          <a:bodyPr wrap="none" rtlCol="0">
            <a:spAutoFit/>
          </a:bodyPr>
          <a:lstStyle/>
          <a:p>
            <a:r>
              <a:rPr kumimoji="1" lang="ja-JP" altLang="en-US" sz="3200" dirty="0" smtClean="0"/>
              <a:t>より薄くなくてはいけない</a:t>
            </a:r>
            <a:endParaRPr kumimoji="1" lang="en-US" altLang="ja-JP" sz="3200" dirty="0" smtClean="0"/>
          </a:p>
        </p:txBody>
      </p:sp>
    </p:spTree>
    <p:extLst>
      <p:ext uri="{BB962C8B-B14F-4D97-AF65-F5344CB8AC3E}">
        <p14:creationId xmlns:p14="http://schemas.microsoft.com/office/powerpoint/2010/main" val="90705575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スペクトルのシフト</a:t>
            </a:r>
            <a:endParaRPr kumimoji="1" lang="ja-JP" altLang="en-US" dirty="0"/>
          </a:p>
        </p:txBody>
      </p:sp>
      <p:cxnSp>
        <p:nvCxnSpPr>
          <p:cNvPr id="7" name="直線矢印コネクタ 6"/>
          <p:cNvCxnSpPr/>
          <p:nvPr/>
        </p:nvCxnSpPr>
        <p:spPr bwMode="auto">
          <a:xfrm>
            <a:off x="2227960" y="7367368"/>
            <a:ext cx="7721666"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線矢印コネクタ 17"/>
          <p:cNvCxnSpPr/>
          <p:nvPr/>
        </p:nvCxnSpPr>
        <p:spPr bwMode="auto">
          <a:xfrm flipV="1">
            <a:off x="2227960" y="2129594"/>
            <a:ext cx="0" cy="523777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4" name="テキスト ボックス 13"/>
              <p:cNvSpPr txBox="1"/>
              <p:nvPr/>
            </p:nvSpPr>
            <p:spPr>
              <a:xfrm>
                <a:off x="9409649" y="7583359"/>
                <a:ext cx="87870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600" i="1">
                          <a:latin typeface="Cambria Math" panose="02040503050406030204" pitchFamily="18" charset="0"/>
                        </a:rPr>
                        <m:t>𝜀</m:t>
                      </m:r>
                      <m:r>
                        <a:rPr kumimoji="1" lang="en-US" altLang="ja-JP" sz="3600" i="1">
                          <a:latin typeface="Cambria Math" panose="02040503050406030204" pitchFamily="18" charset="0"/>
                        </a:rPr>
                        <m:t>′, </m:t>
                      </m:r>
                      <m:r>
                        <a:rPr kumimoji="1" lang="en-US" altLang="ja-JP" sz="3600" i="1">
                          <a:latin typeface="Cambria Math" panose="02040503050406030204" pitchFamily="18" charset="0"/>
                        </a:rPr>
                        <m:t>𝜀</m:t>
                      </m:r>
                    </m:oMath>
                  </m:oMathPara>
                </a14:m>
                <a:endParaRPr kumimoji="1" lang="ja-JP" altLang="en-US" sz="3600"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9409649" y="7583359"/>
                <a:ext cx="878702" cy="553998"/>
              </a:xfrm>
              <a:prstGeom prst="rect">
                <a:avLst/>
              </a:prstGeom>
              <a:blipFill rotWithShape="0">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p:cNvSpPr txBox="1"/>
              <p:nvPr/>
            </p:nvSpPr>
            <p:spPr>
              <a:xfrm>
                <a:off x="995390" y="1859607"/>
                <a:ext cx="932884"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𝜈</m:t>
                      </m:r>
                      <m:r>
                        <a:rPr kumimoji="1" lang="en-US" altLang="ja-JP" sz="2700" i="1">
                          <a:latin typeface="Cambria Math" panose="02040503050406030204" pitchFamily="18" charset="0"/>
                        </a:rPr>
                        <m:t>′</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𝐹</m:t>
                          </m:r>
                          <m:r>
                            <a:rPr kumimoji="1" lang="en-US" altLang="ja-JP" sz="2700" i="1">
                              <a:latin typeface="Cambria Math" panose="02040503050406030204" pitchFamily="18" charset="0"/>
                            </a:rPr>
                            <m:t>′</m:t>
                          </m:r>
                        </m:e>
                        <m:sub>
                          <m:r>
                            <a:rPr kumimoji="1" lang="en-US" altLang="ja-JP" sz="2700" i="1">
                              <a:latin typeface="Cambria Math" panose="02040503050406030204" pitchFamily="18" charset="0"/>
                            </a:rPr>
                            <m:t>𝜈</m:t>
                          </m:r>
                          <m:r>
                            <a:rPr kumimoji="1" lang="en-US" altLang="ja-JP" sz="2700" i="1">
                              <a:latin typeface="Cambria Math" panose="02040503050406030204" pitchFamily="18" charset="0"/>
                            </a:rPr>
                            <m:t>′</m:t>
                          </m:r>
                        </m:sub>
                      </m:sSub>
                    </m:oMath>
                  </m:oMathPara>
                </a14:m>
                <a:endParaRPr kumimoji="1" lang="en-US" altLang="ja-JP" sz="2700" dirty="0"/>
              </a:p>
              <a:p>
                <a:pPr/>
                <a14:m>
                  <m:oMathPara xmlns:m="http://schemas.openxmlformats.org/officeDocument/2006/math">
                    <m:oMathParaPr>
                      <m:jc m:val="centerGroup"/>
                    </m:oMathParaPr>
                    <m:oMath xmlns:m="http://schemas.openxmlformats.org/officeDocument/2006/math">
                      <m:r>
                        <a:rPr lang="en-US" altLang="ja-JP" sz="2700" i="1">
                          <a:latin typeface="Cambria Math" panose="02040503050406030204" pitchFamily="18" charset="0"/>
                        </a:rPr>
                        <m:t>𝜈</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𝐹</m:t>
                          </m:r>
                        </m:e>
                        <m:sub>
                          <m:r>
                            <a:rPr lang="en-US" altLang="ja-JP" sz="2700" i="1">
                              <a:latin typeface="Cambria Math" panose="02040503050406030204" pitchFamily="18" charset="0"/>
                            </a:rPr>
                            <m:t>𝜈</m:t>
                          </m:r>
                        </m:sub>
                      </m:sSub>
                    </m:oMath>
                  </m:oMathPara>
                </a14:m>
                <a:endParaRPr kumimoji="1" lang="ja-JP" altLang="en-US" sz="2700" dirty="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995390" y="1859607"/>
                <a:ext cx="932884" cy="830997"/>
              </a:xfrm>
              <a:prstGeom prst="rect">
                <a:avLst/>
              </a:prstGeom>
              <a:blipFill rotWithShape="0">
                <a:blip r:embed="rId3"/>
                <a:stretch>
                  <a:fillRect/>
                </a:stretch>
              </a:blipFill>
            </p:spPr>
            <p:txBody>
              <a:bodyPr/>
              <a:lstStyle/>
              <a:p>
                <a:r>
                  <a:rPr lang="ja-JP" altLang="en-US">
                    <a:noFill/>
                  </a:rPr>
                  <a:t> </a:t>
                </a:r>
              </a:p>
            </p:txBody>
          </p:sp>
        </mc:Fallback>
      </mc:AlternateContent>
      <p:sp>
        <p:nvSpPr>
          <p:cNvPr id="16" name="フリーフォーム 15"/>
          <p:cNvSpPr/>
          <p:nvPr/>
        </p:nvSpPr>
        <p:spPr bwMode="auto">
          <a:xfrm>
            <a:off x="3062719" y="4167864"/>
            <a:ext cx="3325617" cy="2860682"/>
          </a:xfrm>
          <a:custGeom>
            <a:avLst/>
            <a:gdLst>
              <a:gd name="connsiteX0" fmla="*/ 0 w 2217420"/>
              <a:gd name="connsiteY0" fmla="*/ 1800736 h 1907416"/>
              <a:gd name="connsiteX1" fmla="*/ 678180 w 2217420"/>
              <a:gd name="connsiteY1" fmla="*/ 429136 h 1907416"/>
              <a:gd name="connsiteX2" fmla="*/ 1432560 w 2217420"/>
              <a:gd name="connsiteY2" fmla="*/ 17656 h 1907416"/>
              <a:gd name="connsiteX3" fmla="*/ 1988820 w 2217420"/>
              <a:gd name="connsiteY3" fmla="*/ 901576 h 1907416"/>
              <a:gd name="connsiteX4" fmla="*/ 2217420 w 2217420"/>
              <a:gd name="connsiteY4" fmla="*/ 1907416 h 1907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420" h="1907416">
                <a:moveTo>
                  <a:pt x="0" y="1800736"/>
                </a:moveTo>
                <a:cubicBezTo>
                  <a:pt x="219710" y="1263526"/>
                  <a:pt x="439420" y="726316"/>
                  <a:pt x="678180" y="429136"/>
                </a:cubicBezTo>
                <a:cubicBezTo>
                  <a:pt x="916940" y="131956"/>
                  <a:pt x="1214120" y="-61084"/>
                  <a:pt x="1432560" y="17656"/>
                </a:cubicBezTo>
                <a:cubicBezTo>
                  <a:pt x="1651000" y="96396"/>
                  <a:pt x="1858010" y="586616"/>
                  <a:pt x="1988820" y="901576"/>
                </a:cubicBezTo>
                <a:cubicBezTo>
                  <a:pt x="2119630" y="1216536"/>
                  <a:pt x="2168525" y="1561976"/>
                  <a:pt x="2217420" y="1907416"/>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24" name="フリーフォーム 23"/>
          <p:cNvSpPr/>
          <p:nvPr/>
        </p:nvSpPr>
        <p:spPr bwMode="auto">
          <a:xfrm>
            <a:off x="5035839" y="2304223"/>
            <a:ext cx="3325617" cy="2860682"/>
          </a:xfrm>
          <a:custGeom>
            <a:avLst/>
            <a:gdLst>
              <a:gd name="connsiteX0" fmla="*/ 0 w 2217420"/>
              <a:gd name="connsiteY0" fmla="*/ 1800736 h 1907416"/>
              <a:gd name="connsiteX1" fmla="*/ 678180 w 2217420"/>
              <a:gd name="connsiteY1" fmla="*/ 429136 h 1907416"/>
              <a:gd name="connsiteX2" fmla="*/ 1432560 w 2217420"/>
              <a:gd name="connsiteY2" fmla="*/ 17656 h 1907416"/>
              <a:gd name="connsiteX3" fmla="*/ 1988820 w 2217420"/>
              <a:gd name="connsiteY3" fmla="*/ 901576 h 1907416"/>
              <a:gd name="connsiteX4" fmla="*/ 2217420 w 2217420"/>
              <a:gd name="connsiteY4" fmla="*/ 1907416 h 1907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420" h="1907416">
                <a:moveTo>
                  <a:pt x="0" y="1800736"/>
                </a:moveTo>
                <a:cubicBezTo>
                  <a:pt x="219710" y="1263526"/>
                  <a:pt x="439420" y="726316"/>
                  <a:pt x="678180" y="429136"/>
                </a:cubicBezTo>
                <a:cubicBezTo>
                  <a:pt x="916940" y="131956"/>
                  <a:pt x="1214120" y="-61084"/>
                  <a:pt x="1432560" y="17656"/>
                </a:cubicBezTo>
                <a:cubicBezTo>
                  <a:pt x="1651000" y="96396"/>
                  <a:pt x="1858010" y="586616"/>
                  <a:pt x="1988820" y="901576"/>
                </a:cubicBezTo>
                <a:cubicBezTo>
                  <a:pt x="2119630" y="1216536"/>
                  <a:pt x="2168525" y="1561976"/>
                  <a:pt x="2217420" y="1907416"/>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cxnSp>
        <p:nvCxnSpPr>
          <p:cNvPr id="19" name="直線コネクタ 18"/>
          <p:cNvCxnSpPr/>
          <p:nvPr/>
        </p:nvCxnSpPr>
        <p:spPr bwMode="auto">
          <a:xfrm>
            <a:off x="5035839" y="4167864"/>
            <a:ext cx="0" cy="3199504"/>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コネクタ 26"/>
          <p:cNvCxnSpPr/>
          <p:nvPr/>
        </p:nvCxnSpPr>
        <p:spPr bwMode="auto">
          <a:xfrm>
            <a:off x="7072835" y="2348314"/>
            <a:ext cx="57794" cy="5019055"/>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矢印コネクタ 21"/>
          <p:cNvCxnSpPr/>
          <p:nvPr/>
        </p:nvCxnSpPr>
        <p:spPr bwMode="auto">
          <a:xfrm flipV="1">
            <a:off x="5035839" y="6773394"/>
            <a:ext cx="2094790" cy="14855"/>
          </a:xfrm>
          <a:prstGeom prst="straightConnector1">
            <a:avLst/>
          </a:prstGeom>
          <a:solidFill>
            <a:schemeClr val="accent1"/>
          </a:solidFill>
          <a:ln w="158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3" name="テキスト ボックス 22"/>
              <p:cNvSpPr txBox="1"/>
              <p:nvPr/>
            </p:nvSpPr>
            <p:spPr>
              <a:xfrm>
                <a:off x="5720340" y="6372814"/>
                <a:ext cx="301365"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ja-JP" sz="2700">
                          <a:latin typeface="Cambria Math" panose="02040503050406030204" pitchFamily="18" charset="0"/>
                        </a:rPr>
                        <m:t>Γ</m:t>
                      </m:r>
                    </m:oMath>
                  </m:oMathPara>
                </a14:m>
                <a:endParaRPr kumimoji="1" lang="ja-JP" altLang="en-US" sz="2700" dirty="0"/>
              </a:p>
            </p:txBody>
          </p:sp>
        </mc:Choice>
        <mc:Fallback xmlns="">
          <p:sp>
            <p:nvSpPr>
              <p:cNvPr id="23" name="テキスト ボックス 22"/>
              <p:cNvSpPr txBox="1">
                <a:spLocks noRot="1" noChangeAspect="1" noMove="1" noResize="1" noEditPoints="1" noAdjustHandles="1" noChangeArrowheads="1" noChangeShapeType="1" noTextEdit="1"/>
              </p:cNvSpPr>
              <p:nvPr/>
            </p:nvSpPr>
            <p:spPr>
              <a:xfrm>
                <a:off x="5720340" y="6372814"/>
                <a:ext cx="301365" cy="415498"/>
              </a:xfrm>
              <a:prstGeom prst="rect">
                <a:avLst/>
              </a:prstGeom>
              <a:blipFill rotWithShape="0">
                <a:blip r:embed="rId4"/>
                <a:stretch>
                  <a:fillRect/>
                </a:stretch>
              </a:blipFill>
            </p:spPr>
            <p:txBody>
              <a:bodyPr/>
              <a:lstStyle/>
              <a:p>
                <a:r>
                  <a:rPr lang="ja-JP" altLang="en-US">
                    <a:noFill/>
                  </a:rPr>
                  <a:t> </a:t>
                </a:r>
              </a:p>
            </p:txBody>
          </p:sp>
        </mc:Fallback>
      </mc:AlternateContent>
      <p:cxnSp>
        <p:nvCxnSpPr>
          <p:cNvPr id="32" name="直線コネクタ 31"/>
          <p:cNvCxnSpPr/>
          <p:nvPr/>
        </p:nvCxnSpPr>
        <p:spPr bwMode="auto">
          <a:xfrm flipH="1">
            <a:off x="2227959" y="4167864"/>
            <a:ext cx="2795895" cy="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直線コネクタ 35"/>
          <p:cNvCxnSpPr/>
          <p:nvPr/>
        </p:nvCxnSpPr>
        <p:spPr bwMode="auto">
          <a:xfrm flipH="1">
            <a:off x="2262246" y="2304225"/>
            <a:ext cx="4810590" cy="34013"/>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直線矢印コネクタ 48"/>
          <p:cNvCxnSpPr/>
          <p:nvPr/>
        </p:nvCxnSpPr>
        <p:spPr bwMode="auto">
          <a:xfrm flipV="1">
            <a:off x="4393839" y="2379430"/>
            <a:ext cx="0" cy="1795866"/>
          </a:xfrm>
          <a:prstGeom prst="straightConnector1">
            <a:avLst/>
          </a:prstGeom>
          <a:solidFill>
            <a:schemeClr val="accent1"/>
          </a:solidFill>
          <a:ln w="158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51" name="テキスト ボックス 50"/>
              <p:cNvSpPr txBox="1"/>
              <p:nvPr/>
            </p:nvSpPr>
            <p:spPr>
              <a:xfrm>
                <a:off x="3801537" y="3052760"/>
                <a:ext cx="475130"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700" i="1">
                              <a:latin typeface="Cambria Math" panose="02040503050406030204" pitchFamily="18" charset="0"/>
                            </a:rPr>
                          </m:ctrlPr>
                        </m:sSupPr>
                        <m:e>
                          <m:r>
                            <m:rPr>
                              <m:sty m:val="p"/>
                            </m:rPr>
                            <a:rPr kumimoji="1" lang="en-US" altLang="ja-JP" sz="2700">
                              <a:latin typeface="Cambria Math" panose="02040503050406030204" pitchFamily="18" charset="0"/>
                            </a:rPr>
                            <m:t>Γ</m:t>
                          </m:r>
                        </m:e>
                        <m:sup>
                          <m:r>
                            <a:rPr kumimoji="1" lang="en-US" altLang="ja-JP" sz="2700">
                              <a:latin typeface="Cambria Math" panose="02040503050406030204" pitchFamily="18" charset="0"/>
                            </a:rPr>
                            <m:t>4</m:t>
                          </m:r>
                        </m:sup>
                      </m:sSup>
                    </m:oMath>
                  </m:oMathPara>
                </a14:m>
                <a:endParaRPr kumimoji="1" lang="ja-JP" altLang="en-US" sz="2700" dirty="0"/>
              </a:p>
            </p:txBody>
          </p:sp>
        </mc:Choice>
        <mc:Fallback xmlns="">
          <p:sp>
            <p:nvSpPr>
              <p:cNvPr id="51" name="テキスト ボックス 50"/>
              <p:cNvSpPr txBox="1">
                <a:spLocks noRot="1" noChangeAspect="1" noMove="1" noResize="1" noEditPoints="1" noAdjustHandles="1" noChangeArrowheads="1" noChangeShapeType="1" noTextEdit="1"/>
              </p:cNvSpPr>
              <p:nvPr/>
            </p:nvSpPr>
            <p:spPr>
              <a:xfrm>
                <a:off x="3801537" y="3052760"/>
                <a:ext cx="475130" cy="415498"/>
              </a:xfrm>
              <a:prstGeom prst="rect">
                <a:avLst/>
              </a:prstGeom>
              <a:blipFill rotWithShape="0">
                <a:blip r:embed="rId5"/>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81246152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電子のエネルギー分布</a:t>
            </a:r>
            <a:endParaRPr kumimoji="1" lang="ja-JP" altLang="en-US" dirty="0"/>
          </a:p>
        </p:txBody>
      </p:sp>
      <mc:AlternateContent xmlns:mc="http://schemas.openxmlformats.org/markup-compatibility/2006" xmlns:a14="http://schemas.microsoft.com/office/drawing/2010/main">
        <mc:Choice Requires="a14">
          <p:sp>
            <p:nvSpPr>
              <p:cNvPr id="3" name="テキスト ボックス 2"/>
              <p:cNvSpPr txBox="1"/>
              <p:nvPr/>
            </p:nvSpPr>
            <p:spPr>
              <a:xfrm>
                <a:off x="3150260" y="1632858"/>
                <a:ext cx="4391587" cy="7913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700" i="1" smtClean="0">
                              <a:latin typeface="Cambria Math" panose="02040503050406030204" pitchFamily="18" charset="0"/>
                            </a:rPr>
                          </m:ctrlPr>
                        </m:fPr>
                        <m:num>
                          <m:r>
                            <a:rPr kumimoji="1" lang="en-US" altLang="ja-JP" sz="2700" i="1">
                              <a:latin typeface="Cambria Math" panose="02040503050406030204" pitchFamily="18" charset="0"/>
                            </a:rPr>
                            <m:t>𝑑𝑁</m:t>
                          </m:r>
                          <m:r>
                            <a:rPr kumimoji="1" lang="en-US" altLang="ja-JP" sz="2700" i="1">
                              <a:latin typeface="Cambria Math" panose="02040503050406030204" pitchFamily="18" charset="0"/>
                            </a:rPr>
                            <m:t>(</m:t>
                          </m:r>
                          <m:r>
                            <a:rPr kumimoji="1" lang="en-US" altLang="ja-JP" sz="2700" b="0" i="1" smtClean="0">
                              <a:latin typeface="Cambria Math" panose="02040503050406030204" pitchFamily="18" charset="0"/>
                            </a:rPr>
                            <m:t>𝐸</m:t>
                          </m:r>
                          <m:r>
                            <a:rPr kumimoji="1" lang="en-US" altLang="ja-JP" sz="2700" i="1">
                              <a:latin typeface="Cambria Math" panose="02040503050406030204" pitchFamily="18" charset="0"/>
                            </a:rPr>
                            <m:t>)</m:t>
                          </m:r>
                        </m:num>
                        <m:den>
                          <m:r>
                            <a:rPr kumimoji="1" lang="en-US" altLang="ja-JP" sz="2700" i="1">
                              <a:latin typeface="Cambria Math" panose="02040503050406030204" pitchFamily="18" charset="0"/>
                            </a:rPr>
                            <m:t>𝑑𝑡</m:t>
                          </m:r>
                        </m:den>
                      </m:f>
                      <m:r>
                        <a:rPr kumimoji="1"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m:t>
                          </m:r>
                          <m:r>
                            <a:rPr lang="en-US" altLang="ja-JP" sz="2700" i="1">
                              <a:latin typeface="Cambria Math" panose="02040503050406030204" pitchFamily="18" charset="0"/>
                            </a:rPr>
                            <m:t>𝑁</m:t>
                          </m:r>
                          <m:r>
                            <a:rPr lang="en-US" altLang="ja-JP" sz="2700" i="1">
                              <a:latin typeface="Cambria Math" panose="02040503050406030204" pitchFamily="18" charset="0"/>
                            </a:rPr>
                            <m:t>(</m:t>
                          </m:r>
                          <m:r>
                            <a:rPr lang="en-US" altLang="ja-JP" sz="2700" i="1">
                              <a:latin typeface="Cambria Math" panose="02040503050406030204" pitchFamily="18" charset="0"/>
                            </a:rPr>
                            <m:t>𝐸</m:t>
                          </m:r>
                          <m:r>
                            <a:rPr lang="en-US" altLang="ja-JP" sz="2700" i="1">
                              <a:latin typeface="Cambria Math" panose="02040503050406030204" pitchFamily="18" charset="0"/>
                            </a:rPr>
                            <m:t>)</m:t>
                          </m:r>
                        </m:num>
                        <m:den>
                          <m:r>
                            <a:rPr lang="en-US" altLang="ja-JP" sz="2700" i="1">
                              <a:latin typeface="Cambria Math" panose="02040503050406030204" pitchFamily="18" charset="0"/>
                            </a:rPr>
                            <m:t>𝜕</m:t>
                          </m:r>
                          <m:r>
                            <a:rPr lang="en-US" altLang="ja-JP" sz="2700" i="1">
                              <a:latin typeface="Cambria Math" panose="02040503050406030204" pitchFamily="18" charset="0"/>
                            </a:rPr>
                            <m:t>𝑡</m:t>
                          </m:r>
                        </m:den>
                      </m:f>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𝑑𝐸</m:t>
                          </m:r>
                        </m:num>
                        <m:den>
                          <m:r>
                            <a:rPr lang="en-US" altLang="ja-JP" sz="2700" i="1">
                              <a:latin typeface="Cambria Math" panose="02040503050406030204" pitchFamily="18" charset="0"/>
                            </a:rPr>
                            <m:t>𝑑𝑡</m:t>
                          </m:r>
                        </m:den>
                      </m:f>
                      <m:f>
                        <m:fPr>
                          <m:ctrlPr>
                            <a:rPr lang="en-US" altLang="ja-JP" sz="2700" i="1">
                              <a:latin typeface="Cambria Math" panose="02040503050406030204" pitchFamily="18" charset="0"/>
                            </a:rPr>
                          </m:ctrlPr>
                        </m:fPr>
                        <m:num>
                          <m:r>
                            <a:rPr lang="en-US" altLang="ja-JP" sz="2700" i="1">
                              <a:latin typeface="Cambria Math" panose="02040503050406030204" pitchFamily="18" charset="0"/>
                            </a:rPr>
                            <m:t>𝜕</m:t>
                          </m:r>
                          <m:r>
                            <a:rPr lang="en-US" altLang="ja-JP" sz="2700" i="1">
                              <a:latin typeface="Cambria Math" panose="02040503050406030204" pitchFamily="18" charset="0"/>
                            </a:rPr>
                            <m:t>𝑁</m:t>
                          </m:r>
                          <m:r>
                            <a:rPr lang="en-US" altLang="ja-JP" sz="2700" i="1">
                              <a:latin typeface="Cambria Math" panose="02040503050406030204" pitchFamily="18" charset="0"/>
                            </a:rPr>
                            <m:t>(</m:t>
                          </m:r>
                          <m:r>
                            <a:rPr lang="en-US" altLang="ja-JP" sz="2700" i="1">
                              <a:latin typeface="Cambria Math" panose="02040503050406030204" pitchFamily="18" charset="0"/>
                            </a:rPr>
                            <m:t>𝐸</m:t>
                          </m:r>
                          <m:r>
                            <a:rPr lang="en-US" altLang="ja-JP" sz="2700" i="1">
                              <a:latin typeface="Cambria Math" panose="02040503050406030204" pitchFamily="18" charset="0"/>
                            </a:rPr>
                            <m:t>)</m:t>
                          </m:r>
                        </m:num>
                        <m:den>
                          <m:r>
                            <a:rPr lang="en-US" altLang="ja-JP" sz="2700" i="1">
                              <a:latin typeface="Cambria Math" panose="02040503050406030204" pitchFamily="18" charset="0"/>
                            </a:rPr>
                            <m:t>𝜕</m:t>
                          </m:r>
                          <m:r>
                            <a:rPr lang="en-US" altLang="ja-JP" sz="2700" i="1">
                              <a:latin typeface="Cambria Math" panose="02040503050406030204" pitchFamily="18" charset="0"/>
                            </a:rPr>
                            <m:t>𝐸</m:t>
                          </m:r>
                        </m:den>
                      </m:f>
                    </m:oMath>
                  </m:oMathPara>
                </a14:m>
                <a:endParaRPr lang="ja-JP" altLang="en-US" sz="2700"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3150260" y="1632858"/>
                <a:ext cx="4391587" cy="791370"/>
              </a:xfrm>
              <a:prstGeom prst="rect">
                <a:avLst/>
              </a:prstGeom>
              <a:blipFill rotWithShape="0">
                <a:blip r:embed="rId2"/>
                <a:stretch>
                  <a:fillRect/>
                </a:stretch>
              </a:blipFill>
            </p:spPr>
            <p:txBody>
              <a:bodyPr/>
              <a:lstStyle/>
              <a:p>
                <a:r>
                  <a:rPr lang="ja-JP" altLang="en-US">
                    <a:noFill/>
                  </a:rPr>
                  <a:t> </a:t>
                </a:r>
              </a:p>
            </p:txBody>
          </p:sp>
        </mc:Fallback>
      </mc:AlternateContent>
      <p:cxnSp>
        <p:nvCxnSpPr>
          <p:cNvPr id="5" name="直線コネクタ 4"/>
          <p:cNvCxnSpPr/>
          <p:nvPr/>
        </p:nvCxnSpPr>
        <p:spPr bwMode="auto">
          <a:xfrm flipH="1">
            <a:off x="4716191" y="2550818"/>
            <a:ext cx="323986" cy="59397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6" name="テキスト ボックス 5"/>
              <p:cNvSpPr txBox="1"/>
              <p:nvPr/>
            </p:nvSpPr>
            <p:spPr>
              <a:xfrm>
                <a:off x="4230213" y="3306786"/>
                <a:ext cx="2665025" cy="507831"/>
              </a:xfrm>
              <a:prstGeom prst="rect">
                <a:avLst/>
              </a:prstGeom>
              <a:noFill/>
            </p:spPr>
            <p:txBody>
              <a:bodyPr wrap="none" rtlCol="0">
                <a:spAutoFit/>
              </a:bodyPr>
              <a:lstStyle/>
              <a:p>
                <a:r>
                  <a:rPr kumimoji="1" lang="en-US" altLang="ja-JP" sz="2700" dirty="0"/>
                  <a:t>Injection </a:t>
                </a:r>
                <a14:m>
                  <m:oMath xmlns:m="http://schemas.openxmlformats.org/officeDocument/2006/math">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𝐸</m:t>
                        </m:r>
                      </m:e>
                      <m:sup>
                        <m:r>
                          <a:rPr kumimoji="1" lang="en-US" altLang="ja-JP" sz="2700" i="1">
                            <a:latin typeface="Cambria Math" panose="02040503050406030204" pitchFamily="18" charset="0"/>
                          </a:rPr>
                          <m:t>−</m:t>
                        </m:r>
                        <m:r>
                          <a:rPr kumimoji="1" lang="en-US" altLang="ja-JP" sz="2700" i="1">
                            <a:latin typeface="Cambria Math" panose="02040503050406030204" pitchFamily="18" charset="0"/>
                          </a:rPr>
                          <m:t>𝑝</m:t>
                        </m:r>
                      </m:sup>
                    </m:sSup>
                  </m:oMath>
                </a14:m>
                <a:endParaRPr kumimoji="1" lang="ja-JP" altLang="en-US" sz="27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1295636" y="2204864"/>
                <a:ext cx="1840376" cy="369332"/>
              </a:xfrm>
              <a:prstGeom prst="rect">
                <a:avLst/>
              </a:prstGeom>
              <a:blipFill rotWithShape="0">
                <a:blip r:embed="rId3"/>
                <a:stretch>
                  <a:fillRect l="-2990" t="-13333" b="-23333"/>
                </a:stretch>
              </a:blipFill>
            </p:spPr>
            <p:txBody>
              <a:bodyPr/>
              <a:lstStyle/>
              <a:p>
                <a:r>
                  <a:rPr lang="ja-JP" altLang="en-US">
                    <a:noFill/>
                  </a:rPr>
                  <a:t> </a:t>
                </a:r>
              </a:p>
            </p:txBody>
          </p:sp>
        </mc:Fallback>
      </mc:AlternateContent>
      <p:cxnSp>
        <p:nvCxnSpPr>
          <p:cNvPr id="7" name="直線コネクタ 6"/>
          <p:cNvCxnSpPr/>
          <p:nvPr/>
        </p:nvCxnSpPr>
        <p:spPr bwMode="auto">
          <a:xfrm>
            <a:off x="6282125" y="2550818"/>
            <a:ext cx="1842383" cy="75596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2" name="テキスト ボックス 11"/>
              <p:cNvSpPr txBox="1"/>
              <p:nvPr/>
            </p:nvSpPr>
            <p:spPr>
              <a:xfrm>
                <a:off x="7686063" y="3306786"/>
                <a:ext cx="4103046" cy="507831"/>
              </a:xfrm>
              <a:prstGeom prst="rect">
                <a:avLst/>
              </a:prstGeom>
              <a:noFill/>
            </p:spPr>
            <p:txBody>
              <a:bodyPr wrap="none" rtlCol="0">
                <a:spAutoFit/>
              </a:bodyPr>
              <a:lstStyle/>
              <a:p>
                <a:r>
                  <a:rPr kumimoji="1" lang="en-US" altLang="ja-JP" sz="2700" dirty="0"/>
                  <a:t>Cooling (negative)</a:t>
                </a:r>
                <a14:m>
                  <m:oMath xmlns:m="http://schemas.openxmlformats.org/officeDocument/2006/math">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𝐸</m:t>
                        </m:r>
                      </m:e>
                      <m:sup>
                        <m:r>
                          <a:rPr kumimoji="1" lang="en-US" altLang="ja-JP" sz="2700" i="1">
                            <a:latin typeface="Cambria Math" panose="02040503050406030204" pitchFamily="18" charset="0"/>
                          </a:rPr>
                          <m:t>2</m:t>
                        </m:r>
                      </m:sup>
                    </m:sSup>
                  </m:oMath>
                </a14:m>
                <a:endParaRPr kumimoji="1" lang="ja-JP" altLang="en-US" sz="2700"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3599892" y="2204864"/>
                <a:ext cx="2801729" cy="369332"/>
              </a:xfrm>
              <a:prstGeom prst="rect">
                <a:avLst/>
              </a:prstGeom>
              <a:blipFill rotWithShape="0">
                <a:blip r:embed="rId4"/>
                <a:stretch>
                  <a:fillRect l="-1961" t="-13333" b="-2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p:cNvSpPr txBox="1"/>
              <p:nvPr/>
            </p:nvSpPr>
            <p:spPr>
              <a:xfrm>
                <a:off x="3150259" y="4058396"/>
                <a:ext cx="5269904" cy="525144"/>
              </a:xfrm>
              <a:prstGeom prst="rect">
                <a:avLst/>
              </a:prstGeom>
              <a:noFill/>
            </p:spPr>
            <p:txBody>
              <a:bodyPr wrap="none" rtlCol="0">
                <a:spAutoFit/>
              </a:bodyPr>
              <a:lstStyle/>
              <a:p>
                <a:r>
                  <a:rPr kumimoji="1" lang="ja-JP" altLang="en-US" sz="2700" dirty="0"/>
                  <a:t>右辺</a:t>
                </a:r>
                <a:r>
                  <a:rPr kumimoji="1" lang="ja-JP" altLang="en-US" sz="2700" dirty="0" smtClean="0"/>
                  <a:t>が釣り合うと</a:t>
                </a:r>
                <a:r>
                  <a:rPr kumimoji="1" lang="en-US" altLang="ja-JP" sz="2700" dirty="0" smtClean="0"/>
                  <a:t>, </a:t>
                </a:r>
                <a14:m>
                  <m:oMath xmlns:m="http://schemas.openxmlformats.org/officeDocument/2006/math">
                    <m:r>
                      <a:rPr kumimoji="1" lang="en-US" altLang="ja-JP" sz="2700" i="1">
                        <a:latin typeface="Cambria Math" panose="02040503050406030204" pitchFamily="18" charset="0"/>
                      </a:rPr>
                      <m:t>𝑁</m:t>
                    </m:r>
                    <m:d>
                      <m:dPr>
                        <m:ctrlPr>
                          <a:rPr kumimoji="1" lang="en-US" altLang="ja-JP" sz="2700" i="1">
                            <a:latin typeface="Cambria Math" panose="02040503050406030204" pitchFamily="18" charset="0"/>
                          </a:rPr>
                        </m:ctrlPr>
                      </m:dPr>
                      <m:e>
                        <m:r>
                          <a:rPr kumimoji="1" lang="en-US" altLang="ja-JP" sz="2700" i="1">
                            <a:latin typeface="Cambria Math" panose="02040503050406030204" pitchFamily="18" charset="0"/>
                          </a:rPr>
                          <m:t>𝐸</m:t>
                        </m:r>
                      </m:e>
                    </m:d>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𝐸</m:t>
                        </m:r>
                      </m:e>
                      <m:sup>
                        <m:r>
                          <a:rPr kumimoji="1" lang="en-US" altLang="ja-JP" sz="2700" i="1">
                            <a:latin typeface="Cambria Math" panose="02040503050406030204" pitchFamily="18" charset="0"/>
                          </a:rPr>
                          <m:t>−(</m:t>
                        </m:r>
                        <m:r>
                          <a:rPr kumimoji="1" lang="en-US" altLang="ja-JP" sz="2700" i="1">
                            <a:latin typeface="Cambria Math" panose="02040503050406030204" pitchFamily="18" charset="0"/>
                          </a:rPr>
                          <m:t>𝑝</m:t>
                        </m:r>
                        <m:r>
                          <a:rPr kumimoji="1" lang="en-US" altLang="ja-JP" sz="2700" i="1">
                            <a:latin typeface="Cambria Math" panose="02040503050406030204" pitchFamily="18" charset="0"/>
                          </a:rPr>
                          <m:t>+1)</m:t>
                        </m:r>
                      </m:sup>
                    </m:sSup>
                  </m:oMath>
                </a14:m>
                <a:endParaRPr kumimoji="1" lang="ja-JP" altLang="en-US" sz="2700" dirty="0"/>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3150259" y="4058396"/>
                <a:ext cx="5269904" cy="525144"/>
              </a:xfrm>
              <a:prstGeom prst="rect">
                <a:avLst/>
              </a:prstGeom>
              <a:blipFill rotWithShape="0">
                <a:blip r:embed="rId5"/>
                <a:stretch>
                  <a:fillRect l="-2199" t="-10465" b="-2674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p:cNvSpPr txBox="1"/>
              <p:nvPr/>
            </p:nvSpPr>
            <p:spPr>
              <a:xfrm>
                <a:off x="3150259" y="4941076"/>
                <a:ext cx="10467994" cy="789768"/>
              </a:xfrm>
              <a:prstGeom prst="rect">
                <a:avLst/>
              </a:prstGeom>
              <a:noFill/>
            </p:spPr>
            <p:txBody>
              <a:bodyPr wrap="none" rtlCol="0">
                <a:spAutoFit/>
              </a:bodyPr>
              <a:lstStyle/>
              <a:p>
                <a:r>
                  <a:rPr kumimoji="1" lang="en-US" altLang="ja-JP" sz="2700" dirty="0"/>
                  <a:t>Dynamical time scale </a:t>
                </a:r>
                <a14:m>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𝑡</m:t>
                        </m:r>
                      </m:e>
                      <m:sub>
                        <m:r>
                          <m:rPr>
                            <m:sty m:val="p"/>
                          </m:rPr>
                          <a:rPr kumimoji="1" lang="en-US" altLang="ja-JP" sz="2700" i="1">
                            <a:latin typeface="Cambria Math" panose="02040503050406030204" pitchFamily="18" charset="0"/>
                          </a:rPr>
                          <m:t>dyn</m:t>
                        </m:r>
                      </m:sub>
                    </m:sSub>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𝑅</m:t>
                        </m:r>
                      </m:num>
                      <m:den>
                        <m:r>
                          <a:rPr kumimoji="1" lang="en-US" altLang="ja-JP" sz="2700" i="1">
                            <a:latin typeface="Cambria Math" panose="02040503050406030204" pitchFamily="18" charset="0"/>
                          </a:rPr>
                          <m:t>𝑐</m:t>
                        </m:r>
                      </m:den>
                    </m:f>
                  </m:oMath>
                </a14:m>
                <a:r>
                  <a:rPr kumimoji="1" lang="en-US" altLang="ja-JP" sz="2700" dirty="0"/>
                  <a:t>, Cooling time scale </a:t>
                </a:r>
                <a14:m>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𝑡</m:t>
                        </m:r>
                      </m:e>
                      <m:sub>
                        <m:r>
                          <m:rPr>
                            <m:sty m:val="p"/>
                          </m:rPr>
                          <a:rPr kumimoji="1" lang="en-US" altLang="ja-JP" sz="2700">
                            <a:latin typeface="Cambria Math" panose="02040503050406030204" pitchFamily="18" charset="0"/>
                          </a:rPr>
                          <m:t>c</m:t>
                        </m:r>
                      </m:sub>
                    </m:sSub>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𝐸</m:t>
                        </m:r>
                      </m:num>
                      <m:den>
                        <m:acc>
                          <m:accPr>
                            <m:chr m:val="̇"/>
                            <m:ctrlPr>
                              <a:rPr kumimoji="1" lang="en-US" altLang="ja-JP" sz="2700" i="1">
                                <a:latin typeface="Cambria Math" panose="02040503050406030204" pitchFamily="18" charset="0"/>
                              </a:rPr>
                            </m:ctrlPr>
                          </m:accPr>
                          <m:e>
                            <m:r>
                              <a:rPr kumimoji="1" lang="en-US" altLang="ja-JP" sz="2700" i="1">
                                <a:latin typeface="Cambria Math" panose="02040503050406030204" pitchFamily="18" charset="0"/>
                              </a:rPr>
                              <m:t>𝐸</m:t>
                            </m:r>
                          </m:e>
                        </m:acc>
                      </m:den>
                    </m:f>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3</m:t>
                        </m:r>
                        <m:r>
                          <a:rPr kumimoji="1" lang="en-US" altLang="ja-JP" sz="2700" i="1">
                            <a:latin typeface="Cambria Math" panose="02040503050406030204" pitchFamily="18" charset="0"/>
                          </a:rPr>
                          <m:t>𝑚</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𝑐</m:t>
                            </m:r>
                          </m:e>
                          <m:sup>
                            <m:r>
                              <a:rPr kumimoji="1" lang="en-US" altLang="ja-JP" sz="2700" i="1">
                                <a:latin typeface="Cambria Math" panose="02040503050406030204" pitchFamily="18" charset="0"/>
                              </a:rPr>
                              <m:t>2</m:t>
                            </m:r>
                          </m:sup>
                        </m:sSup>
                      </m:num>
                      <m:den>
                        <m:r>
                          <a:rPr kumimoji="1" lang="en-US" altLang="ja-JP" sz="2700" i="1">
                            <a:latin typeface="Cambria Math" panose="02040503050406030204" pitchFamily="18" charset="0"/>
                          </a:rPr>
                          <m:t>4</m:t>
                        </m:r>
                        <m:r>
                          <a:rPr lang="en-US" altLang="ja-JP" sz="2700" i="1">
                            <a:latin typeface="Cambria Math" panose="02040503050406030204" pitchFamily="18" charset="0"/>
                          </a:rPr>
                          <m:t>𝑐</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𝜎</m:t>
                            </m:r>
                          </m:e>
                          <m:sub>
                            <m:r>
                              <m:rPr>
                                <m:sty m:val="p"/>
                              </m:rPr>
                              <a:rPr lang="en-US" altLang="ja-JP" sz="2700">
                                <a:latin typeface="Cambria Math" panose="02040503050406030204" pitchFamily="18" charset="0"/>
                              </a:rPr>
                              <m:t>T</m:t>
                            </m:r>
                          </m:sub>
                        </m:sSub>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𝑈</m:t>
                            </m:r>
                          </m:e>
                          <m:sub>
                            <m:r>
                              <a:rPr lang="en-US" altLang="ja-JP" sz="2700" i="1">
                                <a:latin typeface="Cambria Math" panose="02040503050406030204" pitchFamily="18" charset="0"/>
                              </a:rPr>
                              <m:t>𝐵</m:t>
                            </m:r>
                          </m:sub>
                        </m:sSub>
                        <m:r>
                          <a:rPr lang="en-US" altLang="ja-JP" sz="2700" i="1">
                            <a:latin typeface="Cambria Math" panose="02040503050406030204" pitchFamily="18" charset="0"/>
                          </a:rPr>
                          <m:t>𝛾</m:t>
                        </m:r>
                      </m:den>
                    </m:f>
                  </m:oMath>
                </a14:m>
                <a:endParaRPr kumimoji="1" lang="ja-JP" altLang="en-US" sz="2700"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575556" y="3294559"/>
                <a:ext cx="7052252" cy="557012"/>
              </a:xfrm>
              <a:prstGeom prst="rect">
                <a:avLst/>
              </a:prstGeom>
              <a:blipFill rotWithShape="0">
                <a:blip r:embed="rId6"/>
                <a:stretch>
                  <a:fillRect l="-69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p:cNvSpPr txBox="1"/>
              <p:nvPr/>
            </p:nvSpPr>
            <p:spPr>
              <a:xfrm>
                <a:off x="606449" y="1779546"/>
                <a:ext cx="1608774"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𝐸</m:t>
                      </m:r>
                      <m:r>
                        <a:rPr kumimoji="1" lang="en-US" altLang="ja-JP" sz="2700" i="1">
                          <a:latin typeface="Cambria Math" panose="02040503050406030204" pitchFamily="18" charset="0"/>
                        </a:rPr>
                        <m:t>=</m:t>
                      </m:r>
                      <m:r>
                        <a:rPr kumimoji="1" lang="en-US" altLang="ja-JP" sz="2700" i="1">
                          <a:latin typeface="Cambria Math" panose="02040503050406030204" pitchFamily="18" charset="0"/>
                        </a:rPr>
                        <m:t>𝛾</m:t>
                      </m:r>
                      <m:r>
                        <a:rPr kumimoji="1" lang="en-US" altLang="ja-JP" sz="2700" i="1">
                          <a:latin typeface="Cambria Math" panose="02040503050406030204" pitchFamily="18" charset="0"/>
                        </a:rPr>
                        <m:t>𝑚</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𝑐</m:t>
                          </m:r>
                        </m:e>
                        <m:sup>
                          <m:r>
                            <a:rPr kumimoji="1" lang="en-US" altLang="ja-JP" sz="2700" i="1">
                              <a:latin typeface="Cambria Math" panose="02040503050406030204" pitchFamily="18" charset="0"/>
                            </a:rPr>
                            <m:t>2</m:t>
                          </m:r>
                        </m:sup>
                      </m:sSup>
                    </m:oMath>
                  </m:oMathPara>
                </a14:m>
                <a:endParaRPr kumimoji="1" lang="ja-JP" altLang="en-US" sz="2700" dirty="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606449" y="1779546"/>
                <a:ext cx="1608774" cy="415498"/>
              </a:xfrm>
              <a:prstGeom prst="rect">
                <a:avLst/>
              </a:prstGeom>
              <a:blipFill rotWithShape="0">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p:cNvSpPr txBox="1"/>
              <p:nvPr/>
            </p:nvSpPr>
            <p:spPr>
              <a:xfrm>
                <a:off x="3366250" y="6222660"/>
                <a:ext cx="5009064" cy="546047"/>
              </a:xfrm>
              <a:prstGeom prst="rect">
                <a:avLst/>
              </a:prstGeom>
              <a:noFill/>
            </p:spPr>
            <p:txBody>
              <a:bodyPr wrap="none" rtlCol="0">
                <a:spAutoFit/>
              </a:bodyPr>
              <a:lstStyle/>
              <a:p>
                <a:r>
                  <a:rPr kumimoji="1" lang="en-US" altLang="ja-JP" sz="2700" dirty="0"/>
                  <a:t>Cooling break, where </a:t>
                </a:r>
                <a14:m>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𝑡</m:t>
                        </m:r>
                      </m:e>
                      <m:sub>
                        <m:r>
                          <m:rPr>
                            <m:sty m:val="p"/>
                          </m:rPr>
                          <a:rPr kumimoji="1" lang="en-US" altLang="ja-JP" sz="2700" i="1">
                            <a:latin typeface="Cambria Math" panose="02040503050406030204" pitchFamily="18" charset="0"/>
                          </a:rPr>
                          <m:t>dyn</m:t>
                        </m:r>
                      </m:sub>
                    </m:sSub>
                    <m:r>
                      <a:rPr kumimoji="1" lang="en-US" altLang="ja-JP" sz="2700" i="1">
                        <a:latin typeface="Cambria Math" panose="02040503050406030204" pitchFamily="18" charset="0"/>
                      </a:rPr>
                      <m:t>=</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𝑡</m:t>
                        </m:r>
                      </m:e>
                      <m:sub>
                        <m:r>
                          <m:rPr>
                            <m:sty m:val="p"/>
                          </m:rPr>
                          <a:rPr kumimoji="1" lang="en-US" altLang="ja-JP" sz="2700">
                            <a:latin typeface="Cambria Math" panose="02040503050406030204" pitchFamily="18" charset="0"/>
                          </a:rPr>
                          <m:t>c</m:t>
                        </m:r>
                      </m:sub>
                    </m:sSub>
                  </m:oMath>
                </a14:m>
                <a:endParaRPr kumimoji="1" lang="ja-JP" altLang="en-US" sz="2700" dirty="0"/>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719572" y="4149080"/>
                <a:ext cx="3520387" cy="394852"/>
              </a:xfrm>
              <a:prstGeom prst="rect">
                <a:avLst/>
              </a:prstGeom>
              <a:blipFill rotWithShape="0">
                <a:blip r:embed="rId8"/>
                <a:stretch>
                  <a:fillRect l="-1384" t="-14063" b="-1406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6"/>
              <p:cNvSpPr txBox="1"/>
              <p:nvPr/>
            </p:nvSpPr>
            <p:spPr>
              <a:xfrm>
                <a:off x="5252816" y="7044508"/>
                <a:ext cx="2592248" cy="9557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𝛾</m:t>
                          </m:r>
                        </m:e>
                        <m:sub>
                          <m:r>
                            <m:rPr>
                              <m:sty m:val="p"/>
                            </m:rPr>
                            <a:rPr kumimoji="1" lang="en-US" altLang="ja-JP" sz="2700">
                              <a:latin typeface="Cambria Math" panose="02040503050406030204" pitchFamily="18" charset="0"/>
                            </a:rPr>
                            <m:t>c</m:t>
                          </m:r>
                        </m:sub>
                      </m:sSub>
                      <m:r>
                        <a:rPr kumimoji="1"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3</m:t>
                          </m:r>
                          <m:r>
                            <a:rPr lang="en-US" altLang="ja-JP" sz="2700" i="1">
                              <a:latin typeface="Cambria Math" panose="02040503050406030204" pitchFamily="18" charset="0"/>
                            </a:rPr>
                            <m:t>𝑚</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𝑐</m:t>
                              </m:r>
                            </m:e>
                            <m:sup>
                              <m:r>
                                <a:rPr lang="en-US" altLang="ja-JP" sz="2700" i="1">
                                  <a:latin typeface="Cambria Math" panose="02040503050406030204" pitchFamily="18" charset="0"/>
                                </a:rPr>
                                <m:t>2</m:t>
                              </m:r>
                            </m:sup>
                          </m:sSup>
                        </m:num>
                        <m:den>
                          <m:r>
                            <a:rPr lang="en-US" altLang="ja-JP" sz="2700" i="1">
                              <a:latin typeface="Cambria Math" panose="02040503050406030204" pitchFamily="18" charset="0"/>
                            </a:rPr>
                            <m:t>4</m:t>
                          </m:r>
                          <m:r>
                            <a:rPr lang="en-US" altLang="ja-JP" sz="2700" i="1">
                              <a:latin typeface="Cambria Math" panose="02040503050406030204" pitchFamily="18" charset="0"/>
                            </a:rPr>
                            <m:t>𝑐</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𝜎</m:t>
                              </m:r>
                            </m:e>
                            <m:sub>
                              <m:r>
                                <m:rPr>
                                  <m:sty m:val="p"/>
                                </m:rPr>
                                <a:rPr lang="en-US" altLang="ja-JP" sz="2700">
                                  <a:latin typeface="Cambria Math" panose="02040503050406030204" pitchFamily="18" charset="0"/>
                                </a:rPr>
                                <m:t>T</m:t>
                              </m:r>
                            </m:sub>
                          </m:sSub>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𝑈</m:t>
                              </m:r>
                            </m:e>
                            <m:sub>
                              <m:r>
                                <a:rPr lang="en-US" altLang="ja-JP" sz="2700" i="1">
                                  <a:latin typeface="Cambria Math" panose="02040503050406030204" pitchFamily="18" charset="0"/>
                                </a:rPr>
                                <m:t>𝐵</m:t>
                              </m:r>
                            </m:sub>
                          </m:sSub>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𝑡</m:t>
                              </m:r>
                            </m:e>
                            <m:sub>
                              <m:r>
                                <m:rPr>
                                  <m:sty m:val="p"/>
                                </m:rPr>
                                <a:rPr lang="en-US" altLang="ja-JP" sz="2700" i="1">
                                  <a:latin typeface="Cambria Math" panose="02040503050406030204" pitchFamily="18" charset="0"/>
                                </a:rPr>
                                <m:t>dyn</m:t>
                              </m:r>
                            </m:sub>
                          </m:sSub>
                        </m:den>
                      </m:f>
                    </m:oMath>
                  </m:oMathPara>
                </a14:m>
                <a:endParaRPr kumimoji="1" lang="ja-JP" altLang="en-US" sz="2700" dirty="0"/>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1977477" y="4697064"/>
                <a:ext cx="1730667" cy="637162"/>
              </a:xfrm>
              <a:prstGeom prst="rect">
                <a:avLst/>
              </a:prstGeom>
              <a:blipFill rotWithShape="0">
                <a:blip r:embed="rId9"/>
                <a:stretch>
                  <a:fillRect/>
                </a:stretch>
              </a:blipFill>
            </p:spPr>
            <p:txBody>
              <a:bodyPr/>
              <a:lstStyle/>
              <a:p>
                <a:r>
                  <a:rPr lang="ja-JP" altLang="en-US">
                    <a:noFill/>
                  </a:rPr>
                  <a:t> </a:t>
                </a:r>
              </a:p>
            </p:txBody>
          </p:sp>
        </mc:Fallback>
      </mc:AlternateContent>
      <p:cxnSp>
        <p:nvCxnSpPr>
          <p:cNvPr id="19" name="直線矢印コネクタ 18"/>
          <p:cNvCxnSpPr/>
          <p:nvPr/>
        </p:nvCxnSpPr>
        <p:spPr bwMode="auto">
          <a:xfrm>
            <a:off x="10277951" y="9408522"/>
            <a:ext cx="4481806"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矢印コネクタ 20"/>
          <p:cNvCxnSpPr/>
          <p:nvPr/>
        </p:nvCxnSpPr>
        <p:spPr bwMode="auto">
          <a:xfrm flipV="1">
            <a:off x="10277951" y="6222659"/>
            <a:ext cx="0" cy="318586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コネクタ 22"/>
          <p:cNvCxnSpPr/>
          <p:nvPr/>
        </p:nvCxnSpPr>
        <p:spPr bwMode="auto">
          <a:xfrm>
            <a:off x="10817928" y="6708638"/>
            <a:ext cx="1876810" cy="70197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コネクタ 23"/>
          <p:cNvCxnSpPr/>
          <p:nvPr/>
        </p:nvCxnSpPr>
        <p:spPr bwMode="auto">
          <a:xfrm>
            <a:off x="12694738" y="7410608"/>
            <a:ext cx="931068" cy="1673928"/>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直線コネクタ 28"/>
          <p:cNvCxnSpPr/>
          <p:nvPr/>
        </p:nvCxnSpPr>
        <p:spPr bwMode="auto">
          <a:xfrm>
            <a:off x="12694738" y="7410608"/>
            <a:ext cx="0" cy="1997914"/>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直線コネクタ 31"/>
          <p:cNvCxnSpPr/>
          <p:nvPr/>
        </p:nvCxnSpPr>
        <p:spPr bwMode="auto">
          <a:xfrm>
            <a:off x="10817927" y="6708638"/>
            <a:ext cx="3455851" cy="1291466"/>
          </a:xfrm>
          <a:prstGeom prst="line">
            <a:avLst/>
          </a:prstGeom>
          <a:solidFill>
            <a:schemeClr val="accent1"/>
          </a:solidFill>
          <a:ln w="1587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3" name="テキスト ボックス 32"/>
              <p:cNvSpPr txBox="1"/>
              <p:nvPr/>
            </p:nvSpPr>
            <p:spPr>
              <a:xfrm>
                <a:off x="11662559" y="6525334"/>
                <a:ext cx="677301"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𝛾</m:t>
                          </m:r>
                        </m:e>
                        <m:sup>
                          <m:r>
                            <a:rPr kumimoji="1" lang="en-US" altLang="ja-JP" sz="2700" i="1">
                              <a:latin typeface="Cambria Math" panose="02040503050406030204" pitchFamily="18" charset="0"/>
                            </a:rPr>
                            <m:t>−</m:t>
                          </m:r>
                          <m:r>
                            <a:rPr kumimoji="1" lang="en-US" altLang="ja-JP" sz="2700" i="1">
                              <a:latin typeface="Cambria Math" panose="02040503050406030204" pitchFamily="18" charset="0"/>
                            </a:rPr>
                            <m:t>𝑝</m:t>
                          </m:r>
                        </m:sup>
                      </m:sSup>
                    </m:oMath>
                  </m:oMathPara>
                </a14:m>
                <a:endParaRPr kumimoji="1" lang="ja-JP" altLang="en-US" sz="2700" dirty="0"/>
              </a:p>
            </p:txBody>
          </p:sp>
        </mc:Choice>
        <mc:Fallback xmlns="">
          <p:sp>
            <p:nvSpPr>
              <p:cNvPr id="33" name="テキスト ボックス 32"/>
              <p:cNvSpPr txBox="1">
                <a:spLocks noRot="1" noChangeAspect="1" noMove="1" noResize="1" noEditPoints="1" noAdjustHandles="1" noChangeArrowheads="1" noChangeShapeType="1" noTextEdit="1"/>
              </p:cNvSpPr>
              <p:nvPr/>
            </p:nvSpPr>
            <p:spPr>
              <a:xfrm>
                <a:off x="6251298" y="4350894"/>
                <a:ext cx="451534" cy="276999"/>
              </a:xfrm>
              <a:prstGeom prst="rect">
                <a:avLst/>
              </a:prstGeom>
              <a:blipFill rotWithShape="0">
                <a:blip r:embed="rId10"/>
                <a:stretch>
                  <a:fillRect l="-8000" r="-2667" b="-2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4" name="テキスト ボックス 33"/>
              <p:cNvSpPr txBox="1"/>
              <p:nvPr/>
            </p:nvSpPr>
            <p:spPr>
              <a:xfrm>
                <a:off x="13420008" y="8246967"/>
                <a:ext cx="1215910" cy="4328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𝛾</m:t>
                          </m:r>
                        </m:e>
                        <m:sup>
                          <m:r>
                            <a:rPr kumimoji="1" lang="en-US" altLang="ja-JP" sz="2700" i="1">
                              <a:latin typeface="Cambria Math" panose="02040503050406030204" pitchFamily="18" charset="0"/>
                            </a:rPr>
                            <m:t>−(</m:t>
                          </m:r>
                          <m:r>
                            <a:rPr kumimoji="1" lang="en-US" altLang="ja-JP" sz="2700" i="1">
                              <a:latin typeface="Cambria Math" panose="02040503050406030204" pitchFamily="18" charset="0"/>
                            </a:rPr>
                            <m:t>𝑝</m:t>
                          </m:r>
                          <m:r>
                            <a:rPr kumimoji="1" lang="en-US" altLang="ja-JP" sz="2700" i="1">
                              <a:latin typeface="Cambria Math" panose="02040503050406030204" pitchFamily="18" charset="0"/>
                            </a:rPr>
                            <m:t>+1)</m:t>
                          </m:r>
                        </m:sup>
                      </m:sSup>
                    </m:oMath>
                  </m:oMathPara>
                </a14:m>
                <a:endParaRPr kumimoji="1" lang="ja-JP" altLang="en-US" sz="2700" dirty="0"/>
              </a:p>
            </p:txBody>
          </p:sp>
        </mc:Choice>
        <mc:Fallback xmlns="">
          <p:sp>
            <p:nvSpPr>
              <p:cNvPr id="34" name="テキスト ボックス 33"/>
              <p:cNvSpPr txBox="1">
                <a:spLocks noRot="1" noChangeAspect="1" noMove="1" noResize="1" noEditPoints="1" noAdjustHandles="1" noChangeArrowheads="1" noChangeShapeType="1" noTextEdit="1"/>
              </p:cNvSpPr>
              <p:nvPr/>
            </p:nvSpPr>
            <p:spPr>
              <a:xfrm>
                <a:off x="7423112" y="5498826"/>
                <a:ext cx="812210" cy="288477"/>
              </a:xfrm>
              <a:prstGeom prst="rect">
                <a:avLst/>
              </a:prstGeom>
              <a:blipFill rotWithShape="0">
                <a:blip r:embed="rId11"/>
                <a:stretch>
                  <a:fillRect l="-5263" t="-4255" r="-4511" b="-2766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5" name="テキスト ボックス 34"/>
              <p:cNvSpPr txBox="1"/>
              <p:nvPr/>
            </p:nvSpPr>
            <p:spPr>
              <a:xfrm>
                <a:off x="12545853" y="9524790"/>
                <a:ext cx="404405"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𝛾</m:t>
                          </m:r>
                        </m:e>
                        <m:sub>
                          <m:r>
                            <m:rPr>
                              <m:sty m:val="p"/>
                            </m:rPr>
                            <a:rPr kumimoji="1" lang="en-US" altLang="ja-JP" sz="2700" i="1">
                              <a:latin typeface="Cambria Math" panose="02040503050406030204" pitchFamily="18" charset="0"/>
                            </a:rPr>
                            <m:t>c</m:t>
                          </m:r>
                        </m:sub>
                      </m:sSub>
                    </m:oMath>
                  </m:oMathPara>
                </a14:m>
                <a:endParaRPr kumimoji="1" lang="ja-JP" altLang="en-US" sz="2700" dirty="0"/>
              </a:p>
            </p:txBody>
          </p:sp>
        </mc:Choice>
        <mc:Fallback xmlns="">
          <p:sp>
            <p:nvSpPr>
              <p:cNvPr id="35" name="テキスト ボックス 34"/>
              <p:cNvSpPr txBox="1">
                <a:spLocks noRot="1" noChangeAspect="1" noMove="1" noResize="1" noEditPoints="1" noAdjustHandles="1" noChangeArrowheads="1" noChangeShapeType="1" noTextEdit="1"/>
              </p:cNvSpPr>
              <p:nvPr/>
            </p:nvSpPr>
            <p:spPr>
              <a:xfrm>
                <a:off x="6840252" y="6350840"/>
                <a:ext cx="271163" cy="276999"/>
              </a:xfrm>
              <a:prstGeom prst="rect">
                <a:avLst/>
              </a:prstGeom>
              <a:blipFill rotWithShape="0">
                <a:blip r:embed="rId12"/>
                <a:stretch>
                  <a:fillRect l="-15556" b="-26667"/>
                </a:stretch>
              </a:blipFill>
            </p:spPr>
            <p:txBody>
              <a:bodyPr/>
              <a:lstStyle/>
              <a:p>
                <a:r>
                  <a:rPr lang="ja-JP" altLang="en-US">
                    <a:noFill/>
                  </a:rPr>
                  <a:t> </a:t>
                </a:r>
              </a:p>
            </p:txBody>
          </p:sp>
        </mc:Fallback>
      </mc:AlternateContent>
      <p:sp>
        <p:nvSpPr>
          <p:cNvPr id="36" name="右矢印 35"/>
          <p:cNvSpPr/>
          <p:nvPr/>
        </p:nvSpPr>
        <p:spPr bwMode="auto">
          <a:xfrm rot="10800000">
            <a:off x="12301173" y="8434538"/>
            <a:ext cx="377984" cy="216325"/>
          </a:xfrm>
          <a:prstGeom prst="rightArrow">
            <a:avLst/>
          </a:prstGeom>
          <a:solidFill>
            <a:srgbClr val="00B050"/>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37" name="右矢印 36"/>
          <p:cNvSpPr/>
          <p:nvPr/>
        </p:nvSpPr>
        <p:spPr bwMode="auto">
          <a:xfrm rot="16200000">
            <a:off x="11348222" y="6519511"/>
            <a:ext cx="377984" cy="216325"/>
          </a:xfrm>
          <a:prstGeom prst="rightArrow">
            <a:avLst/>
          </a:prstGeom>
          <a:solidFill>
            <a:srgbClr val="00B050"/>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119580026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Synchrotron Self Compton</a:t>
            </a:r>
            <a:endParaRPr kumimoji="1" lang="ja-JP" altLang="en-US" dirty="0"/>
          </a:p>
        </p:txBody>
      </p:sp>
      <p:cxnSp>
        <p:nvCxnSpPr>
          <p:cNvPr id="4" name="直線矢印コネクタ 3"/>
          <p:cNvCxnSpPr/>
          <p:nvPr/>
        </p:nvCxnSpPr>
        <p:spPr bwMode="auto">
          <a:xfrm>
            <a:off x="1652667" y="4779948"/>
            <a:ext cx="4103823"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直線矢印コネクタ 5"/>
          <p:cNvCxnSpPr/>
          <p:nvPr/>
        </p:nvCxnSpPr>
        <p:spPr bwMode="auto">
          <a:xfrm flipV="1">
            <a:off x="1652667" y="2026067"/>
            <a:ext cx="0" cy="275388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直線コネクタ 6"/>
          <p:cNvCxnSpPr/>
          <p:nvPr/>
        </p:nvCxnSpPr>
        <p:spPr bwMode="auto">
          <a:xfrm>
            <a:off x="2138646" y="3538002"/>
            <a:ext cx="0" cy="1241946"/>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直線コネクタ 7"/>
          <p:cNvCxnSpPr/>
          <p:nvPr/>
        </p:nvCxnSpPr>
        <p:spPr bwMode="auto">
          <a:xfrm>
            <a:off x="3218599" y="2458048"/>
            <a:ext cx="0" cy="232190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直線コネクタ 8"/>
          <p:cNvCxnSpPr/>
          <p:nvPr/>
        </p:nvCxnSpPr>
        <p:spPr bwMode="auto">
          <a:xfrm>
            <a:off x="4352550" y="3538002"/>
            <a:ext cx="0" cy="1241946"/>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テキスト ボックス 12"/>
          <p:cNvSpPr txBox="1"/>
          <p:nvPr/>
        </p:nvSpPr>
        <p:spPr>
          <a:xfrm>
            <a:off x="1103892" y="1287304"/>
            <a:ext cx="3813865" cy="507831"/>
          </a:xfrm>
          <a:prstGeom prst="rect">
            <a:avLst/>
          </a:prstGeom>
          <a:noFill/>
        </p:spPr>
        <p:txBody>
          <a:bodyPr wrap="none" rtlCol="0">
            <a:spAutoFit/>
          </a:bodyPr>
          <a:lstStyle/>
          <a:p>
            <a:r>
              <a:rPr kumimoji="1" lang="en-US" altLang="ja-JP" sz="2700" dirty="0"/>
              <a:t>Synchrotron emission.</a:t>
            </a:r>
            <a:endParaRPr kumimoji="1" lang="ja-JP" altLang="en-US" sz="2700" dirty="0"/>
          </a:p>
        </p:txBody>
      </p:sp>
      <mc:AlternateContent xmlns:mc="http://schemas.openxmlformats.org/markup-compatibility/2006" xmlns:a14="http://schemas.microsoft.com/office/drawing/2010/main">
        <mc:Choice Requires="a14">
          <p:sp>
            <p:nvSpPr>
              <p:cNvPr id="14" name="テキスト ボックス 13"/>
              <p:cNvSpPr txBox="1"/>
              <p:nvPr/>
            </p:nvSpPr>
            <p:spPr>
              <a:xfrm>
                <a:off x="917537" y="1775262"/>
                <a:ext cx="653833"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𝜈</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𝐿</m:t>
                          </m:r>
                        </m:e>
                        <m:sub>
                          <m:r>
                            <a:rPr kumimoji="1" lang="en-US" altLang="ja-JP" sz="2700" i="1">
                              <a:latin typeface="Cambria Math" panose="02040503050406030204" pitchFamily="18" charset="0"/>
                            </a:rPr>
                            <m:t>𝜈</m:t>
                          </m:r>
                        </m:sub>
                      </m:sSub>
                    </m:oMath>
                  </m:oMathPara>
                </a14:m>
                <a:endParaRPr kumimoji="1" lang="ja-JP" altLang="en-US" sz="2700"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917537" y="1775262"/>
                <a:ext cx="653833" cy="415498"/>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p:cNvSpPr txBox="1"/>
              <p:nvPr/>
            </p:nvSpPr>
            <p:spPr>
              <a:xfrm>
                <a:off x="1168452" y="4952252"/>
                <a:ext cx="1631793" cy="4537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𝜀</m:t>
                          </m:r>
                        </m:e>
                        <m:sub>
                          <m:r>
                            <m:rPr>
                              <m:sty m:val="p"/>
                            </m:rPr>
                            <a:rPr kumimoji="1" lang="en-US" altLang="ja-JP" sz="2700" i="1">
                              <a:latin typeface="Cambria Math" panose="02040503050406030204" pitchFamily="18" charset="0"/>
                            </a:rPr>
                            <m:t>typ</m:t>
                          </m:r>
                        </m:sub>
                      </m:sSub>
                      <m:r>
                        <a:rPr kumimoji="1" lang="en-US" altLang="ja-JP" sz="2700" i="1">
                          <a:latin typeface="Cambria Math" panose="02040503050406030204" pitchFamily="18" charset="0"/>
                        </a:rPr>
                        <m:t>(</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𝛾</m:t>
                          </m:r>
                        </m:e>
                        <m:sub>
                          <m:r>
                            <m:rPr>
                              <m:sty m:val="p"/>
                            </m:rPr>
                            <a:rPr kumimoji="1" lang="en-US" altLang="ja-JP" sz="2700" i="1">
                              <a:latin typeface="Cambria Math" panose="02040503050406030204" pitchFamily="18" charset="0"/>
                            </a:rPr>
                            <m:t>min</m:t>
                          </m:r>
                        </m:sub>
                      </m:sSub>
                      <m:r>
                        <a:rPr kumimoji="1" lang="en-US" altLang="ja-JP" sz="2700" i="1">
                          <a:latin typeface="Cambria Math" panose="02040503050406030204" pitchFamily="18" charset="0"/>
                        </a:rPr>
                        <m:t>)</m:t>
                      </m:r>
                    </m:oMath>
                  </m:oMathPara>
                </a14:m>
                <a:endParaRPr kumimoji="1" lang="ja-JP" altLang="en-US" sz="2700" dirty="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1168452" y="4952252"/>
                <a:ext cx="1631793" cy="453714"/>
              </a:xfrm>
              <a:prstGeom prst="rect">
                <a:avLst/>
              </a:prstGeom>
              <a:blipFill rotWithShape="0">
                <a:blip r:embed="rId4"/>
                <a:stretch>
                  <a:fillRect b="-1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p:cNvSpPr txBox="1"/>
              <p:nvPr/>
            </p:nvSpPr>
            <p:spPr>
              <a:xfrm>
                <a:off x="2788084" y="4952250"/>
                <a:ext cx="1262269" cy="4537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𝜀</m:t>
                          </m:r>
                        </m:e>
                        <m:sub>
                          <m:r>
                            <m:rPr>
                              <m:sty m:val="p"/>
                            </m:rPr>
                            <a:rPr kumimoji="1" lang="en-US" altLang="ja-JP" sz="2700" i="1">
                              <a:latin typeface="Cambria Math" panose="02040503050406030204" pitchFamily="18" charset="0"/>
                            </a:rPr>
                            <m:t>typ</m:t>
                          </m:r>
                        </m:sub>
                      </m:sSub>
                      <m:r>
                        <a:rPr kumimoji="1" lang="en-US" altLang="ja-JP" sz="2700" i="1">
                          <a:latin typeface="Cambria Math" panose="02040503050406030204" pitchFamily="18" charset="0"/>
                        </a:rPr>
                        <m:t>(</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𝛾</m:t>
                          </m:r>
                        </m:e>
                        <m:sub>
                          <m:r>
                            <m:rPr>
                              <m:sty m:val="p"/>
                            </m:rPr>
                            <a:rPr kumimoji="1" lang="en-US" altLang="ja-JP" sz="2700">
                              <a:latin typeface="Cambria Math" panose="02040503050406030204" pitchFamily="18" charset="0"/>
                            </a:rPr>
                            <m:t>c</m:t>
                          </m:r>
                        </m:sub>
                      </m:sSub>
                      <m:r>
                        <a:rPr kumimoji="1" lang="en-US" altLang="ja-JP" sz="2700" i="1">
                          <a:latin typeface="Cambria Math" panose="02040503050406030204" pitchFamily="18" charset="0"/>
                        </a:rPr>
                        <m:t>)</m:t>
                      </m:r>
                    </m:oMath>
                  </m:oMathPara>
                </a14:m>
                <a:endParaRPr kumimoji="1" lang="ja-JP" altLang="en-US" sz="2700" dirty="0"/>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2788084" y="4952250"/>
                <a:ext cx="1262269" cy="453714"/>
              </a:xfrm>
              <a:prstGeom prst="rect">
                <a:avLst/>
              </a:prstGeom>
              <a:blipFill rotWithShape="0">
                <a:blip r:embed="rId5"/>
                <a:stretch>
                  <a:fillRect b="-1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6"/>
              <p:cNvSpPr txBox="1"/>
              <p:nvPr/>
            </p:nvSpPr>
            <p:spPr>
              <a:xfrm>
                <a:off x="4190558" y="4930853"/>
                <a:ext cx="1646989" cy="4537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𝜀</m:t>
                          </m:r>
                        </m:e>
                        <m:sub>
                          <m:r>
                            <m:rPr>
                              <m:sty m:val="p"/>
                            </m:rPr>
                            <a:rPr kumimoji="1" lang="en-US" altLang="ja-JP" sz="2700" i="1">
                              <a:latin typeface="Cambria Math" panose="02040503050406030204" pitchFamily="18" charset="0"/>
                            </a:rPr>
                            <m:t>typ</m:t>
                          </m:r>
                        </m:sub>
                      </m:sSub>
                      <m:r>
                        <a:rPr kumimoji="1" lang="en-US" altLang="ja-JP" sz="2700" i="1">
                          <a:latin typeface="Cambria Math" panose="02040503050406030204" pitchFamily="18" charset="0"/>
                        </a:rPr>
                        <m:t>(</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𝛾</m:t>
                          </m:r>
                        </m:e>
                        <m:sub>
                          <m:r>
                            <m:rPr>
                              <m:sty m:val="p"/>
                            </m:rPr>
                            <a:rPr kumimoji="1" lang="en-US" altLang="ja-JP" sz="2700">
                              <a:latin typeface="Cambria Math" panose="02040503050406030204" pitchFamily="18" charset="0"/>
                            </a:rPr>
                            <m:t>max</m:t>
                          </m:r>
                        </m:sub>
                      </m:sSub>
                      <m:r>
                        <a:rPr kumimoji="1" lang="en-US" altLang="ja-JP" sz="2700" i="1">
                          <a:latin typeface="Cambria Math" panose="02040503050406030204" pitchFamily="18" charset="0"/>
                        </a:rPr>
                        <m:t>)</m:t>
                      </m:r>
                    </m:oMath>
                  </m:oMathPara>
                </a14:m>
                <a:endParaRPr kumimoji="1" lang="ja-JP" altLang="en-US" sz="2700" dirty="0"/>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4190558" y="4930853"/>
                <a:ext cx="1646989" cy="453714"/>
              </a:xfrm>
              <a:prstGeom prst="rect">
                <a:avLst/>
              </a:prstGeom>
              <a:blipFill rotWithShape="0">
                <a:blip r:embed="rId6"/>
                <a:stretch>
                  <a:fillRect b="-1351"/>
                </a:stretch>
              </a:blipFill>
            </p:spPr>
            <p:txBody>
              <a:bodyPr/>
              <a:lstStyle/>
              <a:p>
                <a:r>
                  <a:rPr lang="ja-JP" altLang="en-US">
                    <a:noFill/>
                  </a:rPr>
                  <a:t> </a:t>
                </a:r>
              </a:p>
            </p:txBody>
          </p:sp>
        </mc:Fallback>
      </mc:AlternateContent>
      <p:sp>
        <p:nvSpPr>
          <p:cNvPr id="18" name="テキスト ボックス 17"/>
          <p:cNvSpPr txBox="1"/>
          <p:nvPr/>
        </p:nvSpPr>
        <p:spPr>
          <a:xfrm>
            <a:off x="8464021" y="4457012"/>
            <a:ext cx="65" cy="415498"/>
          </a:xfrm>
          <a:prstGeom prst="rect">
            <a:avLst/>
          </a:prstGeom>
          <a:noFill/>
        </p:spPr>
        <p:txBody>
          <a:bodyPr wrap="none" lIns="0" tIns="0" rIns="0" bIns="0" rtlCol="0">
            <a:spAutoFit/>
          </a:bodyPr>
          <a:lstStyle/>
          <a:p>
            <a:endParaRPr kumimoji="1" lang="ja-JP" altLang="en-US" sz="2700" dirty="0"/>
          </a:p>
        </p:txBody>
      </p:sp>
      <p:cxnSp>
        <p:nvCxnSpPr>
          <p:cNvPr id="20" name="直線コネクタ 19"/>
          <p:cNvCxnSpPr/>
          <p:nvPr/>
        </p:nvCxnSpPr>
        <p:spPr bwMode="auto">
          <a:xfrm flipV="1">
            <a:off x="2138646" y="2458048"/>
            <a:ext cx="1079953" cy="1079953"/>
          </a:xfrm>
          <a:prstGeom prst="line">
            <a:avLst/>
          </a:pr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1" name="テキスト ボックス 20"/>
              <p:cNvSpPr txBox="1"/>
              <p:nvPr/>
            </p:nvSpPr>
            <p:spPr>
              <a:xfrm>
                <a:off x="1814660" y="2549751"/>
                <a:ext cx="1136144" cy="3943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i="1">
                              <a:latin typeface="Cambria Math" panose="02040503050406030204" pitchFamily="18" charset="0"/>
                            </a:rPr>
                          </m:ctrlPr>
                        </m:sSupPr>
                        <m:e>
                          <m:r>
                            <a:rPr kumimoji="1" lang="en-US" altLang="ja-JP" sz="2400" i="1">
                              <a:latin typeface="Cambria Math" panose="02040503050406030204" pitchFamily="18" charset="0"/>
                            </a:rPr>
                            <m:t>𝜀</m:t>
                          </m:r>
                        </m:e>
                        <m:sup>
                          <m:d>
                            <m:dPr>
                              <m:ctrlPr>
                                <a:rPr kumimoji="1" lang="en-US" altLang="ja-JP" sz="2400" i="1">
                                  <a:latin typeface="Cambria Math" panose="02040503050406030204" pitchFamily="18" charset="0"/>
                                </a:rPr>
                              </m:ctrlPr>
                            </m:dPr>
                            <m:e>
                              <m:r>
                                <a:rPr kumimoji="1" lang="en-US" altLang="ja-JP" sz="2400" i="1">
                                  <a:latin typeface="Cambria Math" panose="02040503050406030204" pitchFamily="18" charset="0"/>
                                </a:rPr>
                                <m:t>3−</m:t>
                              </m:r>
                              <m:r>
                                <a:rPr kumimoji="1" lang="en-US" altLang="ja-JP" sz="2400" i="1">
                                  <a:latin typeface="Cambria Math" panose="02040503050406030204" pitchFamily="18" charset="0"/>
                                </a:rPr>
                                <m:t>𝑝</m:t>
                              </m:r>
                            </m:e>
                          </m:d>
                          <m:r>
                            <a:rPr kumimoji="1" lang="en-US" altLang="ja-JP" sz="2400" i="1">
                              <a:latin typeface="Cambria Math" panose="02040503050406030204" pitchFamily="18" charset="0"/>
                            </a:rPr>
                            <m:t>/2</m:t>
                          </m:r>
                        </m:sup>
                      </m:sSup>
                    </m:oMath>
                  </m:oMathPara>
                </a14:m>
                <a:endParaRPr kumimoji="1" lang="ja-JP" altLang="en-US" sz="2400" dirty="0"/>
              </a:p>
            </p:txBody>
          </p:sp>
        </mc:Choice>
        <mc:Fallback xmlns="">
          <p:sp>
            <p:nvSpPr>
              <p:cNvPr id="21" name="テキスト ボックス 20"/>
              <p:cNvSpPr txBox="1">
                <a:spLocks noRot="1" noChangeAspect="1" noMove="1" noResize="1" noEditPoints="1" noAdjustHandles="1" noChangeArrowheads="1" noChangeShapeType="1" noTextEdit="1"/>
              </p:cNvSpPr>
              <p:nvPr/>
            </p:nvSpPr>
            <p:spPr>
              <a:xfrm>
                <a:off x="1814660" y="2549751"/>
                <a:ext cx="1136144" cy="394339"/>
              </a:xfrm>
              <a:prstGeom prst="rect">
                <a:avLst/>
              </a:prstGeom>
              <a:blipFill rotWithShape="0">
                <a:blip r:embed="rId7"/>
                <a:stretch>
                  <a:fillRect/>
                </a:stretch>
              </a:blipFill>
            </p:spPr>
            <p:txBody>
              <a:bodyPr/>
              <a:lstStyle/>
              <a:p>
                <a:r>
                  <a:rPr lang="ja-JP" altLang="en-US">
                    <a:noFill/>
                  </a:rPr>
                  <a:t> </a:t>
                </a:r>
              </a:p>
            </p:txBody>
          </p:sp>
        </mc:Fallback>
      </mc:AlternateContent>
      <p:cxnSp>
        <p:nvCxnSpPr>
          <p:cNvPr id="22" name="直線コネクタ 21"/>
          <p:cNvCxnSpPr/>
          <p:nvPr/>
        </p:nvCxnSpPr>
        <p:spPr bwMode="auto">
          <a:xfrm flipH="1" flipV="1">
            <a:off x="3234257" y="2446298"/>
            <a:ext cx="1118292" cy="1091704"/>
          </a:xfrm>
          <a:prstGeom prst="line">
            <a:avLst/>
          </a:pr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6" name="テキスト ボックス 25"/>
              <p:cNvSpPr txBox="1"/>
              <p:nvPr/>
            </p:nvSpPr>
            <p:spPr>
              <a:xfrm>
                <a:off x="3621691" y="2542529"/>
                <a:ext cx="1136144" cy="3943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i="1">
                              <a:latin typeface="Cambria Math" panose="02040503050406030204" pitchFamily="18" charset="0"/>
                            </a:rPr>
                          </m:ctrlPr>
                        </m:sSupPr>
                        <m:e>
                          <m:r>
                            <a:rPr kumimoji="1" lang="en-US" altLang="ja-JP" sz="2400" i="1">
                              <a:latin typeface="Cambria Math" panose="02040503050406030204" pitchFamily="18" charset="0"/>
                            </a:rPr>
                            <m:t>𝜀</m:t>
                          </m:r>
                        </m:e>
                        <m:sup>
                          <m:d>
                            <m:dPr>
                              <m:ctrlPr>
                                <a:rPr kumimoji="1" lang="en-US" altLang="ja-JP" sz="2400" i="1">
                                  <a:latin typeface="Cambria Math" panose="02040503050406030204" pitchFamily="18" charset="0"/>
                                </a:rPr>
                              </m:ctrlPr>
                            </m:dPr>
                            <m:e>
                              <m:r>
                                <a:rPr kumimoji="1" lang="en-US" altLang="ja-JP" sz="2400" i="1">
                                  <a:latin typeface="Cambria Math" panose="02040503050406030204" pitchFamily="18" charset="0"/>
                                </a:rPr>
                                <m:t>2−</m:t>
                              </m:r>
                              <m:r>
                                <a:rPr kumimoji="1" lang="en-US" altLang="ja-JP" sz="2400" i="1">
                                  <a:latin typeface="Cambria Math" panose="02040503050406030204" pitchFamily="18" charset="0"/>
                                </a:rPr>
                                <m:t>𝑝</m:t>
                              </m:r>
                            </m:e>
                          </m:d>
                          <m:r>
                            <a:rPr kumimoji="1" lang="en-US" altLang="ja-JP" sz="2400" i="1">
                              <a:latin typeface="Cambria Math" panose="02040503050406030204" pitchFamily="18" charset="0"/>
                            </a:rPr>
                            <m:t>/2</m:t>
                          </m:r>
                        </m:sup>
                      </m:sSup>
                    </m:oMath>
                  </m:oMathPara>
                </a14:m>
                <a:endParaRPr kumimoji="1" lang="ja-JP" altLang="en-US" sz="2400" dirty="0"/>
              </a:p>
            </p:txBody>
          </p:sp>
        </mc:Choice>
        <mc:Fallback xmlns="">
          <p:sp>
            <p:nvSpPr>
              <p:cNvPr id="26" name="テキスト ボックス 25"/>
              <p:cNvSpPr txBox="1">
                <a:spLocks noRot="1" noChangeAspect="1" noMove="1" noResize="1" noEditPoints="1" noAdjustHandles="1" noChangeArrowheads="1" noChangeShapeType="1" noTextEdit="1"/>
              </p:cNvSpPr>
              <p:nvPr/>
            </p:nvSpPr>
            <p:spPr>
              <a:xfrm>
                <a:off x="3621691" y="2542529"/>
                <a:ext cx="1136144" cy="394339"/>
              </a:xfrm>
              <a:prstGeom prst="rect">
                <a:avLst/>
              </a:prstGeom>
              <a:blipFill rotWithShape="0">
                <a:blip r:embed="rId8"/>
                <a:stretch>
                  <a:fillRect/>
                </a:stretch>
              </a:blipFill>
            </p:spPr>
            <p:txBody>
              <a:bodyPr/>
              <a:lstStyle/>
              <a:p>
                <a:r>
                  <a:rPr lang="ja-JP" altLang="en-US">
                    <a:noFill/>
                  </a:rPr>
                  <a:t> </a:t>
                </a:r>
              </a:p>
            </p:txBody>
          </p:sp>
        </mc:Fallback>
      </mc:AlternateContent>
      <p:cxnSp>
        <p:nvCxnSpPr>
          <p:cNvPr id="27" name="直線コネクタ 26"/>
          <p:cNvCxnSpPr/>
          <p:nvPr/>
        </p:nvCxnSpPr>
        <p:spPr bwMode="auto">
          <a:xfrm flipH="1">
            <a:off x="1636139" y="2458048"/>
            <a:ext cx="1582460" cy="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0" name="テキスト ボックス 29"/>
              <p:cNvSpPr txBox="1"/>
              <p:nvPr/>
            </p:nvSpPr>
            <p:spPr>
              <a:xfrm>
                <a:off x="919827" y="2254333"/>
                <a:ext cx="742126" cy="4537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𝐿</m:t>
                          </m:r>
                        </m:e>
                        <m:sub>
                          <m:r>
                            <m:rPr>
                              <m:sty m:val="p"/>
                            </m:rPr>
                            <a:rPr kumimoji="1" lang="en-US" altLang="ja-JP" sz="2700">
                              <a:latin typeface="Cambria Math" panose="02040503050406030204" pitchFamily="18" charset="0"/>
                            </a:rPr>
                            <m:t>syn</m:t>
                          </m:r>
                        </m:sub>
                      </m:sSub>
                    </m:oMath>
                  </m:oMathPara>
                </a14:m>
                <a:endParaRPr kumimoji="1" lang="ja-JP" altLang="en-US" sz="2700" dirty="0"/>
              </a:p>
            </p:txBody>
          </p:sp>
        </mc:Choice>
        <mc:Fallback xmlns="">
          <p:sp>
            <p:nvSpPr>
              <p:cNvPr id="30" name="テキスト ボックス 29"/>
              <p:cNvSpPr txBox="1">
                <a:spLocks noRot="1" noChangeAspect="1" noMove="1" noResize="1" noEditPoints="1" noAdjustHandles="1" noChangeArrowheads="1" noChangeShapeType="1" noTextEdit="1"/>
              </p:cNvSpPr>
              <p:nvPr/>
            </p:nvSpPr>
            <p:spPr>
              <a:xfrm>
                <a:off x="919827" y="2254333"/>
                <a:ext cx="742126" cy="453714"/>
              </a:xfrm>
              <a:prstGeom prst="rect">
                <a:avLst/>
              </a:prstGeom>
              <a:blipFill rotWithShape="0">
                <a:blip r:embed="rId9"/>
                <a:stretch>
                  <a:fillRect b="-135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p:cNvSpPr txBox="1"/>
              <p:nvPr/>
            </p:nvSpPr>
            <p:spPr>
              <a:xfrm>
                <a:off x="1167020" y="6107975"/>
                <a:ext cx="5637249" cy="507831"/>
              </a:xfrm>
              <a:prstGeom prst="rect">
                <a:avLst/>
              </a:prstGeom>
              <a:noFill/>
            </p:spPr>
            <p:txBody>
              <a:bodyPr wrap="none" rtlCol="0">
                <a:spAutoFit/>
              </a:bodyPr>
              <a:lstStyle/>
              <a:p>
                <a:r>
                  <a:rPr kumimoji="1" lang="en-US" altLang="ja-JP" sz="2700" dirty="0"/>
                  <a:t>Size </a:t>
                </a:r>
                <a14:m>
                  <m:oMath xmlns:m="http://schemas.openxmlformats.org/officeDocument/2006/math">
                    <m:r>
                      <a:rPr kumimoji="1" lang="en-US" altLang="ja-JP" sz="2700" i="1">
                        <a:latin typeface="Cambria Math" panose="02040503050406030204" pitchFamily="18" charset="0"/>
                      </a:rPr>
                      <m:t>𝑅</m:t>
                    </m:r>
                    <m:r>
                      <a:rPr kumimoji="1" lang="en-US" altLang="ja-JP" sz="2700" i="1">
                        <a:latin typeface="Cambria Math" panose="02040503050406030204" pitchFamily="18" charset="0"/>
                      </a:rPr>
                      <m:t>→</m:t>
                    </m:r>
                  </m:oMath>
                </a14:m>
                <a:r>
                  <a:rPr kumimoji="1" lang="en-US" altLang="ja-JP" sz="2700" dirty="0"/>
                  <a:t> Photon escape time </a:t>
                </a:r>
                <a14:m>
                  <m:oMath xmlns:m="http://schemas.openxmlformats.org/officeDocument/2006/math">
                    <m:r>
                      <a:rPr kumimoji="1" lang="en-US" altLang="ja-JP" sz="2700" i="1">
                        <a:latin typeface="Cambria Math" panose="02040503050406030204" pitchFamily="18" charset="0"/>
                      </a:rPr>
                      <m:t>𝑅</m:t>
                    </m:r>
                    <m:r>
                      <a:rPr kumimoji="1" lang="en-US" altLang="ja-JP" sz="2700" i="1">
                        <a:latin typeface="Cambria Math" panose="02040503050406030204" pitchFamily="18" charset="0"/>
                      </a:rPr>
                      <m:t>/</m:t>
                    </m:r>
                    <m:r>
                      <a:rPr kumimoji="1" lang="en-US" altLang="ja-JP" sz="2700" i="1">
                        <a:latin typeface="Cambria Math" panose="02040503050406030204" pitchFamily="18" charset="0"/>
                      </a:rPr>
                      <m:t>𝑐</m:t>
                    </m:r>
                  </m:oMath>
                </a14:m>
                <a:r>
                  <a:rPr kumimoji="1" lang="en-US" altLang="ja-JP" sz="2700" dirty="0"/>
                  <a:t> </a:t>
                </a:r>
                <a:endParaRPr kumimoji="1" lang="ja-JP" altLang="en-US" sz="2700" dirty="0"/>
              </a:p>
            </p:txBody>
          </p:sp>
        </mc:Choice>
        <mc:Fallback xmlns="">
          <p:sp>
            <p:nvSpPr>
              <p:cNvPr id="31" name="テキスト ボックス 30"/>
              <p:cNvSpPr txBox="1">
                <a:spLocks noRot="1" noChangeAspect="1" noMove="1" noResize="1" noEditPoints="1" noAdjustHandles="1" noChangeArrowheads="1" noChangeShapeType="1" noTextEdit="1"/>
              </p:cNvSpPr>
              <p:nvPr/>
            </p:nvSpPr>
            <p:spPr>
              <a:xfrm>
                <a:off x="1167020" y="6107975"/>
                <a:ext cx="5637249" cy="507831"/>
              </a:xfrm>
              <a:prstGeom prst="rect">
                <a:avLst/>
              </a:prstGeom>
              <a:blipFill rotWithShape="0">
                <a:blip r:embed="rId10"/>
                <a:stretch>
                  <a:fillRect l="-2054" t="-13253" b="-28916"/>
                </a:stretch>
              </a:blipFill>
            </p:spPr>
            <p:txBody>
              <a:bodyPr/>
              <a:lstStyle/>
              <a:p>
                <a:r>
                  <a:rPr lang="ja-JP" altLang="en-US">
                    <a:noFill/>
                  </a:rPr>
                  <a:t> </a:t>
                </a:r>
              </a:p>
            </p:txBody>
          </p:sp>
        </mc:Fallback>
      </mc:AlternateContent>
      <p:sp>
        <p:nvSpPr>
          <p:cNvPr id="32" name="テキスト ボックス 31"/>
          <p:cNvSpPr txBox="1"/>
          <p:nvPr/>
        </p:nvSpPr>
        <p:spPr>
          <a:xfrm>
            <a:off x="1216804" y="6964697"/>
            <a:ext cx="6091732" cy="507831"/>
          </a:xfrm>
          <a:prstGeom prst="rect">
            <a:avLst/>
          </a:prstGeom>
          <a:noFill/>
        </p:spPr>
        <p:txBody>
          <a:bodyPr wrap="none" rtlCol="0">
            <a:spAutoFit/>
          </a:bodyPr>
          <a:lstStyle/>
          <a:p>
            <a:r>
              <a:rPr kumimoji="1" lang="en-US" altLang="ja-JP" sz="2700" dirty="0"/>
              <a:t>Synchrotron photon energy density</a:t>
            </a:r>
            <a:endParaRPr kumimoji="1" lang="ja-JP" altLang="en-US" sz="2700" dirty="0"/>
          </a:p>
        </p:txBody>
      </p:sp>
      <mc:AlternateContent xmlns:mc="http://schemas.openxmlformats.org/markup-compatibility/2006" xmlns:a14="http://schemas.microsoft.com/office/drawing/2010/main">
        <mc:Choice Requires="a14">
          <p:sp>
            <p:nvSpPr>
              <p:cNvPr id="33" name="テキスト ボックス 32"/>
              <p:cNvSpPr txBox="1"/>
              <p:nvPr/>
            </p:nvSpPr>
            <p:spPr>
              <a:xfrm>
                <a:off x="2072620" y="7789593"/>
                <a:ext cx="3724545" cy="7807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𝑈</m:t>
                              </m:r>
                            </m:e>
                            <m:sub>
                              <m:r>
                                <a:rPr kumimoji="1" lang="en-US" altLang="ja-JP" sz="2700" i="1">
                                  <a:latin typeface="Cambria Math" panose="02040503050406030204" pitchFamily="18" charset="0"/>
                                </a:rPr>
                                <m:t>𝛾</m:t>
                              </m:r>
                            </m:sub>
                          </m:sSub>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𝑅</m:t>
                              </m:r>
                            </m:num>
                            <m:den>
                              <m:r>
                                <a:rPr kumimoji="1" lang="en-US" altLang="ja-JP" sz="2700" i="1">
                                  <a:latin typeface="Cambria Math" panose="02040503050406030204" pitchFamily="18" charset="0"/>
                                </a:rPr>
                                <m:t>𝑐</m:t>
                              </m:r>
                            </m:den>
                          </m:f>
                          <m:r>
                            <a:rPr kumimoji="1" lang="en-US" altLang="ja-JP" sz="2700" i="1">
                              <a:latin typeface="Cambria Math" panose="02040503050406030204" pitchFamily="18" charset="0"/>
                            </a:rPr>
                            <m:t>𝐿</m:t>
                          </m:r>
                        </m:e>
                        <m:sub>
                          <m:r>
                            <m:rPr>
                              <m:sty m:val="p"/>
                            </m:rPr>
                            <a:rPr kumimoji="1" lang="en-US" altLang="ja-JP" sz="2700" i="1">
                              <a:latin typeface="Cambria Math" panose="02040503050406030204" pitchFamily="18" charset="0"/>
                            </a:rPr>
                            <m:t>syn</m:t>
                          </m:r>
                        </m:sub>
                      </m:sSub>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3</m:t>
                          </m:r>
                        </m:num>
                        <m:den>
                          <m:r>
                            <a:rPr kumimoji="1" lang="en-US" altLang="ja-JP" sz="2700" i="1">
                              <a:latin typeface="Cambria Math" panose="02040503050406030204" pitchFamily="18" charset="0"/>
                            </a:rPr>
                            <m:t>4</m:t>
                          </m:r>
                          <m:r>
                            <a:rPr kumimoji="1" lang="en-US" altLang="ja-JP" sz="2700" i="1">
                              <a:latin typeface="Cambria Math" panose="02040503050406030204" pitchFamily="18" charset="0"/>
                            </a:rPr>
                            <m:t>𝜋</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𝑅</m:t>
                              </m:r>
                            </m:e>
                            <m:sup>
                              <m:r>
                                <a:rPr kumimoji="1" lang="en-US" altLang="ja-JP" sz="2700" i="1">
                                  <a:latin typeface="Cambria Math" panose="02040503050406030204" pitchFamily="18" charset="0"/>
                                </a:rPr>
                                <m:t>3</m:t>
                              </m:r>
                            </m:sup>
                          </m:sSup>
                        </m:den>
                      </m:f>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𝑅</m:t>
                          </m:r>
                        </m:e>
                        <m:sup>
                          <m:r>
                            <a:rPr kumimoji="1" lang="en-US" altLang="ja-JP" sz="2700" i="1">
                              <a:latin typeface="Cambria Math" panose="02040503050406030204" pitchFamily="18" charset="0"/>
                            </a:rPr>
                            <m:t>−2</m:t>
                          </m:r>
                        </m:sup>
                      </m:sSup>
                    </m:oMath>
                  </m:oMathPara>
                </a14:m>
                <a:endParaRPr kumimoji="1" lang="ja-JP" altLang="en-US" sz="2700" dirty="0"/>
              </a:p>
            </p:txBody>
          </p:sp>
        </mc:Choice>
        <mc:Fallback xmlns="">
          <p:sp>
            <p:nvSpPr>
              <p:cNvPr id="33" name="テキスト ボックス 32"/>
              <p:cNvSpPr txBox="1">
                <a:spLocks noRot="1" noChangeAspect="1" noMove="1" noResize="1" noEditPoints="1" noAdjustHandles="1" noChangeArrowheads="1" noChangeShapeType="1" noTextEdit="1"/>
              </p:cNvSpPr>
              <p:nvPr/>
            </p:nvSpPr>
            <p:spPr>
              <a:xfrm>
                <a:off x="2072620" y="7789593"/>
                <a:ext cx="3724545" cy="780727"/>
              </a:xfrm>
              <a:prstGeom prst="rect">
                <a:avLst/>
              </a:prstGeom>
              <a:blipFill rotWithShape="0">
                <a:blip r:embed="rId11"/>
                <a:stretch>
                  <a:fillRect/>
                </a:stretch>
              </a:blipFill>
            </p:spPr>
            <p:txBody>
              <a:bodyPr/>
              <a:lstStyle/>
              <a:p>
                <a:r>
                  <a:rPr lang="ja-JP" altLang="en-US">
                    <a:noFill/>
                  </a:rPr>
                  <a:t> </a:t>
                </a:r>
              </a:p>
            </p:txBody>
          </p:sp>
        </mc:Fallback>
      </mc:AlternateContent>
      <p:cxnSp>
        <p:nvCxnSpPr>
          <p:cNvPr id="34" name="直線矢印コネクタ 33"/>
          <p:cNvCxnSpPr/>
          <p:nvPr/>
        </p:nvCxnSpPr>
        <p:spPr bwMode="auto">
          <a:xfrm>
            <a:off x="8843087" y="4710725"/>
            <a:ext cx="661864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線矢印コネクタ 34"/>
          <p:cNvCxnSpPr/>
          <p:nvPr/>
        </p:nvCxnSpPr>
        <p:spPr bwMode="auto">
          <a:xfrm flipV="1">
            <a:off x="8843086" y="1956844"/>
            <a:ext cx="0" cy="275388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直線コネクタ 36"/>
          <p:cNvCxnSpPr/>
          <p:nvPr/>
        </p:nvCxnSpPr>
        <p:spPr bwMode="auto">
          <a:xfrm>
            <a:off x="10409019" y="2388825"/>
            <a:ext cx="0" cy="232190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9" name="テキスト ボックス 38"/>
              <p:cNvSpPr txBox="1"/>
              <p:nvPr/>
            </p:nvSpPr>
            <p:spPr>
              <a:xfrm>
                <a:off x="8107956" y="1706039"/>
                <a:ext cx="653833"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𝜈</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𝐿</m:t>
                          </m:r>
                        </m:e>
                        <m:sub>
                          <m:r>
                            <a:rPr kumimoji="1" lang="en-US" altLang="ja-JP" sz="2700" i="1">
                              <a:latin typeface="Cambria Math" panose="02040503050406030204" pitchFamily="18" charset="0"/>
                            </a:rPr>
                            <m:t>𝜈</m:t>
                          </m:r>
                        </m:sub>
                      </m:sSub>
                    </m:oMath>
                  </m:oMathPara>
                </a14:m>
                <a:endParaRPr kumimoji="1" lang="ja-JP" altLang="en-US" sz="2700" dirty="0"/>
              </a:p>
            </p:txBody>
          </p:sp>
        </mc:Choice>
        <mc:Fallback xmlns="">
          <p:sp>
            <p:nvSpPr>
              <p:cNvPr id="39" name="テキスト ボックス 38"/>
              <p:cNvSpPr txBox="1">
                <a:spLocks noRot="1" noChangeAspect="1" noMove="1" noResize="1" noEditPoints="1" noAdjustHandles="1" noChangeArrowheads="1" noChangeShapeType="1" noTextEdit="1"/>
              </p:cNvSpPr>
              <p:nvPr/>
            </p:nvSpPr>
            <p:spPr>
              <a:xfrm>
                <a:off x="3881197" y="1137535"/>
                <a:ext cx="434799" cy="276999"/>
              </a:xfrm>
              <a:prstGeom prst="rect">
                <a:avLst/>
              </a:prstGeom>
              <a:blipFill rotWithShape="0">
                <a:blip r:embed="rId12"/>
                <a:stretch>
                  <a:fillRect l="-5634" b="-1555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1" name="テキスト ボックス 40"/>
              <p:cNvSpPr txBox="1"/>
              <p:nvPr/>
            </p:nvSpPr>
            <p:spPr>
              <a:xfrm>
                <a:off x="9978406" y="4813856"/>
                <a:ext cx="1262269" cy="4537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𝜀</m:t>
                          </m:r>
                        </m:e>
                        <m:sub>
                          <m:r>
                            <m:rPr>
                              <m:sty m:val="p"/>
                            </m:rPr>
                            <a:rPr kumimoji="1" lang="en-US" altLang="ja-JP" sz="2700" i="1">
                              <a:latin typeface="Cambria Math" panose="02040503050406030204" pitchFamily="18" charset="0"/>
                            </a:rPr>
                            <m:t>typ</m:t>
                          </m:r>
                        </m:sub>
                      </m:sSub>
                      <m:r>
                        <a:rPr kumimoji="1" lang="en-US" altLang="ja-JP" sz="2700" i="1">
                          <a:latin typeface="Cambria Math" panose="02040503050406030204" pitchFamily="18" charset="0"/>
                        </a:rPr>
                        <m:t>(</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𝛾</m:t>
                          </m:r>
                        </m:e>
                        <m:sub>
                          <m:r>
                            <m:rPr>
                              <m:sty m:val="p"/>
                            </m:rPr>
                            <a:rPr kumimoji="1" lang="en-US" altLang="ja-JP" sz="2700">
                              <a:latin typeface="Cambria Math" panose="02040503050406030204" pitchFamily="18" charset="0"/>
                            </a:rPr>
                            <m:t>c</m:t>
                          </m:r>
                        </m:sub>
                      </m:sSub>
                      <m:r>
                        <a:rPr kumimoji="1" lang="en-US" altLang="ja-JP" sz="2700" i="1">
                          <a:latin typeface="Cambria Math" panose="02040503050406030204" pitchFamily="18" charset="0"/>
                        </a:rPr>
                        <m:t>)</m:t>
                      </m:r>
                    </m:oMath>
                  </m:oMathPara>
                </a14:m>
                <a:endParaRPr kumimoji="1" lang="ja-JP" altLang="en-US" sz="2700" dirty="0"/>
              </a:p>
            </p:txBody>
          </p:sp>
        </mc:Choice>
        <mc:Fallback xmlns="">
          <p:sp>
            <p:nvSpPr>
              <p:cNvPr id="41" name="テキスト ボックス 40"/>
              <p:cNvSpPr txBox="1">
                <a:spLocks noRot="1" noChangeAspect="1" noMove="1" noResize="1" noEditPoints="1" noAdjustHandles="1" noChangeArrowheads="1" noChangeShapeType="1" noTextEdit="1"/>
              </p:cNvSpPr>
              <p:nvPr/>
            </p:nvSpPr>
            <p:spPr>
              <a:xfrm>
                <a:off x="5128356" y="3209733"/>
                <a:ext cx="849463" cy="302519"/>
              </a:xfrm>
              <a:prstGeom prst="rect">
                <a:avLst/>
              </a:prstGeom>
              <a:blipFill rotWithShape="0">
                <a:blip r:embed="rId13"/>
                <a:stretch>
                  <a:fillRect l="-2143" t="-2041" r="-7857" b="-26531"/>
                </a:stretch>
              </a:blipFill>
            </p:spPr>
            <p:txBody>
              <a:bodyPr/>
              <a:lstStyle/>
              <a:p>
                <a:r>
                  <a:rPr lang="ja-JP" altLang="en-US">
                    <a:noFill/>
                  </a:rPr>
                  <a:t> </a:t>
                </a:r>
              </a:p>
            </p:txBody>
          </p:sp>
        </mc:Fallback>
      </mc:AlternateContent>
      <p:sp>
        <p:nvSpPr>
          <p:cNvPr id="43" name="テキスト ボックス 42"/>
          <p:cNvSpPr txBox="1"/>
          <p:nvPr/>
        </p:nvSpPr>
        <p:spPr>
          <a:xfrm>
            <a:off x="13778865" y="4457012"/>
            <a:ext cx="65" cy="415498"/>
          </a:xfrm>
          <a:prstGeom prst="rect">
            <a:avLst/>
          </a:prstGeom>
          <a:noFill/>
        </p:spPr>
        <p:txBody>
          <a:bodyPr wrap="none" lIns="0" tIns="0" rIns="0" bIns="0" rtlCol="0">
            <a:spAutoFit/>
          </a:bodyPr>
          <a:lstStyle/>
          <a:p>
            <a:endParaRPr kumimoji="1" lang="ja-JP" altLang="en-US" sz="2700" dirty="0"/>
          </a:p>
        </p:txBody>
      </p:sp>
      <p:cxnSp>
        <p:nvCxnSpPr>
          <p:cNvPr id="44" name="直線コネクタ 43"/>
          <p:cNvCxnSpPr/>
          <p:nvPr/>
        </p:nvCxnSpPr>
        <p:spPr bwMode="auto">
          <a:xfrm flipV="1">
            <a:off x="9329066" y="2388825"/>
            <a:ext cx="1079953" cy="1079953"/>
          </a:xfrm>
          <a:prstGeom prst="line">
            <a:avLst/>
          </a:pr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5" name="テキスト ボックス 44"/>
              <p:cNvSpPr txBox="1"/>
              <p:nvPr/>
            </p:nvSpPr>
            <p:spPr>
              <a:xfrm>
                <a:off x="9005080" y="2480528"/>
                <a:ext cx="1136144" cy="3943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i="1">
                              <a:latin typeface="Cambria Math" panose="02040503050406030204" pitchFamily="18" charset="0"/>
                            </a:rPr>
                          </m:ctrlPr>
                        </m:sSupPr>
                        <m:e>
                          <m:r>
                            <a:rPr kumimoji="1" lang="en-US" altLang="ja-JP" sz="2400" i="1">
                              <a:latin typeface="Cambria Math" panose="02040503050406030204" pitchFamily="18" charset="0"/>
                            </a:rPr>
                            <m:t>𝜀</m:t>
                          </m:r>
                        </m:e>
                        <m:sup>
                          <m:d>
                            <m:dPr>
                              <m:ctrlPr>
                                <a:rPr kumimoji="1" lang="en-US" altLang="ja-JP" sz="2400" i="1">
                                  <a:latin typeface="Cambria Math" panose="02040503050406030204" pitchFamily="18" charset="0"/>
                                </a:rPr>
                              </m:ctrlPr>
                            </m:dPr>
                            <m:e>
                              <m:r>
                                <a:rPr kumimoji="1" lang="en-US" altLang="ja-JP" sz="2400" i="1">
                                  <a:latin typeface="Cambria Math" panose="02040503050406030204" pitchFamily="18" charset="0"/>
                                </a:rPr>
                                <m:t>3−</m:t>
                              </m:r>
                              <m:r>
                                <a:rPr kumimoji="1" lang="en-US" altLang="ja-JP" sz="2400" i="1">
                                  <a:latin typeface="Cambria Math" panose="02040503050406030204" pitchFamily="18" charset="0"/>
                                </a:rPr>
                                <m:t>𝑝</m:t>
                              </m:r>
                            </m:e>
                          </m:d>
                          <m:r>
                            <a:rPr kumimoji="1" lang="en-US" altLang="ja-JP" sz="2400" i="1">
                              <a:latin typeface="Cambria Math" panose="02040503050406030204" pitchFamily="18" charset="0"/>
                            </a:rPr>
                            <m:t>/2</m:t>
                          </m:r>
                        </m:sup>
                      </m:sSup>
                    </m:oMath>
                  </m:oMathPara>
                </a14:m>
                <a:endParaRPr kumimoji="1" lang="ja-JP" altLang="en-US" sz="2400" dirty="0"/>
              </a:p>
            </p:txBody>
          </p:sp>
        </mc:Choice>
        <mc:Fallback xmlns="">
          <p:sp>
            <p:nvSpPr>
              <p:cNvPr id="45" name="テキスト ボックス 44"/>
              <p:cNvSpPr txBox="1">
                <a:spLocks noRot="1" noChangeAspect="1" noMove="1" noResize="1" noEditPoints="1" noAdjustHandles="1" noChangeArrowheads="1" noChangeShapeType="1" noTextEdit="1"/>
              </p:cNvSpPr>
              <p:nvPr/>
            </p:nvSpPr>
            <p:spPr>
              <a:xfrm>
                <a:off x="4479372" y="1653940"/>
                <a:ext cx="758606" cy="262892"/>
              </a:xfrm>
              <a:prstGeom prst="rect">
                <a:avLst/>
              </a:prstGeom>
              <a:blipFill rotWithShape="0">
                <a:blip r:embed="rId14"/>
                <a:stretch>
                  <a:fillRect l="-2419" r="-806" b="-2326"/>
                </a:stretch>
              </a:blipFill>
            </p:spPr>
            <p:txBody>
              <a:bodyPr/>
              <a:lstStyle/>
              <a:p>
                <a:r>
                  <a:rPr lang="ja-JP" altLang="en-US">
                    <a:noFill/>
                  </a:rPr>
                  <a:t> </a:t>
                </a:r>
              </a:p>
            </p:txBody>
          </p:sp>
        </mc:Fallback>
      </mc:AlternateContent>
      <p:cxnSp>
        <p:nvCxnSpPr>
          <p:cNvPr id="46" name="直線コネクタ 45"/>
          <p:cNvCxnSpPr/>
          <p:nvPr/>
        </p:nvCxnSpPr>
        <p:spPr bwMode="auto">
          <a:xfrm flipH="1" flipV="1">
            <a:off x="10424677" y="2377075"/>
            <a:ext cx="1118292" cy="1091704"/>
          </a:xfrm>
          <a:prstGeom prst="line">
            <a:avLst/>
          </a:pr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7" name="テキスト ボックス 46"/>
              <p:cNvSpPr txBox="1"/>
              <p:nvPr/>
            </p:nvSpPr>
            <p:spPr>
              <a:xfrm>
                <a:off x="10812111" y="2473306"/>
                <a:ext cx="1136144" cy="3943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i="1">
                              <a:latin typeface="Cambria Math" panose="02040503050406030204" pitchFamily="18" charset="0"/>
                            </a:rPr>
                          </m:ctrlPr>
                        </m:sSupPr>
                        <m:e>
                          <m:r>
                            <a:rPr kumimoji="1" lang="en-US" altLang="ja-JP" sz="2400" i="1">
                              <a:latin typeface="Cambria Math" panose="02040503050406030204" pitchFamily="18" charset="0"/>
                            </a:rPr>
                            <m:t>𝜀</m:t>
                          </m:r>
                        </m:e>
                        <m:sup>
                          <m:d>
                            <m:dPr>
                              <m:ctrlPr>
                                <a:rPr kumimoji="1" lang="en-US" altLang="ja-JP" sz="2400" i="1">
                                  <a:latin typeface="Cambria Math" panose="02040503050406030204" pitchFamily="18" charset="0"/>
                                </a:rPr>
                              </m:ctrlPr>
                            </m:dPr>
                            <m:e>
                              <m:r>
                                <a:rPr kumimoji="1" lang="en-US" altLang="ja-JP" sz="2400" i="1">
                                  <a:latin typeface="Cambria Math" panose="02040503050406030204" pitchFamily="18" charset="0"/>
                                </a:rPr>
                                <m:t>2−</m:t>
                              </m:r>
                              <m:r>
                                <a:rPr kumimoji="1" lang="en-US" altLang="ja-JP" sz="2400" i="1">
                                  <a:latin typeface="Cambria Math" panose="02040503050406030204" pitchFamily="18" charset="0"/>
                                </a:rPr>
                                <m:t>𝑝</m:t>
                              </m:r>
                            </m:e>
                          </m:d>
                          <m:r>
                            <a:rPr kumimoji="1" lang="en-US" altLang="ja-JP" sz="2400" i="1">
                              <a:latin typeface="Cambria Math" panose="02040503050406030204" pitchFamily="18" charset="0"/>
                            </a:rPr>
                            <m:t>/2</m:t>
                          </m:r>
                        </m:sup>
                      </m:sSup>
                    </m:oMath>
                  </m:oMathPara>
                </a14:m>
                <a:endParaRPr kumimoji="1" lang="ja-JP" altLang="en-US" sz="2400" dirty="0"/>
              </a:p>
            </p:txBody>
          </p:sp>
        </mc:Choice>
        <mc:Fallback xmlns="">
          <p:sp>
            <p:nvSpPr>
              <p:cNvPr id="47" name="テキスト ボックス 46"/>
              <p:cNvSpPr txBox="1">
                <a:spLocks noRot="1" noChangeAspect="1" noMove="1" noResize="1" noEditPoints="1" noAdjustHandles="1" noChangeArrowheads="1" noChangeShapeType="1" noTextEdit="1"/>
              </p:cNvSpPr>
              <p:nvPr/>
            </p:nvSpPr>
            <p:spPr>
              <a:xfrm>
                <a:off x="5684245" y="1649125"/>
                <a:ext cx="758606" cy="262892"/>
              </a:xfrm>
              <a:prstGeom prst="rect">
                <a:avLst/>
              </a:prstGeom>
              <a:blipFill rotWithShape="0">
                <a:blip r:embed="rId15"/>
                <a:stretch>
                  <a:fillRect l="-1600"/>
                </a:stretch>
              </a:blipFill>
            </p:spPr>
            <p:txBody>
              <a:bodyPr/>
              <a:lstStyle/>
              <a:p>
                <a:r>
                  <a:rPr lang="ja-JP" altLang="en-US">
                    <a:noFill/>
                  </a:rPr>
                  <a:t> </a:t>
                </a:r>
              </a:p>
            </p:txBody>
          </p:sp>
        </mc:Fallback>
      </mc:AlternateContent>
      <p:cxnSp>
        <p:nvCxnSpPr>
          <p:cNvPr id="48" name="直線コネクタ 47"/>
          <p:cNvCxnSpPr/>
          <p:nvPr/>
        </p:nvCxnSpPr>
        <p:spPr bwMode="auto">
          <a:xfrm flipH="1">
            <a:off x="8826559" y="2388825"/>
            <a:ext cx="1582460" cy="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9" name="テキスト ボックス 48"/>
              <p:cNvSpPr txBox="1"/>
              <p:nvPr/>
            </p:nvSpPr>
            <p:spPr>
              <a:xfrm>
                <a:off x="8258834" y="2199475"/>
                <a:ext cx="577016" cy="3529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100" i="1">
                              <a:latin typeface="Cambria Math" panose="02040503050406030204" pitchFamily="18" charset="0"/>
                            </a:rPr>
                          </m:ctrlPr>
                        </m:sSubPr>
                        <m:e>
                          <m:r>
                            <a:rPr kumimoji="1" lang="en-US" altLang="ja-JP" sz="2100" i="1">
                              <a:latin typeface="Cambria Math" panose="02040503050406030204" pitchFamily="18" charset="0"/>
                            </a:rPr>
                            <m:t>𝐿</m:t>
                          </m:r>
                        </m:e>
                        <m:sub>
                          <m:r>
                            <m:rPr>
                              <m:sty m:val="p"/>
                            </m:rPr>
                            <a:rPr kumimoji="1" lang="en-US" altLang="ja-JP" sz="2100">
                              <a:latin typeface="Cambria Math" panose="02040503050406030204" pitchFamily="18" charset="0"/>
                            </a:rPr>
                            <m:t>syn</m:t>
                          </m:r>
                        </m:sub>
                      </m:sSub>
                    </m:oMath>
                  </m:oMathPara>
                </a14:m>
                <a:endParaRPr kumimoji="1" lang="ja-JP" altLang="en-US" sz="2100" dirty="0"/>
              </a:p>
            </p:txBody>
          </p:sp>
        </mc:Choice>
        <mc:Fallback xmlns="">
          <p:sp>
            <p:nvSpPr>
              <p:cNvPr id="49" name="テキスト ボックス 48"/>
              <p:cNvSpPr txBox="1">
                <a:spLocks noRot="1" noChangeAspect="1" noMove="1" noResize="1" noEditPoints="1" noAdjustHandles="1" noChangeArrowheads="1" noChangeShapeType="1" noTextEdit="1"/>
              </p:cNvSpPr>
              <p:nvPr/>
            </p:nvSpPr>
            <p:spPr>
              <a:xfrm>
                <a:off x="3981798" y="1466543"/>
                <a:ext cx="384144" cy="235257"/>
              </a:xfrm>
              <a:prstGeom prst="rect">
                <a:avLst/>
              </a:prstGeom>
              <a:blipFill rotWithShape="0">
                <a:blip r:embed="rId16"/>
                <a:stretch>
                  <a:fillRect l="-7937" r="-1587" b="-23684"/>
                </a:stretch>
              </a:blipFill>
            </p:spPr>
            <p:txBody>
              <a:bodyPr/>
              <a:lstStyle/>
              <a:p>
                <a:r>
                  <a:rPr lang="ja-JP" altLang="en-US">
                    <a:noFill/>
                  </a:rPr>
                  <a:t> </a:t>
                </a:r>
              </a:p>
            </p:txBody>
          </p:sp>
        </mc:Fallback>
      </mc:AlternateContent>
      <p:cxnSp>
        <p:nvCxnSpPr>
          <p:cNvPr id="50" name="直線コネクタ 49"/>
          <p:cNvCxnSpPr/>
          <p:nvPr/>
        </p:nvCxnSpPr>
        <p:spPr bwMode="auto">
          <a:xfrm flipV="1">
            <a:off x="11934087" y="3029576"/>
            <a:ext cx="1079953" cy="1079953"/>
          </a:xfrm>
          <a:prstGeom prst="line">
            <a:avLst/>
          </a:pr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線コネクタ 50"/>
          <p:cNvCxnSpPr/>
          <p:nvPr/>
        </p:nvCxnSpPr>
        <p:spPr bwMode="auto">
          <a:xfrm flipH="1" flipV="1">
            <a:off x="13029698" y="3017826"/>
            <a:ext cx="1118292" cy="1091704"/>
          </a:xfrm>
          <a:prstGeom prst="line">
            <a:avLst/>
          </a:pr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直線コネクタ 53"/>
          <p:cNvCxnSpPr/>
          <p:nvPr/>
        </p:nvCxnSpPr>
        <p:spPr bwMode="auto">
          <a:xfrm>
            <a:off x="13003326" y="3029576"/>
            <a:ext cx="10714" cy="1681149"/>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直線コネクタ 55"/>
          <p:cNvCxnSpPr/>
          <p:nvPr/>
        </p:nvCxnSpPr>
        <p:spPr bwMode="auto">
          <a:xfrm flipH="1" flipV="1">
            <a:off x="8853029" y="3029576"/>
            <a:ext cx="4150297" cy="2318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58" name="テキスト ボックス 57"/>
              <p:cNvSpPr txBox="1"/>
              <p:nvPr/>
            </p:nvSpPr>
            <p:spPr>
              <a:xfrm>
                <a:off x="7609744" y="2612461"/>
                <a:ext cx="1210203" cy="8574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f>
                            <m:fPr>
                              <m:ctrlPr>
                                <a:rPr kumimoji="1" lang="en-US" altLang="ja-JP" sz="2700" i="1">
                                  <a:latin typeface="Cambria Math" panose="02040503050406030204" pitchFamily="18" charset="0"/>
                                </a:rPr>
                              </m:ctrlPr>
                            </m:fPr>
                            <m:num>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𝑈</m:t>
                                  </m:r>
                                </m:e>
                                <m:sub>
                                  <m:r>
                                    <a:rPr kumimoji="1" lang="en-US" altLang="ja-JP" sz="2700" i="1">
                                      <a:latin typeface="Cambria Math" panose="02040503050406030204" pitchFamily="18" charset="0"/>
                                    </a:rPr>
                                    <m:t>𝛾</m:t>
                                  </m:r>
                                </m:sub>
                              </m:sSub>
                            </m:num>
                            <m:den>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𝑈</m:t>
                                  </m:r>
                                </m:e>
                                <m:sub>
                                  <m:r>
                                    <a:rPr kumimoji="1" lang="en-US" altLang="ja-JP" sz="2700" i="1">
                                      <a:latin typeface="Cambria Math" panose="02040503050406030204" pitchFamily="18" charset="0"/>
                                    </a:rPr>
                                    <m:t>𝐵</m:t>
                                  </m:r>
                                </m:sub>
                              </m:sSub>
                            </m:den>
                          </m:f>
                          <m:r>
                            <a:rPr kumimoji="1" lang="en-US" altLang="ja-JP" sz="2700" i="1">
                              <a:latin typeface="Cambria Math" panose="02040503050406030204" pitchFamily="18" charset="0"/>
                            </a:rPr>
                            <m:t>𝐿</m:t>
                          </m:r>
                        </m:e>
                        <m:sub>
                          <m:r>
                            <m:rPr>
                              <m:sty m:val="p"/>
                            </m:rPr>
                            <a:rPr kumimoji="1" lang="en-US" altLang="ja-JP" sz="2700">
                              <a:latin typeface="Cambria Math" panose="02040503050406030204" pitchFamily="18" charset="0"/>
                            </a:rPr>
                            <m:t>syn</m:t>
                          </m:r>
                        </m:sub>
                      </m:sSub>
                    </m:oMath>
                  </m:oMathPara>
                </a14:m>
                <a:endParaRPr kumimoji="1" lang="ja-JP" altLang="en-US" sz="2700" dirty="0"/>
              </a:p>
            </p:txBody>
          </p:sp>
        </mc:Choice>
        <mc:Fallback xmlns="">
          <p:sp>
            <p:nvSpPr>
              <p:cNvPr id="58" name="テキスト ボックス 57"/>
              <p:cNvSpPr txBox="1">
                <a:spLocks noRot="1" noChangeAspect="1" noMove="1" noResize="1" noEditPoints="1" noAdjustHandles="1" noChangeArrowheads="1" noChangeShapeType="1" noTextEdit="1"/>
              </p:cNvSpPr>
              <p:nvPr/>
            </p:nvSpPr>
            <p:spPr>
              <a:xfrm>
                <a:off x="3549004" y="1741909"/>
                <a:ext cx="806182" cy="571695"/>
              </a:xfrm>
              <a:prstGeom prst="rect">
                <a:avLst/>
              </a:prstGeom>
              <a:blipFill rotWithShape="0">
                <a:blip r:embed="rId1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9" name="テキスト ボックス 58"/>
              <p:cNvSpPr txBox="1"/>
              <p:nvPr/>
            </p:nvSpPr>
            <p:spPr>
              <a:xfrm>
                <a:off x="12652587" y="4802328"/>
                <a:ext cx="1623906" cy="4621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sSubSup>
                            <m:sSubSupPr>
                              <m:ctrlPr>
                                <a:rPr lang="en-US" altLang="ja-JP" sz="2700" i="1">
                                  <a:latin typeface="Cambria Math" panose="02040503050406030204" pitchFamily="18" charset="0"/>
                                </a:rPr>
                              </m:ctrlPr>
                            </m:sSubSupPr>
                            <m:e>
                              <m:r>
                                <a:rPr lang="en-US" altLang="ja-JP" sz="2700" i="1">
                                  <a:latin typeface="Cambria Math" panose="02040503050406030204" pitchFamily="18" charset="0"/>
                                </a:rPr>
                                <m:t>𝛾</m:t>
                              </m:r>
                            </m:e>
                            <m:sub>
                              <m:r>
                                <m:rPr>
                                  <m:sty m:val="p"/>
                                </m:rPr>
                                <a:rPr lang="en-US" altLang="ja-JP" sz="2700">
                                  <a:latin typeface="Cambria Math" panose="02040503050406030204" pitchFamily="18" charset="0"/>
                                </a:rPr>
                                <m:t>c</m:t>
                              </m:r>
                            </m:sub>
                            <m:sup>
                              <m:r>
                                <a:rPr lang="en-US" altLang="ja-JP" sz="2700" i="1">
                                  <a:latin typeface="Cambria Math" panose="02040503050406030204" pitchFamily="18" charset="0"/>
                                </a:rPr>
                                <m:t>2</m:t>
                              </m:r>
                            </m:sup>
                          </m:sSubSup>
                          <m:r>
                            <a:rPr kumimoji="1" lang="en-US" altLang="ja-JP" sz="2700" i="1">
                              <a:latin typeface="Cambria Math" panose="02040503050406030204" pitchFamily="18" charset="0"/>
                            </a:rPr>
                            <m:t>𝜀</m:t>
                          </m:r>
                        </m:e>
                        <m:sub>
                          <m:r>
                            <m:rPr>
                              <m:sty m:val="p"/>
                            </m:rPr>
                            <a:rPr kumimoji="1" lang="en-US" altLang="ja-JP" sz="2700" i="1">
                              <a:latin typeface="Cambria Math" panose="02040503050406030204" pitchFamily="18" charset="0"/>
                            </a:rPr>
                            <m:t>typ</m:t>
                          </m:r>
                        </m:sub>
                      </m:sSub>
                      <m:r>
                        <a:rPr kumimoji="1" lang="en-US" altLang="ja-JP" sz="2700" i="1">
                          <a:latin typeface="Cambria Math" panose="02040503050406030204" pitchFamily="18" charset="0"/>
                        </a:rPr>
                        <m:t>(</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𝛾</m:t>
                          </m:r>
                        </m:e>
                        <m:sub>
                          <m:r>
                            <m:rPr>
                              <m:sty m:val="p"/>
                            </m:rPr>
                            <a:rPr kumimoji="1" lang="en-US" altLang="ja-JP" sz="2700">
                              <a:latin typeface="Cambria Math" panose="02040503050406030204" pitchFamily="18" charset="0"/>
                            </a:rPr>
                            <m:t>c</m:t>
                          </m:r>
                        </m:sub>
                      </m:sSub>
                      <m:r>
                        <a:rPr kumimoji="1" lang="en-US" altLang="ja-JP" sz="2700" i="1">
                          <a:latin typeface="Cambria Math" panose="02040503050406030204" pitchFamily="18" charset="0"/>
                        </a:rPr>
                        <m:t>)</m:t>
                      </m:r>
                    </m:oMath>
                  </m:oMathPara>
                </a14:m>
                <a:endParaRPr kumimoji="1" lang="ja-JP" altLang="en-US" sz="2700" dirty="0"/>
              </a:p>
            </p:txBody>
          </p:sp>
        </mc:Choice>
        <mc:Fallback xmlns="">
          <p:sp>
            <p:nvSpPr>
              <p:cNvPr id="59" name="テキスト ボックス 58"/>
              <p:cNvSpPr txBox="1">
                <a:spLocks noRot="1" noChangeAspect="1" noMove="1" noResize="1" noEditPoints="1" noAdjustHandles="1" noChangeArrowheads="1" noChangeShapeType="1" noTextEdit="1"/>
              </p:cNvSpPr>
              <p:nvPr/>
            </p:nvSpPr>
            <p:spPr>
              <a:xfrm>
                <a:off x="6911419" y="3202046"/>
                <a:ext cx="1086836" cy="308033"/>
              </a:xfrm>
              <a:prstGeom prst="rect">
                <a:avLst/>
              </a:prstGeom>
              <a:blipFill rotWithShape="0">
                <a:blip r:embed="rId18"/>
                <a:stretch>
                  <a:fillRect l="-3933" r="-6742" b="-2352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0" name="テキスト ボックス 59"/>
              <p:cNvSpPr txBox="1"/>
              <p:nvPr/>
            </p:nvSpPr>
            <p:spPr>
              <a:xfrm>
                <a:off x="2772816" y="8897918"/>
                <a:ext cx="4464684" cy="507831"/>
              </a:xfrm>
              <a:prstGeom prst="rect">
                <a:avLst/>
              </a:prstGeom>
              <a:noFill/>
            </p:spPr>
            <p:txBody>
              <a:bodyPr wrap="none" rtlCol="0">
                <a:spAutoFit/>
              </a:bodyPr>
              <a:lstStyle/>
              <a:p>
                <a:r>
                  <a:rPr kumimoji="1" lang="en-US" altLang="ja-JP" sz="2700" dirty="0"/>
                  <a:t>Small size</a:t>
                </a:r>
                <a14:m>
                  <m:oMath xmlns:m="http://schemas.openxmlformats.org/officeDocument/2006/math">
                    <m:r>
                      <a:rPr kumimoji="1" lang="en-US" altLang="ja-JP" sz="2700" i="1">
                        <a:latin typeface="Cambria Math" panose="02040503050406030204" pitchFamily="18" charset="0"/>
                      </a:rPr>
                      <m:t>→</m:t>
                    </m:r>
                  </m:oMath>
                </a14:m>
                <a:r>
                  <a:rPr kumimoji="1" lang="en-US" altLang="ja-JP" sz="2700" dirty="0"/>
                  <a:t>High efficiency</a:t>
                </a:r>
                <a:endParaRPr kumimoji="1" lang="ja-JP" altLang="en-US" sz="2700" dirty="0"/>
              </a:p>
            </p:txBody>
          </p:sp>
        </mc:Choice>
        <mc:Fallback xmlns="">
          <p:sp>
            <p:nvSpPr>
              <p:cNvPr id="60" name="テキスト ボックス 59"/>
              <p:cNvSpPr txBox="1">
                <a:spLocks noRot="1" noChangeAspect="1" noMove="1" noResize="1" noEditPoints="1" noAdjustHandles="1" noChangeArrowheads="1" noChangeShapeType="1" noTextEdit="1"/>
              </p:cNvSpPr>
              <p:nvPr/>
            </p:nvSpPr>
            <p:spPr>
              <a:xfrm>
                <a:off x="2772816" y="8897918"/>
                <a:ext cx="4464684" cy="507831"/>
              </a:xfrm>
              <a:prstGeom prst="rect">
                <a:avLst/>
              </a:prstGeom>
              <a:blipFill rotWithShape="0">
                <a:blip r:embed="rId19"/>
                <a:stretch>
                  <a:fillRect l="-2596" t="-13253" r="-1366" b="-28916"/>
                </a:stretch>
              </a:blipFill>
            </p:spPr>
            <p:txBody>
              <a:bodyPr/>
              <a:lstStyle/>
              <a:p>
                <a:r>
                  <a:rPr lang="ja-JP" altLang="en-US">
                    <a:noFill/>
                  </a:rPr>
                  <a:t> </a:t>
                </a:r>
              </a:p>
            </p:txBody>
          </p:sp>
        </mc:Fallback>
      </mc:AlternateContent>
      <p:graphicFrame>
        <p:nvGraphicFramePr>
          <p:cNvPr id="42" name="Object 4"/>
          <p:cNvGraphicFramePr>
            <a:graphicFrameLocks noChangeAspect="1"/>
          </p:cNvGraphicFramePr>
          <p:nvPr>
            <p:extLst>
              <p:ext uri="{D42A27DB-BD31-4B8C-83A1-F6EECF244321}">
                <p14:modId xmlns:p14="http://schemas.microsoft.com/office/powerpoint/2010/main" val="780717348"/>
              </p:ext>
            </p:extLst>
          </p:nvPr>
        </p:nvGraphicFramePr>
        <p:xfrm>
          <a:off x="8835850" y="8351693"/>
          <a:ext cx="6786338" cy="1602168"/>
        </p:xfrm>
        <a:graphic>
          <a:graphicData uri="http://schemas.openxmlformats.org/presentationml/2006/ole">
            <mc:AlternateContent xmlns:mc="http://schemas.openxmlformats.org/markup-compatibility/2006">
              <mc:Choice xmlns:v="urn:schemas-microsoft-com:vml" Requires="v">
                <p:oleObj spid="_x0000_s119892" name="数式" r:id="rId20" imgW="3860640" imgH="914400" progId="Equation.3">
                  <p:embed/>
                </p:oleObj>
              </mc:Choice>
              <mc:Fallback>
                <p:oleObj name="数式" r:id="rId20" imgW="3860640" imgH="91440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835850" y="8351693"/>
                        <a:ext cx="6786338" cy="1602168"/>
                      </a:xfrm>
                      <a:prstGeom prst="rect">
                        <a:avLst/>
                      </a:prstGeom>
                      <a:noFill/>
                      <a:ln>
                        <a:noFill/>
                      </a:ln>
                      <a:effectLst/>
                      <a:extLst/>
                    </p:spPr>
                  </p:pic>
                </p:oleObj>
              </mc:Fallback>
            </mc:AlternateContent>
          </a:graphicData>
        </a:graphic>
      </p:graphicFrame>
      <p:pic>
        <p:nvPicPr>
          <p:cNvPr id="52" name="Picture 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2652587" y="6180263"/>
            <a:ext cx="4216664" cy="3218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8901177" y="5746378"/>
            <a:ext cx="5610831" cy="523220"/>
          </a:xfrm>
          <a:prstGeom prst="rect">
            <a:avLst/>
          </a:prstGeom>
          <a:noFill/>
        </p:spPr>
        <p:txBody>
          <a:bodyPr wrap="none" rtlCol="0">
            <a:spAutoFit/>
          </a:bodyPr>
          <a:lstStyle/>
          <a:p>
            <a:r>
              <a:rPr kumimoji="1" lang="ja-JP" altLang="en-US" sz="2800" dirty="0" smtClean="0"/>
              <a:t>注：</a:t>
            </a:r>
            <a:r>
              <a:rPr kumimoji="1" lang="en-US" altLang="ja-JP" sz="2800" dirty="0" smtClean="0"/>
              <a:t>Klein-</a:t>
            </a:r>
            <a:r>
              <a:rPr kumimoji="1" lang="en-US" altLang="ja-JP" sz="2800" dirty="0" err="1" smtClean="0"/>
              <a:t>Nishina</a:t>
            </a:r>
            <a:r>
              <a:rPr kumimoji="1" lang="ja-JP" altLang="en-US" sz="2800" dirty="0" smtClean="0"/>
              <a:t>が効くことが多い</a:t>
            </a:r>
          </a:p>
        </p:txBody>
      </p:sp>
      <p:graphicFrame>
        <p:nvGraphicFramePr>
          <p:cNvPr id="53" name="Object 6"/>
          <p:cNvGraphicFramePr>
            <a:graphicFrameLocks noChangeAspect="1"/>
          </p:cNvGraphicFramePr>
          <p:nvPr>
            <p:extLst>
              <p:ext uri="{D42A27DB-BD31-4B8C-83A1-F6EECF244321}">
                <p14:modId xmlns:p14="http://schemas.microsoft.com/office/powerpoint/2010/main" val="4158033617"/>
              </p:ext>
            </p:extLst>
          </p:nvPr>
        </p:nvGraphicFramePr>
        <p:xfrm>
          <a:off x="16651579" y="9151833"/>
          <a:ext cx="1351413" cy="978780"/>
        </p:xfrm>
        <a:graphic>
          <a:graphicData uri="http://schemas.openxmlformats.org/presentationml/2006/ole">
            <mc:AlternateContent xmlns:mc="http://schemas.openxmlformats.org/markup-compatibility/2006">
              <mc:Choice xmlns:v="urn:schemas-microsoft-com:vml" Requires="v">
                <p:oleObj spid="_x0000_s119893" name="数式" r:id="rId23" imgW="596880" imgH="431640" progId="Equation.3">
                  <p:embed/>
                </p:oleObj>
              </mc:Choice>
              <mc:Fallback>
                <p:oleObj name="数式" r:id="rId23" imgW="596880" imgH="43164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6651579" y="9151833"/>
                        <a:ext cx="1351413" cy="97878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62954486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Parameter adjusting</a:t>
            </a:r>
            <a:endParaRPr kumimoji="1" lang="ja-JP" altLang="en-US" dirty="0"/>
          </a:p>
        </p:txBody>
      </p:sp>
      <p:sp>
        <p:nvSpPr>
          <p:cNvPr id="3" name="テキスト ボックス 2"/>
          <p:cNvSpPr txBox="1"/>
          <p:nvPr/>
        </p:nvSpPr>
        <p:spPr>
          <a:xfrm>
            <a:off x="5471077" y="5050986"/>
            <a:ext cx="65" cy="415498"/>
          </a:xfrm>
          <a:prstGeom prst="rect">
            <a:avLst/>
          </a:prstGeom>
          <a:noFill/>
        </p:spPr>
        <p:txBody>
          <a:bodyPr wrap="none" lIns="0" tIns="0" rIns="0" bIns="0" rtlCol="0">
            <a:spAutoFit/>
          </a:bodyPr>
          <a:lstStyle/>
          <a:p>
            <a:endParaRPr kumimoji="1" lang="ja-JP" altLang="en-US" sz="2700" dirty="0"/>
          </a:p>
        </p:txBody>
      </p:sp>
      <p:cxnSp>
        <p:nvCxnSpPr>
          <p:cNvPr id="4" name="直線矢印コネクタ 3"/>
          <p:cNvCxnSpPr/>
          <p:nvPr/>
        </p:nvCxnSpPr>
        <p:spPr bwMode="auto">
          <a:xfrm>
            <a:off x="5850143" y="5304699"/>
            <a:ext cx="661864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直線矢印コネクタ 4"/>
          <p:cNvCxnSpPr/>
          <p:nvPr/>
        </p:nvCxnSpPr>
        <p:spPr bwMode="auto">
          <a:xfrm flipV="1">
            <a:off x="5850143" y="1632858"/>
            <a:ext cx="9942" cy="367184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直線コネクタ 5"/>
          <p:cNvCxnSpPr/>
          <p:nvPr/>
        </p:nvCxnSpPr>
        <p:spPr bwMode="auto">
          <a:xfrm>
            <a:off x="7416075" y="2039250"/>
            <a:ext cx="0" cy="3265449"/>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テキスト ボックス 8"/>
          <p:cNvSpPr txBox="1"/>
          <p:nvPr/>
        </p:nvSpPr>
        <p:spPr>
          <a:xfrm>
            <a:off x="10785921" y="5050986"/>
            <a:ext cx="65" cy="415498"/>
          </a:xfrm>
          <a:prstGeom prst="rect">
            <a:avLst/>
          </a:prstGeom>
          <a:noFill/>
        </p:spPr>
        <p:txBody>
          <a:bodyPr wrap="none" lIns="0" tIns="0" rIns="0" bIns="0" rtlCol="0">
            <a:spAutoFit/>
          </a:bodyPr>
          <a:lstStyle/>
          <a:p>
            <a:endParaRPr kumimoji="1" lang="ja-JP" altLang="en-US" sz="2700" dirty="0"/>
          </a:p>
        </p:txBody>
      </p:sp>
      <p:cxnSp>
        <p:nvCxnSpPr>
          <p:cNvPr id="10" name="直線コネクタ 9"/>
          <p:cNvCxnSpPr/>
          <p:nvPr/>
        </p:nvCxnSpPr>
        <p:spPr bwMode="auto">
          <a:xfrm flipV="1">
            <a:off x="6349775" y="2051001"/>
            <a:ext cx="1079953" cy="1079953"/>
          </a:xfrm>
          <a:prstGeom prst="line">
            <a:avLst/>
          </a:prstGeom>
          <a:solidFill>
            <a:schemeClr val="accent1"/>
          </a:solidFill>
          <a:ln w="1587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線コネクタ 11"/>
          <p:cNvCxnSpPr/>
          <p:nvPr/>
        </p:nvCxnSpPr>
        <p:spPr bwMode="auto">
          <a:xfrm flipH="1" flipV="1">
            <a:off x="7445387" y="2039251"/>
            <a:ext cx="1118292" cy="1091704"/>
          </a:xfrm>
          <a:prstGeom prst="line">
            <a:avLst/>
          </a:pr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線コネクタ 13"/>
          <p:cNvCxnSpPr/>
          <p:nvPr/>
        </p:nvCxnSpPr>
        <p:spPr bwMode="auto">
          <a:xfrm flipH="1">
            <a:off x="5833615" y="2053411"/>
            <a:ext cx="1582460" cy="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線コネクタ 15"/>
          <p:cNvCxnSpPr/>
          <p:nvPr/>
        </p:nvCxnSpPr>
        <p:spPr bwMode="auto">
          <a:xfrm flipV="1">
            <a:off x="8941143" y="3623550"/>
            <a:ext cx="1079953" cy="1079953"/>
          </a:xfrm>
          <a:prstGeom prst="line">
            <a:avLst/>
          </a:pr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線コネクタ 16"/>
          <p:cNvCxnSpPr/>
          <p:nvPr/>
        </p:nvCxnSpPr>
        <p:spPr bwMode="auto">
          <a:xfrm flipH="1" flipV="1">
            <a:off x="10036754" y="3611800"/>
            <a:ext cx="1118292" cy="1091704"/>
          </a:xfrm>
          <a:prstGeom prst="line">
            <a:avLst/>
          </a:prstGeom>
          <a:solidFill>
            <a:schemeClr val="accent1"/>
          </a:solidFill>
          <a:ln w="1587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線コネクタ 17"/>
          <p:cNvCxnSpPr/>
          <p:nvPr/>
        </p:nvCxnSpPr>
        <p:spPr bwMode="auto">
          <a:xfrm>
            <a:off x="10010382" y="3623551"/>
            <a:ext cx="10714" cy="1681149"/>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線コネクタ 18"/>
          <p:cNvCxnSpPr/>
          <p:nvPr/>
        </p:nvCxnSpPr>
        <p:spPr bwMode="auto">
          <a:xfrm flipH="1" flipV="1">
            <a:off x="5860085" y="3623550"/>
            <a:ext cx="4150297" cy="2318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矢印コネクタ 24"/>
          <p:cNvCxnSpPr/>
          <p:nvPr/>
        </p:nvCxnSpPr>
        <p:spPr bwMode="auto">
          <a:xfrm>
            <a:off x="7445387" y="5050986"/>
            <a:ext cx="2564996" cy="0"/>
          </a:xfrm>
          <a:prstGeom prst="straightConnector1">
            <a:avLst/>
          </a:prstGeom>
          <a:solidFill>
            <a:schemeClr val="accent1"/>
          </a:solidFill>
          <a:ln w="19050" cap="flat" cmpd="sng" algn="ctr">
            <a:solidFill>
              <a:srgbClr val="FF0000"/>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7" name="テキスト ボックス 26"/>
              <p:cNvSpPr txBox="1"/>
              <p:nvPr/>
            </p:nvSpPr>
            <p:spPr>
              <a:xfrm>
                <a:off x="8084293" y="4564128"/>
                <a:ext cx="477054"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700" i="1">
                              <a:solidFill>
                                <a:srgbClr val="FF0000"/>
                              </a:solidFill>
                              <a:latin typeface="Cambria Math" panose="02040503050406030204" pitchFamily="18" charset="0"/>
                            </a:rPr>
                          </m:ctrlPr>
                        </m:sSupPr>
                        <m:e>
                          <m:r>
                            <a:rPr kumimoji="1" lang="en-US" altLang="ja-JP" sz="2700" i="1">
                              <a:solidFill>
                                <a:srgbClr val="FF0000"/>
                              </a:solidFill>
                              <a:latin typeface="Cambria Math" panose="02040503050406030204" pitchFamily="18" charset="0"/>
                            </a:rPr>
                            <m:t>𝛾</m:t>
                          </m:r>
                        </m:e>
                        <m:sup>
                          <m:r>
                            <a:rPr kumimoji="1" lang="en-US" altLang="ja-JP" sz="2700" i="1">
                              <a:solidFill>
                                <a:srgbClr val="FF0000"/>
                              </a:solidFill>
                              <a:latin typeface="Cambria Math" panose="02040503050406030204" pitchFamily="18" charset="0"/>
                            </a:rPr>
                            <m:t>2</m:t>
                          </m:r>
                        </m:sup>
                      </m:sSup>
                    </m:oMath>
                  </m:oMathPara>
                </a14:m>
                <a:endParaRPr kumimoji="1" lang="ja-JP" altLang="en-US" sz="2700" dirty="0">
                  <a:solidFill>
                    <a:srgbClr val="FF0000"/>
                  </a:solidFill>
                </a:endParaRPr>
              </a:p>
            </p:txBody>
          </p:sp>
        </mc:Choice>
        <mc:Fallback xmlns="">
          <p:sp>
            <p:nvSpPr>
              <p:cNvPr id="27" name="テキスト ボックス 26"/>
              <p:cNvSpPr txBox="1">
                <a:spLocks noRot="1" noChangeAspect="1" noMove="1" noResize="1" noEditPoints="1" noAdjustHandles="1" noChangeArrowheads="1" noChangeShapeType="1" noTextEdit="1"/>
              </p:cNvSpPr>
              <p:nvPr/>
            </p:nvSpPr>
            <p:spPr>
              <a:xfrm>
                <a:off x="3865420" y="3043222"/>
                <a:ext cx="319639" cy="276999"/>
              </a:xfrm>
              <a:prstGeom prst="rect">
                <a:avLst/>
              </a:prstGeom>
              <a:blipFill rotWithShape="0">
                <a:blip r:embed="rId2"/>
                <a:stretch>
                  <a:fillRect l="-13208" r="-1887" b="-26087"/>
                </a:stretch>
              </a:blipFill>
            </p:spPr>
            <p:txBody>
              <a:bodyPr/>
              <a:lstStyle/>
              <a:p>
                <a:r>
                  <a:rPr lang="ja-JP" altLang="en-US">
                    <a:noFill/>
                  </a:rPr>
                  <a:t> </a:t>
                </a:r>
              </a:p>
            </p:txBody>
          </p:sp>
        </mc:Fallback>
      </mc:AlternateContent>
      <p:cxnSp>
        <p:nvCxnSpPr>
          <p:cNvPr id="28" name="直線矢印コネクタ 27"/>
          <p:cNvCxnSpPr/>
          <p:nvPr/>
        </p:nvCxnSpPr>
        <p:spPr bwMode="auto">
          <a:xfrm>
            <a:off x="7108936" y="1848848"/>
            <a:ext cx="614278" cy="0"/>
          </a:xfrm>
          <a:prstGeom prst="straightConnector1">
            <a:avLst/>
          </a:prstGeom>
          <a:solidFill>
            <a:schemeClr val="accent1"/>
          </a:solidFill>
          <a:ln w="19050" cap="flat" cmpd="sng" algn="ctr">
            <a:solidFill>
              <a:srgbClr val="0000AC"/>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線矢印コネクタ 29"/>
          <p:cNvCxnSpPr/>
          <p:nvPr/>
        </p:nvCxnSpPr>
        <p:spPr bwMode="auto">
          <a:xfrm>
            <a:off x="9703243" y="3459031"/>
            <a:ext cx="614278" cy="0"/>
          </a:xfrm>
          <a:prstGeom prst="straightConnector1">
            <a:avLst/>
          </a:prstGeom>
          <a:solidFill>
            <a:schemeClr val="accent1"/>
          </a:solidFill>
          <a:ln w="19050" cap="flat" cmpd="sng" algn="ctr">
            <a:solidFill>
              <a:srgbClr val="0000AC"/>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1" name="テキスト ボックス 30"/>
              <p:cNvSpPr txBox="1"/>
              <p:nvPr/>
            </p:nvSpPr>
            <p:spPr>
              <a:xfrm>
                <a:off x="8738864" y="1202618"/>
                <a:ext cx="468077" cy="6462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ja-JP" sz="4199">
                          <a:solidFill>
                            <a:srgbClr val="0000AC"/>
                          </a:solidFill>
                          <a:latin typeface="Cambria Math" panose="02040503050406030204" pitchFamily="18" charset="0"/>
                        </a:rPr>
                        <m:t>Γ</m:t>
                      </m:r>
                    </m:oMath>
                  </m:oMathPara>
                </a14:m>
                <a:endParaRPr kumimoji="1" lang="ja-JP" altLang="en-US" sz="4199" dirty="0">
                  <a:solidFill>
                    <a:srgbClr val="0000AC"/>
                  </a:solidFill>
                </a:endParaRPr>
              </a:p>
            </p:txBody>
          </p:sp>
        </mc:Choice>
        <mc:Fallback xmlns="">
          <p:sp>
            <p:nvSpPr>
              <p:cNvPr id="31" name="テキスト ボックス 30"/>
              <p:cNvSpPr txBox="1">
                <a:spLocks noRot="1" noChangeAspect="1" noMove="1" noResize="1" noEditPoints="1" noAdjustHandles="1" noChangeArrowheads="1" noChangeShapeType="1" noTextEdit="1"/>
              </p:cNvSpPr>
              <p:nvPr/>
            </p:nvSpPr>
            <p:spPr>
              <a:xfrm>
                <a:off x="4301867" y="801869"/>
                <a:ext cx="310983" cy="430887"/>
              </a:xfrm>
              <a:prstGeom prst="rect">
                <a:avLst/>
              </a:prstGeom>
              <a:blipFill rotWithShape="0">
                <a:blip r:embed="rId3"/>
                <a:stretch>
                  <a:fillRect/>
                </a:stretch>
              </a:blipFill>
            </p:spPr>
            <p:txBody>
              <a:bodyPr/>
              <a:lstStyle/>
              <a:p>
                <a:r>
                  <a:rPr lang="ja-JP" altLang="en-US">
                    <a:noFill/>
                  </a:rPr>
                  <a:t> </a:t>
                </a:r>
              </a:p>
            </p:txBody>
          </p:sp>
        </mc:Fallback>
      </mc:AlternateContent>
      <p:cxnSp>
        <p:nvCxnSpPr>
          <p:cNvPr id="33" name="直線コネクタ 32"/>
          <p:cNvCxnSpPr>
            <a:endCxn id="31" idx="1"/>
          </p:cNvCxnSpPr>
          <p:nvPr/>
        </p:nvCxnSpPr>
        <p:spPr bwMode="auto">
          <a:xfrm flipV="1">
            <a:off x="7819166" y="1525720"/>
            <a:ext cx="919698" cy="22645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線コネクタ 34"/>
          <p:cNvCxnSpPr>
            <a:stCxn id="31" idx="3"/>
          </p:cNvCxnSpPr>
          <p:nvPr/>
        </p:nvCxnSpPr>
        <p:spPr bwMode="auto">
          <a:xfrm>
            <a:off x="9206941" y="1525720"/>
            <a:ext cx="803442" cy="18441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6" name="テキスト ボックス 35"/>
              <p:cNvSpPr txBox="1"/>
              <p:nvPr/>
            </p:nvSpPr>
            <p:spPr>
              <a:xfrm>
                <a:off x="6682107" y="5444464"/>
                <a:ext cx="1399999"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𝐵</m:t>
                          </m:r>
                        </m:e>
                        <m:sup>
                          <m:r>
                            <a:rPr kumimoji="1" lang="en-US" altLang="ja-JP" sz="2700" i="1">
                              <a:latin typeface="Cambria Math" panose="02040503050406030204" pitchFamily="18" charset="0"/>
                            </a:rPr>
                            <m:t>2</m:t>
                          </m:r>
                        </m:sup>
                      </m:sSup>
                      <m:r>
                        <m:rPr>
                          <m:sty m:val="p"/>
                        </m:rPr>
                        <a:rPr kumimoji="1" lang="en-US" altLang="ja-JP" sz="2700">
                          <a:latin typeface="Cambria Math" panose="02040503050406030204" pitchFamily="18" charset="0"/>
                        </a:rPr>
                        <m:t>Γ</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𝛾</m:t>
                          </m:r>
                        </m:e>
                        <m:sup>
                          <m:r>
                            <a:rPr kumimoji="1" lang="en-US" altLang="ja-JP" sz="2700" i="1">
                              <a:latin typeface="Cambria Math" panose="02040503050406030204" pitchFamily="18" charset="0"/>
                            </a:rPr>
                            <m:t>2</m:t>
                          </m:r>
                        </m:sup>
                      </m:sSup>
                    </m:oMath>
                  </m:oMathPara>
                </a14:m>
                <a:endParaRPr kumimoji="1" lang="ja-JP" altLang="en-US" sz="2700" dirty="0"/>
              </a:p>
            </p:txBody>
          </p:sp>
        </mc:Choice>
        <mc:Fallback xmlns="">
          <p:sp>
            <p:nvSpPr>
              <p:cNvPr id="36" name="テキスト ボックス 35"/>
              <p:cNvSpPr txBox="1">
                <a:spLocks noRot="1" noChangeAspect="1" noMove="1" noResize="1" noEditPoints="1" noAdjustHandles="1" noChangeArrowheads="1" noChangeShapeType="1" noTextEdit="1"/>
              </p:cNvSpPr>
              <p:nvPr/>
            </p:nvSpPr>
            <p:spPr>
              <a:xfrm>
                <a:off x="2930484" y="3630203"/>
                <a:ext cx="934936" cy="276999"/>
              </a:xfrm>
              <a:prstGeom prst="rect">
                <a:avLst/>
              </a:prstGeom>
              <a:blipFill rotWithShape="0">
                <a:blip r:embed="rId4"/>
                <a:stretch>
                  <a:fillRect l="-2614" r="-1307" b="-2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7" name="テキスト ボックス 36"/>
              <p:cNvSpPr txBox="1"/>
              <p:nvPr/>
            </p:nvSpPr>
            <p:spPr>
              <a:xfrm>
                <a:off x="2744563" y="1857751"/>
                <a:ext cx="3036216" cy="4621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𝐿</m:t>
                          </m:r>
                        </m:e>
                        <m:sub>
                          <m:r>
                            <m:rPr>
                              <m:sty m:val="p"/>
                            </m:rPr>
                            <a:rPr lang="en-US" altLang="ja-JP" sz="2700">
                              <a:latin typeface="Cambria Math" panose="02040503050406030204" pitchFamily="18" charset="0"/>
                            </a:rPr>
                            <m:t>syn</m:t>
                          </m:r>
                        </m:sub>
                      </m:sSub>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𝐵</m:t>
                          </m:r>
                        </m:e>
                        <m:sup>
                          <m:r>
                            <a:rPr kumimoji="1" lang="en-US" altLang="ja-JP" sz="2700" i="1">
                              <a:latin typeface="Cambria Math" panose="02040503050406030204" pitchFamily="18" charset="0"/>
                            </a:rPr>
                            <m:t>2</m:t>
                          </m:r>
                        </m:sup>
                      </m:sSup>
                      <m:r>
                        <a:rPr kumimoji="1" lang="en-US" altLang="ja-JP" sz="2700" i="1">
                          <a:latin typeface="Cambria Math" panose="02040503050406030204" pitchFamily="18" charset="0"/>
                        </a:rPr>
                        <m:t>𝑁</m:t>
                      </m:r>
                      <m:d>
                        <m:dPr>
                          <m:ctrlPr>
                            <a:rPr kumimoji="1" lang="en-US" altLang="ja-JP" sz="2700" i="1">
                              <a:latin typeface="Cambria Math" panose="02040503050406030204" pitchFamily="18" charset="0"/>
                            </a:rPr>
                          </m:ctrlPr>
                        </m:dPr>
                        <m:e>
                          <m:r>
                            <a:rPr kumimoji="1" lang="en-US" altLang="ja-JP" sz="2700" i="1">
                              <a:latin typeface="Cambria Math" panose="02040503050406030204" pitchFamily="18" charset="0"/>
                            </a:rPr>
                            <m:t>𝛾</m:t>
                          </m:r>
                        </m:e>
                      </m:d>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𝛾</m:t>
                          </m:r>
                        </m:e>
                        <m:sup>
                          <m:r>
                            <a:rPr kumimoji="1" lang="en-US" altLang="ja-JP" sz="2700" i="1">
                              <a:latin typeface="Cambria Math" panose="02040503050406030204" pitchFamily="18" charset="0"/>
                            </a:rPr>
                            <m:t>2</m:t>
                          </m:r>
                        </m:sup>
                      </m:sSup>
                      <m:sSup>
                        <m:sSupPr>
                          <m:ctrlPr>
                            <a:rPr kumimoji="1" lang="en-US" altLang="ja-JP" sz="2700" i="1">
                              <a:latin typeface="Cambria Math" panose="02040503050406030204" pitchFamily="18" charset="0"/>
                            </a:rPr>
                          </m:ctrlPr>
                        </m:sSupPr>
                        <m:e>
                          <m:r>
                            <m:rPr>
                              <m:sty m:val="p"/>
                            </m:rPr>
                            <a:rPr kumimoji="1" lang="en-US" altLang="ja-JP" sz="2700">
                              <a:latin typeface="Cambria Math" panose="02040503050406030204" pitchFamily="18" charset="0"/>
                            </a:rPr>
                            <m:t>Γ</m:t>
                          </m:r>
                        </m:e>
                        <m:sup>
                          <m:r>
                            <a:rPr kumimoji="1" lang="en-US" altLang="ja-JP" sz="2700" i="1">
                              <a:latin typeface="Cambria Math" panose="02040503050406030204" pitchFamily="18" charset="0"/>
                            </a:rPr>
                            <m:t>4</m:t>
                          </m:r>
                        </m:sup>
                      </m:sSup>
                    </m:oMath>
                  </m:oMathPara>
                </a14:m>
                <a:endParaRPr kumimoji="1" lang="ja-JP" altLang="en-US" sz="2700" dirty="0"/>
              </a:p>
            </p:txBody>
          </p:sp>
        </mc:Choice>
        <mc:Fallback xmlns="">
          <p:sp>
            <p:nvSpPr>
              <p:cNvPr id="37" name="テキスト ボックス 36"/>
              <p:cNvSpPr txBox="1">
                <a:spLocks noRot="1" noChangeAspect="1" noMove="1" noResize="1" noEditPoints="1" noAdjustHandles="1" noChangeArrowheads="1" noChangeShapeType="1" noTextEdit="1"/>
              </p:cNvSpPr>
              <p:nvPr/>
            </p:nvSpPr>
            <p:spPr>
              <a:xfrm>
                <a:off x="305050" y="1238692"/>
                <a:ext cx="2027350" cy="308033"/>
              </a:xfrm>
              <a:prstGeom prst="rect">
                <a:avLst/>
              </a:prstGeom>
              <a:blipFill rotWithShape="0">
                <a:blip r:embed="rId5"/>
                <a:stretch>
                  <a:fillRect l="-1502" r="-300" b="-2156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テキスト ボックス 37"/>
              <p:cNvSpPr txBox="1"/>
              <p:nvPr/>
            </p:nvSpPr>
            <p:spPr>
              <a:xfrm>
                <a:off x="2884340" y="3369839"/>
                <a:ext cx="2759089" cy="4621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𝐿</m:t>
                              </m:r>
                            </m:e>
                            <m:sub>
                              <m:r>
                                <m:rPr>
                                  <m:sty m:val="p"/>
                                </m:rPr>
                                <a:rPr kumimoji="1" lang="en-US" altLang="ja-JP" sz="2700">
                                  <a:latin typeface="Cambria Math" panose="02040503050406030204" pitchFamily="18" charset="0"/>
                                </a:rPr>
                                <m:t>syn</m:t>
                              </m:r>
                            </m:sub>
                          </m:sSub>
                          <m:r>
                            <a:rPr kumimoji="1" lang="en-US" altLang="ja-JP" sz="2700" i="1">
                              <a:latin typeface="Cambria Math" panose="02040503050406030204" pitchFamily="18" charset="0"/>
                            </a:rPr>
                            <m:t>𝑅</m:t>
                          </m:r>
                        </m:e>
                        <m:sup>
                          <m:r>
                            <a:rPr kumimoji="1" lang="en-US" altLang="ja-JP" sz="2700" i="1">
                              <a:latin typeface="Cambria Math" panose="02040503050406030204" pitchFamily="18" charset="0"/>
                            </a:rPr>
                            <m:t>−2</m:t>
                          </m:r>
                        </m:sup>
                      </m:sSup>
                      <m:r>
                        <a:rPr kumimoji="1" lang="en-US" altLang="ja-JP" sz="2700" i="1">
                          <a:latin typeface="Cambria Math" panose="02040503050406030204" pitchFamily="18" charset="0"/>
                        </a:rPr>
                        <m:t>𝑁</m:t>
                      </m:r>
                      <m:d>
                        <m:dPr>
                          <m:ctrlPr>
                            <a:rPr kumimoji="1" lang="en-US" altLang="ja-JP" sz="2700" i="1">
                              <a:latin typeface="Cambria Math" panose="02040503050406030204" pitchFamily="18" charset="0"/>
                            </a:rPr>
                          </m:ctrlPr>
                        </m:dPr>
                        <m:e>
                          <m:r>
                            <a:rPr kumimoji="1" lang="en-US" altLang="ja-JP" sz="2700" i="1">
                              <a:latin typeface="Cambria Math" panose="02040503050406030204" pitchFamily="18" charset="0"/>
                            </a:rPr>
                            <m:t>𝛾</m:t>
                          </m:r>
                        </m:e>
                      </m:d>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𝛾</m:t>
                          </m:r>
                        </m:e>
                        <m:sup>
                          <m:r>
                            <a:rPr kumimoji="1" lang="en-US" altLang="ja-JP" sz="2700" i="1">
                              <a:latin typeface="Cambria Math" panose="02040503050406030204" pitchFamily="18" charset="0"/>
                            </a:rPr>
                            <m:t>2</m:t>
                          </m:r>
                        </m:sup>
                      </m:sSup>
                    </m:oMath>
                  </m:oMathPara>
                </a14:m>
                <a:endParaRPr kumimoji="1" lang="ja-JP" altLang="en-US" sz="2700" dirty="0"/>
              </a:p>
            </p:txBody>
          </p:sp>
        </mc:Choice>
        <mc:Fallback xmlns="">
          <p:sp>
            <p:nvSpPr>
              <p:cNvPr id="38" name="テキスト ボックス 37"/>
              <p:cNvSpPr txBox="1">
                <a:spLocks noRot="1" noChangeAspect="1" noMove="1" noResize="1" noEditPoints="1" noAdjustHandles="1" noChangeArrowheads="1" noChangeShapeType="1" noTextEdit="1"/>
              </p:cNvSpPr>
              <p:nvPr/>
            </p:nvSpPr>
            <p:spPr>
              <a:xfrm>
                <a:off x="398249" y="2246906"/>
                <a:ext cx="1840952" cy="308033"/>
              </a:xfrm>
              <a:prstGeom prst="rect">
                <a:avLst/>
              </a:prstGeom>
              <a:blipFill rotWithShape="0">
                <a:blip r:embed="rId6"/>
                <a:stretch>
                  <a:fillRect l="-662" r="-662" b="-22000"/>
                </a:stretch>
              </a:blipFill>
            </p:spPr>
            <p:txBody>
              <a:bodyPr/>
              <a:lstStyle/>
              <a:p>
                <a:r>
                  <a:rPr lang="ja-JP" altLang="en-US">
                    <a:noFill/>
                  </a:rPr>
                  <a:t> </a:t>
                </a:r>
              </a:p>
            </p:txBody>
          </p:sp>
        </mc:Fallback>
      </mc:AlternateContent>
      <p:sp>
        <p:nvSpPr>
          <p:cNvPr id="41" name="フリーフォーム 40"/>
          <p:cNvSpPr/>
          <p:nvPr/>
        </p:nvSpPr>
        <p:spPr bwMode="auto">
          <a:xfrm>
            <a:off x="10035402" y="3611322"/>
            <a:ext cx="1188537" cy="2045654"/>
          </a:xfrm>
          <a:custGeom>
            <a:avLst/>
            <a:gdLst>
              <a:gd name="connsiteX0" fmla="*/ 0 w 792480"/>
              <a:gd name="connsiteY0" fmla="*/ 0 h 1363980"/>
              <a:gd name="connsiteX1" fmla="*/ 472440 w 792480"/>
              <a:gd name="connsiteY1" fmla="*/ 472440 h 1363980"/>
              <a:gd name="connsiteX2" fmla="*/ 693420 w 792480"/>
              <a:gd name="connsiteY2" fmla="*/ 868680 h 1363980"/>
              <a:gd name="connsiteX3" fmla="*/ 792480 w 792480"/>
              <a:gd name="connsiteY3" fmla="*/ 1363980 h 1363980"/>
            </a:gdLst>
            <a:ahLst/>
            <a:cxnLst>
              <a:cxn ang="0">
                <a:pos x="connsiteX0" y="connsiteY0"/>
              </a:cxn>
              <a:cxn ang="0">
                <a:pos x="connsiteX1" y="connsiteY1"/>
              </a:cxn>
              <a:cxn ang="0">
                <a:pos x="connsiteX2" y="connsiteY2"/>
              </a:cxn>
              <a:cxn ang="0">
                <a:pos x="connsiteX3" y="connsiteY3"/>
              </a:cxn>
            </a:cxnLst>
            <a:rect l="l" t="t" r="r" b="b"/>
            <a:pathLst>
              <a:path w="792480" h="1363980">
                <a:moveTo>
                  <a:pt x="0" y="0"/>
                </a:moveTo>
                <a:cubicBezTo>
                  <a:pt x="178435" y="163830"/>
                  <a:pt x="356870" y="327660"/>
                  <a:pt x="472440" y="472440"/>
                </a:cubicBezTo>
                <a:cubicBezTo>
                  <a:pt x="588010" y="617220"/>
                  <a:pt x="640080" y="720090"/>
                  <a:pt x="693420" y="868680"/>
                </a:cubicBezTo>
                <a:cubicBezTo>
                  <a:pt x="746760" y="1017270"/>
                  <a:pt x="769620" y="1190625"/>
                  <a:pt x="792480" y="1363980"/>
                </a:cubicBezTo>
              </a:path>
            </a:pathLst>
          </a:custGeom>
          <a:no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mc:AlternateContent xmlns:mc="http://schemas.openxmlformats.org/markup-compatibility/2006" xmlns:a14="http://schemas.microsoft.com/office/drawing/2010/main">
        <mc:Choice Requires="a14">
          <p:sp>
            <p:nvSpPr>
              <p:cNvPr id="42" name="テキスト ボックス 41"/>
              <p:cNvSpPr txBox="1"/>
              <p:nvPr/>
            </p:nvSpPr>
            <p:spPr>
              <a:xfrm>
                <a:off x="10925923" y="3919154"/>
                <a:ext cx="2580385"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𝛾</m:t>
                      </m:r>
                      <m:r>
                        <a:rPr kumimoji="1" lang="en-US" altLang="ja-JP" sz="2700" i="1">
                          <a:latin typeface="Cambria Math" panose="02040503050406030204" pitchFamily="18" charset="0"/>
                        </a:rPr>
                        <m:t>+</m:t>
                      </m:r>
                      <m:r>
                        <a:rPr kumimoji="1" lang="en-US" altLang="ja-JP" sz="2700" i="1">
                          <a:latin typeface="Cambria Math" panose="02040503050406030204" pitchFamily="18" charset="0"/>
                        </a:rPr>
                        <m:t>𝛾</m:t>
                      </m:r>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𝑒</m:t>
                          </m:r>
                        </m:e>
                        <m:sup>
                          <m:r>
                            <a:rPr kumimoji="1" lang="en-US" altLang="ja-JP" sz="2700" i="1">
                              <a:latin typeface="Cambria Math" panose="02040503050406030204" pitchFamily="18" charset="0"/>
                            </a:rPr>
                            <m:t>−</m:t>
                          </m:r>
                        </m:sup>
                      </m:sSup>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𝑒</m:t>
                          </m:r>
                        </m:e>
                        <m:sup>
                          <m:r>
                            <a:rPr kumimoji="1" lang="en-US" altLang="ja-JP" sz="2700" i="1">
                              <a:latin typeface="Cambria Math" panose="02040503050406030204" pitchFamily="18" charset="0"/>
                            </a:rPr>
                            <m:t>+</m:t>
                          </m:r>
                        </m:sup>
                      </m:sSup>
                    </m:oMath>
                  </m:oMathPara>
                </a14:m>
                <a:endParaRPr kumimoji="1" lang="ja-JP" altLang="en-US" sz="2700" dirty="0"/>
              </a:p>
            </p:txBody>
          </p:sp>
        </mc:Choice>
        <mc:Fallback xmlns="">
          <p:sp>
            <p:nvSpPr>
              <p:cNvPr id="42" name="テキスト ボックス 41"/>
              <p:cNvSpPr txBox="1">
                <a:spLocks noRot="1" noChangeAspect="1" noMove="1" noResize="1" noEditPoints="1" noAdjustHandles="1" noChangeArrowheads="1" noChangeShapeType="1" noTextEdit="1"/>
              </p:cNvSpPr>
              <p:nvPr/>
            </p:nvSpPr>
            <p:spPr>
              <a:xfrm>
                <a:off x="5760132" y="2613173"/>
                <a:ext cx="1721817" cy="276999"/>
              </a:xfrm>
              <a:prstGeom prst="rect">
                <a:avLst/>
              </a:prstGeom>
              <a:blipFill rotWithShape="0">
                <a:blip r:embed="rId7"/>
                <a:stretch>
                  <a:fillRect l="-2128" b="-26667"/>
                </a:stretch>
              </a:blipFill>
            </p:spPr>
            <p:txBody>
              <a:bodyPr/>
              <a:lstStyle/>
              <a:p>
                <a:r>
                  <a:rPr lang="ja-JP" altLang="en-US">
                    <a:noFill/>
                  </a:rPr>
                  <a:t> </a:t>
                </a:r>
              </a:p>
            </p:txBody>
          </p:sp>
        </mc:Fallback>
      </mc:AlternateContent>
      <p:pic>
        <p:nvPicPr>
          <p:cNvPr id="43" name="Picture 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2094" y="7143881"/>
            <a:ext cx="8628825" cy="1006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6" name="直線矢印コネクタ 45"/>
          <p:cNvCxnSpPr/>
          <p:nvPr/>
        </p:nvCxnSpPr>
        <p:spPr bwMode="auto">
          <a:xfrm>
            <a:off x="10880254" y="5859898"/>
            <a:ext cx="614278" cy="0"/>
          </a:xfrm>
          <a:prstGeom prst="straightConnector1">
            <a:avLst/>
          </a:prstGeom>
          <a:solidFill>
            <a:schemeClr val="accent1"/>
          </a:solidFill>
          <a:ln w="19050" cap="flat" cmpd="sng" algn="ctr">
            <a:solidFill>
              <a:srgbClr val="00B050"/>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7" name="テキスト ボックス 46"/>
              <p:cNvSpPr txBox="1"/>
              <p:nvPr/>
            </p:nvSpPr>
            <p:spPr>
              <a:xfrm>
                <a:off x="10493941" y="5987772"/>
                <a:ext cx="2373278" cy="507831"/>
              </a:xfrm>
              <a:prstGeom prst="rect">
                <a:avLst/>
              </a:prstGeom>
              <a:noFill/>
            </p:spPr>
            <p:txBody>
              <a:bodyPr wrap="none" rtlCol="0">
                <a:spAutoFit/>
              </a:bodyPr>
              <a:lstStyle/>
              <a:p>
                <a:r>
                  <a:rPr kumimoji="1" lang="en-US" altLang="ja-JP" sz="2700" dirty="0"/>
                  <a:t>depends on </a:t>
                </a:r>
                <a14:m>
                  <m:oMath xmlns:m="http://schemas.openxmlformats.org/officeDocument/2006/math">
                    <m:r>
                      <a:rPr kumimoji="1" lang="en-US" altLang="ja-JP" sz="2700" i="1">
                        <a:latin typeface="Cambria Math" panose="02040503050406030204" pitchFamily="18" charset="0"/>
                      </a:rPr>
                      <m:t>𝑅</m:t>
                    </m:r>
                  </m:oMath>
                </a14:m>
                <a:endParaRPr kumimoji="1" lang="ja-JP" altLang="en-US" sz="2700" dirty="0"/>
              </a:p>
            </p:txBody>
          </p:sp>
        </mc:Choice>
        <mc:Fallback xmlns="">
          <p:sp>
            <p:nvSpPr>
              <p:cNvPr id="47" name="テキスト ボックス 46"/>
              <p:cNvSpPr txBox="1">
                <a:spLocks noRot="1" noChangeAspect="1" noMove="1" noResize="1" noEditPoints="1" noAdjustHandles="1" noChangeArrowheads="1" noChangeShapeType="1" noTextEdit="1"/>
              </p:cNvSpPr>
              <p:nvPr/>
            </p:nvSpPr>
            <p:spPr>
              <a:xfrm>
                <a:off x="5472100" y="3992464"/>
                <a:ext cx="1646926" cy="369332"/>
              </a:xfrm>
              <a:prstGeom prst="rect">
                <a:avLst/>
              </a:prstGeom>
              <a:blipFill rotWithShape="0">
                <a:blip r:embed="rId9"/>
                <a:stretch>
                  <a:fillRect l="-3333" t="-13115" b="-213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8" name="テキスト ボックス 47"/>
              <p:cNvSpPr txBox="1"/>
              <p:nvPr/>
            </p:nvSpPr>
            <p:spPr>
              <a:xfrm>
                <a:off x="2744563" y="6433590"/>
                <a:ext cx="2580385"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𝛾</m:t>
                      </m:r>
                      <m:r>
                        <a:rPr kumimoji="1" lang="en-US" altLang="ja-JP" sz="2700" i="1">
                          <a:latin typeface="Cambria Math" panose="02040503050406030204" pitchFamily="18" charset="0"/>
                        </a:rPr>
                        <m:t>+</m:t>
                      </m:r>
                      <m:r>
                        <a:rPr kumimoji="1" lang="en-US" altLang="ja-JP" sz="2700" i="1">
                          <a:latin typeface="Cambria Math" panose="02040503050406030204" pitchFamily="18" charset="0"/>
                        </a:rPr>
                        <m:t>𝛾</m:t>
                      </m:r>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𝑒</m:t>
                          </m:r>
                        </m:e>
                        <m:sup>
                          <m:r>
                            <a:rPr kumimoji="1" lang="en-US" altLang="ja-JP" sz="2700" i="1">
                              <a:latin typeface="Cambria Math" panose="02040503050406030204" pitchFamily="18" charset="0"/>
                            </a:rPr>
                            <m:t>−</m:t>
                          </m:r>
                        </m:sup>
                      </m:sSup>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𝑒</m:t>
                          </m:r>
                        </m:e>
                        <m:sup>
                          <m:r>
                            <a:rPr kumimoji="1" lang="en-US" altLang="ja-JP" sz="2700" i="1">
                              <a:latin typeface="Cambria Math" panose="02040503050406030204" pitchFamily="18" charset="0"/>
                            </a:rPr>
                            <m:t>+</m:t>
                          </m:r>
                        </m:sup>
                      </m:sSup>
                    </m:oMath>
                  </m:oMathPara>
                </a14:m>
                <a:endParaRPr kumimoji="1" lang="ja-JP" altLang="en-US" sz="2700" dirty="0"/>
              </a:p>
            </p:txBody>
          </p:sp>
        </mc:Choice>
        <mc:Fallback xmlns="">
          <p:sp>
            <p:nvSpPr>
              <p:cNvPr id="48" name="テキスト ボックス 47"/>
              <p:cNvSpPr txBox="1">
                <a:spLocks noRot="1" noChangeAspect="1" noMove="1" noResize="1" noEditPoints="1" noAdjustHandles="1" noChangeArrowheads="1" noChangeShapeType="1" noTextEdit="1"/>
              </p:cNvSpPr>
              <p:nvPr/>
            </p:nvSpPr>
            <p:spPr>
              <a:xfrm>
                <a:off x="305050" y="4289722"/>
                <a:ext cx="1721817" cy="276999"/>
              </a:xfrm>
              <a:prstGeom prst="rect">
                <a:avLst/>
              </a:prstGeom>
              <a:blipFill rotWithShape="0">
                <a:blip r:embed="rId10"/>
                <a:stretch>
                  <a:fillRect l="-1773" r="-355" b="-26667"/>
                </a:stretch>
              </a:blipFill>
            </p:spPr>
            <p:txBody>
              <a:bodyPr/>
              <a:lstStyle/>
              <a:p>
                <a:r>
                  <a:rPr lang="ja-JP" altLang="en-US">
                    <a:noFill/>
                  </a:rPr>
                  <a:t> </a:t>
                </a:r>
              </a:p>
            </p:txBody>
          </p:sp>
        </mc:Fallback>
      </mc:AlternateContent>
      <p:pic>
        <p:nvPicPr>
          <p:cNvPr id="49" name="Picture 7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32402" y="8253274"/>
            <a:ext cx="4612922" cy="103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494533" y="6717542"/>
            <a:ext cx="4323042" cy="343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フリーフォーム 51"/>
          <p:cNvSpPr/>
          <p:nvPr/>
        </p:nvSpPr>
        <p:spPr bwMode="auto">
          <a:xfrm>
            <a:off x="6686929" y="2034226"/>
            <a:ext cx="742835" cy="1702807"/>
          </a:xfrm>
          <a:custGeom>
            <a:avLst/>
            <a:gdLst>
              <a:gd name="connsiteX0" fmla="*/ 495300 w 495300"/>
              <a:gd name="connsiteY0" fmla="*/ 0 h 1135380"/>
              <a:gd name="connsiteX1" fmla="*/ 228600 w 495300"/>
              <a:gd name="connsiteY1" fmla="*/ 266700 h 1135380"/>
              <a:gd name="connsiteX2" fmla="*/ 76200 w 495300"/>
              <a:gd name="connsiteY2" fmla="*/ 480060 h 1135380"/>
              <a:gd name="connsiteX3" fmla="*/ 0 w 495300"/>
              <a:gd name="connsiteY3" fmla="*/ 1135380 h 1135380"/>
            </a:gdLst>
            <a:ahLst/>
            <a:cxnLst>
              <a:cxn ang="0">
                <a:pos x="connsiteX0" y="connsiteY0"/>
              </a:cxn>
              <a:cxn ang="0">
                <a:pos x="connsiteX1" y="connsiteY1"/>
              </a:cxn>
              <a:cxn ang="0">
                <a:pos x="connsiteX2" y="connsiteY2"/>
              </a:cxn>
              <a:cxn ang="0">
                <a:pos x="connsiteX3" y="connsiteY3"/>
              </a:cxn>
            </a:cxnLst>
            <a:rect l="l" t="t" r="r" b="b"/>
            <a:pathLst>
              <a:path w="495300" h="1135380">
                <a:moveTo>
                  <a:pt x="495300" y="0"/>
                </a:moveTo>
                <a:cubicBezTo>
                  <a:pt x="396875" y="93345"/>
                  <a:pt x="298450" y="186690"/>
                  <a:pt x="228600" y="266700"/>
                </a:cubicBezTo>
                <a:cubicBezTo>
                  <a:pt x="158750" y="346710"/>
                  <a:pt x="114300" y="335280"/>
                  <a:pt x="76200" y="480060"/>
                </a:cubicBezTo>
                <a:cubicBezTo>
                  <a:pt x="38100" y="624840"/>
                  <a:pt x="19050" y="880110"/>
                  <a:pt x="0" y="1135380"/>
                </a:cubicBezTo>
              </a:path>
            </a:pathLst>
          </a:custGeom>
          <a:no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53" name="テキスト ボックス 52"/>
          <p:cNvSpPr txBox="1"/>
          <p:nvPr/>
        </p:nvSpPr>
        <p:spPr>
          <a:xfrm>
            <a:off x="6211713" y="3773588"/>
            <a:ext cx="809837" cy="507831"/>
          </a:xfrm>
          <a:prstGeom prst="rect">
            <a:avLst/>
          </a:prstGeom>
          <a:noFill/>
        </p:spPr>
        <p:txBody>
          <a:bodyPr wrap="none" rtlCol="0">
            <a:spAutoFit/>
          </a:bodyPr>
          <a:lstStyle/>
          <a:p>
            <a:r>
              <a:rPr kumimoji="1" lang="en-US" altLang="ja-JP" sz="2700" dirty="0"/>
              <a:t>SSA</a:t>
            </a:r>
            <a:endParaRPr kumimoji="1" lang="ja-JP" altLang="en-US" sz="2700" dirty="0"/>
          </a:p>
        </p:txBody>
      </p:sp>
    </p:spTree>
    <p:extLst>
      <p:ext uri="{BB962C8B-B14F-4D97-AF65-F5344CB8AC3E}">
        <p14:creationId xmlns:p14="http://schemas.microsoft.com/office/powerpoint/2010/main" val="84967071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Steady one zone model</a:t>
            </a:r>
            <a:endParaRPr kumimoji="1" lang="ja-JP" altLang="en-US" dirty="0"/>
          </a:p>
        </p:txBody>
      </p:sp>
      <p:sp>
        <p:nvSpPr>
          <p:cNvPr id="3" name="Oval 5"/>
          <p:cNvSpPr>
            <a:spLocks noChangeArrowheads="1"/>
          </p:cNvSpPr>
          <p:nvPr/>
        </p:nvSpPr>
        <p:spPr bwMode="auto">
          <a:xfrm>
            <a:off x="3852230" y="2010842"/>
            <a:ext cx="3388911" cy="3388911"/>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sz="2493" dirty="0"/>
              <a:t>Steady state</a:t>
            </a:r>
            <a:endParaRPr lang="ja-JP" altLang="en-US" sz="2493" dirty="0"/>
          </a:p>
        </p:txBody>
      </p:sp>
      <p:sp>
        <p:nvSpPr>
          <p:cNvPr id="4" name="右矢印 3"/>
          <p:cNvSpPr/>
          <p:nvPr/>
        </p:nvSpPr>
        <p:spPr bwMode="auto">
          <a:xfrm rot="18103538">
            <a:off x="3691161" y="4637327"/>
            <a:ext cx="1511935" cy="971958"/>
          </a:xfrm>
          <a:prstGeom prst="rightArrow">
            <a:avLst/>
          </a:prstGeom>
          <a:solidFill>
            <a:srgbClr val="00B050"/>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5" name="テキスト ボックス 4"/>
          <p:cNvSpPr txBox="1"/>
          <p:nvPr/>
        </p:nvSpPr>
        <p:spPr>
          <a:xfrm>
            <a:off x="2836118" y="6021868"/>
            <a:ext cx="3122971" cy="507831"/>
          </a:xfrm>
          <a:prstGeom prst="rect">
            <a:avLst/>
          </a:prstGeom>
          <a:noFill/>
        </p:spPr>
        <p:txBody>
          <a:bodyPr wrap="none" rtlCol="0">
            <a:spAutoFit/>
          </a:bodyPr>
          <a:lstStyle/>
          <a:p>
            <a:r>
              <a:rPr kumimoji="1" lang="en-US" altLang="ja-JP" sz="2700" dirty="0"/>
              <a:t>Electron Injection</a:t>
            </a:r>
            <a:endParaRPr kumimoji="1" lang="ja-JP" altLang="en-US" sz="2700" dirty="0"/>
          </a:p>
        </p:txBody>
      </p:sp>
      <p:sp>
        <p:nvSpPr>
          <p:cNvPr id="6" name="右矢印 5"/>
          <p:cNvSpPr/>
          <p:nvPr/>
        </p:nvSpPr>
        <p:spPr bwMode="auto">
          <a:xfrm rot="13647982">
            <a:off x="3632890" y="1788339"/>
            <a:ext cx="1511935" cy="971958"/>
          </a:xfrm>
          <a:prstGeom prst="rightArrow">
            <a:avLst/>
          </a:prstGeom>
          <a:solidFill>
            <a:srgbClr val="00B050"/>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mc:AlternateContent xmlns:mc="http://schemas.openxmlformats.org/markup-compatibility/2006" xmlns:a14="http://schemas.microsoft.com/office/drawing/2010/main">
        <mc:Choice Requires="a14">
          <p:sp>
            <p:nvSpPr>
              <p:cNvPr id="7" name="テキスト ボックス 6"/>
              <p:cNvSpPr txBox="1"/>
              <p:nvPr/>
            </p:nvSpPr>
            <p:spPr>
              <a:xfrm>
                <a:off x="4556974" y="1304217"/>
                <a:ext cx="4682949" cy="507831"/>
              </a:xfrm>
              <a:prstGeom prst="rect">
                <a:avLst/>
              </a:prstGeom>
              <a:noFill/>
            </p:spPr>
            <p:txBody>
              <a:bodyPr wrap="none" rtlCol="0">
                <a:spAutoFit/>
              </a:bodyPr>
              <a:lstStyle/>
              <a:p>
                <a:r>
                  <a:rPr kumimoji="1" lang="en-US" altLang="ja-JP" sz="2700" dirty="0"/>
                  <a:t>Escape (escape time</a:t>
                </a:r>
                <a14:m>
                  <m:oMath xmlns:m="http://schemas.openxmlformats.org/officeDocument/2006/math">
                    <m:r>
                      <a:rPr kumimoji="1" lang="en-US" altLang="ja-JP" sz="2700" i="1">
                        <a:latin typeface="Cambria Math" panose="02040503050406030204" pitchFamily="18" charset="0"/>
                      </a:rPr>
                      <m:t>=</m:t>
                    </m:r>
                    <m:r>
                      <a:rPr kumimoji="1" lang="en-US" altLang="ja-JP" sz="2700" i="1">
                        <a:latin typeface="Cambria Math" panose="02040503050406030204" pitchFamily="18" charset="0"/>
                      </a:rPr>
                      <m:t>𝜅</m:t>
                    </m:r>
                    <m:r>
                      <a:rPr kumimoji="1" lang="en-US" altLang="ja-JP" sz="2700" i="1">
                        <a:latin typeface="Cambria Math" panose="02040503050406030204" pitchFamily="18" charset="0"/>
                      </a:rPr>
                      <m:t>𝑅</m:t>
                    </m:r>
                    <m:r>
                      <a:rPr kumimoji="1" lang="en-US" altLang="ja-JP" sz="2700" i="1">
                        <a:latin typeface="Cambria Math" panose="02040503050406030204" pitchFamily="18" charset="0"/>
                      </a:rPr>
                      <m:t>/</m:t>
                    </m:r>
                    <m:r>
                      <a:rPr kumimoji="1" lang="en-US" altLang="ja-JP" sz="2700" i="1">
                        <a:latin typeface="Cambria Math" panose="02040503050406030204" pitchFamily="18" charset="0"/>
                      </a:rPr>
                      <m:t>𝑐</m:t>
                    </m:r>
                  </m:oMath>
                </a14:m>
                <a:r>
                  <a:rPr kumimoji="1" lang="en-US" altLang="ja-JP" sz="2700" dirty="0"/>
                  <a:t>)</a:t>
                </a:r>
                <a:endParaRPr kumimoji="1" lang="ja-JP" altLang="en-US" sz="27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1513510" y="869612"/>
                <a:ext cx="3313343" cy="369332"/>
              </a:xfrm>
              <a:prstGeom prst="rect">
                <a:avLst/>
              </a:prstGeom>
              <a:blipFill rotWithShape="0">
                <a:blip r:embed="rId2"/>
                <a:stretch>
                  <a:fillRect l="-1471" t="-13333" b="-23333"/>
                </a:stretch>
              </a:blipFill>
            </p:spPr>
            <p:txBody>
              <a:bodyPr/>
              <a:lstStyle/>
              <a:p>
                <a:r>
                  <a:rPr lang="ja-JP" altLang="en-US">
                    <a:noFill/>
                  </a:rPr>
                  <a:t> </a:t>
                </a:r>
              </a:p>
            </p:txBody>
          </p:sp>
        </mc:Fallback>
      </mc:AlternateContent>
      <p:cxnSp>
        <p:nvCxnSpPr>
          <p:cNvPr id="9" name="直線矢印コネクタ 8"/>
          <p:cNvCxnSpPr/>
          <p:nvPr/>
        </p:nvCxnSpPr>
        <p:spPr bwMode="auto">
          <a:xfrm flipV="1">
            <a:off x="5546684" y="2172834"/>
            <a:ext cx="789438" cy="1497999"/>
          </a:xfrm>
          <a:prstGeom prst="straightConnector1">
            <a:avLst/>
          </a:prstGeom>
          <a:solidFill>
            <a:schemeClr val="accent1"/>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2" name="テキスト ボックス 11"/>
              <p:cNvSpPr txBox="1"/>
              <p:nvPr/>
            </p:nvSpPr>
            <p:spPr>
              <a:xfrm>
                <a:off x="6058138" y="2751055"/>
                <a:ext cx="346762"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𝑅</m:t>
                      </m:r>
                    </m:oMath>
                  </m:oMathPara>
                </a14:m>
                <a:endParaRPr kumimoji="1" lang="ja-JP" altLang="en-US" sz="2700"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2514441" y="1834320"/>
                <a:ext cx="231153" cy="276999"/>
              </a:xfrm>
              <a:prstGeom prst="rect">
                <a:avLst/>
              </a:prstGeom>
              <a:blipFill rotWithShape="0">
                <a:blip r:embed="rId3"/>
                <a:stretch>
                  <a:fillRect l="-18421" r="-15789" b="-11111"/>
                </a:stretch>
              </a:blipFill>
            </p:spPr>
            <p:txBody>
              <a:bodyPr/>
              <a:lstStyle/>
              <a:p>
                <a:r>
                  <a:rPr lang="ja-JP" altLang="en-US">
                    <a:noFill/>
                  </a:rPr>
                  <a:t> </a:t>
                </a:r>
              </a:p>
            </p:txBody>
          </p:sp>
        </mc:Fallback>
      </mc:AlternateContent>
      <p:pic>
        <p:nvPicPr>
          <p:cNvPr id="13" name="図 12"/>
          <p:cNvPicPr>
            <a:picLocks noChangeAspect="1"/>
          </p:cNvPicPr>
          <p:nvPr/>
        </p:nvPicPr>
        <p:blipFill>
          <a:blip r:embed="rId4"/>
          <a:stretch>
            <a:fillRect/>
          </a:stretch>
        </p:blipFill>
        <p:spPr>
          <a:xfrm>
            <a:off x="7956052" y="3036798"/>
            <a:ext cx="7980231" cy="5754262"/>
          </a:xfrm>
          <a:prstGeom prst="rect">
            <a:avLst/>
          </a:prstGeom>
        </p:spPr>
      </p:pic>
      <p:sp>
        <p:nvSpPr>
          <p:cNvPr id="14" name="テキスト ボックス 13"/>
          <p:cNvSpPr txBox="1"/>
          <p:nvPr/>
        </p:nvSpPr>
        <p:spPr>
          <a:xfrm>
            <a:off x="11033918" y="2259740"/>
            <a:ext cx="4017446" cy="923330"/>
          </a:xfrm>
          <a:prstGeom prst="rect">
            <a:avLst/>
          </a:prstGeom>
          <a:noFill/>
        </p:spPr>
        <p:txBody>
          <a:bodyPr wrap="none" rtlCol="0">
            <a:spAutoFit/>
          </a:bodyPr>
          <a:lstStyle/>
          <a:p>
            <a:r>
              <a:rPr kumimoji="1" lang="en-US" altLang="ja-JP" sz="2700" dirty="0"/>
              <a:t>Inoue &amp; </a:t>
            </a:r>
            <a:r>
              <a:rPr kumimoji="1" lang="en-US" altLang="ja-JP" sz="2700" dirty="0" err="1"/>
              <a:t>Takahara</a:t>
            </a:r>
            <a:r>
              <a:rPr kumimoji="1" lang="en-US" altLang="ja-JP" sz="2700" dirty="0"/>
              <a:t> 1996</a:t>
            </a:r>
          </a:p>
          <a:p>
            <a:r>
              <a:rPr lang="en-US" altLang="ja-JP" sz="2700" dirty="0"/>
              <a:t>(</a:t>
            </a:r>
            <a:r>
              <a:rPr lang="en-US" altLang="ja-JP" sz="2700" dirty="0" err="1"/>
              <a:t>Mrk</a:t>
            </a:r>
            <a:r>
              <a:rPr lang="en-US" altLang="ja-JP" sz="2700" dirty="0"/>
              <a:t> 421)</a:t>
            </a:r>
            <a:endParaRPr kumimoji="1" lang="ja-JP" altLang="en-US" sz="2700" dirty="0"/>
          </a:p>
        </p:txBody>
      </p:sp>
    </p:spTree>
    <p:extLst>
      <p:ext uri="{BB962C8B-B14F-4D97-AF65-F5344CB8AC3E}">
        <p14:creationId xmlns:p14="http://schemas.microsoft.com/office/powerpoint/2010/main" val="22784835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時間軸天文学</a:t>
            </a:r>
            <a:endParaRPr kumimoji="1" lang="ja-JP" altLang="en-US" dirty="0"/>
          </a:p>
        </p:txBody>
      </p:sp>
      <p:pic>
        <p:nvPicPr>
          <p:cNvPr id="56322" name="Picture 2" descr="Figure 1."/>
          <p:cNvPicPr>
            <a:picLocks noChangeAspect="1" noChangeArrowheads="1"/>
          </p:cNvPicPr>
          <p:nvPr/>
        </p:nvPicPr>
        <p:blipFill rotWithShape="1">
          <a:blip r:embed="rId2">
            <a:extLst>
              <a:ext uri="{28A0092B-C50C-407E-A947-70E740481C1C}">
                <a14:useLocalDpi xmlns:a14="http://schemas.microsoft.com/office/drawing/2010/main" val="0"/>
              </a:ext>
            </a:extLst>
          </a:blip>
          <a:srcRect b="52422"/>
          <a:stretch/>
        </p:blipFill>
        <p:spPr bwMode="auto">
          <a:xfrm>
            <a:off x="534619" y="2280305"/>
            <a:ext cx="8037692" cy="5652411"/>
          </a:xfrm>
          <a:prstGeom prst="rect">
            <a:avLst/>
          </a:prstGeom>
          <a:noFill/>
          <a:extLst>
            <a:ext uri="{909E8E84-426E-40DD-AFC4-6F175D3DCCD1}">
              <a14:hiddenFill xmlns:a14="http://schemas.microsoft.com/office/drawing/2010/main">
                <a:solidFill>
                  <a:srgbClr val="FFFFFF"/>
                </a:solidFill>
              </a14:hiddenFill>
            </a:ext>
          </a:extLst>
        </p:spPr>
      </p:pic>
      <p:pic>
        <p:nvPicPr>
          <p:cNvPr id="56328" name="Picture 8" descr="Phase space of centimetre-wavelength radio transient events The...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351" y="1708557"/>
            <a:ext cx="8096250" cy="787717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534619" y="1416169"/>
            <a:ext cx="4817344" cy="584775"/>
          </a:xfrm>
          <a:prstGeom prst="rect">
            <a:avLst/>
          </a:prstGeom>
          <a:noFill/>
        </p:spPr>
        <p:txBody>
          <a:bodyPr wrap="none" rtlCol="0">
            <a:spAutoFit/>
          </a:bodyPr>
          <a:lstStyle/>
          <a:p>
            <a:r>
              <a:rPr kumimoji="1" lang="en-US" altLang="ja-JP" sz="3200" dirty="0" smtClean="0"/>
              <a:t>Time Domain Astronomy</a:t>
            </a:r>
            <a:endParaRPr kumimoji="1" lang="ja-JP" altLang="en-US" sz="3200" dirty="0" smtClean="0"/>
          </a:p>
        </p:txBody>
      </p:sp>
      <p:sp>
        <p:nvSpPr>
          <p:cNvPr id="3" name="テキスト ボックス 2"/>
          <p:cNvSpPr txBox="1"/>
          <p:nvPr/>
        </p:nvSpPr>
        <p:spPr>
          <a:xfrm>
            <a:off x="3603876" y="8052501"/>
            <a:ext cx="4636206" cy="1077218"/>
          </a:xfrm>
          <a:prstGeom prst="rect">
            <a:avLst/>
          </a:prstGeom>
          <a:noFill/>
        </p:spPr>
        <p:txBody>
          <a:bodyPr wrap="none" rtlCol="0">
            <a:spAutoFit/>
          </a:bodyPr>
          <a:lstStyle/>
          <a:p>
            <a:pPr algn="ctr"/>
            <a:r>
              <a:rPr kumimoji="1" lang="en-US" altLang="ja-JP" sz="3200" dirty="0" smtClean="0"/>
              <a:t>X-ray</a:t>
            </a:r>
          </a:p>
          <a:p>
            <a:pPr algn="ctr"/>
            <a:r>
              <a:rPr kumimoji="1" lang="en-US" altLang="ja-JP" sz="3200" dirty="0" smtClean="0"/>
              <a:t>O’Brien </a:t>
            </a:r>
            <a:r>
              <a:rPr kumimoji="1" lang="en-US" altLang="ja-JP" sz="3200" dirty="0"/>
              <a:t>and </a:t>
            </a:r>
            <a:r>
              <a:rPr kumimoji="1" lang="en-US" altLang="ja-JP" sz="3200" dirty="0" smtClean="0"/>
              <a:t>Smartt 13</a:t>
            </a:r>
            <a:endParaRPr kumimoji="1" lang="ja-JP" altLang="en-US" sz="3200" dirty="0" smtClean="0"/>
          </a:p>
        </p:txBody>
      </p:sp>
      <p:sp>
        <p:nvSpPr>
          <p:cNvPr id="5" name="テキスト ボックス 4"/>
          <p:cNvSpPr txBox="1"/>
          <p:nvPr/>
        </p:nvSpPr>
        <p:spPr>
          <a:xfrm>
            <a:off x="15606857" y="9013371"/>
            <a:ext cx="2489784" cy="954107"/>
          </a:xfrm>
          <a:prstGeom prst="rect">
            <a:avLst/>
          </a:prstGeom>
          <a:noFill/>
        </p:spPr>
        <p:txBody>
          <a:bodyPr wrap="none" rtlCol="0">
            <a:spAutoFit/>
          </a:bodyPr>
          <a:lstStyle/>
          <a:p>
            <a:r>
              <a:rPr lang="ja-JP" altLang="en-US" sz="2800" dirty="0" smtClean="0"/>
              <a:t>電波</a:t>
            </a:r>
            <a:endParaRPr lang="en-US" altLang="ja-JP" sz="2800" dirty="0" smtClean="0"/>
          </a:p>
          <a:p>
            <a:r>
              <a:rPr lang="en-US" altLang="ja-JP" sz="2800" dirty="0" smtClean="0"/>
              <a:t>Bochenek</a:t>
            </a:r>
            <a:r>
              <a:rPr kumimoji="1" lang="en-US" altLang="ja-JP" sz="2800" dirty="0" smtClean="0"/>
              <a:t>+20</a:t>
            </a:r>
            <a:endParaRPr lang="en-US" altLang="ja-JP" sz="2800" dirty="0"/>
          </a:p>
        </p:txBody>
      </p:sp>
    </p:spTree>
    <p:extLst>
      <p:ext uri="{BB962C8B-B14F-4D97-AF65-F5344CB8AC3E}">
        <p14:creationId xmlns:p14="http://schemas.microsoft.com/office/powerpoint/2010/main" val="94897633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Phenomenological model</a:t>
            </a:r>
            <a:r>
              <a:rPr lang="ja-JP" altLang="en-US" dirty="0" smtClean="0"/>
              <a:t>：</a:t>
            </a:r>
            <a:r>
              <a:rPr lang="en-US" altLang="ja-JP" dirty="0" smtClean="0"/>
              <a:t>SSC</a:t>
            </a:r>
            <a:endParaRPr kumimoji="1" lang="ja-JP" altLang="en-US" dirty="0"/>
          </a:p>
        </p:txBody>
      </p:sp>
      <p:pic>
        <p:nvPicPr>
          <p:cNvPr id="3" name="図 2"/>
          <p:cNvPicPr>
            <a:picLocks noChangeAspect="1"/>
          </p:cNvPicPr>
          <p:nvPr/>
        </p:nvPicPr>
        <p:blipFill>
          <a:blip r:embed="rId2"/>
          <a:stretch>
            <a:fillRect/>
          </a:stretch>
        </p:blipFill>
        <p:spPr>
          <a:xfrm>
            <a:off x="2502287" y="2412341"/>
            <a:ext cx="6952261" cy="5214259"/>
          </a:xfrm>
          <a:prstGeom prst="rect">
            <a:avLst/>
          </a:prstGeom>
        </p:spPr>
      </p:pic>
      <p:sp>
        <p:nvSpPr>
          <p:cNvPr id="4" name="テキスト ボックス 3"/>
          <p:cNvSpPr txBox="1"/>
          <p:nvPr/>
        </p:nvSpPr>
        <p:spPr>
          <a:xfrm>
            <a:off x="2616720" y="1470865"/>
            <a:ext cx="2222083" cy="507831"/>
          </a:xfrm>
          <a:prstGeom prst="rect">
            <a:avLst/>
          </a:prstGeom>
          <a:noFill/>
        </p:spPr>
        <p:txBody>
          <a:bodyPr wrap="none" rtlCol="0">
            <a:spAutoFit/>
          </a:bodyPr>
          <a:lstStyle/>
          <a:p>
            <a:r>
              <a:rPr kumimoji="1" lang="en-US" altLang="ja-JP" sz="2700" dirty="0" err="1"/>
              <a:t>Abdo</a:t>
            </a:r>
            <a:r>
              <a:rPr kumimoji="1" lang="en-US" altLang="ja-JP" sz="2700" dirty="0"/>
              <a:t>+ 2011</a:t>
            </a:r>
            <a:endParaRPr kumimoji="1" lang="ja-JP" altLang="en-US" sz="2700" dirty="0"/>
          </a:p>
        </p:txBody>
      </p:sp>
      <p:pic>
        <p:nvPicPr>
          <p:cNvPr id="5" name="図 4"/>
          <p:cNvPicPr>
            <a:picLocks noChangeAspect="1"/>
          </p:cNvPicPr>
          <p:nvPr/>
        </p:nvPicPr>
        <p:blipFill>
          <a:blip r:embed="rId3"/>
          <a:stretch>
            <a:fillRect/>
          </a:stretch>
        </p:blipFill>
        <p:spPr>
          <a:xfrm>
            <a:off x="9504171" y="1475977"/>
            <a:ext cx="6154971" cy="4146708"/>
          </a:xfrm>
          <a:prstGeom prst="rect">
            <a:avLst/>
          </a:prstGeom>
        </p:spPr>
      </p:pic>
      <p:sp>
        <p:nvSpPr>
          <p:cNvPr id="6" name="テキスト ボックス 5"/>
          <p:cNvSpPr txBox="1"/>
          <p:nvPr/>
        </p:nvSpPr>
        <p:spPr>
          <a:xfrm>
            <a:off x="4014222" y="7626599"/>
            <a:ext cx="9275296" cy="507831"/>
          </a:xfrm>
          <a:prstGeom prst="rect">
            <a:avLst/>
          </a:prstGeom>
          <a:noFill/>
        </p:spPr>
        <p:txBody>
          <a:bodyPr wrap="none" rtlCol="0">
            <a:spAutoFit/>
          </a:bodyPr>
          <a:lstStyle/>
          <a:p>
            <a:r>
              <a:rPr kumimoji="1" lang="en-US" altLang="ja-JP" sz="2700" dirty="0"/>
              <a:t>Double broken power-law model with low energy cutoff.</a:t>
            </a:r>
            <a:endParaRPr kumimoji="1" lang="ja-JP" altLang="en-US" sz="2700" dirty="0"/>
          </a:p>
        </p:txBody>
      </p:sp>
      <p:sp>
        <p:nvSpPr>
          <p:cNvPr id="8" name="テキスト ボックス 7"/>
          <p:cNvSpPr txBox="1"/>
          <p:nvPr/>
        </p:nvSpPr>
        <p:spPr>
          <a:xfrm>
            <a:off x="2327564" y="8478982"/>
            <a:ext cx="13395014" cy="1569660"/>
          </a:xfrm>
          <a:prstGeom prst="rect">
            <a:avLst/>
          </a:prstGeom>
          <a:noFill/>
        </p:spPr>
        <p:txBody>
          <a:bodyPr wrap="none" rtlCol="0">
            <a:spAutoFit/>
          </a:bodyPr>
          <a:lstStyle/>
          <a:p>
            <a:r>
              <a:rPr kumimoji="1" lang="en-US" altLang="ja-JP" sz="3200" dirty="0" smtClean="0"/>
              <a:t>SNR</a:t>
            </a:r>
            <a:r>
              <a:rPr kumimoji="1" lang="ja-JP" altLang="en-US" sz="3200" dirty="0" smtClean="0"/>
              <a:t>に比べて、電子の最高エネルギーが相対的に小さい。高エネルギー側で、</a:t>
            </a:r>
            <a:endParaRPr kumimoji="1" lang="en-US" altLang="ja-JP" sz="3200" dirty="0" smtClean="0"/>
          </a:p>
          <a:p>
            <a:r>
              <a:rPr kumimoji="1" lang="ja-JP" altLang="en-US" sz="3200" dirty="0"/>
              <a:t>急激</a:t>
            </a:r>
            <a:r>
              <a:rPr kumimoji="1" lang="ja-JP" altLang="en-US" sz="3200" dirty="0" smtClean="0"/>
              <a:t>にスペクトルが</a:t>
            </a:r>
            <a:r>
              <a:rPr kumimoji="1" lang="en-US" altLang="ja-JP" sz="3200" dirty="0" smtClean="0"/>
              <a:t>Soft</a:t>
            </a:r>
            <a:r>
              <a:rPr kumimoji="1" lang="ja-JP" altLang="en-US" sz="3200" dirty="0" smtClean="0"/>
              <a:t>になっていて、低加速効率を示唆。</a:t>
            </a:r>
            <a:endParaRPr kumimoji="1" lang="en-US" altLang="ja-JP" sz="3200" dirty="0" smtClean="0"/>
          </a:p>
          <a:p>
            <a:r>
              <a:rPr kumimoji="1" lang="ja-JP" altLang="en-US" sz="3200" dirty="0"/>
              <a:t>衝撃波では</a:t>
            </a:r>
            <a:r>
              <a:rPr kumimoji="1" lang="ja-JP" altLang="en-US" sz="3200" dirty="0" smtClean="0"/>
              <a:t>なく、乱流による加速も議論されている。</a:t>
            </a:r>
          </a:p>
        </p:txBody>
      </p:sp>
    </p:spTree>
    <p:extLst>
      <p:ext uri="{BB962C8B-B14F-4D97-AF65-F5344CB8AC3E}">
        <p14:creationId xmlns:p14="http://schemas.microsoft.com/office/powerpoint/2010/main" val="286897739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External Compton (FSRQ)</a:t>
            </a:r>
            <a:endParaRPr kumimoji="1" lang="ja-JP" altLang="en-US" dirty="0"/>
          </a:p>
        </p:txBody>
      </p:sp>
      <p:pic>
        <p:nvPicPr>
          <p:cNvPr id="3" name="図 2"/>
          <p:cNvPicPr>
            <a:picLocks noChangeAspect="1"/>
          </p:cNvPicPr>
          <p:nvPr/>
        </p:nvPicPr>
        <p:blipFill>
          <a:blip r:embed="rId2"/>
          <a:stretch>
            <a:fillRect/>
          </a:stretch>
        </p:blipFill>
        <p:spPr>
          <a:xfrm>
            <a:off x="1358991" y="2864591"/>
            <a:ext cx="8052493" cy="5819121"/>
          </a:xfrm>
          <a:prstGeom prst="rect">
            <a:avLst/>
          </a:prstGeom>
        </p:spPr>
      </p:pic>
      <p:sp>
        <p:nvSpPr>
          <p:cNvPr id="4" name="テキスト ボックス 3"/>
          <p:cNvSpPr txBox="1"/>
          <p:nvPr/>
        </p:nvSpPr>
        <p:spPr>
          <a:xfrm>
            <a:off x="1445383" y="1622644"/>
            <a:ext cx="7847020" cy="923330"/>
          </a:xfrm>
          <a:prstGeom prst="rect">
            <a:avLst/>
          </a:prstGeom>
          <a:noFill/>
        </p:spPr>
        <p:txBody>
          <a:bodyPr wrap="none" rtlCol="0">
            <a:spAutoFit/>
          </a:bodyPr>
          <a:lstStyle/>
          <a:p>
            <a:r>
              <a:rPr kumimoji="1" lang="en-US" altLang="ja-JP" sz="2700" dirty="0"/>
              <a:t>Optical Luminosity vs. size of broad line region,</a:t>
            </a:r>
          </a:p>
          <a:p>
            <a:r>
              <a:rPr lang="en-US" altLang="ja-JP" sz="2700" dirty="0"/>
              <a:t>or dust torus.</a:t>
            </a:r>
            <a:endParaRPr kumimoji="1" lang="ja-JP" altLang="en-US" sz="2700" dirty="0"/>
          </a:p>
        </p:txBody>
      </p:sp>
      <p:pic>
        <p:nvPicPr>
          <p:cNvPr id="5" name="図 4"/>
          <p:cNvPicPr>
            <a:picLocks noChangeAspect="1"/>
          </p:cNvPicPr>
          <p:nvPr/>
        </p:nvPicPr>
        <p:blipFill>
          <a:blip r:embed="rId3"/>
          <a:stretch>
            <a:fillRect/>
          </a:stretch>
        </p:blipFill>
        <p:spPr>
          <a:xfrm>
            <a:off x="11109656" y="2679349"/>
            <a:ext cx="4976371" cy="1028754"/>
          </a:xfrm>
          <a:prstGeom prst="rect">
            <a:avLst/>
          </a:prstGeom>
        </p:spPr>
      </p:pic>
      <p:pic>
        <p:nvPicPr>
          <p:cNvPr id="6" name="図 5"/>
          <p:cNvPicPr>
            <a:picLocks noChangeAspect="1"/>
          </p:cNvPicPr>
          <p:nvPr/>
        </p:nvPicPr>
        <p:blipFill>
          <a:blip r:embed="rId4"/>
          <a:stretch>
            <a:fillRect/>
          </a:stretch>
        </p:blipFill>
        <p:spPr>
          <a:xfrm>
            <a:off x="10808128" y="3835692"/>
            <a:ext cx="5579428" cy="1100547"/>
          </a:xfrm>
          <a:prstGeom prst="rect">
            <a:avLst/>
          </a:prstGeom>
        </p:spPr>
      </p:pic>
      <p:sp>
        <p:nvSpPr>
          <p:cNvPr id="7" name="テキスト ボックス 6"/>
          <p:cNvSpPr txBox="1"/>
          <p:nvPr/>
        </p:nvSpPr>
        <p:spPr>
          <a:xfrm>
            <a:off x="1559816" y="8372353"/>
            <a:ext cx="2486578" cy="507831"/>
          </a:xfrm>
          <a:prstGeom prst="rect">
            <a:avLst/>
          </a:prstGeom>
          <a:noFill/>
        </p:spPr>
        <p:txBody>
          <a:bodyPr wrap="none" rtlCol="0">
            <a:spAutoFit/>
          </a:bodyPr>
          <a:lstStyle/>
          <a:p>
            <a:r>
              <a:rPr kumimoji="1" lang="en-US" altLang="ja-JP" sz="2700" dirty="0"/>
              <a:t>Gandhi+ 2015</a:t>
            </a:r>
            <a:endParaRPr kumimoji="1" lang="ja-JP" altLang="en-US" sz="2700" dirty="0"/>
          </a:p>
        </p:txBody>
      </p:sp>
      <p:pic>
        <p:nvPicPr>
          <p:cNvPr id="8" name="図 7"/>
          <p:cNvPicPr>
            <a:picLocks noChangeAspect="1"/>
          </p:cNvPicPr>
          <p:nvPr/>
        </p:nvPicPr>
        <p:blipFill>
          <a:blip r:embed="rId5"/>
          <a:stretch>
            <a:fillRect/>
          </a:stretch>
        </p:blipFill>
        <p:spPr>
          <a:xfrm>
            <a:off x="12172385" y="5063827"/>
            <a:ext cx="3152438" cy="758043"/>
          </a:xfrm>
          <a:prstGeom prst="rect">
            <a:avLst/>
          </a:prstGeom>
        </p:spPr>
      </p:pic>
      <p:pic>
        <p:nvPicPr>
          <p:cNvPr id="9" name="図 8"/>
          <p:cNvPicPr>
            <a:picLocks noChangeAspect="1"/>
          </p:cNvPicPr>
          <p:nvPr/>
        </p:nvPicPr>
        <p:blipFill>
          <a:blip r:embed="rId6"/>
          <a:stretch>
            <a:fillRect/>
          </a:stretch>
        </p:blipFill>
        <p:spPr>
          <a:xfrm>
            <a:off x="11099313" y="5964993"/>
            <a:ext cx="5533981" cy="1145000"/>
          </a:xfrm>
          <a:prstGeom prst="rect">
            <a:avLst/>
          </a:prstGeom>
        </p:spPr>
      </p:pic>
      <p:pic>
        <p:nvPicPr>
          <p:cNvPr id="10" name="図 9"/>
          <p:cNvPicPr>
            <a:picLocks noChangeAspect="1"/>
          </p:cNvPicPr>
          <p:nvPr/>
        </p:nvPicPr>
        <p:blipFill>
          <a:blip r:embed="rId7"/>
          <a:stretch>
            <a:fillRect/>
          </a:stretch>
        </p:blipFill>
        <p:spPr>
          <a:xfrm>
            <a:off x="11283863" y="7397309"/>
            <a:ext cx="5077075" cy="1482875"/>
          </a:xfrm>
          <a:prstGeom prst="rect">
            <a:avLst/>
          </a:prstGeom>
        </p:spPr>
      </p:pic>
      <p:sp>
        <p:nvSpPr>
          <p:cNvPr id="11" name="テキスト ボックス 10"/>
          <p:cNvSpPr txBox="1"/>
          <p:nvPr/>
        </p:nvSpPr>
        <p:spPr>
          <a:xfrm>
            <a:off x="10960925" y="1658529"/>
            <a:ext cx="6120586" cy="584775"/>
          </a:xfrm>
          <a:prstGeom prst="rect">
            <a:avLst/>
          </a:prstGeom>
          <a:noFill/>
        </p:spPr>
        <p:txBody>
          <a:bodyPr wrap="none" rtlCol="0">
            <a:spAutoFit/>
          </a:bodyPr>
          <a:lstStyle/>
          <a:p>
            <a:r>
              <a:rPr kumimoji="1" lang="en-US" altLang="ja-JP" sz="3200" dirty="0" smtClean="0"/>
              <a:t>BLR</a:t>
            </a:r>
            <a:r>
              <a:rPr kumimoji="1" lang="ja-JP" altLang="en-US" sz="3200" dirty="0" smtClean="0"/>
              <a:t>及びダストトーラスからの光子</a:t>
            </a:r>
          </a:p>
        </p:txBody>
      </p:sp>
    </p:spTree>
    <p:extLst>
      <p:ext uri="{BB962C8B-B14F-4D97-AF65-F5344CB8AC3E}">
        <p14:creationId xmlns:p14="http://schemas.microsoft.com/office/powerpoint/2010/main" val="143243480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3C 279</a:t>
            </a:r>
            <a:endParaRPr kumimoji="1" lang="ja-JP" altLang="en-US" dirty="0"/>
          </a:p>
        </p:txBody>
      </p:sp>
      <p:pic>
        <p:nvPicPr>
          <p:cNvPr id="3" name="図 2"/>
          <p:cNvPicPr>
            <a:picLocks noChangeAspect="1"/>
          </p:cNvPicPr>
          <p:nvPr/>
        </p:nvPicPr>
        <p:blipFill>
          <a:blip r:embed="rId2"/>
          <a:stretch>
            <a:fillRect/>
          </a:stretch>
        </p:blipFill>
        <p:spPr>
          <a:xfrm>
            <a:off x="2394292" y="1362869"/>
            <a:ext cx="6576097" cy="4705500"/>
          </a:xfrm>
          <a:prstGeom prst="rect">
            <a:avLst/>
          </a:prstGeom>
        </p:spPr>
      </p:pic>
      <p:pic>
        <p:nvPicPr>
          <p:cNvPr id="4" name="図 3"/>
          <p:cNvPicPr>
            <a:picLocks noChangeAspect="1"/>
          </p:cNvPicPr>
          <p:nvPr/>
        </p:nvPicPr>
        <p:blipFill>
          <a:blip r:embed="rId3"/>
          <a:stretch>
            <a:fillRect/>
          </a:stretch>
        </p:blipFill>
        <p:spPr>
          <a:xfrm>
            <a:off x="9145100" y="1362018"/>
            <a:ext cx="6350021" cy="4597504"/>
          </a:xfrm>
          <a:prstGeom prst="rect">
            <a:avLst/>
          </a:prstGeom>
        </p:spPr>
      </p:pic>
      <p:pic>
        <p:nvPicPr>
          <p:cNvPr id="5" name="図 4"/>
          <p:cNvPicPr>
            <a:picLocks noChangeAspect="1"/>
          </p:cNvPicPr>
          <p:nvPr/>
        </p:nvPicPr>
        <p:blipFill>
          <a:blip r:embed="rId4"/>
          <a:stretch>
            <a:fillRect/>
          </a:stretch>
        </p:blipFill>
        <p:spPr>
          <a:xfrm>
            <a:off x="4932183" y="6090315"/>
            <a:ext cx="6370721" cy="3896742"/>
          </a:xfrm>
          <a:prstGeom prst="rect">
            <a:avLst/>
          </a:prstGeom>
        </p:spPr>
      </p:pic>
      <p:sp>
        <p:nvSpPr>
          <p:cNvPr id="6" name="テキスト ボックス 5"/>
          <p:cNvSpPr txBox="1"/>
          <p:nvPr/>
        </p:nvSpPr>
        <p:spPr>
          <a:xfrm>
            <a:off x="12653849" y="9300527"/>
            <a:ext cx="3036409" cy="507831"/>
          </a:xfrm>
          <a:prstGeom prst="rect">
            <a:avLst/>
          </a:prstGeom>
          <a:noFill/>
        </p:spPr>
        <p:txBody>
          <a:bodyPr wrap="none" rtlCol="0">
            <a:spAutoFit/>
          </a:bodyPr>
          <a:lstStyle/>
          <a:p>
            <a:r>
              <a:rPr kumimoji="1" lang="en-US" altLang="ja-JP" sz="2700" dirty="0" err="1"/>
              <a:t>Hayashida</a:t>
            </a:r>
            <a:r>
              <a:rPr kumimoji="1" lang="en-US" altLang="ja-JP" sz="2700" dirty="0"/>
              <a:t>+ 2012</a:t>
            </a:r>
            <a:endParaRPr kumimoji="1" lang="ja-JP" altLang="en-US" sz="2700" dirty="0"/>
          </a:p>
        </p:txBody>
      </p:sp>
    </p:spTree>
    <p:extLst>
      <p:ext uri="{BB962C8B-B14F-4D97-AF65-F5344CB8AC3E}">
        <p14:creationId xmlns:p14="http://schemas.microsoft.com/office/powerpoint/2010/main" val="105134463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3C 279 Flare</a:t>
            </a:r>
            <a:endParaRPr kumimoji="1" lang="ja-JP" altLang="en-US" dirty="0"/>
          </a:p>
        </p:txBody>
      </p:sp>
      <p:pic>
        <p:nvPicPr>
          <p:cNvPr id="3" name="図 2"/>
          <p:cNvPicPr>
            <a:picLocks noChangeAspect="1"/>
          </p:cNvPicPr>
          <p:nvPr/>
        </p:nvPicPr>
        <p:blipFill>
          <a:blip r:embed="rId2"/>
          <a:stretch>
            <a:fillRect/>
          </a:stretch>
        </p:blipFill>
        <p:spPr>
          <a:xfrm>
            <a:off x="2448290" y="1416867"/>
            <a:ext cx="9027732" cy="5838605"/>
          </a:xfrm>
          <a:prstGeom prst="rect">
            <a:avLst/>
          </a:prstGeom>
        </p:spPr>
      </p:pic>
      <p:pic>
        <p:nvPicPr>
          <p:cNvPr id="4" name="図 3"/>
          <p:cNvPicPr>
            <a:picLocks noChangeAspect="1"/>
          </p:cNvPicPr>
          <p:nvPr/>
        </p:nvPicPr>
        <p:blipFill>
          <a:blip r:embed="rId3"/>
          <a:stretch>
            <a:fillRect/>
          </a:stretch>
        </p:blipFill>
        <p:spPr>
          <a:xfrm>
            <a:off x="11490534" y="2172834"/>
            <a:ext cx="4172280" cy="3452689"/>
          </a:xfrm>
          <a:prstGeom prst="rect">
            <a:avLst/>
          </a:prstGeom>
        </p:spPr>
      </p:pic>
      <p:pic>
        <p:nvPicPr>
          <p:cNvPr id="5" name="図 4"/>
          <p:cNvPicPr>
            <a:picLocks noChangeAspect="1"/>
          </p:cNvPicPr>
          <p:nvPr/>
        </p:nvPicPr>
        <p:blipFill>
          <a:blip r:embed="rId4"/>
          <a:stretch>
            <a:fillRect/>
          </a:stretch>
        </p:blipFill>
        <p:spPr>
          <a:xfrm>
            <a:off x="5580154" y="7776472"/>
            <a:ext cx="7589204" cy="1137065"/>
          </a:xfrm>
          <a:prstGeom prst="rect">
            <a:avLst/>
          </a:prstGeom>
        </p:spPr>
      </p:pic>
      <p:sp>
        <p:nvSpPr>
          <p:cNvPr id="6" name="テキスト ボックス 5"/>
          <p:cNvSpPr txBox="1"/>
          <p:nvPr/>
        </p:nvSpPr>
        <p:spPr>
          <a:xfrm>
            <a:off x="5807034" y="8913537"/>
            <a:ext cx="7184980" cy="1077218"/>
          </a:xfrm>
          <a:prstGeom prst="rect">
            <a:avLst/>
          </a:prstGeom>
          <a:noFill/>
        </p:spPr>
        <p:txBody>
          <a:bodyPr wrap="none" rtlCol="0">
            <a:spAutoFit/>
          </a:bodyPr>
          <a:lstStyle/>
          <a:p>
            <a:r>
              <a:rPr kumimoji="1" lang="ja-JP" altLang="en-US" sz="3200" dirty="0" smtClean="0"/>
              <a:t>ガンマ線フレアは非常に弱い磁場を示唆</a:t>
            </a:r>
            <a:endParaRPr kumimoji="1" lang="en-US" altLang="ja-JP" sz="3200" dirty="0" smtClean="0"/>
          </a:p>
          <a:p>
            <a:r>
              <a:rPr kumimoji="1" lang="ja-JP" altLang="en-US" sz="3200" dirty="0"/>
              <a:t>磁場優勢</a:t>
            </a:r>
            <a:r>
              <a:rPr kumimoji="1" lang="ja-JP" altLang="en-US" sz="3200" dirty="0" smtClean="0"/>
              <a:t>ジェットと矛盾？</a:t>
            </a:r>
          </a:p>
        </p:txBody>
      </p:sp>
    </p:spTree>
    <p:extLst>
      <p:ext uri="{BB962C8B-B14F-4D97-AF65-F5344CB8AC3E}">
        <p14:creationId xmlns:p14="http://schemas.microsoft.com/office/powerpoint/2010/main" val="201532132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Hadronic</a:t>
            </a:r>
            <a:r>
              <a:rPr kumimoji="1" lang="ja-JP" altLang="en-US" dirty="0" smtClean="0"/>
              <a:t>：</a:t>
            </a:r>
            <a:r>
              <a:rPr kumimoji="1" lang="en-US" altLang="ja-JP" dirty="0" smtClean="0"/>
              <a:t>Photomeson Production</a:t>
            </a:r>
            <a:endParaRPr kumimoji="1" lang="ja-JP" altLang="en-US" dirty="0"/>
          </a:p>
        </p:txBody>
      </p:sp>
      <p:pic>
        <p:nvPicPr>
          <p:cNvPr id="3" name="図 2"/>
          <p:cNvPicPr>
            <a:picLocks noChangeAspect="1"/>
          </p:cNvPicPr>
          <p:nvPr/>
        </p:nvPicPr>
        <p:blipFill>
          <a:blip r:embed="rId3"/>
          <a:stretch>
            <a:fillRect/>
          </a:stretch>
        </p:blipFill>
        <p:spPr>
          <a:xfrm>
            <a:off x="257778" y="2652338"/>
            <a:ext cx="9069526" cy="6318001"/>
          </a:xfrm>
          <a:prstGeom prst="rect">
            <a:avLst/>
          </a:prstGeom>
        </p:spPr>
      </p:pic>
      <mc:AlternateContent xmlns:mc="http://schemas.openxmlformats.org/markup-compatibility/2006" xmlns:a14="http://schemas.microsoft.com/office/drawing/2010/main">
        <mc:Choice Requires="a14">
          <p:sp>
            <p:nvSpPr>
              <p:cNvPr id="5" name="テキスト ボックス 4"/>
              <p:cNvSpPr txBox="1"/>
              <p:nvPr/>
            </p:nvSpPr>
            <p:spPr>
              <a:xfrm>
                <a:off x="951470" y="9405248"/>
                <a:ext cx="2452916"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b="0" i="1" smtClean="0">
                          <a:latin typeface="Cambria Math" panose="02040503050406030204" pitchFamily="18" charset="0"/>
                        </a:rPr>
                        <m:t>1</m:t>
                      </m:r>
                      <m:r>
                        <a:rPr kumimoji="1" lang="en-US" altLang="ja-JP" sz="2700" b="0" i="1" smtClean="0">
                          <a:latin typeface="Cambria Math" panose="02040503050406030204" pitchFamily="18" charset="0"/>
                        </a:rPr>
                        <m:t>𝑏</m:t>
                      </m:r>
                      <m:r>
                        <a:rPr kumimoji="1" lang="en-US" altLang="ja-JP" sz="2700" b="0" i="1" smtClean="0">
                          <a:latin typeface="Cambria Math" panose="02040503050406030204" pitchFamily="18" charset="0"/>
                        </a:rPr>
                        <m:t>=</m:t>
                      </m:r>
                      <m:sSup>
                        <m:sSupPr>
                          <m:ctrlPr>
                            <a:rPr kumimoji="1" lang="en-US" altLang="ja-JP" sz="2700" b="0" i="1" smtClean="0">
                              <a:latin typeface="Cambria Math" panose="02040503050406030204" pitchFamily="18" charset="0"/>
                            </a:rPr>
                          </m:ctrlPr>
                        </m:sSupPr>
                        <m:e>
                          <m:r>
                            <a:rPr kumimoji="1" lang="en-US" altLang="ja-JP" sz="2700" b="0" i="1" smtClean="0">
                              <a:latin typeface="Cambria Math" panose="02040503050406030204" pitchFamily="18" charset="0"/>
                            </a:rPr>
                            <m:t>10</m:t>
                          </m:r>
                        </m:e>
                        <m:sup>
                          <m:r>
                            <a:rPr kumimoji="1" lang="en-US" altLang="ja-JP" sz="2700" b="0" i="1" smtClean="0">
                              <a:latin typeface="Cambria Math" panose="02040503050406030204" pitchFamily="18" charset="0"/>
                            </a:rPr>
                            <m:t>−24</m:t>
                          </m:r>
                        </m:sup>
                      </m:sSup>
                      <m:r>
                        <m:rPr>
                          <m:sty m:val="p"/>
                        </m:rPr>
                        <a:rPr kumimoji="1" lang="en-US" altLang="ja-JP" sz="2700" b="0" i="0" smtClean="0">
                          <a:latin typeface="Cambria Math" panose="02040503050406030204" pitchFamily="18" charset="0"/>
                        </a:rPr>
                        <m:t>c</m:t>
                      </m:r>
                      <m:sSup>
                        <m:sSupPr>
                          <m:ctrlPr>
                            <a:rPr kumimoji="1" lang="en-US" altLang="ja-JP" sz="2700" b="0" i="1" smtClean="0">
                              <a:latin typeface="Cambria Math" panose="02040503050406030204" pitchFamily="18" charset="0"/>
                            </a:rPr>
                          </m:ctrlPr>
                        </m:sSupPr>
                        <m:e>
                          <m:r>
                            <m:rPr>
                              <m:sty m:val="p"/>
                            </m:rPr>
                            <a:rPr kumimoji="1" lang="en-US" altLang="ja-JP" sz="2700" b="0" i="0" smtClean="0">
                              <a:latin typeface="Cambria Math" panose="02040503050406030204" pitchFamily="18" charset="0"/>
                            </a:rPr>
                            <m:t>m</m:t>
                          </m:r>
                        </m:e>
                        <m:sup>
                          <m:r>
                            <a:rPr kumimoji="1" lang="en-US" altLang="ja-JP" sz="2700" b="0" i="0" smtClean="0">
                              <a:latin typeface="Cambria Math" panose="02040503050406030204" pitchFamily="18" charset="0"/>
                            </a:rPr>
                            <m:t>2</m:t>
                          </m:r>
                        </m:sup>
                      </m:sSup>
                    </m:oMath>
                  </m:oMathPara>
                </a14:m>
                <a:endParaRPr kumimoji="1" lang="ja-JP" altLang="en-US" sz="2700" dirty="0" smtClean="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951470" y="9405248"/>
                <a:ext cx="2452916" cy="415498"/>
              </a:xfrm>
              <a:prstGeom prst="rect">
                <a:avLst/>
              </a:prstGeom>
              <a:blipFill rotWithShape="0">
                <a:blip r:embed="rId5"/>
                <a:stretch>
                  <a:fillRect/>
                </a:stretch>
              </a:blipFill>
            </p:spPr>
            <p:txBody>
              <a:bodyPr/>
              <a:lstStyle/>
              <a:p>
                <a:r>
                  <a:rPr lang="ja-JP" altLang="en-US">
                    <a:noFill/>
                  </a:rPr>
                  <a:t> </a:t>
                </a:r>
              </a:p>
            </p:txBody>
          </p:sp>
        </mc:Fallback>
      </mc:AlternateContent>
      <p:graphicFrame>
        <p:nvGraphicFramePr>
          <p:cNvPr id="6" name="Object 19"/>
          <p:cNvGraphicFramePr>
            <a:graphicFrameLocks noChangeAspect="1"/>
          </p:cNvGraphicFramePr>
          <p:nvPr>
            <p:extLst/>
          </p:nvPr>
        </p:nvGraphicFramePr>
        <p:xfrm>
          <a:off x="488512" y="1177389"/>
          <a:ext cx="2915874" cy="1380816"/>
        </p:xfrm>
        <a:graphic>
          <a:graphicData uri="http://schemas.openxmlformats.org/presentationml/2006/ole">
            <mc:AlternateContent xmlns:mc="http://schemas.openxmlformats.org/markup-compatibility/2006">
              <mc:Choice xmlns:v="urn:schemas-microsoft-com:vml" Requires="v">
                <p:oleObj spid="_x0000_s99439" name="数式" r:id="rId6" imgW="965160" imgH="457200" progId="Equation.3">
                  <p:embed/>
                </p:oleObj>
              </mc:Choice>
              <mc:Fallback>
                <p:oleObj name="数式" r:id="rId6" imgW="96516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512" y="1177389"/>
                        <a:ext cx="2915874" cy="1380816"/>
                      </a:xfrm>
                      <a:prstGeom prst="rect">
                        <a:avLst/>
                      </a:prstGeom>
                      <a:noFill/>
                      <a:ln>
                        <a:noFill/>
                      </a:ln>
                      <a:effectLst/>
                      <a:extLst/>
                    </p:spPr>
                  </p:pic>
                </p:oleObj>
              </mc:Fallback>
            </mc:AlternateContent>
          </a:graphicData>
        </a:graphic>
      </p:graphicFrame>
      <p:sp>
        <p:nvSpPr>
          <p:cNvPr id="4" name="テキスト ボックス 3"/>
          <p:cNvSpPr txBox="1"/>
          <p:nvPr/>
        </p:nvSpPr>
        <p:spPr>
          <a:xfrm>
            <a:off x="9145466" y="517582"/>
            <a:ext cx="8793042" cy="4832092"/>
          </a:xfrm>
          <a:prstGeom prst="rect">
            <a:avLst/>
          </a:prstGeom>
          <a:noFill/>
        </p:spPr>
        <p:txBody>
          <a:bodyPr wrap="square" rtlCol="0">
            <a:spAutoFit/>
          </a:bodyPr>
          <a:lstStyle/>
          <a:p>
            <a:pPr marL="457200" indent="-457200">
              <a:buFont typeface="Arial" panose="020B0604020202020204" pitchFamily="34" charset="0"/>
              <a:buChar char="•"/>
            </a:pPr>
            <a:r>
              <a:rPr kumimoji="1" lang="ja-JP" altLang="en-US" sz="2800" dirty="0" smtClean="0"/>
              <a:t>この過程で高エネルギーパイ中間子が生成</a:t>
            </a:r>
            <a:endParaRPr kumimoji="1" lang="en-US" altLang="ja-JP" sz="2800" dirty="0" smtClean="0"/>
          </a:p>
          <a:p>
            <a:pPr marL="457200" indent="-457200">
              <a:buFont typeface="Arial" panose="020B0604020202020204" pitchFamily="34" charset="0"/>
              <a:buChar char="•"/>
            </a:pPr>
            <a:r>
              <a:rPr kumimoji="1" lang="ja-JP" altLang="en-US" sz="2800" dirty="0" smtClean="0"/>
              <a:t>中性中間子は即座にガンマ線に崩壊</a:t>
            </a:r>
            <a:endParaRPr kumimoji="1" lang="en-US" altLang="ja-JP" sz="2800" dirty="0"/>
          </a:p>
          <a:p>
            <a:pPr marL="457200" indent="-457200">
              <a:buFont typeface="Arial" panose="020B0604020202020204" pitchFamily="34" charset="0"/>
              <a:buChar char="•"/>
            </a:pPr>
            <a:r>
              <a:rPr kumimoji="1" lang="ja-JP" altLang="en-US" sz="2800" dirty="0" smtClean="0"/>
              <a:t>ガンマ線の一部は放射領域で電子・陽電子生成</a:t>
            </a:r>
            <a:endParaRPr kumimoji="1" lang="en-US" altLang="ja-JP" sz="2800" dirty="0" smtClean="0"/>
          </a:p>
          <a:p>
            <a:pPr marL="457200" indent="-457200">
              <a:buFont typeface="Arial" panose="020B0604020202020204" pitchFamily="34" charset="0"/>
              <a:buChar char="•"/>
            </a:pPr>
            <a:r>
              <a:rPr kumimoji="1" lang="ja-JP" altLang="en-US" sz="2800" dirty="0"/>
              <a:t>これら</a:t>
            </a:r>
            <a:r>
              <a:rPr kumimoji="1" lang="ja-JP" altLang="en-US" sz="2800" dirty="0" smtClean="0"/>
              <a:t>の二次電子・陽電子か</a:t>
            </a:r>
            <a:r>
              <a:rPr kumimoji="1" lang="ja-JP" altLang="en-US" sz="2800" dirty="0"/>
              <a:t>ら</a:t>
            </a:r>
            <a:r>
              <a:rPr kumimoji="1" lang="ja-JP" altLang="en-US" sz="2800" dirty="0" smtClean="0"/>
              <a:t>の放射</a:t>
            </a:r>
            <a:endParaRPr kumimoji="1" lang="en-US" altLang="ja-JP" sz="2800" dirty="0" smtClean="0"/>
          </a:p>
          <a:p>
            <a:pPr marL="457200" indent="-457200">
              <a:buFont typeface="Arial" panose="020B0604020202020204" pitchFamily="34" charset="0"/>
              <a:buChar char="•"/>
            </a:pPr>
            <a:r>
              <a:rPr kumimoji="1" lang="ja-JP" altLang="en-US" sz="2800" dirty="0" smtClean="0"/>
              <a:t>荷電中間子はミュー粒子に崩壊</a:t>
            </a:r>
            <a:endParaRPr kumimoji="1" lang="en-US" altLang="ja-JP" sz="2800" dirty="0" smtClean="0"/>
          </a:p>
          <a:p>
            <a:pPr marL="457200" indent="-457200">
              <a:buFont typeface="Arial" panose="020B0604020202020204" pitchFamily="34" charset="0"/>
              <a:buChar char="•"/>
            </a:pPr>
            <a:r>
              <a:rPr kumimoji="1" lang="ja-JP" altLang="en-US" sz="2800" dirty="0"/>
              <a:t>場合によって</a:t>
            </a:r>
            <a:r>
              <a:rPr kumimoji="1" lang="ja-JP" altLang="en-US" sz="2800" dirty="0" smtClean="0"/>
              <a:t>はミュー粒子のシンクロトロン</a:t>
            </a:r>
            <a:endParaRPr kumimoji="1" lang="en-US" altLang="ja-JP" sz="2800" dirty="0" smtClean="0"/>
          </a:p>
          <a:p>
            <a:pPr marL="457200" indent="-457200">
              <a:buFont typeface="Arial" panose="020B0604020202020204" pitchFamily="34" charset="0"/>
              <a:buChar char="•"/>
            </a:pPr>
            <a:r>
              <a:rPr kumimoji="1" lang="ja-JP" altLang="en-US" sz="2800" dirty="0"/>
              <a:t>ミュー</a:t>
            </a:r>
            <a:r>
              <a:rPr kumimoji="1" lang="ja-JP" altLang="en-US" sz="2800" dirty="0" smtClean="0"/>
              <a:t>粒子崩壊で電子が注入</a:t>
            </a:r>
            <a:endParaRPr kumimoji="1" lang="en-US" altLang="ja-JP" sz="2800" dirty="0" smtClean="0"/>
          </a:p>
          <a:p>
            <a:pPr marL="457200" indent="-457200">
              <a:buFont typeface="Arial" panose="020B0604020202020204" pitchFamily="34" charset="0"/>
              <a:buChar char="•"/>
            </a:pPr>
            <a:r>
              <a:rPr kumimoji="1" lang="ja-JP" altLang="en-US" sz="2800" dirty="0"/>
              <a:t>以上</a:t>
            </a:r>
            <a:r>
              <a:rPr kumimoji="1" lang="ja-JP" altLang="en-US" sz="2800" dirty="0" smtClean="0"/>
              <a:t>のカスケード過程から二次放射</a:t>
            </a:r>
            <a:endParaRPr kumimoji="1" lang="en-US" altLang="ja-JP" sz="2800" dirty="0" smtClean="0"/>
          </a:p>
          <a:p>
            <a:pPr marL="457200" indent="-457200">
              <a:buFont typeface="Arial" panose="020B0604020202020204" pitchFamily="34" charset="0"/>
              <a:buChar char="•"/>
            </a:pPr>
            <a:r>
              <a:rPr kumimoji="1" lang="ja-JP" altLang="en-US" sz="2800" dirty="0" smtClean="0"/>
              <a:t>ニュートリノも放たれる</a:t>
            </a:r>
            <a:endParaRPr kumimoji="1" lang="en-US" altLang="ja-JP" sz="2800" dirty="0" smtClean="0"/>
          </a:p>
          <a:p>
            <a:pPr marL="457200" indent="-457200">
              <a:buFont typeface="Arial" panose="020B0604020202020204" pitchFamily="34" charset="0"/>
              <a:buChar char="•"/>
            </a:pPr>
            <a:r>
              <a:rPr kumimoji="1" lang="ja-JP" altLang="en-US" sz="2800" dirty="0" smtClean="0"/>
              <a:t>磁場が強ければ中間子生成よりも陽子シンクロトロン放射の可能性も</a:t>
            </a:r>
          </a:p>
        </p:txBody>
      </p:sp>
      <p:sp>
        <p:nvSpPr>
          <p:cNvPr id="10" name="テキスト ボックス 9"/>
          <p:cNvSpPr txBox="1"/>
          <p:nvPr/>
        </p:nvSpPr>
        <p:spPr>
          <a:xfrm>
            <a:off x="11338765" y="5349674"/>
            <a:ext cx="5719514" cy="923330"/>
          </a:xfrm>
          <a:prstGeom prst="rect">
            <a:avLst/>
          </a:prstGeom>
          <a:noFill/>
        </p:spPr>
        <p:txBody>
          <a:bodyPr wrap="square" rtlCol="0">
            <a:spAutoFit/>
          </a:bodyPr>
          <a:lstStyle/>
          <a:p>
            <a:r>
              <a:rPr kumimoji="1" lang="en-US" altLang="ja-JP" sz="2700" dirty="0"/>
              <a:t>Roughly 20% of energy goes to pion. Two photons 10%+10%.</a:t>
            </a:r>
          </a:p>
        </p:txBody>
      </p:sp>
      <p:graphicFrame>
        <p:nvGraphicFramePr>
          <p:cNvPr id="11" name="Object 16"/>
          <p:cNvGraphicFramePr>
            <a:graphicFrameLocks noChangeAspect="1"/>
          </p:cNvGraphicFramePr>
          <p:nvPr>
            <p:extLst>
              <p:ext uri="{D42A27DB-BD31-4B8C-83A1-F6EECF244321}">
                <p14:modId xmlns:p14="http://schemas.microsoft.com/office/powerpoint/2010/main" val="3286050113"/>
              </p:ext>
            </p:extLst>
          </p:nvPr>
        </p:nvGraphicFramePr>
        <p:xfrm>
          <a:off x="12000522" y="6242856"/>
          <a:ext cx="2892223" cy="826350"/>
        </p:xfrm>
        <a:graphic>
          <a:graphicData uri="http://schemas.openxmlformats.org/presentationml/2006/ole">
            <mc:AlternateContent xmlns:mc="http://schemas.openxmlformats.org/markup-compatibility/2006">
              <mc:Choice xmlns:v="urn:schemas-microsoft-com:vml" Requires="v">
                <p:oleObj spid="_x0000_s99440" name="数式" r:id="rId8" imgW="888840" imgH="253800" progId="Equation.3">
                  <p:embed/>
                </p:oleObj>
              </mc:Choice>
              <mc:Fallback>
                <p:oleObj name="数式" r:id="rId8" imgW="888840" imgH="253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00522" y="6242856"/>
                        <a:ext cx="2892223" cy="826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2" name="テキスト ボックス 11"/>
              <p:cNvSpPr txBox="1"/>
              <p:nvPr/>
            </p:nvSpPr>
            <p:spPr>
              <a:xfrm>
                <a:off x="11338764" y="6955487"/>
                <a:ext cx="5876930" cy="1968168"/>
              </a:xfrm>
              <a:prstGeom prst="rect">
                <a:avLst/>
              </a:prstGeom>
              <a:noFill/>
            </p:spPr>
            <p:txBody>
              <a:bodyPr wrap="none" rtlCol="0">
                <a:spAutoFit/>
              </a:bodyPr>
              <a:lstStyle/>
              <a:p>
                <a:r>
                  <a:rPr lang="en-US" altLang="ja-JP" sz="2700" dirty="0"/>
                  <a:t>Neutrino Energy</a:t>
                </a:r>
                <a14:m>
                  <m:oMath xmlns:m="http://schemas.openxmlformats.org/officeDocument/2006/math">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m:t>
                        </m:r>
                        <m:r>
                          <m:rPr>
                            <m:sty m:val="p"/>
                          </m:rPr>
                          <a:rPr lang="en-US" altLang="ja-JP" sz="2700">
                            <a:latin typeface="Cambria Math" panose="02040503050406030204" pitchFamily="18" charset="0"/>
                          </a:rPr>
                          <m:t>E</m:t>
                        </m:r>
                      </m:e>
                      <m:sub>
                        <m:r>
                          <a:rPr lang="en-US" altLang="ja-JP" sz="2700" i="1">
                            <a:latin typeface="Cambria Math" panose="02040503050406030204" pitchFamily="18" charset="0"/>
                          </a:rPr>
                          <m:t>𝜋</m:t>
                        </m:r>
                      </m:sub>
                    </m:sSub>
                    <m:r>
                      <a:rPr lang="en-US" altLang="ja-JP" sz="2700" i="1">
                        <a:latin typeface="Cambria Math" panose="02040503050406030204" pitchFamily="18" charset="0"/>
                      </a:rPr>
                      <m:t>(1−</m:t>
                    </m:r>
                    <m:f>
                      <m:fPr>
                        <m:ctrlPr>
                          <a:rPr lang="en-US" altLang="ja-JP" sz="2700" i="1">
                            <a:latin typeface="Cambria Math" panose="02040503050406030204" pitchFamily="18" charset="0"/>
                          </a:rPr>
                        </m:ctrlPr>
                      </m:fPr>
                      <m:num>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𝑚</m:t>
                            </m:r>
                          </m:e>
                          <m:sub>
                            <m:r>
                              <a:rPr lang="en-US" altLang="ja-JP" sz="2700" i="1">
                                <a:latin typeface="Cambria Math" panose="02040503050406030204" pitchFamily="18" charset="0"/>
                              </a:rPr>
                              <m:t>𝜇</m:t>
                            </m:r>
                          </m:sub>
                        </m:sSub>
                      </m:num>
                      <m:den>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𝑚</m:t>
                            </m:r>
                          </m:e>
                          <m:sub>
                            <m:r>
                              <a:rPr lang="en-US" altLang="ja-JP" sz="2700" i="1">
                                <a:latin typeface="Cambria Math" panose="02040503050406030204" pitchFamily="18" charset="0"/>
                              </a:rPr>
                              <m:t>𝜋</m:t>
                            </m:r>
                          </m:sub>
                        </m:sSub>
                      </m:den>
                    </m:f>
                    <m:r>
                      <a:rPr lang="en-US" altLang="ja-JP" sz="2700" i="1">
                        <a:latin typeface="Cambria Math" panose="02040503050406030204" pitchFamily="18" charset="0"/>
                      </a:rPr>
                      <m:t>)</m:t>
                    </m:r>
                  </m:oMath>
                </a14:m>
                <a:endParaRPr kumimoji="1" lang="en-US" altLang="ja-JP" sz="2700" dirty="0"/>
              </a:p>
              <a:p>
                <a:r>
                  <a:rPr lang="en-US" altLang="ja-JP" sz="2700" dirty="0"/>
                  <a:t>¼ of pion energy=5% of proton’s.</a:t>
                </a:r>
              </a:p>
              <a:p>
                <a:endParaRPr lang="en-US" altLang="ja-JP" sz="2700" dirty="0"/>
              </a:p>
              <a:p>
                <a:r>
                  <a:rPr lang="en-US" altLang="ja-JP" sz="2700" dirty="0"/>
                  <a:t> </a:t>
                </a:r>
                <a:endParaRPr kumimoji="1" lang="ja-JP" altLang="en-US" sz="2700"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11338764" y="6955487"/>
                <a:ext cx="5876930" cy="1968168"/>
              </a:xfrm>
              <a:prstGeom prst="rect">
                <a:avLst/>
              </a:prstGeom>
              <a:blipFill rotWithShape="0">
                <a:blip r:embed="rId10"/>
                <a:stretch>
                  <a:fillRect l="-1971" t="-619" r="-830"/>
                </a:stretch>
              </a:blipFill>
            </p:spPr>
            <p:txBody>
              <a:bodyPr/>
              <a:lstStyle/>
              <a:p>
                <a:r>
                  <a:rPr lang="ja-JP" altLang="en-US">
                    <a:noFill/>
                  </a:rPr>
                  <a:t> </a:t>
                </a:r>
              </a:p>
            </p:txBody>
          </p:sp>
        </mc:Fallback>
      </mc:AlternateContent>
      <p:graphicFrame>
        <p:nvGraphicFramePr>
          <p:cNvPr id="13" name="Object 17"/>
          <p:cNvGraphicFramePr>
            <a:graphicFrameLocks noChangeAspect="1"/>
          </p:cNvGraphicFramePr>
          <p:nvPr>
            <p:extLst>
              <p:ext uri="{D42A27DB-BD31-4B8C-83A1-F6EECF244321}">
                <p14:modId xmlns:p14="http://schemas.microsoft.com/office/powerpoint/2010/main" val="1258451543"/>
              </p:ext>
            </p:extLst>
          </p:nvPr>
        </p:nvGraphicFramePr>
        <p:xfrm>
          <a:off x="12000523" y="8111157"/>
          <a:ext cx="3846041" cy="874699"/>
        </p:xfrm>
        <a:graphic>
          <a:graphicData uri="http://schemas.openxmlformats.org/presentationml/2006/ole">
            <mc:AlternateContent xmlns:mc="http://schemas.openxmlformats.org/markup-compatibility/2006">
              <mc:Choice xmlns:v="urn:schemas-microsoft-com:vml" Requires="v">
                <p:oleObj spid="_x0000_s99441" name="数式" r:id="rId11" imgW="1117440" imgH="253800" progId="Equation.3">
                  <p:embed/>
                </p:oleObj>
              </mc:Choice>
              <mc:Fallback>
                <p:oleObj name="数式" r:id="rId11" imgW="1117440" imgH="2538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000523" y="8111157"/>
                        <a:ext cx="3846041" cy="8746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テキスト ボックス 13"/>
          <p:cNvSpPr txBox="1"/>
          <p:nvPr/>
        </p:nvSpPr>
        <p:spPr>
          <a:xfrm>
            <a:off x="11353865" y="8877065"/>
            <a:ext cx="4402167" cy="1338828"/>
          </a:xfrm>
          <a:prstGeom prst="rect">
            <a:avLst/>
          </a:prstGeom>
          <a:noFill/>
        </p:spPr>
        <p:txBody>
          <a:bodyPr wrap="none" rtlCol="0">
            <a:spAutoFit/>
          </a:bodyPr>
          <a:lstStyle/>
          <a:p>
            <a:r>
              <a:rPr lang="en-US" altLang="ja-JP" sz="2700" dirty="0"/>
              <a:t>Each 1/3 of muon energy</a:t>
            </a:r>
          </a:p>
          <a:p>
            <a:r>
              <a:rPr lang="en-US" altLang="ja-JP" sz="2700" dirty="0"/>
              <a:t>   =5% of proton’s.</a:t>
            </a:r>
          </a:p>
          <a:p>
            <a:endParaRPr kumimoji="1" lang="ja-JP" altLang="en-US" sz="2700" dirty="0"/>
          </a:p>
        </p:txBody>
      </p:sp>
    </p:spTree>
    <p:extLst>
      <p:ext uri="{BB962C8B-B14F-4D97-AF65-F5344CB8AC3E}">
        <p14:creationId xmlns:p14="http://schemas.microsoft.com/office/powerpoint/2010/main" val="391354215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Mrk</a:t>
            </a:r>
            <a:r>
              <a:rPr kumimoji="1" lang="en-US" altLang="ja-JP" dirty="0" smtClean="0"/>
              <a:t> 421</a:t>
            </a:r>
            <a:endParaRPr kumimoji="1" lang="ja-JP" altLang="en-US" dirty="0"/>
          </a:p>
        </p:txBody>
      </p:sp>
      <p:pic>
        <p:nvPicPr>
          <p:cNvPr id="3" name="図 2"/>
          <p:cNvPicPr>
            <a:picLocks noChangeAspect="1"/>
          </p:cNvPicPr>
          <p:nvPr/>
        </p:nvPicPr>
        <p:blipFill>
          <a:blip r:embed="rId2"/>
          <a:stretch>
            <a:fillRect/>
          </a:stretch>
        </p:blipFill>
        <p:spPr>
          <a:xfrm>
            <a:off x="2448290" y="1355901"/>
            <a:ext cx="7150391" cy="4920756"/>
          </a:xfrm>
          <a:prstGeom prst="rect">
            <a:avLst/>
          </a:prstGeom>
        </p:spPr>
      </p:pic>
      <p:sp>
        <p:nvSpPr>
          <p:cNvPr id="4" name="テキスト ボックス 3"/>
          <p:cNvSpPr txBox="1"/>
          <p:nvPr/>
        </p:nvSpPr>
        <p:spPr>
          <a:xfrm>
            <a:off x="2616719" y="6093760"/>
            <a:ext cx="3517310" cy="923330"/>
          </a:xfrm>
          <a:prstGeom prst="rect">
            <a:avLst/>
          </a:prstGeom>
          <a:noFill/>
        </p:spPr>
        <p:txBody>
          <a:bodyPr wrap="none" rtlCol="0">
            <a:spAutoFit/>
          </a:bodyPr>
          <a:lstStyle/>
          <a:p>
            <a:r>
              <a:rPr kumimoji="1" lang="en-US" altLang="ja-JP" sz="2700" dirty="0"/>
              <a:t>Blue</a:t>
            </a:r>
            <a:r>
              <a:rPr kumimoji="1" lang="ja-JP" altLang="en-US" sz="2700" dirty="0"/>
              <a:t>：</a:t>
            </a:r>
            <a:r>
              <a:rPr kumimoji="1" lang="en-US" altLang="ja-JP" sz="2700" dirty="0"/>
              <a:t>muon synchro</a:t>
            </a:r>
          </a:p>
          <a:p>
            <a:r>
              <a:rPr lang="en-US" altLang="ja-JP" sz="2700" dirty="0"/>
              <a:t>Red</a:t>
            </a:r>
            <a:r>
              <a:rPr lang="ja-JP" altLang="en-US" sz="2700" dirty="0"/>
              <a:t>：</a:t>
            </a:r>
            <a:r>
              <a:rPr lang="en-US" altLang="ja-JP" sz="2700" dirty="0"/>
              <a:t>Proton synchro</a:t>
            </a:r>
            <a:endParaRPr kumimoji="1" lang="ja-JP" altLang="en-US" sz="2700" dirty="0"/>
          </a:p>
        </p:txBody>
      </p:sp>
      <p:sp>
        <p:nvSpPr>
          <p:cNvPr id="5" name="テキスト ボックス 4"/>
          <p:cNvSpPr txBox="1"/>
          <p:nvPr/>
        </p:nvSpPr>
        <p:spPr>
          <a:xfrm>
            <a:off x="2319000" y="7464606"/>
            <a:ext cx="7823225" cy="1754326"/>
          </a:xfrm>
          <a:prstGeom prst="rect">
            <a:avLst/>
          </a:prstGeom>
          <a:noFill/>
        </p:spPr>
        <p:txBody>
          <a:bodyPr wrap="square" rtlCol="0">
            <a:spAutoFit/>
          </a:bodyPr>
          <a:lstStyle/>
          <a:p>
            <a:r>
              <a:rPr lang="en-US" altLang="ja-JP" sz="2700" dirty="0"/>
              <a:t>Fast cooling: Electron synchrotron becomes soft.</a:t>
            </a:r>
          </a:p>
          <a:p>
            <a:r>
              <a:rPr lang="en-US" altLang="ja-JP" sz="2700" dirty="0"/>
              <a:t>Low energy cutoff is required in Electron spectrum.</a:t>
            </a:r>
            <a:endParaRPr kumimoji="1" lang="ja-JP" altLang="en-US" sz="2700" dirty="0"/>
          </a:p>
        </p:txBody>
      </p:sp>
      <p:pic>
        <p:nvPicPr>
          <p:cNvPr id="6" name="図 5"/>
          <p:cNvPicPr>
            <a:picLocks noChangeAspect="1"/>
          </p:cNvPicPr>
          <p:nvPr/>
        </p:nvPicPr>
        <p:blipFill>
          <a:blip r:embed="rId3"/>
          <a:stretch>
            <a:fillRect/>
          </a:stretch>
        </p:blipFill>
        <p:spPr>
          <a:xfrm>
            <a:off x="9765736" y="1371646"/>
            <a:ext cx="6032720" cy="3620582"/>
          </a:xfrm>
          <a:prstGeom prst="rect">
            <a:avLst/>
          </a:prstGeom>
        </p:spPr>
      </p:pic>
      <mc:AlternateContent xmlns:mc="http://schemas.openxmlformats.org/markup-compatibility/2006" xmlns:a14="http://schemas.microsoft.com/office/drawing/2010/main">
        <mc:Choice Requires="a14">
          <p:sp>
            <p:nvSpPr>
              <p:cNvPr id="8" name="テキスト ボックス 7"/>
              <p:cNvSpPr txBox="1"/>
              <p:nvPr/>
            </p:nvSpPr>
            <p:spPr>
              <a:xfrm>
                <a:off x="9856557" y="6413010"/>
                <a:ext cx="5968135" cy="3405099"/>
              </a:xfrm>
              <a:prstGeom prst="rect">
                <a:avLst/>
              </a:prstGeom>
              <a:noFill/>
            </p:spPr>
            <p:txBody>
              <a:bodyPr wrap="square" rtlCol="0">
                <a:spAutoFit/>
              </a:bodyPr>
              <a:lstStyle/>
              <a:p>
                <a:r>
                  <a:rPr lang="en-US" altLang="ja-JP" sz="2700" dirty="0"/>
                  <a:t>Cooling time for </a:t>
                </a:r>
                <a14:m>
                  <m:oMath xmlns:m="http://schemas.openxmlformats.org/officeDocument/2006/math">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𝛾</m:t>
                        </m:r>
                      </m:e>
                      <m:sub>
                        <m:r>
                          <m:rPr>
                            <m:sty m:val="p"/>
                          </m:rPr>
                          <a:rPr lang="en-US" altLang="ja-JP" sz="2700" i="1">
                            <a:latin typeface="Cambria Math" panose="02040503050406030204" pitchFamily="18" charset="0"/>
                          </a:rPr>
                          <m:t>e</m:t>
                        </m:r>
                        <m:r>
                          <a:rPr lang="en-US" altLang="ja-JP" sz="2700" i="1">
                            <a:latin typeface="Cambria Math" panose="02040503050406030204" pitchFamily="18" charset="0"/>
                          </a:rPr>
                          <m:t>,</m:t>
                        </m:r>
                        <m:r>
                          <m:rPr>
                            <m:sty m:val="p"/>
                          </m:rPr>
                          <a:rPr lang="en-US" altLang="ja-JP" sz="2700" i="1">
                            <a:latin typeface="Cambria Math" panose="02040503050406030204" pitchFamily="18" charset="0"/>
                          </a:rPr>
                          <m:t>max</m:t>
                        </m:r>
                      </m:sub>
                    </m:sSub>
                  </m:oMath>
                </a14:m>
                <a:r>
                  <a:rPr lang="en-US" altLang="ja-JP" sz="2700" dirty="0"/>
                  <a:t>=7.7s, while</a:t>
                </a:r>
              </a:p>
              <a:p>
                <a14:m>
                  <m:oMath xmlns:m="http://schemas.openxmlformats.org/officeDocument/2006/math">
                    <m:f>
                      <m:fPr>
                        <m:ctrlPr>
                          <a:rPr kumimoji="1" lang="en-US" altLang="ja-JP" sz="2700" i="1">
                            <a:latin typeface="Cambria Math" panose="02040503050406030204" pitchFamily="18" charset="0"/>
                          </a:rPr>
                        </m:ctrlPr>
                      </m:fPr>
                      <m:num>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𝑅</m:t>
                            </m:r>
                          </m:e>
                          <m:sub>
                            <m:r>
                              <a:rPr kumimoji="1" lang="en-US" altLang="ja-JP" sz="2700" i="1">
                                <a:latin typeface="Cambria Math" panose="02040503050406030204" pitchFamily="18" charset="0"/>
                              </a:rPr>
                              <m:t>𝐿</m:t>
                            </m:r>
                          </m:sub>
                        </m:sSub>
                      </m:num>
                      <m:den>
                        <m:r>
                          <a:rPr kumimoji="1" lang="en-US" altLang="ja-JP" sz="2700" i="1">
                            <a:latin typeface="Cambria Math" panose="02040503050406030204" pitchFamily="18" charset="0"/>
                          </a:rPr>
                          <m:t>𝑐</m:t>
                        </m:r>
                      </m:den>
                    </m:f>
                    <m:r>
                      <a:rPr kumimoji="1" lang="en-US" altLang="ja-JP" sz="2700" i="1">
                        <a:latin typeface="Cambria Math" panose="02040503050406030204" pitchFamily="18" charset="0"/>
                      </a:rPr>
                      <m:t>≃4.5×</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10</m:t>
                        </m:r>
                      </m:e>
                      <m:sup>
                        <m:r>
                          <a:rPr kumimoji="1" lang="en-US" altLang="ja-JP" sz="2700" i="1">
                            <a:latin typeface="Cambria Math" panose="02040503050406030204" pitchFamily="18" charset="0"/>
                          </a:rPr>
                          <m:t>−5</m:t>
                        </m:r>
                      </m:sup>
                    </m:sSup>
                  </m:oMath>
                </a14:m>
                <a:r>
                  <a:rPr kumimoji="1" lang="en-US" altLang="ja-JP" sz="2700" dirty="0"/>
                  <a:t>s.</a:t>
                </a:r>
              </a:p>
              <a:p>
                <a:r>
                  <a:rPr lang="en-US" altLang="ja-JP" sz="2700" dirty="0"/>
                  <a:t>If the acceleration time of protons for the same energy is also 7.7</a:t>
                </a:r>
                <a:r>
                  <a:rPr lang="ja-JP" altLang="en-US" sz="2700" dirty="0" err="1"/>
                  <a:t>ｓ</a:t>
                </a:r>
                <a:r>
                  <a:rPr lang="en-US" altLang="ja-JP" sz="2700" dirty="0"/>
                  <a:t>, the acceleration time for </a:t>
                </a:r>
                <a14:m>
                  <m:oMath xmlns:m="http://schemas.openxmlformats.org/officeDocument/2006/math">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𝛾</m:t>
                        </m:r>
                      </m:e>
                      <m:sub>
                        <m:r>
                          <m:rPr>
                            <m:sty m:val="p"/>
                          </m:rPr>
                          <a:rPr lang="en-US" altLang="ja-JP" sz="2700">
                            <a:latin typeface="Cambria Math" panose="02040503050406030204" pitchFamily="18" charset="0"/>
                          </a:rPr>
                          <m:t>p</m:t>
                        </m:r>
                        <m:r>
                          <a:rPr lang="en-US" altLang="ja-JP" sz="2700" i="1">
                            <a:latin typeface="Cambria Math" panose="02040503050406030204" pitchFamily="18" charset="0"/>
                          </a:rPr>
                          <m:t>,</m:t>
                        </m:r>
                        <m:r>
                          <m:rPr>
                            <m:sty m:val="p"/>
                          </m:rPr>
                          <a:rPr lang="en-US" altLang="ja-JP" sz="2700" i="1">
                            <a:latin typeface="Cambria Math" panose="02040503050406030204" pitchFamily="18" charset="0"/>
                          </a:rPr>
                          <m:t>max</m:t>
                        </m:r>
                      </m:sub>
                    </m:sSub>
                  </m:oMath>
                </a14:m>
                <a:r>
                  <a:rPr lang="ja-JP" altLang="en-US" sz="2700" dirty="0"/>
                  <a:t> </a:t>
                </a:r>
                <a:r>
                  <a:rPr lang="en-US" altLang="ja-JP" sz="2700" dirty="0"/>
                  <a:t>is</a:t>
                </a:r>
              </a:p>
              <a:p>
                <a14:m>
                  <m:oMath xmlns:m="http://schemas.openxmlformats.org/officeDocument/2006/math">
                    <m:r>
                      <a:rPr lang="en-US" altLang="ja-JP" sz="2700" i="1">
                        <a:latin typeface="Cambria Math" panose="02040503050406030204" pitchFamily="18" charset="0"/>
                      </a:rPr>
                      <m:t>8×</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10</m:t>
                        </m:r>
                      </m:e>
                      <m:sup>
                        <m:r>
                          <a:rPr lang="en-US" altLang="ja-JP" sz="2700" i="1">
                            <a:latin typeface="Cambria Math" panose="02040503050406030204" pitchFamily="18" charset="0"/>
                          </a:rPr>
                          <m:t>8</m:t>
                        </m:r>
                      </m:sup>
                    </m:sSup>
                  </m:oMath>
                </a14:m>
                <a:r>
                  <a:rPr lang="en-US" altLang="ja-JP" sz="2700" dirty="0"/>
                  <a:t>s, while </a:t>
                </a:r>
                <a14:m>
                  <m:oMath xmlns:m="http://schemas.openxmlformats.org/officeDocument/2006/math">
                    <m:f>
                      <m:fPr>
                        <m:ctrlPr>
                          <a:rPr lang="en-US" altLang="ja-JP" sz="2700" i="1">
                            <a:latin typeface="Cambria Math" panose="02040503050406030204" pitchFamily="18" charset="0"/>
                          </a:rPr>
                        </m:ctrlPr>
                      </m:fPr>
                      <m:num>
                        <m:r>
                          <a:rPr lang="en-US" altLang="ja-JP" sz="2700" i="1">
                            <a:latin typeface="Cambria Math" panose="02040503050406030204" pitchFamily="18" charset="0"/>
                          </a:rPr>
                          <m:t>𝑅</m:t>
                        </m:r>
                      </m:num>
                      <m:den>
                        <m:r>
                          <a:rPr lang="en-US" altLang="ja-JP" sz="2700" i="1">
                            <a:latin typeface="Cambria Math" panose="02040503050406030204" pitchFamily="18" charset="0"/>
                          </a:rPr>
                          <m:t>𝑐</m:t>
                        </m:r>
                      </m:den>
                    </m:f>
                    <m:r>
                      <a:rPr lang="en-US" altLang="ja-JP" sz="2700" i="1">
                        <a:latin typeface="Cambria Math" panose="02040503050406030204" pitchFamily="18" charset="0"/>
                      </a:rPr>
                      <m:t>≃1.3×</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10</m:t>
                        </m:r>
                      </m:e>
                      <m:sup>
                        <m:r>
                          <a:rPr lang="en-US" altLang="ja-JP" sz="2700" i="1">
                            <a:latin typeface="Cambria Math" panose="02040503050406030204" pitchFamily="18" charset="0"/>
                          </a:rPr>
                          <m:t>4</m:t>
                        </m:r>
                      </m:sup>
                    </m:sSup>
                  </m:oMath>
                </a14:m>
                <a:r>
                  <a:rPr lang="en-US" altLang="ja-JP" sz="2700" dirty="0"/>
                  <a:t>s.</a:t>
                </a:r>
              </a:p>
              <a:p>
                <a:endParaRPr kumimoji="1" lang="ja-JP" altLang="en-US" sz="27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5047111" y="4276000"/>
                <a:ext cx="3979371" cy="2300823"/>
              </a:xfrm>
              <a:prstGeom prst="rect">
                <a:avLst/>
              </a:prstGeom>
              <a:blipFill rotWithShape="0">
                <a:blip r:embed="rId4"/>
                <a:stretch>
                  <a:fillRect l="-1378" t="-2116" r="-2603"/>
                </a:stretch>
              </a:blipFill>
            </p:spPr>
            <p:txBody>
              <a:bodyPr/>
              <a:lstStyle/>
              <a:p>
                <a:r>
                  <a:rPr lang="ja-JP" altLang="en-US">
                    <a:noFill/>
                  </a:rPr>
                  <a:t> </a:t>
                </a:r>
              </a:p>
            </p:txBody>
          </p:sp>
        </mc:Fallback>
      </mc:AlternateContent>
      <p:sp>
        <p:nvSpPr>
          <p:cNvPr id="9" name="テキスト ボックス 8"/>
          <p:cNvSpPr txBox="1"/>
          <p:nvPr/>
        </p:nvSpPr>
        <p:spPr>
          <a:xfrm>
            <a:off x="3852229" y="1632858"/>
            <a:ext cx="1612942" cy="507831"/>
          </a:xfrm>
          <a:prstGeom prst="rect">
            <a:avLst/>
          </a:prstGeom>
          <a:noFill/>
        </p:spPr>
        <p:txBody>
          <a:bodyPr wrap="none" rtlCol="0">
            <a:spAutoFit/>
          </a:bodyPr>
          <a:lstStyle/>
          <a:p>
            <a:r>
              <a:rPr kumimoji="1" lang="en-US" altLang="ja-JP" sz="2700" dirty="0" err="1"/>
              <a:t>Mrk</a:t>
            </a:r>
            <a:r>
              <a:rPr kumimoji="1" lang="en-US" altLang="ja-JP" sz="2700" dirty="0"/>
              <a:t> 421</a:t>
            </a:r>
            <a:endParaRPr kumimoji="1" lang="ja-JP" altLang="en-US" sz="2700" dirty="0"/>
          </a:p>
        </p:txBody>
      </p:sp>
      <p:sp>
        <p:nvSpPr>
          <p:cNvPr id="11" name="テキスト ボックス 10"/>
          <p:cNvSpPr txBox="1"/>
          <p:nvPr/>
        </p:nvSpPr>
        <p:spPr>
          <a:xfrm>
            <a:off x="10141344" y="5149716"/>
            <a:ext cx="4913525" cy="923330"/>
          </a:xfrm>
          <a:prstGeom prst="rect">
            <a:avLst/>
          </a:prstGeom>
          <a:noFill/>
        </p:spPr>
        <p:txBody>
          <a:bodyPr wrap="none" rtlCol="0">
            <a:spAutoFit/>
          </a:bodyPr>
          <a:lstStyle/>
          <a:p>
            <a:r>
              <a:rPr kumimoji="1" lang="en-US" altLang="ja-JP" sz="2700" dirty="0"/>
              <a:t>Electron maximum energy,</a:t>
            </a:r>
          </a:p>
          <a:p>
            <a:r>
              <a:rPr lang="en-US" altLang="ja-JP" sz="2700" dirty="0"/>
              <a:t>where acc. time=cooling time.</a:t>
            </a:r>
            <a:endParaRPr kumimoji="1" lang="ja-JP" altLang="en-US" sz="2700" dirty="0"/>
          </a:p>
        </p:txBody>
      </p:sp>
      <p:sp>
        <p:nvSpPr>
          <p:cNvPr id="13" name="テキスト ボックス 12"/>
          <p:cNvSpPr txBox="1"/>
          <p:nvPr/>
        </p:nvSpPr>
        <p:spPr>
          <a:xfrm>
            <a:off x="6660107" y="9563292"/>
            <a:ext cx="4528804" cy="507831"/>
          </a:xfrm>
          <a:prstGeom prst="rect">
            <a:avLst/>
          </a:prstGeom>
          <a:noFill/>
        </p:spPr>
        <p:txBody>
          <a:bodyPr wrap="none" rtlCol="0">
            <a:spAutoFit/>
          </a:bodyPr>
          <a:lstStyle/>
          <a:p>
            <a:r>
              <a:rPr kumimoji="1" lang="en-US" altLang="ja-JP" sz="2700" dirty="0"/>
              <a:t>Magnetically dominated jet</a:t>
            </a:r>
            <a:endParaRPr kumimoji="1" lang="ja-JP" altLang="en-US" sz="2700" dirty="0"/>
          </a:p>
        </p:txBody>
      </p:sp>
    </p:spTree>
    <p:extLst>
      <p:ext uri="{BB962C8B-B14F-4D97-AF65-F5344CB8AC3E}">
        <p14:creationId xmlns:p14="http://schemas.microsoft.com/office/powerpoint/2010/main" val="48763343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neutrino spectrum blazar」の画像検索結果"/>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557" y="5163272"/>
            <a:ext cx="6352976" cy="4109582"/>
          </a:xfrm>
          <a:prstGeom prst="rect">
            <a:avLst/>
          </a:prstGeom>
          <a:noFill/>
          <a:extLst>
            <a:ext uri="{909E8E84-426E-40DD-AFC4-6F175D3DCCD1}">
              <a14:hiddenFill xmlns:a14="http://schemas.microsoft.com/office/drawing/2010/main">
                <a:solidFill>
                  <a:srgbClr val="FFFFFF"/>
                </a:solidFill>
              </a14:hiddenFill>
            </a:ext>
          </a:extLst>
        </p:spPr>
      </p:pic>
      <p:sp>
        <p:nvSpPr>
          <p:cNvPr id="1146884" name="Rectangle 4"/>
          <p:cNvSpPr>
            <a:spLocks noGrp="1" noChangeArrowheads="1"/>
          </p:cNvSpPr>
          <p:nvPr>
            <p:ph type="title"/>
          </p:nvPr>
        </p:nvSpPr>
        <p:spPr/>
        <p:txBody>
          <a:bodyPr/>
          <a:lstStyle/>
          <a:p>
            <a:r>
              <a:rPr lang="en-US" altLang="ja-JP" dirty="0" smtClean="0"/>
              <a:t>High-energy neutrinos</a:t>
            </a:r>
            <a:endParaRPr lang="ja-JP" altLang="en-US" dirty="0"/>
          </a:p>
        </p:txBody>
      </p:sp>
      <p:pic>
        <p:nvPicPr>
          <p:cNvPr id="1259524" name="Picture 4" descr="http://science.sciencemag.org/content/sci/361/6398/eaat1378/F2.large.jpg?width=800&amp;height=600&amp;carousel=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5244" y="2109171"/>
            <a:ext cx="5879405" cy="2976448"/>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910430" y="1219296"/>
            <a:ext cx="6203942" cy="1354217"/>
          </a:xfrm>
          <a:prstGeom prst="rect">
            <a:avLst/>
          </a:prstGeom>
          <a:noFill/>
        </p:spPr>
        <p:txBody>
          <a:bodyPr wrap="none" rtlCol="0">
            <a:spAutoFit/>
          </a:bodyPr>
          <a:lstStyle/>
          <a:p>
            <a:r>
              <a:rPr kumimoji="1" lang="en-US" altLang="ja-JP" sz="2700" dirty="0" smtClean="0"/>
              <a:t>Neutrino from a blazar?</a:t>
            </a:r>
          </a:p>
          <a:p>
            <a:r>
              <a:rPr lang="en-US" altLang="ja-JP" sz="2800" dirty="0"/>
              <a:t> </a:t>
            </a:r>
            <a:r>
              <a:rPr lang="en-US" altLang="ja-JP" sz="2800" b="1" dirty="0" smtClean="0"/>
              <a:t>IceCube-170922A</a:t>
            </a:r>
            <a:r>
              <a:rPr lang="ja-JP" altLang="en-US" sz="2800" b="1" dirty="0" smtClean="0"/>
              <a:t> </a:t>
            </a:r>
            <a:r>
              <a:rPr lang="en-US" altLang="ja-JP" sz="2800" dirty="0" smtClean="0"/>
              <a:t>TXS </a:t>
            </a:r>
            <a:r>
              <a:rPr lang="en-US" altLang="ja-JP" sz="2800" dirty="0"/>
              <a:t>0506+056</a:t>
            </a:r>
          </a:p>
          <a:p>
            <a:endParaRPr kumimoji="1" lang="ja-JP" altLang="en-US" sz="2700" dirty="0"/>
          </a:p>
        </p:txBody>
      </p:sp>
      <p:sp>
        <p:nvSpPr>
          <p:cNvPr id="2" name="テキスト ボックス 1"/>
          <p:cNvSpPr txBox="1"/>
          <p:nvPr/>
        </p:nvSpPr>
        <p:spPr>
          <a:xfrm>
            <a:off x="1680737" y="9160300"/>
            <a:ext cx="7207422" cy="1077218"/>
          </a:xfrm>
          <a:prstGeom prst="rect">
            <a:avLst/>
          </a:prstGeom>
          <a:noFill/>
        </p:spPr>
        <p:txBody>
          <a:bodyPr wrap="none" rtlCol="0">
            <a:spAutoFit/>
          </a:bodyPr>
          <a:lstStyle/>
          <a:p>
            <a:r>
              <a:rPr kumimoji="1" lang="ja-JP" altLang="en-US" sz="3200" dirty="0"/>
              <a:t>ガンマ線</a:t>
            </a:r>
            <a:r>
              <a:rPr kumimoji="1" lang="ja-JP" altLang="en-US" sz="3200" dirty="0" smtClean="0"/>
              <a:t>は逆コンプトンで良く説明でき、</a:t>
            </a:r>
            <a:endParaRPr kumimoji="1" lang="en-US" altLang="ja-JP" sz="3200" dirty="0" smtClean="0"/>
          </a:p>
          <a:p>
            <a:r>
              <a:rPr kumimoji="1" lang="ja-JP" altLang="en-US" sz="3200" dirty="0"/>
              <a:t>陽子</a:t>
            </a:r>
            <a:r>
              <a:rPr kumimoji="1" lang="ja-JP" altLang="en-US" sz="3200" dirty="0" smtClean="0"/>
              <a:t>起源二次放射の兆候が無い</a:t>
            </a:r>
          </a:p>
        </p:txBody>
      </p:sp>
      <p:pic>
        <p:nvPicPr>
          <p:cNvPr id="119810" name="Picture 2" descr="Sky map of the scan for point sources in the Northern Hemisphe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22130" y="547573"/>
            <a:ext cx="8219714" cy="3463406"/>
          </a:xfrm>
          <a:prstGeom prst="rect">
            <a:avLst/>
          </a:prstGeom>
          <a:noFill/>
          <a:extLst>
            <a:ext uri="{909E8E84-426E-40DD-AFC4-6F175D3DCCD1}">
              <a14:hiddenFill xmlns:a14="http://schemas.microsoft.com/office/drawing/2010/main">
                <a:solidFill>
                  <a:srgbClr val="FFFFFF"/>
                </a:solidFill>
              </a14:hiddenFill>
            </a:ext>
          </a:extLst>
        </p:spPr>
      </p:pic>
      <p:pic>
        <p:nvPicPr>
          <p:cNvPr id="119814" name="Picture 6" descr="https://www.queensu.ca/physics/sites/physwww/files/uploaded_images/Images/Research%20Highlights/2022-NGC1068-Energ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6178" y="4635405"/>
            <a:ext cx="6271617" cy="3810495"/>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0396325" y="3928540"/>
            <a:ext cx="2145139" cy="584775"/>
          </a:xfrm>
          <a:prstGeom prst="rect">
            <a:avLst/>
          </a:prstGeom>
          <a:noFill/>
        </p:spPr>
        <p:txBody>
          <a:bodyPr wrap="none" rtlCol="0">
            <a:spAutoFit/>
          </a:bodyPr>
          <a:lstStyle/>
          <a:p>
            <a:r>
              <a:rPr kumimoji="1" lang="en-US" altLang="ja-JP" sz="3200" dirty="0" smtClean="0"/>
              <a:t>NGC</a:t>
            </a:r>
            <a:r>
              <a:rPr kumimoji="1" lang="ja-JP" altLang="en-US" sz="3200" dirty="0" smtClean="0"/>
              <a:t> </a:t>
            </a:r>
            <a:r>
              <a:rPr kumimoji="1" lang="en-US" altLang="ja-JP" sz="3200" dirty="0" smtClean="0"/>
              <a:t>1068</a:t>
            </a:r>
            <a:endParaRPr kumimoji="1" lang="ja-JP" altLang="en-US" sz="3200" dirty="0" smtClean="0"/>
          </a:p>
        </p:txBody>
      </p:sp>
      <p:sp>
        <p:nvSpPr>
          <p:cNvPr id="4" name="テキスト ボックス 3"/>
          <p:cNvSpPr txBox="1"/>
          <p:nvPr/>
        </p:nvSpPr>
        <p:spPr>
          <a:xfrm>
            <a:off x="9823823" y="8734245"/>
            <a:ext cx="8464177" cy="1077218"/>
          </a:xfrm>
          <a:prstGeom prst="rect">
            <a:avLst/>
          </a:prstGeom>
          <a:noFill/>
        </p:spPr>
        <p:txBody>
          <a:bodyPr wrap="none" rtlCol="0">
            <a:spAutoFit/>
          </a:bodyPr>
          <a:lstStyle/>
          <a:p>
            <a:r>
              <a:rPr kumimoji="1" lang="en-US" altLang="ja-JP" sz="3200" dirty="0" err="1" smtClean="0"/>
              <a:t>Seyfert</a:t>
            </a:r>
            <a:r>
              <a:rPr kumimoji="1" lang="ja-JP" altLang="en-US" sz="3200" dirty="0" smtClean="0"/>
              <a:t>：降着円盤付近での加速？</a:t>
            </a:r>
            <a:endParaRPr kumimoji="1" lang="en-US" altLang="ja-JP" sz="3200" dirty="0" smtClean="0"/>
          </a:p>
          <a:p>
            <a:r>
              <a:rPr kumimoji="1" lang="en-US" altLang="ja-JP" sz="3200" dirty="0" smtClean="0"/>
              <a:t>Hidden</a:t>
            </a:r>
            <a:r>
              <a:rPr kumimoji="1" lang="ja-JP" altLang="en-US" sz="3200" dirty="0" smtClean="0"/>
              <a:t> </a:t>
            </a:r>
            <a:r>
              <a:rPr kumimoji="1" lang="en-US" altLang="ja-JP" sz="3200" dirty="0" smtClean="0"/>
              <a:t>Source</a:t>
            </a:r>
            <a:r>
              <a:rPr kumimoji="1" lang="ja-JP" altLang="en-US" sz="3200" dirty="0" smtClean="0"/>
              <a:t>（陽子起源ガンマ線は吸収済み）</a:t>
            </a:r>
            <a:endParaRPr kumimoji="1" lang="en-US" altLang="ja-JP" sz="3200" dirty="0" smtClean="0"/>
          </a:p>
        </p:txBody>
      </p:sp>
    </p:spTree>
    <p:extLst>
      <p:ext uri="{BB962C8B-B14F-4D97-AF65-F5344CB8AC3E}">
        <p14:creationId xmlns:p14="http://schemas.microsoft.com/office/powerpoint/2010/main" val="399832136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12" name="Picture 8" descr="The X-ray, infrared and radio lightcurves of Sw 1644+57: The top panel shows the XRT (0.3-10 keV; in red) and BAT (15-50 keV; in black) flux against observed time since the initial outburst trigger time, where the right hand axis indicates the luminosity of the event. The inset panel shows the dense sampling of our Chandra observation. The dashed blue vertical lines show the times of subsequent triggers of the BAT. The middle-panel shows our nIR lightcurve of this event (host flux not subtracted). The lower panel shows our 4.8 GHz lightcurve obtained from the WSRT, demonstrating a rising radio lightcurve. The left hand panels represent pre-existing observation of the location of Sw 1644+57 and the limits on transient emission at this time (1), they clearly demonstrate the large amplitude of this outburst in the X-ray and infrared.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3757" y="45236"/>
            <a:ext cx="5445041" cy="5445041"/>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smtClean="0"/>
              <a:t>突発現象：</a:t>
            </a:r>
            <a:r>
              <a:rPr kumimoji="1" lang="en-US" altLang="ja-JP" dirty="0" smtClean="0"/>
              <a:t>Tidal</a:t>
            </a:r>
            <a:r>
              <a:rPr kumimoji="1" lang="ja-JP" altLang="en-US" dirty="0" smtClean="0"/>
              <a:t> </a:t>
            </a:r>
            <a:r>
              <a:rPr kumimoji="1" lang="en-US" altLang="ja-JP" dirty="0" smtClean="0"/>
              <a:t>Disruption</a:t>
            </a:r>
            <a:endParaRPr kumimoji="1" lang="ja-JP" altLang="en-US" dirty="0"/>
          </a:p>
        </p:txBody>
      </p:sp>
      <p:pic>
        <p:nvPicPr>
          <p:cNvPr id="123906" name="Picture 2" descr="Tidal Disruption Events — Cosmic Transi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089" y="2201368"/>
            <a:ext cx="5524500" cy="3429001"/>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610077" y="1484416"/>
            <a:ext cx="5660524" cy="584775"/>
          </a:xfrm>
          <a:prstGeom prst="rect">
            <a:avLst/>
          </a:prstGeom>
          <a:noFill/>
        </p:spPr>
        <p:txBody>
          <a:bodyPr wrap="none" rtlCol="0">
            <a:spAutoFit/>
          </a:bodyPr>
          <a:lstStyle/>
          <a:p>
            <a:r>
              <a:rPr kumimoji="1" lang="ja-JP" altLang="en-US" sz="3200" dirty="0" smtClean="0"/>
              <a:t>お休みしていた</a:t>
            </a:r>
            <a:r>
              <a:rPr kumimoji="1" lang="en-US" altLang="ja-JP" sz="3200" dirty="0" smtClean="0"/>
              <a:t>BH</a:t>
            </a:r>
            <a:r>
              <a:rPr kumimoji="1" lang="ja-JP" altLang="en-US" sz="3200" dirty="0" smtClean="0"/>
              <a:t>に星が落ちる</a:t>
            </a:r>
          </a:p>
        </p:txBody>
      </p:sp>
      <p:pic>
        <p:nvPicPr>
          <p:cNvPr id="123908" name="Picture 4" descr="Fi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4556" y="5630369"/>
            <a:ext cx="6866640" cy="4619377"/>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90005" y="6032665"/>
            <a:ext cx="6293922" cy="2062103"/>
          </a:xfrm>
          <a:prstGeom prst="rect">
            <a:avLst/>
          </a:prstGeom>
          <a:noFill/>
        </p:spPr>
        <p:txBody>
          <a:bodyPr wrap="square" rtlCol="0">
            <a:spAutoFit/>
          </a:bodyPr>
          <a:lstStyle/>
          <a:p>
            <a:r>
              <a:rPr kumimoji="1" lang="ja-JP" altLang="en-US" sz="3200" dirty="0" smtClean="0"/>
              <a:t>潮汐破壊が起きるためには、星</a:t>
            </a:r>
            <a:r>
              <a:rPr kumimoji="1" lang="ja-JP" altLang="en-US" sz="3200" dirty="0"/>
              <a:t>の</a:t>
            </a:r>
            <a:r>
              <a:rPr kumimoji="1" lang="ja-JP" altLang="en-US" sz="3200" dirty="0" smtClean="0"/>
              <a:t>半径がシュワルツシルト半径と比べて十分大きくなくてはならない。</a:t>
            </a:r>
            <a:endParaRPr kumimoji="1" lang="en-US" altLang="ja-JP" sz="3200" dirty="0" smtClean="0"/>
          </a:p>
          <a:p>
            <a:r>
              <a:rPr kumimoji="1" lang="ja-JP" altLang="en-US" sz="3200" dirty="0" smtClean="0"/>
              <a:t>多くは</a:t>
            </a:r>
            <a:r>
              <a:rPr kumimoji="1" lang="en-US" altLang="ja-JP" sz="3200" dirty="0" smtClean="0"/>
              <a:t>10</a:t>
            </a:r>
            <a:r>
              <a:rPr kumimoji="1" lang="en-US" altLang="ja-JP" sz="3200" baseline="30000" dirty="0" smtClean="0"/>
              <a:t>6</a:t>
            </a:r>
            <a:r>
              <a:rPr kumimoji="1" lang="ja-JP" altLang="en-US" sz="3200" dirty="0" smtClean="0"/>
              <a:t>太陽質量くらいのものか。</a:t>
            </a:r>
          </a:p>
        </p:txBody>
      </p:sp>
      <p:sp>
        <p:nvSpPr>
          <p:cNvPr id="6" name="テキスト ボックス 5"/>
          <p:cNvSpPr txBox="1"/>
          <p:nvPr/>
        </p:nvSpPr>
        <p:spPr>
          <a:xfrm>
            <a:off x="13141372" y="9260054"/>
            <a:ext cx="4709944" cy="830997"/>
          </a:xfrm>
          <a:prstGeom prst="rect">
            <a:avLst/>
          </a:prstGeom>
          <a:noFill/>
        </p:spPr>
        <p:txBody>
          <a:bodyPr wrap="none" rtlCol="0">
            <a:spAutoFit/>
          </a:bodyPr>
          <a:lstStyle/>
          <a:p>
            <a:r>
              <a:rPr lang="en-US" altLang="ja-JP" sz="2400" b="1" dirty="0" smtClean="0"/>
              <a:t>Stein+21</a:t>
            </a:r>
          </a:p>
          <a:p>
            <a:r>
              <a:rPr lang="en-US" altLang="ja-JP" sz="2400" b="1" dirty="0" smtClean="0"/>
              <a:t>AT2019dsg</a:t>
            </a:r>
            <a:r>
              <a:rPr lang="ja-JP" altLang="en-US" sz="2400" b="1" dirty="0" err="1" smtClean="0"/>
              <a:t>、</a:t>
            </a:r>
            <a:r>
              <a:rPr lang="ja-JP" altLang="en-US" sz="2400" b="1" dirty="0" smtClean="0"/>
              <a:t>ニュートリノと同期？</a:t>
            </a:r>
            <a:endParaRPr lang="en-US" altLang="ja-JP" sz="2400" b="1" dirty="0"/>
          </a:p>
        </p:txBody>
      </p:sp>
      <p:pic>
        <p:nvPicPr>
          <p:cNvPr id="123910" name="Picture 6" descr="https://www.science.org/cms/10.1126/science.aad1182/asset/fc51a17c-f3fc-4887-a055-455f0c6a427c/assets/graphic/351_62_f2.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1252" y="45237"/>
            <a:ext cx="5077611" cy="5935472"/>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3743836" y="6032665"/>
            <a:ext cx="4544164" cy="1200329"/>
          </a:xfrm>
          <a:prstGeom prst="rect">
            <a:avLst/>
          </a:prstGeom>
          <a:noFill/>
        </p:spPr>
        <p:txBody>
          <a:bodyPr wrap="square" rtlCol="0">
            <a:spAutoFit/>
          </a:bodyPr>
          <a:lstStyle/>
          <a:p>
            <a:r>
              <a:rPr lang="en-US" altLang="ja-JP" sz="2400" b="1" dirty="0"/>
              <a:t>VAN </a:t>
            </a:r>
            <a:r>
              <a:rPr lang="en-US" altLang="ja-JP" sz="2400" b="1" dirty="0" smtClean="0"/>
              <a:t>VELZEN+16</a:t>
            </a:r>
          </a:p>
          <a:p>
            <a:r>
              <a:rPr lang="en-US" altLang="ja-JP" sz="2400" b="1" dirty="0" smtClean="0"/>
              <a:t>ASASSN-14li</a:t>
            </a:r>
            <a:r>
              <a:rPr lang="ja-JP" altLang="en-US" sz="2400" b="1" dirty="0" smtClean="0"/>
              <a:t> ジェットを伴ったとされるもの</a:t>
            </a:r>
            <a:endParaRPr kumimoji="1" lang="ja-JP" altLang="en-US" sz="2400" dirty="0" smtClean="0"/>
          </a:p>
        </p:txBody>
      </p:sp>
      <mc:AlternateContent xmlns:mc="http://schemas.openxmlformats.org/markup-compatibility/2006" xmlns:a14="http://schemas.microsoft.com/office/drawing/2010/main">
        <mc:Choice Requires="a14">
          <p:sp>
            <p:nvSpPr>
              <p:cNvPr id="8" name="テキスト ボックス 7"/>
              <p:cNvSpPr txBox="1"/>
              <p:nvPr/>
            </p:nvSpPr>
            <p:spPr>
              <a:xfrm>
                <a:off x="1733798" y="8580030"/>
                <a:ext cx="1925976" cy="5109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sz="3200" i="1" smtClean="0">
                              <a:latin typeface="Cambria Math" panose="02040503050406030204" pitchFamily="18" charset="0"/>
                            </a:rPr>
                          </m:ctrlPr>
                        </m:accPr>
                        <m:e>
                          <m:r>
                            <a:rPr kumimoji="1" lang="en-US" altLang="ja-JP" sz="3200" b="0" i="1" smtClean="0">
                              <a:latin typeface="Cambria Math" panose="02040503050406030204" pitchFamily="18" charset="0"/>
                            </a:rPr>
                            <m:t>𝑀</m:t>
                          </m:r>
                        </m:e>
                      </m:acc>
                      <m:r>
                        <a:rPr kumimoji="1" lang="en-US" altLang="ja-JP" sz="3200" b="0" i="1" smtClean="0">
                          <a:latin typeface="Cambria Math" panose="02040503050406030204" pitchFamily="18" charset="0"/>
                        </a:rPr>
                        <m:t>∝</m:t>
                      </m:r>
                      <m:sSup>
                        <m:sSupPr>
                          <m:ctrlPr>
                            <a:rPr kumimoji="1" lang="en-US" altLang="ja-JP" sz="3200" b="0" i="1" smtClean="0">
                              <a:latin typeface="Cambria Math" panose="02040503050406030204" pitchFamily="18" charset="0"/>
                            </a:rPr>
                          </m:ctrlPr>
                        </m:sSupPr>
                        <m:e>
                          <m:r>
                            <a:rPr kumimoji="1" lang="en-US" altLang="ja-JP" sz="3200" b="0" i="1" smtClean="0">
                              <a:latin typeface="Cambria Math" panose="02040503050406030204" pitchFamily="18" charset="0"/>
                            </a:rPr>
                            <m:t>𝑡</m:t>
                          </m:r>
                        </m:e>
                        <m:sup>
                          <m:r>
                            <a:rPr kumimoji="1" lang="en-US" altLang="ja-JP" sz="3200" b="0" i="1" smtClean="0">
                              <a:latin typeface="Cambria Math" panose="02040503050406030204" pitchFamily="18" charset="0"/>
                            </a:rPr>
                            <m:t>−5/3</m:t>
                          </m:r>
                        </m:sup>
                      </m:sSup>
                    </m:oMath>
                  </m:oMathPara>
                </a14:m>
                <a:endParaRPr kumimoji="1" lang="ja-JP" altLang="en-US" sz="3200" dirty="0" smtClean="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1733798" y="8580030"/>
                <a:ext cx="1925976" cy="510909"/>
              </a:xfrm>
              <a:prstGeom prst="rect">
                <a:avLst/>
              </a:prstGeom>
              <a:blipFill rotWithShape="0">
                <a:blip r:embed="rId6"/>
                <a:stretch>
                  <a:fillRect/>
                </a:stretch>
              </a:blipFill>
            </p:spPr>
            <p:txBody>
              <a:bodyPr/>
              <a:lstStyle/>
              <a:p>
                <a:r>
                  <a:rPr lang="ja-JP" altLang="en-US">
                    <a:noFill/>
                  </a:rPr>
                  <a:t> </a:t>
                </a:r>
              </a:p>
            </p:txBody>
          </p:sp>
        </mc:Fallback>
      </mc:AlternateContent>
      <p:sp>
        <p:nvSpPr>
          <p:cNvPr id="9" name="テキスト ボックス 8"/>
          <p:cNvSpPr txBox="1"/>
          <p:nvPr/>
        </p:nvSpPr>
        <p:spPr>
          <a:xfrm>
            <a:off x="7264650" y="5168704"/>
            <a:ext cx="4174541" cy="461665"/>
          </a:xfrm>
          <a:prstGeom prst="rect">
            <a:avLst/>
          </a:prstGeom>
          <a:noFill/>
        </p:spPr>
        <p:txBody>
          <a:bodyPr wrap="none" rtlCol="0">
            <a:spAutoFit/>
          </a:bodyPr>
          <a:lstStyle/>
          <a:p>
            <a:r>
              <a:rPr kumimoji="1" lang="en-US" altLang="ja-JP" sz="2400" dirty="0" smtClean="0"/>
              <a:t>Levan+11 </a:t>
            </a:r>
            <a:r>
              <a:rPr lang="en-US" altLang="ja-JP" sz="2400" dirty="0" smtClean="0"/>
              <a:t>Swift J1644+57</a:t>
            </a:r>
            <a:endParaRPr kumimoji="1" lang="ja-JP" altLang="en-US" sz="2400" dirty="0" smtClean="0"/>
          </a:p>
        </p:txBody>
      </p:sp>
    </p:spTree>
    <p:extLst>
      <p:ext uri="{BB962C8B-B14F-4D97-AF65-F5344CB8AC3E}">
        <p14:creationId xmlns:p14="http://schemas.microsoft.com/office/powerpoint/2010/main" val="17912286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Excitation of Turbulence</a:t>
            </a:r>
            <a:endParaRPr kumimoji="1" lang="ja-JP" altLang="en-US" dirty="0"/>
          </a:p>
        </p:txBody>
      </p:sp>
      <p:pic>
        <p:nvPicPr>
          <p:cNvPr id="4" name="図 3"/>
          <p:cNvPicPr/>
          <p:nvPr/>
        </p:nvPicPr>
        <p:blipFill rotWithShape="1">
          <a:blip r:embed="rId2" cstate="print">
            <a:extLst>
              <a:ext uri="{28A0092B-C50C-407E-A947-70E740481C1C}">
                <a14:useLocalDpi xmlns:a14="http://schemas.microsoft.com/office/drawing/2010/main" val="0"/>
              </a:ext>
            </a:extLst>
          </a:blip>
          <a:srcRect l="-64538" r="-72699"/>
          <a:stretch/>
        </p:blipFill>
        <p:spPr bwMode="auto">
          <a:xfrm>
            <a:off x="11087916" y="1435433"/>
            <a:ext cx="5561760" cy="4643799"/>
          </a:xfrm>
          <a:prstGeom prst="rect">
            <a:avLst/>
          </a:prstGeom>
          <a:noFill/>
          <a:ln>
            <a:noFill/>
          </a:ln>
          <a:extLst>
            <a:ext uri="{53640926-AAD7-44D8-BBD7-CCE9431645EC}">
              <a14:shadowObscured xmlns:a14="http://schemas.microsoft.com/office/drawing/2010/main"/>
            </a:ext>
          </a:extLst>
        </p:spPr>
      </p:pic>
      <p:pic>
        <p:nvPicPr>
          <p:cNvPr id="5" name="図 4"/>
          <p:cNvPicPr/>
          <p:nvPr/>
        </p:nvPicPr>
        <p:blipFill rotWithShape="1">
          <a:blip r:embed="rId3" cstate="print">
            <a:extLst>
              <a:ext uri="{28A0092B-C50C-407E-A947-70E740481C1C}">
                <a14:useLocalDpi xmlns:a14="http://schemas.microsoft.com/office/drawing/2010/main" val="0"/>
              </a:ext>
            </a:extLst>
          </a:blip>
          <a:srcRect l="516" r="16112"/>
          <a:stretch/>
        </p:blipFill>
        <p:spPr bwMode="auto">
          <a:xfrm>
            <a:off x="6515734" y="6196359"/>
            <a:ext cx="4697797" cy="3926413"/>
          </a:xfrm>
          <a:prstGeom prst="rect">
            <a:avLst/>
          </a:prstGeom>
          <a:noFill/>
          <a:ln>
            <a:noFill/>
          </a:ln>
          <a:extLst>
            <a:ext uri="{53640926-AAD7-44D8-BBD7-CCE9431645EC}">
              <a14:shadowObscured xmlns:a14="http://schemas.microsoft.com/office/drawing/2010/main"/>
            </a:ext>
          </a:extLst>
        </p:spPr>
      </p:pic>
      <p:sp>
        <p:nvSpPr>
          <p:cNvPr id="6" name="テキスト ボックス 5"/>
          <p:cNvSpPr txBox="1"/>
          <p:nvPr/>
        </p:nvSpPr>
        <p:spPr>
          <a:xfrm>
            <a:off x="12393456" y="6154406"/>
            <a:ext cx="3148619" cy="923330"/>
          </a:xfrm>
          <a:prstGeom prst="rect">
            <a:avLst/>
          </a:prstGeom>
          <a:noFill/>
        </p:spPr>
        <p:txBody>
          <a:bodyPr wrap="none" rtlCol="0">
            <a:spAutoFit/>
          </a:bodyPr>
          <a:lstStyle/>
          <a:p>
            <a:r>
              <a:rPr kumimoji="1" lang="en-US" altLang="ja-JP" sz="2700" dirty="0">
                <a:latin typeface="HGP創英角ﾎﾟｯﾌﾟ体" panose="040B0A00000000000000" pitchFamily="50" charset="-128"/>
                <a:ea typeface="HGP創英角ﾎﾟｯﾌﾟ体" panose="040B0A00000000000000" pitchFamily="50" charset="-128"/>
              </a:rPr>
              <a:t>Kelvin-Helmholtz</a:t>
            </a:r>
          </a:p>
          <a:p>
            <a:r>
              <a:rPr lang="en-US" altLang="ja-JP" sz="2700" dirty="0">
                <a:latin typeface="HGP創英角ﾎﾟｯﾌﾟ体" panose="040B0A00000000000000" pitchFamily="50" charset="-128"/>
                <a:ea typeface="HGP創英角ﾎﾟｯﾌﾟ体" panose="040B0A00000000000000" pitchFamily="50" charset="-128"/>
              </a:rPr>
              <a:t>(Beckwith+ 2011)</a:t>
            </a:r>
            <a:endParaRPr kumimoji="1" lang="ja-JP" altLang="en-US" sz="2700" dirty="0">
              <a:latin typeface="HGP創英角ﾎﾟｯﾌﾟ体" panose="040B0A00000000000000" pitchFamily="50" charset="-128"/>
              <a:ea typeface="HGP創英角ﾎﾟｯﾌﾟ体" panose="040B0A00000000000000" pitchFamily="50" charset="-128"/>
            </a:endParaRPr>
          </a:p>
        </p:txBody>
      </p:sp>
      <p:pic>
        <p:nvPicPr>
          <p:cNvPr id="7" name="図 6"/>
          <p:cNvPicPr>
            <a:picLocks noChangeAspect="1"/>
          </p:cNvPicPr>
          <p:nvPr/>
        </p:nvPicPr>
        <p:blipFill>
          <a:blip r:embed="rId4"/>
          <a:stretch>
            <a:fillRect/>
          </a:stretch>
        </p:blipFill>
        <p:spPr>
          <a:xfrm>
            <a:off x="2538680" y="1518570"/>
            <a:ext cx="8441242" cy="4772745"/>
          </a:xfrm>
          <a:prstGeom prst="rect">
            <a:avLst/>
          </a:prstGeom>
        </p:spPr>
      </p:pic>
      <p:sp>
        <p:nvSpPr>
          <p:cNvPr id="8" name="テキスト ボックス 7"/>
          <p:cNvSpPr txBox="1"/>
          <p:nvPr/>
        </p:nvSpPr>
        <p:spPr>
          <a:xfrm>
            <a:off x="2934269" y="6184042"/>
            <a:ext cx="2787943" cy="923330"/>
          </a:xfrm>
          <a:prstGeom prst="rect">
            <a:avLst/>
          </a:prstGeom>
          <a:noFill/>
        </p:spPr>
        <p:txBody>
          <a:bodyPr wrap="none" rtlCol="0">
            <a:spAutoFit/>
          </a:bodyPr>
          <a:lstStyle/>
          <a:p>
            <a:r>
              <a:rPr kumimoji="1" lang="en-US" altLang="ja-JP" sz="2700" dirty="0">
                <a:latin typeface="HGP創英角ﾎﾟｯﾌﾟ体" panose="040B0A00000000000000" pitchFamily="50" charset="-128"/>
                <a:ea typeface="HGP創英角ﾎﾟｯﾌﾟ体" panose="040B0A00000000000000" pitchFamily="50" charset="-128"/>
              </a:rPr>
              <a:t>Rayleigh-Taylor</a:t>
            </a:r>
          </a:p>
          <a:p>
            <a:r>
              <a:rPr lang="en-US" altLang="ja-JP" sz="2700" dirty="0">
                <a:latin typeface="HGP創英角ﾎﾟｯﾌﾟ体" panose="040B0A00000000000000" pitchFamily="50" charset="-128"/>
                <a:ea typeface="HGP創英角ﾎﾟｯﾌﾟ体" panose="040B0A00000000000000" pitchFamily="50" charset="-128"/>
              </a:rPr>
              <a:t>(</a:t>
            </a:r>
            <a:r>
              <a:rPr lang="en-US" altLang="ja-JP" sz="2700" dirty="0" err="1">
                <a:latin typeface="HGP創英角ﾎﾟｯﾌﾟ体" panose="040B0A00000000000000" pitchFamily="50" charset="-128"/>
                <a:ea typeface="HGP創英角ﾎﾟｯﾌﾟ体" panose="040B0A00000000000000" pitchFamily="50" charset="-128"/>
              </a:rPr>
              <a:t>Toma</a:t>
            </a:r>
            <a:r>
              <a:rPr lang="en-US" altLang="ja-JP" sz="2700" dirty="0">
                <a:latin typeface="HGP創英角ﾎﾟｯﾌﾟ体" panose="040B0A00000000000000" pitchFamily="50" charset="-128"/>
                <a:ea typeface="HGP創英角ﾎﾟｯﾌﾟ体" panose="040B0A00000000000000" pitchFamily="50" charset="-128"/>
              </a:rPr>
              <a:t>+ 2017)</a:t>
            </a:r>
            <a:endParaRPr kumimoji="1" lang="ja-JP" altLang="en-US" sz="2700" dirty="0">
              <a:latin typeface="HGP創英角ﾎﾟｯﾌﾟ体" panose="040B0A00000000000000" pitchFamily="50" charset="-128"/>
              <a:ea typeface="HGP創英角ﾎﾟｯﾌﾟ体" panose="040B0A00000000000000" pitchFamily="50" charset="-128"/>
            </a:endParaRPr>
          </a:p>
        </p:txBody>
      </p:sp>
      <p:sp>
        <p:nvSpPr>
          <p:cNvPr id="9" name="テキスト ボックス 8"/>
          <p:cNvSpPr txBox="1"/>
          <p:nvPr/>
        </p:nvSpPr>
        <p:spPr>
          <a:xfrm>
            <a:off x="11249909" y="8544559"/>
            <a:ext cx="4799712" cy="1338828"/>
          </a:xfrm>
          <a:prstGeom prst="rect">
            <a:avLst/>
          </a:prstGeom>
          <a:noFill/>
        </p:spPr>
        <p:txBody>
          <a:bodyPr wrap="none" rtlCol="0">
            <a:spAutoFit/>
          </a:bodyPr>
          <a:lstStyle/>
          <a:p>
            <a:r>
              <a:rPr kumimoji="1" lang="en-US" altLang="ja-JP" sz="2700" dirty="0">
                <a:latin typeface="HGP創英角ﾎﾟｯﾌﾟ体" panose="040B0A00000000000000" pitchFamily="50" charset="-128"/>
                <a:ea typeface="HGP創英角ﾎﾟｯﾌﾟ体" panose="040B0A00000000000000" pitchFamily="50" charset="-128"/>
              </a:rPr>
              <a:t>Kink</a:t>
            </a:r>
          </a:p>
          <a:p>
            <a:r>
              <a:rPr lang="en-US" altLang="ja-JP" sz="2700" dirty="0">
                <a:latin typeface="HGP創英角ﾎﾟｯﾌﾟ体" panose="040B0A00000000000000" pitchFamily="50" charset="-128"/>
                <a:ea typeface="HGP創英角ﾎﾟｯﾌﾟ体" panose="040B0A00000000000000" pitchFamily="50" charset="-128"/>
              </a:rPr>
              <a:t>(Bromberg &amp; </a:t>
            </a:r>
            <a:r>
              <a:rPr lang="en-US" altLang="ja-JP" sz="2700" dirty="0" err="1">
                <a:latin typeface="HGP創英角ﾎﾟｯﾌﾟ体" panose="040B0A00000000000000" pitchFamily="50" charset="-128"/>
                <a:ea typeface="HGP創英角ﾎﾟｯﾌﾟ体" panose="040B0A00000000000000" pitchFamily="50" charset="-128"/>
              </a:rPr>
              <a:t>Tchekhovskoy</a:t>
            </a:r>
            <a:r>
              <a:rPr lang="en-US" altLang="ja-JP" sz="2700" dirty="0">
                <a:latin typeface="HGP創英角ﾎﾟｯﾌﾟ体" panose="040B0A00000000000000" pitchFamily="50" charset="-128"/>
                <a:ea typeface="HGP創英角ﾎﾟｯﾌﾟ体" panose="040B0A00000000000000" pitchFamily="50" charset="-128"/>
              </a:rPr>
              <a:t>)</a:t>
            </a:r>
          </a:p>
          <a:p>
            <a:r>
              <a:rPr kumimoji="1" lang="en-US" altLang="ja-JP" sz="2700" dirty="0">
                <a:latin typeface="HGP創英角ﾎﾟｯﾌﾟ体" panose="040B0A00000000000000" pitchFamily="50" charset="-128"/>
                <a:ea typeface="HGP創英角ﾎﾟｯﾌﾟ体" panose="040B0A00000000000000" pitchFamily="50" charset="-128"/>
              </a:rPr>
              <a:t>2016</a:t>
            </a:r>
            <a:endParaRPr kumimoji="1" lang="ja-JP" altLang="en-US" sz="2700"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416424212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Turbulence</a:t>
            </a:r>
            <a:endParaRPr kumimoji="1" lang="ja-JP" altLang="en-US" dirty="0"/>
          </a:p>
        </p:txBody>
      </p:sp>
      <p:pic>
        <p:nvPicPr>
          <p:cNvPr id="9218" name="Picture 2" descr="ãJet star interaction Barkov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2288" y="2766809"/>
            <a:ext cx="6622844" cy="5240265"/>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2772276" y="7969710"/>
            <a:ext cx="5740674" cy="507831"/>
          </a:xfrm>
          <a:prstGeom prst="rect">
            <a:avLst/>
          </a:prstGeom>
          <a:noFill/>
        </p:spPr>
        <p:txBody>
          <a:bodyPr wrap="none" rtlCol="0">
            <a:spAutoFit/>
          </a:bodyPr>
          <a:lstStyle/>
          <a:p>
            <a:r>
              <a:rPr lang="en-US" altLang="ja-JP" sz="2700" dirty="0" err="1"/>
              <a:t>Gourgouliatos</a:t>
            </a:r>
            <a:r>
              <a:rPr lang="en-US" altLang="ja-JP" sz="2700" dirty="0"/>
              <a:t> &amp; </a:t>
            </a:r>
            <a:r>
              <a:rPr lang="en-US" altLang="ja-JP" sz="2700" dirty="0" err="1"/>
              <a:t>Komissarov</a:t>
            </a:r>
            <a:r>
              <a:rPr lang="en-US" altLang="ja-JP" sz="2700" dirty="0"/>
              <a:t> 2018</a:t>
            </a:r>
            <a:endParaRPr kumimoji="1" lang="ja-JP" altLang="en-US" sz="2700" dirty="0"/>
          </a:p>
        </p:txBody>
      </p:sp>
      <p:sp>
        <p:nvSpPr>
          <p:cNvPr id="5" name="テキスト ボックス 4"/>
          <p:cNvSpPr txBox="1"/>
          <p:nvPr/>
        </p:nvSpPr>
        <p:spPr>
          <a:xfrm>
            <a:off x="2632558" y="1808847"/>
            <a:ext cx="3988592" cy="507831"/>
          </a:xfrm>
          <a:prstGeom prst="rect">
            <a:avLst/>
          </a:prstGeom>
          <a:noFill/>
        </p:spPr>
        <p:txBody>
          <a:bodyPr wrap="none" rtlCol="0">
            <a:spAutoFit/>
          </a:bodyPr>
          <a:lstStyle/>
          <a:p>
            <a:r>
              <a:rPr kumimoji="1" lang="en-US" altLang="ja-JP" sz="2700" dirty="0" err="1"/>
              <a:t>Reconfinement</a:t>
            </a:r>
            <a:r>
              <a:rPr kumimoji="1" lang="en-US" altLang="ja-JP" sz="2700" dirty="0"/>
              <a:t> induced.</a:t>
            </a:r>
            <a:endParaRPr kumimoji="1" lang="ja-JP" altLang="en-US" sz="2700" dirty="0"/>
          </a:p>
        </p:txBody>
      </p:sp>
      <p:pic>
        <p:nvPicPr>
          <p:cNvPr id="6" name="図 5"/>
          <p:cNvPicPr>
            <a:picLocks noChangeAspect="1"/>
          </p:cNvPicPr>
          <p:nvPr/>
        </p:nvPicPr>
        <p:blipFill>
          <a:blip r:embed="rId3"/>
          <a:stretch>
            <a:fillRect/>
          </a:stretch>
        </p:blipFill>
        <p:spPr>
          <a:xfrm>
            <a:off x="9125131" y="2634748"/>
            <a:ext cx="6815590" cy="5356066"/>
          </a:xfrm>
          <a:prstGeom prst="rect">
            <a:avLst/>
          </a:prstGeom>
        </p:spPr>
      </p:pic>
      <p:sp>
        <p:nvSpPr>
          <p:cNvPr id="7" name="テキスト ボックス 6"/>
          <p:cNvSpPr txBox="1"/>
          <p:nvPr/>
        </p:nvSpPr>
        <p:spPr>
          <a:xfrm>
            <a:off x="11195911" y="1956844"/>
            <a:ext cx="3530134" cy="507831"/>
          </a:xfrm>
          <a:prstGeom prst="rect">
            <a:avLst/>
          </a:prstGeom>
          <a:noFill/>
        </p:spPr>
        <p:txBody>
          <a:bodyPr wrap="none" rtlCol="0">
            <a:spAutoFit/>
          </a:bodyPr>
          <a:lstStyle/>
          <a:p>
            <a:r>
              <a:rPr kumimoji="1" lang="en-US" altLang="ja-JP" sz="2700" dirty="0"/>
              <a:t>Star-jet interaction</a:t>
            </a:r>
            <a:endParaRPr kumimoji="1" lang="ja-JP" altLang="en-US" sz="2700" dirty="0"/>
          </a:p>
        </p:txBody>
      </p:sp>
      <p:sp>
        <p:nvSpPr>
          <p:cNvPr id="8" name="テキスト ボックス 7"/>
          <p:cNvSpPr txBox="1"/>
          <p:nvPr/>
        </p:nvSpPr>
        <p:spPr>
          <a:xfrm>
            <a:off x="12855353" y="8088545"/>
            <a:ext cx="2730235" cy="507831"/>
          </a:xfrm>
          <a:prstGeom prst="rect">
            <a:avLst/>
          </a:prstGeom>
          <a:noFill/>
        </p:spPr>
        <p:txBody>
          <a:bodyPr wrap="none" rtlCol="0">
            <a:spAutoFit/>
          </a:bodyPr>
          <a:lstStyle/>
          <a:p>
            <a:r>
              <a:rPr lang="en-US" altLang="ja-JP" sz="2700" dirty="0" err="1"/>
              <a:t>Perucho</a:t>
            </a:r>
            <a:r>
              <a:rPr lang="en-US" altLang="ja-JP" sz="2700" dirty="0"/>
              <a:t>+ 2017</a:t>
            </a:r>
            <a:endParaRPr kumimoji="1" lang="ja-JP" altLang="en-US" sz="2700" dirty="0"/>
          </a:p>
        </p:txBody>
      </p:sp>
    </p:spTree>
    <p:extLst>
      <p:ext uri="{BB962C8B-B14F-4D97-AF65-F5344CB8AC3E}">
        <p14:creationId xmlns:p14="http://schemas.microsoft.com/office/powerpoint/2010/main" val="7101501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Multi-Messenger Astronomy</a:t>
            </a:r>
            <a:endParaRPr kumimoji="1" lang="ja-JP" altLang="en-US" dirty="0"/>
          </a:p>
        </p:txBody>
      </p:sp>
      <p:pic>
        <p:nvPicPr>
          <p:cNvPr id="3" name="Picture 2" descr="ãicecube south poleãã®ç»åæ¤ç´¢çµæ"/>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3256" y="6602997"/>
            <a:ext cx="4587328" cy="27380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ãIceCube allsky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727" y="2490744"/>
            <a:ext cx="5630713" cy="35698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icrr.u-tokyo.ac.jp/public_relation/press_release/2014/20140708ta/images/fig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5606" y="2490744"/>
            <a:ext cx="4443268" cy="4677126"/>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1017584" y="1608259"/>
            <a:ext cx="4633000" cy="507831"/>
          </a:xfrm>
          <a:prstGeom prst="rect">
            <a:avLst/>
          </a:prstGeom>
          <a:noFill/>
        </p:spPr>
        <p:txBody>
          <a:bodyPr wrap="none" rtlCol="0">
            <a:spAutoFit/>
          </a:bodyPr>
          <a:lstStyle/>
          <a:p>
            <a:r>
              <a:rPr kumimoji="1" lang="ja-JP" altLang="en-US" sz="2700" dirty="0"/>
              <a:t>高エネルギー（</a:t>
            </a:r>
            <a:r>
              <a:rPr kumimoji="1" lang="en-US" altLang="ja-JP" sz="2700" dirty="0" err="1"/>
              <a:t>PeV</a:t>
            </a:r>
            <a:r>
              <a:rPr kumimoji="1" lang="ja-JP" altLang="en-US" sz="2700" dirty="0"/>
              <a:t>）ニュートリノ</a:t>
            </a:r>
          </a:p>
        </p:txBody>
      </p:sp>
      <p:sp>
        <p:nvSpPr>
          <p:cNvPr id="9" name="テキスト ボックス 8"/>
          <p:cNvSpPr txBox="1"/>
          <p:nvPr/>
        </p:nvSpPr>
        <p:spPr>
          <a:xfrm>
            <a:off x="7507492" y="1792200"/>
            <a:ext cx="4041491" cy="507831"/>
          </a:xfrm>
          <a:prstGeom prst="rect">
            <a:avLst/>
          </a:prstGeom>
          <a:noFill/>
        </p:spPr>
        <p:txBody>
          <a:bodyPr wrap="none" rtlCol="0">
            <a:spAutoFit/>
          </a:bodyPr>
          <a:lstStyle/>
          <a:p>
            <a:r>
              <a:rPr kumimoji="1" lang="en-US" altLang="ja-JP" sz="2700" dirty="0"/>
              <a:t>NS+NS</a:t>
            </a:r>
            <a:r>
              <a:rPr kumimoji="1" lang="ja-JP" altLang="en-US" sz="2700" dirty="0"/>
              <a:t> 重力波＋ガンマ線</a:t>
            </a:r>
          </a:p>
        </p:txBody>
      </p:sp>
      <p:sp>
        <p:nvSpPr>
          <p:cNvPr id="10" name="テキスト ボックス 9"/>
          <p:cNvSpPr txBox="1"/>
          <p:nvPr/>
        </p:nvSpPr>
        <p:spPr>
          <a:xfrm>
            <a:off x="13444116" y="1549268"/>
            <a:ext cx="3490058" cy="923330"/>
          </a:xfrm>
          <a:prstGeom prst="rect">
            <a:avLst/>
          </a:prstGeom>
          <a:noFill/>
        </p:spPr>
        <p:txBody>
          <a:bodyPr wrap="none" rtlCol="0">
            <a:spAutoFit/>
          </a:bodyPr>
          <a:lstStyle/>
          <a:p>
            <a:r>
              <a:rPr kumimoji="1" lang="ja-JP" altLang="en-US" sz="2700" dirty="0"/>
              <a:t>最高エネルギー宇宙線</a:t>
            </a:r>
            <a:endParaRPr kumimoji="1" lang="en-US" altLang="ja-JP" sz="2700" dirty="0"/>
          </a:p>
          <a:p>
            <a:r>
              <a:rPr lang="ja-JP" altLang="en-US" sz="2700" dirty="0"/>
              <a:t>（</a:t>
            </a:r>
            <a:r>
              <a:rPr lang="en-US" altLang="ja-JP" sz="2700" dirty="0"/>
              <a:t>100</a:t>
            </a:r>
            <a:r>
              <a:rPr lang="ja-JP" altLang="en-US" sz="2700" dirty="0"/>
              <a:t> </a:t>
            </a:r>
            <a:r>
              <a:rPr lang="en-US" altLang="ja-JP" sz="2700" dirty="0" err="1"/>
              <a:t>EeV</a:t>
            </a:r>
            <a:r>
              <a:rPr lang="ja-JP" altLang="en-US" sz="2700" dirty="0"/>
              <a:t>）</a:t>
            </a:r>
            <a:endParaRPr kumimoji="1" lang="ja-JP" altLang="en-US" sz="2700" dirty="0"/>
          </a:p>
        </p:txBody>
      </p:sp>
      <p:pic>
        <p:nvPicPr>
          <p:cNvPr id="11" name="図 10"/>
          <p:cNvPicPr>
            <a:picLocks noChangeAspect="1"/>
          </p:cNvPicPr>
          <p:nvPr/>
        </p:nvPicPr>
        <p:blipFill>
          <a:blip r:embed="rId5"/>
          <a:stretch>
            <a:fillRect/>
          </a:stretch>
        </p:blipFill>
        <p:spPr>
          <a:xfrm>
            <a:off x="6591665" y="2708422"/>
            <a:ext cx="5435476" cy="1985845"/>
          </a:xfrm>
          <a:prstGeom prst="rect">
            <a:avLst/>
          </a:prstGeom>
        </p:spPr>
      </p:pic>
      <p:pic>
        <p:nvPicPr>
          <p:cNvPr id="12" name="Picture 16" descr="ãLIGOãã®ç»åæ¤ç´¢çµæ"/>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7282" y="6515363"/>
            <a:ext cx="5019859" cy="28256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ãtelescope array utahãã®ç»åæ¤ç´¢çµæ"/>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208901" y="7388335"/>
            <a:ext cx="3613212" cy="2408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83113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5876428" y="5514314"/>
            <a:ext cx="9044140" cy="825413"/>
          </a:xfrm>
          <a:prstGeom prst="rect">
            <a:avLst/>
          </a:prstGeom>
        </p:spPr>
      </p:pic>
      <p:sp>
        <p:nvSpPr>
          <p:cNvPr id="2" name="タイトル 1"/>
          <p:cNvSpPr>
            <a:spLocks noGrp="1"/>
          </p:cNvSpPr>
          <p:nvPr>
            <p:ph type="title"/>
          </p:nvPr>
        </p:nvSpPr>
        <p:spPr/>
        <p:txBody>
          <a:bodyPr/>
          <a:lstStyle/>
          <a:p>
            <a:r>
              <a:rPr kumimoji="1" lang="en-US" altLang="ja-JP" dirty="0" smtClean="0"/>
              <a:t>Scattering by turbulence</a:t>
            </a:r>
            <a:endParaRPr kumimoji="1" lang="ja-JP" altLang="en-US" dirty="0"/>
          </a:p>
        </p:txBody>
      </p:sp>
      <p:grpSp>
        <p:nvGrpSpPr>
          <p:cNvPr id="13" name="グループ化 12"/>
          <p:cNvGrpSpPr/>
          <p:nvPr/>
        </p:nvGrpSpPr>
        <p:grpSpPr>
          <a:xfrm>
            <a:off x="2718278" y="1362870"/>
            <a:ext cx="7125981" cy="3411804"/>
            <a:chOff x="613456" y="803534"/>
            <a:chExt cx="4751387" cy="2274887"/>
          </a:xfrm>
        </p:grpSpPr>
        <p:sp>
          <p:nvSpPr>
            <p:cNvPr id="3" name="Freeform 7"/>
            <p:cNvSpPr>
              <a:spLocks/>
            </p:cNvSpPr>
            <p:nvPr/>
          </p:nvSpPr>
          <p:spPr bwMode="auto">
            <a:xfrm>
              <a:off x="613456" y="803534"/>
              <a:ext cx="692150" cy="1230312"/>
            </a:xfrm>
            <a:custGeom>
              <a:avLst/>
              <a:gdLst>
                <a:gd name="T0" fmla="*/ 226 w 436"/>
                <a:gd name="T1" fmla="*/ 38 h 775"/>
                <a:gd name="T2" fmla="*/ 18 w 436"/>
                <a:gd name="T3" fmla="*/ 415 h 775"/>
                <a:gd name="T4" fmla="*/ 120 w 436"/>
                <a:gd name="T5" fmla="*/ 745 h 775"/>
                <a:gd name="T6" fmla="*/ 414 w 436"/>
                <a:gd name="T7" fmla="*/ 595 h 775"/>
                <a:gd name="T8" fmla="*/ 252 w 436"/>
                <a:gd name="T9" fmla="*/ 361 h 775"/>
                <a:gd name="T10" fmla="*/ 407 w 436"/>
                <a:gd name="T11" fmla="*/ 174 h 775"/>
                <a:gd name="T12" fmla="*/ 226 w 436"/>
                <a:gd name="T13" fmla="*/ 38 h 775"/>
              </a:gdLst>
              <a:ahLst/>
              <a:cxnLst>
                <a:cxn ang="0">
                  <a:pos x="T0" y="T1"/>
                </a:cxn>
                <a:cxn ang="0">
                  <a:pos x="T2" y="T3"/>
                </a:cxn>
                <a:cxn ang="0">
                  <a:pos x="T4" y="T5"/>
                </a:cxn>
                <a:cxn ang="0">
                  <a:pos x="T6" y="T7"/>
                </a:cxn>
                <a:cxn ang="0">
                  <a:pos x="T8" y="T9"/>
                </a:cxn>
                <a:cxn ang="0">
                  <a:pos x="T10" y="T11"/>
                </a:cxn>
                <a:cxn ang="0">
                  <a:pos x="T12" y="T13"/>
                </a:cxn>
              </a:cxnLst>
              <a:rect l="0" t="0" r="r" b="b"/>
              <a:pathLst>
                <a:path w="436" h="775">
                  <a:moveTo>
                    <a:pt x="226" y="38"/>
                  </a:moveTo>
                  <a:cubicBezTo>
                    <a:pt x="161" y="78"/>
                    <a:pt x="36" y="297"/>
                    <a:pt x="18" y="415"/>
                  </a:cubicBezTo>
                  <a:cubicBezTo>
                    <a:pt x="0" y="533"/>
                    <a:pt x="54" y="715"/>
                    <a:pt x="120" y="745"/>
                  </a:cubicBezTo>
                  <a:cubicBezTo>
                    <a:pt x="186" y="775"/>
                    <a:pt x="392" y="659"/>
                    <a:pt x="414" y="595"/>
                  </a:cubicBezTo>
                  <a:cubicBezTo>
                    <a:pt x="436" y="531"/>
                    <a:pt x="253" y="431"/>
                    <a:pt x="252" y="361"/>
                  </a:cubicBezTo>
                  <a:cubicBezTo>
                    <a:pt x="251" y="291"/>
                    <a:pt x="411" y="228"/>
                    <a:pt x="407" y="174"/>
                  </a:cubicBezTo>
                  <a:cubicBezTo>
                    <a:pt x="403" y="120"/>
                    <a:pt x="317" y="0"/>
                    <a:pt x="226" y="38"/>
                  </a:cubicBezTo>
                  <a:close/>
                </a:path>
              </a:pathLst>
            </a:cu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4" name="Freeform 8"/>
            <p:cNvSpPr>
              <a:spLocks/>
            </p:cNvSpPr>
            <p:nvPr/>
          </p:nvSpPr>
          <p:spPr bwMode="auto">
            <a:xfrm>
              <a:off x="4302806" y="2035434"/>
              <a:ext cx="977900" cy="633412"/>
            </a:xfrm>
            <a:custGeom>
              <a:avLst/>
              <a:gdLst>
                <a:gd name="T0" fmla="*/ 41 w 616"/>
                <a:gd name="T1" fmla="*/ 71 h 399"/>
                <a:gd name="T2" fmla="*/ 40 w 616"/>
                <a:gd name="T3" fmla="*/ 310 h 399"/>
                <a:gd name="T4" fmla="*/ 106 w 616"/>
                <a:gd name="T5" fmla="*/ 394 h 399"/>
                <a:gd name="T6" fmla="*/ 214 w 616"/>
                <a:gd name="T7" fmla="*/ 280 h 399"/>
                <a:gd name="T8" fmla="*/ 604 w 616"/>
                <a:gd name="T9" fmla="*/ 214 h 399"/>
                <a:gd name="T10" fmla="*/ 284 w 616"/>
                <a:gd name="T11" fmla="*/ 24 h 399"/>
                <a:gd name="T12" fmla="*/ 41 w 616"/>
                <a:gd name="T13" fmla="*/ 71 h 399"/>
              </a:gdLst>
              <a:ahLst/>
              <a:cxnLst>
                <a:cxn ang="0">
                  <a:pos x="T0" y="T1"/>
                </a:cxn>
                <a:cxn ang="0">
                  <a:pos x="T2" y="T3"/>
                </a:cxn>
                <a:cxn ang="0">
                  <a:pos x="T4" y="T5"/>
                </a:cxn>
                <a:cxn ang="0">
                  <a:pos x="T6" y="T7"/>
                </a:cxn>
                <a:cxn ang="0">
                  <a:pos x="T8" y="T9"/>
                </a:cxn>
                <a:cxn ang="0">
                  <a:pos x="T10" y="T11"/>
                </a:cxn>
                <a:cxn ang="0">
                  <a:pos x="T12" y="T13"/>
                </a:cxn>
              </a:cxnLst>
              <a:rect l="0" t="0" r="r" b="b"/>
              <a:pathLst>
                <a:path w="616" h="399">
                  <a:moveTo>
                    <a:pt x="41" y="71"/>
                  </a:moveTo>
                  <a:cubicBezTo>
                    <a:pt x="0" y="119"/>
                    <a:pt x="29" y="256"/>
                    <a:pt x="40" y="310"/>
                  </a:cubicBezTo>
                  <a:cubicBezTo>
                    <a:pt x="51" y="364"/>
                    <a:pt x="77" y="399"/>
                    <a:pt x="106" y="394"/>
                  </a:cubicBezTo>
                  <a:cubicBezTo>
                    <a:pt x="135" y="389"/>
                    <a:pt x="131" y="310"/>
                    <a:pt x="214" y="280"/>
                  </a:cubicBezTo>
                  <a:cubicBezTo>
                    <a:pt x="297" y="250"/>
                    <a:pt x="592" y="257"/>
                    <a:pt x="604" y="214"/>
                  </a:cubicBezTo>
                  <a:cubicBezTo>
                    <a:pt x="616" y="171"/>
                    <a:pt x="378" y="48"/>
                    <a:pt x="284" y="24"/>
                  </a:cubicBezTo>
                  <a:cubicBezTo>
                    <a:pt x="190" y="0"/>
                    <a:pt x="82" y="23"/>
                    <a:pt x="41" y="71"/>
                  </a:cubicBezTo>
                  <a:close/>
                </a:path>
              </a:pathLst>
            </a:cu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5" name="Freeform 9"/>
            <p:cNvSpPr>
              <a:spLocks/>
            </p:cNvSpPr>
            <p:nvPr/>
          </p:nvSpPr>
          <p:spPr bwMode="auto">
            <a:xfrm>
              <a:off x="1780268" y="2381509"/>
              <a:ext cx="1241425" cy="696912"/>
            </a:xfrm>
            <a:custGeom>
              <a:avLst/>
              <a:gdLst>
                <a:gd name="T0" fmla="*/ 94 w 782"/>
                <a:gd name="T1" fmla="*/ 69 h 439"/>
                <a:gd name="T2" fmla="*/ 142 w 782"/>
                <a:gd name="T3" fmla="*/ 177 h 439"/>
                <a:gd name="T4" fmla="*/ 96 w 782"/>
                <a:gd name="T5" fmla="*/ 398 h 439"/>
                <a:gd name="T6" fmla="*/ 718 w 782"/>
                <a:gd name="T7" fmla="*/ 417 h 439"/>
                <a:gd name="T8" fmla="*/ 478 w 782"/>
                <a:gd name="T9" fmla="*/ 267 h 439"/>
                <a:gd name="T10" fmla="*/ 346 w 782"/>
                <a:gd name="T11" fmla="*/ 33 h 439"/>
                <a:gd name="T12" fmla="*/ 94 w 782"/>
                <a:gd name="T13" fmla="*/ 69 h 439"/>
              </a:gdLst>
              <a:ahLst/>
              <a:cxnLst>
                <a:cxn ang="0">
                  <a:pos x="T0" y="T1"/>
                </a:cxn>
                <a:cxn ang="0">
                  <a:pos x="T2" y="T3"/>
                </a:cxn>
                <a:cxn ang="0">
                  <a:pos x="T4" y="T5"/>
                </a:cxn>
                <a:cxn ang="0">
                  <a:pos x="T6" y="T7"/>
                </a:cxn>
                <a:cxn ang="0">
                  <a:pos x="T8" y="T9"/>
                </a:cxn>
                <a:cxn ang="0">
                  <a:pos x="T10" y="T11"/>
                </a:cxn>
                <a:cxn ang="0">
                  <a:pos x="T12" y="T13"/>
                </a:cxn>
              </a:cxnLst>
              <a:rect l="0" t="0" r="r" b="b"/>
              <a:pathLst>
                <a:path w="782" h="439">
                  <a:moveTo>
                    <a:pt x="94" y="69"/>
                  </a:moveTo>
                  <a:cubicBezTo>
                    <a:pt x="60" y="93"/>
                    <a:pt x="142" y="122"/>
                    <a:pt x="142" y="177"/>
                  </a:cubicBezTo>
                  <a:cubicBezTo>
                    <a:pt x="142" y="232"/>
                    <a:pt x="0" y="358"/>
                    <a:pt x="96" y="398"/>
                  </a:cubicBezTo>
                  <a:cubicBezTo>
                    <a:pt x="192" y="438"/>
                    <a:pt x="654" y="439"/>
                    <a:pt x="718" y="417"/>
                  </a:cubicBezTo>
                  <a:cubicBezTo>
                    <a:pt x="782" y="395"/>
                    <a:pt x="540" y="331"/>
                    <a:pt x="478" y="267"/>
                  </a:cubicBezTo>
                  <a:cubicBezTo>
                    <a:pt x="416" y="203"/>
                    <a:pt x="410" y="66"/>
                    <a:pt x="346" y="33"/>
                  </a:cubicBezTo>
                  <a:cubicBezTo>
                    <a:pt x="282" y="0"/>
                    <a:pt x="128" y="45"/>
                    <a:pt x="94" y="69"/>
                  </a:cubicBezTo>
                  <a:close/>
                </a:path>
              </a:pathLst>
            </a:cu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6" name="Freeform 10"/>
            <p:cNvSpPr>
              <a:spLocks/>
            </p:cNvSpPr>
            <p:nvPr/>
          </p:nvSpPr>
          <p:spPr bwMode="auto">
            <a:xfrm>
              <a:off x="2731181" y="913071"/>
              <a:ext cx="1598612" cy="595313"/>
            </a:xfrm>
            <a:custGeom>
              <a:avLst/>
              <a:gdLst>
                <a:gd name="T0" fmla="*/ 347 w 1007"/>
                <a:gd name="T1" fmla="*/ 0 h 375"/>
                <a:gd name="T2" fmla="*/ 29 w 1007"/>
                <a:gd name="T3" fmla="*/ 166 h 375"/>
                <a:gd name="T4" fmla="*/ 521 w 1007"/>
                <a:gd name="T5" fmla="*/ 214 h 375"/>
                <a:gd name="T6" fmla="*/ 971 w 1007"/>
                <a:gd name="T7" fmla="*/ 348 h 375"/>
                <a:gd name="T8" fmla="*/ 737 w 1007"/>
                <a:gd name="T9" fmla="*/ 52 h 375"/>
                <a:gd name="T10" fmla="*/ 569 w 1007"/>
                <a:gd name="T11" fmla="*/ 82 h 375"/>
                <a:gd name="T12" fmla="*/ 347 w 1007"/>
                <a:gd name="T13" fmla="*/ 0 h 375"/>
              </a:gdLst>
              <a:ahLst/>
              <a:cxnLst>
                <a:cxn ang="0">
                  <a:pos x="T0" y="T1"/>
                </a:cxn>
                <a:cxn ang="0">
                  <a:pos x="T2" y="T3"/>
                </a:cxn>
                <a:cxn ang="0">
                  <a:pos x="T4" y="T5"/>
                </a:cxn>
                <a:cxn ang="0">
                  <a:pos x="T6" y="T7"/>
                </a:cxn>
                <a:cxn ang="0">
                  <a:pos x="T8" y="T9"/>
                </a:cxn>
                <a:cxn ang="0">
                  <a:pos x="T10" y="T11"/>
                </a:cxn>
                <a:cxn ang="0">
                  <a:pos x="T12" y="T13"/>
                </a:cxn>
              </a:cxnLst>
              <a:rect l="0" t="0" r="r" b="b"/>
              <a:pathLst>
                <a:path w="1007" h="375">
                  <a:moveTo>
                    <a:pt x="347" y="0"/>
                  </a:moveTo>
                  <a:cubicBezTo>
                    <a:pt x="252" y="34"/>
                    <a:pt x="0" y="130"/>
                    <a:pt x="29" y="166"/>
                  </a:cubicBezTo>
                  <a:cubicBezTo>
                    <a:pt x="58" y="202"/>
                    <a:pt x="364" y="184"/>
                    <a:pt x="521" y="214"/>
                  </a:cubicBezTo>
                  <a:cubicBezTo>
                    <a:pt x="678" y="244"/>
                    <a:pt x="935" y="375"/>
                    <a:pt x="971" y="348"/>
                  </a:cubicBezTo>
                  <a:cubicBezTo>
                    <a:pt x="1007" y="321"/>
                    <a:pt x="804" y="96"/>
                    <a:pt x="737" y="52"/>
                  </a:cubicBezTo>
                  <a:cubicBezTo>
                    <a:pt x="670" y="8"/>
                    <a:pt x="634" y="91"/>
                    <a:pt x="569" y="82"/>
                  </a:cubicBezTo>
                  <a:cubicBezTo>
                    <a:pt x="504" y="73"/>
                    <a:pt x="393" y="17"/>
                    <a:pt x="347" y="0"/>
                  </a:cubicBezTo>
                  <a:close/>
                </a:path>
              </a:pathLst>
            </a:cu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7" name="AutoShape 11"/>
            <p:cNvSpPr>
              <a:spLocks noChangeArrowheads="1"/>
            </p:cNvSpPr>
            <p:nvPr/>
          </p:nvSpPr>
          <p:spPr bwMode="auto">
            <a:xfrm rot="2779933">
              <a:off x="973025" y="1452027"/>
              <a:ext cx="431800" cy="287337"/>
            </a:xfrm>
            <a:prstGeom prst="rightArrow">
              <a:avLst>
                <a:gd name="adj1" fmla="val 50000"/>
                <a:gd name="adj2" fmla="val 37569"/>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8" name="AutoShape 12"/>
            <p:cNvSpPr>
              <a:spLocks noChangeArrowheads="1"/>
            </p:cNvSpPr>
            <p:nvPr/>
          </p:nvSpPr>
          <p:spPr bwMode="auto">
            <a:xfrm rot="18865384">
              <a:off x="2125550" y="2675990"/>
              <a:ext cx="431800" cy="287337"/>
            </a:xfrm>
            <a:prstGeom prst="rightArrow">
              <a:avLst>
                <a:gd name="adj1" fmla="val 50000"/>
                <a:gd name="adj2" fmla="val 37569"/>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9" name="AutoShape 13"/>
            <p:cNvSpPr>
              <a:spLocks noChangeArrowheads="1"/>
            </p:cNvSpPr>
            <p:nvPr/>
          </p:nvSpPr>
          <p:spPr bwMode="auto">
            <a:xfrm rot="9466797">
              <a:off x="3061381" y="1163896"/>
              <a:ext cx="431800" cy="287338"/>
            </a:xfrm>
            <a:prstGeom prst="rightArrow">
              <a:avLst>
                <a:gd name="adj1" fmla="val 50000"/>
                <a:gd name="adj2" fmla="val 37569"/>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10" name="AutoShape 14"/>
            <p:cNvSpPr>
              <a:spLocks noChangeArrowheads="1"/>
            </p:cNvSpPr>
            <p:nvPr/>
          </p:nvSpPr>
          <p:spPr bwMode="auto">
            <a:xfrm rot="1443379">
              <a:off x="4572681" y="2243396"/>
              <a:ext cx="431800" cy="287338"/>
            </a:xfrm>
            <a:prstGeom prst="rightArrow">
              <a:avLst>
                <a:gd name="adj1" fmla="val 50000"/>
                <a:gd name="adj2" fmla="val 37569"/>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11" name="Freeform 15"/>
            <p:cNvSpPr>
              <a:spLocks/>
            </p:cNvSpPr>
            <p:nvPr/>
          </p:nvSpPr>
          <p:spPr bwMode="auto">
            <a:xfrm>
              <a:off x="624568" y="1079759"/>
              <a:ext cx="4740275" cy="1811337"/>
            </a:xfrm>
            <a:custGeom>
              <a:avLst/>
              <a:gdLst>
                <a:gd name="T0" fmla="*/ 2986 w 2986"/>
                <a:gd name="T1" fmla="*/ 98 h 1141"/>
                <a:gd name="T2" fmla="*/ 2034 w 2986"/>
                <a:gd name="T3" fmla="*/ 98 h 1141"/>
                <a:gd name="T4" fmla="*/ 1852 w 2986"/>
                <a:gd name="T5" fmla="*/ 144 h 1141"/>
                <a:gd name="T6" fmla="*/ 1036 w 2986"/>
                <a:gd name="T7" fmla="*/ 960 h 1141"/>
                <a:gd name="T8" fmla="*/ 809 w 2986"/>
                <a:gd name="T9" fmla="*/ 1005 h 1141"/>
                <a:gd name="T10" fmla="*/ 265 w 2986"/>
                <a:gd name="T11" fmla="*/ 461 h 1141"/>
                <a:gd name="T12" fmla="*/ 355 w 2986"/>
                <a:gd name="T13" fmla="*/ 416 h 1141"/>
                <a:gd name="T14" fmla="*/ 2397 w 2986"/>
                <a:gd name="T15" fmla="*/ 688 h 1141"/>
                <a:gd name="T16" fmla="*/ 2397 w 2986"/>
                <a:gd name="T17" fmla="*/ 824 h 1141"/>
                <a:gd name="T18" fmla="*/ 1489 w 2986"/>
                <a:gd name="T19" fmla="*/ 1141 h 1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86" h="1141">
                  <a:moveTo>
                    <a:pt x="2986" y="98"/>
                  </a:moveTo>
                  <a:cubicBezTo>
                    <a:pt x="2604" y="94"/>
                    <a:pt x="2223" y="90"/>
                    <a:pt x="2034" y="98"/>
                  </a:cubicBezTo>
                  <a:cubicBezTo>
                    <a:pt x="1845" y="106"/>
                    <a:pt x="2018" y="0"/>
                    <a:pt x="1852" y="144"/>
                  </a:cubicBezTo>
                  <a:cubicBezTo>
                    <a:pt x="1686" y="288"/>
                    <a:pt x="1210" y="817"/>
                    <a:pt x="1036" y="960"/>
                  </a:cubicBezTo>
                  <a:cubicBezTo>
                    <a:pt x="862" y="1103"/>
                    <a:pt x="937" y="1088"/>
                    <a:pt x="809" y="1005"/>
                  </a:cubicBezTo>
                  <a:cubicBezTo>
                    <a:pt x="681" y="922"/>
                    <a:pt x="341" y="559"/>
                    <a:pt x="265" y="461"/>
                  </a:cubicBezTo>
                  <a:cubicBezTo>
                    <a:pt x="189" y="363"/>
                    <a:pt x="0" y="378"/>
                    <a:pt x="355" y="416"/>
                  </a:cubicBezTo>
                  <a:cubicBezTo>
                    <a:pt x="710" y="454"/>
                    <a:pt x="2057" y="620"/>
                    <a:pt x="2397" y="688"/>
                  </a:cubicBezTo>
                  <a:cubicBezTo>
                    <a:pt x="2737" y="756"/>
                    <a:pt x="2548" y="749"/>
                    <a:pt x="2397" y="824"/>
                  </a:cubicBezTo>
                  <a:cubicBezTo>
                    <a:pt x="2246" y="899"/>
                    <a:pt x="1867" y="1020"/>
                    <a:pt x="1489" y="1141"/>
                  </a:cubicBezTo>
                </a:path>
              </a:pathLst>
            </a:custGeom>
            <a:noFill/>
            <a:ln w="9525">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graphicFrame>
          <p:nvGraphicFramePr>
            <p:cNvPr id="12" name="Object 17"/>
            <p:cNvGraphicFramePr>
              <a:graphicFrameLocks noChangeAspect="1"/>
            </p:cNvGraphicFramePr>
            <p:nvPr>
              <p:extLst/>
            </p:nvPr>
          </p:nvGraphicFramePr>
          <p:xfrm>
            <a:off x="1332593" y="1308359"/>
            <a:ext cx="720725" cy="274637"/>
          </p:xfrm>
          <a:graphic>
            <a:graphicData uri="http://schemas.openxmlformats.org/presentationml/2006/ole">
              <mc:AlternateContent xmlns:mc="http://schemas.openxmlformats.org/markup-compatibility/2006">
                <mc:Choice xmlns:v="urn:schemas-microsoft-com:vml" Requires="v">
                  <p:oleObj spid="_x0000_s102490" name="数式" r:id="rId4" imgW="533160" imgH="203040" progId="Equation.3">
                    <p:embed/>
                  </p:oleObj>
                </mc:Choice>
                <mc:Fallback>
                  <p:oleObj name="数式" r:id="rId4" imgW="53316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2593" y="1308359"/>
                          <a:ext cx="720725"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15" name="図 14"/>
          <p:cNvPicPr>
            <a:picLocks noChangeAspect="1"/>
          </p:cNvPicPr>
          <p:nvPr/>
        </p:nvPicPr>
        <p:blipFill>
          <a:blip r:embed="rId6"/>
          <a:stretch>
            <a:fillRect/>
          </a:stretch>
        </p:blipFill>
        <p:spPr>
          <a:xfrm>
            <a:off x="3272329" y="5504265"/>
            <a:ext cx="3210817" cy="845510"/>
          </a:xfrm>
          <a:prstGeom prst="rect">
            <a:avLst/>
          </a:prstGeom>
        </p:spPr>
      </p:pic>
      <p:sp>
        <p:nvSpPr>
          <p:cNvPr id="17" name="テキスト ボックス 16"/>
          <p:cNvSpPr txBox="1"/>
          <p:nvPr/>
        </p:nvSpPr>
        <p:spPr>
          <a:xfrm>
            <a:off x="2838699" y="6940922"/>
            <a:ext cx="6439583" cy="507831"/>
          </a:xfrm>
          <a:prstGeom prst="rect">
            <a:avLst/>
          </a:prstGeom>
          <a:noFill/>
        </p:spPr>
        <p:txBody>
          <a:bodyPr wrap="none" rtlCol="0">
            <a:spAutoFit/>
          </a:bodyPr>
          <a:lstStyle/>
          <a:p>
            <a:r>
              <a:rPr kumimoji="1" lang="en-US" altLang="ja-JP" sz="2700" dirty="0"/>
              <a:t>Non-relativistic</a:t>
            </a:r>
            <a:r>
              <a:rPr kumimoji="1" lang="ja-JP" altLang="en-US" sz="2700" dirty="0"/>
              <a:t>＋</a:t>
            </a:r>
            <a:r>
              <a:rPr kumimoji="1" lang="en-US" altLang="ja-JP" sz="2700" dirty="0"/>
              <a:t>isotropic scattering</a:t>
            </a:r>
            <a:endParaRPr kumimoji="1" lang="ja-JP" altLang="en-US" sz="2700" dirty="0"/>
          </a:p>
        </p:txBody>
      </p:sp>
      <p:graphicFrame>
        <p:nvGraphicFramePr>
          <p:cNvPr id="18" name="Object 18"/>
          <p:cNvGraphicFramePr>
            <a:graphicFrameLocks noChangeAspect="1"/>
          </p:cNvGraphicFramePr>
          <p:nvPr>
            <p:extLst/>
          </p:nvPr>
        </p:nvGraphicFramePr>
        <p:xfrm>
          <a:off x="9718072" y="6771771"/>
          <a:ext cx="2483260" cy="1026160"/>
        </p:xfrm>
        <a:graphic>
          <a:graphicData uri="http://schemas.openxmlformats.org/presentationml/2006/ole">
            <mc:AlternateContent xmlns:mc="http://schemas.openxmlformats.org/markup-compatibility/2006">
              <mc:Choice xmlns:v="urn:schemas-microsoft-com:vml" Requires="v">
                <p:oleObj spid="_x0000_s102491" name="数式" r:id="rId7" imgW="952200" imgH="393480" progId="Equation.3">
                  <p:embed/>
                </p:oleObj>
              </mc:Choice>
              <mc:Fallback>
                <p:oleObj name="数式" r:id="rId7" imgW="952200" imgH="3934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8072" y="6771771"/>
                        <a:ext cx="2483260" cy="1026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9" name="図 18"/>
          <p:cNvPicPr>
            <a:picLocks noChangeAspect="1"/>
          </p:cNvPicPr>
          <p:nvPr/>
        </p:nvPicPr>
        <p:blipFill>
          <a:blip r:embed="rId9"/>
          <a:stretch>
            <a:fillRect/>
          </a:stretch>
        </p:blipFill>
        <p:spPr>
          <a:xfrm>
            <a:off x="7990616" y="8036271"/>
            <a:ext cx="2113343" cy="1122463"/>
          </a:xfrm>
          <a:prstGeom prst="rect">
            <a:avLst/>
          </a:prstGeom>
        </p:spPr>
      </p:pic>
      <p:sp>
        <p:nvSpPr>
          <p:cNvPr id="20" name="テキスト ボックス 19"/>
          <p:cNvSpPr txBox="1"/>
          <p:nvPr/>
        </p:nvSpPr>
        <p:spPr>
          <a:xfrm>
            <a:off x="2842987" y="8296768"/>
            <a:ext cx="4836580" cy="507831"/>
          </a:xfrm>
          <a:prstGeom prst="rect">
            <a:avLst/>
          </a:prstGeom>
          <a:noFill/>
        </p:spPr>
        <p:txBody>
          <a:bodyPr wrap="none" rtlCol="0">
            <a:spAutoFit/>
          </a:bodyPr>
          <a:lstStyle/>
          <a:p>
            <a:r>
              <a:rPr kumimoji="1" lang="en-US" altLang="ja-JP" sz="2700" dirty="0"/>
              <a:t>Energy diffusion coefficient</a:t>
            </a:r>
            <a:endParaRPr kumimoji="1" lang="ja-JP" altLang="en-US" sz="2700" dirty="0"/>
          </a:p>
        </p:txBody>
      </p:sp>
      <mc:AlternateContent xmlns:mc="http://schemas.openxmlformats.org/markup-compatibility/2006" xmlns:a14="http://schemas.microsoft.com/office/drawing/2010/main">
        <mc:Choice Requires="a14">
          <p:sp>
            <p:nvSpPr>
              <p:cNvPr id="21" name="テキスト ボックス 20"/>
              <p:cNvSpPr txBox="1"/>
              <p:nvPr/>
            </p:nvSpPr>
            <p:spPr>
              <a:xfrm>
                <a:off x="4554199" y="9406756"/>
                <a:ext cx="9464129" cy="507831"/>
              </a:xfrm>
              <a:prstGeom prst="rect">
                <a:avLst/>
              </a:prstGeom>
              <a:noFill/>
            </p:spPr>
            <p:txBody>
              <a:bodyPr wrap="none" rtlCol="0">
                <a:spAutoFit/>
              </a:bodyPr>
              <a:lstStyle/>
              <a:p>
                <a:r>
                  <a:rPr kumimoji="1" lang="en-US" altLang="ja-JP" sz="2700" dirty="0"/>
                  <a:t>In general, the collision timescale</a:t>
                </a:r>
                <a14:m>
                  <m:oMath xmlns:m="http://schemas.openxmlformats.org/officeDocument/2006/math">
                    <m:r>
                      <a:rPr kumimoji="1" lang="en-US" altLang="ja-JP" sz="2700">
                        <a:latin typeface="Cambria Math" panose="02040503050406030204" pitchFamily="18" charset="0"/>
                      </a:rPr>
                      <m:t> </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𝑡</m:t>
                        </m:r>
                      </m:e>
                      <m:sub>
                        <m:r>
                          <m:rPr>
                            <m:sty m:val="p"/>
                          </m:rPr>
                          <a:rPr kumimoji="1" lang="en-US" altLang="ja-JP" sz="2700">
                            <a:latin typeface="Cambria Math" panose="02040503050406030204" pitchFamily="18" charset="0"/>
                          </a:rPr>
                          <m:t>coll</m:t>
                        </m:r>
                      </m:sub>
                    </m:sSub>
                  </m:oMath>
                </a14:m>
                <a:r>
                  <a:rPr kumimoji="1" lang="ja-JP" altLang="en-US" sz="2700" dirty="0"/>
                  <a:t> </a:t>
                </a:r>
                <a:r>
                  <a:rPr kumimoji="1" lang="en-US" altLang="ja-JP" sz="2700" dirty="0"/>
                  <a:t>depends on energy.</a:t>
                </a:r>
                <a:endParaRPr kumimoji="1" lang="ja-JP" altLang="en-US" sz="2700" dirty="0"/>
              </a:p>
            </p:txBody>
          </p:sp>
        </mc:Choice>
        <mc:Fallback xmlns="">
          <p:sp>
            <p:nvSpPr>
              <p:cNvPr id="21" name="テキスト ボックス 20"/>
              <p:cNvSpPr txBox="1">
                <a:spLocks noRot="1" noChangeAspect="1" noMove="1" noResize="1" noEditPoints="1" noAdjustHandles="1" noChangeArrowheads="1" noChangeShapeType="1" noTextEdit="1"/>
              </p:cNvSpPr>
              <p:nvPr/>
            </p:nvSpPr>
            <p:spPr>
              <a:xfrm>
                <a:off x="1511660" y="6272138"/>
                <a:ext cx="6541919" cy="369332"/>
              </a:xfrm>
              <a:prstGeom prst="rect">
                <a:avLst/>
              </a:prstGeom>
              <a:blipFill rotWithShape="0">
                <a:blip r:embed="rId10"/>
                <a:stretch>
                  <a:fillRect l="-839" t="-13333" b="-2333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86231890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S</a:t>
            </a:r>
            <a:r>
              <a:rPr kumimoji="1" lang="en-US" altLang="ja-JP" dirty="0" smtClean="0"/>
              <a:t>tochastic </a:t>
            </a:r>
            <a:r>
              <a:rPr kumimoji="1" lang="en-US" altLang="ja-JP" dirty="0"/>
              <a:t>acceleration by </a:t>
            </a:r>
            <a:r>
              <a:rPr kumimoji="1" lang="en-US" altLang="ja-JP" dirty="0" smtClean="0"/>
              <a:t>turbulence</a:t>
            </a:r>
            <a:endParaRPr kumimoji="1" lang="ja-JP" altLang="en-US" dirty="0"/>
          </a:p>
        </p:txBody>
      </p:sp>
      <p:pic>
        <p:nvPicPr>
          <p:cNvPr id="9218" name="Picture 2" descr="「3次元 球殻」の画像検索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053" y="1470865"/>
            <a:ext cx="6228503" cy="5453764"/>
          </a:xfrm>
          <a:prstGeom prst="rect">
            <a:avLst/>
          </a:prstGeom>
          <a:noFill/>
          <a:ln>
            <a:noFill/>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テキスト ボックス 2"/>
              <p:cNvSpPr txBox="1"/>
              <p:nvPr/>
            </p:nvSpPr>
            <p:spPr>
              <a:xfrm>
                <a:off x="8067270" y="4386739"/>
                <a:ext cx="464486" cy="41549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𝑝</m:t>
                          </m:r>
                        </m:e>
                        <m:sub>
                          <m:r>
                            <a:rPr kumimoji="1" lang="en-US" altLang="ja-JP" sz="2700" i="1">
                              <a:latin typeface="Cambria Math" panose="02040503050406030204" pitchFamily="18" charset="0"/>
                            </a:rPr>
                            <m:t>𝑥</m:t>
                          </m:r>
                        </m:sub>
                      </m:sSub>
                    </m:oMath>
                  </m:oMathPara>
                </a14:m>
                <a:endParaRPr kumimoji="1" lang="ja-JP" altLang="en-US" sz="2700"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3854069" y="2924944"/>
                <a:ext cx="309572" cy="276999"/>
              </a:xfrm>
              <a:prstGeom prst="rect">
                <a:avLst/>
              </a:prstGeom>
              <a:blipFill rotWithShape="0">
                <a:blip r:embed="rId3"/>
                <a:stretch>
                  <a:fillRect l="-15686" b="-311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5185162" y="1438278"/>
                <a:ext cx="475065" cy="44832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𝑝</m:t>
                          </m:r>
                        </m:e>
                        <m:sub>
                          <m:r>
                            <a:rPr kumimoji="1" lang="en-US" altLang="ja-JP" sz="2700" i="1">
                              <a:latin typeface="Cambria Math" panose="02040503050406030204" pitchFamily="18" charset="0"/>
                            </a:rPr>
                            <m:t>𝑦</m:t>
                          </m:r>
                        </m:sub>
                      </m:sSub>
                    </m:oMath>
                  </m:oMathPara>
                </a14:m>
                <a:endParaRPr kumimoji="1" lang="ja-JP" altLang="en-US" sz="27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1932367" y="959000"/>
                <a:ext cx="317202" cy="298928"/>
              </a:xfrm>
              <a:prstGeom prst="rect">
                <a:avLst/>
              </a:prstGeom>
              <a:blipFill rotWithShape="0">
                <a:blip r:embed="rId4"/>
                <a:stretch>
                  <a:fillRect l="-15385" r="-3846" b="-2040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2303054" y="6222659"/>
                <a:ext cx="447237" cy="41549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𝑝</m:t>
                          </m:r>
                        </m:e>
                        <m:sub>
                          <m:r>
                            <a:rPr kumimoji="1" lang="en-US" altLang="ja-JP" sz="2700" i="1">
                              <a:latin typeface="Cambria Math" panose="02040503050406030204" pitchFamily="18" charset="0"/>
                            </a:rPr>
                            <m:t>𝑧</m:t>
                          </m:r>
                        </m:sub>
                      </m:sSub>
                    </m:oMath>
                  </m:oMathPara>
                </a14:m>
                <a:endParaRPr kumimoji="1" lang="ja-JP" altLang="en-US" sz="27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10665" y="4149080"/>
                <a:ext cx="299184" cy="276999"/>
              </a:xfrm>
              <a:prstGeom prst="rect">
                <a:avLst/>
              </a:prstGeom>
              <a:blipFill rotWithShape="0">
                <a:blip r:embed="rId5"/>
                <a:stretch>
                  <a:fillRect l="-16327" b="-311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6174128" y="2527303"/>
                <a:ext cx="1120948" cy="41549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𝑝</m:t>
                      </m:r>
                      <m:r>
                        <a:rPr kumimoji="1" lang="en-US" altLang="ja-JP" sz="2700" i="1">
                          <a:latin typeface="Cambria Math" panose="02040503050406030204" pitchFamily="18" charset="0"/>
                        </a:rPr>
                        <m:t>+</m:t>
                      </m:r>
                      <m:r>
                        <a:rPr kumimoji="1" lang="en-US" altLang="ja-JP" sz="2700" i="1">
                          <a:latin typeface="Cambria Math" panose="02040503050406030204" pitchFamily="18" charset="0"/>
                        </a:rPr>
                        <m:t>𝑑𝑝</m:t>
                      </m:r>
                    </m:oMath>
                  </m:oMathPara>
                </a14:m>
                <a:endParaRPr kumimoji="1" lang="ja-JP" altLang="en-US" sz="27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2591780" y="1685129"/>
                <a:ext cx="747833" cy="276999"/>
              </a:xfrm>
              <a:prstGeom prst="rect">
                <a:avLst/>
              </a:prstGeom>
              <a:blipFill rotWithShape="0">
                <a:blip r:embed="rId6"/>
                <a:stretch>
                  <a:fillRect l="-5691" r="-8943" b="-3695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6351953" y="4197747"/>
                <a:ext cx="312008" cy="41549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𝑝</m:t>
                      </m:r>
                    </m:oMath>
                  </m:oMathPara>
                </a14:m>
                <a:endParaRPr kumimoji="1" lang="ja-JP" altLang="en-US" sz="27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2710348" y="2798930"/>
                <a:ext cx="208006" cy="276999"/>
              </a:xfrm>
              <a:prstGeom prst="rect">
                <a:avLst/>
              </a:prstGeom>
              <a:blipFill rotWithShape="0">
                <a:blip r:embed="rId7"/>
                <a:stretch>
                  <a:fillRect l="-23529" r="-20588" b="-28261"/>
                </a:stretch>
              </a:blipFill>
            </p:spPr>
            <p:txBody>
              <a:bodyPr/>
              <a:lstStyle/>
              <a:p>
                <a:r>
                  <a:rPr lang="ja-JP" altLang="en-US">
                    <a:noFill/>
                  </a:rPr>
                  <a:t> </a:t>
                </a:r>
              </a:p>
            </p:txBody>
          </p:sp>
        </mc:Fallback>
      </mc:AlternateContent>
      <p:cxnSp>
        <p:nvCxnSpPr>
          <p:cNvPr id="9" name="直線コネクタ 8"/>
          <p:cNvCxnSpPr/>
          <p:nvPr/>
        </p:nvCxnSpPr>
        <p:spPr bwMode="auto">
          <a:xfrm>
            <a:off x="4716191" y="6430377"/>
            <a:ext cx="215991" cy="49425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テキスト ボックス 9"/>
          <p:cNvSpPr txBox="1"/>
          <p:nvPr/>
        </p:nvSpPr>
        <p:spPr>
          <a:xfrm>
            <a:off x="3617683" y="6950120"/>
            <a:ext cx="2553904" cy="507831"/>
          </a:xfrm>
          <a:prstGeom prst="rect">
            <a:avLst/>
          </a:prstGeom>
          <a:noFill/>
        </p:spPr>
        <p:txBody>
          <a:bodyPr wrap="none" rtlCol="0">
            <a:spAutoFit/>
          </a:bodyPr>
          <a:lstStyle/>
          <a:p>
            <a:r>
              <a:rPr kumimoji="1" lang="en-US" altLang="ja-JP" sz="2700" dirty="0"/>
              <a:t>Energy=const.</a:t>
            </a:r>
            <a:endParaRPr kumimoji="1" lang="ja-JP" altLang="en-US" sz="2700" dirty="0"/>
          </a:p>
        </p:txBody>
      </p:sp>
      <p:sp>
        <p:nvSpPr>
          <p:cNvPr id="11" name="フリーフォーム 10"/>
          <p:cNvSpPr/>
          <p:nvPr/>
        </p:nvSpPr>
        <p:spPr bwMode="auto">
          <a:xfrm>
            <a:off x="5308575" y="5541301"/>
            <a:ext cx="2311584" cy="1404836"/>
          </a:xfrm>
          <a:custGeom>
            <a:avLst/>
            <a:gdLst>
              <a:gd name="connsiteX0" fmla="*/ 550126 w 1540747"/>
              <a:gd name="connsiteY0" fmla="*/ 431180 h 936702"/>
              <a:gd name="connsiteX1" fmla="*/ 512956 w 1540747"/>
              <a:gd name="connsiteY1" fmla="*/ 401444 h 936702"/>
              <a:gd name="connsiteX2" fmla="*/ 498087 w 1540747"/>
              <a:gd name="connsiteY2" fmla="*/ 386575 h 936702"/>
              <a:gd name="connsiteX3" fmla="*/ 490653 w 1540747"/>
              <a:gd name="connsiteY3" fmla="*/ 356839 h 936702"/>
              <a:gd name="connsiteX4" fmla="*/ 468351 w 1540747"/>
              <a:gd name="connsiteY4" fmla="*/ 297366 h 936702"/>
              <a:gd name="connsiteX5" fmla="*/ 475785 w 1540747"/>
              <a:gd name="connsiteY5" fmla="*/ 215590 h 936702"/>
              <a:gd name="connsiteX6" fmla="*/ 535258 w 1540747"/>
              <a:gd name="connsiteY6" fmla="*/ 223024 h 936702"/>
              <a:gd name="connsiteX7" fmla="*/ 602166 w 1540747"/>
              <a:gd name="connsiteY7" fmla="*/ 237892 h 936702"/>
              <a:gd name="connsiteX8" fmla="*/ 654205 w 1540747"/>
              <a:gd name="connsiteY8" fmla="*/ 267629 h 936702"/>
              <a:gd name="connsiteX9" fmla="*/ 669073 w 1540747"/>
              <a:gd name="connsiteY9" fmla="*/ 289931 h 936702"/>
              <a:gd name="connsiteX10" fmla="*/ 698809 w 1540747"/>
              <a:gd name="connsiteY10" fmla="*/ 356839 h 936702"/>
              <a:gd name="connsiteX11" fmla="*/ 721112 w 1540747"/>
              <a:gd name="connsiteY11" fmla="*/ 408878 h 936702"/>
              <a:gd name="connsiteX12" fmla="*/ 721112 w 1540747"/>
              <a:gd name="connsiteY12" fmla="*/ 468351 h 936702"/>
              <a:gd name="connsiteX13" fmla="*/ 728546 w 1540747"/>
              <a:gd name="connsiteY13" fmla="*/ 557561 h 936702"/>
              <a:gd name="connsiteX14" fmla="*/ 743414 w 1540747"/>
              <a:gd name="connsiteY14" fmla="*/ 594731 h 936702"/>
              <a:gd name="connsiteX15" fmla="*/ 750848 w 1540747"/>
              <a:gd name="connsiteY15" fmla="*/ 624468 h 936702"/>
              <a:gd name="connsiteX16" fmla="*/ 817756 w 1540747"/>
              <a:gd name="connsiteY16" fmla="*/ 676507 h 936702"/>
              <a:gd name="connsiteX17" fmla="*/ 959005 w 1540747"/>
              <a:gd name="connsiteY17" fmla="*/ 669073 h 936702"/>
              <a:gd name="connsiteX18" fmla="*/ 966439 w 1540747"/>
              <a:gd name="connsiteY18" fmla="*/ 646770 h 936702"/>
              <a:gd name="connsiteX19" fmla="*/ 1018478 w 1540747"/>
              <a:gd name="connsiteY19" fmla="*/ 594731 h 936702"/>
              <a:gd name="connsiteX20" fmla="*/ 1033346 w 1540747"/>
              <a:gd name="connsiteY20" fmla="*/ 446049 h 936702"/>
              <a:gd name="connsiteX21" fmla="*/ 1048214 w 1540747"/>
              <a:gd name="connsiteY21" fmla="*/ 408878 h 936702"/>
              <a:gd name="connsiteX22" fmla="*/ 1033346 w 1540747"/>
              <a:gd name="connsiteY22" fmla="*/ 379141 h 936702"/>
              <a:gd name="connsiteX23" fmla="*/ 951570 w 1540747"/>
              <a:gd name="connsiteY23" fmla="*/ 341970 h 936702"/>
              <a:gd name="connsiteX24" fmla="*/ 921834 w 1540747"/>
              <a:gd name="connsiteY24" fmla="*/ 297366 h 936702"/>
              <a:gd name="connsiteX25" fmla="*/ 869795 w 1540747"/>
              <a:gd name="connsiteY25" fmla="*/ 275063 h 936702"/>
              <a:gd name="connsiteX26" fmla="*/ 810322 w 1540747"/>
              <a:gd name="connsiteY26" fmla="*/ 223024 h 936702"/>
              <a:gd name="connsiteX27" fmla="*/ 780585 w 1540747"/>
              <a:gd name="connsiteY27" fmla="*/ 185853 h 936702"/>
              <a:gd name="connsiteX28" fmla="*/ 765717 w 1540747"/>
              <a:gd name="connsiteY28" fmla="*/ 163551 h 936702"/>
              <a:gd name="connsiteX29" fmla="*/ 810322 w 1540747"/>
              <a:gd name="connsiteY29" fmla="*/ 7434 h 936702"/>
              <a:gd name="connsiteX30" fmla="*/ 869795 w 1540747"/>
              <a:gd name="connsiteY30" fmla="*/ 14868 h 936702"/>
              <a:gd name="connsiteX31" fmla="*/ 921834 w 1540747"/>
              <a:gd name="connsiteY31" fmla="*/ 66907 h 936702"/>
              <a:gd name="connsiteX32" fmla="*/ 1011044 w 1540747"/>
              <a:gd name="connsiteY32" fmla="*/ 111512 h 936702"/>
              <a:gd name="connsiteX33" fmla="*/ 1070517 w 1540747"/>
              <a:gd name="connsiteY33" fmla="*/ 156117 h 936702"/>
              <a:gd name="connsiteX34" fmla="*/ 1085385 w 1540747"/>
              <a:gd name="connsiteY34" fmla="*/ 185853 h 936702"/>
              <a:gd name="connsiteX35" fmla="*/ 1129990 w 1540747"/>
              <a:gd name="connsiteY35" fmla="*/ 208156 h 936702"/>
              <a:gd name="connsiteX36" fmla="*/ 1137424 w 1540747"/>
              <a:gd name="connsiteY36" fmla="*/ 230458 h 936702"/>
              <a:gd name="connsiteX37" fmla="*/ 1152292 w 1540747"/>
              <a:gd name="connsiteY37" fmla="*/ 245327 h 936702"/>
              <a:gd name="connsiteX38" fmla="*/ 1174595 w 1540747"/>
              <a:gd name="connsiteY38" fmla="*/ 312234 h 936702"/>
              <a:gd name="connsiteX39" fmla="*/ 1182029 w 1540747"/>
              <a:gd name="connsiteY39" fmla="*/ 341970 h 936702"/>
              <a:gd name="connsiteX40" fmla="*/ 1196897 w 1540747"/>
              <a:gd name="connsiteY40" fmla="*/ 356839 h 936702"/>
              <a:gd name="connsiteX41" fmla="*/ 1211766 w 1540747"/>
              <a:gd name="connsiteY41" fmla="*/ 379141 h 936702"/>
              <a:gd name="connsiteX42" fmla="*/ 1278673 w 1540747"/>
              <a:gd name="connsiteY42" fmla="*/ 416312 h 936702"/>
              <a:gd name="connsiteX43" fmla="*/ 1300975 w 1540747"/>
              <a:gd name="connsiteY43" fmla="*/ 431180 h 936702"/>
              <a:gd name="connsiteX44" fmla="*/ 1345580 w 1540747"/>
              <a:gd name="connsiteY44" fmla="*/ 446049 h 936702"/>
              <a:gd name="connsiteX45" fmla="*/ 1390185 w 1540747"/>
              <a:gd name="connsiteY45" fmla="*/ 475785 h 936702"/>
              <a:gd name="connsiteX46" fmla="*/ 1486829 w 1540747"/>
              <a:gd name="connsiteY46" fmla="*/ 490653 h 936702"/>
              <a:gd name="connsiteX47" fmla="*/ 1538868 w 1540747"/>
              <a:gd name="connsiteY47" fmla="*/ 483219 h 936702"/>
              <a:gd name="connsiteX48" fmla="*/ 1531434 w 1540747"/>
              <a:gd name="connsiteY48" fmla="*/ 460917 h 936702"/>
              <a:gd name="connsiteX49" fmla="*/ 1516566 w 1540747"/>
              <a:gd name="connsiteY49" fmla="*/ 371707 h 936702"/>
              <a:gd name="connsiteX50" fmla="*/ 1538868 w 1540747"/>
              <a:gd name="connsiteY50" fmla="*/ 334536 h 936702"/>
              <a:gd name="connsiteX51" fmla="*/ 1531434 w 1540747"/>
              <a:gd name="connsiteY51" fmla="*/ 289931 h 936702"/>
              <a:gd name="connsiteX52" fmla="*/ 1509131 w 1540747"/>
              <a:gd name="connsiteY52" fmla="*/ 237892 h 936702"/>
              <a:gd name="connsiteX53" fmla="*/ 1479395 w 1540747"/>
              <a:gd name="connsiteY53" fmla="*/ 223024 h 936702"/>
              <a:gd name="connsiteX54" fmla="*/ 1427356 w 1540747"/>
              <a:gd name="connsiteY54" fmla="*/ 208156 h 936702"/>
              <a:gd name="connsiteX55" fmla="*/ 1308409 w 1540747"/>
              <a:gd name="connsiteY55" fmla="*/ 178419 h 936702"/>
              <a:gd name="connsiteX56" fmla="*/ 1219200 w 1540747"/>
              <a:gd name="connsiteY56" fmla="*/ 170985 h 936702"/>
              <a:gd name="connsiteX57" fmla="*/ 1144858 w 1540747"/>
              <a:gd name="connsiteY57" fmla="*/ 126380 h 936702"/>
              <a:gd name="connsiteX58" fmla="*/ 1011044 w 1540747"/>
              <a:gd name="connsiteY58" fmla="*/ 89209 h 936702"/>
              <a:gd name="connsiteX59" fmla="*/ 810322 w 1540747"/>
              <a:gd name="connsiteY59" fmla="*/ 59473 h 936702"/>
              <a:gd name="connsiteX60" fmla="*/ 587297 w 1540747"/>
              <a:gd name="connsiteY60" fmla="*/ 52039 h 936702"/>
              <a:gd name="connsiteX61" fmla="*/ 512956 w 1540747"/>
              <a:gd name="connsiteY61" fmla="*/ 22302 h 936702"/>
              <a:gd name="connsiteX62" fmla="*/ 460917 w 1540747"/>
              <a:gd name="connsiteY62" fmla="*/ 0 h 936702"/>
              <a:gd name="connsiteX63" fmla="*/ 401444 w 1540747"/>
              <a:gd name="connsiteY63" fmla="*/ 66907 h 936702"/>
              <a:gd name="connsiteX64" fmla="*/ 341970 w 1540747"/>
              <a:gd name="connsiteY64" fmla="*/ 126380 h 936702"/>
              <a:gd name="connsiteX65" fmla="*/ 327102 w 1540747"/>
              <a:gd name="connsiteY65" fmla="*/ 215590 h 936702"/>
              <a:gd name="connsiteX66" fmla="*/ 319668 w 1540747"/>
              <a:gd name="connsiteY66" fmla="*/ 245327 h 936702"/>
              <a:gd name="connsiteX67" fmla="*/ 297366 w 1540747"/>
              <a:gd name="connsiteY67" fmla="*/ 260195 h 936702"/>
              <a:gd name="connsiteX68" fmla="*/ 44605 w 1540747"/>
              <a:gd name="connsiteY68" fmla="*/ 245327 h 936702"/>
              <a:gd name="connsiteX69" fmla="*/ 22302 w 1540747"/>
              <a:gd name="connsiteY69" fmla="*/ 230458 h 936702"/>
              <a:gd name="connsiteX70" fmla="*/ 0 w 1540747"/>
              <a:gd name="connsiteY70" fmla="*/ 223024 h 936702"/>
              <a:gd name="connsiteX71" fmla="*/ 7434 w 1540747"/>
              <a:gd name="connsiteY71" fmla="*/ 200722 h 936702"/>
              <a:gd name="connsiteX72" fmla="*/ 14868 w 1540747"/>
              <a:gd name="connsiteY72" fmla="*/ 141249 h 936702"/>
              <a:gd name="connsiteX73" fmla="*/ 37170 w 1540747"/>
              <a:gd name="connsiteY73" fmla="*/ 133814 h 936702"/>
              <a:gd name="connsiteX74" fmla="*/ 126380 w 1540747"/>
              <a:gd name="connsiteY74" fmla="*/ 148683 h 936702"/>
              <a:gd name="connsiteX75" fmla="*/ 148683 w 1540747"/>
              <a:gd name="connsiteY75" fmla="*/ 170985 h 936702"/>
              <a:gd name="connsiteX76" fmla="*/ 193287 w 1540747"/>
              <a:gd name="connsiteY76" fmla="*/ 185853 h 936702"/>
              <a:gd name="connsiteX77" fmla="*/ 237892 w 1540747"/>
              <a:gd name="connsiteY77" fmla="*/ 237892 h 936702"/>
              <a:gd name="connsiteX78" fmla="*/ 252761 w 1540747"/>
              <a:gd name="connsiteY78" fmla="*/ 275063 h 936702"/>
              <a:gd name="connsiteX79" fmla="*/ 267629 w 1540747"/>
              <a:gd name="connsiteY79" fmla="*/ 304800 h 936702"/>
              <a:gd name="connsiteX80" fmla="*/ 275063 w 1540747"/>
              <a:gd name="connsiteY80" fmla="*/ 341970 h 936702"/>
              <a:gd name="connsiteX81" fmla="*/ 297366 w 1540747"/>
              <a:gd name="connsiteY81" fmla="*/ 535258 h 936702"/>
              <a:gd name="connsiteX82" fmla="*/ 312234 w 1540747"/>
              <a:gd name="connsiteY82" fmla="*/ 564995 h 936702"/>
              <a:gd name="connsiteX83" fmla="*/ 341970 w 1540747"/>
              <a:gd name="connsiteY83" fmla="*/ 646770 h 936702"/>
              <a:gd name="connsiteX84" fmla="*/ 394009 w 1540747"/>
              <a:gd name="connsiteY84" fmla="*/ 683941 h 936702"/>
              <a:gd name="connsiteX85" fmla="*/ 438614 w 1540747"/>
              <a:gd name="connsiteY85" fmla="*/ 721112 h 936702"/>
              <a:gd name="connsiteX86" fmla="*/ 475785 w 1540747"/>
              <a:gd name="connsiteY86" fmla="*/ 728546 h 936702"/>
              <a:gd name="connsiteX87" fmla="*/ 527824 w 1540747"/>
              <a:gd name="connsiteY87" fmla="*/ 758283 h 936702"/>
              <a:gd name="connsiteX88" fmla="*/ 550126 w 1540747"/>
              <a:gd name="connsiteY88" fmla="*/ 765717 h 936702"/>
              <a:gd name="connsiteX89" fmla="*/ 609600 w 1540747"/>
              <a:gd name="connsiteY89" fmla="*/ 788019 h 936702"/>
              <a:gd name="connsiteX90" fmla="*/ 624468 w 1540747"/>
              <a:gd name="connsiteY90" fmla="*/ 802888 h 936702"/>
              <a:gd name="connsiteX91" fmla="*/ 728546 w 1540747"/>
              <a:gd name="connsiteY91" fmla="*/ 810322 h 936702"/>
              <a:gd name="connsiteX92" fmla="*/ 877229 w 1540747"/>
              <a:gd name="connsiteY92" fmla="*/ 825190 h 936702"/>
              <a:gd name="connsiteX93" fmla="*/ 906966 w 1540747"/>
              <a:gd name="connsiteY93" fmla="*/ 854927 h 936702"/>
              <a:gd name="connsiteX94" fmla="*/ 914400 w 1540747"/>
              <a:gd name="connsiteY94" fmla="*/ 936702 h 936702"/>
              <a:gd name="connsiteX0" fmla="*/ 550126 w 1541294"/>
              <a:gd name="connsiteY0" fmla="*/ 431180 h 936702"/>
              <a:gd name="connsiteX1" fmla="*/ 512956 w 1541294"/>
              <a:gd name="connsiteY1" fmla="*/ 401444 h 936702"/>
              <a:gd name="connsiteX2" fmla="*/ 498087 w 1541294"/>
              <a:gd name="connsiteY2" fmla="*/ 386575 h 936702"/>
              <a:gd name="connsiteX3" fmla="*/ 490653 w 1541294"/>
              <a:gd name="connsiteY3" fmla="*/ 356839 h 936702"/>
              <a:gd name="connsiteX4" fmla="*/ 468351 w 1541294"/>
              <a:gd name="connsiteY4" fmla="*/ 297366 h 936702"/>
              <a:gd name="connsiteX5" fmla="*/ 475785 w 1541294"/>
              <a:gd name="connsiteY5" fmla="*/ 215590 h 936702"/>
              <a:gd name="connsiteX6" fmla="*/ 535258 w 1541294"/>
              <a:gd name="connsiteY6" fmla="*/ 223024 h 936702"/>
              <a:gd name="connsiteX7" fmla="*/ 602166 w 1541294"/>
              <a:gd name="connsiteY7" fmla="*/ 237892 h 936702"/>
              <a:gd name="connsiteX8" fmla="*/ 654205 w 1541294"/>
              <a:gd name="connsiteY8" fmla="*/ 267629 h 936702"/>
              <a:gd name="connsiteX9" fmla="*/ 669073 w 1541294"/>
              <a:gd name="connsiteY9" fmla="*/ 289931 h 936702"/>
              <a:gd name="connsiteX10" fmla="*/ 698809 w 1541294"/>
              <a:gd name="connsiteY10" fmla="*/ 356839 h 936702"/>
              <a:gd name="connsiteX11" fmla="*/ 721112 w 1541294"/>
              <a:gd name="connsiteY11" fmla="*/ 408878 h 936702"/>
              <a:gd name="connsiteX12" fmla="*/ 721112 w 1541294"/>
              <a:gd name="connsiteY12" fmla="*/ 468351 h 936702"/>
              <a:gd name="connsiteX13" fmla="*/ 728546 w 1541294"/>
              <a:gd name="connsiteY13" fmla="*/ 557561 h 936702"/>
              <a:gd name="connsiteX14" fmla="*/ 743414 w 1541294"/>
              <a:gd name="connsiteY14" fmla="*/ 594731 h 936702"/>
              <a:gd name="connsiteX15" fmla="*/ 750848 w 1541294"/>
              <a:gd name="connsiteY15" fmla="*/ 624468 h 936702"/>
              <a:gd name="connsiteX16" fmla="*/ 817756 w 1541294"/>
              <a:gd name="connsiteY16" fmla="*/ 676507 h 936702"/>
              <a:gd name="connsiteX17" fmla="*/ 959005 w 1541294"/>
              <a:gd name="connsiteY17" fmla="*/ 669073 h 936702"/>
              <a:gd name="connsiteX18" fmla="*/ 966439 w 1541294"/>
              <a:gd name="connsiteY18" fmla="*/ 646770 h 936702"/>
              <a:gd name="connsiteX19" fmla="*/ 1018478 w 1541294"/>
              <a:gd name="connsiteY19" fmla="*/ 594731 h 936702"/>
              <a:gd name="connsiteX20" fmla="*/ 1033346 w 1541294"/>
              <a:gd name="connsiteY20" fmla="*/ 446049 h 936702"/>
              <a:gd name="connsiteX21" fmla="*/ 1048214 w 1541294"/>
              <a:gd name="connsiteY21" fmla="*/ 408878 h 936702"/>
              <a:gd name="connsiteX22" fmla="*/ 1033346 w 1541294"/>
              <a:gd name="connsiteY22" fmla="*/ 379141 h 936702"/>
              <a:gd name="connsiteX23" fmla="*/ 951570 w 1541294"/>
              <a:gd name="connsiteY23" fmla="*/ 341970 h 936702"/>
              <a:gd name="connsiteX24" fmla="*/ 921834 w 1541294"/>
              <a:gd name="connsiteY24" fmla="*/ 297366 h 936702"/>
              <a:gd name="connsiteX25" fmla="*/ 869795 w 1541294"/>
              <a:gd name="connsiteY25" fmla="*/ 275063 h 936702"/>
              <a:gd name="connsiteX26" fmla="*/ 810322 w 1541294"/>
              <a:gd name="connsiteY26" fmla="*/ 223024 h 936702"/>
              <a:gd name="connsiteX27" fmla="*/ 780585 w 1541294"/>
              <a:gd name="connsiteY27" fmla="*/ 185853 h 936702"/>
              <a:gd name="connsiteX28" fmla="*/ 765717 w 1541294"/>
              <a:gd name="connsiteY28" fmla="*/ 163551 h 936702"/>
              <a:gd name="connsiteX29" fmla="*/ 810322 w 1541294"/>
              <a:gd name="connsiteY29" fmla="*/ 7434 h 936702"/>
              <a:gd name="connsiteX30" fmla="*/ 869795 w 1541294"/>
              <a:gd name="connsiteY30" fmla="*/ 14868 h 936702"/>
              <a:gd name="connsiteX31" fmla="*/ 921834 w 1541294"/>
              <a:gd name="connsiteY31" fmla="*/ 66907 h 936702"/>
              <a:gd name="connsiteX32" fmla="*/ 1011044 w 1541294"/>
              <a:gd name="connsiteY32" fmla="*/ 111512 h 936702"/>
              <a:gd name="connsiteX33" fmla="*/ 1070517 w 1541294"/>
              <a:gd name="connsiteY33" fmla="*/ 156117 h 936702"/>
              <a:gd name="connsiteX34" fmla="*/ 1085385 w 1541294"/>
              <a:gd name="connsiteY34" fmla="*/ 185853 h 936702"/>
              <a:gd name="connsiteX35" fmla="*/ 1129990 w 1541294"/>
              <a:gd name="connsiteY35" fmla="*/ 208156 h 936702"/>
              <a:gd name="connsiteX36" fmla="*/ 1137424 w 1541294"/>
              <a:gd name="connsiteY36" fmla="*/ 230458 h 936702"/>
              <a:gd name="connsiteX37" fmla="*/ 1152292 w 1541294"/>
              <a:gd name="connsiteY37" fmla="*/ 245327 h 936702"/>
              <a:gd name="connsiteX38" fmla="*/ 1174595 w 1541294"/>
              <a:gd name="connsiteY38" fmla="*/ 312234 h 936702"/>
              <a:gd name="connsiteX39" fmla="*/ 1182029 w 1541294"/>
              <a:gd name="connsiteY39" fmla="*/ 341970 h 936702"/>
              <a:gd name="connsiteX40" fmla="*/ 1196897 w 1541294"/>
              <a:gd name="connsiteY40" fmla="*/ 356839 h 936702"/>
              <a:gd name="connsiteX41" fmla="*/ 1211766 w 1541294"/>
              <a:gd name="connsiteY41" fmla="*/ 379141 h 936702"/>
              <a:gd name="connsiteX42" fmla="*/ 1278673 w 1541294"/>
              <a:gd name="connsiteY42" fmla="*/ 416312 h 936702"/>
              <a:gd name="connsiteX43" fmla="*/ 1300975 w 1541294"/>
              <a:gd name="connsiteY43" fmla="*/ 431180 h 936702"/>
              <a:gd name="connsiteX44" fmla="*/ 1345580 w 1541294"/>
              <a:gd name="connsiteY44" fmla="*/ 446049 h 936702"/>
              <a:gd name="connsiteX45" fmla="*/ 1390185 w 1541294"/>
              <a:gd name="connsiteY45" fmla="*/ 475785 h 936702"/>
              <a:gd name="connsiteX46" fmla="*/ 1486829 w 1541294"/>
              <a:gd name="connsiteY46" fmla="*/ 490653 h 936702"/>
              <a:gd name="connsiteX47" fmla="*/ 1538868 w 1541294"/>
              <a:gd name="connsiteY47" fmla="*/ 483219 h 936702"/>
              <a:gd name="connsiteX48" fmla="*/ 1531434 w 1541294"/>
              <a:gd name="connsiteY48" fmla="*/ 460917 h 936702"/>
              <a:gd name="connsiteX49" fmla="*/ 1516566 w 1541294"/>
              <a:gd name="connsiteY49" fmla="*/ 371707 h 936702"/>
              <a:gd name="connsiteX50" fmla="*/ 1538868 w 1541294"/>
              <a:gd name="connsiteY50" fmla="*/ 334536 h 936702"/>
              <a:gd name="connsiteX51" fmla="*/ 1531434 w 1541294"/>
              <a:gd name="connsiteY51" fmla="*/ 289931 h 936702"/>
              <a:gd name="connsiteX52" fmla="*/ 1509131 w 1541294"/>
              <a:gd name="connsiteY52" fmla="*/ 237892 h 936702"/>
              <a:gd name="connsiteX53" fmla="*/ 1479395 w 1541294"/>
              <a:gd name="connsiteY53" fmla="*/ 223024 h 936702"/>
              <a:gd name="connsiteX54" fmla="*/ 1427356 w 1541294"/>
              <a:gd name="connsiteY54" fmla="*/ 208156 h 936702"/>
              <a:gd name="connsiteX55" fmla="*/ 1308409 w 1541294"/>
              <a:gd name="connsiteY55" fmla="*/ 178419 h 936702"/>
              <a:gd name="connsiteX56" fmla="*/ 1219200 w 1541294"/>
              <a:gd name="connsiteY56" fmla="*/ 170985 h 936702"/>
              <a:gd name="connsiteX57" fmla="*/ 1144858 w 1541294"/>
              <a:gd name="connsiteY57" fmla="*/ 126380 h 936702"/>
              <a:gd name="connsiteX58" fmla="*/ 1011044 w 1541294"/>
              <a:gd name="connsiteY58" fmla="*/ 89209 h 936702"/>
              <a:gd name="connsiteX59" fmla="*/ 810322 w 1541294"/>
              <a:gd name="connsiteY59" fmla="*/ 59473 h 936702"/>
              <a:gd name="connsiteX60" fmla="*/ 587297 w 1541294"/>
              <a:gd name="connsiteY60" fmla="*/ 52039 h 936702"/>
              <a:gd name="connsiteX61" fmla="*/ 512956 w 1541294"/>
              <a:gd name="connsiteY61" fmla="*/ 22302 h 936702"/>
              <a:gd name="connsiteX62" fmla="*/ 460917 w 1541294"/>
              <a:gd name="connsiteY62" fmla="*/ 0 h 936702"/>
              <a:gd name="connsiteX63" fmla="*/ 401444 w 1541294"/>
              <a:gd name="connsiteY63" fmla="*/ 66907 h 936702"/>
              <a:gd name="connsiteX64" fmla="*/ 341970 w 1541294"/>
              <a:gd name="connsiteY64" fmla="*/ 126380 h 936702"/>
              <a:gd name="connsiteX65" fmla="*/ 327102 w 1541294"/>
              <a:gd name="connsiteY65" fmla="*/ 215590 h 936702"/>
              <a:gd name="connsiteX66" fmla="*/ 319668 w 1541294"/>
              <a:gd name="connsiteY66" fmla="*/ 245327 h 936702"/>
              <a:gd name="connsiteX67" fmla="*/ 297366 w 1541294"/>
              <a:gd name="connsiteY67" fmla="*/ 260195 h 936702"/>
              <a:gd name="connsiteX68" fmla="*/ 44605 w 1541294"/>
              <a:gd name="connsiteY68" fmla="*/ 245327 h 936702"/>
              <a:gd name="connsiteX69" fmla="*/ 22302 w 1541294"/>
              <a:gd name="connsiteY69" fmla="*/ 230458 h 936702"/>
              <a:gd name="connsiteX70" fmla="*/ 0 w 1541294"/>
              <a:gd name="connsiteY70" fmla="*/ 223024 h 936702"/>
              <a:gd name="connsiteX71" fmla="*/ 7434 w 1541294"/>
              <a:gd name="connsiteY71" fmla="*/ 200722 h 936702"/>
              <a:gd name="connsiteX72" fmla="*/ 14868 w 1541294"/>
              <a:gd name="connsiteY72" fmla="*/ 141249 h 936702"/>
              <a:gd name="connsiteX73" fmla="*/ 37170 w 1541294"/>
              <a:gd name="connsiteY73" fmla="*/ 133814 h 936702"/>
              <a:gd name="connsiteX74" fmla="*/ 126380 w 1541294"/>
              <a:gd name="connsiteY74" fmla="*/ 148683 h 936702"/>
              <a:gd name="connsiteX75" fmla="*/ 148683 w 1541294"/>
              <a:gd name="connsiteY75" fmla="*/ 170985 h 936702"/>
              <a:gd name="connsiteX76" fmla="*/ 193287 w 1541294"/>
              <a:gd name="connsiteY76" fmla="*/ 185853 h 936702"/>
              <a:gd name="connsiteX77" fmla="*/ 237892 w 1541294"/>
              <a:gd name="connsiteY77" fmla="*/ 237892 h 936702"/>
              <a:gd name="connsiteX78" fmla="*/ 252761 w 1541294"/>
              <a:gd name="connsiteY78" fmla="*/ 275063 h 936702"/>
              <a:gd name="connsiteX79" fmla="*/ 267629 w 1541294"/>
              <a:gd name="connsiteY79" fmla="*/ 304800 h 936702"/>
              <a:gd name="connsiteX80" fmla="*/ 275063 w 1541294"/>
              <a:gd name="connsiteY80" fmla="*/ 341970 h 936702"/>
              <a:gd name="connsiteX81" fmla="*/ 297366 w 1541294"/>
              <a:gd name="connsiteY81" fmla="*/ 535258 h 936702"/>
              <a:gd name="connsiteX82" fmla="*/ 312234 w 1541294"/>
              <a:gd name="connsiteY82" fmla="*/ 564995 h 936702"/>
              <a:gd name="connsiteX83" fmla="*/ 341970 w 1541294"/>
              <a:gd name="connsiteY83" fmla="*/ 646770 h 936702"/>
              <a:gd name="connsiteX84" fmla="*/ 394009 w 1541294"/>
              <a:gd name="connsiteY84" fmla="*/ 683941 h 936702"/>
              <a:gd name="connsiteX85" fmla="*/ 438614 w 1541294"/>
              <a:gd name="connsiteY85" fmla="*/ 721112 h 936702"/>
              <a:gd name="connsiteX86" fmla="*/ 475785 w 1541294"/>
              <a:gd name="connsiteY86" fmla="*/ 728546 h 936702"/>
              <a:gd name="connsiteX87" fmla="*/ 527824 w 1541294"/>
              <a:gd name="connsiteY87" fmla="*/ 758283 h 936702"/>
              <a:gd name="connsiteX88" fmla="*/ 550126 w 1541294"/>
              <a:gd name="connsiteY88" fmla="*/ 765717 h 936702"/>
              <a:gd name="connsiteX89" fmla="*/ 609600 w 1541294"/>
              <a:gd name="connsiteY89" fmla="*/ 788019 h 936702"/>
              <a:gd name="connsiteX90" fmla="*/ 624468 w 1541294"/>
              <a:gd name="connsiteY90" fmla="*/ 802888 h 936702"/>
              <a:gd name="connsiteX91" fmla="*/ 728546 w 1541294"/>
              <a:gd name="connsiteY91" fmla="*/ 810322 h 936702"/>
              <a:gd name="connsiteX92" fmla="*/ 877229 w 1541294"/>
              <a:gd name="connsiteY92" fmla="*/ 825190 h 936702"/>
              <a:gd name="connsiteX93" fmla="*/ 906966 w 1541294"/>
              <a:gd name="connsiteY93" fmla="*/ 854927 h 936702"/>
              <a:gd name="connsiteX94" fmla="*/ 914400 w 1541294"/>
              <a:gd name="connsiteY94" fmla="*/ 936702 h 93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541294" h="936702">
                <a:moveTo>
                  <a:pt x="550126" y="431180"/>
                </a:moveTo>
                <a:cubicBezTo>
                  <a:pt x="537736" y="421268"/>
                  <a:pt x="525003" y="411770"/>
                  <a:pt x="512956" y="401444"/>
                </a:cubicBezTo>
                <a:cubicBezTo>
                  <a:pt x="507634" y="396882"/>
                  <a:pt x="501222" y="392844"/>
                  <a:pt x="498087" y="386575"/>
                </a:cubicBezTo>
                <a:cubicBezTo>
                  <a:pt x="493518" y="377437"/>
                  <a:pt x="494240" y="366406"/>
                  <a:pt x="490653" y="356839"/>
                </a:cubicBezTo>
                <a:cubicBezTo>
                  <a:pt x="461497" y="279089"/>
                  <a:pt x="487433" y="373693"/>
                  <a:pt x="468351" y="297366"/>
                </a:cubicBezTo>
                <a:cubicBezTo>
                  <a:pt x="470829" y="270107"/>
                  <a:pt x="457475" y="235935"/>
                  <a:pt x="475785" y="215590"/>
                </a:cubicBezTo>
                <a:cubicBezTo>
                  <a:pt x="489150" y="200740"/>
                  <a:pt x="515583" y="219552"/>
                  <a:pt x="535258" y="223024"/>
                </a:cubicBezTo>
                <a:cubicBezTo>
                  <a:pt x="557757" y="226994"/>
                  <a:pt x="579863" y="232936"/>
                  <a:pt x="602166" y="237892"/>
                </a:cubicBezTo>
                <a:cubicBezTo>
                  <a:pt x="613823" y="243721"/>
                  <a:pt x="643700" y="257124"/>
                  <a:pt x="654205" y="267629"/>
                </a:cubicBezTo>
                <a:cubicBezTo>
                  <a:pt x="660523" y="273947"/>
                  <a:pt x="664117" y="282497"/>
                  <a:pt x="669073" y="289931"/>
                </a:cubicBezTo>
                <a:cubicBezTo>
                  <a:pt x="685708" y="373108"/>
                  <a:pt x="662286" y="283795"/>
                  <a:pt x="698809" y="356839"/>
                </a:cubicBezTo>
                <a:cubicBezTo>
                  <a:pt x="746819" y="452856"/>
                  <a:pt x="666990" y="327691"/>
                  <a:pt x="721112" y="408878"/>
                </a:cubicBezTo>
                <a:cubicBezTo>
                  <a:pt x="707896" y="461742"/>
                  <a:pt x="714504" y="415486"/>
                  <a:pt x="721112" y="468351"/>
                </a:cubicBezTo>
                <a:cubicBezTo>
                  <a:pt x="724813" y="497960"/>
                  <a:pt x="723360" y="528175"/>
                  <a:pt x="728546" y="557561"/>
                </a:cubicBezTo>
                <a:cubicBezTo>
                  <a:pt x="730865" y="570702"/>
                  <a:pt x="739194" y="582071"/>
                  <a:pt x="743414" y="594731"/>
                </a:cubicBezTo>
                <a:cubicBezTo>
                  <a:pt x="746645" y="604424"/>
                  <a:pt x="744989" y="616098"/>
                  <a:pt x="750848" y="624468"/>
                </a:cubicBezTo>
                <a:cubicBezTo>
                  <a:pt x="781372" y="668074"/>
                  <a:pt x="782818" y="664862"/>
                  <a:pt x="817756" y="676507"/>
                </a:cubicBezTo>
                <a:cubicBezTo>
                  <a:pt x="864839" y="674029"/>
                  <a:pt x="912772" y="678320"/>
                  <a:pt x="959005" y="669073"/>
                </a:cubicBezTo>
                <a:cubicBezTo>
                  <a:pt x="966689" y="667536"/>
                  <a:pt x="961544" y="652889"/>
                  <a:pt x="966439" y="646770"/>
                </a:cubicBezTo>
                <a:cubicBezTo>
                  <a:pt x="981764" y="627614"/>
                  <a:pt x="1018478" y="594731"/>
                  <a:pt x="1018478" y="594731"/>
                </a:cubicBezTo>
                <a:cubicBezTo>
                  <a:pt x="1041774" y="501546"/>
                  <a:pt x="1001061" y="672045"/>
                  <a:pt x="1033346" y="446049"/>
                </a:cubicBezTo>
                <a:cubicBezTo>
                  <a:pt x="1035233" y="432838"/>
                  <a:pt x="1043258" y="421268"/>
                  <a:pt x="1048214" y="408878"/>
                </a:cubicBezTo>
                <a:cubicBezTo>
                  <a:pt x="1043258" y="398966"/>
                  <a:pt x="1042000" y="386064"/>
                  <a:pt x="1033346" y="379141"/>
                </a:cubicBezTo>
                <a:cubicBezTo>
                  <a:pt x="1009606" y="360149"/>
                  <a:pt x="979787" y="351377"/>
                  <a:pt x="951570" y="341970"/>
                </a:cubicBezTo>
                <a:cubicBezTo>
                  <a:pt x="941658" y="327102"/>
                  <a:pt x="934469" y="310001"/>
                  <a:pt x="921834" y="297366"/>
                </a:cubicBezTo>
                <a:cubicBezTo>
                  <a:pt x="912647" y="288179"/>
                  <a:pt x="883125" y="279506"/>
                  <a:pt x="869795" y="275063"/>
                </a:cubicBezTo>
                <a:cubicBezTo>
                  <a:pt x="826306" y="231574"/>
                  <a:pt x="847204" y="247612"/>
                  <a:pt x="810322" y="223024"/>
                </a:cubicBezTo>
                <a:cubicBezTo>
                  <a:pt x="764548" y="154367"/>
                  <a:pt x="822965" y="238829"/>
                  <a:pt x="780585" y="185853"/>
                </a:cubicBezTo>
                <a:cubicBezTo>
                  <a:pt x="775004" y="178876"/>
                  <a:pt x="770673" y="170985"/>
                  <a:pt x="765717" y="163551"/>
                </a:cubicBezTo>
                <a:cubicBezTo>
                  <a:pt x="768121" y="140717"/>
                  <a:pt x="741429" y="13175"/>
                  <a:pt x="810322" y="7434"/>
                </a:cubicBezTo>
                <a:cubicBezTo>
                  <a:pt x="830232" y="5775"/>
                  <a:pt x="849971" y="12390"/>
                  <a:pt x="869795" y="14868"/>
                </a:cubicBezTo>
                <a:cubicBezTo>
                  <a:pt x="887141" y="32214"/>
                  <a:pt x="898561" y="59149"/>
                  <a:pt x="921834" y="66907"/>
                </a:cubicBezTo>
                <a:cubicBezTo>
                  <a:pt x="968340" y="82409"/>
                  <a:pt x="937286" y="70535"/>
                  <a:pt x="1011044" y="111512"/>
                </a:cubicBezTo>
                <a:cubicBezTo>
                  <a:pt x="1052094" y="173087"/>
                  <a:pt x="986364" y="82483"/>
                  <a:pt x="1070517" y="156117"/>
                </a:cubicBezTo>
                <a:cubicBezTo>
                  <a:pt x="1078857" y="163415"/>
                  <a:pt x="1077045" y="178555"/>
                  <a:pt x="1085385" y="185853"/>
                </a:cubicBezTo>
                <a:cubicBezTo>
                  <a:pt x="1097895" y="196800"/>
                  <a:pt x="1115122" y="200722"/>
                  <a:pt x="1129990" y="208156"/>
                </a:cubicBezTo>
                <a:cubicBezTo>
                  <a:pt x="1132468" y="215590"/>
                  <a:pt x="1133392" y="223739"/>
                  <a:pt x="1137424" y="230458"/>
                </a:cubicBezTo>
                <a:cubicBezTo>
                  <a:pt x="1141030" y="236468"/>
                  <a:pt x="1149831" y="238764"/>
                  <a:pt x="1152292" y="245327"/>
                </a:cubicBezTo>
                <a:cubicBezTo>
                  <a:pt x="1186630" y="336896"/>
                  <a:pt x="1136288" y="254774"/>
                  <a:pt x="1174595" y="312234"/>
                </a:cubicBezTo>
                <a:cubicBezTo>
                  <a:pt x="1177073" y="322146"/>
                  <a:pt x="1177460" y="332832"/>
                  <a:pt x="1182029" y="341970"/>
                </a:cubicBezTo>
                <a:cubicBezTo>
                  <a:pt x="1185163" y="348239"/>
                  <a:pt x="1192518" y="351366"/>
                  <a:pt x="1196897" y="356839"/>
                </a:cubicBezTo>
                <a:cubicBezTo>
                  <a:pt x="1202479" y="363816"/>
                  <a:pt x="1205448" y="372823"/>
                  <a:pt x="1211766" y="379141"/>
                </a:cubicBezTo>
                <a:cubicBezTo>
                  <a:pt x="1224333" y="391708"/>
                  <a:pt x="1269924" y="411451"/>
                  <a:pt x="1278673" y="416312"/>
                </a:cubicBezTo>
                <a:cubicBezTo>
                  <a:pt x="1286483" y="420651"/>
                  <a:pt x="1292811" y="427551"/>
                  <a:pt x="1300975" y="431180"/>
                </a:cubicBezTo>
                <a:cubicBezTo>
                  <a:pt x="1315297" y="437545"/>
                  <a:pt x="1331562" y="439040"/>
                  <a:pt x="1345580" y="446049"/>
                </a:cubicBezTo>
                <a:cubicBezTo>
                  <a:pt x="1361563" y="454040"/>
                  <a:pt x="1373145" y="470404"/>
                  <a:pt x="1390185" y="475785"/>
                </a:cubicBezTo>
                <a:cubicBezTo>
                  <a:pt x="1421266" y="485600"/>
                  <a:pt x="1454614" y="485697"/>
                  <a:pt x="1486829" y="490653"/>
                </a:cubicBezTo>
                <a:cubicBezTo>
                  <a:pt x="1504175" y="488175"/>
                  <a:pt x="1524288" y="492939"/>
                  <a:pt x="1538868" y="483219"/>
                </a:cubicBezTo>
                <a:cubicBezTo>
                  <a:pt x="1545388" y="478872"/>
                  <a:pt x="1537346" y="490478"/>
                  <a:pt x="1531434" y="460917"/>
                </a:cubicBezTo>
                <a:cubicBezTo>
                  <a:pt x="1525522" y="431356"/>
                  <a:pt x="1521522" y="401444"/>
                  <a:pt x="1516566" y="371707"/>
                </a:cubicBezTo>
                <a:cubicBezTo>
                  <a:pt x="1524000" y="359317"/>
                  <a:pt x="1536283" y="348752"/>
                  <a:pt x="1538868" y="334536"/>
                </a:cubicBezTo>
                <a:cubicBezTo>
                  <a:pt x="1541564" y="319706"/>
                  <a:pt x="1534390" y="304712"/>
                  <a:pt x="1531434" y="289931"/>
                </a:cubicBezTo>
                <a:cubicBezTo>
                  <a:pt x="1527894" y="272233"/>
                  <a:pt x="1524367" y="250588"/>
                  <a:pt x="1509131" y="237892"/>
                </a:cubicBezTo>
                <a:cubicBezTo>
                  <a:pt x="1500618" y="230797"/>
                  <a:pt x="1489810" y="226811"/>
                  <a:pt x="1479395" y="223024"/>
                </a:cubicBezTo>
                <a:cubicBezTo>
                  <a:pt x="1462441" y="216859"/>
                  <a:pt x="1444636" y="213340"/>
                  <a:pt x="1427356" y="208156"/>
                </a:cubicBezTo>
                <a:cubicBezTo>
                  <a:pt x="1373407" y="191972"/>
                  <a:pt x="1413873" y="195293"/>
                  <a:pt x="1308409" y="178419"/>
                </a:cubicBezTo>
                <a:cubicBezTo>
                  <a:pt x="1278944" y="173705"/>
                  <a:pt x="1248936" y="173463"/>
                  <a:pt x="1219200" y="170985"/>
                </a:cubicBezTo>
                <a:cubicBezTo>
                  <a:pt x="1194419" y="156117"/>
                  <a:pt x="1171167" y="138338"/>
                  <a:pt x="1144858" y="126380"/>
                </a:cubicBezTo>
                <a:cubicBezTo>
                  <a:pt x="1076092" y="95123"/>
                  <a:pt x="1069859" y="100237"/>
                  <a:pt x="1011044" y="89209"/>
                </a:cubicBezTo>
                <a:cubicBezTo>
                  <a:pt x="922671" y="72639"/>
                  <a:pt x="915537" y="66189"/>
                  <a:pt x="810322" y="59473"/>
                </a:cubicBezTo>
                <a:cubicBezTo>
                  <a:pt x="736090" y="54735"/>
                  <a:pt x="661639" y="54517"/>
                  <a:pt x="587297" y="52039"/>
                </a:cubicBezTo>
                <a:cubicBezTo>
                  <a:pt x="562517" y="42127"/>
                  <a:pt x="537189" y="33486"/>
                  <a:pt x="512956" y="22302"/>
                </a:cubicBezTo>
                <a:cubicBezTo>
                  <a:pt x="452286" y="-5700"/>
                  <a:pt x="533473" y="18139"/>
                  <a:pt x="460917" y="0"/>
                </a:cubicBezTo>
                <a:cubicBezTo>
                  <a:pt x="440677" y="24288"/>
                  <a:pt x="424579" y="46343"/>
                  <a:pt x="401444" y="66907"/>
                </a:cubicBezTo>
                <a:cubicBezTo>
                  <a:pt x="345296" y="116817"/>
                  <a:pt x="369736" y="84734"/>
                  <a:pt x="341970" y="126380"/>
                </a:cubicBezTo>
                <a:cubicBezTo>
                  <a:pt x="337014" y="156117"/>
                  <a:pt x="332658" y="185959"/>
                  <a:pt x="327102" y="215590"/>
                </a:cubicBezTo>
                <a:cubicBezTo>
                  <a:pt x="325219" y="225632"/>
                  <a:pt x="325335" y="236826"/>
                  <a:pt x="319668" y="245327"/>
                </a:cubicBezTo>
                <a:cubicBezTo>
                  <a:pt x="314712" y="252761"/>
                  <a:pt x="304800" y="255239"/>
                  <a:pt x="297366" y="260195"/>
                </a:cubicBezTo>
                <a:cubicBezTo>
                  <a:pt x="213112" y="255239"/>
                  <a:pt x="128515" y="254398"/>
                  <a:pt x="44605" y="245327"/>
                </a:cubicBezTo>
                <a:cubicBezTo>
                  <a:pt x="35722" y="244367"/>
                  <a:pt x="30294" y="234454"/>
                  <a:pt x="22302" y="230458"/>
                </a:cubicBezTo>
                <a:cubicBezTo>
                  <a:pt x="15293" y="226954"/>
                  <a:pt x="7434" y="225502"/>
                  <a:pt x="0" y="223024"/>
                </a:cubicBezTo>
                <a:cubicBezTo>
                  <a:pt x="2478" y="215590"/>
                  <a:pt x="6032" y="208432"/>
                  <a:pt x="7434" y="200722"/>
                </a:cubicBezTo>
                <a:cubicBezTo>
                  <a:pt x="11008" y="181066"/>
                  <a:pt x="6754" y="159506"/>
                  <a:pt x="14868" y="141249"/>
                </a:cubicBezTo>
                <a:cubicBezTo>
                  <a:pt x="18051" y="134088"/>
                  <a:pt x="29736" y="136292"/>
                  <a:pt x="37170" y="133814"/>
                </a:cubicBezTo>
                <a:cubicBezTo>
                  <a:pt x="66907" y="138770"/>
                  <a:pt x="97780" y="139150"/>
                  <a:pt x="126380" y="148683"/>
                </a:cubicBezTo>
                <a:cubicBezTo>
                  <a:pt x="136354" y="152008"/>
                  <a:pt x="139493" y="165879"/>
                  <a:pt x="148683" y="170985"/>
                </a:cubicBezTo>
                <a:cubicBezTo>
                  <a:pt x="162383" y="178596"/>
                  <a:pt x="178419" y="180897"/>
                  <a:pt x="193287" y="185853"/>
                </a:cubicBezTo>
                <a:cubicBezTo>
                  <a:pt x="211578" y="204144"/>
                  <a:pt x="226570" y="215248"/>
                  <a:pt x="237892" y="237892"/>
                </a:cubicBezTo>
                <a:cubicBezTo>
                  <a:pt x="243860" y="249828"/>
                  <a:pt x="247341" y="262868"/>
                  <a:pt x="252761" y="275063"/>
                </a:cubicBezTo>
                <a:cubicBezTo>
                  <a:pt x="257262" y="285190"/>
                  <a:pt x="262673" y="294888"/>
                  <a:pt x="267629" y="304800"/>
                </a:cubicBezTo>
                <a:cubicBezTo>
                  <a:pt x="270107" y="317190"/>
                  <a:pt x="273446" y="329439"/>
                  <a:pt x="275063" y="341970"/>
                </a:cubicBezTo>
                <a:cubicBezTo>
                  <a:pt x="283363" y="406294"/>
                  <a:pt x="268362" y="477248"/>
                  <a:pt x="297366" y="535258"/>
                </a:cubicBezTo>
                <a:cubicBezTo>
                  <a:pt x="302322" y="545170"/>
                  <a:pt x="308730" y="554481"/>
                  <a:pt x="312234" y="564995"/>
                </a:cubicBezTo>
                <a:cubicBezTo>
                  <a:pt x="322804" y="596706"/>
                  <a:pt x="318594" y="623394"/>
                  <a:pt x="341970" y="646770"/>
                </a:cubicBezTo>
                <a:cubicBezTo>
                  <a:pt x="368756" y="673556"/>
                  <a:pt x="368679" y="662833"/>
                  <a:pt x="394009" y="683941"/>
                </a:cubicBezTo>
                <a:cubicBezTo>
                  <a:pt x="409785" y="697088"/>
                  <a:pt x="418479" y="713562"/>
                  <a:pt x="438614" y="721112"/>
                </a:cubicBezTo>
                <a:cubicBezTo>
                  <a:pt x="450445" y="725549"/>
                  <a:pt x="463395" y="726068"/>
                  <a:pt x="475785" y="728546"/>
                </a:cubicBezTo>
                <a:cubicBezTo>
                  <a:pt x="493131" y="738458"/>
                  <a:pt x="509955" y="749348"/>
                  <a:pt x="527824" y="758283"/>
                </a:cubicBezTo>
                <a:cubicBezTo>
                  <a:pt x="534833" y="761787"/>
                  <a:pt x="542789" y="762966"/>
                  <a:pt x="550126" y="765717"/>
                </a:cubicBezTo>
                <a:cubicBezTo>
                  <a:pt x="621231" y="792381"/>
                  <a:pt x="558983" y="771147"/>
                  <a:pt x="609600" y="788019"/>
                </a:cubicBezTo>
                <a:cubicBezTo>
                  <a:pt x="614556" y="792975"/>
                  <a:pt x="617579" y="801596"/>
                  <a:pt x="624468" y="802888"/>
                </a:cubicBezTo>
                <a:cubicBezTo>
                  <a:pt x="658653" y="809298"/>
                  <a:pt x="693900" y="807265"/>
                  <a:pt x="728546" y="810322"/>
                </a:cubicBezTo>
                <a:cubicBezTo>
                  <a:pt x="778161" y="814700"/>
                  <a:pt x="827668" y="820234"/>
                  <a:pt x="877229" y="825190"/>
                </a:cubicBezTo>
                <a:cubicBezTo>
                  <a:pt x="901018" y="833120"/>
                  <a:pt x="903001" y="827173"/>
                  <a:pt x="906966" y="854927"/>
                </a:cubicBezTo>
                <a:cubicBezTo>
                  <a:pt x="910837" y="882023"/>
                  <a:pt x="914400" y="936702"/>
                  <a:pt x="914400" y="936702"/>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mc:AlternateContent xmlns:mc="http://schemas.openxmlformats.org/markup-compatibility/2006" xmlns:a14="http://schemas.microsoft.com/office/drawing/2010/main">
        <mc:Choice Requires="a14">
          <p:sp>
            <p:nvSpPr>
              <p:cNvPr id="12" name="テキスト ボックス 11"/>
              <p:cNvSpPr txBox="1"/>
              <p:nvPr/>
            </p:nvSpPr>
            <p:spPr>
              <a:xfrm>
                <a:off x="2727555" y="7852749"/>
                <a:ext cx="7154523" cy="507831"/>
              </a:xfrm>
              <a:prstGeom prst="rect">
                <a:avLst/>
              </a:prstGeom>
              <a:noFill/>
            </p:spPr>
            <p:txBody>
              <a:bodyPr wrap="none" rtlCol="0">
                <a:spAutoFit/>
              </a:bodyPr>
              <a:lstStyle/>
              <a:p>
                <a:r>
                  <a:rPr kumimoji="1" lang="en-US" altLang="ja-JP" sz="2700" dirty="0"/>
                  <a:t>Outer: larger volume </a:t>
                </a:r>
                <a14:m>
                  <m:oMath xmlns:m="http://schemas.openxmlformats.org/officeDocument/2006/math">
                    <m:r>
                      <a:rPr kumimoji="1" lang="en-US" altLang="ja-JP" sz="2700" i="1">
                        <a:latin typeface="Cambria Math" panose="02040503050406030204" pitchFamily="18" charset="0"/>
                      </a:rPr>
                      <m:t>→</m:t>
                    </m:r>
                  </m:oMath>
                </a14:m>
                <a:r>
                  <a:rPr kumimoji="1" lang="ja-JP" altLang="en-US" sz="2700" dirty="0"/>
                  <a:t> </a:t>
                </a:r>
                <a:r>
                  <a:rPr kumimoji="1" lang="en-US" altLang="ja-JP" sz="2700" dirty="0"/>
                  <a:t>Higher acceleration</a:t>
                </a:r>
                <a:endParaRPr kumimoji="1" lang="ja-JP" altLang="en-US" sz="2700"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293709" y="5235974"/>
                <a:ext cx="4836580" cy="369332"/>
              </a:xfrm>
              <a:prstGeom prst="rect">
                <a:avLst/>
              </a:prstGeom>
              <a:blipFill rotWithShape="0">
                <a:blip r:embed="rId8"/>
                <a:stretch>
                  <a:fillRect l="-1008" t="-13115" r="-504" b="-213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p:cNvSpPr txBox="1"/>
              <p:nvPr/>
            </p:nvSpPr>
            <p:spPr>
              <a:xfrm>
                <a:off x="3798232" y="8589812"/>
                <a:ext cx="11491607" cy="9335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𝑁</m:t>
                              </m:r>
                            </m:e>
                            <m:sub>
                              <m:r>
                                <m:rPr>
                                  <m:sty m:val="p"/>
                                </m:rPr>
                                <a:rPr kumimoji="1" lang="en-US" altLang="ja-JP" sz="2700">
                                  <a:latin typeface="Cambria Math" panose="02040503050406030204" pitchFamily="18" charset="0"/>
                                </a:rPr>
                                <m:t>e</m:t>
                              </m:r>
                            </m:sub>
                          </m:sSub>
                          <m:r>
                            <a:rPr kumimoji="1" lang="en-US" altLang="ja-JP" sz="2700" i="1">
                              <a:latin typeface="Cambria Math" panose="02040503050406030204" pitchFamily="18" charset="0"/>
                            </a:rPr>
                            <m:t>(</m:t>
                          </m:r>
                          <m:r>
                            <a:rPr kumimoji="1" lang="en-US" altLang="ja-JP" sz="2700" i="1">
                              <a:latin typeface="Cambria Math" panose="02040503050406030204" pitchFamily="18" charset="0"/>
                            </a:rPr>
                            <m:t>𝜀</m:t>
                          </m:r>
                          <m:r>
                            <a:rPr kumimoji="1" lang="en-US" altLang="ja-JP" sz="2700" i="1">
                              <a:latin typeface="Cambria Math" panose="02040503050406030204" pitchFamily="18" charset="0"/>
                            </a:rPr>
                            <m:t>,</m:t>
                          </m:r>
                          <m:r>
                            <a:rPr kumimoji="1" lang="en-US" altLang="ja-JP" sz="2700" i="1">
                              <a:latin typeface="Cambria Math" panose="02040503050406030204" pitchFamily="18" charset="0"/>
                            </a:rPr>
                            <m:t>𝑡</m:t>
                          </m:r>
                          <m:r>
                            <a:rPr kumimoji="1" lang="en-US" altLang="ja-JP" sz="2700" i="1">
                              <a:latin typeface="Cambria Math" panose="02040503050406030204" pitchFamily="18" charset="0"/>
                            </a:rPr>
                            <m:t>)</m:t>
                          </m:r>
                        </m:num>
                        <m:den>
                          <m:r>
                            <a:rPr kumimoji="1" lang="en-US" altLang="ja-JP" sz="2700" i="1">
                              <a:latin typeface="Cambria Math" panose="02040503050406030204" pitchFamily="18" charset="0"/>
                            </a:rPr>
                            <m:t>𝜕</m:t>
                          </m:r>
                          <m:r>
                            <a:rPr kumimoji="1" lang="en-US" altLang="ja-JP" sz="2700" i="1">
                              <a:latin typeface="Cambria Math" panose="02040503050406030204" pitchFamily="18" charset="0"/>
                            </a:rPr>
                            <m:t>𝑡</m:t>
                          </m:r>
                        </m:den>
                      </m:f>
                      <m:r>
                        <a:rPr lang="en-US" altLang="ja-JP" sz="2700">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m:t>
                          </m:r>
                        </m:num>
                        <m:den>
                          <m:r>
                            <a:rPr lang="en-US" altLang="ja-JP" sz="2700" i="1">
                              <a:latin typeface="Cambria Math" panose="02040503050406030204" pitchFamily="18" charset="0"/>
                            </a:rPr>
                            <m:t>𝜕</m:t>
                          </m:r>
                          <m:r>
                            <a:rPr lang="en-US" altLang="ja-JP" sz="2700" i="1">
                              <a:latin typeface="Cambria Math" panose="02040503050406030204" pitchFamily="18" charset="0"/>
                            </a:rPr>
                            <m:t>𝐸</m:t>
                          </m:r>
                        </m:den>
                      </m:f>
                      <m:d>
                        <m:dPr>
                          <m:begChr m:val="["/>
                          <m:endChr m:val="]"/>
                          <m:ctrlPr>
                            <a:rPr lang="en-US" altLang="ja-JP" sz="2700" i="1">
                              <a:latin typeface="Cambria Math" panose="02040503050406030204" pitchFamily="18" charset="0"/>
                            </a:rPr>
                          </m:ctrlPr>
                        </m:dPr>
                        <m:e>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𝐷</m:t>
                              </m:r>
                            </m:e>
                            <m:sub>
                              <m:r>
                                <a:rPr lang="en-US" altLang="ja-JP" sz="2700" i="1">
                                  <a:latin typeface="Cambria Math" panose="02040503050406030204" pitchFamily="18" charset="0"/>
                                </a:rPr>
                                <m:t>𝐸𝐸</m:t>
                              </m:r>
                            </m:sub>
                          </m:sSub>
                          <m:f>
                            <m:fPr>
                              <m:ctrlPr>
                                <a:rPr lang="en-US" altLang="ja-JP" sz="2700" i="1">
                                  <a:latin typeface="Cambria Math" panose="02040503050406030204" pitchFamily="18" charset="0"/>
                                </a:rPr>
                              </m:ctrlPr>
                            </m:fPr>
                            <m:num>
                              <m:r>
                                <a:rPr lang="en-US" altLang="ja-JP" sz="2700" i="1">
                                  <a:latin typeface="Cambria Math" panose="02040503050406030204" pitchFamily="18" charset="0"/>
                                </a:rPr>
                                <m: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𝑁</m:t>
                                  </m:r>
                                </m:e>
                                <m:sub>
                                  <m:r>
                                    <m:rPr>
                                      <m:sty m:val="p"/>
                                    </m:rPr>
                                    <a:rPr lang="en-US" altLang="ja-JP" sz="2700">
                                      <a:latin typeface="Cambria Math" panose="02040503050406030204" pitchFamily="18" charset="0"/>
                                    </a:rPr>
                                    <m:t>e</m:t>
                                  </m:r>
                                </m:sub>
                              </m:sSub>
                              <m:d>
                                <m:dPr>
                                  <m:ctrlPr>
                                    <a:rPr lang="en-US" altLang="ja-JP" sz="2700" i="1">
                                      <a:latin typeface="Cambria Math" panose="02040503050406030204" pitchFamily="18" charset="0"/>
                                    </a:rPr>
                                  </m:ctrlPr>
                                </m:dPr>
                                <m:e>
                                  <m:r>
                                    <a:rPr lang="en-US" altLang="ja-JP" sz="2700" i="1">
                                      <a:latin typeface="Cambria Math" panose="02040503050406030204" pitchFamily="18" charset="0"/>
                                    </a:rPr>
                                    <m:t>𝐸</m:t>
                                  </m:r>
                                  <m:r>
                                    <a:rPr lang="en-US" altLang="ja-JP" sz="2700" i="1">
                                      <a:latin typeface="Cambria Math" panose="02040503050406030204" pitchFamily="18" charset="0"/>
                                    </a:rPr>
                                    <m:t>,</m:t>
                                  </m:r>
                                  <m:r>
                                    <a:rPr lang="en-US" altLang="ja-JP" sz="2700" i="1">
                                      <a:latin typeface="Cambria Math" panose="02040503050406030204" pitchFamily="18" charset="0"/>
                                    </a:rPr>
                                    <m:t>𝑡</m:t>
                                  </m:r>
                                </m:e>
                              </m:d>
                            </m:num>
                            <m:den>
                              <m:r>
                                <a:rPr lang="en-US" altLang="ja-JP" sz="2700" i="1">
                                  <a:latin typeface="Cambria Math" panose="02040503050406030204" pitchFamily="18" charset="0"/>
                                </a:rPr>
                                <m:t>𝜕</m:t>
                              </m:r>
                              <m:r>
                                <a:rPr lang="en-US" altLang="ja-JP" sz="2700" i="1">
                                  <a:latin typeface="Cambria Math" panose="02040503050406030204" pitchFamily="18" charset="0"/>
                                </a:rPr>
                                <m:t>𝐸</m:t>
                              </m:r>
                            </m:den>
                          </m:f>
                        </m:e>
                      </m:d>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m:t>
                          </m:r>
                        </m:num>
                        <m:den>
                          <m:r>
                            <a:rPr lang="en-US" altLang="ja-JP" sz="2700" i="1">
                              <a:latin typeface="Cambria Math" panose="02040503050406030204" pitchFamily="18" charset="0"/>
                            </a:rPr>
                            <m:t>𝜕</m:t>
                          </m:r>
                          <m:r>
                            <a:rPr lang="en-US" altLang="ja-JP" sz="2700" i="1">
                              <a:latin typeface="Cambria Math" panose="02040503050406030204" pitchFamily="18" charset="0"/>
                            </a:rPr>
                            <m:t>𝐸</m:t>
                          </m:r>
                        </m:den>
                      </m:f>
                      <m:d>
                        <m:dPr>
                          <m:begChr m:val="["/>
                          <m:endChr m:val="]"/>
                          <m:ctrlPr>
                            <a:rPr lang="en-US" altLang="ja-JP" sz="2700" i="1">
                              <a:latin typeface="Cambria Math" panose="02040503050406030204" pitchFamily="18" charset="0"/>
                            </a:rPr>
                          </m:ctrlPr>
                        </m:dPr>
                        <m:e>
                          <m:d>
                            <m:dPr>
                              <m:ctrlPr>
                                <a:rPr lang="en-US" altLang="ja-JP" sz="2700" i="1">
                                  <a:latin typeface="Cambria Math" panose="02040503050406030204" pitchFamily="18" charset="0"/>
                                </a:rPr>
                              </m:ctrlPr>
                            </m:dPr>
                            <m:e>
                              <m:f>
                                <m:fPr>
                                  <m:ctrlPr>
                                    <a:rPr lang="en-US" altLang="ja-JP" sz="2700" i="1">
                                      <a:latin typeface="Cambria Math" panose="02040503050406030204" pitchFamily="18" charset="0"/>
                                    </a:rPr>
                                  </m:ctrlPr>
                                </m:fPr>
                                <m:num>
                                  <m:r>
                                    <a:rPr lang="en-US" altLang="ja-JP" sz="2700" i="1">
                                      <a:latin typeface="Cambria Math" panose="02040503050406030204" pitchFamily="18" charset="0"/>
                                    </a:rPr>
                                    <m:t>2</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𝐷</m:t>
                                      </m:r>
                                    </m:e>
                                    <m:sub>
                                      <m:r>
                                        <a:rPr lang="en-US" altLang="ja-JP" sz="2700" i="1">
                                          <a:latin typeface="Cambria Math" panose="02040503050406030204" pitchFamily="18" charset="0"/>
                                        </a:rPr>
                                        <m:t>𝐸𝐸</m:t>
                                      </m:r>
                                    </m:sub>
                                  </m:sSub>
                                </m:num>
                                <m:den>
                                  <m:r>
                                    <a:rPr lang="en-US" altLang="ja-JP" sz="2700" i="1">
                                      <a:latin typeface="Cambria Math" panose="02040503050406030204" pitchFamily="18" charset="0"/>
                                    </a:rPr>
                                    <m:t>𝐸</m:t>
                                  </m:r>
                                </m:den>
                              </m:f>
                              <m:r>
                                <a:rPr lang="en-US" altLang="ja-JP" sz="2700" i="1">
                                  <a:latin typeface="Cambria Math" panose="02040503050406030204" pitchFamily="18" charset="0"/>
                                </a:rPr>
                                <m:t>−</m:t>
                              </m:r>
                              <m:d>
                                <m:dPr>
                                  <m:begChr m:val="⟨"/>
                                  <m:endChr m:val="⟩"/>
                                  <m:ctrlPr>
                                    <a:rPr lang="en-US" altLang="ja-JP" sz="2700" i="1">
                                      <a:latin typeface="Cambria Math" panose="02040503050406030204" pitchFamily="18" charset="0"/>
                                    </a:rPr>
                                  </m:ctrlPr>
                                </m:dPr>
                                <m:e>
                                  <m:sSub>
                                    <m:sSubPr>
                                      <m:ctrlPr>
                                        <a:rPr lang="en-US" altLang="ja-JP" sz="2700" i="1">
                                          <a:latin typeface="Cambria Math" panose="02040503050406030204" pitchFamily="18" charset="0"/>
                                        </a:rPr>
                                      </m:ctrlPr>
                                    </m:sSubPr>
                                    <m:e>
                                      <m:acc>
                                        <m:accPr>
                                          <m:chr m:val="̇"/>
                                          <m:ctrlPr>
                                            <a:rPr lang="en-US" altLang="ja-JP" sz="2700" i="1">
                                              <a:latin typeface="Cambria Math" panose="02040503050406030204" pitchFamily="18" charset="0"/>
                                            </a:rPr>
                                          </m:ctrlPr>
                                        </m:accPr>
                                        <m:e>
                                          <m:r>
                                            <a:rPr lang="en-US" altLang="ja-JP" sz="2700" i="1">
                                              <a:latin typeface="Cambria Math" panose="02040503050406030204" pitchFamily="18" charset="0"/>
                                            </a:rPr>
                                            <m:t>𝐸</m:t>
                                          </m:r>
                                        </m:e>
                                      </m:acc>
                                    </m:e>
                                    <m:sub>
                                      <m:r>
                                        <m:rPr>
                                          <m:sty m:val="p"/>
                                        </m:rPr>
                                        <a:rPr lang="en-US" altLang="ja-JP" sz="2700">
                                          <a:latin typeface="Cambria Math" panose="02040503050406030204" pitchFamily="18" charset="0"/>
                                        </a:rPr>
                                        <m:t>cool</m:t>
                                      </m:r>
                                    </m:sub>
                                  </m:sSub>
                                </m:e>
                              </m:d>
                            </m:e>
                          </m:d>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𝑁</m:t>
                              </m:r>
                            </m:e>
                            <m:sub>
                              <m:r>
                                <m:rPr>
                                  <m:sty m:val="p"/>
                                </m:rPr>
                                <a:rPr lang="en-US" altLang="ja-JP" sz="2700">
                                  <a:latin typeface="Cambria Math" panose="02040503050406030204" pitchFamily="18" charset="0"/>
                                </a:rPr>
                                <m:t>e</m:t>
                              </m:r>
                            </m:sub>
                          </m:sSub>
                          <m:d>
                            <m:dPr>
                              <m:ctrlPr>
                                <a:rPr lang="en-US" altLang="ja-JP" sz="2700" i="1">
                                  <a:latin typeface="Cambria Math" panose="02040503050406030204" pitchFamily="18" charset="0"/>
                                </a:rPr>
                              </m:ctrlPr>
                            </m:dPr>
                            <m:e>
                              <m:r>
                                <a:rPr lang="en-US" altLang="ja-JP" sz="2700" i="1">
                                  <a:latin typeface="Cambria Math" panose="02040503050406030204" pitchFamily="18" charset="0"/>
                                </a:rPr>
                                <m:t>𝐸</m:t>
                              </m:r>
                              <m:r>
                                <a:rPr lang="en-US" altLang="ja-JP" sz="2700" i="1">
                                  <a:latin typeface="Cambria Math" panose="02040503050406030204" pitchFamily="18" charset="0"/>
                                </a:rPr>
                                <m:t>,</m:t>
                              </m:r>
                              <m:r>
                                <a:rPr lang="en-US" altLang="ja-JP" sz="2700" i="1">
                                  <a:latin typeface="Cambria Math" panose="02040503050406030204" pitchFamily="18" charset="0"/>
                                </a:rPr>
                                <m:t>𝑡</m:t>
                              </m:r>
                            </m:e>
                          </m:d>
                        </m:e>
                      </m:d>
                      <m:r>
                        <a:rPr lang="en-US" altLang="ja-JP" sz="2700" i="1">
                          <a:latin typeface="Cambria Math" panose="02040503050406030204" pitchFamily="18" charset="0"/>
                        </a:rPr>
                        <m:t>+</m:t>
                      </m:r>
                      <m:sSub>
                        <m:sSubPr>
                          <m:ctrlPr>
                            <a:rPr lang="en-US" altLang="ja-JP" sz="2700" i="1">
                              <a:latin typeface="Cambria Math" panose="02040503050406030204" pitchFamily="18" charset="0"/>
                            </a:rPr>
                          </m:ctrlPr>
                        </m:sSubPr>
                        <m:e>
                          <m:acc>
                            <m:accPr>
                              <m:chr m:val="̇"/>
                              <m:ctrlPr>
                                <a:rPr lang="en-US" altLang="ja-JP" sz="2700" i="1">
                                  <a:latin typeface="Cambria Math" panose="02040503050406030204" pitchFamily="18" charset="0"/>
                                </a:rPr>
                              </m:ctrlPr>
                            </m:accPr>
                            <m:e>
                              <m:r>
                                <a:rPr lang="en-US" altLang="ja-JP" sz="2700" i="1">
                                  <a:latin typeface="Cambria Math" panose="02040503050406030204" pitchFamily="18" charset="0"/>
                                </a:rPr>
                                <m:t>𝑁</m:t>
                              </m:r>
                            </m:e>
                          </m:acc>
                        </m:e>
                        <m:sub>
                          <m:r>
                            <m:rPr>
                              <m:sty m:val="p"/>
                            </m:rPr>
                            <a:rPr lang="en-US" altLang="ja-JP" sz="2700">
                              <a:latin typeface="Cambria Math" panose="02040503050406030204" pitchFamily="18" charset="0"/>
                            </a:rPr>
                            <m:t>e</m:t>
                          </m:r>
                          <m:r>
                            <a:rPr lang="en-US" altLang="ja-JP" sz="2700">
                              <a:latin typeface="Cambria Math" panose="02040503050406030204" pitchFamily="18" charset="0"/>
                            </a:rPr>
                            <m:t>,</m:t>
                          </m:r>
                          <m:r>
                            <m:rPr>
                              <m:sty m:val="p"/>
                            </m:rPr>
                            <a:rPr lang="en-US" altLang="ja-JP" sz="2700">
                              <a:latin typeface="Cambria Math" panose="02040503050406030204" pitchFamily="18" charset="0"/>
                            </a:rPr>
                            <m:t>inj</m:t>
                          </m:r>
                        </m:sub>
                      </m:sSub>
                      <m:r>
                        <a:rPr lang="en-US" altLang="ja-JP" sz="2700" i="1">
                          <a:latin typeface="Cambria Math" panose="02040503050406030204" pitchFamily="18" charset="0"/>
                        </a:rPr>
                        <m:t>(</m:t>
                      </m:r>
                      <m:r>
                        <a:rPr lang="en-US" altLang="ja-JP" sz="2700" i="1">
                          <a:latin typeface="Cambria Math" panose="02040503050406030204" pitchFamily="18" charset="0"/>
                        </a:rPr>
                        <m:t>𝐸</m:t>
                      </m:r>
                      <m:r>
                        <a:rPr lang="en-US" altLang="ja-JP" sz="2700" i="1">
                          <a:latin typeface="Cambria Math" panose="02040503050406030204" pitchFamily="18" charset="0"/>
                        </a:rPr>
                        <m:t>,</m:t>
                      </m:r>
                      <m:r>
                        <a:rPr lang="en-US" altLang="ja-JP" sz="2700" i="1">
                          <a:latin typeface="Cambria Math" panose="02040503050406030204" pitchFamily="18" charset="0"/>
                        </a:rPr>
                        <m:t>𝑡</m:t>
                      </m:r>
                      <m:r>
                        <a:rPr lang="en-US" altLang="ja-JP" sz="2700" i="1">
                          <a:latin typeface="Cambria Math" panose="02040503050406030204" pitchFamily="18" charset="0"/>
                        </a:rPr>
                        <m:t>)</m:t>
                      </m:r>
                    </m:oMath>
                  </m:oMathPara>
                </a14:m>
                <a:endParaRPr kumimoji="1" lang="ja-JP" altLang="en-US" sz="2700"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1007604" y="5727425"/>
                <a:ext cx="7671074" cy="622350"/>
              </a:xfrm>
              <a:prstGeom prst="rect">
                <a:avLst/>
              </a:prstGeom>
              <a:blipFill rotWithShape="0">
                <a:blip r:embed="rId9"/>
                <a:stretch>
                  <a:fillRect/>
                </a:stretch>
              </a:blipFill>
            </p:spPr>
            <p:txBody>
              <a:bodyPr/>
              <a:lstStyle/>
              <a:p>
                <a:r>
                  <a:rPr lang="ja-JP" altLang="en-US">
                    <a:noFill/>
                  </a:rPr>
                  <a:t> </a:t>
                </a:r>
              </a:p>
            </p:txBody>
          </p:sp>
        </mc:Fallback>
      </mc:AlternateContent>
      <p:sp>
        <p:nvSpPr>
          <p:cNvPr id="15" name="テキスト ボックス 14"/>
          <p:cNvSpPr txBox="1"/>
          <p:nvPr/>
        </p:nvSpPr>
        <p:spPr>
          <a:xfrm>
            <a:off x="6113640" y="9446744"/>
            <a:ext cx="1670650" cy="507831"/>
          </a:xfrm>
          <a:prstGeom prst="rect">
            <a:avLst/>
          </a:prstGeom>
          <a:noFill/>
        </p:spPr>
        <p:txBody>
          <a:bodyPr wrap="none" rtlCol="0">
            <a:spAutoFit/>
          </a:bodyPr>
          <a:lstStyle/>
          <a:p>
            <a:r>
              <a:rPr kumimoji="1" lang="en-US" altLang="ja-JP" sz="2700" dirty="0">
                <a:solidFill>
                  <a:srgbClr val="FF00FF"/>
                </a:solidFill>
              </a:rPr>
              <a:t>Diffusion</a:t>
            </a:r>
            <a:endParaRPr kumimoji="1" lang="ja-JP" altLang="en-US" sz="2700" dirty="0">
              <a:solidFill>
                <a:srgbClr val="FF00FF"/>
              </a:solidFill>
            </a:endParaRPr>
          </a:p>
        </p:txBody>
      </p:sp>
      <p:sp>
        <p:nvSpPr>
          <p:cNvPr id="16" name="テキスト ボックス 15"/>
          <p:cNvSpPr txBox="1"/>
          <p:nvPr/>
        </p:nvSpPr>
        <p:spPr>
          <a:xfrm>
            <a:off x="8432007" y="9448872"/>
            <a:ext cx="2225289" cy="507831"/>
          </a:xfrm>
          <a:prstGeom prst="rect">
            <a:avLst/>
          </a:prstGeom>
          <a:noFill/>
        </p:spPr>
        <p:txBody>
          <a:bodyPr wrap="none" rtlCol="0">
            <a:spAutoFit/>
          </a:bodyPr>
          <a:lstStyle/>
          <a:p>
            <a:r>
              <a:rPr kumimoji="1" lang="en-US" altLang="ja-JP" sz="2700" dirty="0">
                <a:solidFill>
                  <a:srgbClr val="FF00FF"/>
                </a:solidFill>
              </a:rPr>
              <a:t>Acceleration</a:t>
            </a:r>
            <a:endParaRPr kumimoji="1" lang="ja-JP" altLang="en-US" sz="2700" dirty="0">
              <a:solidFill>
                <a:srgbClr val="FF00FF"/>
              </a:solidFill>
            </a:endParaRPr>
          </a:p>
        </p:txBody>
      </p:sp>
      <p:sp>
        <p:nvSpPr>
          <p:cNvPr id="17" name="テキスト ボックス 16"/>
          <p:cNvSpPr txBox="1"/>
          <p:nvPr/>
        </p:nvSpPr>
        <p:spPr>
          <a:xfrm>
            <a:off x="10851004" y="9446744"/>
            <a:ext cx="1369286" cy="507831"/>
          </a:xfrm>
          <a:prstGeom prst="rect">
            <a:avLst/>
          </a:prstGeom>
          <a:noFill/>
        </p:spPr>
        <p:txBody>
          <a:bodyPr wrap="none" rtlCol="0">
            <a:spAutoFit/>
          </a:bodyPr>
          <a:lstStyle/>
          <a:p>
            <a:r>
              <a:rPr kumimoji="1" lang="en-US" altLang="ja-JP" sz="2700" dirty="0">
                <a:solidFill>
                  <a:srgbClr val="FF00FF"/>
                </a:solidFill>
              </a:rPr>
              <a:t>Cooling</a:t>
            </a:r>
            <a:endParaRPr kumimoji="1" lang="ja-JP" altLang="en-US" sz="2700" dirty="0">
              <a:solidFill>
                <a:srgbClr val="FF00FF"/>
              </a:solidFill>
            </a:endParaRPr>
          </a:p>
        </p:txBody>
      </p:sp>
      <p:sp>
        <p:nvSpPr>
          <p:cNvPr id="18" name="テキスト ボックス 17"/>
          <p:cNvSpPr txBox="1"/>
          <p:nvPr/>
        </p:nvSpPr>
        <p:spPr>
          <a:xfrm>
            <a:off x="13565210" y="9454670"/>
            <a:ext cx="1619354" cy="507831"/>
          </a:xfrm>
          <a:prstGeom prst="rect">
            <a:avLst/>
          </a:prstGeom>
          <a:noFill/>
        </p:spPr>
        <p:txBody>
          <a:bodyPr wrap="none" rtlCol="0">
            <a:spAutoFit/>
          </a:bodyPr>
          <a:lstStyle/>
          <a:p>
            <a:r>
              <a:rPr kumimoji="1" lang="en-US" altLang="ja-JP" sz="2700" dirty="0">
                <a:solidFill>
                  <a:srgbClr val="FF00FF"/>
                </a:solidFill>
              </a:rPr>
              <a:t>Injection</a:t>
            </a:r>
            <a:endParaRPr kumimoji="1" lang="ja-JP" altLang="en-US" sz="2700" dirty="0">
              <a:solidFill>
                <a:srgbClr val="FF00FF"/>
              </a:solidFill>
            </a:endParaRPr>
          </a:p>
        </p:txBody>
      </p:sp>
      <p:pic>
        <p:nvPicPr>
          <p:cNvPr id="19"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47533" y="1757976"/>
            <a:ext cx="6699581" cy="576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578161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Mrk421+Hard Sphere</a:t>
            </a:r>
            <a:endParaRPr kumimoji="1" lang="ja-JP" altLang="en-US" dirty="0"/>
          </a:p>
        </p:txBody>
      </p:sp>
      <p:pic>
        <p:nvPicPr>
          <p:cNvPr id="3" name="図 2"/>
          <p:cNvPicPr>
            <a:picLocks noChangeAspect="1"/>
          </p:cNvPicPr>
          <p:nvPr/>
        </p:nvPicPr>
        <p:blipFill>
          <a:blip r:embed="rId2"/>
          <a:stretch>
            <a:fillRect/>
          </a:stretch>
        </p:blipFill>
        <p:spPr>
          <a:xfrm>
            <a:off x="2312313" y="1537325"/>
            <a:ext cx="6792815" cy="5283464"/>
          </a:xfrm>
          <a:prstGeom prst="rect">
            <a:avLst/>
          </a:prstGeom>
        </p:spPr>
      </p:pic>
      <p:pic>
        <p:nvPicPr>
          <p:cNvPr id="4" name="図 3"/>
          <p:cNvPicPr>
            <a:picLocks noChangeAspect="1"/>
          </p:cNvPicPr>
          <p:nvPr/>
        </p:nvPicPr>
        <p:blipFill>
          <a:blip r:embed="rId3"/>
          <a:stretch>
            <a:fillRect/>
          </a:stretch>
        </p:blipFill>
        <p:spPr>
          <a:xfrm>
            <a:off x="9105128" y="1686855"/>
            <a:ext cx="6568352" cy="4984400"/>
          </a:xfrm>
          <a:prstGeom prst="rect">
            <a:avLst/>
          </a:prstGeom>
        </p:spPr>
      </p:pic>
      <mc:AlternateContent xmlns:mc="http://schemas.openxmlformats.org/markup-compatibility/2006" xmlns:a14="http://schemas.microsoft.com/office/drawing/2010/main">
        <mc:Choice Requires="a14">
          <p:sp>
            <p:nvSpPr>
              <p:cNvPr id="5" name="テキスト ボックス 4"/>
              <p:cNvSpPr txBox="1"/>
              <p:nvPr/>
            </p:nvSpPr>
            <p:spPr>
              <a:xfrm>
                <a:off x="2511318" y="6820788"/>
                <a:ext cx="12549397" cy="7437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2493">
                          <a:latin typeface="Cambria Math" panose="02040503050406030204" pitchFamily="18" charset="0"/>
                        </a:rPr>
                        <m:t>Γ</m:t>
                      </m:r>
                      <m:r>
                        <a:rPr lang="en-US" altLang="ja-JP" sz="2493" i="1">
                          <a:latin typeface="Cambria Math" panose="02040503050406030204" pitchFamily="18" charset="0"/>
                        </a:rPr>
                        <m:t>=15, </m:t>
                      </m:r>
                      <m:sSub>
                        <m:sSubPr>
                          <m:ctrlPr>
                            <a:rPr lang="en-US" altLang="ja-JP" sz="2493" i="1">
                              <a:latin typeface="Cambria Math" panose="02040503050406030204" pitchFamily="18" charset="0"/>
                            </a:rPr>
                          </m:ctrlPr>
                        </m:sSubPr>
                        <m:e>
                          <m:r>
                            <a:rPr lang="en-US" altLang="ja-JP" sz="2493" i="1">
                              <a:latin typeface="Cambria Math" panose="02040503050406030204" pitchFamily="18" charset="0"/>
                            </a:rPr>
                            <m:t>𝐵</m:t>
                          </m:r>
                        </m:e>
                        <m:sub>
                          <m:r>
                            <a:rPr lang="en-US" altLang="ja-JP" sz="2493" i="1">
                              <a:latin typeface="Cambria Math" panose="02040503050406030204" pitchFamily="18" charset="0"/>
                            </a:rPr>
                            <m:t>0</m:t>
                          </m:r>
                        </m:sub>
                      </m:sSub>
                      <m:r>
                        <a:rPr lang="en-US" altLang="ja-JP" sz="2493" i="1">
                          <a:latin typeface="Cambria Math" panose="02040503050406030204" pitchFamily="18" charset="0"/>
                        </a:rPr>
                        <m:t>=0.16</m:t>
                      </m:r>
                      <m:r>
                        <m:rPr>
                          <m:sty m:val="p"/>
                        </m:rPr>
                        <a:rPr lang="en-US" altLang="ja-JP" sz="2493">
                          <a:latin typeface="Cambria Math" panose="02040503050406030204" pitchFamily="18" charset="0"/>
                        </a:rPr>
                        <m:t>G</m:t>
                      </m:r>
                      <m:r>
                        <a:rPr lang="en-US" altLang="ja-JP" sz="2493" i="1">
                          <a:latin typeface="Cambria Math" panose="02040503050406030204" pitchFamily="18" charset="0"/>
                        </a:rPr>
                        <m:t>, </m:t>
                      </m:r>
                      <m:sSup>
                        <m:sSupPr>
                          <m:ctrlPr>
                            <a:rPr lang="en-US" altLang="ja-JP" sz="2493" i="1">
                              <a:latin typeface="Cambria Math" panose="02040503050406030204" pitchFamily="18" charset="0"/>
                            </a:rPr>
                          </m:ctrlPr>
                        </m:sSupPr>
                        <m:e>
                          <m:r>
                            <a:rPr lang="en-US" altLang="ja-JP" sz="2493" i="1">
                              <a:latin typeface="Cambria Math" panose="02040503050406030204" pitchFamily="18" charset="0"/>
                            </a:rPr>
                            <m:t>𝑊</m:t>
                          </m:r>
                        </m:e>
                        <m:sup>
                          <m:r>
                            <a:rPr lang="en-US" altLang="ja-JP" sz="2493" i="1">
                              <a:latin typeface="Cambria Math" panose="02040503050406030204" pitchFamily="18" charset="0"/>
                            </a:rPr>
                            <m:t>′</m:t>
                          </m:r>
                        </m:sup>
                      </m:sSup>
                      <m:r>
                        <a:rPr lang="en-US" altLang="ja-JP" sz="2493" i="1">
                          <a:latin typeface="Cambria Math" panose="02040503050406030204" pitchFamily="18" charset="0"/>
                        </a:rPr>
                        <m:t>=</m:t>
                      </m:r>
                      <m:f>
                        <m:fPr>
                          <m:ctrlPr>
                            <a:rPr lang="en-US" altLang="ja-JP" sz="2493" i="1">
                              <a:latin typeface="Cambria Math" panose="02040503050406030204" pitchFamily="18" charset="0"/>
                            </a:rPr>
                          </m:ctrlPr>
                        </m:fPr>
                        <m:num>
                          <m:sSub>
                            <m:sSubPr>
                              <m:ctrlPr>
                                <a:rPr lang="en-US" altLang="ja-JP" sz="2493" i="1">
                                  <a:latin typeface="Cambria Math" panose="02040503050406030204" pitchFamily="18" charset="0"/>
                                </a:rPr>
                              </m:ctrlPr>
                            </m:sSubPr>
                            <m:e>
                              <m:r>
                                <a:rPr lang="en-US" altLang="ja-JP" sz="2493" i="1">
                                  <a:latin typeface="Cambria Math" panose="02040503050406030204" pitchFamily="18" charset="0"/>
                                </a:rPr>
                                <m:t>𝑅</m:t>
                              </m:r>
                            </m:e>
                            <m:sub>
                              <m:r>
                                <a:rPr lang="en-US" altLang="ja-JP" sz="2493" i="1">
                                  <a:latin typeface="Cambria Math" panose="02040503050406030204" pitchFamily="18" charset="0"/>
                                </a:rPr>
                                <m:t>0</m:t>
                              </m:r>
                            </m:sub>
                          </m:sSub>
                        </m:num>
                        <m:den>
                          <m:r>
                            <m:rPr>
                              <m:sty m:val="p"/>
                            </m:rPr>
                            <a:rPr lang="en-US" altLang="ja-JP" sz="2493">
                              <a:latin typeface="Cambria Math" panose="02040503050406030204" pitchFamily="18" charset="0"/>
                            </a:rPr>
                            <m:t>Γ</m:t>
                          </m:r>
                        </m:den>
                      </m:f>
                      <m:r>
                        <a:rPr lang="en-US" altLang="ja-JP" sz="2493" i="1">
                          <a:latin typeface="Cambria Math" panose="02040503050406030204" pitchFamily="18" charset="0"/>
                        </a:rPr>
                        <m:t>=</m:t>
                      </m:r>
                      <m:sSup>
                        <m:sSupPr>
                          <m:ctrlPr>
                            <a:rPr lang="en-US" altLang="ja-JP" sz="2493" i="1">
                              <a:latin typeface="Cambria Math" panose="02040503050406030204" pitchFamily="18" charset="0"/>
                            </a:rPr>
                          </m:ctrlPr>
                        </m:sSupPr>
                        <m:e>
                          <m:r>
                            <a:rPr lang="en-US" altLang="ja-JP" sz="2493" i="1">
                              <a:latin typeface="Cambria Math" panose="02040503050406030204" pitchFamily="18" charset="0"/>
                            </a:rPr>
                            <m:t>10</m:t>
                          </m:r>
                        </m:e>
                        <m:sup>
                          <m:r>
                            <a:rPr lang="en-US" altLang="ja-JP" sz="2493" i="1">
                              <a:latin typeface="Cambria Math" panose="02040503050406030204" pitchFamily="18" charset="0"/>
                            </a:rPr>
                            <m:t>16</m:t>
                          </m:r>
                        </m:sup>
                      </m:sSup>
                      <m:r>
                        <m:rPr>
                          <m:sty m:val="p"/>
                        </m:rPr>
                        <a:rPr lang="en-US" altLang="ja-JP" sz="2493">
                          <a:latin typeface="Cambria Math" panose="02040503050406030204" pitchFamily="18" charset="0"/>
                        </a:rPr>
                        <m:t>cm</m:t>
                      </m:r>
                      <m:r>
                        <a:rPr lang="en-US" altLang="ja-JP" sz="2493" i="1">
                          <a:latin typeface="Cambria Math" panose="02040503050406030204" pitchFamily="18" charset="0"/>
                        </a:rPr>
                        <m:t>, </m:t>
                      </m:r>
                      <m:r>
                        <m:rPr>
                          <m:sty m:val="p"/>
                        </m:rPr>
                        <a:rPr lang="en-US" altLang="ja-JP" sz="2493">
                          <a:latin typeface="Cambria Math" panose="02040503050406030204" pitchFamily="18" charset="0"/>
                        </a:rPr>
                        <m:t>Δ</m:t>
                      </m:r>
                      <m:sSubSup>
                        <m:sSubSupPr>
                          <m:ctrlPr>
                            <a:rPr lang="en-US" altLang="ja-JP" sz="2493" i="1">
                              <a:latin typeface="Cambria Math" panose="02040503050406030204" pitchFamily="18" charset="0"/>
                            </a:rPr>
                          </m:ctrlPr>
                        </m:sSubSupPr>
                        <m:e>
                          <m:r>
                            <a:rPr lang="en-US" altLang="ja-JP" sz="2493" i="1">
                              <a:latin typeface="Cambria Math" panose="02040503050406030204" pitchFamily="18" charset="0"/>
                            </a:rPr>
                            <m:t>𝑇</m:t>
                          </m:r>
                        </m:e>
                        <m:sub>
                          <m:r>
                            <a:rPr lang="en-US" altLang="ja-JP" sz="2493" i="1">
                              <a:latin typeface="Cambria Math" panose="02040503050406030204" pitchFamily="18" charset="0"/>
                            </a:rPr>
                            <m:t>𝑖𝑛𝑗</m:t>
                          </m:r>
                        </m:sub>
                        <m:sup>
                          <m:r>
                            <a:rPr lang="en-US" altLang="ja-JP" sz="2493" i="1">
                              <a:latin typeface="Cambria Math" panose="02040503050406030204" pitchFamily="18" charset="0"/>
                            </a:rPr>
                            <m:t>′</m:t>
                          </m:r>
                        </m:sup>
                      </m:sSubSup>
                      <m:r>
                        <a:rPr lang="en-US" altLang="ja-JP" sz="2493" i="1">
                          <a:latin typeface="Cambria Math" panose="02040503050406030204" pitchFamily="18" charset="0"/>
                        </a:rPr>
                        <m:t>=</m:t>
                      </m:r>
                      <m:f>
                        <m:fPr>
                          <m:ctrlPr>
                            <a:rPr lang="en-US" altLang="ja-JP" sz="2493" i="1">
                              <a:latin typeface="Cambria Math" panose="02040503050406030204" pitchFamily="18" charset="0"/>
                            </a:rPr>
                          </m:ctrlPr>
                        </m:fPr>
                        <m:num>
                          <m:sSup>
                            <m:sSupPr>
                              <m:ctrlPr>
                                <a:rPr lang="en-US" altLang="ja-JP" sz="2493" i="1">
                                  <a:latin typeface="Cambria Math" panose="02040503050406030204" pitchFamily="18" charset="0"/>
                                </a:rPr>
                              </m:ctrlPr>
                            </m:sSupPr>
                            <m:e>
                              <m:r>
                                <a:rPr lang="en-US" altLang="ja-JP" sz="2493" i="1">
                                  <a:latin typeface="Cambria Math" panose="02040503050406030204" pitchFamily="18" charset="0"/>
                                </a:rPr>
                                <m:t>𝑊</m:t>
                              </m:r>
                            </m:e>
                            <m:sup>
                              <m:r>
                                <a:rPr lang="en-US" altLang="ja-JP" sz="2493" i="1">
                                  <a:latin typeface="Cambria Math" panose="02040503050406030204" pitchFamily="18" charset="0"/>
                                </a:rPr>
                                <m:t>′</m:t>
                              </m:r>
                            </m:sup>
                          </m:sSup>
                        </m:num>
                        <m:den>
                          <m:r>
                            <a:rPr lang="en-US" altLang="ja-JP" sz="2493" i="1">
                              <a:latin typeface="Cambria Math" panose="02040503050406030204" pitchFamily="18" charset="0"/>
                            </a:rPr>
                            <m:t>𝑐</m:t>
                          </m:r>
                        </m:den>
                      </m:f>
                      <m:r>
                        <a:rPr lang="en-US" altLang="ja-JP" sz="2493" i="1">
                          <a:latin typeface="Cambria Math" panose="02040503050406030204" pitchFamily="18" charset="0"/>
                        </a:rPr>
                        <m:t>, </m:t>
                      </m:r>
                      <m:r>
                        <a:rPr lang="en-US" altLang="ja-JP" sz="2493" i="1">
                          <a:latin typeface="Cambria Math" panose="02040503050406030204" pitchFamily="18" charset="0"/>
                        </a:rPr>
                        <m:t>𝐾</m:t>
                      </m:r>
                      <m:r>
                        <a:rPr lang="en-US" altLang="ja-JP" sz="2493" i="1">
                          <a:latin typeface="Cambria Math" panose="02040503050406030204" pitchFamily="18" charset="0"/>
                        </a:rPr>
                        <m:t>=</m:t>
                      </m:r>
                      <m:r>
                        <a:rPr lang="en-US" altLang="ja-JP" sz="2493">
                          <a:latin typeface="Cambria Math" panose="02040503050406030204" pitchFamily="18" charset="0"/>
                        </a:rPr>
                        <m:t>3.7</m:t>
                      </m:r>
                      <m:r>
                        <a:rPr lang="en-US" altLang="ja-JP" sz="2493" i="1">
                          <a:latin typeface="Cambria Math" panose="02040503050406030204" pitchFamily="18" charset="0"/>
                        </a:rPr>
                        <m:t>×</m:t>
                      </m:r>
                      <m:sSup>
                        <m:sSupPr>
                          <m:ctrlPr>
                            <a:rPr lang="en-US" altLang="ja-JP" sz="2493" i="1">
                              <a:latin typeface="Cambria Math" panose="02040503050406030204" pitchFamily="18" charset="0"/>
                            </a:rPr>
                          </m:ctrlPr>
                        </m:sSupPr>
                        <m:e>
                          <m:r>
                            <a:rPr lang="en-US" altLang="ja-JP" sz="2493" i="1">
                              <a:latin typeface="Cambria Math" panose="02040503050406030204" pitchFamily="18" charset="0"/>
                            </a:rPr>
                            <m:t>10</m:t>
                          </m:r>
                        </m:e>
                        <m:sup>
                          <m:r>
                            <a:rPr lang="en-US" altLang="ja-JP" sz="2493" i="1">
                              <a:latin typeface="Cambria Math" panose="02040503050406030204" pitchFamily="18" charset="0"/>
                            </a:rPr>
                            <m:t>−6</m:t>
                          </m:r>
                        </m:sup>
                      </m:sSup>
                      <m:sSup>
                        <m:sSupPr>
                          <m:ctrlPr>
                            <a:rPr lang="en-US" altLang="ja-JP" sz="2493" i="1">
                              <a:latin typeface="Cambria Math" panose="02040503050406030204" pitchFamily="18" charset="0"/>
                            </a:rPr>
                          </m:ctrlPr>
                        </m:sSupPr>
                        <m:e>
                          <m:r>
                            <m:rPr>
                              <m:sty m:val="p"/>
                            </m:rPr>
                            <a:rPr lang="en-US" altLang="ja-JP" sz="2493">
                              <a:latin typeface="Cambria Math" panose="02040503050406030204" pitchFamily="18" charset="0"/>
                            </a:rPr>
                            <m:t>s</m:t>
                          </m:r>
                        </m:e>
                        <m:sup>
                          <m:r>
                            <a:rPr lang="en-US" altLang="ja-JP" sz="2493" i="1">
                              <a:latin typeface="Cambria Math" panose="02040503050406030204" pitchFamily="18" charset="0"/>
                            </a:rPr>
                            <m:t>−1</m:t>
                          </m:r>
                        </m:sup>
                      </m:sSup>
                      <m:r>
                        <a:rPr lang="en-US" altLang="ja-JP" sz="2493" i="1">
                          <a:latin typeface="Cambria Math" panose="02040503050406030204" pitchFamily="18" charset="0"/>
                        </a:rPr>
                        <m:t>, </m:t>
                      </m:r>
                      <m:acc>
                        <m:accPr>
                          <m:chr m:val="̇"/>
                          <m:ctrlPr>
                            <a:rPr lang="en-US" altLang="ja-JP" sz="2493" i="1">
                              <a:latin typeface="Cambria Math" panose="02040503050406030204" pitchFamily="18" charset="0"/>
                            </a:rPr>
                          </m:ctrlPr>
                        </m:accPr>
                        <m:e>
                          <m:r>
                            <a:rPr lang="en-US" altLang="ja-JP" sz="2493" i="1">
                              <a:latin typeface="Cambria Math" panose="02040503050406030204" pitchFamily="18" charset="0"/>
                            </a:rPr>
                            <m:t>𝑁</m:t>
                          </m:r>
                        </m:e>
                      </m:acc>
                      <m:r>
                        <a:rPr lang="en-US" altLang="ja-JP" sz="2493" i="1">
                          <a:latin typeface="Cambria Math" panose="02040503050406030204" pitchFamily="18" charset="0"/>
                        </a:rPr>
                        <m:t>=9.8×</m:t>
                      </m:r>
                      <m:sSup>
                        <m:sSupPr>
                          <m:ctrlPr>
                            <a:rPr lang="en-US" altLang="ja-JP" sz="2493" i="1">
                              <a:latin typeface="Cambria Math" panose="02040503050406030204" pitchFamily="18" charset="0"/>
                            </a:rPr>
                          </m:ctrlPr>
                        </m:sSupPr>
                        <m:e>
                          <m:r>
                            <a:rPr lang="en-US" altLang="ja-JP" sz="2493" i="1">
                              <a:latin typeface="Cambria Math" panose="02040503050406030204" pitchFamily="18" charset="0"/>
                            </a:rPr>
                            <m:t>10</m:t>
                          </m:r>
                        </m:e>
                        <m:sup>
                          <m:r>
                            <a:rPr lang="en-US" altLang="ja-JP" sz="2493" i="1">
                              <a:latin typeface="Cambria Math" panose="02040503050406030204" pitchFamily="18" charset="0"/>
                            </a:rPr>
                            <m:t>46</m:t>
                          </m:r>
                        </m:sup>
                      </m:sSup>
                      <m:sSup>
                        <m:sSupPr>
                          <m:ctrlPr>
                            <a:rPr lang="en-US" altLang="ja-JP" sz="2493" i="1">
                              <a:latin typeface="Cambria Math" panose="02040503050406030204" pitchFamily="18" charset="0"/>
                            </a:rPr>
                          </m:ctrlPr>
                        </m:sSupPr>
                        <m:e>
                          <m:r>
                            <m:rPr>
                              <m:sty m:val="p"/>
                            </m:rPr>
                            <a:rPr lang="en-US" altLang="ja-JP" sz="2493">
                              <a:latin typeface="Cambria Math" panose="02040503050406030204" pitchFamily="18" charset="0"/>
                            </a:rPr>
                            <m:t>s</m:t>
                          </m:r>
                        </m:e>
                        <m:sup>
                          <m:r>
                            <a:rPr lang="en-US" altLang="ja-JP" sz="2493" i="1">
                              <a:latin typeface="Cambria Math" panose="02040503050406030204" pitchFamily="18" charset="0"/>
                            </a:rPr>
                            <m:t>−1</m:t>
                          </m:r>
                        </m:sup>
                      </m:sSup>
                    </m:oMath>
                  </m:oMathPara>
                </a14:m>
                <a:endParaRPr lang="ja-JP" altLang="en-US" sz="2493" dirty="0">
                  <a:latin typeface="HGP創英角ﾎﾟｯﾌﾟ体" panose="040B0A00000000000000" pitchFamily="50" charset="-128"/>
                  <a:ea typeface="HGP創英角ﾎﾟｯﾌﾟ体" panose="040B0A00000000000000" pitchFamily="50" charset="-128"/>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149529" y="4547894"/>
                <a:ext cx="8373639" cy="494944"/>
              </a:xfrm>
              <a:prstGeom prst="rect">
                <a:avLst/>
              </a:prstGeom>
              <a:blipFill rotWithShape="0">
                <a:blip r:embed="rId4"/>
                <a:stretch>
                  <a:fillRect/>
                </a:stretch>
              </a:blipFill>
            </p:spPr>
            <p:txBody>
              <a:bodyPr/>
              <a:lstStyle/>
              <a:p>
                <a:r>
                  <a:rPr lang="ja-JP" altLang="en-US">
                    <a:noFill/>
                  </a:rPr>
                  <a:t> </a:t>
                </a:r>
              </a:p>
            </p:txBody>
          </p:sp>
        </mc:Fallback>
      </mc:AlternateContent>
      <p:sp>
        <p:nvSpPr>
          <p:cNvPr id="8" name="テキスト ボックス 7"/>
          <p:cNvSpPr txBox="1"/>
          <p:nvPr/>
        </p:nvSpPr>
        <p:spPr>
          <a:xfrm>
            <a:off x="11815502" y="7713044"/>
            <a:ext cx="3817071" cy="859594"/>
          </a:xfrm>
          <a:prstGeom prst="rect">
            <a:avLst/>
          </a:prstGeom>
          <a:noFill/>
        </p:spPr>
        <p:txBody>
          <a:bodyPr wrap="none" rtlCol="0">
            <a:spAutoFit/>
          </a:bodyPr>
          <a:lstStyle/>
          <a:p>
            <a:r>
              <a:rPr lang="en-US" altLang="ja-JP" sz="2493" dirty="0">
                <a:latin typeface="HGP創英角ﾎﾟｯﾌﾟ体" panose="040B0A00000000000000" pitchFamily="50" charset="-128"/>
                <a:ea typeface="HGP創英角ﾎﾟｯﾌﾟ体" panose="040B0A00000000000000" pitchFamily="50" charset="-128"/>
              </a:rPr>
              <a:t>See also Asano+ 2014</a:t>
            </a:r>
          </a:p>
          <a:p>
            <a:r>
              <a:rPr lang="en-US" altLang="ja-JP" sz="2493" dirty="0">
                <a:latin typeface="HGP創英角ﾎﾟｯﾌﾟ体" panose="040B0A00000000000000" pitchFamily="50" charset="-128"/>
                <a:ea typeface="HGP創英角ﾎﾟｯﾌﾟ体" panose="040B0A00000000000000" pitchFamily="50" charset="-128"/>
              </a:rPr>
              <a:t>             </a:t>
            </a:r>
            <a:r>
              <a:rPr lang="en-US" altLang="ja-JP" sz="2493" dirty="0" err="1">
                <a:latin typeface="HGP創英角ﾎﾟｯﾌﾟ体" panose="040B0A00000000000000" pitchFamily="50" charset="-128"/>
                <a:ea typeface="HGP創英角ﾎﾟｯﾌﾟ体" panose="040B0A00000000000000" pitchFamily="50" charset="-128"/>
              </a:rPr>
              <a:t>Kakuwa</a:t>
            </a:r>
            <a:r>
              <a:rPr lang="en-US" altLang="ja-JP" sz="2493" dirty="0">
                <a:latin typeface="HGP創英角ﾎﾟｯﾌﾟ体" panose="040B0A00000000000000" pitchFamily="50" charset="-128"/>
                <a:ea typeface="HGP創英角ﾎﾟｯﾌﾟ体" panose="040B0A00000000000000" pitchFamily="50" charset="-128"/>
              </a:rPr>
              <a:t>+ 2015</a:t>
            </a:r>
            <a:endParaRPr lang="ja-JP" altLang="en-US" sz="2493" dirty="0">
              <a:latin typeface="HGP創英角ﾎﾟｯﾌﾟ体" panose="040B0A00000000000000" pitchFamily="50" charset="-128"/>
              <a:ea typeface="HGP創英角ﾎﾟｯﾌﾟ体" panose="040B0A00000000000000" pitchFamily="50" charset="-128"/>
            </a:endParaRPr>
          </a:p>
        </p:txBody>
      </p:sp>
      <mc:AlternateContent xmlns:mc="http://schemas.openxmlformats.org/markup-compatibility/2006" xmlns:a14="http://schemas.microsoft.com/office/drawing/2010/main">
        <mc:Choice Requires="a14">
          <p:sp>
            <p:nvSpPr>
              <p:cNvPr id="6" name="テキスト ボックス 5"/>
              <p:cNvSpPr txBox="1"/>
              <p:nvPr/>
            </p:nvSpPr>
            <p:spPr>
              <a:xfrm>
                <a:off x="6694310" y="8382567"/>
                <a:ext cx="5226303" cy="646203"/>
              </a:xfrm>
              <a:prstGeom prst="rect">
                <a:avLst/>
              </a:prstGeom>
              <a:noFill/>
            </p:spPr>
            <p:txBody>
              <a:bodyPr wrap="none" lIns="0" tIns="0" rIns="0" bIns="0" rtlCol="0">
                <a:spAutoFit/>
              </a:bodyPr>
              <a:lstStyle/>
              <a:p>
                <a14:m>
                  <m:oMath xmlns:m="http://schemas.openxmlformats.org/officeDocument/2006/math">
                    <m:sSub>
                      <m:sSubPr>
                        <m:ctrlPr>
                          <a:rPr kumimoji="1" lang="en-US" altLang="ja-JP" sz="4199" i="1">
                            <a:latin typeface="Cambria Math" panose="02040503050406030204" pitchFamily="18" charset="0"/>
                          </a:rPr>
                        </m:ctrlPr>
                      </m:sSubPr>
                      <m:e>
                        <m:r>
                          <a:rPr kumimoji="1" lang="en-US" altLang="ja-JP" sz="4199" i="1">
                            <a:latin typeface="Cambria Math" panose="02040503050406030204" pitchFamily="18" charset="0"/>
                          </a:rPr>
                          <m:t>𝑡</m:t>
                        </m:r>
                      </m:e>
                      <m:sub>
                        <m:r>
                          <m:rPr>
                            <m:sty m:val="p"/>
                          </m:rPr>
                          <a:rPr kumimoji="1" lang="en-US" altLang="ja-JP" sz="4199">
                            <a:latin typeface="Cambria Math" panose="02040503050406030204" pitchFamily="18" charset="0"/>
                          </a:rPr>
                          <m:t>coll</m:t>
                        </m:r>
                      </m:sub>
                    </m:sSub>
                    <m:r>
                      <a:rPr kumimoji="1" lang="en-US" altLang="ja-JP" sz="4199" i="1">
                        <a:latin typeface="Cambria Math" panose="02040503050406030204" pitchFamily="18" charset="0"/>
                      </a:rPr>
                      <m:t>∝</m:t>
                    </m:r>
                    <m:sSup>
                      <m:sSupPr>
                        <m:ctrlPr>
                          <a:rPr kumimoji="1" lang="en-US" altLang="ja-JP" sz="4199" i="1">
                            <a:latin typeface="Cambria Math" panose="02040503050406030204" pitchFamily="18" charset="0"/>
                          </a:rPr>
                        </m:ctrlPr>
                      </m:sSupPr>
                      <m:e>
                        <m:r>
                          <a:rPr kumimoji="1" lang="en-US" altLang="ja-JP" sz="4199" i="1">
                            <a:latin typeface="Cambria Math" panose="02040503050406030204" pitchFamily="18" charset="0"/>
                          </a:rPr>
                          <m:t>𝐸</m:t>
                        </m:r>
                      </m:e>
                      <m:sup>
                        <m:r>
                          <a:rPr kumimoji="1" lang="en-US" altLang="ja-JP" sz="4199" i="1">
                            <a:latin typeface="Cambria Math" panose="02040503050406030204" pitchFamily="18" charset="0"/>
                          </a:rPr>
                          <m:t>0</m:t>
                        </m:r>
                      </m:sup>
                    </m:sSup>
                  </m:oMath>
                </a14:m>
                <a:r>
                  <a:rPr kumimoji="1" lang="en-US" altLang="ja-JP" sz="4199" dirty="0"/>
                  <a:t>,  </a:t>
                </a:r>
                <a14:m>
                  <m:oMath xmlns:m="http://schemas.openxmlformats.org/officeDocument/2006/math">
                    <m:sSub>
                      <m:sSubPr>
                        <m:ctrlPr>
                          <a:rPr kumimoji="1" lang="en-US" altLang="ja-JP" sz="4199" i="1">
                            <a:latin typeface="Cambria Math" panose="02040503050406030204" pitchFamily="18" charset="0"/>
                          </a:rPr>
                        </m:ctrlPr>
                      </m:sSubPr>
                      <m:e>
                        <m:r>
                          <a:rPr kumimoji="1" lang="en-US" altLang="ja-JP" sz="4199" i="1">
                            <a:latin typeface="Cambria Math" panose="02040503050406030204" pitchFamily="18" charset="0"/>
                          </a:rPr>
                          <m:t>𝐷</m:t>
                        </m:r>
                      </m:e>
                      <m:sub>
                        <m:r>
                          <a:rPr kumimoji="1" lang="en-US" altLang="ja-JP" sz="4199" i="1">
                            <a:latin typeface="Cambria Math" panose="02040503050406030204" pitchFamily="18" charset="0"/>
                          </a:rPr>
                          <m:t>𝐸𝐸</m:t>
                        </m:r>
                      </m:sub>
                    </m:sSub>
                    <m:sSup>
                      <m:sSupPr>
                        <m:ctrlPr>
                          <a:rPr kumimoji="1" lang="en-US" altLang="ja-JP" sz="4199" i="1">
                            <a:latin typeface="Cambria Math" panose="02040503050406030204" pitchFamily="18" charset="0"/>
                          </a:rPr>
                        </m:ctrlPr>
                      </m:sSupPr>
                      <m:e>
                        <m:r>
                          <a:rPr kumimoji="1" lang="en-US" altLang="ja-JP" sz="4199" i="1">
                            <a:latin typeface="Cambria Math" panose="02040503050406030204" pitchFamily="18" charset="0"/>
                          </a:rPr>
                          <m:t>=</m:t>
                        </m:r>
                        <m:r>
                          <a:rPr kumimoji="1" lang="en-US" altLang="ja-JP" sz="4199" i="1">
                            <a:latin typeface="Cambria Math" panose="02040503050406030204" pitchFamily="18" charset="0"/>
                          </a:rPr>
                          <m:t>𝐾𝐸</m:t>
                        </m:r>
                      </m:e>
                      <m:sup>
                        <m:r>
                          <a:rPr kumimoji="1" lang="en-US" altLang="ja-JP" sz="4199" i="1">
                            <a:latin typeface="Cambria Math" panose="02040503050406030204" pitchFamily="18" charset="0"/>
                          </a:rPr>
                          <m:t>2</m:t>
                        </m:r>
                      </m:sup>
                    </m:sSup>
                  </m:oMath>
                </a14:m>
                <a:endParaRPr kumimoji="1" lang="ja-JP" altLang="en-US" sz="4199"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2938621" y="5589240"/>
                <a:ext cx="3481018" cy="430887"/>
              </a:xfrm>
              <a:prstGeom prst="rect">
                <a:avLst/>
              </a:prstGeom>
              <a:blipFill rotWithShape="0">
                <a:blip r:embed="rId5"/>
                <a:stretch>
                  <a:fillRect t="-28169" b="-45070"/>
                </a:stretch>
              </a:blipFill>
            </p:spPr>
            <p:txBody>
              <a:bodyPr/>
              <a:lstStyle/>
              <a:p>
                <a:r>
                  <a:rPr lang="ja-JP" altLang="en-US">
                    <a:noFill/>
                  </a:rPr>
                  <a:t> </a:t>
                </a:r>
              </a:p>
            </p:txBody>
          </p:sp>
        </mc:Fallback>
      </mc:AlternateContent>
      <p:sp>
        <p:nvSpPr>
          <p:cNvPr id="7" name="テキスト ボックス 6"/>
          <p:cNvSpPr txBox="1"/>
          <p:nvPr/>
        </p:nvSpPr>
        <p:spPr>
          <a:xfrm>
            <a:off x="11319343" y="1371489"/>
            <a:ext cx="4275529" cy="507831"/>
          </a:xfrm>
          <a:prstGeom prst="rect">
            <a:avLst/>
          </a:prstGeom>
          <a:noFill/>
        </p:spPr>
        <p:txBody>
          <a:bodyPr wrap="none" rtlCol="0">
            <a:spAutoFit/>
          </a:bodyPr>
          <a:lstStyle/>
          <a:p>
            <a:r>
              <a:rPr kumimoji="1" lang="en-US" altLang="ja-JP" sz="2700" dirty="0"/>
              <a:t>Asano &amp; </a:t>
            </a:r>
            <a:r>
              <a:rPr kumimoji="1" lang="en-US" altLang="ja-JP" sz="2700" dirty="0" err="1"/>
              <a:t>Hayashida</a:t>
            </a:r>
            <a:r>
              <a:rPr kumimoji="1" lang="en-US" altLang="ja-JP" sz="2700" dirty="0"/>
              <a:t> 2018</a:t>
            </a:r>
            <a:endParaRPr kumimoji="1" lang="ja-JP" altLang="en-US" sz="2700" dirty="0"/>
          </a:p>
        </p:txBody>
      </p:sp>
      <p:sp>
        <p:nvSpPr>
          <p:cNvPr id="9" name="テキスト ボックス 8"/>
          <p:cNvSpPr txBox="1"/>
          <p:nvPr/>
        </p:nvSpPr>
        <p:spPr>
          <a:xfrm>
            <a:off x="3204257" y="9462520"/>
            <a:ext cx="4620176" cy="507831"/>
          </a:xfrm>
          <a:prstGeom prst="rect">
            <a:avLst/>
          </a:prstGeom>
          <a:noFill/>
        </p:spPr>
        <p:txBody>
          <a:bodyPr wrap="none" rtlCol="0">
            <a:spAutoFit/>
          </a:bodyPr>
          <a:lstStyle/>
          <a:p>
            <a:r>
              <a:rPr kumimoji="1" lang="en-US" altLang="ja-JP" sz="2700" dirty="0"/>
              <a:t>Hard, and curved spectrum.</a:t>
            </a:r>
            <a:endParaRPr kumimoji="1" lang="ja-JP" altLang="en-US" sz="2700" dirty="0"/>
          </a:p>
        </p:txBody>
      </p:sp>
    </p:spTree>
    <p:extLst>
      <p:ext uri="{BB962C8B-B14F-4D97-AF65-F5344CB8AC3E}">
        <p14:creationId xmlns:p14="http://schemas.microsoft.com/office/powerpoint/2010/main" val="267765459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455785" y="3644881"/>
            <a:ext cx="15300297" cy="3231334"/>
          </a:xfrm>
          <a:prstGeom prst="rect">
            <a:avLst/>
          </a:prstGeom>
          <a:noFill/>
        </p:spPr>
        <p:txBody>
          <a:bodyPr wrap="square" rtlCol="0">
            <a:spAutoFit/>
          </a:bodyPr>
          <a:lstStyle/>
          <a:p>
            <a:pPr algn="ctr"/>
            <a:r>
              <a:rPr lang="ja-JP" altLang="en-US" sz="13198" dirty="0" smtClean="0"/>
              <a:t>ガンマ線バースト</a:t>
            </a:r>
            <a:endParaRPr lang="en-US" altLang="ja-JP" sz="13198" dirty="0" smtClean="0"/>
          </a:p>
          <a:p>
            <a:pPr algn="ctr"/>
            <a:r>
              <a:rPr lang="ja-JP" altLang="en-US" sz="7200" dirty="0" smtClean="0"/>
              <a:t>宇宙最大の爆発</a:t>
            </a:r>
            <a:endParaRPr lang="en-US" altLang="ja-JP" sz="7200" dirty="0"/>
          </a:p>
        </p:txBody>
      </p:sp>
    </p:spTree>
    <p:extLst>
      <p:ext uri="{BB962C8B-B14F-4D97-AF65-F5344CB8AC3E}">
        <p14:creationId xmlns:p14="http://schemas.microsoft.com/office/powerpoint/2010/main" val="300434778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4"/>
          <p:cNvGraphicFramePr>
            <a:graphicFrameLocks noChangeAspect="1"/>
          </p:cNvGraphicFramePr>
          <p:nvPr>
            <p:extLst/>
          </p:nvPr>
        </p:nvGraphicFramePr>
        <p:xfrm>
          <a:off x="2988266" y="6690094"/>
          <a:ext cx="4589802" cy="3442633"/>
        </p:xfrm>
        <a:graphic>
          <a:graphicData uri="http://schemas.openxmlformats.org/presentationml/2006/ole">
            <mc:AlternateContent xmlns:mc="http://schemas.openxmlformats.org/markup-compatibility/2006">
              <mc:Choice xmlns:v="urn:schemas-microsoft-com:vml" Requires="v">
                <p:oleObj spid="_x0000_s103470" name="Image" r:id="rId5" imgW="6095238" imgH="4571429" progId="PSP6.Image">
                  <p:embed/>
                </p:oleObj>
              </mc:Choice>
              <mc:Fallback>
                <p:oleObj name="Image" r:id="rId5" imgW="6095238" imgH="4571429" progId="PSP6.Im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8266" y="6690094"/>
                        <a:ext cx="4589802" cy="3442633"/>
                      </a:xfrm>
                      <a:prstGeom prst="rect">
                        <a:avLst/>
                      </a:prstGeom>
                      <a:noFill/>
                      <a:ln>
                        <a:noFill/>
                      </a:ln>
                    </p:spPr>
                  </p:pic>
                </p:oleObj>
              </mc:Fallback>
            </mc:AlternateContent>
          </a:graphicData>
        </a:graphic>
      </p:graphicFrame>
      <p:sp>
        <p:nvSpPr>
          <p:cNvPr id="1217540" name="Rectangle 4"/>
          <p:cNvSpPr>
            <a:spLocks noGrp="1" noChangeArrowheads="1"/>
          </p:cNvSpPr>
          <p:nvPr>
            <p:ph type="title"/>
          </p:nvPr>
        </p:nvSpPr>
        <p:spPr/>
        <p:txBody>
          <a:bodyPr/>
          <a:lstStyle/>
          <a:p>
            <a:r>
              <a:rPr lang="ja-JP" altLang="en-US" dirty="0" smtClean="0"/>
              <a:t>ガンマ線バースト</a:t>
            </a:r>
            <a:endParaRPr lang="ja-JP" altLang="en-US" dirty="0"/>
          </a:p>
        </p:txBody>
      </p:sp>
      <p:sp>
        <p:nvSpPr>
          <p:cNvPr id="1217542" name="Text Box 6"/>
          <p:cNvSpPr txBox="1">
            <a:spLocks noChangeArrowheads="1"/>
          </p:cNvSpPr>
          <p:nvPr/>
        </p:nvSpPr>
        <p:spPr bwMode="auto">
          <a:xfrm>
            <a:off x="2507768" y="1177133"/>
            <a:ext cx="2877711" cy="475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371417"/>
            <a:r>
              <a:rPr kumimoji="1" lang="en-US" altLang="ja-JP" sz="2493" dirty="0">
                <a:solidFill>
                  <a:srgbClr val="0000FF"/>
                </a:solidFill>
              </a:rPr>
              <a:t>Gamma-Ray Burst</a:t>
            </a:r>
            <a:endParaRPr kumimoji="1" lang="ja-JP" altLang="en-US" sz="2493" dirty="0">
              <a:solidFill>
                <a:srgbClr val="0000FF"/>
              </a:solidFill>
            </a:endParaRPr>
          </a:p>
        </p:txBody>
      </p:sp>
      <p:sp>
        <p:nvSpPr>
          <p:cNvPr id="1217543" name="Text Box 7"/>
          <p:cNvSpPr txBox="1">
            <a:spLocks noChangeArrowheads="1"/>
          </p:cNvSpPr>
          <p:nvPr/>
        </p:nvSpPr>
        <p:spPr bwMode="auto">
          <a:xfrm>
            <a:off x="2483562" y="5400805"/>
            <a:ext cx="6958010" cy="12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371417"/>
            <a:r>
              <a:rPr kumimoji="1" lang="en-US" altLang="ja-JP" sz="2493" dirty="0">
                <a:solidFill>
                  <a:srgbClr val="FF0000"/>
                </a:solidFill>
              </a:rPr>
              <a:t>Most energetic explosion in the Universe.</a:t>
            </a:r>
          </a:p>
          <a:p>
            <a:pPr defTabSz="1371417"/>
            <a:r>
              <a:rPr kumimoji="1" lang="en-US" altLang="ja-JP" sz="2493" dirty="0">
                <a:solidFill>
                  <a:srgbClr val="FF0000"/>
                </a:solidFill>
              </a:rPr>
              <a:t>Relativistic Jet (Γ&gt;100) from a black hole at the death of a massive star.</a:t>
            </a:r>
            <a:endParaRPr kumimoji="1" lang="ja-JP" altLang="en-US" sz="2493" dirty="0">
              <a:solidFill>
                <a:srgbClr val="FF0000"/>
              </a:solidFill>
            </a:endParaRPr>
          </a:p>
        </p:txBody>
      </p:sp>
      <p:pic>
        <p:nvPicPr>
          <p:cNvPr id="2" name="98054main_Hypernova_NASA WebV_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599994" y="1760305"/>
            <a:ext cx="5141743" cy="3505734"/>
          </a:xfrm>
          <a:prstGeom prst="rect">
            <a:avLst/>
          </a:prstGeom>
        </p:spPr>
      </p:pic>
      <p:sp>
        <p:nvSpPr>
          <p:cNvPr id="3" name="テキスト ボックス 2"/>
          <p:cNvSpPr txBox="1"/>
          <p:nvPr/>
        </p:nvSpPr>
        <p:spPr>
          <a:xfrm>
            <a:off x="2365564" y="6978627"/>
            <a:ext cx="6380273" cy="507831"/>
          </a:xfrm>
          <a:prstGeom prst="rect">
            <a:avLst/>
          </a:prstGeom>
          <a:noFill/>
        </p:spPr>
        <p:txBody>
          <a:bodyPr wrap="none" rtlCol="0">
            <a:spAutoFit/>
          </a:bodyPr>
          <a:lstStyle/>
          <a:p>
            <a:pPr defTabSz="1371417"/>
            <a:r>
              <a:rPr kumimoji="1" lang="en-US" altLang="ja-JP" sz="2700" dirty="0">
                <a:solidFill>
                  <a:srgbClr val="000000"/>
                </a:solidFill>
              </a:rPr>
              <a:t>Prompt Emission (typically 0.1-1MeV)</a:t>
            </a:r>
            <a:endParaRPr kumimoji="1" lang="ja-JP" altLang="en-US" sz="2700" dirty="0">
              <a:solidFill>
                <a:srgbClr val="000000"/>
              </a:solidFill>
            </a:endParaRPr>
          </a:p>
        </p:txBody>
      </p:sp>
      <p:pic>
        <p:nvPicPr>
          <p:cNvPr id="8196" name="Picture 4" descr="é¢é£ç»å"/>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41571" y="2235721"/>
            <a:ext cx="6231912" cy="6231913"/>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9090003" y="1483345"/>
            <a:ext cx="1834156" cy="507831"/>
          </a:xfrm>
          <a:prstGeom prst="rect">
            <a:avLst/>
          </a:prstGeom>
          <a:noFill/>
        </p:spPr>
        <p:txBody>
          <a:bodyPr wrap="none" rtlCol="0">
            <a:spAutoFit/>
          </a:bodyPr>
          <a:lstStyle/>
          <a:p>
            <a:pPr defTabSz="1371417"/>
            <a:r>
              <a:rPr kumimoji="1" lang="en-US" altLang="ja-JP" sz="2700" dirty="0">
                <a:solidFill>
                  <a:srgbClr val="000000"/>
                </a:solidFill>
              </a:rPr>
              <a:t>Afterglow</a:t>
            </a:r>
            <a:endParaRPr kumimoji="1" lang="ja-JP" altLang="en-US" sz="2700" dirty="0">
              <a:solidFill>
                <a:srgbClr val="000000"/>
              </a:solidFill>
            </a:endParaRPr>
          </a:p>
        </p:txBody>
      </p:sp>
    </p:spTree>
    <p:extLst>
      <p:ext uri="{BB962C8B-B14F-4D97-AF65-F5344CB8AC3E}">
        <p14:creationId xmlns:p14="http://schemas.microsoft.com/office/powerpoint/2010/main" val="2888068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81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標準的な描像</a:t>
            </a:r>
            <a:endParaRPr kumimoji="1" lang="ja-JP" altLang="en-US" dirty="0"/>
          </a:p>
        </p:txBody>
      </p:sp>
      <p:pic>
        <p:nvPicPr>
          <p:cNvPr id="3" name="Picture 2" descr="sci_american_gehrels_2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1074" y="1354345"/>
            <a:ext cx="11119005" cy="8585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31031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ChangeArrowheads="1"/>
          </p:cNvSpPr>
          <p:nvPr>
            <p:ph type="title"/>
          </p:nvPr>
        </p:nvSpPr>
        <p:spPr/>
        <p:txBody>
          <a:bodyPr/>
          <a:lstStyle/>
          <a:p>
            <a:r>
              <a:rPr lang="ja-JP" altLang="en-US"/>
              <a:t>観測からわかったこと</a:t>
            </a:r>
          </a:p>
        </p:txBody>
      </p:sp>
      <p:sp>
        <p:nvSpPr>
          <p:cNvPr id="464899" name="Rectangle 3"/>
          <p:cNvSpPr>
            <a:spLocks noGrp="1" noChangeArrowheads="1"/>
          </p:cNvSpPr>
          <p:nvPr>
            <p:ph type="body" idx="1"/>
          </p:nvPr>
        </p:nvSpPr>
        <p:spPr/>
        <p:txBody>
          <a:bodyPr/>
          <a:lstStyle/>
          <a:p>
            <a:r>
              <a:rPr lang="ja-JP" altLang="en-US" dirty="0"/>
              <a:t>見かけの爆発エネルギー：</a:t>
            </a:r>
            <a:r>
              <a:rPr lang="en-US" altLang="ja-JP" dirty="0"/>
              <a:t>10</a:t>
            </a:r>
            <a:r>
              <a:rPr lang="en-US" altLang="ja-JP" baseline="30000" dirty="0"/>
              <a:t>51</a:t>
            </a:r>
            <a:r>
              <a:rPr lang="en-US" altLang="ja-JP" dirty="0"/>
              <a:t>-10</a:t>
            </a:r>
            <a:r>
              <a:rPr lang="en-US" altLang="ja-JP" baseline="30000" dirty="0"/>
              <a:t>54</a:t>
            </a:r>
            <a:r>
              <a:rPr lang="en-US" altLang="ja-JP" dirty="0"/>
              <a:t>erg</a:t>
            </a:r>
          </a:p>
          <a:p>
            <a:r>
              <a:rPr lang="ja-JP" altLang="en-US" dirty="0"/>
              <a:t>典型的な光子のエネルギー：</a:t>
            </a:r>
            <a:r>
              <a:rPr lang="en-US" altLang="ja-JP" dirty="0"/>
              <a:t>100keV-</a:t>
            </a:r>
            <a:r>
              <a:rPr lang="ja-JP" altLang="en-US" dirty="0"/>
              <a:t>１</a:t>
            </a:r>
            <a:r>
              <a:rPr lang="en-US" altLang="ja-JP" dirty="0"/>
              <a:t>MeV</a:t>
            </a:r>
          </a:p>
          <a:p>
            <a:r>
              <a:rPr lang="ja-JP" altLang="en-US" dirty="0"/>
              <a:t>継続時間：</a:t>
            </a:r>
            <a:r>
              <a:rPr lang="en-US" altLang="ja-JP" dirty="0"/>
              <a:t>1</a:t>
            </a:r>
            <a:r>
              <a:rPr lang="ja-JP" altLang="en-US" dirty="0"/>
              <a:t>秒</a:t>
            </a:r>
            <a:r>
              <a:rPr lang="en-US" altLang="ja-JP" dirty="0"/>
              <a:t>-100</a:t>
            </a:r>
            <a:r>
              <a:rPr lang="ja-JP" altLang="en-US" dirty="0"/>
              <a:t>秒</a:t>
            </a:r>
          </a:p>
          <a:p>
            <a:r>
              <a:rPr lang="ja-JP" altLang="en-US" dirty="0"/>
              <a:t>時間変動：</a:t>
            </a:r>
            <a:r>
              <a:rPr lang="en-US" altLang="ja-JP" dirty="0"/>
              <a:t>&gt;</a:t>
            </a:r>
            <a:r>
              <a:rPr lang="en-US" altLang="ja-JP" dirty="0" err="1"/>
              <a:t>msec</a:t>
            </a:r>
            <a:endParaRPr lang="en-US" altLang="ja-JP" dirty="0"/>
          </a:p>
          <a:p>
            <a:r>
              <a:rPr lang="ja-JP" altLang="en-US" dirty="0"/>
              <a:t>ほぼ全ての</a:t>
            </a:r>
            <a:r>
              <a:rPr lang="en-US" altLang="ja-JP" dirty="0"/>
              <a:t>GRB</a:t>
            </a:r>
            <a:r>
              <a:rPr lang="ja-JP" altLang="en-US" dirty="0"/>
              <a:t>が</a:t>
            </a:r>
            <a:r>
              <a:rPr lang="en-US" altLang="ja-JP" dirty="0"/>
              <a:t>X</a:t>
            </a:r>
            <a:r>
              <a:rPr lang="ja-JP" altLang="en-US" dirty="0"/>
              <a:t>線残光を伴い、半分ほどに可視光残光あり</a:t>
            </a:r>
          </a:p>
          <a:p>
            <a:r>
              <a:rPr lang="en-US" altLang="ja-JP" dirty="0" err="1" smtClean="0"/>
              <a:t>Hypernova</a:t>
            </a:r>
            <a:r>
              <a:rPr lang="ja-JP" altLang="en-US" dirty="0" smtClean="0"/>
              <a:t>が同時に見えることがある</a:t>
            </a:r>
            <a:endParaRPr lang="ja-JP" altLang="en-US" dirty="0"/>
          </a:p>
          <a:p>
            <a:r>
              <a:rPr lang="ja-JP" altLang="en-US" dirty="0"/>
              <a:t>頻度： </a:t>
            </a:r>
            <a:r>
              <a:rPr lang="en-US" altLang="ja-JP" dirty="0"/>
              <a:t>0.05-1 Gpc</a:t>
            </a:r>
            <a:r>
              <a:rPr lang="en-US" altLang="ja-JP" baseline="30000" dirty="0"/>
              <a:t>-3</a:t>
            </a:r>
            <a:r>
              <a:rPr lang="en-US" altLang="ja-JP" dirty="0"/>
              <a:t> yr</a:t>
            </a:r>
            <a:r>
              <a:rPr lang="en-US" altLang="ja-JP" baseline="30000" dirty="0"/>
              <a:t>-1</a:t>
            </a:r>
          </a:p>
        </p:txBody>
      </p:sp>
    </p:spTree>
    <p:extLst>
      <p:ext uri="{BB962C8B-B14F-4D97-AF65-F5344CB8AC3E}">
        <p14:creationId xmlns:p14="http://schemas.microsoft.com/office/powerpoint/2010/main" val="282449402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スペクトル</a:t>
            </a:r>
            <a:endParaRPr kumimoji="1" lang="ja-JP" altLang="en-US" dirty="0"/>
          </a:p>
        </p:txBody>
      </p:sp>
      <p:pic>
        <p:nvPicPr>
          <p:cNvPr id="4" name="Picture 4"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7060" y="2450477"/>
            <a:ext cx="7555822" cy="72701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5"/>
          <p:cNvGraphicFramePr>
            <a:graphicFrameLocks noChangeAspect="1"/>
          </p:cNvGraphicFramePr>
          <p:nvPr/>
        </p:nvGraphicFramePr>
        <p:xfrm>
          <a:off x="3541967" y="3448252"/>
          <a:ext cx="1894451" cy="709869"/>
        </p:xfrm>
        <a:graphic>
          <a:graphicData uri="http://schemas.openxmlformats.org/presentationml/2006/ole">
            <mc:AlternateContent xmlns:mc="http://schemas.openxmlformats.org/markup-compatibility/2006">
              <mc:Choice xmlns:v="urn:schemas-microsoft-com:vml" Requires="v">
                <p:oleObj spid="_x0000_s105694" name="数式" r:id="rId4" imgW="609480" imgH="228600" progId="Equation.3">
                  <p:embed/>
                </p:oleObj>
              </mc:Choice>
              <mc:Fallback>
                <p:oleObj name="数式" r:id="rId4" imgW="60948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1967" y="3448252"/>
                        <a:ext cx="1894451" cy="7098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6"/>
          <p:cNvGraphicFramePr>
            <a:graphicFrameLocks noChangeAspect="1"/>
          </p:cNvGraphicFramePr>
          <p:nvPr/>
        </p:nvGraphicFramePr>
        <p:xfrm>
          <a:off x="7249550" y="4144934"/>
          <a:ext cx="1854891" cy="709870"/>
        </p:xfrm>
        <a:graphic>
          <a:graphicData uri="http://schemas.openxmlformats.org/presentationml/2006/ole">
            <mc:AlternateContent xmlns:mc="http://schemas.openxmlformats.org/markup-compatibility/2006">
              <mc:Choice xmlns:v="urn:schemas-microsoft-com:vml" Requires="v">
                <p:oleObj spid="_x0000_s105695" name="数式" r:id="rId6" imgW="596880" imgH="228600" progId="Equation.3">
                  <p:embed/>
                </p:oleObj>
              </mc:Choice>
              <mc:Fallback>
                <p:oleObj name="数式" r:id="rId6" imgW="59688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9550" y="4144934"/>
                        <a:ext cx="1854891" cy="709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7"/>
          <p:cNvGraphicFramePr>
            <a:graphicFrameLocks noChangeAspect="1"/>
          </p:cNvGraphicFramePr>
          <p:nvPr>
            <p:extLst/>
          </p:nvPr>
        </p:nvGraphicFramePr>
        <p:xfrm>
          <a:off x="9139313" y="2573007"/>
          <a:ext cx="158238" cy="298892"/>
        </p:xfrm>
        <a:graphic>
          <a:graphicData uri="http://schemas.openxmlformats.org/presentationml/2006/ole">
            <mc:AlternateContent xmlns:mc="http://schemas.openxmlformats.org/markup-compatibility/2006">
              <mc:Choice xmlns:v="urn:schemas-microsoft-com:vml" Requires="v">
                <p:oleObj spid="_x0000_s105696" name="数式" r:id="rId8" imgW="114120" imgH="215640" progId="Equation.3">
                  <p:embed/>
                </p:oleObj>
              </mc:Choice>
              <mc:Fallback>
                <p:oleObj name="数式" r:id="rId8" imgW="114120" imgH="2156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39313" y="2573007"/>
                        <a:ext cx="158238" cy="2988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8"/>
          <p:cNvGraphicFramePr>
            <a:graphicFrameLocks noChangeAspect="1"/>
          </p:cNvGraphicFramePr>
          <p:nvPr>
            <p:extLst/>
          </p:nvPr>
        </p:nvGraphicFramePr>
        <p:xfrm>
          <a:off x="10460379" y="2871899"/>
          <a:ext cx="4861396" cy="1751598"/>
        </p:xfrm>
        <a:graphic>
          <a:graphicData uri="http://schemas.openxmlformats.org/presentationml/2006/ole">
            <mc:AlternateContent xmlns:mc="http://schemas.openxmlformats.org/markup-compatibility/2006">
              <mc:Choice xmlns:v="urn:schemas-microsoft-com:vml" Requires="v">
                <p:oleObj spid="_x0000_s105697" name="数式" r:id="rId10" imgW="1269720" imgH="457200" progId="Equation.3">
                  <p:embed/>
                </p:oleObj>
              </mc:Choice>
              <mc:Fallback>
                <p:oleObj name="数式" r:id="rId10" imgW="1269720" imgH="457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60379" y="2871899"/>
                        <a:ext cx="4861396" cy="17515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Line 9"/>
          <p:cNvSpPr>
            <a:spLocks noChangeShapeType="1"/>
          </p:cNvSpPr>
          <p:nvPr/>
        </p:nvSpPr>
        <p:spPr bwMode="auto">
          <a:xfrm flipV="1">
            <a:off x="6253976" y="7434947"/>
            <a:ext cx="0" cy="597785"/>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493"/>
          </a:p>
        </p:txBody>
      </p:sp>
      <p:graphicFrame>
        <p:nvGraphicFramePr>
          <p:cNvPr id="10" name="Object 10"/>
          <p:cNvGraphicFramePr>
            <a:graphicFrameLocks noChangeAspect="1"/>
          </p:cNvGraphicFramePr>
          <p:nvPr/>
        </p:nvGraphicFramePr>
        <p:xfrm>
          <a:off x="6032004" y="7933833"/>
          <a:ext cx="551633" cy="747231"/>
        </p:xfrm>
        <a:graphic>
          <a:graphicData uri="http://schemas.openxmlformats.org/presentationml/2006/ole">
            <mc:AlternateContent xmlns:mc="http://schemas.openxmlformats.org/markup-compatibility/2006">
              <mc:Choice xmlns:v="urn:schemas-microsoft-com:vml" Requires="v">
                <p:oleObj spid="_x0000_s105698" name="数式" r:id="rId12" imgW="177480" imgH="241200" progId="Equation.3">
                  <p:embed/>
                </p:oleObj>
              </mc:Choice>
              <mc:Fallback>
                <p:oleObj name="数式" r:id="rId12" imgW="177480" imgH="2412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32004" y="7933833"/>
                        <a:ext cx="551633" cy="747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1" name="テキスト ボックス 10"/>
              <p:cNvSpPr txBox="1"/>
              <p:nvPr/>
            </p:nvSpPr>
            <p:spPr>
              <a:xfrm>
                <a:off x="3176490" y="1596320"/>
                <a:ext cx="6090770" cy="457048"/>
              </a:xfrm>
              <a:prstGeom prst="rect">
                <a:avLst/>
              </a:prstGeom>
              <a:noFill/>
            </p:spPr>
            <p:txBody>
              <a:bodyPr wrap="none" lIns="0" tIns="0" rIns="0" bIns="0" rtlCol="0">
                <a:spAutoFit/>
              </a:bodyPr>
              <a:lstStyle/>
              <a:p>
                <a14:m>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𝐸</m:t>
                        </m:r>
                      </m:e>
                      <m:sub>
                        <m:r>
                          <a:rPr kumimoji="1" lang="en-US" altLang="ja-JP" sz="2700" i="1">
                            <a:latin typeface="Cambria Math" panose="02040503050406030204" pitchFamily="18" charset="0"/>
                          </a:rPr>
                          <m:t>𝛾</m:t>
                        </m:r>
                      </m:sub>
                    </m:sSub>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10</m:t>
                        </m:r>
                      </m:e>
                      <m:sup>
                        <m:r>
                          <a:rPr kumimoji="1" lang="en-US" altLang="ja-JP" sz="2700" i="1">
                            <a:latin typeface="Cambria Math" panose="02040503050406030204" pitchFamily="18" charset="0"/>
                          </a:rPr>
                          <m:t>−3</m:t>
                        </m:r>
                      </m:sup>
                    </m:sSup>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10</m:t>
                        </m:r>
                      </m:e>
                      <m:sup>
                        <m:r>
                          <a:rPr kumimoji="1" lang="en-US" altLang="ja-JP" sz="2700" i="1">
                            <a:latin typeface="Cambria Math" panose="02040503050406030204" pitchFamily="18" charset="0"/>
                          </a:rPr>
                          <m:t>0</m:t>
                        </m:r>
                      </m:sup>
                    </m:sSup>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𝑀</m:t>
                        </m:r>
                      </m:e>
                      <m:sub>
                        <m:r>
                          <a:rPr kumimoji="1" lang="en-US" altLang="ja-JP" sz="2700" i="1">
                            <a:latin typeface="Cambria Math" panose="02040503050406030204" pitchFamily="18" charset="0"/>
                          </a:rPr>
                          <m:t>⊙</m:t>
                        </m:r>
                      </m:sub>
                    </m:sSub>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𝑐</m:t>
                        </m:r>
                      </m:e>
                      <m:sup>
                        <m:r>
                          <a:rPr kumimoji="1" lang="en-US" altLang="ja-JP" sz="2700" i="1">
                            <a:latin typeface="Cambria Math" panose="02040503050406030204" pitchFamily="18" charset="0"/>
                          </a:rPr>
                          <m:t>2</m:t>
                        </m:r>
                      </m:sup>
                    </m:sSup>
                  </m:oMath>
                </a14:m>
                <a:r>
                  <a:rPr kumimoji="1" lang="ja-JP" altLang="en-US" sz="2700" dirty="0"/>
                  <a:t> </a:t>
                </a:r>
                <a:r>
                  <a:rPr kumimoji="1" lang="en-US" altLang="ja-JP" sz="2700" dirty="0"/>
                  <a:t>in </a:t>
                </a:r>
                <a14:m>
                  <m:oMath xmlns:m="http://schemas.openxmlformats.org/officeDocument/2006/math">
                    <m:r>
                      <m:rPr>
                        <m:sty m:val="p"/>
                      </m:rPr>
                      <a:rPr kumimoji="1" lang="en-US" altLang="ja-JP" sz="2700">
                        <a:latin typeface="Cambria Math" panose="02040503050406030204" pitchFamily="18" charset="0"/>
                      </a:rPr>
                      <m:t>Δ</m:t>
                    </m:r>
                    <m:r>
                      <a:rPr kumimoji="1" lang="en-US" altLang="ja-JP" sz="2700" i="1">
                        <a:latin typeface="Cambria Math" panose="02040503050406030204" pitchFamily="18" charset="0"/>
                      </a:rPr>
                      <m:t>𝑡</m:t>
                    </m:r>
                    <m:r>
                      <a:rPr kumimoji="1" lang="en-US" altLang="ja-JP" sz="2700" i="1">
                        <a:latin typeface="Cambria Math" panose="02040503050406030204" pitchFamily="18" charset="0"/>
                      </a:rPr>
                      <m:t>∼0.1−100</m:t>
                    </m:r>
                    <m:r>
                      <m:rPr>
                        <m:sty m:val="p"/>
                      </m:rPr>
                      <a:rPr kumimoji="1" lang="en-US" altLang="ja-JP" sz="2700">
                        <a:latin typeface="Cambria Math" panose="02040503050406030204" pitchFamily="18" charset="0"/>
                      </a:rPr>
                      <m:t>s</m:t>
                    </m:r>
                  </m:oMath>
                </a14:m>
                <a:endParaRPr kumimoji="1" lang="ja-JP" altLang="en-US" sz="2700"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593046" y="1064378"/>
                <a:ext cx="4081182" cy="304699"/>
              </a:xfrm>
              <a:prstGeom prst="rect">
                <a:avLst/>
              </a:prstGeom>
              <a:blipFill rotWithShape="0">
                <a:blip r:embed="rId14"/>
                <a:stretch>
                  <a:fillRect l="-1940" t="-30000" r="-299" b="-32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p:cNvSpPr txBox="1"/>
              <p:nvPr/>
            </p:nvSpPr>
            <p:spPr>
              <a:xfrm>
                <a:off x="9958070" y="4639739"/>
                <a:ext cx="5719514" cy="3554819"/>
              </a:xfrm>
              <a:prstGeom prst="rect">
                <a:avLst/>
              </a:prstGeom>
              <a:noFill/>
            </p:spPr>
            <p:txBody>
              <a:bodyPr wrap="square" rtlCol="0">
                <a:spAutoFit/>
              </a:bodyPr>
              <a:lstStyle/>
              <a:p>
                <a:r>
                  <a:rPr kumimoji="1" lang="en-US" altLang="ja-JP" sz="2700" dirty="0"/>
                  <a:t>Huge number of gamma-ray with </a:t>
                </a:r>
                <a14:m>
                  <m:oMath xmlns:m="http://schemas.openxmlformats.org/officeDocument/2006/math">
                    <m:r>
                      <a:rPr kumimoji="1" lang="en-US" altLang="ja-JP" sz="2700" i="1">
                        <a:latin typeface="Cambria Math" panose="02040503050406030204" pitchFamily="18" charset="0"/>
                      </a:rPr>
                      <m:t>𝜀</m:t>
                    </m:r>
                    <m:r>
                      <a:rPr kumimoji="1" lang="en-US" altLang="ja-JP" sz="2700" i="1">
                        <a:latin typeface="Cambria Math" panose="02040503050406030204" pitchFamily="18" charset="0"/>
                      </a:rPr>
                      <m:t>&gt;</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𝑚</m:t>
                        </m:r>
                      </m:e>
                      <m:sub>
                        <m:r>
                          <m:rPr>
                            <m:sty m:val="p"/>
                          </m:rPr>
                          <a:rPr kumimoji="1" lang="en-US" altLang="ja-JP" sz="2700">
                            <a:latin typeface="Cambria Math" panose="02040503050406030204" pitchFamily="18" charset="0"/>
                          </a:rPr>
                          <m:t>e</m:t>
                        </m:r>
                      </m:sub>
                    </m:sSub>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𝑐</m:t>
                        </m:r>
                      </m:e>
                      <m:sup>
                        <m:r>
                          <a:rPr kumimoji="1" lang="en-US" altLang="ja-JP" sz="2700" i="1">
                            <a:latin typeface="Cambria Math" panose="02040503050406030204" pitchFamily="18" charset="0"/>
                          </a:rPr>
                          <m:t>2</m:t>
                        </m:r>
                      </m:sup>
                    </m:sSup>
                    <m:r>
                      <a:rPr kumimoji="1" lang="en-US" altLang="ja-JP" sz="2700" i="1">
                        <a:latin typeface="Cambria Math" panose="02040503050406030204" pitchFamily="18" charset="0"/>
                      </a:rPr>
                      <m:t>=511</m:t>
                    </m:r>
                    <m:r>
                      <m:rPr>
                        <m:sty m:val="p"/>
                      </m:rPr>
                      <a:rPr kumimoji="1" lang="en-US" altLang="ja-JP" sz="2700">
                        <a:latin typeface="Cambria Math" panose="02040503050406030204" pitchFamily="18" charset="0"/>
                      </a:rPr>
                      <m:t>keV</m:t>
                    </m:r>
                  </m:oMath>
                </a14:m>
                <a:r>
                  <a:rPr kumimoji="1" lang="en-US" altLang="ja-JP" sz="2700" dirty="0"/>
                  <a:t>.</a:t>
                </a:r>
              </a:p>
              <a:p>
                <a:r>
                  <a:rPr lang="en-US" altLang="ja-JP" sz="2700" dirty="0"/>
                  <a:t>Why can they escape without</a:t>
                </a:r>
              </a:p>
              <a:p>
                <a:r>
                  <a:rPr lang="en-US" altLang="ja-JP" sz="2700" dirty="0"/>
                  <a:t>   </a:t>
                </a:r>
                <a14:m>
                  <m:oMath xmlns:m="http://schemas.openxmlformats.org/officeDocument/2006/math">
                    <m:r>
                      <a:rPr lang="en-US" altLang="ja-JP" sz="2700" i="1">
                        <a:latin typeface="Cambria Math" panose="02040503050406030204" pitchFamily="18" charset="0"/>
                      </a:rPr>
                      <m:t>𝛾</m:t>
                    </m:r>
                    <m:r>
                      <a:rPr lang="en-US" altLang="ja-JP" sz="2700" i="1">
                        <a:latin typeface="Cambria Math" panose="02040503050406030204" pitchFamily="18" charset="0"/>
                      </a:rPr>
                      <m:t>+</m:t>
                    </m:r>
                    <m:r>
                      <a:rPr lang="en-US" altLang="ja-JP" sz="2700" i="1">
                        <a:latin typeface="Cambria Math" panose="02040503050406030204" pitchFamily="18" charset="0"/>
                      </a:rPr>
                      <m:t>𝛾</m:t>
                    </m:r>
                    <m:r>
                      <a:rPr lang="en-US" altLang="ja-JP" sz="2700" i="1">
                        <a:latin typeface="Cambria Math" panose="02040503050406030204" pitchFamily="18" charset="0"/>
                      </a:rPr>
                      <m:t>→</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𝑒</m:t>
                        </m:r>
                      </m:e>
                      <m:sup>
                        <m:r>
                          <a:rPr lang="en-US" altLang="ja-JP" sz="2700" i="1">
                            <a:latin typeface="Cambria Math" panose="02040503050406030204" pitchFamily="18" charset="0"/>
                          </a:rPr>
                          <m:t>−</m:t>
                        </m:r>
                      </m:sup>
                    </m:sSup>
                    <m:r>
                      <a:rPr lang="en-US" altLang="ja-JP" sz="2700" i="1">
                        <a:latin typeface="Cambria Math" panose="02040503050406030204" pitchFamily="18" charset="0"/>
                      </a:rPr>
                      <m:t>+</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𝑒</m:t>
                        </m:r>
                      </m:e>
                      <m:sup>
                        <m:r>
                          <a:rPr lang="en-US" altLang="ja-JP" sz="2700" i="1">
                            <a:latin typeface="Cambria Math" panose="02040503050406030204" pitchFamily="18" charset="0"/>
                          </a:rPr>
                          <m:t>+</m:t>
                        </m:r>
                      </m:sup>
                    </m:sSup>
                  </m:oMath>
                </a14:m>
                <a:r>
                  <a:rPr kumimoji="1" lang="en-US" altLang="ja-JP" sz="2700" dirty="0"/>
                  <a:t>?</a:t>
                </a:r>
              </a:p>
              <a:p>
                <a:endParaRPr lang="en-US" altLang="ja-JP" sz="2700" dirty="0"/>
              </a:p>
              <a:p>
                <a:r>
                  <a:rPr kumimoji="1" lang="en-US" altLang="ja-JP" sz="3600" dirty="0">
                    <a:solidFill>
                      <a:srgbClr val="FF0000"/>
                    </a:solidFill>
                  </a:rPr>
                  <a:t>Relativistic Motion! </a:t>
                </a:r>
              </a:p>
              <a:p>
                <a:r>
                  <a:rPr kumimoji="1" lang="en-US" altLang="ja-JP" sz="2700" dirty="0"/>
                  <a:t>In the rest frame, the photon energy is in the X-ray band. </a:t>
                </a:r>
                <a:endParaRPr kumimoji="1" lang="ja-JP" altLang="en-US" sz="2700"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5114797" y="3093637"/>
                <a:ext cx="3813598" cy="2400657"/>
              </a:xfrm>
              <a:prstGeom prst="rect">
                <a:avLst/>
              </a:prstGeom>
              <a:blipFill rotWithShape="0">
                <a:blip r:embed="rId15"/>
                <a:stretch>
                  <a:fillRect l="-2396" t="-1269" r="-319" b="-3046"/>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22851219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80" name="Rectangle 4"/>
          <p:cNvSpPr>
            <a:spLocks noGrp="1" noChangeArrowheads="1"/>
          </p:cNvSpPr>
          <p:nvPr>
            <p:ph type="title"/>
          </p:nvPr>
        </p:nvSpPr>
        <p:spPr/>
        <p:txBody>
          <a:bodyPr/>
          <a:lstStyle/>
          <a:p>
            <a:r>
              <a:rPr lang="ja-JP" altLang="en-US" dirty="0" smtClean="0"/>
              <a:t>相対論効果が無ければ光子</a:t>
            </a:r>
            <a:r>
              <a:rPr lang="ja-JP" altLang="en-US" dirty="0"/>
              <a:t>は脱出できない</a:t>
            </a:r>
          </a:p>
        </p:txBody>
      </p:sp>
      <p:pic>
        <p:nvPicPr>
          <p:cNvPr id="48538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5158" y="1254726"/>
            <a:ext cx="6802182" cy="5402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5384" name="Text Box 8"/>
          <p:cNvSpPr txBox="1">
            <a:spLocks noChangeArrowheads="1"/>
          </p:cNvSpPr>
          <p:nvPr/>
        </p:nvSpPr>
        <p:spPr bwMode="auto">
          <a:xfrm>
            <a:off x="2448959" y="8059288"/>
            <a:ext cx="13713883"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700"/>
              <a:t>ガンマ線は外に出れない</a:t>
            </a:r>
          </a:p>
          <a:p>
            <a:r>
              <a:rPr lang="ja-JP" altLang="en-US" sz="2700"/>
              <a:t>  大量の電子・陽電子対が生まれ、低エネルギー光子もトムソン散乱を繰り返し熱化 → プランク分布へ</a:t>
            </a:r>
          </a:p>
        </p:txBody>
      </p:sp>
      <p:sp>
        <p:nvSpPr>
          <p:cNvPr id="485386" name="Line 10"/>
          <p:cNvSpPr>
            <a:spLocks noChangeShapeType="1"/>
          </p:cNvSpPr>
          <p:nvPr/>
        </p:nvSpPr>
        <p:spPr bwMode="auto">
          <a:xfrm>
            <a:off x="13065315" y="4854620"/>
            <a:ext cx="16213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485387" name="Line 11"/>
          <p:cNvSpPr>
            <a:spLocks noChangeShapeType="1"/>
          </p:cNvSpPr>
          <p:nvPr/>
        </p:nvSpPr>
        <p:spPr bwMode="auto">
          <a:xfrm flipV="1">
            <a:off x="13065314" y="3449900"/>
            <a:ext cx="0" cy="140472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485388" name="Freeform 12"/>
          <p:cNvSpPr>
            <a:spLocks/>
          </p:cNvSpPr>
          <p:nvPr/>
        </p:nvSpPr>
        <p:spPr bwMode="auto">
          <a:xfrm>
            <a:off x="13281974" y="3666559"/>
            <a:ext cx="1295200" cy="1078541"/>
          </a:xfrm>
          <a:custGeom>
            <a:avLst/>
            <a:gdLst>
              <a:gd name="T0" fmla="*/ 0 w 544"/>
              <a:gd name="T1" fmla="*/ 0 h 453"/>
              <a:gd name="T2" fmla="*/ 227 w 544"/>
              <a:gd name="T3" fmla="*/ 45 h 453"/>
              <a:gd name="T4" fmla="*/ 408 w 544"/>
              <a:gd name="T5" fmla="*/ 91 h 453"/>
              <a:gd name="T6" fmla="*/ 499 w 544"/>
              <a:gd name="T7" fmla="*/ 181 h 453"/>
              <a:gd name="T8" fmla="*/ 544 w 544"/>
              <a:gd name="T9" fmla="*/ 453 h 453"/>
            </a:gdLst>
            <a:ahLst/>
            <a:cxnLst>
              <a:cxn ang="0">
                <a:pos x="T0" y="T1"/>
              </a:cxn>
              <a:cxn ang="0">
                <a:pos x="T2" y="T3"/>
              </a:cxn>
              <a:cxn ang="0">
                <a:pos x="T4" y="T5"/>
              </a:cxn>
              <a:cxn ang="0">
                <a:pos x="T6" y="T7"/>
              </a:cxn>
              <a:cxn ang="0">
                <a:pos x="T8" y="T9"/>
              </a:cxn>
            </a:cxnLst>
            <a:rect l="0" t="0" r="r" b="b"/>
            <a:pathLst>
              <a:path w="544" h="453">
                <a:moveTo>
                  <a:pt x="0" y="0"/>
                </a:moveTo>
                <a:cubicBezTo>
                  <a:pt x="79" y="15"/>
                  <a:pt x="159" y="30"/>
                  <a:pt x="227" y="45"/>
                </a:cubicBezTo>
                <a:cubicBezTo>
                  <a:pt x="295" y="60"/>
                  <a:pt x="363" y="68"/>
                  <a:pt x="408" y="91"/>
                </a:cubicBezTo>
                <a:cubicBezTo>
                  <a:pt x="453" y="114"/>
                  <a:pt x="476" y="121"/>
                  <a:pt x="499" y="181"/>
                </a:cubicBezTo>
                <a:cubicBezTo>
                  <a:pt x="522" y="241"/>
                  <a:pt x="533" y="347"/>
                  <a:pt x="544" y="45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485389" name="Line 13"/>
          <p:cNvSpPr>
            <a:spLocks noChangeShapeType="1"/>
          </p:cNvSpPr>
          <p:nvPr/>
        </p:nvSpPr>
        <p:spPr bwMode="auto">
          <a:xfrm>
            <a:off x="14362894" y="3990360"/>
            <a:ext cx="0" cy="864261"/>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485390" name="Text Box 14"/>
          <p:cNvSpPr txBox="1">
            <a:spLocks noChangeArrowheads="1"/>
          </p:cNvSpPr>
          <p:nvPr/>
        </p:nvSpPr>
        <p:spPr bwMode="auto">
          <a:xfrm>
            <a:off x="13684343" y="4961759"/>
            <a:ext cx="13195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solidFill>
                  <a:srgbClr val="FF0000"/>
                </a:solidFill>
              </a:rPr>
              <a:t>511keV</a:t>
            </a:r>
          </a:p>
        </p:txBody>
      </p:sp>
      <p:graphicFrame>
        <p:nvGraphicFramePr>
          <p:cNvPr id="485391" name="Object 15"/>
          <p:cNvGraphicFramePr>
            <a:graphicFrameLocks noChangeAspect="1"/>
          </p:cNvGraphicFramePr>
          <p:nvPr/>
        </p:nvGraphicFramePr>
        <p:xfrm>
          <a:off x="1965640" y="6114107"/>
          <a:ext cx="13866260" cy="1823756"/>
        </p:xfrm>
        <a:graphic>
          <a:graphicData uri="http://schemas.openxmlformats.org/presentationml/2006/ole">
            <mc:AlternateContent xmlns:mc="http://schemas.openxmlformats.org/markup-compatibility/2006">
              <mc:Choice xmlns:v="urn:schemas-microsoft-com:vml" Requires="v">
                <p:oleObj spid="_x0000_s106542" name="数式" r:id="rId4" imgW="3860640" imgH="507960" progId="Equation.3">
                  <p:embed/>
                </p:oleObj>
              </mc:Choice>
              <mc:Fallback>
                <p:oleObj name="数式" r:id="rId4" imgW="3860640" imgH="5079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5640" y="6114107"/>
                        <a:ext cx="13866260" cy="1823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5392" name="Line 16"/>
          <p:cNvSpPr>
            <a:spLocks noChangeShapeType="1"/>
          </p:cNvSpPr>
          <p:nvPr/>
        </p:nvSpPr>
        <p:spPr bwMode="auto">
          <a:xfrm>
            <a:off x="2879899" y="2118985"/>
            <a:ext cx="626410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485393" name="Text Box 17"/>
          <p:cNvSpPr txBox="1">
            <a:spLocks noChangeArrowheads="1"/>
          </p:cNvSpPr>
          <p:nvPr/>
        </p:nvSpPr>
        <p:spPr bwMode="auto">
          <a:xfrm>
            <a:off x="9144001" y="1795186"/>
            <a:ext cx="206819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700">
                <a:solidFill>
                  <a:srgbClr val="FF0000"/>
                </a:solidFill>
              </a:rPr>
              <a:t>トムソン散乱</a:t>
            </a:r>
          </a:p>
        </p:txBody>
      </p:sp>
    </p:spTree>
    <p:extLst>
      <p:ext uri="{BB962C8B-B14F-4D97-AF65-F5344CB8AC3E}">
        <p14:creationId xmlns:p14="http://schemas.microsoft.com/office/powerpoint/2010/main" val="424904477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noChangeArrowheads="1"/>
          </p:cNvSpPr>
          <p:nvPr>
            <p:ph type="title"/>
          </p:nvPr>
        </p:nvSpPr>
        <p:spPr/>
        <p:txBody>
          <a:bodyPr/>
          <a:lstStyle/>
          <a:p>
            <a:r>
              <a:rPr lang="en-US" altLang="ja-JP" dirty="0" smtClean="0"/>
              <a:t>Variability: Curvature</a:t>
            </a:r>
            <a:endParaRPr lang="ja-JP" altLang="en-US" dirty="0">
              <a:latin typeface="HG創英角ﾎﾟｯﾌﾟ体" panose="040B0A09000000000000" pitchFamily="49" charset="-128"/>
              <a:ea typeface="HG創英角ﾎﾟｯﾌﾟ体" panose="040B0A09000000000000" pitchFamily="49" charset="-128"/>
            </a:endParaRPr>
          </a:p>
        </p:txBody>
      </p:sp>
      <p:pic>
        <p:nvPicPr>
          <p:cNvPr id="490499" name="Picture 3" descr="Radial-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7058" y="2505422"/>
            <a:ext cx="6024000" cy="5834995"/>
          </a:xfrm>
          <a:prstGeom prst="rect">
            <a:avLst/>
          </a:prstGeom>
          <a:noFill/>
          <a:extLst>
            <a:ext uri="{909E8E84-426E-40DD-AFC4-6F175D3DCCD1}">
              <a14:hiddenFill xmlns:a14="http://schemas.microsoft.com/office/drawing/2010/main">
                <a:solidFill>
                  <a:srgbClr val="FFFFFF"/>
                </a:solidFill>
              </a14:hiddenFill>
            </a:ext>
          </a:extLst>
        </p:spPr>
      </p:pic>
      <p:sp>
        <p:nvSpPr>
          <p:cNvPr id="490500" name="AutoShape 4"/>
          <p:cNvSpPr>
            <a:spLocks noChangeArrowheads="1"/>
          </p:cNvSpPr>
          <p:nvPr/>
        </p:nvSpPr>
        <p:spPr bwMode="auto">
          <a:xfrm>
            <a:off x="4915553" y="5142706"/>
            <a:ext cx="571412" cy="421966"/>
          </a:xfrm>
          <a:prstGeom prst="star5">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493"/>
          </a:p>
        </p:txBody>
      </p:sp>
      <p:sp>
        <p:nvSpPr>
          <p:cNvPr id="490501" name="AutoShape 5"/>
          <p:cNvSpPr>
            <a:spLocks noChangeArrowheads="1"/>
          </p:cNvSpPr>
          <p:nvPr/>
        </p:nvSpPr>
        <p:spPr bwMode="auto">
          <a:xfrm>
            <a:off x="4458423" y="3876808"/>
            <a:ext cx="571412" cy="421966"/>
          </a:xfrm>
          <a:prstGeom prst="star5">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493"/>
          </a:p>
        </p:txBody>
      </p:sp>
      <p:sp>
        <p:nvSpPr>
          <p:cNvPr id="490504" name="Line 8"/>
          <p:cNvSpPr>
            <a:spLocks noChangeShapeType="1"/>
          </p:cNvSpPr>
          <p:nvPr/>
        </p:nvSpPr>
        <p:spPr bwMode="auto">
          <a:xfrm>
            <a:off x="4458423" y="8307449"/>
            <a:ext cx="685694" cy="0"/>
          </a:xfrm>
          <a:prstGeom prst="line">
            <a:avLst/>
          </a:prstGeom>
          <a:noFill/>
          <a:ln w="28575">
            <a:solidFill>
              <a:srgbClr val="3010F2"/>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493"/>
          </a:p>
        </p:txBody>
      </p:sp>
      <p:graphicFrame>
        <p:nvGraphicFramePr>
          <p:cNvPr id="490505" name="Object 9"/>
          <p:cNvGraphicFramePr>
            <a:graphicFrameLocks noChangeAspect="1"/>
          </p:cNvGraphicFramePr>
          <p:nvPr/>
        </p:nvGraphicFramePr>
        <p:xfrm>
          <a:off x="5174887" y="8333820"/>
          <a:ext cx="2019722" cy="1109859"/>
        </p:xfrm>
        <a:graphic>
          <a:graphicData uri="http://schemas.openxmlformats.org/presentationml/2006/ole">
            <mc:AlternateContent xmlns:mc="http://schemas.openxmlformats.org/markup-compatibility/2006">
              <mc:Choice xmlns:v="urn:schemas-microsoft-com:vml" Requires="v">
                <p:oleObj spid="_x0000_s109658" name="数式" r:id="rId4" imgW="660240" imgH="393480" progId="Equation.3">
                  <p:embed/>
                </p:oleObj>
              </mc:Choice>
              <mc:Fallback>
                <p:oleObj name="数式" r:id="rId4" imgW="66024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4887" y="8333820"/>
                        <a:ext cx="2019722" cy="11098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90506" name="Text Box 10"/>
          <p:cNvSpPr txBox="1">
            <a:spLocks noChangeArrowheads="1"/>
          </p:cNvSpPr>
          <p:nvPr/>
        </p:nvSpPr>
        <p:spPr bwMode="auto">
          <a:xfrm>
            <a:off x="9805521" y="5595441"/>
            <a:ext cx="1467068" cy="475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93">
                <a:solidFill>
                  <a:schemeClr val="tx2"/>
                </a:solidFill>
                <a:latin typeface="HG創英角ﾎﾟｯﾌﾟ体" panose="040B0A09000000000000" pitchFamily="49" charset="-128"/>
                <a:ea typeface="HG創英角ﾎﾟｯﾌﾟ体" panose="040B0A09000000000000" pitchFamily="49" charset="-128"/>
              </a:rPr>
              <a:t>Observer</a:t>
            </a:r>
          </a:p>
        </p:txBody>
      </p:sp>
      <p:graphicFrame>
        <p:nvGraphicFramePr>
          <p:cNvPr id="490508" name="Object 12"/>
          <p:cNvGraphicFramePr>
            <a:graphicFrameLocks noChangeAspect="1"/>
          </p:cNvGraphicFramePr>
          <p:nvPr/>
        </p:nvGraphicFramePr>
        <p:xfrm>
          <a:off x="3262855" y="5540497"/>
          <a:ext cx="567016" cy="615367"/>
        </p:xfrm>
        <a:graphic>
          <a:graphicData uri="http://schemas.openxmlformats.org/presentationml/2006/ole">
            <mc:AlternateContent xmlns:mc="http://schemas.openxmlformats.org/markup-compatibility/2006">
              <mc:Choice xmlns:v="urn:schemas-microsoft-com:vml" Requires="v">
                <p:oleObj spid="_x0000_s109659" name="数式" r:id="rId6" imgW="152280" imgH="164880" progId="Equation.3">
                  <p:embed/>
                </p:oleObj>
              </mc:Choice>
              <mc:Fallback>
                <p:oleObj name="数式" r:id="rId6" imgW="152280" imgH="1648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2855" y="5540497"/>
                        <a:ext cx="567016" cy="6153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テキスト ボックス 1"/>
          <p:cNvSpPr txBox="1"/>
          <p:nvPr/>
        </p:nvSpPr>
        <p:spPr>
          <a:xfrm>
            <a:off x="3212156" y="2478965"/>
            <a:ext cx="3760966" cy="507831"/>
          </a:xfrm>
          <a:prstGeom prst="rect">
            <a:avLst/>
          </a:prstGeom>
          <a:noFill/>
        </p:spPr>
        <p:txBody>
          <a:bodyPr wrap="none" rtlCol="0">
            <a:spAutoFit/>
          </a:bodyPr>
          <a:lstStyle/>
          <a:p>
            <a:r>
              <a:rPr kumimoji="1" lang="en-US" altLang="ja-JP" sz="2700" dirty="0"/>
              <a:t>Simultaneous emission</a:t>
            </a:r>
            <a:endParaRPr kumimoji="1" lang="ja-JP" altLang="en-US" sz="2700" dirty="0"/>
          </a:p>
        </p:txBody>
      </p:sp>
      <mc:AlternateContent xmlns:mc="http://schemas.openxmlformats.org/markup-compatibility/2006" xmlns:a14="http://schemas.microsoft.com/office/drawing/2010/main">
        <mc:Choice Requires="a14">
          <p:sp>
            <p:nvSpPr>
              <p:cNvPr id="3" name="テキスト ボックス 2"/>
              <p:cNvSpPr txBox="1"/>
              <p:nvPr/>
            </p:nvSpPr>
            <p:spPr>
              <a:xfrm>
                <a:off x="6047172" y="3552456"/>
                <a:ext cx="1030730" cy="6462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4199" i="1">
                          <a:latin typeface="Cambria Math" panose="02040503050406030204" pitchFamily="18" charset="0"/>
                        </a:rPr>
                        <m:t>1/</m:t>
                      </m:r>
                      <m:r>
                        <m:rPr>
                          <m:sty m:val="p"/>
                        </m:rPr>
                        <a:rPr kumimoji="1" lang="en-US" altLang="ja-JP" sz="4199">
                          <a:latin typeface="Cambria Math" panose="02040503050406030204" pitchFamily="18" charset="0"/>
                        </a:rPr>
                        <m:t>Γ</m:t>
                      </m:r>
                    </m:oMath>
                  </m:oMathPara>
                </a14:m>
                <a:endParaRPr kumimoji="1" lang="ja-JP" altLang="en-US" sz="4199"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2507129" y="2368669"/>
                <a:ext cx="686085" cy="430887"/>
              </a:xfrm>
              <a:prstGeom prst="rect">
                <a:avLst/>
              </a:prstGeom>
              <a:blipFill rotWithShape="0">
                <a:blip r:embed="rId8"/>
                <a:stretch>
                  <a:fillRect/>
                </a:stretch>
              </a:blipFill>
            </p:spPr>
            <p:txBody>
              <a:bodyPr/>
              <a:lstStyle/>
              <a:p>
                <a:r>
                  <a:rPr lang="ja-JP" altLang="en-US">
                    <a:noFill/>
                  </a:rPr>
                  <a:t> </a:t>
                </a:r>
              </a:p>
            </p:txBody>
          </p:sp>
        </mc:Fallback>
      </mc:AlternateContent>
      <p:sp>
        <p:nvSpPr>
          <p:cNvPr id="16" name="Text Box 20"/>
          <p:cNvSpPr txBox="1">
            <a:spLocks noChangeArrowheads="1"/>
          </p:cNvSpPr>
          <p:nvPr/>
        </p:nvSpPr>
        <p:spPr bwMode="auto">
          <a:xfrm>
            <a:off x="5634152" y="7489332"/>
            <a:ext cx="5513048" cy="73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4199" dirty="0">
                <a:solidFill>
                  <a:srgbClr val="0070C0"/>
                </a:solidFill>
              </a:rPr>
              <a:t>Variability Time scale</a:t>
            </a:r>
            <a:endParaRPr lang="ja-JP" altLang="en-US" sz="4199" dirty="0">
              <a:solidFill>
                <a:srgbClr val="0070C0"/>
              </a:solidFill>
            </a:endParaRPr>
          </a:p>
        </p:txBody>
      </p:sp>
      <p:pic>
        <p:nvPicPr>
          <p:cNvPr id="17" name="Picture 5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15959" y="5094375"/>
            <a:ext cx="711843" cy="65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テキスト ボックス 4"/>
              <p:cNvSpPr txBox="1"/>
              <p:nvPr/>
            </p:nvSpPr>
            <p:spPr>
              <a:xfrm>
                <a:off x="2477475" y="9513886"/>
                <a:ext cx="13068706" cy="507831"/>
              </a:xfrm>
              <a:prstGeom prst="rect">
                <a:avLst/>
              </a:prstGeom>
              <a:noFill/>
            </p:spPr>
            <p:txBody>
              <a:bodyPr wrap="none" rtlCol="0">
                <a:spAutoFit/>
              </a:bodyPr>
              <a:lstStyle/>
              <a:p>
                <a:r>
                  <a:rPr lang="en-US" altLang="ja-JP" sz="2700" dirty="0"/>
                  <a:t>If the shell width </a:t>
                </a:r>
                <a14:m>
                  <m:oMath xmlns:m="http://schemas.openxmlformats.org/officeDocument/2006/math">
                    <m:r>
                      <a:rPr lang="en-US" altLang="ja-JP" sz="2700" i="1">
                        <a:latin typeface="Cambria Math" panose="02040503050406030204" pitchFamily="18" charset="0"/>
                      </a:rPr>
                      <m:t>𝑊</m:t>
                    </m:r>
                  </m:oMath>
                </a14:m>
                <a:r>
                  <a:rPr lang="en-US" altLang="ja-JP" sz="2700" dirty="0"/>
                  <a:t> is thicker than </a:t>
                </a:r>
                <a14:m>
                  <m:oMath xmlns:m="http://schemas.openxmlformats.org/officeDocument/2006/math">
                    <m:r>
                      <a:rPr lang="en-US" altLang="ja-JP" sz="2700" i="1">
                        <a:latin typeface="Cambria Math" panose="02040503050406030204" pitchFamily="18" charset="0"/>
                      </a:rPr>
                      <m:t>𝑅</m:t>
                    </m:r>
                    <m:r>
                      <a:rPr lang="en-US" altLang="ja-JP" sz="2700" i="1">
                        <a:latin typeface="Cambria Math" panose="02040503050406030204" pitchFamily="18" charset="0"/>
                      </a:rPr>
                      <m:t>/</m:t>
                    </m:r>
                    <m:sSup>
                      <m:sSupPr>
                        <m:ctrlPr>
                          <a:rPr lang="en-US" altLang="ja-JP" sz="2700" i="1">
                            <a:latin typeface="Cambria Math" panose="02040503050406030204" pitchFamily="18" charset="0"/>
                          </a:rPr>
                        </m:ctrlPr>
                      </m:sSupPr>
                      <m:e>
                        <m:r>
                          <m:rPr>
                            <m:sty m:val="p"/>
                          </m:rPr>
                          <a:rPr lang="en-US" altLang="ja-JP" sz="2700">
                            <a:latin typeface="Cambria Math" panose="02040503050406030204" pitchFamily="18" charset="0"/>
                          </a:rPr>
                          <m:t>Γ</m:t>
                        </m:r>
                      </m:e>
                      <m:sup>
                        <m:r>
                          <a:rPr lang="en-US" altLang="ja-JP" sz="2700" i="1">
                            <a:latin typeface="Cambria Math" panose="02040503050406030204" pitchFamily="18" charset="0"/>
                          </a:rPr>
                          <m:t>2</m:t>
                        </m:r>
                      </m:sup>
                    </m:sSup>
                  </m:oMath>
                </a14:m>
                <a:r>
                  <a:rPr kumimoji="1" lang="en-US" altLang="ja-JP" sz="2700" dirty="0"/>
                  <a:t>, the timescale becomes longer as </a:t>
                </a:r>
                <a14:m>
                  <m:oMath xmlns:m="http://schemas.openxmlformats.org/officeDocument/2006/math">
                    <m:r>
                      <a:rPr kumimoji="1" lang="en-US" altLang="ja-JP" sz="2700" i="1">
                        <a:latin typeface="Cambria Math" panose="02040503050406030204" pitchFamily="18" charset="0"/>
                      </a:rPr>
                      <m:t>𝑊</m:t>
                    </m:r>
                    <m:r>
                      <a:rPr kumimoji="1" lang="en-US" altLang="ja-JP" sz="2700" i="1">
                        <a:latin typeface="Cambria Math" panose="02040503050406030204" pitchFamily="18" charset="0"/>
                      </a:rPr>
                      <m:t>/</m:t>
                    </m:r>
                    <m:r>
                      <a:rPr kumimoji="1" lang="en-US" altLang="ja-JP" sz="2700" i="1">
                        <a:latin typeface="Cambria Math" panose="02040503050406030204" pitchFamily="18" charset="0"/>
                      </a:rPr>
                      <m:t>𝑐</m:t>
                    </m:r>
                  </m:oMath>
                </a14:m>
                <a:r>
                  <a:rPr kumimoji="1" lang="en-US" altLang="ja-JP" sz="2700" dirty="0"/>
                  <a:t>.</a:t>
                </a:r>
                <a:endParaRPr kumimoji="1" lang="ja-JP" altLang="en-US" sz="27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126964" y="6343569"/>
                <a:ext cx="8712065" cy="369332"/>
              </a:xfrm>
              <a:prstGeom prst="rect">
                <a:avLst/>
              </a:prstGeom>
              <a:blipFill rotWithShape="0">
                <a:blip r:embed="rId11"/>
                <a:stretch>
                  <a:fillRect l="-630" t="-13333" r="-490" b="-2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11585162" y="4522808"/>
                <a:ext cx="4172361" cy="1754326"/>
              </a:xfrm>
              <a:prstGeom prst="rect">
                <a:avLst/>
              </a:prstGeom>
              <a:noFill/>
            </p:spPr>
            <p:txBody>
              <a:bodyPr wrap="none" rtlCol="0">
                <a:spAutoFit/>
              </a:bodyPr>
              <a:lstStyle/>
              <a:p>
                <a:r>
                  <a:rPr kumimoji="1" lang="en-US" altLang="ja-JP" sz="2700" dirty="0"/>
                  <a:t>So even if the shell</a:t>
                </a:r>
              </a:p>
              <a:p>
                <a:r>
                  <a:rPr lang="en-US" altLang="ja-JP" sz="2700" dirty="0"/>
                  <a:t>keeps emitting during</a:t>
                </a:r>
              </a:p>
              <a:p>
                <a14:m>
                  <m:oMath xmlns:m="http://schemas.openxmlformats.org/officeDocument/2006/math">
                    <m:r>
                      <a:rPr kumimoji="1" lang="en-US" altLang="ja-JP" sz="2700" i="1">
                        <a:latin typeface="Cambria Math" panose="02040503050406030204" pitchFamily="18" charset="0"/>
                      </a:rPr>
                      <m:t>𝑅</m:t>
                    </m:r>
                    <m:r>
                      <a:rPr kumimoji="1" lang="en-US" altLang="ja-JP" sz="2700" i="1">
                        <a:latin typeface="Cambria Math" panose="02040503050406030204" pitchFamily="18" charset="0"/>
                      </a:rPr>
                      <m:t>=0</m:t>
                    </m:r>
                  </m:oMath>
                </a14:m>
                <a:r>
                  <a:rPr kumimoji="1" lang="en-US" altLang="ja-JP" sz="2700" dirty="0"/>
                  <a:t> to </a:t>
                </a:r>
                <a14:m>
                  <m:oMath xmlns:m="http://schemas.openxmlformats.org/officeDocument/2006/math">
                    <m:r>
                      <a:rPr kumimoji="1" lang="en-US" altLang="ja-JP" sz="2700" i="1">
                        <a:latin typeface="Cambria Math" panose="02040503050406030204" pitchFamily="18" charset="0"/>
                      </a:rPr>
                      <m:t>𝑅</m:t>
                    </m:r>
                  </m:oMath>
                </a14:m>
                <a:r>
                  <a:rPr kumimoji="1" lang="en-US" altLang="ja-JP" sz="2700" dirty="0"/>
                  <a:t>, the observed</a:t>
                </a:r>
              </a:p>
              <a:p>
                <a:r>
                  <a:rPr lang="en-US" altLang="ja-JP" sz="2700" dirty="0"/>
                  <a:t>timescale becomes</a:t>
                </a:r>
                <a14:m>
                  <m:oMath xmlns:m="http://schemas.openxmlformats.org/officeDocument/2006/math">
                    <m:r>
                      <a:rPr kumimoji="1" lang="en-US" altLang="ja-JP" sz="2700">
                        <a:latin typeface="Cambria Math" panose="02040503050406030204" pitchFamily="18" charset="0"/>
                      </a:rPr>
                      <m:t> </m:t>
                    </m:r>
                    <m:r>
                      <a:rPr kumimoji="1" lang="en-US" altLang="ja-JP" sz="2700" i="1">
                        <a:latin typeface="Cambria Math" panose="02040503050406030204" pitchFamily="18" charset="0"/>
                      </a:rPr>
                      <m:t>𝛿</m:t>
                    </m:r>
                    <m:r>
                      <a:rPr kumimoji="1" lang="en-US" altLang="ja-JP" sz="2700" i="1">
                        <a:latin typeface="Cambria Math" panose="02040503050406030204" pitchFamily="18" charset="0"/>
                      </a:rPr>
                      <m:t>𝑡</m:t>
                    </m:r>
                  </m:oMath>
                </a14:m>
                <a:r>
                  <a:rPr kumimoji="1" lang="en-US" altLang="ja-JP" sz="2700" dirty="0"/>
                  <a:t>.</a:t>
                </a:r>
                <a:endParaRPr kumimoji="1" lang="ja-JP" altLang="en-US" sz="27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6199692" y="3015671"/>
                <a:ext cx="2847896" cy="1200329"/>
              </a:xfrm>
              <a:prstGeom prst="rect">
                <a:avLst/>
              </a:prstGeom>
              <a:blipFill rotWithShape="0">
                <a:blip r:embed="rId13"/>
                <a:stretch>
                  <a:fillRect l="-1713" t="-3046" r="-1713" b="-609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6414214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287059" y="3846762"/>
            <a:ext cx="13499416" cy="3354444"/>
          </a:xfrm>
          <a:prstGeom prst="rect">
            <a:avLst/>
          </a:prstGeom>
          <a:noFill/>
        </p:spPr>
        <p:txBody>
          <a:bodyPr wrap="square" rtlCol="0">
            <a:spAutoFit/>
          </a:bodyPr>
          <a:lstStyle/>
          <a:p>
            <a:pPr algn="ctr"/>
            <a:r>
              <a:rPr lang="ja-JP" altLang="en-US" sz="13198" dirty="0" smtClean="0"/>
              <a:t>超新星</a:t>
            </a:r>
            <a:endParaRPr lang="en-US" altLang="ja-JP" sz="13198" dirty="0" smtClean="0"/>
          </a:p>
          <a:p>
            <a:pPr algn="ctr"/>
            <a:r>
              <a:rPr lang="ja-JP" altLang="en-US" sz="7200" dirty="0" smtClean="0"/>
              <a:t>中エネルギーの世界</a:t>
            </a:r>
            <a:endParaRPr lang="en-US" altLang="ja-JP" sz="7200" dirty="0"/>
          </a:p>
        </p:txBody>
      </p:sp>
    </p:spTree>
    <p:extLst>
      <p:ext uri="{BB962C8B-B14F-4D97-AF65-F5344CB8AC3E}">
        <p14:creationId xmlns:p14="http://schemas.microsoft.com/office/powerpoint/2010/main" val="191396456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p:txBody>
          <a:bodyPr/>
          <a:lstStyle/>
          <a:p>
            <a:r>
              <a:rPr lang="ja-JP" altLang="en-US" dirty="0"/>
              <a:t>ジェット</a:t>
            </a:r>
            <a:r>
              <a:rPr lang="ja-JP" altLang="en-US" dirty="0" smtClean="0"/>
              <a:t>のローレンツ因子は</a:t>
            </a:r>
            <a:r>
              <a:rPr lang="en-US" altLang="ja-JP" dirty="0" smtClean="0"/>
              <a:t>100</a:t>
            </a:r>
            <a:r>
              <a:rPr lang="ja-JP" altLang="en-US" dirty="0" smtClean="0"/>
              <a:t>以上が要求される</a:t>
            </a:r>
            <a:endParaRPr lang="en-US" altLang="ja-JP" dirty="0"/>
          </a:p>
        </p:txBody>
      </p:sp>
      <p:sp>
        <p:nvSpPr>
          <p:cNvPr id="499715" name="Line 3"/>
          <p:cNvSpPr>
            <a:spLocks noChangeShapeType="1"/>
          </p:cNvSpPr>
          <p:nvPr/>
        </p:nvSpPr>
        <p:spPr bwMode="auto">
          <a:xfrm flipV="1">
            <a:off x="4932220" y="2442785"/>
            <a:ext cx="0" cy="378084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499716" name="Line 4"/>
          <p:cNvSpPr>
            <a:spLocks noChangeShapeType="1"/>
          </p:cNvSpPr>
          <p:nvPr/>
        </p:nvSpPr>
        <p:spPr bwMode="auto">
          <a:xfrm>
            <a:off x="4932220" y="6223627"/>
            <a:ext cx="658790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499717" name="Line 5"/>
          <p:cNvSpPr>
            <a:spLocks noChangeShapeType="1"/>
          </p:cNvSpPr>
          <p:nvPr/>
        </p:nvSpPr>
        <p:spPr bwMode="auto">
          <a:xfrm>
            <a:off x="6984541" y="2659446"/>
            <a:ext cx="3887980" cy="248326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499718" name="Line 6"/>
          <p:cNvSpPr>
            <a:spLocks noChangeShapeType="1"/>
          </p:cNvSpPr>
          <p:nvPr/>
        </p:nvSpPr>
        <p:spPr bwMode="auto">
          <a:xfrm>
            <a:off x="6227421" y="2766586"/>
            <a:ext cx="3887980" cy="2483261"/>
          </a:xfrm>
          <a:prstGeom prst="line">
            <a:avLst/>
          </a:prstGeom>
          <a:noFill/>
          <a:ln w="381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499719" name="Text Box 7"/>
          <p:cNvSpPr txBox="1">
            <a:spLocks noChangeArrowheads="1"/>
          </p:cNvSpPr>
          <p:nvPr/>
        </p:nvSpPr>
        <p:spPr bwMode="auto">
          <a:xfrm>
            <a:off x="10948710" y="4709386"/>
            <a:ext cx="272702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700"/>
              <a:t>Observer frame</a:t>
            </a:r>
          </a:p>
        </p:txBody>
      </p:sp>
      <p:sp>
        <p:nvSpPr>
          <p:cNvPr id="499720" name="Text Box 8"/>
          <p:cNvSpPr txBox="1">
            <a:spLocks noChangeArrowheads="1"/>
          </p:cNvSpPr>
          <p:nvPr/>
        </p:nvSpPr>
        <p:spPr bwMode="auto">
          <a:xfrm>
            <a:off x="10008262" y="5537933"/>
            <a:ext cx="2803973"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700">
                <a:solidFill>
                  <a:srgbClr val="0033CC"/>
                </a:solidFill>
              </a:rPr>
              <a:t>Comoving frame</a:t>
            </a:r>
          </a:p>
        </p:txBody>
      </p:sp>
      <p:sp>
        <p:nvSpPr>
          <p:cNvPr id="499721" name="Line 9"/>
          <p:cNvSpPr>
            <a:spLocks noChangeShapeType="1"/>
          </p:cNvSpPr>
          <p:nvPr/>
        </p:nvSpPr>
        <p:spPr bwMode="auto">
          <a:xfrm flipH="1">
            <a:off x="6227420" y="2659446"/>
            <a:ext cx="757121" cy="0"/>
          </a:xfrm>
          <a:prstGeom prst="line">
            <a:avLst/>
          </a:prstGeom>
          <a:noFill/>
          <a:ln w="9525">
            <a:solidFill>
              <a:srgbClr val="0033CC"/>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499722" name="Line 10"/>
          <p:cNvSpPr>
            <a:spLocks noChangeShapeType="1"/>
          </p:cNvSpPr>
          <p:nvPr/>
        </p:nvSpPr>
        <p:spPr bwMode="auto">
          <a:xfrm>
            <a:off x="6984540" y="2659447"/>
            <a:ext cx="0" cy="356418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499723" name="Line 11"/>
          <p:cNvSpPr>
            <a:spLocks noChangeShapeType="1"/>
          </p:cNvSpPr>
          <p:nvPr/>
        </p:nvSpPr>
        <p:spPr bwMode="auto">
          <a:xfrm>
            <a:off x="6227420" y="2766585"/>
            <a:ext cx="0" cy="3457041"/>
          </a:xfrm>
          <a:prstGeom prst="line">
            <a:avLst/>
          </a:prstGeom>
          <a:noFill/>
          <a:ln w="9525">
            <a:solidFill>
              <a:srgbClr val="0033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499724" name="Line 12"/>
          <p:cNvSpPr>
            <a:spLocks noChangeShapeType="1"/>
          </p:cNvSpPr>
          <p:nvPr/>
        </p:nvSpPr>
        <p:spPr bwMode="auto">
          <a:xfrm flipH="1">
            <a:off x="6227420" y="6437906"/>
            <a:ext cx="757121" cy="0"/>
          </a:xfrm>
          <a:prstGeom prst="line">
            <a:avLst/>
          </a:prstGeom>
          <a:noFill/>
          <a:ln w="9525">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499725" name="Text Box 13"/>
          <p:cNvSpPr txBox="1">
            <a:spLocks noChangeArrowheads="1"/>
          </p:cNvSpPr>
          <p:nvPr/>
        </p:nvSpPr>
        <p:spPr bwMode="auto">
          <a:xfrm>
            <a:off x="6013141" y="6437907"/>
            <a:ext cx="829073"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700">
                <a:solidFill>
                  <a:srgbClr val="0033CC"/>
                </a:solidFill>
              </a:rPr>
              <a:t>Γ</a:t>
            </a:r>
            <a:r>
              <a:rPr lang="en-US" altLang="ja-JP" sz="2700" baseline="30000">
                <a:solidFill>
                  <a:srgbClr val="0033CC"/>
                </a:solidFill>
              </a:rPr>
              <a:t>-1</a:t>
            </a:r>
            <a:endParaRPr lang="en-US" altLang="ja-JP" sz="2700">
              <a:solidFill>
                <a:srgbClr val="0033CC"/>
              </a:solidFill>
            </a:endParaRPr>
          </a:p>
        </p:txBody>
      </p:sp>
      <p:sp>
        <p:nvSpPr>
          <p:cNvPr id="499726" name="Line 14"/>
          <p:cNvSpPr>
            <a:spLocks noChangeShapeType="1"/>
          </p:cNvSpPr>
          <p:nvPr/>
        </p:nvSpPr>
        <p:spPr bwMode="auto">
          <a:xfrm>
            <a:off x="9903502" y="4495107"/>
            <a:ext cx="0" cy="1728521"/>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499727" name="Text Box 15"/>
          <p:cNvSpPr txBox="1">
            <a:spLocks noChangeArrowheads="1"/>
          </p:cNvSpPr>
          <p:nvPr/>
        </p:nvSpPr>
        <p:spPr bwMode="auto">
          <a:xfrm>
            <a:off x="9903503" y="6330768"/>
            <a:ext cx="780983"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700"/>
              <a:t>GeV</a:t>
            </a:r>
          </a:p>
        </p:txBody>
      </p:sp>
      <p:sp>
        <p:nvSpPr>
          <p:cNvPr id="499728" name="Line 16"/>
          <p:cNvSpPr>
            <a:spLocks noChangeShapeType="1"/>
          </p:cNvSpPr>
          <p:nvPr/>
        </p:nvSpPr>
        <p:spPr bwMode="auto">
          <a:xfrm flipV="1">
            <a:off x="9903502" y="3307046"/>
            <a:ext cx="0" cy="11880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499729" name="Line 17"/>
          <p:cNvSpPr>
            <a:spLocks noChangeShapeType="1"/>
          </p:cNvSpPr>
          <p:nvPr/>
        </p:nvSpPr>
        <p:spPr bwMode="auto">
          <a:xfrm flipH="1">
            <a:off x="7955941" y="3307046"/>
            <a:ext cx="19475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499730" name="Line 18"/>
          <p:cNvSpPr>
            <a:spLocks noChangeShapeType="1"/>
          </p:cNvSpPr>
          <p:nvPr/>
        </p:nvSpPr>
        <p:spPr bwMode="auto">
          <a:xfrm flipH="1">
            <a:off x="9253520" y="4602246"/>
            <a:ext cx="649982" cy="0"/>
          </a:xfrm>
          <a:prstGeom prst="line">
            <a:avLst/>
          </a:prstGeom>
          <a:noFill/>
          <a:ln w="9525">
            <a:solidFill>
              <a:srgbClr val="0033CC"/>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499731" name="Line 19"/>
          <p:cNvSpPr>
            <a:spLocks noChangeShapeType="1"/>
          </p:cNvSpPr>
          <p:nvPr/>
        </p:nvSpPr>
        <p:spPr bwMode="auto">
          <a:xfrm flipH="1">
            <a:off x="9253521" y="4602247"/>
            <a:ext cx="0" cy="1621380"/>
          </a:xfrm>
          <a:prstGeom prst="line">
            <a:avLst/>
          </a:prstGeom>
          <a:noFill/>
          <a:ln w="9525">
            <a:solidFill>
              <a:srgbClr val="0033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499732" name="Line 20"/>
          <p:cNvSpPr>
            <a:spLocks noChangeShapeType="1"/>
          </p:cNvSpPr>
          <p:nvPr/>
        </p:nvSpPr>
        <p:spPr bwMode="auto">
          <a:xfrm flipH="1">
            <a:off x="9144001" y="6330767"/>
            <a:ext cx="759502" cy="0"/>
          </a:xfrm>
          <a:prstGeom prst="line">
            <a:avLst/>
          </a:prstGeom>
          <a:noFill/>
          <a:ln w="9525">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499733" name="Text Box 21"/>
          <p:cNvSpPr txBox="1">
            <a:spLocks noChangeArrowheads="1"/>
          </p:cNvSpPr>
          <p:nvPr/>
        </p:nvSpPr>
        <p:spPr bwMode="auto">
          <a:xfrm>
            <a:off x="8927341" y="6437907"/>
            <a:ext cx="829073"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700">
                <a:solidFill>
                  <a:srgbClr val="0033CC"/>
                </a:solidFill>
              </a:rPr>
              <a:t>Γ</a:t>
            </a:r>
            <a:r>
              <a:rPr lang="en-US" altLang="ja-JP" sz="2700" baseline="30000">
                <a:solidFill>
                  <a:srgbClr val="0033CC"/>
                </a:solidFill>
              </a:rPr>
              <a:t>-1</a:t>
            </a:r>
            <a:endParaRPr lang="en-US" altLang="ja-JP" sz="2700">
              <a:solidFill>
                <a:srgbClr val="0033CC"/>
              </a:solidFill>
            </a:endParaRPr>
          </a:p>
        </p:txBody>
      </p:sp>
      <p:sp>
        <p:nvSpPr>
          <p:cNvPr id="499734" name="Line 22"/>
          <p:cNvSpPr>
            <a:spLocks noChangeShapeType="1"/>
          </p:cNvSpPr>
          <p:nvPr/>
        </p:nvSpPr>
        <p:spPr bwMode="auto">
          <a:xfrm flipV="1">
            <a:off x="9253521" y="4278446"/>
            <a:ext cx="0" cy="32380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499735" name="Line 23"/>
          <p:cNvSpPr>
            <a:spLocks noChangeShapeType="1"/>
          </p:cNvSpPr>
          <p:nvPr/>
        </p:nvSpPr>
        <p:spPr bwMode="auto">
          <a:xfrm flipH="1" flipV="1">
            <a:off x="8603541" y="4278446"/>
            <a:ext cx="649980" cy="0"/>
          </a:xfrm>
          <a:prstGeom prst="line">
            <a:avLst/>
          </a:prstGeom>
          <a:noFill/>
          <a:ln w="9525">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499736" name="Line 24"/>
          <p:cNvSpPr>
            <a:spLocks noChangeShapeType="1"/>
          </p:cNvSpPr>
          <p:nvPr/>
        </p:nvSpPr>
        <p:spPr bwMode="auto">
          <a:xfrm>
            <a:off x="7955940" y="3307046"/>
            <a:ext cx="0" cy="54046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499737" name="Text Box 25"/>
          <p:cNvSpPr txBox="1">
            <a:spLocks noChangeArrowheads="1"/>
          </p:cNvSpPr>
          <p:nvPr/>
        </p:nvSpPr>
        <p:spPr bwMode="auto">
          <a:xfrm>
            <a:off x="7632140" y="2659447"/>
            <a:ext cx="1059906"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700">
                <a:solidFill>
                  <a:srgbClr val="FF0000"/>
                </a:solidFill>
              </a:rPr>
              <a:t>Γ</a:t>
            </a:r>
            <a:r>
              <a:rPr lang="en-US" altLang="ja-JP" sz="2700" baseline="30000">
                <a:solidFill>
                  <a:srgbClr val="FF0000"/>
                </a:solidFill>
              </a:rPr>
              <a:t>β+1</a:t>
            </a:r>
            <a:endParaRPr lang="en-US" altLang="ja-JP" sz="2700">
              <a:solidFill>
                <a:srgbClr val="FF0000"/>
              </a:solidFill>
            </a:endParaRPr>
          </a:p>
        </p:txBody>
      </p:sp>
      <p:sp>
        <p:nvSpPr>
          <p:cNvPr id="499738" name="Line 26"/>
          <p:cNvSpPr>
            <a:spLocks noChangeShapeType="1"/>
          </p:cNvSpPr>
          <p:nvPr/>
        </p:nvSpPr>
        <p:spPr bwMode="auto">
          <a:xfrm>
            <a:off x="7848800" y="3954646"/>
            <a:ext cx="754741" cy="54046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499739" name="Text Box 27"/>
          <p:cNvSpPr txBox="1">
            <a:spLocks noChangeArrowheads="1"/>
          </p:cNvSpPr>
          <p:nvPr/>
        </p:nvSpPr>
        <p:spPr bwMode="auto">
          <a:xfrm>
            <a:off x="7415479" y="4385586"/>
            <a:ext cx="1059906"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700">
                <a:solidFill>
                  <a:srgbClr val="FF0000"/>
                </a:solidFill>
              </a:rPr>
              <a:t>Γ</a:t>
            </a:r>
            <a:r>
              <a:rPr lang="en-US" altLang="ja-JP" sz="2700" baseline="30000">
                <a:solidFill>
                  <a:srgbClr val="FF0000"/>
                </a:solidFill>
              </a:rPr>
              <a:t>β+1</a:t>
            </a:r>
            <a:endParaRPr lang="en-US" altLang="ja-JP" sz="2700">
              <a:solidFill>
                <a:srgbClr val="FF0000"/>
              </a:solidFill>
            </a:endParaRPr>
          </a:p>
        </p:txBody>
      </p:sp>
      <p:sp>
        <p:nvSpPr>
          <p:cNvPr id="499740" name="Text Box 28"/>
          <p:cNvSpPr txBox="1">
            <a:spLocks noChangeArrowheads="1"/>
          </p:cNvSpPr>
          <p:nvPr/>
        </p:nvSpPr>
        <p:spPr bwMode="auto">
          <a:xfrm>
            <a:off x="5363159" y="7195027"/>
            <a:ext cx="533030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700">
                <a:solidFill>
                  <a:srgbClr val="336600"/>
                </a:solidFill>
              </a:rPr>
              <a:t>Target photon number ∝Γ</a:t>
            </a:r>
            <a:r>
              <a:rPr lang="en-US" altLang="ja-JP" sz="2700" baseline="30000">
                <a:solidFill>
                  <a:srgbClr val="336600"/>
                </a:solidFill>
              </a:rPr>
              <a:t>2β+2</a:t>
            </a:r>
            <a:endParaRPr lang="en-US" altLang="ja-JP" sz="2700">
              <a:solidFill>
                <a:srgbClr val="336600"/>
              </a:solidFill>
            </a:endParaRPr>
          </a:p>
        </p:txBody>
      </p:sp>
      <p:sp>
        <p:nvSpPr>
          <p:cNvPr id="499741" name="Text Box 29"/>
          <p:cNvSpPr txBox="1">
            <a:spLocks noChangeArrowheads="1"/>
          </p:cNvSpPr>
          <p:nvPr/>
        </p:nvSpPr>
        <p:spPr bwMode="auto">
          <a:xfrm>
            <a:off x="2015638" y="8599747"/>
            <a:ext cx="14481850" cy="830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4799"/>
              <a:t>τ∝R×Photon Density∝R</a:t>
            </a:r>
            <a:r>
              <a:rPr lang="en-US" altLang="ja-JP" sz="4799" baseline="30000"/>
              <a:t>-2</a:t>
            </a:r>
            <a:r>
              <a:rPr lang="en-US" altLang="ja-JP" sz="4799"/>
              <a:t>∝Γ</a:t>
            </a:r>
            <a:r>
              <a:rPr lang="en-US" altLang="ja-JP" sz="4799" baseline="30000"/>
              <a:t>-4  </a:t>
            </a:r>
            <a:r>
              <a:rPr lang="en-US" altLang="ja-JP" sz="4799"/>
              <a:t>→  τ∝</a:t>
            </a:r>
            <a:r>
              <a:rPr lang="en-US" altLang="ja-JP" sz="4799">
                <a:solidFill>
                  <a:srgbClr val="FF0000"/>
                </a:solidFill>
              </a:rPr>
              <a:t>Γ</a:t>
            </a:r>
            <a:r>
              <a:rPr lang="en-US" altLang="ja-JP" sz="4799" baseline="30000">
                <a:solidFill>
                  <a:srgbClr val="FF0000"/>
                </a:solidFill>
              </a:rPr>
              <a:t>2β-2</a:t>
            </a:r>
          </a:p>
        </p:txBody>
      </p:sp>
      <p:sp>
        <p:nvSpPr>
          <p:cNvPr id="499742" name="Text Box 30"/>
          <p:cNvSpPr txBox="1">
            <a:spLocks noChangeArrowheads="1"/>
          </p:cNvSpPr>
          <p:nvPr/>
        </p:nvSpPr>
        <p:spPr bwMode="auto">
          <a:xfrm>
            <a:off x="12815321" y="2549926"/>
            <a:ext cx="161454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700"/>
              <a:t>β</a:t>
            </a:r>
            <a:r>
              <a:rPr lang="ja-JP" altLang="en-US" sz="2700"/>
              <a:t>～</a:t>
            </a:r>
            <a:r>
              <a:rPr lang="en-US" altLang="ja-JP" sz="2700"/>
              <a:t>-2.2</a:t>
            </a:r>
          </a:p>
        </p:txBody>
      </p:sp>
      <p:sp>
        <p:nvSpPr>
          <p:cNvPr id="499743" name="Text Box 31"/>
          <p:cNvSpPr txBox="1">
            <a:spLocks noChangeArrowheads="1"/>
          </p:cNvSpPr>
          <p:nvPr/>
        </p:nvSpPr>
        <p:spPr bwMode="auto">
          <a:xfrm>
            <a:off x="3963720" y="1957573"/>
            <a:ext cx="1172116"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700" dirty="0"/>
              <a:t>E n(E)</a:t>
            </a:r>
          </a:p>
        </p:txBody>
      </p:sp>
      <mc:AlternateContent xmlns:mc="http://schemas.openxmlformats.org/markup-compatibility/2006" xmlns:a14="http://schemas.microsoft.com/office/drawing/2010/main">
        <mc:Choice Requires="a14">
          <p:sp>
            <p:nvSpPr>
              <p:cNvPr id="2" name="テキスト ボックス 1"/>
              <p:cNvSpPr txBox="1"/>
              <p:nvPr/>
            </p:nvSpPr>
            <p:spPr>
              <a:xfrm>
                <a:off x="491603" y="3908467"/>
                <a:ext cx="2883674" cy="9849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𝐸</m:t>
                          </m:r>
                        </m:e>
                        <m:sub>
                          <m:r>
                            <m:rPr>
                              <m:sty m:val="p"/>
                            </m:rPr>
                            <a:rPr kumimoji="1" lang="en-US" altLang="ja-JP" sz="3200" b="0" i="0" smtClean="0">
                              <a:latin typeface="Cambria Math" panose="02040503050406030204" pitchFamily="18" charset="0"/>
                            </a:rPr>
                            <m:t>typ</m:t>
                          </m:r>
                        </m:sub>
                      </m:sSub>
                      <m:r>
                        <a:rPr kumimoji="1" lang="en-US" altLang="ja-JP" sz="3200" b="0" i="1" smtClean="0">
                          <a:latin typeface="Cambria Math" panose="02040503050406030204" pitchFamily="18" charset="0"/>
                        </a:rPr>
                        <m:t>∼</m:t>
                      </m:r>
                      <m:f>
                        <m:fPr>
                          <m:ctrlPr>
                            <a:rPr kumimoji="1" lang="en-US" altLang="ja-JP" sz="3200" b="0" i="1" smtClean="0">
                              <a:latin typeface="Cambria Math" panose="02040503050406030204" pitchFamily="18" charset="0"/>
                            </a:rPr>
                          </m:ctrlPr>
                        </m:fPr>
                        <m:num>
                          <m:sSup>
                            <m:sSupPr>
                              <m:ctrlPr>
                                <a:rPr kumimoji="1" lang="en-US" altLang="ja-JP" sz="3200" b="0" i="1" smtClean="0">
                                  <a:latin typeface="Cambria Math" panose="02040503050406030204" pitchFamily="18" charset="0"/>
                                </a:rPr>
                              </m:ctrlPr>
                            </m:sSupPr>
                            <m:e>
                              <m:d>
                                <m:dPr>
                                  <m:ctrlPr>
                                    <a:rPr kumimoji="1" lang="en-US" altLang="ja-JP" sz="3200" b="0" i="1" smtClean="0">
                                      <a:latin typeface="Cambria Math" panose="02040503050406030204" pitchFamily="18" charset="0"/>
                                    </a:rPr>
                                  </m:ctrlPr>
                                </m:dPr>
                                <m:e>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𝑚</m:t>
                                      </m:r>
                                    </m:e>
                                    <m:sub>
                                      <m:r>
                                        <m:rPr>
                                          <m:sty m:val="p"/>
                                        </m:rPr>
                                        <a:rPr kumimoji="1" lang="en-US" altLang="ja-JP" sz="3200" b="0" i="0" smtClean="0">
                                          <a:latin typeface="Cambria Math" panose="02040503050406030204" pitchFamily="18" charset="0"/>
                                        </a:rPr>
                                        <m:t>e</m:t>
                                      </m:r>
                                    </m:sub>
                                  </m:sSub>
                                  <m:sSup>
                                    <m:sSupPr>
                                      <m:ctrlPr>
                                        <a:rPr kumimoji="1" lang="en-US" altLang="ja-JP" sz="3200" b="0" i="1" smtClean="0">
                                          <a:latin typeface="Cambria Math" panose="02040503050406030204" pitchFamily="18" charset="0"/>
                                        </a:rPr>
                                      </m:ctrlPr>
                                    </m:sSupPr>
                                    <m:e>
                                      <m:r>
                                        <a:rPr kumimoji="1" lang="en-US" altLang="ja-JP" sz="3200" b="0" i="1" smtClean="0">
                                          <a:latin typeface="Cambria Math" panose="02040503050406030204" pitchFamily="18" charset="0"/>
                                        </a:rPr>
                                        <m:t>𝑐</m:t>
                                      </m:r>
                                    </m:e>
                                    <m:sup>
                                      <m:r>
                                        <a:rPr kumimoji="1" lang="en-US" altLang="ja-JP" sz="3200" b="0" i="1" smtClean="0">
                                          <a:latin typeface="Cambria Math" panose="02040503050406030204" pitchFamily="18" charset="0"/>
                                        </a:rPr>
                                        <m:t>2</m:t>
                                      </m:r>
                                    </m:sup>
                                  </m:sSup>
                                </m:e>
                              </m:d>
                            </m:e>
                            <m:sup>
                              <m:r>
                                <a:rPr kumimoji="1" lang="en-US" altLang="ja-JP" sz="3200" b="0" i="1" smtClean="0">
                                  <a:latin typeface="Cambria Math" panose="02040503050406030204" pitchFamily="18" charset="0"/>
                                </a:rPr>
                                <m:t>2</m:t>
                              </m:r>
                            </m:sup>
                          </m:sSup>
                        </m:num>
                        <m:den>
                          <m:r>
                            <a:rPr kumimoji="1" lang="en-US" altLang="ja-JP" sz="3200" b="0" i="1" smtClean="0">
                              <a:latin typeface="Cambria Math" panose="02040503050406030204" pitchFamily="18" charset="0"/>
                            </a:rPr>
                            <m:t>𝐸</m:t>
                          </m:r>
                        </m:den>
                      </m:f>
                    </m:oMath>
                  </m:oMathPara>
                </a14:m>
                <a:endParaRPr kumimoji="1" lang="ja-JP" altLang="en-US" sz="3200" dirty="0" smtClean="0"/>
              </a:p>
            </p:txBody>
          </p:sp>
        </mc:Choice>
        <mc:Fallback xmlns="">
          <p:sp>
            <p:nvSpPr>
              <p:cNvPr id="2" name="テキスト ボックス 1"/>
              <p:cNvSpPr txBox="1">
                <a:spLocks noRot="1" noChangeAspect="1" noMove="1" noResize="1" noEditPoints="1" noAdjustHandles="1" noChangeArrowheads="1" noChangeShapeType="1" noTextEdit="1"/>
              </p:cNvSpPr>
              <p:nvPr/>
            </p:nvSpPr>
            <p:spPr>
              <a:xfrm>
                <a:off x="491603" y="3908467"/>
                <a:ext cx="2883674" cy="984950"/>
              </a:xfrm>
              <a:prstGeom prst="rect">
                <a:avLst/>
              </a:prstGeom>
              <a:blipFill rotWithShape="0">
                <a:blip r:embed="rId2"/>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38400534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火の玉</a:t>
            </a:r>
            <a:r>
              <a:rPr lang="ja-JP" altLang="en-US" dirty="0"/>
              <a:t>モデル</a:t>
            </a:r>
            <a:endParaRPr kumimoji="1" lang="ja-JP" altLang="en-US" dirty="0"/>
          </a:p>
        </p:txBody>
      </p:sp>
      <p:sp>
        <p:nvSpPr>
          <p:cNvPr id="3" name="テキスト ボックス 2"/>
          <p:cNvSpPr txBox="1"/>
          <p:nvPr/>
        </p:nvSpPr>
        <p:spPr>
          <a:xfrm>
            <a:off x="800357" y="1584206"/>
            <a:ext cx="7144905" cy="507831"/>
          </a:xfrm>
          <a:prstGeom prst="rect">
            <a:avLst/>
          </a:prstGeom>
          <a:noFill/>
        </p:spPr>
        <p:txBody>
          <a:bodyPr wrap="none" rtlCol="0">
            <a:spAutoFit/>
          </a:bodyPr>
          <a:lstStyle/>
          <a:p>
            <a:r>
              <a:rPr kumimoji="1" lang="en-US" altLang="ja-JP" sz="2700" dirty="0"/>
              <a:t>Applicable especially for gamma-ray burst.</a:t>
            </a:r>
            <a:endParaRPr kumimoji="1" lang="ja-JP" altLang="en-US" sz="2700" dirty="0"/>
          </a:p>
        </p:txBody>
      </p:sp>
      <p:pic>
        <p:nvPicPr>
          <p:cNvPr id="18438" name="Picture 6" descr="ãcollapsar simulation accretion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062" y="2592942"/>
            <a:ext cx="6407625" cy="384457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テキスト ボックス 3"/>
              <p:cNvSpPr txBox="1"/>
              <p:nvPr/>
            </p:nvSpPr>
            <p:spPr>
              <a:xfrm>
                <a:off x="1348062" y="6657356"/>
                <a:ext cx="10657085" cy="2585323"/>
              </a:xfrm>
              <a:prstGeom prst="rect">
                <a:avLst/>
              </a:prstGeom>
              <a:noFill/>
            </p:spPr>
            <p:txBody>
              <a:bodyPr wrap="none" rtlCol="0">
                <a:spAutoFit/>
              </a:bodyPr>
              <a:lstStyle/>
              <a:p>
                <a:r>
                  <a:rPr kumimoji="1" lang="en-US" altLang="ja-JP" sz="2700" dirty="0"/>
                  <a:t>Viscous heating or neutrino pair annihilation:</a:t>
                </a:r>
              </a:p>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𝜈</m:t>
                      </m:r>
                      <m:r>
                        <a:rPr kumimoji="1" lang="en-US" altLang="ja-JP" sz="2700" i="1">
                          <a:latin typeface="Cambria Math" panose="02040503050406030204" pitchFamily="18" charset="0"/>
                        </a:rPr>
                        <m:t>+</m:t>
                      </m:r>
                      <m:acc>
                        <m:accPr>
                          <m:chr m:val="̅"/>
                          <m:ctrlPr>
                            <a:rPr kumimoji="1" lang="en-US" altLang="ja-JP" sz="2700" i="1">
                              <a:latin typeface="Cambria Math" panose="02040503050406030204" pitchFamily="18" charset="0"/>
                            </a:rPr>
                          </m:ctrlPr>
                        </m:accPr>
                        <m:e>
                          <m:r>
                            <a:rPr kumimoji="1" lang="en-US" altLang="ja-JP" sz="2700" i="1">
                              <a:latin typeface="Cambria Math" panose="02040503050406030204" pitchFamily="18" charset="0"/>
                            </a:rPr>
                            <m:t>𝜈</m:t>
                          </m:r>
                        </m:e>
                      </m:acc>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𝑒</m:t>
                          </m:r>
                        </m:e>
                        <m:sup>
                          <m:r>
                            <a:rPr kumimoji="1" lang="en-US" altLang="ja-JP" sz="2700" i="1">
                              <a:latin typeface="Cambria Math" panose="02040503050406030204" pitchFamily="18" charset="0"/>
                            </a:rPr>
                            <m:t>−</m:t>
                          </m:r>
                        </m:sup>
                      </m:sSup>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𝑒</m:t>
                          </m:r>
                        </m:e>
                        <m:sup>
                          <m:r>
                            <a:rPr kumimoji="1" lang="en-US" altLang="ja-JP" sz="2700" i="1">
                              <a:latin typeface="Cambria Math" panose="02040503050406030204" pitchFamily="18" charset="0"/>
                            </a:rPr>
                            <m:t>+</m:t>
                          </m:r>
                        </m:sup>
                      </m:sSup>
                    </m:oMath>
                  </m:oMathPara>
                </a14:m>
                <a:endParaRPr kumimoji="1" lang="en-US" altLang="ja-JP" sz="2700" dirty="0"/>
              </a:p>
              <a:p>
                <a:r>
                  <a:rPr lang="en-US" altLang="ja-JP" sz="2700" dirty="0"/>
                  <a:t> will deposit energy along the axis.</a:t>
                </a:r>
              </a:p>
              <a:p>
                <a:endParaRPr kumimoji="1" lang="en-US" altLang="ja-JP" sz="2700" dirty="0"/>
              </a:p>
              <a:p>
                <a:r>
                  <a:rPr lang="en-US" altLang="ja-JP" sz="2700" dirty="0" err="1"/>
                  <a:t>Photon+electron</a:t>
                </a:r>
                <a:r>
                  <a:rPr lang="en-US" altLang="ja-JP" sz="2700" dirty="0"/>
                  <a:t>/positron energy density &gt;&gt; rest mass energy</a:t>
                </a:r>
              </a:p>
              <a:p>
                <a:r>
                  <a:rPr kumimoji="1" lang="en-US" altLang="ja-JP" sz="2700" dirty="0"/>
                  <a:t> =Radiation dominated plasma (fireball)</a:t>
                </a:r>
                <a:endParaRPr kumimoji="1" lang="ja-JP" altLang="en-US" sz="27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1348062" y="6657356"/>
                <a:ext cx="10657085" cy="2585323"/>
              </a:xfrm>
              <a:prstGeom prst="rect">
                <a:avLst/>
              </a:prstGeom>
              <a:blipFill rotWithShape="0">
                <a:blip r:embed="rId3"/>
                <a:stretch>
                  <a:fillRect l="-1087" t="-2123" r="-114" b="-5660"/>
                </a:stretch>
              </a:blipFill>
            </p:spPr>
            <p:txBody>
              <a:bodyPr/>
              <a:lstStyle/>
              <a:p>
                <a:r>
                  <a:rPr lang="ja-JP" altLang="en-US">
                    <a:noFill/>
                  </a:rPr>
                  <a:t> </a:t>
                </a:r>
              </a:p>
            </p:txBody>
          </p:sp>
        </mc:Fallback>
      </mc:AlternateContent>
      <p:sp>
        <p:nvSpPr>
          <p:cNvPr id="5" name="テキスト ボックス 4"/>
          <p:cNvSpPr txBox="1"/>
          <p:nvPr/>
        </p:nvSpPr>
        <p:spPr>
          <a:xfrm>
            <a:off x="9459331" y="1838121"/>
            <a:ext cx="5072222" cy="584775"/>
          </a:xfrm>
          <a:prstGeom prst="rect">
            <a:avLst/>
          </a:prstGeom>
          <a:noFill/>
        </p:spPr>
        <p:txBody>
          <a:bodyPr wrap="none" rtlCol="0">
            <a:spAutoFit/>
          </a:bodyPr>
          <a:lstStyle/>
          <a:p>
            <a:r>
              <a:rPr kumimoji="1" lang="ja-JP" altLang="en-US" sz="3200" dirty="0" smtClean="0">
                <a:solidFill>
                  <a:srgbClr val="FF0000"/>
                </a:solidFill>
              </a:rPr>
              <a:t>高温の輻射</a:t>
            </a:r>
            <a:r>
              <a:rPr kumimoji="1" lang="en-US" altLang="ja-JP" sz="3200" dirty="0" smtClean="0">
                <a:solidFill>
                  <a:srgbClr val="FF0000"/>
                </a:solidFill>
              </a:rPr>
              <a:t>+</a:t>
            </a:r>
            <a:r>
              <a:rPr kumimoji="1" lang="ja-JP" altLang="en-US" sz="3200" dirty="0" smtClean="0">
                <a:solidFill>
                  <a:srgbClr val="FF0000"/>
                </a:solidFill>
              </a:rPr>
              <a:t>少量のバリオン</a:t>
            </a:r>
            <a:endParaRPr kumimoji="1" lang="ja-JP" altLang="en-US" sz="3200" dirty="0">
              <a:solidFill>
                <a:srgbClr val="FF0000"/>
              </a:solidFill>
            </a:endParaRPr>
          </a:p>
        </p:txBody>
      </p:sp>
      <p:sp>
        <p:nvSpPr>
          <p:cNvPr id="6" name="テキスト ボックス 5"/>
          <p:cNvSpPr txBox="1"/>
          <p:nvPr/>
        </p:nvSpPr>
        <p:spPr>
          <a:xfrm>
            <a:off x="9630888" y="2945081"/>
            <a:ext cx="7867859" cy="1569660"/>
          </a:xfrm>
          <a:prstGeom prst="rect">
            <a:avLst/>
          </a:prstGeom>
          <a:noFill/>
        </p:spPr>
        <p:txBody>
          <a:bodyPr wrap="none" rtlCol="0">
            <a:spAutoFit/>
          </a:bodyPr>
          <a:lstStyle/>
          <a:p>
            <a:r>
              <a:rPr kumimoji="1" lang="ja-JP" altLang="en-US" sz="3200" dirty="0" smtClean="0"/>
              <a:t>高温なので、電子・陽電子対を大量に含み、</a:t>
            </a:r>
            <a:endParaRPr kumimoji="1" lang="en-US" altLang="ja-JP" sz="3200" dirty="0" smtClean="0"/>
          </a:p>
          <a:p>
            <a:r>
              <a:rPr kumimoji="1" lang="ja-JP" altLang="en-US" sz="3200" dirty="0"/>
              <a:t>光子</a:t>
            </a:r>
            <a:r>
              <a:rPr kumimoji="1" lang="ja-JP" altLang="en-US" sz="3200" dirty="0" smtClean="0"/>
              <a:t>は</a:t>
            </a:r>
            <a:r>
              <a:rPr kumimoji="1" lang="ja-JP" altLang="en-US" sz="3200" dirty="0"/>
              <a:t>頻繁</a:t>
            </a:r>
            <a:r>
              <a:rPr kumimoji="1" lang="ja-JP" altLang="en-US" sz="3200" dirty="0" smtClean="0"/>
              <a:t>に散乱され、光子と電子・陽電子</a:t>
            </a:r>
            <a:endParaRPr kumimoji="1" lang="en-US" altLang="ja-JP" sz="3200" dirty="0" smtClean="0"/>
          </a:p>
          <a:p>
            <a:r>
              <a:rPr kumimoji="1" lang="ja-JP" altLang="en-US" sz="3200" dirty="0" smtClean="0"/>
              <a:t>は一流体として振る舞う。</a:t>
            </a:r>
          </a:p>
        </p:txBody>
      </p:sp>
    </p:spTree>
    <p:extLst>
      <p:ext uri="{BB962C8B-B14F-4D97-AF65-F5344CB8AC3E}">
        <p14:creationId xmlns:p14="http://schemas.microsoft.com/office/powerpoint/2010/main" val="74215079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ChangeArrowheads="1"/>
          </p:cNvSpPr>
          <p:nvPr>
            <p:ph type="title"/>
          </p:nvPr>
        </p:nvSpPr>
        <p:spPr/>
        <p:txBody>
          <a:bodyPr/>
          <a:lstStyle/>
          <a:p>
            <a:r>
              <a:rPr lang="en-US" altLang="ja-JP" dirty="0"/>
              <a:t>Fireball = Fluid</a:t>
            </a:r>
            <a:endParaRPr lang="ja-JP" altLang="en-US" dirty="0"/>
          </a:p>
        </p:txBody>
      </p:sp>
      <p:graphicFrame>
        <p:nvGraphicFramePr>
          <p:cNvPr id="645123" name="Object 3"/>
          <p:cNvGraphicFramePr>
            <a:graphicFrameLocks noChangeAspect="1"/>
          </p:cNvGraphicFramePr>
          <p:nvPr>
            <p:extLst/>
          </p:nvPr>
        </p:nvGraphicFramePr>
        <p:xfrm>
          <a:off x="6514078" y="6428703"/>
          <a:ext cx="7877135" cy="3066617"/>
        </p:xfrm>
        <a:graphic>
          <a:graphicData uri="http://schemas.openxmlformats.org/presentationml/2006/ole">
            <mc:AlternateContent xmlns:mc="http://schemas.openxmlformats.org/markup-compatibility/2006">
              <mc:Choice xmlns:v="urn:schemas-microsoft-com:vml" Requires="v">
                <p:oleObj spid="_x0000_s107610" name="数式" r:id="rId3" imgW="3327120" imgH="1295280" progId="Equation.3">
                  <p:embed/>
                </p:oleObj>
              </mc:Choice>
              <mc:Fallback>
                <p:oleObj name="数式" r:id="rId3" imgW="3327120" imgH="12952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4078" y="6428703"/>
                        <a:ext cx="7877135" cy="3066617"/>
                      </a:xfrm>
                      <a:prstGeom prst="rect">
                        <a:avLst/>
                      </a:prstGeom>
                      <a:noFill/>
                      <a:ln>
                        <a:noFill/>
                      </a:ln>
                      <a:effectLst/>
                    </p:spPr>
                  </p:pic>
                </p:oleObj>
              </mc:Fallback>
            </mc:AlternateContent>
          </a:graphicData>
        </a:graphic>
      </p:graphicFrame>
      <p:graphicFrame>
        <p:nvGraphicFramePr>
          <p:cNvPr id="645125" name="Object 5"/>
          <p:cNvGraphicFramePr>
            <a:graphicFrameLocks noChangeAspect="1"/>
          </p:cNvGraphicFramePr>
          <p:nvPr>
            <p:extLst/>
          </p:nvPr>
        </p:nvGraphicFramePr>
        <p:xfrm>
          <a:off x="11399523" y="9038190"/>
          <a:ext cx="3788900" cy="914259"/>
        </p:xfrm>
        <a:graphic>
          <a:graphicData uri="http://schemas.openxmlformats.org/presentationml/2006/ole">
            <mc:AlternateContent xmlns:mc="http://schemas.openxmlformats.org/markup-compatibility/2006">
              <mc:Choice xmlns:v="urn:schemas-microsoft-com:vml" Requires="v">
                <p:oleObj spid="_x0000_s107611" name="数式" r:id="rId5" imgW="1104840" imgH="266400" progId="Equation.3">
                  <p:embed/>
                </p:oleObj>
              </mc:Choice>
              <mc:Fallback>
                <p:oleObj name="数式" r:id="rId5" imgW="1104840" imgH="266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99523" y="9038190"/>
                        <a:ext cx="3788900" cy="9142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2" name="テキスト ボックス 1"/>
              <p:cNvSpPr txBox="1"/>
              <p:nvPr/>
            </p:nvSpPr>
            <p:spPr>
              <a:xfrm>
                <a:off x="2621570" y="1323458"/>
                <a:ext cx="13228666" cy="2585323"/>
              </a:xfrm>
              <a:prstGeom prst="rect">
                <a:avLst/>
              </a:prstGeom>
              <a:noFill/>
            </p:spPr>
            <p:txBody>
              <a:bodyPr wrap="square" rtlCol="0">
                <a:spAutoFit/>
              </a:bodyPr>
              <a:lstStyle/>
              <a:p>
                <a:r>
                  <a:rPr kumimoji="1" lang="en-US" altLang="ja-JP" sz="2700" dirty="0"/>
                  <a:t>When the initial temperature </a:t>
                </a:r>
                <a14:m>
                  <m:oMath xmlns:m="http://schemas.openxmlformats.org/officeDocument/2006/math">
                    <m:r>
                      <a:rPr kumimoji="1" lang="en-US" altLang="ja-JP" sz="2700" i="1">
                        <a:latin typeface="Cambria Math" panose="02040503050406030204" pitchFamily="18" charset="0"/>
                      </a:rPr>
                      <m:t>≥</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𝑚</m:t>
                        </m:r>
                      </m:e>
                      <m:sub>
                        <m:r>
                          <m:rPr>
                            <m:sty m:val="p"/>
                          </m:rPr>
                          <a:rPr kumimoji="1" lang="en-US" altLang="ja-JP" sz="2700">
                            <a:latin typeface="Cambria Math" panose="02040503050406030204" pitchFamily="18" charset="0"/>
                          </a:rPr>
                          <m:t>e</m:t>
                        </m:r>
                      </m:sub>
                    </m:sSub>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𝑐</m:t>
                        </m:r>
                      </m:e>
                      <m:sup>
                        <m:r>
                          <a:rPr kumimoji="1" lang="en-US" altLang="ja-JP" sz="2700" i="1">
                            <a:latin typeface="Cambria Math" panose="02040503050406030204" pitchFamily="18" charset="0"/>
                          </a:rPr>
                          <m:t>2</m:t>
                        </m:r>
                      </m:sup>
                    </m:sSup>
                  </m:oMath>
                </a14:m>
                <a:r>
                  <a:rPr kumimoji="1" lang="en-US" altLang="ja-JP" sz="2700" dirty="0"/>
                  <a:t>, huge amount of electron/positron are produced. </a:t>
                </a:r>
              </a:p>
              <a:p>
                <a:endParaRPr lang="en-US" altLang="ja-JP" sz="2700" dirty="0"/>
              </a:p>
              <a:p>
                <a:endParaRPr kumimoji="1" lang="en-US" altLang="ja-JP" sz="2700" dirty="0"/>
              </a:p>
              <a:p>
                <a:r>
                  <a:rPr kumimoji="1" lang="en-US" altLang="ja-JP" sz="2700" dirty="0"/>
                  <a:t>Photons are scattered by those particles (Thomson scattering).</a:t>
                </a:r>
              </a:p>
              <a:p>
                <a:r>
                  <a:rPr lang="en-US" altLang="ja-JP" sz="2700" dirty="0"/>
                  <a:t>Optical depth</a:t>
                </a:r>
                <a:endParaRPr kumimoji="1" lang="ja-JP" altLang="en-US" sz="2700" dirty="0"/>
              </a:p>
            </p:txBody>
          </p:sp>
        </mc:Choice>
        <mc:Fallback xmlns="">
          <p:sp>
            <p:nvSpPr>
              <p:cNvPr id="2" name="テキスト ボックス 1"/>
              <p:cNvSpPr txBox="1">
                <a:spLocks noRot="1" noChangeAspect="1" noMove="1" noResize="1" noEditPoints="1" noAdjustHandles="1" noChangeArrowheads="1" noChangeShapeType="1" noTextEdit="1"/>
              </p:cNvSpPr>
              <p:nvPr/>
            </p:nvSpPr>
            <p:spPr>
              <a:xfrm>
                <a:off x="223042" y="882441"/>
                <a:ext cx="8820472" cy="1754326"/>
              </a:xfrm>
              <a:prstGeom prst="rect">
                <a:avLst/>
              </a:prstGeom>
              <a:blipFill rotWithShape="0">
                <a:blip r:embed="rId7"/>
                <a:stretch>
                  <a:fillRect l="-622" t="-2778" b="-4514"/>
                </a:stretch>
              </a:blipFill>
            </p:spPr>
            <p:txBody>
              <a:bodyPr/>
              <a:lstStyle/>
              <a:p>
                <a:r>
                  <a:rPr lang="ja-JP" altLang="en-US">
                    <a:noFill/>
                  </a:rPr>
                  <a:t> </a:t>
                </a:r>
              </a:p>
            </p:txBody>
          </p:sp>
        </mc:Fallback>
      </mc:AlternateContent>
      <p:pic>
        <p:nvPicPr>
          <p:cNvPr id="3" name="図 2"/>
          <p:cNvPicPr>
            <a:picLocks noChangeAspect="1"/>
          </p:cNvPicPr>
          <p:nvPr/>
        </p:nvPicPr>
        <p:blipFill>
          <a:blip r:embed="rId8"/>
          <a:stretch>
            <a:fillRect/>
          </a:stretch>
        </p:blipFill>
        <p:spPr>
          <a:xfrm>
            <a:off x="5135503" y="3605345"/>
            <a:ext cx="8200800" cy="1065830"/>
          </a:xfrm>
          <a:prstGeom prst="rect">
            <a:avLst/>
          </a:prstGeom>
        </p:spPr>
      </p:pic>
      <p:sp>
        <p:nvSpPr>
          <p:cNvPr id="4" name="テキスト ボックス 3"/>
          <p:cNvSpPr txBox="1"/>
          <p:nvPr/>
        </p:nvSpPr>
        <p:spPr>
          <a:xfrm>
            <a:off x="3402396" y="4671175"/>
            <a:ext cx="10180992" cy="507831"/>
          </a:xfrm>
          <a:prstGeom prst="rect">
            <a:avLst/>
          </a:prstGeom>
          <a:noFill/>
        </p:spPr>
        <p:txBody>
          <a:bodyPr wrap="none" rtlCol="0">
            <a:spAutoFit/>
          </a:bodyPr>
          <a:lstStyle/>
          <a:p>
            <a:r>
              <a:rPr kumimoji="1" lang="en-US" altLang="ja-JP" sz="2700" dirty="0">
                <a:solidFill>
                  <a:srgbClr val="FF0000"/>
                </a:solidFill>
              </a:rPr>
              <a:t>Photons are confined in the plasma: One-fluid approximation.</a:t>
            </a:r>
            <a:endParaRPr kumimoji="1" lang="ja-JP" altLang="en-US" sz="2700" dirty="0">
              <a:solidFill>
                <a:srgbClr val="FF0000"/>
              </a:solidFill>
            </a:endParaRPr>
          </a:p>
        </p:txBody>
      </p:sp>
      <mc:AlternateContent xmlns:mc="http://schemas.openxmlformats.org/markup-compatibility/2006" xmlns:a14="http://schemas.microsoft.com/office/drawing/2010/main">
        <mc:Choice Requires="a14">
          <p:sp>
            <p:nvSpPr>
              <p:cNvPr id="5" name="テキスト ボックス 4"/>
              <p:cNvSpPr txBox="1"/>
              <p:nvPr/>
            </p:nvSpPr>
            <p:spPr>
              <a:xfrm>
                <a:off x="2826273" y="5355327"/>
                <a:ext cx="11541108" cy="971292"/>
              </a:xfrm>
              <a:prstGeom prst="rect">
                <a:avLst/>
              </a:prstGeom>
              <a:noFill/>
            </p:spPr>
            <p:txBody>
              <a:bodyPr wrap="none" lIns="0" tIns="0" rIns="0" bIns="0" rtlCol="0">
                <a:spAutoFit/>
              </a:bodyPr>
              <a:lstStyle/>
              <a:p>
                <a14:m>
                  <m:oMath xmlns:m="http://schemas.openxmlformats.org/officeDocument/2006/math">
                    <m:r>
                      <a:rPr kumimoji="1" lang="en-US" altLang="ja-JP" sz="2700" i="1">
                        <a:latin typeface="Cambria Math" panose="02040503050406030204" pitchFamily="18" charset="0"/>
                      </a:rPr>
                      <m:t>𝑃</m:t>
                    </m:r>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𝑒</m:t>
                        </m:r>
                      </m:num>
                      <m:den>
                        <m:r>
                          <a:rPr kumimoji="1" lang="en-US" altLang="ja-JP" sz="2700" i="1">
                            <a:latin typeface="Cambria Math" panose="02040503050406030204" pitchFamily="18" charset="0"/>
                          </a:rPr>
                          <m:t>3</m:t>
                        </m:r>
                      </m:den>
                    </m:f>
                    <m:r>
                      <a:rPr kumimoji="1" lang="en-US" altLang="ja-JP" sz="2700" i="1">
                        <a:latin typeface="Cambria Math" panose="02040503050406030204" pitchFamily="18" charset="0"/>
                      </a:rPr>
                      <m:t>, </m:t>
                    </m:r>
                    <m:r>
                      <a:rPr kumimoji="1" lang="en-US" altLang="ja-JP" sz="2700" i="1">
                        <a:latin typeface="Cambria Math" panose="02040503050406030204" pitchFamily="18" charset="0"/>
                      </a:rPr>
                      <m:t>𝑒</m:t>
                    </m:r>
                    <m:r>
                      <a:rPr kumimoji="1" lang="en-US" altLang="ja-JP" sz="2700" i="1">
                        <a:latin typeface="Cambria Math" panose="02040503050406030204" pitchFamily="18" charset="0"/>
                      </a:rPr>
                      <m:t>:</m:t>
                    </m:r>
                  </m:oMath>
                </a14:m>
                <a:r>
                  <a:rPr kumimoji="1" lang="ja-JP" altLang="en-US" sz="2700" dirty="0"/>
                  <a:t> </a:t>
                </a:r>
                <a:r>
                  <a:rPr kumimoji="1" lang="en-US" altLang="ja-JP" sz="2700" dirty="0"/>
                  <a:t>Radiation energy density, </a:t>
                </a:r>
                <a14:m>
                  <m:oMath xmlns:m="http://schemas.openxmlformats.org/officeDocument/2006/math">
                    <m:r>
                      <a:rPr kumimoji="1" lang="en-US" altLang="ja-JP" sz="2700" i="1">
                        <a:latin typeface="Cambria Math" panose="02040503050406030204" pitchFamily="18" charset="0"/>
                      </a:rPr>
                      <m:t>𝜌</m:t>
                    </m:r>
                    <m:r>
                      <a:rPr kumimoji="1" lang="en-US" altLang="ja-JP" sz="2700" i="1">
                        <a:latin typeface="Cambria Math" panose="02040503050406030204" pitchFamily="18" charset="0"/>
                      </a:rPr>
                      <m:t>:</m:t>
                    </m:r>
                  </m:oMath>
                </a14:m>
                <a:r>
                  <a:rPr kumimoji="1" lang="ja-JP" altLang="en-US" sz="2700" dirty="0"/>
                  <a:t> </a:t>
                </a:r>
                <a:r>
                  <a:rPr kumimoji="1" lang="en-US" altLang="ja-JP" sz="2700" dirty="0"/>
                  <a:t>baryon rest mass energy density.</a:t>
                </a:r>
              </a:p>
              <a:p>
                <a:r>
                  <a:rPr lang="en-US" altLang="ja-JP" sz="2700" dirty="0"/>
                  <a:t>Spherically symmetric relativistic fluid equations:</a:t>
                </a:r>
                <a:endParaRPr kumimoji="1" lang="ja-JP" altLang="en-US" sz="27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359532" y="3570769"/>
                <a:ext cx="7711150" cy="647550"/>
              </a:xfrm>
              <a:prstGeom prst="rect">
                <a:avLst/>
              </a:prstGeom>
              <a:blipFill rotWithShape="0">
                <a:blip r:embed="rId9"/>
                <a:stretch>
                  <a:fillRect l="-1897" t="-10377" r="-1028" b="-20755"/>
                </a:stretch>
              </a:blipFill>
            </p:spPr>
            <p:txBody>
              <a:bodyPr/>
              <a:lstStyle/>
              <a:p>
                <a:r>
                  <a:rPr lang="ja-JP" altLang="en-US">
                    <a:noFill/>
                  </a:rPr>
                  <a:t> </a:t>
                </a:r>
              </a:p>
            </p:txBody>
          </p:sp>
        </mc:Fallback>
      </mc:AlternateContent>
      <p:sp>
        <p:nvSpPr>
          <p:cNvPr id="6" name="テキスト ボックス 5"/>
          <p:cNvSpPr txBox="1"/>
          <p:nvPr/>
        </p:nvSpPr>
        <p:spPr>
          <a:xfrm>
            <a:off x="3366251" y="6642480"/>
            <a:ext cx="1909497" cy="507831"/>
          </a:xfrm>
          <a:prstGeom prst="rect">
            <a:avLst/>
          </a:prstGeom>
          <a:noFill/>
        </p:spPr>
        <p:txBody>
          <a:bodyPr wrap="none" rtlCol="0">
            <a:spAutoFit/>
          </a:bodyPr>
          <a:lstStyle/>
          <a:p>
            <a:r>
              <a:rPr kumimoji="1" lang="en-US" altLang="ja-JP" sz="2700" dirty="0"/>
              <a:t>Mass cons.</a:t>
            </a:r>
            <a:endParaRPr kumimoji="1" lang="ja-JP" altLang="en-US" sz="2700" dirty="0"/>
          </a:p>
        </p:txBody>
      </p:sp>
      <p:sp>
        <p:nvSpPr>
          <p:cNvPr id="11" name="テキスト ボックス 10"/>
          <p:cNvSpPr txBox="1"/>
          <p:nvPr/>
        </p:nvSpPr>
        <p:spPr>
          <a:xfrm>
            <a:off x="3366250" y="7632772"/>
            <a:ext cx="2802370" cy="507831"/>
          </a:xfrm>
          <a:prstGeom prst="rect">
            <a:avLst/>
          </a:prstGeom>
          <a:noFill/>
        </p:spPr>
        <p:txBody>
          <a:bodyPr wrap="none" rtlCol="0">
            <a:spAutoFit/>
          </a:bodyPr>
          <a:lstStyle/>
          <a:p>
            <a:r>
              <a:rPr kumimoji="1" lang="en-US" altLang="ja-JP" sz="2700" dirty="0"/>
              <a:t>Momentum cons.</a:t>
            </a:r>
            <a:endParaRPr kumimoji="1" lang="ja-JP" altLang="en-US" sz="2700" dirty="0"/>
          </a:p>
        </p:txBody>
      </p:sp>
      <p:sp>
        <p:nvSpPr>
          <p:cNvPr id="12" name="テキスト ボックス 11"/>
          <p:cNvSpPr txBox="1"/>
          <p:nvPr/>
        </p:nvSpPr>
        <p:spPr>
          <a:xfrm>
            <a:off x="3366250" y="8670815"/>
            <a:ext cx="2465740" cy="507831"/>
          </a:xfrm>
          <a:prstGeom prst="rect">
            <a:avLst/>
          </a:prstGeom>
          <a:noFill/>
        </p:spPr>
        <p:txBody>
          <a:bodyPr wrap="none" rtlCol="0">
            <a:spAutoFit/>
          </a:bodyPr>
          <a:lstStyle/>
          <a:p>
            <a:r>
              <a:rPr kumimoji="1" lang="en-US" altLang="ja-JP" sz="2700" dirty="0"/>
              <a:t>Entropy cons.</a:t>
            </a:r>
            <a:endParaRPr kumimoji="1" lang="ja-JP" altLang="en-US" sz="2700" dirty="0"/>
          </a:p>
        </p:txBody>
      </p:sp>
      <p:pic>
        <p:nvPicPr>
          <p:cNvPr id="7" name="図 6"/>
          <p:cNvPicPr>
            <a:picLocks noChangeAspect="1"/>
          </p:cNvPicPr>
          <p:nvPr/>
        </p:nvPicPr>
        <p:blipFill>
          <a:blip r:embed="rId10"/>
          <a:stretch>
            <a:fillRect/>
          </a:stretch>
        </p:blipFill>
        <p:spPr>
          <a:xfrm>
            <a:off x="4660937" y="1927679"/>
            <a:ext cx="7710583" cy="1038426"/>
          </a:xfrm>
          <a:prstGeom prst="rect">
            <a:avLst/>
          </a:prstGeom>
        </p:spPr>
      </p:pic>
    </p:spTree>
    <p:extLst>
      <p:ext uri="{BB962C8B-B14F-4D97-AF65-F5344CB8AC3E}">
        <p14:creationId xmlns:p14="http://schemas.microsoft.com/office/powerpoint/2010/main" val="181948836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p:cNvSpPr>
            <a:spLocks noGrp="1" noChangeArrowheads="1"/>
          </p:cNvSpPr>
          <p:nvPr>
            <p:ph type="title"/>
          </p:nvPr>
        </p:nvSpPr>
        <p:spPr/>
        <p:txBody>
          <a:bodyPr/>
          <a:lstStyle/>
          <a:p>
            <a:r>
              <a:rPr lang="en-US" altLang="ja-JP" dirty="0"/>
              <a:t>Steady solution</a:t>
            </a:r>
            <a:endParaRPr lang="ja-JP" altLang="en-US" dirty="0"/>
          </a:p>
        </p:txBody>
      </p:sp>
      <mc:AlternateContent xmlns:mc="http://schemas.openxmlformats.org/markup-compatibility/2006" xmlns:a14="http://schemas.microsoft.com/office/drawing/2010/main">
        <mc:Choice Requires="a14">
          <p:sp>
            <p:nvSpPr>
              <p:cNvPr id="646147" name="Text Box 3"/>
              <p:cNvSpPr txBox="1">
                <a:spLocks noChangeArrowheads="1"/>
              </p:cNvSpPr>
              <p:nvPr/>
            </p:nvSpPr>
            <p:spPr bwMode="auto">
              <a:xfrm>
                <a:off x="904597" y="1692467"/>
                <a:ext cx="12362274" cy="68897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r>
                  <a:rPr lang="en-US" altLang="ja-JP" sz="3877" dirty="0"/>
                  <a:t>When </a:t>
                </a:r>
                <a14:m>
                  <m:oMath xmlns:m="http://schemas.openxmlformats.org/officeDocument/2006/math">
                    <m:r>
                      <m:rPr>
                        <m:sty m:val="p"/>
                      </m:rPr>
                      <a:rPr lang="en-US" altLang="ja-JP" sz="3877">
                        <a:latin typeface="Cambria Math" panose="02040503050406030204" pitchFamily="18" charset="0"/>
                      </a:rPr>
                      <m:t>Γ</m:t>
                    </m:r>
                    <m:r>
                      <a:rPr lang="en-US" altLang="ja-JP" sz="3877" i="1">
                        <a:latin typeface="Cambria Math" panose="02040503050406030204" pitchFamily="18" charset="0"/>
                      </a:rPr>
                      <m:t>≫1</m:t>
                    </m:r>
                  </m:oMath>
                </a14:m>
                <a:r>
                  <a:rPr lang="en-US" altLang="ja-JP" sz="3877" dirty="0"/>
                  <a:t>, we obtain</a:t>
                </a:r>
                <a:endParaRPr lang="ja-JP" altLang="en-US" sz="3877" dirty="0"/>
              </a:p>
            </p:txBody>
          </p:sp>
        </mc:Choice>
        <mc:Fallback xmlns="">
          <p:sp>
            <p:nvSpPr>
              <p:cNvPr id="646147" name="Text Box 3"/>
              <p:cNvSpPr txBox="1">
                <a:spLocks noRot="1" noChangeAspect="1" noMove="1" noResize="1" noEditPoints="1" noAdjustHandles="1" noChangeArrowheads="1" noChangeShapeType="1" noTextEdit="1"/>
              </p:cNvSpPr>
              <p:nvPr/>
            </p:nvSpPr>
            <p:spPr bwMode="auto">
              <a:xfrm>
                <a:off x="904597" y="1692467"/>
                <a:ext cx="12362274" cy="688971"/>
              </a:xfrm>
              <a:prstGeom prst="rect">
                <a:avLst/>
              </a:prstGeom>
              <a:blipFill rotWithShape="0">
                <a:blip r:embed="rId3"/>
                <a:stretch>
                  <a:fillRect l="-1677" t="-19469" b="-3185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a:noFill/>
                  </a:rPr>
                  <a:t> </a:t>
                </a:r>
              </a:p>
            </p:txBody>
          </p:sp>
        </mc:Fallback>
      </mc:AlternateContent>
      <p:graphicFrame>
        <p:nvGraphicFramePr>
          <p:cNvPr id="646148" name="Object 4"/>
          <p:cNvGraphicFramePr>
            <a:graphicFrameLocks noChangeAspect="1"/>
          </p:cNvGraphicFramePr>
          <p:nvPr>
            <p:extLst>
              <p:ext uri="{D42A27DB-BD31-4B8C-83A1-F6EECF244321}">
                <p14:modId xmlns:p14="http://schemas.microsoft.com/office/powerpoint/2010/main" val="3789307948"/>
              </p:ext>
            </p:extLst>
          </p:nvPr>
        </p:nvGraphicFramePr>
        <p:xfrm>
          <a:off x="2251178" y="2924858"/>
          <a:ext cx="11531530" cy="1483474"/>
        </p:xfrm>
        <a:graphic>
          <a:graphicData uri="http://schemas.openxmlformats.org/presentationml/2006/ole">
            <mc:AlternateContent xmlns:mc="http://schemas.openxmlformats.org/markup-compatibility/2006">
              <mc:Choice xmlns:v="urn:schemas-microsoft-com:vml" Requires="v">
                <p:oleObj spid="_x0000_s108634" name="数式" r:id="rId4" imgW="3352680" imgH="431640" progId="Equation.3">
                  <p:embed/>
                </p:oleObj>
              </mc:Choice>
              <mc:Fallback>
                <p:oleObj name="数式" r:id="rId4" imgW="335268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1178" y="2924858"/>
                        <a:ext cx="11531530" cy="14834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4"/>
          <p:cNvGraphicFramePr>
            <a:graphicFrameLocks noChangeAspect="1"/>
          </p:cNvGraphicFramePr>
          <p:nvPr>
            <p:extLst>
              <p:ext uri="{D42A27DB-BD31-4B8C-83A1-F6EECF244321}">
                <p14:modId xmlns:p14="http://schemas.microsoft.com/office/powerpoint/2010/main" val="3754399179"/>
              </p:ext>
            </p:extLst>
          </p:nvPr>
        </p:nvGraphicFramePr>
        <p:xfrm>
          <a:off x="2393459" y="5785066"/>
          <a:ext cx="5780051" cy="929644"/>
        </p:xfrm>
        <a:graphic>
          <a:graphicData uri="http://schemas.openxmlformats.org/presentationml/2006/ole">
            <mc:AlternateContent xmlns:mc="http://schemas.openxmlformats.org/markup-compatibility/2006">
              <mc:Choice xmlns:v="urn:schemas-microsoft-com:vml" Requires="v">
                <p:oleObj spid="_x0000_s108635" name="数式" r:id="rId6" imgW="1422360" imgH="228600" progId="Equation.3">
                  <p:embed/>
                </p:oleObj>
              </mc:Choice>
              <mc:Fallback>
                <p:oleObj name="数式" r:id="rId6" imgW="142236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3459" y="5785066"/>
                        <a:ext cx="5780051" cy="9296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7" name="Text Box 3"/>
              <p:cNvSpPr txBox="1">
                <a:spLocks noChangeArrowheads="1"/>
              </p:cNvSpPr>
              <p:nvPr/>
            </p:nvSpPr>
            <p:spPr bwMode="auto">
              <a:xfrm>
                <a:off x="904597" y="4525028"/>
                <a:ext cx="12362274" cy="68897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r>
                  <a:rPr lang="en-US" altLang="ja-JP" sz="3877" dirty="0"/>
                  <a:t>When </a:t>
                </a:r>
                <a14:m>
                  <m:oMath xmlns:m="http://schemas.openxmlformats.org/officeDocument/2006/math">
                    <m:r>
                      <a:rPr lang="en-US" altLang="ja-JP" sz="3877" i="1">
                        <a:latin typeface="Cambria Math" panose="02040503050406030204" pitchFamily="18" charset="0"/>
                      </a:rPr>
                      <m:t>𝑒</m:t>
                    </m:r>
                    <m:r>
                      <a:rPr lang="en-US" altLang="ja-JP" sz="3877" i="1">
                        <a:latin typeface="Cambria Math" panose="02040503050406030204" pitchFamily="18" charset="0"/>
                      </a:rPr>
                      <m:t>≫</m:t>
                    </m:r>
                    <m:r>
                      <a:rPr lang="en-US" altLang="ja-JP" sz="3877" i="1">
                        <a:latin typeface="Cambria Math" panose="02040503050406030204" pitchFamily="18" charset="0"/>
                      </a:rPr>
                      <m:t>𝜌</m:t>
                    </m:r>
                  </m:oMath>
                </a14:m>
                <a:r>
                  <a:rPr lang="en-US" altLang="ja-JP" sz="3877" dirty="0"/>
                  <a:t>, we obtain</a:t>
                </a:r>
                <a:endParaRPr lang="ja-JP" altLang="en-US" sz="3877" dirty="0"/>
              </a:p>
            </p:txBody>
          </p:sp>
        </mc:Choice>
        <mc:Fallback xmlns="">
          <p:sp>
            <p:nvSpPr>
              <p:cNvPr id="7" name="Text Box 3"/>
              <p:cNvSpPr txBox="1">
                <a:spLocks noRot="1" noChangeAspect="1" noMove="1" noResize="1" noEditPoints="1" noAdjustHandles="1" noChangeArrowheads="1" noChangeShapeType="1" noTextEdit="1"/>
              </p:cNvSpPr>
              <p:nvPr/>
            </p:nvSpPr>
            <p:spPr bwMode="auto">
              <a:xfrm>
                <a:off x="904597" y="4525028"/>
                <a:ext cx="12362274" cy="688971"/>
              </a:xfrm>
              <a:prstGeom prst="rect">
                <a:avLst/>
              </a:prstGeom>
              <a:blipFill rotWithShape="0">
                <a:blip r:embed="rId8"/>
                <a:stretch>
                  <a:fillRect l="-1677" t="-18584" b="-3274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a:noFill/>
                  </a:rPr>
                  <a:t> </a:t>
                </a:r>
              </a:p>
            </p:txBody>
          </p:sp>
        </mc:Fallback>
      </mc:AlternateContent>
      <p:sp>
        <p:nvSpPr>
          <p:cNvPr id="2" name="テキスト ボックス 1"/>
          <p:cNvSpPr txBox="1"/>
          <p:nvPr/>
        </p:nvSpPr>
        <p:spPr>
          <a:xfrm>
            <a:off x="3275926" y="6975088"/>
            <a:ext cx="4382931" cy="507831"/>
          </a:xfrm>
          <a:prstGeom prst="rect">
            <a:avLst/>
          </a:prstGeom>
          <a:noFill/>
        </p:spPr>
        <p:txBody>
          <a:bodyPr wrap="none" rtlCol="0">
            <a:spAutoFit/>
          </a:bodyPr>
          <a:lstStyle/>
          <a:p>
            <a:r>
              <a:rPr kumimoji="1" lang="en-US" altLang="ja-JP" sz="2700" dirty="0"/>
              <a:t>Efficient jet acceleration.</a:t>
            </a:r>
            <a:endParaRPr kumimoji="1" lang="ja-JP" altLang="en-US" sz="2700" dirty="0"/>
          </a:p>
        </p:txBody>
      </p:sp>
    </p:spTree>
    <p:extLst>
      <p:ext uri="{BB962C8B-B14F-4D97-AF65-F5344CB8AC3E}">
        <p14:creationId xmlns:p14="http://schemas.microsoft.com/office/powerpoint/2010/main" val="145060557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title"/>
          </p:nvPr>
        </p:nvSpPr>
        <p:spPr/>
        <p:txBody>
          <a:bodyPr/>
          <a:lstStyle/>
          <a:p>
            <a:r>
              <a:rPr lang="ja-JP" altLang="en-US"/>
              <a:t>典型的な電子のエネルギー</a:t>
            </a:r>
          </a:p>
        </p:txBody>
      </p:sp>
      <p:sp>
        <p:nvSpPr>
          <p:cNvPr id="625667" name="Text Box 3"/>
          <p:cNvSpPr txBox="1">
            <a:spLocks noChangeArrowheads="1"/>
          </p:cNvSpPr>
          <p:nvPr/>
        </p:nvSpPr>
        <p:spPr bwMode="auto">
          <a:xfrm>
            <a:off x="853630" y="1525416"/>
            <a:ext cx="464903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3200" dirty="0" smtClean="0"/>
              <a:t>シンクロトロン放射を仮定</a:t>
            </a:r>
            <a:endParaRPr lang="ja-JP" altLang="en-US" sz="3200" dirty="0"/>
          </a:p>
        </p:txBody>
      </p:sp>
      <p:graphicFrame>
        <p:nvGraphicFramePr>
          <p:cNvPr id="625668" name="Object 4"/>
          <p:cNvGraphicFramePr>
            <a:graphicFrameLocks noChangeAspect="1"/>
          </p:cNvGraphicFramePr>
          <p:nvPr>
            <p:extLst>
              <p:ext uri="{D42A27DB-BD31-4B8C-83A1-F6EECF244321}">
                <p14:modId xmlns:p14="http://schemas.microsoft.com/office/powerpoint/2010/main" val="3813646894"/>
              </p:ext>
            </p:extLst>
          </p:nvPr>
        </p:nvGraphicFramePr>
        <p:xfrm>
          <a:off x="7987577" y="1253995"/>
          <a:ext cx="5378413" cy="1845185"/>
        </p:xfrm>
        <a:graphic>
          <a:graphicData uri="http://schemas.openxmlformats.org/presentationml/2006/ole">
            <mc:AlternateContent xmlns:mc="http://schemas.openxmlformats.org/markup-compatibility/2006">
              <mc:Choice xmlns:v="urn:schemas-microsoft-com:vml" Requires="v">
                <p:oleObj spid="_x0000_s110770" name="数式" r:id="rId3" imgW="1333440" imgH="457200" progId="Equation.3">
                  <p:embed/>
                </p:oleObj>
              </mc:Choice>
              <mc:Fallback>
                <p:oleObj name="数式" r:id="rId3" imgW="1333440" imgH="457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7577" y="1253995"/>
                        <a:ext cx="5378413" cy="18451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625669" name="Picture 5" descr="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196" y="2983247"/>
            <a:ext cx="6347433" cy="61069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25670" name="Object 6"/>
          <p:cNvGraphicFramePr>
            <a:graphicFrameLocks noChangeAspect="1"/>
          </p:cNvGraphicFramePr>
          <p:nvPr>
            <p:extLst>
              <p:ext uri="{D42A27DB-BD31-4B8C-83A1-F6EECF244321}">
                <p14:modId xmlns:p14="http://schemas.microsoft.com/office/powerpoint/2010/main" val="2638288568"/>
              </p:ext>
            </p:extLst>
          </p:nvPr>
        </p:nvGraphicFramePr>
        <p:xfrm>
          <a:off x="7601874" y="1877788"/>
          <a:ext cx="133329" cy="252374"/>
        </p:xfrm>
        <a:graphic>
          <a:graphicData uri="http://schemas.openxmlformats.org/presentationml/2006/ole">
            <mc:AlternateContent xmlns:mc="http://schemas.openxmlformats.org/markup-compatibility/2006">
              <mc:Choice xmlns:v="urn:schemas-microsoft-com:vml" Requires="v">
                <p:oleObj spid="_x0000_s110771" name="数式" r:id="rId6" imgW="114120" imgH="215640" progId="Equation.3">
                  <p:embed/>
                </p:oleObj>
              </mc:Choice>
              <mc:Fallback>
                <p:oleObj name="数式" r:id="rId6" imgW="11412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1874" y="1877788"/>
                        <a:ext cx="133329" cy="252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25671" name="Line 7"/>
          <p:cNvSpPr>
            <a:spLocks noChangeShapeType="1"/>
          </p:cNvSpPr>
          <p:nvPr/>
        </p:nvSpPr>
        <p:spPr bwMode="auto">
          <a:xfrm flipV="1">
            <a:off x="4094149" y="6802182"/>
            <a:ext cx="2382" cy="45951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graphicFrame>
        <p:nvGraphicFramePr>
          <p:cNvPr id="625672" name="Object 8"/>
          <p:cNvGraphicFramePr>
            <a:graphicFrameLocks noChangeAspect="1"/>
          </p:cNvGraphicFramePr>
          <p:nvPr>
            <p:extLst>
              <p:ext uri="{D42A27DB-BD31-4B8C-83A1-F6EECF244321}">
                <p14:modId xmlns:p14="http://schemas.microsoft.com/office/powerpoint/2010/main" val="630838039"/>
              </p:ext>
            </p:extLst>
          </p:nvPr>
        </p:nvGraphicFramePr>
        <p:xfrm>
          <a:off x="3660828" y="7337882"/>
          <a:ext cx="761882" cy="626171"/>
        </p:xfrm>
        <a:graphic>
          <a:graphicData uri="http://schemas.openxmlformats.org/presentationml/2006/ole">
            <mc:AlternateContent xmlns:mc="http://schemas.openxmlformats.org/markup-compatibility/2006">
              <mc:Choice xmlns:v="urn:schemas-microsoft-com:vml" Requires="v">
                <p:oleObj spid="_x0000_s110772" name="数式" r:id="rId8" imgW="291960" imgH="241200" progId="Equation.3">
                  <p:embed/>
                </p:oleObj>
              </mc:Choice>
              <mc:Fallback>
                <p:oleObj name="数式" r:id="rId8" imgW="291960" imgH="241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0828" y="7337882"/>
                        <a:ext cx="761882" cy="626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25673" name="Object 9"/>
          <p:cNvGraphicFramePr>
            <a:graphicFrameLocks noChangeAspect="1"/>
          </p:cNvGraphicFramePr>
          <p:nvPr>
            <p:extLst>
              <p:ext uri="{D42A27DB-BD31-4B8C-83A1-F6EECF244321}">
                <p14:modId xmlns:p14="http://schemas.microsoft.com/office/powerpoint/2010/main" val="3113916308"/>
              </p:ext>
            </p:extLst>
          </p:nvPr>
        </p:nvGraphicFramePr>
        <p:xfrm>
          <a:off x="8910170" y="5572057"/>
          <a:ext cx="5497457" cy="2195174"/>
        </p:xfrm>
        <a:graphic>
          <a:graphicData uri="http://schemas.openxmlformats.org/presentationml/2006/ole">
            <mc:AlternateContent xmlns:mc="http://schemas.openxmlformats.org/markup-compatibility/2006">
              <mc:Choice xmlns:v="urn:schemas-microsoft-com:vml" Requires="v">
                <p:oleObj spid="_x0000_s110773" name="数式" r:id="rId10" imgW="1841400" imgH="736560" progId="Equation.3">
                  <p:embed/>
                </p:oleObj>
              </mc:Choice>
              <mc:Fallback>
                <p:oleObj name="数式" r:id="rId10" imgW="1841400" imgH="73656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10170" y="5572057"/>
                        <a:ext cx="5497457" cy="2195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25674" name="Text Box 10"/>
          <p:cNvSpPr txBox="1">
            <a:spLocks noChangeArrowheads="1"/>
          </p:cNvSpPr>
          <p:nvPr/>
        </p:nvSpPr>
        <p:spPr bwMode="auto">
          <a:xfrm>
            <a:off x="9145466" y="8076881"/>
            <a:ext cx="5565947"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700"/>
              <a:t>光子エネルギーの</a:t>
            </a:r>
            <a:r>
              <a:rPr lang="en-US" altLang="ja-JP" sz="2700"/>
              <a:t>10%</a:t>
            </a:r>
            <a:r>
              <a:rPr lang="ja-JP" altLang="en-US" sz="2700"/>
              <a:t>が磁場だと</a:t>
            </a:r>
          </a:p>
          <a:p>
            <a:r>
              <a:rPr lang="ja-JP" altLang="en-US" sz="2700"/>
              <a:t>仮定しても、電子のローレンツ因子は</a:t>
            </a:r>
          </a:p>
          <a:p>
            <a:r>
              <a:rPr lang="en-US" altLang="ja-JP" sz="2700"/>
              <a:t>3000</a:t>
            </a:r>
            <a:r>
              <a:rPr lang="ja-JP" altLang="en-US" sz="2700"/>
              <a:t>が必要とされる。</a:t>
            </a:r>
          </a:p>
        </p:txBody>
      </p:sp>
      <p:sp>
        <p:nvSpPr>
          <p:cNvPr id="625675" name="Line 11"/>
          <p:cNvSpPr>
            <a:spLocks noChangeShapeType="1"/>
          </p:cNvSpPr>
          <p:nvPr/>
        </p:nvSpPr>
        <p:spPr bwMode="auto">
          <a:xfrm flipH="1">
            <a:off x="11658899" y="1363516"/>
            <a:ext cx="326180" cy="53807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625676" name="Text Box 12"/>
          <p:cNvSpPr txBox="1">
            <a:spLocks noChangeArrowheads="1"/>
          </p:cNvSpPr>
          <p:nvPr/>
        </p:nvSpPr>
        <p:spPr bwMode="auto">
          <a:xfrm>
            <a:off x="11444620" y="823056"/>
            <a:ext cx="3401893"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700"/>
              <a:t>電子のローレンツ因子</a:t>
            </a:r>
          </a:p>
        </p:txBody>
      </p:sp>
      <p:pic>
        <p:nvPicPr>
          <p:cNvPr id="2" name="図 1"/>
          <p:cNvPicPr>
            <a:picLocks noChangeAspect="1"/>
          </p:cNvPicPr>
          <p:nvPr/>
        </p:nvPicPr>
        <p:blipFill>
          <a:blip r:embed="rId12"/>
          <a:stretch>
            <a:fillRect/>
          </a:stretch>
        </p:blipFill>
        <p:spPr>
          <a:xfrm>
            <a:off x="7987577" y="3246530"/>
            <a:ext cx="8543592" cy="902884"/>
          </a:xfrm>
          <a:prstGeom prst="rect">
            <a:avLst/>
          </a:prstGeom>
        </p:spPr>
      </p:pic>
      <p:pic>
        <p:nvPicPr>
          <p:cNvPr id="3" name="図 2"/>
          <p:cNvPicPr>
            <a:picLocks noChangeAspect="1"/>
          </p:cNvPicPr>
          <p:nvPr/>
        </p:nvPicPr>
        <p:blipFill>
          <a:blip r:embed="rId13"/>
          <a:stretch>
            <a:fillRect/>
          </a:stretch>
        </p:blipFill>
        <p:spPr>
          <a:xfrm>
            <a:off x="12101445" y="4232170"/>
            <a:ext cx="5490136" cy="1030238"/>
          </a:xfrm>
          <a:prstGeom prst="rect">
            <a:avLst/>
          </a:prstGeom>
        </p:spPr>
      </p:pic>
      <p:sp>
        <p:nvSpPr>
          <p:cNvPr id="4" name="テキスト ボックス 3"/>
          <p:cNvSpPr txBox="1"/>
          <p:nvPr/>
        </p:nvSpPr>
        <p:spPr>
          <a:xfrm>
            <a:off x="8129953" y="4333620"/>
            <a:ext cx="3692036" cy="584775"/>
          </a:xfrm>
          <a:prstGeom prst="rect">
            <a:avLst/>
          </a:prstGeom>
          <a:noFill/>
        </p:spPr>
        <p:txBody>
          <a:bodyPr wrap="none" rtlCol="0">
            <a:spAutoFit/>
          </a:bodyPr>
          <a:lstStyle/>
          <a:p>
            <a:r>
              <a:rPr kumimoji="1" lang="ja-JP" altLang="en-US" sz="3200" dirty="0" smtClean="0"/>
              <a:t>光子エネルギー密度</a:t>
            </a:r>
          </a:p>
        </p:txBody>
      </p:sp>
    </p:spTree>
    <p:extLst>
      <p:ext uri="{BB962C8B-B14F-4D97-AF65-F5344CB8AC3E}">
        <p14:creationId xmlns:p14="http://schemas.microsoft.com/office/powerpoint/2010/main" val="201360063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ChangeArrowheads="1"/>
          </p:cNvSpPr>
          <p:nvPr>
            <p:ph type="title"/>
          </p:nvPr>
        </p:nvSpPr>
        <p:spPr/>
        <p:txBody>
          <a:bodyPr/>
          <a:lstStyle/>
          <a:p>
            <a:r>
              <a:rPr lang="ja-JP" altLang="en-US">
                <a:latin typeface="HG創英角ﾎﾟｯﾌﾟ体" panose="040B0A09000000000000" pitchFamily="49" charset="-128"/>
                <a:ea typeface="HG創英角ﾎﾟｯﾌﾟ体" panose="040B0A09000000000000" pitchFamily="49" charset="-128"/>
              </a:rPr>
              <a:t>内部衝撃波 合体描像</a:t>
            </a:r>
          </a:p>
        </p:txBody>
      </p:sp>
      <p:sp>
        <p:nvSpPr>
          <p:cNvPr id="615427" name="Text Box 3"/>
          <p:cNvSpPr txBox="1">
            <a:spLocks noChangeArrowheads="1"/>
          </p:cNvSpPr>
          <p:nvPr/>
        </p:nvSpPr>
        <p:spPr bwMode="auto">
          <a:xfrm>
            <a:off x="2087064" y="2226126"/>
            <a:ext cx="7725192" cy="73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4199">
                <a:solidFill>
                  <a:schemeClr val="tx2"/>
                </a:solidFill>
                <a:latin typeface="HG創英角ﾎﾟｯﾌﾟ体" panose="040B0A09000000000000" pitchFamily="49" charset="-128"/>
                <a:ea typeface="HG創英角ﾎﾟｯﾌﾟ体" panose="040B0A09000000000000" pitchFamily="49" charset="-128"/>
              </a:rPr>
              <a:t>早いシェルと遅いシェルの衝突</a:t>
            </a:r>
          </a:p>
        </p:txBody>
      </p:sp>
      <p:sp>
        <p:nvSpPr>
          <p:cNvPr id="615428" name="Text Box 4"/>
          <p:cNvSpPr txBox="1">
            <a:spLocks noChangeArrowheads="1"/>
          </p:cNvSpPr>
          <p:nvPr/>
        </p:nvSpPr>
        <p:spPr bwMode="auto">
          <a:xfrm>
            <a:off x="2663239" y="4278446"/>
            <a:ext cx="3954929" cy="73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4199">
                <a:solidFill>
                  <a:schemeClr val="tx2"/>
                </a:solidFill>
                <a:latin typeface="HG創英角ﾎﾟｯﾌﾟ体" panose="040B0A09000000000000" pitchFamily="49" charset="-128"/>
                <a:ea typeface="HG創英角ﾎﾟｯﾌﾟ体" panose="040B0A09000000000000" pitchFamily="49" charset="-128"/>
              </a:rPr>
              <a:t>エネルギー保存</a:t>
            </a:r>
          </a:p>
        </p:txBody>
      </p:sp>
      <p:graphicFrame>
        <p:nvGraphicFramePr>
          <p:cNvPr id="615429" name="Object 5"/>
          <p:cNvGraphicFramePr>
            <a:graphicFrameLocks noChangeAspect="1"/>
          </p:cNvGraphicFramePr>
          <p:nvPr/>
        </p:nvGraphicFramePr>
        <p:xfrm>
          <a:off x="5351256" y="4897476"/>
          <a:ext cx="9373534" cy="892830"/>
        </p:xfrm>
        <a:graphic>
          <a:graphicData uri="http://schemas.openxmlformats.org/presentationml/2006/ole">
            <mc:AlternateContent xmlns:mc="http://schemas.openxmlformats.org/markup-compatibility/2006">
              <mc:Choice xmlns:v="urn:schemas-microsoft-com:vml" Requires="v">
                <p:oleObj spid="_x0000_s112014" name="数式" r:id="rId3" imgW="2336760" imgH="241200" progId="Equation.3">
                  <p:embed/>
                </p:oleObj>
              </mc:Choice>
              <mc:Fallback>
                <p:oleObj name="数式" r:id="rId3" imgW="2336760" imgH="24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1256" y="4897476"/>
                        <a:ext cx="9373534" cy="8928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430" name="Text Box 6"/>
          <p:cNvSpPr txBox="1">
            <a:spLocks noChangeArrowheads="1"/>
          </p:cNvSpPr>
          <p:nvPr/>
        </p:nvSpPr>
        <p:spPr bwMode="auto">
          <a:xfrm>
            <a:off x="2772759" y="5790306"/>
            <a:ext cx="2877711" cy="73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4199">
                <a:solidFill>
                  <a:schemeClr val="tx2"/>
                </a:solidFill>
                <a:latin typeface="HG創英角ﾎﾟｯﾌﾟ体" panose="040B0A09000000000000" pitchFamily="49" charset="-128"/>
                <a:ea typeface="HG創英角ﾎﾟｯﾌﾟ体" panose="040B0A09000000000000" pitchFamily="49" charset="-128"/>
              </a:rPr>
              <a:t>運動量保存</a:t>
            </a:r>
          </a:p>
        </p:txBody>
      </p:sp>
      <p:graphicFrame>
        <p:nvGraphicFramePr>
          <p:cNvPr id="615431" name="Object 7"/>
          <p:cNvGraphicFramePr>
            <a:graphicFrameLocks noChangeAspect="1"/>
          </p:cNvGraphicFramePr>
          <p:nvPr/>
        </p:nvGraphicFramePr>
        <p:xfrm>
          <a:off x="2348961" y="6654568"/>
          <a:ext cx="13342466" cy="1080921"/>
        </p:xfrm>
        <a:graphic>
          <a:graphicData uri="http://schemas.openxmlformats.org/presentationml/2006/ole">
            <mc:AlternateContent xmlns:mc="http://schemas.openxmlformats.org/markup-compatibility/2006">
              <mc:Choice xmlns:v="urn:schemas-microsoft-com:vml" Requires="v">
                <p:oleObj spid="_x0000_s112015" name="数式" r:id="rId5" imgW="3327120" imgH="291960" progId="Equation.3">
                  <p:embed/>
                </p:oleObj>
              </mc:Choice>
              <mc:Fallback>
                <p:oleObj name="数式" r:id="rId5" imgW="3327120" imgH="2919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8961" y="6654568"/>
                        <a:ext cx="13342466" cy="1080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5432" name="Object 8"/>
          <p:cNvGraphicFramePr>
            <a:graphicFrameLocks noChangeAspect="1"/>
          </p:cNvGraphicFramePr>
          <p:nvPr/>
        </p:nvGraphicFramePr>
        <p:xfrm>
          <a:off x="3667970" y="8135476"/>
          <a:ext cx="4828430" cy="1435671"/>
        </p:xfrm>
        <a:graphic>
          <a:graphicData uri="http://schemas.openxmlformats.org/presentationml/2006/ole">
            <mc:AlternateContent xmlns:mc="http://schemas.openxmlformats.org/markup-compatibility/2006">
              <mc:Choice xmlns:v="urn:schemas-microsoft-com:vml" Requires="v">
                <p:oleObj spid="_x0000_s112016" name="数式" r:id="rId7" imgW="1498320" imgH="482400" progId="Equation.3">
                  <p:embed/>
                </p:oleObj>
              </mc:Choice>
              <mc:Fallback>
                <p:oleObj name="数式" r:id="rId7" imgW="1498320" imgH="482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7970" y="8135476"/>
                        <a:ext cx="4828430" cy="14356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433" name="AutoShape 9"/>
          <p:cNvSpPr>
            <a:spLocks noChangeArrowheads="1"/>
          </p:cNvSpPr>
          <p:nvPr/>
        </p:nvSpPr>
        <p:spPr bwMode="auto">
          <a:xfrm>
            <a:off x="2556099" y="8573559"/>
            <a:ext cx="866641" cy="457129"/>
          </a:xfrm>
          <a:prstGeom prst="rightArrow">
            <a:avLst>
              <a:gd name="adj1" fmla="val 50000"/>
              <a:gd name="adj2" fmla="val 47396"/>
            </a:avLst>
          </a:prstGeom>
          <a:solidFill>
            <a:srgbClr val="3010F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615434" name="Text Box 10"/>
          <p:cNvSpPr txBox="1">
            <a:spLocks noChangeArrowheads="1"/>
          </p:cNvSpPr>
          <p:nvPr/>
        </p:nvSpPr>
        <p:spPr bwMode="auto">
          <a:xfrm>
            <a:off x="9251141" y="7821200"/>
            <a:ext cx="5570756" cy="73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4199">
                <a:solidFill>
                  <a:schemeClr val="tx2"/>
                </a:solidFill>
                <a:latin typeface="HG創英角ﾎﾟｯﾌﾟ体" panose="040B0A09000000000000" pitchFamily="49" charset="-128"/>
                <a:ea typeface="HG創英角ﾎﾟｯﾌﾟ体" panose="040B0A09000000000000" pitchFamily="49" charset="-128"/>
              </a:rPr>
              <a:t>もし</a:t>
            </a:r>
            <a:r>
              <a:rPr lang="en-US" altLang="ja-JP" sz="4199">
                <a:solidFill>
                  <a:schemeClr val="tx2"/>
                </a:solidFill>
                <a:latin typeface="HG創英角ﾎﾟｯﾌﾟ体" panose="040B0A09000000000000" pitchFamily="49" charset="-128"/>
                <a:ea typeface="HG創英角ﾎﾟｯﾌﾟ体" panose="040B0A09000000000000" pitchFamily="49" charset="-128"/>
              </a:rPr>
              <a:t>mass</a:t>
            </a:r>
            <a:r>
              <a:rPr lang="ja-JP" altLang="en-US" sz="4199">
                <a:solidFill>
                  <a:schemeClr val="tx2"/>
                </a:solidFill>
                <a:latin typeface="HG創英角ﾎﾟｯﾌﾟ体" panose="040B0A09000000000000" pitchFamily="49" charset="-128"/>
                <a:ea typeface="HG創英角ﾎﾟｯﾌﾟ体" panose="040B0A09000000000000" pitchFamily="49" charset="-128"/>
              </a:rPr>
              <a:t>が同じなら、</a:t>
            </a:r>
          </a:p>
        </p:txBody>
      </p:sp>
      <p:graphicFrame>
        <p:nvGraphicFramePr>
          <p:cNvPr id="615435" name="Object 11"/>
          <p:cNvGraphicFramePr>
            <a:graphicFrameLocks noChangeAspect="1"/>
          </p:cNvGraphicFramePr>
          <p:nvPr/>
        </p:nvGraphicFramePr>
        <p:xfrm>
          <a:off x="11196320" y="8599747"/>
          <a:ext cx="3961789" cy="1323771"/>
        </p:xfrm>
        <a:graphic>
          <a:graphicData uri="http://schemas.openxmlformats.org/presentationml/2006/ole">
            <mc:AlternateContent xmlns:mc="http://schemas.openxmlformats.org/markup-compatibility/2006">
              <mc:Choice xmlns:v="urn:schemas-microsoft-com:vml" Requires="v">
                <p:oleObj spid="_x0000_s112017" name="数式" r:id="rId9" imgW="736560" imgH="266400" progId="Equation.3">
                  <p:embed/>
                </p:oleObj>
              </mc:Choice>
              <mc:Fallback>
                <p:oleObj name="数式" r:id="rId9" imgW="736560" imgH="2664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96320" y="8599747"/>
                        <a:ext cx="3961789" cy="13237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436" name="Line 12"/>
          <p:cNvSpPr>
            <a:spLocks noChangeShapeType="1"/>
          </p:cNvSpPr>
          <p:nvPr/>
        </p:nvSpPr>
        <p:spPr bwMode="auto">
          <a:xfrm flipH="1">
            <a:off x="12708183" y="4171306"/>
            <a:ext cx="754739" cy="971400"/>
          </a:xfrm>
          <a:prstGeom prst="line">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615437" name="Text Box 13"/>
          <p:cNvSpPr txBox="1">
            <a:spLocks noChangeArrowheads="1"/>
          </p:cNvSpPr>
          <p:nvPr/>
        </p:nvSpPr>
        <p:spPr bwMode="auto">
          <a:xfrm>
            <a:off x="12491522" y="3630846"/>
            <a:ext cx="287771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3000">
                <a:solidFill>
                  <a:srgbClr val="3010F2"/>
                </a:solidFill>
                <a:latin typeface="HG創英角ﾎﾟｯﾌﾟ体" panose="040B0A09000000000000" pitchFamily="49" charset="-128"/>
                <a:ea typeface="HG創英角ﾎﾟｯﾌﾟ体" panose="040B0A09000000000000" pitchFamily="49" charset="-128"/>
              </a:rPr>
              <a:t>内部エネルギー</a:t>
            </a:r>
          </a:p>
        </p:txBody>
      </p:sp>
      <p:sp>
        <p:nvSpPr>
          <p:cNvPr id="615438" name="AutoShape 14"/>
          <p:cNvSpPr>
            <a:spLocks noChangeArrowheads="1"/>
          </p:cNvSpPr>
          <p:nvPr/>
        </p:nvSpPr>
        <p:spPr bwMode="auto">
          <a:xfrm rot="5400000">
            <a:off x="2609667" y="3358235"/>
            <a:ext cx="754741" cy="6476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200" y="7817"/>
                  <a:pt x="16200" y="10799"/>
                </a:cubicBezTo>
                <a:lnTo>
                  <a:pt x="21600" y="10800"/>
                </a:lnTo>
                <a:cubicBezTo>
                  <a:pt x="21600" y="4835"/>
                  <a:pt x="16764" y="0"/>
                  <a:pt x="10800" y="0"/>
                </a:cubicBezTo>
                <a:cubicBezTo>
                  <a:pt x="4835" y="0"/>
                  <a:pt x="0" y="4835"/>
                  <a:pt x="0" y="10799"/>
                </a:cubicBez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615439" name="AutoShape 15"/>
          <p:cNvSpPr>
            <a:spLocks noChangeArrowheads="1"/>
          </p:cNvSpPr>
          <p:nvPr/>
        </p:nvSpPr>
        <p:spPr bwMode="auto">
          <a:xfrm rot="5400000">
            <a:off x="4231050" y="3360617"/>
            <a:ext cx="754739" cy="6476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200" y="7817"/>
                  <a:pt x="16200" y="10799"/>
                </a:cubicBezTo>
                <a:lnTo>
                  <a:pt x="21600" y="10800"/>
                </a:lnTo>
                <a:cubicBezTo>
                  <a:pt x="21600" y="4835"/>
                  <a:pt x="16764" y="0"/>
                  <a:pt x="10800" y="0"/>
                </a:cubicBezTo>
                <a:cubicBezTo>
                  <a:pt x="4835" y="0"/>
                  <a:pt x="0" y="4835"/>
                  <a:pt x="0" y="10799"/>
                </a:cubicBez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615440" name="Line 16"/>
          <p:cNvSpPr>
            <a:spLocks noChangeShapeType="1"/>
          </p:cNvSpPr>
          <p:nvPr/>
        </p:nvSpPr>
        <p:spPr bwMode="auto">
          <a:xfrm>
            <a:off x="3313220" y="3630846"/>
            <a:ext cx="43093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615441" name="Line 17"/>
          <p:cNvSpPr>
            <a:spLocks noChangeShapeType="1"/>
          </p:cNvSpPr>
          <p:nvPr/>
        </p:nvSpPr>
        <p:spPr bwMode="auto">
          <a:xfrm>
            <a:off x="4825079" y="3630846"/>
            <a:ext cx="43094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615442" name="Line 18"/>
          <p:cNvSpPr>
            <a:spLocks noChangeShapeType="1"/>
          </p:cNvSpPr>
          <p:nvPr/>
        </p:nvSpPr>
        <p:spPr bwMode="auto">
          <a:xfrm>
            <a:off x="6444080" y="3630846"/>
            <a:ext cx="757121" cy="0"/>
          </a:xfrm>
          <a:prstGeom prst="line">
            <a:avLst/>
          </a:prstGeom>
          <a:noFill/>
          <a:ln w="57150" cmpd="thinThick">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615443" name="AutoShape 19"/>
          <p:cNvSpPr>
            <a:spLocks noChangeArrowheads="1"/>
          </p:cNvSpPr>
          <p:nvPr/>
        </p:nvSpPr>
        <p:spPr bwMode="auto">
          <a:xfrm rot="5400000">
            <a:off x="7685709" y="3253476"/>
            <a:ext cx="754741" cy="6476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200" y="7817"/>
                  <a:pt x="16200" y="10799"/>
                </a:cubicBezTo>
                <a:lnTo>
                  <a:pt x="21600" y="10800"/>
                </a:lnTo>
                <a:cubicBezTo>
                  <a:pt x="21600" y="4835"/>
                  <a:pt x="16764" y="0"/>
                  <a:pt x="10800" y="0"/>
                </a:cubicBezTo>
                <a:cubicBezTo>
                  <a:pt x="4835" y="0"/>
                  <a:pt x="0" y="4835"/>
                  <a:pt x="0" y="10799"/>
                </a:cubicBezTo>
                <a:close/>
              </a:path>
            </a:pathLst>
          </a:cu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graphicFrame>
        <p:nvGraphicFramePr>
          <p:cNvPr id="615444" name="Object 20"/>
          <p:cNvGraphicFramePr>
            <a:graphicFrameLocks noChangeAspect="1"/>
          </p:cNvGraphicFramePr>
          <p:nvPr/>
        </p:nvGraphicFramePr>
        <p:xfrm>
          <a:off x="2125158" y="2983246"/>
          <a:ext cx="754741" cy="711883"/>
        </p:xfrm>
        <a:graphic>
          <a:graphicData uri="http://schemas.openxmlformats.org/presentationml/2006/ole">
            <mc:AlternateContent xmlns:mc="http://schemas.openxmlformats.org/markup-compatibility/2006">
              <mc:Choice xmlns:v="urn:schemas-microsoft-com:vml" Requires="v">
                <p:oleObj spid="_x0000_s112018" name="数式" r:id="rId11" imgW="228600" imgH="215640" progId="Equation.3">
                  <p:embed/>
                </p:oleObj>
              </mc:Choice>
              <mc:Fallback>
                <p:oleObj name="数式" r:id="rId11" imgW="228600" imgH="2156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25158" y="2983246"/>
                        <a:ext cx="754741" cy="711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5445" name="Object 21"/>
          <p:cNvGraphicFramePr>
            <a:graphicFrameLocks noChangeAspect="1"/>
          </p:cNvGraphicFramePr>
          <p:nvPr/>
        </p:nvGraphicFramePr>
        <p:xfrm>
          <a:off x="3851300" y="2983247"/>
          <a:ext cx="754739" cy="754739"/>
        </p:xfrm>
        <a:graphic>
          <a:graphicData uri="http://schemas.openxmlformats.org/presentationml/2006/ole">
            <mc:AlternateContent xmlns:mc="http://schemas.openxmlformats.org/markup-compatibility/2006">
              <mc:Choice xmlns:v="urn:schemas-microsoft-com:vml" Requires="v">
                <p:oleObj spid="_x0000_s112019" name="数式" r:id="rId13" imgW="228600" imgH="228600" progId="Equation.3">
                  <p:embed/>
                </p:oleObj>
              </mc:Choice>
              <mc:Fallback>
                <p:oleObj name="数式" r:id="rId13" imgW="228600" imgH="2286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51300" y="2983247"/>
                        <a:ext cx="754739" cy="7547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5446" name="Object 22"/>
          <p:cNvGraphicFramePr>
            <a:graphicFrameLocks noChangeAspect="1"/>
          </p:cNvGraphicFramePr>
          <p:nvPr/>
        </p:nvGraphicFramePr>
        <p:xfrm>
          <a:off x="3306076" y="3630846"/>
          <a:ext cx="545223" cy="711883"/>
        </p:xfrm>
        <a:graphic>
          <a:graphicData uri="http://schemas.openxmlformats.org/presentationml/2006/ole">
            <mc:AlternateContent xmlns:mc="http://schemas.openxmlformats.org/markup-compatibility/2006">
              <mc:Choice xmlns:v="urn:schemas-microsoft-com:vml" Requires="v">
                <p:oleObj spid="_x0000_s112020" name="数式" r:id="rId15" imgW="164880" imgH="215640" progId="Equation.3">
                  <p:embed/>
                </p:oleObj>
              </mc:Choice>
              <mc:Fallback>
                <p:oleObj name="数式" r:id="rId15" imgW="164880" imgH="21564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06076" y="3630846"/>
                        <a:ext cx="545223" cy="711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5447" name="Object 23"/>
          <p:cNvGraphicFramePr>
            <a:graphicFrameLocks noChangeAspect="1"/>
          </p:cNvGraphicFramePr>
          <p:nvPr/>
        </p:nvGraphicFramePr>
        <p:xfrm>
          <a:off x="5034597" y="3611799"/>
          <a:ext cx="545223" cy="752359"/>
        </p:xfrm>
        <a:graphic>
          <a:graphicData uri="http://schemas.openxmlformats.org/presentationml/2006/ole">
            <mc:AlternateContent xmlns:mc="http://schemas.openxmlformats.org/markup-compatibility/2006">
              <mc:Choice xmlns:v="urn:schemas-microsoft-com:vml" Requires="v">
                <p:oleObj spid="_x0000_s112021" name="数式" r:id="rId17" imgW="164880" imgH="228600" progId="Equation.3">
                  <p:embed/>
                </p:oleObj>
              </mc:Choice>
              <mc:Fallback>
                <p:oleObj name="数式" r:id="rId17" imgW="164880" imgH="2286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34597" y="3611799"/>
                        <a:ext cx="545223" cy="752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448" name="Line 24"/>
          <p:cNvSpPr>
            <a:spLocks noChangeShapeType="1"/>
          </p:cNvSpPr>
          <p:nvPr/>
        </p:nvSpPr>
        <p:spPr bwMode="auto">
          <a:xfrm>
            <a:off x="8279740" y="3630846"/>
            <a:ext cx="54046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graphicFrame>
        <p:nvGraphicFramePr>
          <p:cNvPr id="615449" name="Object 25"/>
          <p:cNvGraphicFramePr>
            <a:graphicFrameLocks noChangeAspect="1"/>
          </p:cNvGraphicFramePr>
          <p:nvPr/>
        </p:nvGraphicFramePr>
        <p:xfrm>
          <a:off x="8434498" y="3649893"/>
          <a:ext cx="671409" cy="711883"/>
        </p:xfrm>
        <a:graphic>
          <a:graphicData uri="http://schemas.openxmlformats.org/presentationml/2006/ole">
            <mc:AlternateContent xmlns:mc="http://schemas.openxmlformats.org/markup-compatibility/2006">
              <mc:Choice xmlns:v="urn:schemas-microsoft-com:vml" Requires="v">
                <p:oleObj spid="_x0000_s112022" name="数式" r:id="rId19" imgW="203040" imgH="215640" progId="Equation.3">
                  <p:embed/>
                </p:oleObj>
              </mc:Choice>
              <mc:Fallback>
                <p:oleObj name="数式" r:id="rId19" imgW="203040" imgH="21564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434498" y="3649893"/>
                        <a:ext cx="671409" cy="711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62042079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p:cNvSpPr>
            <a:spLocks noGrp="1" noChangeArrowheads="1"/>
          </p:cNvSpPr>
          <p:nvPr>
            <p:ph type="title"/>
          </p:nvPr>
        </p:nvSpPr>
        <p:spPr/>
        <p:txBody>
          <a:bodyPr/>
          <a:lstStyle/>
          <a:p>
            <a:r>
              <a:rPr lang="ja-JP" altLang="en-US">
                <a:latin typeface="HG創英角ﾎﾟｯﾌﾟ体" panose="040B0A09000000000000" pitchFamily="49" charset="-128"/>
                <a:ea typeface="HG創英角ﾎﾟｯﾌﾟ体" panose="040B0A09000000000000" pitchFamily="49" charset="-128"/>
              </a:rPr>
              <a:t>エネルギー解放効率</a:t>
            </a:r>
          </a:p>
        </p:txBody>
      </p:sp>
      <p:sp>
        <p:nvSpPr>
          <p:cNvPr id="616451" name="Text Box 3"/>
          <p:cNvSpPr txBox="1">
            <a:spLocks noChangeArrowheads="1"/>
          </p:cNvSpPr>
          <p:nvPr/>
        </p:nvSpPr>
        <p:spPr bwMode="auto">
          <a:xfrm>
            <a:off x="2679905" y="2352312"/>
            <a:ext cx="1261884" cy="73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4199">
                <a:solidFill>
                  <a:schemeClr val="tx2"/>
                </a:solidFill>
                <a:latin typeface="HG創英角ﾎﾟｯﾌﾟ体" panose="040B0A09000000000000" pitchFamily="49" charset="-128"/>
                <a:ea typeface="HG創英角ﾎﾟｯﾌﾟ体" panose="040B0A09000000000000" pitchFamily="49" charset="-128"/>
              </a:rPr>
              <a:t>効率</a:t>
            </a:r>
          </a:p>
        </p:txBody>
      </p:sp>
      <p:graphicFrame>
        <p:nvGraphicFramePr>
          <p:cNvPr id="616452" name="Object 4"/>
          <p:cNvGraphicFramePr>
            <a:graphicFrameLocks noChangeAspect="1"/>
          </p:cNvGraphicFramePr>
          <p:nvPr/>
        </p:nvGraphicFramePr>
        <p:xfrm>
          <a:off x="3506071" y="2983246"/>
          <a:ext cx="10568738" cy="1626142"/>
        </p:xfrm>
        <a:graphic>
          <a:graphicData uri="http://schemas.openxmlformats.org/presentationml/2006/ole">
            <mc:AlternateContent xmlns:mc="http://schemas.openxmlformats.org/markup-compatibility/2006">
              <mc:Choice xmlns:v="urn:schemas-microsoft-com:vml" Requires="v">
                <p:oleObj spid="_x0000_s112862" name="数式" r:id="rId3" imgW="3136680" imgH="482400" progId="Equation.3">
                  <p:embed/>
                </p:oleObj>
              </mc:Choice>
              <mc:Fallback>
                <p:oleObj name="数式" r:id="rId3" imgW="3136680" imgH="482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6071" y="2983246"/>
                        <a:ext cx="10568738" cy="16261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6453" name="Line 5"/>
          <p:cNvSpPr>
            <a:spLocks noChangeShapeType="1"/>
          </p:cNvSpPr>
          <p:nvPr/>
        </p:nvSpPr>
        <p:spPr bwMode="auto">
          <a:xfrm flipH="1" flipV="1">
            <a:off x="8386880" y="4061785"/>
            <a:ext cx="109521" cy="973782"/>
          </a:xfrm>
          <a:prstGeom prst="line">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616454" name="Line 6"/>
          <p:cNvSpPr>
            <a:spLocks noChangeShapeType="1"/>
          </p:cNvSpPr>
          <p:nvPr/>
        </p:nvSpPr>
        <p:spPr bwMode="auto">
          <a:xfrm flipV="1">
            <a:off x="11867729" y="4457012"/>
            <a:ext cx="247612" cy="1257106"/>
          </a:xfrm>
          <a:prstGeom prst="line">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616455" name="Text Box 7"/>
          <p:cNvSpPr txBox="1">
            <a:spLocks noChangeArrowheads="1"/>
          </p:cNvSpPr>
          <p:nvPr/>
        </p:nvSpPr>
        <p:spPr bwMode="auto">
          <a:xfrm>
            <a:off x="7603570" y="4926047"/>
            <a:ext cx="1223412"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700">
                <a:solidFill>
                  <a:schemeClr val="tx2"/>
                </a:solidFill>
                <a:latin typeface="HG創英角ﾎﾟｯﾌﾟ体" panose="040B0A09000000000000" pitchFamily="49" charset="-128"/>
                <a:ea typeface="HG創英角ﾎﾟｯﾌﾟ体" panose="040B0A09000000000000" pitchFamily="49" charset="-128"/>
              </a:rPr>
              <a:t>等質量</a:t>
            </a:r>
          </a:p>
        </p:txBody>
      </p:sp>
      <p:graphicFrame>
        <p:nvGraphicFramePr>
          <p:cNvPr id="616456" name="Object 8"/>
          <p:cNvGraphicFramePr>
            <a:graphicFrameLocks noChangeAspect="1"/>
          </p:cNvGraphicFramePr>
          <p:nvPr/>
        </p:nvGraphicFramePr>
        <p:xfrm>
          <a:off x="11193941" y="5599835"/>
          <a:ext cx="1597571" cy="669029"/>
        </p:xfrm>
        <a:graphic>
          <a:graphicData uri="http://schemas.openxmlformats.org/presentationml/2006/ole">
            <mc:AlternateContent xmlns:mc="http://schemas.openxmlformats.org/markup-compatibility/2006">
              <mc:Choice xmlns:v="urn:schemas-microsoft-com:vml" Requires="v">
                <p:oleObj spid="_x0000_s112863" name="数式" r:id="rId5" imgW="545760" imgH="228600" progId="Equation.3">
                  <p:embed/>
                </p:oleObj>
              </mc:Choice>
              <mc:Fallback>
                <p:oleObj name="数式" r:id="rId5" imgW="54576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93941" y="5599835"/>
                        <a:ext cx="1597571" cy="6690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6457" name="Object 9"/>
          <p:cNvGraphicFramePr>
            <a:graphicFrameLocks noChangeAspect="1"/>
          </p:cNvGraphicFramePr>
          <p:nvPr/>
        </p:nvGraphicFramePr>
        <p:xfrm>
          <a:off x="9058288" y="4980806"/>
          <a:ext cx="171424" cy="323800"/>
        </p:xfrm>
        <a:graphic>
          <a:graphicData uri="http://schemas.openxmlformats.org/presentationml/2006/ole">
            <mc:AlternateContent xmlns:mc="http://schemas.openxmlformats.org/markup-compatibility/2006">
              <mc:Choice xmlns:v="urn:schemas-microsoft-com:vml" Requires="v">
                <p:oleObj spid="_x0000_s112864" name="数式" r:id="rId7" imgW="114120" imgH="215640" progId="Equation.3">
                  <p:embed/>
                </p:oleObj>
              </mc:Choice>
              <mc:Fallback>
                <p:oleObj name="数式" r:id="rId7" imgW="11412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58288" y="4980806"/>
                        <a:ext cx="171424" cy="32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6458" name="Text Box 10"/>
          <p:cNvSpPr txBox="1">
            <a:spLocks noChangeArrowheads="1"/>
          </p:cNvSpPr>
          <p:nvPr/>
        </p:nvSpPr>
        <p:spPr bwMode="auto">
          <a:xfrm>
            <a:off x="3851299" y="6206961"/>
            <a:ext cx="5840060" cy="138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4199">
                <a:solidFill>
                  <a:schemeClr val="tx2"/>
                </a:solidFill>
                <a:latin typeface="HG創英角ﾎﾟｯﾌﾟ体" panose="040B0A09000000000000" pitchFamily="49" charset="-128"/>
                <a:ea typeface="HG創英角ﾎﾟｯﾌﾟ体" panose="040B0A09000000000000" pitchFamily="49" charset="-128"/>
              </a:rPr>
              <a:t>If          ⇒f=0.057</a:t>
            </a:r>
          </a:p>
          <a:p>
            <a:r>
              <a:rPr lang="en-US" altLang="ja-JP" sz="4199">
                <a:solidFill>
                  <a:schemeClr val="tx2"/>
                </a:solidFill>
                <a:latin typeface="HG創英角ﾎﾟｯﾌﾟ体" panose="040B0A09000000000000" pitchFamily="49" charset="-128"/>
                <a:ea typeface="HG創英角ﾎﾟｯﾌﾟ体" panose="040B0A09000000000000" pitchFamily="49" charset="-128"/>
              </a:rPr>
              <a:t>            ⇒f=0.43</a:t>
            </a:r>
          </a:p>
        </p:txBody>
      </p:sp>
      <p:graphicFrame>
        <p:nvGraphicFramePr>
          <p:cNvPr id="616459" name="Object 11"/>
          <p:cNvGraphicFramePr>
            <a:graphicFrameLocks noChangeAspect="1"/>
          </p:cNvGraphicFramePr>
          <p:nvPr/>
        </p:nvGraphicFramePr>
        <p:xfrm>
          <a:off x="4753653" y="6302197"/>
          <a:ext cx="1859470" cy="669027"/>
        </p:xfrm>
        <a:graphic>
          <a:graphicData uri="http://schemas.openxmlformats.org/presentationml/2006/ole">
            <mc:AlternateContent xmlns:mc="http://schemas.openxmlformats.org/markup-compatibility/2006">
              <mc:Choice xmlns:v="urn:schemas-microsoft-com:vml" Requires="v">
                <p:oleObj spid="_x0000_s112865" name="数式" r:id="rId9" imgW="634680" imgH="228600" progId="Equation.3">
                  <p:embed/>
                </p:oleObj>
              </mc:Choice>
              <mc:Fallback>
                <p:oleObj name="数式" r:id="rId9" imgW="63468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3653" y="6302197"/>
                        <a:ext cx="1859470" cy="6690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6460" name="Object 12"/>
          <p:cNvGraphicFramePr>
            <a:graphicFrameLocks noChangeAspect="1"/>
          </p:cNvGraphicFramePr>
          <p:nvPr/>
        </p:nvGraphicFramePr>
        <p:xfrm>
          <a:off x="4784605" y="6873609"/>
          <a:ext cx="2045177" cy="669027"/>
        </p:xfrm>
        <a:graphic>
          <a:graphicData uri="http://schemas.openxmlformats.org/presentationml/2006/ole">
            <mc:AlternateContent xmlns:mc="http://schemas.openxmlformats.org/markup-compatibility/2006">
              <mc:Choice xmlns:v="urn:schemas-microsoft-com:vml" Requires="v">
                <p:oleObj spid="_x0000_s112866" name="数式" r:id="rId11" imgW="698400" imgH="228600" progId="Equation.3">
                  <p:embed/>
                </p:oleObj>
              </mc:Choice>
              <mc:Fallback>
                <p:oleObj name="数式" r:id="rId11" imgW="698400" imgH="228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84605" y="6873609"/>
                        <a:ext cx="2045177" cy="6690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6461" name="Text Box 13"/>
          <p:cNvSpPr txBox="1">
            <a:spLocks noChangeArrowheads="1"/>
          </p:cNvSpPr>
          <p:nvPr/>
        </p:nvSpPr>
        <p:spPr bwMode="auto">
          <a:xfrm>
            <a:off x="3851299" y="8059288"/>
            <a:ext cx="11226150" cy="73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4199">
                <a:solidFill>
                  <a:srgbClr val="FF0000"/>
                </a:solidFill>
                <a:latin typeface="HG創英角ﾎﾟｯﾌﾟ体" panose="040B0A09000000000000" pitchFamily="49" charset="-128"/>
                <a:ea typeface="HG創英角ﾎﾟｯﾌﾟ体" panose="040B0A09000000000000" pitchFamily="49" charset="-128"/>
              </a:rPr>
              <a:t>Γ=100</a:t>
            </a:r>
            <a:r>
              <a:rPr lang="ja-JP" altLang="en-US" sz="4199">
                <a:solidFill>
                  <a:srgbClr val="FF0000"/>
                </a:solidFill>
                <a:latin typeface="HG創英角ﾎﾟｯﾌﾟ体" panose="040B0A09000000000000" pitchFamily="49" charset="-128"/>
                <a:ea typeface="HG創英角ﾎﾟｯﾌﾟ体" panose="040B0A09000000000000" pitchFamily="49" charset="-128"/>
              </a:rPr>
              <a:t>に</a:t>
            </a:r>
            <a:r>
              <a:rPr lang="en-US" altLang="ja-JP" sz="4199">
                <a:solidFill>
                  <a:srgbClr val="FF0000"/>
                </a:solidFill>
                <a:latin typeface="HG創英角ﾎﾟｯﾌﾟ体" panose="040B0A09000000000000" pitchFamily="49" charset="-128"/>
                <a:ea typeface="HG創英角ﾎﾟｯﾌﾟ体" panose="040B0A09000000000000" pitchFamily="49" charset="-128"/>
              </a:rPr>
              <a:t>Γ=1000</a:t>
            </a:r>
            <a:r>
              <a:rPr lang="ja-JP" altLang="en-US" sz="4199">
                <a:solidFill>
                  <a:srgbClr val="FF0000"/>
                </a:solidFill>
                <a:latin typeface="HG創英角ﾎﾟｯﾌﾟ体" panose="040B0A09000000000000" pitchFamily="49" charset="-128"/>
                <a:ea typeface="HG創英角ﾎﾟｯﾌﾟ体" panose="040B0A09000000000000" pitchFamily="49" charset="-128"/>
              </a:rPr>
              <a:t>のシェルをぶつけるイメージ</a:t>
            </a:r>
          </a:p>
        </p:txBody>
      </p:sp>
    </p:spTree>
    <p:extLst>
      <p:ext uri="{BB962C8B-B14F-4D97-AF65-F5344CB8AC3E}">
        <p14:creationId xmlns:p14="http://schemas.microsoft.com/office/powerpoint/2010/main" val="381793623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p:cNvSpPr>
            <a:spLocks noGrp="1" noChangeArrowheads="1"/>
          </p:cNvSpPr>
          <p:nvPr>
            <p:ph type="title"/>
          </p:nvPr>
        </p:nvSpPr>
        <p:spPr/>
        <p:txBody>
          <a:bodyPr/>
          <a:lstStyle/>
          <a:p>
            <a:r>
              <a:rPr lang="ja-JP" altLang="en-US"/>
              <a:t>電子の</a:t>
            </a:r>
            <a:r>
              <a:rPr lang="en-US" altLang="ja-JP"/>
              <a:t>γ</a:t>
            </a:r>
            <a:r>
              <a:rPr lang="en-US" altLang="ja-JP" baseline="-25000"/>
              <a:t>m</a:t>
            </a:r>
            <a:r>
              <a:rPr lang="ja-JP" altLang="en-US"/>
              <a:t>は？</a:t>
            </a:r>
          </a:p>
        </p:txBody>
      </p:sp>
      <p:sp>
        <p:nvSpPr>
          <p:cNvPr id="618499" name="Line 3"/>
          <p:cNvSpPr>
            <a:spLocks noChangeShapeType="1"/>
          </p:cNvSpPr>
          <p:nvPr/>
        </p:nvSpPr>
        <p:spPr bwMode="auto">
          <a:xfrm>
            <a:off x="7091679" y="2442786"/>
            <a:ext cx="0" cy="680456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618500" name="Text Box 4"/>
          <p:cNvSpPr txBox="1">
            <a:spLocks noChangeArrowheads="1"/>
          </p:cNvSpPr>
          <p:nvPr/>
        </p:nvSpPr>
        <p:spPr bwMode="auto">
          <a:xfrm>
            <a:off x="9251140" y="2118986"/>
            <a:ext cx="2622834"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700"/>
              <a:t>Shocked Frame</a:t>
            </a:r>
          </a:p>
        </p:txBody>
      </p:sp>
      <p:sp>
        <p:nvSpPr>
          <p:cNvPr id="618501" name="Line 5"/>
          <p:cNvSpPr>
            <a:spLocks noChangeShapeType="1"/>
          </p:cNvSpPr>
          <p:nvPr/>
        </p:nvSpPr>
        <p:spPr bwMode="auto">
          <a:xfrm>
            <a:off x="2339438" y="5899827"/>
            <a:ext cx="3997503" cy="0"/>
          </a:xfrm>
          <a:prstGeom prst="line">
            <a:avLst/>
          </a:prstGeom>
          <a:noFill/>
          <a:ln w="57150">
            <a:solidFill>
              <a:srgbClr val="33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graphicFrame>
        <p:nvGraphicFramePr>
          <p:cNvPr id="618502" name="Object 6"/>
          <p:cNvGraphicFramePr>
            <a:graphicFrameLocks noChangeAspect="1"/>
          </p:cNvGraphicFramePr>
          <p:nvPr/>
        </p:nvGraphicFramePr>
        <p:xfrm>
          <a:off x="3420359" y="4711768"/>
          <a:ext cx="919021" cy="973780"/>
        </p:xfrm>
        <a:graphic>
          <a:graphicData uri="http://schemas.openxmlformats.org/presentationml/2006/ole">
            <mc:AlternateContent xmlns:mc="http://schemas.openxmlformats.org/markup-compatibility/2006">
              <mc:Choice xmlns:v="urn:schemas-microsoft-com:vml" Requires="v">
                <p:oleObj spid="_x0000_s114910" name="数式" r:id="rId3" imgW="215640" imgH="228600" progId="Equation.3">
                  <p:embed/>
                </p:oleObj>
              </mc:Choice>
              <mc:Fallback>
                <p:oleObj name="数式" r:id="rId3" imgW="21564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0359" y="4711768"/>
                        <a:ext cx="919021" cy="9737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8503" name="Text Box 7"/>
          <p:cNvSpPr txBox="1">
            <a:spLocks noChangeArrowheads="1"/>
          </p:cNvSpPr>
          <p:nvPr/>
        </p:nvSpPr>
        <p:spPr bwMode="auto">
          <a:xfrm>
            <a:off x="2094208" y="2226126"/>
            <a:ext cx="307808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700"/>
              <a:t>Unshocked region</a:t>
            </a:r>
          </a:p>
        </p:txBody>
      </p:sp>
      <p:sp>
        <p:nvSpPr>
          <p:cNvPr id="618504" name="Freeform 8"/>
          <p:cNvSpPr>
            <a:spLocks/>
          </p:cNvSpPr>
          <p:nvPr/>
        </p:nvSpPr>
        <p:spPr bwMode="auto">
          <a:xfrm>
            <a:off x="2125159" y="2840394"/>
            <a:ext cx="8423562" cy="2176127"/>
          </a:xfrm>
          <a:custGeom>
            <a:avLst/>
            <a:gdLst>
              <a:gd name="T0" fmla="*/ 0 w 3538"/>
              <a:gd name="T1" fmla="*/ 287 h 914"/>
              <a:gd name="T2" fmla="*/ 1905 w 3538"/>
              <a:gd name="T3" fmla="*/ 287 h 914"/>
              <a:gd name="T4" fmla="*/ 2313 w 3538"/>
              <a:gd name="T5" fmla="*/ 287 h 914"/>
              <a:gd name="T6" fmla="*/ 2358 w 3538"/>
              <a:gd name="T7" fmla="*/ 151 h 914"/>
              <a:gd name="T8" fmla="*/ 2268 w 3538"/>
              <a:gd name="T9" fmla="*/ 60 h 914"/>
              <a:gd name="T10" fmla="*/ 2222 w 3538"/>
              <a:gd name="T11" fmla="*/ 513 h 914"/>
              <a:gd name="T12" fmla="*/ 2767 w 3538"/>
              <a:gd name="T13" fmla="*/ 604 h 914"/>
              <a:gd name="T14" fmla="*/ 2857 w 3538"/>
              <a:gd name="T15" fmla="*/ 876 h 914"/>
              <a:gd name="T16" fmla="*/ 2494 w 3538"/>
              <a:gd name="T17" fmla="*/ 831 h 914"/>
              <a:gd name="T18" fmla="*/ 3220 w 3538"/>
              <a:gd name="T19" fmla="*/ 649 h 914"/>
              <a:gd name="T20" fmla="*/ 2903 w 3538"/>
              <a:gd name="T21" fmla="*/ 241 h 914"/>
              <a:gd name="T22" fmla="*/ 2948 w 3538"/>
              <a:gd name="T23" fmla="*/ 559 h 914"/>
              <a:gd name="T24" fmla="*/ 3311 w 3538"/>
              <a:gd name="T25" fmla="*/ 332 h 914"/>
              <a:gd name="T26" fmla="*/ 3538 w 3538"/>
              <a:gd name="T27" fmla="*/ 74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38" h="914">
                <a:moveTo>
                  <a:pt x="0" y="287"/>
                </a:moveTo>
                <a:cubicBezTo>
                  <a:pt x="760" y="287"/>
                  <a:pt x="1520" y="287"/>
                  <a:pt x="1905" y="287"/>
                </a:cubicBezTo>
                <a:cubicBezTo>
                  <a:pt x="2290" y="287"/>
                  <a:pt x="2238" y="310"/>
                  <a:pt x="2313" y="287"/>
                </a:cubicBezTo>
                <a:cubicBezTo>
                  <a:pt x="2388" y="264"/>
                  <a:pt x="2365" y="189"/>
                  <a:pt x="2358" y="151"/>
                </a:cubicBezTo>
                <a:cubicBezTo>
                  <a:pt x="2351" y="113"/>
                  <a:pt x="2291" y="0"/>
                  <a:pt x="2268" y="60"/>
                </a:cubicBezTo>
                <a:cubicBezTo>
                  <a:pt x="2245" y="120"/>
                  <a:pt x="2139" y="422"/>
                  <a:pt x="2222" y="513"/>
                </a:cubicBezTo>
                <a:cubicBezTo>
                  <a:pt x="2305" y="604"/>
                  <a:pt x="2661" y="543"/>
                  <a:pt x="2767" y="604"/>
                </a:cubicBezTo>
                <a:cubicBezTo>
                  <a:pt x="2873" y="665"/>
                  <a:pt x="2902" y="838"/>
                  <a:pt x="2857" y="876"/>
                </a:cubicBezTo>
                <a:cubicBezTo>
                  <a:pt x="2812" y="914"/>
                  <a:pt x="2434" y="869"/>
                  <a:pt x="2494" y="831"/>
                </a:cubicBezTo>
                <a:cubicBezTo>
                  <a:pt x="2554" y="793"/>
                  <a:pt x="3152" y="747"/>
                  <a:pt x="3220" y="649"/>
                </a:cubicBezTo>
                <a:cubicBezTo>
                  <a:pt x="3288" y="551"/>
                  <a:pt x="2948" y="256"/>
                  <a:pt x="2903" y="241"/>
                </a:cubicBezTo>
                <a:cubicBezTo>
                  <a:pt x="2858" y="226"/>
                  <a:pt x="2880" y="544"/>
                  <a:pt x="2948" y="559"/>
                </a:cubicBezTo>
                <a:cubicBezTo>
                  <a:pt x="3016" y="574"/>
                  <a:pt x="3213" y="302"/>
                  <a:pt x="3311" y="332"/>
                </a:cubicBezTo>
                <a:cubicBezTo>
                  <a:pt x="3409" y="362"/>
                  <a:pt x="3473" y="551"/>
                  <a:pt x="3538" y="740"/>
                </a:cubicBezTo>
              </a:path>
            </a:pathLst>
          </a:custGeom>
          <a:noFill/>
          <a:ln w="9525">
            <a:solidFill>
              <a:srgbClr val="0033CC"/>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618505" name="Text Box 9"/>
          <p:cNvSpPr txBox="1">
            <a:spLocks noChangeArrowheads="1"/>
          </p:cNvSpPr>
          <p:nvPr/>
        </p:nvSpPr>
        <p:spPr bwMode="auto">
          <a:xfrm>
            <a:off x="9360661" y="4711768"/>
            <a:ext cx="1572866"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700">
                <a:solidFill>
                  <a:srgbClr val="0033CC"/>
                </a:solidFill>
              </a:rPr>
              <a:t>Electron</a:t>
            </a:r>
          </a:p>
        </p:txBody>
      </p:sp>
      <p:graphicFrame>
        <p:nvGraphicFramePr>
          <p:cNvPr id="618506" name="Object 10"/>
          <p:cNvGraphicFramePr>
            <a:graphicFrameLocks noChangeAspect="1"/>
          </p:cNvGraphicFramePr>
          <p:nvPr/>
        </p:nvGraphicFramePr>
        <p:xfrm>
          <a:off x="10655862" y="3523707"/>
          <a:ext cx="2868963" cy="864261"/>
        </p:xfrm>
        <a:graphic>
          <a:graphicData uri="http://schemas.openxmlformats.org/presentationml/2006/ole">
            <mc:AlternateContent xmlns:mc="http://schemas.openxmlformats.org/markup-compatibility/2006">
              <mc:Choice xmlns:v="urn:schemas-microsoft-com:vml" Requires="v">
                <p:oleObj spid="_x0000_s114911" name="数式" r:id="rId5" imgW="799920" imgH="241200" progId="Equation.3">
                  <p:embed/>
                </p:oleObj>
              </mc:Choice>
              <mc:Fallback>
                <p:oleObj name="数式" r:id="rId5" imgW="799920" imgH="241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5862" y="3523707"/>
                        <a:ext cx="2868963" cy="864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8507" name="Freeform 11"/>
          <p:cNvSpPr>
            <a:spLocks/>
          </p:cNvSpPr>
          <p:nvPr/>
        </p:nvSpPr>
        <p:spPr bwMode="auto">
          <a:xfrm>
            <a:off x="2232299" y="5683167"/>
            <a:ext cx="9035448" cy="3599894"/>
          </a:xfrm>
          <a:custGeom>
            <a:avLst/>
            <a:gdLst>
              <a:gd name="T0" fmla="*/ 0 w 3795"/>
              <a:gd name="T1" fmla="*/ 854 h 1512"/>
              <a:gd name="T2" fmla="*/ 2223 w 3795"/>
              <a:gd name="T3" fmla="*/ 854 h 1512"/>
              <a:gd name="T4" fmla="*/ 2495 w 3795"/>
              <a:gd name="T5" fmla="*/ 854 h 1512"/>
              <a:gd name="T6" fmla="*/ 2449 w 3795"/>
              <a:gd name="T7" fmla="*/ 764 h 1512"/>
              <a:gd name="T8" fmla="*/ 2223 w 3795"/>
              <a:gd name="T9" fmla="*/ 1172 h 1512"/>
              <a:gd name="T10" fmla="*/ 2858 w 3795"/>
              <a:gd name="T11" fmla="*/ 1444 h 1512"/>
              <a:gd name="T12" fmla="*/ 3130 w 3795"/>
              <a:gd name="T13" fmla="*/ 764 h 1512"/>
              <a:gd name="T14" fmla="*/ 2540 w 3795"/>
              <a:gd name="T15" fmla="*/ 310 h 1512"/>
              <a:gd name="T16" fmla="*/ 3765 w 3795"/>
              <a:gd name="T17" fmla="*/ 83 h 1512"/>
              <a:gd name="T18" fmla="*/ 2722 w 3795"/>
              <a:gd name="T19" fmla="*/ 809 h 1512"/>
              <a:gd name="T20" fmla="*/ 3538 w 3795"/>
              <a:gd name="T21" fmla="*/ 1444 h 1512"/>
              <a:gd name="T22" fmla="*/ 3447 w 3795"/>
              <a:gd name="T23" fmla="*/ 1081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95" h="1512">
                <a:moveTo>
                  <a:pt x="0" y="854"/>
                </a:moveTo>
                <a:cubicBezTo>
                  <a:pt x="903" y="854"/>
                  <a:pt x="1807" y="854"/>
                  <a:pt x="2223" y="854"/>
                </a:cubicBezTo>
                <a:cubicBezTo>
                  <a:pt x="2639" y="854"/>
                  <a:pt x="2457" y="869"/>
                  <a:pt x="2495" y="854"/>
                </a:cubicBezTo>
                <a:cubicBezTo>
                  <a:pt x="2533" y="839"/>
                  <a:pt x="2494" y="711"/>
                  <a:pt x="2449" y="764"/>
                </a:cubicBezTo>
                <a:cubicBezTo>
                  <a:pt x="2404" y="817"/>
                  <a:pt x="2155" y="1059"/>
                  <a:pt x="2223" y="1172"/>
                </a:cubicBezTo>
                <a:cubicBezTo>
                  <a:pt x="2291" y="1285"/>
                  <a:pt x="2707" y="1512"/>
                  <a:pt x="2858" y="1444"/>
                </a:cubicBezTo>
                <a:cubicBezTo>
                  <a:pt x="3009" y="1376"/>
                  <a:pt x="3183" y="953"/>
                  <a:pt x="3130" y="764"/>
                </a:cubicBezTo>
                <a:cubicBezTo>
                  <a:pt x="3077" y="575"/>
                  <a:pt x="2434" y="423"/>
                  <a:pt x="2540" y="310"/>
                </a:cubicBezTo>
                <a:cubicBezTo>
                  <a:pt x="2646" y="197"/>
                  <a:pt x="3735" y="0"/>
                  <a:pt x="3765" y="83"/>
                </a:cubicBezTo>
                <a:cubicBezTo>
                  <a:pt x="3795" y="166"/>
                  <a:pt x="2760" y="582"/>
                  <a:pt x="2722" y="809"/>
                </a:cubicBezTo>
                <a:cubicBezTo>
                  <a:pt x="2684" y="1036"/>
                  <a:pt x="3417" y="1399"/>
                  <a:pt x="3538" y="1444"/>
                </a:cubicBezTo>
                <a:cubicBezTo>
                  <a:pt x="3659" y="1489"/>
                  <a:pt x="3553" y="1285"/>
                  <a:pt x="3447" y="1081"/>
                </a:cubicBezTo>
              </a:path>
            </a:pathLst>
          </a:custGeom>
          <a:noFill/>
          <a:ln w="9525">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graphicFrame>
        <p:nvGraphicFramePr>
          <p:cNvPr id="618508" name="Object 12"/>
          <p:cNvGraphicFramePr>
            <a:graphicFrameLocks noChangeAspect="1"/>
          </p:cNvGraphicFramePr>
          <p:nvPr/>
        </p:nvGraphicFramePr>
        <p:xfrm>
          <a:off x="10655861" y="7518828"/>
          <a:ext cx="3007054" cy="909497"/>
        </p:xfrm>
        <a:graphic>
          <a:graphicData uri="http://schemas.openxmlformats.org/presentationml/2006/ole">
            <mc:AlternateContent xmlns:mc="http://schemas.openxmlformats.org/markup-compatibility/2006">
              <mc:Choice xmlns:v="urn:schemas-microsoft-com:vml" Requires="v">
                <p:oleObj spid="_x0000_s114912" name="数式" r:id="rId7" imgW="838080" imgH="253800" progId="Equation.3">
                  <p:embed/>
                </p:oleObj>
              </mc:Choice>
              <mc:Fallback>
                <p:oleObj name="数式" r:id="rId7" imgW="838080" imgH="253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55861" y="7518828"/>
                        <a:ext cx="3007054" cy="909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8509" name="Text Box 13"/>
          <p:cNvSpPr txBox="1">
            <a:spLocks noChangeArrowheads="1"/>
          </p:cNvSpPr>
          <p:nvPr/>
        </p:nvSpPr>
        <p:spPr bwMode="auto">
          <a:xfrm>
            <a:off x="10979661" y="6330768"/>
            <a:ext cx="1326004"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700">
                <a:solidFill>
                  <a:srgbClr val="FF0000"/>
                </a:solidFill>
              </a:rPr>
              <a:t>Proton</a:t>
            </a:r>
          </a:p>
        </p:txBody>
      </p:sp>
      <p:graphicFrame>
        <p:nvGraphicFramePr>
          <p:cNvPr id="618510" name="Object 14"/>
          <p:cNvGraphicFramePr>
            <a:graphicFrameLocks noChangeAspect="1"/>
          </p:cNvGraphicFramePr>
          <p:nvPr/>
        </p:nvGraphicFramePr>
        <p:xfrm>
          <a:off x="2772759" y="8706888"/>
          <a:ext cx="8175951" cy="1540430"/>
        </p:xfrm>
        <a:graphic>
          <a:graphicData uri="http://schemas.openxmlformats.org/presentationml/2006/ole">
            <mc:AlternateContent xmlns:mc="http://schemas.openxmlformats.org/markup-compatibility/2006">
              <mc:Choice xmlns:v="urn:schemas-microsoft-com:vml" Requires="v">
                <p:oleObj spid="_x0000_s114913" name="数式" r:id="rId9" imgW="2565360" imgH="482400" progId="Equation.3">
                  <p:embed/>
                </p:oleObj>
              </mc:Choice>
              <mc:Fallback>
                <p:oleObj name="数式" r:id="rId9" imgW="2565360" imgH="4824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72759" y="8706888"/>
                        <a:ext cx="8175951" cy="1540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8511" name="Object 15"/>
          <p:cNvGraphicFramePr>
            <a:graphicFrameLocks noChangeAspect="1"/>
          </p:cNvGraphicFramePr>
          <p:nvPr/>
        </p:nvGraphicFramePr>
        <p:xfrm>
          <a:off x="10979662" y="9030688"/>
          <a:ext cx="2461833" cy="802357"/>
        </p:xfrm>
        <a:graphic>
          <a:graphicData uri="http://schemas.openxmlformats.org/presentationml/2006/ole">
            <mc:AlternateContent xmlns:mc="http://schemas.openxmlformats.org/markup-compatibility/2006">
              <mc:Choice xmlns:v="urn:schemas-microsoft-com:vml" Requires="v">
                <p:oleObj spid="_x0000_s114914" name="数式" r:id="rId11" imgW="545760" imgH="177480" progId="Equation.3">
                  <p:embed/>
                </p:oleObj>
              </mc:Choice>
              <mc:Fallback>
                <p:oleObj name="数式" r:id="rId11" imgW="545760" imgH="17748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79662" y="9030688"/>
                        <a:ext cx="2461833" cy="8023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23926629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p:cNvSpPr>
            <a:spLocks noGrp="1" noChangeArrowheads="1"/>
          </p:cNvSpPr>
          <p:nvPr>
            <p:ph type="title"/>
          </p:nvPr>
        </p:nvSpPr>
        <p:spPr/>
        <p:txBody>
          <a:bodyPr/>
          <a:lstStyle/>
          <a:p>
            <a:r>
              <a:rPr lang="ja-JP" altLang="en-US"/>
              <a:t>陽子から電子へのエネルギー輸送</a:t>
            </a:r>
          </a:p>
        </p:txBody>
      </p:sp>
      <p:sp>
        <p:nvSpPr>
          <p:cNvPr id="620547" name="Oval 3"/>
          <p:cNvSpPr>
            <a:spLocks noChangeArrowheads="1"/>
          </p:cNvSpPr>
          <p:nvPr/>
        </p:nvSpPr>
        <p:spPr bwMode="auto">
          <a:xfrm>
            <a:off x="2244651" y="2766328"/>
            <a:ext cx="433321" cy="43332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620548" name="Oval 4"/>
          <p:cNvSpPr>
            <a:spLocks noChangeArrowheads="1"/>
          </p:cNvSpPr>
          <p:nvPr/>
        </p:nvSpPr>
        <p:spPr bwMode="auto">
          <a:xfrm>
            <a:off x="4189832" y="2766328"/>
            <a:ext cx="433321" cy="433321"/>
          </a:xfrm>
          <a:prstGeom prst="ellipse">
            <a:avLst/>
          </a:prstGeom>
          <a:solidFill>
            <a:srgbClr val="00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620549" name="Line 5"/>
          <p:cNvSpPr>
            <a:spLocks noChangeShapeType="1"/>
          </p:cNvSpPr>
          <p:nvPr/>
        </p:nvSpPr>
        <p:spPr bwMode="auto">
          <a:xfrm>
            <a:off x="2892252" y="2982989"/>
            <a:ext cx="1080921"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620550" name="Oval 6"/>
          <p:cNvSpPr>
            <a:spLocks noChangeArrowheads="1"/>
          </p:cNvSpPr>
          <p:nvPr/>
        </p:nvSpPr>
        <p:spPr bwMode="auto">
          <a:xfrm>
            <a:off x="2244651" y="3521069"/>
            <a:ext cx="433321" cy="43332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620551" name="Oval 7"/>
          <p:cNvSpPr>
            <a:spLocks noChangeArrowheads="1"/>
          </p:cNvSpPr>
          <p:nvPr/>
        </p:nvSpPr>
        <p:spPr bwMode="auto">
          <a:xfrm>
            <a:off x="4189832" y="3521069"/>
            <a:ext cx="433321" cy="433321"/>
          </a:xfrm>
          <a:prstGeom prst="ellipse">
            <a:avLst/>
          </a:prstGeom>
          <a:solidFill>
            <a:srgbClr val="00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620552" name="Line 8"/>
          <p:cNvSpPr>
            <a:spLocks noChangeShapeType="1"/>
          </p:cNvSpPr>
          <p:nvPr/>
        </p:nvSpPr>
        <p:spPr bwMode="auto">
          <a:xfrm>
            <a:off x="2892252" y="3737728"/>
            <a:ext cx="1080921"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620553" name="Oval 9"/>
          <p:cNvSpPr>
            <a:spLocks noChangeArrowheads="1"/>
          </p:cNvSpPr>
          <p:nvPr/>
        </p:nvSpPr>
        <p:spPr bwMode="auto">
          <a:xfrm>
            <a:off x="2244651" y="4385328"/>
            <a:ext cx="433321" cy="43332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620554" name="Oval 10"/>
          <p:cNvSpPr>
            <a:spLocks noChangeArrowheads="1"/>
          </p:cNvSpPr>
          <p:nvPr/>
        </p:nvSpPr>
        <p:spPr bwMode="auto">
          <a:xfrm>
            <a:off x="4189832" y="4385328"/>
            <a:ext cx="433321" cy="433321"/>
          </a:xfrm>
          <a:prstGeom prst="ellipse">
            <a:avLst/>
          </a:prstGeom>
          <a:solidFill>
            <a:srgbClr val="00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620555" name="Line 11"/>
          <p:cNvSpPr>
            <a:spLocks noChangeShapeType="1"/>
          </p:cNvSpPr>
          <p:nvPr/>
        </p:nvSpPr>
        <p:spPr bwMode="auto">
          <a:xfrm>
            <a:off x="2892252" y="4601989"/>
            <a:ext cx="1080921"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620556" name="Oval 12"/>
          <p:cNvSpPr>
            <a:spLocks noChangeArrowheads="1"/>
          </p:cNvSpPr>
          <p:nvPr/>
        </p:nvSpPr>
        <p:spPr bwMode="auto">
          <a:xfrm>
            <a:off x="2244651" y="5356728"/>
            <a:ext cx="433321" cy="43332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620557" name="Oval 13"/>
          <p:cNvSpPr>
            <a:spLocks noChangeArrowheads="1"/>
          </p:cNvSpPr>
          <p:nvPr/>
        </p:nvSpPr>
        <p:spPr bwMode="auto">
          <a:xfrm>
            <a:off x="4189832" y="5356728"/>
            <a:ext cx="433321" cy="433321"/>
          </a:xfrm>
          <a:prstGeom prst="ellipse">
            <a:avLst/>
          </a:prstGeom>
          <a:solidFill>
            <a:srgbClr val="00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620558" name="Line 14"/>
          <p:cNvSpPr>
            <a:spLocks noChangeShapeType="1"/>
          </p:cNvSpPr>
          <p:nvPr/>
        </p:nvSpPr>
        <p:spPr bwMode="auto">
          <a:xfrm>
            <a:off x="2892252" y="5573389"/>
            <a:ext cx="1080921"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620559" name="Oval 15"/>
          <p:cNvSpPr>
            <a:spLocks noChangeArrowheads="1"/>
          </p:cNvSpPr>
          <p:nvPr/>
        </p:nvSpPr>
        <p:spPr bwMode="auto">
          <a:xfrm>
            <a:off x="2244651" y="6330510"/>
            <a:ext cx="433321" cy="43332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620560" name="Oval 16"/>
          <p:cNvSpPr>
            <a:spLocks noChangeArrowheads="1"/>
          </p:cNvSpPr>
          <p:nvPr/>
        </p:nvSpPr>
        <p:spPr bwMode="auto">
          <a:xfrm>
            <a:off x="4189832" y="6330510"/>
            <a:ext cx="433321" cy="433321"/>
          </a:xfrm>
          <a:prstGeom prst="ellipse">
            <a:avLst/>
          </a:prstGeom>
          <a:solidFill>
            <a:srgbClr val="00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620561" name="Line 17"/>
          <p:cNvSpPr>
            <a:spLocks noChangeShapeType="1"/>
          </p:cNvSpPr>
          <p:nvPr/>
        </p:nvSpPr>
        <p:spPr bwMode="auto">
          <a:xfrm>
            <a:off x="2892252" y="6547169"/>
            <a:ext cx="1080921"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620562" name="Oval 18"/>
          <p:cNvSpPr>
            <a:spLocks noChangeArrowheads="1"/>
          </p:cNvSpPr>
          <p:nvPr/>
        </p:nvSpPr>
        <p:spPr bwMode="auto">
          <a:xfrm>
            <a:off x="2244651" y="7299528"/>
            <a:ext cx="433321" cy="43332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620563" name="Oval 19"/>
          <p:cNvSpPr>
            <a:spLocks noChangeArrowheads="1"/>
          </p:cNvSpPr>
          <p:nvPr/>
        </p:nvSpPr>
        <p:spPr bwMode="auto">
          <a:xfrm>
            <a:off x="4189832" y="7299528"/>
            <a:ext cx="433321" cy="433321"/>
          </a:xfrm>
          <a:prstGeom prst="ellipse">
            <a:avLst/>
          </a:prstGeom>
          <a:solidFill>
            <a:srgbClr val="00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620564" name="Line 20"/>
          <p:cNvSpPr>
            <a:spLocks noChangeShapeType="1"/>
          </p:cNvSpPr>
          <p:nvPr/>
        </p:nvSpPr>
        <p:spPr bwMode="auto">
          <a:xfrm>
            <a:off x="2892252" y="7516189"/>
            <a:ext cx="1080921"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graphicFrame>
        <p:nvGraphicFramePr>
          <p:cNvPr id="620565" name="Object 21"/>
          <p:cNvGraphicFramePr>
            <a:graphicFrameLocks noChangeAspect="1"/>
          </p:cNvGraphicFramePr>
          <p:nvPr>
            <p:extLst>
              <p:ext uri="{D42A27DB-BD31-4B8C-83A1-F6EECF244321}">
                <p14:modId xmlns:p14="http://schemas.microsoft.com/office/powerpoint/2010/main" val="752675071"/>
              </p:ext>
            </p:extLst>
          </p:nvPr>
        </p:nvGraphicFramePr>
        <p:xfrm>
          <a:off x="2461311" y="8349498"/>
          <a:ext cx="2080891" cy="1069016"/>
        </p:xfrm>
        <a:graphic>
          <a:graphicData uri="http://schemas.openxmlformats.org/presentationml/2006/ole">
            <mc:AlternateContent xmlns:mc="http://schemas.openxmlformats.org/markup-compatibility/2006">
              <mc:Choice xmlns:v="urn:schemas-microsoft-com:vml" Requires="v">
                <p:oleObj spid="_x0000_s115934" name="数式" r:id="rId3" imgW="469800" imgH="241200" progId="Equation.3">
                  <p:embed/>
                </p:oleObj>
              </mc:Choice>
              <mc:Fallback>
                <p:oleObj name="数式" r:id="rId3" imgW="469800" imgH="24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1311" y="8349498"/>
                        <a:ext cx="2080891" cy="1069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20566" name="Object 22"/>
          <p:cNvGraphicFramePr>
            <a:graphicFrameLocks noChangeAspect="1"/>
          </p:cNvGraphicFramePr>
          <p:nvPr>
            <p:extLst>
              <p:ext uri="{D42A27DB-BD31-4B8C-83A1-F6EECF244321}">
                <p14:modId xmlns:p14="http://schemas.microsoft.com/office/powerpoint/2010/main" val="2621690740"/>
              </p:ext>
            </p:extLst>
          </p:nvPr>
        </p:nvGraphicFramePr>
        <p:xfrm>
          <a:off x="1706572" y="1792548"/>
          <a:ext cx="1821374" cy="909497"/>
        </p:xfrm>
        <a:graphic>
          <a:graphicData uri="http://schemas.openxmlformats.org/presentationml/2006/ole">
            <mc:AlternateContent xmlns:mc="http://schemas.openxmlformats.org/markup-compatibility/2006">
              <mc:Choice xmlns:v="urn:schemas-microsoft-com:vml" Requires="v">
                <p:oleObj spid="_x0000_s115935" name="数式" r:id="rId5" imgW="507960" imgH="253800" progId="Equation.3">
                  <p:embed/>
                </p:oleObj>
              </mc:Choice>
              <mc:Fallback>
                <p:oleObj name="数式" r:id="rId5" imgW="507960" imgH="253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6572" y="1792548"/>
                        <a:ext cx="1821374" cy="909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20567" name="Text Box 23"/>
          <p:cNvSpPr txBox="1">
            <a:spLocks noChangeArrowheads="1"/>
          </p:cNvSpPr>
          <p:nvPr/>
        </p:nvSpPr>
        <p:spPr bwMode="auto">
          <a:xfrm>
            <a:off x="1597051" y="7732849"/>
            <a:ext cx="1326004"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700">
                <a:solidFill>
                  <a:srgbClr val="FF0000"/>
                </a:solidFill>
              </a:rPr>
              <a:t>Proton</a:t>
            </a:r>
          </a:p>
        </p:txBody>
      </p:sp>
      <p:sp>
        <p:nvSpPr>
          <p:cNvPr id="620568" name="Text Box 24"/>
          <p:cNvSpPr txBox="1">
            <a:spLocks noChangeArrowheads="1"/>
          </p:cNvSpPr>
          <p:nvPr/>
        </p:nvSpPr>
        <p:spPr bwMode="auto">
          <a:xfrm>
            <a:off x="3542231" y="7732849"/>
            <a:ext cx="1572866"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700">
                <a:solidFill>
                  <a:srgbClr val="0033CC"/>
                </a:solidFill>
              </a:rPr>
              <a:t>Electron</a:t>
            </a:r>
          </a:p>
        </p:txBody>
      </p:sp>
      <p:sp>
        <p:nvSpPr>
          <p:cNvPr id="620569" name="Text Box 25"/>
          <p:cNvSpPr txBox="1">
            <a:spLocks noChangeArrowheads="1"/>
          </p:cNvSpPr>
          <p:nvPr/>
        </p:nvSpPr>
        <p:spPr bwMode="auto">
          <a:xfrm>
            <a:off x="6305988" y="2333265"/>
            <a:ext cx="285046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700"/>
              <a:t>Energy Fraction</a:t>
            </a:r>
          </a:p>
        </p:txBody>
      </p:sp>
      <p:graphicFrame>
        <p:nvGraphicFramePr>
          <p:cNvPr id="620570" name="Object 26"/>
          <p:cNvGraphicFramePr>
            <a:graphicFrameLocks noChangeAspect="1"/>
          </p:cNvGraphicFramePr>
          <p:nvPr>
            <p:extLst>
              <p:ext uri="{D42A27DB-BD31-4B8C-83A1-F6EECF244321}">
                <p14:modId xmlns:p14="http://schemas.microsoft.com/office/powerpoint/2010/main" val="2344947152"/>
              </p:ext>
            </p:extLst>
          </p:nvPr>
        </p:nvGraphicFramePr>
        <p:xfrm>
          <a:off x="9462257" y="2112196"/>
          <a:ext cx="592840" cy="821404"/>
        </p:xfrm>
        <a:graphic>
          <a:graphicData uri="http://schemas.openxmlformats.org/presentationml/2006/ole">
            <mc:AlternateContent xmlns:mc="http://schemas.openxmlformats.org/markup-compatibility/2006">
              <mc:Choice xmlns:v="urn:schemas-microsoft-com:vml" Requires="v">
                <p:oleObj spid="_x0000_s115936" name="数式" r:id="rId7" imgW="164880" imgH="228600" progId="Equation.3">
                  <p:embed/>
                </p:oleObj>
              </mc:Choice>
              <mc:Fallback>
                <p:oleObj name="数式" r:id="rId7" imgW="16488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2257" y="2112196"/>
                        <a:ext cx="592840" cy="821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20571" name="Object 27"/>
          <p:cNvGraphicFramePr>
            <a:graphicFrameLocks noChangeAspect="1"/>
          </p:cNvGraphicFramePr>
          <p:nvPr/>
        </p:nvGraphicFramePr>
        <p:xfrm>
          <a:off x="6386938" y="3847507"/>
          <a:ext cx="9637812" cy="1902326"/>
        </p:xfrm>
        <a:graphic>
          <a:graphicData uri="http://schemas.openxmlformats.org/presentationml/2006/ole">
            <mc:AlternateContent xmlns:mc="http://schemas.openxmlformats.org/markup-compatibility/2006">
              <mc:Choice xmlns:v="urn:schemas-microsoft-com:vml" Requires="v">
                <p:oleObj spid="_x0000_s115937" name="数式" r:id="rId9" imgW="2311200" imgH="457200" progId="Equation.3">
                  <p:embed/>
                </p:oleObj>
              </mc:Choice>
              <mc:Fallback>
                <p:oleObj name="数式" r:id="rId9" imgW="2311200" imgH="457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6938" y="3847507"/>
                        <a:ext cx="9637812" cy="1902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20572" name="Object 28"/>
          <p:cNvGraphicFramePr>
            <a:graphicFrameLocks noChangeAspect="1"/>
          </p:cNvGraphicFramePr>
          <p:nvPr/>
        </p:nvGraphicFramePr>
        <p:xfrm>
          <a:off x="8355929" y="6114107"/>
          <a:ext cx="530936" cy="528556"/>
        </p:xfrm>
        <a:graphic>
          <a:graphicData uri="http://schemas.openxmlformats.org/presentationml/2006/ole">
            <mc:AlternateContent xmlns:mc="http://schemas.openxmlformats.org/markup-compatibility/2006">
              <mc:Choice xmlns:v="urn:schemas-microsoft-com:vml" Requires="v">
                <p:oleObj spid="_x0000_s115938" name="数式" r:id="rId11" imgW="126720" imgH="126720" progId="Equation.3">
                  <p:embed/>
                </p:oleObj>
              </mc:Choice>
              <mc:Fallback>
                <p:oleObj name="数式" r:id="rId11" imgW="126720" imgH="12672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55929" y="6114107"/>
                        <a:ext cx="530936" cy="5285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20573" name="Text Box 29"/>
          <p:cNvSpPr txBox="1">
            <a:spLocks noChangeArrowheads="1"/>
          </p:cNvSpPr>
          <p:nvPr/>
        </p:nvSpPr>
        <p:spPr bwMode="auto">
          <a:xfrm>
            <a:off x="9329709" y="6006968"/>
            <a:ext cx="272222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700"/>
              <a:t>Required Values</a:t>
            </a:r>
          </a:p>
        </p:txBody>
      </p:sp>
      <p:sp>
        <p:nvSpPr>
          <p:cNvPr id="620574" name="Text Box 30"/>
          <p:cNvSpPr txBox="1">
            <a:spLocks noChangeArrowheads="1"/>
          </p:cNvSpPr>
          <p:nvPr/>
        </p:nvSpPr>
        <p:spPr bwMode="auto">
          <a:xfrm>
            <a:off x="7872552" y="7445431"/>
            <a:ext cx="605165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3200"/>
              <a:t>全ての電子が加速されている？？</a:t>
            </a:r>
          </a:p>
          <a:p>
            <a:r>
              <a:rPr lang="ja-JP" altLang="en-US" sz="3200"/>
              <a:t>極限プラズマ特有の現象？</a:t>
            </a:r>
          </a:p>
        </p:txBody>
      </p:sp>
    </p:spTree>
    <p:extLst>
      <p:ext uri="{BB962C8B-B14F-4D97-AF65-F5344CB8AC3E}">
        <p14:creationId xmlns:p14="http://schemas.microsoft.com/office/powerpoint/2010/main" val="288138098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シミュレーションにおける電子の加熱・加速</a:t>
            </a:r>
            <a:endParaRPr kumimoji="1" lang="ja-JP" altLang="en-US" dirty="0"/>
          </a:p>
        </p:txBody>
      </p:sp>
      <p:pic>
        <p:nvPicPr>
          <p:cNvPr id="3" name="図 2"/>
          <p:cNvPicPr>
            <a:picLocks noChangeAspect="1"/>
          </p:cNvPicPr>
          <p:nvPr/>
        </p:nvPicPr>
        <p:blipFill>
          <a:blip r:embed="rId2"/>
          <a:stretch>
            <a:fillRect/>
          </a:stretch>
        </p:blipFill>
        <p:spPr>
          <a:xfrm>
            <a:off x="0" y="1955517"/>
            <a:ext cx="8407801" cy="6920641"/>
          </a:xfrm>
          <a:prstGeom prst="rect">
            <a:avLst/>
          </a:prstGeom>
        </p:spPr>
      </p:pic>
      <p:sp>
        <p:nvSpPr>
          <p:cNvPr id="4" name="テキスト ボックス 3"/>
          <p:cNvSpPr txBox="1"/>
          <p:nvPr/>
        </p:nvSpPr>
        <p:spPr>
          <a:xfrm>
            <a:off x="4203900" y="1523201"/>
            <a:ext cx="4003019" cy="507831"/>
          </a:xfrm>
          <a:prstGeom prst="rect">
            <a:avLst/>
          </a:prstGeom>
          <a:noFill/>
        </p:spPr>
        <p:txBody>
          <a:bodyPr wrap="none" rtlCol="0">
            <a:spAutoFit/>
          </a:bodyPr>
          <a:lstStyle/>
          <a:p>
            <a:r>
              <a:rPr kumimoji="1" lang="en-US" altLang="ja-JP" sz="2700" err="1" smtClean="0"/>
              <a:t>Sironi</a:t>
            </a:r>
            <a:r>
              <a:rPr kumimoji="1" lang="ja-JP" altLang="en-US" sz="2700" dirty="0"/>
              <a:t> </a:t>
            </a:r>
            <a:r>
              <a:rPr kumimoji="1" lang="en-US" altLang="ja-JP" sz="2700" dirty="0" smtClean="0"/>
              <a:t>&amp;</a:t>
            </a:r>
            <a:r>
              <a:rPr kumimoji="1" lang="ja-JP" altLang="en-US" sz="2700" dirty="0" smtClean="0"/>
              <a:t> </a:t>
            </a:r>
            <a:r>
              <a:rPr kumimoji="1" lang="en-US" altLang="ja-JP" sz="2700" dirty="0" err="1" smtClean="0"/>
              <a:t>Spitkovsky</a:t>
            </a:r>
            <a:r>
              <a:rPr kumimoji="1" lang="ja-JP" altLang="en-US" sz="2700" dirty="0" smtClean="0"/>
              <a:t> </a:t>
            </a:r>
            <a:r>
              <a:rPr kumimoji="1" lang="en-US" altLang="ja-JP" sz="2700" dirty="0" smtClean="0"/>
              <a:t>11</a:t>
            </a:r>
            <a:endParaRPr kumimoji="1" lang="ja-JP" altLang="en-US" sz="2700" dirty="0" smtClean="0"/>
          </a:p>
        </p:txBody>
      </p:sp>
      <mc:AlternateContent xmlns:mc="http://schemas.openxmlformats.org/markup-compatibility/2006" xmlns:a14="http://schemas.microsoft.com/office/drawing/2010/main">
        <mc:Choice Requires="a14">
          <p:sp>
            <p:nvSpPr>
              <p:cNvPr id="5" name="テキスト ボックス 4"/>
              <p:cNvSpPr txBox="1"/>
              <p:nvPr/>
            </p:nvSpPr>
            <p:spPr>
              <a:xfrm>
                <a:off x="1086592" y="9061826"/>
                <a:ext cx="6807954"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b="0" i="1" smtClean="0">
                          <a:latin typeface="Cambria Math" panose="02040503050406030204" pitchFamily="18" charset="0"/>
                        </a:rPr>
                        <m:t>𝜎</m:t>
                      </m:r>
                      <m:r>
                        <a:rPr kumimoji="1" lang="en-US" altLang="ja-JP" sz="2700" b="0" i="1" smtClean="0">
                          <a:latin typeface="Cambria Math" panose="02040503050406030204" pitchFamily="18" charset="0"/>
                        </a:rPr>
                        <m:t>=0.1</m:t>
                      </m:r>
                    </m:oMath>
                  </m:oMathPara>
                </a14:m>
                <a:endParaRPr kumimoji="1" lang="en-US" altLang="ja-JP" sz="2700" dirty="0" smtClean="0"/>
              </a:p>
              <a:p>
                <a:r>
                  <a:rPr kumimoji="1" lang="en-US" altLang="ja-JP" sz="2700" dirty="0" smtClean="0"/>
                  <a:t>Synchrotron Maser</a:t>
                </a:r>
                <a:r>
                  <a:rPr kumimoji="1" lang="ja-JP" altLang="en-US" sz="2700" dirty="0"/>
                  <a:t>⇒</a:t>
                </a:r>
                <a:r>
                  <a:rPr kumimoji="1" lang="en-US" altLang="ja-JP" sz="2700" dirty="0" smtClean="0"/>
                  <a:t>Wake</a:t>
                </a:r>
                <a:r>
                  <a:rPr kumimoji="1" lang="ja-JP" altLang="en-US" sz="2700" dirty="0" smtClean="0"/>
                  <a:t> </a:t>
                </a:r>
                <a:r>
                  <a:rPr kumimoji="1" lang="en-US" altLang="ja-JP" sz="2700" dirty="0" smtClean="0"/>
                  <a:t>Field</a:t>
                </a:r>
                <a:r>
                  <a:rPr kumimoji="1" lang="ja-JP" altLang="en-US" sz="2700" dirty="0" smtClean="0"/>
                  <a:t>による加熱</a:t>
                </a: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1086592" y="9061826"/>
                <a:ext cx="6807954" cy="830997"/>
              </a:xfrm>
              <a:prstGeom prst="rect">
                <a:avLst/>
              </a:prstGeom>
              <a:blipFill rotWithShape="0">
                <a:blip r:embed="rId3"/>
                <a:stretch>
                  <a:fillRect l="-3044" r="-1880" b="-25000"/>
                </a:stretch>
              </a:blipFill>
            </p:spPr>
            <p:txBody>
              <a:bodyPr/>
              <a:lstStyle/>
              <a:p>
                <a:r>
                  <a:rPr lang="ja-JP" altLang="en-US">
                    <a:noFill/>
                  </a:rPr>
                  <a:t> </a:t>
                </a:r>
              </a:p>
            </p:txBody>
          </p:sp>
        </mc:Fallback>
      </mc:AlternateContent>
      <p:pic>
        <p:nvPicPr>
          <p:cNvPr id="6" name="図 5"/>
          <p:cNvPicPr>
            <a:picLocks noChangeAspect="1"/>
          </p:cNvPicPr>
          <p:nvPr/>
        </p:nvPicPr>
        <p:blipFill>
          <a:blip r:embed="rId4"/>
          <a:stretch>
            <a:fillRect/>
          </a:stretch>
        </p:blipFill>
        <p:spPr>
          <a:xfrm>
            <a:off x="9483467" y="1562100"/>
            <a:ext cx="6256467" cy="8525740"/>
          </a:xfrm>
          <a:prstGeom prst="rect">
            <a:avLst/>
          </a:prstGeom>
        </p:spPr>
      </p:pic>
      <p:sp>
        <p:nvSpPr>
          <p:cNvPr id="7" name="テキスト ボックス 6"/>
          <p:cNvSpPr txBox="1"/>
          <p:nvPr/>
        </p:nvSpPr>
        <p:spPr>
          <a:xfrm>
            <a:off x="13585371" y="769186"/>
            <a:ext cx="1928733" cy="507831"/>
          </a:xfrm>
          <a:prstGeom prst="rect">
            <a:avLst/>
          </a:prstGeom>
          <a:noFill/>
        </p:spPr>
        <p:txBody>
          <a:bodyPr wrap="none" rtlCol="0">
            <a:spAutoFit/>
          </a:bodyPr>
          <a:lstStyle/>
          <a:p>
            <a:r>
              <a:rPr kumimoji="1" lang="en-US" altLang="ja-JP" sz="2700" dirty="0" err="1" smtClean="0"/>
              <a:t>Sironi</a:t>
            </a:r>
            <a:r>
              <a:rPr kumimoji="1" lang="en-US" altLang="ja-JP" sz="2700" dirty="0" smtClean="0"/>
              <a:t>+ 13</a:t>
            </a:r>
            <a:endParaRPr kumimoji="1" lang="ja-JP" altLang="en-US" sz="2700" dirty="0" smtClean="0"/>
          </a:p>
        </p:txBody>
      </p:sp>
      <mc:AlternateContent xmlns:mc="http://schemas.openxmlformats.org/markup-compatibility/2006" xmlns:a14="http://schemas.microsoft.com/office/drawing/2010/main">
        <mc:Choice Requires="a14">
          <p:sp>
            <p:nvSpPr>
              <p:cNvPr id="8" name="テキスト ボックス 7"/>
              <p:cNvSpPr txBox="1"/>
              <p:nvPr/>
            </p:nvSpPr>
            <p:spPr>
              <a:xfrm>
                <a:off x="13742600" y="6542036"/>
                <a:ext cx="1440715"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b="0" i="1" smtClean="0">
                              <a:latin typeface="Cambria Math" panose="02040503050406030204" pitchFamily="18" charset="0"/>
                            </a:rPr>
                          </m:ctrlPr>
                        </m:sSubPr>
                        <m:e>
                          <m:r>
                            <a:rPr kumimoji="1" lang="en-US" altLang="ja-JP" sz="2700" b="0" i="1" smtClean="0">
                              <a:latin typeface="Cambria Math" panose="02040503050406030204" pitchFamily="18" charset="0"/>
                            </a:rPr>
                            <m:t>𝑓</m:t>
                          </m:r>
                        </m:e>
                        <m:sub>
                          <m:r>
                            <m:rPr>
                              <m:sty m:val="p"/>
                            </m:rPr>
                            <a:rPr kumimoji="1" lang="en-US" altLang="ja-JP" sz="2700" b="0" i="0" smtClean="0">
                              <a:latin typeface="Cambria Math" panose="02040503050406030204" pitchFamily="18" charset="0"/>
                            </a:rPr>
                            <m:t>e</m:t>
                          </m:r>
                        </m:sub>
                      </m:sSub>
                      <m:r>
                        <a:rPr kumimoji="1" lang="en-US" altLang="ja-JP" sz="2700" b="0" i="1" smtClean="0">
                          <a:latin typeface="Cambria Math" panose="02040503050406030204" pitchFamily="18" charset="0"/>
                        </a:rPr>
                        <m:t>∼0.02</m:t>
                      </m:r>
                    </m:oMath>
                  </m:oMathPara>
                </a14:m>
                <a:endParaRPr kumimoji="1" lang="en-US" altLang="ja-JP" sz="2700"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kumimoji="1" lang="en-US" altLang="ja-JP" sz="2700" b="0" i="1" smtClean="0">
                              <a:latin typeface="Cambria Math" panose="02040503050406030204" pitchFamily="18" charset="0"/>
                            </a:rPr>
                          </m:ctrlPr>
                        </m:sSubPr>
                        <m:e>
                          <m:r>
                            <a:rPr kumimoji="1" lang="en-US" altLang="ja-JP" sz="2700" b="0" i="1" smtClean="0">
                              <a:latin typeface="Cambria Math" panose="02040503050406030204" pitchFamily="18" charset="0"/>
                            </a:rPr>
                            <m:t>𝜖</m:t>
                          </m:r>
                        </m:e>
                        <m:sub>
                          <m:r>
                            <m:rPr>
                              <m:sty m:val="p"/>
                            </m:rPr>
                            <a:rPr kumimoji="1" lang="en-US" altLang="ja-JP" sz="2700" b="0" i="0" smtClean="0">
                              <a:latin typeface="Cambria Math" panose="02040503050406030204" pitchFamily="18" charset="0"/>
                            </a:rPr>
                            <m:t>e</m:t>
                          </m:r>
                        </m:sub>
                      </m:sSub>
                      <m:r>
                        <a:rPr kumimoji="1" lang="en-US" altLang="ja-JP" sz="2700" b="0" i="1" smtClean="0">
                          <a:latin typeface="Cambria Math" panose="02040503050406030204" pitchFamily="18" charset="0"/>
                        </a:rPr>
                        <m:t>∼0.1</m:t>
                      </m:r>
                    </m:oMath>
                  </m:oMathPara>
                </a14:m>
                <a:endParaRPr kumimoji="1" lang="ja-JP" altLang="en-US" sz="2700" dirty="0" smtClean="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13742600" y="6542036"/>
                <a:ext cx="1440715" cy="830997"/>
              </a:xfrm>
              <a:prstGeom prst="rect">
                <a:avLst/>
              </a:prstGeom>
              <a:blipFill rotWithShape="0">
                <a:blip r:embed="rId5"/>
                <a:stretch>
                  <a:fillRect/>
                </a:stretch>
              </a:blipFill>
            </p:spPr>
            <p:txBody>
              <a:bodyPr/>
              <a:lstStyle/>
              <a:p>
                <a:r>
                  <a:rPr lang="ja-JP" altLang="en-US">
                    <a:noFill/>
                  </a:rPr>
                  <a:t> </a:t>
                </a:r>
              </a:p>
            </p:txBody>
          </p:sp>
        </mc:Fallback>
      </mc:AlternateContent>
      <p:sp>
        <p:nvSpPr>
          <p:cNvPr id="9" name="テキスト ボックス 8"/>
          <p:cNvSpPr txBox="1"/>
          <p:nvPr/>
        </p:nvSpPr>
        <p:spPr>
          <a:xfrm>
            <a:off x="8906022" y="6865202"/>
            <a:ext cx="2775119" cy="507831"/>
          </a:xfrm>
          <a:prstGeom prst="rect">
            <a:avLst/>
          </a:prstGeom>
          <a:noFill/>
        </p:spPr>
        <p:txBody>
          <a:bodyPr wrap="none" rtlCol="0">
            <a:spAutoFit/>
          </a:bodyPr>
          <a:lstStyle/>
          <a:p>
            <a:r>
              <a:rPr kumimoji="1" lang="en-US" altLang="ja-JP" sz="2700" dirty="0" err="1" smtClean="0">
                <a:solidFill>
                  <a:srgbClr val="FF0000"/>
                </a:solidFill>
              </a:rPr>
              <a:t>Weibel</a:t>
            </a:r>
            <a:r>
              <a:rPr kumimoji="1" lang="ja-JP" altLang="en-US" sz="2700" dirty="0" smtClean="0">
                <a:solidFill>
                  <a:srgbClr val="FF0000"/>
                </a:solidFill>
              </a:rPr>
              <a:t>による加熱</a:t>
            </a:r>
          </a:p>
        </p:txBody>
      </p:sp>
      <mc:AlternateContent xmlns:mc="http://schemas.openxmlformats.org/markup-compatibility/2006" xmlns:a14="http://schemas.microsoft.com/office/drawing/2010/main">
        <mc:Choice Requires="a14">
          <p:sp>
            <p:nvSpPr>
              <p:cNvPr id="10" name="テキスト ボックス 9"/>
              <p:cNvSpPr txBox="1"/>
              <p:nvPr/>
            </p:nvSpPr>
            <p:spPr>
              <a:xfrm>
                <a:off x="10940369" y="6432474"/>
                <a:ext cx="1442638"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b="0" i="1" smtClean="0">
                              <a:latin typeface="Cambria Math" panose="02040503050406030204" pitchFamily="18" charset="0"/>
                            </a:rPr>
                          </m:ctrlPr>
                        </m:sSubPr>
                        <m:e>
                          <m:r>
                            <a:rPr kumimoji="1" lang="en-US" altLang="ja-JP" sz="2700" b="0" i="1" smtClean="0">
                              <a:latin typeface="Cambria Math" panose="02040503050406030204" pitchFamily="18" charset="0"/>
                            </a:rPr>
                            <m:t>𝜖</m:t>
                          </m:r>
                        </m:e>
                        <m:sub>
                          <m:r>
                            <m:rPr>
                              <m:sty m:val="p"/>
                            </m:rPr>
                            <a:rPr kumimoji="1" lang="en-US" altLang="ja-JP" sz="2700" b="0" i="0" smtClean="0">
                              <a:latin typeface="Cambria Math" panose="02040503050406030204" pitchFamily="18" charset="0"/>
                            </a:rPr>
                            <m:t>th</m:t>
                          </m:r>
                        </m:sub>
                      </m:sSub>
                      <m:r>
                        <a:rPr kumimoji="1" lang="en-US" altLang="ja-JP" sz="2700" b="0" i="1" smtClean="0">
                          <a:latin typeface="Cambria Math" panose="02040503050406030204" pitchFamily="18" charset="0"/>
                        </a:rPr>
                        <m:t>∼0.3</m:t>
                      </m:r>
                    </m:oMath>
                  </m:oMathPara>
                </a14:m>
                <a:endParaRPr kumimoji="1" lang="ja-JP" altLang="en-US" sz="2700" dirty="0" smtClean="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10940369" y="6432474"/>
                <a:ext cx="1442638" cy="415498"/>
              </a:xfrm>
              <a:prstGeom prst="rect">
                <a:avLst/>
              </a:prstGeom>
              <a:blipFill rotWithShape="0">
                <a:blip r:embed="rId6"/>
                <a:stretch>
                  <a:fillRect/>
                </a:stretch>
              </a:blipFill>
            </p:spPr>
            <p:txBody>
              <a:bodyPr/>
              <a:lstStyle/>
              <a:p>
                <a:r>
                  <a:rPr lang="ja-JP" altLang="en-US">
                    <a:noFill/>
                  </a:rPr>
                  <a:t> </a:t>
                </a:r>
              </a:p>
            </p:txBody>
          </p:sp>
        </mc:Fallback>
      </mc:AlternateContent>
      <p:sp>
        <p:nvSpPr>
          <p:cNvPr id="11" name="テキスト ボックス 10"/>
          <p:cNvSpPr txBox="1"/>
          <p:nvPr/>
        </p:nvSpPr>
        <p:spPr>
          <a:xfrm>
            <a:off x="15886237" y="5824970"/>
            <a:ext cx="1569660" cy="507831"/>
          </a:xfrm>
          <a:prstGeom prst="rect">
            <a:avLst/>
          </a:prstGeom>
          <a:noFill/>
        </p:spPr>
        <p:txBody>
          <a:bodyPr wrap="none" rtlCol="0">
            <a:spAutoFit/>
          </a:bodyPr>
          <a:lstStyle/>
          <a:p>
            <a:r>
              <a:rPr kumimoji="1" lang="ja-JP" altLang="en-US" sz="2700" dirty="0" smtClean="0"/>
              <a:t>加速時間</a:t>
            </a:r>
          </a:p>
        </p:txBody>
      </p:sp>
      <mc:AlternateContent xmlns:mc="http://schemas.openxmlformats.org/markup-compatibility/2006" xmlns:a14="http://schemas.microsoft.com/office/drawing/2010/main">
        <mc:Choice Requires="a14">
          <p:sp>
            <p:nvSpPr>
              <p:cNvPr id="12" name="テキスト ボックス 11"/>
              <p:cNvSpPr txBox="1"/>
              <p:nvPr/>
            </p:nvSpPr>
            <p:spPr>
              <a:xfrm>
                <a:off x="15997780" y="6640223"/>
                <a:ext cx="1635640" cy="14913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b="0" i="1" smtClean="0">
                              <a:latin typeface="Cambria Math" panose="02040503050406030204" pitchFamily="18" charset="0"/>
                            </a:rPr>
                          </m:ctrlPr>
                        </m:sSubPr>
                        <m:e>
                          <m:r>
                            <a:rPr kumimoji="1" lang="en-US" altLang="ja-JP" sz="2700" b="0" i="1" smtClean="0">
                              <a:latin typeface="Cambria Math" panose="02040503050406030204" pitchFamily="18" charset="0"/>
                            </a:rPr>
                            <m:t>𝑡</m:t>
                          </m:r>
                        </m:e>
                        <m:sub>
                          <m:r>
                            <a:rPr kumimoji="1" lang="en-US" altLang="ja-JP" sz="2700" b="0" i="1" smtClean="0">
                              <a:latin typeface="Cambria Math" panose="02040503050406030204" pitchFamily="18" charset="0"/>
                            </a:rPr>
                            <m:t>𝑎𝑐𝑐</m:t>
                          </m:r>
                        </m:sub>
                      </m:sSub>
                      <m:r>
                        <a:rPr kumimoji="1" lang="en-US" altLang="ja-JP" sz="2700" b="0" i="1" smtClean="0">
                          <a:latin typeface="Cambria Math" panose="02040503050406030204" pitchFamily="18" charset="0"/>
                        </a:rPr>
                        <m:t>≃</m:t>
                      </m:r>
                      <m:r>
                        <a:rPr kumimoji="1" lang="en-US" altLang="ja-JP" sz="2700" b="0" i="1" smtClean="0">
                          <a:latin typeface="Cambria Math" panose="02040503050406030204" pitchFamily="18" charset="0"/>
                        </a:rPr>
                        <m:t>𝜂</m:t>
                      </m:r>
                      <m:f>
                        <m:fPr>
                          <m:ctrlPr>
                            <a:rPr kumimoji="1" lang="en-US" altLang="ja-JP" sz="2700" b="0" i="1" smtClean="0">
                              <a:latin typeface="Cambria Math" panose="02040503050406030204" pitchFamily="18" charset="0"/>
                            </a:rPr>
                          </m:ctrlPr>
                        </m:fPr>
                        <m:num>
                          <m:sSub>
                            <m:sSubPr>
                              <m:ctrlPr>
                                <a:rPr kumimoji="1" lang="en-US" altLang="ja-JP" sz="2700" b="0" i="1" smtClean="0">
                                  <a:latin typeface="Cambria Math" panose="02040503050406030204" pitchFamily="18" charset="0"/>
                                </a:rPr>
                              </m:ctrlPr>
                            </m:sSubPr>
                            <m:e>
                              <m:r>
                                <a:rPr kumimoji="1" lang="en-US" altLang="ja-JP" sz="2700" b="0" i="1" smtClean="0">
                                  <a:latin typeface="Cambria Math" panose="02040503050406030204" pitchFamily="18" charset="0"/>
                                </a:rPr>
                                <m:t>𝑟</m:t>
                              </m:r>
                            </m:e>
                            <m:sub>
                              <m:r>
                                <m:rPr>
                                  <m:sty m:val="p"/>
                                </m:rPr>
                                <a:rPr kumimoji="1" lang="en-US" altLang="ja-JP" sz="2700" b="0" i="0" smtClean="0">
                                  <a:latin typeface="Cambria Math" panose="02040503050406030204" pitchFamily="18" charset="0"/>
                                </a:rPr>
                                <m:t>L</m:t>
                              </m:r>
                            </m:sub>
                          </m:sSub>
                        </m:num>
                        <m:den>
                          <m:r>
                            <a:rPr kumimoji="1" lang="en-US" altLang="ja-JP" sz="2700" b="0" i="1" smtClean="0">
                              <a:latin typeface="Cambria Math" panose="02040503050406030204" pitchFamily="18" charset="0"/>
                            </a:rPr>
                            <m:t>𝑐</m:t>
                          </m:r>
                        </m:den>
                      </m:f>
                    </m:oMath>
                  </m:oMathPara>
                </a14:m>
                <a:endParaRPr kumimoji="1" lang="en-US" altLang="ja-JP" sz="2700"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kumimoji="1" lang="en-US" altLang="ja-JP" sz="2700" b="0" i="1" smtClean="0">
                          <a:latin typeface="Cambria Math" panose="02040503050406030204" pitchFamily="18" charset="0"/>
                        </a:rPr>
                        <m:t>𝜂</m:t>
                      </m:r>
                      <m:r>
                        <a:rPr kumimoji="1" lang="en-US" altLang="ja-JP" sz="2700" b="0" i="1" smtClean="0">
                          <a:latin typeface="Cambria Math" panose="02040503050406030204" pitchFamily="18" charset="0"/>
                        </a:rPr>
                        <m:t>=</m:t>
                      </m:r>
                      <m:f>
                        <m:fPr>
                          <m:ctrlPr>
                            <a:rPr kumimoji="1" lang="en-US" altLang="ja-JP" sz="2700" b="0" i="1" smtClean="0">
                              <a:latin typeface="Cambria Math" panose="02040503050406030204" pitchFamily="18" charset="0"/>
                            </a:rPr>
                          </m:ctrlPr>
                        </m:fPr>
                        <m:num>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𝑟</m:t>
                              </m:r>
                            </m:e>
                            <m:sub>
                              <m:r>
                                <m:rPr>
                                  <m:sty m:val="p"/>
                                </m:rPr>
                                <a:rPr kumimoji="1" lang="en-US" altLang="ja-JP" sz="2700">
                                  <a:latin typeface="Cambria Math" panose="02040503050406030204" pitchFamily="18" charset="0"/>
                                </a:rPr>
                                <m:t>L</m:t>
                              </m:r>
                            </m:sub>
                          </m:sSub>
                        </m:num>
                        <m:den>
                          <m:sSub>
                            <m:sSubPr>
                              <m:ctrlPr>
                                <a:rPr kumimoji="1" lang="en-US" altLang="ja-JP" sz="2700" i="1">
                                  <a:latin typeface="Cambria Math" panose="02040503050406030204" pitchFamily="18" charset="0"/>
                                </a:rPr>
                              </m:ctrlPr>
                            </m:sSubPr>
                            <m:e>
                              <m:r>
                                <a:rPr kumimoji="1" lang="en-US" altLang="ja-JP" sz="2700" b="0" i="1" smtClean="0">
                                  <a:latin typeface="Cambria Math" panose="02040503050406030204" pitchFamily="18" charset="0"/>
                                </a:rPr>
                                <m:t>𝜆</m:t>
                              </m:r>
                            </m:e>
                            <m:sub>
                              <m:r>
                                <m:rPr>
                                  <m:sty m:val="p"/>
                                </m:rPr>
                                <a:rPr kumimoji="1" lang="en-US" altLang="ja-JP" sz="2700" b="0" i="0" smtClean="0">
                                  <a:latin typeface="Cambria Math" panose="02040503050406030204" pitchFamily="18" charset="0"/>
                                </a:rPr>
                                <m:t>min</m:t>
                              </m:r>
                            </m:sub>
                          </m:sSub>
                        </m:den>
                      </m:f>
                    </m:oMath>
                  </m:oMathPara>
                </a14:m>
                <a:endParaRPr kumimoji="1" lang="ja-JP" altLang="en-US" sz="2700" dirty="0" smtClean="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15997780" y="6640223"/>
                <a:ext cx="1635640" cy="1491370"/>
              </a:xfrm>
              <a:prstGeom prst="rect">
                <a:avLst/>
              </a:prstGeom>
              <a:blipFill rotWithShape="0">
                <a:blip r:embed="rId7"/>
                <a:stretch>
                  <a:fillRect/>
                </a:stretch>
              </a:blipFill>
            </p:spPr>
            <p:txBody>
              <a:bodyPr/>
              <a:lstStyle/>
              <a:p>
                <a:r>
                  <a:rPr lang="ja-JP" altLang="en-US">
                    <a:noFill/>
                  </a:rPr>
                  <a:t> </a:t>
                </a:r>
              </a:p>
            </p:txBody>
          </p:sp>
        </mc:Fallback>
      </mc:AlternateContent>
      <p:pic>
        <p:nvPicPr>
          <p:cNvPr id="13" name="図 12"/>
          <p:cNvPicPr>
            <a:picLocks noChangeAspect="1"/>
          </p:cNvPicPr>
          <p:nvPr/>
        </p:nvPicPr>
        <p:blipFill>
          <a:blip r:embed="rId8"/>
          <a:stretch>
            <a:fillRect/>
          </a:stretch>
        </p:blipFill>
        <p:spPr>
          <a:xfrm>
            <a:off x="15840795" y="8746225"/>
            <a:ext cx="2351373" cy="631201"/>
          </a:xfrm>
          <a:prstGeom prst="rect">
            <a:avLst/>
          </a:prstGeom>
        </p:spPr>
      </p:pic>
    </p:spTree>
    <p:extLst>
      <p:ext uri="{BB962C8B-B14F-4D97-AF65-F5344CB8AC3E}">
        <p14:creationId xmlns:p14="http://schemas.microsoft.com/office/powerpoint/2010/main" val="4931037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星の進化</a:t>
            </a:r>
            <a:endParaRPr kumimoji="1" lang="ja-JP" altLang="en-US" dirty="0"/>
          </a:p>
        </p:txBody>
      </p:sp>
      <p:sp>
        <p:nvSpPr>
          <p:cNvPr id="3" name="テキスト ボックス 2"/>
          <p:cNvSpPr txBox="1"/>
          <p:nvPr/>
        </p:nvSpPr>
        <p:spPr>
          <a:xfrm>
            <a:off x="581891" y="1452957"/>
            <a:ext cx="4951997" cy="1077218"/>
          </a:xfrm>
          <a:prstGeom prst="rect">
            <a:avLst/>
          </a:prstGeom>
          <a:noFill/>
        </p:spPr>
        <p:txBody>
          <a:bodyPr wrap="none" rtlCol="0">
            <a:spAutoFit/>
          </a:bodyPr>
          <a:lstStyle/>
          <a:p>
            <a:r>
              <a:rPr kumimoji="1" lang="ja-JP" altLang="en-US" sz="3200" dirty="0" smtClean="0"/>
              <a:t>原子核融合</a:t>
            </a:r>
            <a:endParaRPr kumimoji="1" lang="en-US" altLang="ja-JP" sz="3200" dirty="0" smtClean="0"/>
          </a:p>
          <a:p>
            <a:r>
              <a:rPr kumimoji="1" lang="ja-JP" altLang="en-US" sz="3200" dirty="0"/>
              <a:t>主系列</a:t>
            </a:r>
            <a:r>
              <a:rPr kumimoji="1" lang="ja-JP" altLang="en-US" sz="3200" dirty="0" smtClean="0"/>
              <a:t>星  </a:t>
            </a:r>
            <a:r>
              <a:rPr kumimoji="1" lang="en-US" altLang="ja-JP" sz="3200" dirty="0" smtClean="0"/>
              <a:t>pp-chain</a:t>
            </a:r>
            <a:r>
              <a:rPr kumimoji="1" lang="ja-JP" altLang="en-US" sz="3200" dirty="0" smtClean="0"/>
              <a:t> </a:t>
            </a:r>
            <a:r>
              <a:rPr kumimoji="1" lang="en-US" altLang="ja-JP" sz="3200" dirty="0" smtClean="0"/>
              <a:t>10</a:t>
            </a:r>
            <a:r>
              <a:rPr kumimoji="1" lang="en-US" altLang="ja-JP" sz="3200" baseline="30000" dirty="0" smtClean="0"/>
              <a:t>7</a:t>
            </a:r>
            <a:r>
              <a:rPr kumimoji="1" lang="en-US" altLang="ja-JP" sz="3200" dirty="0" smtClean="0"/>
              <a:t>K</a:t>
            </a:r>
            <a:endParaRPr kumimoji="1" lang="ja-JP" altLang="en-US" sz="3200" dirty="0" smtClean="0"/>
          </a:p>
        </p:txBody>
      </p:sp>
      <mc:AlternateContent xmlns:mc="http://schemas.openxmlformats.org/markup-compatibility/2006" xmlns:a14="http://schemas.microsoft.com/office/drawing/2010/main">
        <mc:Choice Requires="a14">
          <p:sp>
            <p:nvSpPr>
              <p:cNvPr id="4" name="テキスト ボックス 3"/>
              <p:cNvSpPr txBox="1"/>
              <p:nvPr/>
            </p:nvSpPr>
            <p:spPr>
              <a:xfrm>
                <a:off x="1050967" y="2565306"/>
                <a:ext cx="4052200" cy="19697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panose="02040503050406030204" pitchFamily="18" charset="0"/>
                        </a:rPr>
                        <m:t>𝑝</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𝑝</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𝐷</m:t>
                      </m:r>
                      <m:r>
                        <a:rPr kumimoji="1" lang="en-US" altLang="ja-JP" sz="3200" b="0" i="1" smtClean="0">
                          <a:latin typeface="Cambria Math" panose="02040503050406030204" pitchFamily="18" charset="0"/>
                        </a:rPr>
                        <m:t>+</m:t>
                      </m:r>
                      <m:sSup>
                        <m:sSupPr>
                          <m:ctrlPr>
                            <a:rPr kumimoji="1" lang="en-US" altLang="ja-JP" sz="3200" b="0" i="1" smtClean="0">
                              <a:latin typeface="Cambria Math" panose="02040503050406030204" pitchFamily="18" charset="0"/>
                            </a:rPr>
                          </m:ctrlPr>
                        </m:sSupPr>
                        <m:e>
                          <m:r>
                            <a:rPr kumimoji="1" lang="en-US" altLang="ja-JP" sz="3200" b="0" i="1" smtClean="0">
                              <a:latin typeface="Cambria Math" panose="02040503050406030204" pitchFamily="18" charset="0"/>
                            </a:rPr>
                            <m:t>𝑒</m:t>
                          </m:r>
                        </m:e>
                        <m:sup>
                          <m:r>
                            <a:rPr kumimoji="1" lang="en-US" altLang="ja-JP" sz="3200" b="0" i="1" smtClean="0">
                              <a:latin typeface="Cambria Math" panose="02040503050406030204" pitchFamily="18" charset="0"/>
                            </a:rPr>
                            <m:t>+</m:t>
                          </m:r>
                        </m:sup>
                      </m:sSup>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𝜈</m:t>
                          </m:r>
                        </m:e>
                        <m:sub>
                          <m:r>
                            <m:rPr>
                              <m:sty m:val="p"/>
                            </m:rPr>
                            <a:rPr kumimoji="1" lang="en-US" altLang="ja-JP" sz="3200" b="0" i="0" smtClean="0">
                              <a:latin typeface="Cambria Math" panose="02040503050406030204" pitchFamily="18" charset="0"/>
                            </a:rPr>
                            <m:t>e</m:t>
                          </m:r>
                        </m:sub>
                      </m:sSub>
                    </m:oMath>
                  </m:oMathPara>
                </a14:m>
                <a:endParaRPr kumimoji="1" lang="en-US" altLang="ja-JP" sz="3200"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kumimoji="1" lang="en-US" altLang="ja-JP" sz="3200" i="1">
                              <a:latin typeface="Cambria Math" panose="02040503050406030204" pitchFamily="18" charset="0"/>
                            </a:rPr>
                          </m:ctrlPr>
                        </m:sSupPr>
                        <m:e>
                          <m:r>
                            <a:rPr kumimoji="1" lang="en-US" altLang="ja-JP" sz="3200" i="1">
                              <a:latin typeface="Cambria Math" panose="02040503050406030204" pitchFamily="18" charset="0"/>
                            </a:rPr>
                            <m:t>𝑒</m:t>
                          </m:r>
                        </m:e>
                        <m:sup>
                          <m:r>
                            <a:rPr kumimoji="1" lang="en-US" altLang="ja-JP" sz="3200" i="1">
                              <a:latin typeface="Cambria Math" panose="02040503050406030204" pitchFamily="18" charset="0"/>
                            </a:rPr>
                            <m:t>+</m:t>
                          </m:r>
                        </m:sup>
                      </m:sSup>
                      <m:r>
                        <a:rPr kumimoji="1" lang="en-US" altLang="ja-JP" sz="3200" i="1">
                          <a:latin typeface="Cambria Math" panose="02040503050406030204" pitchFamily="18" charset="0"/>
                        </a:rPr>
                        <m:t>+</m:t>
                      </m:r>
                      <m:r>
                        <a:rPr kumimoji="1" lang="en-US" altLang="ja-JP" sz="3200" b="0" i="1" smtClean="0">
                          <a:latin typeface="Cambria Math" panose="02040503050406030204" pitchFamily="18" charset="0"/>
                        </a:rPr>
                        <m:t>𝑒</m:t>
                      </m:r>
                      <m:r>
                        <a:rPr kumimoji="1" lang="en-US" altLang="ja-JP" sz="3200" b="0" i="1" smtClean="0">
                          <a:latin typeface="Cambria Math" panose="02040503050406030204" pitchFamily="18" charset="0"/>
                        </a:rPr>
                        <m:t>→2</m:t>
                      </m:r>
                      <m:r>
                        <a:rPr kumimoji="1" lang="en-US" altLang="ja-JP" sz="3200" b="0" i="1" smtClean="0">
                          <a:latin typeface="Cambria Math" panose="02040503050406030204" pitchFamily="18" charset="0"/>
                        </a:rPr>
                        <m:t>𝛾</m:t>
                      </m:r>
                    </m:oMath>
                  </m:oMathPara>
                </a14:m>
                <a:endParaRPr kumimoji="1" lang="en-US" altLang="ja-JP" sz="3200"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panose="02040503050406030204" pitchFamily="18" charset="0"/>
                        </a:rPr>
                        <m:t>𝐷</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𝑝</m:t>
                      </m:r>
                      <m:r>
                        <a:rPr kumimoji="1" lang="en-US" altLang="ja-JP" sz="3200" b="0" i="1" smtClean="0">
                          <a:latin typeface="Cambria Math" panose="02040503050406030204" pitchFamily="18" charset="0"/>
                        </a:rPr>
                        <m:t>→</m:t>
                      </m:r>
                      <m:r>
                        <a:rPr kumimoji="1" lang="en-US" altLang="ja-JP" sz="3200" b="0" i="0" baseline="30000" smtClean="0">
                          <a:latin typeface="Cambria Math" panose="02040503050406030204" pitchFamily="18" charset="0"/>
                        </a:rPr>
                        <m:t>3</m:t>
                      </m:r>
                      <m:r>
                        <m:rPr>
                          <m:sty m:val="p"/>
                        </m:rPr>
                        <a:rPr kumimoji="1" lang="en-US" altLang="ja-JP" sz="3200" b="0" i="0" smtClean="0">
                          <a:latin typeface="Cambria Math" panose="02040503050406030204" pitchFamily="18" charset="0"/>
                        </a:rPr>
                        <m:t>He</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𝛾</m:t>
                      </m:r>
                    </m:oMath>
                  </m:oMathPara>
                </a14:m>
                <a:endParaRPr kumimoji="1" lang="en-US" altLang="ja-JP" sz="3200"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kumimoji="1" lang="en-US" altLang="ja-JP" sz="3200" baseline="30000">
                          <a:latin typeface="Cambria Math" panose="02040503050406030204" pitchFamily="18" charset="0"/>
                        </a:rPr>
                        <m:t>3</m:t>
                      </m:r>
                      <m:r>
                        <m:rPr>
                          <m:sty m:val="p"/>
                        </m:rPr>
                        <a:rPr kumimoji="1" lang="en-US" altLang="ja-JP" sz="3200">
                          <a:latin typeface="Cambria Math" panose="02040503050406030204" pitchFamily="18" charset="0"/>
                        </a:rPr>
                        <m:t>He</m:t>
                      </m:r>
                      <m:r>
                        <a:rPr kumimoji="1" lang="en-US" altLang="ja-JP" sz="3200" i="1">
                          <a:latin typeface="Cambria Math" panose="02040503050406030204" pitchFamily="18" charset="0"/>
                        </a:rPr>
                        <m:t>+</m:t>
                      </m:r>
                      <m:r>
                        <a:rPr kumimoji="1" lang="en-US" altLang="ja-JP" sz="3200" baseline="30000">
                          <a:latin typeface="Cambria Math" panose="02040503050406030204" pitchFamily="18" charset="0"/>
                        </a:rPr>
                        <m:t>3</m:t>
                      </m:r>
                      <m:r>
                        <m:rPr>
                          <m:sty m:val="p"/>
                        </m:rPr>
                        <a:rPr kumimoji="1" lang="en-US" altLang="ja-JP" sz="3200">
                          <a:latin typeface="Cambria Math" panose="02040503050406030204" pitchFamily="18" charset="0"/>
                        </a:rPr>
                        <m:t>He</m:t>
                      </m:r>
                      <m:r>
                        <a:rPr kumimoji="1" lang="en-US" altLang="ja-JP" sz="3200" b="0" i="1" smtClean="0">
                          <a:latin typeface="Cambria Math" panose="02040503050406030204" pitchFamily="18" charset="0"/>
                        </a:rPr>
                        <m:t>→</m:t>
                      </m:r>
                      <m:r>
                        <a:rPr kumimoji="1" lang="en-US" altLang="ja-JP" sz="3200" b="0" i="0" baseline="30000" smtClean="0">
                          <a:latin typeface="Cambria Math" panose="02040503050406030204" pitchFamily="18" charset="0"/>
                        </a:rPr>
                        <m:t>4</m:t>
                      </m:r>
                      <m:r>
                        <m:rPr>
                          <m:sty m:val="p"/>
                        </m:rPr>
                        <a:rPr kumimoji="1" lang="en-US" altLang="ja-JP" sz="3200">
                          <a:latin typeface="Cambria Math" panose="02040503050406030204" pitchFamily="18" charset="0"/>
                        </a:rPr>
                        <m:t>He</m:t>
                      </m:r>
                      <m:r>
                        <a:rPr kumimoji="1" lang="en-US" altLang="ja-JP" sz="3200" i="1">
                          <a:latin typeface="Cambria Math" panose="02040503050406030204" pitchFamily="18" charset="0"/>
                        </a:rPr>
                        <m:t>+</m:t>
                      </m:r>
                      <m:r>
                        <a:rPr kumimoji="1" lang="en-US" altLang="ja-JP" sz="3200" b="0" i="1" smtClean="0">
                          <a:latin typeface="Cambria Math" panose="02040503050406030204" pitchFamily="18" charset="0"/>
                        </a:rPr>
                        <m:t>2</m:t>
                      </m:r>
                      <m:r>
                        <a:rPr kumimoji="1" lang="en-US" altLang="ja-JP" sz="3200" b="0" i="1" smtClean="0">
                          <a:latin typeface="Cambria Math" panose="02040503050406030204" pitchFamily="18" charset="0"/>
                        </a:rPr>
                        <m:t>𝑝</m:t>
                      </m:r>
                    </m:oMath>
                  </m:oMathPara>
                </a14:m>
                <a:endParaRPr kumimoji="1" lang="ja-JP" altLang="en-US" sz="3200" dirty="0" smtClean="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1050967" y="2565306"/>
                <a:ext cx="4052200" cy="1969770"/>
              </a:xfrm>
              <a:prstGeom prst="rect">
                <a:avLst/>
              </a:prstGeom>
              <a:blipFill rotWithShape="0">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290945" y="5005449"/>
                <a:ext cx="6949275" cy="5462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panose="02040503050406030204" pitchFamily="18" charset="0"/>
                        </a:rPr>
                        <m:t>4</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𝑚</m:t>
                          </m:r>
                        </m:e>
                        <m:sub>
                          <m:r>
                            <m:rPr>
                              <m:sty m:val="p"/>
                            </m:rPr>
                            <a:rPr kumimoji="1" lang="en-US" altLang="ja-JP" sz="3200" b="0" i="0" smtClean="0">
                              <a:latin typeface="Cambria Math" panose="02040503050406030204" pitchFamily="18" charset="0"/>
                            </a:rPr>
                            <m:t>p</m:t>
                          </m:r>
                        </m:sub>
                      </m:sSub>
                      <m:sSup>
                        <m:sSupPr>
                          <m:ctrlPr>
                            <a:rPr kumimoji="1" lang="en-US" altLang="ja-JP" sz="3200" b="0" i="1" smtClean="0">
                              <a:latin typeface="Cambria Math" panose="02040503050406030204" pitchFamily="18" charset="0"/>
                            </a:rPr>
                          </m:ctrlPr>
                        </m:sSupPr>
                        <m:e>
                          <m:r>
                            <a:rPr kumimoji="1" lang="en-US" altLang="ja-JP" sz="3200" b="0" i="1" smtClean="0">
                              <a:latin typeface="Cambria Math" panose="02040503050406030204" pitchFamily="18" charset="0"/>
                            </a:rPr>
                            <m:t>𝑐</m:t>
                          </m:r>
                        </m:e>
                        <m:sup>
                          <m:r>
                            <a:rPr kumimoji="1" lang="en-US" altLang="ja-JP" sz="3200" b="0" i="1" smtClean="0">
                              <a:latin typeface="Cambria Math" panose="02040503050406030204" pitchFamily="18" charset="0"/>
                            </a:rPr>
                            <m:t>2</m:t>
                          </m:r>
                        </m:sup>
                      </m:sSup>
                      <m:r>
                        <a:rPr kumimoji="1" lang="en-US" altLang="ja-JP" sz="3200" b="0" i="1" smtClean="0">
                          <a:latin typeface="Cambria Math" panose="02040503050406030204" pitchFamily="18" charset="0"/>
                        </a:rPr>
                        <m:t>+2</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𝑚</m:t>
                          </m:r>
                        </m:e>
                        <m:sub>
                          <m:r>
                            <m:rPr>
                              <m:sty m:val="p"/>
                            </m:rPr>
                            <a:rPr kumimoji="1" lang="en-US" altLang="ja-JP" sz="3200" b="0" i="0" smtClean="0">
                              <a:latin typeface="Cambria Math" panose="02040503050406030204" pitchFamily="18" charset="0"/>
                            </a:rPr>
                            <m:t>e</m:t>
                          </m:r>
                        </m:sub>
                      </m:sSub>
                      <m:sSup>
                        <m:sSupPr>
                          <m:ctrlPr>
                            <a:rPr kumimoji="1" lang="en-US" altLang="ja-JP" sz="3200" b="0" i="1" smtClean="0">
                              <a:latin typeface="Cambria Math" panose="02040503050406030204" pitchFamily="18" charset="0"/>
                            </a:rPr>
                          </m:ctrlPr>
                        </m:sSupPr>
                        <m:e>
                          <m:r>
                            <a:rPr kumimoji="1" lang="en-US" altLang="ja-JP" sz="3200" b="0" i="1" smtClean="0">
                              <a:latin typeface="Cambria Math" panose="02040503050406030204" pitchFamily="18" charset="0"/>
                            </a:rPr>
                            <m:t>𝑐</m:t>
                          </m:r>
                        </m:e>
                        <m:sup>
                          <m:r>
                            <a:rPr kumimoji="1" lang="en-US" altLang="ja-JP" sz="3200" b="0" i="1" smtClean="0">
                              <a:latin typeface="Cambria Math" panose="02040503050406030204" pitchFamily="18" charset="0"/>
                            </a:rPr>
                            <m:t>2</m:t>
                          </m:r>
                        </m:sup>
                      </m:sSup>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𝑚</m:t>
                          </m:r>
                        </m:e>
                        <m:sub>
                          <m:r>
                            <m:rPr>
                              <m:sty m:val="p"/>
                            </m:rPr>
                            <a:rPr kumimoji="1" lang="en-US" altLang="ja-JP" sz="3200" b="0" i="0" smtClean="0">
                              <a:latin typeface="Cambria Math" panose="02040503050406030204" pitchFamily="18" charset="0"/>
                            </a:rPr>
                            <m:t>He</m:t>
                          </m:r>
                        </m:sub>
                      </m:sSub>
                      <m:sSup>
                        <m:sSupPr>
                          <m:ctrlPr>
                            <a:rPr kumimoji="1" lang="en-US" altLang="ja-JP" sz="3200" b="0" i="1" smtClean="0">
                              <a:latin typeface="Cambria Math" panose="02040503050406030204" pitchFamily="18" charset="0"/>
                            </a:rPr>
                          </m:ctrlPr>
                        </m:sSupPr>
                        <m:e>
                          <m:r>
                            <a:rPr kumimoji="1" lang="en-US" altLang="ja-JP" sz="3200" b="0" i="1" smtClean="0">
                              <a:latin typeface="Cambria Math" panose="02040503050406030204" pitchFamily="18" charset="0"/>
                            </a:rPr>
                            <m:t>𝑐</m:t>
                          </m:r>
                        </m:e>
                        <m:sup>
                          <m:r>
                            <a:rPr kumimoji="1" lang="en-US" altLang="ja-JP" sz="3200" b="0" i="1" smtClean="0">
                              <a:latin typeface="Cambria Math" panose="02040503050406030204" pitchFamily="18" charset="0"/>
                            </a:rPr>
                            <m:t>2</m:t>
                          </m:r>
                        </m:sup>
                      </m:sSup>
                      <m:r>
                        <a:rPr kumimoji="1" lang="en-US" altLang="ja-JP" sz="3200" b="0" i="1" smtClean="0">
                          <a:latin typeface="Cambria Math" panose="02040503050406030204" pitchFamily="18" charset="0"/>
                        </a:rPr>
                        <m:t>=26.22</m:t>
                      </m:r>
                      <m:r>
                        <m:rPr>
                          <m:sty m:val="p"/>
                        </m:rPr>
                        <a:rPr kumimoji="1" lang="en-US" altLang="ja-JP" sz="3200" b="0" i="0" smtClean="0">
                          <a:latin typeface="Cambria Math" panose="02040503050406030204" pitchFamily="18" charset="0"/>
                        </a:rPr>
                        <m:t>MeV</m:t>
                      </m:r>
                    </m:oMath>
                  </m:oMathPara>
                </a14:m>
                <a:endParaRPr kumimoji="1" lang="ja-JP" altLang="en-US" sz="3200" dirty="0" smtClean="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290945" y="5005449"/>
                <a:ext cx="6949275" cy="546240"/>
              </a:xfrm>
              <a:prstGeom prst="rect">
                <a:avLst/>
              </a:prstGeom>
              <a:blipFill rotWithShape="0">
                <a:blip r:embed="rId3"/>
                <a:stretch>
                  <a:fillRect b="-1111"/>
                </a:stretch>
              </a:blipFill>
            </p:spPr>
            <p:txBody>
              <a:bodyPr/>
              <a:lstStyle/>
              <a:p>
                <a:r>
                  <a:rPr lang="ja-JP" altLang="en-US">
                    <a:noFill/>
                  </a:rPr>
                  <a:t> </a:t>
                </a:r>
              </a:p>
            </p:txBody>
          </p:sp>
        </mc:Fallback>
      </mc:AlternateContent>
      <p:pic>
        <p:nvPicPr>
          <p:cNvPr id="50178" name="Picture 2"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0967" y="5656703"/>
            <a:ext cx="3817133" cy="3817133"/>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7806071" y="1366986"/>
            <a:ext cx="10131300" cy="584775"/>
          </a:xfrm>
          <a:prstGeom prst="rect">
            <a:avLst/>
          </a:prstGeom>
          <a:noFill/>
        </p:spPr>
        <p:txBody>
          <a:bodyPr wrap="none" rtlCol="0">
            <a:spAutoFit/>
          </a:bodyPr>
          <a:lstStyle/>
          <a:p>
            <a:r>
              <a:rPr lang="en-US" altLang="ja-JP" sz="3200" dirty="0" err="1"/>
              <a:t>Hertzsprung</a:t>
            </a:r>
            <a:r>
              <a:rPr lang="en-US" altLang="ja-JP" sz="3200" dirty="0"/>
              <a:t> </a:t>
            </a:r>
            <a:r>
              <a:rPr lang="en-US" altLang="ja-JP" sz="3200" dirty="0" smtClean="0"/>
              <a:t>gap</a:t>
            </a:r>
            <a:r>
              <a:rPr lang="ja-JP" altLang="en-US" sz="3200" dirty="0" smtClean="0"/>
              <a:t>  水素を使い果たし、コアが縮む時期</a:t>
            </a:r>
            <a:endParaRPr kumimoji="1" lang="ja-JP" altLang="en-US" sz="3200" dirty="0" smtClean="0"/>
          </a:p>
        </p:txBody>
      </p:sp>
      <p:pic>
        <p:nvPicPr>
          <p:cNvPr id="50180" name="Picture 4" descr="https://upload.wikimedia.org/wikipedia/commons/6/6b/HRDiagra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7700" y="2130431"/>
            <a:ext cx="6447867" cy="734340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線矢印コネクタ 8"/>
          <p:cNvCxnSpPr/>
          <p:nvPr/>
        </p:nvCxnSpPr>
        <p:spPr bwMode="auto">
          <a:xfrm>
            <a:off x="11305309" y="4874820"/>
            <a:ext cx="973777" cy="0"/>
          </a:xfrm>
          <a:prstGeom prst="straightConnector1">
            <a:avLst/>
          </a:prstGeom>
          <a:solidFill>
            <a:schemeClr val="accent1"/>
          </a:solidFill>
          <a:ln w="412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図 9"/>
          <p:cNvPicPr>
            <a:picLocks noChangeAspect="1"/>
          </p:cNvPicPr>
          <p:nvPr/>
        </p:nvPicPr>
        <p:blipFill>
          <a:blip r:embed="rId6"/>
          <a:stretch>
            <a:fillRect/>
          </a:stretch>
        </p:blipFill>
        <p:spPr>
          <a:xfrm>
            <a:off x="2781480" y="9177555"/>
            <a:ext cx="5482480" cy="360272"/>
          </a:xfrm>
          <a:prstGeom prst="rect">
            <a:avLst/>
          </a:prstGeom>
        </p:spPr>
      </p:pic>
      <p:pic>
        <p:nvPicPr>
          <p:cNvPr id="11" name="図 10"/>
          <p:cNvPicPr>
            <a:picLocks noChangeAspect="1"/>
          </p:cNvPicPr>
          <p:nvPr/>
        </p:nvPicPr>
        <p:blipFill>
          <a:blip r:embed="rId7"/>
          <a:stretch>
            <a:fillRect/>
          </a:stretch>
        </p:blipFill>
        <p:spPr>
          <a:xfrm>
            <a:off x="2781480" y="9590507"/>
            <a:ext cx="5614152" cy="330924"/>
          </a:xfrm>
          <a:prstGeom prst="rect">
            <a:avLst/>
          </a:prstGeom>
        </p:spPr>
      </p:pic>
      <p:sp>
        <p:nvSpPr>
          <p:cNvPr id="12" name="テキスト ボックス 11"/>
          <p:cNvSpPr txBox="1"/>
          <p:nvPr/>
        </p:nvSpPr>
        <p:spPr>
          <a:xfrm>
            <a:off x="5718778" y="8592780"/>
            <a:ext cx="2393604" cy="584775"/>
          </a:xfrm>
          <a:prstGeom prst="rect">
            <a:avLst/>
          </a:prstGeom>
          <a:noFill/>
        </p:spPr>
        <p:txBody>
          <a:bodyPr wrap="none" rtlCol="0">
            <a:spAutoFit/>
          </a:bodyPr>
          <a:lstStyle/>
          <a:p>
            <a:r>
              <a:rPr kumimoji="1" lang="en-US" altLang="ja-JP" sz="3200" dirty="0" smtClean="0"/>
              <a:t>CNO</a:t>
            </a:r>
            <a:r>
              <a:rPr kumimoji="1" lang="ja-JP" altLang="en-US" sz="3200" dirty="0" smtClean="0"/>
              <a:t>サイクル</a:t>
            </a:r>
          </a:p>
        </p:txBody>
      </p:sp>
      <mc:AlternateContent xmlns:mc="http://schemas.openxmlformats.org/markup-compatibility/2006" xmlns:a14="http://schemas.microsoft.com/office/drawing/2010/main">
        <mc:Choice Requires="a14">
          <p:sp>
            <p:nvSpPr>
              <p:cNvPr id="6" name="テキスト ボックス 5"/>
              <p:cNvSpPr txBox="1"/>
              <p:nvPr/>
            </p:nvSpPr>
            <p:spPr>
              <a:xfrm>
                <a:off x="5017939" y="5840178"/>
                <a:ext cx="4034694" cy="12926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𝐿</m:t>
                          </m:r>
                        </m:e>
                        <m:sub>
                          <m:r>
                            <m:rPr>
                              <m:sty m:val="p"/>
                            </m:rPr>
                            <a:rPr kumimoji="1" lang="en-US" altLang="ja-JP" sz="2800" b="0" i="0" smtClean="0">
                              <a:latin typeface="Cambria Math" panose="02040503050406030204" pitchFamily="18" charset="0"/>
                            </a:rPr>
                            <m:t>sun</m:t>
                          </m:r>
                        </m:sub>
                      </m:sSub>
                      <m:r>
                        <a:rPr kumimoji="1" lang="en-US" altLang="ja-JP" sz="2800" b="0" i="1" smtClean="0">
                          <a:latin typeface="Cambria Math" panose="02040503050406030204" pitchFamily="18" charset="0"/>
                        </a:rPr>
                        <m:t>≃3.9×</m:t>
                      </m:r>
                      <m:sSup>
                        <m:sSupPr>
                          <m:ctrlPr>
                            <a:rPr kumimoji="1" lang="en-US" altLang="ja-JP" sz="2800" b="0" i="1" smtClean="0">
                              <a:latin typeface="Cambria Math" panose="02040503050406030204" pitchFamily="18" charset="0"/>
                            </a:rPr>
                          </m:ctrlPr>
                        </m:sSupPr>
                        <m:e>
                          <m:r>
                            <a:rPr kumimoji="1" lang="en-US" altLang="ja-JP" sz="2800" b="0" i="1" smtClean="0">
                              <a:latin typeface="Cambria Math" panose="02040503050406030204" pitchFamily="18" charset="0"/>
                            </a:rPr>
                            <m:t>10</m:t>
                          </m:r>
                        </m:e>
                        <m:sup>
                          <m:r>
                            <a:rPr kumimoji="1" lang="en-US" altLang="ja-JP" sz="2800" b="0" i="1" smtClean="0">
                              <a:latin typeface="Cambria Math" panose="02040503050406030204" pitchFamily="18" charset="0"/>
                            </a:rPr>
                            <m:t>33</m:t>
                          </m:r>
                        </m:sup>
                      </m:sSup>
                      <m:r>
                        <a:rPr kumimoji="1" lang="en-US" altLang="ja-JP" sz="2800" b="0" i="1" smtClean="0">
                          <a:latin typeface="Cambria Math" panose="02040503050406030204" pitchFamily="18" charset="0"/>
                        </a:rPr>
                        <m:t> </m:t>
                      </m:r>
                      <m:r>
                        <m:rPr>
                          <m:sty m:val="p"/>
                        </m:rPr>
                        <a:rPr kumimoji="1" lang="en-US" altLang="ja-JP" sz="2800" b="0" i="0" smtClean="0">
                          <a:latin typeface="Cambria Math" panose="02040503050406030204" pitchFamily="18" charset="0"/>
                        </a:rPr>
                        <m:t>erg</m:t>
                      </m:r>
                      <m:r>
                        <a:rPr kumimoji="1" lang="en-US" altLang="ja-JP" sz="2800" b="0" i="0" smtClean="0">
                          <a:latin typeface="Cambria Math" panose="02040503050406030204" pitchFamily="18" charset="0"/>
                        </a:rPr>
                        <m:t> </m:t>
                      </m:r>
                      <m:sSup>
                        <m:sSupPr>
                          <m:ctrlPr>
                            <a:rPr kumimoji="1" lang="en-US" altLang="ja-JP" sz="2800" b="0" i="1" smtClean="0">
                              <a:latin typeface="Cambria Math" panose="02040503050406030204" pitchFamily="18" charset="0"/>
                            </a:rPr>
                          </m:ctrlPr>
                        </m:sSupPr>
                        <m:e>
                          <m:r>
                            <m:rPr>
                              <m:sty m:val="p"/>
                            </m:rPr>
                            <a:rPr kumimoji="1" lang="en-US" altLang="ja-JP" sz="2800" b="0" i="0" smtClean="0">
                              <a:latin typeface="Cambria Math" panose="02040503050406030204" pitchFamily="18" charset="0"/>
                            </a:rPr>
                            <m:t>s</m:t>
                          </m:r>
                        </m:e>
                        <m:sup>
                          <m:r>
                            <a:rPr kumimoji="1" lang="en-US" altLang="ja-JP" sz="2800" b="0" i="0" smtClean="0">
                              <a:latin typeface="Cambria Math" panose="02040503050406030204" pitchFamily="18" charset="0"/>
                            </a:rPr>
                            <m:t>−1</m:t>
                          </m:r>
                        </m:sup>
                      </m:sSup>
                    </m:oMath>
                  </m:oMathPara>
                </a14:m>
                <a:endParaRPr kumimoji="1" lang="en-US" altLang="ja-JP" sz="2800" dirty="0" smtClean="0"/>
              </a:p>
              <a:p>
                <a:pPr/>
                <a14:m>
                  <m:oMathPara xmlns:m="http://schemas.openxmlformats.org/officeDocument/2006/math">
                    <m:oMathParaPr>
                      <m:jc m:val="centerGroup"/>
                    </m:oMathParaPr>
                    <m:oMath xmlns:m="http://schemas.openxmlformats.org/officeDocument/2006/math">
                      <m:sSub>
                        <m:sSubPr>
                          <m:ctrlPr>
                            <a:rPr kumimoji="1" lang="en-US" altLang="ja-JP" sz="2800" i="1">
                              <a:latin typeface="Cambria Math" panose="02040503050406030204" pitchFamily="18" charset="0"/>
                            </a:rPr>
                          </m:ctrlPr>
                        </m:sSubPr>
                        <m:e>
                          <m:r>
                            <a:rPr kumimoji="1" lang="en-US" altLang="ja-JP" sz="2800" b="0" i="1" smtClean="0">
                              <a:latin typeface="Cambria Math" panose="02040503050406030204" pitchFamily="18" charset="0"/>
                            </a:rPr>
                            <m:t>𝑀</m:t>
                          </m:r>
                        </m:e>
                        <m:sub>
                          <m:r>
                            <m:rPr>
                              <m:sty m:val="p"/>
                            </m:rPr>
                            <a:rPr kumimoji="1" lang="en-US" altLang="ja-JP" sz="2800">
                              <a:latin typeface="Cambria Math" panose="02040503050406030204" pitchFamily="18" charset="0"/>
                            </a:rPr>
                            <m:t>sun</m:t>
                          </m:r>
                        </m:sub>
                      </m:sSub>
                      <m:r>
                        <a:rPr kumimoji="1" lang="en-US" altLang="ja-JP" sz="2800" i="1">
                          <a:latin typeface="Cambria Math" panose="02040503050406030204" pitchFamily="18" charset="0"/>
                        </a:rPr>
                        <m:t>≃</m:t>
                      </m:r>
                      <m:r>
                        <a:rPr kumimoji="1" lang="en-US" altLang="ja-JP" sz="2800" b="0" i="1" smtClean="0">
                          <a:latin typeface="Cambria Math" panose="02040503050406030204" pitchFamily="18" charset="0"/>
                        </a:rPr>
                        <m:t>2.0</m:t>
                      </m:r>
                      <m:r>
                        <a:rPr kumimoji="1" lang="en-US" altLang="ja-JP" sz="2800" i="1">
                          <a:latin typeface="Cambria Math" panose="02040503050406030204" pitchFamily="18" charset="0"/>
                        </a:rPr>
                        <m:t>×</m:t>
                      </m:r>
                      <m:sSup>
                        <m:sSupPr>
                          <m:ctrlPr>
                            <a:rPr kumimoji="1" lang="en-US" altLang="ja-JP" sz="2800" i="1">
                              <a:latin typeface="Cambria Math" panose="02040503050406030204" pitchFamily="18" charset="0"/>
                            </a:rPr>
                          </m:ctrlPr>
                        </m:sSupPr>
                        <m:e>
                          <m:r>
                            <a:rPr kumimoji="1" lang="en-US" altLang="ja-JP" sz="2800" i="1">
                              <a:latin typeface="Cambria Math" panose="02040503050406030204" pitchFamily="18" charset="0"/>
                            </a:rPr>
                            <m:t>10</m:t>
                          </m:r>
                        </m:e>
                        <m:sup>
                          <m:r>
                            <a:rPr kumimoji="1" lang="en-US" altLang="ja-JP" sz="2800" i="1">
                              <a:latin typeface="Cambria Math" panose="02040503050406030204" pitchFamily="18" charset="0"/>
                            </a:rPr>
                            <m:t>33</m:t>
                          </m:r>
                        </m:sup>
                      </m:sSup>
                      <m:r>
                        <a:rPr kumimoji="1" lang="en-US" altLang="ja-JP" sz="2800" i="1">
                          <a:latin typeface="Cambria Math" panose="02040503050406030204" pitchFamily="18" charset="0"/>
                        </a:rPr>
                        <m:t> </m:t>
                      </m:r>
                      <m:r>
                        <m:rPr>
                          <m:sty m:val="p"/>
                        </m:rPr>
                        <a:rPr kumimoji="1" lang="en-US" altLang="ja-JP" sz="2800">
                          <a:latin typeface="Cambria Math" panose="02040503050406030204" pitchFamily="18" charset="0"/>
                        </a:rPr>
                        <m:t>g</m:t>
                      </m:r>
                    </m:oMath>
                  </m:oMathPara>
                </a14:m>
                <a:endParaRPr kumimoji="1" lang="en-US" altLang="ja-JP" sz="2800" dirty="0" smtClean="0"/>
              </a:p>
              <a:p>
                <a:pPr/>
                <a14:m>
                  <m:oMathPara xmlns:m="http://schemas.openxmlformats.org/officeDocument/2006/math">
                    <m:oMathParaPr>
                      <m:jc m:val="centerGroup"/>
                    </m:oMathParaPr>
                    <m:oMath xmlns:m="http://schemas.openxmlformats.org/officeDocument/2006/math">
                      <m:sSub>
                        <m:sSubPr>
                          <m:ctrlPr>
                            <a:rPr kumimoji="1" lang="en-US" altLang="ja-JP" sz="2800" i="1">
                              <a:latin typeface="Cambria Math" panose="02040503050406030204" pitchFamily="18" charset="0"/>
                            </a:rPr>
                          </m:ctrlPr>
                        </m:sSubPr>
                        <m:e>
                          <m:r>
                            <a:rPr kumimoji="1" lang="en-US" altLang="ja-JP" sz="2800" b="0" i="1" smtClean="0">
                              <a:latin typeface="Cambria Math" panose="02040503050406030204" pitchFamily="18" charset="0"/>
                            </a:rPr>
                            <m:t>𝑅</m:t>
                          </m:r>
                        </m:e>
                        <m:sub>
                          <m:r>
                            <m:rPr>
                              <m:sty m:val="p"/>
                            </m:rPr>
                            <a:rPr kumimoji="1" lang="en-US" altLang="ja-JP" sz="2800">
                              <a:latin typeface="Cambria Math" panose="02040503050406030204" pitchFamily="18" charset="0"/>
                            </a:rPr>
                            <m:t>sun</m:t>
                          </m:r>
                        </m:sub>
                      </m:sSub>
                      <m:r>
                        <a:rPr kumimoji="1" lang="en-US" altLang="ja-JP" sz="2800" i="1">
                          <a:latin typeface="Cambria Math" panose="02040503050406030204" pitchFamily="18" charset="0"/>
                        </a:rPr>
                        <m:t>≃</m:t>
                      </m:r>
                      <m:r>
                        <a:rPr kumimoji="1" lang="en-US" altLang="ja-JP" sz="2800" b="0" i="1" smtClean="0">
                          <a:latin typeface="Cambria Math" panose="02040503050406030204" pitchFamily="18" charset="0"/>
                        </a:rPr>
                        <m:t>7.0</m:t>
                      </m:r>
                      <m:r>
                        <a:rPr kumimoji="1" lang="en-US" altLang="ja-JP" sz="2800" i="1">
                          <a:latin typeface="Cambria Math" panose="02040503050406030204" pitchFamily="18" charset="0"/>
                        </a:rPr>
                        <m:t>×</m:t>
                      </m:r>
                      <m:sSup>
                        <m:sSupPr>
                          <m:ctrlPr>
                            <a:rPr kumimoji="1" lang="en-US" altLang="ja-JP" sz="2800" i="1">
                              <a:latin typeface="Cambria Math" panose="02040503050406030204" pitchFamily="18" charset="0"/>
                            </a:rPr>
                          </m:ctrlPr>
                        </m:sSupPr>
                        <m:e>
                          <m:r>
                            <a:rPr kumimoji="1" lang="en-US" altLang="ja-JP" sz="2800" i="1">
                              <a:latin typeface="Cambria Math" panose="02040503050406030204" pitchFamily="18" charset="0"/>
                            </a:rPr>
                            <m:t>10</m:t>
                          </m:r>
                        </m:e>
                        <m:sup>
                          <m:r>
                            <a:rPr kumimoji="1" lang="en-US" altLang="ja-JP" sz="2800" b="0" i="1" smtClean="0">
                              <a:latin typeface="Cambria Math" panose="02040503050406030204" pitchFamily="18" charset="0"/>
                            </a:rPr>
                            <m:t>10</m:t>
                          </m:r>
                        </m:sup>
                      </m:sSup>
                      <m:r>
                        <a:rPr kumimoji="1" lang="en-US" altLang="ja-JP" sz="2800" i="1">
                          <a:latin typeface="Cambria Math" panose="02040503050406030204" pitchFamily="18" charset="0"/>
                        </a:rPr>
                        <m:t> </m:t>
                      </m:r>
                      <m:r>
                        <m:rPr>
                          <m:sty m:val="p"/>
                        </m:rPr>
                        <a:rPr kumimoji="1" lang="en-US" altLang="ja-JP" sz="2800" b="0" i="0" smtClean="0">
                          <a:latin typeface="Cambria Math" panose="02040503050406030204" pitchFamily="18" charset="0"/>
                        </a:rPr>
                        <m:t>cm</m:t>
                      </m:r>
                    </m:oMath>
                  </m:oMathPara>
                </a14:m>
                <a:endParaRPr kumimoji="1" lang="ja-JP" altLang="en-US" sz="2800" dirty="0" smtClean="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5017939" y="5840178"/>
                <a:ext cx="4034694" cy="1292662"/>
              </a:xfrm>
              <a:prstGeom prst="rect">
                <a:avLst/>
              </a:prstGeom>
              <a:blipFill rotWithShape="0">
                <a:blip r:embed="rId8"/>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23320415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2"/>
          <p:cNvSpPr>
            <a:spLocks noGrp="1" noChangeArrowheads="1"/>
          </p:cNvSpPr>
          <p:nvPr>
            <p:ph type="title"/>
          </p:nvPr>
        </p:nvSpPr>
        <p:spPr/>
        <p:txBody>
          <a:bodyPr/>
          <a:lstStyle/>
          <a:p>
            <a:r>
              <a:rPr lang="ja-JP" altLang="en-US">
                <a:latin typeface="HG創英角ﾎﾟｯﾌﾟ体" panose="040B0A09000000000000" pitchFamily="49" charset="-128"/>
                <a:ea typeface="HG創英角ﾎﾟｯﾌﾟ体" panose="040B0A09000000000000" pitchFamily="49" charset="-128"/>
              </a:rPr>
              <a:t>典型的な電子のエネルギー</a:t>
            </a:r>
          </a:p>
        </p:txBody>
      </p:sp>
      <p:graphicFrame>
        <p:nvGraphicFramePr>
          <p:cNvPr id="619523" name="Object 3"/>
          <p:cNvGraphicFramePr>
            <a:graphicFrameLocks noChangeAspect="1"/>
          </p:cNvGraphicFramePr>
          <p:nvPr/>
        </p:nvGraphicFramePr>
        <p:xfrm>
          <a:off x="3632258" y="2514212"/>
          <a:ext cx="7804533" cy="1802329"/>
        </p:xfrm>
        <a:graphic>
          <a:graphicData uri="http://schemas.openxmlformats.org/presentationml/2006/ole">
            <mc:AlternateContent xmlns:mc="http://schemas.openxmlformats.org/markup-compatibility/2006">
              <mc:Choice xmlns:v="urn:schemas-microsoft-com:vml" Requires="v">
                <p:oleObj spid="_x0000_s116870" name="数式" r:id="rId3" imgW="1676160" imgH="419040" progId="Equation.3">
                  <p:embed/>
                </p:oleObj>
              </mc:Choice>
              <mc:Fallback>
                <p:oleObj name="数式" r:id="rId3" imgW="1676160" imgH="419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258" y="2514212"/>
                        <a:ext cx="7804533" cy="1802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9524" name="Object 4"/>
          <p:cNvGraphicFramePr>
            <a:graphicFrameLocks noChangeAspect="1"/>
          </p:cNvGraphicFramePr>
          <p:nvPr/>
        </p:nvGraphicFramePr>
        <p:xfrm>
          <a:off x="3637020" y="4685577"/>
          <a:ext cx="11263954" cy="1954705"/>
        </p:xfrm>
        <a:graphic>
          <a:graphicData uri="http://schemas.openxmlformats.org/presentationml/2006/ole">
            <mc:AlternateContent xmlns:mc="http://schemas.openxmlformats.org/markup-compatibility/2006">
              <mc:Choice xmlns:v="urn:schemas-microsoft-com:vml" Requires="v">
                <p:oleObj spid="_x0000_s116871" name="数式" r:id="rId5" imgW="2361960" imgH="444240" progId="Equation.3">
                  <p:embed/>
                </p:oleObj>
              </mc:Choice>
              <mc:Fallback>
                <p:oleObj name="数式" r:id="rId5" imgW="2361960" imgH="4442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7020" y="4685577"/>
                        <a:ext cx="11263954" cy="19547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9525" name="Line 5"/>
          <p:cNvSpPr>
            <a:spLocks noChangeShapeType="1"/>
          </p:cNvSpPr>
          <p:nvPr/>
        </p:nvSpPr>
        <p:spPr bwMode="auto">
          <a:xfrm>
            <a:off x="9144000" y="6285529"/>
            <a:ext cx="0" cy="799977"/>
          </a:xfrm>
          <a:prstGeom prst="line">
            <a:avLst/>
          </a:prstGeom>
          <a:noFill/>
          <a:ln w="762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graphicFrame>
        <p:nvGraphicFramePr>
          <p:cNvPr id="619526" name="Object 6"/>
          <p:cNvGraphicFramePr>
            <a:graphicFrameLocks noChangeAspect="1"/>
          </p:cNvGraphicFramePr>
          <p:nvPr/>
        </p:nvGraphicFramePr>
        <p:xfrm>
          <a:off x="3344171" y="7302168"/>
          <a:ext cx="10480645" cy="1757091"/>
        </p:xfrm>
        <a:graphic>
          <a:graphicData uri="http://schemas.openxmlformats.org/presentationml/2006/ole">
            <mc:AlternateContent xmlns:mc="http://schemas.openxmlformats.org/markup-compatibility/2006">
              <mc:Choice xmlns:v="urn:schemas-microsoft-com:vml" Requires="v">
                <p:oleObj spid="_x0000_s116872" name="数式" r:id="rId7" imgW="2654280" imgH="482400" progId="Equation.3">
                  <p:embed/>
                </p:oleObj>
              </mc:Choice>
              <mc:Fallback>
                <p:oleObj name="数式" r:id="rId7" imgW="2654280" imgH="482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4171" y="7302168"/>
                        <a:ext cx="10480645" cy="17570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9527" name="Text Box 7"/>
          <p:cNvSpPr txBox="1">
            <a:spLocks noChangeArrowheads="1"/>
          </p:cNvSpPr>
          <p:nvPr/>
        </p:nvSpPr>
        <p:spPr bwMode="auto">
          <a:xfrm>
            <a:off x="12955794" y="3038006"/>
            <a:ext cx="1800493" cy="73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4199">
                <a:solidFill>
                  <a:srgbClr val="3010F2"/>
                </a:solidFill>
                <a:latin typeface="HG創英角ﾎﾟｯﾌﾟ体" panose="040B0A09000000000000" pitchFamily="49" charset="-128"/>
                <a:ea typeface="HG創英角ﾎﾟｯﾌﾟ体" panose="040B0A09000000000000" pitchFamily="49" charset="-128"/>
              </a:rPr>
              <a:t>数密度</a:t>
            </a:r>
          </a:p>
        </p:txBody>
      </p:sp>
      <p:sp>
        <p:nvSpPr>
          <p:cNvPr id="619528" name="Text Box 8"/>
          <p:cNvSpPr txBox="1">
            <a:spLocks noChangeArrowheads="1"/>
          </p:cNvSpPr>
          <p:nvPr/>
        </p:nvSpPr>
        <p:spPr bwMode="auto">
          <a:xfrm>
            <a:off x="12115342" y="6306958"/>
            <a:ext cx="3954929" cy="73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4199">
                <a:solidFill>
                  <a:srgbClr val="3010F2"/>
                </a:solidFill>
                <a:latin typeface="HG創英角ﾎﾟｯﾌﾟ体" panose="040B0A09000000000000" pitchFamily="49" charset="-128"/>
                <a:ea typeface="HG創英角ﾎﾟｯﾌﾟ体" panose="040B0A09000000000000" pitchFamily="49" charset="-128"/>
              </a:rPr>
              <a:t>エネルギー密度</a:t>
            </a:r>
          </a:p>
        </p:txBody>
      </p:sp>
    </p:spTree>
    <p:extLst>
      <p:ext uri="{BB962C8B-B14F-4D97-AF65-F5344CB8AC3E}">
        <p14:creationId xmlns:p14="http://schemas.microsoft.com/office/powerpoint/2010/main" val="282905267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2"/>
          <p:cNvSpPr>
            <a:spLocks noGrp="1" noChangeArrowheads="1"/>
          </p:cNvSpPr>
          <p:nvPr>
            <p:ph type="title"/>
          </p:nvPr>
        </p:nvSpPr>
        <p:spPr/>
        <p:txBody>
          <a:bodyPr/>
          <a:lstStyle/>
          <a:p>
            <a:r>
              <a:rPr lang="ja-JP" altLang="en-US"/>
              <a:t>小さな加速電子の割合</a:t>
            </a:r>
          </a:p>
        </p:txBody>
      </p:sp>
      <p:sp>
        <p:nvSpPr>
          <p:cNvPr id="621571" name="Oval 3"/>
          <p:cNvSpPr>
            <a:spLocks noChangeArrowheads="1"/>
          </p:cNvSpPr>
          <p:nvPr/>
        </p:nvSpPr>
        <p:spPr bwMode="auto">
          <a:xfrm>
            <a:off x="2624975" y="2914200"/>
            <a:ext cx="433321" cy="43332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621572" name="Oval 4"/>
          <p:cNvSpPr>
            <a:spLocks noChangeArrowheads="1"/>
          </p:cNvSpPr>
          <p:nvPr/>
        </p:nvSpPr>
        <p:spPr bwMode="auto">
          <a:xfrm>
            <a:off x="4570156" y="2914200"/>
            <a:ext cx="433321" cy="433321"/>
          </a:xfrm>
          <a:prstGeom prst="ellipse">
            <a:avLst/>
          </a:prstGeom>
          <a:solidFill>
            <a:srgbClr val="00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621573" name="Line 5"/>
          <p:cNvSpPr>
            <a:spLocks noChangeShapeType="1"/>
          </p:cNvSpPr>
          <p:nvPr/>
        </p:nvSpPr>
        <p:spPr bwMode="auto">
          <a:xfrm>
            <a:off x="3272576" y="3130861"/>
            <a:ext cx="1080921"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621574" name="Oval 6"/>
          <p:cNvSpPr>
            <a:spLocks noChangeArrowheads="1"/>
          </p:cNvSpPr>
          <p:nvPr/>
        </p:nvSpPr>
        <p:spPr bwMode="auto">
          <a:xfrm>
            <a:off x="2624975" y="3668941"/>
            <a:ext cx="433321" cy="43332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621575" name="Line 7"/>
          <p:cNvSpPr>
            <a:spLocks noChangeShapeType="1"/>
          </p:cNvSpPr>
          <p:nvPr/>
        </p:nvSpPr>
        <p:spPr bwMode="auto">
          <a:xfrm flipV="1">
            <a:off x="3272576" y="3342758"/>
            <a:ext cx="1080921" cy="54284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621576" name="Oval 8"/>
          <p:cNvSpPr>
            <a:spLocks noChangeArrowheads="1"/>
          </p:cNvSpPr>
          <p:nvPr/>
        </p:nvSpPr>
        <p:spPr bwMode="auto">
          <a:xfrm>
            <a:off x="2624975" y="4533200"/>
            <a:ext cx="433321" cy="43332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621577" name="Line 9"/>
          <p:cNvSpPr>
            <a:spLocks noChangeShapeType="1"/>
          </p:cNvSpPr>
          <p:nvPr/>
        </p:nvSpPr>
        <p:spPr bwMode="auto">
          <a:xfrm flipV="1">
            <a:off x="3272575" y="3342759"/>
            <a:ext cx="1188060" cy="140710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621578" name="Oval 10"/>
          <p:cNvSpPr>
            <a:spLocks noChangeArrowheads="1"/>
          </p:cNvSpPr>
          <p:nvPr/>
        </p:nvSpPr>
        <p:spPr bwMode="auto">
          <a:xfrm>
            <a:off x="2624975" y="5504600"/>
            <a:ext cx="433321" cy="43332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621579" name="Line 11"/>
          <p:cNvSpPr>
            <a:spLocks noChangeShapeType="1"/>
          </p:cNvSpPr>
          <p:nvPr/>
        </p:nvSpPr>
        <p:spPr bwMode="auto">
          <a:xfrm flipV="1">
            <a:off x="3272575" y="3559420"/>
            <a:ext cx="1188060" cy="216184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621580" name="Oval 12"/>
          <p:cNvSpPr>
            <a:spLocks noChangeArrowheads="1"/>
          </p:cNvSpPr>
          <p:nvPr/>
        </p:nvSpPr>
        <p:spPr bwMode="auto">
          <a:xfrm>
            <a:off x="2624975" y="6478382"/>
            <a:ext cx="433321" cy="43332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621581" name="Line 13"/>
          <p:cNvSpPr>
            <a:spLocks noChangeShapeType="1"/>
          </p:cNvSpPr>
          <p:nvPr/>
        </p:nvSpPr>
        <p:spPr bwMode="auto">
          <a:xfrm flipV="1">
            <a:off x="3272576" y="3666558"/>
            <a:ext cx="1297580" cy="3028483"/>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621582" name="Oval 14"/>
          <p:cNvSpPr>
            <a:spLocks noChangeArrowheads="1"/>
          </p:cNvSpPr>
          <p:nvPr/>
        </p:nvSpPr>
        <p:spPr bwMode="auto">
          <a:xfrm>
            <a:off x="2624975" y="7447400"/>
            <a:ext cx="433321" cy="43332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621583" name="Line 15"/>
          <p:cNvSpPr>
            <a:spLocks noChangeShapeType="1"/>
          </p:cNvSpPr>
          <p:nvPr/>
        </p:nvSpPr>
        <p:spPr bwMode="auto">
          <a:xfrm flipV="1">
            <a:off x="3272576" y="3666559"/>
            <a:ext cx="1404721" cy="3997503"/>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graphicFrame>
        <p:nvGraphicFramePr>
          <p:cNvPr id="621584" name="Object 16"/>
          <p:cNvGraphicFramePr>
            <a:graphicFrameLocks noChangeAspect="1"/>
          </p:cNvGraphicFramePr>
          <p:nvPr>
            <p:extLst>
              <p:ext uri="{D42A27DB-BD31-4B8C-83A1-F6EECF244321}">
                <p14:modId xmlns:p14="http://schemas.microsoft.com/office/powerpoint/2010/main" val="2626748207"/>
              </p:ext>
            </p:extLst>
          </p:nvPr>
        </p:nvGraphicFramePr>
        <p:xfrm>
          <a:off x="2108324" y="1940420"/>
          <a:ext cx="1776138" cy="909497"/>
        </p:xfrm>
        <a:graphic>
          <a:graphicData uri="http://schemas.openxmlformats.org/presentationml/2006/ole">
            <mc:AlternateContent xmlns:mc="http://schemas.openxmlformats.org/markup-compatibility/2006">
              <mc:Choice xmlns:v="urn:schemas-microsoft-com:vml" Requires="v">
                <p:oleObj spid="_x0000_s117894" name="数式" r:id="rId3" imgW="495000" imgH="253800" progId="Equation.3">
                  <p:embed/>
                </p:oleObj>
              </mc:Choice>
              <mc:Fallback>
                <p:oleObj name="数式" r:id="rId3" imgW="495000" imgH="25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8324" y="1940420"/>
                        <a:ext cx="1776138" cy="909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21585" name="Text Box 17"/>
          <p:cNvSpPr txBox="1">
            <a:spLocks noChangeArrowheads="1"/>
          </p:cNvSpPr>
          <p:nvPr/>
        </p:nvSpPr>
        <p:spPr bwMode="auto">
          <a:xfrm>
            <a:off x="1977375" y="7880721"/>
            <a:ext cx="1326004"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700">
                <a:solidFill>
                  <a:srgbClr val="FF0000"/>
                </a:solidFill>
              </a:rPr>
              <a:t>Proton</a:t>
            </a:r>
          </a:p>
        </p:txBody>
      </p:sp>
      <p:sp>
        <p:nvSpPr>
          <p:cNvPr id="621586" name="Text Box 18"/>
          <p:cNvSpPr txBox="1">
            <a:spLocks noChangeArrowheads="1"/>
          </p:cNvSpPr>
          <p:nvPr/>
        </p:nvSpPr>
        <p:spPr bwMode="auto">
          <a:xfrm>
            <a:off x="4353496" y="2154699"/>
            <a:ext cx="1572866"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700">
                <a:solidFill>
                  <a:srgbClr val="0033CC"/>
                </a:solidFill>
              </a:rPr>
              <a:t>Electron</a:t>
            </a:r>
          </a:p>
        </p:txBody>
      </p:sp>
      <p:graphicFrame>
        <p:nvGraphicFramePr>
          <p:cNvPr id="621587" name="Object 19"/>
          <p:cNvGraphicFramePr>
            <a:graphicFrameLocks noChangeAspect="1"/>
          </p:cNvGraphicFramePr>
          <p:nvPr>
            <p:extLst>
              <p:ext uri="{D42A27DB-BD31-4B8C-83A1-F6EECF244321}">
                <p14:modId xmlns:p14="http://schemas.microsoft.com/office/powerpoint/2010/main" val="1670672107"/>
              </p:ext>
            </p:extLst>
          </p:nvPr>
        </p:nvGraphicFramePr>
        <p:xfrm>
          <a:off x="2115466" y="8497370"/>
          <a:ext cx="2361835" cy="1069016"/>
        </p:xfrm>
        <a:graphic>
          <a:graphicData uri="http://schemas.openxmlformats.org/presentationml/2006/ole">
            <mc:AlternateContent xmlns:mc="http://schemas.openxmlformats.org/markup-compatibility/2006">
              <mc:Choice xmlns:v="urn:schemas-microsoft-com:vml" Requires="v">
                <p:oleObj spid="_x0000_s117895" name="数式" r:id="rId5" imgW="533160" imgH="241200" progId="Equation.3">
                  <p:embed/>
                </p:oleObj>
              </mc:Choice>
              <mc:Fallback>
                <p:oleObj name="数式" r:id="rId5" imgW="533160" imgH="241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5466" y="8497370"/>
                        <a:ext cx="2361835" cy="1069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21588" name="Oval 20"/>
          <p:cNvSpPr>
            <a:spLocks noChangeArrowheads="1"/>
          </p:cNvSpPr>
          <p:nvPr/>
        </p:nvSpPr>
        <p:spPr bwMode="auto">
          <a:xfrm>
            <a:off x="6296296" y="4099880"/>
            <a:ext cx="433321" cy="433321"/>
          </a:xfrm>
          <a:prstGeom prst="ellipse">
            <a:avLst/>
          </a:prstGeom>
          <a:solidFill>
            <a:srgbClr val="00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621589" name="Oval 21"/>
          <p:cNvSpPr>
            <a:spLocks noChangeArrowheads="1"/>
          </p:cNvSpPr>
          <p:nvPr/>
        </p:nvSpPr>
        <p:spPr bwMode="auto">
          <a:xfrm>
            <a:off x="6296296" y="4964141"/>
            <a:ext cx="433321" cy="433321"/>
          </a:xfrm>
          <a:prstGeom prst="ellipse">
            <a:avLst/>
          </a:prstGeom>
          <a:solidFill>
            <a:srgbClr val="00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621590" name="Oval 22"/>
          <p:cNvSpPr>
            <a:spLocks noChangeArrowheads="1"/>
          </p:cNvSpPr>
          <p:nvPr/>
        </p:nvSpPr>
        <p:spPr bwMode="auto">
          <a:xfrm>
            <a:off x="6296296" y="5935541"/>
            <a:ext cx="433321" cy="433321"/>
          </a:xfrm>
          <a:prstGeom prst="ellipse">
            <a:avLst/>
          </a:prstGeom>
          <a:solidFill>
            <a:srgbClr val="00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621591" name="Oval 23"/>
          <p:cNvSpPr>
            <a:spLocks noChangeArrowheads="1"/>
          </p:cNvSpPr>
          <p:nvPr/>
        </p:nvSpPr>
        <p:spPr bwMode="auto">
          <a:xfrm>
            <a:off x="6296296" y="6909321"/>
            <a:ext cx="433321" cy="433321"/>
          </a:xfrm>
          <a:prstGeom prst="ellipse">
            <a:avLst/>
          </a:prstGeom>
          <a:solidFill>
            <a:srgbClr val="00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621592" name="Oval 24"/>
          <p:cNvSpPr>
            <a:spLocks noChangeArrowheads="1"/>
          </p:cNvSpPr>
          <p:nvPr/>
        </p:nvSpPr>
        <p:spPr bwMode="auto">
          <a:xfrm>
            <a:off x="6296296" y="7878341"/>
            <a:ext cx="433321" cy="433321"/>
          </a:xfrm>
          <a:prstGeom prst="ellipse">
            <a:avLst/>
          </a:prstGeom>
          <a:solidFill>
            <a:srgbClr val="00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621593" name="Text Box 25"/>
          <p:cNvSpPr txBox="1">
            <a:spLocks noChangeArrowheads="1"/>
          </p:cNvSpPr>
          <p:nvPr/>
        </p:nvSpPr>
        <p:spPr bwMode="auto">
          <a:xfrm>
            <a:off x="5648697" y="8418801"/>
            <a:ext cx="169790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700">
                <a:latin typeface="Arial" panose="020B0604020202020204" pitchFamily="34" charset="0"/>
              </a:rPr>
              <a:t>“</a:t>
            </a:r>
            <a:r>
              <a:rPr lang="en-US" altLang="ja-JP" sz="2700"/>
              <a:t>Thermal</a:t>
            </a:r>
            <a:r>
              <a:rPr lang="en-US" altLang="ja-JP" sz="2700">
                <a:latin typeface="Arial" panose="020B0604020202020204" pitchFamily="34" charset="0"/>
              </a:rPr>
              <a:t>”</a:t>
            </a:r>
            <a:endParaRPr lang="en-US" altLang="ja-JP" sz="2700"/>
          </a:p>
        </p:txBody>
      </p:sp>
      <p:graphicFrame>
        <p:nvGraphicFramePr>
          <p:cNvPr id="621594" name="Object 26"/>
          <p:cNvGraphicFramePr>
            <a:graphicFrameLocks noChangeAspect="1"/>
          </p:cNvGraphicFramePr>
          <p:nvPr/>
        </p:nvGraphicFramePr>
        <p:xfrm>
          <a:off x="9067812" y="2659446"/>
          <a:ext cx="6478382" cy="1873754"/>
        </p:xfrm>
        <a:graphic>
          <a:graphicData uri="http://schemas.openxmlformats.org/presentationml/2006/ole">
            <mc:AlternateContent xmlns:mc="http://schemas.openxmlformats.org/markup-compatibility/2006">
              <mc:Choice xmlns:v="urn:schemas-microsoft-com:vml" Requires="v">
                <p:oleObj spid="_x0000_s117896" name="数式" r:id="rId7" imgW="1752480" imgH="507960" progId="Equation.3">
                  <p:embed/>
                </p:oleObj>
              </mc:Choice>
              <mc:Fallback>
                <p:oleObj name="数式" r:id="rId7" imgW="1752480" imgH="50796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67812" y="2659446"/>
                        <a:ext cx="6478382" cy="18737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21595" name="Text Box 27"/>
          <p:cNvSpPr txBox="1">
            <a:spLocks noChangeArrowheads="1"/>
          </p:cNvSpPr>
          <p:nvPr/>
        </p:nvSpPr>
        <p:spPr bwMode="auto">
          <a:xfrm>
            <a:off x="9467800" y="6437907"/>
            <a:ext cx="4859022"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700"/>
              <a:t>いずれにせよ、大きな光度から、</a:t>
            </a:r>
          </a:p>
          <a:p>
            <a:r>
              <a:rPr lang="ja-JP" altLang="en-US" sz="2700"/>
              <a:t>衝撃波で散逸されたエネルギー</a:t>
            </a:r>
          </a:p>
          <a:p>
            <a:r>
              <a:rPr lang="ja-JP" altLang="en-US" sz="2700"/>
              <a:t>は効率よく電子に運ばれると考</a:t>
            </a:r>
          </a:p>
          <a:p>
            <a:r>
              <a:rPr lang="ja-JP" altLang="en-US" sz="2700"/>
              <a:t>えられている。</a:t>
            </a:r>
          </a:p>
          <a:p>
            <a:r>
              <a:rPr lang="ja-JP" altLang="en-US" sz="2700"/>
              <a:t> しかしそのメカニズムは謎。</a:t>
            </a:r>
          </a:p>
        </p:txBody>
      </p:sp>
      <p:sp>
        <p:nvSpPr>
          <p:cNvPr id="621596" name="Text Box 28"/>
          <p:cNvSpPr txBox="1">
            <a:spLocks noChangeArrowheads="1"/>
          </p:cNvSpPr>
          <p:nvPr/>
        </p:nvSpPr>
        <p:spPr bwMode="auto">
          <a:xfrm>
            <a:off x="10008261" y="4602247"/>
            <a:ext cx="4711546"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700"/>
              <a:t>この場合は小さな磁場で良い。</a:t>
            </a:r>
          </a:p>
        </p:txBody>
      </p:sp>
    </p:spTree>
    <p:extLst>
      <p:ext uri="{BB962C8B-B14F-4D97-AF65-F5344CB8AC3E}">
        <p14:creationId xmlns:p14="http://schemas.microsoft.com/office/powerpoint/2010/main" val="256241984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6690" name="Picture 2" descr="np_58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5570" y="2971342"/>
            <a:ext cx="12256783" cy="3130861"/>
          </a:xfrm>
          <a:prstGeom prst="rect">
            <a:avLst/>
          </a:prstGeom>
          <a:noFill/>
          <a:extLst>
            <a:ext uri="{909E8E84-426E-40DD-AFC4-6F175D3DCCD1}">
              <a14:hiddenFill xmlns:a14="http://schemas.microsoft.com/office/drawing/2010/main">
                <a:solidFill>
                  <a:srgbClr val="FFFFFF"/>
                </a:solidFill>
              </a14:hiddenFill>
            </a:ext>
          </a:extLst>
        </p:spPr>
      </p:pic>
      <p:sp>
        <p:nvSpPr>
          <p:cNvPr id="626693" name="Text Box 5"/>
          <p:cNvSpPr txBox="1">
            <a:spLocks noChangeArrowheads="1"/>
          </p:cNvSpPr>
          <p:nvPr/>
        </p:nvSpPr>
        <p:spPr bwMode="auto">
          <a:xfrm>
            <a:off x="1963259" y="4114165"/>
            <a:ext cx="2031325"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effectLst>
                  <a:outerShdw blurRad="38100" dist="38100" dir="2700000" algn="tl">
                    <a:srgbClr val="C0C0C0"/>
                  </a:outerShdw>
                </a:effectLst>
                <a:latin typeface="Tahoma" panose="020B0604030504040204" pitchFamily="34" charset="0"/>
                <a:ea typeface="メイリオ" panose="020B0604030504040204" pitchFamily="50" charset="-128"/>
              </a:rPr>
              <a:t>イオン数密度</a:t>
            </a:r>
          </a:p>
        </p:txBody>
      </p:sp>
      <p:pic>
        <p:nvPicPr>
          <p:cNvPr id="626694" name="Picture 6" descr="Bz_588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5570" y="5599836"/>
            <a:ext cx="12256783" cy="3130861"/>
          </a:xfrm>
          <a:prstGeom prst="rect">
            <a:avLst/>
          </a:prstGeom>
          <a:noFill/>
          <a:extLst>
            <a:ext uri="{909E8E84-426E-40DD-AFC4-6F175D3DCCD1}">
              <a14:hiddenFill xmlns:a14="http://schemas.microsoft.com/office/drawing/2010/main">
                <a:solidFill>
                  <a:srgbClr val="FFFFFF"/>
                </a:solidFill>
              </a14:hiddenFill>
            </a:ext>
          </a:extLst>
        </p:spPr>
      </p:pic>
      <p:sp>
        <p:nvSpPr>
          <p:cNvPr id="626695" name="Text Box 7"/>
          <p:cNvSpPr txBox="1">
            <a:spLocks noChangeArrowheads="1"/>
          </p:cNvSpPr>
          <p:nvPr/>
        </p:nvSpPr>
        <p:spPr bwMode="auto">
          <a:xfrm>
            <a:off x="2661927" y="6742660"/>
            <a:ext cx="800219"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2400" b="1">
                <a:effectLst>
                  <a:outerShdw blurRad="38100" dist="38100" dir="2700000" algn="tl">
                    <a:srgbClr val="C0C0C0"/>
                  </a:outerShdw>
                </a:effectLst>
                <a:latin typeface="Tahoma" panose="020B0604030504040204" pitchFamily="34" charset="0"/>
                <a:ea typeface="メイリオ" panose="020B0604030504040204" pitchFamily="50" charset="-128"/>
              </a:rPr>
              <a:t>磁場</a:t>
            </a:r>
          </a:p>
        </p:txBody>
      </p:sp>
      <p:sp>
        <p:nvSpPr>
          <p:cNvPr id="626696" name="Text Box 8"/>
          <p:cNvSpPr txBox="1">
            <a:spLocks noChangeArrowheads="1"/>
          </p:cNvSpPr>
          <p:nvPr/>
        </p:nvSpPr>
        <p:spPr bwMode="auto">
          <a:xfrm>
            <a:off x="2953705" y="2285647"/>
            <a:ext cx="397891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3000" b="1">
                <a:solidFill>
                  <a:srgbClr val="0000FF"/>
                </a:solidFill>
                <a:effectLst>
                  <a:outerShdw blurRad="38100" dist="38100" dir="2700000" algn="tl">
                    <a:srgbClr val="C0C0C0"/>
                  </a:outerShdw>
                </a:effectLst>
                <a:latin typeface="メイリオ" panose="020B0604030504040204" pitchFamily="50" charset="-128"/>
                <a:ea typeface="メイリオ" panose="020B0604030504040204" pitchFamily="50" charset="-128"/>
              </a:rPr>
              <a:t>PIC</a:t>
            </a:r>
            <a:r>
              <a:rPr lang="ja-JP" altLang="en-US" sz="3000" b="1">
                <a:solidFill>
                  <a:srgbClr val="0000FF"/>
                </a:solidFill>
                <a:effectLst>
                  <a:outerShdw blurRad="38100" dist="38100" dir="2700000" algn="tl">
                    <a:srgbClr val="C0C0C0"/>
                  </a:outerShdw>
                </a:effectLst>
                <a:latin typeface="メイリオ" panose="020B0604030504040204" pitchFamily="50" charset="-128"/>
                <a:ea typeface="メイリオ" panose="020B0604030504040204" pitchFamily="50" charset="-128"/>
              </a:rPr>
              <a:t>シミュレーション</a:t>
            </a:r>
          </a:p>
        </p:txBody>
      </p:sp>
      <p:sp>
        <p:nvSpPr>
          <p:cNvPr id="626697" name="Oval 9"/>
          <p:cNvSpPr>
            <a:spLocks noChangeArrowheads="1"/>
          </p:cNvSpPr>
          <p:nvPr/>
        </p:nvSpPr>
        <p:spPr bwMode="auto">
          <a:xfrm>
            <a:off x="2706094" y="2430881"/>
            <a:ext cx="235708" cy="216660"/>
          </a:xfrm>
          <a:prstGeom prst="ellipse">
            <a:avLst/>
          </a:prstGeom>
          <a:gradFill rotWithShape="1">
            <a:gsLst>
              <a:gs pos="0">
                <a:srgbClr val="33CC33"/>
              </a:gs>
              <a:gs pos="100000">
                <a:srgbClr val="009900"/>
              </a:gs>
            </a:gsLst>
            <a:path path="shape">
              <a:fillToRect l="50000" t="50000" r="50000" b="50000"/>
            </a:path>
          </a:gradFill>
          <a:ln w="28575">
            <a:solidFill>
              <a:srgbClr val="008000"/>
            </a:solidFill>
            <a:round/>
            <a:headEnd/>
            <a:tailEnd/>
          </a:ln>
          <a:effectLst>
            <a:outerShdw dist="17961" dir="2700000" algn="ctr" rotWithShape="0">
              <a:srgbClr val="B70101">
                <a:alpha val="50000"/>
              </a:srgbClr>
            </a:outerShdw>
          </a:effectLst>
        </p:spPr>
        <p:txBody>
          <a:bodyPr wrap="none" anchor="ctr"/>
          <a:lstStyle/>
          <a:p>
            <a:endParaRPr lang="ja-JP" altLang="en-US" sz="2700"/>
          </a:p>
        </p:txBody>
      </p:sp>
      <p:sp>
        <p:nvSpPr>
          <p:cNvPr id="626698" name="Text Box 10"/>
          <p:cNvSpPr txBox="1">
            <a:spLocks noChangeArrowheads="1"/>
          </p:cNvSpPr>
          <p:nvPr/>
        </p:nvSpPr>
        <p:spPr bwMode="auto">
          <a:xfrm>
            <a:off x="11474886" y="2628494"/>
            <a:ext cx="464146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100" b="1">
                <a:solidFill>
                  <a:srgbClr val="A50021"/>
                </a:solidFill>
                <a:latin typeface="Arial" panose="020B0604020202020204" pitchFamily="34" charset="0"/>
                <a:ea typeface="メイリオ" panose="020B0604030504040204" pitchFamily="50" charset="-128"/>
              </a:rPr>
              <a:t>Kato &amp; Takabe, ApJ, 2008, </a:t>
            </a:r>
            <a:r>
              <a:rPr lang="en-US" altLang="ja-JP" sz="2100" b="1" u="sng">
                <a:solidFill>
                  <a:srgbClr val="A50021"/>
                </a:solidFill>
                <a:latin typeface="Arial" panose="020B0604020202020204" pitchFamily="34" charset="0"/>
                <a:ea typeface="メイリオ" panose="020B0604030504040204" pitchFamily="50" charset="-128"/>
              </a:rPr>
              <a:t>681</a:t>
            </a:r>
            <a:r>
              <a:rPr lang="en-US" altLang="ja-JP" sz="2100" b="1">
                <a:solidFill>
                  <a:srgbClr val="A50021"/>
                </a:solidFill>
                <a:latin typeface="Arial" panose="020B0604020202020204" pitchFamily="34" charset="0"/>
                <a:ea typeface="メイリオ" panose="020B0604030504040204" pitchFamily="50" charset="-128"/>
              </a:rPr>
              <a:t>, L93</a:t>
            </a:r>
          </a:p>
        </p:txBody>
      </p:sp>
      <p:sp>
        <p:nvSpPr>
          <p:cNvPr id="626699" name="Text Box 11"/>
          <p:cNvSpPr txBox="1">
            <a:spLocks noChangeArrowheads="1"/>
          </p:cNvSpPr>
          <p:nvPr/>
        </p:nvSpPr>
        <p:spPr bwMode="auto">
          <a:xfrm>
            <a:off x="2087065" y="7314071"/>
            <a:ext cx="180049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100">
                <a:solidFill>
                  <a:srgbClr val="800000"/>
                </a:solidFill>
                <a:latin typeface="Arial" panose="020B0604020202020204" pitchFamily="34" charset="0"/>
                <a:ea typeface="メイリオ" panose="020B0604030504040204" pitchFamily="50" charset="-128"/>
              </a:rPr>
              <a:t>背景磁場なし</a:t>
            </a:r>
          </a:p>
        </p:txBody>
      </p:sp>
      <p:sp>
        <p:nvSpPr>
          <p:cNvPr id="626700" name="Text Box 12"/>
          <p:cNvSpPr txBox="1">
            <a:spLocks noChangeArrowheads="1"/>
          </p:cNvSpPr>
          <p:nvPr/>
        </p:nvSpPr>
        <p:spPr bwMode="auto">
          <a:xfrm>
            <a:off x="7946256" y="2285648"/>
            <a:ext cx="2262158" cy="507831"/>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2700" b="1">
                <a:latin typeface="Arial" panose="020B0604020202020204" pitchFamily="34" charset="0"/>
                <a:ea typeface="メイリオ" panose="020B0604030504040204" pitchFamily="50" charset="-128"/>
              </a:rPr>
              <a:t>背景磁場無し</a:t>
            </a:r>
          </a:p>
        </p:txBody>
      </p:sp>
      <p:sp>
        <p:nvSpPr>
          <p:cNvPr id="626701" name="Rectangle 13"/>
          <p:cNvSpPr>
            <a:spLocks noGrp="1" noChangeArrowheads="1"/>
          </p:cNvSpPr>
          <p:nvPr>
            <p:ph type="title"/>
          </p:nvPr>
        </p:nvSpPr>
        <p:spPr/>
        <p:txBody>
          <a:bodyPr/>
          <a:lstStyle/>
          <a:p>
            <a:r>
              <a:rPr lang="ja-JP" altLang="en-US"/>
              <a:t>磁場の起源？</a:t>
            </a:r>
          </a:p>
        </p:txBody>
      </p:sp>
      <p:sp>
        <p:nvSpPr>
          <p:cNvPr id="626702" name="Text Box 14"/>
          <p:cNvSpPr txBox="1">
            <a:spLocks noChangeArrowheads="1"/>
          </p:cNvSpPr>
          <p:nvPr/>
        </p:nvSpPr>
        <p:spPr bwMode="auto">
          <a:xfrm>
            <a:off x="2741808" y="1471386"/>
            <a:ext cx="2542684"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700"/>
              <a:t>Weibel</a:t>
            </a:r>
            <a:r>
              <a:rPr lang="ja-JP" altLang="en-US" sz="2700"/>
              <a:t>不安定性</a:t>
            </a:r>
          </a:p>
        </p:txBody>
      </p:sp>
    </p:spTree>
    <p:extLst>
      <p:ext uri="{BB962C8B-B14F-4D97-AF65-F5344CB8AC3E}">
        <p14:creationId xmlns:p14="http://schemas.microsoft.com/office/powerpoint/2010/main" val="46279955"/>
      </p:ext>
    </p:extLst>
  </p:cSld>
  <p:clrMapOvr>
    <a:masterClrMapping/>
  </p:clrMapOvr>
  <p:transition advTm="38796"/>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p:txBody>
          <a:bodyPr/>
          <a:lstStyle/>
          <a:p>
            <a:r>
              <a:rPr lang="ja-JP" altLang="en-US">
                <a:latin typeface="HG創英角ﾎﾟｯﾌﾟ体" panose="040B0A09000000000000" pitchFamily="49" charset="-128"/>
                <a:ea typeface="HG創英角ﾎﾟｯﾌﾟ体" panose="040B0A09000000000000" pitchFamily="49" charset="-128"/>
              </a:rPr>
              <a:t>予想されるブレークエネルギー</a:t>
            </a:r>
          </a:p>
        </p:txBody>
      </p:sp>
      <p:graphicFrame>
        <p:nvGraphicFramePr>
          <p:cNvPr id="556035" name="Object 3"/>
          <p:cNvGraphicFramePr>
            <a:graphicFrameLocks noChangeAspect="1"/>
          </p:cNvGraphicFramePr>
          <p:nvPr/>
        </p:nvGraphicFramePr>
        <p:xfrm>
          <a:off x="8636873" y="2399929"/>
          <a:ext cx="4604627" cy="1742806"/>
        </p:xfrm>
        <a:graphic>
          <a:graphicData uri="http://schemas.openxmlformats.org/presentationml/2006/ole">
            <mc:AlternateContent xmlns:mc="http://schemas.openxmlformats.org/markup-compatibility/2006">
              <mc:Choice xmlns:v="urn:schemas-microsoft-com:vml" Requires="v">
                <p:oleObj spid="_x0000_s118918" name="数式" r:id="rId3" imgW="1054080" imgH="431640" progId="Equation.3">
                  <p:embed/>
                </p:oleObj>
              </mc:Choice>
              <mc:Fallback>
                <p:oleObj name="数式" r:id="rId3" imgW="1054080" imgH="431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873" y="2399929"/>
                        <a:ext cx="4604627" cy="17428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56036" name="Text Box 4"/>
          <p:cNvSpPr txBox="1">
            <a:spLocks noChangeArrowheads="1"/>
          </p:cNvSpPr>
          <p:nvPr/>
        </p:nvSpPr>
        <p:spPr bwMode="auto">
          <a:xfrm>
            <a:off x="2679905" y="2695159"/>
            <a:ext cx="5032147" cy="73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4199">
                <a:solidFill>
                  <a:srgbClr val="3010F2"/>
                </a:solidFill>
                <a:latin typeface="HG創英角ﾎﾟｯﾌﾟ体" panose="040B0A09000000000000" pitchFamily="49" charset="-128"/>
                <a:ea typeface="HG創英角ﾎﾟｯﾌﾟ体" panose="040B0A09000000000000" pitchFamily="49" charset="-128"/>
              </a:rPr>
              <a:t>シンクロトロン放射</a:t>
            </a:r>
          </a:p>
        </p:txBody>
      </p:sp>
      <p:graphicFrame>
        <p:nvGraphicFramePr>
          <p:cNvPr id="556037" name="Object 5"/>
          <p:cNvGraphicFramePr>
            <a:graphicFrameLocks noChangeAspect="1"/>
          </p:cNvGraphicFramePr>
          <p:nvPr/>
        </p:nvGraphicFramePr>
        <p:xfrm>
          <a:off x="2827519" y="4228447"/>
          <a:ext cx="6568854" cy="1849946"/>
        </p:xfrm>
        <a:graphic>
          <a:graphicData uri="http://schemas.openxmlformats.org/presentationml/2006/ole">
            <mc:AlternateContent xmlns:mc="http://schemas.openxmlformats.org/markup-compatibility/2006">
              <mc:Choice xmlns:v="urn:schemas-microsoft-com:vml" Requires="v">
                <p:oleObj spid="_x0000_s118919" name="数式" r:id="rId5" imgW="1498320" imgH="457200" progId="Equation.3">
                  <p:embed/>
                </p:oleObj>
              </mc:Choice>
              <mc:Fallback>
                <p:oleObj name="数式" r:id="rId5" imgW="1498320" imgH="457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7519" y="4228447"/>
                        <a:ext cx="6568854" cy="18499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56038" name="Object 6"/>
          <p:cNvGraphicFramePr>
            <a:graphicFrameLocks noChangeAspect="1"/>
          </p:cNvGraphicFramePr>
          <p:nvPr/>
        </p:nvGraphicFramePr>
        <p:xfrm>
          <a:off x="4796509" y="6399813"/>
          <a:ext cx="4859382" cy="1026161"/>
        </p:xfrm>
        <a:graphic>
          <a:graphicData uri="http://schemas.openxmlformats.org/presentationml/2006/ole">
            <mc:AlternateContent xmlns:mc="http://schemas.openxmlformats.org/markup-compatibility/2006">
              <mc:Choice xmlns:v="urn:schemas-microsoft-com:vml" Requires="v">
                <p:oleObj spid="_x0000_s118920" name="数式" r:id="rId7" imgW="1054080" imgH="241200" progId="Equation.3">
                  <p:embed/>
                </p:oleObj>
              </mc:Choice>
              <mc:Fallback>
                <p:oleObj name="数式" r:id="rId7" imgW="1054080" imgH="241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96509" y="6399813"/>
                        <a:ext cx="4859382" cy="1026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56039" name="Text Box 7"/>
          <p:cNvSpPr txBox="1">
            <a:spLocks noChangeArrowheads="1"/>
          </p:cNvSpPr>
          <p:nvPr/>
        </p:nvSpPr>
        <p:spPr bwMode="auto">
          <a:xfrm>
            <a:off x="9613035" y="6535523"/>
            <a:ext cx="1800493" cy="73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4199">
                <a:solidFill>
                  <a:schemeClr val="tx2"/>
                </a:solidFill>
                <a:latin typeface="HG創英角ﾎﾟｯﾌﾟ体" panose="040B0A09000000000000" pitchFamily="49" charset="-128"/>
                <a:ea typeface="HG創英角ﾎﾟｯﾌﾟ体" panose="040B0A09000000000000" pitchFamily="49" charset="-128"/>
              </a:rPr>
              <a:t>なので</a:t>
            </a:r>
          </a:p>
        </p:txBody>
      </p:sp>
      <p:sp>
        <p:nvSpPr>
          <p:cNvPr id="556040" name="Text Box 8"/>
          <p:cNvSpPr txBox="1">
            <a:spLocks noChangeArrowheads="1"/>
          </p:cNvSpPr>
          <p:nvPr/>
        </p:nvSpPr>
        <p:spPr bwMode="auto">
          <a:xfrm>
            <a:off x="3175128" y="8066430"/>
            <a:ext cx="9879628" cy="73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4199">
                <a:solidFill>
                  <a:srgbClr val="FF0000"/>
                </a:solidFill>
                <a:latin typeface="HG創英角ﾎﾟｯﾌﾟ体" panose="040B0A09000000000000" pitchFamily="49" charset="-128"/>
                <a:ea typeface="HG創英角ﾎﾟｯﾌﾟ体" panose="040B0A09000000000000" pitchFamily="49" charset="-128"/>
              </a:rPr>
              <a:t>ブレークには大きな分散が期待される。</a:t>
            </a:r>
          </a:p>
        </p:txBody>
      </p:sp>
    </p:spTree>
    <p:extLst>
      <p:ext uri="{BB962C8B-B14F-4D97-AF65-F5344CB8AC3E}">
        <p14:creationId xmlns:p14="http://schemas.microsoft.com/office/powerpoint/2010/main" val="378064254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p:cNvSpPr>
            <a:spLocks noGrp="1" noChangeArrowheads="1"/>
          </p:cNvSpPr>
          <p:nvPr>
            <p:ph type="title"/>
          </p:nvPr>
        </p:nvSpPr>
        <p:spPr/>
        <p:txBody>
          <a:bodyPr/>
          <a:lstStyle/>
          <a:p>
            <a:r>
              <a:rPr lang="ja-JP" altLang="en-US" sz="3600">
                <a:latin typeface="HG創英角ﾎﾟｯﾌﾟ体" panose="040B0A09000000000000" pitchFamily="49" charset="-128"/>
                <a:ea typeface="HG創英角ﾎﾟｯﾌﾟ体" panose="040B0A09000000000000" pitchFamily="49" charset="-128"/>
              </a:rPr>
              <a:t>独立な</a:t>
            </a:r>
            <a:r>
              <a:rPr lang="en-US" altLang="ja-JP" sz="3600">
                <a:latin typeface="HG創英角ﾎﾟｯﾌﾟ体" panose="040B0A09000000000000" pitchFamily="49" charset="-128"/>
                <a:ea typeface="HG創英角ﾎﾟｯﾌﾟ体" panose="040B0A09000000000000" pitchFamily="49" charset="-128"/>
              </a:rPr>
              <a:t>Shell</a:t>
            </a:r>
            <a:r>
              <a:rPr lang="ja-JP" altLang="en-US" sz="3600">
                <a:latin typeface="HG創英角ﾎﾟｯﾌﾟ体" panose="040B0A09000000000000" pitchFamily="49" charset="-128"/>
                <a:ea typeface="HG創英角ﾎﾟｯﾌﾟ体" panose="040B0A09000000000000" pitchFamily="49" charset="-128"/>
              </a:rPr>
              <a:t>が光ってるはずなのに</a:t>
            </a:r>
            <a:r>
              <a:rPr lang="en-US" altLang="ja-JP" sz="3600">
                <a:latin typeface="Times New Roman" panose="02020603050405020304" pitchFamily="18" charset="0"/>
                <a:ea typeface="HG創英角ﾎﾟｯﾌﾟ体" panose="040B0A09000000000000" pitchFamily="49" charset="-128"/>
              </a:rPr>
              <a:t>…</a:t>
            </a:r>
            <a:endParaRPr lang="en-US" altLang="ja-JP" sz="3600">
              <a:latin typeface="HG創英角ﾎﾟｯﾌﾟ体" panose="040B0A09000000000000" pitchFamily="49" charset="-128"/>
              <a:ea typeface="HG創英角ﾎﾟｯﾌﾟ体" panose="040B0A09000000000000" pitchFamily="49" charset="-128"/>
            </a:endParaRPr>
          </a:p>
        </p:txBody>
      </p:sp>
      <p:pic>
        <p:nvPicPr>
          <p:cNvPr id="630787" name="Picture 3" descr="16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959" y="1469006"/>
            <a:ext cx="12042504" cy="8335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89368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p:txBody>
          <a:bodyPr/>
          <a:lstStyle/>
          <a:p>
            <a:pPr eaLnBrk="1" hangingPunct="1"/>
            <a:r>
              <a:rPr lang="ja-JP" altLang="en-US" dirty="0" smtClean="0"/>
              <a:t>低エネルギースペクトル問題</a:t>
            </a:r>
          </a:p>
        </p:txBody>
      </p:sp>
      <p:pic>
        <p:nvPicPr>
          <p:cNvPr id="14339" name="Picture 5" descr="JPS-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3475" y="1893094"/>
            <a:ext cx="8825931" cy="56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6"/>
          <p:cNvSpPr txBox="1">
            <a:spLocks noChangeArrowheads="1"/>
          </p:cNvSpPr>
          <p:nvPr/>
        </p:nvSpPr>
        <p:spPr bwMode="auto">
          <a:xfrm>
            <a:off x="1670123" y="7861965"/>
            <a:ext cx="728276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HGP創英角ﾎﾟｯﾌﾟ体" panose="040B0A00000000000000" pitchFamily="50" charset="-128"/>
                <a:ea typeface="HGP創英角ﾎﾟｯﾌﾟ体" panose="040B0A00000000000000" pitchFamily="50" charset="-128"/>
              </a:defRPr>
            </a:lvl1pPr>
            <a:lvl2pPr marL="742950" indent="-285750">
              <a:spcBef>
                <a:spcPct val="20000"/>
              </a:spcBef>
              <a:buChar char="–"/>
              <a:defRPr kumimoji="1" sz="2800">
                <a:solidFill>
                  <a:schemeClr val="tx1"/>
                </a:solidFill>
                <a:latin typeface="HGP創英角ﾎﾟｯﾌﾟ体" panose="040B0A00000000000000" pitchFamily="50" charset="-128"/>
                <a:ea typeface="HGP創英角ﾎﾟｯﾌﾟ体" panose="040B0A00000000000000" pitchFamily="50" charset="-128"/>
              </a:defRPr>
            </a:lvl2pPr>
            <a:lvl3pPr marL="1143000" indent="-228600">
              <a:spcBef>
                <a:spcPct val="20000"/>
              </a:spcBef>
              <a:buChar char="•"/>
              <a:defRPr kumimoji="1" sz="2400">
                <a:solidFill>
                  <a:schemeClr val="tx1"/>
                </a:solidFill>
                <a:latin typeface="HGP創英角ﾎﾟｯﾌﾟ体" panose="040B0A00000000000000" pitchFamily="50" charset="-128"/>
                <a:ea typeface="HGP創英角ﾎﾟｯﾌﾟ体" panose="040B0A00000000000000" pitchFamily="50" charset="-128"/>
              </a:defRPr>
            </a:lvl3pPr>
            <a:lvl4pPr marL="1600200" indent="-228600">
              <a:spcBef>
                <a:spcPct val="20000"/>
              </a:spcBef>
              <a:buChar char="–"/>
              <a:defRPr kumimoji="1" sz="2000">
                <a:solidFill>
                  <a:schemeClr val="tx1"/>
                </a:solidFill>
                <a:latin typeface="HGP創英角ﾎﾟｯﾌﾟ体" panose="040B0A00000000000000" pitchFamily="50" charset="-128"/>
                <a:ea typeface="HGP創英角ﾎﾟｯﾌﾟ体" panose="040B0A00000000000000" pitchFamily="50" charset="-128"/>
              </a:defRPr>
            </a:lvl4pPr>
            <a:lvl5pPr marL="2057400" indent="-228600">
              <a:spcBef>
                <a:spcPct val="20000"/>
              </a:spcBef>
              <a:buChar char="»"/>
              <a:defRPr kumimoji="1" sz="2000">
                <a:solidFill>
                  <a:schemeClr val="tx1"/>
                </a:solidFill>
                <a:latin typeface="HGP創英角ﾎﾟｯﾌﾟ体" panose="040B0A00000000000000" pitchFamily="50" charset="-128"/>
                <a:ea typeface="HGP創英角ﾎﾟｯﾌﾟ体" panose="040B0A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P創英角ﾎﾟｯﾌﾟ体" panose="040B0A00000000000000" pitchFamily="50" charset="-128"/>
                <a:ea typeface="HGP創英角ﾎﾟｯﾌﾟ体" panose="040B0A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P創英角ﾎﾟｯﾌﾟ体" panose="040B0A00000000000000" pitchFamily="50" charset="-128"/>
                <a:ea typeface="HGP創英角ﾎﾟｯﾌﾟ体" panose="040B0A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P創英角ﾎﾟｯﾌﾟ体" panose="040B0A00000000000000" pitchFamily="50" charset="-128"/>
                <a:ea typeface="HGP創英角ﾎﾟｯﾌﾟ体" panose="040B0A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P創英角ﾎﾟｯﾌﾟ体" panose="040B0A00000000000000" pitchFamily="50" charset="-128"/>
                <a:ea typeface="HGP創英角ﾎﾟｯﾌﾟ体" panose="040B0A00000000000000" pitchFamily="50" charset="-128"/>
              </a:defRPr>
            </a:lvl9pPr>
          </a:lstStyle>
          <a:p>
            <a:pPr eaLnBrk="1" hangingPunct="1">
              <a:spcBef>
                <a:spcPct val="0"/>
              </a:spcBef>
              <a:buFontTx/>
              <a:buNone/>
            </a:pPr>
            <a:r>
              <a:rPr lang="en-US" altLang="ja-JP" sz="2700" dirty="0"/>
              <a:t>Softer than the thermal spectrum,</a:t>
            </a:r>
          </a:p>
          <a:p>
            <a:pPr eaLnBrk="1" hangingPunct="1">
              <a:spcBef>
                <a:spcPct val="0"/>
              </a:spcBef>
              <a:buFontTx/>
              <a:buNone/>
            </a:pPr>
            <a:r>
              <a:rPr lang="en-US" altLang="ja-JP" sz="2700" dirty="0"/>
              <a:t>but harder than the synchrotron spectrum.</a:t>
            </a:r>
          </a:p>
        </p:txBody>
      </p:sp>
      <mc:AlternateContent xmlns:mc="http://schemas.openxmlformats.org/markup-compatibility/2006" xmlns:a14="http://schemas.microsoft.com/office/drawing/2010/main">
        <mc:Choice Requires="a14">
          <p:sp>
            <p:nvSpPr>
              <p:cNvPr id="3" name="テキスト ボックス 2"/>
              <p:cNvSpPr txBox="1"/>
              <p:nvPr/>
            </p:nvSpPr>
            <p:spPr>
              <a:xfrm>
                <a:off x="5589093" y="5590114"/>
                <a:ext cx="1235145"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𝛼</m:t>
                      </m:r>
                      <m:r>
                        <a:rPr kumimoji="1" lang="en-US" altLang="ja-JP" sz="2700" i="1">
                          <a:latin typeface="Cambria Math" panose="02040503050406030204" pitchFamily="18" charset="0"/>
                        </a:rPr>
                        <m:t>=</m:t>
                      </m:r>
                      <m:r>
                        <m:rPr>
                          <m:lit/>
                        </m:rPr>
                        <a:rPr kumimoji="1" lang="en-US" altLang="ja-JP" sz="2700" i="1">
                          <a:latin typeface="Cambria Math" panose="02040503050406030204" pitchFamily="18" charset="0"/>
                        </a:rPr>
                        <m:t>−</m:t>
                      </m:r>
                      <m:r>
                        <a:rPr kumimoji="1" lang="en-US" altLang="ja-JP" sz="2700" i="1">
                          <a:latin typeface="Cambria Math" panose="02040503050406030204" pitchFamily="18" charset="0"/>
                        </a:rPr>
                        <m:t>1</m:t>
                      </m:r>
                    </m:oMath>
                  </m:oMathPara>
                </a14:m>
                <a:endParaRPr kumimoji="1" lang="ja-JP" altLang="en-US" sz="2700"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5589093" y="5590114"/>
                <a:ext cx="1235145" cy="415498"/>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p:cNvSpPr txBox="1"/>
              <p:nvPr/>
            </p:nvSpPr>
            <p:spPr>
              <a:xfrm>
                <a:off x="5913079" y="2975554"/>
                <a:ext cx="1498039"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𝛼</m:t>
                      </m:r>
                      <m:r>
                        <a:rPr kumimoji="1" lang="en-US" altLang="ja-JP" sz="2700" i="1">
                          <a:latin typeface="Cambria Math" panose="02040503050406030204" pitchFamily="18" charset="0"/>
                        </a:rPr>
                        <m:t>=</m:t>
                      </m:r>
                      <m:r>
                        <m:rPr>
                          <m:lit/>
                        </m:rPr>
                        <a:rPr kumimoji="1" lang="en-US" altLang="ja-JP" sz="2700" i="1">
                          <a:latin typeface="Cambria Math" panose="02040503050406030204" pitchFamily="18" charset="0"/>
                        </a:rPr>
                        <m:t>−</m:t>
                      </m:r>
                      <m:r>
                        <a:rPr kumimoji="1" lang="en-US" altLang="ja-JP" sz="2700" i="1">
                          <a:latin typeface="Cambria Math" panose="02040503050406030204" pitchFamily="18" charset="0"/>
                        </a:rPr>
                        <m:t>1.5</m:t>
                      </m:r>
                    </m:oMath>
                  </m:oMathPara>
                </a14:m>
                <a:endParaRPr kumimoji="1" lang="ja-JP" altLang="en-US" sz="2700" dirty="0"/>
              </a:p>
            </p:txBody>
          </p:sp>
        </mc:Choice>
        <mc:Fallback xmlns="">
          <p:sp>
            <p:nvSpPr>
              <p:cNvPr id="21" name="テキスト ボックス 20"/>
              <p:cNvSpPr txBox="1">
                <a:spLocks noRot="1" noChangeAspect="1" noMove="1" noResize="1" noEditPoints="1" noAdjustHandles="1" noChangeArrowheads="1" noChangeShapeType="1" noTextEdit="1"/>
              </p:cNvSpPr>
              <p:nvPr/>
            </p:nvSpPr>
            <p:spPr>
              <a:xfrm>
                <a:off x="5913079" y="2975554"/>
                <a:ext cx="1498039" cy="415498"/>
              </a:xfrm>
              <a:prstGeom prst="rect">
                <a:avLst/>
              </a:prstGeom>
              <a:blipFill rotWithShape="0">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テキスト ボックス 21"/>
              <p:cNvSpPr txBox="1"/>
              <p:nvPr/>
            </p:nvSpPr>
            <p:spPr>
              <a:xfrm>
                <a:off x="7748999" y="4730100"/>
                <a:ext cx="977062"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𝛼</m:t>
                      </m:r>
                      <m:r>
                        <a:rPr kumimoji="1" lang="en-US" altLang="ja-JP" sz="2700" i="1">
                          <a:latin typeface="Cambria Math" panose="02040503050406030204" pitchFamily="18" charset="0"/>
                        </a:rPr>
                        <m:t>=1</m:t>
                      </m:r>
                    </m:oMath>
                  </m:oMathPara>
                </a14:m>
                <a:endParaRPr kumimoji="1" lang="ja-JP" altLang="en-US" sz="2700" dirty="0"/>
              </a:p>
            </p:txBody>
          </p:sp>
        </mc:Choice>
        <mc:Fallback xmlns="">
          <p:sp>
            <p:nvSpPr>
              <p:cNvPr id="22" name="テキスト ボックス 21"/>
              <p:cNvSpPr txBox="1">
                <a:spLocks noRot="1" noChangeAspect="1" noMove="1" noResize="1" noEditPoints="1" noAdjustHandles="1" noChangeArrowheads="1" noChangeShapeType="1" noTextEdit="1"/>
              </p:cNvSpPr>
              <p:nvPr/>
            </p:nvSpPr>
            <p:spPr>
              <a:xfrm>
                <a:off x="7748999" y="4730100"/>
                <a:ext cx="977062" cy="415498"/>
              </a:xfrm>
              <a:prstGeom prst="rect">
                <a:avLst/>
              </a:prstGeom>
              <a:blipFill rotWithShape="0">
                <a:blip r:embed="rId5"/>
                <a:stretch>
                  <a:fillRect/>
                </a:stretch>
              </a:blipFill>
            </p:spPr>
            <p:txBody>
              <a:bodyPr/>
              <a:lstStyle/>
              <a:p>
                <a:r>
                  <a:rPr lang="ja-JP" altLang="en-US">
                    <a:noFill/>
                  </a:rPr>
                  <a:t> </a:t>
                </a:r>
              </a:p>
            </p:txBody>
          </p:sp>
        </mc:Fallback>
      </mc:AlternateContent>
      <p:sp>
        <p:nvSpPr>
          <p:cNvPr id="4" name="テキスト ボックス 3"/>
          <p:cNvSpPr txBox="1"/>
          <p:nvPr/>
        </p:nvSpPr>
        <p:spPr>
          <a:xfrm>
            <a:off x="3537181" y="9343767"/>
            <a:ext cx="5525872" cy="507831"/>
          </a:xfrm>
          <a:prstGeom prst="rect">
            <a:avLst/>
          </a:prstGeom>
          <a:noFill/>
        </p:spPr>
        <p:txBody>
          <a:bodyPr wrap="none" rtlCol="0">
            <a:spAutoFit/>
          </a:bodyPr>
          <a:lstStyle/>
          <a:p>
            <a:r>
              <a:rPr lang="en-US" altLang="ja-JP" sz="2700" dirty="0"/>
              <a:t>See </a:t>
            </a:r>
            <a:r>
              <a:rPr lang="en-US" altLang="ja-JP" sz="2700" dirty="0" err="1"/>
              <a:t>Daigne</a:t>
            </a:r>
            <a:r>
              <a:rPr lang="en-US" altLang="ja-JP" sz="2700" dirty="0"/>
              <a:t>, </a:t>
            </a:r>
            <a:r>
              <a:rPr lang="en-US" altLang="ja-JP" sz="2700" dirty="0" err="1"/>
              <a:t>Bosnjak</a:t>
            </a:r>
            <a:r>
              <a:rPr lang="en-US" altLang="ja-JP" sz="2700" dirty="0"/>
              <a:t>, </a:t>
            </a:r>
            <a:r>
              <a:rPr lang="en-US" altLang="ja-JP" sz="2700" dirty="0" err="1"/>
              <a:t>Dubus</a:t>
            </a:r>
            <a:r>
              <a:rPr lang="en-US" altLang="ja-JP" sz="2700" dirty="0"/>
              <a:t> 2011</a:t>
            </a:r>
            <a:endParaRPr kumimoji="1" lang="ja-JP" altLang="en-US" sz="2700" dirty="0"/>
          </a:p>
        </p:txBody>
      </p:sp>
      <p:pic>
        <p:nvPicPr>
          <p:cNvPr id="23" name="図 22"/>
          <p:cNvPicPr>
            <a:picLocks noChangeAspect="1"/>
          </p:cNvPicPr>
          <p:nvPr/>
        </p:nvPicPr>
        <p:blipFill>
          <a:blip r:embed="rId6"/>
          <a:stretch>
            <a:fillRect/>
          </a:stretch>
        </p:blipFill>
        <p:spPr>
          <a:xfrm>
            <a:off x="11834057" y="1604263"/>
            <a:ext cx="5567651" cy="4154057"/>
          </a:xfrm>
          <a:prstGeom prst="rect">
            <a:avLst/>
          </a:prstGeom>
        </p:spPr>
      </p:pic>
      <p:pic>
        <p:nvPicPr>
          <p:cNvPr id="24" name="図 23"/>
          <p:cNvPicPr>
            <a:picLocks noChangeAspect="1"/>
          </p:cNvPicPr>
          <p:nvPr/>
        </p:nvPicPr>
        <p:blipFill>
          <a:blip r:embed="rId7"/>
          <a:stretch>
            <a:fillRect/>
          </a:stretch>
        </p:blipFill>
        <p:spPr>
          <a:xfrm>
            <a:off x="11222117" y="5718121"/>
            <a:ext cx="5769049" cy="4287687"/>
          </a:xfrm>
          <a:prstGeom prst="rect">
            <a:avLst/>
          </a:prstGeom>
        </p:spPr>
      </p:pic>
      <p:sp>
        <p:nvSpPr>
          <p:cNvPr id="25" name="テキスト ボックス 24"/>
          <p:cNvSpPr txBox="1"/>
          <p:nvPr/>
        </p:nvSpPr>
        <p:spPr>
          <a:xfrm>
            <a:off x="13143077" y="4503905"/>
            <a:ext cx="3732112" cy="461665"/>
          </a:xfrm>
          <a:prstGeom prst="rect">
            <a:avLst/>
          </a:prstGeom>
          <a:noFill/>
        </p:spPr>
        <p:txBody>
          <a:bodyPr wrap="none" rtlCol="0">
            <a:spAutoFit/>
          </a:bodyPr>
          <a:lstStyle/>
          <a:p>
            <a:r>
              <a:rPr kumimoji="1" lang="en-US" altLang="ja-JP" sz="2400" dirty="0" smtClean="0"/>
              <a:t>Asano &amp; </a:t>
            </a:r>
            <a:r>
              <a:rPr kumimoji="1" lang="en-US" altLang="ja-JP" sz="2400" dirty="0" err="1" smtClean="0"/>
              <a:t>Meszaros</a:t>
            </a:r>
            <a:r>
              <a:rPr kumimoji="1" lang="en-US" altLang="ja-JP" sz="2400" dirty="0" smtClean="0"/>
              <a:t> 2013</a:t>
            </a:r>
            <a:endParaRPr kumimoji="1" lang="ja-JP" altLang="en-US" sz="2400" dirty="0"/>
          </a:p>
        </p:txBody>
      </p:sp>
      <p:sp>
        <p:nvSpPr>
          <p:cNvPr id="26" name="テキスト ボックス 25"/>
          <p:cNvSpPr txBox="1"/>
          <p:nvPr/>
        </p:nvSpPr>
        <p:spPr>
          <a:xfrm>
            <a:off x="13082002" y="8504261"/>
            <a:ext cx="1927131" cy="523220"/>
          </a:xfrm>
          <a:prstGeom prst="rect">
            <a:avLst/>
          </a:prstGeom>
          <a:noFill/>
        </p:spPr>
        <p:txBody>
          <a:bodyPr wrap="none" rtlCol="0">
            <a:spAutoFit/>
          </a:bodyPr>
          <a:lstStyle/>
          <a:p>
            <a:r>
              <a:rPr kumimoji="1" lang="en-US" altLang="ja-JP" sz="2800" dirty="0" smtClean="0"/>
              <a:t>Ito+ 2015</a:t>
            </a:r>
            <a:endParaRPr kumimoji="1" lang="ja-JP" altLang="en-US" sz="2800" dirty="0"/>
          </a:p>
        </p:txBody>
      </p:sp>
      <p:cxnSp>
        <p:nvCxnSpPr>
          <p:cNvPr id="27" name="直線コネクタ 26"/>
          <p:cNvCxnSpPr/>
          <p:nvPr/>
        </p:nvCxnSpPr>
        <p:spPr bwMode="auto">
          <a:xfrm flipV="1">
            <a:off x="12459001" y="7464698"/>
            <a:ext cx="684076" cy="409220"/>
          </a:xfrm>
          <a:prstGeom prst="line">
            <a:avLst/>
          </a:prstGeom>
          <a:solidFill>
            <a:schemeClr val="accent1"/>
          </a:solidFill>
          <a:ln w="222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8" name="テキスト ボックス 27"/>
              <p:cNvSpPr txBox="1"/>
              <p:nvPr/>
            </p:nvSpPr>
            <p:spPr>
              <a:xfrm>
                <a:off x="12459001" y="7094330"/>
                <a:ext cx="8245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solidFill>
                            <a:srgbClr val="FF0000"/>
                          </a:solidFill>
                          <a:latin typeface="Cambria Math" panose="02040503050406030204" pitchFamily="18" charset="0"/>
                        </a:rPr>
                        <m:t>𝛼</m:t>
                      </m:r>
                      <m:r>
                        <a:rPr kumimoji="1" lang="en-US" altLang="ja-JP" b="0" i="1" smtClean="0">
                          <a:solidFill>
                            <a:srgbClr val="FF0000"/>
                          </a:solidFill>
                          <a:latin typeface="Cambria Math" panose="02040503050406030204" pitchFamily="18" charset="0"/>
                        </a:rPr>
                        <m:t>=−1</m:t>
                      </m:r>
                    </m:oMath>
                  </m:oMathPara>
                </a14:m>
                <a:endParaRPr kumimoji="1" lang="ja-JP" altLang="en-US" dirty="0">
                  <a:solidFill>
                    <a:srgbClr val="FF0000"/>
                  </a:solidFill>
                </a:endParaRPr>
              </a:p>
            </p:txBody>
          </p:sp>
        </mc:Choice>
        <mc:Fallback xmlns="">
          <p:sp>
            <p:nvSpPr>
              <p:cNvPr id="28" name="テキスト ボックス 27"/>
              <p:cNvSpPr txBox="1">
                <a:spLocks noRot="1" noChangeAspect="1" noMove="1" noResize="1" noEditPoints="1" noAdjustHandles="1" noChangeArrowheads="1" noChangeShapeType="1" noTextEdit="1"/>
              </p:cNvSpPr>
              <p:nvPr/>
            </p:nvSpPr>
            <p:spPr>
              <a:xfrm>
                <a:off x="12459001" y="7094330"/>
                <a:ext cx="824521" cy="276999"/>
              </a:xfrm>
              <a:prstGeom prst="rect">
                <a:avLst/>
              </a:prstGeom>
              <a:blipFill rotWithShape="0">
                <a:blip r:embed="rId8"/>
                <a:stretch>
                  <a:fillRect l="-2222" r="-4444" b="-11111"/>
                </a:stretch>
              </a:blipFill>
            </p:spPr>
            <p:txBody>
              <a:bodyPr/>
              <a:lstStyle/>
              <a:p>
                <a:r>
                  <a:rPr lang="ja-JP" altLang="en-US">
                    <a:noFill/>
                  </a:rPr>
                  <a:t> </a:t>
                </a:r>
              </a:p>
            </p:txBody>
          </p:sp>
        </mc:Fallback>
      </mc:AlternateContent>
      <p:sp>
        <p:nvSpPr>
          <p:cNvPr id="5" name="テキスト ボックス 4"/>
          <p:cNvSpPr txBox="1"/>
          <p:nvPr/>
        </p:nvSpPr>
        <p:spPr>
          <a:xfrm>
            <a:off x="11299603" y="935600"/>
            <a:ext cx="6316153" cy="584775"/>
          </a:xfrm>
          <a:prstGeom prst="rect">
            <a:avLst/>
          </a:prstGeom>
          <a:noFill/>
        </p:spPr>
        <p:txBody>
          <a:bodyPr wrap="none" rtlCol="0">
            <a:spAutoFit/>
          </a:bodyPr>
          <a:lstStyle/>
          <a:p>
            <a:r>
              <a:rPr kumimoji="1" lang="ja-JP" altLang="en-US" sz="3200" dirty="0" smtClean="0"/>
              <a:t>光球モデル：火の玉からの熱的放射</a:t>
            </a:r>
          </a:p>
        </p:txBody>
      </p:sp>
    </p:spTree>
    <p:extLst>
      <p:ext uri="{BB962C8B-B14F-4D97-AF65-F5344CB8AC3E}">
        <p14:creationId xmlns:p14="http://schemas.microsoft.com/office/powerpoint/2010/main" val="124854525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光球モデル</a:t>
            </a:r>
            <a:endParaRPr kumimoji="1" lang="ja-JP" altLang="en-US" dirty="0"/>
          </a:p>
        </p:txBody>
      </p:sp>
      <p:pic>
        <p:nvPicPr>
          <p:cNvPr id="3" name="図 2"/>
          <p:cNvPicPr>
            <a:picLocks noChangeAspect="1"/>
          </p:cNvPicPr>
          <p:nvPr/>
        </p:nvPicPr>
        <p:blipFill>
          <a:blip r:embed="rId2"/>
          <a:stretch>
            <a:fillRect/>
          </a:stretch>
        </p:blipFill>
        <p:spPr>
          <a:xfrm>
            <a:off x="1589674" y="4664073"/>
            <a:ext cx="6783895" cy="1835921"/>
          </a:xfrm>
          <a:prstGeom prst="rect">
            <a:avLst/>
          </a:prstGeom>
        </p:spPr>
      </p:pic>
      <p:pic>
        <p:nvPicPr>
          <p:cNvPr id="4" name="図 3"/>
          <p:cNvPicPr>
            <a:picLocks noChangeAspect="1"/>
          </p:cNvPicPr>
          <p:nvPr/>
        </p:nvPicPr>
        <p:blipFill>
          <a:blip r:embed="rId3"/>
          <a:stretch>
            <a:fillRect/>
          </a:stretch>
        </p:blipFill>
        <p:spPr>
          <a:xfrm>
            <a:off x="1388241" y="1359602"/>
            <a:ext cx="5229207" cy="1051887"/>
          </a:xfrm>
          <a:prstGeom prst="rect">
            <a:avLst/>
          </a:prstGeom>
        </p:spPr>
      </p:pic>
      <p:pic>
        <p:nvPicPr>
          <p:cNvPr id="5" name="図 4"/>
          <p:cNvPicPr>
            <a:picLocks noChangeAspect="1"/>
          </p:cNvPicPr>
          <p:nvPr/>
        </p:nvPicPr>
        <p:blipFill>
          <a:blip r:embed="rId4"/>
          <a:stretch>
            <a:fillRect/>
          </a:stretch>
        </p:blipFill>
        <p:spPr>
          <a:xfrm>
            <a:off x="1604231" y="3001666"/>
            <a:ext cx="6102969" cy="982119"/>
          </a:xfrm>
          <a:prstGeom prst="rect">
            <a:avLst/>
          </a:prstGeom>
        </p:spPr>
      </p:pic>
      <p:sp>
        <p:nvSpPr>
          <p:cNvPr id="6" name="テキスト ボックス 5"/>
          <p:cNvSpPr txBox="1"/>
          <p:nvPr/>
        </p:nvSpPr>
        <p:spPr>
          <a:xfrm>
            <a:off x="1388241" y="2429622"/>
            <a:ext cx="2262158" cy="507831"/>
          </a:xfrm>
          <a:prstGeom prst="rect">
            <a:avLst/>
          </a:prstGeom>
          <a:noFill/>
        </p:spPr>
        <p:txBody>
          <a:bodyPr wrap="none" rtlCol="0">
            <a:spAutoFit/>
          </a:bodyPr>
          <a:lstStyle/>
          <a:p>
            <a:r>
              <a:rPr kumimoji="1" lang="ja-JP" altLang="en-US" sz="2700" dirty="0"/>
              <a:t>加速終了半径</a:t>
            </a:r>
          </a:p>
        </p:txBody>
      </p:sp>
      <p:sp>
        <p:nvSpPr>
          <p:cNvPr id="7" name="テキスト ボックス 6"/>
          <p:cNvSpPr txBox="1"/>
          <p:nvPr/>
        </p:nvSpPr>
        <p:spPr>
          <a:xfrm>
            <a:off x="1589673" y="4110162"/>
            <a:ext cx="2642070" cy="507831"/>
          </a:xfrm>
          <a:prstGeom prst="rect">
            <a:avLst/>
          </a:prstGeom>
          <a:noFill/>
        </p:spPr>
        <p:txBody>
          <a:bodyPr wrap="none" rtlCol="0">
            <a:spAutoFit/>
          </a:bodyPr>
          <a:lstStyle/>
          <a:p>
            <a:r>
              <a:rPr kumimoji="1" lang="ja-JP" altLang="en-US" sz="2700" dirty="0"/>
              <a:t>晴れ上がり半径：</a:t>
            </a:r>
          </a:p>
        </p:txBody>
      </p:sp>
      <p:pic>
        <p:nvPicPr>
          <p:cNvPr id="8" name="図 7"/>
          <p:cNvPicPr>
            <a:picLocks noChangeAspect="1"/>
          </p:cNvPicPr>
          <p:nvPr/>
        </p:nvPicPr>
        <p:blipFill>
          <a:blip r:embed="rId5"/>
          <a:stretch>
            <a:fillRect/>
          </a:stretch>
        </p:blipFill>
        <p:spPr>
          <a:xfrm>
            <a:off x="4507791" y="4243202"/>
            <a:ext cx="1524251" cy="493781"/>
          </a:xfrm>
          <a:prstGeom prst="rect">
            <a:avLst/>
          </a:prstGeom>
        </p:spPr>
      </p:pic>
      <p:pic>
        <p:nvPicPr>
          <p:cNvPr id="9" name="図 8"/>
          <p:cNvPicPr>
            <a:picLocks noChangeAspect="1"/>
          </p:cNvPicPr>
          <p:nvPr/>
        </p:nvPicPr>
        <p:blipFill>
          <a:blip r:embed="rId6"/>
          <a:stretch>
            <a:fillRect/>
          </a:stretch>
        </p:blipFill>
        <p:spPr>
          <a:xfrm>
            <a:off x="1388241" y="7403441"/>
            <a:ext cx="7973102" cy="960113"/>
          </a:xfrm>
          <a:prstGeom prst="rect">
            <a:avLst/>
          </a:prstGeom>
        </p:spPr>
      </p:pic>
      <p:pic>
        <p:nvPicPr>
          <p:cNvPr id="10" name="図 9"/>
          <p:cNvPicPr>
            <a:picLocks noChangeAspect="1"/>
          </p:cNvPicPr>
          <p:nvPr/>
        </p:nvPicPr>
        <p:blipFill>
          <a:blip r:embed="rId7"/>
          <a:stretch>
            <a:fillRect/>
          </a:stretch>
        </p:blipFill>
        <p:spPr>
          <a:xfrm>
            <a:off x="1820222" y="6671255"/>
            <a:ext cx="1403939" cy="560927"/>
          </a:xfrm>
          <a:prstGeom prst="rect">
            <a:avLst/>
          </a:prstGeom>
        </p:spPr>
      </p:pic>
      <p:sp>
        <p:nvSpPr>
          <p:cNvPr id="11" name="テキスト ボックス 10"/>
          <p:cNvSpPr txBox="1"/>
          <p:nvPr/>
        </p:nvSpPr>
        <p:spPr>
          <a:xfrm>
            <a:off x="3224162" y="6641734"/>
            <a:ext cx="846707" cy="507831"/>
          </a:xfrm>
          <a:prstGeom prst="rect">
            <a:avLst/>
          </a:prstGeom>
          <a:noFill/>
        </p:spPr>
        <p:txBody>
          <a:bodyPr wrap="none" rtlCol="0">
            <a:spAutoFit/>
          </a:bodyPr>
          <a:lstStyle/>
          <a:p>
            <a:r>
              <a:rPr kumimoji="1" lang="ja-JP" altLang="en-US" sz="2700" dirty="0"/>
              <a:t>の時</a:t>
            </a:r>
          </a:p>
        </p:txBody>
      </p:sp>
      <p:pic>
        <p:nvPicPr>
          <p:cNvPr id="12" name="図 11"/>
          <p:cNvPicPr>
            <a:picLocks noChangeAspect="1"/>
          </p:cNvPicPr>
          <p:nvPr/>
        </p:nvPicPr>
        <p:blipFill>
          <a:blip r:embed="rId8"/>
          <a:stretch>
            <a:fillRect/>
          </a:stretch>
        </p:blipFill>
        <p:spPr>
          <a:xfrm>
            <a:off x="4162254" y="8346507"/>
            <a:ext cx="6215035" cy="1620768"/>
          </a:xfrm>
          <a:prstGeom prst="rect">
            <a:avLst/>
          </a:prstGeom>
        </p:spPr>
      </p:pic>
      <p:pic>
        <p:nvPicPr>
          <p:cNvPr id="22530" name="Picture 2" descr="ãPhotosphere jetãã®ç»åæ¤ç´¢çµæ"/>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48554" y="1291099"/>
            <a:ext cx="6436402" cy="429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22403"/>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9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021" y="6437907"/>
            <a:ext cx="4535580" cy="3473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9587"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27262" y="1254726"/>
            <a:ext cx="4945092" cy="494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588" name="Rectangle 4"/>
          <p:cNvSpPr>
            <a:spLocks noGrp="1" noChangeArrowheads="1"/>
          </p:cNvSpPr>
          <p:nvPr>
            <p:ph type="title"/>
          </p:nvPr>
        </p:nvSpPr>
        <p:spPr/>
        <p:txBody>
          <a:bodyPr/>
          <a:lstStyle/>
          <a:p>
            <a:r>
              <a:rPr lang="en-US" altLang="ja-JP"/>
              <a:t>Fermi Results for GRBs</a:t>
            </a:r>
          </a:p>
        </p:txBody>
      </p:sp>
      <p:pic>
        <p:nvPicPr>
          <p:cNvPr id="121958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5647" y="1254726"/>
            <a:ext cx="5159373" cy="498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9590" name="Text Box 6"/>
          <p:cNvSpPr txBox="1">
            <a:spLocks noChangeArrowheads="1"/>
          </p:cNvSpPr>
          <p:nvPr/>
        </p:nvSpPr>
        <p:spPr bwMode="auto">
          <a:xfrm>
            <a:off x="2125159" y="6223627"/>
            <a:ext cx="416812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t>GRB 080916C Abdo+ 2009</a:t>
            </a:r>
          </a:p>
        </p:txBody>
      </p:sp>
      <p:pic>
        <p:nvPicPr>
          <p:cNvPr id="1219591" name="Picture 7"/>
          <p:cNvPicPr>
            <a:picLocks noChangeAspect="1" noChangeArrowheads="1"/>
          </p:cNvPicPr>
          <p:nvPr/>
        </p:nvPicPr>
        <p:blipFill>
          <a:blip r:embed="rId6">
            <a:extLst>
              <a:ext uri="{28A0092B-C50C-407E-A947-70E740481C1C}">
                <a14:useLocalDpi xmlns:a14="http://schemas.microsoft.com/office/drawing/2010/main" val="0"/>
              </a:ext>
            </a:extLst>
          </a:blip>
          <a:srcRect l="61707" b="18517"/>
          <a:stretch>
            <a:fillRect/>
          </a:stretch>
        </p:blipFill>
        <p:spPr bwMode="auto">
          <a:xfrm>
            <a:off x="2448959" y="6761706"/>
            <a:ext cx="3216573" cy="3154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959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5020" y="1471385"/>
            <a:ext cx="4645101" cy="441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9593" name="Text Box 9"/>
          <p:cNvSpPr txBox="1">
            <a:spLocks noChangeArrowheads="1"/>
          </p:cNvSpPr>
          <p:nvPr/>
        </p:nvSpPr>
        <p:spPr bwMode="auto">
          <a:xfrm>
            <a:off x="7101204" y="5790307"/>
            <a:ext cx="414087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t>Short GRB 090510</a:t>
            </a:r>
          </a:p>
          <a:p>
            <a:r>
              <a:rPr lang="en-US" altLang="ja-JP" sz="2400"/>
              <a:t>            Ackermann+ 2010</a:t>
            </a:r>
          </a:p>
        </p:txBody>
      </p:sp>
      <p:graphicFrame>
        <p:nvGraphicFramePr>
          <p:cNvPr id="1219594" name="Object 10"/>
          <p:cNvGraphicFramePr>
            <a:graphicFrameLocks noChangeAspect="1"/>
          </p:cNvGraphicFramePr>
          <p:nvPr/>
        </p:nvGraphicFramePr>
        <p:xfrm>
          <a:off x="3527499" y="8923548"/>
          <a:ext cx="2009465" cy="685694"/>
        </p:xfrm>
        <a:graphic>
          <a:graphicData uri="http://schemas.openxmlformats.org/presentationml/2006/ole">
            <mc:AlternateContent xmlns:mc="http://schemas.openxmlformats.org/markup-compatibility/2006">
              <mc:Choice xmlns:v="urn:schemas-microsoft-com:vml" Requires="v">
                <p:oleObj spid="_x0000_s121891" name="数式" r:id="rId8" imgW="520560" imgH="177480" progId="Equation.3">
                  <p:embed/>
                </p:oleObj>
              </mc:Choice>
              <mc:Fallback>
                <p:oleObj name="数式" r:id="rId8" imgW="520560" imgH="177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7499" y="8923548"/>
                        <a:ext cx="2009465" cy="6856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19595" name="Text Box 11"/>
          <p:cNvSpPr txBox="1">
            <a:spLocks noChangeArrowheads="1"/>
          </p:cNvSpPr>
          <p:nvPr/>
        </p:nvSpPr>
        <p:spPr bwMode="auto">
          <a:xfrm>
            <a:off x="7386910" y="9137828"/>
            <a:ext cx="39324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3600" dirty="0">
                <a:solidFill>
                  <a:srgbClr val="FF0000"/>
                </a:solidFill>
              </a:rPr>
              <a:t>Extra component</a:t>
            </a:r>
          </a:p>
        </p:txBody>
      </p:sp>
      <p:pic>
        <p:nvPicPr>
          <p:cNvPr id="1219596"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27261" y="6547427"/>
            <a:ext cx="4321301" cy="3235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9597" name="Text Box 13"/>
          <p:cNvSpPr txBox="1">
            <a:spLocks noChangeArrowheads="1"/>
          </p:cNvSpPr>
          <p:nvPr/>
        </p:nvSpPr>
        <p:spPr bwMode="auto">
          <a:xfrm>
            <a:off x="11951062" y="6223627"/>
            <a:ext cx="4169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t>GRB 090902B Abdo+ 2009</a:t>
            </a:r>
          </a:p>
        </p:txBody>
      </p:sp>
      <p:sp>
        <p:nvSpPr>
          <p:cNvPr id="1219598" name="Text Box 14"/>
          <p:cNvSpPr txBox="1">
            <a:spLocks noChangeArrowheads="1"/>
          </p:cNvSpPr>
          <p:nvPr/>
        </p:nvSpPr>
        <p:spPr bwMode="auto">
          <a:xfrm>
            <a:off x="12353429" y="8921168"/>
            <a:ext cx="33586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3600">
                <a:solidFill>
                  <a:srgbClr val="FF0000"/>
                </a:solidFill>
              </a:rPr>
              <a:t>Photospheric?</a:t>
            </a:r>
          </a:p>
        </p:txBody>
      </p:sp>
      <p:sp>
        <p:nvSpPr>
          <p:cNvPr id="1219599" name="Text Box 15"/>
          <p:cNvSpPr txBox="1">
            <a:spLocks noChangeArrowheads="1"/>
          </p:cNvSpPr>
          <p:nvPr/>
        </p:nvSpPr>
        <p:spPr bwMode="auto">
          <a:xfrm>
            <a:off x="11570120" y="283326"/>
            <a:ext cx="49568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3600">
                <a:solidFill>
                  <a:srgbClr val="FF0000"/>
                </a:solidFill>
              </a:rPr>
              <a:t>Delayed Onsets in GeV</a:t>
            </a:r>
          </a:p>
        </p:txBody>
      </p:sp>
    </p:spTree>
    <p:extLst>
      <p:ext uri="{BB962C8B-B14F-4D97-AF65-F5344CB8AC3E}">
        <p14:creationId xmlns:p14="http://schemas.microsoft.com/office/powerpoint/2010/main" val="4146273842"/>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GRB</a:t>
            </a:r>
            <a:r>
              <a:rPr kumimoji="1" lang="ja-JP" altLang="en-US" dirty="0" smtClean="0"/>
              <a:t>からニュートリノは検出されていない</a:t>
            </a:r>
            <a:endParaRPr kumimoji="1" lang="ja-JP" altLang="en-US" dirty="0"/>
          </a:p>
        </p:txBody>
      </p:sp>
      <p:pic>
        <p:nvPicPr>
          <p:cNvPr id="120836" name="Picture 4" descr="https://cfn-live-content-bucket-iop-org.s3.amazonaws.com/journals/0004-637X/843/2/112/revision1/apjaa7569f7_hr.jpg?AWSAccessKeyId=AKIAYDKQL6LTV7YY2HIK&amp;Expires=1689231056&amp;Signature=4NqramolGQFeqFCpmE9tTLHABwQ%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704" y="1911928"/>
            <a:ext cx="8266299" cy="6075527"/>
          </a:xfrm>
          <a:prstGeom prst="rect">
            <a:avLst/>
          </a:prstGeom>
          <a:noFill/>
          <a:extLst>
            <a:ext uri="{909E8E84-426E-40DD-AFC4-6F175D3DCCD1}">
              <a14:hiddenFill xmlns:a14="http://schemas.microsoft.com/office/drawing/2010/main">
                <a:solidFill>
                  <a:srgbClr val="FFFFFF"/>
                </a:solidFill>
              </a14:hiddenFill>
            </a:ext>
          </a:extLst>
        </p:spPr>
      </p:pic>
      <p:pic>
        <p:nvPicPr>
          <p:cNvPr id="120838" name="Picture 6" descr="https://cfn-live-content-bucket-iop-org.s3.amazonaws.com/journals/0004-637X/843/2/112/revision1/apjaa7569f10_hr.jpg?AWSAccessKeyId=AKIAYDKQL6LTV7YY2HIK&amp;Expires=1689231056&amp;Signature=XmQuUTgzbW5iWtyOliTUAu8swiU%3D"/>
          <p:cNvPicPr>
            <a:picLocks noChangeAspect="1" noChangeArrowheads="1"/>
          </p:cNvPicPr>
          <p:nvPr/>
        </p:nvPicPr>
        <p:blipFill rotWithShape="1">
          <a:blip r:embed="rId3">
            <a:extLst>
              <a:ext uri="{28A0092B-C50C-407E-A947-70E740481C1C}">
                <a14:useLocalDpi xmlns:a14="http://schemas.microsoft.com/office/drawing/2010/main" val="0"/>
              </a:ext>
            </a:extLst>
          </a:blip>
          <a:srcRect r="66663"/>
          <a:stretch/>
        </p:blipFill>
        <p:spPr bwMode="auto">
          <a:xfrm>
            <a:off x="10319658" y="2411173"/>
            <a:ext cx="5415148" cy="518447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9274628" y="2118785"/>
            <a:ext cx="1789272" cy="584775"/>
          </a:xfrm>
          <a:prstGeom prst="rect">
            <a:avLst/>
          </a:prstGeom>
          <a:noFill/>
        </p:spPr>
        <p:txBody>
          <a:bodyPr wrap="none" rtlCol="0">
            <a:spAutoFit/>
          </a:bodyPr>
          <a:lstStyle/>
          <a:p>
            <a:r>
              <a:rPr kumimoji="1" lang="ja-JP" altLang="en-US" sz="3200" dirty="0" smtClean="0"/>
              <a:t>陽子の量</a:t>
            </a:r>
          </a:p>
        </p:txBody>
      </p:sp>
      <p:sp>
        <p:nvSpPr>
          <p:cNvPr id="4" name="テキスト ボックス 3"/>
          <p:cNvSpPr txBox="1"/>
          <p:nvPr/>
        </p:nvSpPr>
        <p:spPr>
          <a:xfrm>
            <a:off x="10319658" y="7899913"/>
            <a:ext cx="5880136" cy="584775"/>
          </a:xfrm>
          <a:prstGeom prst="rect">
            <a:avLst/>
          </a:prstGeom>
          <a:noFill/>
        </p:spPr>
        <p:txBody>
          <a:bodyPr wrap="none" rtlCol="0">
            <a:spAutoFit/>
          </a:bodyPr>
          <a:lstStyle/>
          <a:p>
            <a:r>
              <a:rPr kumimoji="1" lang="ja-JP" altLang="en-US" sz="3200" dirty="0" smtClean="0"/>
              <a:t>陽子起源放射はあまり無さそう。</a:t>
            </a:r>
          </a:p>
        </p:txBody>
      </p:sp>
      <p:sp>
        <p:nvSpPr>
          <p:cNvPr id="5" name="テキスト ボックス 4"/>
          <p:cNvSpPr txBox="1"/>
          <p:nvPr/>
        </p:nvSpPr>
        <p:spPr>
          <a:xfrm>
            <a:off x="2434441" y="1396651"/>
            <a:ext cx="2545890" cy="584775"/>
          </a:xfrm>
          <a:prstGeom prst="rect">
            <a:avLst/>
          </a:prstGeom>
          <a:noFill/>
        </p:spPr>
        <p:txBody>
          <a:bodyPr wrap="none" rtlCol="0">
            <a:spAutoFit/>
          </a:bodyPr>
          <a:lstStyle/>
          <a:p>
            <a:r>
              <a:rPr lang="en-US" altLang="ja-JP" sz="3200" dirty="0" smtClean="0"/>
              <a:t>Aartsen+17</a:t>
            </a:r>
            <a:endParaRPr kumimoji="1" lang="ja-JP" altLang="en-US" sz="3200" dirty="0" smtClean="0"/>
          </a:p>
        </p:txBody>
      </p:sp>
      <p:sp>
        <p:nvSpPr>
          <p:cNvPr id="6" name="テキスト ボックス 5"/>
          <p:cNvSpPr txBox="1"/>
          <p:nvPr/>
        </p:nvSpPr>
        <p:spPr>
          <a:xfrm>
            <a:off x="2472926" y="9227783"/>
            <a:ext cx="13603404" cy="584775"/>
          </a:xfrm>
          <a:prstGeom prst="rect">
            <a:avLst/>
          </a:prstGeom>
          <a:noFill/>
        </p:spPr>
        <p:txBody>
          <a:bodyPr wrap="none" rtlCol="0">
            <a:spAutoFit/>
          </a:bodyPr>
          <a:lstStyle/>
          <a:p>
            <a:r>
              <a:rPr kumimoji="1" lang="ja-JP" altLang="en-US" sz="3200" dirty="0" smtClean="0"/>
              <a:t>最近検出された非常に明るい近傍</a:t>
            </a:r>
            <a:r>
              <a:rPr kumimoji="1" lang="en-US" altLang="ja-JP" sz="3200" dirty="0" smtClean="0"/>
              <a:t>GRB</a:t>
            </a:r>
            <a:r>
              <a:rPr kumimoji="1" lang="ja-JP" altLang="en-US" sz="3200" dirty="0" smtClean="0"/>
              <a:t>からも受かっていない（</a:t>
            </a:r>
            <a:r>
              <a:rPr kumimoji="1" lang="en-US" altLang="ja-JP" sz="3200" dirty="0" smtClean="0"/>
              <a:t>GRB221009A</a:t>
            </a:r>
            <a:r>
              <a:rPr kumimoji="1" lang="ja-JP" altLang="en-US" sz="3200" dirty="0" smtClean="0"/>
              <a:t>）</a:t>
            </a:r>
          </a:p>
        </p:txBody>
      </p:sp>
    </p:spTree>
    <p:extLst>
      <p:ext uri="{BB962C8B-B14F-4D97-AF65-F5344CB8AC3E}">
        <p14:creationId xmlns:p14="http://schemas.microsoft.com/office/powerpoint/2010/main" val="316957374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ãshort gamma-ray burst  light curve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369" y="1594817"/>
            <a:ext cx="5714118" cy="4528439"/>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lang="en-US" altLang="ja-JP" dirty="0" smtClean="0"/>
              <a:t>Short</a:t>
            </a:r>
            <a:r>
              <a:rPr lang="ja-JP" altLang="en-US" dirty="0" smtClean="0"/>
              <a:t> </a:t>
            </a:r>
            <a:r>
              <a:rPr lang="en-US" altLang="ja-JP" dirty="0" smtClean="0"/>
              <a:t>GRB</a:t>
            </a:r>
            <a:r>
              <a:rPr lang="ja-JP" altLang="en-US" dirty="0" smtClean="0"/>
              <a:t>と中性子星連星合体</a:t>
            </a:r>
            <a:endParaRPr kumimoji="1" lang="ja-JP" altLang="en-US" dirty="0"/>
          </a:p>
        </p:txBody>
      </p:sp>
      <p:sp>
        <p:nvSpPr>
          <p:cNvPr id="3" name="Text Box 6"/>
          <p:cNvSpPr txBox="1">
            <a:spLocks noChangeArrowheads="1"/>
          </p:cNvSpPr>
          <p:nvPr/>
        </p:nvSpPr>
        <p:spPr bwMode="auto">
          <a:xfrm>
            <a:off x="1047099" y="1284011"/>
            <a:ext cx="3831498" cy="475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371417"/>
            <a:r>
              <a:rPr kumimoji="1" lang="en-US" altLang="ja-JP" sz="2493" dirty="0">
                <a:solidFill>
                  <a:srgbClr val="0000FF"/>
                </a:solidFill>
              </a:rPr>
              <a:t>Short Gamma-Ray Burst</a:t>
            </a:r>
            <a:endParaRPr kumimoji="1" lang="ja-JP" altLang="en-US" sz="2493" dirty="0">
              <a:solidFill>
                <a:srgbClr val="0000FF"/>
              </a:solidFill>
            </a:endParaRPr>
          </a:p>
        </p:txBody>
      </p:sp>
      <p:pic>
        <p:nvPicPr>
          <p:cNvPr id="5" name="Picture 2" descr="ãéåæ³¢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602" y="6121492"/>
            <a:ext cx="5667282" cy="369701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933627" y="9677393"/>
            <a:ext cx="7455887" cy="507831"/>
          </a:xfrm>
          <a:prstGeom prst="rect">
            <a:avLst/>
          </a:prstGeom>
          <a:noFill/>
        </p:spPr>
        <p:txBody>
          <a:bodyPr wrap="none" rtlCol="0">
            <a:spAutoFit/>
          </a:bodyPr>
          <a:lstStyle/>
          <a:p>
            <a:pPr defTabSz="1371417"/>
            <a:r>
              <a:rPr kumimoji="1" lang="en-US" altLang="ja-JP" sz="2700" dirty="0">
                <a:solidFill>
                  <a:srgbClr val="000000"/>
                </a:solidFill>
              </a:rPr>
              <a:t>Jet from a merger of binary neutron stars?</a:t>
            </a:r>
            <a:endParaRPr kumimoji="1" lang="ja-JP" altLang="en-US" sz="2700" dirty="0">
              <a:solidFill>
                <a:srgbClr val="000000"/>
              </a:solidFill>
            </a:endParaRPr>
          </a:p>
        </p:txBody>
      </p:sp>
      <p:pic>
        <p:nvPicPr>
          <p:cNvPr id="8" name="図 7"/>
          <p:cNvPicPr>
            <a:picLocks noChangeAspect="1"/>
          </p:cNvPicPr>
          <p:nvPr/>
        </p:nvPicPr>
        <p:blipFill>
          <a:blip r:embed="rId4"/>
          <a:stretch>
            <a:fillRect/>
          </a:stretch>
        </p:blipFill>
        <p:spPr>
          <a:xfrm>
            <a:off x="8658443" y="1909031"/>
            <a:ext cx="7753739" cy="2832820"/>
          </a:xfrm>
          <a:prstGeom prst="rect">
            <a:avLst/>
          </a:prstGeom>
        </p:spPr>
      </p:pic>
      <p:sp>
        <p:nvSpPr>
          <p:cNvPr id="6" name="テキスト ボックス 5"/>
          <p:cNvSpPr txBox="1"/>
          <p:nvPr/>
        </p:nvSpPr>
        <p:spPr>
          <a:xfrm>
            <a:off x="9733506" y="1355119"/>
            <a:ext cx="1994457" cy="507831"/>
          </a:xfrm>
          <a:prstGeom prst="rect">
            <a:avLst/>
          </a:prstGeom>
          <a:noFill/>
        </p:spPr>
        <p:txBody>
          <a:bodyPr wrap="none" rtlCol="0">
            <a:spAutoFit/>
          </a:bodyPr>
          <a:lstStyle/>
          <a:p>
            <a:pPr defTabSz="1371417"/>
            <a:r>
              <a:rPr kumimoji="1" lang="en-US" altLang="ja-JP" sz="2700" dirty="0">
                <a:solidFill>
                  <a:srgbClr val="000000"/>
                </a:solidFill>
              </a:rPr>
              <a:t>GW170817</a:t>
            </a:r>
            <a:endParaRPr kumimoji="1" lang="ja-JP" altLang="en-US" sz="2700" dirty="0">
              <a:solidFill>
                <a:srgbClr val="000000"/>
              </a:solidFill>
            </a:endParaRPr>
          </a:p>
        </p:txBody>
      </p:sp>
      <p:sp>
        <p:nvSpPr>
          <p:cNvPr id="9" name="テキスト ボックス 8"/>
          <p:cNvSpPr txBox="1"/>
          <p:nvPr/>
        </p:nvSpPr>
        <p:spPr>
          <a:xfrm>
            <a:off x="10115750" y="5198162"/>
            <a:ext cx="5831748" cy="1338828"/>
          </a:xfrm>
          <a:prstGeom prst="rect">
            <a:avLst/>
          </a:prstGeom>
          <a:noFill/>
        </p:spPr>
        <p:txBody>
          <a:bodyPr wrap="square" rtlCol="0">
            <a:spAutoFit/>
          </a:bodyPr>
          <a:lstStyle/>
          <a:p>
            <a:pPr defTabSz="1371417"/>
            <a:r>
              <a:rPr kumimoji="1" lang="en-US" altLang="ja-JP" sz="2700" dirty="0" smtClean="0">
                <a:solidFill>
                  <a:srgbClr val="000000"/>
                </a:solidFill>
              </a:rPr>
              <a:t>1.4</a:t>
            </a:r>
            <a:r>
              <a:rPr kumimoji="1" lang="ja-JP" altLang="en-US" sz="2700" dirty="0" smtClean="0">
                <a:solidFill>
                  <a:srgbClr val="000000"/>
                </a:solidFill>
              </a:rPr>
              <a:t>＋</a:t>
            </a:r>
            <a:r>
              <a:rPr kumimoji="1" lang="en-US" altLang="ja-JP" sz="2700" dirty="0" smtClean="0">
                <a:solidFill>
                  <a:srgbClr val="000000"/>
                </a:solidFill>
              </a:rPr>
              <a:t>1.4</a:t>
            </a:r>
            <a:r>
              <a:rPr kumimoji="1" lang="ja-JP" altLang="en-US" sz="2700" dirty="0" smtClean="0">
                <a:solidFill>
                  <a:srgbClr val="000000"/>
                </a:solidFill>
              </a:rPr>
              <a:t>連星合体。</a:t>
            </a:r>
            <a:endParaRPr kumimoji="1" lang="en-US" altLang="ja-JP" sz="2700" dirty="0" smtClean="0">
              <a:solidFill>
                <a:srgbClr val="000000"/>
              </a:solidFill>
            </a:endParaRPr>
          </a:p>
          <a:p>
            <a:pPr defTabSz="1371417"/>
            <a:r>
              <a:rPr kumimoji="1" lang="ja-JP" altLang="en-US" sz="2700" dirty="0">
                <a:solidFill>
                  <a:srgbClr val="000000"/>
                </a:solidFill>
              </a:rPr>
              <a:t>直後</a:t>
            </a:r>
            <a:r>
              <a:rPr kumimoji="1" lang="ja-JP" altLang="en-US" sz="2700" dirty="0" smtClean="0">
                <a:solidFill>
                  <a:srgbClr val="000000"/>
                </a:solidFill>
              </a:rPr>
              <a:t>に非常に弱いガンマ線が検出</a:t>
            </a:r>
            <a:endParaRPr kumimoji="1" lang="en-US" altLang="ja-JP" sz="2700" dirty="0" smtClean="0">
              <a:solidFill>
                <a:srgbClr val="000000"/>
              </a:solidFill>
            </a:endParaRPr>
          </a:p>
          <a:p>
            <a:pPr defTabSz="1371417"/>
            <a:r>
              <a:rPr kumimoji="1" lang="ja-JP" altLang="en-US" sz="2700" dirty="0" smtClean="0">
                <a:solidFill>
                  <a:srgbClr val="000000"/>
                </a:solidFill>
              </a:rPr>
              <a:t>おそらく</a:t>
            </a:r>
            <a:r>
              <a:rPr kumimoji="1" lang="en-US" altLang="ja-JP" sz="2700" dirty="0" smtClean="0">
                <a:solidFill>
                  <a:srgbClr val="000000"/>
                </a:solidFill>
              </a:rPr>
              <a:t>Off-axis</a:t>
            </a:r>
            <a:endParaRPr kumimoji="1" lang="en-US" altLang="ja-JP" sz="2700" dirty="0">
              <a:solidFill>
                <a:srgbClr val="000000"/>
              </a:solidFill>
            </a:endParaRPr>
          </a:p>
        </p:txBody>
      </p:sp>
      <p:sp>
        <p:nvSpPr>
          <p:cNvPr id="7" name="テキスト ボックス 6"/>
          <p:cNvSpPr txBox="1"/>
          <p:nvPr/>
        </p:nvSpPr>
        <p:spPr>
          <a:xfrm>
            <a:off x="9371097" y="7220198"/>
            <a:ext cx="6949338" cy="1077218"/>
          </a:xfrm>
          <a:prstGeom prst="rect">
            <a:avLst/>
          </a:prstGeom>
          <a:noFill/>
        </p:spPr>
        <p:txBody>
          <a:bodyPr wrap="none" rtlCol="0">
            <a:spAutoFit/>
          </a:bodyPr>
          <a:lstStyle/>
          <a:p>
            <a:r>
              <a:rPr kumimoji="1" lang="ja-JP" altLang="en-US" sz="3200" dirty="0" smtClean="0"/>
              <a:t>典型的な</a:t>
            </a:r>
            <a:r>
              <a:rPr kumimoji="1" lang="en-US" altLang="ja-JP" sz="3200" dirty="0" smtClean="0"/>
              <a:t>Short</a:t>
            </a:r>
            <a:r>
              <a:rPr kumimoji="1" lang="ja-JP" altLang="en-US" sz="3200" dirty="0" smtClean="0"/>
              <a:t> </a:t>
            </a:r>
            <a:r>
              <a:rPr kumimoji="1" lang="en-US" altLang="ja-JP" sz="3200" dirty="0" smtClean="0"/>
              <a:t>GRB</a:t>
            </a:r>
            <a:r>
              <a:rPr kumimoji="1" lang="ja-JP" altLang="en-US" sz="3200" dirty="0"/>
              <a:t>と</a:t>
            </a:r>
            <a:r>
              <a:rPr kumimoji="1" lang="ja-JP" altLang="en-US" sz="3200" dirty="0" smtClean="0"/>
              <a:t>は異なるが、</a:t>
            </a:r>
            <a:endParaRPr kumimoji="1" lang="en-US" altLang="ja-JP" sz="3200" dirty="0" smtClean="0"/>
          </a:p>
          <a:p>
            <a:r>
              <a:rPr kumimoji="1" lang="en-US" altLang="ja-JP" sz="3200" dirty="0" smtClean="0"/>
              <a:t>Short</a:t>
            </a:r>
            <a:r>
              <a:rPr kumimoji="1" lang="ja-JP" altLang="en-US" sz="3200" dirty="0" smtClean="0"/>
              <a:t> </a:t>
            </a:r>
            <a:r>
              <a:rPr kumimoji="1" lang="en-US" altLang="ja-JP" sz="3200" dirty="0" smtClean="0"/>
              <a:t>GRB</a:t>
            </a:r>
            <a:r>
              <a:rPr kumimoji="1" lang="ja-JP" altLang="en-US" sz="3200" dirty="0" smtClean="0"/>
              <a:t>が連星合体起源である傍証</a:t>
            </a:r>
          </a:p>
        </p:txBody>
      </p:sp>
    </p:spTree>
    <p:extLst>
      <p:ext uri="{BB962C8B-B14F-4D97-AF65-F5344CB8AC3E}">
        <p14:creationId xmlns:p14="http://schemas.microsoft.com/office/powerpoint/2010/main" val="38395937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星の進化</a:t>
            </a:r>
            <a:endParaRPr kumimoji="1" lang="ja-JP" altLang="en-US" dirty="0"/>
          </a:p>
        </p:txBody>
      </p:sp>
      <p:pic>
        <p:nvPicPr>
          <p:cNvPr id="51202" name="Picture 2" descr="Nature of the Universe-Chapter Fift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214" y="2077728"/>
            <a:ext cx="4830496" cy="3171165"/>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546265" y="1389412"/>
            <a:ext cx="5386411" cy="584775"/>
          </a:xfrm>
          <a:prstGeom prst="rect">
            <a:avLst/>
          </a:prstGeom>
          <a:noFill/>
        </p:spPr>
        <p:txBody>
          <a:bodyPr wrap="none" rtlCol="0">
            <a:spAutoFit/>
          </a:bodyPr>
          <a:lstStyle/>
          <a:p>
            <a:r>
              <a:rPr kumimoji="1" lang="ja-JP" altLang="en-US" sz="3200" dirty="0" smtClean="0"/>
              <a:t>赤色巨星 シェルでの水素燃焼</a:t>
            </a:r>
          </a:p>
        </p:txBody>
      </p:sp>
      <mc:AlternateContent xmlns:mc="http://schemas.openxmlformats.org/markup-compatibility/2006">
        <mc:Choice xmlns:a14="http://schemas.microsoft.com/office/drawing/2010/main" Requires="a14">
          <p:sp>
            <p:nvSpPr>
              <p:cNvPr id="4" name="テキスト ボックス 3"/>
              <p:cNvSpPr txBox="1"/>
              <p:nvPr/>
            </p:nvSpPr>
            <p:spPr>
              <a:xfrm>
                <a:off x="439616" y="5628904"/>
                <a:ext cx="7675499" cy="3046988"/>
              </a:xfrm>
              <a:prstGeom prst="rect">
                <a:avLst/>
              </a:prstGeom>
              <a:noFill/>
            </p:spPr>
            <p:txBody>
              <a:bodyPr wrap="none" rtlCol="0">
                <a:spAutoFit/>
              </a:bodyPr>
              <a:lstStyle/>
              <a:p>
                <a:r>
                  <a:rPr kumimoji="1" lang="ja-JP" altLang="en-US" sz="3200" dirty="0" smtClean="0"/>
                  <a:t>ヘリウム燃焼 </a:t>
                </a:r>
                <a:r>
                  <a:rPr kumimoji="1" lang="en-US" altLang="ja-JP" sz="3200" dirty="0"/>
                  <a:t>10</a:t>
                </a:r>
                <a:r>
                  <a:rPr kumimoji="1" lang="en-US" altLang="ja-JP" sz="3200" baseline="30000" dirty="0"/>
                  <a:t>8</a:t>
                </a:r>
                <a:r>
                  <a:rPr kumimoji="1" lang="en-US" altLang="ja-JP" sz="3200" dirty="0"/>
                  <a:t>K</a:t>
                </a:r>
              </a:p>
              <a:p>
                <a:r>
                  <a:rPr kumimoji="1" lang="en-US" altLang="ja-JP" sz="3200" dirty="0" smtClean="0"/>
                  <a:t>&lt;2</a:t>
                </a:r>
                <a:r>
                  <a:rPr kumimoji="1" lang="ja-JP" altLang="en-US" sz="3200" dirty="0" smtClean="0"/>
                  <a:t>太陽質量 </a:t>
                </a:r>
                <a:r>
                  <a:rPr kumimoji="1" lang="en-US" altLang="ja-JP" sz="3200" dirty="0" smtClean="0"/>
                  <a:t>Horizontal Branch</a:t>
                </a:r>
              </a:p>
              <a:p>
                <a:r>
                  <a:rPr kumimoji="1" lang="en-US" altLang="ja-JP" sz="3200" dirty="0" smtClean="0"/>
                  <a:t>&gt;2</a:t>
                </a:r>
                <a:r>
                  <a:rPr kumimoji="1" lang="ja-JP" altLang="en-US" sz="3200" dirty="0"/>
                  <a:t>太陽質量 </a:t>
                </a:r>
                <a:r>
                  <a:rPr kumimoji="1" lang="en-US" altLang="ja-JP" sz="3200" dirty="0" smtClean="0"/>
                  <a:t>Blue </a:t>
                </a:r>
                <a:r>
                  <a:rPr kumimoji="1" lang="en-US" altLang="ja-JP" sz="3200" dirty="0" err="1" smtClean="0"/>
                  <a:t>Roop</a:t>
                </a:r>
                <a:r>
                  <a:rPr kumimoji="1" lang="ja-JP" altLang="en-US" sz="3200" dirty="0" smtClean="0"/>
                  <a:t>（セファイド変光星）</a:t>
                </a:r>
                <a:endParaRPr kumimoji="1" lang="en-US" altLang="ja-JP" sz="3200" dirty="0" smtClean="0"/>
              </a:p>
              <a:p>
                <a:pPr/>
                <a14:m>
                  <m:oMathPara xmlns:m="http://schemas.openxmlformats.org/officeDocument/2006/math">
                    <m:oMathParaPr>
                      <m:jc m:val="centerGroup"/>
                    </m:oMathParaPr>
                    <m:oMath xmlns:m="http://schemas.openxmlformats.org/officeDocument/2006/math">
                      <m:r>
                        <a:rPr kumimoji="1" lang="en-US" altLang="ja-JP" sz="3200" baseline="30000">
                          <a:latin typeface="Cambria Math" panose="02040503050406030204" pitchFamily="18" charset="0"/>
                        </a:rPr>
                        <m:t>4</m:t>
                      </m:r>
                      <m:r>
                        <m:rPr>
                          <m:sty m:val="p"/>
                        </m:rPr>
                        <a:rPr kumimoji="1" lang="en-US" altLang="ja-JP" sz="3200">
                          <a:latin typeface="Cambria Math" panose="02040503050406030204" pitchFamily="18" charset="0"/>
                        </a:rPr>
                        <m:t>He</m:t>
                      </m:r>
                      <m:r>
                        <a:rPr kumimoji="1" lang="en-US" altLang="ja-JP" sz="3200" b="0" i="0" smtClean="0">
                          <a:latin typeface="Cambria Math" panose="02040503050406030204" pitchFamily="18" charset="0"/>
                        </a:rPr>
                        <m:t>+</m:t>
                      </m:r>
                      <m:r>
                        <a:rPr kumimoji="1" lang="en-US" altLang="ja-JP" sz="3200" baseline="30000">
                          <a:latin typeface="Cambria Math" panose="02040503050406030204" pitchFamily="18" charset="0"/>
                        </a:rPr>
                        <m:t>4</m:t>
                      </m:r>
                      <m:r>
                        <m:rPr>
                          <m:sty m:val="p"/>
                        </m:rPr>
                        <a:rPr kumimoji="1" lang="en-US" altLang="ja-JP" sz="3200">
                          <a:latin typeface="Cambria Math" panose="02040503050406030204" pitchFamily="18" charset="0"/>
                        </a:rPr>
                        <m:t>He</m:t>
                      </m:r>
                      <m:r>
                        <a:rPr kumimoji="1" lang="en-US" altLang="ja-JP" sz="3200" b="0" i="1" smtClean="0">
                          <a:latin typeface="Cambria Math" panose="02040503050406030204" pitchFamily="18" charset="0"/>
                        </a:rPr>
                        <m:t>→</m:t>
                      </m:r>
                      <m:r>
                        <a:rPr kumimoji="1" lang="en-US" altLang="ja-JP" sz="3200" b="0" i="0" baseline="30000" smtClean="0">
                          <a:latin typeface="Cambria Math" panose="02040503050406030204" pitchFamily="18" charset="0"/>
                        </a:rPr>
                        <m:t>8</m:t>
                      </m:r>
                      <m:r>
                        <m:rPr>
                          <m:sty m:val="p"/>
                        </m:rPr>
                        <a:rPr kumimoji="1" lang="en-US" altLang="ja-JP" sz="3200" b="0" i="0" smtClean="0">
                          <a:latin typeface="Cambria Math" panose="02040503050406030204" pitchFamily="18" charset="0"/>
                        </a:rPr>
                        <m:t>B</m:t>
                      </m:r>
                      <m:r>
                        <m:rPr>
                          <m:sty m:val="p"/>
                        </m:rPr>
                        <a:rPr kumimoji="1" lang="en-US" altLang="ja-JP" sz="3200">
                          <a:latin typeface="Cambria Math" panose="02040503050406030204" pitchFamily="18" charset="0"/>
                        </a:rPr>
                        <m:t>e</m:t>
                      </m:r>
                    </m:oMath>
                  </m:oMathPara>
                </a14:m>
                <a:endParaRPr kumimoji="1" lang="en-US" altLang="ja-JP" sz="3200" dirty="0" smtClean="0"/>
              </a:p>
              <a:p>
                <a:r>
                  <a:rPr kumimoji="1" lang="ja-JP" altLang="en-US" sz="3200" dirty="0" smtClean="0"/>
                  <a:t>半減期 </a:t>
                </a:r>
                <a14:m>
                  <m:oMath xmlns:m="http://schemas.openxmlformats.org/officeDocument/2006/math">
                    <m:r>
                      <a:rPr kumimoji="1" lang="en-US" altLang="ja-JP" sz="3200" b="0" i="1" smtClean="0">
                        <a:latin typeface="Cambria Math" panose="02040503050406030204" pitchFamily="18" charset="0"/>
                      </a:rPr>
                      <m:t>6.7×</m:t>
                    </m:r>
                    <m:sSup>
                      <m:sSupPr>
                        <m:ctrlPr>
                          <a:rPr kumimoji="1" lang="en-US" altLang="ja-JP" sz="3200" b="0" i="1" smtClean="0">
                            <a:latin typeface="Cambria Math" panose="02040503050406030204" pitchFamily="18" charset="0"/>
                          </a:rPr>
                        </m:ctrlPr>
                      </m:sSupPr>
                      <m:e>
                        <m:r>
                          <a:rPr kumimoji="1" lang="en-US" altLang="ja-JP" sz="3200" b="0" i="1" smtClean="0">
                            <a:latin typeface="Cambria Math" panose="02040503050406030204" pitchFamily="18" charset="0"/>
                          </a:rPr>
                          <m:t>10</m:t>
                        </m:r>
                      </m:e>
                      <m:sup>
                        <m:r>
                          <a:rPr kumimoji="1" lang="en-US" altLang="ja-JP" sz="3200" b="0" i="1" smtClean="0">
                            <a:latin typeface="Cambria Math" panose="02040503050406030204" pitchFamily="18" charset="0"/>
                          </a:rPr>
                          <m:t>−17</m:t>
                        </m:r>
                      </m:sup>
                    </m:sSup>
                    <m:r>
                      <a:rPr kumimoji="1" lang="en-US" altLang="ja-JP" sz="3200" b="0" i="1" smtClean="0">
                        <a:latin typeface="Cambria Math" panose="02040503050406030204" pitchFamily="18" charset="0"/>
                      </a:rPr>
                      <m:t> </m:t>
                    </m:r>
                    <m:r>
                      <m:rPr>
                        <m:sty m:val="p"/>
                      </m:rPr>
                      <a:rPr kumimoji="1" lang="en-US" altLang="ja-JP" sz="3200" b="0" i="0" smtClean="0">
                        <a:latin typeface="Cambria Math" panose="02040503050406030204" pitchFamily="18" charset="0"/>
                      </a:rPr>
                      <m:t>s</m:t>
                    </m:r>
                  </m:oMath>
                </a14:m>
                <a:endParaRPr kumimoji="1" lang="en-US" altLang="ja-JP" sz="3200" dirty="0" smtClean="0"/>
              </a:p>
              <a:p>
                <a14:m>
                  <m:oMathPara xmlns:m="http://schemas.openxmlformats.org/officeDocument/2006/math">
                    <m:oMathParaPr>
                      <m:jc m:val="centerGroup"/>
                    </m:oMathParaPr>
                    <m:oMath xmlns:m="http://schemas.openxmlformats.org/officeDocument/2006/math">
                      <m:r>
                        <a:rPr kumimoji="1" lang="en-US" altLang="ja-JP" sz="3200" baseline="30000">
                          <a:latin typeface="Cambria Math" panose="02040503050406030204" pitchFamily="18" charset="0"/>
                        </a:rPr>
                        <m:t>4</m:t>
                      </m:r>
                      <m:r>
                        <m:rPr>
                          <m:sty m:val="p"/>
                        </m:rPr>
                        <a:rPr kumimoji="1" lang="en-US" altLang="ja-JP" sz="3200">
                          <a:latin typeface="Cambria Math" panose="02040503050406030204" pitchFamily="18" charset="0"/>
                        </a:rPr>
                        <m:t>He</m:t>
                      </m:r>
                      <m:r>
                        <a:rPr kumimoji="1" lang="en-US" altLang="ja-JP" sz="3200">
                          <a:latin typeface="Cambria Math" panose="02040503050406030204" pitchFamily="18" charset="0"/>
                        </a:rPr>
                        <m:t>+8</m:t>
                      </m:r>
                      <m:r>
                        <m:rPr>
                          <m:sty m:val="p"/>
                        </m:rPr>
                        <a:rPr kumimoji="1" lang="en-US" altLang="ja-JP" sz="3200">
                          <a:latin typeface="Cambria Math" panose="02040503050406030204" pitchFamily="18" charset="0"/>
                        </a:rPr>
                        <m:t>B</m:t>
                      </m:r>
                      <m:r>
                        <m:rPr>
                          <m:sty m:val="p"/>
                        </m:rPr>
                        <a:rPr kumimoji="1" lang="en-US" altLang="ja-JP" sz="3200">
                          <a:latin typeface="Cambria Math" panose="02040503050406030204" pitchFamily="18" charset="0"/>
                        </a:rPr>
                        <m:t>e</m:t>
                      </m:r>
                      <m:r>
                        <a:rPr kumimoji="1" lang="en-US" altLang="ja-JP" sz="3200" i="1">
                          <a:latin typeface="Cambria Math" panose="02040503050406030204" pitchFamily="18" charset="0"/>
                        </a:rPr>
                        <m:t>→</m:t>
                      </m:r>
                      <m:sSup>
                        <m:sSupPr>
                          <m:ctrlPr>
                            <a:rPr kumimoji="1" lang="en-US" altLang="ja-JP" sz="3200" b="0" i="1" smtClean="0">
                              <a:latin typeface="Cambria Math" panose="02040503050406030204" pitchFamily="18" charset="0"/>
                            </a:rPr>
                          </m:ctrlPr>
                        </m:sSupPr>
                        <m:e>
                          <m:r>
                            <m:rPr>
                              <m:sty m:val="p"/>
                            </m:rPr>
                            <a:rPr kumimoji="1" lang="en-US" altLang="ja-JP" sz="3200" b="0" i="0" smtClean="0">
                              <a:latin typeface="Cambria Math" panose="02040503050406030204" pitchFamily="18" charset="0"/>
                            </a:rPr>
                            <m:t>C</m:t>
                          </m:r>
                        </m:e>
                        <m:sup>
                          <m:r>
                            <a:rPr kumimoji="1" lang="en-US" altLang="ja-JP" sz="3200" b="0" i="1" smtClean="0">
                              <a:latin typeface="Cambria Math" panose="02040503050406030204" pitchFamily="18" charset="0"/>
                            </a:rPr>
                            <m:t>∗</m:t>
                          </m:r>
                        </m:sup>
                      </m:sSup>
                      <m:r>
                        <a:rPr kumimoji="1" lang="en-US" altLang="ja-JP" sz="3200" b="0" i="1" smtClean="0">
                          <a:latin typeface="Cambria Math" panose="02040503050406030204" pitchFamily="18" charset="0"/>
                        </a:rPr>
                        <m:t>→</m:t>
                      </m:r>
                      <m:r>
                        <m:rPr>
                          <m:sty m:val="p"/>
                        </m:rPr>
                        <a:rPr kumimoji="1" lang="en-US" altLang="ja-JP" sz="3200" b="0" i="0" smtClean="0">
                          <a:latin typeface="Cambria Math" panose="02040503050406030204" pitchFamily="18" charset="0"/>
                        </a:rPr>
                        <m:t>C</m:t>
                      </m:r>
                      <m:r>
                        <a:rPr kumimoji="1" lang="en-US" altLang="ja-JP" sz="3200" b="0" i="1" smtClean="0">
                          <a:latin typeface="Cambria Math" panose="02040503050406030204" pitchFamily="18" charset="0"/>
                        </a:rPr>
                        <m:t>+2</m:t>
                      </m:r>
                      <m:r>
                        <a:rPr kumimoji="1" lang="en-US" altLang="ja-JP" sz="3200" b="0" i="1" smtClean="0">
                          <a:latin typeface="Cambria Math" panose="02040503050406030204" pitchFamily="18" charset="0"/>
                        </a:rPr>
                        <m:t>𝛾</m:t>
                      </m:r>
                    </m:oMath>
                  </m:oMathPara>
                </a14:m>
                <a:endParaRPr kumimoji="1" lang="en-US" altLang="ja-JP" sz="3200" dirty="0" smtClean="0"/>
              </a:p>
            </p:txBody>
          </p:sp>
        </mc:Choice>
        <mc:Fallback>
          <p:sp>
            <p:nvSpPr>
              <p:cNvPr id="4" name="テキスト ボックス 3"/>
              <p:cNvSpPr txBox="1">
                <a:spLocks noRot="1" noChangeAspect="1" noMove="1" noResize="1" noEditPoints="1" noAdjustHandles="1" noChangeArrowheads="1" noChangeShapeType="1" noTextEdit="1"/>
              </p:cNvSpPr>
              <p:nvPr/>
            </p:nvSpPr>
            <p:spPr>
              <a:xfrm>
                <a:off x="439616" y="5628904"/>
                <a:ext cx="7675499" cy="3046988"/>
              </a:xfrm>
              <a:prstGeom prst="rect">
                <a:avLst/>
              </a:prstGeom>
              <a:blipFill rotWithShape="0">
                <a:blip r:embed="rId3"/>
                <a:stretch>
                  <a:fillRect l="-1986" t="-2600" r="-1350"/>
                </a:stretch>
              </a:blipFill>
            </p:spPr>
            <p:txBody>
              <a:bodyPr/>
              <a:lstStyle/>
              <a:p>
                <a:r>
                  <a:rPr lang="ja-JP" altLang="en-US">
                    <a:noFill/>
                  </a:rPr>
                  <a:t> </a:t>
                </a:r>
              </a:p>
            </p:txBody>
          </p:sp>
        </mc:Fallback>
      </mc:AlternateContent>
      <p:sp>
        <p:nvSpPr>
          <p:cNvPr id="5" name="テキスト ボックス 4"/>
          <p:cNvSpPr txBox="1"/>
          <p:nvPr/>
        </p:nvSpPr>
        <p:spPr>
          <a:xfrm>
            <a:off x="8668987" y="1492953"/>
            <a:ext cx="6627135" cy="2554545"/>
          </a:xfrm>
          <a:prstGeom prst="rect">
            <a:avLst/>
          </a:prstGeom>
          <a:noFill/>
        </p:spPr>
        <p:txBody>
          <a:bodyPr wrap="none" rtlCol="0">
            <a:spAutoFit/>
          </a:bodyPr>
          <a:lstStyle/>
          <a:p>
            <a:r>
              <a:rPr lang="en-US" altLang="ja-JP" sz="3200" b="1" dirty="0"/>
              <a:t>Early Asymptotic Giant </a:t>
            </a:r>
            <a:r>
              <a:rPr lang="en-US" altLang="ja-JP" sz="3200" b="1" dirty="0" smtClean="0"/>
              <a:t>Branch</a:t>
            </a:r>
          </a:p>
          <a:p>
            <a:r>
              <a:rPr kumimoji="1" lang="en-US" altLang="ja-JP" sz="3200" dirty="0"/>
              <a:t>CO</a:t>
            </a:r>
            <a:r>
              <a:rPr kumimoji="1" lang="ja-JP" altLang="en-US" sz="3200" dirty="0"/>
              <a:t>コアを囲む</a:t>
            </a:r>
            <a:r>
              <a:rPr kumimoji="1" lang="ja-JP" altLang="en-US" sz="3200" b="1" dirty="0" smtClean="0"/>
              <a:t>シェル</a:t>
            </a:r>
            <a:r>
              <a:rPr kumimoji="1" lang="ja-JP" altLang="en-US" sz="3200" b="1" dirty="0"/>
              <a:t>で</a:t>
            </a:r>
            <a:r>
              <a:rPr kumimoji="1" lang="ja-JP" altLang="en-US" sz="3200" b="1" dirty="0" smtClean="0"/>
              <a:t>のヘリウム燃焼</a:t>
            </a:r>
            <a:endParaRPr kumimoji="1" lang="en-US" altLang="ja-JP" sz="3200" b="1" dirty="0" smtClean="0"/>
          </a:p>
          <a:p>
            <a:endParaRPr kumimoji="1" lang="en-US" altLang="ja-JP" sz="3200" b="1" dirty="0"/>
          </a:p>
          <a:p>
            <a:r>
              <a:rPr lang="en-US" altLang="ja-JP" sz="3200" dirty="0"/>
              <a:t>T</a:t>
            </a:r>
            <a:r>
              <a:rPr lang="en-US" altLang="ja-JP" sz="3200" dirty="0" smtClean="0"/>
              <a:t>hermally </a:t>
            </a:r>
            <a:r>
              <a:rPr lang="en-US" altLang="ja-JP" sz="3200" dirty="0"/>
              <a:t>P</a:t>
            </a:r>
            <a:r>
              <a:rPr lang="en-US" altLang="ja-JP" sz="3200" dirty="0" smtClean="0"/>
              <a:t>ulsing AGB</a:t>
            </a:r>
          </a:p>
          <a:p>
            <a:r>
              <a:rPr kumimoji="1" lang="en-US" altLang="ja-JP" sz="3200" dirty="0" smtClean="0"/>
              <a:t>CO</a:t>
            </a:r>
            <a:r>
              <a:rPr kumimoji="1" lang="ja-JP" altLang="en-US" sz="3200" dirty="0" smtClean="0"/>
              <a:t>コアを囲むシェルでの水素燃焼</a:t>
            </a:r>
          </a:p>
        </p:txBody>
      </p:sp>
      <p:pic>
        <p:nvPicPr>
          <p:cNvPr id="6" name="図 5"/>
          <p:cNvPicPr>
            <a:picLocks noChangeAspect="1"/>
          </p:cNvPicPr>
          <p:nvPr/>
        </p:nvPicPr>
        <p:blipFill>
          <a:blip r:embed="rId4"/>
          <a:stretch>
            <a:fillRect/>
          </a:stretch>
        </p:blipFill>
        <p:spPr>
          <a:xfrm>
            <a:off x="8115115" y="4251366"/>
            <a:ext cx="5647308" cy="5640779"/>
          </a:xfrm>
          <a:prstGeom prst="rect">
            <a:avLst/>
          </a:prstGeom>
        </p:spPr>
      </p:pic>
      <p:pic>
        <p:nvPicPr>
          <p:cNvPr id="7" name="図 6"/>
          <p:cNvPicPr>
            <a:picLocks noChangeAspect="1"/>
          </p:cNvPicPr>
          <p:nvPr/>
        </p:nvPicPr>
        <p:blipFill>
          <a:blip r:embed="rId5"/>
          <a:stretch>
            <a:fillRect/>
          </a:stretch>
        </p:blipFill>
        <p:spPr>
          <a:xfrm>
            <a:off x="13762423" y="5464860"/>
            <a:ext cx="4354974" cy="2895886"/>
          </a:xfrm>
          <a:prstGeom prst="rect">
            <a:avLst/>
          </a:prstGeom>
        </p:spPr>
      </p:pic>
      <p:pic>
        <p:nvPicPr>
          <p:cNvPr id="8" name="図 7"/>
          <p:cNvPicPr>
            <a:picLocks noChangeAspect="1"/>
          </p:cNvPicPr>
          <p:nvPr/>
        </p:nvPicPr>
        <p:blipFill>
          <a:blip r:embed="rId6"/>
          <a:stretch>
            <a:fillRect/>
          </a:stretch>
        </p:blipFill>
        <p:spPr>
          <a:xfrm>
            <a:off x="3397320" y="9299225"/>
            <a:ext cx="2919375" cy="592920"/>
          </a:xfrm>
          <a:prstGeom prst="rect">
            <a:avLst/>
          </a:prstGeom>
        </p:spPr>
      </p:pic>
      <p:sp>
        <p:nvSpPr>
          <p:cNvPr id="9" name="テキスト ボックス 8"/>
          <p:cNvSpPr txBox="1"/>
          <p:nvPr/>
        </p:nvSpPr>
        <p:spPr>
          <a:xfrm>
            <a:off x="997527" y="9299225"/>
            <a:ext cx="2489784" cy="1077218"/>
          </a:xfrm>
          <a:prstGeom prst="rect">
            <a:avLst/>
          </a:prstGeom>
          <a:noFill/>
        </p:spPr>
        <p:txBody>
          <a:bodyPr wrap="none" rtlCol="0">
            <a:spAutoFit/>
          </a:bodyPr>
          <a:lstStyle/>
          <a:p>
            <a:r>
              <a:rPr kumimoji="1" lang="ja-JP" altLang="en-US" sz="3200" dirty="0" smtClean="0"/>
              <a:t>酸素もできる</a:t>
            </a:r>
            <a:endParaRPr kumimoji="1" lang="en-US" altLang="ja-JP" sz="3200" dirty="0" smtClean="0"/>
          </a:p>
          <a:p>
            <a:endParaRPr kumimoji="1" lang="ja-JP" altLang="en-US" sz="3200" dirty="0" smtClean="0"/>
          </a:p>
        </p:txBody>
      </p:sp>
      <mc:AlternateContent xmlns:mc="http://schemas.openxmlformats.org/markup-compatibility/2006" xmlns:a14="http://schemas.microsoft.com/office/drawing/2010/main">
        <mc:Choice Requires="a14">
          <p:sp>
            <p:nvSpPr>
              <p:cNvPr id="10" name="テキスト ボックス 9"/>
              <p:cNvSpPr txBox="1"/>
              <p:nvPr/>
            </p:nvSpPr>
            <p:spPr>
              <a:xfrm>
                <a:off x="13900067" y="8535839"/>
                <a:ext cx="2890920"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panose="02040503050406030204" pitchFamily="18" charset="0"/>
                        </a:rPr>
                        <m:t>𝐿</m:t>
                      </m:r>
                      <m:r>
                        <a:rPr kumimoji="1" lang="en-US" altLang="ja-JP" sz="3200" b="0" i="1" smtClean="0">
                          <a:latin typeface="Cambria Math" panose="02040503050406030204" pitchFamily="18" charset="0"/>
                        </a:rPr>
                        <m:t>=4</m:t>
                      </m:r>
                      <m:r>
                        <a:rPr kumimoji="1" lang="en-US" altLang="ja-JP" sz="3200" b="0" i="1" smtClean="0">
                          <a:latin typeface="Cambria Math" panose="02040503050406030204" pitchFamily="18" charset="0"/>
                        </a:rPr>
                        <m:t>𝜋</m:t>
                      </m:r>
                      <m:sSup>
                        <m:sSupPr>
                          <m:ctrlPr>
                            <a:rPr kumimoji="1" lang="en-US" altLang="ja-JP" sz="3200" b="0" i="1" smtClean="0">
                              <a:latin typeface="Cambria Math" panose="02040503050406030204" pitchFamily="18" charset="0"/>
                            </a:rPr>
                          </m:ctrlPr>
                        </m:sSupPr>
                        <m:e>
                          <m:r>
                            <a:rPr kumimoji="1" lang="en-US" altLang="ja-JP" sz="3200" b="0" i="1" smtClean="0">
                              <a:latin typeface="Cambria Math" panose="02040503050406030204" pitchFamily="18" charset="0"/>
                            </a:rPr>
                            <m:t>𝑅</m:t>
                          </m:r>
                        </m:e>
                        <m:sup>
                          <m:r>
                            <a:rPr kumimoji="1" lang="en-US" altLang="ja-JP" sz="3200" b="0" i="1" smtClean="0">
                              <a:latin typeface="Cambria Math" panose="02040503050406030204" pitchFamily="18" charset="0"/>
                            </a:rPr>
                            <m:t>2</m:t>
                          </m:r>
                        </m:sup>
                      </m:sSup>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𝜎</m:t>
                          </m:r>
                        </m:e>
                        <m:sub>
                          <m:r>
                            <m:rPr>
                              <m:sty m:val="p"/>
                            </m:rPr>
                            <a:rPr kumimoji="1" lang="en-US" altLang="ja-JP" sz="3200" b="0" i="0" smtClean="0">
                              <a:latin typeface="Cambria Math" panose="02040503050406030204" pitchFamily="18" charset="0"/>
                            </a:rPr>
                            <m:t>SB</m:t>
                          </m:r>
                        </m:sub>
                      </m:sSub>
                      <m:sSup>
                        <m:sSupPr>
                          <m:ctrlPr>
                            <a:rPr kumimoji="1" lang="en-US" altLang="ja-JP" sz="3200" b="0" i="1" smtClean="0">
                              <a:latin typeface="Cambria Math" panose="02040503050406030204" pitchFamily="18" charset="0"/>
                            </a:rPr>
                          </m:ctrlPr>
                        </m:sSupPr>
                        <m:e>
                          <m:r>
                            <a:rPr kumimoji="1" lang="en-US" altLang="ja-JP" sz="3200" b="0" i="1" smtClean="0">
                              <a:latin typeface="Cambria Math" panose="02040503050406030204" pitchFamily="18" charset="0"/>
                            </a:rPr>
                            <m:t>𝑇</m:t>
                          </m:r>
                        </m:e>
                        <m:sup>
                          <m:r>
                            <a:rPr kumimoji="1" lang="en-US" altLang="ja-JP" sz="3200" b="0" i="1" smtClean="0">
                              <a:latin typeface="Cambria Math" panose="02040503050406030204" pitchFamily="18" charset="0"/>
                            </a:rPr>
                            <m:t>4</m:t>
                          </m:r>
                        </m:sup>
                      </m:sSup>
                    </m:oMath>
                  </m:oMathPara>
                </a14:m>
                <a:endParaRPr kumimoji="1" lang="ja-JP" altLang="en-US" sz="3200" dirty="0" smtClean="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13900067" y="8535839"/>
                <a:ext cx="2890920" cy="492443"/>
              </a:xfrm>
              <a:prstGeom prst="rect">
                <a:avLst/>
              </a:prstGeom>
              <a:blipFill rotWithShape="0">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テキスト ボックス 10"/>
              <p:cNvSpPr txBox="1"/>
              <p:nvPr/>
            </p:nvSpPr>
            <p:spPr>
              <a:xfrm>
                <a:off x="13900067" y="9035660"/>
                <a:ext cx="4283417" cy="11200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𝜎</m:t>
                          </m:r>
                        </m:e>
                        <m:sub>
                          <m:r>
                            <m:rPr>
                              <m:sty m:val="p"/>
                            </m:rPr>
                            <a:rPr kumimoji="1" lang="en-US" altLang="ja-JP" sz="2400" b="0" i="0" smtClean="0">
                              <a:latin typeface="Cambria Math" panose="02040503050406030204" pitchFamily="18" charset="0"/>
                            </a:rPr>
                            <m:t>SB</m:t>
                          </m:r>
                        </m:sub>
                      </m:sSub>
                      <m:r>
                        <a:rPr kumimoji="1" lang="en-US" altLang="ja-JP" sz="2400" b="0" i="1" smtClean="0">
                          <a:latin typeface="Cambria Math" panose="02040503050406030204" pitchFamily="18" charset="0"/>
                        </a:rPr>
                        <m:t>=</m:t>
                      </m:r>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2</m:t>
                          </m:r>
                          <m:sSup>
                            <m:sSupPr>
                              <m:ctrlPr>
                                <a:rPr kumimoji="1" lang="en-US" altLang="ja-JP" sz="2400" b="0" i="1" smtClean="0">
                                  <a:latin typeface="Cambria Math" panose="02040503050406030204" pitchFamily="18" charset="0"/>
                                </a:rPr>
                              </m:ctrlPr>
                            </m:sSupPr>
                            <m:e>
                              <m:r>
                                <a:rPr kumimoji="1" lang="en-US" altLang="ja-JP" sz="2400" b="0" i="1" smtClean="0">
                                  <a:latin typeface="Cambria Math" panose="02040503050406030204" pitchFamily="18" charset="0"/>
                                </a:rPr>
                                <m:t>𝜋</m:t>
                              </m:r>
                            </m:e>
                            <m:sup>
                              <m:r>
                                <a:rPr kumimoji="1" lang="en-US" altLang="ja-JP" sz="2400" b="0" i="1" smtClean="0">
                                  <a:latin typeface="Cambria Math" panose="02040503050406030204" pitchFamily="18" charset="0"/>
                                </a:rPr>
                                <m:t>5</m:t>
                              </m:r>
                            </m:sup>
                          </m:sSup>
                          <m:sSup>
                            <m:sSupPr>
                              <m:ctrlPr>
                                <a:rPr kumimoji="1" lang="en-US" altLang="ja-JP" sz="2400" b="0" i="1" smtClean="0">
                                  <a:latin typeface="Cambria Math" panose="02040503050406030204" pitchFamily="18" charset="0"/>
                                </a:rPr>
                              </m:ctrlPr>
                            </m:sSupPr>
                            <m:e>
                              <m:r>
                                <a:rPr kumimoji="1" lang="en-US" altLang="ja-JP" sz="2400" b="0" i="1" smtClean="0">
                                  <a:latin typeface="Cambria Math" panose="02040503050406030204" pitchFamily="18" charset="0"/>
                                </a:rPr>
                                <m:t>𝑘</m:t>
                              </m:r>
                            </m:e>
                            <m:sup>
                              <m:r>
                                <a:rPr kumimoji="1" lang="en-US" altLang="ja-JP" sz="2400" b="0" i="1" smtClean="0">
                                  <a:latin typeface="Cambria Math" panose="02040503050406030204" pitchFamily="18" charset="0"/>
                                </a:rPr>
                                <m:t>5</m:t>
                              </m:r>
                            </m:sup>
                          </m:sSup>
                        </m:num>
                        <m:den>
                          <m:r>
                            <a:rPr kumimoji="1" lang="en-US" altLang="ja-JP" sz="2400" b="0" i="1" smtClean="0">
                              <a:latin typeface="Cambria Math" panose="02040503050406030204" pitchFamily="18" charset="0"/>
                            </a:rPr>
                            <m:t>15</m:t>
                          </m:r>
                          <m:sSup>
                            <m:sSupPr>
                              <m:ctrlPr>
                                <a:rPr kumimoji="1" lang="en-US" altLang="ja-JP" sz="2400" b="0" i="1" smtClean="0">
                                  <a:latin typeface="Cambria Math" panose="02040503050406030204" pitchFamily="18" charset="0"/>
                                </a:rPr>
                              </m:ctrlPr>
                            </m:sSupPr>
                            <m:e>
                              <m:r>
                                <a:rPr kumimoji="1" lang="en-US" altLang="ja-JP" sz="2400" b="0" i="1" smtClean="0">
                                  <a:latin typeface="Cambria Math" panose="02040503050406030204" pitchFamily="18" charset="0"/>
                                </a:rPr>
                                <m:t>𝑐</m:t>
                              </m:r>
                            </m:e>
                            <m:sup>
                              <m:r>
                                <a:rPr kumimoji="1" lang="en-US" altLang="ja-JP" sz="2400" b="0" i="1" smtClean="0">
                                  <a:latin typeface="Cambria Math" panose="02040503050406030204" pitchFamily="18" charset="0"/>
                                </a:rPr>
                                <m:t>2</m:t>
                              </m:r>
                            </m:sup>
                          </m:sSup>
                          <m:sSup>
                            <m:sSupPr>
                              <m:ctrlPr>
                                <a:rPr kumimoji="1" lang="en-US" altLang="ja-JP" sz="2400" b="0" i="1" smtClean="0">
                                  <a:latin typeface="Cambria Math" panose="02040503050406030204" pitchFamily="18" charset="0"/>
                                </a:rPr>
                              </m:ctrlPr>
                            </m:sSupPr>
                            <m:e>
                              <m:r>
                                <a:rPr kumimoji="1" lang="en-US" altLang="ja-JP" sz="2400" b="0" i="1" smtClean="0">
                                  <a:latin typeface="Cambria Math" panose="02040503050406030204" pitchFamily="18" charset="0"/>
                                </a:rPr>
                                <m:t>h</m:t>
                              </m:r>
                            </m:e>
                            <m:sup>
                              <m:r>
                                <a:rPr kumimoji="1" lang="en-US" altLang="ja-JP" sz="2400" b="0" i="1" smtClean="0">
                                  <a:latin typeface="Cambria Math" panose="02040503050406030204" pitchFamily="18" charset="0"/>
                                </a:rPr>
                                <m:t>3</m:t>
                              </m:r>
                            </m:sup>
                          </m:sSup>
                        </m:den>
                      </m:f>
                    </m:oMath>
                  </m:oMathPara>
                </a14:m>
                <a:endParaRPr kumimoji="1" lang="en-US" altLang="ja-JP" sz="2400"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≃5.67×</m:t>
                      </m:r>
                      <m:sSup>
                        <m:sSupPr>
                          <m:ctrlPr>
                            <a:rPr kumimoji="1" lang="en-US" altLang="ja-JP" sz="2400" b="0" i="1" smtClean="0">
                              <a:latin typeface="Cambria Math" panose="02040503050406030204" pitchFamily="18" charset="0"/>
                            </a:rPr>
                          </m:ctrlPr>
                        </m:sSupPr>
                        <m:e>
                          <m:r>
                            <a:rPr kumimoji="1" lang="en-US" altLang="ja-JP" sz="2400" b="0" i="1" smtClean="0">
                              <a:latin typeface="Cambria Math" panose="02040503050406030204" pitchFamily="18" charset="0"/>
                            </a:rPr>
                            <m:t>10</m:t>
                          </m:r>
                        </m:e>
                        <m:sup>
                          <m:r>
                            <a:rPr kumimoji="1" lang="en-US" altLang="ja-JP" sz="2400" b="0" i="1" smtClean="0">
                              <a:latin typeface="Cambria Math" panose="02040503050406030204" pitchFamily="18" charset="0"/>
                            </a:rPr>
                            <m:t>−5</m:t>
                          </m:r>
                        </m:sup>
                      </m:sSup>
                      <m:r>
                        <m:rPr>
                          <m:sty m:val="p"/>
                        </m:rPr>
                        <a:rPr kumimoji="1" lang="en-US" altLang="ja-JP" sz="2400" b="0" i="0" smtClean="0">
                          <a:latin typeface="Cambria Math" panose="02040503050406030204" pitchFamily="18" charset="0"/>
                        </a:rPr>
                        <m:t>erg</m:t>
                      </m:r>
                      <m:r>
                        <a:rPr kumimoji="1" lang="en-US" altLang="ja-JP" sz="2400" b="0" i="1" smtClean="0">
                          <a:latin typeface="Cambria Math" panose="02040503050406030204" pitchFamily="18" charset="0"/>
                        </a:rPr>
                        <m:t> </m:t>
                      </m:r>
                      <m:sSup>
                        <m:sSupPr>
                          <m:ctrlPr>
                            <a:rPr kumimoji="1" lang="en-US" altLang="ja-JP" sz="2400" b="0" i="1" smtClean="0">
                              <a:latin typeface="Cambria Math" panose="02040503050406030204" pitchFamily="18" charset="0"/>
                            </a:rPr>
                          </m:ctrlPr>
                        </m:sSupPr>
                        <m:e>
                          <m:r>
                            <m:rPr>
                              <m:sty m:val="p"/>
                            </m:rPr>
                            <a:rPr kumimoji="1" lang="en-US" altLang="ja-JP" sz="2400" b="0" i="0" smtClean="0">
                              <a:latin typeface="Cambria Math" panose="02040503050406030204" pitchFamily="18" charset="0"/>
                            </a:rPr>
                            <m:t>s</m:t>
                          </m:r>
                        </m:e>
                        <m:sup>
                          <m:r>
                            <a:rPr kumimoji="1" lang="en-US" altLang="ja-JP" sz="2400" b="0" i="0" smtClean="0">
                              <a:latin typeface="Cambria Math" panose="02040503050406030204" pitchFamily="18" charset="0"/>
                            </a:rPr>
                            <m:t>−1</m:t>
                          </m:r>
                        </m:sup>
                      </m:sSup>
                      <m:r>
                        <a:rPr kumimoji="1" lang="en-US" altLang="ja-JP" sz="2400" b="0" i="0" smtClean="0">
                          <a:latin typeface="Cambria Math" panose="02040503050406030204" pitchFamily="18" charset="0"/>
                        </a:rPr>
                        <m:t> </m:t>
                      </m:r>
                      <m:sSup>
                        <m:sSupPr>
                          <m:ctrlPr>
                            <a:rPr kumimoji="1" lang="en-US" altLang="ja-JP" sz="2400" b="0" i="1" smtClean="0">
                              <a:latin typeface="Cambria Math" panose="02040503050406030204" pitchFamily="18" charset="0"/>
                            </a:rPr>
                          </m:ctrlPr>
                        </m:sSupPr>
                        <m:e>
                          <m:r>
                            <m:rPr>
                              <m:sty m:val="p"/>
                            </m:rPr>
                            <a:rPr kumimoji="1" lang="en-US" altLang="ja-JP" sz="2400" b="0" i="0" smtClean="0">
                              <a:latin typeface="Cambria Math" panose="02040503050406030204" pitchFamily="18" charset="0"/>
                            </a:rPr>
                            <m:t>cm</m:t>
                          </m:r>
                        </m:e>
                        <m:sup>
                          <m:r>
                            <a:rPr kumimoji="1" lang="en-US" altLang="ja-JP" sz="2400" b="0" i="0" smtClean="0">
                              <a:latin typeface="Cambria Math" panose="02040503050406030204" pitchFamily="18" charset="0"/>
                            </a:rPr>
                            <m:t>−2</m:t>
                          </m:r>
                        </m:sup>
                      </m:sSup>
                      <m:r>
                        <a:rPr kumimoji="1" lang="en-US" altLang="ja-JP" sz="2400" b="0" i="0" smtClean="0">
                          <a:latin typeface="Cambria Math" panose="02040503050406030204" pitchFamily="18" charset="0"/>
                        </a:rPr>
                        <m:t> </m:t>
                      </m:r>
                      <m:sSup>
                        <m:sSupPr>
                          <m:ctrlPr>
                            <a:rPr kumimoji="1" lang="en-US" altLang="ja-JP" sz="2400" b="0" i="1" smtClean="0">
                              <a:latin typeface="Cambria Math" panose="02040503050406030204" pitchFamily="18" charset="0"/>
                            </a:rPr>
                          </m:ctrlPr>
                        </m:sSupPr>
                        <m:e>
                          <m:r>
                            <m:rPr>
                              <m:sty m:val="p"/>
                            </m:rPr>
                            <a:rPr kumimoji="1" lang="en-US" altLang="ja-JP" sz="2400" b="0" i="0" smtClean="0">
                              <a:latin typeface="Cambria Math" panose="02040503050406030204" pitchFamily="18" charset="0"/>
                            </a:rPr>
                            <m:t>K</m:t>
                          </m:r>
                        </m:e>
                        <m:sup>
                          <m:r>
                            <a:rPr kumimoji="1" lang="en-US" altLang="ja-JP" sz="2400" b="0" i="0" smtClean="0">
                              <a:latin typeface="Cambria Math" panose="02040503050406030204" pitchFamily="18" charset="0"/>
                            </a:rPr>
                            <m:t>−4</m:t>
                          </m:r>
                        </m:sup>
                      </m:sSup>
                    </m:oMath>
                  </m:oMathPara>
                </a14:m>
                <a:endParaRPr kumimoji="1" lang="ja-JP" altLang="en-US" sz="2400" dirty="0" smtClean="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13900067" y="9035660"/>
                <a:ext cx="4283417" cy="1120050"/>
              </a:xfrm>
              <a:prstGeom prst="rect">
                <a:avLst/>
              </a:prstGeom>
              <a:blipFill rotWithShape="0">
                <a:blip r:embed="rId8"/>
                <a:stretch>
                  <a:fillRect b="-8696"/>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51277298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Superluminal Motion</a:t>
            </a:r>
            <a:endParaRPr kumimoji="1" lang="ja-JP" altLang="en-US" dirty="0"/>
          </a:p>
        </p:txBody>
      </p:sp>
      <p:pic>
        <p:nvPicPr>
          <p:cNvPr id="32770" name="Picture 2" descr="「GW170817 radio」の画像検索結果"/>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5099" y="2172835"/>
            <a:ext cx="5058302" cy="515946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テキスト ボックス 2"/>
              <p:cNvSpPr txBox="1"/>
              <p:nvPr/>
            </p:nvSpPr>
            <p:spPr>
              <a:xfrm>
                <a:off x="10871926" y="1456307"/>
                <a:ext cx="1829282" cy="4524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𝑣</m:t>
                          </m:r>
                        </m:e>
                        <m:sub>
                          <m:r>
                            <m:rPr>
                              <m:sty m:val="p"/>
                            </m:rPr>
                            <a:rPr kumimoji="1" lang="en-US" altLang="ja-JP" sz="2700">
                              <a:latin typeface="Cambria Math" panose="02040503050406030204" pitchFamily="18" charset="0"/>
                            </a:rPr>
                            <m:t>app</m:t>
                          </m:r>
                        </m:sub>
                      </m:sSub>
                      <m:r>
                        <a:rPr kumimoji="1" lang="en-US" altLang="ja-JP" sz="2700" i="1">
                          <a:latin typeface="Cambria Math" panose="02040503050406030204" pitchFamily="18" charset="0"/>
                        </a:rPr>
                        <m:t>≃4.1</m:t>
                      </m:r>
                      <m:r>
                        <a:rPr kumimoji="1" lang="en-US" altLang="ja-JP" sz="2700" i="1">
                          <a:latin typeface="Cambria Math" panose="02040503050406030204" pitchFamily="18" charset="0"/>
                        </a:rPr>
                        <m:t>𝑐</m:t>
                      </m:r>
                    </m:oMath>
                  </m:oMathPara>
                </a14:m>
                <a:endParaRPr kumimoji="1" lang="ja-JP" altLang="en-US" sz="2700"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5724128" y="971021"/>
                <a:ext cx="1221616" cy="301686"/>
              </a:xfrm>
              <a:prstGeom prst="rect">
                <a:avLst/>
              </a:prstGeom>
              <a:blipFill rotWithShape="0">
                <a:blip r:embed="rId3"/>
                <a:stretch>
                  <a:fillRect l="-1500" r="-2500" b="-22000"/>
                </a:stretch>
              </a:blipFill>
            </p:spPr>
            <p:txBody>
              <a:bodyPr/>
              <a:lstStyle/>
              <a:p>
                <a:r>
                  <a:rPr lang="ja-JP" altLang="en-US">
                    <a:noFill/>
                  </a:rPr>
                  <a:t> </a:t>
                </a:r>
              </a:p>
            </p:txBody>
          </p:sp>
        </mc:Fallback>
      </mc:AlternateContent>
      <p:sp>
        <p:nvSpPr>
          <p:cNvPr id="4" name="テキスト ボックス 3"/>
          <p:cNvSpPr txBox="1"/>
          <p:nvPr/>
        </p:nvSpPr>
        <p:spPr>
          <a:xfrm>
            <a:off x="9467986" y="7860441"/>
            <a:ext cx="5429692" cy="1754326"/>
          </a:xfrm>
          <a:prstGeom prst="rect">
            <a:avLst/>
          </a:prstGeom>
          <a:noFill/>
        </p:spPr>
        <p:txBody>
          <a:bodyPr wrap="none" rtlCol="0">
            <a:spAutoFit/>
          </a:bodyPr>
          <a:lstStyle/>
          <a:p>
            <a:r>
              <a:rPr kumimoji="1" lang="en-US" altLang="ja-JP" sz="2700" dirty="0"/>
              <a:t>Evidence of relativistic jet.</a:t>
            </a:r>
          </a:p>
          <a:p>
            <a:endParaRPr lang="en-US" altLang="ja-JP" sz="2700" dirty="0"/>
          </a:p>
          <a:p>
            <a:r>
              <a:rPr kumimoji="1" lang="en-US" altLang="ja-JP" sz="2700" dirty="0"/>
              <a:t>If we are on-axis, a usual bright</a:t>
            </a:r>
          </a:p>
          <a:p>
            <a:r>
              <a:rPr lang="en-US" altLang="ja-JP" sz="2700" dirty="0"/>
              <a:t>gamma-ray burst would be seen.</a:t>
            </a:r>
            <a:endParaRPr kumimoji="1" lang="ja-JP" altLang="en-US" sz="2700" dirty="0"/>
          </a:p>
        </p:txBody>
      </p:sp>
      <p:pic>
        <p:nvPicPr>
          <p:cNvPr id="32772" name="Picture 4" descr="「GW170817 radio」の画像検索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873" y="1768679"/>
            <a:ext cx="5651843" cy="7846088"/>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1227307" y="1305526"/>
            <a:ext cx="3462807" cy="507831"/>
          </a:xfrm>
          <a:prstGeom prst="rect">
            <a:avLst/>
          </a:prstGeom>
          <a:noFill/>
        </p:spPr>
        <p:txBody>
          <a:bodyPr wrap="none" rtlCol="0">
            <a:spAutoFit/>
          </a:bodyPr>
          <a:lstStyle/>
          <a:p>
            <a:r>
              <a:rPr kumimoji="1" lang="en-US" altLang="ja-JP" sz="2700" dirty="0"/>
              <a:t>Afterglow spectrum</a:t>
            </a:r>
            <a:endParaRPr kumimoji="1" lang="ja-JP" altLang="en-US" sz="2700" dirty="0"/>
          </a:p>
        </p:txBody>
      </p:sp>
    </p:spTree>
    <p:extLst>
      <p:ext uri="{BB962C8B-B14F-4D97-AF65-F5344CB8AC3E}">
        <p14:creationId xmlns:p14="http://schemas.microsoft.com/office/powerpoint/2010/main" val="3473450192"/>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これも</a:t>
            </a:r>
            <a:r>
              <a:rPr kumimoji="1" lang="en-US" altLang="ja-JP" dirty="0" smtClean="0"/>
              <a:t>NS</a:t>
            </a:r>
            <a:r>
              <a:rPr kumimoji="1" lang="ja-JP" altLang="en-US" dirty="0" smtClean="0"/>
              <a:t>連星合体起源？</a:t>
            </a:r>
            <a:endParaRPr kumimoji="1" lang="ja-JP" altLang="en-US" dirty="0"/>
          </a:p>
        </p:txBody>
      </p:sp>
      <p:pic>
        <p:nvPicPr>
          <p:cNvPr id="3" name="図 2"/>
          <p:cNvPicPr>
            <a:picLocks noChangeAspect="1"/>
          </p:cNvPicPr>
          <p:nvPr/>
        </p:nvPicPr>
        <p:blipFill>
          <a:blip r:embed="rId2"/>
          <a:stretch>
            <a:fillRect/>
          </a:stretch>
        </p:blipFill>
        <p:spPr>
          <a:xfrm>
            <a:off x="147738" y="3088871"/>
            <a:ext cx="9964801" cy="5200200"/>
          </a:xfrm>
          <a:prstGeom prst="rect">
            <a:avLst/>
          </a:prstGeom>
        </p:spPr>
      </p:pic>
      <p:sp>
        <p:nvSpPr>
          <p:cNvPr id="4" name="テキスト ボックス 3"/>
          <p:cNvSpPr txBox="1"/>
          <p:nvPr/>
        </p:nvSpPr>
        <p:spPr>
          <a:xfrm>
            <a:off x="439616" y="1864426"/>
            <a:ext cx="8175636" cy="1077218"/>
          </a:xfrm>
          <a:prstGeom prst="rect">
            <a:avLst/>
          </a:prstGeom>
          <a:noFill/>
        </p:spPr>
        <p:txBody>
          <a:bodyPr wrap="none" rtlCol="0">
            <a:spAutoFit/>
          </a:bodyPr>
          <a:lstStyle/>
          <a:p>
            <a:r>
              <a:rPr lang="en-US" altLang="ja-JP" sz="3200" dirty="0"/>
              <a:t>GRB </a:t>
            </a:r>
            <a:r>
              <a:rPr lang="en-US" altLang="ja-JP" sz="3200" dirty="0" smtClean="0"/>
              <a:t>230307A</a:t>
            </a:r>
            <a:r>
              <a:rPr lang="ja-JP" altLang="en-US" sz="3200" dirty="0" smtClean="0"/>
              <a:t> </a:t>
            </a:r>
            <a:r>
              <a:rPr lang="en-US" altLang="ja-JP" sz="3200" dirty="0" smtClean="0"/>
              <a:t>z=0.065 </a:t>
            </a:r>
            <a:r>
              <a:rPr lang="ja-JP" altLang="en-US" sz="3200" dirty="0"/>
              <a:t>非常</a:t>
            </a:r>
            <a:r>
              <a:rPr lang="ja-JP" altLang="en-US" sz="3200" dirty="0" smtClean="0"/>
              <a:t>に</a:t>
            </a:r>
            <a:r>
              <a:rPr lang="ja-JP" altLang="en-US" sz="3200" dirty="0" smtClean="0"/>
              <a:t>明るい</a:t>
            </a:r>
            <a:endParaRPr lang="en-US" altLang="ja-JP" sz="3200" dirty="0" smtClean="0"/>
          </a:p>
          <a:p>
            <a:r>
              <a:rPr lang="ja-JP" altLang="en-US" sz="3200" dirty="0" smtClean="0"/>
              <a:t>光度曲線は、</a:t>
            </a:r>
            <a:r>
              <a:rPr lang="en-US" altLang="ja-JP" sz="3200" dirty="0" smtClean="0"/>
              <a:t>Long</a:t>
            </a:r>
            <a:r>
              <a:rPr lang="ja-JP" altLang="en-US" sz="3200" dirty="0" smtClean="0"/>
              <a:t>だが、残光は普通より暗い。</a:t>
            </a:r>
            <a:endParaRPr kumimoji="1" lang="ja-JP" altLang="en-US" sz="3200" dirty="0" smtClean="0"/>
          </a:p>
        </p:txBody>
      </p:sp>
      <p:pic>
        <p:nvPicPr>
          <p:cNvPr id="5" name="図 4"/>
          <p:cNvPicPr>
            <a:picLocks noChangeAspect="1"/>
          </p:cNvPicPr>
          <p:nvPr/>
        </p:nvPicPr>
        <p:blipFill>
          <a:blip r:embed="rId3"/>
          <a:stretch>
            <a:fillRect/>
          </a:stretch>
        </p:blipFill>
        <p:spPr>
          <a:xfrm>
            <a:off x="11226097" y="123859"/>
            <a:ext cx="6625219" cy="4956248"/>
          </a:xfrm>
          <a:prstGeom prst="rect">
            <a:avLst/>
          </a:prstGeom>
        </p:spPr>
      </p:pic>
      <p:sp>
        <p:nvSpPr>
          <p:cNvPr id="6" name="テキスト ボックス 5"/>
          <p:cNvSpPr txBox="1"/>
          <p:nvPr/>
        </p:nvSpPr>
        <p:spPr>
          <a:xfrm>
            <a:off x="12148456" y="5080107"/>
            <a:ext cx="5339923" cy="523220"/>
          </a:xfrm>
          <a:prstGeom prst="rect">
            <a:avLst/>
          </a:prstGeom>
          <a:noFill/>
        </p:spPr>
        <p:txBody>
          <a:bodyPr wrap="none" rtlCol="0">
            <a:spAutoFit/>
          </a:bodyPr>
          <a:lstStyle/>
          <a:p>
            <a:r>
              <a:rPr kumimoji="1" lang="ja-JP" altLang="en-US" sz="2800" dirty="0" smtClean="0"/>
              <a:t>可視の残光が</a:t>
            </a:r>
            <a:r>
              <a:rPr kumimoji="1" lang="en-US" altLang="ja-JP" sz="2800" dirty="0" err="1" smtClean="0"/>
              <a:t>Kilonova</a:t>
            </a:r>
            <a:r>
              <a:rPr kumimoji="1" lang="ja-JP" altLang="en-US" sz="2800" dirty="0" smtClean="0"/>
              <a:t>に似ている</a:t>
            </a:r>
          </a:p>
        </p:txBody>
      </p:sp>
      <p:pic>
        <p:nvPicPr>
          <p:cNvPr id="7" name="図 6"/>
          <p:cNvPicPr>
            <a:picLocks noChangeAspect="1"/>
          </p:cNvPicPr>
          <p:nvPr/>
        </p:nvPicPr>
        <p:blipFill>
          <a:blip r:embed="rId4"/>
          <a:stretch>
            <a:fillRect/>
          </a:stretch>
        </p:blipFill>
        <p:spPr>
          <a:xfrm>
            <a:off x="10509662" y="5603327"/>
            <a:ext cx="7235745" cy="4009150"/>
          </a:xfrm>
          <a:prstGeom prst="rect">
            <a:avLst/>
          </a:prstGeom>
        </p:spPr>
      </p:pic>
      <p:sp>
        <p:nvSpPr>
          <p:cNvPr id="8" name="テキスト ボックス 7"/>
          <p:cNvSpPr txBox="1"/>
          <p:nvPr/>
        </p:nvSpPr>
        <p:spPr>
          <a:xfrm>
            <a:off x="14630400" y="9612477"/>
            <a:ext cx="3020379" cy="584775"/>
          </a:xfrm>
          <a:prstGeom prst="rect">
            <a:avLst/>
          </a:prstGeom>
          <a:noFill/>
        </p:spPr>
        <p:txBody>
          <a:bodyPr wrap="none" rtlCol="0">
            <a:spAutoFit/>
          </a:bodyPr>
          <a:lstStyle/>
          <a:p>
            <a:r>
              <a:rPr kumimoji="1" lang="ja-JP" altLang="en-US" sz="3200" dirty="0" smtClean="0"/>
              <a:t>重元素の検出？</a:t>
            </a:r>
          </a:p>
        </p:txBody>
      </p:sp>
      <p:sp>
        <p:nvSpPr>
          <p:cNvPr id="9" name="テキスト ボックス 8"/>
          <p:cNvSpPr txBox="1"/>
          <p:nvPr/>
        </p:nvSpPr>
        <p:spPr>
          <a:xfrm>
            <a:off x="5783283" y="8704613"/>
            <a:ext cx="4075155" cy="584775"/>
          </a:xfrm>
          <a:prstGeom prst="rect">
            <a:avLst/>
          </a:prstGeom>
          <a:noFill/>
        </p:spPr>
        <p:txBody>
          <a:bodyPr wrap="none" rtlCol="0">
            <a:spAutoFit/>
          </a:bodyPr>
          <a:lstStyle/>
          <a:p>
            <a:r>
              <a:rPr kumimoji="1" lang="en-US" altLang="ja-JP" sz="3200" dirty="0" smtClean="0"/>
              <a:t>JWST</a:t>
            </a:r>
            <a:r>
              <a:rPr kumimoji="1" lang="ja-JP" altLang="en-US" sz="3200" dirty="0" smtClean="0"/>
              <a:t>観測 </a:t>
            </a:r>
            <a:r>
              <a:rPr kumimoji="1" lang="en-US" altLang="ja-JP" sz="3200" dirty="0" smtClean="0"/>
              <a:t>Levan+23</a:t>
            </a:r>
            <a:endParaRPr kumimoji="1" lang="ja-JP" altLang="en-US" sz="3200" dirty="0" smtClean="0"/>
          </a:p>
        </p:txBody>
      </p:sp>
    </p:spTree>
    <p:extLst>
      <p:ext uri="{BB962C8B-B14F-4D97-AF65-F5344CB8AC3E}">
        <p14:creationId xmlns:p14="http://schemas.microsoft.com/office/powerpoint/2010/main" val="406176759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85652" y="3621130"/>
            <a:ext cx="16387947" cy="3231334"/>
          </a:xfrm>
          <a:prstGeom prst="rect">
            <a:avLst/>
          </a:prstGeom>
          <a:noFill/>
        </p:spPr>
        <p:txBody>
          <a:bodyPr wrap="square" rtlCol="0">
            <a:spAutoFit/>
          </a:bodyPr>
          <a:lstStyle/>
          <a:p>
            <a:pPr algn="ctr"/>
            <a:r>
              <a:rPr lang="ja-JP" altLang="en-US" sz="13198" dirty="0" smtClean="0"/>
              <a:t>最高エネルギー宇宙線</a:t>
            </a:r>
            <a:endParaRPr lang="en-US" altLang="ja-JP" sz="13198" dirty="0" smtClean="0"/>
          </a:p>
          <a:p>
            <a:pPr algn="ctr"/>
            <a:r>
              <a:rPr lang="ja-JP" altLang="en-US" sz="7200" dirty="0" smtClean="0"/>
              <a:t>起源天体の謎に迫る</a:t>
            </a:r>
            <a:endParaRPr lang="en-US" altLang="ja-JP" sz="7200" dirty="0"/>
          </a:p>
        </p:txBody>
      </p:sp>
    </p:spTree>
    <p:extLst>
      <p:ext uri="{BB962C8B-B14F-4D97-AF65-F5344CB8AC3E}">
        <p14:creationId xmlns:p14="http://schemas.microsoft.com/office/powerpoint/2010/main" val="752033736"/>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最高エネルギー宇宙線</a:t>
            </a:r>
            <a:r>
              <a:rPr lang="ja-JP" altLang="en-US" dirty="0" smtClean="0"/>
              <a:t>の観測</a:t>
            </a:r>
            <a:endParaRPr kumimoji="1" lang="ja-JP" altLang="en-US" dirty="0"/>
          </a:p>
        </p:txBody>
      </p:sp>
      <p:pic>
        <p:nvPicPr>
          <p:cNvPr id="123906" name="Picture 2" descr="https://ars.els-cdn.com/content/image/1-s2.0-S0168900215008086-g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086" y="2165287"/>
            <a:ext cx="6662549" cy="4354266"/>
          </a:xfrm>
          <a:prstGeom prst="rect">
            <a:avLst/>
          </a:prstGeom>
          <a:noFill/>
          <a:extLst>
            <a:ext uri="{909E8E84-426E-40DD-AFC4-6F175D3DCCD1}">
              <a14:hiddenFill xmlns:a14="http://schemas.microsoft.com/office/drawing/2010/main">
                <a:solidFill>
                  <a:srgbClr val="FFFFFF"/>
                </a:solidFill>
              </a14:hiddenFill>
            </a:ext>
          </a:extLst>
        </p:spPr>
      </p:pic>
      <p:pic>
        <p:nvPicPr>
          <p:cNvPr id="123908" name="Picture 4" descr="Physics - 20 Years of Cosmic Rays at Pierre Au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024" y="6858731"/>
            <a:ext cx="6588042" cy="3294021"/>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676894" y="1425039"/>
            <a:ext cx="4115229" cy="584775"/>
          </a:xfrm>
          <a:prstGeom prst="rect">
            <a:avLst/>
          </a:prstGeom>
          <a:noFill/>
        </p:spPr>
        <p:txBody>
          <a:bodyPr wrap="none" rtlCol="0">
            <a:spAutoFit/>
          </a:bodyPr>
          <a:lstStyle/>
          <a:p>
            <a:r>
              <a:rPr kumimoji="1" lang="en-US" altLang="ja-JP" sz="3200" dirty="0" smtClean="0"/>
              <a:t>AUGER</a:t>
            </a:r>
            <a:r>
              <a:rPr kumimoji="1" lang="ja-JP" altLang="en-US" sz="3200" dirty="0" smtClean="0"/>
              <a:t>（アルゼンチン）</a:t>
            </a:r>
          </a:p>
        </p:txBody>
      </p:sp>
      <p:sp>
        <p:nvSpPr>
          <p:cNvPr id="8" name="テキスト ボックス 7"/>
          <p:cNvSpPr txBox="1"/>
          <p:nvPr/>
        </p:nvSpPr>
        <p:spPr>
          <a:xfrm>
            <a:off x="9011393" y="1331907"/>
            <a:ext cx="4525598" cy="584775"/>
          </a:xfrm>
          <a:prstGeom prst="rect">
            <a:avLst/>
          </a:prstGeom>
          <a:noFill/>
        </p:spPr>
        <p:txBody>
          <a:bodyPr wrap="none" rtlCol="0">
            <a:spAutoFit/>
          </a:bodyPr>
          <a:lstStyle/>
          <a:p>
            <a:r>
              <a:rPr kumimoji="1" lang="en-US" altLang="ja-JP" sz="3200" dirty="0" smtClean="0"/>
              <a:t>Telescope</a:t>
            </a:r>
            <a:r>
              <a:rPr kumimoji="1" lang="ja-JP" altLang="en-US" sz="3200" dirty="0" smtClean="0"/>
              <a:t> </a:t>
            </a:r>
            <a:r>
              <a:rPr kumimoji="1" lang="en-US" altLang="ja-JP" sz="3200" dirty="0" smtClean="0"/>
              <a:t>Array</a:t>
            </a:r>
            <a:r>
              <a:rPr kumimoji="1" lang="ja-JP" altLang="en-US" sz="3200" dirty="0" smtClean="0"/>
              <a:t>（ユタ）</a:t>
            </a:r>
          </a:p>
        </p:txBody>
      </p:sp>
      <p:pic>
        <p:nvPicPr>
          <p:cNvPr id="123910" name="Picture 6" descr="Map of the Telescope Array surface detector and the three fluorescence... |  Download Scientific 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9585" y="2165286"/>
            <a:ext cx="6755864" cy="7509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509744"/>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最高エネルギー宇宙線</a:t>
            </a:r>
            <a:endParaRPr kumimoji="1" lang="ja-JP" altLang="en-US" dirty="0"/>
          </a:p>
        </p:txBody>
      </p:sp>
      <p:pic>
        <p:nvPicPr>
          <p:cNvPr id="3" name="図 2"/>
          <p:cNvPicPr>
            <a:picLocks noChangeAspect="1"/>
          </p:cNvPicPr>
          <p:nvPr/>
        </p:nvPicPr>
        <p:blipFill>
          <a:blip r:embed="rId2"/>
          <a:stretch>
            <a:fillRect/>
          </a:stretch>
        </p:blipFill>
        <p:spPr>
          <a:xfrm>
            <a:off x="439616" y="2671948"/>
            <a:ext cx="8563016" cy="6670771"/>
          </a:xfrm>
          <a:prstGeom prst="rect">
            <a:avLst/>
          </a:prstGeom>
        </p:spPr>
      </p:pic>
      <p:sp>
        <p:nvSpPr>
          <p:cNvPr id="4" name="テキスト ボックス 3"/>
          <p:cNvSpPr txBox="1"/>
          <p:nvPr/>
        </p:nvSpPr>
        <p:spPr>
          <a:xfrm>
            <a:off x="5937662" y="9375976"/>
            <a:ext cx="2733441" cy="584775"/>
          </a:xfrm>
          <a:prstGeom prst="rect">
            <a:avLst/>
          </a:prstGeom>
          <a:noFill/>
        </p:spPr>
        <p:txBody>
          <a:bodyPr wrap="none" rtlCol="0">
            <a:spAutoFit/>
          </a:bodyPr>
          <a:lstStyle/>
          <a:p>
            <a:r>
              <a:rPr lang="en-US" altLang="ja-JP" sz="3200" dirty="0" smtClean="0"/>
              <a:t>Workman+22</a:t>
            </a:r>
            <a:endParaRPr kumimoji="1" lang="ja-JP" altLang="en-US" sz="3200" dirty="0" smtClean="0"/>
          </a:p>
        </p:txBody>
      </p:sp>
      <p:pic>
        <p:nvPicPr>
          <p:cNvPr id="5" name="図 4"/>
          <p:cNvPicPr>
            <a:picLocks noChangeAspect="1"/>
          </p:cNvPicPr>
          <p:nvPr/>
        </p:nvPicPr>
        <p:blipFill>
          <a:blip r:embed="rId3"/>
          <a:stretch>
            <a:fillRect/>
          </a:stretch>
        </p:blipFill>
        <p:spPr>
          <a:xfrm>
            <a:off x="10522445" y="3889777"/>
            <a:ext cx="5841753" cy="6070974"/>
          </a:xfrm>
          <a:prstGeom prst="rect">
            <a:avLst/>
          </a:prstGeom>
        </p:spPr>
      </p:pic>
      <p:pic>
        <p:nvPicPr>
          <p:cNvPr id="126978" name="Picture 2" descr="HP Joao: Resear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4020" y="0"/>
            <a:ext cx="6555629" cy="359286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テキスト ボックス 5"/>
              <p:cNvSpPr txBox="1"/>
              <p:nvPr/>
            </p:nvSpPr>
            <p:spPr>
              <a:xfrm>
                <a:off x="874374" y="1645487"/>
                <a:ext cx="8578952" cy="1077218"/>
              </a:xfrm>
              <a:prstGeom prst="rect">
                <a:avLst/>
              </a:prstGeom>
              <a:noFill/>
            </p:spPr>
            <p:txBody>
              <a:bodyPr wrap="none" rtlCol="0">
                <a:spAutoFit/>
              </a:bodyPr>
              <a:lstStyle/>
              <a:p>
                <a:r>
                  <a:rPr kumimoji="1" lang="en-US" altLang="ja-JP" sz="3200" dirty="0" smtClean="0"/>
                  <a:t>Required Energy </a:t>
                </a:r>
                <a:r>
                  <a:rPr kumimoji="1" lang="en-US" altLang="ja-JP" sz="3200" dirty="0" err="1" smtClean="0"/>
                  <a:t>Injevtion</a:t>
                </a:r>
                <a:r>
                  <a:rPr kumimoji="1" lang="en-US" altLang="ja-JP" sz="3200" dirty="0" smtClean="0"/>
                  <a:t>: </a:t>
                </a:r>
              </a:p>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panose="02040503050406030204" pitchFamily="18" charset="0"/>
                        </a:rPr>
                        <m:t>∼</m:t>
                      </m:r>
                      <m:sSup>
                        <m:sSupPr>
                          <m:ctrlPr>
                            <a:rPr kumimoji="1" lang="en-US" altLang="ja-JP" sz="3200" b="0" i="1" smtClean="0">
                              <a:latin typeface="Cambria Math" panose="02040503050406030204" pitchFamily="18" charset="0"/>
                            </a:rPr>
                          </m:ctrlPr>
                        </m:sSupPr>
                        <m:e>
                          <m:r>
                            <a:rPr kumimoji="1" lang="en-US" altLang="ja-JP" sz="3200" b="0" i="1" smtClean="0">
                              <a:latin typeface="Cambria Math" panose="02040503050406030204" pitchFamily="18" charset="0"/>
                            </a:rPr>
                            <m:t>10</m:t>
                          </m:r>
                        </m:e>
                        <m:sup>
                          <m:r>
                            <a:rPr kumimoji="1" lang="en-US" altLang="ja-JP" sz="3200" b="0" i="1" smtClean="0">
                              <a:latin typeface="Cambria Math" panose="02040503050406030204" pitchFamily="18" charset="0"/>
                            </a:rPr>
                            <m:t>44</m:t>
                          </m:r>
                        </m:sup>
                      </m:sSup>
                      <m:r>
                        <m:rPr>
                          <m:sty m:val="p"/>
                        </m:rPr>
                        <a:rPr kumimoji="1" lang="en-US" altLang="ja-JP" sz="3200" b="0" i="0" smtClean="0">
                          <a:latin typeface="Cambria Math" panose="02040503050406030204" pitchFamily="18" charset="0"/>
                        </a:rPr>
                        <m:t>erg</m:t>
                      </m:r>
                      <m:r>
                        <a:rPr kumimoji="1" lang="en-US" altLang="ja-JP" sz="3200" b="0" i="0" smtClean="0">
                          <a:latin typeface="Cambria Math" panose="02040503050406030204" pitchFamily="18" charset="0"/>
                        </a:rPr>
                        <m:t> </m:t>
                      </m:r>
                      <m:r>
                        <m:rPr>
                          <m:sty m:val="p"/>
                        </m:rPr>
                        <a:rPr kumimoji="1" lang="en-US" altLang="ja-JP" sz="3200" b="0" i="0" smtClean="0">
                          <a:latin typeface="Cambria Math" panose="02040503050406030204" pitchFamily="18" charset="0"/>
                        </a:rPr>
                        <m:t>Mp</m:t>
                      </m:r>
                      <m:sSup>
                        <m:sSupPr>
                          <m:ctrlPr>
                            <a:rPr kumimoji="1" lang="en-US" altLang="ja-JP" sz="3200" b="0" i="1" smtClean="0">
                              <a:latin typeface="Cambria Math" panose="02040503050406030204" pitchFamily="18" charset="0"/>
                            </a:rPr>
                          </m:ctrlPr>
                        </m:sSupPr>
                        <m:e>
                          <m:r>
                            <m:rPr>
                              <m:sty m:val="p"/>
                            </m:rPr>
                            <a:rPr kumimoji="1" lang="en-US" altLang="ja-JP" sz="3200" b="0" i="0" smtClean="0">
                              <a:latin typeface="Cambria Math" panose="02040503050406030204" pitchFamily="18" charset="0"/>
                            </a:rPr>
                            <m:t>c</m:t>
                          </m:r>
                        </m:e>
                        <m:sup>
                          <m:r>
                            <a:rPr kumimoji="1" lang="en-US" altLang="ja-JP" sz="3200" b="0" i="0" smtClean="0">
                              <a:latin typeface="Cambria Math" panose="02040503050406030204" pitchFamily="18" charset="0"/>
                            </a:rPr>
                            <m:t>−3</m:t>
                          </m:r>
                        </m:sup>
                      </m:sSup>
                      <m:r>
                        <m:rPr>
                          <m:sty m:val="p"/>
                        </m:rPr>
                        <a:rPr kumimoji="1" lang="en-US" altLang="ja-JP" sz="3200" b="0" i="0" smtClean="0">
                          <a:latin typeface="Cambria Math" panose="02040503050406030204" pitchFamily="18" charset="0"/>
                        </a:rPr>
                        <m:t>y</m:t>
                      </m:r>
                      <m:sSup>
                        <m:sSupPr>
                          <m:ctrlPr>
                            <a:rPr kumimoji="1" lang="en-US" altLang="ja-JP" sz="3200" b="0" i="1" smtClean="0">
                              <a:latin typeface="Cambria Math" panose="02040503050406030204" pitchFamily="18" charset="0"/>
                            </a:rPr>
                          </m:ctrlPr>
                        </m:sSupPr>
                        <m:e>
                          <m:r>
                            <m:rPr>
                              <m:sty m:val="p"/>
                            </m:rPr>
                            <a:rPr kumimoji="1" lang="en-US" altLang="ja-JP" sz="3200" b="0" i="0" smtClean="0">
                              <a:latin typeface="Cambria Math" panose="02040503050406030204" pitchFamily="18" charset="0"/>
                            </a:rPr>
                            <m:t>r</m:t>
                          </m:r>
                        </m:e>
                        <m:sup>
                          <m:r>
                            <a:rPr kumimoji="1" lang="en-US" altLang="ja-JP" sz="3200" b="0" i="0" smtClean="0">
                              <a:latin typeface="Cambria Math" panose="02040503050406030204" pitchFamily="18" charset="0"/>
                            </a:rPr>
                            <m:t>−1</m:t>
                          </m:r>
                        </m:sup>
                      </m:sSup>
                      <m:r>
                        <a:rPr kumimoji="1" lang="en-US" altLang="ja-JP" sz="3200" b="0" i="0" smtClean="0">
                          <a:latin typeface="Cambria Math" panose="02040503050406030204" pitchFamily="18" charset="0"/>
                        </a:rPr>
                        <m:t>@</m:t>
                      </m:r>
                      <m:sSup>
                        <m:sSupPr>
                          <m:ctrlPr>
                            <a:rPr kumimoji="1" lang="en-US" altLang="ja-JP" sz="3200" b="0" i="1" smtClean="0">
                              <a:latin typeface="Cambria Math" panose="02040503050406030204" pitchFamily="18" charset="0"/>
                            </a:rPr>
                          </m:ctrlPr>
                        </m:sSupPr>
                        <m:e>
                          <m:r>
                            <a:rPr kumimoji="1" lang="en-US" altLang="ja-JP" sz="3200" b="0" i="0" smtClean="0">
                              <a:latin typeface="Cambria Math" panose="02040503050406030204" pitchFamily="18" charset="0"/>
                            </a:rPr>
                            <m:t>10</m:t>
                          </m:r>
                        </m:e>
                        <m:sup>
                          <m:r>
                            <a:rPr kumimoji="1" lang="en-US" altLang="ja-JP" sz="3200" b="0" i="0" smtClean="0">
                              <a:latin typeface="Cambria Math" panose="02040503050406030204" pitchFamily="18" charset="0"/>
                            </a:rPr>
                            <m:t>19</m:t>
                          </m:r>
                        </m:sup>
                      </m:sSup>
                      <m:r>
                        <m:rPr>
                          <m:sty m:val="p"/>
                        </m:rPr>
                        <a:rPr kumimoji="1" lang="en-US" altLang="ja-JP" sz="3200" b="0" i="0" smtClean="0">
                          <a:latin typeface="Cambria Math" panose="02040503050406030204" pitchFamily="18" charset="0"/>
                        </a:rPr>
                        <m:t>eV</m:t>
                      </m:r>
                    </m:oMath>
                  </m:oMathPara>
                </a14:m>
                <a:endParaRPr kumimoji="1" lang="ja-JP" altLang="en-US" sz="3200" dirty="0" smtClean="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874374" y="1645487"/>
                <a:ext cx="8578952" cy="1077218"/>
              </a:xfrm>
              <a:prstGeom prst="rect">
                <a:avLst/>
              </a:prstGeom>
              <a:blipFill rotWithShape="0">
                <a:blip r:embed="rId5"/>
                <a:stretch>
                  <a:fillRect l="-1776" t="-7345"/>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924855929"/>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7863891" y="140115"/>
            <a:ext cx="3814650" cy="3946320"/>
          </a:xfrm>
          <a:prstGeom prst="rect">
            <a:avLst/>
          </a:prstGeom>
        </p:spPr>
      </p:pic>
      <p:pic>
        <p:nvPicPr>
          <p:cNvPr id="8" name="図 7"/>
          <p:cNvPicPr>
            <a:picLocks noChangeAspect="1"/>
          </p:cNvPicPr>
          <p:nvPr/>
        </p:nvPicPr>
        <p:blipFill>
          <a:blip r:embed="rId3"/>
          <a:stretch>
            <a:fillRect/>
          </a:stretch>
        </p:blipFill>
        <p:spPr>
          <a:xfrm>
            <a:off x="7976553" y="3266101"/>
            <a:ext cx="3701988" cy="3734685"/>
          </a:xfrm>
          <a:prstGeom prst="rect">
            <a:avLst/>
          </a:prstGeom>
        </p:spPr>
      </p:pic>
      <p:sp>
        <p:nvSpPr>
          <p:cNvPr id="2" name="タイトル 1"/>
          <p:cNvSpPr>
            <a:spLocks noGrp="1"/>
          </p:cNvSpPr>
          <p:nvPr>
            <p:ph type="title"/>
          </p:nvPr>
        </p:nvSpPr>
        <p:spPr/>
        <p:txBody>
          <a:bodyPr/>
          <a:lstStyle/>
          <a:p>
            <a:r>
              <a:rPr kumimoji="1" lang="ja-JP" altLang="en-US" dirty="0" smtClean="0"/>
              <a:t>異方性</a:t>
            </a:r>
            <a:endParaRPr kumimoji="1" lang="ja-JP" altLang="en-US" dirty="0"/>
          </a:p>
        </p:txBody>
      </p:sp>
      <p:pic>
        <p:nvPicPr>
          <p:cNvPr id="128002" name="Picture 2" descr="https://cfn-live-content-bucket-iop-org.s3.amazonaws.com/journals/0004-637X/935/2/170/revision1/apjac7d4ef1_hr.jpg?AWSAccessKeyId=AKIAYDKQL6LTV7YY2HIK&amp;Expires=1689238490&amp;Signature=vg9nGOozLJEoCVKUOgrttYny0Qs%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187" y="1089875"/>
            <a:ext cx="6803365" cy="4564368"/>
          </a:xfrm>
          <a:prstGeom prst="rect">
            <a:avLst/>
          </a:prstGeom>
          <a:noFill/>
          <a:extLst>
            <a:ext uri="{909E8E84-426E-40DD-AFC4-6F175D3DCCD1}">
              <a14:hiddenFill xmlns:a14="http://schemas.microsoft.com/office/drawing/2010/main">
                <a:solidFill>
                  <a:srgbClr val="FFFFFF"/>
                </a:solidFill>
              </a14:hiddenFill>
            </a:ext>
          </a:extLst>
        </p:spPr>
      </p:pic>
      <p:pic>
        <p:nvPicPr>
          <p:cNvPr id="128004" name="Picture 4" descr="https://cfn-live-content-bucket-iop-org.s3.amazonaws.com/journals/0004-637X/935/2/170/revision1/apjac7d4ef3_hr.jpg?AWSAccessKeyId=AKIAYDKQL6LTV7YY2HIK&amp;Expires=1689238490&amp;Signature=eFriBNdIXCCnxzpBkDZ%2Fp%2BCY9Zg%3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78541" y="370782"/>
            <a:ext cx="5911518" cy="938547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6176525" y="9607137"/>
            <a:ext cx="2111475" cy="584775"/>
          </a:xfrm>
          <a:prstGeom prst="rect">
            <a:avLst/>
          </a:prstGeom>
          <a:noFill/>
        </p:spPr>
        <p:txBody>
          <a:bodyPr wrap="none" rtlCol="0">
            <a:spAutoFit/>
          </a:bodyPr>
          <a:lstStyle/>
          <a:p>
            <a:r>
              <a:rPr lang="en-US" altLang="ja-JP" sz="3200" dirty="0" smtClean="0"/>
              <a:t>Abreu+22</a:t>
            </a:r>
            <a:endParaRPr kumimoji="1" lang="ja-JP" altLang="en-US" sz="3200" dirty="0" smtClean="0"/>
          </a:p>
        </p:txBody>
      </p:sp>
      <p:pic>
        <p:nvPicPr>
          <p:cNvPr id="4" name="図 3"/>
          <p:cNvPicPr>
            <a:picLocks noChangeAspect="1"/>
          </p:cNvPicPr>
          <p:nvPr/>
        </p:nvPicPr>
        <p:blipFill>
          <a:blip r:embed="rId6"/>
          <a:stretch>
            <a:fillRect/>
          </a:stretch>
        </p:blipFill>
        <p:spPr>
          <a:xfrm>
            <a:off x="591187" y="5654243"/>
            <a:ext cx="6487593" cy="4195082"/>
          </a:xfrm>
          <a:prstGeom prst="rect">
            <a:avLst/>
          </a:prstGeom>
        </p:spPr>
      </p:pic>
      <p:sp>
        <p:nvSpPr>
          <p:cNvPr id="5" name="テキスト ボックス 4"/>
          <p:cNvSpPr txBox="1"/>
          <p:nvPr/>
        </p:nvSpPr>
        <p:spPr>
          <a:xfrm>
            <a:off x="700644" y="9440883"/>
            <a:ext cx="2457724" cy="584775"/>
          </a:xfrm>
          <a:prstGeom prst="rect">
            <a:avLst/>
          </a:prstGeom>
          <a:noFill/>
        </p:spPr>
        <p:txBody>
          <a:bodyPr wrap="none" rtlCol="0">
            <a:spAutoFit/>
          </a:bodyPr>
          <a:lstStyle/>
          <a:p>
            <a:r>
              <a:rPr kumimoji="1" lang="en-US" altLang="ja-JP" sz="3200" dirty="0" smtClean="0"/>
              <a:t>Fargion+18</a:t>
            </a:r>
            <a:endParaRPr kumimoji="1" lang="ja-JP" altLang="en-US" sz="3200" dirty="0" smtClean="0"/>
          </a:p>
        </p:txBody>
      </p:sp>
      <p:pic>
        <p:nvPicPr>
          <p:cNvPr id="128006" name="Picture 6" descr="Messier 82 - Wikiped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21095" y="7523672"/>
            <a:ext cx="3211105" cy="2501986"/>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10224654" y="6852062"/>
            <a:ext cx="1018227" cy="584775"/>
          </a:xfrm>
          <a:prstGeom prst="rect">
            <a:avLst/>
          </a:prstGeom>
          <a:noFill/>
        </p:spPr>
        <p:txBody>
          <a:bodyPr wrap="none" rtlCol="0">
            <a:spAutoFit/>
          </a:bodyPr>
          <a:lstStyle/>
          <a:p>
            <a:r>
              <a:rPr kumimoji="1" lang="en-US" altLang="ja-JP" sz="3200" dirty="0" smtClean="0"/>
              <a:t>M82</a:t>
            </a:r>
            <a:endParaRPr kumimoji="1" lang="ja-JP" altLang="en-US" sz="3200" dirty="0" smtClean="0"/>
          </a:p>
        </p:txBody>
      </p:sp>
    </p:spTree>
    <p:extLst>
      <p:ext uri="{BB962C8B-B14F-4D97-AF65-F5344CB8AC3E}">
        <p14:creationId xmlns:p14="http://schemas.microsoft.com/office/powerpoint/2010/main" val="4204444959"/>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Hillas</a:t>
            </a:r>
            <a:r>
              <a:rPr kumimoji="1" lang="en-US" altLang="ja-JP" dirty="0" smtClean="0"/>
              <a:t> Plot</a:t>
            </a:r>
            <a:endParaRPr kumimoji="1" lang="ja-JP" altLang="en-US" dirty="0"/>
          </a:p>
        </p:txBody>
      </p:sp>
      <p:pic>
        <p:nvPicPr>
          <p:cNvPr id="23554" name="Picture 2" descr="「Hillas diagram」の画像検索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6204" y="2658814"/>
            <a:ext cx="7559786" cy="755978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テキスト ボックス 2"/>
              <p:cNvSpPr txBox="1"/>
              <p:nvPr/>
            </p:nvSpPr>
            <p:spPr>
              <a:xfrm>
                <a:off x="2934268" y="1524863"/>
                <a:ext cx="11630620" cy="923330"/>
              </a:xfrm>
              <a:prstGeom prst="rect">
                <a:avLst/>
              </a:prstGeom>
              <a:noFill/>
            </p:spPr>
            <p:txBody>
              <a:bodyPr wrap="none" rtlCol="0">
                <a:spAutoFit/>
              </a:bodyPr>
              <a:lstStyle/>
              <a:p>
                <a:r>
                  <a:rPr kumimoji="1" lang="en-US" altLang="ja-JP" sz="2700" dirty="0"/>
                  <a:t>The size </a:t>
                </a:r>
                <a14:m>
                  <m:oMath xmlns:m="http://schemas.openxmlformats.org/officeDocument/2006/math">
                    <m:r>
                      <a:rPr kumimoji="1" lang="en-US" altLang="ja-JP" sz="2700" i="1">
                        <a:latin typeface="Cambria Math" panose="02040503050406030204" pitchFamily="18" charset="0"/>
                      </a:rPr>
                      <m:t>𝑅</m:t>
                    </m:r>
                  </m:oMath>
                </a14:m>
                <a:r>
                  <a:rPr kumimoji="1" lang="en-US" altLang="ja-JP" sz="2700" dirty="0"/>
                  <a:t> of the accelerator should be larger than the Larmor radius.</a:t>
                </a:r>
              </a:p>
              <a:p>
                <a:r>
                  <a:rPr lang="en-US" altLang="ja-JP" sz="2700" dirty="0"/>
                  <a:t> </a:t>
                </a:r>
                <a14:m>
                  <m:oMath xmlns:m="http://schemas.openxmlformats.org/officeDocument/2006/math">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𝐸</m:t>
                        </m:r>
                      </m:e>
                      <m:sub>
                        <m:r>
                          <m:rPr>
                            <m:sty m:val="p"/>
                          </m:rPr>
                          <a:rPr lang="en-US" altLang="ja-JP" sz="2700" i="1">
                            <a:latin typeface="Cambria Math" panose="02040503050406030204" pitchFamily="18" charset="0"/>
                          </a:rPr>
                          <m:t>max</m:t>
                        </m:r>
                      </m:sub>
                    </m:sSub>
                    <m:r>
                      <a:rPr lang="en-US" altLang="ja-JP" sz="2700" i="1">
                        <a:latin typeface="Cambria Math" panose="02040503050406030204" pitchFamily="18" charset="0"/>
                      </a:rPr>
                      <m:t>=</m:t>
                    </m:r>
                    <m:r>
                      <a:rPr lang="en-US" altLang="ja-JP" sz="2700" i="1">
                        <a:latin typeface="Cambria Math" panose="02040503050406030204" pitchFamily="18" charset="0"/>
                      </a:rPr>
                      <m:t>𝑒𝐵𝑅</m:t>
                    </m:r>
                  </m:oMath>
                </a14:m>
                <a:endParaRPr kumimoji="1" lang="ja-JP" altLang="en-US" sz="2700" i="1"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431540" y="1016732"/>
                <a:ext cx="7823295" cy="646331"/>
              </a:xfrm>
              <a:prstGeom prst="rect">
                <a:avLst/>
              </a:prstGeom>
              <a:blipFill rotWithShape="0">
                <a:blip r:embed="rId3"/>
                <a:stretch>
                  <a:fillRect l="-701" t="-7547"/>
                </a:stretch>
              </a:blipFill>
            </p:spPr>
            <p:txBody>
              <a:bodyPr/>
              <a:lstStyle/>
              <a:p>
                <a:r>
                  <a:rPr lang="ja-JP" altLang="en-US">
                    <a:noFill/>
                  </a:rPr>
                  <a:t> </a:t>
                </a:r>
              </a:p>
            </p:txBody>
          </p:sp>
        </mc:Fallback>
      </mc:AlternateContent>
      <p:sp>
        <p:nvSpPr>
          <p:cNvPr id="4" name="テキスト ボックス 3"/>
          <p:cNvSpPr txBox="1"/>
          <p:nvPr/>
        </p:nvSpPr>
        <p:spPr>
          <a:xfrm>
            <a:off x="12168747" y="8814548"/>
            <a:ext cx="2422458" cy="507831"/>
          </a:xfrm>
          <a:prstGeom prst="rect">
            <a:avLst/>
          </a:prstGeom>
          <a:noFill/>
        </p:spPr>
        <p:txBody>
          <a:bodyPr wrap="none" rtlCol="0">
            <a:spAutoFit/>
          </a:bodyPr>
          <a:lstStyle/>
          <a:p>
            <a:r>
              <a:rPr kumimoji="1" lang="en-US" altLang="ja-JP" sz="2700" dirty="0" err="1"/>
              <a:t>Hillas</a:t>
            </a:r>
            <a:r>
              <a:rPr kumimoji="1" lang="en-US" altLang="ja-JP" sz="2700" dirty="0"/>
              <a:t> diagram</a:t>
            </a:r>
            <a:endParaRPr kumimoji="1" lang="ja-JP" altLang="en-US" sz="2700" dirty="0"/>
          </a:p>
        </p:txBody>
      </p:sp>
    </p:spTree>
    <p:extLst>
      <p:ext uri="{BB962C8B-B14F-4D97-AF65-F5344CB8AC3E}">
        <p14:creationId xmlns:p14="http://schemas.microsoft.com/office/powerpoint/2010/main" val="2692985918"/>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GZK cut-off</a:t>
            </a:r>
            <a:endParaRPr kumimoji="1" lang="ja-JP" altLang="en-US" dirty="0"/>
          </a:p>
        </p:txBody>
      </p:sp>
      <p:sp>
        <p:nvSpPr>
          <p:cNvPr id="3" name="テキスト ボックス 2"/>
          <p:cNvSpPr txBox="1"/>
          <p:nvPr/>
        </p:nvSpPr>
        <p:spPr>
          <a:xfrm>
            <a:off x="439616" y="1352763"/>
            <a:ext cx="5176417" cy="507831"/>
          </a:xfrm>
          <a:prstGeom prst="rect">
            <a:avLst/>
          </a:prstGeom>
          <a:noFill/>
        </p:spPr>
        <p:txBody>
          <a:bodyPr wrap="none" rtlCol="0">
            <a:spAutoFit/>
          </a:bodyPr>
          <a:lstStyle/>
          <a:p>
            <a:r>
              <a:rPr lang="en-US" altLang="ja-JP" sz="2700" dirty="0"/>
              <a:t>Greisen-</a:t>
            </a:r>
            <a:r>
              <a:rPr lang="en-US" altLang="ja-JP" sz="2700" dirty="0" err="1"/>
              <a:t>Zatsepin</a:t>
            </a:r>
            <a:r>
              <a:rPr lang="en-US" altLang="ja-JP" sz="2700" dirty="0"/>
              <a:t>-</a:t>
            </a:r>
            <a:r>
              <a:rPr lang="en-US" altLang="ja-JP" sz="2700" dirty="0" err="1"/>
              <a:t>Kuzmin</a:t>
            </a:r>
            <a:r>
              <a:rPr lang="en-US" altLang="ja-JP" sz="2700" dirty="0"/>
              <a:t> limit</a:t>
            </a:r>
            <a:endParaRPr kumimoji="1" lang="ja-JP" altLang="en-US" sz="2700" dirty="0"/>
          </a:p>
        </p:txBody>
      </p:sp>
      <mc:AlternateContent xmlns:mc="http://schemas.openxmlformats.org/markup-compatibility/2006" xmlns:a14="http://schemas.microsoft.com/office/drawing/2010/main">
        <mc:Choice Requires="a14">
          <p:sp>
            <p:nvSpPr>
              <p:cNvPr id="4" name="テキスト ボックス 3"/>
              <p:cNvSpPr txBox="1"/>
              <p:nvPr/>
            </p:nvSpPr>
            <p:spPr>
              <a:xfrm>
                <a:off x="730954" y="2228030"/>
                <a:ext cx="11936281" cy="2585323"/>
              </a:xfrm>
              <a:prstGeom prst="rect">
                <a:avLst/>
              </a:prstGeom>
              <a:noFill/>
            </p:spPr>
            <p:txBody>
              <a:bodyPr wrap="none" rtlCol="0">
                <a:spAutoFit/>
              </a:bodyPr>
              <a:lstStyle/>
              <a:p>
                <a:r>
                  <a:rPr kumimoji="1" lang="en-US" altLang="ja-JP" sz="2700" dirty="0"/>
                  <a:t>Ultra High-energy protons interact with cosmic microwave background.</a:t>
                </a:r>
              </a:p>
              <a:p>
                <a:r>
                  <a:rPr lang="en-US" altLang="ja-JP" sz="2700" dirty="0"/>
                  <a:t>Producing </a:t>
                </a:r>
                <a:r>
                  <a:rPr lang="en-US" altLang="ja-JP" sz="2700" dirty="0" err="1"/>
                  <a:t>pions</a:t>
                </a:r>
                <a:r>
                  <a:rPr lang="en-US" altLang="ja-JP" sz="2700" dirty="0"/>
                  <a:t>, they lose their energy. Energy loss timescale:</a:t>
                </a:r>
              </a:p>
              <a:p>
                <a:endParaRPr lang="en-US" altLang="ja-JP" sz="2700" dirty="0"/>
              </a:p>
              <a:p>
                <a:endParaRPr lang="en-US" altLang="ja-JP" sz="2700" dirty="0"/>
              </a:p>
              <a:p>
                <a:endParaRPr kumimoji="1" lang="en-US" altLang="ja-JP" sz="2700" dirty="0"/>
              </a:p>
              <a:p>
                <a:r>
                  <a:rPr kumimoji="1" lang="en-US" altLang="ja-JP" sz="2700" dirty="0"/>
                  <a:t>Only propagate </a:t>
                </a:r>
                <a14:m>
                  <m:oMath xmlns:m="http://schemas.openxmlformats.org/officeDocument/2006/math">
                    <m:r>
                      <a:rPr kumimoji="1" lang="en-US" altLang="ja-JP" sz="2700" i="1">
                        <a:latin typeface="Cambria Math" panose="02040503050406030204" pitchFamily="18" charset="0"/>
                      </a:rPr>
                      <m:t>∼100</m:t>
                    </m:r>
                    <m:r>
                      <m:rPr>
                        <m:sty m:val="p"/>
                      </m:rPr>
                      <a:rPr kumimoji="1" lang="en-US" altLang="ja-JP" sz="2700">
                        <a:latin typeface="Cambria Math" panose="02040503050406030204" pitchFamily="18" charset="0"/>
                      </a:rPr>
                      <m:t>Mpc</m:t>
                    </m:r>
                  </m:oMath>
                </a14:m>
                <a:endParaRPr kumimoji="1" lang="ja-JP" altLang="en-US" sz="27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730954" y="2228030"/>
                <a:ext cx="11936281" cy="2585323"/>
              </a:xfrm>
              <a:prstGeom prst="rect">
                <a:avLst/>
              </a:prstGeom>
              <a:blipFill rotWithShape="0">
                <a:blip r:embed="rId2"/>
                <a:stretch>
                  <a:fillRect l="-970" t="-1882" b="-4706"/>
                </a:stretch>
              </a:blipFill>
            </p:spPr>
            <p:txBody>
              <a:bodyPr/>
              <a:lstStyle/>
              <a:p>
                <a:r>
                  <a:rPr lang="ja-JP" altLang="en-US">
                    <a:noFill/>
                  </a:rPr>
                  <a:t> </a:t>
                </a:r>
              </a:p>
            </p:txBody>
          </p:sp>
        </mc:Fallback>
      </mc:AlternateContent>
      <p:pic>
        <p:nvPicPr>
          <p:cNvPr id="30724" name="Picture 4" descr="「TA cosmic ray spectrum」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9426" y="5180789"/>
            <a:ext cx="6981890" cy="4723917"/>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p:cNvPicPr>
            <a:picLocks noChangeAspect="1"/>
          </p:cNvPicPr>
          <p:nvPr/>
        </p:nvPicPr>
        <p:blipFill>
          <a:blip r:embed="rId4"/>
          <a:stretch>
            <a:fillRect/>
          </a:stretch>
        </p:blipFill>
        <p:spPr>
          <a:xfrm>
            <a:off x="1862553" y="3254460"/>
            <a:ext cx="8869004" cy="939214"/>
          </a:xfrm>
          <a:prstGeom prst="rect">
            <a:avLst/>
          </a:prstGeom>
        </p:spPr>
      </p:pic>
      <p:pic>
        <p:nvPicPr>
          <p:cNvPr id="7" name="図 6"/>
          <p:cNvPicPr>
            <a:picLocks noChangeAspect="1"/>
          </p:cNvPicPr>
          <p:nvPr/>
        </p:nvPicPr>
        <p:blipFill>
          <a:blip r:embed="rId5"/>
          <a:stretch>
            <a:fillRect/>
          </a:stretch>
        </p:blipFill>
        <p:spPr>
          <a:xfrm>
            <a:off x="2580148" y="5220104"/>
            <a:ext cx="6071770" cy="4229708"/>
          </a:xfrm>
          <a:prstGeom prst="rect">
            <a:avLst/>
          </a:prstGeom>
        </p:spPr>
      </p:pic>
      <p:pic>
        <p:nvPicPr>
          <p:cNvPr id="8" name="図 7"/>
          <p:cNvPicPr>
            <a:picLocks noChangeAspect="1"/>
          </p:cNvPicPr>
          <p:nvPr/>
        </p:nvPicPr>
        <p:blipFill>
          <a:blip r:embed="rId6"/>
          <a:stretch>
            <a:fillRect/>
          </a:stretch>
        </p:blipFill>
        <p:spPr>
          <a:xfrm>
            <a:off x="12540343" y="564269"/>
            <a:ext cx="5436784" cy="4029545"/>
          </a:xfrm>
          <a:prstGeom prst="rect">
            <a:avLst/>
          </a:prstGeom>
        </p:spPr>
      </p:pic>
    </p:spTree>
    <p:extLst>
      <p:ext uri="{BB962C8B-B14F-4D97-AF65-F5344CB8AC3E}">
        <p14:creationId xmlns:p14="http://schemas.microsoft.com/office/powerpoint/2010/main" val="241309108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PeV</a:t>
            </a:r>
            <a:r>
              <a:rPr kumimoji="1" lang="en-US" altLang="ja-JP" dirty="0" smtClean="0"/>
              <a:t> Neutrino</a:t>
            </a:r>
            <a:endParaRPr kumimoji="1" lang="ja-JP" altLang="en-US" dirty="0"/>
          </a:p>
        </p:txBody>
      </p:sp>
      <p:pic>
        <p:nvPicPr>
          <p:cNvPr id="129026" name="Picture 2" descr="Performance of IceCube-Gen2 in a multimessenger context. Upper panel: The high-energy astrophysical neutrino spectrum, compared to the extragalatic γ-ray spectrum measured by Fermi-LAT [42] and the highest energy cosmic ray spectrum measured by Telescope Array [82] and the Pierre Auger Observatory [83]. The grey bands represent the range of neutrino fluxes obtained in [84, 85]. The blue points are the median flux levels and 68% confidence intervals that would be obtained from 10 years of IceCube-Gen2 data, assuming that the flux from cosmic neutrino sources continues as Φ ∝ E −2.5 , and asuming a cosmogenic neutrino flux (10% proton fraction in the UHECR) as described in [53] (gray dotted lines). Lower panel: Sensitivity of IceCube and IceCube-Gen2 (optical + radio array) to detect the neutrino flux from a point source at the celestial equator with an average significance of 5σ after 10 years of observations. It is compared to the sensitivity of selected gamma-ray telescopes to detect gamma-ray point sources after typical observation periods indicated in brackets. The IceCube and IceCube-Gen2 sensitivities are calculated separately for each decade in energy, assuming a differential flux dN/dE ∝ E −2 in that decade only. For details about the calculation of the sensitivities for the shown gamma-ray telescopes please refer to [86-89] where these sensitivities were taken from. Neutrino fluxes in the upper (lower) panel are shown as the all-flavor (per flavor) sum of neutrino and anti-neutrino flux, assuming an equal flux in all flav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461" y="2438914"/>
            <a:ext cx="8096250" cy="6572251"/>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4857008" y="9476509"/>
            <a:ext cx="2545890" cy="584775"/>
          </a:xfrm>
          <a:prstGeom prst="rect">
            <a:avLst/>
          </a:prstGeom>
          <a:noFill/>
        </p:spPr>
        <p:txBody>
          <a:bodyPr wrap="none" rtlCol="0">
            <a:spAutoFit/>
          </a:bodyPr>
          <a:lstStyle/>
          <a:p>
            <a:r>
              <a:rPr kumimoji="1" lang="en-US" altLang="ja-JP" sz="3200" dirty="0" smtClean="0"/>
              <a:t>Aartsen+19</a:t>
            </a:r>
            <a:endParaRPr kumimoji="1" lang="ja-JP" altLang="en-US" sz="3200" dirty="0" smtClean="0"/>
          </a:p>
        </p:txBody>
      </p:sp>
      <p:sp>
        <p:nvSpPr>
          <p:cNvPr id="4" name="テキスト ボックス 3"/>
          <p:cNvSpPr txBox="1"/>
          <p:nvPr/>
        </p:nvSpPr>
        <p:spPr>
          <a:xfrm>
            <a:off x="1258784" y="1686296"/>
            <a:ext cx="6510115" cy="584775"/>
          </a:xfrm>
          <a:prstGeom prst="rect">
            <a:avLst/>
          </a:prstGeom>
          <a:noFill/>
        </p:spPr>
        <p:txBody>
          <a:bodyPr wrap="none" rtlCol="0">
            <a:spAutoFit/>
          </a:bodyPr>
          <a:lstStyle/>
          <a:p>
            <a:r>
              <a:rPr kumimoji="1" lang="ja-JP" altLang="en-US" sz="3200" dirty="0" smtClean="0"/>
              <a:t>最高エネルギー宇宙線と同一起源？</a:t>
            </a:r>
          </a:p>
        </p:txBody>
      </p:sp>
      <p:sp>
        <p:nvSpPr>
          <p:cNvPr id="5" name="テキスト ボックス 4"/>
          <p:cNvSpPr txBox="1"/>
          <p:nvPr/>
        </p:nvSpPr>
        <p:spPr>
          <a:xfrm>
            <a:off x="9761446" y="3447090"/>
            <a:ext cx="6548588" cy="1384995"/>
          </a:xfrm>
          <a:prstGeom prst="rect">
            <a:avLst/>
          </a:prstGeom>
          <a:noFill/>
        </p:spPr>
        <p:txBody>
          <a:bodyPr wrap="none" rtlCol="0">
            <a:spAutoFit/>
          </a:bodyPr>
          <a:lstStyle/>
          <a:p>
            <a:r>
              <a:rPr kumimoji="1" lang="en-US" altLang="ja-JP" sz="2800" dirty="0" smtClean="0"/>
              <a:t>Fermi</a:t>
            </a:r>
            <a:r>
              <a:rPr kumimoji="1" lang="ja-JP" altLang="en-US" sz="2800" dirty="0" smtClean="0"/>
              <a:t>のガンマ線に矛盾しないためには、</a:t>
            </a:r>
            <a:endParaRPr kumimoji="1" lang="en-US" altLang="ja-JP" sz="2800" dirty="0" smtClean="0"/>
          </a:p>
          <a:p>
            <a:r>
              <a:rPr kumimoji="1" lang="ja-JP" altLang="en-US" sz="2800" dirty="0"/>
              <a:t>ガンマ</a:t>
            </a:r>
            <a:r>
              <a:rPr kumimoji="1" lang="ja-JP" altLang="en-US" sz="2800" dirty="0" smtClean="0"/>
              <a:t>線は吸収してしまう</a:t>
            </a:r>
            <a:r>
              <a:rPr kumimoji="1" lang="en-US" altLang="ja-JP" sz="2800" dirty="0" smtClean="0"/>
              <a:t>Hidden</a:t>
            </a:r>
            <a:r>
              <a:rPr kumimoji="1" lang="ja-JP" altLang="en-US" sz="2800" dirty="0" smtClean="0"/>
              <a:t> </a:t>
            </a:r>
            <a:r>
              <a:rPr kumimoji="1" lang="en-US" altLang="ja-JP" sz="2800" dirty="0" smtClean="0"/>
              <a:t>Source</a:t>
            </a:r>
          </a:p>
          <a:p>
            <a:r>
              <a:rPr kumimoji="1" lang="ja-JP" altLang="en-US" sz="2800" dirty="0" smtClean="0"/>
              <a:t>が望ましい。</a:t>
            </a:r>
          </a:p>
        </p:txBody>
      </p:sp>
      <p:pic>
        <p:nvPicPr>
          <p:cNvPr id="129028" name="Picture 4" descr="Fig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1795" y="4893957"/>
            <a:ext cx="5556456" cy="4589634"/>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12884728" y="9310255"/>
            <a:ext cx="2545890" cy="584775"/>
          </a:xfrm>
          <a:prstGeom prst="rect">
            <a:avLst/>
          </a:prstGeom>
          <a:noFill/>
        </p:spPr>
        <p:txBody>
          <a:bodyPr wrap="none" rtlCol="0">
            <a:spAutoFit/>
          </a:bodyPr>
          <a:lstStyle/>
          <a:p>
            <a:r>
              <a:rPr lang="en-US" altLang="ja-JP" sz="3200" dirty="0" smtClean="0"/>
              <a:t>Aartsen</a:t>
            </a:r>
            <a:r>
              <a:rPr kumimoji="1" lang="en-US" altLang="ja-JP" sz="3200" dirty="0" smtClean="0"/>
              <a:t>+20</a:t>
            </a:r>
            <a:endParaRPr lang="en-US" altLang="ja-JP" sz="3200" dirty="0"/>
          </a:p>
        </p:txBody>
      </p:sp>
      <p:sp>
        <p:nvSpPr>
          <p:cNvPr id="7" name="テキスト ボックス 6"/>
          <p:cNvSpPr txBox="1"/>
          <p:nvPr/>
        </p:nvSpPr>
        <p:spPr>
          <a:xfrm>
            <a:off x="15085815" y="8083681"/>
            <a:ext cx="2765501" cy="584775"/>
          </a:xfrm>
          <a:prstGeom prst="rect">
            <a:avLst/>
          </a:prstGeom>
          <a:noFill/>
        </p:spPr>
        <p:txBody>
          <a:bodyPr wrap="none" rtlCol="0">
            <a:spAutoFit/>
          </a:bodyPr>
          <a:lstStyle/>
          <a:p>
            <a:r>
              <a:rPr kumimoji="1" lang="ja-JP" altLang="en-US" sz="3200" dirty="0" smtClean="0"/>
              <a:t>ベキは</a:t>
            </a:r>
            <a:r>
              <a:rPr kumimoji="1" lang="en-US" altLang="ja-JP" sz="3200" dirty="0" smtClean="0"/>
              <a:t>2.5</a:t>
            </a:r>
            <a:r>
              <a:rPr kumimoji="1" lang="ja-JP" altLang="en-US" sz="3200" dirty="0" smtClean="0"/>
              <a:t>程度</a:t>
            </a:r>
          </a:p>
        </p:txBody>
      </p:sp>
      <p:pic>
        <p:nvPicPr>
          <p:cNvPr id="10" name="Picture 2" descr="ãIceCube neutrinoãã®ç»åæ¤ç´¢çµ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1446" y="120366"/>
            <a:ext cx="6047739" cy="3401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647258"/>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Gamma-ray Background</a:t>
            </a:r>
            <a:endParaRPr kumimoji="1" lang="ja-JP" altLang="en-US" dirty="0"/>
          </a:p>
        </p:txBody>
      </p:sp>
      <p:pic>
        <p:nvPicPr>
          <p:cNvPr id="3" name="図 2"/>
          <p:cNvPicPr>
            <a:picLocks noChangeAspect="1"/>
          </p:cNvPicPr>
          <p:nvPr/>
        </p:nvPicPr>
        <p:blipFill>
          <a:blip r:embed="rId2"/>
          <a:stretch>
            <a:fillRect/>
          </a:stretch>
        </p:blipFill>
        <p:spPr>
          <a:xfrm>
            <a:off x="8410334" y="2092643"/>
            <a:ext cx="7535210" cy="5318065"/>
          </a:xfrm>
          <a:prstGeom prst="rect">
            <a:avLst/>
          </a:prstGeom>
        </p:spPr>
      </p:pic>
      <p:sp>
        <p:nvSpPr>
          <p:cNvPr id="4" name="テキスト ボックス 3"/>
          <p:cNvSpPr txBox="1"/>
          <p:nvPr/>
        </p:nvSpPr>
        <p:spPr>
          <a:xfrm>
            <a:off x="11202407" y="7492410"/>
            <a:ext cx="3674404" cy="507831"/>
          </a:xfrm>
          <a:prstGeom prst="rect">
            <a:avLst/>
          </a:prstGeom>
          <a:noFill/>
        </p:spPr>
        <p:txBody>
          <a:bodyPr wrap="none" rtlCol="0">
            <a:spAutoFit/>
          </a:bodyPr>
          <a:lstStyle/>
          <a:p>
            <a:r>
              <a:rPr kumimoji="1" lang="en-US" altLang="ja-JP" sz="2700" dirty="0"/>
              <a:t>Inoue &amp; Tanaka 2016</a:t>
            </a:r>
            <a:endParaRPr kumimoji="1" lang="ja-JP" altLang="en-US" sz="2700" dirty="0"/>
          </a:p>
        </p:txBody>
      </p:sp>
      <p:pic>
        <p:nvPicPr>
          <p:cNvPr id="5" name="図 4"/>
          <p:cNvPicPr>
            <a:picLocks noChangeAspect="1"/>
          </p:cNvPicPr>
          <p:nvPr/>
        </p:nvPicPr>
        <p:blipFill>
          <a:blip r:embed="rId3"/>
          <a:stretch>
            <a:fillRect/>
          </a:stretch>
        </p:blipFill>
        <p:spPr>
          <a:xfrm>
            <a:off x="2249854" y="2200638"/>
            <a:ext cx="6694949" cy="4842774"/>
          </a:xfrm>
          <a:prstGeom prst="rect">
            <a:avLst/>
          </a:prstGeom>
        </p:spPr>
      </p:pic>
      <p:sp>
        <p:nvSpPr>
          <p:cNvPr id="6" name="テキスト ボックス 5"/>
          <p:cNvSpPr txBox="1"/>
          <p:nvPr/>
        </p:nvSpPr>
        <p:spPr>
          <a:xfrm>
            <a:off x="4290707" y="7492410"/>
            <a:ext cx="2334293" cy="507831"/>
          </a:xfrm>
          <a:prstGeom prst="rect">
            <a:avLst/>
          </a:prstGeom>
          <a:noFill/>
        </p:spPr>
        <p:txBody>
          <a:bodyPr wrap="none" rtlCol="0">
            <a:spAutoFit/>
          </a:bodyPr>
          <a:lstStyle/>
          <a:p>
            <a:r>
              <a:rPr kumimoji="1" lang="en-US" altLang="ja-JP" sz="2700" dirty="0" err="1"/>
              <a:t>Ajello</a:t>
            </a:r>
            <a:r>
              <a:rPr kumimoji="1" lang="en-US" altLang="ja-JP" sz="2700" dirty="0"/>
              <a:t>+ 2015</a:t>
            </a:r>
            <a:endParaRPr kumimoji="1" lang="ja-JP" altLang="en-US" sz="2700" dirty="0"/>
          </a:p>
        </p:txBody>
      </p:sp>
      <p:sp>
        <p:nvSpPr>
          <p:cNvPr id="7" name="テキスト ボックス 6"/>
          <p:cNvSpPr txBox="1"/>
          <p:nvPr/>
        </p:nvSpPr>
        <p:spPr>
          <a:xfrm>
            <a:off x="4054393" y="8357082"/>
            <a:ext cx="8364790" cy="584775"/>
          </a:xfrm>
          <a:prstGeom prst="rect">
            <a:avLst/>
          </a:prstGeom>
          <a:noFill/>
        </p:spPr>
        <p:txBody>
          <a:bodyPr wrap="none" rtlCol="0">
            <a:spAutoFit/>
          </a:bodyPr>
          <a:lstStyle/>
          <a:p>
            <a:r>
              <a:rPr kumimoji="1" lang="ja-JP" altLang="en-US" sz="3200" dirty="0" smtClean="0"/>
              <a:t>ガンマ線背景放射はブレーザーでほぼ説明可能</a:t>
            </a:r>
            <a:endParaRPr kumimoji="1" lang="ja-JP" altLang="en-US" sz="3200" dirty="0"/>
          </a:p>
        </p:txBody>
      </p:sp>
      <p:sp>
        <p:nvSpPr>
          <p:cNvPr id="8" name="テキスト ボックス 7"/>
          <p:cNvSpPr txBox="1"/>
          <p:nvPr/>
        </p:nvSpPr>
        <p:spPr>
          <a:xfrm>
            <a:off x="4429496" y="9239003"/>
            <a:ext cx="7614585" cy="584775"/>
          </a:xfrm>
          <a:prstGeom prst="rect">
            <a:avLst/>
          </a:prstGeom>
          <a:noFill/>
        </p:spPr>
        <p:txBody>
          <a:bodyPr wrap="none" rtlCol="0">
            <a:spAutoFit/>
          </a:bodyPr>
          <a:lstStyle/>
          <a:p>
            <a:r>
              <a:rPr kumimoji="1" lang="en-US" altLang="ja-JP" sz="3200" dirty="0" smtClean="0">
                <a:solidFill>
                  <a:srgbClr val="FF0000"/>
                </a:solidFill>
              </a:rPr>
              <a:t>UHECR</a:t>
            </a:r>
            <a:r>
              <a:rPr kumimoji="1" lang="ja-JP" altLang="en-US" sz="3200" dirty="0" smtClean="0">
                <a:solidFill>
                  <a:srgbClr val="FF0000"/>
                </a:solidFill>
              </a:rPr>
              <a:t>やニュートリノ源としても支配的か？</a:t>
            </a:r>
          </a:p>
        </p:txBody>
      </p:sp>
    </p:spTree>
    <p:extLst>
      <p:ext uri="{BB962C8B-B14F-4D97-AF65-F5344CB8AC3E}">
        <p14:creationId xmlns:p14="http://schemas.microsoft.com/office/powerpoint/2010/main" val="8771191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星の</a:t>
            </a:r>
            <a:r>
              <a:rPr lang="ja-JP" altLang="en-US" dirty="0" smtClean="0"/>
              <a:t>進化（＞</a:t>
            </a:r>
            <a:r>
              <a:rPr lang="en-US" altLang="ja-JP" dirty="0" smtClean="0"/>
              <a:t>8</a:t>
            </a:r>
            <a:r>
              <a:rPr lang="ja-JP" altLang="en-US" dirty="0" smtClean="0"/>
              <a:t>太陽質量）</a:t>
            </a:r>
            <a:endParaRPr kumimoji="1" lang="ja-JP" altLang="en-US" dirty="0"/>
          </a:p>
        </p:txBody>
      </p:sp>
      <p:sp>
        <p:nvSpPr>
          <p:cNvPr id="3" name="テキスト ボックス 2"/>
          <p:cNvSpPr txBox="1"/>
          <p:nvPr/>
        </p:nvSpPr>
        <p:spPr>
          <a:xfrm>
            <a:off x="439616" y="1650670"/>
            <a:ext cx="3512500" cy="584775"/>
          </a:xfrm>
          <a:prstGeom prst="rect">
            <a:avLst/>
          </a:prstGeom>
          <a:noFill/>
        </p:spPr>
        <p:txBody>
          <a:bodyPr wrap="none" rtlCol="0">
            <a:spAutoFit/>
          </a:bodyPr>
          <a:lstStyle/>
          <a:p>
            <a:r>
              <a:rPr kumimoji="1" lang="ja-JP" altLang="en-US" sz="3200" dirty="0" smtClean="0"/>
              <a:t>炭素燃焼 </a:t>
            </a:r>
            <a:r>
              <a:rPr kumimoji="1" lang="en-US" altLang="ja-JP" sz="3200" dirty="0" smtClean="0"/>
              <a:t>6x10</a:t>
            </a:r>
            <a:r>
              <a:rPr kumimoji="1" lang="en-US" altLang="ja-JP" sz="3200" baseline="30000" dirty="0" smtClean="0"/>
              <a:t>8</a:t>
            </a:r>
            <a:r>
              <a:rPr kumimoji="1" lang="en-US" altLang="ja-JP" sz="3200" dirty="0" smtClean="0"/>
              <a:t>K</a:t>
            </a:r>
            <a:endParaRPr kumimoji="1" lang="ja-JP" altLang="en-US" sz="3200" dirty="0" smtClean="0"/>
          </a:p>
        </p:txBody>
      </p:sp>
      <mc:AlternateContent xmlns:mc="http://schemas.openxmlformats.org/markup-compatibility/2006">
        <mc:Choice xmlns:a14="http://schemas.microsoft.com/office/drawing/2010/main" Requires="a14">
          <p:sp>
            <p:nvSpPr>
              <p:cNvPr id="6" name="正方形/長方形 5"/>
              <p:cNvSpPr/>
              <p:nvPr/>
            </p:nvSpPr>
            <p:spPr>
              <a:xfrm>
                <a:off x="806431" y="2391334"/>
                <a:ext cx="6150082" cy="584775"/>
              </a:xfrm>
              <a:prstGeom prst="rect">
                <a:avLst/>
              </a:prstGeom>
            </p:spPr>
            <p:txBody>
              <a:bodyPr wrap="none">
                <a:spAutoFit/>
              </a:bodyPr>
              <a:lstStyle/>
              <a:p>
                <a:pPr lvl="0"/>
                <a14:m>
                  <m:oMath xmlns:m="http://schemas.openxmlformats.org/officeDocument/2006/math">
                    <m:r>
                      <a:rPr kumimoji="1" lang="en-US" altLang="ja-JP" sz="3200" b="0" i="0" baseline="30000" smtClean="0">
                        <a:solidFill>
                          <a:srgbClr val="000000"/>
                        </a:solidFill>
                        <a:latin typeface="Cambria Math" panose="02040503050406030204" pitchFamily="18" charset="0"/>
                      </a:rPr>
                      <m:t>12</m:t>
                    </m:r>
                    <m:r>
                      <m:rPr>
                        <m:sty m:val="p"/>
                      </m:rPr>
                      <a:rPr kumimoji="1" lang="en-US" altLang="ja-JP" sz="3200" b="0" i="0" smtClean="0">
                        <a:solidFill>
                          <a:srgbClr val="000000"/>
                        </a:solidFill>
                        <a:latin typeface="Cambria Math" panose="02040503050406030204" pitchFamily="18" charset="0"/>
                      </a:rPr>
                      <m:t>C</m:t>
                    </m:r>
                    <m:r>
                      <a:rPr kumimoji="1" lang="en-US" altLang="ja-JP" sz="3200">
                        <a:solidFill>
                          <a:srgbClr val="000000"/>
                        </a:solidFill>
                        <a:latin typeface="Cambria Math" panose="02040503050406030204" pitchFamily="18" charset="0"/>
                      </a:rPr>
                      <m:t>+</m:t>
                    </m:r>
                    <m:r>
                      <a:rPr kumimoji="1" lang="en-US" altLang="ja-JP" sz="3200" baseline="30000">
                        <a:solidFill>
                          <a:srgbClr val="000000"/>
                        </a:solidFill>
                        <a:latin typeface="Cambria Math" panose="02040503050406030204" pitchFamily="18" charset="0"/>
                      </a:rPr>
                      <m:t>12</m:t>
                    </m:r>
                    <m:r>
                      <m:rPr>
                        <m:sty m:val="p"/>
                      </m:rPr>
                      <a:rPr kumimoji="1" lang="en-US" altLang="ja-JP" sz="3200">
                        <a:solidFill>
                          <a:srgbClr val="000000"/>
                        </a:solidFill>
                        <a:latin typeface="Cambria Math" panose="02040503050406030204" pitchFamily="18" charset="0"/>
                      </a:rPr>
                      <m:t>C</m:t>
                    </m:r>
                    <m:r>
                      <a:rPr kumimoji="1" lang="en-US" altLang="ja-JP" sz="3200" b="0" i="1" smtClean="0">
                        <a:solidFill>
                          <a:srgbClr val="000000"/>
                        </a:solidFill>
                        <a:latin typeface="Cambria Math" panose="02040503050406030204" pitchFamily="18" charset="0"/>
                      </a:rPr>
                      <m:t>→</m:t>
                    </m:r>
                    <m:r>
                      <a:rPr kumimoji="1" lang="en-US" altLang="ja-JP" sz="3200" b="0" i="0" baseline="30000" smtClean="0">
                        <a:solidFill>
                          <a:srgbClr val="000000"/>
                        </a:solidFill>
                        <a:latin typeface="Cambria Math" panose="02040503050406030204" pitchFamily="18" charset="0"/>
                      </a:rPr>
                      <m:t>20</m:t>
                    </m:r>
                    <m:r>
                      <m:rPr>
                        <m:sty m:val="p"/>
                      </m:rPr>
                      <a:rPr kumimoji="1" lang="en-US" altLang="ja-JP" sz="3200" b="0" i="0" smtClean="0">
                        <a:solidFill>
                          <a:srgbClr val="000000"/>
                        </a:solidFill>
                        <a:latin typeface="Cambria Math" panose="02040503050406030204" pitchFamily="18" charset="0"/>
                      </a:rPr>
                      <m:t>Ne</m:t>
                    </m:r>
                    <m:r>
                      <a:rPr kumimoji="1" lang="en-US" altLang="ja-JP" sz="3200" b="0" i="0" smtClean="0">
                        <a:solidFill>
                          <a:srgbClr val="000000"/>
                        </a:solidFill>
                        <a:latin typeface="Cambria Math" panose="02040503050406030204" pitchFamily="18" charset="0"/>
                      </a:rPr>
                      <m:t>+4</m:t>
                    </m:r>
                    <m:r>
                      <m:rPr>
                        <m:sty m:val="p"/>
                      </m:rPr>
                      <a:rPr kumimoji="1" lang="en-US" altLang="ja-JP" sz="3200">
                        <a:solidFill>
                          <a:srgbClr val="000000"/>
                        </a:solidFill>
                        <a:latin typeface="Cambria Math" panose="02040503050406030204" pitchFamily="18" charset="0"/>
                      </a:rPr>
                      <m:t>He</m:t>
                    </m:r>
                  </m:oMath>
                </a14:m>
                <a:r>
                  <a:rPr kumimoji="1" lang="en-US" altLang="ja-JP" sz="3200" dirty="0" smtClean="0">
                    <a:solidFill>
                      <a:srgbClr val="000000"/>
                    </a:solidFill>
                  </a:rPr>
                  <a:t>, </a:t>
                </a:r>
                <a14:m>
                  <m:oMath xmlns:m="http://schemas.openxmlformats.org/officeDocument/2006/math">
                    <m:r>
                      <a:rPr kumimoji="1" lang="en-US" altLang="ja-JP" sz="3200" baseline="30000">
                        <a:solidFill>
                          <a:srgbClr val="000000"/>
                        </a:solidFill>
                        <a:latin typeface="Cambria Math" panose="02040503050406030204" pitchFamily="18" charset="0"/>
                      </a:rPr>
                      <m:t>2</m:t>
                    </m:r>
                    <m:r>
                      <a:rPr kumimoji="1" lang="en-US" altLang="ja-JP" sz="3200" b="0" i="0" baseline="30000" smtClean="0">
                        <a:solidFill>
                          <a:srgbClr val="000000"/>
                        </a:solidFill>
                        <a:latin typeface="Cambria Math" panose="02040503050406030204" pitchFamily="18" charset="0"/>
                      </a:rPr>
                      <m:t>4</m:t>
                    </m:r>
                    <m:r>
                      <m:rPr>
                        <m:sty m:val="p"/>
                      </m:rPr>
                      <a:rPr kumimoji="1" lang="en-US" altLang="ja-JP" sz="3200" b="0" i="0" smtClean="0">
                        <a:solidFill>
                          <a:srgbClr val="000000"/>
                        </a:solidFill>
                        <a:latin typeface="Cambria Math" panose="02040503050406030204" pitchFamily="18" charset="0"/>
                      </a:rPr>
                      <m:t>Mg</m:t>
                    </m:r>
                    <m:r>
                      <a:rPr kumimoji="1" lang="en-US" altLang="ja-JP" sz="3200" b="0" i="0" smtClean="0">
                        <a:solidFill>
                          <a:srgbClr val="000000"/>
                        </a:solidFill>
                        <a:latin typeface="Cambria Math" panose="02040503050406030204" pitchFamily="18" charset="0"/>
                      </a:rPr>
                      <m:t>+</m:t>
                    </m:r>
                    <m:r>
                      <a:rPr kumimoji="1" lang="en-US" altLang="ja-JP" sz="3200" b="0" i="1" smtClean="0">
                        <a:solidFill>
                          <a:srgbClr val="000000"/>
                        </a:solidFill>
                        <a:latin typeface="Cambria Math" panose="02040503050406030204" pitchFamily="18" charset="0"/>
                      </a:rPr>
                      <m:t>𝛾</m:t>
                    </m:r>
                  </m:oMath>
                </a14:m>
                <a:endParaRPr kumimoji="1" lang="en-US" altLang="ja-JP" sz="3200" dirty="0">
                  <a:solidFill>
                    <a:srgbClr val="000000"/>
                  </a:solidFill>
                </a:endParaRPr>
              </a:p>
            </p:txBody>
          </p:sp>
        </mc:Choice>
        <mc:Fallback>
          <p:sp>
            <p:nvSpPr>
              <p:cNvPr id="6" name="正方形/長方形 5"/>
              <p:cNvSpPr>
                <a:spLocks noRot="1" noChangeAspect="1" noMove="1" noResize="1" noEditPoints="1" noAdjustHandles="1" noChangeArrowheads="1" noChangeShapeType="1" noTextEdit="1"/>
              </p:cNvSpPr>
              <p:nvPr/>
            </p:nvSpPr>
            <p:spPr>
              <a:xfrm>
                <a:off x="806431" y="2391334"/>
                <a:ext cx="6150082" cy="584775"/>
              </a:xfrm>
              <a:prstGeom prst="rect">
                <a:avLst/>
              </a:prstGeom>
              <a:blipFill rotWithShape="0">
                <a:blip r:embed="rId2"/>
                <a:stretch>
                  <a:fillRect t="-16667" b="-30208"/>
                </a:stretch>
              </a:blipFill>
            </p:spPr>
            <p:txBody>
              <a:bodyPr/>
              <a:lstStyle/>
              <a:p>
                <a:r>
                  <a:rPr lang="ja-JP" altLang="en-US">
                    <a:noFill/>
                  </a:rPr>
                  <a:t> </a:t>
                </a:r>
              </a:p>
            </p:txBody>
          </p:sp>
        </mc:Fallback>
      </mc:AlternateContent>
      <p:sp>
        <p:nvSpPr>
          <p:cNvPr id="7" name="テキスト ボックス 6"/>
          <p:cNvSpPr txBox="1"/>
          <p:nvPr/>
        </p:nvSpPr>
        <p:spPr>
          <a:xfrm>
            <a:off x="439616" y="3251089"/>
            <a:ext cx="3222357" cy="584775"/>
          </a:xfrm>
          <a:prstGeom prst="rect">
            <a:avLst/>
          </a:prstGeom>
          <a:noFill/>
        </p:spPr>
        <p:txBody>
          <a:bodyPr wrap="none" rtlCol="0">
            <a:spAutoFit/>
          </a:bodyPr>
          <a:lstStyle/>
          <a:p>
            <a:r>
              <a:rPr kumimoji="1" lang="ja-JP" altLang="en-US" sz="3200" dirty="0" smtClean="0"/>
              <a:t>ネオン燃焼 </a:t>
            </a:r>
            <a:r>
              <a:rPr kumimoji="1" lang="en-US" altLang="ja-JP" sz="3200" dirty="0" smtClean="0"/>
              <a:t>10</a:t>
            </a:r>
            <a:r>
              <a:rPr kumimoji="1" lang="en-US" altLang="ja-JP" sz="3200" baseline="30000" dirty="0" smtClean="0"/>
              <a:t>9</a:t>
            </a:r>
            <a:r>
              <a:rPr kumimoji="1" lang="en-US" altLang="ja-JP" sz="3200" dirty="0" smtClean="0"/>
              <a:t>K</a:t>
            </a:r>
            <a:endParaRPr kumimoji="1" lang="ja-JP" altLang="en-US" sz="3200" dirty="0" smtClean="0"/>
          </a:p>
        </p:txBody>
      </p:sp>
      <mc:AlternateContent xmlns:mc="http://schemas.openxmlformats.org/markup-compatibility/2006">
        <mc:Choice xmlns:a14="http://schemas.microsoft.com/office/drawing/2010/main" Requires="a14">
          <p:sp>
            <p:nvSpPr>
              <p:cNvPr id="8" name="正方形/長方形 7"/>
              <p:cNvSpPr/>
              <p:nvPr/>
            </p:nvSpPr>
            <p:spPr>
              <a:xfrm>
                <a:off x="877075" y="4110844"/>
                <a:ext cx="4394793" cy="584775"/>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kumimoji="1" lang="en-US" altLang="ja-JP" sz="3200" b="0" i="0" baseline="30000" smtClean="0">
                          <a:solidFill>
                            <a:srgbClr val="000000"/>
                          </a:solidFill>
                          <a:latin typeface="Cambria Math" panose="02040503050406030204" pitchFamily="18" charset="0"/>
                        </a:rPr>
                        <m:t>20</m:t>
                      </m:r>
                      <m:r>
                        <m:rPr>
                          <m:sty m:val="p"/>
                        </m:rPr>
                        <a:rPr kumimoji="1" lang="en-US" altLang="ja-JP" sz="3200" b="0" i="0" smtClean="0">
                          <a:solidFill>
                            <a:srgbClr val="000000"/>
                          </a:solidFill>
                          <a:latin typeface="Cambria Math" panose="02040503050406030204" pitchFamily="18" charset="0"/>
                        </a:rPr>
                        <m:t>Ne</m:t>
                      </m:r>
                      <m:r>
                        <a:rPr kumimoji="1" lang="en-US" altLang="ja-JP" sz="3200" b="0" i="0" smtClean="0">
                          <a:solidFill>
                            <a:srgbClr val="000000"/>
                          </a:solidFill>
                          <a:latin typeface="Cambria Math" panose="02040503050406030204" pitchFamily="18" charset="0"/>
                        </a:rPr>
                        <m:t>+4</m:t>
                      </m:r>
                      <m:r>
                        <m:rPr>
                          <m:sty m:val="p"/>
                        </m:rPr>
                        <a:rPr kumimoji="1" lang="en-US" altLang="ja-JP" sz="3200">
                          <a:solidFill>
                            <a:srgbClr val="000000"/>
                          </a:solidFill>
                          <a:latin typeface="Cambria Math" panose="02040503050406030204" pitchFamily="18" charset="0"/>
                        </a:rPr>
                        <m:t>He</m:t>
                      </m:r>
                      <m:r>
                        <a:rPr kumimoji="1" lang="en-US" altLang="ja-JP" sz="3200" b="0" i="1" smtClean="0">
                          <a:solidFill>
                            <a:srgbClr val="000000"/>
                          </a:solidFill>
                          <a:latin typeface="Cambria Math" panose="02040503050406030204" pitchFamily="18" charset="0"/>
                        </a:rPr>
                        <m:t>→</m:t>
                      </m:r>
                      <m:r>
                        <a:rPr kumimoji="1" lang="en-US" altLang="ja-JP" sz="3200" baseline="30000">
                          <a:solidFill>
                            <a:srgbClr val="000000"/>
                          </a:solidFill>
                          <a:latin typeface="Cambria Math" panose="02040503050406030204" pitchFamily="18" charset="0"/>
                        </a:rPr>
                        <m:t>2</m:t>
                      </m:r>
                      <m:r>
                        <a:rPr kumimoji="1" lang="en-US" altLang="ja-JP" sz="3200" b="0" i="0" baseline="30000" smtClean="0">
                          <a:solidFill>
                            <a:srgbClr val="000000"/>
                          </a:solidFill>
                          <a:latin typeface="Cambria Math" panose="02040503050406030204" pitchFamily="18" charset="0"/>
                        </a:rPr>
                        <m:t>4</m:t>
                      </m:r>
                      <m:r>
                        <m:rPr>
                          <m:sty m:val="p"/>
                        </m:rPr>
                        <a:rPr kumimoji="1" lang="en-US" altLang="ja-JP" sz="3200" b="0" i="0" smtClean="0">
                          <a:solidFill>
                            <a:srgbClr val="000000"/>
                          </a:solidFill>
                          <a:latin typeface="Cambria Math" panose="02040503050406030204" pitchFamily="18" charset="0"/>
                        </a:rPr>
                        <m:t>Mg</m:t>
                      </m:r>
                      <m:r>
                        <a:rPr kumimoji="1" lang="en-US" altLang="ja-JP" sz="3200" b="0" i="0" smtClean="0">
                          <a:solidFill>
                            <a:srgbClr val="000000"/>
                          </a:solidFill>
                          <a:latin typeface="Cambria Math" panose="02040503050406030204" pitchFamily="18" charset="0"/>
                        </a:rPr>
                        <m:t>+</m:t>
                      </m:r>
                      <m:r>
                        <a:rPr kumimoji="1" lang="en-US" altLang="ja-JP" sz="3200" b="0" i="1" smtClean="0">
                          <a:solidFill>
                            <a:srgbClr val="000000"/>
                          </a:solidFill>
                          <a:latin typeface="Cambria Math" panose="02040503050406030204" pitchFamily="18" charset="0"/>
                        </a:rPr>
                        <m:t>𝛾</m:t>
                      </m:r>
                    </m:oMath>
                  </m:oMathPara>
                </a14:m>
                <a:endParaRPr kumimoji="1" lang="en-US" altLang="ja-JP" sz="3200" dirty="0">
                  <a:solidFill>
                    <a:srgbClr val="000000"/>
                  </a:solidFill>
                </a:endParaRPr>
              </a:p>
            </p:txBody>
          </p:sp>
        </mc:Choice>
        <mc:Fallback>
          <p:sp>
            <p:nvSpPr>
              <p:cNvPr id="8" name="正方形/長方形 7"/>
              <p:cNvSpPr>
                <a:spLocks noRot="1" noChangeAspect="1" noMove="1" noResize="1" noEditPoints="1" noAdjustHandles="1" noChangeArrowheads="1" noChangeShapeType="1" noTextEdit="1"/>
              </p:cNvSpPr>
              <p:nvPr/>
            </p:nvSpPr>
            <p:spPr>
              <a:xfrm>
                <a:off x="877075" y="4110844"/>
                <a:ext cx="4394793" cy="584775"/>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正方形/長方形 8"/>
              <p:cNvSpPr/>
              <p:nvPr/>
            </p:nvSpPr>
            <p:spPr>
              <a:xfrm>
                <a:off x="877075" y="4701995"/>
                <a:ext cx="4198008" cy="584775"/>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kumimoji="1" lang="en-US" altLang="ja-JP" sz="3200" baseline="30000" smtClean="0">
                          <a:solidFill>
                            <a:srgbClr val="000000"/>
                          </a:solidFill>
                          <a:latin typeface="Cambria Math" panose="02040503050406030204" pitchFamily="18" charset="0"/>
                        </a:rPr>
                        <m:t>24</m:t>
                      </m:r>
                      <m:r>
                        <m:rPr>
                          <m:sty m:val="p"/>
                        </m:rPr>
                        <a:rPr kumimoji="1" lang="en-US" altLang="ja-JP" sz="3200">
                          <a:solidFill>
                            <a:srgbClr val="000000"/>
                          </a:solidFill>
                          <a:latin typeface="Cambria Math" panose="02040503050406030204" pitchFamily="18" charset="0"/>
                        </a:rPr>
                        <m:t>Mg</m:t>
                      </m:r>
                      <m:r>
                        <a:rPr kumimoji="1" lang="en-US" altLang="ja-JP" sz="3200" b="0" i="0" smtClean="0">
                          <a:solidFill>
                            <a:srgbClr val="000000"/>
                          </a:solidFill>
                          <a:latin typeface="Cambria Math" panose="02040503050406030204" pitchFamily="18" charset="0"/>
                        </a:rPr>
                        <m:t>+</m:t>
                      </m:r>
                      <m:r>
                        <a:rPr kumimoji="1" lang="en-US" altLang="ja-JP" sz="3200" baseline="30000">
                          <a:solidFill>
                            <a:srgbClr val="000000"/>
                          </a:solidFill>
                          <a:latin typeface="Cambria Math" panose="02040503050406030204" pitchFamily="18" charset="0"/>
                        </a:rPr>
                        <m:t>4</m:t>
                      </m:r>
                      <m:r>
                        <m:rPr>
                          <m:sty m:val="p"/>
                        </m:rPr>
                        <a:rPr kumimoji="1" lang="en-US" altLang="ja-JP" sz="3200">
                          <a:solidFill>
                            <a:srgbClr val="000000"/>
                          </a:solidFill>
                          <a:latin typeface="Cambria Math" panose="02040503050406030204" pitchFamily="18" charset="0"/>
                        </a:rPr>
                        <m:t>He</m:t>
                      </m:r>
                      <m:r>
                        <a:rPr kumimoji="1" lang="en-US" altLang="ja-JP" sz="3200" b="0" i="1" smtClean="0">
                          <a:solidFill>
                            <a:srgbClr val="000000"/>
                          </a:solidFill>
                          <a:latin typeface="Cambria Math" panose="02040503050406030204" pitchFamily="18" charset="0"/>
                        </a:rPr>
                        <m:t>→</m:t>
                      </m:r>
                      <m:r>
                        <a:rPr kumimoji="1" lang="en-US" altLang="ja-JP" sz="3200" baseline="30000">
                          <a:solidFill>
                            <a:srgbClr val="000000"/>
                          </a:solidFill>
                          <a:latin typeface="Cambria Math" panose="02040503050406030204" pitchFamily="18" charset="0"/>
                        </a:rPr>
                        <m:t>2</m:t>
                      </m:r>
                      <m:r>
                        <a:rPr kumimoji="1" lang="en-US" altLang="ja-JP" sz="3200" b="0" i="0" baseline="30000" smtClean="0">
                          <a:solidFill>
                            <a:srgbClr val="000000"/>
                          </a:solidFill>
                          <a:latin typeface="Cambria Math" panose="02040503050406030204" pitchFamily="18" charset="0"/>
                        </a:rPr>
                        <m:t>8</m:t>
                      </m:r>
                      <m:r>
                        <m:rPr>
                          <m:sty m:val="p"/>
                        </m:rPr>
                        <a:rPr kumimoji="1" lang="en-US" altLang="ja-JP" sz="3200" b="0" i="0" smtClean="0">
                          <a:solidFill>
                            <a:srgbClr val="000000"/>
                          </a:solidFill>
                          <a:latin typeface="Cambria Math" panose="02040503050406030204" pitchFamily="18" charset="0"/>
                        </a:rPr>
                        <m:t>Si</m:t>
                      </m:r>
                      <m:r>
                        <a:rPr kumimoji="1" lang="en-US" altLang="ja-JP" sz="3200" b="0" i="0" smtClean="0">
                          <a:solidFill>
                            <a:srgbClr val="000000"/>
                          </a:solidFill>
                          <a:latin typeface="Cambria Math" panose="02040503050406030204" pitchFamily="18" charset="0"/>
                        </a:rPr>
                        <m:t>+</m:t>
                      </m:r>
                      <m:r>
                        <a:rPr kumimoji="1" lang="en-US" altLang="ja-JP" sz="3200" b="0" i="1" smtClean="0">
                          <a:solidFill>
                            <a:srgbClr val="000000"/>
                          </a:solidFill>
                          <a:latin typeface="Cambria Math" panose="02040503050406030204" pitchFamily="18" charset="0"/>
                        </a:rPr>
                        <m:t>𝛾</m:t>
                      </m:r>
                    </m:oMath>
                  </m:oMathPara>
                </a14:m>
                <a:endParaRPr kumimoji="1" lang="en-US" altLang="ja-JP" sz="3200" dirty="0">
                  <a:solidFill>
                    <a:srgbClr val="000000"/>
                  </a:solidFill>
                </a:endParaRPr>
              </a:p>
            </p:txBody>
          </p:sp>
        </mc:Choice>
        <mc:Fallback xmlns="">
          <p:sp>
            <p:nvSpPr>
              <p:cNvPr id="9" name="正方形/長方形 8"/>
              <p:cNvSpPr>
                <a:spLocks noRot="1" noChangeAspect="1" noMove="1" noResize="1" noEditPoints="1" noAdjustHandles="1" noChangeArrowheads="1" noChangeShapeType="1" noTextEdit="1"/>
              </p:cNvSpPr>
              <p:nvPr/>
            </p:nvSpPr>
            <p:spPr>
              <a:xfrm>
                <a:off x="877075" y="4701995"/>
                <a:ext cx="4198008" cy="584775"/>
              </a:xfrm>
              <a:prstGeom prst="rect">
                <a:avLst/>
              </a:prstGeom>
              <a:blipFill rotWithShape="0">
                <a:blip r:embed="rId4"/>
                <a:stretch>
                  <a:fillRect/>
                </a:stretch>
              </a:blipFill>
            </p:spPr>
            <p:txBody>
              <a:bodyPr/>
              <a:lstStyle/>
              <a:p>
                <a:r>
                  <a:rPr lang="ja-JP" altLang="en-US">
                    <a:noFill/>
                  </a:rPr>
                  <a:t> </a:t>
                </a:r>
              </a:p>
            </p:txBody>
          </p:sp>
        </mc:Fallback>
      </mc:AlternateContent>
      <p:sp>
        <p:nvSpPr>
          <p:cNvPr id="10" name="テキスト ボックス 9"/>
          <p:cNvSpPr txBox="1"/>
          <p:nvPr/>
        </p:nvSpPr>
        <p:spPr>
          <a:xfrm>
            <a:off x="439616" y="5537966"/>
            <a:ext cx="3424335" cy="584775"/>
          </a:xfrm>
          <a:prstGeom prst="rect">
            <a:avLst/>
          </a:prstGeom>
          <a:noFill/>
        </p:spPr>
        <p:txBody>
          <a:bodyPr wrap="none" rtlCol="0">
            <a:spAutoFit/>
          </a:bodyPr>
          <a:lstStyle/>
          <a:p>
            <a:r>
              <a:rPr kumimoji="1" lang="ja-JP" altLang="en-US" sz="3200" dirty="0" smtClean="0"/>
              <a:t>酸素燃焼 </a:t>
            </a:r>
            <a:r>
              <a:rPr kumimoji="1" lang="en-US" altLang="ja-JP" sz="3200" dirty="0" smtClean="0"/>
              <a:t>3x10</a:t>
            </a:r>
            <a:r>
              <a:rPr kumimoji="1" lang="en-US" altLang="ja-JP" sz="3200" baseline="30000" dirty="0" smtClean="0"/>
              <a:t>9</a:t>
            </a:r>
            <a:r>
              <a:rPr kumimoji="1" lang="en-US" altLang="ja-JP" sz="3200" dirty="0" smtClean="0"/>
              <a:t>K</a:t>
            </a:r>
            <a:endParaRPr kumimoji="1" lang="ja-JP" altLang="en-US" sz="3200" dirty="0" smtClean="0"/>
          </a:p>
        </p:txBody>
      </p:sp>
      <mc:AlternateContent xmlns:mc="http://schemas.openxmlformats.org/markup-compatibility/2006">
        <mc:Choice xmlns:a14="http://schemas.microsoft.com/office/drawing/2010/main" Requires="a14">
          <p:sp>
            <p:nvSpPr>
              <p:cNvPr id="11" name="正方形/長方形 10"/>
              <p:cNvSpPr/>
              <p:nvPr/>
            </p:nvSpPr>
            <p:spPr>
              <a:xfrm>
                <a:off x="975467" y="6373937"/>
                <a:ext cx="4422621" cy="584775"/>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kumimoji="1" lang="en-US" altLang="ja-JP" sz="3200" b="0" i="0" baseline="30000" smtClean="0">
                          <a:solidFill>
                            <a:srgbClr val="000000"/>
                          </a:solidFill>
                          <a:latin typeface="Cambria Math" panose="02040503050406030204" pitchFamily="18" charset="0"/>
                        </a:rPr>
                        <m:t>16</m:t>
                      </m:r>
                      <m:r>
                        <m:rPr>
                          <m:sty m:val="p"/>
                        </m:rPr>
                        <a:rPr kumimoji="1" lang="en-US" altLang="ja-JP" sz="3200" b="0" i="0" smtClean="0">
                          <a:solidFill>
                            <a:srgbClr val="000000"/>
                          </a:solidFill>
                          <a:latin typeface="Cambria Math" panose="02040503050406030204" pitchFamily="18" charset="0"/>
                        </a:rPr>
                        <m:t>O</m:t>
                      </m:r>
                      <m:r>
                        <a:rPr kumimoji="1" lang="en-US" altLang="ja-JP" sz="3200" b="0" i="0" smtClean="0">
                          <a:solidFill>
                            <a:srgbClr val="000000"/>
                          </a:solidFill>
                          <a:latin typeface="Cambria Math" panose="02040503050406030204" pitchFamily="18" charset="0"/>
                        </a:rPr>
                        <m:t>+16</m:t>
                      </m:r>
                      <m:r>
                        <m:rPr>
                          <m:sty m:val="p"/>
                        </m:rPr>
                        <a:rPr kumimoji="1" lang="en-US" altLang="ja-JP" sz="3200">
                          <a:solidFill>
                            <a:srgbClr val="000000"/>
                          </a:solidFill>
                          <a:latin typeface="Cambria Math" panose="02040503050406030204" pitchFamily="18" charset="0"/>
                        </a:rPr>
                        <m:t>O</m:t>
                      </m:r>
                      <m:r>
                        <a:rPr kumimoji="1" lang="en-US" altLang="ja-JP" sz="3200" b="0" i="1" smtClean="0">
                          <a:solidFill>
                            <a:srgbClr val="000000"/>
                          </a:solidFill>
                          <a:latin typeface="Cambria Math" panose="02040503050406030204" pitchFamily="18" charset="0"/>
                        </a:rPr>
                        <m:t>→</m:t>
                      </m:r>
                      <m:r>
                        <a:rPr kumimoji="1" lang="en-US" altLang="ja-JP" sz="3200" baseline="30000">
                          <a:solidFill>
                            <a:srgbClr val="000000"/>
                          </a:solidFill>
                          <a:latin typeface="Cambria Math" panose="02040503050406030204" pitchFamily="18" charset="0"/>
                        </a:rPr>
                        <m:t>28</m:t>
                      </m:r>
                      <m:r>
                        <m:rPr>
                          <m:sty m:val="p"/>
                        </m:rPr>
                        <a:rPr kumimoji="1" lang="en-US" altLang="ja-JP" sz="3200">
                          <a:solidFill>
                            <a:srgbClr val="000000"/>
                          </a:solidFill>
                          <a:latin typeface="Cambria Math" panose="02040503050406030204" pitchFamily="18" charset="0"/>
                        </a:rPr>
                        <m:t>Si</m:t>
                      </m:r>
                      <m:r>
                        <a:rPr kumimoji="1" lang="en-US" altLang="ja-JP" sz="3200">
                          <a:solidFill>
                            <a:srgbClr val="000000"/>
                          </a:solidFill>
                          <a:latin typeface="Cambria Math" panose="02040503050406030204" pitchFamily="18" charset="0"/>
                        </a:rPr>
                        <m:t>+4</m:t>
                      </m:r>
                      <m:r>
                        <m:rPr>
                          <m:sty m:val="p"/>
                        </m:rPr>
                        <a:rPr kumimoji="1" lang="en-US" altLang="ja-JP" sz="3200">
                          <a:solidFill>
                            <a:srgbClr val="000000"/>
                          </a:solidFill>
                          <a:latin typeface="Cambria Math" panose="02040503050406030204" pitchFamily="18" charset="0"/>
                        </a:rPr>
                        <m:t>He</m:t>
                      </m:r>
                    </m:oMath>
                  </m:oMathPara>
                </a14:m>
                <a:endParaRPr kumimoji="1" lang="en-US" altLang="ja-JP" sz="3200" dirty="0">
                  <a:solidFill>
                    <a:srgbClr val="000000"/>
                  </a:solidFill>
                </a:endParaRPr>
              </a:p>
            </p:txBody>
          </p:sp>
        </mc:Choice>
        <mc:Fallback>
          <p:sp>
            <p:nvSpPr>
              <p:cNvPr id="11" name="正方形/長方形 10"/>
              <p:cNvSpPr>
                <a:spLocks noRot="1" noChangeAspect="1" noMove="1" noResize="1" noEditPoints="1" noAdjustHandles="1" noChangeArrowheads="1" noChangeShapeType="1" noTextEdit="1"/>
              </p:cNvSpPr>
              <p:nvPr/>
            </p:nvSpPr>
            <p:spPr>
              <a:xfrm>
                <a:off x="975467" y="6373937"/>
                <a:ext cx="4422621" cy="584775"/>
              </a:xfrm>
              <a:prstGeom prst="rect">
                <a:avLst/>
              </a:prstGeom>
              <a:blipFill rotWithShape="0">
                <a:blip r:embed="rId5"/>
                <a:stretch>
                  <a:fillRect/>
                </a:stretch>
              </a:blipFill>
            </p:spPr>
            <p:txBody>
              <a:bodyPr/>
              <a:lstStyle/>
              <a:p>
                <a:r>
                  <a:rPr lang="ja-JP" altLang="en-US">
                    <a:noFill/>
                  </a:rPr>
                  <a:t> </a:t>
                </a:r>
              </a:p>
            </p:txBody>
          </p:sp>
        </mc:Fallback>
      </mc:AlternateContent>
      <p:sp>
        <p:nvSpPr>
          <p:cNvPr id="12" name="テキスト ボックス 11"/>
          <p:cNvSpPr txBox="1"/>
          <p:nvPr/>
        </p:nvSpPr>
        <p:spPr>
          <a:xfrm>
            <a:off x="439615" y="7216284"/>
            <a:ext cx="4004622" cy="1077218"/>
          </a:xfrm>
          <a:prstGeom prst="rect">
            <a:avLst/>
          </a:prstGeom>
          <a:noFill/>
        </p:spPr>
        <p:txBody>
          <a:bodyPr wrap="none" rtlCol="0">
            <a:spAutoFit/>
          </a:bodyPr>
          <a:lstStyle/>
          <a:p>
            <a:r>
              <a:rPr kumimoji="1" lang="en-US" altLang="ja-JP" sz="3200" dirty="0" smtClean="0"/>
              <a:t>α</a:t>
            </a:r>
            <a:r>
              <a:rPr kumimoji="1" lang="ja-JP" altLang="en-US" sz="3200" dirty="0" smtClean="0"/>
              <a:t>過程 </a:t>
            </a:r>
            <a:r>
              <a:rPr kumimoji="1" lang="en-US" altLang="ja-JP" sz="3200" dirty="0" smtClean="0"/>
              <a:t>5x10</a:t>
            </a:r>
            <a:r>
              <a:rPr kumimoji="1" lang="en-US" altLang="ja-JP" sz="3200" baseline="30000" dirty="0" smtClean="0"/>
              <a:t>9</a:t>
            </a:r>
            <a:r>
              <a:rPr kumimoji="1" lang="en-US" altLang="ja-JP" sz="3200" dirty="0" smtClean="0"/>
              <a:t>K</a:t>
            </a:r>
          </a:p>
          <a:p>
            <a:r>
              <a:rPr kumimoji="1" lang="ja-JP" altLang="en-US" sz="3200" dirty="0" smtClean="0"/>
              <a:t>ヘリウムと次々に融合</a:t>
            </a:r>
          </a:p>
        </p:txBody>
      </p:sp>
      <p:pic>
        <p:nvPicPr>
          <p:cNvPr id="13" name="図 12"/>
          <p:cNvPicPr>
            <a:picLocks noChangeAspect="1"/>
          </p:cNvPicPr>
          <p:nvPr/>
        </p:nvPicPr>
        <p:blipFill>
          <a:blip r:embed="rId6"/>
          <a:stretch>
            <a:fillRect/>
          </a:stretch>
        </p:blipFill>
        <p:spPr>
          <a:xfrm>
            <a:off x="610124" y="8343670"/>
            <a:ext cx="7668226" cy="544320"/>
          </a:xfrm>
          <a:prstGeom prst="rect">
            <a:avLst/>
          </a:prstGeom>
        </p:spPr>
      </p:pic>
      <p:pic>
        <p:nvPicPr>
          <p:cNvPr id="14" name="図 13"/>
          <p:cNvPicPr>
            <a:picLocks noChangeAspect="1"/>
          </p:cNvPicPr>
          <p:nvPr/>
        </p:nvPicPr>
        <p:blipFill>
          <a:blip r:embed="rId7"/>
          <a:stretch>
            <a:fillRect/>
          </a:stretch>
        </p:blipFill>
        <p:spPr>
          <a:xfrm>
            <a:off x="637730" y="8902893"/>
            <a:ext cx="3191850" cy="592920"/>
          </a:xfrm>
          <a:prstGeom prst="rect">
            <a:avLst/>
          </a:prstGeom>
        </p:spPr>
      </p:pic>
      <p:pic>
        <p:nvPicPr>
          <p:cNvPr id="15" name="図 14"/>
          <p:cNvPicPr>
            <a:picLocks noChangeAspect="1"/>
          </p:cNvPicPr>
          <p:nvPr/>
        </p:nvPicPr>
        <p:blipFill>
          <a:blip r:embed="rId8"/>
          <a:stretch>
            <a:fillRect/>
          </a:stretch>
        </p:blipFill>
        <p:spPr>
          <a:xfrm>
            <a:off x="637730" y="9495813"/>
            <a:ext cx="9925876" cy="524880"/>
          </a:xfrm>
          <a:prstGeom prst="rect">
            <a:avLst/>
          </a:prstGeom>
        </p:spPr>
      </p:pic>
      <p:pic>
        <p:nvPicPr>
          <p:cNvPr id="52226" name="Picture 2" descr="核融合(かくゆうごう)とは？ 意味や使い方 - コトバンク"/>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5487" y="342446"/>
            <a:ext cx="6305550" cy="5267326"/>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descr="What do the fusing 'onion layers' of a pre-supernova star look like to  scale? - Astronomy Stack Exchan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42119" y="5701322"/>
            <a:ext cx="8741807" cy="3702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922060"/>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4000" dirty="0"/>
              <a:t>ガンマ線バーストが</a:t>
            </a:r>
            <a:r>
              <a:rPr lang="en-US" altLang="ja-JP" sz="4000" dirty="0"/>
              <a:t>UHECR</a:t>
            </a:r>
            <a:r>
              <a:rPr lang="ja-JP" altLang="en-US" sz="4000" dirty="0"/>
              <a:t>を加速したら</a:t>
            </a:r>
          </a:p>
        </p:txBody>
      </p:sp>
      <p:pic>
        <p:nvPicPr>
          <p:cNvPr id="3" name="図 2"/>
          <p:cNvPicPr>
            <a:picLocks noChangeAspect="1"/>
          </p:cNvPicPr>
          <p:nvPr/>
        </p:nvPicPr>
        <p:blipFill>
          <a:blip r:embed="rId2"/>
          <a:stretch>
            <a:fillRect/>
          </a:stretch>
        </p:blipFill>
        <p:spPr>
          <a:xfrm>
            <a:off x="233520" y="1753052"/>
            <a:ext cx="6539401" cy="4199040"/>
          </a:xfrm>
          <a:prstGeom prst="rect">
            <a:avLst/>
          </a:prstGeom>
        </p:spPr>
      </p:pic>
      <p:sp>
        <p:nvSpPr>
          <p:cNvPr id="4" name="テキスト ボックス 3"/>
          <p:cNvSpPr txBox="1"/>
          <p:nvPr/>
        </p:nvSpPr>
        <p:spPr>
          <a:xfrm>
            <a:off x="923602" y="1308752"/>
            <a:ext cx="1938351" cy="584775"/>
          </a:xfrm>
          <a:prstGeom prst="rect">
            <a:avLst/>
          </a:prstGeom>
          <a:noFill/>
        </p:spPr>
        <p:txBody>
          <a:bodyPr wrap="none" rtlCol="0">
            <a:spAutoFit/>
          </a:bodyPr>
          <a:lstStyle/>
          <a:p>
            <a:r>
              <a:rPr kumimoji="1" lang="en-US" altLang="ja-JP" sz="3200" dirty="0" smtClean="0"/>
              <a:t>GRB</a:t>
            </a:r>
            <a:r>
              <a:rPr kumimoji="1" lang="ja-JP" altLang="en-US" sz="3200" dirty="0" smtClean="0"/>
              <a:t> </a:t>
            </a:r>
            <a:r>
              <a:rPr kumimoji="1" lang="en-US" altLang="ja-JP" sz="3200" dirty="0" smtClean="0"/>
              <a:t>Rate</a:t>
            </a:r>
            <a:endParaRPr kumimoji="1" lang="ja-JP" altLang="en-US" sz="3200" dirty="0" smtClean="0"/>
          </a:p>
        </p:txBody>
      </p:sp>
      <p:sp>
        <p:nvSpPr>
          <p:cNvPr id="5" name="テキスト ボックス 4"/>
          <p:cNvSpPr txBox="1"/>
          <p:nvPr/>
        </p:nvSpPr>
        <p:spPr>
          <a:xfrm>
            <a:off x="2861953" y="5816834"/>
            <a:ext cx="3719288" cy="523220"/>
          </a:xfrm>
          <a:prstGeom prst="rect">
            <a:avLst/>
          </a:prstGeom>
          <a:noFill/>
        </p:spPr>
        <p:txBody>
          <a:bodyPr wrap="none" rtlCol="0">
            <a:spAutoFit/>
          </a:bodyPr>
          <a:lstStyle/>
          <a:p>
            <a:r>
              <a:rPr kumimoji="1" lang="en-US" altLang="ja-JP" sz="2800" dirty="0" smtClean="0"/>
              <a:t>Kinugawa &amp; Asano17</a:t>
            </a:r>
            <a:endParaRPr kumimoji="1" lang="ja-JP" altLang="en-US" sz="2800" dirty="0" smtClean="0"/>
          </a:p>
        </p:txBody>
      </p:sp>
      <p:pic>
        <p:nvPicPr>
          <p:cNvPr id="6" name="図 5"/>
          <p:cNvPicPr>
            <a:picLocks noChangeAspect="1"/>
          </p:cNvPicPr>
          <p:nvPr/>
        </p:nvPicPr>
        <p:blipFill>
          <a:blip r:embed="rId3"/>
          <a:stretch>
            <a:fillRect/>
          </a:stretch>
        </p:blipFill>
        <p:spPr>
          <a:xfrm>
            <a:off x="681157" y="6798554"/>
            <a:ext cx="5644126" cy="3217320"/>
          </a:xfrm>
          <a:prstGeom prst="rect">
            <a:avLst/>
          </a:prstGeom>
        </p:spPr>
      </p:pic>
      <p:sp>
        <p:nvSpPr>
          <p:cNvPr id="7" name="テキスト ボックス 6"/>
          <p:cNvSpPr txBox="1"/>
          <p:nvPr/>
        </p:nvSpPr>
        <p:spPr>
          <a:xfrm>
            <a:off x="233520" y="6396392"/>
            <a:ext cx="4104009" cy="584775"/>
          </a:xfrm>
          <a:prstGeom prst="rect">
            <a:avLst/>
          </a:prstGeom>
          <a:noFill/>
        </p:spPr>
        <p:txBody>
          <a:bodyPr wrap="none" rtlCol="0">
            <a:spAutoFit/>
          </a:bodyPr>
          <a:lstStyle/>
          <a:p>
            <a:r>
              <a:rPr kumimoji="1" lang="en-US" altLang="ja-JP" sz="3200" dirty="0" smtClean="0"/>
              <a:t>Luminosity Function</a:t>
            </a:r>
            <a:endParaRPr kumimoji="1" lang="ja-JP" altLang="en-US" sz="3200" dirty="0" smtClean="0"/>
          </a:p>
        </p:txBody>
      </p:sp>
      <p:sp>
        <p:nvSpPr>
          <p:cNvPr id="8" name="テキスト ボックス 7"/>
          <p:cNvSpPr txBox="1"/>
          <p:nvPr/>
        </p:nvSpPr>
        <p:spPr>
          <a:xfrm>
            <a:off x="1460665" y="9702140"/>
            <a:ext cx="4373313" cy="584775"/>
          </a:xfrm>
          <a:prstGeom prst="rect">
            <a:avLst/>
          </a:prstGeom>
          <a:noFill/>
        </p:spPr>
        <p:txBody>
          <a:bodyPr wrap="none" rtlCol="0">
            <a:spAutoFit/>
          </a:bodyPr>
          <a:lstStyle/>
          <a:p>
            <a:r>
              <a:rPr kumimoji="1" lang="en-US" altLang="ja-JP" sz="3200" dirty="0" smtClean="0"/>
              <a:t>Asano &amp; </a:t>
            </a:r>
            <a:r>
              <a:rPr kumimoji="1" lang="en-US" altLang="ja-JP" sz="3200" dirty="0" err="1" smtClean="0"/>
              <a:t>Meszaros</a:t>
            </a:r>
            <a:r>
              <a:rPr kumimoji="1" lang="en-US" altLang="ja-JP" sz="3200" dirty="0" smtClean="0"/>
              <a:t> 14</a:t>
            </a:r>
            <a:endParaRPr kumimoji="1" lang="ja-JP" altLang="en-US" sz="3200" dirty="0" smtClean="0"/>
          </a:p>
        </p:txBody>
      </p:sp>
      <p:pic>
        <p:nvPicPr>
          <p:cNvPr id="9" name="図 8"/>
          <p:cNvPicPr>
            <a:picLocks noChangeAspect="1"/>
          </p:cNvPicPr>
          <p:nvPr/>
        </p:nvPicPr>
        <p:blipFill>
          <a:blip r:embed="rId4"/>
          <a:stretch>
            <a:fillRect/>
          </a:stretch>
        </p:blipFill>
        <p:spPr>
          <a:xfrm>
            <a:off x="10287175" y="48988"/>
            <a:ext cx="5862461" cy="4681142"/>
          </a:xfrm>
          <a:prstGeom prst="rect">
            <a:avLst/>
          </a:prstGeom>
        </p:spPr>
      </p:pic>
      <p:pic>
        <p:nvPicPr>
          <p:cNvPr id="10" name="図 9"/>
          <p:cNvPicPr>
            <a:picLocks noChangeAspect="1"/>
          </p:cNvPicPr>
          <p:nvPr/>
        </p:nvPicPr>
        <p:blipFill>
          <a:blip r:embed="rId5"/>
          <a:stretch>
            <a:fillRect/>
          </a:stretch>
        </p:blipFill>
        <p:spPr>
          <a:xfrm>
            <a:off x="10191687" y="5124911"/>
            <a:ext cx="5830785" cy="4577229"/>
          </a:xfrm>
          <a:prstGeom prst="rect">
            <a:avLst/>
          </a:prstGeom>
        </p:spPr>
      </p:pic>
    </p:spTree>
    <p:extLst>
      <p:ext uri="{BB962C8B-B14F-4D97-AF65-F5344CB8AC3E}">
        <p14:creationId xmlns:p14="http://schemas.microsoft.com/office/powerpoint/2010/main" val="4146210964"/>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天体形成史</a:t>
            </a:r>
            <a:endParaRPr kumimoji="1" lang="ja-JP" altLang="en-US" dirty="0"/>
          </a:p>
        </p:txBody>
      </p:sp>
      <p:pic>
        <p:nvPicPr>
          <p:cNvPr id="3" name="図 2"/>
          <p:cNvPicPr>
            <a:picLocks noChangeAspect="1"/>
          </p:cNvPicPr>
          <p:nvPr/>
        </p:nvPicPr>
        <p:blipFill>
          <a:blip r:embed="rId2"/>
          <a:stretch>
            <a:fillRect/>
          </a:stretch>
        </p:blipFill>
        <p:spPr>
          <a:xfrm>
            <a:off x="1713926" y="2616692"/>
            <a:ext cx="6499529" cy="4859790"/>
          </a:xfrm>
          <a:prstGeom prst="rect">
            <a:avLst/>
          </a:prstGeom>
        </p:spPr>
      </p:pic>
      <p:sp>
        <p:nvSpPr>
          <p:cNvPr id="4" name="テキスト ボックス 3"/>
          <p:cNvSpPr txBox="1"/>
          <p:nvPr/>
        </p:nvSpPr>
        <p:spPr>
          <a:xfrm>
            <a:off x="1916077" y="1482741"/>
            <a:ext cx="6851267" cy="923330"/>
          </a:xfrm>
          <a:prstGeom prst="rect">
            <a:avLst/>
          </a:prstGeom>
          <a:noFill/>
        </p:spPr>
        <p:txBody>
          <a:bodyPr wrap="square" rtlCol="0">
            <a:spAutoFit/>
          </a:bodyPr>
          <a:lstStyle/>
          <a:p>
            <a:pPr defTabSz="1371417"/>
            <a:r>
              <a:rPr kumimoji="1" lang="en-US" altLang="ja-JP" sz="2700" dirty="0">
                <a:solidFill>
                  <a:srgbClr val="000000"/>
                </a:solidFill>
              </a:rPr>
              <a:t>Star formation rate (SFR) estimated from UV/IR observations</a:t>
            </a:r>
            <a:endParaRPr kumimoji="1" lang="ja-JP" altLang="en-US" sz="2700" dirty="0">
              <a:solidFill>
                <a:srgbClr val="000000"/>
              </a:solidFill>
            </a:endParaRPr>
          </a:p>
        </p:txBody>
      </p:sp>
      <p:sp>
        <p:nvSpPr>
          <p:cNvPr id="5" name="テキスト ボックス 4"/>
          <p:cNvSpPr txBox="1"/>
          <p:nvPr/>
        </p:nvSpPr>
        <p:spPr>
          <a:xfrm>
            <a:off x="1586414" y="8106162"/>
            <a:ext cx="7971378" cy="1754326"/>
          </a:xfrm>
          <a:prstGeom prst="rect">
            <a:avLst/>
          </a:prstGeom>
          <a:noFill/>
        </p:spPr>
        <p:txBody>
          <a:bodyPr wrap="square" rtlCol="0">
            <a:spAutoFit/>
          </a:bodyPr>
          <a:lstStyle/>
          <a:p>
            <a:pPr defTabSz="1371417"/>
            <a:r>
              <a:rPr kumimoji="1" lang="en-US" altLang="ja-JP" sz="2700" dirty="0">
                <a:solidFill>
                  <a:srgbClr val="000000"/>
                </a:solidFill>
              </a:rPr>
              <a:t>Generation rate of high-energy objects </a:t>
            </a:r>
            <a:r>
              <a:rPr kumimoji="1" lang="ja-JP" altLang="en-US" sz="2700" dirty="0">
                <a:solidFill>
                  <a:srgbClr val="000000"/>
                </a:solidFill>
              </a:rPr>
              <a:t>∝ </a:t>
            </a:r>
            <a:r>
              <a:rPr kumimoji="1" lang="en-US" altLang="ja-JP" sz="2700" dirty="0">
                <a:solidFill>
                  <a:srgbClr val="000000"/>
                </a:solidFill>
              </a:rPr>
              <a:t>SFR</a:t>
            </a:r>
          </a:p>
          <a:p>
            <a:pPr defTabSz="1371417"/>
            <a:endParaRPr kumimoji="1" lang="en-US" altLang="ja-JP" sz="2700" dirty="0">
              <a:solidFill>
                <a:srgbClr val="000000"/>
              </a:solidFill>
            </a:endParaRPr>
          </a:p>
          <a:p>
            <a:pPr defTabSz="1371417"/>
            <a:r>
              <a:rPr kumimoji="1" lang="en-US" altLang="ja-JP" sz="2700" dirty="0">
                <a:solidFill>
                  <a:srgbClr val="000000"/>
                </a:solidFill>
              </a:rPr>
              <a:t>Observed high-energy neutrinos were mainly produced at z</a:t>
            </a:r>
            <a:r>
              <a:rPr kumimoji="1" lang="ja-JP" altLang="en-US" sz="2700" dirty="0">
                <a:solidFill>
                  <a:srgbClr val="000000"/>
                </a:solidFill>
              </a:rPr>
              <a:t>～</a:t>
            </a:r>
            <a:r>
              <a:rPr kumimoji="1" lang="en-US" altLang="ja-JP" sz="2700" dirty="0">
                <a:solidFill>
                  <a:srgbClr val="000000"/>
                </a:solidFill>
              </a:rPr>
              <a:t>2?</a:t>
            </a:r>
            <a:endParaRPr kumimoji="1" lang="ja-JP" altLang="en-US" sz="2700" dirty="0">
              <a:solidFill>
                <a:srgbClr val="000000"/>
              </a:solidFill>
            </a:endParaRPr>
          </a:p>
        </p:txBody>
      </p:sp>
      <p:pic>
        <p:nvPicPr>
          <p:cNvPr id="7" name="図 6"/>
          <p:cNvPicPr>
            <a:picLocks noChangeAspect="1"/>
          </p:cNvPicPr>
          <p:nvPr/>
        </p:nvPicPr>
        <p:blipFill>
          <a:blip r:embed="rId3"/>
          <a:stretch>
            <a:fillRect/>
          </a:stretch>
        </p:blipFill>
        <p:spPr>
          <a:xfrm>
            <a:off x="9175942" y="1844058"/>
            <a:ext cx="5537157" cy="4533932"/>
          </a:xfrm>
          <a:prstGeom prst="rect">
            <a:avLst/>
          </a:prstGeom>
        </p:spPr>
      </p:pic>
      <p:sp>
        <p:nvSpPr>
          <p:cNvPr id="8" name="テキスト ボックス 7"/>
          <p:cNvSpPr txBox="1"/>
          <p:nvPr/>
        </p:nvSpPr>
        <p:spPr>
          <a:xfrm>
            <a:off x="9145100" y="1243329"/>
            <a:ext cx="6640953" cy="507831"/>
          </a:xfrm>
          <a:prstGeom prst="rect">
            <a:avLst/>
          </a:prstGeom>
          <a:noFill/>
        </p:spPr>
        <p:txBody>
          <a:bodyPr wrap="square" rtlCol="0">
            <a:spAutoFit/>
          </a:bodyPr>
          <a:lstStyle/>
          <a:p>
            <a:pPr defTabSz="1371417"/>
            <a:r>
              <a:rPr kumimoji="1" lang="en-US" altLang="ja-JP" sz="2700" dirty="0">
                <a:solidFill>
                  <a:srgbClr val="000000"/>
                </a:solidFill>
              </a:rPr>
              <a:t>AGN (Active Supermassive BH) density</a:t>
            </a:r>
            <a:endParaRPr kumimoji="1" lang="ja-JP" altLang="en-US" sz="2700" dirty="0">
              <a:solidFill>
                <a:srgbClr val="000000"/>
              </a:solidFill>
            </a:endParaRPr>
          </a:p>
        </p:txBody>
      </p:sp>
      <p:pic>
        <p:nvPicPr>
          <p:cNvPr id="10242" name="Picture 2" descr="ãstructure formation simulationãã®ç»åæ¤ç´¢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5947" y="6424807"/>
            <a:ext cx="4812684" cy="3611086"/>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11594502" y="6455789"/>
            <a:ext cx="3510898" cy="923330"/>
          </a:xfrm>
          <a:prstGeom prst="rect">
            <a:avLst/>
          </a:prstGeom>
          <a:noFill/>
        </p:spPr>
        <p:txBody>
          <a:bodyPr wrap="none" rtlCol="0">
            <a:spAutoFit/>
          </a:bodyPr>
          <a:lstStyle/>
          <a:p>
            <a:pPr defTabSz="1371417"/>
            <a:r>
              <a:rPr kumimoji="1" lang="en-US" altLang="ja-JP" sz="2700" dirty="0">
                <a:solidFill>
                  <a:srgbClr val="FFFFFF"/>
                </a:solidFill>
              </a:rPr>
              <a:t>Simulation:</a:t>
            </a:r>
          </a:p>
          <a:p>
            <a:pPr defTabSz="1371417"/>
            <a:r>
              <a:rPr kumimoji="1" lang="en-US" altLang="ja-JP" sz="2700" dirty="0">
                <a:solidFill>
                  <a:srgbClr val="FFFFFF"/>
                </a:solidFill>
              </a:rPr>
              <a:t>Structure formation</a:t>
            </a:r>
            <a:endParaRPr kumimoji="1" lang="ja-JP" altLang="en-US" sz="2700" dirty="0">
              <a:solidFill>
                <a:srgbClr val="FFFFFF"/>
              </a:solidFill>
            </a:endParaRPr>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 xmlns:a16="http://schemas.microsoft.com/office/drawing/2014/main" id="{C033A0A1-1D7D-4666-81BF-FC53C3C43883}"/>
                  </a:ext>
                </a:extLst>
              </p:cNvPr>
              <p:cNvSpPr txBox="1"/>
              <p:nvPr/>
            </p:nvSpPr>
            <p:spPr>
              <a:xfrm>
                <a:off x="6175454" y="7086868"/>
                <a:ext cx="1131720" cy="779381"/>
              </a:xfrm>
              <a:prstGeom prst="rect">
                <a:avLst/>
              </a:prstGeom>
              <a:noFill/>
            </p:spPr>
            <p:txBody>
              <a:bodyPr wrap="none" lIns="0" tIns="0" rIns="0" bIns="0" rtlCol="0">
                <a:spAutoFit/>
              </a:bodyPr>
              <a:lstStyle/>
              <a:p>
                <a:pPr defTabSz="1371417"/>
                <a14:m>
                  <m:oMathPara xmlns:m="http://schemas.openxmlformats.org/officeDocument/2006/math">
                    <m:oMathParaPr>
                      <m:jc m:val="centerGroup"/>
                    </m:oMathParaPr>
                    <m:oMath xmlns:m="http://schemas.openxmlformats.org/officeDocument/2006/math">
                      <m:r>
                        <a:rPr kumimoji="1" lang="en-US" altLang="ja-JP" sz="2700" i="1">
                          <a:solidFill>
                            <a:srgbClr val="000000"/>
                          </a:solidFill>
                          <a:latin typeface="Cambria Math" panose="02040503050406030204" pitchFamily="18" charset="0"/>
                        </a:rPr>
                        <m:t>𝑧</m:t>
                      </m:r>
                      <m:r>
                        <a:rPr kumimoji="1" lang="en-US" altLang="ja-JP" sz="2700" i="1">
                          <a:solidFill>
                            <a:srgbClr val="000000"/>
                          </a:solidFill>
                          <a:latin typeface="Cambria Math" panose="02040503050406030204" pitchFamily="18" charset="0"/>
                        </a:rPr>
                        <m:t>≡</m:t>
                      </m:r>
                      <m:f>
                        <m:fPr>
                          <m:ctrlPr>
                            <a:rPr kumimoji="1" lang="en-US" altLang="ja-JP" sz="2700" i="1">
                              <a:solidFill>
                                <a:srgbClr val="000000"/>
                              </a:solidFill>
                              <a:latin typeface="Cambria Math" panose="02040503050406030204" pitchFamily="18" charset="0"/>
                            </a:rPr>
                          </m:ctrlPr>
                        </m:fPr>
                        <m:num>
                          <m:r>
                            <m:rPr>
                              <m:sty m:val="p"/>
                            </m:rPr>
                            <a:rPr kumimoji="1" lang="en-US" altLang="ja-JP" sz="2700">
                              <a:solidFill>
                                <a:srgbClr val="000000"/>
                              </a:solidFill>
                              <a:latin typeface="Cambria Math" panose="02040503050406030204" pitchFamily="18" charset="0"/>
                            </a:rPr>
                            <m:t>Δ</m:t>
                          </m:r>
                          <m:r>
                            <a:rPr kumimoji="1" lang="en-US" altLang="ja-JP" sz="2700" i="1">
                              <a:solidFill>
                                <a:srgbClr val="000000"/>
                              </a:solidFill>
                              <a:latin typeface="Cambria Math" panose="02040503050406030204" pitchFamily="18" charset="0"/>
                            </a:rPr>
                            <m:t>𝜈</m:t>
                          </m:r>
                        </m:num>
                        <m:den>
                          <m:r>
                            <a:rPr kumimoji="1" lang="en-US" altLang="ja-JP" sz="2700" i="1">
                              <a:solidFill>
                                <a:srgbClr val="000000"/>
                              </a:solidFill>
                              <a:latin typeface="Cambria Math" panose="02040503050406030204" pitchFamily="18" charset="0"/>
                            </a:rPr>
                            <m:t>𝜈</m:t>
                          </m:r>
                        </m:den>
                      </m:f>
                    </m:oMath>
                  </m:oMathPara>
                </a14:m>
                <a:endParaRPr kumimoji="1" lang="ja-JP" altLang="en-US" sz="2700" dirty="0">
                  <a:solidFill>
                    <a:srgbClr val="000000"/>
                  </a:solidFill>
                </a:endParaRPr>
              </a:p>
            </p:txBody>
          </p:sp>
        </mc:Choice>
        <mc:Fallback xmlns="">
          <p:sp>
            <p:nvSpPr>
              <p:cNvPr id="6" name="テキスト ボックス 5">
                <a:extLst>
                  <a:ext uri="{FF2B5EF4-FFF2-40B4-BE49-F238E27FC236}">
                    <a16:creationId xmlns="" xmlns:a16="http://schemas.microsoft.com/office/drawing/2014/main" xmlns:a14="http://schemas.microsoft.com/office/drawing/2010/main" id="{C033A0A1-1D7D-4666-81BF-FC53C3C43883}"/>
                  </a:ext>
                </a:extLst>
              </p:cNvPr>
              <p:cNvSpPr txBox="1">
                <a:spLocks noRot="1" noChangeAspect="1" noMove="1" noResize="1" noEditPoints="1" noAdjustHandles="1" noChangeArrowheads="1" noChangeShapeType="1" noTextEdit="1"/>
              </p:cNvSpPr>
              <p:nvPr/>
            </p:nvSpPr>
            <p:spPr>
              <a:xfrm>
                <a:off x="6175454" y="7086868"/>
                <a:ext cx="1131720" cy="779381"/>
              </a:xfrm>
              <a:prstGeom prst="rect">
                <a:avLst/>
              </a:prstGeom>
              <a:blipFill rotWithShape="0">
                <a:blip r:embed="rId5"/>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969638760"/>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Extragalactic Background Light (EBL)</a:t>
            </a:r>
            <a:endParaRPr kumimoji="1" lang="ja-JP" altLang="en-US" dirty="0"/>
          </a:p>
        </p:txBody>
      </p:sp>
      <p:pic>
        <p:nvPicPr>
          <p:cNvPr id="3" name="図 2"/>
          <p:cNvPicPr>
            <a:picLocks noChangeAspect="1"/>
          </p:cNvPicPr>
          <p:nvPr/>
        </p:nvPicPr>
        <p:blipFill>
          <a:blip r:embed="rId2"/>
          <a:stretch>
            <a:fillRect/>
          </a:stretch>
        </p:blipFill>
        <p:spPr>
          <a:xfrm>
            <a:off x="9391135" y="3353758"/>
            <a:ext cx="8933268" cy="6321581"/>
          </a:xfrm>
          <a:prstGeom prst="rect">
            <a:avLst/>
          </a:prstGeom>
        </p:spPr>
      </p:pic>
      <p:pic>
        <p:nvPicPr>
          <p:cNvPr id="4" name="図 3"/>
          <p:cNvPicPr>
            <a:picLocks noChangeAspect="1"/>
          </p:cNvPicPr>
          <p:nvPr/>
        </p:nvPicPr>
        <p:blipFill>
          <a:blip r:embed="rId3"/>
          <a:stretch>
            <a:fillRect/>
          </a:stretch>
        </p:blipFill>
        <p:spPr>
          <a:xfrm>
            <a:off x="0" y="2353986"/>
            <a:ext cx="9223289" cy="5964762"/>
          </a:xfrm>
          <a:prstGeom prst="rect">
            <a:avLst/>
          </a:prstGeom>
        </p:spPr>
      </p:pic>
      <p:sp>
        <p:nvSpPr>
          <p:cNvPr id="5" name="テキスト ボックス 4"/>
          <p:cNvSpPr txBox="1"/>
          <p:nvPr/>
        </p:nvSpPr>
        <p:spPr>
          <a:xfrm>
            <a:off x="5142497" y="8458559"/>
            <a:ext cx="3134191" cy="523220"/>
          </a:xfrm>
          <a:prstGeom prst="rect">
            <a:avLst/>
          </a:prstGeom>
          <a:noFill/>
        </p:spPr>
        <p:txBody>
          <a:bodyPr wrap="none" rtlCol="0">
            <a:spAutoFit/>
          </a:bodyPr>
          <a:lstStyle/>
          <a:p>
            <a:r>
              <a:rPr lang="en-US" altLang="ja-JP" sz="2800" dirty="0" err="1" smtClean="0"/>
              <a:t>Franceschini</a:t>
            </a:r>
            <a:r>
              <a:rPr lang="en-US" altLang="ja-JP" sz="2800" dirty="0" smtClean="0"/>
              <a:t>+ 08</a:t>
            </a:r>
            <a:endParaRPr kumimoji="1" lang="ja-JP" altLang="en-US" sz="2700" dirty="0" smtClean="0"/>
          </a:p>
        </p:txBody>
      </p:sp>
      <p:sp>
        <p:nvSpPr>
          <p:cNvPr id="6" name="テキスト ボックス 5"/>
          <p:cNvSpPr txBox="1"/>
          <p:nvPr/>
        </p:nvSpPr>
        <p:spPr>
          <a:xfrm>
            <a:off x="13221730" y="9675339"/>
            <a:ext cx="3805850" cy="507831"/>
          </a:xfrm>
          <a:prstGeom prst="rect">
            <a:avLst/>
          </a:prstGeom>
          <a:noFill/>
        </p:spPr>
        <p:txBody>
          <a:bodyPr wrap="none" rtlCol="0">
            <a:spAutoFit/>
          </a:bodyPr>
          <a:lstStyle/>
          <a:p>
            <a:r>
              <a:rPr kumimoji="1" lang="en-US" altLang="ja-JP" sz="2700" dirty="0" smtClean="0"/>
              <a:t>Based on </a:t>
            </a:r>
            <a:r>
              <a:rPr kumimoji="1" lang="en-US" altLang="ja-JP" sz="2700" dirty="0" err="1" smtClean="0"/>
              <a:t>Kneiske</a:t>
            </a:r>
            <a:r>
              <a:rPr kumimoji="1" lang="en-US" altLang="ja-JP" sz="2700" dirty="0" smtClean="0"/>
              <a:t>+ 02</a:t>
            </a:r>
            <a:endParaRPr kumimoji="1" lang="ja-JP" altLang="en-US" sz="2700" dirty="0" smtClean="0"/>
          </a:p>
        </p:txBody>
      </p:sp>
      <p:sp>
        <p:nvSpPr>
          <p:cNvPr id="7" name="テキスト ボックス 6"/>
          <p:cNvSpPr txBox="1"/>
          <p:nvPr/>
        </p:nvSpPr>
        <p:spPr>
          <a:xfrm>
            <a:off x="570015" y="1367790"/>
            <a:ext cx="13250743" cy="584775"/>
          </a:xfrm>
          <a:prstGeom prst="rect">
            <a:avLst/>
          </a:prstGeom>
          <a:noFill/>
        </p:spPr>
        <p:txBody>
          <a:bodyPr wrap="none" rtlCol="0">
            <a:spAutoFit/>
          </a:bodyPr>
          <a:lstStyle/>
          <a:p>
            <a:r>
              <a:rPr kumimoji="1" lang="ja-JP" altLang="en-US" sz="3200" dirty="0" smtClean="0"/>
              <a:t>宇宙の星形成の歴史を反映して、宇宙空間を満たす光子場が進化している。</a:t>
            </a:r>
          </a:p>
        </p:txBody>
      </p:sp>
    </p:spTree>
    <p:extLst>
      <p:ext uri="{BB962C8B-B14F-4D97-AF65-F5344CB8AC3E}">
        <p14:creationId xmlns:p14="http://schemas.microsoft.com/office/powerpoint/2010/main" val="2723860184"/>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ガンマ線の</a:t>
            </a:r>
            <a:r>
              <a:rPr kumimoji="1" lang="en-US" altLang="ja-JP" dirty="0" smtClean="0"/>
              <a:t>EBL</a:t>
            </a:r>
            <a:r>
              <a:rPr kumimoji="1" lang="ja-JP" altLang="en-US" dirty="0" smtClean="0"/>
              <a:t>による吸収</a:t>
            </a:r>
            <a:endParaRPr kumimoji="1" lang="ja-JP" altLang="en-US" dirty="0"/>
          </a:p>
        </p:txBody>
      </p:sp>
      <p:pic>
        <p:nvPicPr>
          <p:cNvPr id="3" name="図 2"/>
          <p:cNvPicPr>
            <a:picLocks noChangeAspect="1"/>
          </p:cNvPicPr>
          <p:nvPr/>
        </p:nvPicPr>
        <p:blipFill>
          <a:blip r:embed="rId2"/>
          <a:stretch>
            <a:fillRect/>
          </a:stretch>
        </p:blipFill>
        <p:spPr>
          <a:xfrm>
            <a:off x="231714" y="2270322"/>
            <a:ext cx="8931336" cy="6495517"/>
          </a:xfrm>
          <a:prstGeom prst="rect">
            <a:avLst/>
          </a:prstGeom>
        </p:spPr>
      </p:pic>
      <p:sp>
        <p:nvSpPr>
          <p:cNvPr id="4" name="テキスト ボックス 3"/>
          <p:cNvSpPr txBox="1"/>
          <p:nvPr/>
        </p:nvSpPr>
        <p:spPr>
          <a:xfrm>
            <a:off x="3002692" y="8891175"/>
            <a:ext cx="3134191" cy="523220"/>
          </a:xfrm>
          <a:prstGeom prst="rect">
            <a:avLst/>
          </a:prstGeom>
          <a:noFill/>
        </p:spPr>
        <p:txBody>
          <a:bodyPr wrap="none" rtlCol="0">
            <a:spAutoFit/>
          </a:bodyPr>
          <a:lstStyle/>
          <a:p>
            <a:r>
              <a:rPr lang="en-US" altLang="ja-JP" sz="2800" dirty="0" err="1" smtClean="0"/>
              <a:t>Franceschini</a:t>
            </a:r>
            <a:r>
              <a:rPr lang="en-US" altLang="ja-JP" sz="2800" dirty="0" smtClean="0"/>
              <a:t>+ 08</a:t>
            </a:r>
            <a:endParaRPr kumimoji="1" lang="ja-JP" altLang="en-US" sz="2700" dirty="0" smtClean="0"/>
          </a:p>
        </p:txBody>
      </p:sp>
      <p:pic>
        <p:nvPicPr>
          <p:cNvPr id="5" name="図 4"/>
          <p:cNvPicPr>
            <a:picLocks noChangeAspect="1"/>
          </p:cNvPicPr>
          <p:nvPr/>
        </p:nvPicPr>
        <p:blipFill>
          <a:blip r:embed="rId3"/>
          <a:stretch>
            <a:fillRect/>
          </a:stretch>
        </p:blipFill>
        <p:spPr>
          <a:xfrm>
            <a:off x="10199790" y="1466118"/>
            <a:ext cx="5994451" cy="7299721"/>
          </a:xfrm>
          <a:prstGeom prst="rect">
            <a:avLst/>
          </a:prstGeom>
        </p:spPr>
      </p:pic>
      <p:sp>
        <p:nvSpPr>
          <p:cNvPr id="6" name="テキスト ボックス 5"/>
          <p:cNvSpPr txBox="1"/>
          <p:nvPr/>
        </p:nvSpPr>
        <p:spPr>
          <a:xfrm>
            <a:off x="13567719" y="9288710"/>
            <a:ext cx="2744662" cy="523220"/>
          </a:xfrm>
          <a:prstGeom prst="rect">
            <a:avLst/>
          </a:prstGeom>
          <a:noFill/>
        </p:spPr>
        <p:txBody>
          <a:bodyPr wrap="none" rtlCol="0">
            <a:spAutoFit/>
          </a:bodyPr>
          <a:lstStyle/>
          <a:p>
            <a:r>
              <a:rPr lang="en-US" altLang="ja-JP" sz="2800" dirty="0" smtClean="0"/>
              <a:t>Dominguez+ 11</a:t>
            </a:r>
            <a:endParaRPr kumimoji="1" lang="ja-JP" altLang="en-US" sz="2700" dirty="0" smtClean="0"/>
          </a:p>
        </p:txBody>
      </p:sp>
      <p:sp>
        <p:nvSpPr>
          <p:cNvPr id="7" name="テキスト ボックス 6"/>
          <p:cNvSpPr txBox="1"/>
          <p:nvPr/>
        </p:nvSpPr>
        <p:spPr>
          <a:xfrm>
            <a:off x="231714" y="9550320"/>
            <a:ext cx="9235646" cy="523220"/>
          </a:xfrm>
          <a:prstGeom prst="rect">
            <a:avLst/>
          </a:prstGeom>
          <a:noFill/>
        </p:spPr>
        <p:txBody>
          <a:bodyPr wrap="square" rtlCol="0">
            <a:spAutoFit/>
          </a:bodyPr>
          <a:lstStyle/>
          <a:p>
            <a:r>
              <a:rPr lang="pl-PL" altLang="ja-JP" sz="2800" i="1" dirty="0"/>
              <a:t>z </a:t>
            </a:r>
            <a:r>
              <a:rPr lang="pl-PL" altLang="ja-JP" sz="2800" dirty="0"/>
              <a:t>= 0.003, 0.01, 0.03, 0.1, 0.3, </a:t>
            </a:r>
            <a:r>
              <a:rPr lang="pl-PL" altLang="ja-JP" sz="2800" dirty="0" smtClean="0"/>
              <a:t>0.5,</a:t>
            </a:r>
            <a:r>
              <a:rPr lang="en-US" altLang="ja-JP" sz="2800" dirty="0" smtClean="0"/>
              <a:t> 1</a:t>
            </a:r>
            <a:r>
              <a:rPr lang="en-US" altLang="ja-JP" sz="2800" dirty="0"/>
              <a:t>, 1.5, 2, 2.5, 3, 4</a:t>
            </a:r>
            <a:endParaRPr kumimoji="1" lang="ja-JP" altLang="en-US" sz="2700" dirty="0" smtClean="0"/>
          </a:p>
        </p:txBody>
      </p:sp>
    </p:spTree>
    <p:extLst>
      <p:ext uri="{BB962C8B-B14F-4D97-AF65-F5344CB8AC3E}">
        <p14:creationId xmlns:p14="http://schemas.microsoft.com/office/powerpoint/2010/main" val="1192465897"/>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ガンマ線天体からの</a:t>
            </a:r>
            <a:r>
              <a:rPr kumimoji="1" lang="en-US" altLang="ja-JP" dirty="0" smtClean="0"/>
              <a:t>EBL</a:t>
            </a:r>
            <a:r>
              <a:rPr kumimoji="1" lang="ja-JP" altLang="en-US" dirty="0" err="1" smtClean="0"/>
              <a:t>への</a:t>
            </a:r>
            <a:r>
              <a:rPr kumimoji="1" lang="ja-JP" altLang="en-US" dirty="0" smtClean="0"/>
              <a:t>制限</a:t>
            </a:r>
            <a:endParaRPr kumimoji="1" lang="ja-JP" altLang="en-US" dirty="0"/>
          </a:p>
        </p:txBody>
      </p:sp>
      <p:pic>
        <p:nvPicPr>
          <p:cNvPr id="3" name="図 2"/>
          <p:cNvPicPr>
            <a:picLocks noChangeAspect="1"/>
          </p:cNvPicPr>
          <p:nvPr/>
        </p:nvPicPr>
        <p:blipFill>
          <a:blip r:embed="rId2"/>
          <a:stretch>
            <a:fillRect/>
          </a:stretch>
        </p:blipFill>
        <p:spPr>
          <a:xfrm>
            <a:off x="847295" y="2399583"/>
            <a:ext cx="6064449" cy="6124248"/>
          </a:xfrm>
          <a:prstGeom prst="rect">
            <a:avLst/>
          </a:prstGeom>
        </p:spPr>
      </p:pic>
      <mc:AlternateContent xmlns:mc="http://schemas.openxmlformats.org/markup-compatibility/2006" xmlns:a14="http://schemas.microsoft.com/office/drawing/2010/main">
        <mc:Choice Requires="a14">
          <p:sp>
            <p:nvSpPr>
              <p:cNvPr id="4" name="テキスト ボックス 3"/>
              <p:cNvSpPr txBox="1"/>
              <p:nvPr/>
            </p:nvSpPr>
            <p:spPr>
              <a:xfrm>
                <a:off x="847295" y="1697614"/>
                <a:ext cx="7626960" cy="507831"/>
              </a:xfrm>
              <a:prstGeom prst="rect">
                <a:avLst/>
              </a:prstGeom>
              <a:noFill/>
            </p:spPr>
            <p:txBody>
              <a:bodyPr wrap="none" rtlCol="0">
                <a:spAutoFit/>
              </a:bodyPr>
              <a:lstStyle/>
              <a:p>
                <a:pPr defTabSz="1371417"/>
                <a:r>
                  <a:rPr kumimoji="1" lang="en-US" altLang="ja-JP" sz="2700" dirty="0">
                    <a:solidFill>
                      <a:srgbClr val="000000"/>
                    </a:solidFill>
                  </a:rPr>
                  <a:t>Gamma-ray absorption due to </a:t>
                </a:r>
                <a14:m>
                  <m:oMath xmlns:m="http://schemas.openxmlformats.org/officeDocument/2006/math">
                    <m:r>
                      <a:rPr kumimoji="1" lang="en-US" altLang="ja-JP" sz="2700" i="1">
                        <a:solidFill>
                          <a:srgbClr val="000000"/>
                        </a:solidFill>
                        <a:latin typeface="Cambria Math" panose="02040503050406030204" pitchFamily="18" charset="0"/>
                      </a:rPr>
                      <m:t>𝛾</m:t>
                    </m:r>
                    <m:r>
                      <a:rPr kumimoji="1" lang="en-US" altLang="ja-JP" sz="2700" i="1">
                        <a:solidFill>
                          <a:srgbClr val="000000"/>
                        </a:solidFill>
                        <a:latin typeface="Cambria Math" panose="02040503050406030204" pitchFamily="18" charset="0"/>
                      </a:rPr>
                      <m:t>+</m:t>
                    </m:r>
                    <m:r>
                      <a:rPr kumimoji="1" lang="en-US" altLang="ja-JP" sz="2700" i="1">
                        <a:solidFill>
                          <a:srgbClr val="000000"/>
                        </a:solidFill>
                        <a:latin typeface="Cambria Math" panose="02040503050406030204" pitchFamily="18" charset="0"/>
                      </a:rPr>
                      <m:t>𝛾</m:t>
                    </m:r>
                    <m:r>
                      <a:rPr kumimoji="1" lang="en-US" altLang="ja-JP" sz="2700" i="1">
                        <a:solidFill>
                          <a:srgbClr val="000000"/>
                        </a:solidFill>
                        <a:latin typeface="Cambria Math" panose="02040503050406030204" pitchFamily="18" charset="0"/>
                      </a:rPr>
                      <m:t>→</m:t>
                    </m:r>
                    <m:sSup>
                      <m:sSupPr>
                        <m:ctrlPr>
                          <a:rPr kumimoji="1" lang="en-US" altLang="ja-JP" sz="2700" i="1">
                            <a:solidFill>
                              <a:srgbClr val="000000"/>
                            </a:solidFill>
                            <a:latin typeface="Cambria Math" panose="02040503050406030204" pitchFamily="18" charset="0"/>
                          </a:rPr>
                        </m:ctrlPr>
                      </m:sSupPr>
                      <m:e>
                        <m:r>
                          <a:rPr kumimoji="1" lang="en-US" altLang="ja-JP" sz="2700" i="1">
                            <a:solidFill>
                              <a:srgbClr val="000000"/>
                            </a:solidFill>
                            <a:latin typeface="Cambria Math" panose="02040503050406030204" pitchFamily="18" charset="0"/>
                          </a:rPr>
                          <m:t>𝑒</m:t>
                        </m:r>
                      </m:e>
                      <m:sup>
                        <m:r>
                          <a:rPr kumimoji="1" lang="en-US" altLang="ja-JP" sz="2700" i="1">
                            <a:solidFill>
                              <a:srgbClr val="000000"/>
                            </a:solidFill>
                            <a:latin typeface="Cambria Math" panose="02040503050406030204" pitchFamily="18" charset="0"/>
                          </a:rPr>
                          <m:t>−</m:t>
                        </m:r>
                      </m:sup>
                    </m:sSup>
                    <m:r>
                      <a:rPr kumimoji="1" lang="en-US" altLang="ja-JP" sz="2700" i="1">
                        <a:solidFill>
                          <a:srgbClr val="000000"/>
                        </a:solidFill>
                        <a:latin typeface="Cambria Math" panose="02040503050406030204" pitchFamily="18" charset="0"/>
                      </a:rPr>
                      <m:t>+</m:t>
                    </m:r>
                    <m:sSup>
                      <m:sSupPr>
                        <m:ctrlPr>
                          <a:rPr kumimoji="1" lang="en-US" altLang="ja-JP" sz="2700" i="1">
                            <a:solidFill>
                              <a:srgbClr val="000000"/>
                            </a:solidFill>
                            <a:latin typeface="Cambria Math" panose="02040503050406030204" pitchFamily="18" charset="0"/>
                          </a:rPr>
                        </m:ctrlPr>
                      </m:sSupPr>
                      <m:e>
                        <m:r>
                          <a:rPr kumimoji="1" lang="en-US" altLang="ja-JP" sz="2700" i="1">
                            <a:solidFill>
                              <a:srgbClr val="000000"/>
                            </a:solidFill>
                            <a:latin typeface="Cambria Math" panose="02040503050406030204" pitchFamily="18" charset="0"/>
                          </a:rPr>
                          <m:t>𝑒</m:t>
                        </m:r>
                      </m:e>
                      <m:sup>
                        <m:r>
                          <a:rPr kumimoji="1" lang="en-US" altLang="ja-JP" sz="2700" i="1">
                            <a:solidFill>
                              <a:srgbClr val="000000"/>
                            </a:solidFill>
                            <a:latin typeface="Cambria Math" panose="02040503050406030204" pitchFamily="18" charset="0"/>
                          </a:rPr>
                          <m:t>+</m:t>
                        </m:r>
                      </m:sup>
                    </m:sSup>
                  </m:oMath>
                </a14:m>
                <a:endParaRPr kumimoji="1" lang="ja-JP" altLang="en-US" sz="2700" dirty="0">
                  <a:solidFill>
                    <a:srgbClr val="000000"/>
                  </a:solidFill>
                </a:endParaRPr>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847295" y="1697614"/>
                <a:ext cx="7626960" cy="507831"/>
              </a:xfrm>
              <a:prstGeom prst="rect">
                <a:avLst/>
              </a:prstGeom>
              <a:blipFill rotWithShape="0">
                <a:blip r:embed="rId3"/>
                <a:stretch>
                  <a:fillRect l="-1519" t="-11905" b="-28571"/>
                </a:stretch>
              </a:blipFill>
            </p:spPr>
            <p:txBody>
              <a:bodyPr/>
              <a:lstStyle/>
              <a:p>
                <a:r>
                  <a:rPr lang="ja-JP" altLang="en-US">
                    <a:noFill/>
                  </a:rPr>
                  <a:t> </a:t>
                </a:r>
              </a:p>
            </p:txBody>
          </p:sp>
        </mc:Fallback>
      </mc:AlternateContent>
      <p:pic>
        <p:nvPicPr>
          <p:cNvPr id="5" name="図 4"/>
          <p:cNvPicPr>
            <a:picLocks noChangeAspect="1"/>
          </p:cNvPicPr>
          <p:nvPr/>
        </p:nvPicPr>
        <p:blipFill>
          <a:blip r:embed="rId4"/>
          <a:stretch>
            <a:fillRect/>
          </a:stretch>
        </p:blipFill>
        <p:spPr>
          <a:xfrm>
            <a:off x="8912126" y="2654648"/>
            <a:ext cx="6700916" cy="4638138"/>
          </a:xfrm>
          <a:prstGeom prst="rect">
            <a:avLst/>
          </a:prstGeom>
        </p:spPr>
      </p:pic>
      <p:sp>
        <p:nvSpPr>
          <p:cNvPr id="6" name="テキスト ボックス 5"/>
          <p:cNvSpPr txBox="1"/>
          <p:nvPr/>
        </p:nvSpPr>
        <p:spPr>
          <a:xfrm>
            <a:off x="8922221" y="2154677"/>
            <a:ext cx="4112023" cy="507831"/>
          </a:xfrm>
          <a:prstGeom prst="rect">
            <a:avLst/>
          </a:prstGeom>
          <a:noFill/>
        </p:spPr>
        <p:txBody>
          <a:bodyPr wrap="none" rtlCol="0">
            <a:spAutoFit/>
          </a:bodyPr>
          <a:lstStyle/>
          <a:p>
            <a:pPr defTabSz="1371417"/>
            <a:r>
              <a:rPr kumimoji="1" lang="en-US" altLang="ja-JP" sz="2700" dirty="0">
                <a:solidFill>
                  <a:srgbClr val="000000"/>
                </a:solidFill>
              </a:rPr>
              <a:t>Target photons are EBL</a:t>
            </a:r>
            <a:endParaRPr kumimoji="1" lang="ja-JP" altLang="en-US" sz="2700" dirty="0">
              <a:solidFill>
                <a:srgbClr val="000000"/>
              </a:solidFill>
            </a:endParaRPr>
          </a:p>
        </p:txBody>
      </p:sp>
      <p:sp>
        <p:nvSpPr>
          <p:cNvPr id="7" name="テキスト ボックス 6"/>
          <p:cNvSpPr txBox="1"/>
          <p:nvPr/>
        </p:nvSpPr>
        <p:spPr>
          <a:xfrm>
            <a:off x="10030499" y="7226160"/>
            <a:ext cx="5540299" cy="507831"/>
          </a:xfrm>
          <a:prstGeom prst="rect">
            <a:avLst/>
          </a:prstGeom>
          <a:noFill/>
        </p:spPr>
        <p:txBody>
          <a:bodyPr wrap="none" rtlCol="0">
            <a:spAutoFit/>
          </a:bodyPr>
          <a:lstStyle/>
          <a:p>
            <a:pPr defTabSz="1371417"/>
            <a:r>
              <a:rPr kumimoji="1" lang="en-US" altLang="ja-JP" sz="2700" dirty="0">
                <a:solidFill>
                  <a:srgbClr val="000000"/>
                </a:solidFill>
              </a:rPr>
              <a:t>relate to star formation history.</a:t>
            </a:r>
            <a:endParaRPr kumimoji="1" lang="ja-JP" altLang="en-US" sz="2700" dirty="0">
              <a:solidFill>
                <a:srgbClr val="000000"/>
              </a:solidFill>
            </a:endParaRPr>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 xmlns:a16="http://schemas.microsoft.com/office/drawing/2014/main" id="{FA04C3C3-4943-4DF7-A3DC-B5363F68195C}"/>
                  </a:ext>
                </a:extLst>
              </p:cNvPr>
              <p:cNvSpPr txBox="1"/>
              <p:nvPr/>
            </p:nvSpPr>
            <p:spPr>
              <a:xfrm>
                <a:off x="12977834" y="1476356"/>
                <a:ext cx="2388923" cy="831061"/>
              </a:xfrm>
              <a:prstGeom prst="rect">
                <a:avLst/>
              </a:prstGeom>
              <a:noFill/>
            </p:spPr>
            <p:txBody>
              <a:bodyPr wrap="none" lIns="0" tIns="0" rIns="0" bIns="0" rtlCol="0">
                <a:spAutoFit/>
              </a:bodyPr>
              <a:lstStyle/>
              <a:p>
                <a:pPr defTabSz="1371417"/>
                <a14:m>
                  <m:oMathPara xmlns:m="http://schemas.openxmlformats.org/officeDocument/2006/math">
                    <m:oMathParaPr>
                      <m:jc m:val="centerGroup"/>
                    </m:oMathParaPr>
                    <m:oMath xmlns:m="http://schemas.openxmlformats.org/officeDocument/2006/math">
                      <m:sSub>
                        <m:sSubPr>
                          <m:ctrlPr>
                            <a:rPr kumimoji="1" lang="en-US" altLang="ja-JP" sz="2700" i="1">
                              <a:solidFill>
                                <a:srgbClr val="000000"/>
                              </a:solidFill>
                              <a:latin typeface="Cambria Math" panose="02040503050406030204" pitchFamily="18" charset="0"/>
                            </a:rPr>
                          </m:ctrlPr>
                        </m:sSubPr>
                        <m:e>
                          <m:r>
                            <a:rPr kumimoji="1" lang="en-US" altLang="ja-JP" sz="2700" i="1">
                              <a:solidFill>
                                <a:srgbClr val="000000"/>
                              </a:solidFill>
                              <a:latin typeface="Cambria Math" panose="02040503050406030204" pitchFamily="18" charset="0"/>
                            </a:rPr>
                            <m:t>𝐸</m:t>
                          </m:r>
                        </m:e>
                        <m:sub>
                          <m:r>
                            <a:rPr kumimoji="1" lang="en-US" altLang="ja-JP" sz="2700" i="1">
                              <a:solidFill>
                                <a:srgbClr val="000000"/>
                              </a:solidFill>
                              <a:latin typeface="Cambria Math" panose="02040503050406030204" pitchFamily="18" charset="0"/>
                            </a:rPr>
                            <m:t>𝑡𝑔𝑡</m:t>
                          </m:r>
                        </m:sub>
                      </m:sSub>
                      <m:r>
                        <a:rPr kumimoji="1" lang="en-US" altLang="ja-JP" sz="2700" i="1">
                          <a:solidFill>
                            <a:srgbClr val="000000"/>
                          </a:solidFill>
                          <a:latin typeface="Cambria Math" panose="02040503050406030204" pitchFamily="18" charset="0"/>
                        </a:rPr>
                        <m:t>∼</m:t>
                      </m:r>
                      <m:f>
                        <m:fPr>
                          <m:ctrlPr>
                            <a:rPr kumimoji="1" lang="en-US" altLang="ja-JP" sz="2700" i="1">
                              <a:solidFill>
                                <a:srgbClr val="000000"/>
                              </a:solidFill>
                              <a:latin typeface="Cambria Math" panose="02040503050406030204" pitchFamily="18" charset="0"/>
                            </a:rPr>
                          </m:ctrlPr>
                        </m:fPr>
                        <m:num>
                          <m:sSup>
                            <m:sSupPr>
                              <m:ctrlPr>
                                <a:rPr kumimoji="1" lang="en-US" altLang="ja-JP" sz="2700" i="1">
                                  <a:solidFill>
                                    <a:srgbClr val="000000"/>
                                  </a:solidFill>
                                  <a:latin typeface="Cambria Math" panose="02040503050406030204" pitchFamily="18" charset="0"/>
                                </a:rPr>
                              </m:ctrlPr>
                            </m:sSupPr>
                            <m:e>
                              <m:d>
                                <m:dPr>
                                  <m:ctrlPr>
                                    <a:rPr kumimoji="1" lang="en-US" altLang="ja-JP" sz="2700" i="1">
                                      <a:solidFill>
                                        <a:srgbClr val="000000"/>
                                      </a:solidFill>
                                      <a:latin typeface="Cambria Math" panose="02040503050406030204" pitchFamily="18" charset="0"/>
                                    </a:rPr>
                                  </m:ctrlPr>
                                </m:dPr>
                                <m:e>
                                  <m:sSub>
                                    <m:sSubPr>
                                      <m:ctrlPr>
                                        <a:rPr kumimoji="1" lang="en-US" altLang="ja-JP" sz="2700" i="1">
                                          <a:solidFill>
                                            <a:srgbClr val="000000"/>
                                          </a:solidFill>
                                          <a:latin typeface="Cambria Math" panose="02040503050406030204" pitchFamily="18" charset="0"/>
                                        </a:rPr>
                                      </m:ctrlPr>
                                    </m:sSubPr>
                                    <m:e>
                                      <m:r>
                                        <a:rPr kumimoji="1" lang="en-US" altLang="ja-JP" sz="2700" i="1">
                                          <a:solidFill>
                                            <a:srgbClr val="000000"/>
                                          </a:solidFill>
                                          <a:latin typeface="Cambria Math" panose="02040503050406030204" pitchFamily="18" charset="0"/>
                                        </a:rPr>
                                        <m:t>𝑚</m:t>
                                      </m:r>
                                    </m:e>
                                    <m:sub>
                                      <m:r>
                                        <m:rPr>
                                          <m:sty m:val="p"/>
                                        </m:rPr>
                                        <a:rPr kumimoji="1" lang="en-US" altLang="ja-JP" sz="2700">
                                          <a:solidFill>
                                            <a:srgbClr val="000000"/>
                                          </a:solidFill>
                                          <a:latin typeface="Cambria Math" panose="02040503050406030204" pitchFamily="18" charset="0"/>
                                        </a:rPr>
                                        <m:t>e</m:t>
                                      </m:r>
                                    </m:sub>
                                  </m:sSub>
                                  <m:sSup>
                                    <m:sSupPr>
                                      <m:ctrlPr>
                                        <a:rPr kumimoji="1" lang="en-US" altLang="ja-JP" sz="2700" i="1">
                                          <a:solidFill>
                                            <a:srgbClr val="000000"/>
                                          </a:solidFill>
                                          <a:latin typeface="Cambria Math" panose="02040503050406030204" pitchFamily="18" charset="0"/>
                                        </a:rPr>
                                      </m:ctrlPr>
                                    </m:sSupPr>
                                    <m:e>
                                      <m:r>
                                        <a:rPr kumimoji="1" lang="en-US" altLang="ja-JP" sz="2700" i="1">
                                          <a:solidFill>
                                            <a:srgbClr val="000000"/>
                                          </a:solidFill>
                                          <a:latin typeface="Cambria Math" panose="02040503050406030204" pitchFamily="18" charset="0"/>
                                        </a:rPr>
                                        <m:t>𝑐</m:t>
                                      </m:r>
                                    </m:e>
                                    <m:sup>
                                      <m:r>
                                        <a:rPr kumimoji="1" lang="en-US" altLang="ja-JP" sz="2700" i="1">
                                          <a:solidFill>
                                            <a:srgbClr val="000000"/>
                                          </a:solidFill>
                                          <a:latin typeface="Cambria Math" panose="02040503050406030204" pitchFamily="18" charset="0"/>
                                        </a:rPr>
                                        <m:t>2</m:t>
                                      </m:r>
                                    </m:sup>
                                  </m:sSup>
                                </m:e>
                              </m:d>
                            </m:e>
                            <m:sup>
                              <m:r>
                                <a:rPr kumimoji="1" lang="en-US" altLang="ja-JP" sz="2700" i="1">
                                  <a:solidFill>
                                    <a:srgbClr val="000000"/>
                                  </a:solidFill>
                                  <a:latin typeface="Cambria Math" panose="02040503050406030204" pitchFamily="18" charset="0"/>
                                </a:rPr>
                                <m:t>2</m:t>
                              </m:r>
                            </m:sup>
                          </m:sSup>
                        </m:num>
                        <m:den>
                          <m:r>
                            <a:rPr kumimoji="1" lang="en-US" altLang="ja-JP" sz="2700" i="1">
                              <a:solidFill>
                                <a:srgbClr val="000000"/>
                              </a:solidFill>
                              <a:latin typeface="Cambria Math" panose="02040503050406030204" pitchFamily="18" charset="0"/>
                            </a:rPr>
                            <m:t>𝐸</m:t>
                          </m:r>
                        </m:den>
                      </m:f>
                    </m:oMath>
                  </m:oMathPara>
                </a14:m>
                <a:endParaRPr kumimoji="1" lang="ja-JP" altLang="en-US" sz="2700" dirty="0">
                  <a:solidFill>
                    <a:srgbClr val="000000"/>
                  </a:solidFill>
                </a:endParaRPr>
              </a:p>
            </p:txBody>
          </p:sp>
        </mc:Choice>
        <mc:Fallback xmlns="">
          <p:sp>
            <p:nvSpPr>
              <p:cNvPr id="8" name="テキスト ボックス 7">
                <a:extLst>
                  <a:ext uri="{FF2B5EF4-FFF2-40B4-BE49-F238E27FC236}">
                    <a16:creationId xmlns:a16="http://schemas.microsoft.com/office/drawing/2014/main" id="{FA04C3C3-4943-4DF7-A3DC-B5363F68195C}"/>
                  </a:ext>
                </a:extLst>
              </p:cNvPr>
              <p:cNvSpPr txBox="1">
                <a:spLocks noRot="1" noChangeAspect="1" noMove="1" noResize="1" noEditPoints="1" noAdjustHandles="1" noChangeArrowheads="1" noChangeShapeType="1" noTextEdit="1"/>
              </p:cNvSpPr>
              <p:nvPr/>
            </p:nvSpPr>
            <p:spPr>
              <a:xfrm>
                <a:off x="7128284" y="984389"/>
                <a:ext cx="1594154" cy="553998"/>
              </a:xfrm>
              <a:prstGeom prst="rect">
                <a:avLst/>
              </a:prstGeom>
              <a:blipFill>
                <a:blip r:embed="rId5"/>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803279480"/>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Model vs Obs.</a:t>
            </a:r>
            <a:endParaRPr kumimoji="1" lang="ja-JP" altLang="en-US" dirty="0"/>
          </a:p>
        </p:txBody>
      </p:sp>
      <p:pic>
        <p:nvPicPr>
          <p:cNvPr id="6146" name="Picture 2" descr="https://fermi.gsfc.nasa.gov/science/eteu/ebl/figure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848" y="2491189"/>
            <a:ext cx="10463168" cy="7003573"/>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p:cNvPicPr>
            <a:picLocks noChangeAspect="1"/>
          </p:cNvPicPr>
          <p:nvPr/>
        </p:nvPicPr>
        <p:blipFill>
          <a:blip r:embed="rId3"/>
          <a:stretch>
            <a:fillRect/>
          </a:stretch>
        </p:blipFill>
        <p:spPr>
          <a:xfrm>
            <a:off x="10973617" y="2896194"/>
            <a:ext cx="6967576" cy="5802840"/>
          </a:xfrm>
          <a:prstGeom prst="rect">
            <a:avLst/>
          </a:prstGeom>
        </p:spPr>
      </p:pic>
      <p:sp>
        <p:nvSpPr>
          <p:cNvPr id="4" name="テキスト ボックス 3"/>
          <p:cNvSpPr txBox="1"/>
          <p:nvPr/>
        </p:nvSpPr>
        <p:spPr>
          <a:xfrm>
            <a:off x="15013459" y="2237273"/>
            <a:ext cx="2499402" cy="507831"/>
          </a:xfrm>
          <a:prstGeom prst="rect">
            <a:avLst/>
          </a:prstGeom>
          <a:noFill/>
        </p:spPr>
        <p:txBody>
          <a:bodyPr wrap="none" rtlCol="0">
            <a:spAutoFit/>
          </a:bodyPr>
          <a:lstStyle/>
          <a:p>
            <a:r>
              <a:rPr kumimoji="1" lang="en-US" altLang="ja-JP" sz="2700" dirty="0" smtClean="0"/>
              <a:t>GRB 190114C</a:t>
            </a:r>
            <a:endParaRPr kumimoji="1" lang="ja-JP" altLang="en-US" sz="2700" dirty="0" smtClean="0"/>
          </a:p>
        </p:txBody>
      </p:sp>
    </p:spTree>
    <p:extLst>
      <p:ext uri="{BB962C8B-B14F-4D97-AF65-F5344CB8AC3E}">
        <p14:creationId xmlns:p14="http://schemas.microsoft.com/office/powerpoint/2010/main" val="3253396433"/>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X</a:t>
            </a:r>
            <a:r>
              <a:rPr kumimoji="1" lang="ja-JP" altLang="en-US" dirty="0" smtClean="0"/>
              <a:t>線背景放射</a:t>
            </a:r>
            <a:endParaRPr kumimoji="1" lang="ja-JP" altLang="en-US" dirty="0"/>
          </a:p>
        </p:txBody>
      </p:sp>
      <p:pic>
        <p:nvPicPr>
          <p:cNvPr id="3" name="図 2"/>
          <p:cNvPicPr>
            <a:picLocks noChangeAspect="1"/>
          </p:cNvPicPr>
          <p:nvPr/>
        </p:nvPicPr>
        <p:blipFill>
          <a:blip r:embed="rId2"/>
          <a:stretch>
            <a:fillRect/>
          </a:stretch>
        </p:blipFill>
        <p:spPr>
          <a:xfrm>
            <a:off x="1339837" y="2231321"/>
            <a:ext cx="6828734" cy="5561760"/>
          </a:xfrm>
          <a:prstGeom prst="rect">
            <a:avLst/>
          </a:prstGeom>
        </p:spPr>
      </p:pic>
      <p:sp>
        <p:nvSpPr>
          <p:cNvPr id="4" name="テキスト ボックス 3"/>
          <p:cNvSpPr txBox="1"/>
          <p:nvPr/>
        </p:nvSpPr>
        <p:spPr>
          <a:xfrm>
            <a:off x="1669496" y="1907335"/>
            <a:ext cx="5525872" cy="507831"/>
          </a:xfrm>
          <a:prstGeom prst="rect">
            <a:avLst/>
          </a:prstGeom>
          <a:noFill/>
        </p:spPr>
        <p:txBody>
          <a:bodyPr wrap="none" rtlCol="0">
            <a:spAutoFit/>
          </a:bodyPr>
          <a:lstStyle/>
          <a:p>
            <a:r>
              <a:rPr kumimoji="1" lang="en-US" altLang="ja-JP" sz="2700" dirty="0"/>
              <a:t>Evolution of Luminosity function</a:t>
            </a:r>
            <a:endParaRPr kumimoji="1" lang="ja-JP" altLang="en-US" sz="2700" dirty="0"/>
          </a:p>
        </p:txBody>
      </p:sp>
      <p:pic>
        <p:nvPicPr>
          <p:cNvPr id="5" name="図 4"/>
          <p:cNvPicPr>
            <a:picLocks noChangeAspect="1"/>
          </p:cNvPicPr>
          <p:nvPr/>
        </p:nvPicPr>
        <p:blipFill>
          <a:blip r:embed="rId3"/>
          <a:stretch>
            <a:fillRect/>
          </a:stretch>
        </p:blipFill>
        <p:spPr>
          <a:xfrm>
            <a:off x="8954393" y="2496821"/>
            <a:ext cx="6719087" cy="5033489"/>
          </a:xfrm>
          <a:prstGeom prst="rect">
            <a:avLst/>
          </a:prstGeom>
        </p:spPr>
      </p:pic>
      <p:sp>
        <p:nvSpPr>
          <p:cNvPr id="6" name="テキスト ボックス 5"/>
          <p:cNvSpPr txBox="1"/>
          <p:nvPr/>
        </p:nvSpPr>
        <p:spPr>
          <a:xfrm>
            <a:off x="11843884" y="1918579"/>
            <a:ext cx="3193503" cy="507831"/>
          </a:xfrm>
          <a:prstGeom prst="rect">
            <a:avLst/>
          </a:prstGeom>
          <a:noFill/>
        </p:spPr>
        <p:txBody>
          <a:bodyPr wrap="none" rtlCol="0">
            <a:spAutoFit/>
          </a:bodyPr>
          <a:lstStyle/>
          <a:p>
            <a:r>
              <a:rPr lang="en-US" altLang="ja-JP" sz="2700" dirty="0"/>
              <a:t>X-ray background</a:t>
            </a:r>
            <a:endParaRPr kumimoji="1" lang="ja-JP" altLang="en-US" sz="2700" dirty="0"/>
          </a:p>
        </p:txBody>
      </p:sp>
      <mc:AlternateContent xmlns:mc="http://schemas.openxmlformats.org/markup-compatibility/2006" xmlns:a14="http://schemas.microsoft.com/office/drawing/2010/main">
        <mc:Choice Requires="a14">
          <p:sp>
            <p:nvSpPr>
              <p:cNvPr id="7" name="テキスト ボックス 6"/>
              <p:cNvSpPr txBox="1"/>
              <p:nvPr/>
            </p:nvSpPr>
            <p:spPr>
              <a:xfrm>
                <a:off x="12445110" y="6384653"/>
                <a:ext cx="2088712" cy="3231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kumimoji="1" lang="en-US" altLang="ja-JP" sz="2100" i="1">
                              <a:latin typeface="Cambria Math" panose="02040503050406030204" pitchFamily="18" charset="0"/>
                            </a:rPr>
                          </m:ctrlPr>
                        </m:funcPr>
                        <m:fName>
                          <m:r>
                            <m:rPr>
                              <m:sty m:val="p"/>
                            </m:rPr>
                            <a:rPr kumimoji="1" lang="en-US" altLang="ja-JP" sz="2100">
                              <a:latin typeface="Cambria Math" panose="02040503050406030204" pitchFamily="18" charset="0"/>
                            </a:rPr>
                            <m:t>log</m:t>
                          </m:r>
                        </m:fName>
                        <m:e>
                          <m:sSub>
                            <m:sSubPr>
                              <m:ctrlPr>
                                <a:rPr kumimoji="1" lang="en-US" altLang="ja-JP" sz="2100" i="1">
                                  <a:latin typeface="Cambria Math" panose="02040503050406030204" pitchFamily="18" charset="0"/>
                                </a:rPr>
                              </m:ctrlPr>
                            </m:sSubPr>
                            <m:e>
                              <m:r>
                                <a:rPr kumimoji="1" lang="en-US" altLang="ja-JP" sz="2100" i="1">
                                  <a:latin typeface="Cambria Math" panose="02040503050406030204" pitchFamily="18" charset="0"/>
                                </a:rPr>
                                <m:t>𝑁</m:t>
                              </m:r>
                            </m:e>
                            <m:sub>
                              <m:r>
                                <m:rPr>
                                  <m:sty m:val="p"/>
                                </m:rPr>
                                <a:rPr kumimoji="1" lang="en-US" altLang="ja-JP" sz="2100">
                                  <a:latin typeface="Cambria Math" panose="02040503050406030204" pitchFamily="18" charset="0"/>
                                </a:rPr>
                                <m:t>H</m:t>
                              </m:r>
                            </m:sub>
                          </m:sSub>
                          <m:r>
                            <a:rPr kumimoji="1" lang="en-US" altLang="ja-JP" sz="2100" i="1">
                              <a:latin typeface="Cambria Math" panose="02040503050406030204" pitchFamily="18" charset="0"/>
                            </a:rPr>
                            <m:t>=24−26</m:t>
                          </m:r>
                        </m:e>
                      </m:func>
                    </m:oMath>
                  </m:oMathPara>
                </a14:m>
                <a:endParaRPr kumimoji="1" lang="ja-JP" altLang="en-US" sz="21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6773079" y="4257092"/>
                <a:ext cx="1389868" cy="215444"/>
              </a:xfrm>
              <a:prstGeom prst="rect">
                <a:avLst/>
              </a:prstGeom>
              <a:blipFill rotWithShape="0">
                <a:blip r:embed="rId4"/>
                <a:stretch>
                  <a:fillRect l="-3070" r="-1754" b="-361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13949792" y="4279179"/>
                <a:ext cx="1007712" cy="3231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100" i="1">
                          <a:latin typeface="Cambria Math" panose="02040503050406030204" pitchFamily="18" charset="0"/>
                        </a:rPr>
                        <m:t>23−24</m:t>
                      </m:r>
                    </m:oMath>
                  </m:oMathPara>
                </a14:m>
                <a:endParaRPr kumimoji="1" lang="ja-JP" altLang="en-US" sz="21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7776356" y="2853226"/>
                <a:ext cx="671274" cy="215444"/>
              </a:xfrm>
              <a:prstGeom prst="rect">
                <a:avLst/>
              </a:prstGeom>
              <a:blipFill rotWithShape="0">
                <a:blip r:embed="rId5"/>
                <a:stretch>
                  <a:fillRect l="-4545" r="-3636" b="-1142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p:cNvSpPr txBox="1"/>
              <p:nvPr/>
            </p:nvSpPr>
            <p:spPr>
              <a:xfrm>
                <a:off x="10526037" y="6384653"/>
                <a:ext cx="1007712" cy="3231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100" i="1">
                          <a:latin typeface="Cambria Math" panose="02040503050406030204" pitchFamily="18" charset="0"/>
                        </a:rPr>
                        <m:t>22−23</m:t>
                      </m:r>
                    </m:oMath>
                  </m:oMathPara>
                </a14:m>
                <a:endParaRPr kumimoji="1" lang="ja-JP" altLang="en-US" sz="2100"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5493500" y="4257092"/>
                <a:ext cx="671274" cy="215444"/>
              </a:xfrm>
              <a:prstGeom prst="rect">
                <a:avLst/>
              </a:prstGeom>
              <a:blipFill rotWithShape="0">
                <a:blip r:embed="rId6"/>
                <a:stretch>
                  <a:fillRect l="-4545" r="-3636" b="-8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p:cNvSpPr txBox="1"/>
              <p:nvPr/>
            </p:nvSpPr>
            <p:spPr>
              <a:xfrm>
                <a:off x="10194121" y="5012201"/>
                <a:ext cx="664734" cy="3231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100" i="1">
                          <a:latin typeface="Cambria Math" panose="02040503050406030204" pitchFamily="18" charset="0"/>
                        </a:rPr>
                        <m:t>&lt;22</m:t>
                      </m:r>
                    </m:oMath>
                  </m:oMathPara>
                </a14:m>
                <a:endParaRPr kumimoji="1" lang="ja-JP" altLang="en-US" sz="2100"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5272189" y="3341983"/>
                <a:ext cx="442621" cy="215444"/>
              </a:xfrm>
              <a:prstGeom prst="rect">
                <a:avLst/>
              </a:prstGeom>
              <a:blipFill rotWithShape="0">
                <a:blip r:embed="rId7"/>
                <a:stretch>
                  <a:fillRect l="-5556" r="-6944" b="-8333"/>
                </a:stretch>
              </a:blipFill>
            </p:spPr>
            <p:txBody>
              <a:bodyPr/>
              <a:lstStyle/>
              <a:p>
                <a:r>
                  <a:rPr lang="ja-JP" altLang="en-US">
                    <a:noFill/>
                  </a:rPr>
                  <a:t> </a:t>
                </a:r>
              </a:p>
            </p:txBody>
          </p:sp>
        </mc:Fallback>
      </mc:AlternateContent>
      <p:sp>
        <p:nvSpPr>
          <p:cNvPr id="11" name="テキスト ボックス 10"/>
          <p:cNvSpPr txBox="1"/>
          <p:nvPr/>
        </p:nvSpPr>
        <p:spPr>
          <a:xfrm>
            <a:off x="13139827" y="7867576"/>
            <a:ext cx="2182008" cy="507831"/>
          </a:xfrm>
          <a:prstGeom prst="rect">
            <a:avLst/>
          </a:prstGeom>
          <a:noFill/>
        </p:spPr>
        <p:txBody>
          <a:bodyPr wrap="none" rtlCol="0">
            <a:spAutoFit/>
          </a:bodyPr>
          <a:lstStyle/>
          <a:p>
            <a:r>
              <a:rPr kumimoji="1" lang="en-US" altLang="ja-JP" sz="2700" dirty="0"/>
              <a:t>Ueda+ 2014</a:t>
            </a:r>
            <a:endParaRPr kumimoji="1" lang="ja-JP" altLang="en-US" sz="2700" dirty="0"/>
          </a:p>
        </p:txBody>
      </p:sp>
      <p:sp>
        <p:nvSpPr>
          <p:cNvPr id="12" name="テキスト ボックス 11"/>
          <p:cNvSpPr txBox="1"/>
          <p:nvPr/>
        </p:nvSpPr>
        <p:spPr>
          <a:xfrm>
            <a:off x="9145100" y="8943828"/>
            <a:ext cx="6256841" cy="507831"/>
          </a:xfrm>
          <a:prstGeom prst="rect">
            <a:avLst/>
          </a:prstGeom>
          <a:noFill/>
        </p:spPr>
        <p:txBody>
          <a:bodyPr wrap="none" rtlCol="0">
            <a:spAutoFit/>
          </a:bodyPr>
          <a:lstStyle/>
          <a:p>
            <a:r>
              <a:rPr kumimoji="1" lang="en-US" altLang="ja-JP" sz="2700" dirty="0"/>
              <a:t>The X-ray sky is dominated by AGNs.</a:t>
            </a:r>
            <a:endParaRPr kumimoji="1" lang="ja-JP" altLang="en-US" sz="2700" dirty="0"/>
          </a:p>
        </p:txBody>
      </p:sp>
    </p:spTree>
    <p:extLst>
      <p:ext uri="{BB962C8B-B14F-4D97-AF65-F5344CB8AC3E}">
        <p14:creationId xmlns:p14="http://schemas.microsoft.com/office/powerpoint/2010/main" val="2375132657"/>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銀河団からの寄与</a:t>
            </a:r>
            <a:endParaRPr kumimoji="1" lang="ja-JP" altLang="en-US" dirty="0"/>
          </a:p>
        </p:txBody>
      </p:sp>
      <p:sp>
        <p:nvSpPr>
          <p:cNvPr id="3" name="テキスト ボックス 2"/>
          <p:cNvSpPr txBox="1"/>
          <p:nvPr/>
        </p:nvSpPr>
        <p:spPr>
          <a:xfrm>
            <a:off x="581891" y="1721922"/>
            <a:ext cx="8367996" cy="584775"/>
          </a:xfrm>
          <a:prstGeom prst="rect">
            <a:avLst/>
          </a:prstGeom>
          <a:noFill/>
        </p:spPr>
        <p:txBody>
          <a:bodyPr wrap="none" rtlCol="0">
            <a:spAutoFit/>
          </a:bodyPr>
          <a:lstStyle/>
          <a:p>
            <a:r>
              <a:rPr kumimoji="1" lang="ja-JP" altLang="en-US" sz="3200" dirty="0" smtClean="0"/>
              <a:t>銀河団には加速された宇宙線が貯められている</a:t>
            </a:r>
          </a:p>
        </p:txBody>
      </p:sp>
      <p:pic>
        <p:nvPicPr>
          <p:cNvPr id="4" name="Picture 2" descr="Outer regions of galaxy clusters host radio megahalo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093" y="3408787"/>
            <a:ext cx="7860268" cy="4420019"/>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773093" y="2588986"/>
            <a:ext cx="8727069" cy="584775"/>
          </a:xfrm>
          <a:prstGeom prst="rect">
            <a:avLst/>
          </a:prstGeom>
          <a:noFill/>
        </p:spPr>
        <p:txBody>
          <a:bodyPr wrap="none" rtlCol="0">
            <a:spAutoFit/>
          </a:bodyPr>
          <a:lstStyle/>
          <a:p>
            <a:r>
              <a:rPr kumimoji="1" lang="ja-JP" altLang="en-US" sz="3200" dirty="0" smtClean="0"/>
              <a:t>メガハロー：巨大な電波の構造 </a:t>
            </a:r>
            <a:r>
              <a:rPr kumimoji="1" lang="en-US" altLang="ja-JP" sz="3200" dirty="0" smtClean="0"/>
              <a:t>LOFAR</a:t>
            </a:r>
            <a:r>
              <a:rPr kumimoji="1" lang="ja-JP" altLang="en-US" sz="3200" dirty="0" smtClean="0"/>
              <a:t>による観測</a:t>
            </a:r>
          </a:p>
        </p:txBody>
      </p:sp>
      <p:sp>
        <p:nvSpPr>
          <p:cNvPr id="6" name="テキスト ボックス 5"/>
          <p:cNvSpPr txBox="1"/>
          <p:nvPr/>
        </p:nvSpPr>
        <p:spPr>
          <a:xfrm>
            <a:off x="878774" y="8229600"/>
            <a:ext cx="6672019" cy="1077218"/>
          </a:xfrm>
          <a:prstGeom prst="rect">
            <a:avLst/>
          </a:prstGeom>
          <a:noFill/>
        </p:spPr>
        <p:txBody>
          <a:bodyPr wrap="none" rtlCol="0">
            <a:spAutoFit/>
          </a:bodyPr>
          <a:lstStyle/>
          <a:p>
            <a:r>
              <a:rPr kumimoji="1" lang="ja-JP" altLang="en-US" sz="3200" dirty="0" smtClean="0"/>
              <a:t>電子の乱流加速だと考えられている。</a:t>
            </a:r>
            <a:endParaRPr kumimoji="1" lang="en-US" altLang="ja-JP" sz="3200" dirty="0" smtClean="0"/>
          </a:p>
          <a:p>
            <a:r>
              <a:rPr kumimoji="1" lang="ja-JP" altLang="en-US" sz="3200" dirty="0"/>
              <a:t>電子の注入</a:t>
            </a:r>
            <a:r>
              <a:rPr kumimoji="1" lang="ja-JP" altLang="en-US" sz="3200" dirty="0" smtClean="0"/>
              <a:t>は陽子宇宙線の二次？</a:t>
            </a:r>
          </a:p>
        </p:txBody>
      </p:sp>
      <p:pic>
        <p:nvPicPr>
          <p:cNvPr id="7" name="図 6"/>
          <p:cNvPicPr>
            <a:picLocks noChangeAspect="1"/>
          </p:cNvPicPr>
          <p:nvPr/>
        </p:nvPicPr>
        <p:blipFill>
          <a:blip r:embed="rId3"/>
          <a:stretch>
            <a:fillRect/>
          </a:stretch>
        </p:blipFill>
        <p:spPr>
          <a:xfrm>
            <a:off x="10579875" y="2881373"/>
            <a:ext cx="6674203" cy="5201270"/>
          </a:xfrm>
          <a:prstGeom prst="rect">
            <a:avLst/>
          </a:prstGeom>
        </p:spPr>
      </p:pic>
      <p:sp>
        <p:nvSpPr>
          <p:cNvPr id="8" name="テキスト ボックス 7"/>
          <p:cNvSpPr txBox="1"/>
          <p:nvPr/>
        </p:nvSpPr>
        <p:spPr>
          <a:xfrm>
            <a:off x="12504717" y="2306697"/>
            <a:ext cx="4565673" cy="584775"/>
          </a:xfrm>
          <a:prstGeom prst="rect">
            <a:avLst/>
          </a:prstGeom>
          <a:noFill/>
        </p:spPr>
        <p:txBody>
          <a:bodyPr wrap="none" rtlCol="0">
            <a:spAutoFit/>
          </a:bodyPr>
          <a:lstStyle/>
          <a:p>
            <a:r>
              <a:rPr kumimoji="1" lang="ja-JP" altLang="en-US" sz="3200" dirty="0" smtClean="0"/>
              <a:t>銀河団からのニュートリノ</a:t>
            </a:r>
          </a:p>
        </p:txBody>
      </p:sp>
      <p:sp>
        <p:nvSpPr>
          <p:cNvPr id="9" name="テキスト ボックス 8"/>
          <p:cNvSpPr txBox="1"/>
          <p:nvPr/>
        </p:nvSpPr>
        <p:spPr>
          <a:xfrm>
            <a:off x="13916976" y="8229600"/>
            <a:ext cx="4251485" cy="584775"/>
          </a:xfrm>
          <a:prstGeom prst="rect">
            <a:avLst/>
          </a:prstGeom>
          <a:noFill/>
        </p:spPr>
        <p:txBody>
          <a:bodyPr wrap="none" rtlCol="0">
            <a:spAutoFit/>
          </a:bodyPr>
          <a:lstStyle/>
          <a:p>
            <a:r>
              <a:rPr kumimoji="1" lang="en-US" altLang="ja-JP" sz="3200" dirty="0" err="1" smtClean="0"/>
              <a:t>Nishiwaki</a:t>
            </a:r>
            <a:r>
              <a:rPr kumimoji="1" lang="en-US" altLang="ja-JP" sz="3200" dirty="0" smtClean="0"/>
              <a:t>+ submitted</a:t>
            </a:r>
            <a:endParaRPr kumimoji="1" lang="ja-JP" altLang="en-US" sz="3200" dirty="0" smtClean="0"/>
          </a:p>
        </p:txBody>
      </p:sp>
    </p:spTree>
    <p:extLst>
      <p:ext uri="{BB962C8B-B14F-4D97-AF65-F5344CB8AC3E}">
        <p14:creationId xmlns:p14="http://schemas.microsoft.com/office/powerpoint/2010/main" val="3529071445"/>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Hi-z</a:t>
            </a:r>
            <a:r>
              <a:rPr kumimoji="1" lang="ja-JP" altLang="en-US" dirty="0" smtClean="0"/>
              <a:t> </a:t>
            </a:r>
            <a:r>
              <a:rPr kumimoji="1" lang="en-US" altLang="ja-JP" dirty="0" smtClean="0"/>
              <a:t>GRB with Fermi</a:t>
            </a:r>
            <a:r>
              <a:rPr kumimoji="1" lang="ja-JP" altLang="en-US" dirty="0" smtClean="0"/>
              <a:t> </a:t>
            </a:r>
            <a:r>
              <a:rPr kumimoji="1" lang="en-US" altLang="ja-JP" dirty="0" smtClean="0"/>
              <a:t>&amp; Swift</a:t>
            </a:r>
            <a:endParaRPr kumimoji="1" lang="ja-JP" altLang="en-US" dirty="0"/>
          </a:p>
        </p:txBody>
      </p:sp>
      <p:pic>
        <p:nvPicPr>
          <p:cNvPr id="3" name="図 2"/>
          <p:cNvPicPr>
            <a:picLocks noChangeAspect="1"/>
          </p:cNvPicPr>
          <p:nvPr/>
        </p:nvPicPr>
        <p:blipFill>
          <a:blip r:embed="rId2"/>
          <a:stretch>
            <a:fillRect/>
          </a:stretch>
        </p:blipFill>
        <p:spPr>
          <a:xfrm>
            <a:off x="0" y="2044974"/>
            <a:ext cx="7512526" cy="5676480"/>
          </a:xfrm>
          <a:prstGeom prst="rect">
            <a:avLst/>
          </a:prstGeom>
        </p:spPr>
      </p:pic>
      <p:sp>
        <p:nvSpPr>
          <p:cNvPr id="4" name="テキスト ボックス 3"/>
          <p:cNvSpPr txBox="1"/>
          <p:nvPr/>
        </p:nvSpPr>
        <p:spPr>
          <a:xfrm>
            <a:off x="1285103" y="8006620"/>
            <a:ext cx="5974713" cy="923330"/>
          </a:xfrm>
          <a:prstGeom prst="rect">
            <a:avLst/>
          </a:prstGeom>
          <a:noFill/>
        </p:spPr>
        <p:txBody>
          <a:bodyPr wrap="none" rtlCol="0">
            <a:spAutoFit/>
          </a:bodyPr>
          <a:lstStyle/>
          <a:p>
            <a:r>
              <a:rPr kumimoji="1" lang="en-US" altLang="ja-JP" sz="2700" dirty="0" smtClean="0"/>
              <a:t>LAT: 34, GBM: 116, Swift-BAT: 405</a:t>
            </a:r>
          </a:p>
          <a:p>
            <a:r>
              <a:rPr kumimoji="1" lang="en-US" altLang="ja-JP" sz="2700" dirty="0" smtClean="0"/>
              <a:t>Soft gamma</a:t>
            </a:r>
            <a:r>
              <a:rPr kumimoji="1" lang="ja-JP" altLang="en-US" sz="2700" dirty="0" smtClean="0"/>
              <a:t>に感度のある装置が有利</a:t>
            </a:r>
          </a:p>
        </p:txBody>
      </p:sp>
      <p:sp>
        <p:nvSpPr>
          <p:cNvPr id="5" name="テキスト ボックス 4"/>
          <p:cNvSpPr txBox="1"/>
          <p:nvPr/>
        </p:nvSpPr>
        <p:spPr>
          <a:xfrm>
            <a:off x="5474044" y="1648476"/>
            <a:ext cx="1885453" cy="507831"/>
          </a:xfrm>
          <a:prstGeom prst="rect">
            <a:avLst/>
          </a:prstGeom>
          <a:noFill/>
        </p:spPr>
        <p:txBody>
          <a:bodyPr wrap="none" rtlCol="0">
            <a:spAutoFit/>
          </a:bodyPr>
          <a:lstStyle/>
          <a:p>
            <a:r>
              <a:rPr kumimoji="1" lang="en-US" altLang="ja-JP" sz="2700" dirty="0" err="1" smtClean="0"/>
              <a:t>Ajello</a:t>
            </a:r>
            <a:r>
              <a:rPr kumimoji="1" lang="en-US" altLang="ja-JP" sz="2700" dirty="0" smtClean="0"/>
              <a:t>+ 19</a:t>
            </a:r>
            <a:endParaRPr kumimoji="1" lang="ja-JP" altLang="en-US" sz="2700" dirty="0" smtClean="0"/>
          </a:p>
        </p:txBody>
      </p:sp>
      <p:pic>
        <p:nvPicPr>
          <p:cNvPr id="6" name="図 5"/>
          <p:cNvPicPr>
            <a:picLocks noChangeAspect="1"/>
          </p:cNvPicPr>
          <p:nvPr/>
        </p:nvPicPr>
        <p:blipFill>
          <a:blip r:embed="rId3"/>
          <a:stretch>
            <a:fillRect/>
          </a:stretch>
        </p:blipFill>
        <p:spPr>
          <a:xfrm>
            <a:off x="8886867" y="2195634"/>
            <a:ext cx="7162201" cy="5375160"/>
          </a:xfrm>
          <a:prstGeom prst="rect">
            <a:avLst/>
          </a:prstGeom>
        </p:spPr>
      </p:pic>
      <p:sp>
        <p:nvSpPr>
          <p:cNvPr id="7" name="テキスト ボックス 6"/>
          <p:cNvSpPr txBox="1"/>
          <p:nvPr/>
        </p:nvSpPr>
        <p:spPr>
          <a:xfrm>
            <a:off x="13670692" y="1648476"/>
            <a:ext cx="2156360" cy="507831"/>
          </a:xfrm>
          <a:prstGeom prst="rect">
            <a:avLst/>
          </a:prstGeom>
          <a:noFill/>
        </p:spPr>
        <p:txBody>
          <a:bodyPr wrap="none" rtlCol="0">
            <a:spAutoFit/>
          </a:bodyPr>
          <a:lstStyle/>
          <a:p>
            <a:r>
              <a:rPr kumimoji="1" lang="en-US" altLang="ja-JP" sz="2700" dirty="0" err="1" smtClean="0"/>
              <a:t>Asquini</a:t>
            </a:r>
            <a:r>
              <a:rPr kumimoji="1" lang="en-US" altLang="ja-JP" sz="2700" dirty="0" smtClean="0"/>
              <a:t>+ 19</a:t>
            </a:r>
            <a:endParaRPr kumimoji="1" lang="ja-JP" altLang="en-US" sz="2700" dirty="0" smtClean="0"/>
          </a:p>
        </p:txBody>
      </p:sp>
      <p:sp>
        <p:nvSpPr>
          <p:cNvPr id="8" name="テキスト ボックス 7"/>
          <p:cNvSpPr txBox="1"/>
          <p:nvPr/>
        </p:nvSpPr>
        <p:spPr>
          <a:xfrm>
            <a:off x="9712411" y="7895968"/>
            <a:ext cx="5977919" cy="1338828"/>
          </a:xfrm>
          <a:prstGeom prst="rect">
            <a:avLst/>
          </a:prstGeom>
          <a:noFill/>
        </p:spPr>
        <p:txBody>
          <a:bodyPr wrap="none" rtlCol="0">
            <a:spAutoFit/>
          </a:bodyPr>
          <a:lstStyle/>
          <a:p>
            <a:r>
              <a:rPr kumimoji="1" lang="en-US" altLang="ja-JP" sz="2700" dirty="0" smtClean="0"/>
              <a:t>Swift</a:t>
            </a:r>
            <a:r>
              <a:rPr kumimoji="1" lang="ja-JP" altLang="en-US" sz="2700" dirty="0" smtClean="0"/>
              <a:t>のサンプル。青が</a:t>
            </a:r>
            <a:r>
              <a:rPr kumimoji="1" lang="en-US" altLang="ja-JP" sz="2700" dirty="0" smtClean="0"/>
              <a:t>Short</a:t>
            </a:r>
            <a:r>
              <a:rPr kumimoji="1" lang="ja-JP" altLang="en-US" sz="2700" dirty="0" smtClean="0"/>
              <a:t> </a:t>
            </a:r>
            <a:r>
              <a:rPr kumimoji="1" lang="en-US" altLang="ja-JP" sz="2700" dirty="0" smtClean="0"/>
              <a:t>GRB</a:t>
            </a:r>
          </a:p>
          <a:p>
            <a:r>
              <a:rPr kumimoji="1" lang="en-US" altLang="ja-JP" sz="2700" dirty="0" smtClean="0"/>
              <a:t>Short</a:t>
            </a:r>
            <a:r>
              <a:rPr kumimoji="1" lang="ja-JP" altLang="en-US" sz="2700" dirty="0" smtClean="0"/>
              <a:t>は</a:t>
            </a:r>
            <a:r>
              <a:rPr kumimoji="1" lang="en-US" altLang="ja-JP" sz="2700" dirty="0" smtClean="0"/>
              <a:t>z=2.2</a:t>
            </a:r>
            <a:r>
              <a:rPr kumimoji="1" lang="ja-JP" altLang="en-US" sz="2700" dirty="0" smtClean="0"/>
              <a:t>が最遠</a:t>
            </a:r>
            <a:endParaRPr kumimoji="1" lang="en-US" altLang="ja-JP" sz="2700" dirty="0" smtClean="0"/>
          </a:p>
          <a:p>
            <a:r>
              <a:rPr kumimoji="1" lang="en-US" altLang="ja-JP" sz="2700" dirty="0" smtClean="0">
                <a:solidFill>
                  <a:schemeClr val="accent2"/>
                </a:solidFill>
              </a:rPr>
              <a:t>High-z</a:t>
            </a:r>
            <a:r>
              <a:rPr kumimoji="1" lang="ja-JP" altLang="en-US" sz="2700" dirty="0" err="1" smtClean="0">
                <a:solidFill>
                  <a:schemeClr val="accent2"/>
                </a:solidFill>
              </a:rPr>
              <a:t>での</a:t>
            </a:r>
            <a:r>
              <a:rPr kumimoji="1" lang="en-US" altLang="ja-JP" sz="2700" dirty="0" smtClean="0">
                <a:solidFill>
                  <a:schemeClr val="accent2"/>
                </a:solidFill>
              </a:rPr>
              <a:t>NS-NS</a:t>
            </a:r>
            <a:r>
              <a:rPr kumimoji="1" lang="ja-JP" altLang="en-US" sz="2700" dirty="0" smtClean="0">
                <a:solidFill>
                  <a:schemeClr val="accent2"/>
                </a:solidFill>
              </a:rPr>
              <a:t>合体率は</a:t>
            </a:r>
            <a:r>
              <a:rPr kumimoji="1" lang="en-US" altLang="ja-JP" sz="2700" dirty="0" smtClean="0">
                <a:solidFill>
                  <a:schemeClr val="accent2"/>
                </a:solidFill>
              </a:rPr>
              <a:t>GRB</a:t>
            </a:r>
            <a:r>
              <a:rPr kumimoji="1" lang="ja-JP" altLang="en-US" sz="2700" dirty="0" smtClean="0">
                <a:solidFill>
                  <a:schemeClr val="accent2"/>
                </a:solidFill>
              </a:rPr>
              <a:t>観測で</a:t>
            </a:r>
          </a:p>
        </p:txBody>
      </p:sp>
    </p:spTree>
    <p:extLst>
      <p:ext uri="{BB962C8B-B14F-4D97-AF65-F5344CB8AC3E}">
        <p14:creationId xmlns:p14="http://schemas.microsoft.com/office/powerpoint/2010/main" val="2744294148"/>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GRB</a:t>
            </a:r>
            <a:r>
              <a:rPr kumimoji="1" lang="ja-JP" altLang="en-US" dirty="0" smtClean="0"/>
              <a:t>による</a:t>
            </a:r>
            <a:r>
              <a:rPr lang="ja-JP" altLang="en-US" dirty="0"/>
              <a:t>宇宙論</a:t>
            </a:r>
            <a:endParaRPr kumimoji="1" lang="ja-JP" altLang="en-US" dirty="0"/>
          </a:p>
        </p:txBody>
      </p:sp>
      <p:sp>
        <p:nvSpPr>
          <p:cNvPr id="3" name="テキスト ボックス 2"/>
          <p:cNvSpPr txBox="1"/>
          <p:nvPr/>
        </p:nvSpPr>
        <p:spPr>
          <a:xfrm>
            <a:off x="593766" y="1733797"/>
            <a:ext cx="8941871" cy="2062103"/>
          </a:xfrm>
          <a:prstGeom prst="rect">
            <a:avLst/>
          </a:prstGeom>
          <a:noFill/>
        </p:spPr>
        <p:txBody>
          <a:bodyPr wrap="none" rtlCol="0">
            <a:spAutoFit/>
          </a:bodyPr>
          <a:lstStyle/>
          <a:p>
            <a:r>
              <a:rPr kumimoji="1" lang="en-US" altLang="ja-JP" sz="3200" dirty="0" smtClean="0"/>
              <a:t>GRB</a:t>
            </a:r>
            <a:r>
              <a:rPr kumimoji="1" lang="ja-JP" altLang="en-US" sz="3200" dirty="0" smtClean="0"/>
              <a:t>は高赤方偏移で発生しても、</a:t>
            </a:r>
            <a:endParaRPr kumimoji="1" lang="en-US" altLang="ja-JP" sz="3200" dirty="0" smtClean="0"/>
          </a:p>
          <a:p>
            <a:r>
              <a:rPr kumimoji="1" lang="ja-JP" altLang="en-US" sz="3200" dirty="0"/>
              <a:t>明るい</a:t>
            </a:r>
            <a:r>
              <a:rPr kumimoji="1" lang="ja-JP" altLang="en-US" sz="3200" dirty="0" smtClean="0"/>
              <a:t>ので観測可能。</a:t>
            </a:r>
            <a:endParaRPr kumimoji="1" lang="en-US" altLang="ja-JP" sz="3200" dirty="0" smtClean="0"/>
          </a:p>
          <a:p>
            <a:r>
              <a:rPr kumimoji="1" lang="ja-JP" altLang="en-US" sz="3200" dirty="0"/>
              <a:t>高赤方偏移で</a:t>
            </a:r>
            <a:r>
              <a:rPr kumimoji="1" lang="ja-JP" altLang="en-US" sz="3200" dirty="0" smtClean="0"/>
              <a:t>の星形成史、</a:t>
            </a:r>
            <a:endParaRPr kumimoji="1" lang="en-US" altLang="ja-JP" sz="3200" dirty="0" smtClean="0"/>
          </a:p>
          <a:p>
            <a:r>
              <a:rPr kumimoji="1" lang="ja-JP" altLang="en-US" sz="3200" dirty="0" smtClean="0"/>
              <a:t>スペクトルの吸収線から宇宙の電離の歴史を探る。</a:t>
            </a:r>
          </a:p>
        </p:txBody>
      </p:sp>
      <p:sp>
        <p:nvSpPr>
          <p:cNvPr id="6" name="テキスト ボックス 5"/>
          <p:cNvSpPr txBox="1"/>
          <p:nvPr/>
        </p:nvSpPr>
        <p:spPr>
          <a:xfrm>
            <a:off x="9797143" y="4252170"/>
            <a:ext cx="8778365" cy="954107"/>
          </a:xfrm>
          <a:prstGeom prst="rect">
            <a:avLst/>
          </a:prstGeom>
          <a:noFill/>
        </p:spPr>
        <p:txBody>
          <a:bodyPr wrap="none" rtlCol="0">
            <a:spAutoFit/>
          </a:bodyPr>
          <a:lstStyle/>
          <a:p>
            <a:r>
              <a:rPr kumimoji="1" lang="ja-JP" altLang="en-US" sz="2800" dirty="0" smtClean="0"/>
              <a:t>東工大の河合さんも貢献 </a:t>
            </a:r>
            <a:r>
              <a:rPr kumimoji="1" lang="en-US" altLang="ja-JP" sz="2800" dirty="0" smtClean="0"/>
              <a:t>130606A</a:t>
            </a:r>
          </a:p>
          <a:p>
            <a:r>
              <a:rPr kumimoji="1" lang="en-US" altLang="ja-JP" sz="2800" dirty="0" smtClean="0"/>
              <a:t>z=5-7</a:t>
            </a:r>
            <a:r>
              <a:rPr kumimoji="1" lang="ja-JP" altLang="en-US" sz="2800" dirty="0" smtClean="0"/>
              <a:t>の間に巨星からの</a:t>
            </a:r>
            <a:r>
              <a:rPr kumimoji="1" lang="en-US" altLang="ja-JP" sz="2800" dirty="0" smtClean="0"/>
              <a:t>UV</a:t>
            </a:r>
            <a:r>
              <a:rPr kumimoji="1" lang="ja-JP" altLang="en-US" sz="2800" dirty="0" smtClean="0"/>
              <a:t>によって宇宙の電離が進んだ</a:t>
            </a:r>
          </a:p>
        </p:txBody>
      </p:sp>
      <p:pic>
        <p:nvPicPr>
          <p:cNvPr id="135170" name="Picture 2" descr="https://d3i71xaburhd42.cloudfront.net/8b5778dee242c4d4ba0e1455b25f053aa113c5a2/2-Figure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583" y="4968797"/>
            <a:ext cx="9196891" cy="3696917"/>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5661410" y="8965870"/>
            <a:ext cx="2702984" cy="584775"/>
          </a:xfrm>
          <a:prstGeom prst="rect">
            <a:avLst/>
          </a:prstGeom>
          <a:noFill/>
        </p:spPr>
        <p:txBody>
          <a:bodyPr wrap="none" rtlCol="0">
            <a:spAutoFit/>
          </a:bodyPr>
          <a:lstStyle/>
          <a:p>
            <a:r>
              <a:rPr kumimoji="1" lang="en-US" altLang="ja-JP" sz="3200" dirty="0" err="1" smtClean="0"/>
              <a:t>Chornock</a:t>
            </a:r>
            <a:r>
              <a:rPr kumimoji="1" lang="ja-JP" altLang="en-US" sz="3200" dirty="0" smtClean="0"/>
              <a:t> </a:t>
            </a:r>
            <a:r>
              <a:rPr kumimoji="1" lang="en-US" altLang="ja-JP" sz="3200" dirty="0" smtClean="0"/>
              <a:t>14</a:t>
            </a:r>
            <a:endParaRPr kumimoji="1" lang="ja-JP" altLang="en-US" sz="3200" dirty="0" smtClean="0"/>
          </a:p>
        </p:txBody>
      </p:sp>
      <p:pic>
        <p:nvPicPr>
          <p:cNvPr id="135172" name="Picture 4" descr="https://d3i71xaburhd42.cloudfront.net/8b5778dee242c4d4ba0e1455b25f053aa113c5a2/4-Figure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281" y="240429"/>
            <a:ext cx="7803035" cy="3732361"/>
          </a:xfrm>
          <a:prstGeom prst="rect">
            <a:avLst/>
          </a:prstGeom>
          <a:noFill/>
          <a:extLst>
            <a:ext uri="{909E8E84-426E-40DD-AFC4-6F175D3DCCD1}">
              <a14:hiddenFill xmlns:a14="http://schemas.microsoft.com/office/drawing/2010/main">
                <a:solidFill>
                  <a:srgbClr val="FFFFFF"/>
                </a:solidFill>
              </a14:hiddenFill>
            </a:ext>
          </a:extLst>
        </p:spPr>
      </p:pic>
      <p:pic>
        <p:nvPicPr>
          <p:cNvPr id="135174" name="Picture 6" descr="https://d3i71xaburhd42.cloudfront.net/a25060f97b578fd52efaff5b2de792cd707fe435/5-Figure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8281" y="5547150"/>
            <a:ext cx="4358552" cy="46414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7" descr="eor21cm_tomograph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66720" y="6235832"/>
            <a:ext cx="3048000" cy="303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0783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目次</a:t>
            </a:r>
            <a:endParaRPr kumimoji="1" lang="ja-JP" altLang="en-US" dirty="0"/>
          </a:p>
        </p:txBody>
      </p:sp>
      <p:sp>
        <p:nvSpPr>
          <p:cNvPr id="3" name="コンテンツ プレースホルダー 2"/>
          <p:cNvSpPr>
            <a:spLocks noGrp="1"/>
          </p:cNvSpPr>
          <p:nvPr>
            <p:ph idx="1"/>
          </p:nvPr>
        </p:nvSpPr>
        <p:spPr>
          <a:xfrm>
            <a:off x="439615" y="1688307"/>
            <a:ext cx="17674213" cy="7392641"/>
          </a:xfrm>
        </p:spPr>
        <p:txBody>
          <a:bodyPr/>
          <a:lstStyle/>
          <a:p>
            <a:pPr marL="0" indent="0">
              <a:buNone/>
            </a:pPr>
            <a:r>
              <a:rPr lang="en-US" altLang="ja-JP" dirty="0" smtClean="0"/>
              <a:t>1</a:t>
            </a:r>
            <a:r>
              <a:rPr lang="en-US" altLang="ja-JP" dirty="0"/>
              <a:t>. </a:t>
            </a:r>
            <a:r>
              <a:rPr lang="ja-JP" altLang="en-US" dirty="0"/>
              <a:t>高エネルギー天体</a:t>
            </a:r>
            <a:r>
              <a:rPr lang="ja-JP" altLang="en-US" dirty="0" smtClean="0"/>
              <a:t>現象の概略</a:t>
            </a:r>
            <a:endParaRPr lang="ja-JP" altLang="en-US" dirty="0"/>
          </a:p>
          <a:p>
            <a:pPr marL="0" indent="0">
              <a:buNone/>
            </a:pPr>
            <a:r>
              <a:rPr lang="en-US" altLang="ja-JP" dirty="0" smtClean="0"/>
              <a:t>2</a:t>
            </a:r>
            <a:r>
              <a:rPr lang="en-US" altLang="ja-JP" dirty="0"/>
              <a:t>. </a:t>
            </a:r>
            <a:r>
              <a:rPr lang="ja-JP" altLang="en-US" dirty="0" smtClean="0"/>
              <a:t>超新星・衝撃波</a:t>
            </a:r>
            <a:r>
              <a:rPr lang="ja-JP" altLang="en-US" dirty="0"/>
              <a:t>・宇宙線加速</a:t>
            </a:r>
          </a:p>
          <a:p>
            <a:pPr marL="0" indent="0">
              <a:buNone/>
            </a:pPr>
            <a:r>
              <a:rPr lang="en-US" altLang="ja-JP" dirty="0" smtClean="0"/>
              <a:t>3</a:t>
            </a:r>
            <a:r>
              <a:rPr lang="en-US" altLang="ja-JP" dirty="0"/>
              <a:t>. </a:t>
            </a:r>
            <a:r>
              <a:rPr lang="ja-JP" altLang="en-US" dirty="0"/>
              <a:t>パルサー・パルサー星雲</a:t>
            </a:r>
          </a:p>
          <a:p>
            <a:pPr marL="0" indent="0">
              <a:buNone/>
            </a:pPr>
            <a:r>
              <a:rPr lang="en-US" altLang="ja-JP" dirty="0" smtClean="0"/>
              <a:t>4</a:t>
            </a:r>
            <a:r>
              <a:rPr lang="en-US" altLang="ja-JP" dirty="0"/>
              <a:t>. </a:t>
            </a:r>
            <a:r>
              <a:rPr lang="ja-JP" altLang="en-US" dirty="0"/>
              <a:t>ブラックホール連星・降着円盤</a:t>
            </a:r>
          </a:p>
          <a:p>
            <a:pPr marL="0" indent="0">
              <a:buNone/>
            </a:pPr>
            <a:r>
              <a:rPr lang="en-US" altLang="ja-JP" dirty="0" smtClean="0"/>
              <a:t>5</a:t>
            </a:r>
            <a:r>
              <a:rPr lang="en-US" altLang="ja-JP" dirty="0"/>
              <a:t>. </a:t>
            </a:r>
            <a:r>
              <a:rPr lang="ja-JP" altLang="en-US" dirty="0" smtClean="0"/>
              <a:t>ブレーザー・相対論的ジェット</a:t>
            </a:r>
            <a:endParaRPr lang="ja-JP" altLang="en-US" dirty="0"/>
          </a:p>
          <a:p>
            <a:pPr marL="0" indent="0">
              <a:buNone/>
            </a:pPr>
            <a:r>
              <a:rPr lang="en-US" altLang="ja-JP" dirty="0" smtClean="0"/>
              <a:t>6</a:t>
            </a:r>
            <a:r>
              <a:rPr lang="en-US" altLang="ja-JP" dirty="0"/>
              <a:t>. </a:t>
            </a:r>
            <a:r>
              <a:rPr lang="ja-JP" altLang="en-US" dirty="0"/>
              <a:t>ガンマ線バースト</a:t>
            </a:r>
          </a:p>
          <a:p>
            <a:pPr marL="0" indent="0">
              <a:buNone/>
            </a:pPr>
            <a:r>
              <a:rPr lang="en-US" altLang="ja-JP" dirty="0" smtClean="0"/>
              <a:t>7</a:t>
            </a:r>
            <a:r>
              <a:rPr lang="en-US" altLang="ja-JP" dirty="0"/>
              <a:t>. </a:t>
            </a:r>
            <a:r>
              <a:rPr lang="ja-JP" altLang="en-US" dirty="0"/>
              <a:t>最高エネルギー宇宙線・宇宙論との関わり</a:t>
            </a:r>
          </a:p>
          <a:p>
            <a:pPr marL="0" indent="0">
              <a:buNone/>
            </a:pPr>
            <a:r>
              <a:rPr lang="en-US" altLang="ja-JP" dirty="0" smtClean="0"/>
              <a:t>8</a:t>
            </a:r>
            <a:r>
              <a:rPr lang="en-US" altLang="ja-JP" dirty="0"/>
              <a:t>. </a:t>
            </a:r>
            <a:r>
              <a:rPr lang="ja-JP" altLang="en-US" dirty="0"/>
              <a:t>マルチメッセンジャー天文学に関する将来計画</a:t>
            </a:r>
            <a:endParaRPr kumimoji="1" lang="en-US" altLang="ja-JP" dirty="0"/>
          </a:p>
        </p:txBody>
      </p:sp>
      <p:sp>
        <p:nvSpPr>
          <p:cNvPr id="4" name="テキスト ボックス 3"/>
          <p:cNvSpPr txBox="1"/>
          <p:nvPr/>
        </p:nvSpPr>
        <p:spPr>
          <a:xfrm>
            <a:off x="3051959" y="8965870"/>
            <a:ext cx="10408619" cy="584775"/>
          </a:xfrm>
          <a:prstGeom prst="rect">
            <a:avLst/>
          </a:prstGeom>
          <a:noFill/>
        </p:spPr>
        <p:txBody>
          <a:bodyPr wrap="none" rtlCol="0">
            <a:spAutoFit/>
          </a:bodyPr>
          <a:lstStyle/>
          <a:p>
            <a:r>
              <a:rPr kumimoji="1" lang="en-US" altLang="ja-JP" sz="3200" dirty="0"/>
              <a:t>https://www.icrr.u-tokyo.ac.jp/~</a:t>
            </a:r>
            <a:r>
              <a:rPr kumimoji="1" lang="en-US" altLang="ja-JP" sz="3200" dirty="0" smtClean="0"/>
              <a:t>asanok/TITech.pptx</a:t>
            </a:r>
            <a:endParaRPr kumimoji="1" lang="ja-JP" altLang="en-US" sz="3200" dirty="0" smtClean="0"/>
          </a:p>
        </p:txBody>
      </p:sp>
    </p:spTree>
    <p:extLst>
      <p:ext uri="{BB962C8B-B14F-4D97-AF65-F5344CB8AC3E}">
        <p14:creationId xmlns:p14="http://schemas.microsoft.com/office/powerpoint/2010/main" val="33660046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重力崩壊型超新星</a:t>
            </a:r>
            <a:endParaRPr kumimoji="1" lang="ja-JP" altLang="en-US" dirty="0"/>
          </a:p>
        </p:txBody>
      </p:sp>
      <p:sp>
        <p:nvSpPr>
          <p:cNvPr id="3" name="テキスト ボックス 2"/>
          <p:cNvSpPr txBox="1"/>
          <p:nvPr/>
        </p:nvSpPr>
        <p:spPr>
          <a:xfrm>
            <a:off x="439616" y="1591294"/>
            <a:ext cx="7443063" cy="584775"/>
          </a:xfrm>
          <a:prstGeom prst="rect">
            <a:avLst/>
          </a:prstGeom>
          <a:noFill/>
        </p:spPr>
        <p:txBody>
          <a:bodyPr wrap="none" rtlCol="0">
            <a:spAutoFit/>
          </a:bodyPr>
          <a:lstStyle/>
          <a:p>
            <a:r>
              <a:rPr kumimoji="1" lang="en-US" altLang="ja-JP" sz="3200" dirty="0" smtClean="0"/>
              <a:t>10</a:t>
            </a:r>
            <a:r>
              <a:rPr kumimoji="1" lang="en-US" altLang="ja-JP" sz="3200" baseline="30000" dirty="0" smtClean="0"/>
              <a:t>10</a:t>
            </a:r>
            <a:r>
              <a:rPr kumimoji="1" lang="en-US" altLang="ja-JP" sz="3200" dirty="0" smtClean="0"/>
              <a:t>K</a:t>
            </a:r>
            <a:r>
              <a:rPr kumimoji="1" lang="ja-JP" altLang="en-US" sz="3200" dirty="0" smtClean="0"/>
              <a:t>に達すると鉄の光分解（吸熱反応）</a:t>
            </a:r>
          </a:p>
        </p:txBody>
      </p:sp>
      <p:pic>
        <p:nvPicPr>
          <p:cNvPr id="4" name="図 3"/>
          <p:cNvPicPr>
            <a:picLocks noChangeAspect="1"/>
          </p:cNvPicPr>
          <p:nvPr/>
        </p:nvPicPr>
        <p:blipFill>
          <a:blip r:embed="rId2"/>
          <a:stretch>
            <a:fillRect/>
          </a:stretch>
        </p:blipFill>
        <p:spPr>
          <a:xfrm>
            <a:off x="1150574" y="2298461"/>
            <a:ext cx="3114000" cy="534600"/>
          </a:xfrm>
          <a:prstGeom prst="rect">
            <a:avLst/>
          </a:prstGeom>
        </p:spPr>
      </p:pic>
      <p:sp>
        <p:nvSpPr>
          <p:cNvPr id="5" name="テキスト ボックス 4"/>
          <p:cNvSpPr txBox="1"/>
          <p:nvPr/>
        </p:nvSpPr>
        <p:spPr>
          <a:xfrm>
            <a:off x="439616" y="2955453"/>
            <a:ext cx="4658648" cy="584775"/>
          </a:xfrm>
          <a:prstGeom prst="rect">
            <a:avLst/>
          </a:prstGeom>
          <a:noFill/>
        </p:spPr>
        <p:txBody>
          <a:bodyPr wrap="none" rtlCol="0">
            <a:spAutoFit/>
          </a:bodyPr>
          <a:lstStyle/>
          <a:p>
            <a:r>
              <a:rPr kumimoji="1" lang="ja-JP" altLang="en-US" sz="3200" dirty="0" smtClean="0"/>
              <a:t>圧力が下がりコアが収縮。</a:t>
            </a:r>
          </a:p>
        </p:txBody>
      </p:sp>
      <p:sp>
        <p:nvSpPr>
          <p:cNvPr id="6" name="テキスト ボックス 5"/>
          <p:cNvSpPr txBox="1"/>
          <p:nvPr/>
        </p:nvSpPr>
        <p:spPr>
          <a:xfrm>
            <a:off x="439616" y="4221738"/>
            <a:ext cx="2778325" cy="584775"/>
          </a:xfrm>
          <a:prstGeom prst="rect">
            <a:avLst/>
          </a:prstGeom>
          <a:noFill/>
        </p:spPr>
        <p:txBody>
          <a:bodyPr wrap="none" rtlCol="0">
            <a:spAutoFit/>
          </a:bodyPr>
          <a:lstStyle/>
          <a:p>
            <a:r>
              <a:rPr kumimoji="1" lang="ja-JP" altLang="en-US" sz="3200" dirty="0" smtClean="0"/>
              <a:t>フェルミ運動量</a:t>
            </a:r>
          </a:p>
        </p:txBody>
      </p:sp>
      <p:pic>
        <p:nvPicPr>
          <p:cNvPr id="7" name="図 6"/>
          <p:cNvPicPr>
            <a:picLocks noChangeAspect="1"/>
          </p:cNvPicPr>
          <p:nvPr/>
        </p:nvPicPr>
        <p:blipFill>
          <a:blip r:embed="rId3"/>
          <a:stretch>
            <a:fillRect/>
          </a:stretch>
        </p:blipFill>
        <p:spPr>
          <a:xfrm>
            <a:off x="3217941" y="4244843"/>
            <a:ext cx="2491200" cy="476280"/>
          </a:xfrm>
          <a:prstGeom prst="rect">
            <a:avLst/>
          </a:prstGeom>
        </p:spPr>
      </p:pic>
      <p:sp>
        <p:nvSpPr>
          <p:cNvPr id="8" name="テキスト ボックス 7"/>
          <p:cNvSpPr txBox="1"/>
          <p:nvPr/>
        </p:nvSpPr>
        <p:spPr>
          <a:xfrm>
            <a:off x="439616" y="4863535"/>
            <a:ext cx="4142481" cy="584775"/>
          </a:xfrm>
          <a:prstGeom prst="rect">
            <a:avLst/>
          </a:prstGeom>
          <a:noFill/>
        </p:spPr>
        <p:txBody>
          <a:bodyPr wrap="none" rtlCol="0">
            <a:spAutoFit/>
          </a:bodyPr>
          <a:lstStyle/>
          <a:p>
            <a:r>
              <a:rPr kumimoji="1" lang="ja-JP" altLang="en-US" sz="3200" dirty="0" smtClean="0"/>
              <a:t>が相対論的になる密度</a:t>
            </a:r>
          </a:p>
        </p:txBody>
      </p:sp>
      <p:pic>
        <p:nvPicPr>
          <p:cNvPr id="9" name="図 8"/>
          <p:cNvPicPr>
            <a:picLocks noChangeAspect="1"/>
          </p:cNvPicPr>
          <p:nvPr/>
        </p:nvPicPr>
        <p:blipFill>
          <a:blip r:embed="rId4"/>
          <a:stretch>
            <a:fillRect/>
          </a:stretch>
        </p:blipFill>
        <p:spPr>
          <a:xfrm>
            <a:off x="498721" y="5505332"/>
            <a:ext cx="5838751" cy="534600"/>
          </a:xfrm>
          <a:prstGeom prst="rect">
            <a:avLst/>
          </a:prstGeom>
        </p:spPr>
      </p:pic>
      <p:sp>
        <p:nvSpPr>
          <p:cNvPr id="10" name="テキスト ボックス 9"/>
          <p:cNvSpPr txBox="1"/>
          <p:nvPr/>
        </p:nvSpPr>
        <p:spPr>
          <a:xfrm>
            <a:off x="439616" y="6162324"/>
            <a:ext cx="4137671" cy="584775"/>
          </a:xfrm>
          <a:prstGeom prst="rect">
            <a:avLst/>
          </a:prstGeom>
          <a:noFill/>
        </p:spPr>
        <p:txBody>
          <a:bodyPr wrap="none" rtlCol="0">
            <a:spAutoFit/>
          </a:bodyPr>
          <a:lstStyle/>
          <a:p>
            <a:r>
              <a:rPr kumimoji="1" lang="ja-JP" altLang="en-US" sz="3200" dirty="0" smtClean="0"/>
              <a:t>この時の電子の縮退圧</a:t>
            </a:r>
          </a:p>
        </p:txBody>
      </p:sp>
      <p:pic>
        <p:nvPicPr>
          <p:cNvPr id="11" name="図 10"/>
          <p:cNvPicPr>
            <a:picLocks noChangeAspect="1"/>
          </p:cNvPicPr>
          <p:nvPr/>
        </p:nvPicPr>
        <p:blipFill>
          <a:blip r:embed="rId5"/>
          <a:stretch>
            <a:fillRect/>
          </a:stretch>
        </p:blipFill>
        <p:spPr>
          <a:xfrm>
            <a:off x="803227" y="6757269"/>
            <a:ext cx="3931425" cy="1215000"/>
          </a:xfrm>
          <a:prstGeom prst="rect">
            <a:avLst/>
          </a:prstGeom>
        </p:spPr>
      </p:pic>
      <p:sp>
        <p:nvSpPr>
          <p:cNvPr id="12" name="テキスト ボックス 11"/>
          <p:cNvSpPr txBox="1"/>
          <p:nvPr/>
        </p:nvSpPr>
        <p:spPr>
          <a:xfrm>
            <a:off x="356489" y="7874519"/>
            <a:ext cx="5535490" cy="1077218"/>
          </a:xfrm>
          <a:prstGeom prst="rect">
            <a:avLst/>
          </a:prstGeom>
          <a:noFill/>
        </p:spPr>
        <p:txBody>
          <a:bodyPr wrap="none" rtlCol="0">
            <a:spAutoFit/>
          </a:bodyPr>
          <a:lstStyle/>
          <a:p>
            <a:r>
              <a:rPr kumimoji="1" lang="ja-JP" altLang="en-US" sz="3200" dirty="0" smtClean="0"/>
              <a:t>縮退圧で支えられる限界質量：</a:t>
            </a:r>
            <a:endParaRPr kumimoji="1" lang="en-US" altLang="ja-JP" sz="3200" dirty="0" smtClean="0"/>
          </a:p>
          <a:p>
            <a:r>
              <a:rPr kumimoji="1" lang="ja-JP" altLang="en-US" sz="3200" dirty="0" smtClean="0"/>
              <a:t>チャンドラセカール質量</a:t>
            </a:r>
          </a:p>
        </p:txBody>
      </p:sp>
      <p:pic>
        <p:nvPicPr>
          <p:cNvPr id="13" name="図 12"/>
          <p:cNvPicPr>
            <a:picLocks noChangeAspect="1"/>
          </p:cNvPicPr>
          <p:nvPr/>
        </p:nvPicPr>
        <p:blipFill>
          <a:blip r:embed="rId6"/>
          <a:stretch>
            <a:fillRect/>
          </a:stretch>
        </p:blipFill>
        <p:spPr>
          <a:xfrm>
            <a:off x="1103801" y="8910710"/>
            <a:ext cx="4605340" cy="1158277"/>
          </a:xfrm>
          <a:prstGeom prst="rect">
            <a:avLst/>
          </a:prstGeom>
        </p:spPr>
      </p:pic>
      <p:sp>
        <p:nvSpPr>
          <p:cNvPr id="14" name="テキスト ボックス 13"/>
          <p:cNvSpPr txBox="1"/>
          <p:nvPr/>
        </p:nvSpPr>
        <p:spPr>
          <a:xfrm>
            <a:off x="9488384" y="1591294"/>
            <a:ext cx="8268610" cy="2062103"/>
          </a:xfrm>
          <a:prstGeom prst="rect">
            <a:avLst/>
          </a:prstGeom>
          <a:noFill/>
        </p:spPr>
        <p:txBody>
          <a:bodyPr wrap="none" rtlCol="0">
            <a:spAutoFit/>
          </a:bodyPr>
          <a:lstStyle/>
          <a:p>
            <a:r>
              <a:rPr kumimoji="1" lang="ja-JP" altLang="en-US" sz="3200" dirty="0" smtClean="0"/>
              <a:t>フェルミ温度が上がりすぎる</a:t>
            </a:r>
            <a:endParaRPr kumimoji="1" lang="en-US" altLang="ja-JP" sz="3200" dirty="0" smtClean="0"/>
          </a:p>
          <a:p>
            <a:r>
              <a:rPr kumimoji="1" lang="ja-JP" altLang="en-US" sz="3200" dirty="0"/>
              <a:t>→</a:t>
            </a:r>
            <a:r>
              <a:rPr kumimoji="1" lang="ja-JP" altLang="en-US" sz="3200" dirty="0" smtClean="0"/>
              <a:t>電子は陽子とくっつき中性子になる方が安定</a:t>
            </a:r>
            <a:endParaRPr kumimoji="1" lang="en-US" altLang="ja-JP" sz="3200" dirty="0" smtClean="0"/>
          </a:p>
          <a:p>
            <a:r>
              <a:rPr kumimoji="1" lang="ja-JP" altLang="en-US" sz="3200" dirty="0"/>
              <a:t>縮退圧</a:t>
            </a:r>
            <a:r>
              <a:rPr kumimoji="1" lang="ja-JP" altLang="en-US" sz="3200" dirty="0" smtClean="0"/>
              <a:t>が下がり、ますます収縮</a:t>
            </a:r>
            <a:endParaRPr kumimoji="1" lang="en-US" altLang="ja-JP" sz="3200" dirty="0" smtClean="0"/>
          </a:p>
          <a:p>
            <a:r>
              <a:rPr kumimoji="1" lang="ja-JP" altLang="en-US" sz="3200" dirty="0" smtClean="0"/>
              <a:t>原子核密度～</a:t>
            </a:r>
          </a:p>
        </p:txBody>
      </p:sp>
      <p:pic>
        <p:nvPicPr>
          <p:cNvPr id="16" name="図 15"/>
          <p:cNvPicPr>
            <a:picLocks noChangeAspect="1"/>
          </p:cNvPicPr>
          <p:nvPr/>
        </p:nvPicPr>
        <p:blipFill>
          <a:blip r:embed="rId7"/>
          <a:stretch>
            <a:fillRect/>
          </a:stretch>
        </p:blipFill>
        <p:spPr>
          <a:xfrm>
            <a:off x="12026764" y="3108193"/>
            <a:ext cx="1595925" cy="515160"/>
          </a:xfrm>
          <a:prstGeom prst="rect">
            <a:avLst/>
          </a:prstGeom>
        </p:spPr>
      </p:pic>
      <p:sp>
        <p:nvSpPr>
          <p:cNvPr id="17" name="テキスト ボックス 16"/>
          <p:cNvSpPr txBox="1"/>
          <p:nvPr/>
        </p:nvSpPr>
        <p:spPr>
          <a:xfrm>
            <a:off x="10331094" y="3632086"/>
            <a:ext cx="7614585" cy="584775"/>
          </a:xfrm>
          <a:prstGeom prst="rect">
            <a:avLst/>
          </a:prstGeom>
          <a:noFill/>
        </p:spPr>
        <p:txBody>
          <a:bodyPr wrap="none" rtlCol="0">
            <a:spAutoFit/>
          </a:bodyPr>
          <a:lstStyle/>
          <a:p>
            <a:r>
              <a:rPr kumimoji="1" lang="ja-JP" altLang="en-US" sz="3200" dirty="0" smtClean="0"/>
              <a:t>で、核力は斥力として働き、収縮が止まる。</a:t>
            </a:r>
          </a:p>
        </p:txBody>
      </p:sp>
      <p:pic>
        <p:nvPicPr>
          <p:cNvPr id="53250" name="Picture 2" descr="molecules - Why the intermolecular force can be attractive and repulsive? -  Physics Stack Exchan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36782" y="4396269"/>
            <a:ext cx="4981575" cy="2752725"/>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p:cNvSpPr txBox="1"/>
          <p:nvPr/>
        </p:nvSpPr>
        <p:spPr>
          <a:xfrm>
            <a:off x="9666514" y="7364769"/>
            <a:ext cx="5578771" cy="584775"/>
          </a:xfrm>
          <a:prstGeom prst="rect">
            <a:avLst/>
          </a:prstGeom>
          <a:noFill/>
        </p:spPr>
        <p:txBody>
          <a:bodyPr wrap="none" rtlCol="0">
            <a:spAutoFit/>
          </a:bodyPr>
          <a:lstStyle/>
          <a:p>
            <a:r>
              <a:rPr kumimoji="1" lang="ja-JP" altLang="en-US" sz="3200" dirty="0" smtClean="0"/>
              <a:t>原始中性子星  半径</a:t>
            </a:r>
            <a:r>
              <a:rPr kumimoji="1" lang="en-US" altLang="ja-JP" sz="3200" dirty="0" smtClean="0"/>
              <a:t>10km</a:t>
            </a:r>
            <a:r>
              <a:rPr kumimoji="1" lang="ja-JP" altLang="en-US" sz="3200" dirty="0" smtClean="0"/>
              <a:t>ほど</a:t>
            </a:r>
          </a:p>
        </p:txBody>
      </p:sp>
      <p:sp>
        <p:nvSpPr>
          <p:cNvPr id="19" name="テキスト ボックス 18"/>
          <p:cNvSpPr txBox="1"/>
          <p:nvPr/>
        </p:nvSpPr>
        <p:spPr>
          <a:xfrm>
            <a:off x="9666514" y="8001418"/>
            <a:ext cx="2871299" cy="584775"/>
          </a:xfrm>
          <a:prstGeom prst="rect">
            <a:avLst/>
          </a:prstGeom>
          <a:noFill/>
        </p:spPr>
        <p:txBody>
          <a:bodyPr wrap="none" rtlCol="0">
            <a:spAutoFit/>
          </a:bodyPr>
          <a:lstStyle/>
          <a:p>
            <a:r>
              <a:rPr kumimoji="1" lang="ja-JP" altLang="en-US" sz="3200" dirty="0" smtClean="0"/>
              <a:t>重力エネルギー</a:t>
            </a:r>
          </a:p>
        </p:txBody>
      </p:sp>
      <p:pic>
        <p:nvPicPr>
          <p:cNvPr id="20" name="図 19"/>
          <p:cNvPicPr>
            <a:picLocks noChangeAspect="1"/>
          </p:cNvPicPr>
          <p:nvPr/>
        </p:nvPicPr>
        <p:blipFill>
          <a:blip r:embed="rId9"/>
          <a:stretch>
            <a:fillRect/>
          </a:stretch>
        </p:blipFill>
        <p:spPr>
          <a:xfrm>
            <a:off x="12609065" y="8071033"/>
            <a:ext cx="3386475" cy="515160"/>
          </a:xfrm>
          <a:prstGeom prst="rect">
            <a:avLst/>
          </a:prstGeom>
        </p:spPr>
      </p:pic>
      <p:sp>
        <p:nvSpPr>
          <p:cNvPr id="21" name="テキスト ボックス 20"/>
          <p:cNvSpPr txBox="1"/>
          <p:nvPr/>
        </p:nvSpPr>
        <p:spPr>
          <a:xfrm>
            <a:off x="9577683" y="8801968"/>
            <a:ext cx="8367996" cy="1077218"/>
          </a:xfrm>
          <a:prstGeom prst="rect">
            <a:avLst/>
          </a:prstGeom>
          <a:noFill/>
        </p:spPr>
        <p:txBody>
          <a:bodyPr wrap="none" rtlCol="0">
            <a:spAutoFit/>
          </a:bodyPr>
          <a:lstStyle/>
          <a:p>
            <a:r>
              <a:rPr kumimoji="1" lang="ja-JP" altLang="en-US" sz="3200" dirty="0" smtClean="0"/>
              <a:t>密度が高く光は閉じ込められる。</a:t>
            </a:r>
            <a:endParaRPr kumimoji="1" lang="en-US" altLang="ja-JP" sz="3200" dirty="0" smtClean="0"/>
          </a:p>
          <a:p>
            <a:r>
              <a:rPr kumimoji="1" lang="ja-JP" altLang="en-US" sz="3200" dirty="0" smtClean="0"/>
              <a:t>エネルギーのほとんどはニュートリノが持ち去る。</a:t>
            </a:r>
          </a:p>
        </p:txBody>
      </p:sp>
    </p:spTree>
    <p:extLst>
      <p:ext uri="{BB962C8B-B14F-4D97-AF65-F5344CB8AC3E}">
        <p14:creationId xmlns:p14="http://schemas.microsoft.com/office/powerpoint/2010/main" val="3916050145"/>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FRB</a:t>
            </a:r>
            <a:r>
              <a:rPr kumimoji="1" lang="ja-JP" altLang="en-US" dirty="0" smtClean="0"/>
              <a:t>による</a:t>
            </a:r>
            <a:r>
              <a:rPr lang="ja-JP" altLang="en-US" dirty="0"/>
              <a:t>宇宙論</a:t>
            </a:r>
            <a:endParaRPr kumimoji="1" lang="ja-JP" altLang="en-US" dirty="0"/>
          </a:p>
        </p:txBody>
      </p:sp>
      <p:pic>
        <p:nvPicPr>
          <p:cNvPr id="132098" name="Picture 2" descr="The DM–redshift relation for localized FRBs&#10;Data points are estimations of the cosmic dispersion measure (DMcosmic) versus FRB redshift (zFRB) for all current arcsecond- and subarcsecond-localized FRBs. The DMcosmic values are derived by correcting the observed dispersion measure DMFRB for the estimated contributions from our Galaxy and the FRB host galaxy (the latter assumed here to be 50(1 + z)⁻¹ pc cm⁻³; see text for details). Coloured points represent the gold-standard sample on which our primary analysis is based. The solid line denotes the expected relation between DMcosmic and redshift for a universe based on the Plank15 cosmology (that is, Ωb = 0.0486 and H0 = 67.74 km s⁻¹ Mpc⁻¹). The shaded region encompasses 90% of the DMcosmic values from a model for ejective feedback in Galactic haloes that is motivated by some simulations (with F = 0.2 in equation (4) in Methods), illustrating that the observed scatter is largely consistent with the scatter from the IG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2170" y="2764848"/>
            <a:ext cx="8096250" cy="5467351"/>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593766" y="1733797"/>
            <a:ext cx="8214108" cy="2062103"/>
          </a:xfrm>
          <a:prstGeom prst="rect">
            <a:avLst/>
          </a:prstGeom>
          <a:noFill/>
        </p:spPr>
        <p:txBody>
          <a:bodyPr wrap="none" rtlCol="0">
            <a:spAutoFit/>
          </a:bodyPr>
          <a:lstStyle/>
          <a:p>
            <a:r>
              <a:rPr kumimoji="1" lang="ja-JP" altLang="en-US" sz="3200" dirty="0" smtClean="0"/>
              <a:t>宇宙のバリオンの大部分は観測し難い温度で、</a:t>
            </a:r>
            <a:endParaRPr kumimoji="1" lang="en-US" altLang="ja-JP" sz="3200" dirty="0" smtClean="0"/>
          </a:p>
          <a:p>
            <a:r>
              <a:rPr kumimoji="1" lang="ja-JP" altLang="en-US" sz="3200" dirty="0"/>
              <a:t>直接観測されて</a:t>
            </a:r>
            <a:r>
              <a:rPr kumimoji="1" lang="ja-JP" altLang="en-US" sz="3200" dirty="0" smtClean="0"/>
              <a:t>いない（</a:t>
            </a:r>
            <a:r>
              <a:rPr kumimoji="1" lang="en-US" altLang="ja-JP" sz="3200" dirty="0" smtClean="0"/>
              <a:t>Missing</a:t>
            </a:r>
            <a:r>
              <a:rPr kumimoji="1" lang="ja-JP" altLang="en-US" sz="3200" dirty="0" smtClean="0"/>
              <a:t> </a:t>
            </a:r>
            <a:r>
              <a:rPr kumimoji="1" lang="en-US" altLang="ja-JP" sz="3200" dirty="0" smtClean="0"/>
              <a:t>Baryon</a:t>
            </a:r>
            <a:r>
              <a:rPr kumimoji="1" lang="ja-JP" altLang="en-US" sz="3200" dirty="0" smtClean="0"/>
              <a:t>）</a:t>
            </a:r>
            <a:endParaRPr kumimoji="1" lang="en-US" altLang="ja-JP" sz="3200" dirty="0" smtClean="0"/>
          </a:p>
          <a:p>
            <a:r>
              <a:rPr kumimoji="1" lang="ja-JP" altLang="en-US" sz="3200" dirty="0"/>
              <a:t>電波</a:t>
            </a:r>
            <a:r>
              <a:rPr kumimoji="1" lang="ja-JP" altLang="en-US" sz="3200" dirty="0" smtClean="0"/>
              <a:t>がプラズマ中を走ると、低周波数のものが</a:t>
            </a:r>
            <a:endParaRPr kumimoji="1" lang="en-US" altLang="ja-JP" sz="3200" dirty="0" smtClean="0"/>
          </a:p>
          <a:p>
            <a:r>
              <a:rPr kumimoji="1" lang="ja-JP" altLang="en-US" sz="3200" dirty="0" smtClean="0"/>
              <a:t>遅れる。</a:t>
            </a:r>
          </a:p>
        </p:txBody>
      </p:sp>
      <p:pic>
        <p:nvPicPr>
          <p:cNvPr id="5" name="図 4"/>
          <p:cNvPicPr>
            <a:picLocks noChangeAspect="1"/>
          </p:cNvPicPr>
          <p:nvPr/>
        </p:nvPicPr>
        <p:blipFill>
          <a:blip r:embed="rId3"/>
          <a:stretch>
            <a:fillRect/>
          </a:stretch>
        </p:blipFill>
        <p:spPr>
          <a:xfrm>
            <a:off x="1659734" y="3795900"/>
            <a:ext cx="4344347" cy="1102969"/>
          </a:xfrm>
          <a:prstGeom prst="rect">
            <a:avLst/>
          </a:prstGeom>
        </p:spPr>
      </p:pic>
      <p:pic>
        <p:nvPicPr>
          <p:cNvPr id="132102" name="Picture 6" descr="File:Pulsar d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659" y="4898869"/>
            <a:ext cx="4631377" cy="5274136"/>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9725891" y="1840675"/>
            <a:ext cx="3674404" cy="584775"/>
          </a:xfrm>
          <a:prstGeom prst="rect">
            <a:avLst/>
          </a:prstGeom>
          <a:noFill/>
        </p:spPr>
        <p:txBody>
          <a:bodyPr wrap="none" rtlCol="0">
            <a:spAutoFit/>
          </a:bodyPr>
          <a:lstStyle/>
          <a:p>
            <a:r>
              <a:rPr kumimoji="1" lang="ja-JP" altLang="en-US" sz="3200" dirty="0" smtClean="0"/>
              <a:t>遠方の</a:t>
            </a:r>
            <a:r>
              <a:rPr kumimoji="1" lang="en-US" altLang="ja-JP" sz="3200" dirty="0" smtClean="0"/>
              <a:t>FRB</a:t>
            </a:r>
            <a:r>
              <a:rPr kumimoji="1" lang="ja-JP" altLang="en-US" sz="3200" dirty="0" smtClean="0"/>
              <a:t>が大きな</a:t>
            </a:r>
          </a:p>
        </p:txBody>
      </p:sp>
      <p:pic>
        <p:nvPicPr>
          <p:cNvPr id="8" name="図 7"/>
          <p:cNvPicPr>
            <a:picLocks noChangeAspect="1"/>
          </p:cNvPicPr>
          <p:nvPr/>
        </p:nvPicPr>
        <p:blipFill>
          <a:blip r:embed="rId5"/>
          <a:stretch>
            <a:fillRect/>
          </a:stretch>
        </p:blipFill>
        <p:spPr>
          <a:xfrm>
            <a:off x="13845196" y="1661757"/>
            <a:ext cx="2150287" cy="756901"/>
          </a:xfrm>
          <a:prstGeom prst="rect">
            <a:avLst/>
          </a:prstGeom>
        </p:spPr>
      </p:pic>
      <p:sp>
        <p:nvSpPr>
          <p:cNvPr id="9" name="テキスト ボックス 8"/>
          <p:cNvSpPr txBox="1"/>
          <p:nvPr/>
        </p:nvSpPr>
        <p:spPr>
          <a:xfrm>
            <a:off x="14686125" y="8965870"/>
            <a:ext cx="2762295" cy="584775"/>
          </a:xfrm>
          <a:prstGeom prst="rect">
            <a:avLst/>
          </a:prstGeom>
          <a:noFill/>
        </p:spPr>
        <p:txBody>
          <a:bodyPr wrap="none" rtlCol="0">
            <a:spAutoFit/>
          </a:bodyPr>
          <a:lstStyle/>
          <a:p>
            <a:r>
              <a:rPr kumimoji="1" lang="en-US" altLang="ja-JP" sz="3200" dirty="0" smtClean="0"/>
              <a:t>Macquart+20</a:t>
            </a:r>
            <a:endParaRPr kumimoji="1" lang="ja-JP" altLang="en-US" sz="3200" dirty="0" smtClean="0"/>
          </a:p>
        </p:txBody>
      </p:sp>
    </p:spTree>
    <p:extLst>
      <p:ext uri="{BB962C8B-B14F-4D97-AF65-F5344CB8AC3E}">
        <p14:creationId xmlns:p14="http://schemas.microsoft.com/office/powerpoint/2010/main" val="1964187457"/>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Pulsar timing</a:t>
            </a:r>
            <a:r>
              <a:rPr kumimoji="1" lang="ja-JP" altLang="en-US" dirty="0" smtClean="0"/>
              <a:t> </a:t>
            </a:r>
            <a:r>
              <a:rPr kumimoji="1" lang="en-US" altLang="ja-JP" dirty="0" smtClean="0"/>
              <a:t>array</a:t>
            </a:r>
            <a:endParaRPr kumimoji="1" lang="ja-JP" altLang="en-US" dirty="0"/>
          </a:p>
        </p:txBody>
      </p:sp>
      <p:pic>
        <p:nvPicPr>
          <p:cNvPr id="140290" name="Picture 2" descr="Race to Detect Gravitational Waves Advances: New NANOGrav Physics Frontiers  Center - National Radio Astronomy Observa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02" y="2524195"/>
            <a:ext cx="8439341" cy="432786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238702" y="1745673"/>
            <a:ext cx="10001456" cy="584775"/>
          </a:xfrm>
          <a:prstGeom prst="rect">
            <a:avLst/>
          </a:prstGeom>
          <a:noFill/>
        </p:spPr>
        <p:txBody>
          <a:bodyPr wrap="none" rtlCol="0">
            <a:spAutoFit/>
          </a:bodyPr>
          <a:lstStyle/>
          <a:p>
            <a:r>
              <a:rPr kumimoji="1" lang="ja-JP" altLang="en-US" sz="3200" dirty="0" smtClean="0"/>
              <a:t>パルサーの周期が長周期重力波で微妙にずれるのを観測</a:t>
            </a:r>
          </a:p>
        </p:txBody>
      </p:sp>
      <p:pic>
        <p:nvPicPr>
          <p:cNvPr id="4" name="図 3"/>
          <p:cNvPicPr>
            <a:picLocks noChangeAspect="1"/>
          </p:cNvPicPr>
          <p:nvPr/>
        </p:nvPicPr>
        <p:blipFill>
          <a:blip r:embed="rId3"/>
          <a:stretch>
            <a:fillRect/>
          </a:stretch>
        </p:blipFill>
        <p:spPr>
          <a:xfrm>
            <a:off x="9145466" y="2761701"/>
            <a:ext cx="8950015" cy="2914704"/>
          </a:xfrm>
          <a:prstGeom prst="rect">
            <a:avLst/>
          </a:prstGeom>
        </p:spPr>
      </p:pic>
      <p:sp>
        <p:nvSpPr>
          <p:cNvPr id="5" name="テキスト ボックス 4"/>
          <p:cNvSpPr txBox="1"/>
          <p:nvPr/>
        </p:nvSpPr>
        <p:spPr>
          <a:xfrm>
            <a:off x="11044052" y="2176926"/>
            <a:ext cx="6914072" cy="584775"/>
          </a:xfrm>
          <a:prstGeom prst="rect">
            <a:avLst/>
          </a:prstGeom>
          <a:noFill/>
        </p:spPr>
        <p:txBody>
          <a:bodyPr wrap="none" rtlCol="0">
            <a:spAutoFit/>
          </a:bodyPr>
          <a:lstStyle/>
          <a:p>
            <a:r>
              <a:rPr kumimoji="1" lang="en-US" altLang="ja-JP" sz="3200" dirty="0" smtClean="0"/>
              <a:t>NANOGRAV</a:t>
            </a:r>
            <a:r>
              <a:rPr kumimoji="1" lang="ja-JP" altLang="en-US" sz="3200" dirty="0" smtClean="0"/>
              <a:t>：背景重力波の兆候 </a:t>
            </a:r>
            <a:r>
              <a:rPr kumimoji="1" lang="en-US" altLang="ja-JP" sz="3200" dirty="0" smtClean="0"/>
              <a:t>2023</a:t>
            </a:r>
            <a:endParaRPr kumimoji="1" lang="ja-JP" altLang="en-US" sz="3200" dirty="0" smtClean="0"/>
          </a:p>
        </p:txBody>
      </p:sp>
      <p:sp>
        <p:nvSpPr>
          <p:cNvPr id="6" name="テキスト ボックス 5"/>
          <p:cNvSpPr txBox="1"/>
          <p:nvPr/>
        </p:nvSpPr>
        <p:spPr>
          <a:xfrm>
            <a:off x="10949049" y="6261180"/>
            <a:ext cx="5165197" cy="584775"/>
          </a:xfrm>
          <a:prstGeom prst="rect">
            <a:avLst/>
          </a:prstGeom>
          <a:noFill/>
        </p:spPr>
        <p:txBody>
          <a:bodyPr wrap="none" rtlCol="0">
            <a:spAutoFit/>
          </a:bodyPr>
          <a:lstStyle/>
          <a:p>
            <a:r>
              <a:rPr kumimoji="1" lang="ja-JP" altLang="en-US" sz="3200" dirty="0" smtClean="0"/>
              <a:t>巨大</a:t>
            </a:r>
            <a:r>
              <a:rPr kumimoji="1" lang="en-US" altLang="ja-JP" sz="3200" dirty="0" smtClean="0"/>
              <a:t>BH</a:t>
            </a:r>
            <a:r>
              <a:rPr kumimoji="1" lang="ja-JP" altLang="en-US" sz="3200" dirty="0" smtClean="0"/>
              <a:t>連星が宇宙に多数？</a:t>
            </a:r>
          </a:p>
        </p:txBody>
      </p:sp>
    </p:spTree>
    <p:extLst>
      <p:ext uri="{BB962C8B-B14F-4D97-AF65-F5344CB8AC3E}">
        <p14:creationId xmlns:p14="http://schemas.microsoft.com/office/powerpoint/2010/main" val="3899262758"/>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85652" y="3621130"/>
            <a:ext cx="16387947" cy="3231334"/>
          </a:xfrm>
          <a:prstGeom prst="rect">
            <a:avLst/>
          </a:prstGeom>
          <a:noFill/>
        </p:spPr>
        <p:txBody>
          <a:bodyPr wrap="square" rtlCol="0">
            <a:spAutoFit/>
          </a:bodyPr>
          <a:lstStyle/>
          <a:p>
            <a:pPr algn="ctr"/>
            <a:r>
              <a:rPr lang="ja-JP" altLang="en-US" sz="13198" dirty="0" smtClean="0"/>
              <a:t>将来観測計画</a:t>
            </a:r>
            <a:endParaRPr lang="en-US" altLang="ja-JP" sz="13198" dirty="0" smtClean="0"/>
          </a:p>
          <a:p>
            <a:pPr algn="ctr"/>
            <a:r>
              <a:rPr lang="ja-JP" altLang="en-US" sz="7200" dirty="0" smtClean="0"/>
              <a:t>マルチメッセンジャーによる宇宙史の解明</a:t>
            </a:r>
            <a:endParaRPr lang="en-US" altLang="ja-JP" sz="7200" dirty="0"/>
          </a:p>
        </p:txBody>
      </p:sp>
    </p:spTree>
    <p:extLst>
      <p:ext uri="{BB962C8B-B14F-4D97-AF65-F5344CB8AC3E}">
        <p14:creationId xmlns:p14="http://schemas.microsoft.com/office/powerpoint/2010/main" val="3908128817"/>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8" name="Picture 6" descr="世界最大望遠鏡の運用開始 中国貴州省、直径５００メートル - 読んで見フォト - 産経フォ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3339" y="7548550"/>
            <a:ext cx="3904015" cy="2623729"/>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lang="en-US" altLang="ja-JP" dirty="0" smtClean="0"/>
              <a:t>SKA: Square </a:t>
            </a:r>
            <a:r>
              <a:rPr lang="en-US" altLang="ja-JP" dirty="0"/>
              <a:t>Kilometer Array</a:t>
            </a:r>
            <a:endParaRPr kumimoji="1" lang="ja-JP" altLang="en-US" dirty="0"/>
          </a:p>
        </p:txBody>
      </p:sp>
      <p:pic>
        <p:nvPicPr>
          <p:cNvPr id="131074" name="Picture 2"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700" y="2363189"/>
            <a:ext cx="11130127" cy="609154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795646" y="1579419"/>
            <a:ext cx="4113627" cy="584775"/>
          </a:xfrm>
          <a:prstGeom prst="rect">
            <a:avLst/>
          </a:prstGeom>
          <a:noFill/>
        </p:spPr>
        <p:txBody>
          <a:bodyPr wrap="none" rtlCol="0">
            <a:spAutoFit/>
          </a:bodyPr>
          <a:lstStyle/>
          <a:p>
            <a:r>
              <a:rPr kumimoji="1" lang="ja-JP" altLang="en-US" sz="3200" dirty="0" smtClean="0"/>
              <a:t>完成予想図 </a:t>
            </a:r>
            <a:r>
              <a:rPr kumimoji="1" lang="en-US" altLang="ja-JP" sz="3200" dirty="0" smtClean="0"/>
              <a:t>2027</a:t>
            </a:r>
            <a:r>
              <a:rPr kumimoji="1" lang="ja-JP" altLang="en-US" sz="3200" dirty="0" smtClean="0"/>
              <a:t>～</a:t>
            </a:r>
            <a:r>
              <a:rPr kumimoji="1" lang="en-US" altLang="ja-JP" sz="3200" dirty="0" smtClean="0"/>
              <a:t>?</a:t>
            </a:r>
            <a:endParaRPr kumimoji="1" lang="ja-JP" altLang="en-US" sz="3200" dirty="0" smtClean="0"/>
          </a:p>
        </p:txBody>
      </p:sp>
      <p:sp>
        <p:nvSpPr>
          <p:cNvPr id="4" name="テキスト ボックス 3"/>
          <p:cNvSpPr txBox="1"/>
          <p:nvPr/>
        </p:nvSpPr>
        <p:spPr>
          <a:xfrm>
            <a:off x="3586348" y="8965870"/>
            <a:ext cx="3262432" cy="584775"/>
          </a:xfrm>
          <a:prstGeom prst="rect">
            <a:avLst/>
          </a:prstGeom>
          <a:noFill/>
        </p:spPr>
        <p:txBody>
          <a:bodyPr wrap="none" rtlCol="0">
            <a:spAutoFit/>
          </a:bodyPr>
          <a:lstStyle/>
          <a:p>
            <a:r>
              <a:rPr lang="en-US" altLang="ja-JP" sz="3200" dirty="0"/>
              <a:t>70 </a:t>
            </a:r>
            <a:r>
              <a:rPr lang="en-US" altLang="ja-JP" sz="3200" dirty="0" smtClean="0"/>
              <a:t>MHz-10 </a:t>
            </a:r>
            <a:r>
              <a:rPr lang="en-US" altLang="ja-JP" sz="3200" dirty="0"/>
              <a:t>GHz</a:t>
            </a:r>
            <a:endParaRPr kumimoji="1" lang="ja-JP" altLang="en-US" sz="3200" dirty="0" smtClean="0"/>
          </a:p>
        </p:txBody>
      </p:sp>
      <p:sp>
        <p:nvSpPr>
          <p:cNvPr id="5" name="テキスト ボックス 4"/>
          <p:cNvSpPr txBox="1"/>
          <p:nvPr/>
        </p:nvSpPr>
        <p:spPr>
          <a:xfrm>
            <a:off x="11906922" y="5287939"/>
            <a:ext cx="6128601" cy="4524315"/>
          </a:xfrm>
          <a:prstGeom prst="rect">
            <a:avLst/>
          </a:prstGeom>
          <a:noFill/>
        </p:spPr>
        <p:txBody>
          <a:bodyPr wrap="none" rtlCol="0">
            <a:spAutoFit/>
          </a:bodyPr>
          <a:lstStyle/>
          <a:p>
            <a:pPr marL="457200" indent="-457200">
              <a:buFont typeface="Arial" panose="020B0604020202020204" pitchFamily="34" charset="0"/>
              <a:buChar char="•"/>
            </a:pPr>
            <a:r>
              <a:rPr kumimoji="1" lang="en-US" altLang="ja-JP" sz="3600" dirty="0" smtClean="0"/>
              <a:t>FRB</a:t>
            </a:r>
            <a:r>
              <a:rPr kumimoji="1" lang="ja-JP" altLang="en-US" sz="3600" dirty="0" smtClean="0"/>
              <a:t>の統計が格段に上がる</a:t>
            </a:r>
            <a:endParaRPr kumimoji="1" lang="en-US" altLang="ja-JP" sz="3600" dirty="0" smtClean="0"/>
          </a:p>
          <a:p>
            <a:pPr marL="457200" indent="-457200">
              <a:buFont typeface="Arial" panose="020B0604020202020204" pitchFamily="34" charset="0"/>
              <a:buChar char="•"/>
            </a:pPr>
            <a:r>
              <a:rPr kumimoji="1" lang="ja-JP" altLang="en-US" sz="3600" dirty="0" smtClean="0"/>
              <a:t>パルサー、パルサー星雲</a:t>
            </a:r>
            <a:endParaRPr kumimoji="1" lang="en-US" altLang="ja-JP" sz="3600" dirty="0" smtClean="0"/>
          </a:p>
          <a:p>
            <a:pPr marL="457200" indent="-457200">
              <a:buFont typeface="Arial" panose="020B0604020202020204" pitchFamily="34" charset="0"/>
              <a:buChar char="•"/>
            </a:pPr>
            <a:r>
              <a:rPr kumimoji="1" lang="ja-JP" altLang="en-US" sz="3600" dirty="0"/>
              <a:t>超新星残骸</a:t>
            </a:r>
            <a:endParaRPr kumimoji="1" lang="en-US" altLang="ja-JP" sz="3600" dirty="0" smtClean="0"/>
          </a:p>
          <a:p>
            <a:pPr marL="457200" indent="-457200">
              <a:buFont typeface="Arial" panose="020B0604020202020204" pitchFamily="34" charset="0"/>
              <a:buChar char="•"/>
            </a:pPr>
            <a:r>
              <a:rPr kumimoji="1" lang="ja-JP" altLang="en-US" sz="3600" dirty="0" smtClean="0"/>
              <a:t>銀河団</a:t>
            </a:r>
            <a:endParaRPr kumimoji="1" lang="en-US" altLang="ja-JP" sz="3600" dirty="0" smtClean="0"/>
          </a:p>
          <a:p>
            <a:pPr marL="457200" indent="-457200">
              <a:buFont typeface="Arial" panose="020B0604020202020204" pitchFamily="34" charset="0"/>
              <a:buChar char="•"/>
            </a:pPr>
            <a:r>
              <a:rPr kumimoji="1" lang="ja-JP" altLang="en-US" sz="3600" dirty="0"/>
              <a:t>中性子星連星</a:t>
            </a:r>
            <a:r>
              <a:rPr kumimoji="1" lang="ja-JP" altLang="en-US" sz="3600" dirty="0" smtClean="0"/>
              <a:t>合体</a:t>
            </a:r>
            <a:endParaRPr kumimoji="1" lang="en-US" altLang="ja-JP" sz="3600" dirty="0" smtClean="0"/>
          </a:p>
          <a:p>
            <a:pPr marL="457200" indent="-457200">
              <a:buFont typeface="Arial" panose="020B0604020202020204" pitchFamily="34" charset="0"/>
              <a:buChar char="•"/>
            </a:pPr>
            <a:r>
              <a:rPr kumimoji="1" lang="ja-JP" altLang="en-US" sz="3600" dirty="0"/>
              <a:t>宇宙線</a:t>
            </a:r>
            <a:r>
              <a:rPr kumimoji="1" lang="ja-JP" altLang="en-US" sz="3600" dirty="0" smtClean="0"/>
              <a:t>電子のシンクロトロン</a:t>
            </a:r>
            <a:endParaRPr kumimoji="1" lang="en-US" altLang="ja-JP" sz="3600" dirty="0" smtClean="0"/>
          </a:p>
          <a:p>
            <a:pPr marL="457200" indent="-457200">
              <a:buFont typeface="Arial" panose="020B0604020202020204" pitchFamily="34" charset="0"/>
              <a:buChar char="•"/>
            </a:pPr>
            <a:r>
              <a:rPr kumimoji="1" lang="ja-JP" altLang="en-US" sz="3600" dirty="0"/>
              <a:t>宇宙</a:t>
            </a:r>
            <a:r>
              <a:rPr kumimoji="1" lang="ja-JP" altLang="en-US" sz="3600" dirty="0" smtClean="0"/>
              <a:t>再電離の直接観測</a:t>
            </a:r>
            <a:endParaRPr kumimoji="1" lang="en-US" altLang="ja-JP" sz="3600" dirty="0" smtClean="0"/>
          </a:p>
          <a:p>
            <a:pPr marL="457200" indent="-457200">
              <a:buFont typeface="Arial" panose="020B0604020202020204" pitchFamily="34" charset="0"/>
              <a:buChar char="•"/>
            </a:pPr>
            <a:r>
              <a:rPr kumimoji="1" lang="ja-JP" altLang="en-US" sz="3600" dirty="0" smtClean="0"/>
              <a:t>背景重力波</a:t>
            </a:r>
          </a:p>
        </p:txBody>
      </p:sp>
      <p:pic>
        <p:nvPicPr>
          <p:cNvPr id="131076" name="Picture 4" descr="MeerKAT radio telescope images Milky Way's blazing heart – Astronomy N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0228" y="134483"/>
            <a:ext cx="7195295" cy="3724998"/>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11625943" y="4215740"/>
            <a:ext cx="6247223" cy="1077218"/>
          </a:xfrm>
          <a:prstGeom prst="rect">
            <a:avLst/>
          </a:prstGeom>
          <a:noFill/>
        </p:spPr>
        <p:txBody>
          <a:bodyPr wrap="none" rtlCol="0">
            <a:spAutoFit/>
          </a:bodyPr>
          <a:lstStyle/>
          <a:p>
            <a:r>
              <a:rPr kumimoji="1" lang="en-US" altLang="ja-JP" sz="3200" dirty="0" smtClean="0"/>
              <a:t>Pathfinder</a:t>
            </a:r>
            <a:r>
              <a:rPr kumimoji="1" lang="ja-JP" altLang="en-US" sz="3200" dirty="0" smtClean="0"/>
              <a:t>の一つ</a:t>
            </a:r>
            <a:r>
              <a:rPr kumimoji="1" lang="en-US" altLang="ja-JP" sz="3200" dirty="0" err="1" smtClean="0"/>
              <a:t>MeerKAT</a:t>
            </a:r>
            <a:r>
              <a:rPr kumimoji="1" lang="ja-JP" altLang="en-US" sz="3200" dirty="0" smtClean="0"/>
              <a:t>による</a:t>
            </a:r>
            <a:endParaRPr kumimoji="1" lang="en-US" altLang="ja-JP" sz="3200" dirty="0" smtClean="0"/>
          </a:p>
          <a:p>
            <a:r>
              <a:rPr kumimoji="1" lang="ja-JP" altLang="en-US" sz="3200" dirty="0"/>
              <a:t>銀河中心</a:t>
            </a:r>
            <a:r>
              <a:rPr kumimoji="1" lang="ja-JP" altLang="en-US" sz="3200" dirty="0" smtClean="0"/>
              <a:t>のイメージ</a:t>
            </a:r>
          </a:p>
        </p:txBody>
      </p:sp>
      <p:sp>
        <p:nvSpPr>
          <p:cNvPr id="7" name="テキスト ボックス 6"/>
          <p:cNvSpPr txBox="1"/>
          <p:nvPr/>
        </p:nvSpPr>
        <p:spPr>
          <a:xfrm>
            <a:off x="5875837" y="9656021"/>
            <a:ext cx="3995004" cy="584775"/>
          </a:xfrm>
          <a:prstGeom prst="rect">
            <a:avLst/>
          </a:prstGeom>
          <a:noFill/>
        </p:spPr>
        <p:txBody>
          <a:bodyPr wrap="none" rtlCol="0">
            <a:spAutoFit/>
          </a:bodyPr>
          <a:lstStyle/>
          <a:p>
            <a:r>
              <a:rPr kumimoji="1" lang="ja-JP" altLang="en-US" sz="3200" dirty="0" smtClean="0">
                <a:solidFill>
                  <a:srgbClr val="FF0000"/>
                </a:solidFill>
              </a:rPr>
              <a:t>中国の</a:t>
            </a:r>
            <a:r>
              <a:rPr kumimoji="1" lang="en-US" altLang="ja-JP" sz="3200" dirty="0" smtClean="0">
                <a:solidFill>
                  <a:srgbClr val="FF0000"/>
                </a:solidFill>
              </a:rPr>
              <a:t>FAST</a:t>
            </a:r>
            <a:r>
              <a:rPr kumimoji="1" lang="ja-JP" altLang="en-US" sz="3200" dirty="0" smtClean="0">
                <a:solidFill>
                  <a:srgbClr val="FF0000"/>
                </a:solidFill>
              </a:rPr>
              <a:t>が活躍中</a:t>
            </a:r>
          </a:p>
        </p:txBody>
      </p:sp>
    </p:spTree>
    <p:extLst>
      <p:ext uri="{BB962C8B-B14F-4D97-AF65-F5344CB8AC3E}">
        <p14:creationId xmlns:p14="http://schemas.microsoft.com/office/powerpoint/2010/main" val="2621582603"/>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X</a:t>
            </a:r>
            <a:r>
              <a:rPr lang="ja-JP" altLang="en-US" dirty="0" smtClean="0"/>
              <a:t>線衛星</a:t>
            </a:r>
            <a:endParaRPr kumimoji="1" lang="ja-JP" altLang="en-US" dirty="0"/>
          </a:p>
        </p:txBody>
      </p:sp>
      <p:sp>
        <p:nvSpPr>
          <p:cNvPr id="3" name="テキスト ボックス 2"/>
          <p:cNvSpPr txBox="1"/>
          <p:nvPr/>
        </p:nvSpPr>
        <p:spPr>
          <a:xfrm>
            <a:off x="795646" y="1579419"/>
            <a:ext cx="4714752" cy="584775"/>
          </a:xfrm>
          <a:prstGeom prst="rect">
            <a:avLst/>
          </a:prstGeom>
          <a:noFill/>
        </p:spPr>
        <p:txBody>
          <a:bodyPr wrap="none" rtlCol="0">
            <a:spAutoFit/>
          </a:bodyPr>
          <a:lstStyle/>
          <a:p>
            <a:r>
              <a:rPr kumimoji="1" lang="ja-JP" altLang="en-US" sz="3200" dirty="0" smtClean="0"/>
              <a:t>もうすぐ打ちあがる</a:t>
            </a:r>
            <a:r>
              <a:rPr kumimoji="1" lang="en-US" altLang="ja-JP" sz="3200" dirty="0" smtClean="0"/>
              <a:t>XRISM</a:t>
            </a:r>
            <a:endParaRPr kumimoji="1" lang="ja-JP" altLang="en-US" sz="3200" dirty="0" smtClean="0"/>
          </a:p>
        </p:txBody>
      </p:sp>
      <p:sp>
        <p:nvSpPr>
          <p:cNvPr id="4" name="テキスト ボックス 3"/>
          <p:cNvSpPr txBox="1"/>
          <p:nvPr/>
        </p:nvSpPr>
        <p:spPr>
          <a:xfrm>
            <a:off x="3705101" y="8657112"/>
            <a:ext cx="1691489" cy="584775"/>
          </a:xfrm>
          <a:prstGeom prst="rect">
            <a:avLst/>
          </a:prstGeom>
          <a:noFill/>
        </p:spPr>
        <p:txBody>
          <a:bodyPr wrap="none" rtlCol="0">
            <a:spAutoFit/>
          </a:bodyPr>
          <a:lstStyle/>
          <a:p>
            <a:r>
              <a:rPr lang="en-US" altLang="ja-JP" sz="3200" dirty="0" smtClean="0"/>
              <a:t>X</a:t>
            </a:r>
            <a:r>
              <a:rPr lang="ja-JP" altLang="en-US" sz="3200" dirty="0" smtClean="0"/>
              <a:t>線分光</a:t>
            </a:r>
            <a:endParaRPr kumimoji="1" lang="ja-JP" altLang="en-US" sz="3200" dirty="0" smtClean="0"/>
          </a:p>
        </p:txBody>
      </p:sp>
      <p:sp>
        <p:nvSpPr>
          <p:cNvPr id="5" name="テキスト ボックス 4"/>
          <p:cNvSpPr txBox="1"/>
          <p:nvPr/>
        </p:nvSpPr>
        <p:spPr>
          <a:xfrm>
            <a:off x="10455787" y="6067729"/>
            <a:ext cx="4302781" cy="3046988"/>
          </a:xfrm>
          <a:prstGeom prst="rect">
            <a:avLst/>
          </a:prstGeom>
          <a:noFill/>
        </p:spPr>
        <p:txBody>
          <a:bodyPr wrap="none" rtlCol="0">
            <a:spAutoFit/>
          </a:bodyPr>
          <a:lstStyle/>
          <a:p>
            <a:pPr marL="457200" indent="-457200">
              <a:buFont typeface="Arial" panose="020B0604020202020204" pitchFamily="34" charset="0"/>
              <a:buChar char="•"/>
            </a:pPr>
            <a:r>
              <a:rPr kumimoji="1" lang="ja-JP" altLang="en-US" sz="3200" dirty="0" smtClean="0"/>
              <a:t>銀河団の非熱的成分</a:t>
            </a:r>
            <a:endParaRPr kumimoji="1" lang="en-US" altLang="ja-JP" sz="3200" dirty="0" smtClean="0"/>
          </a:p>
          <a:p>
            <a:pPr marL="457200" indent="-457200">
              <a:buFont typeface="Arial" panose="020B0604020202020204" pitchFamily="34" charset="0"/>
              <a:buChar char="•"/>
            </a:pPr>
            <a:r>
              <a:rPr kumimoji="1" lang="ja-JP" altLang="en-US" sz="3200" dirty="0" smtClean="0"/>
              <a:t>中性子星連星合体</a:t>
            </a:r>
            <a:endParaRPr kumimoji="1" lang="en-US" altLang="ja-JP" sz="3200" dirty="0" smtClean="0"/>
          </a:p>
          <a:p>
            <a:pPr marL="457200" indent="-457200">
              <a:buFont typeface="Arial" panose="020B0604020202020204" pitchFamily="34" charset="0"/>
              <a:buChar char="•"/>
            </a:pPr>
            <a:r>
              <a:rPr kumimoji="1" lang="ja-JP" altLang="en-US" sz="3200" dirty="0" smtClean="0"/>
              <a:t>超新星</a:t>
            </a:r>
            <a:r>
              <a:rPr kumimoji="1" lang="ja-JP" altLang="en-US" sz="3200" dirty="0"/>
              <a:t>残骸</a:t>
            </a:r>
            <a:endParaRPr kumimoji="1" lang="en-US" altLang="ja-JP" sz="3200" dirty="0" smtClean="0"/>
          </a:p>
          <a:p>
            <a:pPr marL="457200" indent="-457200">
              <a:buFont typeface="Arial" panose="020B0604020202020204" pitchFamily="34" charset="0"/>
              <a:buChar char="•"/>
            </a:pPr>
            <a:r>
              <a:rPr kumimoji="1" lang="en-US" altLang="ja-JP" sz="3200" dirty="0" smtClean="0"/>
              <a:t>Missing Baryon</a:t>
            </a:r>
          </a:p>
          <a:p>
            <a:pPr marL="457200" indent="-457200">
              <a:buFont typeface="Arial" panose="020B0604020202020204" pitchFamily="34" charset="0"/>
              <a:buChar char="•"/>
            </a:pPr>
            <a:r>
              <a:rPr kumimoji="1" lang="en-US" altLang="ja-JP" sz="3200" dirty="0" smtClean="0"/>
              <a:t>GRB</a:t>
            </a:r>
            <a:r>
              <a:rPr kumimoji="1" lang="ja-JP" altLang="en-US" sz="3200" dirty="0"/>
              <a:t> </a:t>
            </a:r>
            <a:r>
              <a:rPr kumimoji="1" lang="en-US" altLang="ja-JP" sz="3200" dirty="0" smtClean="0"/>
              <a:t>Follow-up</a:t>
            </a:r>
          </a:p>
          <a:p>
            <a:pPr marL="457200" indent="-457200">
              <a:buFont typeface="Arial" panose="020B0604020202020204" pitchFamily="34" charset="0"/>
              <a:buChar char="•"/>
            </a:pPr>
            <a:r>
              <a:rPr kumimoji="1" lang="en-US" altLang="ja-JP" sz="3200" dirty="0" smtClean="0"/>
              <a:t>AGN, </a:t>
            </a:r>
            <a:r>
              <a:rPr kumimoji="1" lang="ja-JP" altLang="en-US" sz="3200" dirty="0" smtClean="0"/>
              <a:t>ブレーザー</a:t>
            </a:r>
            <a:endParaRPr kumimoji="1" lang="en-US" altLang="ja-JP" sz="3200" dirty="0" smtClean="0"/>
          </a:p>
        </p:txBody>
      </p:sp>
      <p:sp>
        <p:nvSpPr>
          <p:cNvPr id="6" name="テキスト ボックス 5"/>
          <p:cNvSpPr txBox="1"/>
          <p:nvPr/>
        </p:nvSpPr>
        <p:spPr>
          <a:xfrm>
            <a:off x="10566943" y="4919820"/>
            <a:ext cx="3387466" cy="584775"/>
          </a:xfrm>
          <a:prstGeom prst="rect">
            <a:avLst/>
          </a:prstGeom>
          <a:noFill/>
        </p:spPr>
        <p:txBody>
          <a:bodyPr wrap="none" rtlCol="0">
            <a:spAutoFit/>
          </a:bodyPr>
          <a:lstStyle/>
          <a:p>
            <a:r>
              <a:rPr kumimoji="1" lang="en-US" altLang="ja-JP" sz="3200" dirty="0" smtClean="0"/>
              <a:t>ATHENA</a:t>
            </a:r>
            <a:r>
              <a:rPr kumimoji="1" lang="ja-JP" altLang="en-US" sz="3200" dirty="0" smtClean="0"/>
              <a:t> </a:t>
            </a:r>
            <a:r>
              <a:rPr kumimoji="1" lang="en-US" altLang="ja-JP" sz="3200" dirty="0" smtClean="0"/>
              <a:t>2035</a:t>
            </a:r>
            <a:r>
              <a:rPr kumimoji="1" lang="ja-JP" altLang="en-US" sz="3200" dirty="0" smtClean="0"/>
              <a:t>？</a:t>
            </a:r>
          </a:p>
        </p:txBody>
      </p:sp>
      <p:pic>
        <p:nvPicPr>
          <p:cNvPr id="133122"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394" y="2660311"/>
            <a:ext cx="7429500" cy="5381626"/>
          </a:xfrm>
          <a:prstGeom prst="rect">
            <a:avLst/>
          </a:prstGeom>
          <a:noFill/>
          <a:extLst>
            <a:ext uri="{909E8E84-426E-40DD-AFC4-6F175D3DCCD1}">
              <a14:hiddenFill xmlns:a14="http://schemas.microsoft.com/office/drawing/2010/main">
                <a:solidFill>
                  <a:srgbClr val="FFFFFF"/>
                </a:solidFill>
              </a14:hiddenFill>
            </a:ext>
          </a:extLst>
        </p:spPr>
      </p:pic>
      <p:pic>
        <p:nvPicPr>
          <p:cNvPr id="133124" name="Picture 4" descr="Athena (Advanced Telescope for High-ENergy Astrophysic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59458" y="239110"/>
            <a:ext cx="6062194" cy="4546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92265"/>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突発天体モニタリング衛星</a:t>
            </a:r>
            <a:endParaRPr kumimoji="1" lang="ja-JP" altLang="en-US" dirty="0"/>
          </a:p>
        </p:txBody>
      </p:sp>
      <p:sp>
        <p:nvSpPr>
          <p:cNvPr id="3" name="テキスト ボックス 2"/>
          <p:cNvSpPr txBox="1"/>
          <p:nvPr/>
        </p:nvSpPr>
        <p:spPr>
          <a:xfrm>
            <a:off x="795646" y="1579419"/>
            <a:ext cx="1382110" cy="584775"/>
          </a:xfrm>
          <a:prstGeom prst="rect">
            <a:avLst/>
          </a:prstGeom>
          <a:noFill/>
        </p:spPr>
        <p:txBody>
          <a:bodyPr wrap="none" rtlCol="0">
            <a:spAutoFit/>
          </a:bodyPr>
          <a:lstStyle/>
          <a:p>
            <a:r>
              <a:rPr kumimoji="1" lang="ja-JP" altLang="en-US" sz="3200" dirty="0" smtClean="0"/>
              <a:t>現状は</a:t>
            </a:r>
          </a:p>
        </p:txBody>
      </p:sp>
      <p:sp>
        <p:nvSpPr>
          <p:cNvPr id="4" name="テキスト ボックス 3"/>
          <p:cNvSpPr txBox="1"/>
          <p:nvPr/>
        </p:nvSpPr>
        <p:spPr>
          <a:xfrm>
            <a:off x="1235034" y="7006448"/>
            <a:ext cx="6894836" cy="1077218"/>
          </a:xfrm>
          <a:prstGeom prst="rect">
            <a:avLst/>
          </a:prstGeom>
          <a:noFill/>
        </p:spPr>
        <p:txBody>
          <a:bodyPr wrap="none" rtlCol="0">
            <a:spAutoFit/>
          </a:bodyPr>
          <a:lstStyle/>
          <a:p>
            <a:r>
              <a:rPr lang="ja-JP" altLang="en-US" sz="3200" dirty="0" smtClean="0"/>
              <a:t>それぞれ</a:t>
            </a:r>
            <a:r>
              <a:rPr lang="en-US" altLang="ja-JP" sz="3200" dirty="0" smtClean="0"/>
              <a:t>2004</a:t>
            </a:r>
            <a:r>
              <a:rPr lang="ja-JP" altLang="en-US" sz="3200" dirty="0" smtClean="0"/>
              <a:t>と</a:t>
            </a:r>
            <a:r>
              <a:rPr lang="en-US" altLang="ja-JP" sz="3200" dirty="0" smtClean="0"/>
              <a:t>2008</a:t>
            </a:r>
            <a:r>
              <a:rPr lang="ja-JP" altLang="en-US" sz="3200" dirty="0" err="1" smtClean="0"/>
              <a:t>に打</a:t>
            </a:r>
            <a:r>
              <a:rPr lang="ja-JP" altLang="en-US" sz="3200" dirty="0" smtClean="0"/>
              <a:t>上。老朽化</a:t>
            </a:r>
            <a:endParaRPr lang="en-US" altLang="ja-JP" sz="3200" dirty="0" smtClean="0"/>
          </a:p>
          <a:p>
            <a:r>
              <a:rPr kumimoji="1" lang="ja-JP" altLang="en-US" sz="3200" dirty="0" smtClean="0"/>
              <a:t>モニタリング衛星がないと困る。</a:t>
            </a:r>
          </a:p>
        </p:txBody>
      </p:sp>
      <p:pic>
        <p:nvPicPr>
          <p:cNvPr id="134146" name="Picture 2" descr="The Neil Gehrels Swift Observa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674" y="3167399"/>
            <a:ext cx="3989547" cy="3590592"/>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021278" y="2512433"/>
            <a:ext cx="7226658" cy="584775"/>
          </a:xfrm>
          <a:prstGeom prst="rect">
            <a:avLst/>
          </a:prstGeom>
          <a:noFill/>
        </p:spPr>
        <p:txBody>
          <a:bodyPr wrap="none" rtlCol="0">
            <a:spAutoFit/>
          </a:bodyPr>
          <a:lstStyle/>
          <a:p>
            <a:r>
              <a:rPr kumimoji="1" lang="en-US" altLang="ja-JP" sz="3200" dirty="0" smtClean="0"/>
              <a:t>Swift</a:t>
            </a:r>
            <a:r>
              <a:rPr kumimoji="1" lang="ja-JP" altLang="en-US" sz="3200" dirty="0" smtClean="0"/>
              <a:t>（</a:t>
            </a:r>
            <a:r>
              <a:rPr kumimoji="1" lang="en-US" altLang="ja-JP" sz="3200" dirty="0" smtClean="0"/>
              <a:t>X</a:t>
            </a:r>
            <a:r>
              <a:rPr kumimoji="1" lang="ja-JP" altLang="en-US" sz="3200" dirty="0" smtClean="0"/>
              <a:t>と</a:t>
            </a:r>
            <a:r>
              <a:rPr kumimoji="1" lang="en-US" altLang="ja-JP" sz="3200" dirty="0" smtClean="0"/>
              <a:t>Opt</a:t>
            </a:r>
            <a:r>
              <a:rPr kumimoji="1" lang="ja-JP" altLang="en-US" sz="3200" dirty="0" smtClean="0"/>
              <a:t>）と</a:t>
            </a:r>
            <a:r>
              <a:rPr kumimoji="1" lang="en-US" altLang="ja-JP" sz="3200" dirty="0" smtClean="0"/>
              <a:t>Fermi</a:t>
            </a:r>
            <a:r>
              <a:rPr kumimoji="1" lang="ja-JP" altLang="en-US" sz="3200" dirty="0" smtClean="0"/>
              <a:t>（</a:t>
            </a:r>
            <a:r>
              <a:rPr kumimoji="1" lang="en-US" altLang="ja-JP" sz="3200" dirty="0" smtClean="0"/>
              <a:t>MeV-GeV</a:t>
            </a:r>
            <a:r>
              <a:rPr kumimoji="1" lang="ja-JP" altLang="en-US" sz="3200" dirty="0" smtClean="0"/>
              <a:t>）頼り</a:t>
            </a:r>
          </a:p>
        </p:txBody>
      </p:sp>
      <p:pic>
        <p:nvPicPr>
          <p:cNvPr id="134148" name="Picture 4" descr="NASA's Fermi Mission Reveals its Highest-energy Gamma-ray Bursts | NA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2944" y="3349746"/>
            <a:ext cx="5916449" cy="3328003"/>
          </a:xfrm>
          <a:prstGeom prst="rect">
            <a:avLst/>
          </a:prstGeom>
          <a:noFill/>
          <a:extLst>
            <a:ext uri="{909E8E84-426E-40DD-AFC4-6F175D3DCCD1}">
              <a14:hiddenFill xmlns:a14="http://schemas.microsoft.com/office/drawing/2010/main">
                <a:solidFill>
                  <a:srgbClr val="FFFFFF"/>
                </a:solidFill>
              </a14:hiddenFill>
            </a:ext>
          </a:extLst>
        </p:spPr>
      </p:pic>
      <p:pic>
        <p:nvPicPr>
          <p:cNvPr id="134152" name="Picture 8" descr="http://english.nao.cas.cn/Research2015/rp2015/201701/W0201706285331894252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0691" y="625044"/>
            <a:ext cx="6041944" cy="4013209"/>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11614068" y="994957"/>
            <a:ext cx="4059125" cy="584775"/>
          </a:xfrm>
          <a:prstGeom prst="rect">
            <a:avLst/>
          </a:prstGeom>
          <a:noFill/>
        </p:spPr>
        <p:txBody>
          <a:bodyPr wrap="none" rtlCol="0">
            <a:spAutoFit/>
          </a:bodyPr>
          <a:lstStyle/>
          <a:p>
            <a:r>
              <a:rPr kumimoji="1" lang="en-US" altLang="ja-JP" sz="3200" dirty="0" smtClean="0">
                <a:solidFill>
                  <a:schemeClr val="bg1"/>
                </a:solidFill>
              </a:rPr>
              <a:t>SVOM</a:t>
            </a:r>
            <a:r>
              <a:rPr kumimoji="1" lang="ja-JP" altLang="en-US" sz="3200" dirty="0" smtClean="0">
                <a:solidFill>
                  <a:schemeClr val="bg1"/>
                </a:solidFill>
              </a:rPr>
              <a:t>（中仏） </a:t>
            </a:r>
            <a:r>
              <a:rPr kumimoji="1" lang="en-US" altLang="ja-JP" sz="3200" dirty="0" smtClean="0">
                <a:solidFill>
                  <a:schemeClr val="bg1"/>
                </a:solidFill>
              </a:rPr>
              <a:t>2024</a:t>
            </a:r>
            <a:r>
              <a:rPr kumimoji="1" lang="ja-JP" altLang="en-US" sz="3200" dirty="0" smtClean="0">
                <a:solidFill>
                  <a:schemeClr val="bg1"/>
                </a:solidFill>
              </a:rPr>
              <a:t>？</a:t>
            </a:r>
          </a:p>
        </p:txBody>
      </p:sp>
      <p:pic>
        <p:nvPicPr>
          <p:cNvPr id="134154" name="Picture 10" descr="https://www.isas.jaxa.jp/missions/files/Hiz_main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4269" y="5786162"/>
            <a:ext cx="8240280" cy="3971815"/>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10064229" y="5929874"/>
            <a:ext cx="6452407" cy="1077218"/>
          </a:xfrm>
          <a:prstGeom prst="rect">
            <a:avLst/>
          </a:prstGeom>
          <a:noFill/>
        </p:spPr>
        <p:txBody>
          <a:bodyPr wrap="none" rtlCol="0">
            <a:spAutoFit/>
          </a:bodyPr>
          <a:lstStyle/>
          <a:p>
            <a:r>
              <a:rPr kumimoji="1" lang="en-US" altLang="ja-JP" sz="3200" dirty="0" smtClean="0">
                <a:solidFill>
                  <a:schemeClr val="bg1"/>
                </a:solidFill>
              </a:rPr>
              <a:t>Hi-Z GUNDAM</a:t>
            </a:r>
            <a:r>
              <a:rPr kumimoji="1" lang="ja-JP" altLang="en-US" sz="3200" dirty="0" smtClean="0">
                <a:solidFill>
                  <a:schemeClr val="bg1"/>
                </a:solidFill>
              </a:rPr>
              <a:t>（日本） </a:t>
            </a:r>
            <a:r>
              <a:rPr kumimoji="1" lang="en-US" altLang="ja-JP" sz="3200" dirty="0" smtClean="0">
                <a:solidFill>
                  <a:schemeClr val="bg1"/>
                </a:solidFill>
              </a:rPr>
              <a:t>2030</a:t>
            </a:r>
            <a:r>
              <a:rPr kumimoji="1" lang="ja-JP" altLang="en-US" sz="3200" dirty="0" smtClean="0">
                <a:solidFill>
                  <a:schemeClr val="bg1"/>
                </a:solidFill>
              </a:rPr>
              <a:t>年代？</a:t>
            </a:r>
            <a:endParaRPr kumimoji="1" lang="en-US" altLang="ja-JP" sz="3200" dirty="0" smtClean="0">
              <a:solidFill>
                <a:schemeClr val="bg1"/>
              </a:solidFill>
            </a:endParaRPr>
          </a:p>
          <a:p>
            <a:r>
              <a:rPr kumimoji="1" lang="ja-JP" altLang="en-US" sz="3200" dirty="0" smtClean="0">
                <a:solidFill>
                  <a:schemeClr val="bg1"/>
                </a:solidFill>
              </a:rPr>
              <a:t>遠方宇宙に焦点</a:t>
            </a:r>
          </a:p>
        </p:txBody>
      </p:sp>
    </p:spTree>
    <p:extLst>
      <p:ext uri="{BB962C8B-B14F-4D97-AF65-F5344CB8AC3E}">
        <p14:creationId xmlns:p14="http://schemas.microsoft.com/office/powerpoint/2010/main" val="1390442270"/>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10061906" y="5946724"/>
            <a:ext cx="6033376" cy="4092120"/>
          </a:xfrm>
          <a:prstGeom prst="rect">
            <a:avLst/>
          </a:prstGeom>
        </p:spPr>
      </p:pic>
      <p:sp>
        <p:nvSpPr>
          <p:cNvPr id="2" name="タイトル 1"/>
          <p:cNvSpPr>
            <a:spLocks noGrp="1"/>
          </p:cNvSpPr>
          <p:nvPr>
            <p:ph type="title"/>
          </p:nvPr>
        </p:nvSpPr>
        <p:spPr/>
        <p:txBody>
          <a:bodyPr/>
          <a:lstStyle/>
          <a:p>
            <a:r>
              <a:rPr kumimoji="1" lang="en-US" altLang="ja-JP" dirty="0" smtClean="0"/>
              <a:t>CTA</a:t>
            </a:r>
            <a:r>
              <a:rPr kumimoji="1" lang="ja-JP" altLang="en-US" dirty="0" smtClean="0"/>
              <a:t>：</a:t>
            </a:r>
            <a:r>
              <a:rPr lang="en-US" altLang="ja-JP" dirty="0" err="1"/>
              <a:t>Cherenkove</a:t>
            </a:r>
            <a:r>
              <a:rPr lang="en-US" altLang="ja-JP" dirty="0"/>
              <a:t> Telescope Array</a:t>
            </a:r>
            <a:endParaRPr kumimoji="1" lang="ja-JP" altLang="en-US" dirty="0"/>
          </a:p>
        </p:txBody>
      </p:sp>
      <p:sp>
        <p:nvSpPr>
          <p:cNvPr id="3" name="テキスト ボックス 2"/>
          <p:cNvSpPr txBox="1"/>
          <p:nvPr/>
        </p:nvSpPr>
        <p:spPr>
          <a:xfrm>
            <a:off x="712519" y="1401288"/>
            <a:ext cx="4461478" cy="1077218"/>
          </a:xfrm>
          <a:prstGeom prst="rect">
            <a:avLst/>
          </a:prstGeom>
          <a:noFill/>
        </p:spPr>
        <p:txBody>
          <a:bodyPr wrap="none" rtlCol="0">
            <a:spAutoFit/>
          </a:bodyPr>
          <a:lstStyle/>
          <a:p>
            <a:r>
              <a:rPr kumimoji="1" lang="en-US" altLang="ja-JP" sz="3200" dirty="0" smtClean="0"/>
              <a:t>TeV</a:t>
            </a:r>
            <a:r>
              <a:rPr kumimoji="1" lang="ja-JP" altLang="en-US" sz="3200" dirty="0" smtClean="0"/>
              <a:t>帯域のガンマ線観測</a:t>
            </a:r>
            <a:endParaRPr kumimoji="1" lang="en-US" altLang="ja-JP" sz="3200" dirty="0" smtClean="0"/>
          </a:p>
          <a:p>
            <a:r>
              <a:rPr kumimoji="1" lang="ja-JP" altLang="en-US" sz="3200" dirty="0"/>
              <a:t>完成予想図</a:t>
            </a:r>
            <a:endParaRPr kumimoji="1" lang="ja-JP" altLang="en-US" sz="3200" dirty="0" smtClean="0"/>
          </a:p>
        </p:txBody>
      </p:sp>
      <p:pic>
        <p:nvPicPr>
          <p:cNvPr id="136194" name="Picture 2" descr="Cherenkove Telescope Array (CTA) - Akira Okumu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881" y="2707573"/>
            <a:ext cx="7849590" cy="3924795"/>
          </a:xfrm>
          <a:prstGeom prst="rect">
            <a:avLst/>
          </a:prstGeom>
          <a:noFill/>
          <a:extLst>
            <a:ext uri="{909E8E84-426E-40DD-AFC4-6F175D3DCCD1}">
              <a14:hiddenFill xmlns:a14="http://schemas.microsoft.com/office/drawing/2010/main">
                <a:solidFill>
                  <a:srgbClr val="FFFFFF"/>
                </a:solidFill>
              </a14:hiddenFill>
            </a:ext>
          </a:extLst>
        </p:spPr>
      </p:pic>
      <p:pic>
        <p:nvPicPr>
          <p:cNvPr id="136196" name="Picture 4" descr="https://www.icrr.u-tokyo.ac.jp/~cta/images/LST_fro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5247" y="225241"/>
            <a:ext cx="8826069" cy="4964664"/>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9145466" y="5189905"/>
            <a:ext cx="7866256" cy="1077218"/>
          </a:xfrm>
          <a:prstGeom prst="rect">
            <a:avLst/>
          </a:prstGeom>
          <a:noFill/>
        </p:spPr>
        <p:txBody>
          <a:bodyPr wrap="none" rtlCol="0">
            <a:spAutoFit/>
          </a:bodyPr>
          <a:lstStyle/>
          <a:p>
            <a:r>
              <a:rPr kumimoji="1" lang="ja-JP" altLang="en-US" sz="3200" dirty="0" smtClean="0"/>
              <a:t>北半球のサイト（カナリア諸島）では建設開始</a:t>
            </a:r>
            <a:endParaRPr kumimoji="1" lang="en-US" altLang="ja-JP" sz="3200" dirty="0" smtClean="0"/>
          </a:p>
          <a:p>
            <a:r>
              <a:rPr kumimoji="1" lang="ja-JP" altLang="en-US" sz="3200" dirty="0"/>
              <a:t>既</a:t>
            </a:r>
            <a:r>
              <a:rPr kumimoji="1" lang="ja-JP" altLang="en-US" sz="3200" dirty="0" smtClean="0"/>
              <a:t>に初号機は観測している</a:t>
            </a:r>
          </a:p>
        </p:txBody>
      </p:sp>
    </p:spTree>
    <p:extLst>
      <p:ext uri="{BB962C8B-B14F-4D97-AF65-F5344CB8AC3E}">
        <p14:creationId xmlns:p14="http://schemas.microsoft.com/office/powerpoint/2010/main" val="2161595032"/>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水チェレンコフ望遠鏡</a:t>
            </a:r>
            <a:endParaRPr kumimoji="1" lang="ja-JP" altLang="en-US" dirty="0"/>
          </a:p>
        </p:txBody>
      </p:sp>
      <p:pic>
        <p:nvPicPr>
          <p:cNvPr id="137218" name="Picture 2" descr="http://english.ihep.cas.cn/lhaaso/News/202110/W0202110265263254506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616" y="2308780"/>
            <a:ext cx="7620000" cy="427672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273132" y="1531917"/>
            <a:ext cx="5293437" cy="584775"/>
          </a:xfrm>
          <a:prstGeom prst="rect">
            <a:avLst/>
          </a:prstGeom>
          <a:noFill/>
        </p:spPr>
        <p:txBody>
          <a:bodyPr wrap="none" rtlCol="0">
            <a:spAutoFit/>
          </a:bodyPr>
          <a:lstStyle/>
          <a:p>
            <a:r>
              <a:rPr kumimoji="1" lang="ja-JP" altLang="en-US" sz="3200" dirty="0" smtClean="0"/>
              <a:t>今は中国の</a:t>
            </a:r>
            <a:r>
              <a:rPr kumimoji="1" lang="en-US" altLang="ja-JP" sz="3200" dirty="0" smtClean="0"/>
              <a:t>LHAASO</a:t>
            </a:r>
            <a:r>
              <a:rPr kumimoji="1" lang="ja-JP" altLang="en-US" sz="3200" dirty="0" smtClean="0"/>
              <a:t>の独壇場</a:t>
            </a:r>
          </a:p>
        </p:txBody>
      </p:sp>
      <p:pic>
        <p:nvPicPr>
          <p:cNvPr id="137220" name="Picture 4" descr="https://www.science.org/cms/10.1126/science.adg9328/asset/ba006839-3625-4b2e-8e2b-672b4cec8502/assets/images/large/science.adg9328-f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371" y="380011"/>
            <a:ext cx="7542439" cy="730083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3941631" y="833301"/>
            <a:ext cx="2813591" cy="584775"/>
          </a:xfrm>
          <a:prstGeom prst="rect">
            <a:avLst/>
          </a:prstGeom>
          <a:noFill/>
        </p:spPr>
        <p:txBody>
          <a:bodyPr wrap="none" rtlCol="0">
            <a:spAutoFit/>
          </a:bodyPr>
          <a:lstStyle/>
          <a:p>
            <a:r>
              <a:rPr kumimoji="1" lang="en-US" altLang="ja-JP" sz="3200" dirty="0" smtClean="0"/>
              <a:t>GRB221009A</a:t>
            </a:r>
            <a:endParaRPr kumimoji="1" lang="ja-JP" altLang="en-US" sz="3200" dirty="0" smtClean="0"/>
          </a:p>
        </p:txBody>
      </p:sp>
      <p:pic>
        <p:nvPicPr>
          <p:cNvPr id="137224" name="Picture 8" descr="Fig.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505" y="6777594"/>
            <a:ext cx="8716487" cy="312639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9690264" y="8207640"/>
            <a:ext cx="7330853" cy="584775"/>
          </a:xfrm>
          <a:prstGeom prst="rect">
            <a:avLst/>
          </a:prstGeom>
          <a:noFill/>
        </p:spPr>
        <p:txBody>
          <a:bodyPr wrap="none" rtlCol="0">
            <a:spAutoFit/>
          </a:bodyPr>
          <a:lstStyle/>
          <a:p>
            <a:r>
              <a:rPr kumimoji="1" lang="ja-JP" altLang="en-US" sz="3200" dirty="0" smtClean="0"/>
              <a:t>日本の</a:t>
            </a:r>
            <a:r>
              <a:rPr kumimoji="1" lang="en-US" altLang="ja-JP" sz="3200" dirty="0" smtClean="0"/>
              <a:t>ALPACA</a:t>
            </a:r>
            <a:r>
              <a:rPr kumimoji="1" lang="ja-JP" altLang="en-US" sz="3200" dirty="0" smtClean="0"/>
              <a:t>など南半球の計画が重要</a:t>
            </a:r>
            <a:endParaRPr kumimoji="1" lang="en-US" altLang="ja-JP" sz="3200" dirty="0" smtClean="0"/>
          </a:p>
        </p:txBody>
      </p:sp>
    </p:spTree>
    <p:extLst>
      <p:ext uri="{BB962C8B-B14F-4D97-AF65-F5344CB8AC3E}">
        <p14:creationId xmlns:p14="http://schemas.microsoft.com/office/powerpoint/2010/main" val="4231731432"/>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IceCube</a:t>
            </a:r>
            <a:r>
              <a:rPr kumimoji="1" lang="ja-JP" altLang="en-US" dirty="0" smtClean="0"/>
              <a:t> </a:t>
            </a:r>
            <a:r>
              <a:rPr lang="en-US" altLang="ja-JP" dirty="0" smtClean="0"/>
              <a:t>GEN</a:t>
            </a:r>
            <a:r>
              <a:rPr kumimoji="1" lang="en-US" altLang="ja-JP" dirty="0" smtClean="0"/>
              <a:t>2</a:t>
            </a:r>
            <a:endParaRPr kumimoji="1" lang="ja-JP" altLang="en-US" dirty="0"/>
          </a:p>
        </p:txBody>
      </p:sp>
      <p:pic>
        <p:nvPicPr>
          <p:cNvPr id="138242" name="Picture 2" descr="IceCubeアップグレード計画"/>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978"/>
            <a:ext cx="11188819" cy="6265740"/>
          </a:xfrm>
          <a:prstGeom prst="rect">
            <a:avLst/>
          </a:prstGeom>
          <a:noFill/>
          <a:extLst>
            <a:ext uri="{909E8E84-426E-40DD-AFC4-6F175D3DCCD1}">
              <a14:hiddenFill xmlns:a14="http://schemas.microsoft.com/office/drawing/2010/main">
                <a:solidFill>
                  <a:srgbClr val="FFFFFF"/>
                </a:solidFill>
              </a14:hiddenFill>
            </a:ext>
          </a:extLst>
        </p:spPr>
      </p:pic>
      <p:pic>
        <p:nvPicPr>
          <p:cNvPr id="138244" name="Picture 4" descr="Performance of IceCube-Gen2 in a multimessenger context. Upper panel:...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4861" y="2173184"/>
            <a:ext cx="6923139" cy="5619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645487"/>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重力波</a:t>
            </a:r>
            <a:endParaRPr kumimoji="1" lang="ja-JP" altLang="en-US" dirty="0"/>
          </a:p>
        </p:txBody>
      </p:sp>
      <p:pic>
        <p:nvPicPr>
          <p:cNvPr id="139268" name="Picture 4" descr="Einstein Telescope proposal submitted to ESFRI roadmap | Max Planck  Institute for Gravitational Physics (Albert Einstein Institu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616" y="2422566"/>
            <a:ext cx="9812230" cy="5135068"/>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534390" y="1733798"/>
            <a:ext cx="8509061" cy="584775"/>
          </a:xfrm>
          <a:prstGeom prst="rect">
            <a:avLst/>
          </a:prstGeom>
          <a:noFill/>
        </p:spPr>
        <p:txBody>
          <a:bodyPr wrap="none" rtlCol="0">
            <a:spAutoFit/>
          </a:bodyPr>
          <a:lstStyle/>
          <a:p>
            <a:r>
              <a:rPr kumimoji="1" lang="en-US" altLang="ja-JP" sz="3200" dirty="0" smtClean="0"/>
              <a:t>Einstein Telescope  10km</a:t>
            </a:r>
            <a:r>
              <a:rPr kumimoji="1" lang="ja-JP" altLang="en-US" sz="3200" dirty="0" smtClean="0"/>
              <a:t>の腕（</a:t>
            </a:r>
            <a:r>
              <a:rPr kumimoji="1" lang="en-US" altLang="ja-JP" sz="3200" dirty="0" smtClean="0"/>
              <a:t>LIGO</a:t>
            </a:r>
            <a:r>
              <a:rPr kumimoji="1" lang="ja-JP" altLang="en-US" sz="3200" dirty="0" smtClean="0"/>
              <a:t>は</a:t>
            </a:r>
            <a:r>
              <a:rPr kumimoji="1" lang="en-US" altLang="ja-JP" sz="3200" dirty="0" smtClean="0"/>
              <a:t>4km</a:t>
            </a:r>
            <a:r>
              <a:rPr kumimoji="1" lang="ja-JP" altLang="en-US" sz="3200" dirty="0" smtClean="0"/>
              <a:t>）</a:t>
            </a:r>
          </a:p>
        </p:txBody>
      </p:sp>
      <p:pic>
        <p:nvPicPr>
          <p:cNvPr id="139270" name="Picture 6" descr="Gravitational Wave Detection –“TianQin”Mission - ppt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9496" y="2422566"/>
            <a:ext cx="7179267" cy="538445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11079678" y="1828800"/>
            <a:ext cx="5471370" cy="584775"/>
          </a:xfrm>
          <a:prstGeom prst="rect">
            <a:avLst/>
          </a:prstGeom>
          <a:noFill/>
        </p:spPr>
        <p:txBody>
          <a:bodyPr wrap="none" rtlCol="0">
            <a:spAutoFit/>
          </a:bodyPr>
          <a:lstStyle/>
          <a:p>
            <a:r>
              <a:rPr kumimoji="1" lang="ja-JP" altLang="en-US" sz="3200" dirty="0" smtClean="0"/>
              <a:t>宇宙（</a:t>
            </a:r>
            <a:r>
              <a:rPr kumimoji="1" lang="en-US" altLang="ja-JP" sz="3200" dirty="0" err="1" smtClean="0"/>
              <a:t>mHz</a:t>
            </a:r>
            <a:r>
              <a:rPr kumimoji="1" lang="ja-JP" altLang="en-US" sz="3200" dirty="0" smtClean="0"/>
              <a:t>） </a:t>
            </a:r>
            <a:r>
              <a:rPr kumimoji="1" lang="en-US" altLang="ja-JP" sz="3200" dirty="0" smtClean="0"/>
              <a:t>LISA</a:t>
            </a:r>
            <a:r>
              <a:rPr kumimoji="1" lang="ja-JP" altLang="en-US" sz="3200" dirty="0" smtClean="0"/>
              <a:t> </a:t>
            </a:r>
            <a:r>
              <a:rPr kumimoji="1" lang="en-US" altLang="ja-JP" sz="3200" dirty="0" err="1" smtClean="0"/>
              <a:t>TianQin</a:t>
            </a:r>
            <a:r>
              <a:rPr kumimoji="1" lang="ja-JP" altLang="en-US" sz="3200" dirty="0" smtClean="0"/>
              <a:t>など</a:t>
            </a:r>
          </a:p>
        </p:txBody>
      </p:sp>
      <p:sp>
        <p:nvSpPr>
          <p:cNvPr id="8" name="テキスト ボックス 7"/>
          <p:cNvSpPr txBox="1"/>
          <p:nvPr/>
        </p:nvSpPr>
        <p:spPr>
          <a:xfrm>
            <a:off x="13324114" y="8324602"/>
            <a:ext cx="3400290" cy="584775"/>
          </a:xfrm>
          <a:prstGeom prst="rect">
            <a:avLst/>
          </a:prstGeom>
          <a:noFill/>
        </p:spPr>
        <p:txBody>
          <a:bodyPr wrap="none" rtlCol="0">
            <a:spAutoFit/>
          </a:bodyPr>
          <a:lstStyle/>
          <a:p>
            <a:r>
              <a:rPr kumimoji="1" lang="ja-JP" altLang="en-US" sz="3200" dirty="0" smtClean="0"/>
              <a:t>白色矮星連星など</a:t>
            </a:r>
          </a:p>
        </p:txBody>
      </p:sp>
      <p:sp>
        <p:nvSpPr>
          <p:cNvPr id="3" name="テキスト ボックス 2"/>
          <p:cNvSpPr txBox="1"/>
          <p:nvPr/>
        </p:nvSpPr>
        <p:spPr>
          <a:xfrm>
            <a:off x="2505694" y="7980218"/>
            <a:ext cx="5115503" cy="584775"/>
          </a:xfrm>
          <a:prstGeom prst="rect">
            <a:avLst/>
          </a:prstGeom>
          <a:noFill/>
        </p:spPr>
        <p:txBody>
          <a:bodyPr wrap="none" rtlCol="0">
            <a:spAutoFit/>
          </a:bodyPr>
          <a:lstStyle/>
          <a:p>
            <a:r>
              <a:rPr kumimoji="1" lang="ja-JP" altLang="en-US" sz="3200" dirty="0" smtClean="0"/>
              <a:t>より遠くの合体の検出を狙う</a:t>
            </a:r>
          </a:p>
        </p:txBody>
      </p:sp>
    </p:spTree>
    <p:extLst>
      <p:ext uri="{BB962C8B-B14F-4D97-AF65-F5344CB8AC3E}">
        <p14:creationId xmlns:p14="http://schemas.microsoft.com/office/powerpoint/2010/main" val="40944479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2418" name="Rectangle 2"/>
          <p:cNvSpPr>
            <a:spLocks noGrp="1" noChangeArrowheads="1"/>
          </p:cNvSpPr>
          <p:nvPr>
            <p:ph type="title"/>
          </p:nvPr>
        </p:nvSpPr>
        <p:spPr/>
        <p:txBody>
          <a:bodyPr/>
          <a:lstStyle/>
          <a:p>
            <a:r>
              <a:rPr lang="ja-JP" altLang="en-US" dirty="0"/>
              <a:t>超新星爆発</a:t>
            </a:r>
          </a:p>
        </p:txBody>
      </p:sp>
      <p:pic>
        <p:nvPicPr>
          <p:cNvPr id="2" name="320x64x128wL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3996" y="3740570"/>
            <a:ext cx="4661261" cy="4661261"/>
          </a:xfrm>
          <a:prstGeom prst="rect">
            <a:avLst/>
          </a:prstGeom>
        </p:spPr>
      </p:pic>
      <p:sp>
        <p:nvSpPr>
          <p:cNvPr id="4" name="テキスト ボックス 3"/>
          <p:cNvSpPr txBox="1"/>
          <p:nvPr/>
        </p:nvSpPr>
        <p:spPr>
          <a:xfrm>
            <a:off x="6301190" y="1691401"/>
            <a:ext cx="11166840" cy="4247317"/>
          </a:xfrm>
          <a:prstGeom prst="rect">
            <a:avLst/>
          </a:prstGeom>
          <a:noFill/>
        </p:spPr>
        <p:txBody>
          <a:bodyPr wrap="none" rtlCol="0">
            <a:spAutoFit/>
          </a:bodyPr>
          <a:lstStyle/>
          <a:p>
            <a:pPr marL="428568" indent="-428568">
              <a:buFont typeface="Arial" panose="020B0604020202020204" pitchFamily="34" charset="0"/>
              <a:buChar char="•"/>
            </a:pPr>
            <a:r>
              <a:rPr kumimoji="1" lang="ja-JP" altLang="en-US" sz="2700" dirty="0" smtClean="0"/>
              <a:t>外層から降ってくるガス</a:t>
            </a:r>
            <a:endParaRPr kumimoji="1" lang="en-US" altLang="ja-JP" sz="2700" dirty="0" smtClean="0"/>
          </a:p>
          <a:p>
            <a:pPr marL="428568" indent="-428568">
              <a:buFont typeface="Arial" panose="020B0604020202020204" pitchFamily="34" charset="0"/>
              <a:buChar char="•"/>
            </a:pPr>
            <a:r>
              <a:rPr kumimoji="1" lang="ja-JP" altLang="en-US" sz="2700" dirty="0"/>
              <a:t>定在</a:t>
            </a:r>
            <a:r>
              <a:rPr kumimoji="1" lang="ja-JP" altLang="en-US" sz="2700" dirty="0" smtClean="0"/>
              <a:t>衝撃波</a:t>
            </a:r>
            <a:endParaRPr kumimoji="1" lang="en-US" altLang="ja-JP" sz="2700" dirty="0" smtClean="0"/>
          </a:p>
          <a:p>
            <a:pPr marL="428568" indent="-428568">
              <a:buFont typeface="Arial" panose="020B0604020202020204" pitchFamily="34" charset="0"/>
              <a:buChar char="•"/>
            </a:pPr>
            <a:r>
              <a:rPr kumimoji="1" lang="ja-JP" altLang="en-US" sz="2700" dirty="0"/>
              <a:t>原始中性子</a:t>
            </a:r>
            <a:r>
              <a:rPr kumimoji="1" lang="ja-JP" altLang="en-US" sz="2700" dirty="0" smtClean="0"/>
              <a:t>星から漏れ出すニュートリノ</a:t>
            </a:r>
            <a:endParaRPr kumimoji="1" lang="en-US" altLang="ja-JP" sz="2700" dirty="0" smtClean="0"/>
          </a:p>
          <a:p>
            <a:pPr marL="428568" indent="-428568">
              <a:buFont typeface="Arial" panose="020B0604020202020204" pitchFamily="34" charset="0"/>
              <a:buChar char="•"/>
            </a:pPr>
            <a:r>
              <a:rPr kumimoji="1" lang="ja-JP" altLang="en-US" sz="2700" dirty="0" smtClean="0"/>
              <a:t>対流・乱流によって実効的なガスの落下時間が延びる</a:t>
            </a:r>
            <a:endParaRPr kumimoji="1" lang="en-US" altLang="ja-JP" sz="2700" dirty="0" smtClean="0"/>
          </a:p>
          <a:p>
            <a:pPr marL="428568" indent="-428568">
              <a:buFont typeface="Arial" panose="020B0604020202020204" pitchFamily="34" charset="0"/>
              <a:buChar char="•"/>
            </a:pPr>
            <a:r>
              <a:rPr kumimoji="1" lang="ja-JP" altLang="en-US" sz="2700" dirty="0" smtClean="0"/>
              <a:t>この間にニュートリノにあぶられ、ガスが加熱される</a:t>
            </a:r>
            <a:endParaRPr kumimoji="1" lang="en-US" altLang="ja-JP" sz="2700" dirty="0" smtClean="0"/>
          </a:p>
          <a:p>
            <a:pPr marL="428568" indent="-428568">
              <a:buFont typeface="Arial" panose="020B0604020202020204" pitchFamily="34" charset="0"/>
              <a:buChar char="•"/>
            </a:pPr>
            <a:r>
              <a:rPr kumimoji="1" lang="ja-JP" altLang="en-US" sz="2700" dirty="0" smtClean="0"/>
              <a:t>衝撃波が復活し、外側に伝播</a:t>
            </a:r>
            <a:endParaRPr kumimoji="1" lang="en-US" altLang="ja-JP" sz="2700" dirty="0"/>
          </a:p>
          <a:p>
            <a:pPr marL="428568" indent="-428568">
              <a:buFont typeface="Arial" panose="020B0604020202020204" pitchFamily="34" charset="0"/>
              <a:buChar char="•"/>
            </a:pPr>
            <a:r>
              <a:rPr lang="ja-JP" altLang="en-US" sz="2700" dirty="0" smtClean="0"/>
              <a:t>乱流・対流の効果が重要で、一次元のシミュレーションではうまくいかない</a:t>
            </a:r>
            <a:endParaRPr lang="en-US" altLang="ja-JP" sz="2700" dirty="0"/>
          </a:p>
          <a:p>
            <a:pPr marL="428568" indent="-428568">
              <a:buFont typeface="Arial" panose="020B0604020202020204" pitchFamily="34" charset="0"/>
              <a:buChar char="•"/>
            </a:pPr>
            <a:r>
              <a:rPr kumimoji="1" lang="ja-JP" altLang="en-US" sz="2700" dirty="0" smtClean="0"/>
              <a:t>最近の多次元シミュレーションでは爆発</a:t>
            </a:r>
            <a:r>
              <a:rPr kumimoji="1" lang="ja-JP" altLang="en-US" sz="2700" dirty="0"/>
              <a:t>するよう</a:t>
            </a:r>
            <a:r>
              <a:rPr kumimoji="1" lang="ja-JP" altLang="en-US" sz="2700" dirty="0" smtClean="0"/>
              <a:t>になってきた</a:t>
            </a:r>
            <a:endParaRPr kumimoji="1" lang="en-US" altLang="ja-JP" sz="2700" dirty="0" smtClean="0"/>
          </a:p>
          <a:p>
            <a:pPr marL="428568" indent="-428568">
              <a:buFont typeface="Arial" panose="020B0604020202020204" pitchFamily="34" charset="0"/>
              <a:buChar char="•"/>
            </a:pPr>
            <a:r>
              <a:rPr kumimoji="1" lang="ja-JP" altLang="en-US" sz="2700" dirty="0"/>
              <a:t>しかし</a:t>
            </a:r>
            <a:r>
              <a:rPr kumimoji="1" lang="ja-JP" altLang="en-US" sz="2700" dirty="0" smtClean="0"/>
              <a:t>、衝撃波の復活にかかるまでの時間が長すぎる</a:t>
            </a:r>
            <a:endParaRPr kumimoji="1" lang="en-US" altLang="ja-JP" sz="2700" dirty="0" smtClean="0"/>
          </a:p>
          <a:p>
            <a:pPr marL="428568" indent="-428568">
              <a:buFont typeface="Arial" panose="020B0604020202020204" pitchFamily="34" charset="0"/>
              <a:buChar char="•"/>
            </a:pPr>
            <a:r>
              <a:rPr kumimoji="1" lang="ja-JP" altLang="en-US" sz="2700" dirty="0" smtClean="0"/>
              <a:t>まだ完全なる再現とは言えなさそう</a:t>
            </a:r>
            <a:endParaRPr kumimoji="1" lang="ja-JP" altLang="en-US" sz="2700" dirty="0"/>
          </a:p>
        </p:txBody>
      </p:sp>
      <p:sp>
        <p:nvSpPr>
          <p:cNvPr id="3" name="テキスト ボックス 2"/>
          <p:cNvSpPr txBox="1"/>
          <p:nvPr/>
        </p:nvSpPr>
        <p:spPr>
          <a:xfrm>
            <a:off x="439616" y="2772691"/>
            <a:ext cx="4799712" cy="584775"/>
          </a:xfrm>
          <a:prstGeom prst="rect">
            <a:avLst/>
          </a:prstGeom>
          <a:noFill/>
        </p:spPr>
        <p:txBody>
          <a:bodyPr wrap="none" rtlCol="0">
            <a:spAutoFit/>
          </a:bodyPr>
          <a:lstStyle/>
          <a:p>
            <a:r>
              <a:rPr kumimoji="1" lang="ja-JP" altLang="en-US" sz="3200" dirty="0" smtClean="0"/>
              <a:t>滝脇さんのシミュレーション</a:t>
            </a:r>
          </a:p>
        </p:txBody>
      </p:sp>
      <p:pic>
        <p:nvPicPr>
          <p:cNvPr id="5" name="図 4"/>
          <p:cNvPicPr>
            <a:picLocks noChangeAspect="1"/>
          </p:cNvPicPr>
          <p:nvPr/>
        </p:nvPicPr>
        <p:blipFill>
          <a:blip r:embed="rId5"/>
          <a:stretch>
            <a:fillRect/>
          </a:stretch>
        </p:blipFill>
        <p:spPr>
          <a:xfrm>
            <a:off x="8170222" y="5938718"/>
            <a:ext cx="5670511" cy="4017213"/>
          </a:xfrm>
          <a:prstGeom prst="rect">
            <a:avLst/>
          </a:prstGeom>
        </p:spPr>
      </p:pic>
      <p:sp>
        <p:nvSpPr>
          <p:cNvPr id="6" name="テキスト ボックス 5"/>
          <p:cNvSpPr txBox="1"/>
          <p:nvPr/>
        </p:nvSpPr>
        <p:spPr>
          <a:xfrm>
            <a:off x="13036357" y="9601260"/>
            <a:ext cx="2618024" cy="584775"/>
          </a:xfrm>
          <a:prstGeom prst="rect">
            <a:avLst/>
          </a:prstGeom>
          <a:noFill/>
        </p:spPr>
        <p:txBody>
          <a:bodyPr wrap="none" rtlCol="0">
            <a:spAutoFit/>
          </a:bodyPr>
          <a:lstStyle/>
          <a:p>
            <a:r>
              <a:rPr kumimoji="1" lang="en-US" altLang="ja-JP" sz="3200" dirty="0" smtClean="0"/>
              <a:t>Burrows+19</a:t>
            </a:r>
            <a:endParaRPr kumimoji="1" lang="ja-JP" altLang="en-US" sz="3200" dirty="0" smtClean="0"/>
          </a:p>
        </p:txBody>
      </p:sp>
      <p:sp>
        <p:nvSpPr>
          <p:cNvPr id="7" name="テキスト ボックス 6"/>
          <p:cNvSpPr txBox="1"/>
          <p:nvPr/>
        </p:nvSpPr>
        <p:spPr>
          <a:xfrm>
            <a:off x="0" y="1534773"/>
            <a:ext cx="6495803" cy="584775"/>
          </a:xfrm>
          <a:prstGeom prst="rect">
            <a:avLst/>
          </a:prstGeom>
          <a:noFill/>
        </p:spPr>
        <p:txBody>
          <a:bodyPr wrap="square" rtlCol="0">
            <a:spAutoFit/>
          </a:bodyPr>
          <a:lstStyle/>
          <a:p>
            <a:r>
              <a:rPr kumimoji="1" lang="ja-JP" altLang="en-US" sz="3200" dirty="0" smtClean="0"/>
              <a:t>爆発の典型的エネルギーは</a:t>
            </a:r>
            <a:r>
              <a:rPr kumimoji="1" lang="en-US" altLang="ja-JP" sz="3200" dirty="0" smtClean="0"/>
              <a:t>10</a:t>
            </a:r>
            <a:r>
              <a:rPr kumimoji="1" lang="en-US" altLang="ja-JP" sz="3200" baseline="30000" dirty="0" smtClean="0"/>
              <a:t>51</a:t>
            </a:r>
            <a:r>
              <a:rPr kumimoji="1" lang="en-US" altLang="ja-JP" sz="3200" dirty="0" smtClean="0"/>
              <a:t>erg</a:t>
            </a:r>
            <a:endParaRPr kumimoji="1" lang="ja-JP" altLang="en-US" sz="3200" dirty="0" smtClean="0"/>
          </a:p>
        </p:txBody>
      </p:sp>
    </p:spTree>
    <p:extLst>
      <p:ext uri="{BB962C8B-B14F-4D97-AF65-F5344CB8AC3E}">
        <p14:creationId xmlns:p14="http://schemas.microsoft.com/office/powerpoint/2010/main" val="225853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5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Ia</a:t>
            </a:r>
            <a:r>
              <a:rPr kumimoji="1" lang="ja-JP" altLang="en-US" dirty="0" smtClean="0"/>
              <a:t>型超新星</a:t>
            </a:r>
            <a:endParaRPr kumimoji="1" lang="ja-JP" altLang="en-US" dirty="0"/>
          </a:p>
        </p:txBody>
      </p:sp>
      <p:sp>
        <p:nvSpPr>
          <p:cNvPr id="4" name="テキスト ボックス 3"/>
          <p:cNvSpPr txBox="1"/>
          <p:nvPr/>
        </p:nvSpPr>
        <p:spPr>
          <a:xfrm>
            <a:off x="593766" y="1520042"/>
            <a:ext cx="10136108" cy="1569660"/>
          </a:xfrm>
          <a:prstGeom prst="rect">
            <a:avLst/>
          </a:prstGeom>
          <a:noFill/>
        </p:spPr>
        <p:txBody>
          <a:bodyPr wrap="none" rtlCol="0">
            <a:spAutoFit/>
          </a:bodyPr>
          <a:lstStyle/>
          <a:p>
            <a:r>
              <a:rPr kumimoji="1" lang="ja-JP" altLang="en-US" sz="3200" dirty="0" smtClean="0"/>
              <a:t>白色矮星：</a:t>
            </a:r>
            <a:r>
              <a:rPr kumimoji="1" lang="en-US" altLang="ja-JP" sz="3200" dirty="0" smtClean="0"/>
              <a:t>8</a:t>
            </a:r>
            <a:r>
              <a:rPr kumimoji="1" lang="ja-JP" altLang="en-US" sz="3200" dirty="0" smtClean="0"/>
              <a:t>太陽質量以下の星の終状態、</a:t>
            </a:r>
            <a:r>
              <a:rPr kumimoji="1" lang="en-US" altLang="ja-JP" sz="3200" dirty="0" smtClean="0"/>
              <a:t>CO</a:t>
            </a:r>
            <a:r>
              <a:rPr kumimoji="1" lang="ja-JP" altLang="en-US" sz="3200" dirty="0" smtClean="0"/>
              <a:t>コア</a:t>
            </a:r>
            <a:endParaRPr kumimoji="1" lang="en-US" altLang="ja-JP" sz="3200" dirty="0" smtClean="0"/>
          </a:p>
          <a:p>
            <a:r>
              <a:rPr kumimoji="1" lang="ja-JP" altLang="en-US" sz="3200" dirty="0" smtClean="0"/>
              <a:t>チャンドラセカール質量以下の電子縮退圧で支えられた星</a:t>
            </a:r>
            <a:endParaRPr kumimoji="1" lang="en-US" altLang="ja-JP" sz="3200" dirty="0" smtClean="0"/>
          </a:p>
          <a:p>
            <a:endParaRPr kumimoji="1" lang="ja-JP" altLang="en-US" sz="3200" dirty="0" smtClean="0"/>
          </a:p>
        </p:txBody>
      </p:sp>
      <p:pic>
        <p:nvPicPr>
          <p:cNvPr id="54274" name="Picture 2" descr="https://astrobites.org/wp-content/uploads/2015/04/two_s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976" y="2702645"/>
            <a:ext cx="6782737" cy="5978217"/>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8668987" y="2892831"/>
            <a:ext cx="7447873" cy="2554545"/>
          </a:xfrm>
          <a:prstGeom prst="rect">
            <a:avLst/>
          </a:prstGeom>
          <a:noFill/>
        </p:spPr>
        <p:txBody>
          <a:bodyPr wrap="none" rtlCol="0">
            <a:spAutoFit/>
          </a:bodyPr>
          <a:lstStyle/>
          <a:p>
            <a:r>
              <a:rPr kumimoji="1" lang="en-US" altLang="ja-JP" sz="3200" dirty="0" smtClean="0"/>
              <a:t>Single Degenerate: Accretion induced.</a:t>
            </a:r>
          </a:p>
          <a:p>
            <a:r>
              <a:rPr kumimoji="1" lang="en-US" altLang="ja-JP" sz="3200" dirty="0" smtClean="0"/>
              <a:t>Double Degenerate: Merger</a:t>
            </a:r>
          </a:p>
          <a:p>
            <a:endParaRPr kumimoji="1" lang="en-US" altLang="ja-JP" sz="3200" dirty="0"/>
          </a:p>
          <a:p>
            <a:r>
              <a:rPr kumimoji="1" lang="ja-JP" altLang="en-US" sz="3200" dirty="0" smtClean="0"/>
              <a:t>炭素燃焼→熱暴走→後に何も残さず爆発</a:t>
            </a:r>
            <a:endParaRPr kumimoji="1" lang="en-US" altLang="ja-JP" sz="3200" dirty="0" smtClean="0"/>
          </a:p>
          <a:p>
            <a:r>
              <a:rPr kumimoji="1" lang="ja-JP" altLang="en-US" sz="3200" dirty="0"/>
              <a:t>標準</a:t>
            </a:r>
            <a:r>
              <a:rPr kumimoji="1" lang="ja-JP" altLang="en-US" sz="3200" dirty="0" smtClean="0"/>
              <a:t>光源（宇宙論）</a:t>
            </a:r>
          </a:p>
        </p:txBody>
      </p:sp>
      <p:sp>
        <p:nvSpPr>
          <p:cNvPr id="7" name="テキスト ボックス 6"/>
          <p:cNvSpPr txBox="1"/>
          <p:nvPr/>
        </p:nvSpPr>
        <p:spPr>
          <a:xfrm>
            <a:off x="8668987" y="5782270"/>
            <a:ext cx="8658139" cy="1323439"/>
          </a:xfrm>
          <a:prstGeom prst="rect">
            <a:avLst/>
          </a:prstGeom>
          <a:noFill/>
        </p:spPr>
        <p:txBody>
          <a:bodyPr wrap="none" rtlCol="0">
            <a:spAutoFit/>
          </a:bodyPr>
          <a:lstStyle/>
          <a:p>
            <a:r>
              <a:rPr kumimoji="1" lang="en-US" altLang="ja-JP" sz="3200" dirty="0" smtClean="0"/>
              <a:t>D</a:t>
            </a:r>
            <a:r>
              <a:rPr kumimoji="1" lang="en-US" altLang="ja-JP" sz="3200" baseline="30000" dirty="0" smtClean="0"/>
              <a:t>6</a:t>
            </a:r>
            <a:r>
              <a:rPr kumimoji="1" lang="ja-JP" altLang="en-US" sz="3200" dirty="0" smtClean="0"/>
              <a:t> </a:t>
            </a:r>
            <a:r>
              <a:rPr kumimoji="1" lang="en-US" altLang="ja-JP" sz="3200" dirty="0" smtClean="0"/>
              <a:t>Scenario:</a:t>
            </a:r>
          </a:p>
          <a:p>
            <a:r>
              <a:rPr kumimoji="1" lang="en-US" altLang="ja-JP" sz="2400" dirty="0" smtClean="0"/>
              <a:t>Dynamically </a:t>
            </a:r>
            <a:r>
              <a:rPr kumimoji="1" lang="en-US" altLang="ja-JP" sz="2400" dirty="0"/>
              <a:t>D</a:t>
            </a:r>
            <a:r>
              <a:rPr kumimoji="1" lang="en-US" altLang="ja-JP" sz="2400" dirty="0" smtClean="0"/>
              <a:t>riven, Double-</a:t>
            </a:r>
            <a:r>
              <a:rPr kumimoji="1" lang="en-US" altLang="ja-JP" sz="2400" dirty="0"/>
              <a:t>D</a:t>
            </a:r>
            <a:r>
              <a:rPr kumimoji="1" lang="en-US" altLang="ja-JP" sz="2400" dirty="0" smtClean="0"/>
              <a:t>egenerate, Double-Detonation</a:t>
            </a:r>
          </a:p>
          <a:p>
            <a:r>
              <a:rPr kumimoji="1" lang="en-US" altLang="ja-JP" sz="2400" dirty="0" smtClean="0"/>
              <a:t>Shen+18</a:t>
            </a:r>
            <a:endParaRPr kumimoji="1" lang="ja-JP" altLang="en-US" sz="2400" dirty="0" smtClean="0"/>
          </a:p>
        </p:txBody>
      </p:sp>
      <p:pic>
        <p:nvPicPr>
          <p:cNvPr id="8" name="図 7"/>
          <p:cNvPicPr>
            <a:picLocks noChangeAspect="1"/>
          </p:cNvPicPr>
          <p:nvPr/>
        </p:nvPicPr>
        <p:blipFill>
          <a:blip r:embed="rId3"/>
          <a:stretch>
            <a:fillRect/>
          </a:stretch>
        </p:blipFill>
        <p:spPr>
          <a:xfrm>
            <a:off x="10608309" y="6903292"/>
            <a:ext cx="4988345" cy="3099921"/>
          </a:xfrm>
          <a:prstGeom prst="rect">
            <a:avLst/>
          </a:prstGeom>
        </p:spPr>
      </p:pic>
      <p:sp>
        <p:nvSpPr>
          <p:cNvPr id="9" name="テキスト ボックス 8"/>
          <p:cNvSpPr txBox="1"/>
          <p:nvPr/>
        </p:nvSpPr>
        <p:spPr>
          <a:xfrm>
            <a:off x="14524917" y="9541548"/>
            <a:ext cx="3183885" cy="461665"/>
          </a:xfrm>
          <a:prstGeom prst="rect">
            <a:avLst/>
          </a:prstGeom>
          <a:noFill/>
        </p:spPr>
        <p:txBody>
          <a:bodyPr wrap="none" rtlCol="0">
            <a:spAutoFit/>
          </a:bodyPr>
          <a:lstStyle/>
          <a:p>
            <a:r>
              <a:rPr kumimoji="1" lang="ja-JP" altLang="en-US" sz="2400" dirty="0"/>
              <a:t>谷川さん</a:t>
            </a:r>
            <a:r>
              <a:rPr kumimoji="1" lang="ja-JP" altLang="en-US" sz="2400" dirty="0" smtClean="0"/>
              <a:t>のスライドより</a:t>
            </a:r>
          </a:p>
        </p:txBody>
      </p:sp>
    </p:spTree>
    <p:extLst>
      <p:ext uri="{BB962C8B-B14F-4D97-AF65-F5344CB8AC3E}">
        <p14:creationId xmlns:p14="http://schemas.microsoft.com/office/powerpoint/2010/main" val="27668885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超新星からの放射</a:t>
            </a:r>
            <a:endParaRPr kumimoji="1" lang="ja-JP" altLang="en-US" dirty="0"/>
          </a:p>
        </p:txBody>
      </p:sp>
      <p:sp>
        <p:nvSpPr>
          <p:cNvPr id="4" name="テキスト ボックス 3"/>
          <p:cNvSpPr txBox="1"/>
          <p:nvPr/>
        </p:nvSpPr>
        <p:spPr>
          <a:xfrm>
            <a:off x="534389" y="1698172"/>
            <a:ext cx="7701147" cy="1077218"/>
          </a:xfrm>
          <a:prstGeom prst="rect">
            <a:avLst/>
          </a:prstGeom>
          <a:noFill/>
        </p:spPr>
        <p:txBody>
          <a:bodyPr wrap="none" rtlCol="0">
            <a:spAutoFit/>
          </a:bodyPr>
          <a:lstStyle/>
          <a:p>
            <a:r>
              <a:rPr kumimoji="1" lang="ja-JP" altLang="en-US" sz="3200" dirty="0"/>
              <a:t>星の中</a:t>
            </a:r>
            <a:r>
              <a:rPr kumimoji="1" lang="ja-JP" altLang="en-US" sz="3200" dirty="0" smtClean="0"/>
              <a:t>を衝撃波が走る。</a:t>
            </a:r>
            <a:endParaRPr kumimoji="1" lang="en-US" altLang="ja-JP" sz="3200" dirty="0" smtClean="0"/>
          </a:p>
          <a:p>
            <a:r>
              <a:rPr kumimoji="1" lang="ja-JP" altLang="en-US" sz="3200" dirty="0" smtClean="0"/>
              <a:t>エネルギー</a:t>
            </a:r>
            <a:r>
              <a:rPr kumimoji="1" lang="en-US" altLang="ja-JP" sz="3200" dirty="0" smtClean="0"/>
              <a:t>10</a:t>
            </a:r>
            <a:r>
              <a:rPr kumimoji="1" lang="en-US" altLang="ja-JP" sz="3200" baseline="30000" dirty="0" smtClean="0"/>
              <a:t>51</a:t>
            </a:r>
            <a:r>
              <a:rPr kumimoji="1" lang="en-US" altLang="ja-JP" sz="3200" dirty="0" smtClean="0"/>
              <a:t>erg</a:t>
            </a:r>
            <a:r>
              <a:rPr kumimoji="1" lang="ja-JP" altLang="en-US" sz="3200" dirty="0" err="1" smtClean="0"/>
              <a:t>は輻</a:t>
            </a:r>
            <a:r>
              <a:rPr kumimoji="1" lang="ja-JP" altLang="en-US" sz="3200" dirty="0" smtClean="0"/>
              <a:t>射によって担われる</a:t>
            </a:r>
          </a:p>
        </p:txBody>
      </p:sp>
      <p:pic>
        <p:nvPicPr>
          <p:cNvPr id="5" name="図 4"/>
          <p:cNvPicPr>
            <a:picLocks noChangeAspect="1"/>
          </p:cNvPicPr>
          <p:nvPr/>
        </p:nvPicPr>
        <p:blipFill>
          <a:blip r:embed="rId2"/>
          <a:stretch>
            <a:fillRect/>
          </a:stretch>
        </p:blipFill>
        <p:spPr>
          <a:xfrm>
            <a:off x="730963" y="2995850"/>
            <a:ext cx="6850801" cy="612360"/>
          </a:xfrm>
          <a:prstGeom prst="rect">
            <a:avLst/>
          </a:prstGeom>
        </p:spPr>
      </p:pic>
      <p:sp>
        <p:nvSpPr>
          <p:cNvPr id="6" name="テキスト ボックス 5"/>
          <p:cNvSpPr txBox="1"/>
          <p:nvPr/>
        </p:nvSpPr>
        <p:spPr>
          <a:xfrm>
            <a:off x="730963" y="3930732"/>
            <a:ext cx="7204216" cy="2554545"/>
          </a:xfrm>
          <a:prstGeom prst="rect">
            <a:avLst/>
          </a:prstGeom>
          <a:noFill/>
        </p:spPr>
        <p:txBody>
          <a:bodyPr wrap="none" rtlCol="0">
            <a:spAutoFit/>
          </a:bodyPr>
          <a:lstStyle/>
          <a:p>
            <a:r>
              <a:rPr kumimoji="1" lang="ja-JP" altLang="en-US" sz="3200" dirty="0" smtClean="0"/>
              <a:t>ガンマ線によって原子核は一旦</a:t>
            </a:r>
            <a:r>
              <a:rPr kumimoji="1" lang="en-US" altLang="ja-JP" sz="3200" dirty="0" smtClean="0"/>
              <a:t>He</a:t>
            </a:r>
            <a:r>
              <a:rPr kumimoji="1" lang="ja-JP" altLang="en-US" sz="3200" dirty="0" smtClean="0"/>
              <a:t>に分解</a:t>
            </a:r>
            <a:endParaRPr kumimoji="1" lang="en-US" altLang="ja-JP" sz="3200" dirty="0" smtClean="0"/>
          </a:p>
          <a:p>
            <a:r>
              <a:rPr kumimoji="1" lang="ja-JP" altLang="en-US" sz="3200" dirty="0"/>
              <a:t>アルファ</a:t>
            </a:r>
            <a:r>
              <a:rPr kumimoji="1" lang="ja-JP" altLang="en-US" sz="3200" dirty="0" smtClean="0"/>
              <a:t>過程によって核融合が進み、</a:t>
            </a:r>
            <a:endParaRPr kumimoji="1" lang="en-US" altLang="ja-JP" sz="3200" dirty="0" smtClean="0"/>
          </a:p>
          <a:p>
            <a:r>
              <a:rPr kumimoji="1" lang="en-US" altLang="ja-JP" sz="3200" baseline="30000" dirty="0" smtClean="0"/>
              <a:t>56</a:t>
            </a:r>
            <a:r>
              <a:rPr kumimoji="1" lang="en-US" altLang="ja-JP" sz="3200" dirty="0" smtClean="0"/>
              <a:t>Ni</a:t>
            </a:r>
            <a:r>
              <a:rPr kumimoji="1" lang="ja-JP" altLang="en-US" sz="3200" dirty="0" smtClean="0"/>
              <a:t>が生まれる。</a:t>
            </a:r>
            <a:endParaRPr kumimoji="1" lang="en-US" altLang="ja-JP" sz="3200" dirty="0" smtClean="0"/>
          </a:p>
          <a:p>
            <a:endParaRPr kumimoji="1" lang="en-US" altLang="ja-JP" sz="3200" dirty="0"/>
          </a:p>
          <a:p>
            <a:r>
              <a:rPr kumimoji="1" lang="ja-JP" altLang="en-US" sz="3200" dirty="0" smtClean="0"/>
              <a:t>爆風中で</a:t>
            </a:r>
            <a:r>
              <a:rPr kumimoji="1" lang="en-US" altLang="ja-JP" sz="3200" dirty="0" smtClean="0"/>
              <a:t>Ni</a:t>
            </a:r>
            <a:r>
              <a:rPr kumimoji="1" lang="ja-JP" altLang="en-US" sz="3200" dirty="0" err="1" smtClean="0"/>
              <a:t>が崩</a:t>
            </a:r>
            <a:r>
              <a:rPr kumimoji="1" lang="ja-JP" altLang="en-US" sz="3200" dirty="0" smtClean="0"/>
              <a:t>壊し、ガスを加熱する。</a:t>
            </a:r>
          </a:p>
        </p:txBody>
      </p:sp>
      <p:pic>
        <p:nvPicPr>
          <p:cNvPr id="7" name="図 6"/>
          <p:cNvPicPr>
            <a:picLocks noChangeAspect="1"/>
          </p:cNvPicPr>
          <p:nvPr/>
        </p:nvPicPr>
        <p:blipFill>
          <a:blip r:embed="rId3"/>
          <a:stretch>
            <a:fillRect/>
          </a:stretch>
        </p:blipFill>
        <p:spPr>
          <a:xfrm>
            <a:off x="851486" y="6694083"/>
            <a:ext cx="3191850" cy="592920"/>
          </a:xfrm>
          <a:prstGeom prst="rect">
            <a:avLst/>
          </a:prstGeom>
        </p:spPr>
      </p:pic>
      <p:sp>
        <p:nvSpPr>
          <p:cNvPr id="8" name="テキスト ボックス 7"/>
          <p:cNvSpPr txBox="1"/>
          <p:nvPr/>
        </p:nvSpPr>
        <p:spPr>
          <a:xfrm>
            <a:off x="4384962" y="6733831"/>
            <a:ext cx="2092239" cy="584775"/>
          </a:xfrm>
          <a:prstGeom prst="rect">
            <a:avLst/>
          </a:prstGeom>
          <a:noFill/>
        </p:spPr>
        <p:txBody>
          <a:bodyPr wrap="none" rtlCol="0">
            <a:spAutoFit/>
          </a:bodyPr>
          <a:lstStyle/>
          <a:p>
            <a:r>
              <a:rPr kumimoji="1" lang="ja-JP" altLang="en-US" sz="3200" dirty="0" smtClean="0"/>
              <a:t>半減期</a:t>
            </a:r>
            <a:r>
              <a:rPr kumimoji="1" lang="en-US" altLang="ja-JP" sz="3200" dirty="0" smtClean="0"/>
              <a:t>6</a:t>
            </a:r>
            <a:r>
              <a:rPr kumimoji="1" lang="ja-JP" altLang="en-US" sz="3200" dirty="0" smtClean="0"/>
              <a:t>日</a:t>
            </a:r>
          </a:p>
        </p:txBody>
      </p:sp>
      <p:pic>
        <p:nvPicPr>
          <p:cNvPr id="9" name="図 8"/>
          <p:cNvPicPr>
            <a:picLocks noChangeAspect="1"/>
          </p:cNvPicPr>
          <p:nvPr/>
        </p:nvPicPr>
        <p:blipFill>
          <a:blip r:embed="rId4"/>
          <a:stretch>
            <a:fillRect/>
          </a:stretch>
        </p:blipFill>
        <p:spPr>
          <a:xfrm>
            <a:off x="851486" y="7640619"/>
            <a:ext cx="4359600" cy="495720"/>
          </a:xfrm>
          <a:prstGeom prst="rect">
            <a:avLst/>
          </a:prstGeom>
        </p:spPr>
      </p:pic>
      <p:sp>
        <p:nvSpPr>
          <p:cNvPr id="10" name="テキスト ボックス 9"/>
          <p:cNvSpPr txBox="1"/>
          <p:nvPr/>
        </p:nvSpPr>
        <p:spPr>
          <a:xfrm>
            <a:off x="5211086" y="7596091"/>
            <a:ext cx="1390124" cy="584775"/>
          </a:xfrm>
          <a:prstGeom prst="rect">
            <a:avLst/>
          </a:prstGeom>
          <a:noFill/>
        </p:spPr>
        <p:txBody>
          <a:bodyPr wrap="none" rtlCol="0">
            <a:spAutoFit/>
          </a:bodyPr>
          <a:lstStyle/>
          <a:p>
            <a:r>
              <a:rPr kumimoji="1" lang="ja-JP" altLang="en-US" sz="3200" dirty="0" smtClean="0"/>
              <a:t>が解放</a:t>
            </a:r>
            <a:endParaRPr kumimoji="1" lang="en-US" altLang="ja-JP" sz="3200" dirty="0" smtClean="0"/>
          </a:p>
        </p:txBody>
      </p:sp>
      <p:sp>
        <p:nvSpPr>
          <p:cNvPr id="11" name="テキスト ボックス 10"/>
          <p:cNvSpPr txBox="1"/>
          <p:nvPr/>
        </p:nvSpPr>
        <p:spPr>
          <a:xfrm>
            <a:off x="1187532" y="8526483"/>
            <a:ext cx="2236510" cy="584775"/>
          </a:xfrm>
          <a:prstGeom prst="rect">
            <a:avLst/>
          </a:prstGeom>
          <a:noFill/>
        </p:spPr>
        <p:txBody>
          <a:bodyPr wrap="none" rtlCol="0">
            <a:spAutoFit/>
          </a:bodyPr>
          <a:lstStyle/>
          <a:p>
            <a:r>
              <a:rPr kumimoji="1" lang="ja-JP" altLang="en-US" sz="3200" dirty="0" smtClean="0"/>
              <a:t>→熱的放射</a:t>
            </a:r>
          </a:p>
        </p:txBody>
      </p:sp>
      <p:pic>
        <p:nvPicPr>
          <p:cNvPr id="55298" name="Picture 2" descr="https://upload.wikimedia.org/wikipedia/commons/e/e0/Comparative_supernova_type_light_curv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1689" y="257379"/>
            <a:ext cx="9110732" cy="5894728"/>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15666731" y="1339322"/>
            <a:ext cx="1826141" cy="584775"/>
          </a:xfrm>
          <a:prstGeom prst="rect">
            <a:avLst/>
          </a:prstGeom>
          <a:noFill/>
        </p:spPr>
        <p:txBody>
          <a:bodyPr wrap="none" rtlCol="0">
            <a:spAutoFit/>
          </a:bodyPr>
          <a:lstStyle/>
          <a:p>
            <a:r>
              <a:rPr kumimoji="1" lang="ja-JP" altLang="en-US" sz="3200" dirty="0" smtClean="0"/>
              <a:t>光度曲線</a:t>
            </a:r>
          </a:p>
        </p:txBody>
      </p:sp>
      <p:sp>
        <p:nvSpPr>
          <p:cNvPr id="13" name="テキスト ボックス 12"/>
          <p:cNvSpPr txBox="1"/>
          <p:nvPr/>
        </p:nvSpPr>
        <p:spPr>
          <a:xfrm>
            <a:off x="8816699" y="6393332"/>
            <a:ext cx="9621545" cy="1569660"/>
          </a:xfrm>
          <a:prstGeom prst="rect">
            <a:avLst/>
          </a:prstGeom>
          <a:noFill/>
        </p:spPr>
        <p:txBody>
          <a:bodyPr wrap="none" rtlCol="0">
            <a:spAutoFit/>
          </a:bodyPr>
          <a:lstStyle/>
          <a:p>
            <a:r>
              <a:rPr kumimoji="1" lang="en-US" altLang="ja-JP" sz="3200" dirty="0" smtClean="0"/>
              <a:t>II-L</a:t>
            </a:r>
            <a:r>
              <a:rPr kumimoji="1" lang="ja-JP" altLang="en-US" sz="3200" dirty="0" smtClean="0"/>
              <a:t>と</a:t>
            </a:r>
            <a:r>
              <a:rPr kumimoji="1" lang="en-US" altLang="ja-JP" sz="3200" dirty="0" smtClean="0"/>
              <a:t>II-P</a:t>
            </a:r>
            <a:r>
              <a:rPr kumimoji="1" lang="ja-JP" altLang="en-US" sz="3200" dirty="0" smtClean="0"/>
              <a:t>が通常の重力崩壊型（水素輝線あり）</a:t>
            </a:r>
            <a:endParaRPr kumimoji="1" lang="en-US" altLang="ja-JP" sz="3200" dirty="0" smtClean="0"/>
          </a:p>
          <a:p>
            <a:r>
              <a:rPr kumimoji="1" lang="en-US" altLang="ja-JP" sz="3200" dirty="0" err="1" smtClean="0"/>
              <a:t>Ib</a:t>
            </a:r>
            <a:r>
              <a:rPr kumimoji="1" lang="ja-JP" altLang="en-US" sz="3200" dirty="0" smtClean="0"/>
              <a:t>と</a:t>
            </a:r>
            <a:r>
              <a:rPr kumimoji="1" lang="en-US" altLang="ja-JP" sz="3200" dirty="0" err="1" smtClean="0"/>
              <a:t>Ic</a:t>
            </a:r>
            <a:r>
              <a:rPr kumimoji="1" lang="ja-JP" altLang="en-US" sz="3200" dirty="0" smtClean="0"/>
              <a:t>は星風によって外層を失った重力崩壊型</a:t>
            </a:r>
            <a:endParaRPr kumimoji="1" lang="en-US" altLang="ja-JP" sz="3200" dirty="0" smtClean="0"/>
          </a:p>
          <a:p>
            <a:r>
              <a:rPr kumimoji="1" lang="en-US" altLang="ja-JP" sz="3200" dirty="0" smtClean="0"/>
              <a:t>I</a:t>
            </a:r>
            <a:r>
              <a:rPr kumimoji="1" lang="ja-JP" altLang="en-US" sz="3200" dirty="0" smtClean="0"/>
              <a:t>Ｉｎは濃い星周物質と相互作用しているもの（狭輝線）</a:t>
            </a:r>
          </a:p>
        </p:txBody>
      </p:sp>
      <p:sp>
        <p:nvSpPr>
          <p:cNvPr id="14" name="テキスト ボックス 13"/>
          <p:cNvSpPr txBox="1"/>
          <p:nvPr/>
        </p:nvSpPr>
        <p:spPr>
          <a:xfrm>
            <a:off x="8816699" y="8407730"/>
            <a:ext cx="5516254" cy="1077218"/>
          </a:xfrm>
          <a:prstGeom prst="rect">
            <a:avLst/>
          </a:prstGeom>
          <a:noFill/>
        </p:spPr>
        <p:txBody>
          <a:bodyPr wrap="none" rtlCol="0">
            <a:spAutoFit/>
          </a:bodyPr>
          <a:lstStyle/>
          <a:p>
            <a:r>
              <a:rPr kumimoji="1" lang="ja-JP" altLang="en-US" sz="3200" dirty="0" smtClean="0"/>
              <a:t>発生率：</a:t>
            </a:r>
            <a:r>
              <a:rPr kumimoji="1" lang="en-US" altLang="ja-JP" sz="3200" dirty="0" smtClean="0"/>
              <a:t>2.4x10</a:t>
            </a:r>
            <a:r>
              <a:rPr kumimoji="1" lang="en-US" altLang="ja-JP" sz="3200" baseline="30000" dirty="0" smtClean="0"/>
              <a:t>5</a:t>
            </a:r>
            <a:r>
              <a:rPr kumimoji="1" lang="en-US" altLang="ja-JP" sz="3200" dirty="0" smtClean="0"/>
              <a:t>Gpc</a:t>
            </a:r>
            <a:r>
              <a:rPr kumimoji="1" lang="en-US" altLang="ja-JP" sz="3200" baseline="30000" dirty="0" smtClean="0"/>
              <a:t>-3</a:t>
            </a:r>
            <a:r>
              <a:rPr kumimoji="1" lang="en-US" altLang="ja-JP" sz="3200" dirty="0" smtClean="0"/>
              <a:t>yr</a:t>
            </a:r>
            <a:r>
              <a:rPr kumimoji="1" lang="en-US" altLang="ja-JP" sz="3200" baseline="30000" dirty="0" smtClean="0"/>
              <a:t>-1</a:t>
            </a:r>
            <a:r>
              <a:rPr kumimoji="1" lang="en-US" altLang="ja-JP" sz="3200" dirty="0" smtClean="0"/>
              <a:t>  </a:t>
            </a:r>
          </a:p>
          <a:p>
            <a:r>
              <a:rPr kumimoji="1" lang="en-US" altLang="ja-JP" sz="3200" dirty="0" smtClean="0"/>
              <a:t>II</a:t>
            </a:r>
            <a:r>
              <a:rPr kumimoji="1" lang="ja-JP" altLang="en-US" sz="3200" dirty="0" smtClean="0"/>
              <a:t>型</a:t>
            </a:r>
            <a:r>
              <a:rPr kumimoji="1" lang="en-US" altLang="ja-JP" sz="3200" dirty="0" smtClean="0"/>
              <a:t>60%</a:t>
            </a:r>
            <a:r>
              <a:rPr kumimoji="1" lang="ja-JP" altLang="en-US" sz="3200" dirty="0" smtClean="0"/>
              <a:t> </a:t>
            </a:r>
            <a:r>
              <a:rPr kumimoji="1" lang="en-US" altLang="ja-JP" sz="3200" dirty="0" err="1" smtClean="0"/>
              <a:t>Ia</a:t>
            </a:r>
            <a:r>
              <a:rPr kumimoji="1" lang="ja-JP" altLang="en-US" sz="3200" dirty="0" smtClean="0"/>
              <a:t>型</a:t>
            </a:r>
            <a:r>
              <a:rPr kumimoji="1" lang="en-US" altLang="ja-JP" sz="3200" dirty="0" smtClean="0"/>
              <a:t>30%</a:t>
            </a:r>
            <a:r>
              <a:rPr kumimoji="1" lang="ja-JP" altLang="en-US" sz="3200" dirty="0" smtClean="0"/>
              <a:t> </a:t>
            </a:r>
            <a:r>
              <a:rPr kumimoji="1" lang="en-US" altLang="ja-JP" sz="3200" dirty="0" err="1" smtClean="0"/>
              <a:t>Ib</a:t>
            </a:r>
            <a:r>
              <a:rPr kumimoji="1" lang="en-US" altLang="ja-JP" sz="3200" dirty="0" smtClean="0"/>
              <a:t>/</a:t>
            </a:r>
            <a:r>
              <a:rPr kumimoji="1" lang="en-US" altLang="ja-JP" sz="3200" dirty="0" err="1" smtClean="0"/>
              <a:t>Ic</a:t>
            </a:r>
            <a:r>
              <a:rPr kumimoji="1" lang="ja-JP" altLang="en-US" sz="3200" dirty="0" smtClean="0"/>
              <a:t>型</a:t>
            </a:r>
            <a:r>
              <a:rPr kumimoji="1" lang="en-US" altLang="ja-JP" sz="3200" dirty="0" smtClean="0"/>
              <a:t>10%</a:t>
            </a:r>
            <a:endParaRPr kumimoji="1" lang="ja-JP" altLang="en-US" sz="3200" dirty="0" smtClean="0"/>
          </a:p>
        </p:txBody>
      </p:sp>
    </p:spTree>
    <p:extLst>
      <p:ext uri="{BB962C8B-B14F-4D97-AF65-F5344CB8AC3E}">
        <p14:creationId xmlns:p14="http://schemas.microsoft.com/office/powerpoint/2010/main" val="34542984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undefi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744" y="2077222"/>
            <a:ext cx="6141348" cy="4228574"/>
          </a:xfrm>
          <a:prstGeom prst="rect">
            <a:avLst/>
          </a:prstGeom>
          <a:noFill/>
          <a:extLst>
            <a:ext uri="{909E8E84-426E-40DD-AFC4-6F175D3DCCD1}">
              <a14:hiddenFill xmlns:a14="http://schemas.microsoft.com/office/drawing/2010/main">
                <a:solidFill>
                  <a:srgbClr val="FFFFFF"/>
                </a:solidFill>
              </a14:hiddenFill>
            </a:ext>
          </a:extLst>
        </p:spPr>
      </p:pic>
      <p:pic>
        <p:nvPicPr>
          <p:cNvPr id="56324" name="Picture 4" descr="http://bryanpenprase.org/wp-content/uploads/2016/01/screenshot_1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52" y="4986678"/>
            <a:ext cx="6618792" cy="5119222"/>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lang="en-US" altLang="ja-JP" dirty="0"/>
              <a:t>Palomar Transient </a:t>
            </a:r>
            <a:r>
              <a:rPr lang="en-US" altLang="ja-JP" dirty="0" smtClean="0"/>
              <a:t>Factory</a:t>
            </a:r>
            <a:r>
              <a:rPr lang="ja-JP" altLang="en-US" dirty="0" smtClean="0"/>
              <a:t> → </a:t>
            </a:r>
            <a:r>
              <a:rPr lang="en-US" altLang="ja-JP" dirty="0"/>
              <a:t>Zwicky Transient </a:t>
            </a:r>
            <a:r>
              <a:rPr lang="en-US" altLang="ja-JP" dirty="0" smtClean="0"/>
              <a:t>Facility, ASAS-SN</a:t>
            </a:r>
            <a:endParaRPr kumimoji="1" lang="ja-JP" altLang="en-US" dirty="0"/>
          </a:p>
        </p:txBody>
      </p:sp>
      <p:sp>
        <p:nvSpPr>
          <p:cNvPr id="4" name="テキスト ボックス 3"/>
          <p:cNvSpPr txBox="1"/>
          <p:nvPr/>
        </p:nvSpPr>
        <p:spPr>
          <a:xfrm>
            <a:off x="261257" y="1414369"/>
            <a:ext cx="5379999" cy="584775"/>
          </a:xfrm>
          <a:prstGeom prst="rect">
            <a:avLst/>
          </a:prstGeom>
          <a:noFill/>
        </p:spPr>
        <p:txBody>
          <a:bodyPr wrap="none" rtlCol="0">
            <a:spAutoFit/>
          </a:bodyPr>
          <a:lstStyle/>
          <a:p>
            <a:r>
              <a:rPr kumimoji="1" lang="ja-JP" altLang="en-US" sz="3200" dirty="0" smtClean="0"/>
              <a:t>パロマ天文台（カリフォルニア）</a:t>
            </a:r>
          </a:p>
        </p:txBody>
      </p:sp>
      <p:sp>
        <p:nvSpPr>
          <p:cNvPr id="5" name="テキスト ボックス 4"/>
          <p:cNvSpPr txBox="1"/>
          <p:nvPr/>
        </p:nvSpPr>
        <p:spPr>
          <a:xfrm>
            <a:off x="878774" y="4319227"/>
            <a:ext cx="5641288" cy="584775"/>
          </a:xfrm>
          <a:prstGeom prst="rect">
            <a:avLst/>
          </a:prstGeom>
          <a:noFill/>
        </p:spPr>
        <p:txBody>
          <a:bodyPr wrap="none" rtlCol="0">
            <a:spAutoFit/>
          </a:bodyPr>
          <a:lstStyle/>
          <a:p>
            <a:r>
              <a:rPr kumimoji="1" lang="ja-JP" altLang="en-US" sz="3200" dirty="0" smtClean="0">
                <a:solidFill>
                  <a:schemeClr val="bg1"/>
                </a:solidFill>
              </a:rPr>
              <a:t>可視光突発天体を見つけまくる</a:t>
            </a:r>
          </a:p>
        </p:txBody>
      </p:sp>
      <p:pic>
        <p:nvPicPr>
          <p:cNvPr id="56326" name="Picture 6" descr="All Sky Automated Survey for Supernovae located at Las Campanas Observatory  in Chile, over 2,500 m (8,200 ft) high (since 1997) and the other on  Haleakala, Maui, Hawai'i (since 2006), Altitude 3,052 m (10,013 ft) |  sciencespr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2761" y="2172225"/>
            <a:ext cx="6564548" cy="4584926"/>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8754620" y="1434829"/>
            <a:ext cx="8441735" cy="584775"/>
          </a:xfrm>
          <a:prstGeom prst="rect">
            <a:avLst/>
          </a:prstGeom>
          <a:noFill/>
        </p:spPr>
        <p:txBody>
          <a:bodyPr wrap="none" rtlCol="0">
            <a:spAutoFit/>
          </a:bodyPr>
          <a:lstStyle/>
          <a:p>
            <a:r>
              <a:rPr kumimoji="1" lang="en-US" altLang="ja-JP" sz="3200" dirty="0"/>
              <a:t>All-Sky Automated Survey for Supernovae</a:t>
            </a:r>
            <a:endParaRPr kumimoji="1" lang="ja-JP" altLang="en-US" sz="3200" dirty="0" smtClean="0"/>
          </a:p>
        </p:txBody>
      </p:sp>
      <p:sp>
        <p:nvSpPr>
          <p:cNvPr id="7" name="テキスト ボックス 6"/>
          <p:cNvSpPr txBox="1"/>
          <p:nvPr/>
        </p:nvSpPr>
        <p:spPr>
          <a:xfrm>
            <a:off x="10260281" y="7101444"/>
            <a:ext cx="6203942" cy="584775"/>
          </a:xfrm>
          <a:prstGeom prst="rect">
            <a:avLst/>
          </a:prstGeom>
          <a:noFill/>
        </p:spPr>
        <p:txBody>
          <a:bodyPr wrap="none" rtlCol="0">
            <a:spAutoFit/>
          </a:bodyPr>
          <a:lstStyle/>
          <a:p>
            <a:r>
              <a:rPr lang="en-US" altLang="ja-JP" sz="3200" dirty="0"/>
              <a:t>Las </a:t>
            </a:r>
            <a:r>
              <a:rPr lang="en-US" altLang="ja-JP" sz="3200" dirty="0" err="1"/>
              <a:t>Cumbres</a:t>
            </a:r>
            <a:r>
              <a:rPr lang="en-US" altLang="ja-JP" sz="3200" dirty="0"/>
              <a:t> </a:t>
            </a:r>
            <a:r>
              <a:rPr lang="en-US" altLang="ja-JP" sz="3200" dirty="0" smtClean="0"/>
              <a:t>Observatory</a:t>
            </a:r>
            <a:r>
              <a:rPr kumimoji="1" lang="ja-JP" altLang="en-US" sz="3200" dirty="0" smtClean="0"/>
              <a:t>（チリ）</a:t>
            </a:r>
            <a:endParaRPr lang="en-US" altLang="ja-JP" sz="3200" dirty="0"/>
          </a:p>
        </p:txBody>
      </p:sp>
    </p:spTree>
    <p:extLst>
      <p:ext uri="{BB962C8B-B14F-4D97-AF65-F5344CB8AC3E}">
        <p14:creationId xmlns:p14="http://schemas.microsoft.com/office/powerpoint/2010/main" val="3607189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変な超新星を続々発見</a:t>
            </a:r>
            <a:endParaRPr kumimoji="1" lang="ja-JP" altLang="en-US" dirty="0"/>
          </a:p>
        </p:txBody>
      </p:sp>
      <p:pic>
        <p:nvPicPr>
          <p:cNvPr id="57346" name="Picture 2"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460" y="3489267"/>
            <a:ext cx="5715000" cy="538162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439616" y="1428282"/>
            <a:ext cx="5649303" cy="2062103"/>
          </a:xfrm>
          <a:prstGeom prst="rect">
            <a:avLst/>
          </a:prstGeom>
          <a:noFill/>
        </p:spPr>
        <p:txBody>
          <a:bodyPr wrap="none" rtlCol="0">
            <a:spAutoFit/>
          </a:bodyPr>
          <a:lstStyle/>
          <a:p>
            <a:r>
              <a:rPr kumimoji="1" lang="en-US" altLang="ja-JP" sz="3200" dirty="0" err="1" smtClean="0"/>
              <a:t>Hypernova</a:t>
            </a:r>
            <a:r>
              <a:rPr kumimoji="1" lang="ja-JP" altLang="en-US" sz="3200" dirty="0" smtClean="0"/>
              <a:t>（</a:t>
            </a:r>
            <a:r>
              <a:rPr kumimoji="1" lang="en-US" altLang="ja-JP" sz="3200" dirty="0" smtClean="0"/>
              <a:t>Broad line </a:t>
            </a:r>
            <a:r>
              <a:rPr kumimoji="1" lang="en-US" altLang="ja-JP" sz="3200" dirty="0" err="1" smtClean="0"/>
              <a:t>Ib</a:t>
            </a:r>
            <a:r>
              <a:rPr kumimoji="1" lang="en-US" altLang="ja-JP" sz="3200" dirty="0" smtClean="0"/>
              <a:t>/</a:t>
            </a:r>
            <a:r>
              <a:rPr kumimoji="1" lang="en-US" altLang="ja-JP" sz="3200" dirty="0" err="1" smtClean="0"/>
              <a:t>Ic</a:t>
            </a:r>
            <a:r>
              <a:rPr kumimoji="1" lang="ja-JP" altLang="en-US" sz="3200" dirty="0" smtClean="0"/>
              <a:t>）</a:t>
            </a:r>
            <a:endParaRPr kumimoji="1" lang="en-US" altLang="ja-JP" sz="3200" dirty="0" smtClean="0"/>
          </a:p>
          <a:p>
            <a:r>
              <a:rPr kumimoji="1" lang="ja-JP" altLang="en-US" sz="3200" dirty="0"/>
              <a:t>爆発</a:t>
            </a:r>
            <a:r>
              <a:rPr kumimoji="1" lang="ja-JP" altLang="en-US" sz="3200" dirty="0" smtClean="0"/>
              <a:t>エネルギーが</a:t>
            </a:r>
            <a:r>
              <a:rPr kumimoji="1" lang="en-US" altLang="ja-JP" sz="3200" dirty="0" smtClean="0"/>
              <a:t>10</a:t>
            </a:r>
            <a:r>
              <a:rPr kumimoji="1" lang="en-US" altLang="ja-JP" sz="3200" baseline="30000" dirty="0" smtClean="0"/>
              <a:t>52</a:t>
            </a:r>
            <a:r>
              <a:rPr kumimoji="1" lang="en-US" altLang="ja-JP" sz="3200" dirty="0" smtClean="0"/>
              <a:t>erg</a:t>
            </a:r>
          </a:p>
          <a:p>
            <a:r>
              <a:rPr kumimoji="1" lang="en-US" altLang="ja-JP" sz="3200" dirty="0" smtClean="0"/>
              <a:t>Ni</a:t>
            </a:r>
            <a:r>
              <a:rPr kumimoji="1" lang="ja-JP" altLang="en-US" sz="3200" dirty="0" smtClean="0"/>
              <a:t>質量が</a:t>
            </a:r>
            <a:r>
              <a:rPr kumimoji="1" lang="en-US" altLang="ja-JP" sz="3200" dirty="0" smtClean="0"/>
              <a:t>0.7</a:t>
            </a:r>
            <a:r>
              <a:rPr kumimoji="1" lang="ja-JP" altLang="en-US" sz="3200" dirty="0" smtClean="0"/>
              <a:t>太陽質量とか</a:t>
            </a:r>
            <a:endParaRPr kumimoji="1" lang="en-US" altLang="ja-JP" sz="3200" dirty="0" smtClean="0"/>
          </a:p>
          <a:p>
            <a:r>
              <a:rPr kumimoji="1" lang="en-US" altLang="ja-JP" sz="3200" dirty="0" smtClean="0"/>
              <a:t>GRB</a:t>
            </a:r>
            <a:r>
              <a:rPr kumimoji="1" lang="ja-JP" altLang="en-US" sz="3200" dirty="0" smtClean="0"/>
              <a:t>に付随する場合も</a:t>
            </a:r>
          </a:p>
        </p:txBody>
      </p:sp>
      <p:sp>
        <p:nvSpPr>
          <p:cNvPr id="5" name="テキスト ボックス 4"/>
          <p:cNvSpPr txBox="1"/>
          <p:nvPr/>
        </p:nvSpPr>
        <p:spPr>
          <a:xfrm>
            <a:off x="2291937" y="8906544"/>
            <a:ext cx="3639138" cy="1077218"/>
          </a:xfrm>
          <a:prstGeom prst="rect">
            <a:avLst/>
          </a:prstGeom>
          <a:noFill/>
        </p:spPr>
        <p:txBody>
          <a:bodyPr wrap="none" rtlCol="0">
            <a:spAutoFit/>
          </a:bodyPr>
          <a:lstStyle/>
          <a:p>
            <a:r>
              <a:rPr kumimoji="1" lang="en-US" altLang="ja-JP" sz="3200" dirty="0" smtClean="0"/>
              <a:t>Iwamoto+98</a:t>
            </a:r>
          </a:p>
          <a:p>
            <a:r>
              <a:rPr kumimoji="1" lang="ja-JP" altLang="en-US" sz="3200" dirty="0"/>
              <a:t>下の二つ</a:t>
            </a:r>
            <a:r>
              <a:rPr kumimoji="1" lang="ja-JP" altLang="en-US" sz="3200" dirty="0" smtClean="0"/>
              <a:t>は普通の</a:t>
            </a:r>
            <a:r>
              <a:rPr kumimoji="1" lang="en-US" altLang="ja-JP" sz="3200" dirty="0" err="1" smtClean="0"/>
              <a:t>Ic</a:t>
            </a:r>
            <a:endParaRPr kumimoji="1" lang="ja-JP" altLang="en-US" sz="3200" dirty="0" smtClean="0"/>
          </a:p>
        </p:txBody>
      </p:sp>
      <p:pic>
        <p:nvPicPr>
          <p:cNvPr id="57348" name="Picture 4" descr="https://astrobites.org/wp-content/uploads/2012/08/Picture-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0351" y="1912653"/>
            <a:ext cx="8300852" cy="6053661"/>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8080351" y="1327878"/>
            <a:ext cx="5073825" cy="584775"/>
          </a:xfrm>
          <a:prstGeom prst="rect">
            <a:avLst/>
          </a:prstGeom>
          <a:noFill/>
        </p:spPr>
        <p:txBody>
          <a:bodyPr wrap="none" rtlCol="0">
            <a:spAutoFit/>
          </a:bodyPr>
          <a:lstStyle/>
          <a:p>
            <a:r>
              <a:rPr kumimoji="1" lang="en-US" altLang="ja-JP" sz="3200" dirty="0" err="1" smtClean="0"/>
              <a:t>Superluminous</a:t>
            </a:r>
            <a:r>
              <a:rPr kumimoji="1" lang="ja-JP" altLang="en-US" sz="3200" dirty="0" smtClean="0"/>
              <a:t> </a:t>
            </a:r>
            <a:r>
              <a:rPr kumimoji="1" lang="en-US" altLang="ja-JP" sz="3200" dirty="0" smtClean="0"/>
              <a:t>Supernova</a:t>
            </a:r>
            <a:endParaRPr kumimoji="1" lang="ja-JP" altLang="en-US" sz="3200" dirty="0" smtClean="0"/>
          </a:p>
        </p:txBody>
      </p:sp>
      <p:sp>
        <p:nvSpPr>
          <p:cNvPr id="8" name="正方形/長方形 7"/>
          <p:cNvSpPr/>
          <p:nvPr/>
        </p:nvSpPr>
        <p:spPr>
          <a:xfrm>
            <a:off x="4976616" y="2981798"/>
            <a:ext cx="3103735" cy="584775"/>
          </a:xfrm>
          <a:prstGeom prst="rect">
            <a:avLst/>
          </a:prstGeom>
        </p:spPr>
        <p:txBody>
          <a:bodyPr wrap="none">
            <a:spAutoFit/>
          </a:bodyPr>
          <a:lstStyle/>
          <a:p>
            <a:r>
              <a:rPr kumimoji="1" lang="en-US" altLang="ja-JP" sz="3200" dirty="0" smtClean="0">
                <a:solidFill>
                  <a:srgbClr val="000000"/>
                </a:solidFill>
              </a:rPr>
              <a:t>500</a:t>
            </a:r>
            <a:r>
              <a:rPr kumimoji="1" lang="ja-JP" altLang="en-US" sz="3200" dirty="0" smtClean="0">
                <a:solidFill>
                  <a:srgbClr val="000000"/>
                </a:solidFill>
              </a:rPr>
              <a:t> </a:t>
            </a:r>
            <a:r>
              <a:rPr kumimoji="1" lang="en-US" altLang="ja-JP" sz="3200" dirty="0" smtClean="0">
                <a:solidFill>
                  <a:srgbClr val="000000"/>
                </a:solidFill>
              </a:rPr>
              <a:t>Gpc</a:t>
            </a:r>
            <a:r>
              <a:rPr kumimoji="1" lang="en-US" altLang="ja-JP" sz="3200" baseline="30000" dirty="0" smtClean="0">
                <a:solidFill>
                  <a:srgbClr val="000000"/>
                </a:solidFill>
              </a:rPr>
              <a:t>-3</a:t>
            </a:r>
            <a:r>
              <a:rPr kumimoji="1" lang="en-US" altLang="ja-JP" sz="3200" dirty="0" smtClean="0">
                <a:solidFill>
                  <a:srgbClr val="000000"/>
                </a:solidFill>
              </a:rPr>
              <a:t>yr</a:t>
            </a:r>
            <a:r>
              <a:rPr kumimoji="1" lang="en-US" altLang="ja-JP" sz="3200" baseline="30000" dirty="0" smtClean="0">
                <a:solidFill>
                  <a:srgbClr val="000000"/>
                </a:solidFill>
              </a:rPr>
              <a:t>-1</a:t>
            </a:r>
            <a:r>
              <a:rPr kumimoji="1" lang="en-US" altLang="ja-JP" sz="3200" dirty="0" smtClean="0">
                <a:solidFill>
                  <a:srgbClr val="000000"/>
                </a:solidFill>
              </a:rPr>
              <a:t> </a:t>
            </a:r>
            <a:endParaRPr lang="ja-JP" altLang="en-US" dirty="0"/>
          </a:p>
        </p:txBody>
      </p:sp>
      <p:sp>
        <p:nvSpPr>
          <p:cNvPr id="9" name="テキスト ボックス 8"/>
          <p:cNvSpPr txBox="1"/>
          <p:nvPr/>
        </p:nvSpPr>
        <p:spPr>
          <a:xfrm>
            <a:off x="9464634" y="7873340"/>
            <a:ext cx="8432117" cy="1569660"/>
          </a:xfrm>
          <a:prstGeom prst="rect">
            <a:avLst/>
          </a:prstGeom>
          <a:noFill/>
        </p:spPr>
        <p:txBody>
          <a:bodyPr wrap="none" rtlCol="0">
            <a:spAutoFit/>
          </a:bodyPr>
          <a:lstStyle/>
          <a:p>
            <a:r>
              <a:rPr kumimoji="1" lang="ja-JP" altLang="en-US" sz="3200" dirty="0" smtClean="0"/>
              <a:t>星周物質と相互作用？マグネターによる加熱？</a:t>
            </a:r>
            <a:endParaRPr kumimoji="1" lang="en-US" altLang="ja-JP" sz="3200" dirty="0" smtClean="0"/>
          </a:p>
          <a:p>
            <a:r>
              <a:rPr kumimoji="1" lang="en-US" altLang="ja-JP" sz="3200" dirty="0"/>
              <a:t>Ni</a:t>
            </a:r>
            <a:r>
              <a:rPr kumimoji="1" lang="ja-JP" altLang="en-US" sz="3200" dirty="0"/>
              <a:t>が多い</a:t>
            </a:r>
            <a:r>
              <a:rPr kumimoji="1" lang="en-US" altLang="ja-JP" sz="3200" dirty="0"/>
              <a:t>(R)</a:t>
            </a:r>
            <a:r>
              <a:rPr kumimoji="1" lang="ja-JP" altLang="en-US" sz="3200" dirty="0"/>
              <a:t>？ </a:t>
            </a:r>
            <a:endParaRPr kumimoji="1" lang="en-US" altLang="ja-JP" sz="3200" dirty="0" smtClean="0"/>
          </a:p>
          <a:p>
            <a:r>
              <a:rPr kumimoji="1" lang="en-US" altLang="ja-JP" sz="3200" dirty="0" smtClean="0"/>
              <a:t>Pair instability supernova</a:t>
            </a:r>
            <a:r>
              <a:rPr kumimoji="1" lang="ja-JP" altLang="en-US" sz="3200" dirty="0" smtClean="0"/>
              <a:t>（＞</a:t>
            </a:r>
            <a:r>
              <a:rPr kumimoji="1" lang="en-US" altLang="ja-JP" sz="3200" dirty="0" smtClean="0"/>
              <a:t>140Msun</a:t>
            </a:r>
            <a:r>
              <a:rPr kumimoji="1" lang="ja-JP" altLang="en-US" sz="3200" dirty="0" smtClean="0"/>
              <a:t>）</a:t>
            </a:r>
            <a:r>
              <a:rPr kumimoji="1" lang="en-US" altLang="ja-JP" sz="3200" dirty="0" smtClean="0"/>
              <a:t>?</a:t>
            </a:r>
            <a:endParaRPr kumimoji="1" lang="ja-JP" altLang="en-US" sz="3200" dirty="0" smtClean="0"/>
          </a:p>
        </p:txBody>
      </p:sp>
      <mc:AlternateContent xmlns:mc="http://schemas.openxmlformats.org/markup-compatibility/2006" xmlns:a14="http://schemas.microsoft.com/office/drawing/2010/main">
        <mc:Choice Requires="a14">
          <p:sp>
            <p:nvSpPr>
              <p:cNvPr id="10" name="テキスト ボックス 9"/>
              <p:cNvSpPr txBox="1"/>
              <p:nvPr/>
            </p:nvSpPr>
            <p:spPr>
              <a:xfrm>
                <a:off x="15645190" y="3006640"/>
                <a:ext cx="255390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7×</m:t>
                      </m:r>
                      <m:sSup>
                        <m:sSupPr>
                          <m:ctrlPr>
                            <a:rPr kumimoji="1" lang="en-US" altLang="ja-JP" sz="2800" b="0" i="1" smtClean="0">
                              <a:latin typeface="Cambria Math" panose="02040503050406030204" pitchFamily="18" charset="0"/>
                            </a:rPr>
                          </m:ctrlPr>
                        </m:sSupPr>
                        <m:e>
                          <m:r>
                            <a:rPr kumimoji="1" lang="en-US" altLang="ja-JP" sz="2800" b="0" i="1" smtClean="0">
                              <a:latin typeface="Cambria Math" panose="02040503050406030204" pitchFamily="18" charset="0"/>
                            </a:rPr>
                            <m:t>10</m:t>
                          </m:r>
                        </m:e>
                        <m:sup>
                          <m:r>
                            <a:rPr kumimoji="1" lang="en-US" altLang="ja-JP" sz="2800" b="0" i="1" smtClean="0">
                              <a:latin typeface="Cambria Math" panose="02040503050406030204" pitchFamily="18" charset="0"/>
                            </a:rPr>
                            <m:t>43</m:t>
                          </m:r>
                        </m:sup>
                      </m:sSup>
                      <m:r>
                        <m:rPr>
                          <m:sty m:val="p"/>
                        </m:rPr>
                        <a:rPr kumimoji="1" lang="en-US" altLang="ja-JP" sz="2800" b="0" i="0" smtClean="0">
                          <a:latin typeface="Cambria Math" panose="02040503050406030204" pitchFamily="18" charset="0"/>
                        </a:rPr>
                        <m:t>erg</m:t>
                      </m:r>
                      <m:r>
                        <a:rPr kumimoji="1" lang="en-US" altLang="ja-JP" sz="2800" b="0" i="0" smtClean="0">
                          <a:latin typeface="Cambria Math" panose="02040503050406030204" pitchFamily="18" charset="0"/>
                        </a:rPr>
                        <m:t> </m:t>
                      </m:r>
                      <m:sSup>
                        <m:sSupPr>
                          <m:ctrlPr>
                            <a:rPr kumimoji="1" lang="en-US" altLang="ja-JP" sz="2800" b="0" i="1" smtClean="0">
                              <a:latin typeface="Cambria Math" panose="02040503050406030204" pitchFamily="18" charset="0"/>
                            </a:rPr>
                          </m:ctrlPr>
                        </m:sSupPr>
                        <m:e>
                          <m:r>
                            <m:rPr>
                              <m:sty m:val="p"/>
                            </m:rPr>
                            <a:rPr kumimoji="1" lang="en-US" altLang="ja-JP" sz="2800" b="0" i="0" smtClean="0">
                              <a:latin typeface="Cambria Math" panose="02040503050406030204" pitchFamily="18" charset="0"/>
                            </a:rPr>
                            <m:t>s</m:t>
                          </m:r>
                        </m:e>
                        <m:sup>
                          <m:r>
                            <a:rPr kumimoji="1" lang="en-US" altLang="ja-JP" sz="2800" b="0" i="0" smtClean="0">
                              <a:latin typeface="Cambria Math" panose="02040503050406030204" pitchFamily="18" charset="0"/>
                            </a:rPr>
                            <m:t>−1</m:t>
                          </m:r>
                        </m:sup>
                      </m:sSup>
                    </m:oMath>
                  </m:oMathPara>
                </a14:m>
                <a:endParaRPr kumimoji="1" lang="ja-JP" altLang="en-US" sz="2800" dirty="0" smtClean="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15645190" y="3006640"/>
                <a:ext cx="2553904" cy="430887"/>
              </a:xfrm>
              <a:prstGeom prst="rect">
                <a:avLst/>
              </a:prstGeom>
              <a:blipFill rotWithShape="0">
                <a:blip r:embed="rId4"/>
                <a:stretch>
                  <a:fillRect/>
                </a:stretch>
              </a:blipFill>
            </p:spPr>
            <p:txBody>
              <a:bodyPr/>
              <a:lstStyle/>
              <a:p>
                <a:r>
                  <a:rPr lang="ja-JP" altLang="en-US">
                    <a:noFill/>
                  </a:rPr>
                  <a:t> </a:t>
                </a:r>
              </a:p>
            </p:txBody>
          </p:sp>
        </mc:Fallback>
      </mc:AlternateContent>
      <p:sp>
        <p:nvSpPr>
          <p:cNvPr id="11" name="テキスト ボックス 10"/>
          <p:cNvSpPr txBox="1"/>
          <p:nvPr/>
        </p:nvSpPr>
        <p:spPr>
          <a:xfrm>
            <a:off x="12670971" y="6581502"/>
            <a:ext cx="2438488" cy="584775"/>
          </a:xfrm>
          <a:prstGeom prst="rect">
            <a:avLst/>
          </a:prstGeom>
          <a:noFill/>
        </p:spPr>
        <p:txBody>
          <a:bodyPr wrap="none" rtlCol="0">
            <a:spAutoFit/>
          </a:bodyPr>
          <a:lstStyle/>
          <a:p>
            <a:r>
              <a:rPr kumimoji="1" lang="en-US" altLang="ja-JP" sz="3200" dirty="0" smtClean="0"/>
              <a:t>Gal-Yam 12</a:t>
            </a:r>
            <a:endParaRPr kumimoji="1" lang="ja-JP" altLang="en-US" sz="3200" dirty="0" smtClean="0"/>
          </a:p>
        </p:txBody>
      </p:sp>
      <p:sp>
        <p:nvSpPr>
          <p:cNvPr id="14" name="正方形/長方形 13"/>
          <p:cNvSpPr/>
          <p:nvPr/>
        </p:nvSpPr>
        <p:spPr>
          <a:xfrm>
            <a:off x="14463021" y="1714802"/>
            <a:ext cx="2837636" cy="584775"/>
          </a:xfrm>
          <a:prstGeom prst="rect">
            <a:avLst/>
          </a:prstGeom>
        </p:spPr>
        <p:txBody>
          <a:bodyPr wrap="none">
            <a:spAutoFit/>
          </a:bodyPr>
          <a:lstStyle/>
          <a:p>
            <a:r>
              <a:rPr kumimoji="1" lang="en-US" altLang="ja-JP" sz="3200" dirty="0">
                <a:solidFill>
                  <a:srgbClr val="000000"/>
                </a:solidFill>
              </a:rPr>
              <a:t>1</a:t>
            </a:r>
            <a:r>
              <a:rPr kumimoji="1" lang="en-US" altLang="ja-JP" sz="3200" dirty="0" smtClean="0">
                <a:solidFill>
                  <a:srgbClr val="000000"/>
                </a:solidFill>
              </a:rPr>
              <a:t>0</a:t>
            </a:r>
            <a:r>
              <a:rPr kumimoji="1" lang="ja-JP" altLang="en-US" sz="3200" dirty="0" smtClean="0">
                <a:solidFill>
                  <a:srgbClr val="000000"/>
                </a:solidFill>
              </a:rPr>
              <a:t> </a:t>
            </a:r>
            <a:r>
              <a:rPr kumimoji="1" lang="en-US" altLang="ja-JP" sz="3200" dirty="0" smtClean="0">
                <a:solidFill>
                  <a:srgbClr val="000000"/>
                </a:solidFill>
              </a:rPr>
              <a:t>Gpc</a:t>
            </a:r>
            <a:r>
              <a:rPr kumimoji="1" lang="en-US" altLang="ja-JP" sz="3200" baseline="30000" dirty="0" smtClean="0">
                <a:solidFill>
                  <a:srgbClr val="000000"/>
                </a:solidFill>
              </a:rPr>
              <a:t>-3</a:t>
            </a:r>
            <a:r>
              <a:rPr kumimoji="1" lang="en-US" altLang="ja-JP" sz="3200" dirty="0" smtClean="0">
                <a:solidFill>
                  <a:srgbClr val="000000"/>
                </a:solidFill>
              </a:rPr>
              <a:t>yr</a:t>
            </a:r>
            <a:r>
              <a:rPr kumimoji="1" lang="en-US" altLang="ja-JP" sz="3200" baseline="30000" dirty="0" smtClean="0">
                <a:solidFill>
                  <a:srgbClr val="000000"/>
                </a:solidFill>
              </a:rPr>
              <a:t>-1</a:t>
            </a:r>
            <a:r>
              <a:rPr kumimoji="1" lang="en-US" altLang="ja-JP" sz="3200" dirty="0" smtClean="0">
                <a:solidFill>
                  <a:srgbClr val="000000"/>
                </a:solidFill>
              </a:rPr>
              <a:t> </a:t>
            </a:r>
            <a:endParaRPr lang="ja-JP" altLang="en-US" dirty="0"/>
          </a:p>
        </p:txBody>
      </p:sp>
    </p:spTree>
    <p:extLst>
      <p:ext uri="{BB962C8B-B14F-4D97-AF65-F5344CB8AC3E}">
        <p14:creationId xmlns:p14="http://schemas.microsoft.com/office/powerpoint/2010/main" val="26366325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Stripped</a:t>
            </a:r>
            <a:r>
              <a:rPr lang="en-US" altLang="ja-JP" dirty="0" smtClean="0"/>
              <a:t>-</a:t>
            </a:r>
            <a:r>
              <a:rPr kumimoji="1" lang="en-US" altLang="ja-JP" dirty="0" smtClean="0"/>
              <a:t>envelope supernova</a:t>
            </a:r>
            <a:endParaRPr kumimoji="1" lang="ja-JP" altLang="en-US" dirty="0"/>
          </a:p>
        </p:txBody>
      </p:sp>
      <p:sp>
        <p:nvSpPr>
          <p:cNvPr id="4" name="テキスト ボックス 3"/>
          <p:cNvSpPr txBox="1"/>
          <p:nvPr/>
        </p:nvSpPr>
        <p:spPr>
          <a:xfrm>
            <a:off x="700644" y="1330036"/>
            <a:ext cx="2638864" cy="584775"/>
          </a:xfrm>
          <a:prstGeom prst="rect">
            <a:avLst/>
          </a:prstGeom>
          <a:noFill/>
        </p:spPr>
        <p:txBody>
          <a:bodyPr wrap="none" rtlCol="0">
            <a:spAutoFit/>
          </a:bodyPr>
          <a:lstStyle/>
          <a:p>
            <a:r>
              <a:rPr kumimoji="1" lang="en-US" altLang="ja-JP" sz="3200" dirty="0" smtClean="0"/>
              <a:t>Fremling+16</a:t>
            </a:r>
            <a:endParaRPr kumimoji="1" lang="ja-JP" altLang="en-US" sz="3200" dirty="0" smtClean="0"/>
          </a:p>
        </p:txBody>
      </p:sp>
      <p:pic>
        <p:nvPicPr>
          <p:cNvPr id="5" name="図 4"/>
          <p:cNvPicPr>
            <a:picLocks noChangeAspect="1"/>
          </p:cNvPicPr>
          <p:nvPr/>
        </p:nvPicPr>
        <p:blipFill>
          <a:blip r:embed="rId2"/>
          <a:stretch>
            <a:fillRect/>
          </a:stretch>
        </p:blipFill>
        <p:spPr>
          <a:xfrm>
            <a:off x="356489" y="2161545"/>
            <a:ext cx="9911268" cy="5949538"/>
          </a:xfrm>
          <a:prstGeom prst="rect">
            <a:avLst/>
          </a:prstGeom>
        </p:spPr>
      </p:pic>
      <p:pic>
        <p:nvPicPr>
          <p:cNvPr id="7" name="図 6"/>
          <p:cNvPicPr>
            <a:picLocks noChangeAspect="1"/>
          </p:cNvPicPr>
          <p:nvPr/>
        </p:nvPicPr>
        <p:blipFill>
          <a:blip r:embed="rId3"/>
          <a:stretch>
            <a:fillRect/>
          </a:stretch>
        </p:blipFill>
        <p:spPr>
          <a:xfrm>
            <a:off x="11197227" y="1622423"/>
            <a:ext cx="5900748" cy="5900748"/>
          </a:xfrm>
          <a:prstGeom prst="rect">
            <a:avLst/>
          </a:prstGeom>
        </p:spPr>
      </p:pic>
      <p:sp>
        <p:nvSpPr>
          <p:cNvPr id="8" name="テキスト ボックス 7"/>
          <p:cNvSpPr txBox="1"/>
          <p:nvPr/>
        </p:nvSpPr>
        <p:spPr>
          <a:xfrm>
            <a:off x="997527" y="8357817"/>
            <a:ext cx="8953092" cy="584775"/>
          </a:xfrm>
          <a:prstGeom prst="rect">
            <a:avLst/>
          </a:prstGeom>
          <a:noFill/>
        </p:spPr>
        <p:txBody>
          <a:bodyPr wrap="none" rtlCol="0">
            <a:spAutoFit/>
          </a:bodyPr>
          <a:lstStyle/>
          <a:p>
            <a:r>
              <a:rPr kumimoji="1" lang="ja-JP" altLang="en-US" sz="3200" dirty="0" smtClean="0"/>
              <a:t>爆発エネルギーが低めで、放出した質量も小さい</a:t>
            </a:r>
          </a:p>
        </p:txBody>
      </p:sp>
      <p:sp>
        <p:nvSpPr>
          <p:cNvPr id="9" name="テキスト ボックス 8"/>
          <p:cNvSpPr txBox="1"/>
          <p:nvPr/>
        </p:nvSpPr>
        <p:spPr>
          <a:xfrm>
            <a:off x="10876593" y="8193157"/>
            <a:ext cx="6724918" cy="1077218"/>
          </a:xfrm>
          <a:prstGeom prst="rect">
            <a:avLst/>
          </a:prstGeom>
          <a:noFill/>
        </p:spPr>
        <p:txBody>
          <a:bodyPr wrap="none" rtlCol="0">
            <a:spAutoFit/>
          </a:bodyPr>
          <a:lstStyle/>
          <a:p>
            <a:r>
              <a:rPr kumimoji="1" lang="ja-JP" altLang="en-US" sz="3200" dirty="0" smtClean="0"/>
              <a:t>近接連星が相互作用し、外層を失った</a:t>
            </a:r>
            <a:endParaRPr kumimoji="1" lang="en-US" altLang="ja-JP" sz="3200" dirty="0" smtClean="0"/>
          </a:p>
          <a:p>
            <a:r>
              <a:rPr kumimoji="1" lang="ja-JP" altLang="en-US" sz="3200" dirty="0" smtClean="0"/>
              <a:t>ヘリウム星の超新星爆発という解釈</a:t>
            </a:r>
          </a:p>
        </p:txBody>
      </p:sp>
    </p:spTree>
    <p:extLst>
      <p:ext uri="{BB962C8B-B14F-4D97-AF65-F5344CB8AC3E}">
        <p14:creationId xmlns:p14="http://schemas.microsoft.com/office/powerpoint/2010/main" val="13666512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4000" dirty="0"/>
              <a:t>Fast blue optical transient</a:t>
            </a:r>
          </a:p>
        </p:txBody>
      </p:sp>
      <p:pic>
        <p:nvPicPr>
          <p:cNvPr id="58370" name="Picture 2" descr="https://cfn-live-content-bucket-iop-org.s3.amazonaws.com/journals/2041-8205/865/1/L3/revision1/apjlaadd90f2_hr.jpg?AWSAccessKeyId=AKIAYDKQL6LTV7YY2HIK&amp;Expires=1688811494&amp;Signature=jQQT7N8AOCoOt%2Fw8mG%2FnzTsd2l0%3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4443" y="1290270"/>
            <a:ext cx="7502846" cy="8685002"/>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237506" y="1733797"/>
            <a:ext cx="4355680" cy="3046988"/>
          </a:xfrm>
          <a:prstGeom prst="rect">
            <a:avLst/>
          </a:prstGeom>
          <a:noFill/>
        </p:spPr>
        <p:txBody>
          <a:bodyPr wrap="none" rtlCol="0">
            <a:spAutoFit/>
          </a:bodyPr>
          <a:lstStyle/>
          <a:p>
            <a:r>
              <a:rPr kumimoji="1" lang="en-US" altLang="ja-JP" sz="3200" dirty="0" smtClean="0"/>
              <a:t>AT2018cow</a:t>
            </a:r>
          </a:p>
          <a:p>
            <a:r>
              <a:rPr kumimoji="1" lang="ja-JP" altLang="en-US" sz="3200" dirty="0" smtClean="0"/>
              <a:t>やたら明るい</a:t>
            </a:r>
            <a:endParaRPr kumimoji="1" lang="en-US" altLang="ja-JP" sz="3200" dirty="0" smtClean="0"/>
          </a:p>
          <a:p>
            <a:r>
              <a:rPr kumimoji="1" lang="ja-JP" altLang="en-US" sz="3200" dirty="0"/>
              <a:t>ピーク</a:t>
            </a:r>
            <a:r>
              <a:rPr kumimoji="1" lang="ja-JP" altLang="en-US" sz="3200" dirty="0" smtClean="0"/>
              <a:t>に達するまで数日</a:t>
            </a:r>
            <a:endParaRPr kumimoji="1" lang="en-US" altLang="ja-JP" sz="3200" dirty="0" smtClean="0"/>
          </a:p>
          <a:p>
            <a:r>
              <a:rPr kumimoji="1" lang="ja-JP" altLang="en-US" sz="3200" dirty="0"/>
              <a:t>急激</a:t>
            </a:r>
            <a:r>
              <a:rPr kumimoji="1" lang="ja-JP" altLang="en-US" sz="3200" dirty="0" smtClean="0"/>
              <a:t>に暗くなる</a:t>
            </a:r>
            <a:endParaRPr kumimoji="1" lang="en-US" altLang="ja-JP" sz="3200" dirty="0" smtClean="0"/>
          </a:p>
          <a:p>
            <a:endParaRPr kumimoji="1" lang="en-US" altLang="ja-JP" sz="3200" dirty="0"/>
          </a:p>
          <a:p>
            <a:r>
              <a:rPr kumimoji="1" lang="en-US" altLang="ja-JP" sz="3200" dirty="0" smtClean="0"/>
              <a:t>BH/</a:t>
            </a:r>
            <a:r>
              <a:rPr kumimoji="1" lang="en-US" altLang="ja-JP" sz="3200" dirty="0" err="1" smtClean="0"/>
              <a:t>NS+Jet</a:t>
            </a:r>
            <a:r>
              <a:rPr kumimoji="1" lang="en-US" altLang="ja-JP" sz="3200" dirty="0" smtClean="0"/>
              <a:t>?</a:t>
            </a:r>
            <a:endParaRPr kumimoji="1" lang="ja-JP" altLang="en-US" sz="3200" dirty="0" smtClean="0"/>
          </a:p>
        </p:txBody>
      </p:sp>
    </p:spTree>
    <p:extLst>
      <p:ext uri="{BB962C8B-B14F-4D97-AF65-F5344CB8AC3E}">
        <p14:creationId xmlns:p14="http://schemas.microsoft.com/office/powerpoint/2010/main" val="39934569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電子捕獲型超新星</a:t>
            </a:r>
            <a:endParaRPr kumimoji="1" lang="ja-JP" altLang="en-US" dirty="0"/>
          </a:p>
        </p:txBody>
      </p:sp>
      <p:pic>
        <p:nvPicPr>
          <p:cNvPr id="59394" name="Picture 2" descr="Fig.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616" y="2163490"/>
            <a:ext cx="11303783" cy="5558214"/>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605641" y="1460665"/>
            <a:ext cx="2165978" cy="584775"/>
          </a:xfrm>
          <a:prstGeom prst="rect">
            <a:avLst/>
          </a:prstGeom>
          <a:noFill/>
        </p:spPr>
        <p:txBody>
          <a:bodyPr wrap="none" rtlCol="0">
            <a:spAutoFit/>
          </a:bodyPr>
          <a:lstStyle/>
          <a:p>
            <a:r>
              <a:rPr kumimoji="1" lang="en-US" altLang="ja-JP" sz="3200" dirty="0" smtClean="0"/>
              <a:t>SN2018zd</a:t>
            </a:r>
            <a:endParaRPr kumimoji="1" lang="ja-JP" altLang="en-US" sz="3200" dirty="0" smtClean="0"/>
          </a:p>
        </p:txBody>
      </p:sp>
      <p:sp>
        <p:nvSpPr>
          <p:cNvPr id="5" name="テキスト ボックス 4"/>
          <p:cNvSpPr txBox="1"/>
          <p:nvPr/>
        </p:nvSpPr>
        <p:spPr>
          <a:xfrm>
            <a:off x="5795158" y="8003969"/>
            <a:ext cx="3052439" cy="584775"/>
          </a:xfrm>
          <a:prstGeom prst="rect">
            <a:avLst/>
          </a:prstGeom>
          <a:noFill/>
        </p:spPr>
        <p:txBody>
          <a:bodyPr wrap="none" rtlCol="0">
            <a:spAutoFit/>
          </a:bodyPr>
          <a:lstStyle/>
          <a:p>
            <a:r>
              <a:rPr kumimoji="1" lang="en-US" altLang="ja-JP" sz="3200" dirty="0" err="1" smtClean="0"/>
              <a:t>Hiramatsu</a:t>
            </a:r>
            <a:r>
              <a:rPr kumimoji="1" lang="en-US" altLang="ja-JP" sz="3200" dirty="0" smtClean="0"/>
              <a:t>+</a:t>
            </a:r>
            <a:r>
              <a:rPr kumimoji="1" lang="ja-JP" altLang="en-US" sz="3200" dirty="0" smtClean="0"/>
              <a:t> </a:t>
            </a:r>
            <a:r>
              <a:rPr kumimoji="1" lang="en-US" altLang="ja-JP" sz="3200" dirty="0" smtClean="0"/>
              <a:t>21</a:t>
            </a:r>
            <a:endParaRPr kumimoji="1" lang="ja-JP" altLang="en-US" sz="3200" dirty="0" smtClean="0"/>
          </a:p>
        </p:txBody>
      </p:sp>
      <p:sp>
        <p:nvSpPr>
          <p:cNvPr id="6" name="テキスト ボックス 5"/>
          <p:cNvSpPr txBox="1"/>
          <p:nvPr/>
        </p:nvSpPr>
        <p:spPr>
          <a:xfrm>
            <a:off x="12243460" y="2045440"/>
            <a:ext cx="5727850" cy="2062103"/>
          </a:xfrm>
          <a:prstGeom prst="rect">
            <a:avLst/>
          </a:prstGeom>
          <a:noFill/>
        </p:spPr>
        <p:txBody>
          <a:bodyPr wrap="none" rtlCol="0">
            <a:spAutoFit/>
          </a:bodyPr>
          <a:lstStyle/>
          <a:p>
            <a:r>
              <a:rPr kumimoji="1" lang="en-US" altLang="ja-JP" sz="3200" dirty="0" smtClean="0"/>
              <a:t>8</a:t>
            </a:r>
            <a:r>
              <a:rPr kumimoji="1" lang="ja-JP" altLang="en-US" sz="3200" dirty="0" smtClean="0"/>
              <a:t>太陽質量程度</a:t>
            </a:r>
            <a:endParaRPr kumimoji="1" lang="en-US" altLang="ja-JP" sz="3200" dirty="0" smtClean="0"/>
          </a:p>
          <a:p>
            <a:r>
              <a:rPr kumimoji="1" lang="en-US" altLang="ja-JP" sz="3200" dirty="0" err="1" smtClean="0"/>
              <a:t>ONeMg</a:t>
            </a:r>
            <a:r>
              <a:rPr kumimoji="1" lang="ja-JP" altLang="en-US" sz="3200" dirty="0" smtClean="0"/>
              <a:t>コアで電子捕獲を契機に</a:t>
            </a:r>
            <a:endParaRPr kumimoji="1" lang="en-US" altLang="ja-JP" sz="3200" dirty="0" smtClean="0"/>
          </a:p>
          <a:p>
            <a:r>
              <a:rPr kumimoji="1" lang="ja-JP" altLang="en-US" sz="3200" dirty="0"/>
              <a:t>重力</a:t>
            </a:r>
            <a:r>
              <a:rPr kumimoji="1" lang="ja-JP" altLang="en-US" sz="3200" dirty="0" smtClean="0"/>
              <a:t>崩壊。</a:t>
            </a:r>
            <a:endParaRPr kumimoji="1" lang="en-US" altLang="ja-JP" sz="3200" dirty="0" smtClean="0"/>
          </a:p>
          <a:p>
            <a:r>
              <a:rPr kumimoji="1" lang="ja-JP" altLang="en-US" sz="3200" dirty="0"/>
              <a:t>エネルギー</a:t>
            </a:r>
            <a:r>
              <a:rPr kumimoji="1" lang="ja-JP" altLang="en-US" sz="3200" dirty="0" smtClean="0"/>
              <a:t>が</a:t>
            </a:r>
            <a:r>
              <a:rPr kumimoji="1" lang="en-US" altLang="ja-JP" sz="3200" dirty="0" smtClean="0"/>
              <a:t>1</a:t>
            </a:r>
            <a:r>
              <a:rPr kumimoji="1" lang="ja-JP" altLang="en-US" sz="3200" dirty="0" smtClean="0"/>
              <a:t>桁下の爆発</a:t>
            </a:r>
          </a:p>
        </p:txBody>
      </p:sp>
    </p:spTree>
    <p:extLst>
      <p:ext uri="{BB962C8B-B14F-4D97-AF65-F5344CB8AC3E}">
        <p14:creationId xmlns:p14="http://schemas.microsoft.com/office/powerpoint/2010/main" val="2983980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455785" y="3644881"/>
            <a:ext cx="15300297" cy="3231334"/>
          </a:xfrm>
          <a:prstGeom prst="rect">
            <a:avLst/>
          </a:prstGeom>
          <a:noFill/>
        </p:spPr>
        <p:txBody>
          <a:bodyPr wrap="square" rtlCol="0">
            <a:spAutoFit/>
          </a:bodyPr>
          <a:lstStyle/>
          <a:p>
            <a:pPr algn="ctr"/>
            <a:r>
              <a:rPr lang="ja-JP" altLang="en-US" sz="13198" dirty="0" smtClean="0"/>
              <a:t>超新星残骸と宇宙線</a:t>
            </a:r>
            <a:endParaRPr lang="en-US" altLang="ja-JP" sz="13198" dirty="0" smtClean="0"/>
          </a:p>
          <a:p>
            <a:pPr algn="ctr"/>
            <a:r>
              <a:rPr lang="ja-JP" altLang="en-US" sz="7200" dirty="0" smtClean="0"/>
              <a:t>ここから高エネルギー</a:t>
            </a:r>
            <a:endParaRPr lang="en-US" altLang="ja-JP" sz="7200" dirty="0"/>
          </a:p>
        </p:txBody>
      </p:sp>
    </p:spTree>
    <p:extLst>
      <p:ext uri="{BB962C8B-B14F-4D97-AF65-F5344CB8AC3E}">
        <p14:creationId xmlns:p14="http://schemas.microsoft.com/office/powerpoint/2010/main" val="2287400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伝統的天文学</a:t>
            </a:r>
            <a:endParaRPr kumimoji="1" lang="ja-JP" altLang="en-US" dirty="0"/>
          </a:p>
        </p:txBody>
      </p:sp>
      <p:pic>
        <p:nvPicPr>
          <p:cNvPr id="50178" name="Picture 2" descr="元東洋一大きな望遠鏡 １日２０万円で貸します：朝日新聞デジタル"/>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2021" y="2186008"/>
            <a:ext cx="3886832" cy="585311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4537750" y="8298086"/>
            <a:ext cx="2698175" cy="523220"/>
          </a:xfrm>
          <a:prstGeom prst="rect">
            <a:avLst/>
          </a:prstGeom>
          <a:noFill/>
        </p:spPr>
        <p:txBody>
          <a:bodyPr wrap="none" rtlCol="0">
            <a:spAutoFit/>
          </a:bodyPr>
          <a:lstStyle/>
          <a:p>
            <a:r>
              <a:rPr kumimoji="1" lang="zh-TW" altLang="en-US" sz="2800" dirty="0"/>
              <a:t>国立天文台</a:t>
            </a:r>
            <a:r>
              <a:rPr kumimoji="1" lang="zh-TW" altLang="en-US" sz="2800" dirty="0" smtClean="0"/>
              <a:t>岡山</a:t>
            </a:r>
            <a:endParaRPr kumimoji="1" lang="ja-JP" altLang="en-US" sz="2800" dirty="0" smtClean="0"/>
          </a:p>
        </p:txBody>
      </p:sp>
      <p:pic>
        <p:nvPicPr>
          <p:cNvPr id="50180" name="Picture 4" descr="How to build a DIY replica of Galileo's telescope | Popular Science"/>
          <p:cNvPicPr>
            <a:picLocks noChangeAspect="1" noChangeArrowheads="1"/>
          </p:cNvPicPr>
          <p:nvPr/>
        </p:nvPicPr>
        <p:blipFill rotWithShape="1">
          <a:blip r:embed="rId3">
            <a:extLst>
              <a:ext uri="{28A0092B-C50C-407E-A947-70E740481C1C}">
                <a14:useLocalDpi xmlns:a14="http://schemas.microsoft.com/office/drawing/2010/main" val="0"/>
              </a:ext>
            </a:extLst>
          </a:blip>
          <a:srcRect l="25888" r="26307"/>
          <a:stretch/>
        </p:blipFill>
        <p:spPr bwMode="auto">
          <a:xfrm>
            <a:off x="166254" y="2269135"/>
            <a:ext cx="3574473" cy="561022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2622472" y="1342267"/>
            <a:ext cx="2236510" cy="584775"/>
          </a:xfrm>
          <a:prstGeom prst="rect">
            <a:avLst/>
          </a:prstGeom>
          <a:noFill/>
        </p:spPr>
        <p:txBody>
          <a:bodyPr wrap="none" rtlCol="0">
            <a:spAutoFit/>
          </a:bodyPr>
          <a:lstStyle/>
          <a:p>
            <a:r>
              <a:rPr kumimoji="1" lang="ja-JP" altLang="en-US" sz="3200" dirty="0" smtClean="0"/>
              <a:t>光学望遠鏡</a:t>
            </a:r>
          </a:p>
        </p:txBody>
      </p:sp>
      <p:pic>
        <p:nvPicPr>
          <p:cNvPr id="50182" name="Picture 6" descr="形や向きなどさまざまな銀河の群れをハッブルがとらえた | アストロピクス"/>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3994" y="1927042"/>
            <a:ext cx="8499533" cy="7231243"/>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10177153" y="1342266"/>
            <a:ext cx="1808508" cy="584775"/>
          </a:xfrm>
          <a:prstGeom prst="rect">
            <a:avLst/>
          </a:prstGeom>
          <a:noFill/>
        </p:spPr>
        <p:txBody>
          <a:bodyPr wrap="none" rtlCol="0">
            <a:spAutoFit/>
          </a:bodyPr>
          <a:lstStyle/>
          <a:p>
            <a:r>
              <a:rPr kumimoji="1" lang="ja-JP" altLang="en-US" sz="3200" dirty="0" smtClean="0"/>
              <a:t>星や銀河</a:t>
            </a:r>
          </a:p>
        </p:txBody>
      </p:sp>
      <p:sp>
        <p:nvSpPr>
          <p:cNvPr id="6" name="テキスト ボックス 5"/>
          <p:cNvSpPr txBox="1"/>
          <p:nvPr/>
        </p:nvSpPr>
        <p:spPr>
          <a:xfrm>
            <a:off x="10675917" y="9417250"/>
            <a:ext cx="6418745" cy="584775"/>
          </a:xfrm>
          <a:prstGeom prst="rect">
            <a:avLst/>
          </a:prstGeom>
          <a:noFill/>
        </p:spPr>
        <p:txBody>
          <a:bodyPr wrap="none" rtlCol="0">
            <a:spAutoFit/>
          </a:bodyPr>
          <a:lstStyle/>
          <a:p>
            <a:r>
              <a:rPr kumimoji="1" lang="ja-JP" altLang="en-US" sz="3200" dirty="0" smtClean="0"/>
              <a:t>静的で動かない像：測光・撮像・分光</a:t>
            </a:r>
          </a:p>
        </p:txBody>
      </p:sp>
    </p:spTree>
    <p:extLst>
      <p:ext uri="{BB962C8B-B14F-4D97-AF65-F5344CB8AC3E}">
        <p14:creationId xmlns:p14="http://schemas.microsoft.com/office/powerpoint/2010/main" val="27652666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宇宙線</a:t>
            </a:r>
            <a:endParaRPr kumimoji="1" lang="ja-JP" altLang="en-US" dirty="0"/>
          </a:p>
        </p:txBody>
      </p:sp>
      <p:sp>
        <p:nvSpPr>
          <p:cNvPr id="6" name="テキスト ボックス 5"/>
          <p:cNvSpPr txBox="1"/>
          <p:nvPr/>
        </p:nvSpPr>
        <p:spPr>
          <a:xfrm>
            <a:off x="180504" y="1237681"/>
            <a:ext cx="2954655" cy="507831"/>
          </a:xfrm>
          <a:prstGeom prst="rect">
            <a:avLst/>
          </a:prstGeom>
          <a:noFill/>
        </p:spPr>
        <p:txBody>
          <a:bodyPr wrap="none" rtlCol="0">
            <a:spAutoFit/>
          </a:bodyPr>
          <a:lstStyle/>
          <a:p>
            <a:pPr defTabSz="1371417"/>
            <a:r>
              <a:rPr kumimoji="1" lang="ja-JP" altLang="en-US" sz="2700" dirty="0" smtClean="0">
                <a:solidFill>
                  <a:srgbClr val="000000"/>
                </a:solidFill>
              </a:rPr>
              <a:t>相対論的荷電粒子</a:t>
            </a:r>
            <a:endParaRPr kumimoji="1" lang="ja-JP" altLang="en-US" sz="2700" dirty="0">
              <a:solidFill>
                <a:srgbClr val="000000"/>
              </a:solidFill>
            </a:endParaRPr>
          </a:p>
        </p:txBody>
      </p:sp>
      <p:pic>
        <p:nvPicPr>
          <p:cNvPr id="3076" name="Picture 4" descr="ãcosmic-ray spectrum nuclei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83" y="2220523"/>
            <a:ext cx="7277200" cy="756592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テキスト ボックス 6"/>
              <p:cNvSpPr txBox="1"/>
              <p:nvPr/>
            </p:nvSpPr>
            <p:spPr>
              <a:xfrm>
                <a:off x="2327154" y="9696258"/>
                <a:ext cx="4222373" cy="460895"/>
              </a:xfrm>
              <a:prstGeom prst="rect">
                <a:avLst/>
              </a:prstGeom>
              <a:noFill/>
            </p:spPr>
            <p:txBody>
              <a:bodyPr wrap="none" lIns="0" tIns="0" rIns="0" bIns="0" rtlCol="0">
                <a:spAutoFit/>
              </a:bodyPr>
              <a:lstStyle/>
              <a:p>
                <a:pPr defTabSz="1371417"/>
                <a14:m>
                  <m:oMathPara xmlns:m="http://schemas.openxmlformats.org/officeDocument/2006/math">
                    <m:oMathParaPr>
                      <m:jc m:val="centerGroup"/>
                    </m:oMathParaPr>
                    <m:oMath xmlns:m="http://schemas.openxmlformats.org/officeDocument/2006/math">
                      <m:r>
                        <a:rPr kumimoji="1" lang="en-US" altLang="ja-JP" sz="2700" i="1">
                          <a:solidFill>
                            <a:srgbClr val="000000"/>
                          </a:solidFill>
                          <a:latin typeface="Cambria Math" panose="02040503050406030204" pitchFamily="18" charset="0"/>
                        </a:rPr>
                        <m:t>𝐸</m:t>
                      </m:r>
                      <m:r>
                        <a:rPr kumimoji="1" lang="en-US" altLang="ja-JP" sz="2700" i="1">
                          <a:solidFill>
                            <a:srgbClr val="000000"/>
                          </a:solidFill>
                          <a:latin typeface="Cambria Math" panose="02040503050406030204" pitchFamily="18" charset="0"/>
                        </a:rPr>
                        <m:t>=</m:t>
                      </m:r>
                      <m:r>
                        <a:rPr kumimoji="1" lang="en-US" altLang="ja-JP" sz="2700" i="1">
                          <a:solidFill>
                            <a:srgbClr val="000000"/>
                          </a:solidFill>
                          <a:latin typeface="Cambria Math" panose="02040503050406030204" pitchFamily="18" charset="0"/>
                        </a:rPr>
                        <m:t>𝛾</m:t>
                      </m:r>
                      <m:r>
                        <a:rPr kumimoji="1" lang="en-US" altLang="ja-JP" sz="2700" i="1">
                          <a:solidFill>
                            <a:srgbClr val="000000"/>
                          </a:solidFill>
                          <a:latin typeface="Cambria Math" panose="02040503050406030204" pitchFamily="18" charset="0"/>
                        </a:rPr>
                        <m:t>𝑚</m:t>
                      </m:r>
                      <m:sSup>
                        <m:sSupPr>
                          <m:ctrlPr>
                            <a:rPr kumimoji="1" lang="en-US" altLang="ja-JP" sz="2700" i="1">
                              <a:solidFill>
                                <a:srgbClr val="000000"/>
                              </a:solidFill>
                              <a:latin typeface="Cambria Math" panose="02040503050406030204" pitchFamily="18" charset="0"/>
                            </a:rPr>
                          </m:ctrlPr>
                        </m:sSupPr>
                        <m:e>
                          <m:r>
                            <a:rPr kumimoji="1" lang="en-US" altLang="ja-JP" sz="2700" i="1">
                              <a:solidFill>
                                <a:srgbClr val="000000"/>
                              </a:solidFill>
                              <a:latin typeface="Cambria Math" panose="02040503050406030204" pitchFamily="18" charset="0"/>
                            </a:rPr>
                            <m:t>𝑐</m:t>
                          </m:r>
                        </m:e>
                        <m:sup>
                          <m:r>
                            <a:rPr kumimoji="1" lang="en-US" altLang="ja-JP" sz="2700" i="1">
                              <a:solidFill>
                                <a:srgbClr val="000000"/>
                              </a:solidFill>
                              <a:latin typeface="Cambria Math" panose="02040503050406030204" pitchFamily="18" charset="0"/>
                            </a:rPr>
                            <m:t>2</m:t>
                          </m:r>
                        </m:sup>
                      </m:sSup>
                      <m:r>
                        <a:rPr kumimoji="1" lang="en-US" altLang="ja-JP" sz="2700" i="1">
                          <a:solidFill>
                            <a:srgbClr val="000000"/>
                          </a:solidFill>
                          <a:latin typeface="Cambria Math" panose="02040503050406030204" pitchFamily="18" charset="0"/>
                        </a:rPr>
                        <m:t>, </m:t>
                      </m:r>
                      <m:sSub>
                        <m:sSubPr>
                          <m:ctrlPr>
                            <a:rPr kumimoji="1" lang="en-US" altLang="ja-JP" sz="2700" i="1">
                              <a:solidFill>
                                <a:srgbClr val="000000"/>
                              </a:solidFill>
                              <a:latin typeface="Cambria Math" panose="02040503050406030204" pitchFamily="18" charset="0"/>
                            </a:rPr>
                          </m:ctrlPr>
                        </m:sSubPr>
                        <m:e>
                          <m:r>
                            <a:rPr kumimoji="1" lang="en-US" altLang="ja-JP" sz="2700" i="1">
                              <a:solidFill>
                                <a:srgbClr val="000000"/>
                              </a:solidFill>
                              <a:latin typeface="Cambria Math" panose="02040503050406030204" pitchFamily="18" charset="0"/>
                            </a:rPr>
                            <m:t>𝑚</m:t>
                          </m:r>
                        </m:e>
                        <m:sub>
                          <m:r>
                            <m:rPr>
                              <m:sty m:val="p"/>
                            </m:rPr>
                            <a:rPr kumimoji="1" lang="en-US" altLang="ja-JP" sz="2700">
                              <a:solidFill>
                                <a:srgbClr val="000000"/>
                              </a:solidFill>
                              <a:latin typeface="Cambria Math" panose="02040503050406030204" pitchFamily="18" charset="0"/>
                            </a:rPr>
                            <m:t>p</m:t>
                          </m:r>
                        </m:sub>
                      </m:sSub>
                      <m:sSup>
                        <m:sSupPr>
                          <m:ctrlPr>
                            <a:rPr kumimoji="1" lang="en-US" altLang="ja-JP" sz="2700" i="1">
                              <a:solidFill>
                                <a:srgbClr val="000000"/>
                              </a:solidFill>
                              <a:latin typeface="Cambria Math" panose="02040503050406030204" pitchFamily="18" charset="0"/>
                            </a:rPr>
                          </m:ctrlPr>
                        </m:sSupPr>
                        <m:e>
                          <m:r>
                            <a:rPr kumimoji="1" lang="en-US" altLang="ja-JP" sz="2700" i="1">
                              <a:solidFill>
                                <a:srgbClr val="000000"/>
                              </a:solidFill>
                              <a:latin typeface="Cambria Math" panose="02040503050406030204" pitchFamily="18" charset="0"/>
                            </a:rPr>
                            <m:t>𝑐</m:t>
                          </m:r>
                        </m:e>
                        <m:sup>
                          <m:r>
                            <a:rPr kumimoji="1" lang="en-US" altLang="ja-JP" sz="2700" i="1">
                              <a:solidFill>
                                <a:srgbClr val="000000"/>
                              </a:solidFill>
                              <a:latin typeface="Cambria Math" panose="02040503050406030204" pitchFamily="18" charset="0"/>
                            </a:rPr>
                            <m:t>2</m:t>
                          </m:r>
                        </m:sup>
                      </m:sSup>
                      <m:r>
                        <a:rPr kumimoji="1" lang="en-US" altLang="ja-JP" sz="2700" i="1">
                          <a:solidFill>
                            <a:srgbClr val="000000"/>
                          </a:solidFill>
                          <a:latin typeface="Cambria Math" panose="02040503050406030204" pitchFamily="18" charset="0"/>
                        </a:rPr>
                        <m:t>=0.94</m:t>
                      </m:r>
                      <m:r>
                        <m:rPr>
                          <m:sty m:val="p"/>
                        </m:rPr>
                        <a:rPr kumimoji="1" lang="en-US" altLang="ja-JP" sz="2700">
                          <a:solidFill>
                            <a:srgbClr val="000000"/>
                          </a:solidFill>
                          <a:latin typeface="Cambria Math" panose="02040503050406030204" pitchFamily="18" charset="0"/>
                        </a:rPr>
                        <m:t>GeV</m:t>
                      </m:r>
                    </m:oMath>
                  </m:oMathPara>
                </a14:m>
                <a:endParaRPr kumimoji="1" lang="ja-JP" altLang="en-US" sz="2700" dirty="0">
                  <a:solidFill>
                    <a:srgbClr val="000000"/>
                  </a:solidFill>
                </a:endParaRP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2327154" y="9696258"/>
                <a:ext cx="4222373" cy="460895"/>
              </a:xfrm>
              <a:prstGeom prst="rect">
                <a:avLst/>
              </a:prstGeom>
              <a:blipFill rotWithShape="0">
                <a:blip r:embed="rId3"/>
                <a:stretch>
                  <a:fillRect b="-1333"/>
                </a:stretch>
              </a:blipFill>
            </p:spPr>
            <p:txBody>
              <a:bodyPr/>
              <a:lstStyle/>
              <a:p>
                <a:r>
                  <a:rPr lang="ja-JP" altLang="en-US">
                    <a:noFill/>
                  </a:rPr>
                  <a:t> </a:t>
                </a:r>
              </a:p>
            </p:txBody>
          </p:sp>
        </mc:Fallback>
      </mc:AlternateContent>
      <p:pic>
        <p:nvPicPr>
          <p:cNvPr id="8" name="Picture 4" descr="ãFermi allsky gammaãã®ç»åæ¤ç´¢çµ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3882" y="5689331"/>
            <a:ext cx="7100297" cy="4237375"/>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9709344" y="4905561"/>
            <a:ext cx="8141972" cy="584775"/>
          </a:xfrm>
          <a:prstGeom prst="rect">
            <a:avLst/>
          </a:prstGeom>
          <a:noFill/>
        </p:spPr>
        <p:txBody>
          <a:bodyPr wrap="none" rtlCol="0">
            <a:spAutoFit/>
          </a:bodyPr>
          <a:lstStyle/>
          <a:p>
            <a:r>
              <a:rPr kumimoji="1" lang="ja-JP" altLang="en-US" sz="3200" dirty="0" smtClean="0"/>
              <a:t>我々の銀河系内を漂い、ガンマ線を放っている</a:t>
            </a:r>
          </a:p>
        </p:txBody>
      </p:sp>
      <p:pic>
        <p:nvPicPr>
          <p:cNvPr id="10" name="図 9">
            <a:extLst>
              <a:ext uri="{FF2B5EF4-FFF2-40B4-BE49-F238E27FC236}">
                <a16:creationId xmlns="" xmlns:a16="http://schemas.microsoft.com/office/drawing/2014/main" id="{77C07C88-E1A3-4D17-BDED-DF3561F2F958}"/>
              </a:ext>
            </a:extLst>
          </p:cNvPr>
          <p:cNvPicPr>
            <a:picLocks noChangeAspect="1"/>
          </p:cNvPicPr>
          <p:nvPr/>
        </p:nvPicPr>
        <p:blipFill>
          <a:blip r:embed="rId5"/>
          <a:stretch>
            <a:fillRect/>
          </a:stretch>
        </p:blipFill>
        <p:spPr>
          <a:xfrm>
            <a:off x="7946620" y="153766"/>
            <a:ext cx="7050728" cy="4751795"/>
          </a:xfrm>
          <a:prstGeom prst="rect">
            <a:avLst/>
          </a:prstGeom>
        </p:spPr>
      </p:pic>
      <p:sp>
        <p:nvSpPr>
          <p:cNvPr id="11" name="テキスト ボックス 10">
            <a:extLst>
              <a:ext uri="{FF2B5EF4-FFF2-40B4-BE49-F238E27FC236}">
                <a16:creationId xmlns="" xmlns:a16="http://schemas.microsoft.com/office/drawing/2014/main" id="{262C6B51-5A5B-45FA-9CA2-CB7B15DF679B}"/>
              </a:ext>
            </a:extLst>
          </p:cNvPr>
          <p:cNvSpPr txBox="1"/>
          <p:nvPr/>
        </p:nvSpPr>
        <p:spPr>
          <a:xfrm>
            <a:off x="10295854" y="461324"/>
            <a:ext cx="4535804" cy="507831"/>
          </a:xfrm>
          <a:prstGeom prst="rect">
            <a:avLst/>
          </a:prstGeom>
          <a:noFill/>
        </p:spPr>
        <p:txBody>
          <a:bodyPr wrap="square" rtlCol="0">
            <a:spAutoFit/>
          </a:bodyPr>
          <a:lstStyle/>
          <a:p>
            <a:r>
              <a:rPr kumimoji="1" lang="en-US" altLang="ja-JP" sz="2700" dirty="0" err="1"/>
              <a:t>Electron+Positron</a:t>
            </a:r>
            <a:endParaRPr kumimoji="1" lang="ja-JP" altLang="en-US" sz="2700" dirty="0"/>
          </a:p>
        </p:txBody>
      </p:sp>
      <mc:AlternateContent xmlns:mc="http://schemas.openxmlformats.org/markup-compatibility/2006" xmlns:a14="http://schemas.microsoft.com/office/drawing/2010/main">
        <mc:Choice Requires="a14">
          <p:sp>
            <p:nvSpPr>
              <p:cNvPr id="12" name="テキスト ボックス 11"/>
              <p:cNvSpPr txBox="1"/>
              <p:nvPr/>
            </p:nvSpPr>
            <p:spPr>
              <a:xfrm>
                <a:off x="1133106" y="1690607"/>
                <a:ext cx="6282554" cy="712887"/>
              </a:xfrm>
              <a:prstGeom prst="rect">
                <a:avLst/>
              </a:prstGeom>
              <a:noFill/>
            </p:spPr>
            <p:txBody>
              <a:bodyPr wrap="none" rtlCol="0">
                <a:spAutoFit/>
              </a:bodyPr>
              <a:lstStyle/>
              <a:p>
                <a:r>
                  <a:rPr kumimoji="1" lang="ja-JP" altLang="en-US" sz="2800" dirty="0" smtClean="0"/>
                  <a:t>エネルギー密度 </a:t>
                </a:r>
                <a14:m>
                  <m:oMath xmlns:m="http://schemas.openxmlformats.org/officeDocument/2006/math">
                    <m:r>
                      <a:rPr kumimoji="1" lang="en-US" altLang="ja-JP" sz="2800" b="0" i="1" smtClean="0">
                        <a:latin typeface="Cambria Math" panose="02040503050406030204" pitchFamily="18" charset="0"/>
                      </a:rPr>
                      <m:t>∼</m:t>
                    </m:r>
                    <m:f>
                      <m:fPr>
                        <m:ctrlPr>
                          <a:rPr kumimoji="1" lang="en-US" altLang="ja-JP" sz="2800" b="0" i="1" smtClean="0">
                            <a:latin typeface="Cambria Math" panose="02040503050406030204" pitchFamily="18" charset="0"/>
                          </a:rPr>
                        </m:ctrlPr>
                      </m:fPr>
                      <m:num>
                        <m:r>
                          <a:rPr kumimoji="1" lang="en-US" altLang="ja-JP" sz="2800" b="0" i="0" smtClean="0">
                            <a:latin typeface="Cambria Math" panose="02040503050406030204" pitchFamily="18" charset="0"/>
                          </a:rPr>
                          <m:t>1</m:t>
                        </m:r>
                        <m:r>
                          <m:rPr>
                            <m:sty m:val="p"/>
                          </m:rPr>
                          <a:rPr kumimoji="1" lang="en-US" altLang="ja-JP" sz="2800" b="0" i="0" smtClean="0">
                            <a:latin typeface="Cambria Math" panose="02040503050406030204" pitchFamily="18" charset="0"/>
                          </a:rPr>
                          <m:t>eV</m:t>
                        </m:r>
                      </m:num>
                      <m:den>
                        <m:r>
                          <m:rPr>
                            <m:sty m:val="p"/>
                          </m:rPr>
                          <a:rPr kumimoji="1" lang="en-US" altLang="ja-JP" sz="2800" b="0" i="0" smtClean="0">
                            <a:latin typeface="Cambria Math" panose="02040503050406030204" pitchFamily="18" charset="0"/>
                          </a:rPr>
                          <m:t>c</m:t>
                        </m:r>
                        <m:sSup>
                          <m:sSupPr>
                            <m:ctrlPr>
                              <a:rPr kumimoji="1" lang="en-US" altLang="ja-JP" sz="2800" b="0" i="1" smtClean="0">
                                <a:latin typeface="Cambria Math" panose="02040503050406030204" pitchFamily="18" charset="0"/>
                              </a:rPr>
                            </m:ctrlPr>
                          </m:sSupPr>
                          <m:e>
                            <m:r>
                              <m:rPr>
                                <m:sty m:val="p"/>
                              </m:rPr>
                              <a:rPr kumimoji="1" lang="en-US" altLang="ja-JP" sz="2800" b="0" i="0" smtClean="0">
                                <a:latin typeface="Cambria Math" panose="02040503050406030204" pitchFamily="18" charset="0"/>
                              </a:rPr>
                              <m:t>m</m:t>
                            </m:r>
                          </m:e>
                          <m:sup>
                            <m:r>
                              <a:rPr kumimoji="1" lang="en-US" altLang="ja-JP" sz="2800" b="0" i="0" smtClean="0">
                                <a:latin typeface="Cambria Math" panose="02040503050406030204" pitchFamily="18" charset="0"/>
                              </a:rPr>
                              <m:t>3</m:t>
                            </m:r>
                          </m:sup>
                        </m:sSup>
                      </m:den>
                    </m:f>
                    <m:r>
                      <a:rPr kumimoji="1" lang="en-US" altLang="ja-JP" sz="2800" b="0" i="1" smtClean="0">
                        <a:latin typeface="Cambria Math" panose="02040503050406030204" pitchFamily="18" charset="0"/>
                      </a:rPr>
                      <m:t>∼</m:t>
                    </m:r>
                    <m:sSup>
                      <m:sSupPr>
                        <m:ctrlPr>
                          <a:rPr kumimoji="1" lang="en-US" altLang="ja-JP" sz="2800" b="0" i="1" smtClean="0">
                            <a:latin typeface="Cambria Math" panose="02040503050406030204" pitchFamily="18" charset="0"/>
                          </a:rPr>
                        </m:ctrlPr>
                      </m:sSupPr>
                      <m:e>
                        <m:r>
                          <a:rPr kumimoji="1" lang="en-US" altLang="ja-JP" sz="2800" b="0" i="1" smtClean="0">
                            <a:latin typeface="Cambria Math" panose="02040503050406030204" pitchFamily="18" charset="0"/>
                          </a:rPr>
                          <m:t>10</m:t>
                        </m:r>
                      </m:e>
                      <m:sup>
                        <m:r>
                          <a:rPr kumimoji="1" lang="en-US" altLang="ja-JP" sz="2800" b="0" i="1" smtClean="0">
                            <a:latin typeface="Cambria Math" panose="02040503050406030204" pitchFamily="18" charset="0"/>
                          </a:rPr>
                          <m:t>−12</m:t>
                        </m:r>
                      </m:sup>
                    </m:sSup>
                    <m:r>
                      <m:rPr>
                        <m:sty m:val="p"/>
                      </m:rPr>
                      <a:rPr kumimoji="1" lang="en-US" altLang="ja-JP" sz="2800" b="0" i="0" smtClean="0">
                        <a:latin typeface="Cambria Math" panose="02040503050406030204" pitchFamily="18" charset="0"/>
                      </a:rPr>
                      <m:t>erg</m:t>
                    </m:r>
                    <m:r>
                      <a:rPr kumimoji="1" lang="en-US" altLang="ja-JP" sz="2800" b="0" i="0" smtClean="0">
                        <a:latin typeface="Cambria Math" panose="02040503050406030204" pitchFamily="18" charset="0"/>
                      </a:rPr>
                      <m:t> </m:t>
                    </m:r>
                    <m:r>
                      <m:rPr>
                        <m:sty m:val="p"/>
                      </m:rPr>
                      <a:rPr kumimoji="1" lang="en-US" altLang="ja-JP" sz="2800" b="0" i="0" smtClean="0">
                        <a:latin typeface="Cambria Math" panose="02040503050406030204" pitchFamily="18" charset="0"/>
                      </a:rPr>
                      <m:t>c</m:t>
                    </m:r>
                    <m:sSup>
                      <m:sSupPr>
                        <m:ctrlPr>
                          <a:rPr kumimoji="1" lang="en-US" altLang="ja-JP" sz="2800" b="0" i="1" smtClean="0">
                            <a:latin typeface="Cambria Math" panose="02040503050406030204" pitchFamily="18" charset="0"/>
                          </a:rPr>
                        </m:ctrlPr>
                      </m:sSupPr>
                      <m:e>
                        <m:r>
                          <m:rPr>
                            <m:sty m:val="p"/>
                          </m:rPr>
                          <a:rPr kumimoji="1" lang="en-US" altLang="ja-JP" sz="2800" b="0" i="0" smtClean="0">
                            <a:latin typeface="Cambria Math" panose="02040503050406030204" pitchFamily="18" charset="0"/>
                          </a:rPr>
                          <m:t>m</m:t>
                        </m:r>
                      </m:e>
                      <m:sup>
                        <m:r>
                          <a:rPr kumimoji="1" lang="en-US" altLang="ja-JP" sz="2800" b="0" i="0" smtClean="0">
                            <a:latin typeface="Cambria Math" panose="02040503050406030204" pitchFamily="18" charset="0"/>
                          </a:rPr>
                          <m:t>−3</m:t>
                        </m:r>
                      </m:sup>
                    </m:sSup>
                  </m:oMath>
                </a14:m>
                <a:endParaRPr kumimoji="1" lang="en-US" altLang="ja-JP" sz="2800" dirty="0" smtClean="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1133106" y="1690607"/>
                <a:ext cx="6282554" cy="712887"/>
              </a:xfrm>
              <a:prstGeom prst="rect">
                <a:avLst/>
              </a:prstGeom>
              <a:blipFill rotWithShape="0">
                <a:blip r:embed="rId6"/>
                <a:stretch>
                  <a:fillRect l="-2039" b="-598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0823896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宇宙線観測と素粒子</a:t>
            </a:r>
            <a:endParaRPr kumimoji="1" lang="ja-JP" altLang="en-US" dirty="0"/>
          </a:p>
        </p:txBody>
      </p:sp>
      <p:pic>
        <p:nvPicPr>
          <p:cNvPr id="10242" name="Picture 2" descr="http://www1.odn.ne.jp/~cew99250/img/anderson_c_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3341" y="6766142"/>
            <a:ext cx="2090449" cy="305919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2758743" y="5519838"/>
            <a:ext cx="4862228" cy="1200329"/>
          </a:xfrm>
          <a:prstGeom prst="rect">
            <a:avLst/>
          </a:prstGeom>
          <a:noFill/>
        </p:spPr>
        <p:txBody>
          <a:bodyPr wrap="none" rtlCol="0">
            <a:spAutoFit/>
          </a:bodyPr>
          <a:lstStyle/>
          <a:p>
            <a:r>
              <a:rPr kumimoji="1" lang="en-US" altLang="ja-JP" sz="2400" dirty="0"/>
              <a:t>1932</a:t>
            </a:r>
            <a:r>
              <a:rPr kumimoji="1" lang="ja-JP" altLang="en-US" sz="2400" dirty="0"/>
              <a:t> アンダーソンが陽電子を発見</a:t>
            </a:r>
            <a:endParaRPr kumimoji="1" lang="en-US" altLang="ja-JP" sz="2400" dirty="0"/>
          </a:p>
          <a:p>
            <a:r>
              <a:rPr lang="ja-JP" altLang="en-US" sz="2400" dirty="0"/>
              <a:t>（初の反粒子）</a:t>
            </a:r>
            <a:endParaRPr lang="en-US" altLang="ja-JP" sz="2400" dirty="0"/>
          </a:p>
          <a:p>
            <a:r>
              <a:rPr kumimoji="1" lang="en-US" altLang="ja-JP" sz="2400" dirty="0"/>
              <a:t>1937</a:t>
            </a:r>
            <a:r>
              <a:rPr kumimoji="1" lang="ja-JP" altLang="en-US" sz="2400" dirty="0"/>
              <a:t> ミューオンも発見</a:t>
            </a:r>
          </a:p>
        </p:txBody>
      </p:sp>
      <p:pic>
        <p:nvPicPr>
          <p:cNvPr id="10244" name="Picture 4" descr="http://www.stelab.nagoya-u.ac.jp/CR/research/res02/mokuteki/he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1459" y="1640494"/>
            <a:ext cx="4760550" cy="361649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2732831" y="1201981"/>
            <a:ext cx="3767378" cy="461665"/>
          </a:xfrm>
          <a:prstGeom prst="rect">
            <a:avLst/>
          </a:prstGeom>
          <a:noFill/>
        </p:spPr>
        <p:txBody>
          <a:bodyPr wrap="none" rtlCol="0">
            <a:spAutoFit/>
          </a:bodyPr>
          <a:lstStyle/>
          <a:p>
            <a:r>
              <a:rPr kumimoji="1" lang="en-US" altLang="ja-JP" sz="2400" dirty="0"/>
              <a:t>1912</a:t>
            </a:r>
            <a:r>
              <a:rPr kumimoji="1" lang="ja-JP" altLang="en-US" sz="2400" dirty="0"/>
              <a:t> ヘスが宇宙線を発見</a:t>
            </a:r>
            <a:endParaRPr kumimoji="1" lang="en-US" altLang="ja-JP" sz="2400" dirty="0"/>
          </a:p>
        </p:txBody>
      </p:sp>
      <p:sp>
        <p:nvSpPr>
          <p:cNvPr id="5" name="テキスト ボックス 4"/>
          <p:cNvSpPr txBox="1"/>
          <p:nvPr/>
        </p:nvSpPr>
        <p:spPr>
          <a:xfrm>
            <a:off x="5372683" y="4696022"/>
            <a:ext cx="1909497" cy="415498"/>
          </a:xfrm>
          <a:prstGeom prst="rect">
            <a:avLst/>
          </a:prstGeom>
          <a:noFill/>
        </p:spPr>
        <p:txBody>
          <a:bodyPr wrap="none" rtlCol="0">
            <a:spAutoFit/>
          </a:bodyPr>
          <a:lstStyle/>
          <a:p>
            <a:r>
              <a:rPr kumimoji="1" lang="en-US" altLang="ja-JP" sz="2100" dirty="0">
                <a:solidFill>
                  <a:srgbClr val="FF0000"/>
                </a:solidFill>
              </a:rPr>
              <a:t>1936</a:t>
            </a:r>
            <a:r>
              <a:rPr kumimoji="1" lang="ja-JP" altLang="en-US" sz="2100" dirty="0">
                <a:solidFill>
                  <a:srgbClr val="FF0000"/>
                </a:solidFill>
              </a:rPr>
              <a:t> </a:t>
            </a:r>
            <a:r>
              <a:rPr kumimoji="1" lang="en-US" altLang="ja-JP" sz="2100" dirty="0">
                <a:solidFill>
                  <a:srgbClr val="FF0000"/>
                </a:solidFill>
              </a:rPr>
              <a:t>Nobel</a:t>
            </a:r>
            <a:r>
              <a:rPr kumimoji="1" lang="ja-JP" altLang="en-US" sz="2100" dirty="0">
                <a:solidFill>
                  <a:srgbClr val="FF0000"/>
                </a:solidFill>
              </a:rPr>
              <a:t>賞</a:t>
            </a:r>
          </a:p>
        </p:txBody>
      </p:sp>
      <p:sp>
        <p:nvSpPr>
          <p:cNvPr id="9" name="テキスト ボックス 8"/>
          <p:cNvSpPr txBox="1"/>
          <p:nvPr/>
        </p:nvSpPr>
        <p:spPr>
          <a:xfrm>
            <a:off x="3658424" y="9353564"/>
            <a:ext cx="1909497" cy="415498"/>
          </a:xfrm>
          <a:prstGeom prst="rect">
            <a:avLst/>
          </a:prstGeom>
          <a:noFill/>
        </p:spPr>
        <p:txBody>
          <a:bodyPr wrap="none" rtlCol="0">
            <a:spAutoFit/>
          </a:bodyPr>
          <a:lstStyle/>
          <a:p>
            <a:r>
              <a:rPr kumimoji="1" lang="en-US" altLang="ja-JP" sz="2100" dirty="0">
                <a:solidFill>
                  <a:srgbClr val="FF0000"/>
                </a:solidFill>
              </a:rPr>
              <a:t>1936</a:t>
            </a:r>
            <a:r>
              <a:rPr kumimoji="1" lang="ja-JP" altLang="en-US" sz="2100" dirty="0">
                <a:solidFill>
                  <a:srgbClr val="FF0000"/>
                </a:solidFill>
              </a:rPr>
              <a:t> </a:t>
            </a:r>
            <a:r>
              <a:rPr kumimoji="1" lang="en-US" altLang="ja-JP" sz="2100" dirty="0">
                <a:solidFill>
                  <a:srgbClr val="FF0000"/>
                </a:solidFill>
              </a:rPr>
              <a:t>Nobel</a:t>
            </a:r>
            <a:r>
              <a:rPr kumimoji="1" lang="ja-JP" altLang="en-US" sz="2100" dirty="0">
                <a:solidFill>
                  <a:srgbClr val="FF0000"/>
                </a:solidFill>
              </a:rPr>
              <a:t>賞</a:t>
            </a:r>
          </a:p>
        </p:txBody>
      </p:sp>
      <p:pic>
        <p:nvPicPr>
          <p:cNvPr id="10246" name="Picture 6" descr="http://upload.wikimedia.org/wikipedia/commons/thumb/c/ca/Cecil_Powell.jpg/220px-Cecil_Powe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5364" y="1841158"/>
            <a:ext cx="2177551" cy="3078266"/>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8689121" y="1201981"/>
            <a:ext cx="4891083" cy="461665"/>
          </a:xfrm>
          <a:prstGeom prst="rect">
            <a:avLst/>
          </a:prstGeom>
          <a:noFill/>
        </p:spPr>
        <p:txBody>
          <a:bodyPr wrap="none" rtlCol="0">
            <a:spAutoFit/>
          </a:bodyPr>
          <a:lstStyle/>
          <a:p>
            <a:r>
              <a:rPr kumimoji="1" lang="en-US" altLang="ja-JP" sz="2400" dirty="0"/>
              <a:t>1947</a:t>
            </a:r>
            <a:r>
              <a:rPr kumimoji="1" lang="ja-JP" altLang="en-US" sz="2400" dirty="0"/>
              <a:t> パウエルがパイ中間子を発見</a:t>
            </a:r>
            <a:endParaRPr kumimoji="1" lang="en-US" altLang="ja-JP" sz="2400" dirty="0"/>
          </a:p>
        </p:txBody>
      </p:sp>
      <p:sp>
        <p:nvSpPr>
          <p:cNvPr id="13" name="テキスト ボックス 12"/>
          <p:cNvSpPr txBox="1"/>
          <p:nvPr/>
        </p:nvSpPr>
        <p:spPr>
          <a:xfrm>
            <a:off x="9925363" y="4134715"/>
            <a:ext cx="2315057" cy="738664"/>
          </a:xfrm>
          <a:prstGeom prst="rect">
            <a:avLst/>
          </a:prstGeom>
          <a:noFill/>
        </p:spPr>
        <p:txBody>
          <a:bodyPr wrap="none" rtlCol="0">
            <a:spAutoFit/>
          </a:bodyPr>
          <a:lstStyle/>
          <a:p>
            <a:r>
              <a:rPr kumimoji="1" lang="en-US" altLang="ja-JP" sz="2100" dirty="0">
                <a:solidFill>
                  <a:srgbClr val="FF0000"/>
                </a:solidFill>
              </a:rPr>
              <a:t>1950</a:t>
            </a:r>
            <a:r>
              <a:rPr kumimoji="1" lang="ja-JP" altLang="en-US" sz="2100" dirty="0">
                <a:solidFill>
                  <a:srgbClr val="FF0000"/>
                </a:solidFill>
              </a:rPr>
              <a:t> </a:t>
            </a:r>
            <a:r>
              <a:rPr kumimoji="1" lang="en-US" altLang="ja-JP" sz="2100" dirty="0">
                <a:solidFill>
                  <a:srgbClr val="FF0000"/>
                </a:solidFill>
              </a:rPr>
              <a:t>Nobel</a:t>
            </a:r>
            <a:r>
              <a:rPr kumimoji="1" lang="ja-JP" altLang="en-US" sz="2100" dirty="0">
                <a:solidFill>
                  <a:srgbClr val="FF0000"/>
                </a:solidFill>
              </a:rPr>
              <a:t>賞</a:t>
            </a:r>
            <a:endParaRPr kumimoji="1" lang="en-US" altLang="ja-JP" sz="2100" dirty="0">
              <a:solidFill>
                <a:srgbClr val="FF0000"/>
              </a:solidFill>
            </a:endParaRPr>
          </a:p>
          <a:p>
            <a:r>
              <a:rPr lang="ja-JP" altLang="en-US" sz="2100" dirty="0">
                <a:solidFill>
                  <a:srgbClr val="FF0000"/>
                </a:solidFill>
              </a:rPr>
              <a:t>（湯川秀樹の翌年）</a:t>
            </a:r>
            <a:endParaRPr kumimoji="1" lang="ja-JP" altLang="en-US" sz="2100" dirty="0">
              <a:solidFill>
                <a:srgbClr val="FF0000"/>
              </a:solidFill>
            </a:endParaRPr>
          </a:p>
        </p:txBody>
      </p:sp>
      <p:sp>
        <p:nvSpPr>
          <p:cNvPr id="14" name="テキスト ボックス 13"/>
          <p:cNvSpPr txBox="1"/>
          <p:nvPr/>
        </p:nvSpPr>
        <p:spPr>
          <a:xfrm>
            <a:off x="8689121" y="5119300"/>
            <a:ext cx="6311343" cy="830997"/>
          </a:xfrm>
          <a:prstGeom prst="rect">
            <a:avLst/>
          </a:prstGeom>
          <a:noFill/>
        </p:spPr>
        <p:txBody>
          <a:bodyPr wrap="none" rtlCol="0">
            <a:spAutoFit/>
          </a:bodyPr>
          <a:lstStyle/>
          <a:p>
            <a:r>
              <a:rPr kumimoji="1" lang="en-US" altLang="ja-JP" sz="2400" dirty="0"/>
              <a:t>1947</a:t>
            </a:r>
            <a:r>
              <a:rPr kumimoji="1" lang="ja-JP" altLang="en-US" sz="2400" dirty="0"/>
              <a:t> ロチェスターとバトラーが</a:t>
            </a:r>
            <a:r>
              <a:rPr kumimoji="1" lang="en-US" altLang="ja-JP" sz="2400" dirty="0"/>
              <a:t>K</a:t>
            </a:r>
            <a:r>
              <a:rPr kumimoji="1" lang="ja-JP" altLang="en-US" sz="2400" dirty="0"/>
              <a:t>中間子を発見</a:t>
            </a:r>
            <a:endParaRPr kumimoji="1" lang="en-US" altLang="ja-JP" sz="2400" dirty="0"/>
          </a:p>
          <a:p>
            <a:r>
              <a:rPr lang="ja-JP" altLang="en-US" sz="2400" dirty="0"/>
              <a:t>（ストレンジクォークを含む粒子）</a:t>
            </a:r>
            <a:endParaRPr kumimoji="1" lang="en-US" altLang="ja-JP" sz="2400" dirty="0"/>
          </a:p>
        </p:txBody>
      </p:sp>
      <p:pic>
        <p:nvPicPr>
          <p:cNvPr id="10248" name="Picture 8" descr="http://www-ps.kek.jp/jhf-np/K-decay/971217.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2325" y="5996327"/>
            <a:ext cx="6281888" cy="3097320"/>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8812326" y="9128937"/>
            <a:ext cx="7228261" cy="507831"/>
          </a:xfrm>
          <a:prstGeom prst="rect">
            <a:avLst/>
          </a:prstGeom>
          <a:noFill/>
        </p:spPr>
        <p:txBody>
          <a:bodyPr wrap="none" rtlCol="0">
            <a:spAutoFit/>
          </a:bodyPr>
          <a:lstStyle/>
          <a:p>
            <a:r>
              <a:rPr kumimoji="1" lang="ja-JP" altLang="en-US" sz="2700" dirty="0"/>
              <a:t>後に</a:t>
            </a:r>
            <a:r>
              <a:rPr kumimoji="1" lang="en-US" altLang="ja-JP" sz="2700" dirty="0"/>
              <a:t>CP</a:t>
            </a:r>
            <a:r>
              <a:rPr kumimoji="1" lang="ja-JP" altLang="en-US" sz="2700" dirty="0"/>
              <a:t>対称性の破れを発見する契機となる粒子</a:t>
            </a:r>
          </a:p>
        </p:txBody>
      </p:sp>
    </p:spTree>
    <p:extLst>
      <p:ext uri="{BB962C8B-B14F-4D97-AF65-F5344CB8AC3E}">
        <p14:creationId xmlns:p14="http://schemas.microsoft.com/office/powerpoint/2010/main" val="8728487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ニュートリノ振動：大気ニュートリノ</a:t>
            </a:r>
            <a:endParaRPr kumimoji="1" lang="ja-JP" altLang="en-US" dirty="0"/>
          </a:p>
        </p:txBody>
      </p:sp>
      <p:pic>
        <p:nvPicPr>
          <p:cNvPr id="4098" name="Picture 2" descr="ãatmospheric neutrino earthãã®ç»åæ¤ç´¢çµæ"/>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943" y="5389708"/>
            <a:ext cx="5106761" cy="461793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ãatmospheric neutrino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159" y="1440617"/>
            <a:ext cx="4758332" cy="361784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é¢é£ç»å"/>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8765" y="1770191"/>
            <a:ext cx="5682989" cy="784091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3131754" y="1595295"/>
            <a:ext cx="4719562" cy="1338828"/>
          </a:xfrm>
          <a:prstGeom prst="rect">
            <a:avLst/>
          </a:prstGeom>
          <a:noFill/>
        </p:spPr>
        <p:txBody>
          <a:bodyPr wrap="none" rtlCol="0">
            <a:spAutoFit/>
          </a:bodyPr>
          <a:lstStyle/>
          <a:p>
            <a:pPr defTabSz="1371417"/>
            <a:r>
              <a:rPr kumimoji="1" lang="ja-JP" altLang="en-US" sz="2700" dirty="0" smtClean="0">
                <a:solidFill>
                  <a:srgbClr val="3333FF"/>
                </a:solidFill>
              </a:rPr>
              <a:t>ニュートリノ振動の発見</a:t>
            </a:r>
            <a:r>
              <a:rPr kumimoji="1" lang="en-US" altLang="ja-JP" sz="2700" dirty="0" smtClean="0">
                <a:solidFill>
                  <a:srgbClr val="3333FF"/>
                </a:solidFill>
              </a:rPr>
              <a:t>(</a:t>
            </a:r>
            <a:r>
              <a:rPr kumimoji="1" lang="en-US" altLang="ja-JP" sz="2700" dirty="0">
                <a:solidFill>
                  <a:srgbClr val="3333FF"/>
                </a:solidFill>
              </a:rPr>
              <a:t>1998)</a:t>
            </a:r>
          </a:p>
          <a:p>
            <a:pPr defTabSz="1371417"/>
            <a:r>
              <a:rPr kumimoji="1" lang="en-US" altLang="ja-JP" sz="2700" dirty="0">
                <a:solidFill>
                  <a:srgbClr val="3333FF"/>
                </a:solidFill>
              </a:rPr>
              <a:t> </a:t>
            </a:r>
            <a:r>
              <a:rPr kumimoji="1" lang="ja-JP" altLang="en-US" sz="2700" dirty="0" smtClean="0">
                <a:solidFill>
                  <a:srgbClr val="3333FF"/>
                </a:solidFill>
              </a:rPr>
              <a:t>質量があった</a:t>
            </a:r>
            <a:r>
              <a:rPr kumimoji="1" lang="en-US" altLang="ja-JP" sz="2700" dirty="0" smtClean="0">
                <a:solidFill>
                  <a:srgbClr val="3333FF"/>
                </a:solidFill>
              </a:rPr>
              <a:t>!</a:t>
            </a:r>
            <a:endParaRPr kumimoji="1" lang="en-US" altLang="ja-JP" sz="2700" dirty="0">
              <a:solidFill>
                <a:srgbClr val="3333FF"/>
              </a:solidFill>
            </a:endParaRPr>
          </a:p>
          <a:p>
            <a:pPr defTabSz="1371417"/>
            <a:r>
              <a:rPr kumimoji="1" lang="en-US" altLang="ja-JP" sz="2700" dirty="0">
                <a:solidFill>
                  <a:srgbClr val="3333FF"/>
                </a:solidFill>
              </a:rPr>
              <a:t>  </a:t>
            </a:r>
            <a:r>
              <a:rPr kumimoji="1" lang="ja-JP" altLang="en-US" sz="2700" dirty="0" smtClean="0">
                <a:solidFill>
                  <a:srgbClr val="3333FF"/>
                </a:solidFill>
              </a:rPr>
              <a:t>⇒ 素粒子物理へのインパクト</a:t>
            </a:r>
            <a:endParaRPr kumimoji="1" lang="ja-JP" altLang="en-US" sz="2700" dirty="0">
              <a:solidFill>
                <a:srgbClr val="3333FF"/>
              </a:solidFill>
            </a:endParaRPr>
          </a:p>
        </p:txBody>
      </p:sp>
      <p:pic>
        <p:nvPicPr>
          <p:cNvPr id="4104" name="Picture 8" descr="Takaaki Kajita 5171-20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49510" y="3446116"/>
            <a:ext cx="2548791" cy="254879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13528946" y="6230912"/>
            <a:ext cx="2989921" cy="507831"/>
          </a:xfrm>
          <a:prstGeom prst="rect">
            <a:avLst/>
          </a:prstGeom>
          <a:noFill/>
        </p:spPr>
        <p:txBody>
          <a:bodyPr wrap="none" rtlCol="0">
            <a:spAutoFit/>
          </a:bodyPr>
          <a:lstStyle/>
          <a:p>
            <a:pPr defTabSz="1371417"/>
            <a:r>
              <a:rPr kumimoji="1" lang="en-US" altLang="ja-JP" sz="2700" dirty="0">
                <a:solidFill>
                  <a:srgbClr val="000000"/>
                </a:solidFill>
              </a:rPr>
              <a:t>Nobel prize 2015</a:t>
            </a:r>
            <a:endParaRPr kumimoji="1" lang="ja-JP" altLang="en-US" sz="2700" dirty="0">
              <a:solidFill>
                <a:srgbClr val="000000"/>
              </a:solidFill>
            </a:endParaRPr>
          </a:p>
        </p:txBody>
      </p:sp>
    </p:spTree>
    <p:extLst>
      <p:ext uri="{BB962C8B-B14F-4D97-AF65-F5344CB8AC3E}">
        <p14:creationId xmlns:p14="http://schemas.microsoft.com/office/powerpoint/2010/main" val="4082711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Knee Energy</a:t>
            </a:r>
            <a:endParaRPr kumimoji="1" lang="ja-JP" altLang="en-US" dirty="0"/>
          </a:p>
        </p:txBody>
      </p:sp>
      <p:pic>
        <p:nvPicPr>
          <p:cNvPr id="3" name="図 2"/>
          <p:cNvPicPr>
            <a:picLocks noChangeAspect="1"/>
          </p:cNvPicPr>
          <p:nvPr/>
        </p:nvPicPr>
        <p:blipFill>
          <a:blip r:embed="rId2"/>
          <a:stretch>
            <a:fillRect/>
          </a:stretch>
        </p:blipFill>
        <p:spPr>
          <a:xfrm>
            <a:off x="3410405" y="1827327"/>
            <a:ext cx="10475547" cy="7215727"/>
          </a:xfrm>
          <a:prstGeom prst="rect">
            <a:avLst/>
          </a:prstGeom>
        </p:spPr>
      </p:pic>
      <mc:AlternateContent xmlns:mc="http://schemas.openxmlformats.org/markup-compatibility/2006" xmlns:a14="http://schemas.microsoft.com/office/drawing/2010/main">
        <mc:Choice Requires="a14">
          <p:sp>
            <p:nvSpPr>
              <p:cNvPr id="4" name="テキスト ボックス 3"/>
              <p:cNvSpPr txBox="1"/>
              <p:nvPr/>
            </p:nvSpPr>
            <p:spPr>
              <a:xfrm>
                <a:off x="7177315" y="9492997"/>
                <a:ext cx="1653145" cy="4980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3200" b="0" i="1" smtClean="0">
                              <a:latin typeface="Cambria Math" panose="02040503050406030204" pitchFamily="18" charset="0"/>
                            </a:rPr>
                          </m:ctrlPr>
                        </m:sSupPr>
                        <m:e>
                          <m:r>
                            <a:rPr kumimoji="1" lang="en-US" altLang="ja-JP" sz="3200" b="0" i="1" smtClean="0">
                              <a:latin typeface="Cambria Math" panose="02040503050406030204" pitchFamily="18" charset="0"/>
                            </a:rPr>
                            <m:t>10</m:t>
                          </m:r>
                        </m:e>
                        <m:sup>
                          <m:r>
                            <a:rPr kumimoji="1" lang="en-US" altLang="ja-JP" sz="3200" b="0" i="1" smtClean="0">
                              <a:latin typeface="Cambria Math" panose="02040503050406030204" pitchFamily="18" charset="0"/>
                            </a:rPr>
                            <m:t>15.5</m:t>
                          </m:r>
                        </m:sup>
                      </m:sSup>
                      <m:r>
                        <m:rPr>
                          <m:sty m:val="p"/>
                        </m:rPr>
                        <a:rPr kumimoji="1" lang="en-US" altLang="ja-JP" sz="3200" b="0" i="0" smtClean="0">
                          <a:latin typeface="Cambria Math" panose="02040503050406030204" pitchFamily="18" charset="0"/>
                        </a:rPr>
                        <m:t>eV</m:t>
                      </m:r>
                    </m:oMath>
                  </m:oMathPara>
                </a14:m>
                <a:endParaRPr kumimoji="1" lang="ja-JP" altLang="en-US" sz="3200" dirty="0" smtClean="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7177315" y="9492997"/>
                <a:ext cx="1653145" cy="498085"/>
              </a:xfrm>
              <a:prstGeom prst="rect">
                <a:avLst/>
              </a:prstGeom>
              <a:blipFill rotWithShape="0">
                <a:blip r:embed="rId3"/>
                <a:stretch>
                  <a:fillRect/>
                </a:stretch>
              </a:blipFill>
            </p:spPr>
            <p:txBody>
              <a:bodyPr/>
              <a:lstStyle/>
              <a:p>
                <a:r>
                  <a:rPr lang="ja-JP" altLang="en-US">
                    <a:noFill/>
                  </a:rPr>
                  <a:t> </a:t>
                </a:r>
              </a:p>
            </p:txBody>
          </p:sp>
        </mc:Fallback>
      </mc:AlternateContent>
      <p:cxnSp>
        <p:nvCxnSpPr>
          <p:cNvPr id="6" name="直線矢印コネクタ 5"/>
          <p:cNvCxnSpPr/>
          <p:nvPr/>
        </p:nvCxnSpPr>
        <p:spPr bwMode="auto">
          <a:xfrm flipV="1">
            <a:off x="8003887" y="4731657"/>
            <a:ext cx="153142" cy="4528457"/>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354199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宇宙線の起源の最有力候補：超新星残骸</a:t>
            </a:r>
            <a:endParaRPr kumimoji="1" lang="ja-JP" altLang="en-US" dirty="0"/>
          </a:p>
        </p:txBody>
      </p:sp>
      <p:sp>
        <p:nvSpPr>
          <p:cNvPr id="3" name="Text Box 6"/>
          <p:cNvSpPr txBox="1">
            <a:spLocks noChangeArrowheads="1"/>
          </p:cNvSpPr>
          <p:nvPr/>
        </p:nvSpPr>
        <p:spPr bwMode="auto">
          <a:xfrm>
            <a:off x="2755258" y="6001485"/>
            <a:ext cx="5206875"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371417"/>
            <a:r>
              <a:rPr kumimoji="1" lang="en-US" altLang="ja-JP" sz="2700" dirty="0">
                <a:solidFill>
                  <a:srgbClr val="000000"/>
                </a:solidFill>
              </a:rPr>
              <a:t>Supernova and its remnant</a:t>
            </a:r>
          </a:p>
          <a:p>
            <a:pPr defTabSz="1371417"/>
            <a:endParaRPr kumimoji="1" lang="en-US" altLang="ja-JP" sz="2700" dirty="0">
              <a:solidFill>
                <a:srgbClr val="000000"/>
              </a:solidFill>
            </a:endParaRPr>
          </a:p>
          <a:p>
            <a:pPr defTabSz="1371417"/>
            <a:r>
              <a:rPr kumimoji="1" lang="en-US" altLang="ja-JP" sz="2700" dirty="0">
                <a:solidFill>
                  <a:srgbClr val="000000"/>
                </a:solidFill>
              </a:rPr>
              <a:t>Main source of cosmic-rays(?)</a:t>
            </a:r>
            <a:endParaRPr kumimoji="1" lang="ja-JP" altLang="en-US" sz="2700" dirty="0">
              <a:solidFill>
                <a:srgbClr val="000000"/>
              </a:solidFill>
            </a:endParaRPr>
          </a:p>
        </p:txBody>
      </p:sp>
      <p:sp>
        <p:nvSpPr>
          <p:cNvPr id="7" name="Text Box 10"/>
          <p:cNvSpPr txBox="1">
            <a:spLocks noChangeArrowheads="1"/>
          </p:cNvSpPr>
          <p:nvPr/>
        </p:nvSpPr>
        <p:spPr bwMode="auto">
          <a:xfrm>
            <a:off x="10073622" y="3366760"/>
            <a:ext cx="4775666"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371417"/>
            <a:r>
              <a:rPr kumimoji="1" lang="en-US" altLang="ja-JP" sz="2700" dirty="0">
                <a:solidFill>
                  <a:srgbClr val="000000"/>
                </a:solidFill>
              </a:rPr>
              <a:t>Cassiopeia A exploded 1667</a:t>
            </a:r>
          </a:p>
        </p:txBody>
      </p:sp>
      <p:pic>
        <p:nvPicPr>
          <p:cNvPr id="8" name="Picture 11" descr="ファイル:Cassiopeia A Spitz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7980" y="4057993"/>
            <a:ext cx="7235503" cy="5787926"/>
          </a:xfrm>
          <a:prstGeom prst="rect">
            <a:avLst/>
          </a:prstGeom>
          <a:noFill/>
          <a:extLst>
            <a:ext uri="{909E8E84-426E-40DD-AFC4-6F175D3DCCD1}">
              <a14:hiddenFill xmlns:a14="http://schemas.microsoft.com/office/drawing/2010/main">
                <a:solidFill>
                  <a:srgbClr val="FFFFFF"/>
                </a:solidFill>
              </a14:hiddenFill>
            </a:ext>
          </a:extLst>
        </p:spPr>
      </p:pic>
      <p:sp>
        <p:nvSpPr>
          <p:cNvPr id="10" name="Line 13"/>
          <p:cNvSpPr>
            <a:spLocks noChangeShapeType="1"/>
          </p:cNvSpPr>
          <p:nvPr/>
        </p:nvSpPr>
        <p:spPr bwMode="auto">
          <a:xfrm>
            <a:off x="12109301" y="6865055"/>
            <a:ext cx="864261" cy="973780"/>
          </a:xfrm>
          <a:prstGeom prst="line">
            <a:avLst/>
          </a:prstGeom>
          <a:noFill/>
          <a:ln w="381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defTabSz="1371417"/>
            <a:endParaRPr kumimoji="1" lang="ja-JP" altLang="en-US" sz="2700">
              <a:solidFill>
                <a:srgbClr val="000000"/>
              </a:solidFill>
            </a:endParaRPr>
          </a:p>
        </p:txBody>
      </p:sp>
      <p:sp>
        <p:nvSpPr>
          <p:cNvPr id="11" name="Text Box 14"/>
          <p:cNvSpPr txBox="1">
            <a:spLocks noChangeArrowheads="1"/>
          </p:cNvSpPr>
          <p:nvPr/>
        </p:nvSpPr>
        <p:spPr bwMode="auto">
          <a:xfrm>
            <a:off x="12511670" y="6874575"/>
            <a:ext cx="1423788"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371417"/>
            <a:r>
              <a:rPr kumimoji="1" lang="ja-JP" altLang="en-US" sz="2700">
                <a:solidFill>
                  <a:srgbClr val="FFFFFF"/>
                </a:solidFill>
              </a:rPr>
              <a:t>～</a:t>
            </a:r>
            <a:r>
              <a:rPr kumimoji="1" lang="en-US" altLang="ja-JP" sz="2700">
                <a:solidFill>
                  <a:srgbClr val="FFFFFF"/>
                </a:solidFill>
              </a:rPr>
              <a:t>2.3pc</a:t>
            </a:r>
          </a:p>
        </p:txBody>
      </p:sp>
      <p:pic>
        <p:nvPicPr>
          <p:cNvPr id="12" name="hubblecast64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9822" y="1310054"/>
            <a:ext cx="7312732" cy="4113412"/>
          </a:xfrm>
          <a:prstGeom prst="rect">
            <a:avLst/>
          </a:prstGeom>
        </p:spPr>
      </p:pic>
    </p:spTree>
    <p:extLst>
      <p:ext uri="{BB962C8B-B14F-4D97-AF65-F5344CB8AC3E}">
        <p14:creationId xmlns:p14="http://schemas.microsoft.com/office/powerpoint/2010/main" val="10327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4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超新星残骸</a:t>
            </a:r>
            <a:r>
              <a:rPr kumimoji="1" lang="en-US" altLang="ja-JP" dirty="0" smtClean="0"/>
              <a:t>(SNR)</a:t>
            </a:r>
            <a:endParaRPr kumimoji="1" lang="ja-JP" altLang="en-US" dirty="0"/>
          </a:p>
        </p:txBody>
      </p:sp>
      <p:pic>
        <p:nvPicPr>
          <p:cNvPr id="3" name="Picture 5" descr="Supernova_Remnant_SN_1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188" y="2243354"/>
            <a:ext cx="5881146" cy="5881146"/>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6"/>
          <p:cNvSpPr txBox="1">
            <a:spLocks noChangeArrowheads="1"/>
          </p:cNvSpPr>
          <p:nvPr/>
        </p:nvSpPr>
        <p:spPr bwMode="auto">
          <a:xfrm>
            <a:off x="3184773" y="1678621"/>
            <a:ext cx="1393330" cy="475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93" dirty="0" smtClean="0"/>
              <a:t>SN1006</a:t>
            </a:r>
            <a:endParaRPr lang="en-US" altLang="ja-JP" sz="2493" dirty="0"/>
          </a:p>
        </p:txBody>
      </p:sp>
      <p:pic>
        <p:nvPicPr>
          <p:cNvPr id="10" name="図 9">
            <a:extLst>
              <a:ext uri="{FF2B5EF4-FFF2-40B4-BE49-F238E27FC236}">
                <a16:creationId xmlns="" xmlns:a16="http://schemas.microsoft.com/office/drawing/2014/main" id="{40FD7A44-0546-441C-81C6-424647F682F6}"/>
              </a:ext>
            </a:extLst>
          </p:cNvPr>
          <p:cNvPicPr>
            <a:picLocks noChangeAspect="1"/>
          </p:cNvPicPr>
          <p:nvPr/>
        </p:nvPicPr>
        <p:blipFill>
          <a:blip r:embed="rId4"/>
          <a:stretch>
            <a:fillRect/>
          </a:stretch>
        </p:blipFill>
        <p:spPr>
          <a:xfrm>
            <a:off x="8468017" y="2399119"/>
            <a:ext cx="8131404" cy="5497972"/>
          </a:xfrm>
          <a:prstGeom prst="rect">
            <a:avLst/>
          </a:prstGeom>
        </p:spPr>
      </p:pic>
      <p:sp>
        <p:nvSpPr>
          <p:cNvPr id="5" name="テキスト ボックス 4">
            <a:extLst>
              <a:ext uri="{FF2B5EF4-FFF2-40B4-BE49-F238E27FC236}">
                <a16:creationId xmlns="" xmlns:a16="http://schemas.microsoft.com/office/drawing/2014/main" id="{554E2056-43A5-4C51-87F1-B9B736341848}"/>
              </a:ext>
            </a:extLst>
          </p:cNvPr>
          <p:cNvSpPr txBox="1"/>
          <p:nvPr/>
        </p:nvSpPr>
        <p:spPr>
          <a:xfrm>
            <a:off x="10156439" y="1487295"/>
            <a:ext cx="3671841" cy="507831"/>
          </a:xfrm>
          <a:prstGeom prst="rect">
            <a:avLst/>
          </a:prstGeom>
          <a:noFill/>
        </p:spPr>
        <p:txBody>
          <a:bodyPr wrap="square" rtlCol="0">
            <a:spAutoFit/>
          </a:bodyPr>
          <a:lstStyle/>
          <a:p>
            <a:r>
              <a:rPr kumimoji="1" lang="ja-JP" altLang="en-US" sz="2700" dirty="0" smtClean="0"/>
              <a:t>スペクトル</a:t>
            </a:r>
            <a:endParaRPr kumimoji="1" lang="ja-JP" altLang="en-US" sz="2700" dirty="0"/>
          </a:p>
        </p:txBody>
      </p:sp>
      <p:sp>
        <p:nvSpPr>
          <p:cNvPr id="6" name="テキスト ボックス 5"/>
          <p:cNvSpPr txBox="1"/>
          <p:nvPr/>
        </p:nvSpPr>
        <p:spPr>
          <a:xfrm>
            <a:off x="1866321" y="8360228"/>
            <a:ext cx="4532010" cy="1569660"/>
          </a:xfrm>
          <a:prstGeom prst="rect">
            <a:avLst/>
          </a:prstGeom>
          <a:noFill/>
        </p:spPr>
        <p:txBody>
          <a:bodyPr wrap="none" rtlCol="0">
            <a:spAutoFit/>
          </a:bodyPr>
          <a:lstStyle/>
          <a:p>
            <a:r>
              <a:rPr kumimoji="1" lang="ja-JP" altLang="en-US" sz="3200" dirty="0"/>
              <a:t>衝撃波面</a:t>
            </a:r>
            <a:r>
              <a:rPr kumimoji="1" lang="ja-JP" altLang="en-US" sz="3200" dirty="0" smtClean="0"/>
              <a:t>が</a:t>
            </a:r>
            <a:r>
              <a:rPr kumimoji="1" lang="en-US" altLang="ja-JP" sz="3200" dirty="0" smtClean="0"/>
              <a:t>X</a:t>
            </a:r>
            <a:r>
              <a:rPr kumimoji="1" lang="ja-JP" altLang="en-US" sz="3200" dirty="0" smtClean="0"/>
              <a:t>線で輝く</a:t>
            </a:r>
            <a:endParaRPr kumimoji="1" lang="en-US" altLang="ja-JP" sz="3200" dirty="0" smtClean="0"/>
          </a:p>
          <a:p>
            <a:r>
              <a:rPr kumimoji="1" lang="ja-JP" altLang="en-US" sz="3200" dirty="0"/>
              <a:t>電子から</a:t>
            </a:r>
            <a:r>
              <a:rPr kumimoji="1" lang="ja-JP" altLang="en-US" sz="3200" dirty="0" smtClean="0"/>
              <a:t>のシンクトロトン</a:t>
            </a:r>
            <a:endParaRPr kumimoji="1" lang="en-US" altLang="ja-JP" sz="3200" dirty="0" smtClean="0"/>
          </a:p>
          <a:p>
            <a:r>
              <a:rPr kumimoji="1" lang="ja-JP" altLang="en-US" sz="3200" dirty="0"/>
              <a:t>宇宙線</a:t>
            </a:r>
            <a:r>
              <a:rPr kumimoji="1" lang="ja-JP" altLang="en-US" sz="3200" dirty="0" smtClean="0"/>
              <a:t>電子生成の証拠</a:t>
            </a:r>
          </a:p>
        </p:txBody>
      </p:sp>
      <p:sp>
        <p:nvSpPr>
          <p:cNvPr id="7" name="テキスト ボックス 6"/>
          <p:cNvSpPr txBox="1"/>
          <p:nvPr/>
        </p:nvSpPr>
        <p:spPr>
          <a:xfrm>
            <a:off x="10156632" y="8350131"/>
            <a:ext cx="6442789" cy="584775"/>
          </a:xfrm>
          <a:prstGeom prst="rect">
            <a:avLst/>
          </a:prstGeom>
          <a:noFill/>
        </p:spPr>
        <p:txBody>
          <a:bodyPr wrap="none" rtlCol="0">
            <a:spAutoFit/>
          </a:bodyPr>
          <a:lstStyle/>
          <a:p>
            <a:r>
              <a:rPr kumimoji="1" lang="ja-JP" altLang="en-US" sz="3200" dirty="0" smtClean="0"/>
              <a:t>宇宙線と同様、電子の分布はベキ乗</a:t>
            </a:r>
          </a:p>
        </p:txBody>
      </p:sp>
    </p:spTree>
    <p:extLst>
      <p:ext uri="{BB962C8B-B14F-4D97-AF65-F5344CB8AC3E}">
        <p14:creationId xmlns:p14="http://schemas.microsoft.com/office/powerpoint/2010/main" val="26170419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Rectangle 2"/>
          <p:cNvSpPr>
            <a:spLocks noGrp="1" noChangeArrowheads="1"/>
          </p:cNvSpPr>
          <p:nvPr>
            <p:ph type="title"/>
          </p:nvPr>
        </p:nvSpPr>
        <p:spPr/>
        <p:txBody>
          <a:bodyPr/>
          <a:lstStyle/>
          <a:p>
            <a:r>
              <a:rPr lang="ja-JP" altLang="en-US" dirty="0" smtClean="0"/>
              <a:t>衝撃波 </a:t>
            </a:r>
            <a:r>
              <a:rPr lang="en-US" altLang="ja-JP" dirty="0" smtClean="0"/>
              <a:t>Shock Wave</a:t>
            </a:r>
            <a:endParaRPr lang="ja-JP" altLang="en-US" dirty="0"/>
          </a:p>
        </p:txBody>
      </p:sp>
      <p:grpSp>
        <p:nvGrpSpPr>
          <p:cNvPr id="1176601" name="Group 25"/>
          <p:cNvGrpSpPr>
            <a:grpSpLocks/>
          </p:cNvGrpSpPr>
          <p:nvPr/>
        </p:nvGrpSpPr>
        <p:grpSpPr bwMode="auto">
          <a:xfrm>
            <a:off x="320634" y="2388953"/>
            <a:ext cx="13485318" cy="6675996"/>
            <a:chOff x="262" y="754"/>
            <a:chExt cx="5664" cy="2804"/>
          </a:xfrm>
        </p:grpSpPr>
        <p:grpSp>
          <p:nvGrpSpPr>
            <p:cNvPr id="1176599" name="Group 23"/>
            <p:cNvGrpSpPr>
              <a:grpSpLocks/>
            </p:cNvGrpSpPr>
            <p:nvPr/>
          </p:nvGrpSpPr>
          <p:grpSpPr bwMode="auto">
            <a:xfrm>
              <a:off x="580" y="754"/>
              <a:ext cx="5346" cy="2804"/>
              <a:chOff x="81" y="512"/>
              <a:chExt cx="5346" cy="2804"/>
            </a:xfrm>
          </p:grpSpPr>
          <p:sp>
            <p:nvSpPr>
              <p:cNvPr id="1176584" name="Rectangle 8"/>
              <p:cNvSpPr>
                <a:spLocks noChangeArrowheads="1"/>
              </p:cNvSpPr>
              <p:nvPr/>
            </p:nvSpPr>
            <p:spPr bwMode="auto">
              <a:xfrm>
                <a:off x="489" y="799"/>
                <a:ext cx="4128" cy="1588"/>
              </a:xfrm>
              <a:prstGeom prst="rect">
                <a:avLst/>
              </a:prstGeom>
              <a:solidFill>
                <a:schemeClr val="accent1">
                  <a:alpha val="50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2700" dirty="0"/>
                  <a:t>                    </a:t>
                </a:r>
                <a:r>
                  <a:rPr lang="ja-JP" altLang="en-US" sz="2700" dirty="0"/>
                  <a:t>星間物質（プラズマ、～</a:t>
                </a:r>
                <a:r>
                  <a:rPr lang="en-US" altLang="ja-JP" sz="2700" dirty="0"/>
                  <a:t>1cm</a:t>
                </a:r>
                <a:r>
                  <a:rPr lang="en-US" altLang="ja-JP" sz="2700" baseline="30000" dirty="0"/>
                  <a:t>-3</a:t>
                </a:r>
                <a:r>
                  <a:rPr lang="en-US" altLang="ja-JP" sz="2700" dirty="0"/>
                  <a:t>, T</a:t>
                </a:r>
                <a:r>
                  <a:rPr lang="ja-JP" altLang="en-US" sz="2700" dirty="0"/>
                  <a:t>～</a:t>
                </a:r>
                <a:r>
                  <a:rPr lang="en-US" altLang="ja-JP" sz="2700" dirty="0"/>
                  <a:t>1eV</a:t>
                </a:r>
                <a:r>
                  <a:rPr lang="ja-JP" altLang="en-US" sz="2700" dirty="0" smtClean="0"/>
                  <a:t>）</a:t>
                </a:r>
                <a:endParaRPr lang="en-US" altLang="ja-JP" sz="2700" dirty="0" smtClean="0"/>
              </a:p>
              <a:p>
                <a:pPr algn="ctr"/>
                <a:r>
                  <a:rPr lang="en-US" altLang="ja-JP" sz="2700" dirty="0" smtClean="0"/>
                  <a:t>(ISM)</a:t>
                </a:r>
                <a:endParaRPr lang="ja-JP" altLang="en-US" sz="2700" dirty="0"/>
              </a:p>
              <a:p>
                <a:pPr algn="ctr"/>
                <a:r>
                  <a:rPr lang="ja-JP" altLang="en-US" sz="2700" dirty="0"/>
                  <a:t>          静止</a:t>
                </a:r>
              </a:p>
            </p:txBody>
          </p:sp>
          <p:sp>
            <p:nvSpPr>
              <p:cNvPr id="1176585" name="Rectangle 9"/>
              <p:cNvSpPr>
                <a:spLocks noChangeArrowheads="1"/>
              </p:cNvSpPr>
              <p:nvPr/>
            </p:nvSpPr>
            <p:spPr bwMode="auto">
              <a:xfrm>
                <a:off x="489" y="663"/>
                <a:ext cx="726" cy="186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1176583" name="Freeform 7"/>
              <p:cNvSpPr>
                <a:spLocks/>
              </p:cNvSpPr>
              <p:nvPr/>
            </p:nvSpPr>
            <p:spPr bwMode="auto">
              <a:xfrm>
                <a:off x="398" y="663"/>
                <a:ext cx="999" cy="1850"/>
              </a:xfrm>
              <a:custGeom>
                <a:avLst/>
                <a:gdLst>
                  <a:gd name="T0" fmla="*/ 80 w 999"/>
                  <a:gd name="T1" fmla="*/ 198 h 1850"/>
                  <a:gd name="T2" fmla="*/ 86 w 999"/>
                  <a:gd name="T3" fmla="*/ 6 h 1850"/>
                  <a:gd name="T4" fmla="*/ 596 w 999"/>
                  <a:gd name="T5" fmla="*/ 162 h 1850"/>
                  <a:gd name="T6" fmla="*/ 914 w 999"/>
                  <a:gd name="T7" fmla="*/ 582 h 1850"/>
                  <a:gd name="T8" fmla="*/ 968 w 999"/>
                  <a:gd name="T9" fmla="*/ 1122 h 1850"/>
                  <a:gd name="T10" fmla="*/ 728 w 999"/>
                  <a:gd name="T11" fmla="*/ 1602 h 1850"/>
                  <a:gd name="T12" fmla="*/ 176 w 999"/>
                  <a:gd name="T13" fmla="*/ 1842 h 1850"/>
                  <a:gd name="T14" fmla="*/ 170 w 999"/>
                  <a:gd name="T15" fmla="*/ 1650 h 1850"/>
                  <a:gd name="T16" fmla="*/ 560 w 999"/>
                  <a:gd name="T17" fmla="*/ 1440 h 1850"/>
                  <a:gd name="T18" fmla="*/ 764 w 999"/>
                  <a:gd name="T19" fmla="*/ 1116 h 1850"/>
                  <a:gd name="T20" fmla="*/ 740 w 999"/>
                  <a:gd name="T21" fmla="*/ 630 h 1850"/>
                  <a:gd name="T22" fmla="*/ 518 w 999"/>
                  <a:gd name="T23" fmla="*/ 348 h 1850"/>
                  <a:gd name="T24" fmla="*/ 80 w 999"/>
                  <a:gd name="T25" fmla="*/ 198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9" h="1850">
                    <a:moveTo>
                      <a:pt x="80" y="198"/>
                    </a:moveTo>
                    <a:cubicBezTo>
                      <a:pt x="8" y="141"/>
                      <a:pt x="0" y="12"/>
                      <a:pt x="86" y="6"/>
                    </a:cubicBezTo>
                    <a:cubicBezTo>
                      <a:pt x="172" y="0"/>
                      <a:pt x="458" y="66"/>
                      <a:pt x="596" y="162"/>
                    </a:cubicBezTo>
                    <a:cubicBezTo>
                      <a:pt x="734" y="258"/>
                      <a:pt x="852" y="422"/>
                      <a:pt x="914" y="582"/>
                    </a:cubicBezTo>
                    <a:cubicBezTo>
                      <a:pt x="976" y="742"/>
                      <a:pt x="999" y="952"/>
                      <a:pt x="968" y="1122"/>
                    </a:cubicBezTo>
                    <a:cubicBezTo>
                      <a:pt x="937" y="1292"/>
                      <a:pt x="860" y="1482"/>
                      <a:pt x="728" y="1602"/>
                    </a:cubicBezTo>
                    <a:cubicBezTo>
                      <a:pt x="596" y="1722"/>
                      <a:pt x="269" y="1834"/>
                      <a:pt x="176" y="1842"/>
                    </a:cubicBezTo>
                    <a:cubicBezTo>
                      <a:pt x="83" y="1850"/>
                      <a:pt x="106" y="1717"/>
                      <a:pt x="170" y="1650"/>
                    </a:cubicBezTo>
                    <a:cubicBezTo>
                      <a:pt x="234" y="1583"/>
                      <a:pt x="461" y="1529"/>
                      <a:pt x="560" y="1440"/>
                    </a:cubicBezTo>
                    <a:cubicBezTo>
                      <a:pt x="659" y="1351"/>
                      <a:pt x="734" y="1251"/>
                      <a:pt x="764" y="1116"/>
                    </a:cubicBezTo>
                    <a:cubicBezTo>
                      <a:pt x="794" y="981"/>
                      <a:pt x="781" y="758"/>
                      <a:pt x="740" y="630"/>
                    </a:cubicBezTo>
                    <a:cubicBezTo>
                      <a:pt x="699" y="502"/>
                      <a:pt x="628" y="420"/>
                      <a:pt x="518" y="348"/>
                    </a:cubicBezTo>
                    <a:cubicBezTo>
                      <a:pt x="408" y="276"/>
                      <a:pt x="152" y="255"/>
                      <a:pt x="80" y="198"/>
                    </a:cubicBezTo>
                    <a:close/>
                  </a:path>
                </a:pathLst>
              </a:cu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1176587" name="Freeform 11"/>
              <p:cNvSpPr>
                <a:spLocks/>
              </p:cNvSpPr>
              <p:nvPr/>
            </p:nvSpPr>
            <p:spPr bwMode="auto">
              <a:xfrm>
                <a:off x="505" y="512"/>
                <a:ext cx="1088" cy="2147"/>
              </a:xfrm>
              <a:custGeom>
                <a:avLst/>
                <a:gdLst>
                  <a:gd name="T0" fmla="*/ 30 w 1088"/>
                  <a:gd name="T1" fmla="*/ 151 h 2147"/>
                  <a:gd name="T2" fmla="*/ 166 w 1088"/>
                  <a:gd name="T3" fmla="*/ 15 h 2147"/>
                  <a:gd name="T4" fmla="*/ 665 w 1088"/>
                  <a:gd name="T5" fmla="*/ 242 h 2147"/>
                  <a:gd name="T6" fmla="*/ 982 w 1088"/>
                  <a:gd name="T7" fmla="*/ 605 h 2147"/>
                  <a:gd name="T8" fmla="*/ 1073 w 1088"/>
                  <a:gd name="T9" fmla="*/ 1240 h 2147"/>
                  <a:gd name="T10" fmla="*/ 891 w 1088"/>
                  <a:gd name="T11" fmla="*/ 1693 h 2147"/>
                  <a:gd name="T12" fmla="*/ 574 w 1088"/>
                  <a:gd name="T13" fmla="*/ 2011 h 2147"/>
                  <a:gd name="T14" fmla="*/ 166 w 1088"/>
                  <a:gd name="T15" fmla="*/ 2147 h 2147"/>
                  <a:gd name="T16" fmla="*/ 120 w 1088"/>
                  <a:gd name="T17" fmla="*/ 2011 h 2147"/>
                  <a:gd name="T18" fmla="*/ 619 w 1088"/>
                  <a:gd name="T19" fmla="*/ 1739 h 2147"/>
                  <a:gd name="T20" fmla="*/ 891 w 1088"/>
                  <a:gd name="T21" fmla="*/ 1149 h 2147"/>
                  <a:gd name="T22" fmla="*/ 710 w 1088"/>
                  <a:gd name="T23" fmla="*/ 559 h 2147"/>
                  <a:gd name="T24" fmla="*/ 347 w 1088"/>
                  <a:gd name="T25" fmla="*/ 242 h 2147"/>
                  <a:gd name="T26" fmla="*/ 30 w 1088"/>
                  <a:gd name="T27" fmla="*/ 151 h 2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8" h="2147">
                    <a:moveTo>
                      <a:pt x="30" y="151"/>
                    </a:moveTo>
                    <a:cubicBezTo>
                      <a:pt x="0" y="113"/>
                      <a:pt x="60" y="0"/>
                      <a:pt x="166" y="15"/>
                    </a:cubicBezTo>
                    <a:cubicBezTo>
                      <a:pt x="272" y="30"/>
                      <a:pt x="529" y="144"/>
                      <a:pt x="665" y="242"/>
                    </a:cubicBezTo>
                    <a:cubicBezTo>
                      <a:pt x="801" y="340"/>
                      <a:pt x="914" y="439"/>
                      <a:pt x="982" y="605"/>
                    </a:cubicBezTo>
                    <a:cubicBezTo>
                      <a:pt x="1050" y="771"/>
                      <a:pt x="1088" y="1059"/>
                      <a:pt x="1073" y="1240"/>
                    </a:cubicBezTo>
                    <a:cubicBezTo>
                      <a:pt x="1058" y="1421"/>
                      <a:pt x="974" y="1565"/>
                      <a:pt x="891" y="1693"/>
                    </a:cubicBezTo>
                    <a:cubicBezTo>
                      <a:pt x="808" y="1821"/>
                      <a:pt x="695" y="1935"/>
                      <a:pt x="574" y="2011"/>
                    </a:cubicBezTo>
                    <a:cubicBezTo>
                      <a:pt x="453" y="2087"/>
                      <a:pt x="242" y="2147"/>
                      <a:pt x="166" y="2147"/>
                    </a:cubicBezTo>
                    <a:cubicBezTo>
                      <a:pt x="90" y="2147"/>
                      <a:pt x="45" y="2079"/>
                      <a:pt x="120" y="2011"/>
                    </a:cubicBezTo>
                    <a:cubicBezTo>
                      <a:pt x="195" y="1943"/>
                      <a:pt x="491" y="1883"/>
                      <a:pt x="619" y="1739"/>
                    </a:cubicBezTo>
                    <a:cubicBezTo>
                      <a:pt x="747" y="1595"/>
                      <a:pt x="876" y="1346"/>
                      <a:pt x="891" y="1149"/>
                    </a:cubicBezTo>
                    <a:cubicBezTo>
                      <a:pt x="906" y="952"/>
                      <a:pt x="801" y="710"/>
                      <a:pt x="710" y="559"/>
                    </a:cubicBezTo>
                    <a:cubicBezTo>
                      <a:pt x="619" y="408"/>
                      <a:pt x="460" y="310"/>
                      <a:pt x="347" y="242"/>
                    </a:cubicBezTo>
                    <a:cubicBezTo>
                      <a:pt x="234" y="174"/>
                      <a:pt x="60" y="189"/>
                      <a:pt x="30" y="151"/>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1176588" name="Line 12"/>
              <p:cNvSpPr>
                <a:spLocks noChangeShapeType="1"/>
              </p:cNvSpPr>
              <p:nvPr/>
            </p:nvSpPr>
            <p:spPr bwMode="auto">
              <a:xfrm flipV="1">
                <a:off x="353" y="2432"/>
                <a:ext cx="272" cy="4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1176589" name="Text Box 13"/>
              <p:cNvSpPr txBox="1">
                <a:spLocks noChangeArrowheads="1"/>
              </p:cNvSpPr>
              <p:nvPr/>
            </p:nvSpPr>
            <p:spPr bwMode="auto">
              <a:xfrm>
                <a:off x="81" y="2840"/>
                <a:ext cx="1193"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700" dirty="0">
                    <a:solidFill>
                      <a:srgbClr val="008000"/>
                    </a:solidFill>
                  </a:rPr>
                  <a:t>爆発による放出物</a:t>
                </a:r>
              </a:p>
              <a:p>
                <a:r>
                  <a:rPr lang="ja-JP" altLang="en-US" sz="2700" dirty="0">
                    <a:solidFill>
                      <a:srgbClr val="008000"/>
                    </a:solidFill>
                  </a:rPr>
                  <a:t> </a:t>
                </a:r>
                <a:r>
                  <a:rPr lang="en-US" altLang="ja-JP" sz="2700" dirty="0">
                    <a:solidFill>
                      <a:srgbClr val="008000"/>
                    </a:solidFill>
                  </a:rPr>
                  <a:t>(</a:t>
                </a:r>
                <a:r>
                  <a:rPr lang="ja-JP" altLang="en-US" sz="2700" dirty="0">
                    <a:solidFill>
                      <a:srgbClr val="008000"/>
                    </a:solidFill>
                  </a:rPr>
                  <a:t>数千</a:t>
                </a:r>
                <a:r>
                  <a:rPr lang="en-US" altLang="ja-JP" sz="2700" dirty="0">
                    <a:solidFill>
                      <a:srgbClr val="008000"/>
                    </a:solidFill>
                  </a:rPr>
                  <a:t>km/s</a:t>
                </a:r>
                <a:r>
                  <a:rPr lang="en-US" altLang="ja-JP" sz="2700" dirty="0" smtClean="0">
                    <a:solidFill>
                      <a:srgbClr val="008000"/>
                    </a:solidFill>
                  </a:rPr>
                  <a:t>)</a:t>
                </a:r>
              </a:p>
            </p:txBody>
          </p:sp>
          <p:sp>
            <p:nvSpPr>
              <p:cNvPr id="1176590" name="Line 14"/>
              <p:cNvSpPr>
                <a:spLocks noChangeShapeType="1"/>
              </p:cNvSpPr>
              <p:nvPr/>
            </p:nvSpPr>
            <p:spPr bwMode="auto">
              <a:xfrm flipV="1">
                <a:off x="897" y="663"/>
                <a:ext cx="227" cy="227"/>
              </a:xfrm>
              <a:prstGeom prst="line">
                <a:avLst/>
              </a:prstGeom>
              <a:noFill/>
              <a:ln w="571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1176591" name="Line 15"/>
              <p:cNvSpPr>
                <a:spLocks noChangeShapeType="1"/>
              </p:cNvSpPr>
              <p:nvPr/>
            </p:nvSpPr>
            <p:spPr bwMode="auto">
              <a:xfrm flipV="1">
                <a:off x="1260" y="1480"/>
                <a:ext cx="409" cy="0"/>
              </a:xfrm>
              <a:prstGeom prst="line">
                <a:avLst/>
              </a:prstGeom>
              <a:noFill/>
              <a:ln w="571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1176592" name="Line 16"/>
              <p:cNvSpPr>
                <a:spLocks noChangeShapeType="1"/>
              </p:cNvSpPr>
              <p:nvPr/>
            </p:nvSpPr>
            <p:spPr bwMode="auto">
              <a:xfrm>
                <a:off x="897" y="2296"/>
                <a:ext cx="182" cy="363"/>
              </a:xfrm>
              <a:prstGeom prst="line">
                <a:avLst/>
              </a:prstGeom>
              <a:noFill/>
              <a:ln w="571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1176593" name="AutoShape 17"/>
              <p:cNvSpPr>
                <a:spLocks noChangeArrowheads="1"/>
              </p:cNvSpPr>
              <p:nvPr/>
            </p:nvSpPr>
            <p:spPr bwMode="auto">
              <a:xfrm>
                <a:off x="172" y="1389"/>
                <a:ext cx="317" cy="362"/>
              </a:xfrm>
              <a:prstGeom prst="irregularSeal2">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1176594" name="Line 18"/>
              <p:cNvSpPr>
                <a:spLocks noChangeShapeType="1"/>
              </p:cNvSpPr>
              <p:nvPr/>
            </p:nvSpPr>
            <p:spPr bwMode="auto">
              <a:xfrm flipH="1" flipV="1">
                <a:off x="1442" y="2115"/>
                <a:ext cx="363" cy="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1176595" name="Text Box 19"/>
              <p:cNvSpPr txBox="1">
                <a:spLocks noChangeArrowheads="1"/>
              </p:cNvSpPr>
              <p:nvPr/>
            </p:nvSpPr>
            <p:spPr bwMode="auto">
              <a:xfrm>
                <a:off x="1850" y="2478"/>
                <a:ext cx="3577"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2700" dirty="0"/>
                  <a:t>放出物の前面に掃き集められた星間</a:t>
                </a:r>
                <a:r>
                  <a:rPr lang="ja-JP" altLang="en-US" sz="2700" dirty="0" smtClean="0"/>
                  <a:t>物質 </a:t>
                </a:r>
                <a:r>
                  <a:rPr lang="en-US" altLang="ja-JP" sz="2700" dirty="0" smtClean="0"/>
                  <a:t>Swept ISM</a:t>
                </a:r>
                <a:endParaRPr lang="ja-JP" altLang="en-US" sz="2700" dirty="0"/>
              </a:p>
            </p:txBody>
          </p:sp>
          <p:sp>
            <p:nvSpPr>
              <p:cNvPr id="1176596" name="Line 20"/>
              <p:cNvSpPr>
                <a:spLocks noChangeShapeType="1"/>
              </p:cNvSpPr>
              <p:nvPr/>
            </p:nvSpPr>
            <p:spPr bwMode="auto">
              <a:xfrm>
                <a:off x="1442" y="1706"/>
                <a:ext cx="453" cy="8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1176597" name="Text Box 21"/>
              <p:cNvSpPr txBox="1">
                <a:spLocks noChangeArrowheads="1"/>
              </p:cNvSpPr>
              <p:nvPr/>
            </p:nvSpPr>
            <p:spPr bwMode="auto">
              <a:xfrm>
                <a:off x="1792" y="2754"/>
                <a:ext cx="3117" cy="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700" dirty="0"/>
                  <a:t>衝撃波面：掃き集められ、高速で運動するガスと、</a:t>
                </a:r>
              </a:p>
              <a:p>
                <a:r>
                  <a:rPr lang="ja-JP" altLang="en-US" sz="2700" dirty="0"/>
                  <a:t>静止している星間物質との境界。</a:t>
                </a:r>
              </a:p>
              <a:p>
                <a:r>
                  <a:rPr lang="ja-JP" altLang="en-US" sz="2700" dirty="0"/>
                  <a:t>星間物質の音速を超える速度で伝播</a:t>
                </a:r>
                <a:r>
                  <a:rPr lang="ja-JP" altLang="en-US" sz="2700" dirty="0" smtClean="0"/>
                  <a:t>。</a:t>
                </a:r>
                <a:endParaRPr lang="en-US" altLang="ja-JP" sz="2700" dirty="0" smtClean="0"/>
              </a:p>
            </p:txBody>
          </p:sp>
          <p:sp>
            <p:nvSpPr>
              <p:cNvPr id="1176598" name="Freeform 22"/>
              <p:cNvSpPr>
                <a:spLocks/>
              </p:cNvSpPr>
              <p:nvPr/>
            </p:nvSpPr>
            <p:spPr bwMode="auto">
              <a:xfrm>
                <a:off x="1206" y="780"/>
                <a:ext cx="384" cy="1614"/>
              </a:xfrm>
              <a:custGeom>
                <a:avLst/>
                <a:gdLst>
                  <a:gd name="T0" fmla="*/ 0 w 384"/>
                  <a:gd name="T1" fmla="*/ 0 h 1614"/>
                  <a:gd name="T2" fmla="*/ 190 w 384"/>
                  <a:gd name="T3" fmla="*/ 201 h 1614"/>
                  <a:gd name="T4" fmla="*/ 354 w 384"/>
                  <a:gd name="T5" fmla="*/ 576 h 1614"/>
                  <a:gd name="T6" fmla="*/ 330 w 384"/>
                  <a:gd name="T7" fmla="*/ 1146 h 1614"/>
                  <a:gd name="T8" fmla="*/ 30 w 384"/>
                  <a:gd name="T9" fmla="*/ 1614 h 1614"/>
                </a:gdLst>
                <a:ahLst/>
                <a:cxnLst>
                  <a:cxn ang="0">
                    <a:pos x="T0" y="T1"/>
                  </a:cxn>
                  <a:cxn ang="0">
                    <a:pos x="T2" y="T3"/>
                  </a:cxn>
                  <a:cxn ang="0">
                    <a:pos x="T4" y="T5"/>
                  </a:cxn>
                  <a:cxn ang="0">
                    <a:pos x="T6" y="T7"/>
                  </a:cxn>
                  <a:cxn ang="0">
                    <a:pos x="T8" y="T9"/>
                  </a:cxn>
                </a:cxnLst>
                <a:rect l="0" t="0" r="r" b="b"/>
                <a:pathLst>
                  <a:path w="384" h="1614">
                    <a:moveTo>
                      <a:pt x="0" y="0"/>
                    </a:moveTo>
                    <a:cubicBezTo>
                      <a:pt x="32" y="34"/>
                      <a:pt x="131" y="105"/>
                      <a:pt x="190" y="201"/>
                    </a:cubicBezTo>
                    <a:cubicBezTo>
                      <a:pt x="249" y="297"/>
                      <a:pt x="331" y="419"/>
                      <a:pt x="354" y="576"/>
                    </a:cubicBezTo>
                    <a:cubicBezTo>
                      <a:pt x="377" y="733"/>
                      <a:pt x="384" y="973"/>
                      <a:pt x="330" y="1146"/>
                    </a:cubicBezTo>
                    <a:cubicBezTo>
                      <a:pt x="276" y="1319"/>
                      <a:pt x="93" y="1516"/>
                      <a:pt x="30" y="1614"/>
                    </a:cubicBezTo>
                  </a:path>
                </a:pathLst>
              </a:custGeom>
              <a:noFill/>
              <a:ln w="12700" cap="flat" cmpd="sng">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grpSp>
        <p:sp>
          <p:nvSpPr>
            <p:cNvPr id="1176600" name="Text Box 24"/>
            <p:cNvSpPr txBox="1">
              <a:spLocks noChangeArrowheads="1"/>
            </p:cNvSpPr>
            <p:nvPr/>
          </p:nvSpPr>
          <p:spPr bwMode="auto">
            <a:xfrm>
              <a:off x="262" y="2041"/>
              <a:ext cx="1300"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dirty="0">
                  <a:solidFill>
                    <a:srgbClr val="FF6600"/>
                  </a:solidFill>
                </a:rPr>
                <a:t>爆発の運動</a:t>
              </a:r>
              <a:r>
                <a:rPr lang="ja-JP" altLang="en-US" sz="2400" dirty="0" smtClean="0">
                  <a:solidFill>
                    <a:srgbClr val="FF6600"/>
                  </a:solidFill>
                </a:rPr>
                <a:t>エネルギー</a:t>
              </a:r>
              <a:endParaRPr lang="en-US" altLang="ja-JP" sz="2400" dirty="0" smtClean="0">
                <a:solidFill>
                  <a:srgbClr val="FF6600"/>
                </a:solidFill>
              </a:endParaRPr>
            </a:p>
            <a:p>
              <a:r>
                <a:rPr lang="ja-JP" altLang="en-US" sz="2400" dirty="0" smtClean="0">
                  <a:solidFill>
                    <a:srgbClr val="FF6600"/>
                  </a:solidFill>
                </a:rPr>
                <a:t>～</a:t>
              </a:r>
              <a:r>
                <a:rPr lang="en-US" altLang="ja-JP" sz="2400" dirty="0">
                  <a:solidFill>
                    <a:srgbClr val="FF6600"/>
                  </a:solidFill>
                </a:rPr>
                <a:t>10</a:t>
              </a:r>
              <a:r>
                <a:rPr lang="en-US" altLang="ja-JP" sz="2400" baseline="30000" dirty="0">
                  <a:solidFill>
                    <a:srgbClr val="FF6600"/>
                  </a:solidFill>
                </a:rPr>
                <a:t>51</a:t>
              </a:r>
              <a:r>
                <a:rPr lang="en-US" altLang="ja-JP" sz="2400" dirty="0">
                  <a:solidFill>
                    <a:srgbClr val="FF6600"/>
                  </a:solidFill>
                </a:rPr>
                <a:t>erg</a:t>
              </a:r>
            </a:p>
          </p:txBody>
        </p:sp>
      </p:grpSp>
      <p:pic>
        <p:nvPicPr>
          <p:cNvPr id="21" name="Picture 5" descr="Supernova_Remnant_SN_1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55153" y="110515"/>
            <a:ext cx="5589642" cy="5589642"/>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3499868" y="5765435"/>
            <a:ext cx="3954929" cy="1077218"/>
          </a:xfrm>
          <a:prstGeom prst="rect">
            <a:avLst/>
          </a:prstGeom>
          <a:noFill/>
        </p:spPr>
        <p:txBody>
          <a:bodyPr wrap="none" rtlCol="0">
            <a:spAutoFit/>
          </a:bodyPr>
          <a:lstStyle/>
          <a:p>
            <a:pPr algn="ctr"/>
            <a:r>
              <a:rPr kumimoji="1" lang="en-US" altLang="ja-JP" sz="3200" dirty="0" smtClean="0"/>
              <a:t>Supernova remnant</a:t>
            </a:r>
          </a:p>
          <a:p>
            <a:pPr algn="ctr"/>
            <a:r>
              <a:rPr kumimoji="1" lang="en-US" altLang="ja-JP" sz="3200" dirty="0" smtClean="0"/>
              <a:t>SN 1006</a:t>
            </a:r>
            <a:endParaRPr kumimoji="1" lang="ja-JP" altLang="en-US" sz="3200" dirty="0" smtClean="0"/>
          </a:p>
        </p:txBody>
      </p:sp>
    </p:spTree>
    <p:extLst>
      <p:ext uri="{BB962C8B-B14F-4D97-AF65-F5344CB8AC3E}">
        <p14:creationId xmlns:p14="http://schemas.microsoft.com/office/powerpoint/2010/main" val="26182991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626" name="Rectangle 2"/>
          <p:cNvSpPr>
            <a:spLocks noGrp="1" noChangeArrowheads="1"/>
          </p:cNvSpPr>
          <p:nvPr>
            <p:ph type="title"/>
          </p:nvPr>
        </p:nvSpPr>
        <p:spPr/>
        <p:txBody>
          <a:bodyPr/>
          <a:lstStyle/>
          <a:p>
            <a:r>
              <a:rPr lang="ja-JP" altLang="en-US" dirty="0" smtClean="0"/>
              <a:t>衝撃波のジャンプ条件</a:t>
            </a:r>
            <a:endParaRPr lang="ja-JP" altLang="en-US" dirty="0"/>
          </a:p>
        </p:txBody>
      </p:sp>
      <p:sp>
        <p:nvSpPr>
          <p:cNvPr id="1178628" name="Line 4"/>
          <p:cNvSpPr>
            <a:spLocks noChangeShapeType="1"/>
          </p:cNvSpPr>
          <p:nvPr/>
        </p:nvSpPr>
        <p:spPr bwMode="auto">
          <a:xfrm>
            <a:off x="4421476" y="2260467"/>
            <a:ext cx="0" cy="37889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493"/>
          </a:p>
        </p:txBody>
      </p:sp>
      <p:sp>
        <p:nvSpPr>
          <p:cNvPr id="1178629" name="Text Box 5"/>
          <p:cNvSpPr txBox="1">
            <a:spLocks noChangeArrowheads="1"/>
          </p:cNvSpPr>
          <p:nvPr/>
        </p:nvSpPr>
        <p:spPr bwMode="auto">
          <a:xfrm>
            <a:off x="3025749" y="6221689"/>
            <a:ext cx="3169457" cy="60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3322" dirty="0" smtClean="0"/>
              <a:t>衝撃波面静止系</a:t>
            </a:r>
            <a:endParaRPr lang="ja-JP" altLang="en-US" sz="3322" dirty="0"/>
          </a:p>
        </p:txBody>
      </p:sp>
      <p:sp>
        <p:nvSpPr>
          <p:cNvPr id="1178630" name="Line 6"/>
          <p:cNvSpPr>
            <a:spLocks noChangeShapeType="1"/>
          </p:cNvSpPr>
          <p:nvPr/>
        </p:nvSpPr>
        <p:spPr bwMode="auto">
          <a:xfrm flipH="1">
            <a:off x="4819267" y="4253814"/>
            <a:ext cx="1993347"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493"/>
          </a:p>
        </p:txBody>
      </p:sp>
      <p:graphicFrame>
        <p:nvGraphicFramePr>
          <p:cNvPr id="1178631" name="Object 7"/>
          <p:cNvGraphicFramePr>
            <a:graphicFrameLocks noChangeAspect="1"/>
          </p:cNvGraphicFramePr>
          <p:nvPr>
            <p:extLst/>
          </p:nvPr>
        </p:nvGraphicFramePr>
        <p:xfrm>
          <a:off x="5118160" y="2460460"/>
          <a:ext cx="927445" cy="606575"/>
        </p:xfrm>
        <a:graphic>
          <a:graphicData uri="http://schemas.openxmlformats.org/presentationml/2006/ole">
            <mc:AlternateContent xmlns:mc="http://schemas.openxmlformats.org/markup-compatibility/2006">
              <mc:Choice xmlns:v="urn:schemas-microsoft-com:vml" Requires="v">
                <p:oleObj spid="_x0000_s66308" name="数式" r:id="rId3" imgW="330120" imgH="215640" progId="Equation.3">
                  <p:embed/>
                </p:oleObj>
              </mc:Choice>
              <mc:Fallback>
                <p:oleObj name="数式" r:id="rId3" imgW="330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8160" y="2460460"/>
                        <a:ext cx="927445" cy="60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78632" name="Object 8"/>
          <p:cNvGraphicFramePr>
            <a:graphicFrameLocks noChangeAspect="1"/>
          </p:cNvGraphicFramePr>
          <p:nvPr>
            <p:extLst/>
          </p:nvPr>
        </p:nvGraphicFramePr>
        <p:xfrm>
          <a:off x="5518149" y="4154916"/>
          <a:ext cx="393394" cy="606575"/>
        </p:xfrm>
        <a:graphic>
          <a:graphicData uri="http://schemas.openxmlformats.org/presentationml/2006/ole">
            <mc:AlternateContent xmlns:mc="http://schemas.openxmlformats.org/markup-compatibility/2006">
              <mc:Choice xmlns:v="urn:schemas-microsoft-com:vml" Requires="v">
                <p:oleObj spid="_x0000_s66309" name="数式" r:id="rId5" imgW="139680" imgH="215640" progId="Equation.3">
                  <p:embed/>
                </p:oleObj>
              </mc:Choice>
              <mc:Fallback>
                <p:oleObj name="数式" r:id="rId5" imgW="13968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8149" y="4154916"/>
                        <a:ext cx="393394" cy="60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78633" name="Line 9"/>
          <p:cNvSpPr>
            <a:spLocks noChangeShapeType="1"/>
          </p:cNvSpPr>
          <p:nvPr/>
        </p:nvSpPr>
        <p:spPr bwMode="auto">
          <a:xfrm flipH="1">
            <a:off x="2825918" y="4253814"/>
            <a:ext cx="995576"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493"/>
          </a:p>
        </p:txBody>
      </p:sp>
      <p:graphicFrame>
        <p:nvGraphicFramePr>
          <p:cNvPr id="1178634" name="Object 10"/>
          <p:cNvGraphicFramePr>
            <a:graphicFrameLocks noChangeAspect="1"/>
          </p:cNvGraphicFramePr>
          <p:nvPr>
            <p:extLst/>
          </p:nvPr>
        </p:nvGraphicFramePr>
        <p:xfrm>
          <a:off x="3124810" y="4154916"/>
          <a:ext cx="465921" cy="606575"/>
        </p:xfrm>
        <a:graphic>
          <a:graphicData uri="http://schemas.openxmlformats.org/presentationml/2006/ole">
            <mc:AlternateContent xmlns:mc="http://schemas.openxmlformats.org/markup-compatibility/2006">
              <mc:Choice xmlns:v="urn:schemas-microsoft-com:vml" Requires="v">
                <p:oleObj spid="_x0000_s66310" name="数式" r:id="rId7" imgW="164880" imgH="215640" progId="Equation.3">
                  <p:embed/>
                </p:oleObj>
              </mc:Choice>
              <mc:Fallback>
                <p:oleObj name="数式" r:id="rId7" imgW="16488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810" y="4154916"/>
                        <a:ext cx="465921" cy="60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78635" name="Object 11"/>
          <p:cNvGraphicFramePr>
            <a:graphicFrameLocks noChangeAspect="1"/>
          </p:cNvGraphicFramePr>
          <p:nvPr>
            <p:extLst/>
          </p:nvPr>
        </p:nvGraphicFramePr>
        <p:xfrm>
          <a:off x="2625924" y="2460460"/>
          <a:ext cx="1035134" cy="606575"/>
        </p:xfrm>
        <a:graphic>
          <a:graphicData uri="http://schemas.openxmlformats.org/presentationml/2006/ole">
            <mc:AlternateContent xmlns:mc="http://schemas.openxmlformats.org/markup-compatibility/2006">
              <mc:Choice xmlns:v="urn:schemas-microsoft-com:vml" Requires="v">
                <p:oleObj spid="_x0000_s66311" name="数式" r:id="rId9" imgW="368280" imgH="215640" progId="Equation.3">
                  <p:embed/>
                </p:oleObj>
              </mc:Choice>
              <mc:Fallback>
                <p:oleObj name="数式" r:id="rId9" imgW="368280" imgH="2156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25924" y="2460460"/>
                        <a:ext cx="1035134" cy="60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78636" name="Object 12"/>
          <p:cNvGraphicFramePr>
            <a:graphicFrameLocks noChangeAspect="1"/>
          </p:cNvGraphicFramePr>
          <p:nvPr>
            <p:extLst/>
          </p:nvPr>
        </p:nvGraphicFramePr>
        <p:xfrm>
          <a:off x="5019261" y="5143898"/>
          <a:ext cx="1498857" cy="606575"/>
        </p:xfrm>
        <a:graphic>
          <a:graphicData uri="http://schemas.openxmlformats.org/presentationml/2006/ole">
            <mc:AlternateContent xmlns:mc="http://schemas.openxmlformats.org/markup-compatibility/2006">
              <mc:Choice xmlns:v="urn:schemas-microsoft-com:vml" Requires="v">
                <p:oleObj spid="_x0000_s66312" name="数式" r:id="rId11" imgW="533160" imgH="215640" progId="Equation.3">
                  <p:embed/>
                </p:oleObj>
              </mc:Choice>
              <mc:Fallback>
                <p:oleObj name="数式" r:id="rId11" imgW="533160" imgH="2156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19261" y="5143898"/>
                        <a:ext cx="1498857" cy="60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78637" name="Object 13"/>
          <p:cNvGraphicFramePr>
            <a:graphicFrameLocks noChangeAspect="1"/>
          </p:cNvGraphicFramePr>
          <p:nvPr>
            <p:extLst/>
          </p:nvPr>
        </p:nvGraphicFramePr>
        <p:xfrm>
          <a:off x="2428127" y="5152690"/>
          <a:ext cx="1641710" cy="606575"/>
        </p:xfrm>
        <a:graphic>
          <a:graphicData uri="http://schemas.openxmlformats.org/presentationml/2006/ole">
            <mc:AlternateContent xmlns:mc="http://schemas.openxmlformats.org/markup-compatibility/2006">
              <mc:Choice xmlns:v="urn:schemas-microsoft-com:vml" Requires="v">
                <p:oleObj spid="_x0000_s66313" name="数式" r:id="rId13" imgW="583920" imgH="215640" progId="Equation.3">
                  <p:embed/>
                </p:oleObj>
              </mc:Choice>
              <mc:Fallback>
                <p:oleObj name="数式" r:id="rId13" imgW="583920" imgH="21564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28127" y="5152690"/>
                        <a:ext cx="1641710" cy="60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78638" name="Text Box 14"/>
          <p:cNvSpPr txBox="1">
            <a:spLocks noChangeArrowheads="1"/>
          </p:cNvSpPr>
          <p:nvPr/>
        </p:nvSpPr>
        <p:spPr bwMode="auto">
          <a:xfrm>
            <a:off x="1720102" y="7417112"/>
            <a:ext cx="5780750" cy="12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93" dirty="0" smtClean="0"/>
              <a:t>速度</a:t>
            </a:r>
            <a:r>
              <a:rPr lang="en-US" altLang="ja-JP" sz="2493" dirty="0" smtClean="0"/>
              <a:t> </a:t>
            </a:r>
            <a:r>
              <a:rPr lang="en-US" altLang="ja-JP" sz="2493" dirty="0"/>
              <a:t>v</a:t>
            </a:r>
            <a:r>
              <a:rPr lang="en-US" altLang="ja-JP" sz="2493" baseline="-25000" dirty="0"/>
              <a:t>1 </a:t>
            </a:r>
            <a:r>
              <a:rPr lang="ja-JP" altLang="en-US" sz="2493" dirty="0" smtClean="0"/>
              <a:t>のガスが衝撃波面で減速。</a:t>
            </a:r>
            <a:endParaRPr lang="en-US" altLang="ja-JP" sz="2493" dirty="0" smtClean="0"/>
          </a:p>
          <a:p>
            <a:r>
              <a:rPr lang="ja-JP" altLang="en-US" sz="2493" dirty="0" smtClean="0"/>
              <a:t>運動</a:t>
            </a:r>
            <a:r>
              <a:rPr lang="ja-JP" altLang="en-US" sz="2493" dirty="0"/>
              <a:t>エネルギ</a:t>
            </a:r>
            <a:r>
              <a:rPr lang="ja-JP" altLang="en-US" sz="2493" dirty="0" smtClean="0"/>
              <a:t>ーが熱エネルギーへと転換。</a:t>
            </a:r>
            <a:endParaRPr lang="en-US" altLang="ja-JP" sz="2493" dirty="0" smtClean="0"/>
          </a:p>
          <a:p>
            <a:r>
              <a:rPr lang="ja-JP" altLang="en-US" sz="2493" dirty="0" smtClean="0"/>
              <a:t> </a:t>
            </a:r>
            <a:r>
              <a:rPr lang="ja-JP" altLang="en-US" sz="2493" dirty="0"/>
              <a:t>⇒ </a:t>
            </a:r>
            <a:r>
              <a:rPr lang="ja-JP" altLang="en-US" sz="2493" dirty="0" smtClean="0"/>
              <a:t>密度と圧力が上昇</a:t>
            </a:r>
            <a:endParaRPr lang="ja-JP" altLang="en-US" sz="2493" dirty="0"/>
          </a:p>
        </p:txBody>
      </p:sp>
      <p:sp>
        <p:nvSpPr>
          <p:cNvPr id="1178639" name="Text Box 15"/>
          <p:cNvSpPr txBox="1">
            <a:spLocks noChangeArrowheads="1"/>
          </p:cNvSpPr>
          <p:nvPr/>
        </p:nvSpPr>
        <p:spPr bwMode="auto">
          <a:xfrm>
            <a:off x="8588742" y="1828344"/>
            <a:ext cx="8872106" cy="337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2493" dirty="0" smtClean="0"/>
              <a:t>上流の</a:t>
            </a:r>
            <a:r>
              <a:rPr lang="en-US" altLang="ja-JP" sz="2493" dirty="0" smtClean="0"/>
              <a:t> </a:t>
            </a:r>
            <a:r>
              <a:rPr lang="en-US" altLang="ja-JP" sz="2493" dirty="0"/>
              <a:t>n</a:t>
            </a:r>
            <a:r>
              <a:rPr lang="en-US" altLang="ja-JP" sz="2493" baseline="-25000" dirty="0"/>
              <a:t>1</a:t>
            </a:r>
            <a:r>
              <a:rPr lang="ja-JP" altLang="en-US" sz="2493" dirty="0" err="1"/>
              <a:t>、</a:t>
            </a:r>
            <a:r>
              <a:rPr lang="en-US" altLang="ja-JP" sz="2493" dirty="0"/>
              <a:t>T</a:t>
            </a:r>
            <a:r>
              <a:rPr lang="en-US" altLang="ja-JP" sz="2493" baseline="-25000" dirty="0"/>
              <a:t>1</a:t>
            </a:r>
            <a:r>
              <a:rPr lang="ja-JP" altLang="en-US" sz="2493" dirty="0" err="1"/>
              <a:t>、</a:t>
            </a:r>
            <a:r>
              <a:rPr lang="en-US" altLang="ja-JP" sz="2493" dirty="0" smtClean="0"/>
              <a:t>v</a:t>
            </a:r>
            <a:r>
              <a:rPr lang="en-US" altLang="ja-JP" sz="2493" baseline="-25000" dirty="0" smtClean="0"/>
              <a:t>1</a:t>
            </a:r>
            <a:r>
              <a:rPr lang="en-US" altLang="ja-JP" sz="2493" dirty="0" smtClean="0"/>
              <a:t> </a:t>
            </a:r>
            <a:r>
              <a:rPr lang="ja-JP" altLang="en-US" sz="2493" dirty="0" smtClean="0"/>
              <a:t>が与えられた時に下流の </a:t>
            </a:r>
            <a:r>
              <a:rPr lang="en-US" altLang="ja-JP" sz="2493" dirty="0" smtClean="0"/>
              <a:t>n</a:t>
            </a:r>
            <a:r>
              <a:rPr lang="en-US" altLang="ja-JP" sz="2493" baseline="-25000" dirty="0" smtClean="0"/>
              <a:t>2</a:t>
            </a:r>
            <a:r>
              <a:rPr lang="ja-JP" altLang="en-US" sz="2493" dirty="0" err="1"/>
              <a:t>、</a:t>
            </a:r>
            <a:r>
              <a:rPr lang="en-US" altLang="ja-JP" sz="2493" dirty="0"/>
              <a:t>T</a:t>
            </a:r>
            <a:r>
              <a:rPr lang="en-US" altLang="ja-JP" sz="2493" baseline="-25000" dirty="0"/>
              <a:t>2</a:t>
            </a:r>
            <a:r>
              <a:rPr lang="ja-JP" altLang="en-US" sz="2493" dirty="0" err="1"/>
              <a:t>、</a:t>
            </a:r>
            <a:r>
              <a:rPr lang="en-US" altLang="ja-JP" sz="2493" dirty="0" smtClean="0"/>
              <a:t>v</a:t>
            </a:r>
            <a:r>
              <a:rPr lang="en-US" altLang="ja-JP" sz="2493" baseline="-25000" dirty="0" smtClean="0"/>
              <a:t>2</a:t>
            </a:r>
            <a:r>
              <a:rPr lang="ja-JP" altLang="en-US" sz="2493" dirty="0"/>
              <a:t> </a:t>
            </a:r>
            <a:r>
              <a:rPr lang="ja-JP" altLang="en-US" sz="2493" dirty="0" smtClean="0"/>
              <a:t>がどうなる？という問題</a:t>
            </a:r>
            <a:endParaRPr lang="ja-JP" altLang="en-US" sz="2493" dirty="0"/>
          </a:p>
          <a:p>
            <a:endParaRPr lang="ja-JP" altLang="en-US" sz="2493" dirty="0"/>
          </a:p>
          <a:p>
            <a:r>
              <a:rPr lang="ja-JP" altLang="en-US" sz="2769" dirty="0" smtClean="0"/>
              <a:t>粒子数：</a:t>
            </a:r>
            <a:endParaRPr lang="ja-JP" altLang="en-US" sz="2769" dirty="0"/>
          </a:p>
          <a:p>
            <a:endParaRPr lang="ja-JP" altLang="en-US" sz="2769" dirty="0"/>
          </a:p>
          <a:p>
            <a:r>
              <a:rPr lang="ja-JP" altLang="en-US" sz="2769" dirty="0" smtClean="0"/>
              <a:t>運動量：</a:t>
            </a:r>
            <a:endParaRPr lang="ja-JP" altLang="en-US" sz="2769" dirty="0"/>
          </a:p>
          <a:p>
            <a:endParaRPr lang="ja-JP" altLang="en-US" sz="2769" dirty="0"/>
          </a:p>
          <a:p>
            <a:r>
              <a:rPr lang="ja-JP" altLang="en-US" sz="2769" dirty="0" smtClean="0"/>
              <a:t>エネルギー：</a:t>
            </a:r>
            <a:endParaRPr lang="ja-JP" altLang="en-US" sz="2769" baseline="-25000" dirty="0"/>
          </a:p>
        </p:txBody>
      </p:sp>
      <p:graphicFrame>
        <p:nvGraphicFramePr>
          <p:cNvPr id="1178640" name="Object 16"/>
          <p:cNvGraphicFramePr>
            <a:graphicFrameLocks noChangeAspect="1"/>
          </p:cNvGraphicFramePr>
          <p:nvPr>
            <p:extLst>
              <p:ext uri="{D42A27DB-BD31-4B8C-83A1-F6EECF244321}">
                <p14:modId xmlns:p14="http://schemas.microsoft.com/office/powerpoint/2010/main" val="1748090891"/>
              </p:ext>
            </p:extLst>
          </p:nvPr>
        </p:nvGraphicFramePr>
        <p:xfrm>
          <a:off x="11025785" y="2882867"/>
          <a:ext cx="630750" cy="461525"/>
        </p:xfrm>
        <a:graphic>
          <a:graphicData uri="http://schemas.openxmlformats.org/presentationml/2006/ole">
            <mc:AlternateContent xmlns:mc="http://schemas.openxmlformats.org/markup-compatibility/2006">
              <mc:Choice xmlns:v="urn:schemas-microsoft-com:vml" Requires="v">
                <p:oleObj spid="_x0000_s66314" name="数式" r:id="rId15" imgW="190440" imgH="139680" progId="Equation.3">
                  <p:embed/>
                </p:oleObj>
              </mc:Choice>
              <mc:Fallback>
                <p:oleObj name="数式" r:id="rId15" imgW="190440" imgH="13968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25785" y="2882867"/>
                        <a:ext cx="630750" cy="46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78641" name="Object 17"/>
          <p:cNvGraphicFramePr>
            <a:graphicFrameLocks noChangeAspect="1"/>
          </p:cNvGraphicFramePr>
          <p:nvPr>
            <p:extLst>
              <p:ext uri="{D42A27DB-BD31-4B8C-83A1-F6EECF244321}">
                <p14:modId xmlns:p14="http://schemas.microsoft.com/office/powerpoint/2010/main" val="462822191"/>
              </p:ext>
            </p:extLst>
          </p:nvPr>
        </p:nvGraphicFramePr>
        <p:xfrm>
          <a:off x="11078011" y="3513634"/>
          <a:ext cx="1975765" cy="672508"/>
        </p:xfrm>
        <a:graphic>
          <a:graphicData uri="http://schemas.openxmlformats.org/presentationml/2006/ole">
            <mc:AlternateContent xmlns:mc="http://schemas.openxmlformats.org/markup-compatibility/2006">
              <mc:Choice xmlns:v="urn:schemas-microsoft-com:vml" Requires="v">
                <p:oleObj spid="_x0000_s66315" name="数式" r:id="rId17" imgW="596880" imgH="203040" progId="Equation.3">
                  <p:embed/>
                </p:oleObj>
              </mc:Choice>
              <mc:Fallback>
                <p:oleObj name="数式" r:id="rId17" imgW="596880" imgH="20304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078011" y="3513634"/>
                        <a:ext cx="1975765" cy="672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78642" name="Object 18"/>
          <p:cNvGraphicFramePr>
            <a:graphicFrameLocks noChangeAspect="1"/>
          </p:cNvGraphicFramePr>
          <p:nvPr>
            <p:extLst>
              <p:ext uri="{D42A27DB-BD31-4B8C-83A1-F6EECF244321}">
                <p14:modId xmlns:p14="http://schemas.microsoft.com/office/powerpoint/2010/main" val="2057195665"/>
              </p:ext>
            </p:extLst>
          </p:nvPr>
        </p:nvGraphicFramePr>
        <p:xfrm>
          <a:off x="11025785" y="4151476"/>
          <a:ext cx="3362538" cy="1386771"/>
        </p:xfrm>
        <a:graphic>
          <a:graphicData uri="http://schemas.openxmlformats.org/presentationml/2006/ole">
            <mc:AlternateContent xmlns:mc="http://schemas.openxmlformats.org/markup-compatibility/2006">
              <mc:Choice xmlns:v="urn:schemas-microsoft-com:vml" Requires="v">
                <p:oleObj spid="_x0000_s66316" name="数式" r:id="rId19" imgW="1015920" imgH="419040" progId="Equation.3">
                  <p:embed/>
                </p:oleObj>
              </mc:Choice>
              <mc:Fallback>
                <p:oleObj name="数式" r:id="rId19" imgW="1015920" imgH="41904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025785" y="4151476"/>
                        <a:ext cx="3362538" cy="13867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78644" name="Object 20"/>
          <p:cNvGraphicFramePr>
            <a:graphicFrameLocks noChangeAspect="1"/>
          </p:cNvGraphicFramePr>
          <p:nvPr>
            <p:extLst>
              <p:ext uri="{D42A27DB-BD31-4B8C-83A1-F6EECF244321}">
                <p14:modId xmlns:p14="http://schemas.microsoft.com/office/powerpoint/2010/main" val="2216366604"/>
              </p:ext>
            </p:extLst>
          </p:nvPr>
        </p:nvGraphicFramePr>
        <p:xfrm>
          <a:off x="10824497" y="7487939"/>
          <a:ext cx="547236" cy="461525"/>
        </p:xfrm>
        <a:graphic>
          <a:graphicData uri="http://schemas.openxmlformats.org/presentationml/2006/ole">
            <mc:AlternateContent xmlns:mc="http://schemas.openxmlformats.org/markup-compatibility/2006">
              <mc:Choice xmlns:v="urn:schemas-microsoft-com:vml" Requires="v">
                <p:oleObj spid="_x0000_s66317" name="数式" r:id="rId21" imgW="164880" imgH="139680" progId="Equation.3">
                  <p:embed/>
                </p:oleObj>
              </mc:Choice>
              <mc:Fallback>
                <p:oleObj name="数式" r:id="rId21" imgW="164880" imgH="13968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824497" y="7487939"/>
                        <a:ext cx="547236" cy="46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78645" name="Text Box 21"/>
          <p:cNvSpPr txBox="1">
            <a:spLocks noChangeArrowheads="1"/>
          </p:cNvSpPr>
          <p:nvPr/>
        </p:nvSpPr>
        <p:spPr bwMode="auto">
          <a:xfrm>
            <a:off x="11376129" y="7417112"/>
            <a:ext cx="1814920" cy="43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215" dirty="0"/>
              <a:t>： </a:t>
            </a:r>
            <a:r>
              <a:rPr lang="ja-JP" altLang="en-US" sz="2215" dirty="0" smtClean="0"/>
              <a:t>陽子の質量</a:t>
            </a:r>
            <a:endParaRPr lang="ja-JP" altLang="en-US" sz="2215" dirty="0"/>
          </a:p>
        </p:txBody>
      </p:sp>
      <p:graphicFrame>
        <p:nvGraphicFramePr>
          <p:cNvPr id="1178646" name="Object 22"/>
          <p:cNvGraphicFramePr>
            <a:graphicFrameLocks noChangeAspect="1"/>
          </p:cNvGraphicFramePr>
          <p:nvPr>
            <p:extLst>
              <p:ext uri="{D42A27DB-BD31-4B8C-83A1-F6EECF244321}">
                <p14:modId xmlns:p14="http://schemas.microsoft.com/office/powerpoint/2010/main" val="1055239940"/>
              </p:ext>
            </p:extLst>
          </p:nvPr>
        </p:nvGraphicFramePr>
        <p:xfrm>
          <a:off x="10824498" y="8186818"/>
          <a:ext cx="419767" cy="714265"/>
        </p:xfrm>
        <a:graphic>
          <a:graphicData uri="http://schemas.openxmlformats.org/presentationml/2006/ole">
            <mc:AlternateContent xmlns:mc="http://schemas.openxmlformats.org/markup-compatibility/2006">
              <mc:Choice xmlns:v="urn:schemas-microsoft-com:vml" Requires="v">
                <p:oleObj spid="_x0000_s66318" name="数式" r:id="rId23" imgW="126720" imgH="215640" progId="Equation.3">
                  <p:embed/>
                </p:oleObj>
              </mc:Choice>
              <mc:Fallback>
                <p:oleObj name="数式" r:id="rId23" imgW="126720" imgH="21564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824498" y="8186818"/>
                        <a:ext cx="419767" cy="7142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78647" name="Text Box 23"/>
          <p:cNvSpPr txBox="1">
            <a:spLocks noChangeArrowheads="1"/>
          </p:cNvSpPr>
          <p:nvPr/>
        </p:nvSpPr>
        <p:spPr bwMode="auto">
          <a:xfrm>
            <a:off x="11371733" y="8285218"/>
            <a:ext cx="19704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215" dirty="0" smtClean="0"/>
              <a:t>：</a:t>
            </a:r>
            <a:r>
              <a:rPr lang="ja-JP" altLang="en-US" sz="2400" b="1" dirty="0" smtClean="0"/>
              <a:t>比熱比</a:t>
            </a:r>
            <a:r>
              <a:rPr lang="en-US" altLang="ja-JP" sz="2400" dirty="0" smtClean="0"/>
              <a:t>, </a:t>
            </a:r>
            <a:r>
              <a:rPr lang="en-US" altLang="ja-JP" sz="2215" dirty="0"/>
              <a:t>5/3</a:t>
            </a:r>
          </a:p>
        </p:txBody>
      </p:sp>
      <p:sp>
        <p:nvSpPr>
          <p:cNvPr id="2" name="テキスト ボックス 1"/>
          <p:cNvSpPr txBox="1"/>
          <p:nvPr/>
        </p:nvSpPr>
        <p:spPr>
          <a:xfrm>
            <a:off x="4733387" y="1682222"/>
            <a:ext cx="2624436" cy="507831"/>
          </a:xfrm>
          <a:prstGeom prst="rect">
            <a:avLst/>
          </a:prstGeom>
          <a:noFill/>
        </p:spPr>
        <p:txBody>
          <a:bodyPr wrap="none" rtlCol="0">
            <a:spAutoFit/>
          </a:bodyPr>
          <a:lstStyle/>
          <a:p>
            <a:r>
              <a:rPr kumimoji="1" lang="ja-JP" altLang="en-US" sz="2700" dirty="0" smtClean="0">
                <a:solidFill>
                  <a:srgbClr val="3333FF"/>
                </a:solidFill>
              </a:rPr>
              <a:t>上流</a:t>
            </a:r>
            <a:r>
              <a:rPr kumimoji="1" lang="en-US" altLang="ja-JP" sz="2700" dirty="0" smtClean="0">
                <a:solidFill>
                  <a:srgbClr val="3333FF"/>
                </a:solidFill>
              </a:rPr>
              <a:t> (</a:t>
            </a:r>
            <a:r>
              <a:rPr kumimoji="1" lang="ja-JP" altLang="en-US" sz="2700" dirty="0" smtClean="0">
                <a:solidFill>
                  <a:srgbClr val="3333FF"/>
                </a:solidFill>
              </a:rPr>
              <a:t>星間物質</a:t>
            </a:r>
            <a:r>
              <a:rPr kumimoji="1" lang="en-US" altLang="ja-JP" sz="2700" dirty="0" smtClean="0">
                <a:solidFill>
                  <a:srgbClr val="3333FF"/>
                </a:solidFill>
              </a:rPr>
              <a:t>)</a:t>
            </a:r>
            <a:endParaRPr kumimoji="1" lang="ja-JP" altLang="en-US" sz="2700" dirty="0">
              <a:solidFill>
                <a:srgbClr val="3333FF"/>
              </a:solidFill>
            </a:endParaRPr>
          </a:p>
        </p:txBody>
      </p:sp>
      <p:sp>
        <p:nvSpPr>
          <p:cNvPr id="23" name="テキスト ボックス 22"/>
          <p:cNvSpPr txBox="1"/>
          <p:nvPr/>
        </p:nvSpPr>
        <p:spPr>
          <a:xfrm>
            <a:off x="2704909" y="1687453"/>
            <a:ext cx="877163" cy="507831"/>
          </a:xfrm>
          <a:prstGeom prst="rect">
            <a:avLst/>
          </a:prstGeom>
          <a:noFill/>
        </p:spPr>
        <p:txBody>
          <a:bodyPr wrap="none" rtlCol="0">
            <a:spAutoFit/>
          </a:bodyPr>
          <a:lstStyle/>
          <a:p>
            <a:r>
              <a:rPr lang="ja-JP" altLang="en-US" sz="2700" dirty="0" smtClean="0">
                <a:solidFill>
                  <a:srgbClr val="3333FF"/>
                </a:solidFill>
              </a:rPr>
              <a:t>下流</a:t>
            </a:r>
            <a:endParaRPr kumimoji="1" lang="ja-JP" altLang="en-US" sz="2700" dirty="0">
              <a:solidFill>
                <a:srgbClr val="3333FF"/>
              </a:solidFill>
            </a:endParaRPr>
          </a:p>
        </p:txBody>
      </p:sp>
      <p:sp>
        <p:nvSpPr>
          <p:cNvPr id="24" name="Text Box 19"/>
          <p:cNvSpPr txBox="1">
            <a:spLocks noChangeArrowheads="1"/>
          </p:cNvSpPr>
          <p:nvPr/>
        </p:nvSpPr>
        <p:spPr bwMode="auto">
          <a:xfrm>
            <a:off x="8606101" y="6047609"/>
            <a:ext cx="56477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700" dirty="0"/>
              <a:t>以上の流束</a:t>
            </a:r>
            <a:r>
              <a:rPr lang="en-US" altLang="ja-JP" sz="2700" dirty="0"/>
              <a:t>3</a:t>
            </a:r>
            <a:r>
              <a:rPr lang="ja-JP" altLang="en-US" sz="2700" dirty="0"/>
              <a:t>本の保存則から求まる。</a:t>
            </a:r>
          </a:p>
          <a:p>
            <a:r>
              <a:rPr lang="ja-JP" altLang="en-US" sz="2700" dirty="0"/>
              <a:t> ここで</a:t>
            </a:r>
          </a:p>
        </p:txBody>
      </p:sp>
      <p:pic>
        <p:nvPicPr>
          <p:cNvPr id="3" name="図 2"/>
          <p:cNvPicPr>
            <a:picLocks noChangeAspect="1"/>
          </p:cNvPicPr>
          <p:nvPr/>
        </p:nvPicPr>
        <p:blipFill>
          <a:blip r:embed="rId25"/>
          <a:stretch>
            <a:fillRect/>
          </a:stretch>
        </p:blipFill>
        <p:spPr>
          <a:xfrm>
            <a:off x="4083269" y="8683158"/>
            <a:ext cx="2997225" cy="602640"/>
          </a:xfrm>
          <a:prstGeom prst="rect">
            <a:avLst/>
          </a:prstGeom>
        </p:spPr>
      </p:pic>
      <p:cxnSp>
        <p:nvCxnSpPr>
          <p:cNvPr id="5" name="直線コネクタ 4"/>
          <p:cNvCxnSpPr/>
          <p:nvPr/>
        </p:nvCxnSpPr>
        <p:spPr bwMode="auto">
          <a:xfrm>
            <a:off x="5118160" y="9178920"/>
            <a:ext cx="650529"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直線コネクタ 6"/>
          <p:cNvCxnSpPr/>
          <p:nvPr/>
        </p:nvCxnSpPr>
        <p:spPr bwMode="auto">
          <a:xfrm>
            <a:off x="5343896" y="9179626"/>
            <a:ext cx="174253" cy="23750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テキスト ボックス 7"/>
          <p:cNvSpPr txBox="1"/>
          <p:nvPr/>
        </p:nvSpPr>
        <p:spPr>
          <a:xfrm>
            <a:off x="4992793" y="9417132"/>
            <a:ext cx="9124614" cy="461665"/>
          </a:xfrm>
          <a:prstGeom prst="rect">
            <a:avLst/>
          </a:prstGeom>
          <a:noFill/>
        </p:spPr>
        <p:txBody>
          <a:bodyPr wrap="none" rtlCol="0">
            <a:spAutoFit/>
          </a:bodyPr>
          <a:lstStyle/>
          <a:p>
            <a:r>
              <a:rPr kumimoji="1" lang="ja-JP" altLang="en-US" sz="2400" dirty="0" smtClean="0"/>
              <a:t>エントロピー生成＝散逸：摩擦、粘性、熱伝導、電気抵抗、放射、吸収</a:t>
            </a:r>
          </a:p>
        </p:txBody>
      </p:sp>
    </p:spTree>
    <p:extLst>
      <p:ext uri="{BB962C8B-B14F-4D97-AF65-F5344CB8AC3E}">
        <p14:creationId xmlns:p14="http://schemas.microsoft.com/office/powerpoint/2010/main" val="13824986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674" name="Rectangle 2"/>
          <p:cNvSpPr>
            <a:spLocks noGrp="1" noChangeArrowheads="1"/>
          </p:cNvSpPr>
          <p:nvPr>
            <p:ph type="title"/>
          </p:nvPr>
        </p:nvSpPr>
        <p:spPr/>
        <p:txBody>
          <a:bodyPr/>
          <a:lstStyle/>
          <a:p>
            <a:r>
              <a:rPr lang="ja-JP" altLang="en-US" dirty="0"/>
              <a:t>衝撃波のジャンプ条件</a:t>
            </a:r>
          </a:p>
        </p:txBody>
      </p:sp>
      <p:sp>
        <p:nvSpPr>
          <p:cNvPr id="1180676" name="Text Box 4"/>
          <p:cNvSpPr txBox="1">
            <a:spLocks noChangeArrowheads="1"/>
          </p:cNvSpPr>
          <p:nvPr/>
        </p:nvSpPr>
        <p:spPr bwMode="auto">
          <a:xfrm>
            <a:off x="1541588" y="1918818"/>
            <a:ext cx="1931939" cy="51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769" dirty="0" smtClean="0"/>
              <a:t>上流の音速</a:t>
            </a:r>
            <a:endParaRPr lang="ja-JP" altLang="en-US" sz="2769" dirty="0"/>
          </a:p>
        </p:txBody>
      </p:sp>
      <p:graphicFrame>
        <p:nvGraphicFramePr>
          <p:cNvPr id="1180677" name="Object 5"/>
          <p:cNvGraphicFramePr>
            <a:graphicFrameLocks noChangeAspect="1"/>
          </p:cNvGraphicFramePr>
          <p:nvPr>
            <p:extLst/>
          </p:nvPr>
        </p:nvGraphicFramePr>
        <p:xfrm>
          <a:off x="1932512" y="2468210"/>
          <a:ext cx="4949305" cy="1237326"/>
        </p:xfrm>
        <a:graphic>
          <a:graphicData uri="http://schemas.openxmlformats.org/presentationml/2006/ole">
            <mc:AlternateContent xmlns:mc="http://schemas.openxmlformats.org/markup-compatibility/2006">
              <mc:Choice xmlns:v="urn:schemas-microsoft-com:vml" Requires="v">
                <p:oleObj spid="_x0000_s67114" name="数式" r:id="rId3" imgW="1879560" imgH="469800" progId="Equation.3">
                  <p:embed/>
                </p:oleObj>
              </mc:Choice>
              <mc:Fallback>
                <p:oleObj name="数式" r:id="rId3" imgW="1879560" imgH="469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2512" y="2468210"/>
                        <a:ext cx="4949305" cy="1237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80678" name="Text Box 6"/>
          <p:cNvSpPr txBox="1">
            <a:spLocks noChangeArrowheads="1"/>
          </p:cNvSpPr>
          <p:nvPr/>
        </p:nvSpPr>
        <p:spPr bwMode="auto">
          <a:xfrm>
            <a:off x="1789251" y="3827606"/>
            <a:ext cx="1436612" cy="51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769" dirty="0" smtClean="0"/>
              <a:t>マッハ数</a:t>
            </a:r>
            <a:endParaRPr lang="ja-JP" altLang="en-US" sz="2769" dirty="0"/>
          </a:p>
        </p:txBody>
      </p:sp>
      <p:graphicFrame>
        <p:nvGraphicFramePr>
          <p:cNvPr id="1180679" name="Object 7"/>
          <p:cNvGraphicFramePr>
            <a:graphicFrameLocks noChangeAspect="1"/>
          </p:cNvGraphicFramePr>
          <p:nvPr>
            <p:extLst/>
          </p:nvPr>
        </p:nvGraphicFramePr>
        <p:xfrm>
          <a:off x="3473527" y="3566610"/>
          <a:ext cx="1340621" cy="1167000"/>
        </p:xfrm>
        <a:graphic>
          <a:graphicData uri="http://schemas.openxmlformats.org/presentationml/2006/ole">
            <mc:AlternateContent xmlns:mc="http://schemas.openxmlformats.org/markup-compatibility/2006">
              <mc:Choice xmlns:v="urn:schemas-microsoft-com:vml" Requires="v">
                <p:oleObj spid="_x0000_s67115" name="数式" r:id="rId5" imgW="495000" imgH="431640" progId="Equation.3">
                  <p:embed/>
                </p:oleObj>
              </mc:Choice>
              <mc:Fallback>
                <p:oleObj name="数式" r:id="rId5" imgW="49500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3527" y="3566610"/>
                        <a:ext cx="1340621" cy="116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80680" name="Text Box 8"/>
          <p:cNvSpPr txBox="1">
            <a:spLocks noChangeArrowheads="1"/>
          </p:cNvSpPr>
          <p:nvPr/>
        </p:nvSpPr>
        <p:spPr bwMode="auto">
          <a:xfrm>
            <a:off x="1753510" y="4859393"/>
            <a:ext cx="5607625" cy="475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93" dirty="0"/>
              <a:t>（</a:t>
            </a:r>
            <a:r>
              <a:rPr lang="en-US" altLang="ja-JP" sz="2493" dirty="0"/>
              <a:t>v</a:t>
            </a:r>
            <a:r>
              <a:rPr lang="en-US" altLang="ja-JP" sz="2493" baseline="-25000" dirty="0"/>
              <a:t>1</a:t>
            </a:r>
            <a:r>
              <a:rPr lang="ja-JP" altLang="en-US" sz="2493" dirty="0"/>
              <a:t> </a:t>
            </a:r>
            <a:r>
              <a:rPr lang="ja-JP" altLang="en-US" sz="2493" dirty="0" smtClean="0"/>
              <a:t>は星間物質静止系での波面の速度）</a:t>
            </a:r>
            <a:endParaRPr lang="ja-JP" altLang="en-US" sz="2493" dirty="0"/>
          </a:p>
        </p:txBody>
      </p:sp>
      <p:graphicFrame>
        <p:nvGraphicFramePr>
          <p:cNvPr id="1180681" name="Object 9"/>
          <p:cNvGraphicFramePr>
            <a:graphicFrameLocks noChangeAspect="1"/>
          </p:cNvGraphicFramePr>
          <p:nvPr>
            <p:extLst/>
          </p:nvPr>
        </p:nvGraphicFramePr>
        <p:xfrm>
          <a:off x="1829382" y="5730493"/>
          <a:ext cx="3758132" cy="1230733"/>
        </p:xfrm>
        <a:graphic>
          <a:graphicData uri="http://schemas.openxmlformats.org/presentationml/2006/ole">
            <mc:AlternateContent xmlns:mc="http://schemas.openxmlformats.org/markup-compatibility/2006">
              <mc:Choice xmlns:v="urn:schemas-microsoft-com:vml" Requires="v">
                <p:oleObj spid="_x0000_s67116" name="数式" r:id="rId7" imgW="1396800" imgH="457200" progId="Equation.3">
                  <p:embed/>
                </p:oleObj>
              </mc:Choice>
              <mc:Fallback>
                <p:oleObj name="数式" r:id="rId7" imgW="1396800" imgH="457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9382" y="5730493"/>
                        <a:ext cx="3758132" cy="12307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80682" name="Rectangle 10"/>
          <p:cNvSpPr>
            <a:spLocks noChangeArrowheads="1"/>
          </p:cNvSpPr>
          <p:nvPr/>
        </p:nvSpPr>
        <p:spPr bwMode="auto">
          <a:xfrm>
            <a:off x="1241650" y="1736984"/>
            <a:ext cx="6134656" cy="379571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493"/>
          </a:p>
        </p:txBody>
      </p:sp>
      <p:graphicFrame>
        <p:nvGraphicFramePr>
          <p:cNvPr id="1180683" name="Object 11"/>
          <p:cNvGraphicFramePr>
            <a:graphicFrameLocks noChangeAspect="1"/>
          </p:cNvGraphicFramePr>
          <p:nvPr>
            <p:extLst/>
          </p:nvPr>
        </p:nvGraphicFramePr>
        <p:xfrm>
          <a:off x="4236182" y="7245088"/>
          <a:ext cx="2610913" cy="586796"/>
        </p:xfrm>
        <a:graphic>
          <a:graphicData uri="http://schemas.openxmlformats.org/presentationml/2006/ole">
            <mc:AlternateContent xmlns:mc="http://schemas.openxmlformats.org/markup-compatibility/2006">
              <mc:Choice xmlns:v="urn:schemas-microsoft-com:vml" Requires="v">
                <p:oleObj spid="_x0000_s67117" name="数式" r:id="rId9" imgW="965160" imgH="215640" progId="Equation.3">
                  <p:embed/>
                </p:oleObj>
              </mc:Choice>
              <mc:Fallback>
                <p:oleObj name="数式" r:id="rId9" imgW="965160" imgH="2156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36182" y="7245088"/>
                        <a:ext cx="2610913" cy="586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80684" name="Object 12"/>
          <p:cNvGraphicFramePr>
            <a:graphicFrameLocks noChangeAspect="1"/>
          </p:cNvGraphicFramePr>
          <p:nvPr>
            <p:extLst/>
          </p:nvPr>
        </p:nvGraphicFramePr>
        <p:xfrm>
          <a:off x="2423688" y="8250493"/>
          <a:ext cx="1604349" cy="1127439"/>
        </p:xfrm>
        <a:graphic>
          <a:graphicData uri="http://schemas.openxmlformats.org/presentationml/2006/ole">
            <mc:AlternateContent xmlns:mc="http://schemas.openxmlformats.org/markup-compatibility/2006">
              <mc:Choice xmlns:v="urn:schemas-microsoft-com:vml" Requires="v">
                <p:oleObj spid="_x0000_s67118" name="数式" r:id="rId11" imgW="596880" imgH="419040" progId="Equation.3">
                  <p:embed/>
                </p:oleObj>
              </mc:Choice>
              <mc:Fallback>
                <p:oleObj name="数式" r:id="rId11" imgW="596880" imgH="4190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23688" y="8250493"/>
                        <a:ext cx="1604349" cy="1127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80686" name="Object 14"/>
          <p:cNvGraphicFramePr>
            <a:graphicFrameLocks noChangeAspect="1"/>
          </p:cNvGraphicFramePr>
          <p:nvPr>
            <p:extLst/>
          </p:nvPr>
        </p:nvGraphicFramePr>
        <p:xfrm>
          <a:off x="8631921" y="1337516"/>
          <a:ext cx="4237239" cy="1162604"/>
        </p:xfrm>
        <a:graphic>
          <a:graphicData uri="http://schemas.openxmlformats.org/presentationml/2006/ole">
            <mc:AlternateContent xmlns:mc="http://schemas.openxmlformats.org/markup-compatibility/2006">
              <mc:Choice xmlns:v="urn:schemas-microsoft-com:vml" Requires="v">
                <p:oleObj spid="_x0000_s67119" name="数式" r:id="rId13" imgW="1574640" imgH="431640" progId="Equation.3">
                  <p:embed/>
                </p:oleObj>
              </mc:Choice>
              <mc:Fallback>
                <p:oleObj name="数式" r:id="rId13" imgW="1574640" imgH="43164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31921" y="1337516"/>
                        <a:ext cx="4237239" cy="11626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80688" name="Object 16"/>
          <p:cNvGraphicFramePr>
            <a:graphicFrameLocks noChangeAspect="1"/>
          </p:cNvGraphicFramePr>
          <p:nvPr>
            <p:extLst/>
          </p:nvPr>
        </p:nvGraphicFramePr>
        <p:xfrm>
          <a:off x="10750540" y="3086873"/>
          <a:ext cx="3861426" cy="2529597"/>
        </p:xfrm>
        <a:graphic>
          <a:graphicData uri="http://schemas.openxmlformats.org/presentationml/2006/ole">
            <mc:AlternateContent xmlns:mc="http://schemas.openxmlformats.org/markup-compatibility/2006">
              <mc:Choice xmlns:v="urn:schemas-microsoft-com:vml" Requires="v">
                <p:oleObj spid="_x0000_s67120" name="数式" r:id="rId15" imgW="1434960" imgH="939600" progId="Equation.3">
                  <p:embed/>
                </p:oleObj>
              </mc:Choice>
              <mc:Fallback>
                <p:oleObj name="数式" r:id="rId15" imgW="1434960" imgH="9396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750540" y="3086873"/>
                        <a:ext cx="3861426" cy="25295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 name="Object 32"/>
          <p:cNvGraphicFramePr>
            <a:graphicFrameLocks noChangeAspect="1"/>
          </p:cNvGraphicFramePr>
          <p:nvPr>
            <p:extLst/>
          </p:nvPr>
        </p:nvGraphicFramePr>
        <p:xfrm>
          <a:off x="14255653" y="1041282"/>
          <a:ext cx="2649570" cy="1528486"/>
        </p:xfrm>
        <a:graphic>
          <a:graphicData uri="http://schemas.openxmlformats.org/presentationml/2006/ole">
            <mc:AlternateContent xmlns:mc="http://schemas.openxmlformats.org/markup-compatibility/2006">
              <mc:Choice xmlns:v="urn:schemas-microsoft-com:vml" Requires="v">
                <p:oleObj spid="_x0000_s67121" name="数式" r:id="rId17" imgW="749160" imgH="431640" progId="Equation.3">
                  <p:embed/>
                </p:oleObj>
              </mc:Choice>
              <mc:Fallback>
                <p:oleObj name="数式" r:id="rId17" imgW="749160" imgH="43164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255653" y="1041282"/>
                        <a:ext cx="2649570" cy="1528486"/>
                      </a:xfrm>
                      <a:prstGeom prst="rect">
                        <a:avLst/>
                      </a:prstGeom>
                      <a:noFill/>
                      <a:ln>
                        <a:noFill/>
                      </a:ln>
                      <a:effectLst/>
                      <a:extLst/>
                    </p:spPr>
                  </p:pic>
                </p:oleObj>
              </mc:Fallback>
            </mc:AlternateContent>
          </a:graphicData>
        </a:graphic>
      </p:graphicFrame>
      <p:sp>
        <p:nvSpPr>
          <p:cNvPr id="2" name="テキスト ボックス 1"/>
          <p:cNvSpPr txBox="1"/>
          <p:nvPr/>
        </p:nvSpPr>
        <p:spPr>
          <a:xfrm>
            <a:off x="8631921" y="6190735"/>
            <a:ext cx="7693132" cy="507831"/>
          </a:xfrm>
          <a:prstGeom prst="rect">
            <a:avLst/>
          </a:prstGeom>
          <a:noFill/>
        </p:spPr>
        <p:txBody>
          <a:bodyPr wrap="none" rtlCol="0">
            <a:spAutoFit/>
          </a:bodyPr>
          <a:lstStyle/>
          <a:p>
            <a:r>
              <a:rPr kumimoji="1" lang="ja-JP" altLang="en-US" sz="2700" dirty="0" smtClean="0"/>
              <a:t>相対速度（上流（下流）から見た下流（上流）の速度）</a:t>
            </a:r>
          </a:p>
        </p:txBody>
      </p:sp>
      <mc:AlternateContent xmlns:mc="http://schemas.openxmlformats.org/markup-compatibility/2006" xmlns:a14="http://schemas.microsoft.com/office/drawing/2010/main">
        <mc:Choice Requires="a14">
          <p:sp>
            <p:nvSpPr>
              <p:cNvPr id="3" name="テキスト ボックス 2"/>
              <p:cNvSpPr txBox="1"/>
              <p:nvPr/>
            </p:nvSpPr>
            <p:spPr>
              <a:xfrm>
                <a:off x="9329351" y="7019914"/>
                <a:ext cx="3867341" cy="10371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600" b="0" i="1" smtClean="0">
                          <a:latin typeface="Cambria Math" panose="02040503050406030204" pitchFamily="18" charset="0"/>
                        </a:rPr>
                        <m:t>𝑣</m:t>
                      </m:r>
                      <m:r>
                        <a:rPr kumimoji="1" lang="en-US" altLang="ja-JP" sz="3600" b="0" i="1" smtClean="0">
                          <a:latin typeface="Cambria Math" panose="02040503050406030204" pitchFamily="18" charset="0"/>
                        </a:rPr>
                        <m:t>≡</m:t>
                      </m:r>
                      <m:sSub>
                        <m:sSubPr>
                          <m:ctrlPr>
                            <a:rPr kumimoji="1" lang="en-US" altLang="ja-JP" sz="3600" b="0" i="1" smtClean="0">
                              <a:latin typeface="Cambria Math" panose="02040503050406030204" pitchFamily="18" charset="0"/>
                            </a:rPr>
                          </m:ctrlPr>
                        </m:sSubPr>
                        <m:e>
                          <m:r>
                            <a:rPr kumimoji="1" lang="en-US" altLang="ja-JP" sz="3600" b="0" i="1" smtClean="0">
                              <a:latin typeface="Cambria Math" panose="02040503050406030204" pitchFamily="18" charset="0"/>
                            </a:rPr>
                            <m:t>𝑣</m:t>
                          </m:r>
                        </m:e>
                        <m:sub>
                          <m:r>
                            <a:rPr kumimoji="1" lang="en-US" altLang="ja-JP" sz="3600" b="0" i="1" smtClean="0">
                              <a:latin typeface="Cambria Math" panose="02040503050406030204" pitchFamily="18" charset="0"/>
                            </a:rPr>
                            <m:t>2</m:t>
                          </m:r>
                        </m:sub>
                      </m:sSub>
                      <m:r>
                        <a:rPr kumimoji="1" lang="en-US" altLang="ja-JP" sz="3600" b="0" i="1" smtClean="0">
                          <a:latin typeface="Cambria Math" panose="02040503050406030204" pitchFamily="18" charset="0"/>
                        </a:rPr>
                        <m:t>−</m:t>
                      </m:r>
                      <m:sSub>
                        <m:sSubPr>
                          <m:ctrlPr>
                            <a:rPr kumimoji="1" lang="en-US" altLang="ja-JP" sz="3600" b="0" i="1" smtClean="0">
                              <a:latin typeface="Cambria Math" panose="02040503050406030204" pitchFamily="18" charset="0"/>
                            </a:rPr>
                          </m:ctrlPr>
                        </m:sSubPr>
                        <m:e>
                          <m:r>
                            <a:rPr kumimoji="1" lang="en-US" altLang="ja-JP" sz="3600" b="0" i="1" smtClean="0">
                              <a:latin typeface="Cambria Math" panose="02040503050406030204" pitchFamily="18" charset="0"/>
                            </a:rPr>
                            <m:t>𝑣</m:t>
                          </m:r>
                        </m:e>
                        <m:sub>
                          <m:r>
                            <a:rPr kumimoji="1" lang="en-US" altLang="ja-JP" sz="3600" b="0" i="1" smtClean="0">
                              <a:latin typeface="Cambria Math" panose="02040503050406030204" pitchFamily="18" charset="0"/>
                            </a:rPr>
                            <m:t>1</m:t>
                          </m:r>
                        </m:sub>
                      </m:sSub>
                      <m:r>
                        <a:rPr kumimoji="1" lang="en-US" altLang="ja-JP" sz="3600" b="0" i="1" smtClean="0">
                          <a:latin typeface="Cambria Math" panose="02040503050406030204" pitchFamily="18" charset="0"/>
                        </a:rPr>
                        <m:t>=</m:t>
                      </m:r>
                      <m:f>
                        <m:fPr>
                          <m:ctrlPr>
                            <a:rPr kumimoji="1" lang="en-US" altLang="ja-JP" sz="3600" b="0" i="1" smtClean="0">
                              <a:latin typeface="Cambria Math" panose="02040503050406030204" pitchFamily="18" charset="0"/>
                            </a:rPr>
                          </m:ctrlPr>
                        </m:fPr>
                        <m:num>
                          <m:r>
                            <a:rPr kumimoji="1" lang="en-US" altLang="ja-JP" sz="3600" b="0" i="1" smtClean="0">
                              <a:latin typeface="Cambria Math" panose="02040503050406030204" pitchFamily="18" charset="0"/>
                            </a:rPr>
                            <m:t>3</m:t>
                          </m:r>
                        </m:num>
                        <m:den>
                          <m:r>
                            <a:rPr kumimoji="1" lang="en-US" altLang="ja-JP" sz="3600" b="0" i="1" smtClean="0">
                              <a:latin typeface="Cambria Math" panose="02040503050406030204" pitchFamily="18" charset="0"/>
                            </a:rPr>
                            <m:t>4</m:t>
                          </m:r>
                        </m:den>
                      </m:f>
                      <m:sSub>
                        <m:sSubPr>
                          <m:ctrlPr>
                            <a:rPr kumimoji="1" lang="en-US" altLang="ja-JP" sz="3600" i="1">
                              <a:latin typeface="Cambria Math" panose="02040503050406030204" pitchFamily="18" charset="0"/>
                            </a:rPr>
                          </m:ctrlPr>
                        </m:sSubPr>
                        <m:e>
                          <m:r>
                            <a:rPr kumimoji="1" lang="en-US" altLang="ja-JP" sz="3600" i="1">
                              <a:latin typeface="Cambria Math" panose="02040503050406030204" pitchFamily="18" charset="0"/>
                            </a:rPr>
                            <m:t>𝑣</m:t>
                          </m:r>
                        </m:e>
                        <m:sub>
                          <m:r>
                            <a:rPr kumimoji="1" lang="en-US" altLang="ja-JP" sz="3600" i="1">
                              <a:latin typeface="Cambria Math" panose="02040503050406030204" pitchFamily="18" charset="0"/>
                            </a:rPr>
                            <m:t>1</m:t>
                          </m:r>
                        </m:sub>
                      </m:sSub>
                    </m:oMath>
                  </m:oMathPara>
                </a14:m>
                <a:endParaRPr kumimoji="1" lang="ja-JP" altLang="en-US" sz="3600" dirty="0" smtClean="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9329351" y="7019914"/>
                <a:ext cx="3867341" cy="1037143"/>
              </a:xfrm>
              <a:prstGeom prst="rect">
                <a:avLst/>
              </a:prstGeom>
              <a:blipFill rotWithShape="0">
                <a:blip r:embed="rId19"/>
                <a:stretch>
                  <a:fillRect/>
                </a:stretch>
              </a:blipFill>
            </p:spPr>
            <p:txBody>
              <a:bodyPr/>
              <a:lstStyle/>
              <a:p>
                <a:r>
                  <a:rPr lang="ja-JP" altLang="en-US">
                    <a:noFill/>
                  </a:rPr>
                  <a:t> </a:t>
                </a:r>
              </a:p>
            </p:txBody>
          </p:sp>
        </mc:Fallback>
      </mc:AlternateContent>
      <p:sp>
        <p:nvSpPr>
          <p:cNvPr id="23" name="テキスト ボックス 22"/>
          <p:cNvSpPr txBox="1"/>
          <p:nvPr/>
        </p:nvSpPr>
        <p:spPr>
          <a:xfrm>
            <a:off x="8631921" y="8250493"/>
            <a:ext cx="3884397" cy="507831"/>
          </a:xfrm>
          <a:prstGeom prst="rect">
            <a:avLst/>
          </a:prstGeom>
          <a:noFill/>
        </p:spPr>
        <p:txBody>
          <a:bodyPr wrap="none" rtlCol="0">
            <a:spAutoFit/>
          </a:bodyPr>
          <a:lstStyle/>
          <a:p>
            <a:r>
              <a:rPr kumimoji="1" lang="ja-JP" altLang="en-US" sz="2700" dirty="0"/>
              <a:t>下流</a:t>
            </a:r>
            <a:r>
              <a:rPr kumimoji="1" lang="ja-JP" altLang="en-US" sz="2700" dirty="0" smtClean="0"/>
              <a:t>から見た波面の速度</a:t>
            </a:r>
          </a:p>
        </p:txBody>
      </p:sp>
      <mc:AlternateContent xmlns:mc="http://schemas.openxmlformats.org/markup-compatibility/2006" xmlns:a14="http://schemas.microsoft.com/office/drawing/2010/main">
        <mc:Choice Requires="a14">
          <p:sp>
            <p:nvSpPr>
              <p:cNvPr id="24" name="テキスト ボックス 23"/>
              <p:cNvSpPr txBox="1"/>
              <p:nvPr/>
            </p:nvSpPr>
            <p:spPr>
              <a:xfrm>
                <a:off x="9329351" y="8857565"/>
                <a:ext cx="3198120" cy="10407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600" b="0" i="1" smtClean="0">
                              <a:latin typeface="Cambria Math" panose="02040503050406030204" pitchFamily="18" charset="0"/>
                            </a:rPr>
                          </m:ctrlPr>
                        </m:sSubPr>
                        <m:e>
                          <m:r>
                            <a:rPr kumimoji="1" lang="en-US" altLang="ja-JP" sz="3600" b="0" i="1" smtClean="0">
                              <a:latin typeface="Cambria Math" panose="02040503050406030204" pitchFamily="18" charset="0"/>
                            </a:rPr>
                            <m:t>𝑣</m:t>
                          </m:r>
                        </m:e>
                        <m:sub>
                          <m:r>
                            <a:rPr kumimoji="1" lang="en-US" altLang="ja-JP" sz="3600" b="0" i="1" smtClean="0">
                              <a:latin typeface="Cambria Math" panose="02040503050406030204" pitchFamily="18" charset="0"/>
                            </a:rPr>
                            <m:t>2</m:t>
                          </m:r>
                        </m:sub>
                      </m:sSub>
                      <m:r>
                        <a:rPr kumimoji="1" lang="en-US" altLang="ja-JP" sz="3600" b="0" i="1" smtClean="0">
                          <a:latin typeface="Cambria Math" panose="02040503050406030204" pitchFamily="18" charset="0"/>
                        </a:rPr>
                        <m:t>=</m:t>
                      </m:r>
                      <m:f>
                        <m:fPr>
                          <m:ctrlPr>
                            <a:rPr kumimoji="1" lang="en-US" altLang="ja-JP" sz="3600" b="0" i="1" smtClean="0">
                              <a:latin typeface="Cambria Math" panose="02040503050406030204" pitchFamily="18" charset="0"/>
                            </a:rPr>
                          </m:ctrlPr>
                        </m:fPr>
                        <m:num>
                          <m:r>
                            <a:rPr kumimoji="1" lang="en-US" altLang="ja-JP" sz="3600" b="0" i="1" smtClean="0">
                              <a:latin typeface="Cambria Math" panose="02040503050406030204" pitchFamily="18" charset="0"/>
                            </a:rPr>
                            <m:t>1</m:t>
                          </m:r>
                        </m:num>
                        <m:den>
                          <m:r>
                            <a:rPr kumimoji="1" lang="en-US" altLang="ja-JP" sz="3600" b="0" i="1" smtClean="0">
                              <a:latin typeface="Cambria Math" panose="02040503050406030204" pitchFamily="18" charset="0"/>
                            </a:rPr>
                            <m:t>4</m:t>
                          </m:r>
                        </m:den>
                      </m:f>
                      <m:sSub>
                        <m:sSubPr>
                          <m:ctrlPr>
                            <a:rPr kumimoji="1" lang="en-US" altLang="ja-JP" sz="3600" i="1">
                              <a:latin typeface="Cambria Math" panose="02040503050406030204" pitchFamily="18" charset="0"/>
                            </a:rPr>
                          </m:ctrlPr>
                        </m:sSubPr>
                        <m:e>
                          <m:r>
                            <a:rPr kumimoji="1" lang="en-US" altLang="ja-JP" sz="3600" i="1">
                              <a:latin typeface="Cambria Math" panose="02040503050406030204" pitchFamily="18" charset="0"/>
                            </a:rPr>
                            <m:t>𝑣</m:t>
                          </m:r>
                        </m:e>
                        <m:sub>
                          <m:r>
                            <a:rPr kumimoji="1" lang="en-US" altLang="ja-JP" sz="3600" i="1">
                              <a:latin typeface="Cambria Math" panose="02040503050406030204" pitchFamily="18" charset="0"/>
                            </a:rPr>
                            <m:t>1</m:t>
                          </m:r>
                        </m:sub>
                      </m:sSub>
                      <m:r>
                        <a:rPr kumimoji="1" lang="en-US" altLang="ja-JP" sz="3600" b="0" i="1" smtClean="0">
                          <a:latin typeface="Cambria Math" panose="02040503050406030204" pitchFamily="18" charset="0"/>
                        </a:rPr>
                        <m:t>=</m:t>
                      </m:r>
                      <m:f>
                        <m:fPr>
                          <m:ctrlPr>
                            <a:rPr kumimoji="1" lang="en-US" altLang="ja-JP" sz="3600" i="1">
                              <a:latin typeface="Cambria Math" panose="02040503050406030204" pitchFamily="18" charset="0"/>
                            </a:rPr>
                          </m:ctrlPr>
                        </m:fPr>
                        <m:num>
                          <m:r>
                            <a:rPr kumimoji="1" lang="en-US" altLang="ja-JP" sz="3600" i="1">
                              <a:latin typeface="Cambria Math" panose="02040503050406030204" pitchFamily="18" charset="0"/>
                            </a:rPr>
                            <m:t>1</m:t>
                          </m:r>
                        </m:num>
                        <m:den>
                          <m:r>
                            <a:rPr kumimoji="1" lang="en-US" altLang="ja-JP" sz="3600" b="0" i="1" smtClean="0">
                              <a:latin typeface="Cambria Math" panose="02040503050406030204" pitchFamily="18" charset="0"/>
                            </a:rPr>
                            <m:t>3</m:t>
                          </m:r>
                        </m:den>
                      </m:f>
                      <m:r>
                        <a:rPr kumimoji="1" lang="en-US" altLang="ja-JP" sz="3600" b="0" i="1" smtClean="0">
                          <a:latin typeface="Cambria Math" panose="02040503050406030204" pitchFamily="18" charset="0"/>
                        </a:rPr>
                        <m:t>𝑣</m:t>
                      </m:r>
                    </m:oMath>
                  </m:oMathPara>
                </a14:m>
                <a:endParaRPr kumimoji="1" lang="ja-JP" altLang="en-US" sz="3600" dirty="0" smtClean="0"/>
              </a:p>
            </p:txBody>
          </p:sp>
        </mc:Choice>
        <mc:Fallback xmlns="">
          <p:sp>
            <p:nvSpPr>
              <p:cNvPr id="24" name="テキスト ボックス 23"/>
              <p:cNvSpPr txBox="1">
                <a:spLocks noRot="1" noChangeAspect="1" noMove="1" noResize="1" noEditPoints="1" noAdjustHandles="1" noChangeArrowheads="1" noChangeShapeType="1" noTextEdit="1"/>
              </p:cNvSpPr>
              <p:nvPr/>
            </p:nvSpPr>
            <p:spPr>
              <a:xfrm>
                <a:off x="9329351" y="8857565"/>
                <a:ext cx="3198120" cy="1040734"/>
              </a:xfrm>
              <a:prstGeom prst="rect">
                <a:avLst/>
              </a:prstGeom>
              <a:blipFill rotWithShape="0">
                <a:blip r:embed="rId20"/>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8656146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724" name="Rectangle 4"/>
          <p:cNvSpPr>
            <a:spLocks noGrp="1" noChangeArrowheads="1"/>
          </p:cNvSpPr>
          <p:nvPr>
            <p:ph type="title"/>
          </p:nvPr>
        </p:nvSpPr>
        <p:spPr/>
        <p:txBody>
          <a:bodyPr/>
          <a:lstStyle/>
          <a:p>
            <a:r>
              <a:rPr lang="ja-JP" altLang="en-US"/>
              <a:t>衝撃波の伝播</a:t>
            </a:r>
          </a:p>
        </p:txBody>
      </p:sp>
      <p:grpSp>
        <p:nvGrpSpPr>
          <p:cNvPr id="1182728" name="Group 8"/>
          <p:cNvGrpSpPr>
            <a:grpSpLocks/>
          </p:cNvGrpSpPr>
          <p:nvPr/>
        </p:nvGrpSpPr>
        <p:grpSpPr bwMode="auto">
          <a:xfrm>
            <a:off x="2125159" y="2011846"/>
            <a:ext cx="5616503" cy="5076042"/>
            <a:chOff x="353" y="1162"/>
            <a:chExt cx="2359" cy="2132"/>
          </a:xfrm>
        </p:grpSpPr>
        <p:sp>
          <p:nvSpPr>
            <p:cNvPr id="1182727" name="Rectangle 7"/>
            <p:cNvSpPr>
              <a:spLocks noChangeArrowheads="1"/>
            </p:cNvSpPr>
            <p:nvPr/>
          </p:nvSpPr>
          <p:spPr bwMode="auto">
            <a:xfrm>
              <a:off x="353" y="1162"/>
              <a:ext cx="2359" cy="21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1182725" name="Oval 5"/>
            <p:cNvSpPr>
              <a:spLocks noChangeArrowheads="1"/>
            </p:cNvSpPr>
            <p:nvPr/>
          </p:nvSpPr>
          <p:spPr bwMode="auto">
            <a:xfrm>
              <a:off x="943" y="1616"/>
              <a:ext cx="1179" cy="1179"/>
            </a:xfrm>
            <a:prstGeom prst="ellipse">
              <a:avLst/>
            </a:prstGeom>
            <a:solidFill>
              <a:srgbClr val="33CC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1182726" name="Oval 6"/>
            <p:cNvSpPr>
              <a:spLocks noChangeArrowheads="1"/>
            </p:cNvSpPr>
            <p:nvPr/>
          </p:nvSpPr>
          <p:spPr bwMode="auto">
            <a:xfrm>
              <a:off x="1060" y="1730"/>
              <a:ext cx="952" cy="95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grpSp>
      <p:sp>
        <p:nvSpPr>
          <p:cNvPr id="1182729" name="Text Box 9"/>
          <p:cNvSpPr txBox="1">
            <a:spLocks noChangeArrowheads="1"/>
          </p:cNvSpPr>
          <p:nvPr/>
        </p:nvSpPr>
        <p:spPr bwMode="auto">
          <a:xfrm>
            <a:off x="1877546" y="1264250"/>
            <a:ext cx="156966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700"/>
              <a:t>点源爆発</a:t>
            </a:r>
          </a:p>
        </p:txBody>
      </p:sp>
      <p:sp>
        <p:nvSpPr>
          <p:cNvPr id="1182730" name="Text Box 10"/>
          <p:cNvSpPr txBox="1">
            <a:spLocks noChangeArrowheads="1"/>
          </p:cNvSpPr>
          <p:nvPr/>
        </p:nvSpPr>
        <p:spPr bwMode="auto">
          <a:xfrm>
            <a:off x="2448958" y="6114107"/>
            <a:ext cx="3647152"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700"/>
              <a:t>星間物質（質量密度</a:t>
            </a:r>
            <a:r>
              <a:rPr lang="en-US" altLang="ja-JP" sz="2700"/>
              <a:t>ρ</a:t>
            </a:r>
            <a:r>
              <a:rPr lang="ja-JP" altLang="en-US" sz="2700"/>
              <a:t>）</a:t>
            </a:r>
          </a:p>
        </p:txBody>
      </p:sp>
      <p:sp>
        <p:nvSpPr>
          <p:cNvPr id="1182731" name="Line 11"/>
          <p:cNvSpPr>
            <a:spLocks noChangeShapeType="1"/>
          </p:cNvSpPr>
          <p:nvPr/>
        </p:nvSpPr>
        <p:spPr bwMode="auto">
          <a:xfrm flipV="1">
            <a:off x="5903620" y="3090385"/>
            <a:ext cx="323800" cy="3238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1182732" name="Line 12"/>
          <p:cNvSpPr>
            <a:spLocks noChangeShapeType="1"/>
          </p:cNvSpPr>
          <p:nvPr/>
        </p:nvSpPr>
        <p:spPr bwMode="auto">
          <a:xfrm flipH="1" flipV="1">
            <a:off x="3637019" y="3090385"/>
            <a:ext cx="323800" cy="3238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1182733" name="Line 13"/>
          <p:cNvSpPr>
            <a:spLocks noChangeShapeType="1"/>
          </p:cNvSpPr>
          <p:nvPr/>
        </p:nvSpPr>
        <p:spPr bwMode="auto">
          <a:xfrm flipH="1">
            <a:off x="3637019" y="5466506"/>
            <a:ext cx="323800" cy="3238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1182734" name="Line 14"/>
          <p:cNvSpPr>
            <a:spLocks noChangeShapeType="1"/>
          </p:cNvSpPr>
          <p:nvPr/>
        </p:nvSpPr>
        <p:spPr bwMode="auto">
          <a:xfrm>
            <a:off x="5960761" y="5480791"/>
            <a:ext cx="323800" cy="32618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1182735" name="Line 15"/>
          <p:cNvSpPr>
            <a:spLocks noChangeShapeType="1"/>
          </p:cNvSpPr>
          <p:nvPr/>
        </p:nvSpPr>
        <p:spPr bwMode="auto">
          <a:xfrm flipV="1">
            <a:off x="4932219" y="3847506"/>
            <a:ext cx="1188060" cy="6476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graphicFrame>
        <p:nvGraphicFramePr>
          <p:cNvPr id="1182736" name="Object 16"/>
          <p:cNvGraphicFramePr>
            <a:graphicFrameLocks noChangeAspect="1"/>
          </p:cNvGraphicFramePr>
          <p:nvPr/>
        </p:nvGraphicFramePr>
        <p:xfrm>
          <a:off x="5256019" y="4171306"/>
          <a:ext cx="416654" cy="449988"/>
        </p:xfrm>
        <a:graphic>
          <a:graphicData uri="http://schemas.openxmlformats.org/presentationml/2006/ole">
            <mc:AlternateContent xmlns:mc="http://schemas.openxmlformats.org/markup-compatibility/2006">
              <mc:Choice xmlns:v="urn:schemas-microsoft-com:vml" Requires="v">
                <p:oleObj spid="_x0000_s72510" name="数式" r:id="rId3" imgW="152280" imgH="164880" progId="Equation.3">
                  <p:embed/>
                </p:oleObj>
              </mc:Choice>
              <mc:Fallback>
                <p:oleObj name="数式" r:id="rId3" imgW="152280" imgH="1648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6019" y="4171306"/>
                        <a:ext cx="416654" cy="449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82737" name="Line 17"/>
          <p:cNvSpPr>
            <a:spLocks noChangeShapeType="1"/>
          </p:cNvSpPr>
          <p:nvPr/>
        </p:nvSpPr>
        <p:spPr bwMode="auto">
          <a:xfrm>
            <a:off x="6055996" y="4502249"/>
            <a:ext cx="323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graphicFrame>
        <p:nvGraphicFramePr>
          <p:cNvPr id="1182738" name="Object 18"/>
          <p:cNvGraphicFramePr>
            <a:graphicFrameLocks noChangeAspect="1"/>
          </p:cNvGraphicFramePr>
          <p:nvPr/>
        </p:nvGraphicFramePr>
        <p:xfrm>
          <a:off x="6444080" y="4495107"/>
          <a:ext cx="376179" cy="445226"/>
        </p:xfrm>
        <a:graphic>
          <a:graphicData uri="http://schemas.openxmlformats.org/presentationml/2006/ole">
            <mc:AlternateContent xmlns:mc="http://schemas.openxmlformats.org/markup-compatibility/2006">
              <mc:Choice xmlns:v="urn:schemas-microsoft-com:vml" Requires="v">
                <p:oleObj spid="_x0000_s72511" name="数式" r:id="rId5" imgW="139680" imgH="164880" progId="Equation.3">
                  <p:embed/>
                </p:oleObj>
              </mc:Choice>
              <mc:Fallback>
                <p:oleObj name="数式" r:id="rId5" imgW="139680" imgH="1648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080" y="4495107"/>
                        <a:ext cx="376179" cy="445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82739" name="Line 19"/>
          <p:cNvSpPr>
            <a:spLocks noChangeShapeType="1"/>
          </p:cNvSpPr>
          <p:nvPr/>
        </p:nvSpPr>
        <p:spPr bwMode="auto">
          <a:xfrm>
            <a:off x="6227420" y="4495107"/>
            <a:ext cx="323800" cy="21666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1182740" name="Text Box 20"/>
          <p:cNvSpPr txBox="1">
            <a:spLocks noChangeArrowheads="1"/>
          </p:cNvSpPr>
          <p:nvPr/>
        </p:nvSpPr>
        <p:spPr bwMode="auto">
          <a:xfrm>
            <a:off x="5256020" y="2549926"/>
            <a:ext cx="2077813"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700">
                <a:solidFill>
                  <a:srgbClr val="FF0000"/>
                </a:solidFill>
              </a:rPr>
              <a:t>波面の速度</a:t>
            </a:r>
            <a:r>
              <a:rPr lang="en-US" altLang="ja-JP" sz="2700">
                <a:solidFill>
                  <a:srgbClr val="FF0000"/>
                </a:solidFill>
              </a:rPr>
              <a:t>v</a:t>
            </a:r>
          </a:p>
        </p:txBody>
      </p:sp>
      <p:sp>
        <p:nvSpPr>
          <p:cNvPr id="1182741" name="Text Box 21"/>
          <p:cNvSpPr txBox="1">
            <a:spLocks noChangeArrowheads="1"/>
          </p:cNvSpPr>
          <p:nvPr/>
        </p:nvSpPr>
        <p:spPr bwMode="auto">
          <a:xfrm>
            <a:off x="2125158" y="7195027"/>
            <a:ext cx="3799438"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700"/>
              <a:t>一様シェル近似（厚さ</a:t>
            </a:r>
            <a:r>
              <a:rPr lang="en-US" altLang="ja-JP" sz="2700"/>
              <a:t>Δ</a:t>
            </a:r>
            <a:r>
              <a:rPr lang="ja-JP" altLang="en-US" sz="2700"/>
              <a:t>）</a:t>
            </a:r>
          </a:p>
        </p:txBody>
      </p:sp>
      <p:sp>
        <p:nvSpPr>
          <p:cNvPr id="1182742" name="Text Box 22"/>
          <p:cNvSpPr txBox="1">
            <a:spLocks noChangeArrowheads="1"/>
          </p:cNvSpPr>
          <p:nvPr/>
        </p:nvSpPr>
        <p:spPr bwMode="auto">
          <a:xfrm>
            <a:off x="2201347" y="7742630"/>
            <a:ext cx="455605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700"/>
              <a:t>ジャンプ条件からシェルの密度</a:t>
            </a:r>
          </a:p>
        </p:txBody>
      </p:sp>
      <p:graphicFrame>
        <p:nvGraphicFramePr>
          <p:cNvPr id="1182743" name="Object 23"/>
          <p:cNvGraphicFramePr>
            <a:graphicFrameLocks noChangeAspect="1"/>
          </p:cNvGraphicFramePr>
          <p:nvPr/>
        </p:nvGraphicFramePr>
        <p:xfrm>
          <a:off x="6875020" y="7778344"/>
          <a:ext cx="602363" cy="535698"/>
        </p:xfrm>
        <a:graphic>
          <a:graphicData uri="http://schemas.openxmlformats.org/presentationml/2006/ole">
            <mc:AlternateContent xmlns:mc="http://schemas.openxmlformats.org/markup-compatibility/2006">
              <mc:Choice xmlns:v="urn:schemas-microsoft-com:vml" Requires="v">
                <p:oleObj spid="_x0000_s72512" name="数式" r:id="rId7" imgW="228600" imgH="203040" progId="Equation.3">
                  <p:embed/>
                </p:oleObj>
              </mc:Choice>
              <mc:Fallback>
                <p:oleObj name="数式" r:id="rId7" imgW="22860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5020" y="7778344"/>
                        <a:ext cx="602363" cy="5356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82744" name="Text Box 24"/>
          <p:cNvSpPr txBox="1">
            <a:spLocks noChangeArrowheads="1"/>
          </p:cNvSpPr>
          <p:nvPr/>
        </p:nvSpPr>
        <p:spPr bwMode="auto">
          <a:xfrm>
            <a:off x="2177539" y="8264044"/>
            <a:ext cx="877163"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700"/>
              <a:t>体積</a:t>
            </a:r>
          </a:p>
        </p:txBody>
      </p:sp>
      <p:graphicFrame>
        <p:nvGraphicFramePr>
          <p:cNvPr id="1182745" name="Object 25"/>
          <p:cNvGraphicFramePr>
            <a:graphicFrameLocks noChangeAspect="1"/>
          </p:cNvGraphicFramePr>
          <p:nvPr/>
        </p:nvGraphicFramePr>
        <p:xfrm>
          <a:off x="3203699" y="8230712"/>
          <a:ext cx="2045177" cy="583315"/>
        </p:xfrm>
        <a:graphic>
          <a:graphicData uri="http://schemas.openxmlformats.org/presentationml/2006/ole">
            <mc:AlternateContent xmlns:mc="http://schemas.openxmlformats.org/markup-compatibility/2006">
              <mc:Choice xmlns:v="urn:schemas-microsoft-com:vml" Requires="v">
                <p:oleObj spid="_x0000_s72513" name="数式" r:id="rId9" imgW="711000" imgH="203040" progId="Equation.3">
                  <p:embed/>
                </p:oleObj>
              </mc:Choice>
              <mc:Fallback>
                <p:oleObj name="数式" r:id="rId9" imgW="711000" imgH="2030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3699" y="8230712"/>
                        <a:ext cx="2045177" cy="5833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82746" name="Text Box 26"/>
          <p:cNvSpPr txBox="1">
            <a:spLocks noChangeArrowheads="1"/>
          </p:cNvSpPr>
          <p:nvPr/>
        </p:nvSpPr>
        <p:spPr bwMode="auto">
          <a:xfrm>
            <a:off x="2232299" y="9030689"/>
            <a:ext cx="156966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700"/>
              <a:t>質量保存</a:t>
            </a:r>
          </a:p>
        </p:txBody>
      </p:sp>
      <p:graphicFrame>
        <p:nvGraphicFramePr>
          <p:cNvPr id="1182747" name="Object 27"/>
          <p:cNvGraphicFramePr>
            <a:graphicFrameLocks noChangeAspect="1"/>
          </p:cNvGraphicFramePr>
          <p:nvPr/>
        </p:nvGraphicFramePr>
        <p:xfrm>
          <a:off x="3851299" y="8706889"/>
          <a:ext cx="2702301" cy="1202345"/>
        </p:xfrm>
        <a:graphic>
          <a:graphicData uri="http://schemas.openxmlformats.org/presentationml/2006/ole">
            <mc:AlternateContent xmlns:mc="http://schemas.openxmlformats.org/markup-compatibility/2006">
              <mc:Choice xmlns:v="urn:schemas-microsoft-com:vml" Requires="v">
                <p:oleObj spid="_x0000_s72514" name="数式" r:id="rId11" imgW="939600" imgH="419040" progId="Equation.3">
                  <p:embed/>
                </p:oleObj>
              </mc:Choice>
              <mc:Fallback>
                <p:oleObj name="数式" r:id="rId11" imgW="939600" imgH="4190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1299" y="8706889"/>
                        <a:ext cx="2702301" cy="1202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82748" name="Line 28"/>
          <p:cNvSpPr>
            <a:spLocks noChangeShapeType="1"/>
          </p:cNvSpPr>
          <p:nvPr/>
        </p:nvSpPr>
        <p:spPr bwMode="auto">
          <a:xfrm>
            <a:off x="6660741" y="9354488"/>
            <a:ext cx="430939"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graphicFrame>
        <p:nvGraphicFramePr>
          <p:cNvPr id="1182749" name="Object 29"/>
          <p:cNvGraphicFramePr>
            <a:graphicFrameLocks noChangeAspect="1"/>
          </p:cNvGraphicFramePr>
          <p:nvPr/>
        </p:nvGraphicFramePr>
        <p:xfrm>
          <a:off x="7201200" y="9061639"/>
          <a:ext cx="1788044" cy="509509"/>
        </p:xfrm>
        <a:graphic>
          <a:graphicData uri="http://schemas.openxmlformats.org/presentationml/2006/ole">
            <mc:AlternateContent xmlns:mc="http://schemas.openxmlformats.org/markup-compatibility/2006">
              <mc:Choice xmlns:v="urn:schemas-microsoft-com:vml" Requires="v">
                <p:oleObj spid="_x0000_s72515" name="数式" r:id="rId13" imgW="622080" imgH="177480" progId="Equation.3">
                  <p:embed/>
                </p:oleObj>
              </mc:Choice>
              <mc:Fallback>
                <p:oleObj name="数式" r:id="rId13" imgW="622080" imgH="17748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01200" y="9061639"/>
                        <a:ext cx="1788044" cy="5095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82750" name="Text Box 30"/>
          <p:cNvSpPr txBox="1">
            <a:spLocks noChangeArrowheads="1"/>
          </p:cNvSpPr>
          <p:nvPr/>
        </p:nvSpPr>
        <p:spPr bwMode="auto">
          <a:xfrm>
            <a:off x="8898770" y="1478529"/>
            <a:ext cx="382188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700"/>
              <a:t>粒子数         保存から、</a:t>
            </a:r>
          </a:p>
        </p:txBody>
      </p:sp>
      <p:graphicFrame>
        <p:nvGraphicFramePr>
          <p:cNvPr id="1182751" name="Object 31"/>
          <p:cNvGraphicFramePr>
            <a:graphicFrameLocks noChangeAspect="1"/>
          </p:cNvGraphicFramePr>
          <p:nvPr/>
        </p:nvGraphicFramePr>
        <p:xfrm>
          <a:off x="10224921" y="1511862"/>
          <a:ext cx="683314" cy="499985"/>
        </p:xfrm>
        <a:graphic>
          <a:graphicData uri="http://schemas.openxmlformats.org/presentationml/2006/ole">
            <mc:AlternateContent xmlns:mc="http://schemas.openxmlformats.org/markup-compatibility/2006">
              <mc:Choice xmlns:v="urn:schemas-microsoft-com:vml" Requires="v">
                <p:oleObj spid="_x0000_s72516" name="数式" r:id="rId15" imgW="190440" imgH="139680" progId="Equation.3">
                  <p:embed/>
                </p:oleObj>
              </mc:Choice>
              <mc:Fallback>
                <p:oleObj name="数式" r:id="rId15" imgW="190440" imgH="13968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24921" y="1511862"/>
                        <a:ext cx="683314" cy="499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82752" name="Object 32"/>
          <p:cNvGraphicFramePr>
            <a:graphicFrameLocks noChangeAspect="1"/>
          </p:cNvGraphicFramePr>
          <p:nvPr/>
        </p:nvGraphicFramePr>
        <p:xfrm>
          <a:off x="12924841" y="1183300"/>
          <a:ext cx="2183270" cy="1259486"/>
        </p:xfrm>
        <a:graphic>
          <a:graphicData uri="http://schemas.openxmlformats.org/presentationml/2006/ole">
            <mc:AlternateContent xmlns:mc="http://schemas.openxmlformats.org/markup-compatibility/2006">
              <mc:Choice xmlns:v="urn:schemas-microsoft-com:vml" Requires="v">
                <p:oleObj spid="_x0000_s72517" name="数式" r:id="rId17" imgW="749160" imgH="431640" progId="Equation.3">
                  <p:embed/>
                </p:oleObj>
              </mc:Choice>
              <mc:Fallback>
                <p:oleObj name="数式" r:id="rId17" imgW="749160" imgH="43164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924841" y="1183300"/>
                        <a:ext cx="2183270" cy="12594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82753" name="Text Box 33"/>
          <p:cNvSpPr txBox="1">
            <a:spLocks noChangeArrowheads="1"/>
          </p:cNvSpPr>
          <p:nvPr/>
        </p:nvSpPr>
        <p:spPr bwMode="auto">
          <a:xfrm>
            <a:off x="9113049" y="2666589"/>
            <a:ext cx="579197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700"/>
              <a:t>星間物質静止系から見たシェルの速度</a:t>
            </a:r>
          </a:p>
        </p:txBody>
      </p:sp>
      <p:graphicFrame>
        <p:nvGraphicFramePr>
          <p:cNvPr id="1182754" name="Object 34"/>
          <p:cNvGraphicFramePr>
            <a:graphicFrameLocks noChangeAspect="1"/>
          </p:cNvGraphicFramePr>
          <p:nvPr/>
        </p:nvGraphicFramePr>
        <p:xfrm>
          <a:off x="10332062" y="3090386"/>
          <a:ext cx="3366568" cy="1149967"/>
        </p:xfrm>
        <a:graphic>
          <a:graphicData uri="http://schemas.openxmlformats.org/presentationml/2006/ole">
            <mc:AlternateContent xmlns:mc="http://schemas.openxmlformats.org/markup-compatibility/2006">
              <mc:Choice xmlns:v="urn:schemas-microsoft-com:vml" Requires="v">
                <p:oleObj spid="_x0000_s72518" name="数式" r:id="rId19" imgW="1155600" imgH="393480" progId="Equation.3">
                  <p:embed/>
                </p:oleObj>
              </mc:Choice>
              <mc:Fallback>
                <p:oleObj name="数式" r:id="rId19" imgW="1155600" imgH="39348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332062" y="3090386"/>
                        <a:ext cx="3366568" cy="1149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82755" name="Text Box 35"/>
          <p:cNvSpPr txBox="1">
            <a:spLocks noChangeArrowheads="1"/>
          </p:cNvSpPr>
          <p:nvPr/>
        </p:nvSpPr>
        <p:spPr bwMode="auto">
          <a:xfrm>
            <a:off x="9229712" y="4171307"/>
            <a:ext cx="3635932"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700"/>
              <a:t>シェルのエネルギー密度</a:t>
            </a:r>
          </a:p>
        </p:txBody>
      </p:sp>
      <p:graphicFrame>
        <p:nvGraphicFramePr>
          <p:cNvPr id="1182756" name="Object 36"/>
          <p:cNvGraphicFramePr>
            <a:graphicFrameLocks noChangeAspect="1"/>
          </p:cNvGraphicFramePr>
          <p:nvPr/>
        </p:nvGraphicFramePr>
        <p:xfrm>
          <a:off x="9901121" y="4602247"/>
          <a:ext cx="4292732" cy="2376121"/>
        </p:xfrm>
        <a:graphic>
          <a:graphicData uri="http://schemas.openxmlformats.org/presentationml/2006/ole">
            <mc:AlternateContent xmlns:mc="http://schemas.openxmlformats.org/markup-compatibility/2006">
              <mc:Choice xmlns:v="urn:schemas-microsoft-com:vml" Requires="v">
                <p:oleObj spid="_x0000_s72519" name="数式" r:id="rId21" imgW="1473120" imgH="812520" progId="Equation.3">
                  <p:embed/>
                </p:oleObj>
              </mc:Choice>
              <mc:Fallback>
                <p:oleObj name="数式" r:id="rId21" imgW="1473120" imgH="81252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901121" y="4602247"/>
                        <a:ext cx="4292732" cy="23761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82757" name="Text Box 37"/>
          <p:cNvSpPr txBox="1">
            <a:spLocks noChangeArrowheads="1"/>
          </p:cNvSpPr>
          <p:nvPr/>
        </p:nvSpPr>
        <p:spPr bwMode="auto">
          <a:xfrm>
            <a:off x="9113049" y="7095030"/>
            <a:ext cx="2451312"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700"/>
              <a:t>エネルギー保存</a:t>
            </a:r>
          </a:p>
        </p:txBody>
      </p:sp>
      <p:graphicFrame>
        <p:nvGraphicFramePr>
          <p:cNvPr id="1182758" name="Object 38"/>
          <p:cNvGraphicFramePr>
            <a:graphicFrameLocks noChangeAspect="1"/>
          </p:cNvGraphicFramePr>
          <p:nvPr/>
        </p:nvGraphicFramePr>
        <p:xfrm>
          <a:off x="9791600" y="7625967"/>
          <a:ext cx="5773641" cy="1149966"/>
        </p:xfrm>
        <a:graphic>
          <a:graphicData uri="http://schemas.openxmlformats.org/presentationml/2006/ole">
            <mc:AlternateContent xmlns:mc="http://schemas.openxmlformats.org/markup-compatibility/2006">
              <mc:Choice xmlns:v="urn:schemas-microsoft-com:vml" Requires="v">
                <p:oleObj spid="_x0000_s72520" name="数式" r:id="rId23" imgW="1981080" imgH="393480" progId="Equation.3">
                  <p:embed/>
                </p:oleObj>
              </mc:Choice>
              <mc:Fallback>
                <p:oleObj name="数式" r:id="rId23" imgW="1981080" imgH="39348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791600" y="7625967"/>
                        <a:ext cx="5773641" cy="11499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82759" name="Object 39"/>
          <p:cNvGraphicFramePr>
            <a:graphicFrameLocks noChangeAspect="1"/>
          </p:cNvGraphicFramePr>
          <p:nvPr/>
        </p:nvGraphicFramePr>
        <p:xfrm>
          <a:off x="10115401" y="8706888"/>
          <a:ext cx="2109462" cy="1371388"/>
        </p:xfrm>
        <a:graphic>
          <a:graphicData uri="http://schemas.openxmlformats.org/presentationml/2006/ole">
            <mc:AlternateContent xmlns:mc="http://schemas.openxmlformats.org/markup-compatibility/2006">
              <mc:Choice xmlns:v="urn:schemas-microsoft-com:vml" Requires="v">
                <p:oleObj spid="_x0000_s72521" name="数式" r:id="rId25" imgW="723600" imgH="469800" progId="Equation.3">
                  <p:embed/>
                </p:oleObj>
              </mc:Choice>
              <mc:Fallback>
                <p:oleObj name="数式" r:id="rId25" imgW="723600" imgH="469800" progId="Equation.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115401" y="8706888"/>
                        <a:ext cx="2109462" cy="1371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8657390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突発天体：超新星</a:t>
            </a:r>
            <a:endParaRPr kumimoji="1" lang="ja-JP" altLang="en-US" dirty="0"/>
          </a:p>
        </p:txBody>
      </p:sp>
      <p:pic>
        <p:nvPicPr>
          <p:cNvPr id="3" name="hubblecast64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5965" y="6555179"/>
            <a:ext cx="5794064" cy="3259161"/>
          </a:xfrm>
          <a:prstGeom prst="rect">
            <a:avLst/>
          </a:prstGeom>
        </p:spPr>
      </p:pic>
      <p:sp>
        <p:nvSpPr>
          <p:cNvPr id="4" name="テキスト ボックス 3"/>
          <p:cNvSpPr txBox="1"/>
          <p:nvPr/>
        </p:nvSpPr>
        <p:spPr>
          <a:xfrm>
            <a:off x="439616" y="1282416"/>
            <a:ext cx="1415772" cy="584775"/>
          </a:xfrm>
          <a:prstGeom prst="rect">
            <a:avLst/>
          </a:prstGeom>
          <a:noFill/>
        </p:spPr>
        <p:txBody>
          <a:bodyPr wrap="none" rtlCol="0">
            <a:spAutoFit/>
          </a:bodyPr>
          <a:lstStyle/>
          <a:p>
            <a:r>
              <a:rPr kumimoji="1" lang="ja-JP" altLang="en-US" sz="3200" dirty="0" smtClean="0"/>
              <a:t>超新星</a:t>
            </a:r>
          </a:p>
        </p:txBody>
      </p:sp>
      <p:pic>
        <p:nvPicPr>
          <p:cNvPr id="5" name="Picture 16" descr="supernov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857" y="1867191"/>
            <a:ext cx="6270280" cy="4687988"/>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descr="fig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8931" y="128367"/>
            <a:ext cx="6133148" cy="4763262"/>
          </a:xfrm>
          <a:prstGeom prst="rect">
            <a:avLst/>
          </a:prstGeom>
          <a:noFill/>
          <a:extLst>
            <a:ext uri="{909E8E84-426E-40DD-AFC4-6F175D3DCCD1}">
              <a14:hiddenFill xmlns:a14="http://schemas.microsoft.com/office/drawing/2010/main">
                <a:solidFill>
                  <a:srgbClr val="FFFFFF"/>
                </a:solidFill>
              </a14:hiddenFill>
            </a:ext>
          </a:extLst>
        </p:spPr>
      </p:pic>
      <p:pic>
        <p:nvPicPr>
          <p:cNvPr id="52230" name="Picture 6" descr="fig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8931" y="5177788"/>
            <a:ext cx="6133148" cy="474535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15055576" y="9229565"/>
            <a:ext cx="2494594" cy="584775"/>
          </a:xfrm>
          <a:prstGeom prst="rect">
            <a:avLst/>
          </a:prstGeom>
          <a:noFill/>
        </p:spPr>
        <p:txBody>
          <a:bodyPr wrap="none" rtlCol="0">
            <a:spAutoFit/>
          </a:bodyPr>
          <a:lstStyle/>
          <a:p>
            <a:r>
              <a:rPr kumimoji="1" lang="en-US" altLang="ja-JP" sz="3200" dirty="0" err="1" smtClean="0"/>
              <a:t>Zampieri</a:t>
            </a:r>
            <a:r>
              <a:rPr kumimoji="1" lang="en-US" altLang="ja-JP" sz="3200" dirty="0" smtClean="0"/>
              <a:t> 17</a:t>
            </a:r>
            <a:endParaRPr kumimoji="1" lang="ja-JP" altLang="en-US" sz="3200" dirty="0" smtClean="0"/>
          </a:p>
        </p:txBody>
      </p:sp>
    </p:spTree>
    <p:extLst>
      <p:ext uri="{BB962C8B-B14F-4D97-AF65-F5344CB8AC3E}">
        <p14:creationId xmlns:p14="http://schemas.microsoft.com/office/powerpoint/2010/main" val="346610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770" name="Rectangle 2"/>
          <p:cNvSpPr>
            <a:spLocks noGrp="1" noChangeArrowheads="1"/>
          </p:cNvSpPr>
          <p:nvPr>
            <p:ph type="title"/>
          </p:nvPr>
        </p:nvSpPr>
        <p:spPr/>
        <p:txBody>
          <a:bodyPr/>
          <a:lstStyle/>
          <a:p>
            <a:r>
              <a:rPr lang="ja-JP" altLang="en-US"/>
              <a:t>衝撃波の伝播</a:t>
            </a:r>
          </a:p>
        </p:txBody>
      </p:sp>
      <p:graphicFrame>
        <p:nvGraphicFramePr>
          <p:cNvPr id="1184772" name="Object 4"/>
          <p:cNvGraphicFramePr>
            <a:graphicFrameLocks noChangeAspect="1"/>
          </p:cNvGraphicFramePr>
          <p:nvPr/>
        </p:nvGraphicFramePr>
        <p:xfrm>
          <a:off x="2015638" y="1361865"/>
          <a:ext cx="2109462" cy="1371388"/>
        </p:xfrm>
        <a:graphic>
          <a:graphicData uri="http://schemas.openxmlformats.org/presentationml/2006/ole">
            <mc:AlternateContent xmlns:mc="http://schemas.openxmlformats.org/markup-compatibility/2006">
              <mc:Choice xmlns:v="urn:schemas-microsoft-com:vml" Requires="v">
                <p:oleObj spid="_x0000_s73120" name="数式" r:id="rId3" imgW="723600" imgH="469800" progId="Equation.3">
                  <p:embed/>
                </p:oleObj>
              </mc:Choice>
              <mc:Fallback>
                <p:oleObj name="数式" r:id="rId3" imgW="723600" imgH="469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5638" y="1361865"/>
                        <a:ext cx="2109462" cy="1371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84773" name="Object 5"/>
          <p:cNvGraphicFramePr>
            <a:graphicFrameLocks noChangeAspect="1"/>
          </p:cNvGraphicFramePr>
          <p:nvPr/>
        </p:nvGraphicFramePr>
        <p:xfrm>
          <a:off x="2339438" y="2983246"/>
          <a:ext cx="1592811" cy="704741"/>
        </p:xfrm>
        <a:graphic>
          <a:graphicData uri="http://schemas.openxmlformats.org/presentationml/2006/ole">
            <mc:AlternateContent xmlns:mc="http://schemas.openxmlformats.org/markup-compatibility/2006">
              <mc:Choice xmlns:v="urn:schemas-microsoft-com:vml" Requires="v">
                <p:oleObj spid="_x0000_s73121" name="数式" r:id="rId5" imgW="545760" imgH="241200" progId="Equation.3">
                  <p:embed/>
                </p:oleObj>
              </mc:Choice>
              <mc:Fallback>
                <p:oleObj name="数式" r:id="rId5" imgW="545760" imgH="241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9438" y="2983246"/>
                        <a:ext cx="1592811" cy="7047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84774" name="Text Box 6"/>
          <p:cNvSpPr txBox="1">
            <a:spLocks noChangeArrowheads="1"/>
          </p:cNvSpPr>
          <p:nvPr/>
        </p:nvSpPr>
        <p:spPr bwMode="auto">
          <a:xfrm>
            <a:off x="3929867" y="2990389"/>
            <a:ext cx="1619354"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700"/>
              <a:t>とおくと、</a:t>
            </a:r>
          </a:p>
        </p:txBody>
      </p:sp>
      <p:graphicFrame>
        <p:nvGraphicFramePr>
          <p:cNvPr id="1184775" name="Object 7"/>
          <p:cNvGraphicFramePr>
            <a:graphicFrameLocks noChangeAspect="1"/>
          </p:cNvGraphicFramePr>
          <p:nvPr/>
        </p:nvGraphicFramePr>
        <p:xfrm>
          <a:off x="2339438" y="3737986"/>
          <a:ext cx="5961730" cy="2816585"/>
        </p:xfrm>
        <a:graphic>
          <a:graphicData uri="http://schemas.openxmlformats.org/presentationml/2006/ole">
            <mc:AlternateContent xmlns:mc="http://schemas.openxmlformats.org/markup-compatibility/2006">
              <mc:Choice xmlns:v="urn:schemas-microsoft-com:vml" Requires="v">
                <p:oleObj spid="_x0000_s73122" name="数式" r:id="rId7" imgW="2044440" imgH="965160" progId="Equation.3">
                  <p:embed/>
                </p:oleObj>
              </mc:Choice>
              <mc:Fallback>
                <p:oleObj name="数式" r:id="rId7" imgW="2044440" imgH="96516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9438" y="3737986"/>
                        <a:ext cx="5961730" cy="28165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84776" name="Line 8"/>
          <p:cNvSpPr>
            <a:spLocks noChangeShapeType="1"/>
          </p:cNvSpPr>
          <p:nvPr/>
        </p:nvSpPr>
        <p:spPr bwMode="auto">
          <a:xfrm>
            <a:off x="2663239" y="7114077"/>
            <a:ext cx="540461"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graphicFrame>
        <p:nvGraphicFramePr>
          <p:cNvPr id="1184777" name="Object 9"/>
          <p:cNvGraphicFramePr>
            <a:graphicFrameLocks noChangeAspect="1"/>
          </p:cNvGraphicFramePr>
          <p:nvPr/>
        </p:nvGraphicFramePr>
        <p:xfrm>
          <a:off x="3420358" y="6547427"/>
          <a:ext cx="3190383" cy="1159491"/>
        </p:xfrm>
        <a:graphic>
          <a:graphicData uri="http://schemas.openxmlformats.org/presentationml/2006/ole">
            <mc:AlternateContent xmlns:mc="http://schemas.openxmlformats.org/markup-compatibility/2006">
              <mc:Choice xmlns:v="urn:schemas-microsoft-com:vml" Requires="v">
                <p:oleObj spid="_x0000_s73123" name="数式" r:id="rId9" imgW="1295280" imgH="469800" progId="Equation.3">
                  <p:embed/>
                </p:oleObj>
              </mc:Choice>
              <mc:Fallback>
                <p:oleObj name="数式" r:id="rId9" imgW="1295280" imgH="469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0358" y="6547427"/>
                        <a:ext cx="3190383" cy="11594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84778" name="Object 10"/>
          <p:cNvGraphicFramePr>
            <a:graphicFrameLocks noChangeAspect="1"/>
          </p:cNvGraphicFramePr>
          <p:nvPr/>
        </p:nvGraphicFramePr>
        <p:xfrm>
          <a:off x="2372770" y="7904531"/>
          <a:ext cx="5287941" cy="1252344"/>
        </p:xfrm>
        <a:graphic>
          <a:graphicData uri="http://schemas.openxmlformats.org/presentationml/2006/ole">
            <mc:AlternateContent xmlns:mc="http://schemas.openxmlformats.org/markup-compatibility/2006">
              <mc:Choice xmlns:v="urn:schemas-microsoft-com:vml" Requires="v">
                <p:oleObj spid="_x0000_s73124" name="数式" r:id="rId11" imgW="2145960" imgH="507960" progId="Equation.3">
                  <p:embed/>
                </p:oleObj>
              </mc:Choice>
              <mc:Fallback>
                <p:oleObj name="数式" r:id="rId11" imgW="2145960" imgH="50796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72770" y="7904531"/>
                        <a:ext cx="5287941" cy="12523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84779" name="Object 11"/>
          <p:cNvGraphicFramePr>
            <a:graphicFrameLocks noChangeAspect="1"/>
          </p:cNvGraphicFramePr>
          <p:nvPr/>
        </p:nvGraphicFramePr>
        <p:xfrm>
          <a:off x="8603540" y="1254726"/>
          <a:ext cx="7321213" cy="2504688"/>
        </p:xfrm>
        <a:graphic>
          <a:graphicData uri="http://schemas.openxmlformats.org/presentationml/2006/ole">
            <mc:AlternateContent xmlns:mc="http://schemas.openxmlformats.org/markup-compatibility/2006">
              <mc:Choice xmlns:v="urn:schemas-microsoft-com:vml" Requires="v">
                <p:oleObj spid="_x0000_s73125" name="数式" r:id="rId13" imgW="2971800" imgH="1015920" progId="Equation.3">
                  <p:embed/>
                </p:oleObj>
              </mc:Choice>
              <mc:Fallback>
                <p:oleObj name="数式" r:id="rId13" imgW="2971800" imgH="101592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03540" y="1254726"/>
                        <a:ext cx="7321213" cy="2504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184780" name="Picture 1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72600" y="3942741"/>
            <a:ext cx="8156904" cy="585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476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フェルミ一次加速</a:t>
            </a:r>
            <a:endParaRPr kumimoji="1" lang="ja-JP" altLang="en-US" dirty="0"/>
          </a:p>
        </p:txBody>
      </p:sp>
      <p:pic>
        <p:nvPicPr>
          <p:cNvPr id="9220" name="Picture 4" descr="ãshock acceleration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968" y="3276308"/>
            <a:ext cx="5993741" cy="4432153"/>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bwMode="auto">
          <a:xfrm>
            <a:off x="2616719" y="1416867"/>
            <a:ext cx="1181512" cy="755967"/>
          </a:xfrm>
          <a:prstGeom prst="rect">
            <a:avLst/>
          </a:prstGeom>
          <a:solidFill>
            <a:schemeClr val="bg1"/>
          </a:solidFill>
          <a:ln w="9525" cap="flat" cmpd="sng" algn="ctr">
            <a:no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8486" y="2199424"/>
            <a:ext cx="6992456" cy="4722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9137564" y="1632858"/>
            <a:ext cx="2262158" cy="507831"/>
          </a:xfrm>
          <a:prstGeom prst="rect">
            <a:avLst/>
          </a:prstGeom>
          <a:noFill/>
        </p:spPr>
        <p:txBody>
          <a:bodyPr wrap="none" rtlCol="0">
            <a:spAutoFit/>
          </a:bodyPr>
          <a:lstStyle/>
          <a:p>
            <a:r>
              <a:rPr kumimoji="1" lang="ja-JP" altLang="en-US" sz="2700" dirty="0" smtClean="0"/>
              <a:t>無衝突衝撃波</a:t>
            </a:r>
            <a:endParaRPr kumimoji="1" lang="ja-JP" altLang="en-US" sz="2700" dirty="0"/>
          </a:p>
        </p:txBody>
      </p:sp>
      <p:sp>
        <p:nvSpPr>
          <p:cNvPr id="7" name="テキスト ボックス 6"/>
          <p:cNvSpPr txBox="1"/>
          <p:nvPr/>
        </p:nvSpPr>
        <p:spPr>
          <a:xfrm>
            <a:off x="8867416" y="7356611"/>
            <a:ext cx="7580921" cy="2169825"/>
          </a:xfrm>
          <a:prstGeom prst="rect">
            <a:avLst/>
          </a:prstGeom>
          <a:noFill/>
        </p:spPr>
        <p:txBody>
          <a:bodyPr wrap="none" rtlCol="0">
            <a:spAutoFit/>
          </a:bodyPr>
          <a:lstStyle/>
          <a:p>
            <a:r>
              <a:rPr kumimoji="1" lang="ja-JP" altLang="en-US" sz="2700" dirty="0" smtClean="0"/>
              <a:t>プラズマ乱流により乱れた電磁波動が励起される。</a:t>
            </a:r>
            <a:endParaRPr kumimoji="1" lang="en-US" altLang="ja-JP" sz="2700" dirty="0" smtClean="0"/>
          </a:p>
          <a:p>
            <a:r>
              <a:rPr kumimoji="1" lang="ja-JP" altLang="en-US" sz="2700" dirty="0" smtClean="0"/>
              <a:t>これらの波に寄って荷電粒子は散乱される。</a:t>
            </a:r>
            <a:endParaRPr kumimoji="1" lang="en-US" altLang="ja-JP" sz="2700" dirty="0" smtClean="0"/>
          </a:p>
          <a:p>
            <a:r>
              <a:rPr kumimoji="1" lang="ja-JP" altLang="en-US" sz="2700" dirty="0" smtClean="0"/>
              <a:t>これが実質的な粘性となる。</a:t>
            </a:r>
            <a:endParaRPr kumimoji="1" lang="en-US" altLang="ja-JP" sz="2700" dirty="0" smtClean="0"/>
          </a:p>
          <a:p>
            <a:r>
              <a:rPr kumimoji="1" lang="ja-JP" altLang="en-US" sz="2700" dirty="0" smtClean="0"/>
              <a:t>上流の流れは減速し、その分温度・圧力が上昇</a:t>
            </a:r>
            <a:endParaRPr kumimoji="1" lang="en-US" altLang="ja-JP" sz="2700" dirty="0" smtClean="0"/>
          </a:p>
          <a:p>
            <a:r>
              <a:rPr kumimoji="1" lang="ja-JP" altLang="en-US" sz="2700" dirty="0" smtClean="0"/>
              <a:t>（エントロピーの増加）。</a:t>
            </a:r>
            <a:endParaRPr kumimoji="1" lang="ja-JP" altLang="en-US" sz="2700" dirty="0"/>
          </a:p>
        </p:txBody>
      </p:sp>
    </p:spTree>
    <p:extLst>
      <p:ext uri="{BB962C8B-B14F-4D97-AF65-F5344CB8AC3E}">
        <p14:creationId xmlns:p14="http://schemas.microsoft.com/office/powerpoint/2010/main" val="39715980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下流静止系</a:t>
            </a:r>
            <a:endParaRPr kumimoji="1" lang="ja-JP" altLang="en-US" dirty="0"/>
          </a:p>
        </p:txBody>
      </p:sp>
      <p:cxnSp>
        <p:nvCxnSpPr>
          <p:cNvPr id="10" name="直線コネクタ 9"/>
          <p:cNvCxnSpPr/>
          <p:nvPr/>
        </p:nvCxnSpPr>
        <p:spPr bwMode="auto">
          <a:xfrm>
            <a:off x="8604023" y="2442823"/>
            <a:ext cx="0" cy="3185862"/>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テキスト ボックス 10"/>
          <p:cNvSpPr txBox="1"/>
          <p:nvPr/>
        </p:nvSpPr>
        <p:spPr>
          <a:xfrm>
            <a:off x="7632066" y="6013799"/>
            <a:ext cx="1223412" cy="507831"/>
          </a:xfrm>
          <a:prstGeom prst="rect">
            <a:avLst/>
          </a:prstGeom>
          <a:noFill/>
        </p:spPr>
        <p:txBody>
          <a:bodyPr wrap="none" rtlCol="0">
            <a:spAutoFit/>
          </a:bodyPr>
          <a:lstStyle/>
          <a:p>
            <a:r>
              <a:rPr kumimoji="1" lang="ja-JP" altLang="en-US" sz="2700" dirty="0" smtClean="0"/>
              <a:t>衝撃波</a:t>
            </a:r>
            <a:endParaRPr kumimoji="1" lang="ja-JP" altLang="en-US" sz="2700" dirty="0"/>
          </a:p>
        </p:txBody>
      </p:sp>
      <p:sp>
        <p:nvSpPr>
          <p:cNvPr id="12" name="テキスト ボックス 11"/>
          <p:cNvSpPr txBox="1"/>
          <p:nvPr/>
        </p:nvSpPr>
        <p:spPr>
          <a:xfrm>
            <a:off x="6197225" y="2088355"/>
            <a:ext cx="877163" cy="507831"/>
          </a:xfrm>
          <a:prstGeom prst="rect">
            <a:avLst/>
          </a:prstGeom>
          <a:noFill/>
        </p:spPr>
        <p:txBody>
          <a:bodyPr wrap="none" rtlCol="0">
            <a:spAutoFit/>
          </a:bodyPr>
          <a:lstStyle/>
          <a:p>
            <a:r>
              <a:rPr kumimoji="1" lang="ja-JP" altLang="en-US" sz="2700" dirty="0" smtClean="0"/>
              <a:t>上流</a:t>
            </a:r>
            <a:endParaRPr kumimoji="1" lang="ja-JP" altLang="en-US" sz="2700" dirty="0"/>
          </a:p>
        </p:txBody>
      </p:sp>
      <p:sp>
        <p:nvSpPr>
          <p:cNvPr id="13" name="テキスト ボックス 12"/>
          <p:cNvSpPr txBox="1"/>
          <p:nvPr/>
        </p:nvSpPr>
        <p:spPr>
          <a:xfrm>
            <a:off x="8982007" y="2104902"/>
            <a:ext cx="877163" cy="507831"/>
          </a:xfrm>
          <a:prstGeom prst="rect">
            <a:avLst/>
          </a:prstGeom>
          <a:noFill/>
        </p:spPr>
        <p:txBody>
          <a:bodyPr wrap="none" rtlCol="0">
            <a:spAutoFit/>
          </a:bodyPr>
          <a:lstStyle/>
          <a:p>
            <a:r>
              <a:rPr kumimoji="1" lang="ja-JP" altLang="en-US" sz="2700" dirty="0" smtClean="0"/>
              <a:t>下流</a:t>
            </a:r>
            <a:endParaRPr kumimoji="1" lang="ja-JP" altLang="en-US" sz="2700" dirty="0"/>
          </a:p>
        </p:txBody>
      </p:sp>
      <mc:AlternateContent xmlns:mc="http://schemas.openxmlformats.org/markup-compatibility/2006" xmlns:a14="http://schemas.microsoft.com/office/drawing/2010/main">
        <mc:Choice Requires="a14">
          <p:sp>
            <p:nvSpPr>
              <p:cNvPr id="14" name="テキスト ボックス 13"/>
              <p:cNvSpPr txBox="1"/>
              <p:nvPr/>
            </p:nvSpPr>
            <p:spPr>
              <a:xfrm>
                <a:off x="6972427" y="3293127"/>
                <a:ext cx="277217" cy="4154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𝑣</m:t>
                      </m:r>
                    </m:oMath>
                  </m:oMathPara>
                </a14:m>
                <a:endParaRPr kumimoji="1" lang="ja-JP" altLang="en-US" sz="2700"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3124061" y="2195757"/>
                <a:ext cx="184840" cy="276999"/>
              </a:xfrm>
              <a:prstGeom prst="rect">
                <a:avLst/>
              </a:prstGeom>
              <a:blipFill rotWithShape="0">
                <a:blip r:embed="rId2"/>
                <a:stretch>
                  <a:fillRect l="-19355" r="-12903" b="-2174"/>
                </a:stretch>
              </a:blipFill>
            </p:spPr>
            <p:txBody>
              <a:bodyPr/>
              <a:lstStyle/>
              <a:p>
                <a:r>
                  <a:rPr lang="ja-JP" altLang="en-US">
                    <a:noFill/>
                  </a:rPr>
                  <a:t> </a:t>
                </a:r>
              </a:p>
            </p:txBody>
          </p:sp>
        </mc:Fallback>
      </mc:AlternateContent>
      <p:sp>
        <p:nvSpPr>
          <p:cNvPr id="15" name="右矢印 14"/>
          <p:cNvSpPr/>
          <p:nvPr/>
        </p:nvSpPr>
        <p:spPr bwMode="auto">
          <a:xfrm>
            <a:off x="6984094" y="3863309"/>
            <a:ext cx="1040754" cy="401499"/>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16" name="右矢印 15"/>
          <p:cNvSpPr/>
          <p:nvPr/>
        </p:nvSpPr>
        <p:spPr bwMode="auto">
          <a:xfrm rot="10800000">
            <a:off x="8118044" y="4856171"/>
            <a:ext cx="485979" cy="401499"/>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19" name="テキスト ボックス 18"/>
          <p:cNvSpPr txBox="1"/>
          <p:nvPr/>
        </p:nvSpPr>
        <p:spPr>
          <a:xfrm>
            <a:off x="9089476" y="4230684"/>
            <a:ext cx="1569660" cy="507831"/>
          </a:xfrm>
          <a:prstGeom prst="rect">
            <a:avLst/>
          </a:prstGeom>
          <a:noFill/>
        </p:spPr>
        <p:txBody>
          <a:bodyPr wrap="none" rtlCol="0">
            <a:spAutoFit/>
          </a:bodyPr>
          <a:lstStyle/>
          <a:p>
            <a:r>
              <a:rPr kumimoji="1" lang="ja-JP" altLang="en-US" sz="2700" dirty="0" smtClean="0">
                <a:solidFill>
                  <a:srgbClr val="FFC000"/>
                </a:solidFill>
              </a:rPr>
              <a:t>粒子軌道</a:t>
            </a:r>
            <a:endParaRPr kumimoji="1" lang="ja-JP" altLang="en-US" sz="2700" dirty="0">
              <a:solidFill>
                <a:srgbClr val="FFC000"/>
              </a:solidFill>
            </a:endParaRPr>
          </a:p>
        </p:txBody>
      </p:sp>
      <p:cxnSp>
        <p:nvCxnSpPr>
          <p:cNvPr id="21" name="直線矢印コネクタ 20"/>
          <p:cNvCxnSpPr/>
          <p:nvPr/>
        </p:nvCxnSpPr>
        <p:spPr bwMode="auto">
          <a:xfrm flipH="1" flipV="1">
            <a:off x="7249645" y="2766809"/>
            <a:ext cx="2380335" cy="1349942"/>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コネクタ 22"/>
          <p:cNvCxnSpPr/>
          <p:nvPr/>
        </p:nvCxnSpPr>
        <p:spPr bwMode="auto">
          <a:xfrm>
            <a:off x="7740060" y="3522776"/>
            <a:ext cx="5075781" cy="0"/>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円弧 23"/>
          <p:cNvSpPr/>
          <p:nvPr/>
        </p:nvSpPr>
        <p:spPr bwMode="auto">
          <a:xfrm>
            <a:off x="6984093" y="3293127"/>
            <a:ext cx="2321901" cy="456251"/>
          </a:xfrm>
          <a:prstGeom prst="arc">
            <a:avLst>
              <a:gd name="adj1" fmla="val 16336349"/>
              <a:gd name="adj2" fmla="val 0"/>
            </a:avLst>
          </a:prstGeom>
          <a:noFill/>
          <a:ln w="9525" cap="flat" cmpd="sng" algn="ctr">
            <a:solidFill>
              <a:srgbClr val="FFC000"/>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mc:AlternateContent xmlns:mc="http://schemas.openxmlformats.org/markup-compatibility/2006" xmlns:a14="http://schemas.microsoft.com/office/drawing/2010/main">
        <mc:Choice Requires="a14">
          <p:sp>
            <p:nvSpPr>
              <p:cNvPr id="25" name="テキスト ボックス 24"/>
              <p:cNvSpPr txBox="1"/>
              <p:nvPr/>
            </p:nvSpPr>
            <p:spPr>
              <a:xfrm>
                <a:off x="8777875" y="2877693"/>
                <a:ext cx="471859"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𝜃</m:t>
                          </m:r>
                        </m:e>
                        <m:sub>
                          <m:r>
                            <m:rPr>
                              <m:sty m:val="p"/>
                            </m:rPr>
                            <a:rPr kumimoji="1" lang="en-US" altLang="ja-JP" sz="2700">
                              <a:latin typeface="Cambria Math" panose="02040503050406030204" pitchFamily="18" charset="0"/>
                            </a:rPr>
                            <m:t>d</m:t>
                          </m:r>
                        </m:sub>
                      </m:sSub>
                    </m:oMath>
                  </m:oMathPara>
                </a14:m>
                <a:endParaRPr kumimoji="1" lang="ja-JP" altLang="en-US" sz="2700" dirty="0"/>
              </a:p>
            </p:txBody>
          </p:sp>
        </mc:Choice>
        <mc:Fallback xmlns="">
          <p:sp>
            <p:nvSpPr>
              <p:cNvPr id="25" name="テキスト ボックス 24"/>
              <p:cNvSpPr txBox="1">
                <a:spLocks noRot="1" noChangeAspect="1" noMove="1" noResize="1" noEditPoints="1" noAdjustHandles="1" noChangeArrowheads="1" noChangeShapeType="1" noTextEdit="1"/>
              </p:cNvSpPr>
              <p:nvPr/>
            </p:nvSpPr>
            <p:spPr>
              <a:xfrm>
                <a:off x="4327879" y="1918758"/>
                <a:ext cx="320921" cy="276999"/>
              </a:xfrm>
              <a:prstGeom prst="rect">
                <a:avLst/>
              </a:prstGeom>
              <a:blipFill rotWithShape="0">
                <a:blip r:embed="rId3"/>
                <a:stretch>
                  <a:fillRect l="-13208" r="-3774" b="-2222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テキスト ボックス 25"/>
              <p:cNvSpPr txBox="1"/>
              <p:nvPr/>
            </p:nvSpPr>
            <p:spPr>
              <a:xfrm>
                <a:off x="9561866" y="3655591"/>
                <a:ext cx="473463"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𝐸</m:t>
                          </m:r>
                        </m:e>
                        <m:sub>
                          <m:r>
                            <a:rPr kumimoji="1" lang="en-US" altLang="ja-JP" sz="2700" i="1">
                              <a:latin typeface="Cambria Math" panose="02040503050406030204" pitchFamily="18" charset="0"/>
                            </a:rPr>
                            <m:t>0</m:t>
                          </m:r>
                        </m:sub>
                      </m:sSub>
                    </m:oMath>
                  </m:oMathPara>
                </a14:m>
                <a:endParaRPr kumimoji="1" lang="ja-JP" altLang="en-US" sz="2700" dirty="0"/>
              </a:p>
            </p:txBody>
          </p:sp>
        </mc:Choice>
        <mc:Fallback xmlns="">
          <p:sp>
            <p:nvSpPr>
              <p:cNvPr id="26" name="テキスト ボックス 25"/>
              <p:cNvSpPr txBox="1">
                <a:spLocks noRot="1" noChangeAspect="1" noMove="1" noResize="1" noEditPoints="1" noAdjustHandles="1" noChangeArrowheads="1" noChangeShapeType="1" noTextEdit="1"/>
              </p:cNvSpPr>
              <p:nvPr/>
            </p:nvSpPr>
            <p:spPr>
              <a:xfrm>
                <a:off x="4850620" y="2437437"/>
                <a:ext cx="316177" cy="276999"/>
              </a:xfrm>
              <a:prstGeom prst="rect">
                <a:avLst/>
              </a:prstGeom>
              <a:blipFill rotWithShape="0">
                <a:blip r:embed="rId4"/>
                <a:stretch>
                  <a:fillRect l="-15385" r="-1923" b="-20000"/>
                </a:stretch>
              </a:blipFill>
            </p:spPr>
            <p:txBody>
              <a:bodyPr/>
              <a:lstStyle/>
              <a:p>
                <a:r>
                  <a:rPr lang="ja-JP" altLang="en-US">
                    <a:noFill/>
                  </a:rPr>
                  <a:t> </a:t>
                </a:r>
              </a:p>
            </p:txBody>
          </p:sp>
        </mc:Fallback>
      </mc:AlternateContent>
      <p:sp>
        <p:nvSpPr>
          <p:cNvPr id="27" name="テキスト ボックス 26"/>
          <p:cNvSpPr txBox="1"/>
          <p:nvPr/>
        </p:nvSpPr>
        <p:spPr>
          <a:xfrm>
            <a:off x="3204257" y="7184201"/>
            <a:ext cx="4442242" cy="507831"/>
          </a:xfrm>
          <a:prstGeom prst="rect">
            <a:avLst/>
          </a:prstGeom>
          <a:noFill/>
        </p:spPr>
        <p:txBody>
          <a:bodyPr wrap="none" rtlCol="0">
            <a:spAutoFit/>
          </a:bodyPr>
          <a:lstStyle/>
          <a:p>
            <a:r>
              <a:rPr kumimoji="1" lang="ja-JP" altLang="en-US" sz="2700" dirty="0" smtClean="0"/>
              <a:t>上流静止系でのエネルギーは</a:t>
            </a:r>
            <a:endParaRPr kumimoji="1" lang="ja-JP" altLang="en-US" sz="2700" dirty="0"/>
          </a:p>
        </p:txBody>
      </p:sp>
      <mc:AlternateContent xmlns:mc="http://schemas.openxmlformats.org/markup-compatibility/2006" xmlns:a14="http://schemas.microsoft.com/office/drawing/2010/main">
        <mc:Choice Requires="a14">
          <p:sp>
            <p:nvSpPr>
              <p:cNvPr id="28" name="テキスト ボックス 27"/>
              <p:cNvSpPr txBox="1"/>
              <p:nvPr/>
            </p:nvSpPr>
            <p:spPr>
              <a:xfrm>
                <a:off x="4083257" y="7963207"/>
                <a:ext cx="468596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3600" i="1">
                              <a:latin typeface="Cambria Math" panose="02040503050406030204" pitchFamily="18" charset="0"/>
                            </a:rPr>
                          </m:ctrlPr>
                        </m:sSupPr>
                        <m:e>
                          <m:r>
                            <a:rPr kumimoji="1" lang="en-US" altLang="ja-JP" sz="3600" i="1">
                              <a:latin typeface="Cambria Math" panose="02040503050406030204" pitchFamily="18" charset="0"/>
                            </a:rPr>
                            <m:t>𝐸</m:t>
                          </m:r>
                        </m:e>
                        <m:sup>
                          <m:r>
                            <a:rPr kumimoji="1" lang="en-US" altLang="ja-JP" sz="3600" i="1">
                              <a:latin typeface="Cambria Math" panose="02040503050406030204" pitchFamily="18" charset="0"/>
                            </a:rPr>
                            <m:t>′</m:t>
                          </m:r>
                        </m:sup>
                      </m:sSup>
                      <m:r>
                        <a:rPr kumimoji="1" lang="en-US" altLang="ja-JP" sz="3600" i="1">
                          <a:latin typeface="Cambria Math" panose="02040503050406030204" pitchFamily="18" charset="0"/>
                        </a:rPr>
                        <m:t>=</m:t>
                      </m:r>
                      <m:r>
                        <m:rPr>
                          <m:sty m:val="p"/>
                        </m:rPr>
                        <a:rPr kumimoji="1" lang="en-US" altLang="ja-JP" sz="3600">
                          <a:latin typeface="Cambria Math" panose="02040503050406030204" pitchFamily="18" charset="0"/>
                        </a:rPr>
                        <m:t>Γ</m:t>
                      </m:r>
                      <m:sSub>
                        <m:sSubPr>
                          <m:ctrlPr>
                            <a:rPr kumimoji="1" lang="en-US" altLang="ja-JP" sz="3600" i="1">
                              <a:latin typeface="Cambria Math" panose="02040503050406030204" pitchFamily="18" charset="0"/>
                            </a:rPr>
                          </m:ctrlPr>
                        </m:sSubPr>
                        <m:e>
                          <m:r>
                            <a:rPr kumimoji="1" lang="en-US" altLang="ja-JP" sz="3600" i="1">
                              <a:latin typeface="Cambria Math" panose="02040503050406030204" pitchFamily="18" charset="0"/>
                            </a:rPr>
                            <m:t>𝐸</m:t>
                          </m:r>
                        </m:e>
                        <m:sub>
                          <m:r>
                            <a:rPr kumimoji="1" lang="en-US" altLang="ja-JP" sz="3600" i="1">
                              <a:latin typeface="Cambria Math" panose="02040503050406030204" pitchFamily="18" charset="0"/>
                            </a:rPr>
                            <m:t>0</m:t>
                          </m:r>
                        </m:sub>
                      </m:sSub>
                      <m:r>
                        <a:rPr kumimoji="1" lang="en-US" altLang="ja-JP" sz="3600" i="1">
                          <a:latin typeface="Cambria Math" panose="02040503050406030204" pitchFamily="18" charset="0"/>
                        </a:rPr>
                        <m:t>(1−</m:t>
                      </m:r>
                      <m:r>
                        <a:rPr kumimoji="1" lang="en-US" altLang="ja-JP" sz="3600" i="1">
                          <a:latin typeface="Cambria Math" panose="02040503050406030204" pitchFamily="18" charset="0"/>
                        </a:rPr>
                        <m:t>𝛽</m:t>
                      </m:r>
                      <m:func>
                        <m:funcPr>
                          <m:ctrlPr>
                            <a:rPr kumimoji="1" lang="en-US" altLang="ja-JP" sz="3600" i="1">
                              <a:latin typeface="Cambria Math" panose="02040503050406030204" pitchFamily="18" charset="0"/>
                            </a:rPr>
                          </m:ctrlPr>
                        </m:funcPr>
                        <m:fName>
                          <m:r>
                            <m:rPr>
                              <m:sty m:val="p"/>
                            </m:rPr>
                            <a:rPr kumimoji="1" lang="en-US" altLang="ja-JP" sz="3600">
                              <a:latin typeface="Cambria Math" panose="02040503050406030204" pitchFamily="18" charset="0"/>
                            </a:rPr>
                            <m:t>cos</m:t>
                          </m:r>
                        </m:fName>
                        <m:e>
                          <m:sSub>
                            <m:sSubPr>
                              <m:ctrlPr>
                                <a:rPr lang="en-US" altLang="ja-JP" sz="3600" i="1">
                                  <a:latin typeface="Cambria Math" panose="02040503050406030204" pitchFamily="18" charset="0"/>
                                </a:rPr>
                              </m:ctrlPr>
                            </m:sSubPr>
                            <m:e>
                              <m:r>
                                <a:rPr lang="en-US" altLang="ja-JP" sz="3600" i="1">
                                  <a:latin typeface="Cambria Math" panose="02040503050406030204" pitchFamily="18" charset="0"/>
                                </a:rPr>
                                <m:t>𝜃</m:t>
                              </m:r>
                            </m:e>
                            <m:sub>
                              <m:r>
                                <m:rPr>
                                  <m:sty m:val="p"/>
                                </m:rPr>
                                <a:rPr lang="en-US" altLang="ja-JP" sz="3600">
                                  <a:latin typeface="Cambria Math" panose="02040503050406030204" pitchFamily="18" charset="0"/>
                                </a:rPr>
                                <m:t>d</m:t>
                              </m:r>
                            </m:sub>
                          </m:sSub>
                        </m:e>
                      </m:func>
                      <m:r>
                        <a:rPr kumimoji="1" lang="en-US" altLang="ja-JP" sz="3600" i="1">
                          <a:latin typeface="Cambria Math" panose="02040503050406030204" pitchFamily="18" charset="0"/>
                        </a:rPr>
                        <m:t>)</m:t>
                      </m:r>
                    </m:oMath>
                  </m:oMathPara>
                </a14:m>
                <a:endParaRPr kumimoji="1" lang="ja-JP" altLang="en-US" sz="3600" dirty="0"/>
              </a:p>
            </p:txBody>
          </p:sp>
        </mc:Choice>
        <mc:Fallback xmlns="">
          <p:sp>
            <p:nvSpPr>
              <p:cNvPr id="28" name="テキスト ボックス 27"/>
              <p:cNvSpPr txBox="1">
                <a:spLocks noRot="1" noChangeAspect="1" noMove="1" noResize="1" noEditPoints="1" noAdjustHandles="1" noChangeArrowheads="1" noChangeShapeType="1" noTextEdit="1"/>
              </p:cNvSpPr>
              <p:nvPr/>
            </p:nvSpPr>
            <p:spPr>
              <a:xfrm>
                <a:off x="1197650" y="5309624"/>
                <a:ext cx="3122842" cy="369332"/>
              </a:xfrm>
              <a:prstGeom prst="rect">
                <a:avLst/>
              </a:prstGeom>
              <a:blipFill rotWithShape="0">
                <a:blip r:embed="rId5"/>
                <a:stretch>
                  <a:fillRect l="-1170" r="-2534" b="-37705"/>
                </a:stretch>
              </a:blipFill>
            </p:spPr>
            <p:txBody>
              <a:bodyPr/>
              <a:lstStyle/>
              <a:p>
                <a:r>
                  <a:rPr lang="ja-JP" altLang="en-US">
                    <a:noFill/>
                  </a:rPr>
                  <a:t> </a:t>
                </a:r>
              </a:p>
            </p:txBody>
          </p:sp>
        </mc:Fallback>
      </mc:AlternateContent>
      <p:sp>
        <p:nvSpPr>
          <p:cNvPr id="3" name="テキスト ボックス 2"/>
          <p:cNvSpPr txBox="1"/>
          <p:nvPr/>
        </p:nvSpPr>
        <p:spPr>
          <a:xfrm>
            <a:off x="2988267" y="3863310"/>
            <a:ext cx="2031325" cy="646331"/>
          </a:xfrm>
          <a:prstGeom prst="rect">
            <a:avLst/>
          </a:prstGeom>
          <a:noFill/>
        </p:spPr>
        <p:txBody>
          <a:bodyPr wrap="none" rtlCol="0">
            <a:spAutoFit/>
          </a:bodyPr>
          <a:lstStyle/>
          <a:p>
            <a:r>
              <a:rPr kumimoji="1" lang="ja-JP" altLang="en-US" sz="3600" dirty="0" smtClean="0">
                <a:solidFill>
                  <a:srgbClr val="3333FF"/>
                </a:solidFill>
              </a:rPr>
              <a:t>星間物質</a:t>
            </a:r>
            <a:endParaRPr kumimoji="1" lang="ja-JP" altLang="en-US" sz="3600" dirty="0">
              <a:solidFill>
                <a:srgbClr val="3333FF"/>
              </a:solidFill>
            </a:endParaRPr>
          </a:p>
        </p:txBody>
      </p:sp>
      <mc:AlternateContent xmlns:mc="http://schemas.openxmlformats.org/markup-compatibility/2006" xmlns:a14="http://schemas.microsoft.com/office/drawing/2010/main">
        <mc:Choice Requires="a14">
          <p:sp>
            <p:nvSpPr>
              <p:cNvPr id="20" name="テキスト ボックス 19"/>
              <p:cNvSpPr txBox="1"/>
              <p:nvPr/>
            </p:nvSpPr>
            <p:spPr>
              <a:xfrm>
                <a:off x="7740061" y="4827392"/>
                <a:ext cx="313099" cy="7122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𝑣</m:t>
                          </m:r>
                        </m:num>
                        <m:den>
                          <m:r>
                            <a:rPr kumimoji="1" lang="en-US" altLang="ja-JP" sz="2700" i="1">
                              <a:latin typeface="Cambria Math" panose="02040503050406030204" pitchFamily="18" charset="0"/>
                            </a:rPr>
                            <m:t>3</m:t>
                          </m:r>
                        </m:den>
                      </m:f>
                    </m:oMath>
                  </m:oMathPara>
                </a14:m>
                <a:endParaRPr kumimoji="1" lang="ja-JP" altLang="en-US" sz="2700" dirty="0"/>
              </a:p>
            </p:txBody>
          </p:sp>
        </mc:Choice>
        <mc:Fallback xmlns="">
          <p:sp>
            <p:nvSpPr>
              <p:cNvPr id="20" name="テキスト ボックス 19"/>
              <p:cNvSpPr txBox="1">
                <a:spLocks noRot="1" noChangeAspect="1" noMove="1" noResize="1" noEditPoints="1" noAdjustHandles="1" noChangeArrowheads="1" noChangeShapeType="1" noTextEdit="1"/>
              </p:cNvSpPr>
              <p:nvPr/>
            </p:nvSpPr>
            <p:spPr>
              <a:xfrm>
                <a:off x="3635896" y="3218758"/>
                <a:ext cx="208710" cy="473015"/>
              </a:xfrm>
              <a:prstGeom prst="rect">
                <a:avLst/>
              </a:prstGeom>
              <a:blipFill rotWithShape="0">
                <a:blip r:embed="rId6"/>
                <a:stretch>
                  <a:fillRect/>
                </a:stretch>
              </a:blipFill>
            </p:spPr>
            <p:txBody>
              <a:bodyPr/>
              <a:lstStyle/>
              <a:p>
                <a:r>
                  <a:rPr lang="ja-JP" altLang="en-US">
                    <a:noFill/>
                  </a:rPr>
                  <a:t> </a:t>
                </a:r>
              </a:p>
            </p:txBody>
          </p:sp>
        </mc:Fallback>
      </mc:AlternateContent>
      <p:sp>
        <p:nvSpPr>
          <p:cNvPr id="22" name="Line 27"/>
          <p:cNvSpPr>
            <a:spLocks noChangeShapeType="1"/>
          </p:cNvSpPr>
          <p:nvPr/>
        </p:nvSpPr>
        <p:spPr bwMode="auto">
          <a:xfrm flipV="1">
            <a:off x="14993367" y="6294981"/>
            <a:ext cx="0" cy="194518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29" name="Line 28"/>
          <p:cNvSpPr>
            <a:spLocks noChangeShapeType="1"/>
          </p:cNvSpPr>
          <p:nvPr/>
        </p:nvSpPr>
        <p:spPr bwMode="auto">
          <a:xfrm flipH="1">
            <a:off x="13267229" y="8240163"/>
            <a:ext cx="172613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30" name="Line 29"/>
          <p:cNvSpPr>
            <a:spLocks noChangeShapeType="1"/>
          </p:cNvSpPr>
          <p:nvPr/>
        </p:nvSpPr>
        <p:spPr bwMode="auto">
          <a:xfrm flipH="1" flipV="1">
            <a:off x="12293447" y="5647381"/>
            <a:ext cx="2699921" cy="259278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mc:AlternateContent xmlns:mc="http://schemas.openxmlformats.org/markup-compatibility/2006" xmlns:a14="http://schemas.microsoft.com/office/drawing/2010/main">
        <mc:Choice Requires="a14">
          <p:sp>
            <p:nvSpPr>
              <p:cNvPr id="31" name="テキスト ボックス 30"/>
              <p:cNvSpPr txBox="1"/>
              <p:nvPr/>
            </p:nvSpPr>
            <p:spPr>
              <a:xfrm>
                <a:off x="10048926" y="7301761"/>
                <a:ext cx="3539110" cy="6530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ja-JP" sz="4199" i="1">
                              <a:solidFill>
                                <a:srgbClr val="FF0000"/>
                              </a:solidFill>
                              <a:latin typeface="Cambria Math" panose="02040503050406030204" pitchFamily="18" charset="0"/>
                            </a:rPr>
                          </m:ctrlPr>
                        </m:accPr>
                        <m:e>
                          <m:func>
                            <m:funcPr>
                              <m:ctrlPr>
                                <a:rPr lang="en-US" altLang="ja-JP" sz="4199" i="1">
                                  <a:solidFill>
                                    <a:srgbClr val="FF0000"/>
                                  </a:solidFill>
                                  <a:latin typeface="Cambria Math" panose="02040503050406030204" pitchFamily="18" charset="0"/>
                                </a:rPr>
                              </m:ctrlPr>
                            </m:funcPr>
                            <m:fName>
                              <m:r>
                                <m:rPr>
                                  <m:sty m:val="p"/>
                                </m:rPr>
                                <a:rPr lang="en-US" altLang="ja-JP" sz="4199">
                                  <a:solidFill>
                                    <a:srgbClr val="FF0000"/>
                                  </a:solidFill>
                                  <a:latin typeface="Cambria Math" panose="02040503050406030204" pitchFamily="18" charset="0"/>
                                </a:rPr>
                                <m:t>cos</m:t>
                              </m:r>
                            </m:fName>
                            <m:e>
                              <m:sSub>
                                <m:sSubPr>
                                  <m:ctrlPr>
                                    <a:rPr lang="en-US" altLang="ja-JP" sz="4199" i="1">
                                      <a:solidFill>
                                        <a:srgbClr val="FF0000"/>
                                      </a:solidFill>
                                      <a:latin typeface="Cambria Math" panose="02040503050406030204" pitchFamily="18" charset="0"/>
                                    </a:rPr>
                                  </m:ctrlPr>
                                </m:sSubPr>
                                <m:e>
                                  <m:r>
                                    <a:rPr lang="en-US" altLang="ja-JP" sz="4199" i="1">
                                      <a:solidFill>
                                        <a:srgbClr val="FF0000"/>
                                      </a:solidFill>
                                      <a:latin typeface="Cambria Math" panose="02040503050406030204" pitchFamily="18" charset="0"/>
                                    </a:rPr>
                                    <m:t>𝜃</m:t>
                                  </m:r>
                                </m:e>
                                <m:sub>
                                  <m:r>
                                    <m:rPr>
                                      <m:sty m:val="p"/>
                                    </m:rPr>
                                    <a:rPr lang="en-US" altLang="ja-JP" sz="4199">
                                      <a:solidFill>
                                        <a:srgbClr val="FF0000"/>
                                      </a:solidFill>
                                      <a:latin typeface="Cambria Math" panose="02040503050406030204" pitchFamily="18" charset="0"/>
                                    </a:rPr>
                                    <m:t>d</m:t>
                                  </m:r>
                                </m:sub>
                              </m:sSub>
                            </m:e>
                          </m:func>
                        </m:e>
                      </m:acc>
                      <m:r>
                        <a:rPr lang="en-US" altLang="ja-JP" sz="4199" i="1">
                          <a:solidFill>
                            <a:srgbClr val="FF0000"/>
                          </a:solidFill>
                          <a:latin typeface="Cambria Math" panose="02040503050406030204" pitchFamily="18" charset="0"/>
                        </a:rPr>
                        <m:t>=−2/3</m:t>
                      </m:r>
                    </m:oMath>
                  </m:oMathPara>
                </a14:m>
                <a:endParaRPr kumimoji="1" lang="ja-JP" altLang="en-US" sz="4199" dirty="0">
                  <a:solidFill>
                    <a:srgbClr val="FF0000"/>
                  </a:solidFill>
                </a:endParaRPr>
              </a:p>
            </p:txBody>
          </p:sp>
        </mc:Choice>
        <mc:Fallback xmlns="">
          <p:sp>
            <p:nvSpPr>
              <p:cNvPr id="31" name="テキスト ボックス 30"/>
              <p:cNvSpPr txBox="1">
                <a:spLocks noRot="1" noChangeAspect="1" noMove="1" noResize="1" noEditPoints="1" noAdjustHandles="1" noChangeArrowheads="1" noChangeShapeType="1" noTextEdit="1"/>
              </p:cNvSpPr>
              <p:nvPr/>
            </p:nvSpPr>
            <p:spPr>
              <a:xfrm>
                <a:off x="5175377" y="4868592"/>
                <a:ext cx="2358338" cy="435504"/>
              </a:xfrm>
              <a:prstGeom prst="rect">
                <a:avLst/>
              </a:prstGeom>
              <a:blipFill rotWithShape="0">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テキスト ボックス 31"/>
              <p:cNvSpPr txBox="1"/>
              <p:nvPr/>
            </p:nvSpPr>
            <p:spPr>
              <a:xfrm>
                <a:off x="14176463" y="5763465"/>
                <a:ext cx="1658082"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ja-JP" sz="2700" i="1">
                              <a:latin typeface="Cambria Math" panose="02040503050406030204" pitchFamily="18" charset="0"/>
                            </a:rPr>
                          </m:ctrlPr>
                        </m:funcPr>
                        <m:fName>
                          <m:r>
                            <m:rPr>
                              <m:sty m:val="p"/>
                            </m:rPr>
                            <a:rPr lang="en-US" altLang="ja-JP" sz="2700">
                              <a:latin typeface="Cambria Math" panose="02040503050406030204" pitchFamily="18" charset="0"/>
                            </a:rPr>
                            <m:t>cos</m:t>
                          </m:r>
                        </m:fName>
                        <m:e>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𝜃</m:t>
                              </m:r>
                            </m:e>
                            <m:sub>
                              <m:r>
                                <m:rPr>
                                  <m:sty m:val="p"/>
                                </m:rPr>
                                <a:rPr lang="en-US" altLang="ja-JP" sz="2700">
                                  <a:latin typeface="Cambria Math" panose="02040503050406030204" pitchFamily="18" charset="0"/>
                                </a:rPr>
                                <m:t>d</m:t>
                              </m:r>
                            </m:sub>
                          </m:sSub>
                        </m:e>
                      </m:func>
                      <m:r>
                        <a:rPr lang="en-US" altLang="ja-JP" sz="2700">
                          <a:latin typeface="Cambria Math" panose="02040503050406030204" pitchFamily="18" charset="0"/>
                        </a:rPr>
                        <m:t>=0</m:t>
                      </m:r>
                    </m:oMath>
                  </m:oMathPara>
                </a14:m>
                <a:endParaRPr kumimoji="1" lang="ja-JP" altLang="en-US" sz="2700" dirty="0"/>
              </a:p>
            </p:txBody>
          </p:sp>
        </mc:Choice>
        <mc:Fallback xmlns="">
          <p:sp>
            <p:nvSpPr>
              <p:cNvPr id="32" name="テキスト ボックス 31"/>
              <p:cNvSpPr txBox="1">
                <a:spLocks noRot="1" noChangeAspect="1" noMove="1" noResize="1" noEditPoints="1" noAdjustHandles="1" noChangeArrowheads="1" noChangeShapeType="1" noTextEdit="1"/>
              </p:cNvSpPr>
              <p:nvPr/>
            </p:nvSpPr>
            <p:spPr>
              <a:xfrm>
                <a:off x="7927493" y="3842903"/>
                <a:ext cx="1104277" cy="276999"/>
              </a:xfrm>
              <a:prstGeom prst="rect">
                <a:avLst/>
              </a:prstGeom>
              <a:blipFill rotWithShape="0">
                <a:blip r:embed="rId8"/>
                <a:stretch>
                  <a:fillRect l="-1648" r="-3297" b="-2173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3" name="テキスト ボックス 32"/>
              <p:cNvSpPr txBox="1"/>
              <p:nvPr/>
            </p:nvSpPr>
            <p:spPr>
              <a:xfrm>
                <a:off x="12401452" y="8575702"/>
                <a:ext cx="1916166"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ja-JP" sz="2700" i="1">
                              <a:latin typeface="Cambria Math" panose="02040503050406030204" pitchFamily="18" charset="0"/>
                            </a:rPr>
                          </m:ctrlPr>
                        </m:funcPr>
                        <m:fName>
                          <m:r>
                            <m:rPr>
                              <m:sty m:val="p"/>
                            </m:rPr>
                            <a:rPr lang="en-US" altLang="ja-JP" sz="2700">
                              <a:latin typeface="Cambria Math" panose="02040503050406030204" pitchFamily="18" charset="0"/>
                            </a:rPr>
                            <m:t>cos</m:t>
                          </m:r>
                        </m:fName>
                        <m:e>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𝜃</m:t>
                              </m:r>
                            </m:e>
                            <m:sub>
                              <m:r>
                                <m:rPr>
                                  <m:sty m:val="p"/>
                                </m:rPr>
                                <a:rPr lang="en-US" altLang="ja-JP" sz="2700">
                                  <a:latin typeface="Cambria Math" panose="02040503050406030204" pitchFamily="18" charset="0"/>
                                </a:rPr>
                                <m:t>d</m:t>
                              </m:r>
                            </m:sub>
                          </m:sSub>
                        </m:e>
                      </m:func>
                      <m:r>
                        <a:rPr lang="en-US" altLang="ja-JP" sz="2700">
                          <a:latin typeface="Cambria Math" panose="02040503050406030204" pitchFamily="18" charset="0"/>
                        </a:rPr>
                        <m:t>=−1</m:t>
                      </m:r>
                    </m:oMath>
                  </m:oMathPara>
                </a14:m>
                <a:endParaRPr kumimoji="1" lang="ja-JP" altLang="en-US" sz="2700" dirty="0"/>
              </a:p>
            </p:txBody>
          </p:sp>
        </mc:Choice>
        <mc:Fallback xmlns="">
          <p:sp>
            <p:nvSpPr>
              <p:cNvPr id="33" name="テキスト ボックス 32"/>
              <p:cNvSpPr txBox="1">
                <a:spLocks noRot="1" noChangeAspect="1" noMove="1" noResize="1" noEditPoints="1" noAdjustHandles="1" noChangeArrowheads="1" noChangeShapeType="1" noTextEdit="1"/>
              </p:cNvSpPr>
              <p:nvPr/>
            </p:nvSpPr>
            <p:spPr>
              <a:xfrm>
                <a:off x="6743970" y="5718017"/>
                <a:ext cx="1277401" cy="276999"/>
              </a:xfrm>
              <a:prstGeom prst="rect">
                <a:avLst/>
              </a:prstGeom>
              <a:blipFill rotWithShape="0">
                <a:blip r:embed="rId9"/>
                <a:stretch>
                  <a:fillRect l="-1429" r="-2857" b="-22222"/>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7703177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上流静止系での散乱</a:t>
            </a:r>
            <a:endParaRPr kumimoji="1" lang="ja-JP" altLang="en-US" dirty="0"/>
          </a:p>
        </p:txBody>
      </p:sp>
      <p:cxnSp>
        <p:nvCxnSpPr>
          <p:cNvPr id="10" name="直線コネクタ 9"/>
          <p:cNvCxnSpPr/>
          <p:nvPr/>
        </p:nvCxnSpPr>
        <p:spPr bwMode="auto">
          <a:xfrm>
            <a:off x="8604023" y="2442823"/>
            <a:ext cx="0" cy="3185862"/>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テキスト ボックス 10"/>
          <p:cNvSpPr txBox="1"/>
          <p:nvPr/>
        </p:nvSpPr>
        <p:spPr>
          <a:xfrm>
            <a:off x="7632066" y="6013799"/>
            <a:ext cx="1569660" cy="507831"/>
          </a:xfrm>
          <a:prstGeom prst="rect">
            <a:avLst/>
          </a:prstGeom>
          <a:noFill/>
        </p:spPr>
        <p:txBody>
          <a:bodyPr wrap="none" rtlCol="0">
            <a:spAutoFit/>
          </a:bodyPr>
          <a:lstStyle/>
          <a:p>
            <a:r>
              <a:rPr kumimoji="1" lang="ja-JP" altLang="en-US" sz="2700" dirty="0" smtClean="0"/>
              <a:t>衝撃波面</a:t>
            </a:r>
            <a:endParaRPr kumimoji="1" lang="ja-JP" altLang="en-US" sz="2700" dirty="0"/>
          </a:p>
        </p:txBody>
      </p:sp>
      <p:sp>
        <p:nvSpPr>
          <p:cNvPr id="12" name="テキスト ボックス 11"/>
          <p:cNvSpPr txBox="1"/>
          <p:nvPr/>
        </p:nvSpPr>
        <p:spPr>
          <a:xfrm>
            <a:off x="6197225" y="2088355"/>
            <a:ext cx="877163" cy="507831"/>
          </a:xfrm>
          <a:prstGeom prst="rect">
            <a:avLst/>
          </a:prstGeom>
          <a:noFill/>
        </p:spPr>
        <p:txBody>
          <a:bodyPr wrap="none" rtlCol="0">
            <a:spAutoFit/>
          </a:bodyPr>
          <a:lstStyle/>
          <a:p>
            <a:r>
              <a:rPr kumimoji="1" lang="ja-JP" altLang="en-US" sz="2700" dirty="0" smtClean="0"/>
              <a:t>上流</a:t>
            </a:r>
            <a:endParaRPr kumimoji="1" lang="ja-JP" altLang="en-US" sz="2700" dirty="0"/>
          </a:p>
        </p:txBody>
      </p:sp>
      <p:sp>
        <p:nvSpPr>
          <p:cNvPr id="13" name="テキスト ボックス 12"/>
          <p:cNvSpPr txBox="1"/>
          <p:nvPr/>
        </p:nvSpPr>
        <p:spPr>
          <a:xfrm>
            <a:off x="8982007" y="2104902"/>
            <a:ext cx="877163" cy="507831"/>
          </a:xfrm>
          <a:prstGeom prst="rect">
            <a:avLst/>
          </a:prstGeom>
          <a:noFill/>
        </p:spPr>
        <p:txBody>
          <a:bodyPr wrap="none" rtlCol="0">
            <a:spAutoFit/>
          </a:bodyPr>
          <a:lstStyle/>
          <a:p>
            <a:r>
              <a:rPr kumimoji="1" lang="ja-JP" altLang="en-US" sz="2700" dirty="0" smtClean="0"/>
              <a:t>下流</a:t>
            </a:r>
            <a:endParaRPr kumimoji="1" lang="ja-JP" altLang="en-US" sz="2700" dirty="0"/>
          </a:p>
        </p:txBody>
      </p:sp>
      <mc:AlternateContent xmlns:mc="http://schemas.openxmlformats.org/markup-compatibility/2006" xmlns:a14="http://schemas.microsoft.com/office/drawing/2010/main">
        <mc:Choice Requires="a14">
          <p:sp>
            <p:nvSpPr>
              <p:cNvPr id="14" name="テキスト ボックス 13"/>
              <p:cNvSpPr txBox="1"/>
              <p:nvPr/>
            </p:nvSpPr>
            <p:spPr>
              <a:xfrm>
                <a:off x="11681890" y="3808992"/>
                <a:ext cx="277217" cy="4154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𝑣</m:t>
                      </m:r>
                    </m:oMath>
                  </m:oMathPara>
                </a14:m>
                <a:endParaRPr kumimoji="1" lang="ja-JP" altLang="en-US" sz="2700"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6264188" y="2539720"/>
                <a:ext cx="184840" cy="276999"/>
              </a:xfrm>
              <a:prstGeom prst="rect">
                <a:avLst/>
              </a:prstGeom>
              <a:blipFill rotWithShape="0">
                <a:blip r:embed="rId2"/>
                <a:stretch>
                  <a:fillRect l="-20000" r="-16667" b="-4444"/>
                </a:stretch>
              </a:blipFill>
            </p:spPr>
            <p:txBody>
              <a:bodyPr/>
              <a:lstStyle/>
              <a:p>
                <a:r>
                  <a:rPr lang="ja-JP" altLang="en-US">
                    <a:noFill/>
                  </a:rPr>
                  <a:t> </a:t>
                </a:r>
              </a:p>
            </p:txBody>
          </p:sp>
        </mc:Fallback>
      </mc:AlternateContent>
      <p:sp>
        <p:nvSpPr>
          <p:cNvPr id="15" name="右矢印 14"/>
          <p:cNvSpPr/>
          <p:nvPr/>
        </p:nvSpPr>
        <p:spPr bwMode="auto">
          <a:xfrm rot="10800000">
            <a:off x="10763928" y="3715251"/>
            <a:ext cx="740805" cy="401499"/>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16" name="右矢印 15"/>
          <p:cNvSpPr/>
          <p:nvPr/>
        </p:nvSpPr>
        <p:spPr bwMode="auto">
          <a:xfrm rot="10800000">
            <a:off x="7146086" y="4856170"/>
            <a:ext cx="1457937" cy="401499"/>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19" name="テキスト ボックス 18"/>
          <p:cNvSpPr txBox="1"/>
          <p:nvPr/>
        </p:nvSpPr>
        <p:spPr>
          <a:xfrm>
            <a:off x="5019592" y="3162233"/>
            <a:ext cx="1569660" cy="507831"/>
          </a:xfrm>
          <a:prstGeom prst="rect">
            <a:avLst/>
          </a:prstGeom>
          <a:noFill/>
        </p:spPr>
        <p:txBody>
          <a:bodyPr wrap="none" rtlCol="0">
            <a:spAutoFit/>
          </a:bodyPr>
          <a:lstStyle/>
          <a:p>
            <a:r>
              <a:rPr kumimoji="1" lang="ja-JP" altLang="en-US" sz="2700" dirty="0" smtClean="0">
                <a:solidFill>
                  <a:srgbClr val="FFC000"/>
                </a:solidFill>
              </a:rPr>
              <a:t>粒子軌道</a:t>
            </a:r>
            <a:endParaRPr kumimoji="1" lang="ja-JP" altLang="en-US" sz="2700" dirty="0">
              <a:solidFill>
                <a:srgbClr val="FFC000"/>
              </a:solidFill>
            </a:endParaRPr>
          </a:p>
        </p:txBody>
      </p:sp>
      <mc:AlternateContent xmlns:mc="http://schemas.openxmlformats.org/markup-compatibility/2006" xmlns:a14="http://schemas.microsoft.com/office/drawing/2010/main">
        <mc:Choice Requires="a14">
          <p:sp>
            <p:nvSpPr>
              <p:cNvPr id="26" name="テキスト ボックス 25"/>
              <p:cNvSpPr txBox="1"/>
              <p:nvPr/>
            </p:nvSpPr>
            <p:spPr>
              <a:xfrm>
                <a:off x="6434007" y="3909032"/>
                <a:ext cx="1767150"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𝐸</m:t>
                          </m:r>
                        </m:e>
                        <m:sup>
                          <m:r>
                            <a:rPr kumimoji="1" lang="en-US" altLang="ja-JP" sz="2700" i="1">
                              <a:latin typeface="Cambria Math" panose="02040503050406030204" pitchFamily="18" charset="0"/>
                            </a:rPr>
                            <m:t>′</m:t>
                          </m:r>
                        </m:sup>
                      </m:sSup>
                      <m:r>
                        <a:rPr kumimoji="1" lang="en-US" altLang="ja-JP" sz="2700" i="1">
                          <a:latin typeface="Cambria Math" panose="02040503050406030204" pitchFamily="18" charset="0"/>
                        </a:rPr>
                        <m:t>=</m:t>
                      </m:r>
                      <m:r>
                        <m:rPr>
                          <m:sty m:val="p"/>
                        </m:rPr>
                        <a:rPr kumimoji="1" lang="en-US" altLang="ja-JP" sz="2700">
                          <a:latin typeface="Cambria Math" panose="02040503050406030204" pitchFamily="18" charset="0"/>
                        </a:rPr>
                        <m:t>const</m:t>
                      </m:r>
                      <m:r>
                        <a:rPr kumimoji="1" lang="en-US" altLang="ja-JP" sz="2700">
                          <a:latin typeface="Cambria Math" panose="02040503050406030204" pitchFamily="18" charset="0"/>
                        </a:rPr>
                        <m:t>.</m:t>
                      </m:r>
                    </m:oMath>
                  </m:oMathPara>
                </a14:m>
                <a:endParaRPr kumimoji="1" lang="ja-JP" altLang="en-US" sz="2700" dirty="0"/>
              </a:p>
            </p:txBody>
          </p:sp>
        </mc:Choice>
        <mc:Fallback xmlns="">
          <p:sp>
            <p:nvSpPr>
              <p:cNvPr id="26" name="テキスト ボックス 25"/>
              <p:cNvSpPr txBox="1">
                <a:spLocks noRot="1" noChangeAspect="1" noMove="1" noResize="1" noEditPoints="1" noAdjustHandles="1" noChangeArrowheads="1" noChangeShapeType="1" noTextEdit="1"/>
              </p:cNvSpPr>
              <p:nvPr/>
            </p:nvSpPr>
            <p:spPr>
              <a:xfrm>
                <a:off x="2765059" y="2606424"/>
                <a:ext cx="1215268" cy="276999"/>
              </a:xfrm>
              <a:prstGeom prst="rect">
                <a:avLst/>
              </a:prstGeom>
              <a:blipFill rotWithShape="0">
                <a:blip r:embed="rId3"/>
                <a:stretch>
                  <a:fillRect l="-2010" b="-11111"/>
                </a:stretch>
              </a:blipFill>
            </p:spPr>
            <p:txBody>
              <a:bodyPr/>
              <a:lstStyle/>
              <a:p>
                <a:r>
                  <a:rPr lang="ja-JP" altLang="en-US">
                    <a:noFill/>
                  </a:rPr>
                  <a:t> </a:t>
                </a:r>
              </a:p>
            </p:txBody>
          </p:sp>
        </mc:Fallback>
      </mc:AlternateContent>
      <p:sp>
        <p:nvSpPr>
          <p:cNvPr id="27" name="テキスト ボックス 26"/>
          <p:cNvSpPr txBox="1"/>
          <p:nvPr/>
        </p:nvSpPr>
        <p:spPr>
          <a:xfrm>
            <a:off x="3204257" y="7184201"/>
            <a:ext cx="5136342" cy="507831"/>
          </a:xfrm>
          <a:prstGeom prst="rect">
            <a:avLst/>
          </a:prstGeom>
          <a:noFill/>
        </p:spPr>
        <p:txBody>
          <a:bodyPr wrap="none" rtlCol="0">
            <a:spAutoFit/>
          </a:bodyPr>
          <a:lstStyle/>
          <a:p>
            <a:r>
              <a:rPr kumimoji="1" lang="ja-JP" altLang="en-US" sz="2700" dirty="0" smtClean="0"/>
              <a:t>上流静止系ではエネルギーは不変</a:t>
            </a:r>
            <a:endParaRPr kumimoji="1" lang="ja-JP" altLang="en-US" sz="2700" dirty="0"/>
          </a:p>
        </p:txBody>
      </p:sp>
      <mc:AlternateContent xmlns:mc="http://schemas.openxmlformats.org/markup-compatibility/2006" xmlns:a14="http://schemas.microsoft.com/office/drawing/2010/main">
        <mc:Choice Requires="a14">
          <p:sp>
            <p:nvSpPr>
              <p:cNvPr id="28" name="テキスト ボックス 27"/>
              <p:cNvSpPr txBox="1"/>
              <p:nvPr/>
            </p:nvSpPr>
            <p:spPr>
              <a:xfrm>
                <a:off x="4193185" y="8161927"/>
                <a:ext cx="468596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3600" i="1">
                              <a:latin typeface="Cambria Math" panose="02040503050406030204" pitchFamily="18" charset="0"/>
                            </a:rPr>
                          </m:ctrlPr>
                        </m:sSupPr>
                        <m:e>
                          <m:r>
                            <a:rPr kumimoji="1" lang="en-US" altLang="ja-JP" sz="3600" i="1">
                              <a:latin typeface="Cambria Math" panose="02040503050406030204" pitchFamily="18" charset="0"/>
                            </a:rPr>
                            <m:t>𝐸</m:t>
                          </m:r>
                        </m:e>
                        <m:sup>
                          <m:r>
                            <a:rPr kumimoji="1" lang="en-US" altLang="ja-JP" sz="3600" i="1">
                              <a:latin typeface="Cambria Math" panose="02040503050406030204" pitchFamily="18" charset="0"/>
                            </a:rPr>
                            <m:t>′</m:t>
                          </m:r>
                        </m:sup>
                      </m:sSup>
                      <m:r>
                        <a:rPr kumimoji="1" lang="en-US" altLang="ja-JP" sz="3600" i="1">
                          <a:latin typeface="Cambria Math" panose="02040503050406030204" pitchFamily="18" charset="0"/>
                        </a:rPr>
                        <m:t>=</m:t>
                      </m:r>
                      <m:r>
                        <m:rPr>
                          <m:sty m:val="p"/>
                        </m:rPr>
                        <a:rPr kumimoji="1" lang="en-US" altLang="ja-JP" sz="3600">
                          <a:latin typeface="Cambria Math" panose="02040503050406030204" pitchFamily="18" charset="0"/>
                        </a:rPr>
                        <m:t>Γ</m:t>
                      </m:r>
                      <m:sSub>
                        <m:sSubPr>
                          <m:ctrlPr>
                            <a:rPr kumimoji="1" lang="en-US" altLang="ja-JP" sz="3600" i="1">
                              <a:latin typeface="Cambria Math" panose="02040503050406030204" pitchFamily="18" charset="0"/>
                            </a:rPr>
                          </m:ctrlPr>
                        </m:sSubPr>
                        <m:e>
                          <m:r>
                            <a:rPr kumimoji="1" lang="en-US" altLang="ja-JP" sz="3600" i="1">
                              <a:latin typeface="Cambria Math" panose="02040503050406030204" pitchFamily="18" charset="0"/>
                            </a:rPr>
                            <m:t>𝐸</m:t>
                          </m:r>
                        </m:e>
                        <m:sub>
                          <m:r>
                            <a:rPr kumimoji="1" lang="en-US" altLang="ja-JP" sz="3600" i="1">
                              <a:latin typeface="Cambria Math" panose="02040503050406030204" pitchFamily="18" charset="0"/>
                            </a:rPr>
                            <m:t>0</m:t>
                          </m:r>
                        </m:sub>
                      </m:sSub>
                      <m:r>
                        <a:rPr kumimoji="1" lang="en-US" altLang="ja-JP" sz="3600" i="1">
                          <a:latin typeface="Cambria Math" panose="02040503050406030204" pitchFamily="18" charset="0"/>
                        </a:rPr>
                        <m:t>(1−</m:t>
                      </m:r>
                      <m:r>
                        <a:rPr kumimoji="1" lang="en-US" altLang="ja-JP" sz="3600" i="1">
                          <a:latin typeface="Cambria Math" panose="02040503050406030204" pitchFamily="18" charset="0"/>
                        </a:rPr>
                        <m:t>𝛽</m:t>
                      </m:r>
                      <m:func>
                        <m:funcPr>
                          <m:ctrlPr>
                            <a:rPr kumimoji="1" lang="en-US" altLang="ja-JP" sz="3600" i="1">
                              <a:latin typeface="Cambria Math" panose="02040503050406030204" pitchFamily="18" charset="0"/>
                            </a:rPr>
                          </m:ctrlPr>
                        </m:funcPr>
                        <m:fName>
                          <m:r>
                            <m:rPr>
                              <m:sty m:val="p"/>
                            </m:rPr>
                            <a:rPr kumimoji="1" lang="en-US" altLang="ja-JP" sz="3600">
                              <a:latin typeface="Cambria Math" panose="02040503050406030204" pitchFamily="18" charset="0"/>
                            </a:rPr>
                            <m:t>cos</m:t>
                          </m:r>
                        </m:fName>
                        <m:e>
                          <m:sSub>
                            <m:sSubPr>
                              <m:ctrlPr>
                                <a:rPr lang="en-US" altLang="ja-JP" sz="3600" i="1">
                                  <a:latin typeface="Cambria Math" panose="02040503050406030204" pitchFamily="18" charset="0"/>
                                </a:rPr>
                              </m:ctrlPr>
                            </m:sSubPr>
                            <m:e>
                              <m:r>
                                <a:rPr lang="en-US" altLang="ja-JP" sz="3600" i="1">
                                  <a:latin typeface="Cambria Math" panose="02040503050406030204" pitchFamily="18" charset="0"/>
                                </a:rPr>
                                <m:t>𝜃</m:t>
                              </m:r>
                            </m:e>
                            <m:sub>
                              <m:r>
                                <m:rPr>
                                  <m:sty m:val="p"/>
                                </m:rPr>
                                <a:rPr lang="en-US" altLang="ja-JP" sz="3600">
                                  <a:latin typeface="Cambria Math" panose="02040503050406030204" pitchFamily="18" charset="0"/>
                                </a:rPr>
                                <m:t>d</m:t>
                              </m:r>
                            </m:sub>
                          </m:sSub>
                        </m:e>
                      </m:func>
                      <m:r>
                        <a:rPr kumimoji="1" lang="en-US" altLang="ja-JP" sz="3600" i="1">
                          <a:latin typeface="Cambria Math" panose="02040503050406030204" pitchFamily="18" charset="0"/>
                        </a:rPr>
                        <m:t>)</m:t>
                      </m:r>
                    </m:oMath>
                  </m:oMathPara>
                </a14:m>
                <a:endParaRPr kumimoji="1" lang="ja-JP" altLang="en-US" sz="3600" dirty="0"/>
              </a:p>
            </p:txBody>
          </p:sp>
        </mc:Choice>
        <mc:Fallback xmlns="">
          <p:sp>
            <p:nvSpPr>
              <p:cNvPr id="28" name="テキスト ボックス 27"/>
              <p:cNvSpPr txBox="1">
                <a:spLocks noRot="1" noChangeAspect="1" noMove="1" noResize="1" noEditPoints="1" noAdjustHandles="1" noChangeArrowheads="1" noChangeShapeType="1" noTextEdit="1"/>
              </p:cNvSpPr>
              <p:nvPr/>
            </p:nvSpPr>
            <p:spPr>
              <a:xfrm>
                <a:off x="1270947" y="5442125"/>
                <a:ext cx="3122842" cy="369332"/>
              </a:xfrm>
              <a:prstGeom prst="rect">
                <a:avLst/>
              </a:prstGeom>
              <a:blipFill rotWithShape="0">
                <a:blip r:embed="rId4"/>
                <a:stretch>
                  <a:fillRect l="-1170" r="-2534" b="-38333"/>
                </a:stretch>
              </a:blipFill>
            </p:spPr>
            <p:txBody>
              <a:bodyPr/>
              <a:lstStyle/>
              <a:p>
                <a:r>
                  <a:rPr lang="ja-JP" altLang="en-US">
                    <a:noFill/>
                  </a:rPr>
                  <a:t> </a:t>
                </a:r>
              </a:p>
            </p:txBody>
          </p:sp>
        </mc:Fallback>
      </mc:AlternateContent>
      <p:sp>
        <p:nvSpPr>
          <p:cNvPr id="3" name="フリーフォーム 2"/>
          <p:cNvSpPr/>
          <p:nvPr/>
        </p:nvSpPr>
        <p:spPr bwMode="auto">
          <a:xfrm>
            <a:off x="6021018" y="3184643"/>
            <a:ext cx="1446098" cy="1599953"/>
          </a:xfrm>
          <a:custGeom>
            <a:avLst/>
            <a:gdLst>
              <a:gd name="connsiteX0" fmla="*/ 964214 w 964214"/>
              <a:gd name="connsiteY0" fmla="*/ 0 h 1066800"/>
              <a:gd name="connsiteX1" fmla="*/ 49814 w 964214"/>
              <a:gd name="connsiteY1" fmla="*/ 480060 h 1066800"/>
              <a:gd name="connsiteX2" fmla="*/ 202214 w 964214"/>
              <a:gd name="connsiteY2" fmla="*/ 1066800 h 1066800"/>
            </a:gdLst>
            <a:ahLst/>
            <a:cxnLst>
              <a:cxn ang="0">
                <a:pos x="connsiteX0" y="connsiteY0"/>
              </a:cxn>
              <a:cxn ang="0">
                <a:pos x="connsiteX1" y="connsiteY1"/>
              </a:cxn>
              <a:cxn ang="0">
                <a:pos x="connsiteX2" y="connsiteY2"/>
              </a:cxn>
            </a:cxnLst>
            <a:rect l="l" t="t" r="r" b="b"/>
            <a:pathLst>
              <a:path w="964214" h="1066800">
                <a:moveTo>
                  <a:pt x="964214" y="0"/>
                </a:moveTo>
                <a:cubicBezTo>
                  <a:pt x="570514" y="151130"/>
                  <a:pt x="176814" y="302260"/>
                  <a:pt x="49814" y="480060"/>
                </a:cubicBezTo>
                <a:cubicBezTo>
                  <a:pt x="-77186" y="657860"/>
                  <a:pt x="62514" y="862330"/>
                  <a:pt x="202214" y="1066800"/>
                </a:cubicBezTo>
              </a:path>
            </a:pathLst>
          </a:custGeom>
          <a:noFill/>
          <a:ln w="9525"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cxnSp>
        <p:nvCxnSpPr>
          <p:cNvPr id="20" name="直線コネクタ 19"/>
          <p:cNvCxnSpPr/>
          <p:nvPr/>
        </p:nvCxnSpPr>
        <p:spPr bwMode="auto">
          <a:xfrm>
            <a:off x="3906226" y="4324467"/>
            <a:ext cx="5075781" cy="0"/>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円弧 21"/>
          <p:cNvSpPr/>
          <p:nvPr/>
        </p:nvSpPr>
        <p:spPr bwMode="auto">
          <a:xfrm rot="7575872">
            <a:off x="5973311" y="4060127"/>
            <a:ext cx="908110" cy="312919"/>
          </a:xfrm>
          <a:prstGeom prst="arc">
            <a:avLst>
              <a:gd name="adj1" fmla="val 16336349"/>
              <a:gd name="adj2" fmla="val 21491374"/>
            </a:avLst>
          </a:prstGeom>
          <a:noFill/>
          <a:ln w="9525" cap="flat" cmpd="sng" algn="ctr">
            <a:solidFill>
              <a:srgbClr val="FFC000"/>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mc:AlternateContent xmlns:mc="http://schemas.openxmlformats.org/markup-compatibility/2006" xmlns:a14="http://schemas.microsoft.com/office/drawing/2010/main">
        <mc:Choice Requires="a14">
          <p:sp>
            <p:nvSpPr>
              <p:cNvPr id="29" name="テキスト ボックス 28"/>
              <p:cNvSpPr txBox="1"/>
              <p:nvPr/>
            </p:nvSpPr>
            <p:spPr>
              <a:xfrm>
                <a:off x="6424023" y="4391508"/>
                <a:ext cx="572208"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𝜃</m:t>
                          </m:r>
                          <m:r>
                            <a:rPr kumimoji="1" lang="en-US" altLang="ja-JP" sz="2700" i="1">
                              <a:latin typeface="Cambria Math" panose="02040503050406030204" pitchFamily="18" charset="0"/>
                            </a:rPr>
                            <m:t>′</m:t>
                          </m:r>
                        </m:e>
                        <m:sub>
                          <m:r>
                            <m:rPr>
                              <m:sty m:val="p"/>
                            </m:rPr>
                            <a:rPr kumimoji="1" lang="en-US" altLang="ja-JP" sz="2700">
                              <a:latin typeface="Cambria Math" panose="02040503050406030204" pitchFamily="18" charset="0"/>
                            </a:rPr>
                            <m:t>u</m:t>
                          </m:r>
                        </m:sub>
                      </m:sSub>
                    </m:oMath>
                  </m:oMathPara>
                </a14:m>
                <a:endParaRPr kumimoji="1" lang="ja-JP" altLang="en-US" sz="2700" dirty="0"/>
              </a:p>
            </p:txBody>
          </p:sp>
        </mc:Choice>
        <mc:Fallback xmlns="">
          <p:sp>
            <p:nvSpPr>
              <p:cNvPr id="29" name="テキスト ボックス 28"/>
              <p:cNvSpPr txBox="1">
                <a:spLocks noRot="1" noChangeAspect="1" noMove="1" noResize="1" noEditPoints="1" noAdjustHandles="1" noChangeArrowheads="1" noChangeShapeType="1" noTextEdit="1"/>
              </p:cNvSpPr>
              <p:nvPr/>
            </p:nvSpPr>
            <p:spPr>
              <a:xfrm>
                <a:off x="2758402" y="2928124"/>
                <a:ext cx="379848" cy="276999"/>
              </a:xfrm>
              <a:prstGeom prst="rect">
                <a:avLst/>
              </a:prstGeom>
              <a:blipFill rotWithShape="0">
                <a:blip r:embed="rId5"/>
                <a:stretch>
                  <a:fillRect l="-12698" b="-15217"/>
                </a:stretch>
              </a:blipFill>
            </p:spPr>
            <p:txBody>
              <a:bodyPr/>
              <a:lstStyle/>
              <a:p>
                <a:r>
                  <a:rPr lang="ja-JP" altLang="en-US">
                    <a:noFill/>
                  </a:rPr>
                  <a:t> </a:t>
                </a:r>
              </a:p>
            </p:txBody>
          </p:sp>
        </mc:Fallback>
      </mc:AlternateContent>
      <p:sp>
        <p:nvSpPr>
          <p:cNvPr id="18" name="テキスト ボックス 17"/>
          <p:cNvSpPr txBox="1"/>
          <p:nvPr/>
        </p:nvSpPr>
        <p:spPr>
          <a:xfrm>
            <a:off x="2988267" y="3863310"/>
            <a:ext cx="2031325" cy="646331"/>
          </a:xfrm>
          <a:prstGeom prst="rect">
            <a:avLst/>
          </a:prstGeom>
          <a:noFill/>
        </p:spPr>
        <p:txBody>
          <a:bodyPr wrap="none" rtlCol="0">
            <a:spAutoFit/>
          </a:bodyPr>
          <a:lstStyle/>
          <a:p>
            <a:r>
              <a:rPr kumimoji="1" lang="ja-JP" altLang="en-US" sz="3600" dirty="0" smtClean="0">
                <a:solidFill>
                  <a:srgbClr val="3333FF"/>
                </a:solidFill>
              </a:rPr>
              <a:t>星間物質</a:t>
            </a:r>
            <a:endParaRPr kumimoji="1" lang="ja-JP" altLang="en-US" sz="3600" dirty="0">
              <a:solidFill>
                <a:srgbClr val="3333FF"/>
              </a:solidFill>
            </a:endParaRPr>
          </a:p>
        </p:txBody>
      </p:sp>
      <mc:AlternateContent xmlns:mc="http://schemas.openxmlformats.org/markup-compatibility/2006" xmlns:a14="http://schemas.microsoft.com/office/drawing/2010/main">
        <mc:Choice Requires="a14">
          <p:sp>
            <p:nvSpPr>
              <p:cNvPr id="21" name="テキスト ボックス 20"/>
              <p:cNvSpPr txBox="1"/>
              <p:nvPr/>
            </p:nvSpPr>
            <p:spPr>
              <a:xfrm>
                <a:off x="6605686" y="5078527"/>
                <a:ext cx="505458" cy="7790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4</m:t>
                          </m:r>
                          <m:r>
                            <a:rPr kumimoji="1" lang="en-US" altLang="ja-JP" sz="2700" i="1">
                              <a:latin typeface="Cambria Math" panose="02040503050406030204" pitchFamily="18" charset="0"/>
                            </a:rPr>
                            <m:t>𝑣</m:t>
                          </m:r>
                        </m:num>
                        <m:den>
                          <m:r>
                            <a:rPr kumimoji="1" lang="en-US" altLang="ja-JP" sz="2700" i="1">
                              <a:latin typeface="Cambria Math" panose="02040503050406030204" pitchFamily="18" charset="0"/>
                            </a:rPr>
                            <m:t>3</m:t>
                          </m:r>
                        </m:den>
                      </m:f>
                    </m:oMath>
                  </m:oMathPara>
                </a14:m>
                <a:endParaRPr kumimoji="1" lang="ja-JP" altLang="en-US" sz="2700" dirty="0"/>
              </a:p>
            </p:txBody>
          </p:sp>
        </mc:Choice>
        <mc:Fallback xmlns="">
          <p:sp>
            <p:nvSpPr>
              <p:cNvPr id="21" name="テキスト ボックス 20"/>
              <p:cNvSpPr txBox="1">
                <a:spLocks noRot="1" noChangeAspect="1" noMove="1" noResize="1" noEditPoints="1" noAdjustHandles="1" noChangeArrowheads="1" noChangeShapeType="1" noTextEdit="1"/>
              </p:cNvSpPr>
              <p:nvPr/>
            </p:nvSpPr>
            <p:spPr>
              <a:xfrm>
                <a:off x="2879529" y="3386207"/>
                <a:ext cx="336952" cy="519373"/>
              </a:xfrm>
              <a:prstGeom prst="rect">
                <a:avLst/>
              </a:prstGeom>
              <a:blipFill rotWithShape="0">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テキスト ボックス 22"/>
              <p:cNvSpPr txBox="1"/>
              <p:nvPr/>
            </p:nvSpPr>
            <p:spPr>
              <a:xfrm>
                <a:off x="12587288" y="7481990"/>
                <a:ext cx="3295133" cy="6967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ja-JP" sz="4199" i="1">
                              <a:solidFill>
                                <a:srgbClr val="FF0000"/>
                              </a:solidFill>
                              <a:latin typeface="Cambria Math" panose="02040503050406030204" pitchFamily="18" charset="0"/>
                            </a:rPr>
                          </m:ctrlPr>
                        </m:accPr>
                        <m:e>
                          <m:func>
                            <m:funcPr>
                              <m:ctrlPr>
                                <a:rPr lang="en-US" altLang="ja-JP" sz="4199" i="1">
                                  <a:solidFill>
                                    <a:srgbClr val="FF0000"/>
                                  </a:solidFill>
                                  <a:latin typeface="Cambria Math" panose="02040503050406030204" pitchFamily="18" charset="0"/>
                                </a:rPr>
                              </m:ctrlPr>
                            </m:funcPr>
                            <m:fName>
                              <m:r>
                                <m:rPr>
                                  <m:sty m:val="p"/>
                                </m:rPr>
                                <a:rPr lang="en-US" altLang="ja-JP" sz="4199">
                                  <a:solidFill>
                                    <a:srgbClr val="FF0000"/>
                                  </a:solidFill>
                                  <a:latin typeface="Cambria Math" panose="02040503050406030204" pitchFamily="18" charset="0"/>
                                </a:rPr>
                                <m:t>cos</m:t>
                              </m:r>
                            </m:fName>
                            <m:e>
                              <m:sSub>
                                <m:sSubPr>
                                  <m:ctrlPr>
                                    <a:rPr lang="en-US" altLang="ja-JP" sz="4199" i="1">
                                      <a:solidFill>
                                        <a:srgbClr val="FF0000"/>
                                      </a:solidFill>
                                      <a:latin typeface="Cambria Math" panose="02040503050406030204" pitchFamily="18" charset="0"/>
                                    </a:rPr>
                                  </m:ctrlPr>
                                </m:sSubPr>
                                <m:e>
                                  <m:r>
                                    <a:rPr lang="en-US" altLang="ja-JP" sz="4199" i="1">
                                      <a:solidFill>
                                        <a:srgbClr val="FF0000"/>
                                      </a:solidFill>
                                      <a:latin typeface="Cambria Math" panose="02040503050406030204" pitchFamily="18" charset="0"/>
                                    </a:rPr>
                                    <m:t>𝜃</m:t>
                                  </m:r>
                                  <m:r>
                                    <a:rPr lang="en-US" altLang="ja-JP" sz="4199" i="1">
                                      <a:solidFill>
                                        <a:srgbClr val="FF0000"/>
                                      </a:solidFill>
                                      <a:latin typeface="Cambria Math" panose="02040503050406030204" pitchFamily="18" charset="0"/>
                                    </a:rPr>
                                    <m:t>′</m:t>
                                  </m:r>
                                </m:e>
                                <m:sub>
                                  <m:r>
                                    <m:rPr>
                                      <m:sty m:val="p"/>
                                    </m:rPr>
                                    <a:rPr lang="en-US" altLang="ja-JP" sz="4199">
                                      <a:solidFill>
                                        <a:srgbClr val="FF0000"/>
                                      </a:solidFill>
                                      <a:latin typeface="Cambria Math" panose="02040503050406030204" pitchFamily="18" charset="0"/>
                                    </a:rPr>
                                    <m:t>u</m:t>
                                  </m:r>
                                </m:sub>
                              </m:sSub>
                            </m:e>
                          </m:func>
                        </m:e>
                      </m:acc>
                      <m:r>
                        <a:rPr lang="en-US" altLang="ja-JP" sz="4199" i="1">
                          <a:solidFill>
                            <a:srgbClr val="FF0000"/>
                          </a:solidFill>
                          <a:latin typeface="Cambria Math" panose="02040503050406030204" pitchFamily="18" charset="0"/>
                        </a:rPr>
                        <m:t>=2/3</m:t>
                      </m:r>
                    </m:oMath>
                  </m:oMathPara>
                </a14:m>
                <a:endParaRPr kumimoji="1" lang="ja-JP" altLang="en-US" sz="4199" dirty="0">
                  <a:solidFill>
                    <a:srgbClr val="FF0000"/>
                  </a:solidFill>
                </a:endParaRPr>
              </a:p>
            </p:txBody>
          </p:sp>
        </mc:Choice>
        <mc:Fallback xmlns="">
          <p:sp>
            <p:nvSpPr>
              <p:cNvPr id="23" name="テキスト ボックス 22"/>
              <p:cNvSpPr txBox="1">
                <a:spLocks noRot="1" noChangeAspect="1" noMove="1" noResize="1" noEditPoints="1" noAdjustHandles="1" noChangeArrowheads="1" noChangeShapeType="1" noTextEdit="1"/>
              </p:cNvSpPr>
              <p:nvPr/>
            </p:nvSpPr>
            <p:spPr>
              <a:xfrm>
                <a:off x="6867879" y="4988763"/>
                <a:ext cx="2196242" cy="464614"/>
              </a:xfrm>
              <a:prstGeom prst="rect">
                <a:avLst/>
              </a:prstGeom>
              <a:blipFill rotWithShape="0">
                <a:blip r:embed="rId7"/>
                <a:stretch>
                  <a:fillRect/>
                </a:stretch>
              </a:blipFill>
            </p:spPr>
            <p:txBody>
              <a:bodyPr/>
              <a:lstStyle/>
              <a:p>
                <a:r>
                  <a:rPr lang="ja-JP" altLang="en-US">
                    <a:noFill/>
                  </a:rPr>
                  <a:t> </a:t>
                </a:r>
              </a:p>
            </p:txBody>
          </p:sp>
        </mc:Fallback>
      </mc:AlternateContent>
      <p:sp>
        <p:nvSpPr>
          <p:cNvPr id="24" name="Line 22"/>
          <p:cNvSpPr>
            <a:spLocks noChangeShapeType="1"/>
          </p:cNvSpPr>
          <p:nvPr/>
        </p:nvSpPr>
        <p:spPr bwMode="auto">
          <a:xfrm flipV="1">
            <a:off x="10113578" y="6632334"/>
            <a:ext cx="0" cy="194518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25" name="Line 23"/>
          <p:cNvSpPr>
            <a:spLocks noChangeShapeType="1"/>
          </p:cNvSpPr>
          <p:nvPr/>
        </p:nvSpPr>
        <p:spPr bwMode="auto">
          <a:xfrm flipH="1">
            <a:off x="10115958" y="8577516"/>
            <a:ext cx="1726141"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30" name="Line 24"/>
          <p:cNvSpPr>
            <a:spLocks noChangeShapeType="1"/>
          </p:cNvSpPr>
          <p:nvPr/>
        </p:nvSpPr>
        <p:spPr bwMode="auto">
          <a:xfrm flipV="1">
            <a:off x="10113579" y="6848996"/>
            <a:ext cx="3023721" cy="1728521"/>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mc:AlternateContent xmlns:mc="http://schemas.openxmlformats.org/markup-compatibility/2006" xmlns:a14="http://schemas.microsoft.com/office/drawing/2010/main">
        <mc:Choice Requires="a14">
          <p:sp>
            <p:nvSpPr>
              <p:cNvPr id="31" name="テキスト ボックス 30"/>
              <p:cNvSpPr txBox="1"/>
              <p:nvPr/>
            </p:nvSpPr>
            <p:spPr>
              <a:xfrm>
                <a:off x="10468900" y="8810622"/>
                <a:ext cx="1758430"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ja-JP" sz="2700" i="1">
                              <a:latin typeface="Cambria Math" panose="02040503050406030204" pitchFamily="18" charset="0"/>
                            </a:rPr>
                          </m:ctrlPr>
                        </m:funcPr>
                        <m:fName>
                          <m:r>
                            <m:rPr>
                              <m:sty m:val="p"/>
                            </m:rPr>
                            <a:rPr lang="en-US" altLang="ja-JP" sz="2700">
                              <a:latin typeface="Cambria Math" panose="02040503050406030204" pitchFamily="18" charset="0"/>
                            </a:rPr>
                            <m:t>cos</m:t>
                          </m:r>
                        </m:fName>
                        <m:e>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𝜃</m:t>
                              </m:r>
                              <m:r>
                                <a:rPr lang="en-US" altLang="ja-JP" sz="2700" i="1">
                                  <a:latin typeface="Cambria Math" panose="02040503050406030204" pitchFamily="18" charset="0"/>
                                </a:rPr>
                                <m:t>′</m:t>
                              </m:r>
                            </m:e>
                            <m:sub>
                              <m:r>
                                <m:rPr>
                                  <m:sty m:val="p"/>
                                </m:rPr>
                                <a:rPr lang="en-US" altLang="ja-JP" sz="2700">
                                  <a:latin typeface="Cambria Math" panose="02040503050406030204" pitchFamily="18" charset="0"/>
                                </a:rPr>
                                <m:t>u</m:t>
                              </m:r>
                            </m:sub>
                          </m:sSub>
                        </m:e>
                      </m:func>
                      <m:r>
                        <a:rPr lang="en-US" altLang="ja-JP" sz="2700">
                          <a:latin typeface="Cambria Math" panose="02040503050406030204" pitchFamily="18" charset="0"/>
                        </a:rPr>
                        <m:t>=1</m:t>
                      </m:r>
                    </m:oMath>
                  </m:oMathPara>
                </a14:m>
                <a:endParaRPr kumimoji="1" lang="ja-JP" altLang="en-US" sz="2700" dirty="0"/>
              </a:p>
            </p:txBody>
          </p:sp>
        </mc:Choice>
        <mc:Fallback xmlns="">
          <p:sp>
            <p:nvSpPr>
              <p:cNvPr id="31" name="テキスト ボックス 30"/>
              <p:cNvSpPr txBox="1">
                <a:spLocks noRot="1" noChangeAspect="1" noMove="1" noResize="1" noEditPoints="1" noAdjustHandles="1" noChangeArrowheads="1" noChangeShapeType="1" noTextEdit="1"/>
              </p:cNvSpPr>
              <p:nvPr/>
            </p:nvSpPr>
            <p:spPr>
              <a:xfrm>
                <a:off x="5455403" y="5874655"/>
                <a:ext cx="1170129" cy="276999"/>
              </a:xfrm>
              <a:prstGeom prst="rect">
                <a:avLst/>
              </a:prstGeom>
              <a:blipFill rotWithShape="0">
                <a:blip r:embed="rId8"/>
                <a:stretch>
                  <a:fillRect l="-1563" r="-3125" b="-1555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テキスト ボックス 31"/>
              <p:cNvSpPr txBox="1"/>
              <p:nvPr/>
            </p:nvSpPr>
            <p:spPr>
              <a:xfrm>
                <a:off x="10177472" y="6822960"/>
                <a:ext cx="1758430"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ja-JP" sz="2700" i="1">
                              <a:latin typeface="Cambria Math" panose="02040503050406030204" pitchFamily="18" charset="0"/>
                            </a:rPr>
                          </m:ctrlPr>
                        </m:funcPr>
                        <m:fName>
                          <m:r>
                            <m:rPr>
                              <m:sty m:val="p"/>
                            </m:rPr>
                            <a:rPr lang="en-US" altLang="ja-JP" sz="2700">
                              <a:latin typeface="Cambria Math" panose="02040503050406030204" pitchFamily="18" charset="0"/>
                            </a:rPr>
                            <m:t>cos</m:t>
                          </m:r>
                        </m:fName>
                        <m:e>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𝜃</m:t>
                              </m:r>
                              <m:r>
                                <a:rPr lang="en-US" altLang="ja-JP" sz="2700" i="1">
                                  <a:latin typeface="Cambria Math" panose="02040503050406030204" pitchFamily="18" charset="0"/>
                                </a:rPr>
                                <m:t>′</m:t>
                              </m:r>
                            </m:e>
                            <m:sub>
                              <m:r>
                                <m:rPr>
                                  <m:sty m:val="p"/>
                                </m:rPr>
                                <a:rPr lang="en-US" altLang="ja-JP" sz="2700">
                                  <a:latin typeface="Cambria Math" panose="02040503050406030204" pitchFamily="18" charset="0"/>
                                </a:rPr>
                                <m:t>u</m:t>
                              </m:r>
                            </m:sub>
                          </m:sSub>
                        </m:e>
                      </m:func>
                      <m:r>
                        <a:rPr lang="en-US" altLang="ja-JP" sz="2700">
                          <a:latin typeface="Cambria Math" panose="02040503050406030204" pitchFamily="18" charset="0"/>
                        </a:rPr>
                        <m:t>=0</m:t>
                      </m:r>
                    </m:oMath>
                  </m:oMathPara>
                </a14:m>
                <a:endParaRPr kumimoji="1" lang="ja-JP" altLang="en-US" sz="2700" dirty="0"/>
              </a:p>
            </p:txBody>
          </p:sp>
        </mc:Choice>
        <mc:Fallback xmlns="">
          <p:sp>
            <p:nvSpPr>
              <p:cNvPr id="32" name="テキスト ボックス 31"/>
              <p:cNvSpPr txBox="1">
                <a:spLocks noRot="1" noChangeAspect="1" noMove="1" noResize="1" noEditPoints="1" noAdjustHandles="1" noChangeArrowheads="1" noChangeShapeType="1" noTextEdit="1"/>
              </p:cNvSpPr>
              <p:nvPr/>
            </p:nvSpPr>
            <p:spPr>
              <a:xfrm>
                <a:off x="5261088" y="4549342"/>
                <a:ext cx="1170129" cy="276999"/>
              </a:xfrm>
              <a:prstGeom prst="rect">
                <a:avLst/>
              </a:prstGeom>
              <a:blipFill rotWithShape="0">
                <a:blip r:embed="rId9"/>
                <a:stretch>
                  <a:fillRect l="-1563" r="-3646" b="-15217"/>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7214414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下流静止系再び</a:t>
            </a:r>
            <a:endParaRPr kumimoji="1" lang="ja-JP" altLang="en-US" dirty="0"/>
          </a:p>
        </p:txBody>
      </p:sp>
      <p:cxnSp>
        <p:nvCxnSpPr>
          <p:cNvPr id="10" name="直線コネクタ 9"/>
          <p:cNvCxnSpPr/>
          <p:nvPr/>
        </p:nvCxnSpPr>
        <p:spPr bwMode="auto">
          <a:xfrm>
            <a:off x="8604023" y="2442823"/>
            <a:ext cx="0" cy="3185862"/>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テキスト ボックス 10"/>
          <p:cNvSpPr txBox="1"/>
          <p:nvPr/>
        </p:nvSpPr>
        <p:spPr>
          <a:xfrm>
            <a:off x="7632066" y="6013799"/>
            <a:ext cx="1569660" cy="507831"/>
          </a:xfrm>
          <a:prstGeom prst="rect">
            <a:avLst/>
          </a:prstGeom>
          <a:noFill/>
        </p:spPr>
        <p:txBody>
          <a:bodyPr wrap="none" rtlCol="0">
            <a:spAutoFit/>
          </a:bodyPr>
          <a:lstStyle/>
          <a:p>
            <a:r>
              <a:rPr kumimoji="1" lang="ja-JP" altLang="en-US" sz="2700" dirty="0" smtClean="0"/>
              <a:t>衝撃波面</a:t>
            </a:r>
            <a:endParaRPr kumimoji="1" lang="ja-JP" altLang="en-US" sz="2700" dirty="0"/>
          </a:p>
        </p:txBody>
      </p:sp>
      <p:sp>
        <p:nvSpPr>
          <p:cNvPr id="12" name="テキスト ボックス 11"/>
          <p:cNvSpPr txBox="1"/>
          <p:nvPr/>
        </p:nvSpPr>
        <p:spPr>
          <a:xfrm>
            <a:off x="6197225" y="2088355"/>
            <a:ext cx="877163" cy="507831"/>
          </a:xfrm>
          <a:prstGeom prst="rect">
            <a:avLst/>
          </a:prstGeom>
          <a:noFill/>
        </p:spPr>
        <p:txBody>
          <a:bodyPr wrap="none" rtlCol="0">
            <a:spAutoFit/>
          </a:bodyPr>
          <a:lstStyle/>
          <a:p>
            <a:r>
              <a:rPr kumimoji="1" lang="ja-JP" altLang="en-US" sz="2700" dirty="0" smtClean="0"/>
              <a:t>上流</a:t>
            </a:r>
            <a:endParaRPr kumimoji="1" lang="ja-JP" altLang="en-US" sz="2700" dirty="0"/>
          </a:p>
        </p:txBody>
      </p:sp>
      <p:sp>
        <p:nvSpPr>
          <p:cNvPr id="13" name="テキスト ボックス 12"/>
          <p:cNvSpPr txBox="1"/>
          <p:nvPr/>
        </p:nvSpPr>
        <p:spPr>
          <a:xfrm>
            <a:off x="8982007" y="2104902"/>
            <a:ext cx="877163" cy="507831"/>
          </a:xfrm>
          <a:prstGeom prst="rect">
            <a:avLst/>
          </a:prstGeom>
          <a:noFill/>
        </p:spPr>
        <p:txBody>
          <a:bodyPr wrap="none" rtlCol="0">
            <a:spAutoFit/>
          </a:bodyPr>
          <a:lstStyle/>
          <a:p>
            <a:r>
              <a:rPr kumimoji="1" lang="ja-JP" altLang="en-US" sz="2700" dirty="0" smtClean="0"/>
              <a:t>下流</a:t>
            </a:r>
            <a:endParaRPr kumimoji="1" lang="ja-JP" altLang="en-US" sz="2700" dirty="0"/>
          </a:p>
        </p:txBody>
      </p:sp>
      <mc:AlternateContent xmlns:mc="http://schemas.openxmlformats.org/markup-compatibility/2006" xmlns:a14="http://schemas.microsoft.com/office/drawing/2010/main">
        <mc:Choice Requires="a14">
          <p:sp>
            <p:nvSpPr>
              <p:cNvPr id="14" name="テキスト ボックス 13"/>
              <p:cNvSpPr txBox="1"/>
              <p:nvPr/>
            </p:nvSpPr>
            <p:spPr>
              <a:xfrm>
                <a:off x="6972427" y="3293127"/>
                <a:ext cx="277217" cy="4154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𝑣</m:t>
                      </m:r>
                    </m:oMath>
                  </m:oMathPara>
                </a14:m>
                <a:endParaRPr kumimoji="1" lang="ja-JP" altLang="en-US" sz="2700"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3124061" y="2195757"/>
                <a:ext cx="184840" cy="276999"/>
              </a:xfrm>
              <a:prstGeom prst="rect">
                <a:avLst/>
              </a:prstGeom>
              <a:blipFill rotWithShape="0">
                <a:blip r:embed="rId2"/>
                <a:stretch>
                  <a:fillRect l="-19355" r="-12903" b="-2174"/>
                </a:stretch>
              </a:blipFill>
            </p:spPr>
            <p:txBody>
              <a:bodyPr/>
              <a:lstStyle/>
              <a:p>
                <a:r>
                  <a:rPr lang="ja-JP" altLang="en-US">
                    <a:noFill/>
                  </a:rPr>
                  <a:t> </a:t>
                </a:r>
              </a:p>
            </p:txBody>
          </p:sp>
        </mc:Fallback>
      </mc:AlternateContent>
      <p:sp>
        <p:nvSpPr>
          <p:cNvPr id="15" name="右矢印 14"/>
          <p:cNvSpPr/>
          <p:nvPr/>
        </p:nvSpPr>
        <p:spPr bwMode="auto">
          <a:xfrm>
            <a:off x="6984094" y="3863309"/>
            <a:ext cx="1040754" cy="401499"/>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16" name="右矢印 15"/>
          <p:cNvSpPr/>
          <p:nvPr/>
        </p:nvSpPr>
        <p:spPr bwMode="auto">
          <a:xfrm rot="10800000">
            <a:off x="8118044" y="4856171"/>
            <a:ext cx="485979" cy="401499"/>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19" name="テキスト ボックス 18"/>
          <p:cNvSpPr txBox="1"/>
          <p:nvPr/>
        </p:nvSpPr>
        <p:spPr>
          <a:xfrm>
            <a:off x="9089476" y="4230684"/>
            <a:ext cx="1569660" cy="507831"/>
          </a:xfrm>
          <a:prstGeom prst="rect">
            <a:avLst/>
          </a:prstGeom>
          <a:noFill/>
        </p:spPr>
        <p:txBody>
          <a:bodyPr wrap="none" rtlCol="0">
            <a:spAutoFit/>
          </a:bodyPr>
          <a:lstStyle/>
          <a:p>
            <a:r>
              <a:rPr kumimoji="1" lang="ja-JP" altLang="en-US" sz="2700" dirty="0" smtClean="0">
                <a:solidFill>
                  <a:srgbClr val="FFC000"/>
                </a:solidFill>
              </a:rPr>
              <a:t>粒子軌道</a:t>
            </a:r>
            <a:endParaRPr kumimoji="1" lang="ja-JP" altLang="en-US" sz="2700" dirty="0">
              <a:solidFill>
                <a:srgbClr val="FFC000"/>
              </a:solidFill>
            </a:endParaRPr>
          </a:p>
        </p:txBody>
      </p:sp>
      <p:cxnSp>
        <p:nvCxnSpPr>
          <p:cNvPr id="21" name="直線矢印コネクタ 20"/>
          <p:cNvCxnSpPr/>
          <p:nvPr/>
        </p:nvCxnSpPr>
        <p:spPr bwMode="auto">
          <a:xfrm>
            <a:off x="8280038" y="3036797"/>
            <a:ext cx="1403939" cy="1228010"/>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6" name="テキスト ボックス 25"/>
              <p:cNvSpPr txBox="1"/>
              <p:nvPr/>
            </p:nvSpPr>
            <p:spPr>
              <a:xfrm>
                <a:off x="9561866" y="3655591"/>
                <a:ext cx="345351"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𝐸</m:t>
                      </m:r>
                    </m:oMath>
                  </m:oMathPara>
                </a14:m>
                <a:endParaRPr kumimoji="1" lang="ja-JP" altLang="en-US" sz="2700" dirty="0"/>
              </a:p>
            </p:txBody>
          </p:sp>
        </mc:Choice>
        <mc:Fallback xmlns="">
          <p:sp>
            <p:nvSpPr>
              <p:cNvPr id="26" name="テキスト ボックス 25"/>
              <p:cNvSpPr txBox="1">
                <a:spLocks noRot="1" noChangeAspect="1" noMove="1" noResize="1" noEditPoints="1" noAdjustHandles="1" noChangeArrowheads="1" noChangeShapeType="1" noTextEdit="1"/>
              </p:cNvSpPr>
              <p:nvPr/>
            </p:nvSpPr>
            <p:spPr>
              <a:xfrm>
                <a:off x="4850620" y="2437437"/>
                <a:ext cx="230256" cy="276999"/>
              </a:xfrm>
              <a:prstGeom prst="rect">
                <a:avLst/>
              </a:prstGeom>
              <a:blipFill rotWithShape="0">
                <a:blip r:embed="rId3"/>
                <a:stretch>
                  <a:fillRect l="-21622" r="-16216" b="-11111"/>
                </a:stretch>
              </a:blipFill>
            </p:spPr>
            <p:txBody>
              <a:bodyPr/>
              <a:lstStyle/>
              <a:p>
                <a:r>
                  <a:rPr lang="ja-JP" altLang="en-US">
                    <a:noFill/>
                  </a:rPr>
                  <a:t> </a:t>
                </a:r>
              </a:p>
            </p:txBody>
          </p:sp>
        </mc:Fallback>
      </mc:AlternateContent>
      <p:sp>
        <p:nvSpPr>
          <p:cNvPr id="27" name="テキスト ボックス 26"/>
          <p:cNvSpPr txBox="1"/>
          <p:nvPr/>
        </p:nvSpPr>
        <p:spPr>
          <a:xfrm>
            <a:off x="3204258" y="7184201"/>
            <a:ext cx="4442242" cy="507831"/>
          </a:xfrm>
          <a:prstGeom prst="rect">
            <a:avLst/>
          </a:prstGeom>
          <a:noFill/>
        </p:spPr>
        <p:txBody>
          <a:bodyPr wrap="none" rtlCol="0">
            <a:spAutoFit/>
          </a:bodyPr>
          <a:lstStyle/>
          <a:p>
            <a:r>
              <a:rPr kumimoji="1" lang="ja-JP" altLang="en-US" sz="2700" dirty="0" smtClean="0"/>
              <a:t>下流静止系でのエネルギーは</a:t>
            </a:r>
            <a:endParaRPr kumimoji="1" lang="ja-JP" altLang="en-US" sz="2700" dirty="0"/>
          </a:p>
        </p:txBody>
      </p:sp>
      <mc:AlternateContent xmlns:mc="http://schemas.openxmlformats.org/markup-compatibility/2006" xmlns:a14="http://schemas.microsoft.com/office/drawing/2010/main">
        <mc:Choice Requires="a14">
          <p:sp>
            <p:nvSpPr>
              <p:cNvPr id="28" name="テキスト ボックス 27"/>
              <p:cNvSpPr txBox="1"/>
              <p:nvPr/>
            </p:nvSpPr>
            <p:spPr>
              <a:xfrm>
                <a:off x="4744880" y="7998172"/>
                <a:ext cx="7825989" cy="11079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3600" i="1">
                              <a:latin typeface="Cambria Math" panose="02040503050406030204" pitchFamily="18" charset="0"/>
                            </a:rPr>
                          </m:ctrlPr>
                        </m:sSupPr>
                        <m:e>
                          <m:r>
                            <a:rPr kumimoji="1" lang="en-US" altLang="ja-JP" sz="3600" i="1">
                              <a:latin typeface="Cambria Math" panose="02040503050406030204" pitchFamily="18" charset="0"/>
                            </a:rPr>
                            <m:t>𝐸</m:t>
                          </m:r>
                          <m:r>
                            <a:rPr kumimoji="1" lang="en-US" altLang="ja-JP" sz="3600" i="1">
                              <a:latin typeface="Cambria Math" panose="02040503050406030204" pitchFamily="18" charset="0"/>
                            </a:rPr>
                            <m:t>=</m:t>
                          </m:r>
                          <m:r>
                            <m:rPr>
                              <m:sty m:val="p"/>
                            </m:rPr>
                            <a:rPr kumimoji="1" lang="en-US" altLang="ja-JP" sz="3600">
                              <a:latin typeface="Cambria Math" panose="02040503050406030204" pitchFamily="18" charset="0"/>
                            </a:rPr>
                            <m:t>Γ</m:t>
                          </m:r>
                          <m:r>
                            <a:rPr kumimoji="1" lang="en-US" altLang="ja-JP" sz="3600" i="1">
                              <a:latin typeface="Cambria Math" panose="02040503050406030204" pitchFamily="18" charset="0"/>
                            </a:rPr>
                            <m:t>𝐸</m:t>
                          </m:r>
                        </m:e>
                        <m:sup>
                          <m:r>
                            <a:rPr kumimoji="1" lang="en-US" altLang="ja-JP" sz="3600" i="1">
                              <a:latin typeface="Cambria Math" panose="02040503050406030204" pitchFamily="18" charset="0"/>
                            </a:rPr>
                            <m:t>′</m:t>
                          </m:r>
                        </m:sup>
                      </m:sSup>
                      <m:d>
                        <m:dPr>
                          <m:ctrlPr>
                            <a:rPr kumimoji="1" lang="en-US" altLang="ja-JP" sz="3600" i="1">
                              <a:latin typeface="Cambria Math" panose="02040503050406030204" pitchFamily="18" charset="0"/>
                            </a:rPr>
                          </m:ctrlPr>
                        </m:dPr>
                        <m:e>
                          <m:r>
                            <a:rPr kumimoji="1" lang="en-US" altLang="ja-JP" sz="3600" i="1">
                              <a:latin typeface="Cambria Math" panose="02040503050406030204" pitchFamily="18" charset="0"/>
                            </a:rPr>
                            <m:t>1+</m:t>
                          </m:r>
                          <m:r>
                            <a:rPr kumimoji="1" lang="en-US" altLang="ja-JP" sz="3600" i="1">
                              <a:latin typeface="Cambria Math" panose="02040503050406030204" pitchFamily="18" charset="0"/>
                            </a:rPr>
                            <m:t>𝛽</m:t>
                          </m:r>
                          <m:func>
                            <m:funcPr>
                              <m:ctrlPr>
                                <a:rPr lang="en-US" altLang="ja-JP" sz="3600" i="1">
                                  <a:latin typeface="Cambria Math" panose="02040503050406030204" pitchFamily="18" charset="0"/>
                                </a:rPr>
                              </m:ctrlPr>
                            </m:funcPr>
                            <m:fName>
                              <m:r>
                                <m:rPr>
                                  <m:sty m:val="p"/>
                                </m:rPr>
                                <a:rPr lang="en-US" altLang="ja-JP" sz="3600">
                                  <a:latin typeface="Cambria Math" panose="02040503050406030204" pitchFamily="18" charset="0"/>
                                </a:rPr>
                                <m:t>cos</m:t>
                              </m:r>
                            </m:fName>
                            <m:e>
                              <m:sSub>
                                <m:sSubPr>
                                  <m:ctrlPr>
                                    <a:rPr lang="en-US" altLang="ja-JP" sz="3600" i="1">
                                      <a:latin typeface="Cambria Math" panose="02040503050406030204" pitchFamily="18" charset="0"/>
                                    </a:rPr>
                                  </m:ctrlPr>
                                </m:sSubPr>
                                <m:e>
                                  <m:r>
                                    <a:rPr lang="en-US" altLang="ja-JP" sz="3600" i="1">
                                      <a:latin typeface="Cambria Math" panose="02040503050406030204" pitchFamily="18" charset="0"/>
                                    </a:rPr>
                                    <m:t>𝜃</m:t>
                                  </m:r>
                                  <m:r>
                                    <a:rPr lang="en-US" altLang="ja-JP" sz="3600" i="1">
                                      <a:latin typeface="Cambria Math" panose="02040503050406030204" pitchFamily="18" charset="0"/>
                                    </a:rPr>
                                    <m:t>′</m:t>
                                  </m:r>
                                </m:e>
                                <m:sub>
                                  <m:r>
                                    <m:rPr>
                                      <m:sty m:val="p"/>
                                    </m:rPr>
                                    <a:rPr lang="en-US" altLang="ja-JP" sz="3600">
                                      <a:latin typeface="Cambria Math" panose="02040503050406030204" pitchFamily="18" charset="0"/>
                                    </a:rPr>
                                    <m:t>u</m:t>
                                  </m:r>
                                </m:sub>
                              </m:sSub>
                            </m:e>
                          </m:func>
                        </m:e>
                      </m:d>
                    </m:oMath>
                  </m:oMathPara>
                </a14:m>
                <a:endParaRPr kumimoji="1" lang="en-US" altLang="ja-JP" sz="3600" i="1" dirty="0">
                  <a:latin typeface="Cambria Math" panose="02040503050406030204" pitchFamily="18" charset="0"/>
                </a:endParaRPr>
              </a:p>
              <a:p>
                <a14:m>
                  <m:oMath xmlns:m="http://schemas.openxmlformats.org/officeDocument/2006/math">
                    <m:r>
                      <a:rPr kumimoji="1" lang="en-US" altLang="ja-JP" sz="3600" i="1">
                        <a:latin typeface="Cambria Math" panose="02040503050406030204" pitchFamily="18" charset="0"/>
                      </a:rPr>
                      <m:t>=</m:t>
                    </m:r>
                    <m:sSup>
                      <m:sSupPr>
                        <m:ctrlPr>
                          <a:rPr kumimoji="1" lang="en-US" altLang="ja-JP" sz="3600" i="1">
                            <a:latin typeface="Cambria Math" panose="02040503050406030204" pitchFamily="18" charset="0"/>
                          </a:rPr>
                        </m:ctrlPr>
                      </m:sSupPr>
                      <m:e>
                        <m:r>
                          <m:rPr>
                            <m:sty m:val="p"/>
                          </m:rPr>
                          <a:rPr kumimoji="1" lang="en-US" altLang="ja-JP" sz="3600">
                            <a:latin typeface="Cambria Math" panose="02040503050406030204" pitchFamily="18" charset="0"/>
                          </a:rPr>
                          <m:t>Γ</m:t>
                        </m:r>
                      </m:e>
                      <m:sup>
                        <m:r>
                          <a:rPr kumimoji="1" lang="en-US" altLang="ja-JP" sz="3600" i="1">
                            <a:latin typeface="Cambria Math" panose="02040503050406030204" pitchFamily="18" charset="0"/>
                          </a:rPr>
                          <m:t>2</m:t>
                        </m:r>
                      </m:sup>
                    </m:sSup>
                    <m:sSub>
                      <m:sSubPr>
                        <m:ctrlPr>
                          <a:rPr kumimoji="1" lang="en-US" altLang="ja-JP" sz="3600" i="1">
                            <a:latin typeface="Cambria Math" panose="02040503050406030204" pitchFamily="18" charset="0"/>
                          </a:rPr>
                        </m:ctrlPr>
                      </m:sSubPr>
                      <m:e>
                        <m:r>
                          <a:rPr kumimoji="1" lang="en-US" altLang="ja-JP" sz="3600" i="1">
                            <a:latin typeface="Cambria Math" panose="02040503050406030204" pitchFamily="18" charset="0"/>
                          </a:rPr>
                          <m:t>𝐸</m:t>
                        </m:r>
                      </m:e>
                      <m:sub>
                        <m:r>
                          <a:rPr kumimoji="1" lang="en-US" altLang="ja-JP" sz="3600" i="1">
                            <a:latin typeface="Cambria Math" panose="02040503050406030204" pitchFamily="18" charset="0"/>
                          </a:rPr>
                          <m:t>0</m:t>
                        </m:r>
                      </m:sub>
                    </m:sSub>
                    <m:d>
                      <m:dPr>
                        <m:ctrlPr>
                          <a:rPr lang="en-US" altLang="ja-JP" sz="3600" i="1">
                            <a:latin typeface="Cambria Math" panose="02040503050406030204" pitchFamily="18" charset="0"/>
                          </a:rPr>
                        </m:ctrlPr>
                      </m:dPr>
                      <m:e>
                        <m:r>
                          <a:rPr lang="en-US" altLang="ja-JP" sz="3600" i="1">
                            <a:latin typeface="Cambria Math" panose="02040503050406030204" pitchFamily="18" charset="0"/>
                          </a:rPr>
                          <m:t>1+</m:t>
                        </m:r>
                        <m:r>
                          <a:rPr lang="en-US" altLang="ja-JP" sz="3600" i="1">
                            <a:latin typeface="Cambria Math" panose="02040503050406030204" pitchFamily="18" charset="0"/>
                          </a:rPr>
                          <m:t>𝛽</m:t>
                        </m:r>
                        <m:func>
                          <m:funcPr>
                            <m:ctrlPr>
                              <a:rPr lang="en-US" altLang="ja-JP" sz="3600" i="1">
                                <a:latin typeface="Cambria Math" panose="02040503050406030204" pitchFamily="18" charset="0"/>
                              </a:rPr>
                            </m:ctrlPr>
                          </m:funcPr>
                          <m:fName>
                            <m:r>
                              <m:rPr>
                                <m:sty m:val="p"/>
                              </m:rPr>
                              <a:rPr lang="en-US" altLang="ja-JP" sz="3600">
                                <a:latin typeface="Cambria Math" panose="02040503050406030204" pitchFamily="18" charset="0"/>
                              </a:rPr>
                              <m:t>cos</m:t>
                            </m:r>
                          </m:fName>
                          <m:e>
                            <m:sSub>
                              <m:sSubPr>
                                <m:ctrlPr>
                                  <a:rPr lang="en-US" altLang="ja-JP" sz="3600" i="1">
                                    <a:latin typeface="Cambria Math" panose="02040503050406030204" pitchFamily="18" charset="0"/>
                                  </a:rPr>
                                </m:ctrlPr>
                              </m:sSubPr>
                              <m:e>
                                <m:r>
                                  <a:rPr lang="en-US" altLang="ja-JP" sz="3600" i="1">
                                    <a:latin typeface="Cambria Math" panose="02040503050406030204" pitchFamily="18" charset="0"/>
                                  </a:rPr>
                                  <m:t>𝜃</m:t>
                                </m:r>
                                <m:r>
                                  <a:rPr lang="en-US" altLang="ja-JP" sz="3600" i="1">
                                    <a:latin typeface="Cambria Math" panose="02040503050406030204" pitchFamily="18" charset="0"/>
                                  </a:rPr>
                                  <m:t>′</m:t>
                                </m:r>
                              </m:e>
                              <m:sub>
                                <m:r>
                                  <m:rPr>
                                    <m:sty m:val="p"/>
                                  </m:rPr>
                                  <a:rPr lang="en-US" altLang="ja-JP" sz="3600">
                                    <a:latin typeface="Cambria Math" panose="02040503050406030204" pitchFamily="18" charset="0"/>
                                  </a:rPr>
                                  <m:t>u</m:t>
                                </m:r>
                              </m:sub>
                            </m:sSub>
                          </m:e>
                        </m:func>
                      </m:e>
                    </m:d>
                  </m:oMath>
                </a14:m>
                <a:r>
                  <a:rPr lang="en-US" altLang="ja-JP" sz="3600" dirty="0"/>
                  <a:t> </a:t>
                </a:r>
                <a14:m>
                  <m:oMath xmlns:m="http://schemas.openxmlformats.org/officeDocument/2006/math">
                    <m:r>
                      <a:rPr lang="en-US" altLang="ja-JP" sz="3600" i="1">
                        <a:latin typeface="Cambria Math" panose="02040503050406030204" pitchFamily="18" charset="0"/>
                      </a:rPr>
                      <m:t>(1−</m:t>
                    </m:r>
                    <m:r>
                      <a:rPr lang="en-US" altLang="ja-JP" sz="3600" i="1">
                        <a:latin typeface="Cambria Math" panose="02040503050406030204" pitchFamily="18" charset="0"/>
                      </a:rPr>
                      <m:t>𝛽</m:t>
                    </m:r>
                    <m:func>
                      <m:funcPr>
                        <m:ctrlPr>
                          <a:rPr lang="en-US" altLang="ja-JP" sz="3600" i="1">
                            <a:latin typeface="Cambria Math" panose="02040503050406030204" pitchFamily="18" charset="0"/>
                          </a:rPr>
                        </m:ctrlPr>
                      </m:funcPr>
                      <m:fName>
                        <m:r>
                          <m:rPr>
                            <m:sty m:val="p"/>
                          </m:rPr>
                          <a:rPr lang="en-US" altLang="ja-JP" sz="3600">
                            <a:latin typeface="Cambria Math" panose="02040503050406030204" pitchFamily="18" charset="0"/>
                          </a:rPr>
                          <m:t>cos</m:t>
                        </m:r>
                      </m:fName>
                      <m:e>
                        <m:sSub>
                          <m:sSubPr>
                            <m:ctrlPr>
                              <a:rPr lang="en-US" altLang="ja-JP" sz="3600" i="1">
                                <a:latin typeface="Cambria Math" panose="02040503050406030204" pitchFamily="18" charset="0"/>
                              </a:rPr>
                            </m:ctrlPr>
                          </m:sSubPr>
                          <m:e>
                            <m:r>
                              <a:rPr lang="en-US" altLang="ja-JP" sz="3600" i="1">
                                <a:latin typeface="Cambria Math" panose="02040503050406030204" pitchFamily="18" charset="0"/>
                              </a:rPr>
                              <m:t>𝜃</m:t>
                            </m:r>
                          </m:e>
                          <m:sub>
                            <m:r>
                              <m:rPr>
                                <m:sty m:val="p"/>
                              </m:rPr>
                              <a:rPr lang="en-US" altLang="ja-JP" sz="3600">
                                <a:latin typeface="Cambria Math" panose="02040503050406030204" pitchFamily="18" charset="0"/>
                              </a:rPr>
                              <m:t>d</m:t>
                            </m:r>
                          </m:sub>
                        </m:sSub>
                      </m:e>
                    </m:func>
                    <m:r>
                      <a:rPr lang="en-US" altLang="ja-JP" sz="3600" i="1">
                        <a:latin typeface="Cambria Math" panose="02040503050406030204" pitchFamily="18" charset="0"/>
                      </a:rPr>
                      <m:t>)</m:t>
                    </m:r>
                  </m:oMath>
                </a14:m>
                <a:endParaRPr kumimoji="1" lang="ja-JP" altLang="en-US" sz="3600" dirty="0"/>
              </a:p>
            </p:txBody>
          </p:sp>
        </mc:Choice>
        <mc:Fallback xmlns="">
          <p:sp>
            <p:nvSpPr>
              <p:cNvPr id="28" name="テキスト ボックス 27"/>
              <p:cNvSpPr txBox="1">
                <a:spLocks noRot="1" noChangeAspect="1" noMove="1" noResize="1" noEditPoints="1" noAdjustHandles="1" noChangeArrowheads="1" noChangeShapeType="1" noTextEdit="1"/>
              </p:cNvSpPr>
              <p:nvPr/>
            </p:nvSpPr>
            <p:spPr>
              <a:xfrm>
                <a:off x="1638801" y="5332938"/>
                <a:ext cx="4822282" cy="738664"/>
              </a:xfrm>
              <a:prstGeom prst="rect">
                <a:avLst/>
              </a:prstGeom>
              <a:blipFill rotWithShape="0">
                <a:blip r:embed="rId4"/>
                <a:stretch>
                  <a:fillRect l="-1391" r="-2023" b="-18182"/>
                </a:stretch>
              </a:blipFill>
            </p:spPr>
            <p:txBody>
              <a:bodyPr/>
              <a:lstStyle/>
              <a:p>
                <a:r>
                  <a:rPr lang="ja-JP" altLang="en-US">
                    <a:noFill/>
                  </a:rPr>
                  <a:t> </a:t>
                </a:r>
              </a:p>
            </p:txBody>
          </p:sp>
        </mc:Fallback>
      </mc:AlternateContent>
      <p:sp>
        <p:nvSpPr>
          <p:cNvPr id="17" name="テキスト ボックス 16"/>
          <p:cNvSpPr txBox="1"/>
          <p:nvPr/>
        </p:nvSpPr>
        <p:spPr>
          <a:xfrm>
            <a:off x="2988267" y="3863310"/>
            <a:ext cx="2031325" cy="646331"/>
          </a:xfrm>
          <a:prstGeom prst="rect">
            <a:avLst/>
          </a:prstGeom>
          <a:noFill/>
        </p:spPr>
        <p:txBody>
          <a:bodyPr wrap="none" rtlCol="0">
            <a:spAutoFit/>
          </a:bodyPr>
          <a:lstStyle/>
          <a:p>
            <a:r>
              <a:rPr kumimoji="1" lang="ja-JP" altLang="en-US" sz="3600" dirty="0" smtClean="0">
                <a:solidFill>
                  <a:srgbClr val="3333FF"/>
                </a:solidFill>
              </a:rPr>
              <a:t>星間物質</a:t>
            </a:r>
            <a:endParaRPr kumimoji="1" lang="ja-JP" altLang="en-US" sz="3600" dirty="0">
              <a:solidFill>
                <a:srgbClr val="3333FF"/>
              </a:solidFill>
            </a:endParaRPr>
          </a:p>
        </p:txBody>
      </p:sp>
      <mc:AlternateContent xmlns:mc="http://schemas.openxmlformats.org/markup-compatibility/2006" xmlns:a14="http://schemas.microsoft.com/office/drawing/2010/main">
        <mc:Choice Requires="a14">
          <p:sp>
            <p:nvSpPr>
              <p:cNvPr id="18" name="テキスト ボックス 17"/>
              <p:cNvSpPr txBox="1"/>
              <p:nvPr/>
            </p:nvSpPr>
            <p:spPr>
              <a:xfrm>
                <a:off x="7740061" y="4827392"/>
                <a:ext cx="313099" cy="7122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𝑣</m:t>
                          </m:r>
                        </m:num>
                        <m:den>
                          <m:r>
                            <a:rPr kumimoji="1" lang="en-US" altLang="ja-JP" sz="2700" i="1">
                              <a:latin typeface="Cambria Math" panose="02040503050406030204" pitchFamily="18" charset="0"/>
                            </a:rPr>
                            <m:t>3</m:t>
                          </m:r>
                        </m:den>
                      </m:f>
                    </m:oMath>
                  </m:oMathPara>
                </a14:m>
                <a:endParaRPr kumimoji="1" lang="ja-JP" altLang="en-US" sz="2700" dirty="0"/>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3635896" y="3218758"/>
                <a:ext cx="208710" cy="473015"/>
              </a:xfrm>
              <a:prstGeom prst="rect">
                <a:avLst/>
              </a:prstGeom>
              <a:blipFill rotWithShape="0">
                <a:blip r:embed="rId5"/>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2389083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エネルギーの変化</a:t>
            </a:r>
            <a:endParaRPr kumimoji="1" lang="ja-JP" altLang="en-US" dirty="0"/>
          </a:p>
        </p:txBody>
      </p:sp>
      <mc:AlternateContent xmlns:mc="http://schemas.openxmlformats.org/markup-compatibility/2006" xmlns:a14="http://schemas.microsoft.com/office/drawing/2010/main">
        <mc:Choice Requires="a14">
          <p:sp>
            <p:nvSpPr>
              <p:cNvPr id="42" name="テキスト ボックス 41"/>
              <p:cNvSpPr txBox="1"/>
              <p:nvPr/>
            </p:nvSpPr>
            <p:spPr>
              <a:xfrm>
                <a:off x="5311564" y="1372250"/>
                <a:ext cx="7670690" cy="553998"/>
              </a:xfrm>
              <a:prstGeom prst="rect">
                <a:avLst/>
              </a:prstGeom>
              <a:noFill/>
            </p:spPr>
            <p:txBody>
              <a:bodyPr wrap="none" lIns="0" tIns="0" rIns="0" bIns="0" rtlCol="0">
                <a:spAutoFit/>
              </a:bodyPr>
              <a:lstStyle/>
              <a:p>
                <a14:m>
                  <m:oMath xmlns:m="http://schemas.openxmlformats.org/officeDocument/2006/math">
                    <m:r>
                      <a:rPr kumimoji="1" lang="en-US" altLang="ja-JP" sz="3600" i="1">
                        <a:latin typeface="Cambria Math" panose="02040503050406030204" pitchFamily="18" charset="0"/>
                      </a:rPr>
                      <m:t>𝐸</m:t>
                    </m:r>
                    <m:r>
                      <a:rPr kumimoji="1" lang="en-US" altLang="ja-JP" sz="3600" i="1">
                        <a:latin typeface="Cambria Math" panose="02040503050406030204" pitchFamily="18" charset="0"/>
                      </a:rPr>
                      <m:t>=</m:t>
                    </m:r>
                    <m:sSup>
                      <m:sSupPr>
                        <m:ctrlPr>
                          <a:rPr kumimoji="1" lang="en-US" altLang="ja-JP" sz="3600" i="1">
                            <a:latin typeface="Cambria Math" panose="02040503050406030204" pitchFamily="18" charset="0"/>
                          </a:rPr>
                        </m:ctrlPr>
                      </m:sSupPr>
                      <m:e>
                        <m:r>
                          <m:rPr>
                            <m:sty m:val="p"/>
                          </m:rPr>
                          <a:rPr kumimoji="1" lang="en-US" altLang="ja-JP" sz="3600">
                            <a:latin typeface="Cambria Math" panose="02040503050406030204" pitchFamily="18" charset="0"/>
                          </a:rPr>
                          <m:t>Γ</m:t>
                        </m:r>
                      </m:e>
                      <m:sup>
                        <m:r>
                          <a:rPr kumimoji="1" lang="en-US" altLang="ja-JP" sz="3600" i="1">
                            <a:latin typeface="Cambria Math" panose="02040503050406030204" pitchFamily="18" charset="0"/>
                          </a:rPr>
                          <m:t>2</m:t>
                        </m:r>
                      </m:sup>
                    </m:sSup>
                    <m:sSub>
                      <m:sSubPr>
                        <m:ctrlPr>
                          <a:rPr kumimoji="1" lang="en-US" altLang="ja-JP" sz="3600" i="1">
                            <a:latin typeface="Cambria Math" panose="02040503050406030204" pitchFamily="18" charset="0"/>
                          </a:rPr>
                        </m:ctrlPr>
                      </m:sSubPr>
                      <m:e>
                        <m:r>
                          <a:rPr kumimoji="1" lang="en-US" altLang="ja-JP" sz="3600" i="1">
                            <a:latin typeface="Cambria Math" panose="02040503050406030204" pitchFamily="18" charset="0"/>
                          </a:rPr>
                          <m:t>𝐸</m:t>
                        </m:r>
                      </m:e>
                      <m:sub>
                        <m:r>
                          <a:rPr kumimoji="1" lang="en-US" altLang="ja-JP" sz="3600" i="1">
                            <a:latin typeface="Cambria Math" panose="02040503050406030204" pitchFamily="18" charset="0"/>
                          </a:rPr>
                          <m:t>0</m:t>
                        </m:r>
                      </m:sub>
                    </m:sSub>
                    <m:d>
                      <m:dPr>
                        <m:ctrlPr>
                          <a:rPr lang="en-US" altLang="ja-JP" sz="3600" i="1">
                            <a:latin typeface="Cambria Math" panose="02040503050406030204" pitchFamily="18" charset="0"/>
                          </a:rPr>
                        </m:ctrlPr>
                      </m:dPr>
                      <m:e>
                        <m:r>
                          <a:rPr lang="en-US" altLang="ja-JP" sz="3600" i="1">
                            <a:latin typeface="Cambria Math" panose="02040503050406030204" pitchFamily="18" charset="0"/>
                          </a:rPr>
                          <m:t>1+</m:t>
                        </m:r>
                        <m:r>
                          <a:rPr lang="en-US" altLang="ja-JP" sz="3600" i="1">
                            <a:latin typeface="Cambria Math" panose="02040503050406030204" pitchFamily="18" charset="0"/>
                          </a:rPr>
                          <m:t>𝛽</m:t>
                        </m:r>
                        <m:func>
                          <m:funcPr>
                            <m:ctrlPr>
                              <a:rPr lang="en-US" altLang="ja-JP" sz="3600" i="1">
                                <a:latin typeface="Cambria Math" panose="02040503050406030204" pitchFamily="18" charset="0"/>
                              </a:rPr>
                            </m:ctrlPr>
                          </m:funcPr>
                          <m:fName>
                            <m:r>
                              <m:rPr>
                                <m:sty m:val="p"/>
                              </m:rPr>
                              <a:rPr lang="en-US" altLang="ja-JP" sz="3600">
                                <a:latin typeface="Cambria Math" panose="02040503050406030204" pitchFamily="18" charset="0"/>
                              </a:rPr>
                              <m:t>cos</m:t>
                            </m:r>
                          </m:fName>
                          <m:e>
                            <m:sSub>
                              <m:sSubPr>
                                <m:ctrlPr>
                                  <a:rPr lang="en-US" altLang="ja-JP" sz="3600" i="1">
                                    <a:latin typeface="Cambria Math" panose="02040503050406030204" pitchFamily="18" charset="0"/>
                                  </a:rPr>
                                </m:ctrlPr>
                              </m:sSubPr>
                              <m:e>
                                <m:r>
                                  <a:rPr lang="en-US" altLang="ja-JP" sz="3600" i="1">
                                    <a:latin typeface="Cambria Math" panose="02040503050406030204" pitchFamily="18" charset="0"/>
                                  </a:rPr>
                                  <m:t>𝜃</m:t>
                                </m:r>
                                <m:r>
                                  <a:rPr lang="en-US" altLang="ja-JP" sz="3600" i="1">
                                    <a:latin typeface="Cambria Math" panose="02040503050406030204" pitchFamily="18" charset="0"/>
                                  </a:rPr>
                                  <m:t>′</m:t>
                                </m:r>
                              </m:e>
                              <m:sub>
                                <m:r>
                                  <m:rPr>
                                    <m:sty m:val="p"/>
                                  </m:rPr>
                                  <a:rPr lang="en-US" altLang="ja-JP" sz="3600">
                                    <a:latin typeface="Cambria Math" panose="02040503050406030204" pitchFamily="18" charset="0"/>
                                  </a:rPr>
                                  <m:t>u</m:t>
                                </m:r>
                              </m:sub>
                            </m:sSub>
                          </m:e>
                        </m:func>
                      </m:e>
                    </m:d>
                  </m:oMath>
                </a14:m>
                <a:r>
                  <a:rPr lang="en-US" altLang="ja-JP" sz="3600" dirty="0"/>
                  <a:t> </a:t>
                </a:r>
                <a14:m>
                  <m:oMath xmlns:m="http://schemas.openxmlformats.org/officeDocument/2006/math">
                    <m:r>
                      <a:rPr lang="en-US" altLang="ja-JP" sz="3600" i="1">
                        <a:latin typeface="Cambria Math" panose="02040503050406030204" pitchFamily="18" charset="0"/>
                      </a:rPr>
                      <m:t>(1−</m:t>
                    </m:r>
                    <m:r>
                      <a:rPr lang="en-US" altLang="ja-JP" sz="3600" i="1">
                        <a:latin typeface="Cambria Math" panose="02040503050406030204" pitchFamily="18" charset="0"/>
                      </a:rPr>
                      <m:t>𝛽</m:t>
                    </m:r>
                    <m:func>
                      <m:funcPr>
                        <m:ctrlPr>
                          <a:rPr lang="en-US" altLang="ja-JP" sz="3600" i="1">
                            <a:latin typeface="Cambria Math" panose="02040503050406030204" pitchFamily="18" charset="0"/>
                          </a:rPr>
                        </m:ctrlPr>
                      </m:funcPr>
                      <m:fName>
                        <m:r>
                          <m:rPr>
                            <m:sty m:val="p"/>
                          </m:rPr>
                          <a:rPr lang="en-US" altLang="ja-JP" sz="3600">
                            <a:latin typeface="Cambria Math" panose="02040503050406030204" pitchFamily="18" charset="0"/>
                          </a:rPr>
                          <m:t>cos</m:t>
                        </m:r>
                      </m:fName>
                      <m:e>
                        <m:sSub>
                          <m:sSubPr>
                            <m:ctrlPr>
                              <a:rPr lang="en-US" altLang="ja-JP" sz="3600" i="1">
                                <a:latin typeface="Cambria Math" panose="02040503050406030204" pitchFamily="18" charset="0"/>
                              </a:rPr>
                            </m:ctrlPr>
                          </m:sSubPr>
                          <m:e>
                            <m:r>
                              <a:rPr lang="en-US" altLang="ja-JP" sz="3600" i="1">
                                <a:latin typeface="Cambria Math" panose="02040503050406030204" pitchFamily="18" charset="0"/>
                              </a:rPr>
                              <m:t>𝜃</m:t>
                            </m:r>
                          </m:e>
                          <m:sub>
                            <m:r>
                              <m:rPr>
                                <m:sty m:val="p"/>
                              </m:rPr>
                              <a:rPr lang="en-US" altLang="ja-JP" sz="3600">
                                <a:latin typeface="Cambria Math" panose="02040503050406030204" pitchFamily="18" charset="0"/>
                              </a:rPr>
                              <m:t>d</m:t>
                            </m:r>
                          </m:sub>
                        </m:sSub>
                      </m:e>
                    </m:func>
                    <m:r>
                      <a:rPr lang="en-US" altLang="ja-JP" sz="3600" i="1">
                        <a:latin typeface="Cambria Math" panose="02040503050406030204" pitchFamily="18" charset="0"/>
                      </a:rPr>
                      <m:t>)</m:t>
                    </m:r>
                  </m:oMath>
                </a14:m>
                <a:endParaRPr kumimoji="1" lang="ja-JP" altLang="en-US" sz="3600" dirty="0"/>
              </a:p>
            </p:txBody>
          </p:sp>
        </mc:Choice>
        <mc:Fallback xmlns="">
          <p:sp>
            <p:nvSpPr>
              <p:cNvPr id="42" name="テキスト ボックス 41"/>
              <p:cNvSpPr txBox="1">
                <a:spLocks noRot="1" noChangeAspect="1" noMove="1" noResize="1" noEditPoints="1" noAdjustHandles="1" noChangeArrowheads="1" noChangeShapeType="1" noTextEdit="1"/>
              </p:cNvSpPr>
              <p:nvPr/>
            </p:nvSpPr>
            <p:spPr>
              <a:xfrm>
                <a:off x="2016648" y="914975"/>
                <a:ext cx="5112169" cy="369332"/>
              </a:xfrm>
              <a:prstGeom prst="rect">
                <a:avLst/>
              </a:prstGeom>
              <a:blipFill rotWithShape="0">
                <a:blip r:embed="rId6"/>
                <a:stretch>
                  <a:fillRect l="-2148" r="-1909" b="-3770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p:cNvSpPr txBox="1"/>
              <p:nvPr/>
            </p:nvSpPr>
            <p:spPr>
              <a:xfrm>
                <a:off x="7465507" y="2074319"/>
                <a:ext cx="267214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ja-JP" sz="3600">
                          <a:latin typeface="Cambria Math" panose="02040503050406030204" pitchFamily="18" charset="0"/>
                        </a:rPr>
                        <m:t>Δ</m:t>
                      </m:r>
                      <m:r>
                        <a:rPr kumimoji="1" lang="en-US" altLang="ja-JP" sz="3600" i="1">
                          <a:latin typeface="Cambria Math" panose="02040503050406030204" pitchFamily="18" charset="0"/>
                        </a:rPr>
                        <m:t>𝐸</m:t>
                      </m:r>
                      <m:r>
                        <a:rPr kumimoji="1" lang="en-US" altLang="ja-JP" sz="3600" i="1">
                          <a:latin typeface="Cambria Math" panose="02040503050406030204" pitchFamily="18" charset="0"/>
                        </a:rPr>
                        <m:t>=</m:t>
                      </m:r>
                      <m:r>
                        <a:rPr kumimoji="1" lang="en-US" altLang="ja-JP" sz="3600" i="1">
                          <a:latin typeface="Cambria Math" panose="02040503050406030204" pitchFamily="18" charset="0"/>
                        </a:rPr>
                        <m:t>𝐸</m:t>
                      </m:r>
                      <m:r>
                        <a:rPr kumimoji="1" lang="en-US" altLang="ja-JP" sz="3600" i="1">
                          <a:latin typeface="Cambria Math" panose="02040503050406030204" pitchFamily="18" charset="0"/>
                        </a:rPr>
                        <m:t>−</m:t>
                      </m:r>
                      <m:sSub>
                        <m:sSubPr>
                          <m:ctrlPr>
                            <a:rPr kumimoji="1" lang="en-US" altLang="ja-JP" sz="3600" i="1">
                              <a:latin typeface="Cambria Math" panose="02040503050406030204" pitchFamily="18" charset="0"/>
                            </a:rPr>
                          </m:ctrlPr>
                        </m:sSubPr>
                        <m:e>
                          <m:r>
                            <a:rPr kumimoji="1" lang="en-US" altLang="ja-JP" sz="3600" i="1">
                              <a:latin typeface="Cambria Math" panose="02040503050406030204" pitchFamily="18" charset="0"/>
                            </a:rPr>
                            <m:t>𝐸</m:t>
                          </m:r>
                        </m:e>
                        <m:sub>
                          <m:r>
                            <a:rPr kumimoji="1" lang="en-US" altLang="ja-JP" sz="3600" i="1">
                              <a:latin typeface="Cambria Math" panose="02040503050406030204" pitchFamily="18" charset="0"/>
                            </a:rPr>
                            <m:t>0</m:t>
                          </m:r>
                        </m:sub>
                      </m:sSub>
                    </m:oMath>
                  </m:oMathPara>
                </a14:m>
                <a:endParaRPr kumimoji="1" lang="ja-JP" altLang="en-US" sz="3600"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3452832" y="1383093"/>
                <a:ext cx="1778820" cy="369332"/>
              </a:xfrm>
              <a:prstGeom prst="rect">
                <a:avLst/>
              </a:prstGeom>
              <a:blipFill rotWithShape="0">
                <a:blip r:embed="rId7"/>
                <a:stretch>
                  <a:fillRect l="-2397" b="-18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6" name="テキスト ボックス 45"/>
              <p:cNvSpPr txBox="1"/>
              <p:nvPr/>
            </p:nvSpPr>
            <p:spPr>
              <a:xfrm>
                <a:off x="7414342" y="3239921"/>
                <a:ext cx="2699329" cy="111472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altLang="ja-JP" sz="3600" i="1">
                          <a:latin typeface="Cambria Math" panose="02040503050406030204" pitchFamily="18" charset="0"/>
                        </a:rPr>
                        <m:t>𝜉</m:t>
                      </m:r>
                      <m:r>
                        <a:rPr lang="en-US" altLang="ja-JP" sz="3600" i="1">
                          <a:latin typeface="Cambria Math" panose="02040503050406030204" pitchFamily="18" charset="0"/>
                        </a:rPr>
                        <m:t>≡</m:t>
                      </m:r>
                      <m:f>
                        <m:fPr>
                          <m:ctrlPr>
                            <a:rPr lang="en-US" altLang="ja-JP" sz="3600" i="1">
                              <a:latin typeface="Cambria Math" panose="02040503050406030204" pitchFamily="18" charset="0"/>
                            </a:rPr>
                          </m:ctrlPr>
                        </m:fPr>
                        <m:num>
                          <m:acc>
                            <m:accPr>
                              <m:chr m:val="̅"/>
                              <m:ctrlPr>
                                <a:rPr lang="en-US" altLang="ja-JP" sz="3600" i="1">
                                  <a:latin typeface="Cambria Math" panose="02040503050406030204" pitchFamily="18" charset="0"/>
                                </a:rPr>
                              </m:ctrlPr>
                            </m:accPr>
                            <m:e>
                              <m:r>
                                <m:rPr>
                                  <m:sty m:val="p"/>
                                </m:rPr>
                                <a:rPr lang="en-US" altLang="ja-JP" sz="3600">
                                  <a:latin typeface="Cambria Math" panose="02040503050406030204" pitchFamily="18" charset="0"/>
                                </a:rPr>
                                <m:t>Δ</m:t>
                              </m:r>
                              <m:r>
                                <a:rPr lang="en-US" altLang="ja-JP" sz="3600" i="1">
                                  <a:latin typeface="Cambria Math" panose="02040503050406030204" pitchFamily="18" charset="0"/>
                                </a:rPr>
                                <m:t>𝐸</m:t>
                              </m:r>
                            </m:e>
                          </m:acc>
                        </m:num>
                        <m:den>
                          <m:r>
                            <a:rPr lang="en-US" altLang="ja-JP" sz="3600" i="1">
                              <a:latin typeface="Cambria Math" panose="02040503050406030204" pitchFamily="18" charset="0"/>
                            </a:rPr>
                            <m:t>𝐸</m:t>
                          </m:r>
                        </m:den>
                      </m:f>
                      <m:r>
                        <a:rPr kumimoji="1" lang="en-US" altLang="ja-JP" sz="3600" i="1">
                          <a:latin typeface="Cambria Math" panose="02040503050406030204" pitchFamily="18" charset="0"/>
                        </a:rPr>
                        <m:t>≃</m:t>
                      </m:r>
                      <m:f>
                        <m:fPr>
                          <m:ctrlPr>
                            <a:rPr kumimoji="1" lang="en-US" altLang="ja-JP" sz="3600" i="1">
                              <a:latin typeface="Cambria Math" panose="02040503050406030204" pitchFamily="18" charset="0"/>
                            </a:rPr>
                          </m:ctrlPr>
                        </m:fPr>
                        <m:num>
                          <m:r>
                            <a:rPr kumimoji="1" lang="en-US" altLang="ja-JP" sz="3600" i="1">
                              <a:latin typeface="Cambria Math" panose="02040503050406030204" pitchFamily="18" charset="0"/>
                            </a:rPr>
                            <m:t>4</m:t>
                          </m:r>
                          <m:r>
                            <a:rPr kumimoji="1" lang="en-US" altLang="ja-JP" sz="3600" i="1">
                              <a:latin typeface="Cambria Math" panose="02040503050406030204" pitchFamily="18" charset="0"/>
                            </a:rPr>
                            <m:t>𝑣</m:t>
                          </m:r>
                        </m:num>
                        <m:den>
                          <m:r>
                            <a:rPr kumimoji="1" lang="en-US" altLang="ja-JP" sz="3600" i="1">
                              <a:latin typeface="Cambria Math" panose="02040503050406030204" pitchFamily="18" charset="0"/>
                            </a:rPr>
                            <m:t>3</m:t>
                          </m:r>
                          <m:r>
                            <a:rPr kumimoji="1" lang="en-US" altLang="ja-JP" sz="3600" i="1">
                              <a:latin typeface="Cambria Math" panose="02040503050406030204" pitchFamily="18" charset="0"/>
                            </a:rPr>
                            <m:t>𝑐</m:t>
                          </m:r>
                        </m:den>
                      </m:f>
                    </m:oMath>
                  </m:oMathPara>
                </a14:m>
                <a:endParaRPr kumimoji="1" lang="ja-JP" altLang="en-US" sz="3600" dirty="0"/>
              </a:p>
            </p:txBody>
          </p:sp>
        </mc:Choice>
        <mc:Fallback xmlns="">
          <p:sp>
            <p:nvSpPr>
              <p:cNvPr id="46" name="テキスト ボックス 45"/>
              <p:cNvSpPr txBox="1">
                <a:spLocks noRot="1" noChangeAspect="1" noMove="1" noResize="1" noEditPoints="1" noAdjustHandles="1" noChangeArrowheads="1" noChangeShapeType="1" noTextEdit="1"/>
              </p:cNvSpPr>
              <p:nvPr/>
            </p:nvSpPr>
            <p:spPr>
              <a:xfrm>
                <a:off x="3420180" y="2160280"/>
                <a:ext cx="1796902" cy="743152"/>
              </a:xfrm>
              <a:prstGeom prst="rect">
                <a:avLst/>
              </a:prstGeom>
              <a:blipFill rotWithShape="0">
                <a:blip r:embed="rId8"/>
                <a:stretch>
                  <a:fillRect/>
                </a:stretch>
              </a:blipFill>
            </p:spPr>
            <p:txBody>
              <a:bodyPr/>
              <a:lstStyle/>
              <a:p>
                <a:r>
                  <a:rPr lang="ja-JP" altLang="en-US">
                    <a:noFill/>
                  </a:rPr>
                  <a:t> </a:t>
                </a:r>
              </a:p>
            </p:txBody>
          </p:sp>
        </mc:Fallback>
      </mc:AlternateContent>
      <p:cxnSp>
        <p:nvCxnSpPr>
          <p:cNvPr id="26" name="直線コネクタ 25"/>
          <p:cNvCxnSpPr/>
          <p:nvPr/>
        </p:nvCxnSpPr>
        <p:spPr bwMode="auto">
          <a:xfrm>
            <a:off x="10353655" y="5817819"/>
            <a:ext cx="0" cy="3185862"/>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テキスト ボックス 26"/>
          <p:cNvSpPr txBox="1"/>
          <p:nvPr/>
        </p:nvSpPr>
        <p:spPr>
          <a:xfrm>
            <a:off x="7946856" y="5463351"/>
            <a:ext cx="877163" cy="507831"/>
          </a:xfrm>
          <a:prstGeom prst="rect">
            <a:avLst/>
          </a:prstGeom>
          <a:noFill/>
        </p:spPr>
        <p:txBody>
          <a:bodyPr wrap="none" rtlCol="0">
            <a:spAutoFit/>
          </a:bodyPr>
          <a:lstStyle/>
          <a:p>
            <a:r>
              <a:rPr kumimoji="1" lang="ja-JP" altLang="en-US" sz="2700" dirty="0" smtClean="0"/>
              <a:t>上流</a:t>
            </a:r>
            <a:endParaRPr kumimoji="1" lang="ja-JP" altLang="en-US" sz="2700" dirty="0"/>
          </a:p>
        </p:txBody>
      </p:sp>
      <p:sp>
        <p:nvSpPr>
          <p:cNvPr id="28" name="テキスト ボックス 27"/>
          <p:cNvSpPr txBox="1"/>
          <p:nvPr/>
        </p:nvSpPr>
        <p:spPr>
          <a:xfrm>
            <a:off x="10731639" y="5479898"/>
            <a:ext cx="877163" cy="507831"/>
          </a:xfrm>
          <a:prstGeom prst="rect">
            <a:avLst/>
          </a:prstGeom>
          <a:noFill/>
        </p:spPr>
        <p:txBody>
          <a:bodyPr wrap="none" rtlCol="0">
            <a:spAutoFit/>
          </a:bodyPr>
          <a:lstStyle/>
          <a:p>
            <a:r>
              <a:rPr kumimoji="1" lang="ja-JP" altLang="en-US" sz="2700" dirty="0" smtClean="0"/>
              <a:t>下流</a:t>
            </a:r>
            <a:endParaRPr kumimoji="1" lang="ja-JP" altLang="en-US" sz="2700" dirty="0"/>
          </a:p>
        </p:txBody>
      </p:sp>
      <mc:AlternateContent xmlns:mc="http://schemas.openxmlformats.org/markup-compatibility/2006" xmlns:a14="http://schemas.microsoft.com/office/drawing/2010/main">
        <mc:Choice Requires="a14">
          <p:sp>
            <p:nvSpPr>
              <p:cNvPr id="29" name="テキスト ボックス 28"/>
              <p:cNvSpPr txBox="1"/>
              <p:nvPr/>
            </p:nvSpPr>
            <p:spPr>
              <a:xfrm>
                <a:off x="8722058" y="6668123"/>
                <a:ext cx="277217" cy="4154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𝑣</m:t>
                      </m:r>
                    </m:oMath>
                  </m:oMathPara>
                </a14:m>
                <a:endParaRPr kumimoji="1" lang="ja-JP" altLang="en-US" sz="2700" dirty="0"/>
              </a:p>
            </p:txBody>
          </p:sp>
        </mc:Choice>
        <mc:Fallback xmlns="">
          <p:sp>
            <p:nvSpPr>
              <p:cNvPr id="29" name="テキスト ボックス 28"/>
              <p:cNvSpPr txBox="1">
                <a:spLocks noRot="1" noChangeAspect="1" noMove="1" noResize="1" noEditPoints="1" noAdjustHandles="1" noChangeArrowheads="1" noChangeShapeType="1" noTextEdit="1"/>
              </p:cNvSpPr>
              <p:nvPr/>
            </p:nvSpPr>
            <p:spPr>
              <a:xfrm>
                <a:off x="4290662" y="4446102"/>
                <a:ext cx="184840" cy="276999"/>
              </a:xfrm>
              <a:prstGeom prst="rect">
                <a:avLst/>
              </a:prstGeom>
              <a:blipFill rotWithShape="0">
                <a:blip r:embed="rId9"/>
                <a:stretch>
                  <a:fillRect l="-20000" r="-16667" b="-2174"/>
                </a:stretch>
              </a:blipFill>
            </p:spPr>
            <p:txBody>
              <a:bodyPr/>
              <a:lstStyle/>
              <a:p>
                <a:r>
                  <a:rPr lang="ja-JP" altLang="en-US">
                    <a:noFill/>
                  </a:rPr>
                  <a:t> </a:t>
                </a:r>
              </a:p>
            </p:txBody>
          </p:sp>
        </mc:Fallback>
      </mc:AlternateContent>
      <p:sp>
        <p:nvSpPr>
          <p:cNvPr id="30" name="右矢印 29"/>
          <p:cNvSpPr/>
          <p:nvPr/>
        </p:nvSpPr>
        <p:spPr bwMode="auto">
          <a:xfrm>
            <a:off x="8733726" y="7238306"/>
            <a:ext cx="1040754" cy="401499"/>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31" name="右矢印 30"/>
          <p:cNvSpPr/>
          <p:nvPr/>
        </p:nvSpPr>
        <p:spPr bwMode="auto">
          <a:xfrm rot="10800000">
            <a:off x="9867676" y="8231168"/>
            <a:ext cx="485979" cy="401499"/>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mc:AlternateContent xmlns:mc="http://schemas.openxmlformats.org/markup-compatibility/2006" xmlns:a14="http://schemas.microsoft.com/office/drawing/2010/main">
        <mc:Choice Requires="a14">
          <p:sp>
            <p:nvSpPr>
              <p:cNvPr id="38" name="テキスト ボックス 37"/>
              <p:cNvSpPr txBox="1"/>
              <p:nvPr/>
            </p:nvSpPr>
            <p:spPr>
              <a:xfrm>
                <a:off x="9480240" y="8159592"/>
                <a:ext cx="313099" cy="7122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𝑣</m:t>
                          </m:r>
                        </m:num>
                        <m:den>
                          <m:r>
                            <a:rPr kumimoji="1" lang="en-US" altLang="ja-JP" sz="2700" i="1">
                              <a:latin typeface="Cambria Math" panose="02040503050406030204" pitchFamily="18" charset="0"/>
                            </a:rPr>
                            <m:t>3</m:t>
                          </m:r>
                        </m:den>
                      </m:f>
                    </m:oMath>
                  </m:oMathPara>
                </a14:m>
                <a:endParaRPr kumimoji="1" lang="ja-JP" altLang="en-US" sz="2700" dirty="0"/>
              </a:p>
            </p:txBody>
          </p:sp>
        </mc:Choice>
        <mc:Fallback xmlns="">
          <p:sp>
            <p:nvSpPr>
              <p:cNvPr id="38" name="テキスト ボックス 37"/>
              <p:cNvSpPr txBox="1">
                <a:spLocks noRot="1" noChangeAspect="1" noMove="1" noResize="1" noEditPoints="1" noAdjustHandles="1" noChangeArrowheads="1" noChangeShapeType="1" noTextEdit="1"/>
              </p:cNvSpPr>
              <p:nvPr/>
            </p:nvSpPr>
            <p:spPr>
              <a:xfrm>
                <a:off x="4796194" y="5440568"/>
                <a:ext cx="208710" cy="473015"/>
              </a:xfrm>
              <a:prstGeom prst="rect">
                <a:avLst/>
              </a:prstGeom>
              <a:blipFill rotWithShape="0">
                <a:blip r:embed="rId10"/>
                <a:stretch>
                  <a:fillRect/>
                </a:stretch>
              </a:blipFill>
            </p:spPr>
            <p:txBody>
              <a:bodyPr/>
              <a:lstStyle/>
              <a:p>
                <a:r>
                  <a:rPr lang="ja-JP" altLang="en-US">
                    <a:noFill/>
                  </a:rPr>
                  <a:t> </a:t>
                </a:r>
              </a:p>
            </p:txBody>
          </p:sp>
        </mc:Fallback>
      </mc:AlternateContent>
      <p:sp>
        <p:nvSpPr>
          <p:cNvPr id="44" name="テキスト ボックス 43"/>
          <p:cNvSpPr txBox="1"/>
          <p:nvPr/>
        </p:nvSpPr>
        <p:spPr>
          <a:xfrm>
            <a:off x="9237609" y="9177550"/>
            <a:ext cx="1569660" cy="507831"/>
          </a:xfrm>
          <a:prstGeom prst="rect">
            <a:avLst/>
          </a:prstGeom>
          <a:noFill/>
        </p:spPr>
        <p:txBody>
          <a:bodyPr wrap="none" rtlCol="0">
            <a:spAutoFit/>
          </a:bodyPr>
          <a:lstStyle/>
          <a:p>
            <a:r>
              <a:rPr kumimoji="1" lang="ja-JP" altLang="en-US" sz="2700" dirty="0" smtClean="0"/>
              <a:t>衝撃波面</a:t>
            </a:r>
            <a:endParaRPr kumimoji="1" lang="ja-JP" altLang="en-US" sz="2700" dirty="0"/>
          </a:p>
        </p:txBody>
      </p:sp>
      <mc:AlternateContent xmlns:mc="http://schemas.openxmlformats.org/markup-compatibility/2006" xmlns:a14="http://schemas.microsoft.com/office/drawing/2010/main">
        <mc:Choice Requires="a14">
          <p:sp>
            <p:nvSpPr>
              <p:cNvPr id="6" name="テキスト ボックス 5"/>
              <p:cNvSpPr txBox="1"/>
              <p:nvPr/>
            </p:nvSpPr>
            <p:spPr>
              <a:xfrm>
                <a:off x="2784854" y="4604911"/>
                <a:ext cx="11897744" cy="507831"/>
              </a:xfrm>
              <a:prstGeom prst="rect">
                <a:avLst/>
              </a:prstGeom>
              <a:noFill/>
            </p:spPr>
            <p:txBody>
              <a:bodyPr wrap="none" rtlCol="0">
                <a:spAutoFit/>
              </a:bodyPr>
              <a:lstStyle/>
              <a:p>
                <a:r>
                  <a:rPr kumimoji="1" lang="ja-JP" altLang="en-US" sz="2700" dirty="0" smtClean="0">
                    <a:solidFill>
                      <a:srgbClr val="00B050"/>
                    </a:solidFill>
                  </a:rPr>
                  <a:t>衝撃波面前後で加速粒子の密度</a:t>
                </a:r>
                <a:r>
                  <a:rPr kumimoji="1" lang="en-US" altLang="ja-JP" sz="2700" dirty="0" smtClean="0">
                    <a:solidFill>
                      <a:srgbClr val="00B050"/>
                    </a:solidFill>
                  </a:rPr>
                  <a:t> </a:t>
                </a:r>
                <a14:m>
                  <m:oMath xmlns:m="http://schemas.openxmlformats.org/officeDocument/2006/math">
                    <m:sSub>
                      <m:sSubPr>
                        <m:ctrlPr>
                          <a:rPr kumimoji="1" lang="en-US" altLang="ja-JP" sz="2700" i="1">
                            <a:solidFill>
                              <a:srgbClr val="00B050"/>
                            </a:solidFill>
                            <a:latin typeface="Cambria Math" panose="02040503050406030204" pitchFamily="18" charset="0"/>
                          </a:rPr>
                        </m:ctrlPr>
                      </m:sSubPr>
                      <m:e>
                        <m:r>
                          <a:rPr kumimoji="1" lang="en-US" altLang="ja-JP" sz="2700" i="1">
                            <a:solidFill>
                              <a:srgbClr val="00B050"/>
                            </a:solidFill>
                            <a:latin typeface="Cambria Math" panose="02040503050406030204" pitchFamily="18" charset="0"/>
                          </a:rPr>
                          <m:t>𝑛</m:t>
                        </m:r>
                      </m:e>
                      <m:sub>
                        <m:r>
                          <m:rPr>
                            <m:sty m:val="p"/>
                          </m:rPr>
                          <a:rPr kumimoji="1" lang="en-US" altLang="ja-JP" sz="2700">
                            <a:solidFill>
                              <a:srgbClr val="00B050"/>
                            </a:solidFill>
                            <a:latin typeface="Cambria Math" panose="02040503050406030204" pitchFamily="18" charset="0"/>
                          </a:rPr>
                          <m:t>CR</m:t>
                        </m:r>
                      </m:sub>
                    </m:sSub>
                  </m:oMath>
                </a14:m>
                <a:r>
                  <a:rPr kumimoji="1" lang="en-US" altLang="ja-JP" sz="2700" dirty="0">
                    <a:solidFill>
                      <a:srgbClr val="00B050"/>
                    </a:solidFill>
                  </a:rPr>
                  <a:t> </a:t>
                </a:r>
                <a:r>
                  <a:rPr kumimoji="1" lang="ja-JP" altLang="en-US" sz="2700" dirty="0" smtClean="0">
                    <a:solidFill>
                      <a:srgbClr val="00B050"/>
                    </a:solidFill>
                  </a:rPr>
                  <a:t>は連続的だと仮定。下流静止系で考える。</a:t>
                </a:r>
                <a:endParaRPr kumimoji="1" lang="ja-JP" altLang="en-US" sz="2700" dirty="0">
                  <a:solidFill>
                    <a:srgbClr val="00B050"/>
                  </a:solidFill>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2784854" y="4604911"/>
                <a:ext cx="11897744" cy="507831"/>
              </a:xfrm>
              <a:prstGeom prst="rect">
                <a:avLst/>
              </a:prstGeom>
              <a:blipFill rotWithShape="0">
                <a:blip r:embed="rId11"/>
                <a:stretch>
                  <a:fillRect l="-973" t="-11905" b="-28571"/>
                </a:stretch>
              </a:blipFill>
            </p:spPr>
            <p:txBody>
              <a:bodyPr/>
              <a:lstStyle/>
              <a:p>
                <a:r>
                  <a:rPr lang="ja-JP" altLang="en-US">
                    <a:noFill/>
                  </a:rPr>
                  <a:t> </a:t>
                </a:r>
              </a:p>
            </p:txBody>
          </p:sp>
        </mc:Fallback>
      </mc:AlternateContent>
      <p:sp>
        <p:nvSpPr>
          <p:cNvPr id="52" name="Line 30"/>
          <p:cNvSpPr>
            <a:spLocks noChangeShapeType="1"/>
          </p:cNvSpPr>
          <p:nvPr/>
        </p:nvSpPr>
        <p:spPr bwMode="auto">
          <a:xfrm>
            <a:off x="9736636" y="6357796"/>
            <a:ext cx="1621380" cy="0"/>
          </a:xfrm>
          <a:prstGeom prst="line">
            <a:avLst/>
          </a:prstGeom>
          <a:noFill/>
          <a:ln w="5715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53" name="Line 31"/>
          <p:cNvSpPr>
            <a:spLocks noChangeShapeType="1"/>
          </p:cNvSpPr>
          <p:nvPr/>
        </p:nvSpPr>
        <p:spPr bwMode="auto">
          <a:xfrm>
            <a:off x="9636747" y="7977726"/>
            <a:ext cx="1621382" cy="0"/>
          </a:xfrm>
          <a:prstGeom prst="line">
            <a:avLst/>
          </a:prstGeom>
          <a:noFill/>
          <a:ln w="57150">
            <a:solidFill>
              <a:srgbClr val="0033CC"/>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mc:AlternateContent xmlns:mc="http://schemas.openxmlformats.org/markup-compatibility/2006" xmlns:a14="http://schemas.microsoft.com/office/drawing/2010/main">
        <mc:Choice Requires="a14">
          <p:sp>
            <p:nvSpPr>
              <p:cNvPr id="3" name="テキスト ボックス 2"/>
              <p:cNvSpPr txBox="1"/>
              <p:nvPr/>
            </p:nvSpPr>
            <p:spPr>
              <a:xfrm>
                <a:off x="2819754" y="5464505"/>
                <a:ext cx="5221045" cy="39714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𝑑</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𝑁</m:t>
                              </m:r>
                            </m:e>
                            <m:sub>
                              <m:r>
                                <m:rPr>
                                  <m:sty m:val="p"/>
                                </m:rPr>
                                <a:rPr kumimoji="1" lang="en-US" altLang="ja-JP" sz="2700">
                                  <a:latin typeface="Cambria Math" panose="02040503050406030204" pitchFamily="18" charset="0"/>
                                </a:rPr>
                                <m:t>CR</m:t>
                              </m:r>
                            </m:sub>
                          </m:sSub>
                        </m:num>
                        <m:den>
                          <m:r>
                            <a:rPr kumimoji="1" lang="en-US" altLang="ja-JP" sz="2700" i="1">
                              <a:latin typeface="Cambria Math" panose="02040503050406030204" pitchFamily="18" charset="0"/>
                            </a:rPr>
                            <m:t>𝑑𝑡𝑑𝑆</m:t>
                          </m:r>
                        </m:den>
                      </m:f>
                      <m:r>
                        <a:rPr kumimoji="1" lang="en-US" altLang="ja-JP" sz="2700" i="1">
                          <a:latin typeface="Cambria Math" panose="02040503050406030204" pitchFamily="18" charset="0"/>
                        </a:rPr>
                        <m:t>=</m:t>
                      </m:r>
                      <m:nary>
                        <m:naryPr>
                          <m:limLoc m:val="undOvr"/>
                          <m:subHide m:val="on"/>
                          <m:supHide m:val="on"/>
                          <m:ctrlPr>
                            <a:rPr kumimoji="1" lang="en-US" altLang="ja-JP" sz="2700" i="1">
                              <a:latin typeface="Cambria Math" panose="02040503050406030204" pitchFamily="18" charset="0"/>
                            </a:rPr>
                          </m:ctrlPr>
                        </m:naryPr>
                        <m:sub/>
                        <m:sup/>
                        <m:e>
                          <m:f>
                            <m:fPr>
                              <m:ctrlPr>
                                <a:rPr lang="en-US" altLang="ja-JP" sz="2700" i="1">
                                  <a:latin typeface="Cambria Math" panose="02040503050406030204" pitchFamily="18" charset="0"/>
                                </a:rPr>
                              </m:ctrlPr>
                            </m:fPr>
                            <m:num>
                              <m:r>
                                <a:rPr lang="en-US" altLang="ja-JP" sz="2700" i="1">
                                  <a:latin typeface="Cambria Math" panose="02040503050406030204" pitchFamily="18" charset="0"/>
                                </a:rPr>
                                <m:t>𝑑</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𝑛</m:t>
                                  </m:r>
                                </m:e>
                                <m:sub>
                                  <m:r>
                                    <m:rPr>
                                      <m:sty m:val="p"/>
                                    </m:rPr>
                                    <a:rPr lang="en-US" altLang="ja-JP" sz="2700">
                                      <a:latin typeface="Cambria Math" panose="02040503050406030204" pitchFamily="18" charset="0"/>
                                    </a:rPr>
                                    <m:t>CR</m:t>
                                  </m:r>
                                </m:sub>
                              </m:sSub>
                            </m:num>
                            <m:den>
                              <m:r>
                                <a:rPr lang="en-US" altLang="ja-JP" sz="2700" i="1">
                                  <a:latin typeface="Cambria Math" panose="02040503050406030204" pitchFamily="18" charset="0"/>
                                </a:rPr>
                                <m:t>𝑑</m:t>
                              </m:r>
                              <m:r>
                                <m:rPr>
                                  <m:sty m:val="p"/>
                                </m:rPr>
                                <a:rPr lang="en-US" altLang="ja-JP" sz="2700">
                                  <a:latin typeface="Cambria Math" panose="02040503050406030204" pitchFamily="18" charset="0"/>
                                </a:rPr>
                                <m:t>Ω</m:t>
                              </m:r>
                            </m:den>
                          </m:f>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𝑣</m:t>
                              </m:r>
                            </m:e>
                            <m:sub>
                              <m:r>
                                <a:rPr lang="en-US" altLang="ja-JP" sz="2700" i="1">
                                  <a:latin typeface="Cambria Math" panose="02040503050406030204" pitchFamily="18" charset="0"/>
                                </a:rPr>
                                <m:t>∥</m:t>
                              </m:r>
                            </m:sub>
                          </m:sSub>
                          <m:r>
                            <a:rPr lang="en-US" altLang="ja-JP" sz="2700" i="1">
                              <a:latin typeface="Cambria Math" panose="02040503050406030204" pitchFamily="18" charset="0"/>
                            </a:rPr>
                            <m:t>𝑑</m:t>
                          </m:r>
                          <m:r>
                            <m:rPr>
                              <m:sty m:val="p"/>
                            </m:rPr>
                            <a:rPr lang="en-US" altLang="ja-JP" sz="2700">
                              <a:latin typeface="Cambria Math" panose="02040503050406030204" pitchFamily="18" charset="0"/>
                            </a:rPr>
                            <m:t>Ω</m:t>
                          </m:r>
                        </m:e>
                      </m:nary>
                    </m:oMath>
                  </m:oMathPara>
                </a14:m>
                <a:endParaRPr kumimoji="1" lang="en-US" altLang="ja-JP" sz="27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=2</m:t>
                      </m:r>
                      <m:r>
                        <a:rPr kumimoji="1" lang="en-US" altLang="ja-JP" sz="2700" i="1">
                          <a:latin typeface="Cambria Math" panose="02040503050406030204" pitchFamily="18" charset="0"/>
                        </a:rPr>
                        <m:t>𝜋</m:t>
                      </m:r>
                      <m:nary>
                        <m:naryPr>
                          <m:ctrlPr>
                            <a:rPr kumimoji="1" lang="en-US" altLang="ja-JP" sz="2700" i="1">
                              <a:latin typeface="Cambria Math" panose="02040503050406030204" pitchFamily="18" charset="0"/>
                            </a:rPr>
                          </m:ctrlPr>
                        </m:naryPr>
                        <m:sub>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𝑣</m:t>
                              </m:r>
                            </m:num>
                            <m:den>
                              <m:r>
                                <a:rPr kumimoji="1" lang="en-US" altLang="ja-JP" sz="2700" i="1">
                                  <a:latin typeface="Cambria Math" panose="02040503050406030204" pitchFamily="18" charset="0"/>
                                </a:rPr>
                                <m:t>3</m:t>
                              </m:r>
                              <m:r>
                                <a:rPr kumimoji="1" lang="en-US" altLang="ja-JP" sz="2700" i="1">
                                  <a:latin typeface="Cambria Math" panose="02040503050406030204" pitchFamily="18" charset="0"/>
                                </a:rPr>
                                <m:t>𝑐</m:t>
                              </m:r>
                            </m:den>
                          </m:f>
                        </m:sub>
                        <m:sup>
                          <m:r>
                            <a:rPr kumimoji="1" lang="en-US" altLang="ja-JP" sz="2700" i="1">
                              <a:latin typeface="Cambria Math" panose="02040503050406030204" pitchFamily="18" charset="0"/>
                            </a:rPr>
                            <m:t>1</m:t>
                          </m:r>
                        </m:sup>
                        <m:e>
                          <m:f>
                            <m:fPr>
                              <m:ctrlPr>
                                <a:rPr kumimoji="1" lang="en-US" altLang="ja-JP" sz="2700" i="1">
                                  <a:latin typeface="Cambria Math" panose="02040503050406030204" pitchFamily="18" charset="0"/>
                                </a:rPr>
                              </m:ctrlPr>
                            </m:fPr>
                            <m:num>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𝑛</m:t>
                                  </m:r>
                                </m:e>
                                <m:sub>
                                  <m:r>
                                    <m:rPr>
                                      <m:sty m:val="p"/>
                                    </m:rPr>
                                    <a:rPr lang="en-US" altLang="ja-JP" sz="2700">
                                      <a:latin typeface="Cambria Math" panose="02040503050406030204" pitchFamily="18" charset="0"/>
                                    </a:rPr>
                                    <m:t>CR</m:t>
                                  </m:r>
                                </m:sub>
                              </m:sSub>
                            </m:num>
                            <m:den>
                              <m:r>
                                <a:rPr kumimoji="1" lang="en-US" altLang="ja-JP" sz="2700" i="1">
                                  <a:latin typeface="Cambria Math" panose="02040503050406030204" pitchFamily="18" charset="0"/>
                                </a:rPr>
                                <m:t>4</m:t>
                              </m:r>
                              <m:r>
                                <a:rPr kumimoji="1" lang="en-US" altLang="ja-JP" sz="2700" i="1">
                                  <a:latin typeface="Cambria Math" panose="02040503050406030204" pitchFamily="18" charset="0"/>
                                </a:rPr>
                                <m:t>𝜋</m:t>
                              </m:r>
                            </m:den>
                          </m:f>
                          <m:d>
                            <m:dPr>
                              <m:ctrlPr>
                                <a:rPr kumimoji="1" lang="en-US" altLang="ja-JP" sz="2700" i="1">
                                  <a:latin typeface="Cambria Math" panose="02040503050406030204" pitchFamily="18" charset="0"/>
                                </a:rPr>
                              </m:ctrlPr>
                            </m:dPr>
                            <m:e>
                              <m:r>
                                <a:rPr kumimoji="1" lang="en-US" altLang="ja-JP" sz="2700" i="1">
                                  <a:latin typeface="Cambria Math" panose="02040503050406030204" pitchFamily="18" charset="0"/>
                                </a:rPr>
                                <m:t>𝑐</m:t>
                              </m:r>
                              <m:r>
                                <m:rPr>
                                  <m:sty m:val="p"/>
                                </m:rPr>
                                <a:rPr kumimoji="1" lang="en-US" altLang="ja-JP" sz="2700" i="1">
                                  <a:latin typeface="Cambria Math" panose="02040503050406030204" pitchFamily="18" charset="0"/>
                                </a:rPr>
                                <m:t>cos</m:t>
                              </m:r>
                              <m:r>
                                <a:rPr kumimoji="1" lang="en-US" altLang="ja-JP" sz="2700" i="1">
                                  <a:latin typeface="Cambria Math" panose="02040503050406030204" pitchFamily="18" charset="0"/>
                                </a:rPr>
                                <m:t>𝜃</m:t>
                              </m:r>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𝑣</m:t>
                                  </m:r>
                                </m:num>
                                <m:den>
                                  <m:r>
                                    <a:rPr kumimoji="1" lang="en-US" altLang="ja-JP" sz="2700" i="1">
                                      <a:latin typeface="Cambria Math" panose="02040503050406030204" pitchFamily="18" charset="0"/>
                                    </a:rPr>
                                    <m:t>3</m:t>
                                  </m:r>
                                </m:den>
                              </m:f>
                            </m:e>
                          </m:d>
                        </m:e>
                      </m:nary>
                      <m:r>
                        <a:rPr kumimoji="1" lang="en-US" altLang="ja-JP" sz="2700" i="1">
                          <a:latin typeface="Cambria Math" panose="02040503050406030204" pitchFamily="18" charset="0"/>
                        </a:rPr>
                        <m:t>𝑑</m:t>
                      </m:r>
                      <m:d>
                        <m:dPr>
                          <m:ctrlPr>
                            <a:rPr kumimoji="1" lang="en-US" altLang="ja-JP" sz="2700" i="1">
                              <a:latin typeface="Cambria Math" panose="02040503050406030204" pitchFamily="18" charset="0"/>
                            </a:rPr>
                          </m:ctrlPr>
                        </m:dPr>
                        <m:e>
                          <m:r>
                            <m:rPr>
                              <m:sty m:val="p"/>
                            </m:rPr>
                            <a:rPr kumimoji="1" lang="en-US" altLang="ja-JP" sz="2700">
                              <a:latin typeface="Cambria Math" panose="02040503050406030204" pitchFamily="18" charset="0"/>
                            </a:rPr>
                            <m:t>cos</m:t>
                          </m:r>
                          <m:r>
                            <a:rPr kumimoji="1" lang="en-US" altLang="ja-JP" sz="2700" i="1">
                              <a:latin typeface="Cambria Math" panose="02040503050406030204" pitchFamily="18" charset="0"/>
                            </a:rPr>
                            <m:t>𝜃</m:t>
                          </m:r>
                        </m:e>
                      </m:d>
                    </m:oMath>
                  </m:oMathPara>
                </a14:m>
                <a:endParaRPr kumimoji="1" lang="en-US" altLang="ja-JP" sz="27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𝑛</m:t>
                              </m:r>
                            </m:e>
                            <m:sub>
                              <m:r>
                                <m:rPr>
                                  <m:sty m:val="p"/>
                                </m:rPr>
                                <a:rPr lang="en-US" altLang="ja-JP" sz="2700">
                                  <a:latin typeface="Cambria Math" panose="02040503050406030204" pitchFamily="18" charset="0"/>
                                </a:rPr>
                                <m:t>CR</m:t>
                              </m:r>
                            </m:sub>
                          </m:sSub>
                        </m:num>
                        <m:den>
                          <m:r>
                            <a:rPr kumimoji="1" lang="en-US" altLang="ja-JP" sz="2700" i="1">
                              <a:latin typeface="Cambria Math" panose="02040503050406030204" pitchFamily="18" charset="0"/>
                            </a:rPr>
                            <m:t>2</m:t>
                          </m:r>
                          <m:r>
                            <a:rPr kumimoji="1" lang="en-US" altLang="ja-JP" sz="2700" i="1">
                              <a:latin typeface="Cambria Math" panose="02040503050406030204" pitchFamily="18" charset="0"/>
                            </a:rPr>
                            <m:t>𝑐</m:t>
                          </m:r>
                        </m:den>
                      </m:f>
                      <m:nary>
                        <m:naryPr>
                          <m:ctrlPr>
                            <a:rPr lang="en-US" altLang="ja-JP" sz="2700" i="1">
                              <a:latin typeface="Cambria Math" panose="02040503050406030204" pitchFamily="18" charset="0"/>
                            </a:rPr>
                          </m:ctrlPr>
                        </m:naryPr>
                        <m:sub>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𝑣</m:t>
                              </m:r>
                            </m:num>
                            <m:den>
                              <m:r>
                                <a:rPr lang="en-US" altLang="ja-JP" sz="2700" i="1">
                                  <a:latin typeface="Cambria Math" panose="02040503050406030204" pitchFamily="18" charset="0"/>
                                </a:rPr>
                                <m:t>3</m:t>
                              </m:r>
                            </m:den>
                          </m:f>
                        </m:sub>
                        <m:sup>
                          <m:r>
                            <a:rPr lang="en-US" altLang="ja-JP" sz="2700" i="1">
                              <a:latin typeface="Cambria Math" panose="02040503050406030204" pitchFamily="18" charset="0"/>
                            </a:rPr>
                            <m:t>𝑐</m:t>
                          </m:r>
                        </m:sup>
                        <m:e>
                          <m:d>
                            <m:dPr>
                              <m:ctrlPr>
                                <a:rPr lang="en-US" altLang="ja-JP" sz="2700" i="1">
                                  <a:latin typeface="Cambria Math" panose="02040503050406030204" pitchFamily="18" charset="0"/>
                                </a:rPr>
                              </m:ctrlPr>
                            </m:dPr>
                            <m:e>
                              <m:r>
                                <a:rPr lang="en-US" altLang="ja-JP" sz="2700" i="1">
                                  <a:latin typeface="Cambria Math" panose="02040503050406030204" pitchFamily="18" charset="0"/>
                                </a:rPr>
                                <m:t>𝑐</m:t>
                              </m:r>
                              <m:r>
                                <m:rPr>
                                  <m:sty m:val="p"/>
                                </m:rPr>
                                <a:rPr lang="en-US" altLang="ja-JP" sz="2700" i="1">
                                  <a:latin typeface="Cambria Math" panose="02040503050406030204" pitchFamily="18" charset="0"/>
                                </a:rPr>
                                <m:t>cos</m:t>
                              </m:r>
                              <m:r>
                                <a:rPr lang="en-US" altLang="ja-JP" sz="2700" i="1">
                                  <a:latin typeface="Cambria Math" panose="02040503050406030204" pitchFamily="18" charset="0"/>
                                </a:rPr>
                                <m:t>𝜃</m:t>
                              </m:r>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𝑣</m:t>
                                  </m:r>
                                </m:num>
                                <m:den>
                                  <m:r>
                                    <a:rPr lang="en-US" altLang="ja-JP" sz="2700" i="1">
                                      <a:latin typeface="Cambria Math" panose="02040503050406030204" pitchFamily="18" charset="0"/>
                                    </a:rPr>
                                    <m:t>3</m:t>
                                  </m:r>
                                </m:den>
                              </m:f>
                            </m:e>
                          </m:d>
                        </m:e>
                      </m:nary>
                      <m:r>
                        <a:rPr lang="en-US" altLang="ja-JP" sz="2700" i="1">
                          <a:latin typeface="Cambria Math" panose="02040503050406030204" pitchFamily="18" charset="0"/>
                        </a:rPr>
                        <m:t>𝑑</m:t>
                      </m:r>
                      <m:d>
                        <m:dPr>
                          <m:ctrlPr>
                            <a:rPr lang="en-US" altLang="ja-JP" sz="2700" i="1">
                              <a:latin typeface="Cambria Math" panose="02040503050406030204" pitchFamily="18" charset="0"/>
                            </a:rPr>
                          </m:ctrlPr>
                        </m:dPr>
                        <m:e>
                          <m:r>
                            <a:rPr lang="en-US" altLang="ja-JP" sz="2700" i="1">
                              <a:latin typeface="Cambria Math" panose="02040503050406030204" pitchFamily="18" charset="0"/>
                            </a:rPr>
                            <m:t>𝑐</m:t>
                          </m:r>
                          <m:r>
                            <m:rPr>
                              <m:sty m:val="p"/>
                            </m:rPr>
                            <a:rPr lang="en-US" altLang="ja-JP" sz="2700">
                              <a:latin typeface="Cambria Math" panose="02040503050406030204" pitchFamily="18" charset="0"/>
                            </a:rPr>
                            <m:t>cos</m:t>
                          </m:r>
                          <m:r>
                            <a:rPr lang="en-US" altLang="ja-JP" sz="2700" i="1">
                              <a:latin typeface="Cambria Math" panose="02040503050406030204" pitchFamily="18" charset="0"/>
                            </a:rPr>
                            <m:t>𝜃</m:t>
                          </m:r>
                        </m:e>
                      </m:d>
                    </m:oMath>
                  </m:oMathPara>
                </a14:m>
                <a:endParaRPr kumimoji="1" lang="en-US" altLang="ja-JP" sz="2700" dirty="0"/>
              </a:p>
              <a:p>
                <a:pPr/>
                <a14:m>
                  <m:oMathPara xmlns:m="http://schemas.openxmlformats.org/officeDocument/2006/math">
                    <m:oMathParaPr>
                      <m:jc m:val="centerGroup"/>
                    </m:oMathParaPr>
                    <m:oMath xmlns:m="http://schemas.openxmlformats.org/officeDocument/2006/math">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𝑛</m:t>
                              </m:r>
                            </m:e>
                            <m:sub>
                              <m:r>
                                <m:rPr>
                                  <m:sty m:val="p"/>
                                </m:rPr>
                                <a:rPr lang="en-US" altLang="ja-JP" sz="2700">
                                  <a:latin typeface="Cambria Math" panose="02040503050406030204" pitchFamily="18" charset="0"/>
                                </a:rPr>
                                <m:t>CR</m:t>
                              </m:r>
                            </m:sub>
                          </m:sSub>
                        </m:num>
                        <m:den>
                          <m:r>
                            <a:rPr lang="en-US" altLang="ja-JP" sz="2700" i="1">
                              <a:latin typeface="Cambria Math" panose="02040503050406030204" pitchFamily="18" charset="0"/>
                            </a:rPr>
                            <m:t>4</m:t>
                          </m:r>
                          <m:r>
                            <a:rPr lang="en-US" altLang="ja-JP" sz="2700" i="1">
                              <a:latin typeface="Cambria Math" panose="02040503050406030204" pitchFamily="18" charset="0"/>
                            </a:rPr>
                            <m:t>𝑐</m:t>
                          </m:r>
                        </m:den>
                      </m:f>
                      <m:sSup>
                        <m:sSupPr>
                          <m:ctrlPr>
                            <a:rPr lang="en-US" altLang="ja-JP" sz="2700" i="1">
                              <a:latin typeface="Cambria Math" panose="02040503050406030204" pitchFamily="18" charset="0"/>
                            </a:rPr>
                          </m:ctrlPr>
                        </m:sSupPr>
                        <m:e>
                          <m:d>
                            <m:dPr>
                              <m:ctrlPr>
                                <a:rPr lang="en-US" altLang="ja-JP" sz="2700" i="1">
                                  <a:latin typeface="Cambria Math" panose="02040503050406030204" pitchFamily="18" charset="0"/>
                                </a:rPr>
                              </m:ctrlPr>
                            </m:dPr>
                            <m:e>
                              <m:r>
                                <a:rPr lang="en-US" altLang="ja-JP" sz="2700" i="1">
                                  <a:latin typeface="Cambria Math" panose="02040503050406030204" pitchFamily="18" charset="0"/>
                                </a:rPr>
                                <m:t>𝑐</m:t>
                              </m:r>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𝑣</m:t>
                                  </m:r>
                                </m:num>
                                <m:den>
                                  <m:r>
                                    <a:rPr lang="en-US" altLang="ja-JP" sz="2700" i="1">
                                      <a:latin typeface="Cambria Math" panose="02040503050406030204" pitchFamily="18" charset="0"/>
                                    </a:rPr>
                                    <m:t>3</m:t>
                                  </m:r>
                                </m:den>
                              </m:f>
                            </m:e>
                          </m:d>
                        </m:e>
                        <m:sup>
                          <m:r>
                            <a:rPr lang="en-US" altLang="ja-JP" sz="2700" i="1">
                              <a:latin typeface="Cambria Math" panose="02040503050406030204" pitchFamily="18" charset="0"/>
                            </a:rPr>
                            <m:t>2</m:t>
                          </m:r>
                        </m:sup>
                      </m:sSup>
                    </m:oMath>
                  </m:oMathPara>
                </a14:m>
                <a:endParaRPr kumimoji="1" lang="ja-JP" altLang="en-US" sz="2700"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355185" y="3643566"/>
                <a:ext cx="3475823" cy="2647007"/>
              </a:xfrm>
              <a:prstGeom prst="rect">
                <a:avLst/>
              </a:prstGeom>
              <a:blipFill rotWithShape="0">
                <a:blip r:embed="rId1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テキスト ボックス 19"/>
              <p:cNvSpPr txBox="1"/>
              <p:nvPr/>
            </p:nvSpPr>
            <p:spPr>
              <a:xfrm>
                <a:off x="11843996" y="5539435"/>
                <a:ext cx="3477427" cy="12138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3000" i="1">
                              <a:solidFill>
                                <a:srgbClr val="3333FF"/>
                              </a:solidFill>
                              <a:latin typeface="Cambria Math" panose="02040503050406030204" pitchFamily="18" charset="0"/>
                            </a:rPr>
                          </m:ctrlPr>
                        </m:sSubPr>
                        <m:e>
                          <m:r>
                            <a:rPr lang="en-US" altLang="ja-JP" sz="3000" i="1">
                              <a:solidFill>
                                <a:srgbClr val="3333FF"/>
                              </a:solidFill>
                              <a:latin typeface="Cambria Math" panose="02040503050406030204" pitchFamily="18" charset="0"/>
                            </a:rPr>
                            <m:t>𝑓</m:t>
                          </m:r>
                        </m:e>
                        <m:sub>
                          <m:r>
                            <m:rPr>
                              <m:sty m:val="p"/>
                            </m:rPr>
                            <a:rPr lang="en-US" altLang="ja-JP" sz="3000">
                              <a:solidFill>
                                <a:srgbClr val="3333FF"/>
                              </a:solidFill>
                              <a:latin typeface="Cambria Math" panose="02040503050406030204" pitchFamily="18" charset="0"/>
                            </a:rPr>
                            <m:t>u</m:t>
                          </m:r>
                          <m:r>
                            <a:rPr lang="en-US" altLang="ja-JP" sz="3000">
                              <a:solidFill>
                                <a:srgbClr val="3333FF"/>
                              </a:solidFill>
                              <a:latin typeface="Cambria Math" panose="02040503050406030204" pitchFamily="18" charset="0"/>
                            </a:rPr>
                            <m:t>→</m:t>
                          </m:r>
                          <m:r>
                            <m:rPr>
                              <m:sty m:val="p"/>
                            </m:rPr>
                            <a:rPr lang="en-US" altLang="ja-JP" sz="3000">
                              <a:solidFill>
                                <a:srgbClr val="3333FF"/>
                              </a:solidFill>
                              <a:latin typeface="Cambria Math" panose="02040503050406030204" pitchFamily="18" charset="0"/>
                            </a:rPr>
                            <m:t>d</m:t>
                          </m:r>
                        </m:sub>
                      </m:sSub>
                      <m:r>
                        <a:rPr lang="en-US" altLang="ja-JP" sz="3000" i="1">
                          <a:solidFill>
                            <a:srgbClr val="3333FF"/>
                          </a:solidFill>
                          <a:latin typeface="Cambria Math" panose="02040503050406030204" pitchFamily="18" charset="0"/>
                        </a:rPr>
                        <m:t>=</m:t>
                      </m:r>
                      <m:f>
                        <m:fPr>
                          <m:ctrlPr>
                            <a:rPr lang="en-US" altLang="ja-JP" sz="3000" i="1">
                              <a:solidFill>
                                <a:srgbClr val="3333FF"/>
                              </a:solidFill>
                              <a:latin typeface="Cambria Math" panose="02040503050406030204" pitchFamily="18" charset="0"/>
                            </a:rPr>
                          </m:ctrlPr>
                        </m:fPr>
                        <m:num>
                          <m:sSup>
                            <m:sSupPr>
                              <m:ctrlPr>
                                <a:rPr lang="en-US" altLang="ja-JP" sz="3000" i="1">
                                  <a:solidFill>
                                    <a:srgbClr val="3333FF"/>
                                  </a:solidFill>
                                  <a:latin typeface="Cambria Math" panose="02040503050406030204" pitchFamily="18" charset="0"/>
                                </a:rPr>
                              </m:ctrlPr>
                            </m:sSupPr>
                            <m:e>
                              <m:d>
                                <m:dPr>
                                  <m:ctrlPr>
                                    <a:rPr lang="en-US" altLang="ja-JP" sz="3000" i="1">
                                      <a:solidFill>
                                        <a:srgbClr val="3333FF"/>
                                      </a:solidFill>
                                      <a:latin typeface="Cambria Math" panose="02040503050406030204" pitchFamily="18" charset="0"/>
                                    </a:rPr>
                                  </m:ctrlPr>
                                </m:dPr>
                                <m:e>
                                  <m:r>
                                    <a:rPr lang="en-US" altLang="ja-JP" sz="3000" i="1">
                                      <a:solidFill>
                                        <a:srgbClr val="3333FF"/>
                                      </a:solidFill>
                                      <a:latin typeface="Cambria Math" panose="02040503050406030204" pitchFamily="18" charset="0"/>
                                    </a:rPr>
                                    <m:t>𝑐</m:t>
                                  </m:r>
                                  <m:r>
                                    <a:rPr lang="en-US" altLang="ja-JP" sz="3000" i="1">
                                      <a:solidFill>
                                        <a:srgbClr val="3333FF"/>
                                      </a:solidFill>
                                      <a:latin typeface="Cambria Math" panose="02040503050406030204" pitchFamily="18" charset="0"/>
                                    </a:rPr>
                                    <m:t>+</m:t>
                                  </m:r>
                                  <m:f>
                                    <m:fPr>
                                      <m:ctrlPr>
                                        <a:rPr lang="en-US" altLang="ja-JP" sz="3000" i="1">
                                          <a:solidFill>
                                            <a:srgbClr val="3333FF"/>
                                          </a:solidFill>
                                          <a:latin typeface="Cambria Math" panose="02040503050406030204" pitchFamily="18" charset="0"/>
                                        </a:rPr>
                                      </m:ctrlPr>
                                    </m:fPr>
                                    <m:num>
                                      <m:r>
                                        <a:rPr lang="en-US" altLang="ja-JP" sz="3000" i="1">
                                          <a:solidFill>
                                            <a:srgbClr val="3333FF"/>
                                          </a:solidFill>
                                          <a:latin typeface="Cambria Math" panose="02040503050406030204" pitchFamily="18" charset="0"/>
                                        </a:rPr>
                                        <m:t>𝑣</m:t>
                                      </m:r>
                                    </m:num>
                                    <m:den>
                                      <m:r>
                                        <a:rPr lang="en-US" altLang="ja-JP" sz="3000" i="1">
                                          <a:solidFill>
                                            <a:srgbClr val="3333FF"/>
                                          </a:solidFill>
                                          <a:latin typeface="Cambria Math" panose="02040503050406030204" pitchFamily="18" charset="0"/>
                                        </a:rPr>
                                        <m:t>3</m:t>
                                      </m:r>
                                    </m:den>
                                  </m:f>
                                </m:e>
                              </m:d>
                            </m:e>
                            <m:sup>
                              <m:r>
                                <a:rPr lang="en-US" altLang="ja-JP" sz="3000" i="1">
                                  <a:solidFill>
                                    <a:srgbClr val="3333FF"/>
                                  </a:solidFill>
                                  <a:latin typeface="Cambria Math" panose="02040503050406030204" pitchFamily="18" charset="0"/>
                                </a:rPr>
                                <m:t>2</m:t>
                              </m:r>
                            </m:sup>
                          </m:sSup>
                        </m:num>
                        <m:den>
                          <m:r>
                            <a:rPr lang="en-US" altLang="ja-JP" sz="3000" i="1">
                              <a:solidFill>
                                <a:srgbClr val="3333FF"/>
                              </a:solidFill>
                              <a:latin typeface="Cambria Math" panose="02040503050406030204" pitchFamily="18" charset="0"/>
                            </a:rPr>
                            <m:t>4</m:t>
                          </m:r>
                          <m:r>
                            <a:rPr lang="en-US" altLang="ja-JP" sz="3000" i="1">
                              <a:solidFill>
                                <a:srgbClr val="3333FF"/>
                              </a:solidFill>
                              <a:latin typeface="Cambria Math" panose="02040503050406030204" pitchFamily="18" charset="0"/>
                            </a:rPr>
                            <m:t>𝑐</m:t>
                          </m:r>
                        </m:den>
                      </m:f>
                      <m:sSub>
                        <m:sSubPr>
                          <m:ctrlPr>
                            <a:rPr lang="en-US" altLang="ja-JP" sz="3000" i="1">
                              <a:solidFill>
                                <a:srgbClr val="3333FF"/>
                              </a:solidFill>
                              <a:latin typeface="Cambria Math" panose="02040503050406030204" pitchFamily="18" charset="0"/>
                            </a:rPr>
                          </m:ctrlPr>
                        </m:sSubPr>
                        <m:e>
                          <m:r>
                            <a:rPr lang="en-US" altLang="ja-JP" sz="3000" i="1">
                              <a:solidFill>
                                <a:srgbClr val="3333FF"/>
                              </a:solidFill>
                              <a:latin typeface="Cambria Math" panose="02040503050406030204" pitchFamily="18" charset="0"/>
                            </a:rPr>
                            <m:t>𝑛</m:t>
                          </m:r>
                        </m:e>
                        <m:sub>
                          <m:r>
                            <m:rPr>
                              <m:sty m:val="p"/>
                            </m:rPr>
                            <a:rPr lang="en-US" altLang="ja-JP" sz="3000">
                              <a:solidFill>
                                <a:srgbClr val="3333FF"/>
                              </a:solidFill>
                              <a:latin typeface="Cambria Math" panose="02040503050406030204" pitchFamily="18" charset="0"/>
                            </a:rPr>
                            <m:t>CR</m:t>
                          </m:r>
                        </m:sub>
                      </m:sSub>
                    </m:oMath>
                  </m:oMathPara>
                </a14:m>
                <a:endParaRPr kumimoji="1" lang="ja-JP" altLang="en-US" sz="3000" dirty="0">
                  <a:solidFill>
                    <a:srgbClr val="3333FF"/>
                  </a:solidFill>
                </a:endParaRPr>
              </a:p>
            </p:txBody>
          </p:sp>
        </mc:Choice>
        <mc:Fallback xmlns="">
          <p:sp>
            <p:nvSpPr>
              <p:cNvPr id="20" name="テキスト ボックス 19"/>
              <p:cNvSpPr txBox="1">
                <a:spLocks noRot="1" noChangeAspect="1" noMove="1" noResize="1" noEditPoints="1" noAdjustHandles="1" noChangeArrowheads="1" noChangeShapeType="1" noTextEdit="1"/>
              </p:cNvSpPr>
              <p:nvPr/>
            </p:nvSpPr>
            <p:spPr>
              <a:xfrm>
                <a:off x="6372275" y="3693527"/>
                <a:ext cx="2338717" cy="809389"/>
              </a:xfrm>
              <a:prstGeom prst="rect">
                <a:avLst/>
              </a:prstGeom>
              <a:blipFill rotWithShape="0">
                <a:blip r:embed="rId1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p:cNvSpPr txBox="1"/>
              <p:nvPr/>
            </p:nvSpPr>
            <p:spPr>
              <a:xfrm>
                <a:off x="11803588" y="7180782"/>
                <a:ext cx="3477427" cy="12138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3000" i="1">
                              <a:solidFill>
                                <a:srgbClr val="3333FF"/>
                              </a:solidFill>
                              <a:latin typeface="Cambria Math" panose="02040503050406030204" pitchFamily="18" charset="0"/>
                            </a:rPr>
                          </m:ctrlPr>
                        </m:sSubPr>
                        <m:e>
                          <m:r>
                            <a:rPr lang="en-US" altLang="ja-JP" sz="3000" i="1">
                              <a:solidFill>
                                <a:srgbClr val="3333FF"/>
                              </a:solidFill>
                              <a:latin typeface="Cambria Math" panose="02040503050406030204" pitchFamily="18" charset="0"/>
                            </a:rPr>
                            <m:t>𝑓</m:t>
                          </m:r>
                        </m:e>
                        <m:sub>
                          <m:r>
                            <m:rPr>
                              <m:sty m:val="p"/>
                            </m:rPr>
                            <a:rPr lang="en-US" altLang="ja-JP" sz="3000">
                              <a:solidFill>
                                <a:srgbClr val="3333FF"/>
                              </a:solidFill>
                              <a:latin typeface="Cambria Math" panose="02040503050406030204" pitchFamily="18" charset="0"/>
                            </a:rPr>
                            <m:t>d</m:t>
                          </m:r>
                          <m:r>
                            <a:rPr lang="en-US" altLang="ja-JP" sz="3000">
                              <a:solidFill>
                                <a:srgbClr val="3333FF"/>
                              </a:solidFill>
                              <a:latin typeface="Cambria Math" panose="02040503050406030204" pitchFamily="18" charset="0"/>
                            </a:rPr>
                            <m:t>→</m:t>
                          </m:r>
                          <m:r>
                            <m:rPr>
                              <m:sty m:val="p"/>
                            </m:rPr>
                            <a:rPr lang="en-US" altLang="ja-JP" sz="3000">
                              <a:solidFill>
                                <a:srgbClr val="3333FF"/>
                              </a:solidFill>
                              <a:latin typeface="Cambria Math" panose="02040503050406030204" pitchFamily="18" charset="0"/>
                            </a:rPr>
                            <m:t>u</m:t>
                          </m:r>
                        </m:sub>
                      </m:sSub>
                      <m:r>
                        <a:rPr lang="en-US" altLang="ja-JP" sz="3000" i="1">
                          <a:solidFill>
                            <a:srgbClr val="3333FF"/>
                          </a:solidFill>
                          <a:latin typeface="Cambria Math" panose="02040503050406030204" pitchFamily="18" charset="0"/>
                        </a:rPr>
                        <m:t>=</m:t>
                      </m:r>
                      <m:f>
                        <m:fPr>
                          <m:ctrlPr>
                            <a:rPr lang="en-US" altLang="ja-JP" sz="3000" i="1">
                              <a:solidFill>
                                <a:srgbClr val="3333FF"/>
                              </a:solidFill>
                              <a:latin typeface="Cambria Math" panose="02040503050406030204" pitchFamily="18" charset="0"/>
                            </a:rPr>
                          </m:ctrlPr>
                        </m:fPr>
                        <m:num>
                          <m:sSup>
                            <m:sSupPr>
                              <m:ctrlPr>
                                <a:rPr lang="en-US" altLang="ja-JP" sz="3000" i="1">
                                  <a:solidFill>
                                    <a:srgbClr val="3333FF"/>
                                  </a:solidFill>
                                  <a:latin typeface="Cambria Math" panose="02040503050406030204" pitchFamily="18" charset="0"/>
                                </a:rPr>
                              </m:ctrlPr>
                            </m:sSupPr>
                            <m:e>
                              <m:d>
                                <m:dPr>
                                  <m:ctrlPr>
                                    <a:rPr lang="en-US" altLang="ja-JP" sz="3000" i="1">
                                      <a:solidFill>
                                        <a:srgbClr val="3333FF"/>
                                      </a:solidFill>
                                      <a:latin typeface="Cambria Math" panose="02040503050406030204" pitchFamily="18" charset="0"/>
                                    </a:rPr>
                                  </m:ctrlPr>
                                </m:dPr>
                                <m:e>
                                  <m:r>
                                    <a:rPr lang="en-US" altLang="ja-JP" sz="3000" i="1">
                                      <a:solidFill>
                                        <a:srgbClr val="3333FF"/>
                                      </a:solidFill>
                                      <a:latin typeface="Cambria Math" panose="02040503050406030204" pitchFamily="18" charset="0"/>
                                    </a:rPr>
                                    <m:t>𝑐</m:t>
                                  </m:r>
                                  <m:r>
                                    <a:rPr lang="en-US" altLang="ja-JP" sz="3000" i="1">
                                      <a:solidFill>
                                        <a:srgbClr val="3333FF"/>
                                      </a:solidFill>
                                      <a:latin typeface="Cambria Math" panose="02040503050406030204" pitchFamily="18" charset="0"/>
                                    </a:rPr>
                                    <m:t>−</m:t>
                                  </m:r>
                                  <m:f>
                                    <m:fPr>
                                      <m:ctrlPr>
                                        <a:rPr lang="en-US" altLang="ja-JP" sz="3000" i="1">
                                          <a:solidFill>
                                            <a:srgbClr val="3333FF"/>
                                          </a:solidFill>
                                          <a:latin typeface="Cambria Math" panose="02040503050406030204" pitchFamily="18" charset="0"/>
                                        </a:rPr>
                                      </m:ctrlPr>
                                    </m:fPr>
                                    <m:num>
                                      <m:r>
                                        <a:rPr lang="en-US" altLang="ja-JP" sz="3000" i="1">
                                          <a:solidFill>
                                            <a:srgbClr val="3333FF"/>
                                          </a:solidFill>
                                          <a:latin typeface="Cambria Math" panose="02040503050406030204" pitchFamily="18" charset="0"/>
                                        </a:rPr>
                                        <m:t>𝑣</m:t>
                                      </m:r>
                                    </m:num>
                                    <m:den>
                                      <m:r>
                                        <a:rPr lang="en-US" altLang="ja-JP" sz="3000" i="1">
                                          <a:solidFill>
                                            <a:srgbClr val="3333FF"/>
                                          </a:solidFill>
                                          <a:latin typeface="Cambria Math" panose="02040503050406030204" pitchFamily="18" charset="0"/>
                                        </a:rPr>
                                        <m:t>3</m:t>
                                      </m:r>
                                    </m:den>
                                  </m:f>
                                </m:e>
                              </m:d>
                            </m:e>
                            <m:sup>
                              <m:r>
                                <a:rPr lang="en-US" altLang="ja-JP" sz="3000" i="1">
                                  <a:solidFill>
                                    <a:srgbClr val="3333FF"/>
                                  </a:solidFill>
                                  <a:latin typeface="Cambria Math" panose="02040503050406030204" pitchFamily="18" charset="0"/>
                                </a:rPr>
                                <m:t>2</m:t>
                              </m:r>
                            </m:sup>
                          </m:sSup>
                        </m:num>
                        <m:den>
                          <m:r>
                            <a:rPr lang="en-US" altLang="ja-JP" sz="3000" i="1">
                              <a:solidFill>
                                <a:srgbClr val="3333FF"/>
                              </a:solidFill>
                              <a:latin typeface="Cambria Math" panose="02040503050406030204" pitchFamily="18" charset="0"/>
                            </a:rPr>
                            <m:t>4</m:t>
                          </m:r>
                          <m:r>
                            <a:rPr lang="en-US" altLang="ja-JP" sz="3000" i="1">
                              <a:solidFill>
                                <a:srgbClr val="3333FF"/>
                              </a:solidFill>
                              <a:latin typeface="Cambria Math" panose="02040503050406030204" pitchFamily="18" charset="0"/>
                            </a:rPr>
                            <m:t>𝑐</m:t>
                          </m:r>
                        </m:den>
                      </m:f>
                      <m:sSub>
                        <m:sSubPr>
                          <m:ctrlPr>
                            <a:rPr lang="en-US" altLang="ja-JP" sz="3000" i="1">
                              <a:solidFill>
                                <a:srgbClr val="3333FF"/>
                              </a:solidFill>
                              <a:latin typeface="Cambria Math" panose="02040503050406030204" pitchFamily="18" charset="0"/>
                            </a:rPr>
                          </m:ctrlPr>
                        </m:sSubPr>
                        <m:e>
                          <m:r>
                            <a:rPr lang="en-US" altLang="ja-JP" sz="3000" i="1">
                              <a:solidFill>
                                <a:srgbClr val="3333FF"/>
                              </a:solidFill>
                              <a:latin typeface="Cambria Math" panose="02040503050406030204" pitchFamily="18" charset="0"/>
                            </a:rPr>
                            <m:t>𝑛</m:t>
                          </m:r>
                        </m:e>
                        <m:sub>
                          <m:r>
                            <m:rPr>
                              <m:sty m:val="p"/>
                            </m:rPr>
                            <a:rPr lang="en-US" altLang="ja-JP" sz="3000">
                              <a:solidFill>
                                <a:srgbClr val="3333FF"/>
                              </a:solidFill>
                              <a:latin typeface="Cambria Math" panose="02040503050406030204" pitchFamily="18" charset="0"/>
                            </a:rPr>
                            <m:t>CR</m:t>
                          </m:r>
                        </m:sub>
                      </m:sSub>
                    </m:oMath>
                  </m:oMathPara>
                </a14:m>
                <a:endParaRPr kumimoji="1" lang="ja-JP" altLang="en-US" sz="3000" dirty="0">
                  <a:solidFill>
                    <a:srgbClr val="3333FF"/>
                  </a:solidFill>
                </a:endParaRPr>
              </a:p>
            </p:txBody>
          </p:sp>
        </mc:Choice>
        <mc:Fallback xmlns="">
          <p:sp>
            <p:nvSpPr>
              <p:cNvPr id="21" name="テキスト ボックス 20"/>
              <p:cNvSpPr txBox="1">
                <a:spLocks noRot="1" noChangeAspect="1" noMove="1" noResize="1" noEditPoints="1" noAdjustHandles="1" noChangeArrowheads="1" noChangeShapeType="1" noTextEdit="1"/>
              </p:cNvSpPr>
              <p:nvPr/>
            </p:nvSpPr>
            <p:spPr>
              <a:xfrm>
                <a:off x="6345332" y="4787927"/>
                <a:ext cx="2329547" cy="809389"/>
              </a:xfrm>
              <a:prstGeom prst="rect">
                <a:avLst/>
              </a:prstGeom>
              <a:blipFill rotWithShape="0">
                <a:blip r:embed="rId14"/>
                <a:stretch>
                  <a:fillRect/>
                </a:stretch>
              </a:blipFill>
            </p:spPr>
            <p:txBody>
              <a:bodyPr/>
              <a:lstStyle/>
              <a:p>
                <a:r>
                  <a:rPr lang="ja-JP" altLang="en-US">
                    <a:noFill/>
                  </a:rPr>
                  <a:t> </a:t>
                </a:r>
              </a:p>
            </p:txBody>
          </p:sp>
        </mc:Fallback>
      </mc:AlternateContent>
      <p:sp>
        <p:nvSpPr>
          <p:cNvPr id="4" name="テキスト ボックス 3"/>
          <p:cNvSpPr txBox="1"/>
          <p:nvPr/>
        </p:nvSpPr>
        <p:spPr>
          <a:xfrm>
            <a:off x="10757476" y="3562190"/>
            <a:ext cx="3727302" cy="507831"/>
          </a:xfrm>
          <a:prstGeom prst="rect">
            <a:avLst/>
          </a:prstGeom>
          <a:noFill/>
        </p:spPr>
        <p:txBody>
          <a:bodyPr wrap="none" rtlCol="0">
            <a:spAutoFit/>
          </a:bodyPr>
          <a:lstStyle/>
          <a:p>
            <a:r>
              <a:rPr kumimoji="1" lang="ja-JP" altLang="en-US" sz="2700" dirty="0" smtClean="0"/>
              <a:t>フェルミ一次加速の由来</a:t>
            </a:r>
          </a:p>
        </p:txBody>
      </p:sp>
    </p:spTree>
    <p:extLst>
      <p:ext uri="{BB962C8B-B14F-4D97-AF65-F5344CB8AC3E}">
        <p14:creationId xmlns:p14="http://schemas.microsoft.com/office/powerpoint/2010/main" val="10680600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逃走確率</a:t>
            </a:r>
            <a:endParaRPr kumimoji="1" lang="ja-JP" altLang="en-US" dirty="0"/>
          </a:p>
        </p:txBody>
      </p:sp>
      <mc:AlternateContent xmlns:mc="http://schemas.openxmlformats.org/markup-compatibility/2006" xmlns:a14="http://schemas.microsoft.com/office/drawing/2010/main">
        <mc:Choice Requires="a14">
          <p:sp>
            <p:nvSpPr>
              <p:cNvPr id="42" name="テキスト ボックス 41"/>
              <p:cNvSpPr txBox="1"/>
              <p:nvPr/>
            </p:nvSpPr>
            <p:spPr>
              <a:xfrm>
                <a:off x="5311564" y="1372251"/>
                <a:ext cx="3731470" cy="13418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4199" i="1">
                              <a:solidFill>
                                <a:srgbClr val="3333FF"/>
                              </a:solidFill>
                              <a:latin typeface="Cambria Math" panose="02040503050406030204" pitchFamily="18" charset="0"/>
                            </a:rPr>
                          </m:ctrlPr>
                        </m:fPr>
                        <m:num>
                          <m:sSub>
                            <m:sSubPr>
                              <m:ctrlPr>
                                <a:rPr lang="en-US" altLang="ja-JP" sz="4199" i="1">
                                  <a:solidFill>
                                    <a:srgbClr val="3333FF"/>
                                  </a:solidFill>
                                  <a:latin typeface="Cambria Math" panose="02040503050406030204" pitchFamily="18" charset="0"/>
                                </a:rPr>
                              </m:ctrlPr>
                            </m:sSubPr>
                            <m:e>
                              <m:r>
                                <a:rPr lang="en-US" altLang="ja-JP" sz="4199" i="1">
                                  <a:solidFill>
                                    <a:srgbClr val="3333FF"/>
                                  </a:solidFill>
                                  <a:latin typeface="Cambria Math" panose="02040503050406030204" pitchFamily="18" charset="0"/>
                                </a:rPr>
                                <m:t>𝑓</m:t>
                              </m:r>
                            </m:e>
                            <m:sub>
                              <m:r>
                                <m:rPr>
                                  <m:sty m:val="p"/>
                                </m:rPr>
                                <a:rPr lang="en-US" altLang="ja-JP" sz="4199">
                                  <a:solidFill>
                                    <a:srgbClr val="3333FF"/>
                                  </a:solidFill>
                                  <a:latin typeface="Cambria Math" panose="02040503050406030204" pitchFamily="18" charset="0"/>
                                </a:rPr>
                                <m:t>d</m:t>
                              </m:r>
                              <m:r>
                                <a:rPr lang="en-US" altLang="ja-JP" sz="4199">
                                  <a:solidFill>
                                    <a:srgbClr val="3333FF"/>
                                  </a:solidFill>
                                  <a:latin typeface="Cambria Math" panose="02040503050406030204" pitchFamily="18" charset="0"/>
                                </a:rPr>
                                <m:t>→</m:t>
                              </m:r>
                              <m:r>
                                <m:rPr>
                                  <m:sty m:val="p"/>
                                </m:rPr>
                                <a:rPr lang="en-US" altLang="ja-JP" sz="4199">
                                  <a:solidFill>
                                    <a:srgbClr val="3333FF"/>
                                  </a:solidFill>
                                  <a:latin typeface="Cambria Math" panose="02040503050406030204" pitchFamily="18" charset="0"/>
                                </a:rPr>
                                <m:t>u</m:t>
                              </m:r>
                            </m:sub>
                          </m:sSub>
                        </m:num>
                        <m:den>
                          <m:sSub>
                            <m:sSubPr>
                              <m:ctrlPr>
                                <a:rPr lang="en-US" altLang="ja-JP" sz="4199" i="1">
                                  <a:solidFill>
                                    <a:srgbClr val="3333FF"/>
                                  </a:solidFill>
                                  <a:latin typeface="Cambria Math" panose="02040503050406030204" pitchFamily="18" charset="0"/>
                                </a:rPr>
                              </m:ctrlPr>
                            </m:sSubPr>
                            <m:e>
                              <m:r>
                                <a:rPr lang="en-US" altLang="ja-JP" sz="4199" i="1">
                                  <a:solidFill>
                                    <a:srgbClr val="3333FF"/>
                                  </a:solidFill>
                                  <a:latin typeface="Cambria Math" panose="02040503050406030204" pitchFamily="18" charset="0"/>
                                </a:rPr>
                                <m:t>𝑓</m:t>
                              </m:r>
                            </m:e>
                            <m:sub>
                              <m:r>
                                <m:rPr>
                                  <m:sty m:val="p"/>
                                </m:rPr>
                                <a:rPr lang="en-US" altLang="ja-JP" sz="4199">
                                  <a:solidFill>
                                    <a:srgbClr val="3333FF"/>
                                  </a:solidFill>
                                  <a:latin typeface="Cambria Math" panose="02040503050406030204" pitchFamily="18" charset="0"/>
                                </a:rPr>
                                <m:t>u</m:t>
                              </m:r>
                              <m:r>
                                <a:rPr lang="en-US" altLang="ja-JP" sz="4199">
                                  <a:solidFill>
                                    <a:srgbClr val="3333FF"/>
                                  </a:solidFill>
                                  <a:latin typeface="Cambria Math" panose="02040503050406030204" pitchFamily="18" charset="0"/>
                                </a:rPr>
                                <m:t>→</m:t>
                              </m:r>
                              <m:r>
                                <m:rPr>
                                  <m:sty m:val="p"/>
                                </m:rPr>
                                <a:rPr lang="en-US" altLang="ja-JP" sz="4199">
                                  <a:solidFill>
                                    <a:srgbClr val="3333FF"/>
                                  </a:solidFill>
                                  <a:latin typeface="Cambria Math" panose="02040503050406030204" pitchFamily="18" charset="0"/>
                                </a:rPr>
                                <m:t>d</m:t>
                              </m:r>
                            </m:sub>
                          </m:sSub>
                        </m:den>
                      </m:f>
                      <m:r>
                        <a:rPr kumimoji="1" lang="en-US" altLang="ja-JP" sz="4199">
                          <a:solidFill>
                            <a:srgbClr val="3333FF"/>
                          </a:solidFill>
                          <a:latin typeface="Cambria Math" panose="02040503050406030204" pitchFamily="18" charset="0"/>
                        </a:rPr>
                        <m:t>=1−</m:t>
                      </m:r>
                      <m:sSub>
                        <m:sSubPr>
                          <m:ctrlPr>
                            <a:rPr kumimoji="1" lang="en-US" altLang="ja-JP" sz="4199" i="1">
                              <a:solidFill>
                                <a:srgbClr val="3333FF"/>
                              </a:solidFill>
                              <a:latin typeface="Cambria Math" panose="02040503050406030204" pitchFamily="18" charset="0"/>
                            </a:rPr>
                          </m:ctrlPr>
                        </m:sSubPr>
                        <m:e>
                          <m:r>
                            <a:rPr kumimoji="1" lang="en-US" altLang="ja-JP" sz="4199" i="1">
                              <a:solidFill>
                                <a:srgbClr val="3333FF"/>
                              </a:solidFill>
                              <a:latin typeface="Cambria Math" panose="02040503050406030204" pitchFamily="18" charset="0"/>
                            </a:rPr>
                            <m:t>𝑃</m:t>
                          </m:r>
                        </m:e>
                        <m:sub>
                          <m:r>
                            <m:rPr>
                              <m:sty m:val="p"/>
                            </m:rPr>
                            <a:rPr kumimoji="1" lang="en-US" altLang="ja-JP" sz="4199">
                              <a:solidFill>
                                <a:srgbClr val="3333FF"/>
                              </a:solidFill>
                              <a:latin typeface="Cambria Math" panose="02040503050406030204" pitchFamily="18" charset="0"/>
                            </a:rPr>
                            <m:t>esc</m:t>
                          </m:r>
                        </m:sub>
                      </m:sSub>
                    </m:oMath>
                  </m:oMathPara>
                </a14:m>
                <a:endParaRPr kumimoji="1" lang="ja-JP" altLang="en-US" sz="3000" dirty="0">
                  <a:solidFill>
                    <a:srgbClr val="3333FF"/>
                  </a:solidFill>
                </a:endParaRPr>
              </a:p>
            </p:txBody>
          </p:sp>
        </mc:Choice>
        <mc:Fallback xmlns="">
          <p:sp>
            <p:nvSpPr>
              <p:cNvPr id="42" name="テキスト ボックス 41"/>
              <p:cNvSpPr txBox="1">
                <a:spLocks noRot="1" noChangeAspect="1" noMove="1" noResize="1" noEditPoints="1" noAdjustHandles="1" noChangeArrowheads="1" noChangeShapeType="1" noTextEdit="1"/>
              </p:cNvSpPr>
              <p:nvPr/>
            </p:nvSpPr>
            <p:spPr>
              <a:xfrm>
                <a:off x="2016648" y="914975"/>
                <a:ext cx="2485937" cy="894669"/>
              </a:xfrm>
              <a:prstGeom prst="rect">
                <a:avLst/>
              </a:prstGeom>
              <a:blipFill rotWithShape="0">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9713057" y="1494140"/>
                <a:ext cx="2010422" cy="10389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600" i="1">
                              <a:latin typeface="Cambria Math" panose="02040503050406030204" pitchFamily="18" charset="0"/>
                            </a:rPr>
                          </m:ctrlPr>
                        </m:sSubPr>
                        <m:e>
                          <m:r>
                            <a:rPr kumimoji="1" lang="en-US" altLang="ja-JP" sz="3600" i="1">
                              <a:latin typeface="Cambria Math" panose="02040503050406030204" pitchFamily="18" charset="0"/>
                            </a:rPr>
                            <m:t>𝑃</m:t>
                          </m:r>
                        </m:e>
                        <m:sub>
                          <m:r>
                            <m:rPr>
                              <m:sty m:val="p"/>
                            </m:rPr>
                            <a:rPr kumimoji="1" lang="en-US" altLang="ja-JP" sz="3600">
                              <a:latin typeface="Cambria Math" panose="02040503050406030204" pitchFamily="18" charset="0"/>
                            </a:rPr>
                            <m:t>esc</m:t>
                          </m:r>
                        </m:sub>
                      </m:sSub>
                      <m:r>
                        <a:rPr kumimoji="1" lang="en-US" altLang="ja-JP" sz="3600" i="1">
                          <a:latin typeface="Cambria Math" panose="02040503050406030204" pitchFamily="18" charset="0"/>
                        </a:rPr>
                        <m:t>≃</m:t>
                      </m:r>
                      <m:f>
                        <m:fPr>
                          <m:ctrlPr>
                            <a:rPr kumimoji="1" lang="en-US" altLang="ja-JP" sz="3600" i="1">
                              <a:latin typeface="Cambria Math" panose="02040503050406030204" pitchFamily="18" charset="0"/>
                            </a:rPr>
                          </m:ctrlPr>
                        </m:fPr>
                        <m:num>
                          <m:r>
                            <a:rPr kumimoji="1" lang="en-US" altLang="ja-JP" sz="3600" i="1">
                              <a:latin typeface="Cambria Math" panose="02040503050406030204" pitchFamily="18" charset="0"/>
                            </a:rPr>
                            <m:t>4</m:t>
                          </m:r>
                          <m:r>
                            <a:rPr kumimoji="1" lang="en-US" altLang="ja-JP" sz="3600" i="1">
                              <a:latin typeface="Cambria Math" panose="02040503050406030204" pitchFamily="18" charset="0"/>
                            </a:rPr>
                            <m:t>𝑣</m:t>
                          </m:r>
                        </m:num>
                        <m:den>
                          <m:r>
                            <a:rPr kumimoji="1" lang="en-US" altLang="ja-JP" sz="3600" i="1">
                              <a:latin typeface="Cambria Math" panose="02040503050406030204" pitchFamily="18" charset="0"/>
                            </a:rPr>
                            <m:t>3</m:t>
                          </m:r>
                          <m:r>
                            <a:rPr kumimoji="1" lang="en-US" altLang="ja-JP" sz="3600" i="1">
                              <a:latin typeface="Cambria Math" panose="02040503050406030204" pitchFamily="18" charset="0"/>
                            </a:rPr>
                            <m:t>𝑐</m:t>
                          </m:r>
                        </m:den>
                      </m:f>
                    </m:oMath>
                  </m:oMathPara>
                </a14:m>
                <a:endParaRPr kumimoji="1" lang="ja-JP" altLang="en-US" sz="36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4951430" y="996247"/>
                <a:ext cx="1338123" cy="692690"/>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4014222" y="2874805"/>
                <a:ext cx="8551893" cy="6761659"/>
              </a:xfrm>
              <a:prstGeom prst="rect">
                <a:avLst/>
              </a:prstGeom>
              <a:noFill/>
            </p:spPr>
            <p:txBody>
              <a:bodyPr wrap="none" rtlCol="0">
                <a:spAutoFit/>
              </a:bodyPr>
              <a:lstStyle/>
              <a:p>
                <a:r>
                  <a:rPr lang="en-US" altLang="ja-JP" sz="2700" dirty="0" smtClean="0"/>
                  <a:t>n</a:t>
                </a:r>
                <a:r>
                  <a:rPr lang="ja-JP" altLang="en-US" sz="2700" dirty="0" smtClean="0"/>
                  <a:t>回衝撃波面を往復する確率</a:t>
                </a:r>
                <a:r>
                  <a:rPr lang="en-US" altLang="ja-JP" sz="2700" dirty="0" smtClean="0"/>
                  <a:t>: </a:t>
                </a:r>
                <a14:m>
                  <m:oMath xmlns:m="http://schemas.openxmlformats.org/officeDocument/2006/math">
                    <m:sSup>
                      <m:sSupPr>
                        <m:ctrlPr>
                          <a:rPr lang="en-US" altLang="ja-JP" sz="2700" i="1">
                            <a:latin typeface="Cambria Math" panose="02040503050406030204" pitchFamily="18" charset="0"/>
                          </a:rPr>
                        </m:ctrlPr>
                      </m:sSupPr>
                      <m:e>
                        <m:d>
                          <m:dPr>
                            <m:ctrlPr>
                              <a:rPr lang="en-US" altLang="ja-JP" sz="2700" i="1">
                                <a:latin typeface="Cambria Math" panose="02040503050406030204" pitchFamily="18" charset="0"/>
                              </a:rPr>
                            </m:ctrlPr>
                          </m:dPr>
                          <m:e>
                            <m:r>
                              <a:rPr lang="en-US" altLang="ja-JP" sz="2700" i="1">
                                <a:latin typeface="Cambria Math" panose="02040503050406030204" pitchFamily="18" charset="0"/>
                              </a:rPr>
                              <m:t>1−</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𝑃</m:t>
                                </m:r>
                              </m:e>
                              <m:sub>
                                <m:r>
                                  <m:rPr>
                                    <m:sty m:val="p"/>
                                  </m:rPr>
                                  <a:rPr lang="en-US" altLang="ja-JP" sz="2700">
                                    <a:latin typeface="Cambria Math" panose="02040503050406030204" pitchFamily="18" charset="0"/>
                                  </a:rPr>
                                  <m:t>esc</m:t>
                                </m:r>
                              </m:sub>
                            </m:sSub>
                          </m:e>
                        </m:d>
                      </m:e>
                      <m:sup>
                        <m:r>
                          <a:rPr lang="en-US" altLang="ja-JP" sz="2700" i="1">
                            <a:latin typeface="Cambria Math" panose="02040503050406030204" pitchFamily="18" charset="0"/>
                          </a:rPr>
                          <m:t>𝑛</m:t>
                        </m:r>
                      </m:sup>
                    </m:sSup>
                  </m:oMath>
                </a14:m>
                <a:endParaRPr kumimoji="1" lang="en-US" altLang="ja-JP" sz="2700" dirty="0"/>
              </a:p>
              <a:p>
                <a:r>
                  <a:rPr lang="en-US" altLang="ja-JP" sz="2700" dirty="0" smtClean="0"/>
                  <a:t>n</a:t>
                </a:r>
                <a:r>
                  <a:rPr lang="ja-JP" altLang="en-US" sz="2700" dirty="0" smtClean="0"/>
                  <a:t>回往復後のエネルギー</a:t>
                </a:r>
                <a:r>
                  <a:rPr lang="en-US" altLang="ja-JP" sz="2700" dirty="0" smtClean="0"/>
                  <a:t>: </a:t>
                </a:r>
                <a14:m>
                  <m:oMath xmlns:m="http://schemas.openxmlformats.org/officeDocument/2006/math">
                    <m:sSub>
                      <m:sSubPr>
                        <m:ctrlPr>
                          <a:rPr lang="en-US" altLang="ja-JP" sz="2700" i="1">
                            <a:latin typeface="Cambria Math" panose="02040503050406030204" pitchFamily="18" charset="0"/>
                          </a:rPr>
                        </m:ctrlPr>
                      </m:sSubPr>
                      <m:e>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𝐸</m:t>
                            </m:r>
                          </m:e>
                          <m:sub>
                            <m:r>
                              <a:rPr lang="en-US" altLang="ja-JP" sz="2700" i="1">
                                <a:latin typeface="Cambria Math" panose="02040503050406030204" pitchFamily="18" charset="0"/>
                              </a:rPr>
                              <m:t>𝑛</m:t>
                            </m:r>
                          </m:sub>
                        </m:sSub>
                        <m:r>
                          <a:rPr lang="en-US" altLang="ja-JP" sz="2700" i="1">
                            <a:latin typeface="Cambria Math" panose="02040503050406030204" pitchFamily="18" charset="0"/>
                          </a:rPr>
                          <m:t>=</m:t>
                        </m:r>
                        <m:r>
                          <a:rPr lang="en-US" altLang="ja-JP" sz="2700" i="1">
                            <a:latin typeface="Cambria Math" panose="02040503050406030204" pitchFamily="18" charset="0"/>
                          </a:rPr>
                          <m:t>𝐸</m:t>
                        </m:r>
                      </m:e>
                      <m:sub>
                        <m:r>
                          <a:rPr lang="en-US" altLang="ja-JP" sz="2700" i="1">
                            <a:latin typeface="Cambria Math" panose="02040503050406030204" pitchFamily="18" charset="0"/>
                          </a:rPr>
                          <m:t>0</m:t>
                        </m:r>
                      </m:sub>
                    </m:sSub>
                    <m:sSup>
                      <m:sSupPr>
                        <m:ctrlPr>
                          <a:rPr lang="en-US" altLang="ja-JP" sz="2700" i="1">
                            <a:latin typeface="Cambria Math" panose="02040503050406030204" pitchFamily="18" charset="0"/>
                          </a:rPr>
                        </m:ctrlPr>
                      </m:sSupPr>
                      <m:e>
                        <m:d>
                          <m:dPr>
                            <m:ctrlPr>
                              <a:rPr lang="en-US" altLang="ja-JP" sz="2700" i="1">
                                <a:latin typeface="Cambria Math" panose="02040503050406030204" pitchFamily="18" charset="0"/>
                              </a:rPr>
                            </m:ctrlPr>
                          </m:dPr>
                          <m:e>
                            <m:r>
                              <a:rPr lang="en-US" altLang="ja-JP" sz="2700" i="1">
                                <a:latin typeface="Cambria Math" panose="02040503050406030204" pitchFamily="18" charset="0"/>
                              </a:rPr>
                              <m:t>1+</m:t>
                            </m:r>
                            <m:r>
                              <a:rPr lang="en-US" altLang="ja-JP" sz="2700" i="1">
                                <a:latin typeface="Cambria Math" panose="02040503050406030204" pitchFamily="18" charset="0"/>
                              </a:rPr>
                              <m:t>𝜉</m:t>
                            </m:r>
                          </m:e>
                        </m:d>
                      </m:e>
                      <m:sup>
                        <m:r>
                          <a:rPr lang="en-US" altLang="ja-JP" sz="2700" i="1">
                            <a:latin typeface="Cambria Math" panose="02040503050406030204" pitchFamily="18" charset="0"/>
                          </a:rPr>
                          <m:t>𝑛</m:t>
                        </m:r>
                      </m:sup>
                    </m:sSup>
                  </m:oMath>
                </a14:m>
                <a:endParaRPr kumimoji="1" lang="en-US" altLang="ja-JP" sz="2700" dirty="0"/>
              </a:p>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m:t>
                      </m:r>
                      <m:r>
                        <a:rPr kumimoji="1" lang="en-US" altLang="ja-JP" sz="2700" i="1">
                          <a:latin typeface="Cambria Math" panose="02040503050406030204" pitchFamily="18" charset="0"/>
                        </a:rPr>
                        <m:t>𝑛</m:t>
                      </m:r>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func>
                            <m:funcPr>
                              <m:ctrlPr>
                                <a:rPr kumimoji="1" lang="en-US" altLang="ja-JP" sz="2700" i="1">
                                  <a:latin typeface="Cambria Math" panose="02040503050406030204" pitchFamily="18" charset="0"/>
                                </a:rPr>
                              </m:ctrlPr>
                            </m:funcPr>
                            <m:fName>
                              <m:r>
                                <m:rPr>
                                  <m:sty m:val="p"/>
                                </m:rPr>
                                <a:rPr kumimoji="1" lang="en-US" altLang="ja-JP" sz="2700">
                                  <a:latin typeface="Cambria Math" panose="02040503050406030204" pitchFamily="18" charset="0"/>
                                </a:rPr>
                                <m:t>log</m:t>
                              </m:r>
                            </m:fName>
                            <m:e>
                              <m:f>
                                <m:fPr>
                                  <m:ctrlPr>
                                    <a:rPr kumimoji="1" lang="en-US" altLang="ja-JP" sz="2700" i="1">
                                      <a:latin typeface="Cambria Math" panose="02040503050406030204" pitchFamily="18" charset="0"/>
                                    </a:rPr>
                                  </m:ctrlPr>
                                </m:fPr>
                                <m:num>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𝐸</m:t>
                                      </m:r>
                                    </m:e>
                                    <m:sub>
                                      <m:r>
                                        <a:rPr kumimoji="1" lang="en-US" altLang="ja-JP" sz="2700" i="1">
                                          <a:latin typeface="Cambria Math" panose="02040503050406030204" pitchFamily="18" charset="0"/>
                                        </a:rPr>
                                        <m:t>𝑛</m:t>
                                      </m:r>
                                    </m:sub>
                                  </m:sSub>
                                </m:num>
                                <m:den>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𝐸</m:t>
                                      </m:r>
                                    </m:e>
                                    <m:sub>
                                      <m:r>
                                        <a:rPr kumimoji="1" lang="en-US" altLang="ja-JP" sz="2700" i="1">
                                          <a:latin typeface="Cambria Math" panose="02040503050406030204" pitchFamily="18" charset="0"/>
                                        </a:rPr>
                                        <m:t>0</m:t>
                                      </m:r>
                                    </m:sub>
                                  </m:sSub>
                                </m:den>
                              </m:f>
                            </m:e>
                          </m:func>
                        </m:num>
                        <m:den>
                          <m:func>
                            <m:funcPr>
                              <m:ctrlPr>
                                <a:rPr kumimoji="1" lang="en-US" altLang="ja-JP" sz="2700" i="1">
                                  <a:latin typeface="Cambria Math" panose="02040503050406030204" pitchFamily="18" charset="0"/>
                                </a:rPr>
                              </m:ctrlPr>
                            </m:funcPr>
                            <m:fName>
                              <m:r>
                                <m:rPr>
                                  <m:sty m:val="p"/>
                                </m:rPr>
                                <a:rPr kumimoji="1" lang="en-US" altLang="ja-JP" sz="2700">
                                  <a:latin typeface="Cambria Math" panose="02040503050406030204" pitchFamily="18" charset="0"/>
                                </a:rPr>
                                <m:t>log</m:t>
                              </m:r>
                            </m:fName>
                            <m:e>
                              <m:r>
                                <a:rPr kumimoji="1" lang="en-US" altLang="ja-JP" sz="2700" i="1">
                                  <a:latin typeface="Cambria Math" panose="02040503050406030204" pitchFamily="18" charset="0"/>
                                </a:rPr>
                                <m:t>(1+</m:t>
                              </m:r>
                              <m:r>
                                <a:rPr kumimoji="1" lang="en-US" altLang="ja-JP" sz="2700" i="1">
                                  <a:latin typeface="Cambria Math" panose="02040503050406030204" pitchFamily="18" charset="0"/>
                                </a:rPr>
                                <m:t>𝜉</m:t>
                              </m:r>
                              <m:r>
                                <a:rPr kumimoji="1" lang="en-US" altLang="ja-JP" sz="2700" i="1">
                                  <a:latin typeface="Cambria Math" panose="02040503050406030204" pitchFamily="18" charset="0"/>
                                </a:rPr>
                                <m:t>)</m:t>
                              </m:r>
                            </m:e>
                          </m:func>
                        </m:den>
                      </m:f>
                    </m:oMath>
                  </m:oMathPara>
                </a14:m>
                <a:endParaRPr kumimoji="1" lang="en-US" altLang="ja-JP" sz="2700" dirty="0"/>
              </a:p>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𝑁</m:t>
                      </m:r>
                      <m:d>
                        <m:dPr>
                          <m:ctrlPr>
                            <a:rPr kumimoji="1" lang="en-US" altLang="ja-JP" sz="2700" i="1">
                              <a:latin typeface="Cambria Math" panose="02040503050406030204" pitchFamily="18" charset="0"/>
                            </a:rPr>
                          </m:ctrlPr>
                        </m:dPr>
                        <m:e>
                          <m:r>
                            <a:rPr kumimoji="1" lang="en-US" altLang="ja-JP" sz="2700" i="1">
                              <a:latin typeface="Cambria Math" panose="02040503050406030204" pitchFamily="18" charset="0"/>
                            </a:rPr>
                            <m:t>&gt;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𝐸</m:t>
                              </m:r>
                            </m:e>
                            <m:sub>
                              <m:r>
                                <a:rPr lang="en-US" altLang="ja-JP" sz="2700" i="1">
                                  <a:latin typeface="Cambria Math" panose="02040503050406030204" pitchFamily="18" charset="0"/>
                                </a:rPr>
                                <m:t>𝑛</m:t>
                              </m:r>
                            </m:sub>
                          </m:sSub>
                        </m:e>
                      </m:d>
                      <m:r>
                        <a:rPr lang="en-US" altLang="ja-JP" sz="2700" i="1">
                          <a:latin typeface="Cambria Math" panose="02040503050406030204" pitchFamily="18" charset="0"/>
                        </a:rPr>
                        <m:t>∝</m:t>
                      </m:r>
                      <m:nary>
                        <m:naryPr>
                          <m:chr m:val="∑"/>
                          <m:ctrlPr>
                            <a:rPr lang="en-US" altLang="ja-JP" sz="2700" i="1">
                              <a:latin typeface="Cambria Math" panose="02040503050406030204" pitchFamily="18" charset="0"/>
                            </a:rPr>
                          </m:ctrlPr>
                        </m:naryPr>
                        <m:sub>
                          <m:r>
                            <m:rPr>
                              <m:brk m:alnAt="23"/>
                            </m:rPr>
                            <a:rPr lang="en-US" altLang="ja-JP" sz="2700" i="1">
                              <a:latin typeface="Cambria Math" panose="02040503050406030204" pitchFamily="18" charset="0"/>
                            </a:rPr>
                            <m:t>𝑚</m:t>
                          </m:r>
                          <m:r>
                            <a:rPr lang="en-US" altLang="ja-JP" sz="2700" i="1">
                              <a:latin typeface="Cambria Math" panose="02040503050406030204" pitchFamily="18" charset="0"/>
                            </a:rPr>
                            <m:t>=</m:t>
                          </m:r>
                          <m:r>
                            <a:rPr lang="en-US" altLang="ja-JP" sz="2700" i="1">
                              <a:latin typeface="Cambria Math" panose="02040503050406030204" pitchFamily="18" charset="0"/>
                            </a:rPr>
                            <m:t>𝑛</m:t>
                          </m:r>
                        </m:sub>
                        <m:sup>
                          <m:r>
                            <a:rPr lang="en-US" altLang="ja-JP" sz="2700" i="1">
                              <a:latin typeface="Cambria Math" panose="02040503050406030204" pitchFamily="18" charset="0"/>
                            </a:rPr>
                            <m:t>∞</m:t>
                          </m:r>
                        </m:sup>
                        <m:e>
                          <m:sSup>
                            <m:sSupPr>
                              <m:ctrlPr>
                                <a:rPr lang="en-US" altLang="ja-JP" sz="2700" i="1">
                                  <a:latin typeface="Cambria Math" panose="02040503050406030204" pitchFamily="18" charset="0"/>
                                </a:rPr>
                              </m:ctrlPr>
                            </m:sSupPr>
                            <m:e>
                              <m:d>
                                <m:dPr>
                                  <m:ctrlPr>
                                    <a:rPr lang="en-US" altLang="ja-JP" sz="2700" i="1">
                                      <a:latin typeface="Cambria Math" panose="02040503050406030204" pitchFamily="18" charset="0"/>
                                    </a:rPr>
                                  </m:ctrlPr>
                                </m:dPr>
                                <m:e>
                                  <m:r>
                                    <a:rPr lang="en-US" altLang="ja-JP" sz="2700" i="1">
                                      <a:latin typeface="Cambria Math" panose="02040503050406030204" pitchFamily="18" charset="0"/>
                                    </a:rPr>
                                    <m:t>1−</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𝑃</m:t>
                                      </m:r>
                                    </m:e>
                                    <m:sub>
                                      <m:r>
                                        <m:rPr>
                                          <m:sty m:val="p"/>
                                        </m:rPr>
                                        <a:rPr lang="en-US" altLang="ja-JP" sz="2700">
                                          <a:latin typeface="Cambria Math" panose="02040503050406030204" pitchFamily="18" charset="0"/>
                                        </a:rPr>
                                        <m:t>esc</m:t>
                                      </m:r>
                                    </m:sub>
                                  </m:sSub>
                                </m:e>
                              </m:d>
                            </m:e>
                            <m:sup>
                              <m:r>
                                <a:rPr lang="en-US" altLang="ja-JP" sz="2700" i="1">
                                  <a:latin typeface="Cambria Math" panose="02040503050406030204" pitchFamily="18" charset="0"/>
                                </a:rPr>
                                <m:t>𝑚</m:t>
                              </m:r>
                            </m:sup>
                          </m:sSup>
                        </m:e>
                      </m:nary>
                    </m:oMath>
                  </m:oMathPara>
                </a14:m>
                <a:endParaRPr kumimoji="1" lang="en-US" altLang="ja-JP" sz="2700" dirty="0"/>
              </a:p>
              <a:p>
                <a:r>
                  <a:rPr lang="ja-JP" altLang="en-US" sz="2700" dirty="0" smtClean="0"/>
                  <a:t>初項</a:t>
                </a:r>
                <a:r>
                  <a:rPr lang="en-US" altLang="ja-JP" sz="2700" dirty="0" smtClean="0"/>
                  <a:t>:</a:t>
                </a:r>
                <a14:m>
                  <m:oMath xmlns:m="http://schemas.openxmlformats.org/officeDocument/2006/math">
                    <m:sSup>
                      <m:sSupPr>
                        <m:ctrlPr>
                          <a:rPr lang="en-US" altLang="ja-JP" sz="2700" i="1">
                            <a:latin typeface="Cambria Math" panose="02040503050406030204" pitchFamily="18" charset="0"/>
                          </a:rPr>
                        </m:ctrlPr>
                      </m:sSupPr>
                      <m:e>
                        <m:d>
                          <m:dPr>
                            <m:ctrlPr>
                              <a:rPr lang="en-US" altLang="ja-JP" sz="2700" i="1">
                                <a:latin typeface="Cambria Math" panose="02040503050406030204" pitchFamily="18" charset="0"/>
                              </a:rPr>
                            </m:ctrlPr>
                          </m:dPr>
                          <m:e>
                            <m:r>
                              <a:rPr lang="en-US" altLang="ja-JP" sz="2700" i="1">
                                <a:latin typeface="Cambria Math" panose="02040503050406030204" pitchFamily="18" charset="0"/>
                              </a:rPr>
                              <m:t>1−</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𝑃</m:t>
                                </m:r>
                              </m:e>
                              <m:sub>
                                <m:r>
                                  <m:rPr>
                                    <m:sty m:val="p"/>
                                  </m:rPr>
                                  <a:rPr lang="en-US" altLang="ja-JP" sz="2700">
                                    <a:latin typeface="Cambria Math" panose="02040503050406030204" pitchFamily="18" charset="0"/>
                                  </a:rPr>
                                  <m:t>esc</m:t>
                                </m:r>
                              </m:sub>
                            </m:sSub>
                          </m:e>
                        </m:d>
                      </m:e>
                      <m:sup>
                        <m:r>
                          <a:rPr lang="en-US" altLang="ja-JP" sz="2700" i="1">
                            <a:latin typeface="Cambria Math" panose="02040503050406030204" pitchFamily="18" charset="0"/>
                          </a:rPr>
                          <m:t>𝑛</m:t>
                        </m:r>
                      </m:sup>
                    </m:sSup>
                  </m:oMath>
                </a14:m>
                <a:r>
                  <a:rPr kumimoji="1" lang="en-US" altLang="ja-JP" sz="2700" dirty="0"/>
                  <a:t>, </a:t>
                </a:r>
                <a:r>
                  <a:rPr kumimoji="1" lang="ja-JP" altLang="en-US" sz="2700" dirty="0" smtClean="0"/>
                  <a:t>公比</a:t>
                </a:r>
                <a:r>
                  <a:rPr kumimoji="1" lang="en-US" altLang="ja-JP" sz="2700" dirty="0" smtClean="0"/>
                  <a:t>: </a:t>
                </a:r>
                <a14:m>
                  <m:oMath xmlns:m="http://schemas.openxmlformats.org/officeDocument/2006/math">
                    <m:d>
                      <m:dPr>
                        <m:ctrlPr>
                          <a:rPr kumimoji="1" lang="en-US" altLang="ja-JP" sz="2700" i="1">
                            <a:latin typeface="Cambria Math" panose="02040503050406030204" pitchFamily="18" charset="0"/>
                          </a:rPr>
                        </m:ctrlPr>
                      </m:dPr>
                      <m:e>
                        <m:r>
                          <a:rPr lang="en-US" altLang="ja-JP" sz="2700" i="1">
                            <a:latin typeface="Cambria Math" panose="02040503050406030204" pitchFamily="18" charset="0"/>
                          </a:rPr>
                          <m:t>1−</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𝑃</m:t>
                            </m:r>
                          </m:e>
                          <m:sub>
                            <m:r>
                              <m:rPr>
                                <m:sty m:val="p"/>
                              </m:rPr>
                              <a:rPr lang="en-US" altLang="ja-JP" sz="2700">
                                <a:latin typeface="Cambria Math" panose="02040503050406030204" pitchFamily="18" charset="0"/>
                              </a:rPr>
                              <m:t>esc</m:t>
                            </m:r>
                          </m:sub>
                        </m:sSub>
                      </m:e>
                    </m:d>
                  </m:oMath>
                </a14:m>
                <a:r>
                  <a:rPr kumimoji="1" lang="ja-JP" altLang="en-US" sz="2700" dirty="0" smtClean="0"/>
                  <a:t>の数列</a:t>
                </a:r>
                <a:endParaRPr kumimoji="1" lang="en-US" altLang="ja-JP" sz="2700" dirty="0"/>
              </a:p>
              <a:p>
                <a14:m>
                  <m:oMath xmlns:m="http://schemas.openxmlformats.org/officeDocument/2006/math">
                    <m:r>
                      <a:rPr lang="en-US" altLang="ja-JP" sz="2700" i="1">
                        <a:latin typeface="Cambria Math" panose="02040503050406030204" pitchFamily="18" charset="0"/>
                      </a:rPr>
                      <m:t>𝑁</m:t>
                    </m:r>
                    <m:d>
                      <m:dPr>
                        <m:ctrlPr>
                          <a:rPr lang="en-US" altLang="ja-JP" sz="2700" i="1">
                            <a:latin typeface="Cambria Math" panose="02040503050406030204" pitchFamily="18" charset="0"/>
                          </a:rPr>
                        </m:ctrlPr>
                      </m:dPr>
                      <m:e>
                        <m:r>
                          <a:rPr lang="en-US" altLang="ja-JP" sz="2700" i="1">
                            <a:latin typeface="Cambria Math" panose="02040503050406030204" pitchFamily="18" charset="0"/>
                          </a:rPr>
                          <m:t>&gt;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𝐸</m:t>
                            </m:r>
                          </m:e>
                          <m:sub>
                            <m:r>
                              <a:rPr lang="en-US" altLang="ja-JP" sz="2700" i="1">
                                <a:latin typeface="Cambria Math" panose="02040503050406030204" pitchFamily="18" charset="0"/>
                              </a:rPr>
                              <m:t>𝑛</m:t>
                            </m:r>
                          </m:sub>
                        </m:sSub>
                      </m:e>
                    </m:d>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sSup>
                          <m:sSupPr>
                            <m:ctrlPr>
                              <a:rPr lang="en-US" altLang="ja-JP" sz="2700" i="1">
                                <a:latin typeface="Cambria Math" panose="02040503050406030204" pitchFamily="18" charset="0"/>
                              </a:rPr>
                            </m:ctrlPr>
                          </m:sSupPr>
                          <m:e>
                            <m:d>
                              <m:dPr>
                                <m:ctrlPr>
                                  <a:rPr lang="en-US" altLang="ja-JP" sz="2700" i="1">
                                    <a:latin typeface="Cambria Math" panose="02040503050406030204" pitchFamily="18" charset="0"/>
                                  </a:rPr>
                                </m:ctrlPr>
                              </m:dPr>
                              <m:e>
                                <m:r>
                                  <a:rPr lang="en-US" altLang="ja-JP" sz="2700" i="1">
                                    <a:latin typeface="Cambria Math" panose="02040503050406030204" pitchFamily="18" charset="0"/>
                                  </a:rPr>
                                  <m:t>1−</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𝑃</m:t>
                                    </m:r>
                                  </m:e>
                                  <m:sub>
                                    <m:r>
                                      <m:rPr>
                                        <m:sty m:val="p"/>
                                      </m:rPr>
                                      <a:rPr lang="en-US" altLang="ja-JP" sz="2700">
                                        <a:latin typeface="Cambria Math" panose="02040503050406030204" pitchFamily="18" charset="0"/>
                                      </a:rPr>
                                      <m:t>esc</m:t>
                                    </m:r>
                                  </m:sub>
                                </m:sSub>
                              </m:e>
                            </m:d>
                          </m:e>
                          <m:sup>
                            <m:r>
                              <a:rPr lang="en-US" altLang="ja-JP" sz="2700" i="1">
                                <a:latin typeface="Cambria Math" panose="02040503050406030204" pitchFamily="18" charset="0"/>
                              </a:rPr>
                              <m:t>𝑛</m:t>
                            </m:r>
                          </m:sup>
                        </m:sSup>
                      </m:num>
                      <m:den>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𝑃</m:t>
                            </m:r>
                          </m:e>
                          <m:sub>
                            <m:r>
                              <m:rPr>
                                <m:sty m:val="p"/>
                              </m:rPr>
                              <a:rPr lang="en-US" altLang="ja-JP" sz="2700">
                                <a:latin typeface="Cambria Math" panose="02040503050406030204" pitchFamily="18" charset="0"/>
                              </a:rPr>
                              <m:t>esc</m:t>
                            </m:r>
                          </m:sub>
                        </m:sSub>
                      </m:den>
                    </m:f>
                  </m:oMath>
                </a14:m>
                <a:r>
                  <a:rPr kumimoji="1" lang="en-US" altLang="ja-JP" sz="2700" dirty="0"/>
                  <a:t>.</a:t>
                </a:r>
              </a:p>
              <a:p>
                <a:pPr/>
                <a14:m>
                  <m:oMathPara xmlns:m="http://schemas.openxmlformats.org/officeDocument/2006/math">
                    <m:oMathParaPr>
                      <m:jc m:val="centerGroup"/>
                    </m:oMathParaPr>
                    <m:oMath xmlns:m="http://schemas.openxmlformats.org/officeDocument/2006/math">
                      <m:func>
                        <m:funcPr>
                          <m:ctrlPr>
                            <a:rPr kumimoji="1" lang="en-US" altLang="ja-JP" sz="2700" i="1">
                              <a:latin typeface="Cambria Math" panose="02040503050406030204" pitchFamily="18" charset="0"/>
                            </a:rPr>
                          </m:ctrlPr>
                        </m:funcPr>
                        <m:fName>
                          <m:r>
                            <m:rPr>
                              <m:sty m:val="p"/>
                            </m:rPr>
                            <a:rPr kumimoji="1" lang="en-US" altLang="ja-JP" sz="2700">
                              <a:latin typeface="Cambria Math" panose="02040503050406030204" pitchFamily="18" charset="0"/>
                            </a:rPr>
                            <m:t>log</m:t>
                          </m:r>
                        </m:fName>
                        <m:e>
                          <m:r>
                            <a:rPr lang="en-US" altLang="ja-JP" sz="2700" i="1">
                              <a:latin typeface="Cambria Math" panose="02040503050406030204" pitchFamily="18" charset="0"/>
                            </a:rPr>
                            <m:t>𝑁</m:t>
                          </m:r>
                          <m:d>
                            <m:dPr>
                              <m:ctrlPr>
                                <a:rPr lang="en-US" altLang="ja-JP" sz="2700" i="1">
                                  <a:latin typeface="Cambria Math" panose="02040503050406030204" pitchFamily="18" charset="0"/>
                                </a:rPr>
                              </m:ctrlPr>
                            </m:dPr>
                            <m:e>
                              <m:r>
                                <a:rPr lang="en-US" altLang="ja-JP" sz="2700" i="1">
                                  <a:latin typeface="Cambria Math" panose="02040503050406030204" pitchFamily="18" charset="0"/>
                                </a:rPr>
                                <m:t>&gt;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𝐸</m:t>
                                  </m:r>
                                </m:e>
                                <m:sub>
                                  <m:r>
                                    <a:rPr lang="en-US" altLang="ja-JP" sz="2700" i="1">
                                      <a:latin typeface="Cambria Math" panose="02040503050406030204" pitchFamily="18" charset="0"/>
                                    </a:rPr>
                                    <m:t>𝑛</m:t>
                                  </m:r>
                                </m:sub>
                              </m:sSub>
                            </m:e>
                          </m:d>
                          <m:r>
                            <a:rPr lang="en-US" altLang="ja-JP" sz="2700" i="1">
                              <a:latin typeface="Cambria Math" panose="02040503050406030204" pitchFamily="18" charset="0"/>
                            </a:rPr>
                            <m:t>=</m:t>
                          </m:r>
                          <m:func>
                            <m:funcPr>
                              <m:ctrlPr>
                                <a:rPr lang="en-US" altLang="ja-JP" sz="2700" i="1">
                                  <a:latin typeface="Cambria Math" panose="02040503050406030204" pitchFamily="18" charset="0"/>
                                </a:rPr>
                              </m:ctrlPr>
                            </m:funcPr>
                            <m:fName>
                              <m:r>
                                <a:rPr lang="en-US" altLang="ja-JP" sz="2700">
                                  <a:latin typeface="Cambria Math" panose="02040503050406030204" pitchFamily="18" charset="0"/>
                                </a:rPr>
                                <m:t>−</m:t>
                              </m:r>
                              <m:r>
                                <m:rPr>
                                  <m:sty m:val="p"/>
                                </m:rPr>
                                <a:rPr lang="en-US" altLang="ja-JP" sz="2700">
                                  <a:latin typeface="Cambria Math" panose="02040503050406030204" pitchFamily="18" charset="0"/>
                                </a:rPr>
                                <m:t>log</m:t>
                              </m:r>
                            </m:fName>
                            <m:e>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𝑃</m:t>
                                  </m:r>
                                </m:e>
                                <m:sub>
                                  <m:r>
                                    <m:rPr>
                                      <m:sty m:val="p"/>
                                    </m:rPr>
                                    <a:rPr lang="en-US" altLang="ja-JP" sz="2700">
                                      <a:latin typeface="Cambria Math" panose="02040503050406030204" pitchFamily="18" charset="0"/>
                                    </a:rPr>
                                    <m:t>esc</m:t>
                                  </m:r>
                                </m:sub>
                              </m:sSub>
                            </m:e>
                          </m:func>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func>
                                <m:funcPr>
                                  <m:ctrlPr>
                                    <a:rPr lang="en-US" altLang="ja-JP" sz="2700" i="1">
                                      <a:latin typeface="Cambria Math" panose="02040503050406030204" pitchFamily="18" charset="0"/>
                                    </a:rPr>
                                  </m:ctrlPr>
                                </m:funcPr>
                                <m:fName>
                                  <m:r>
                                    <m:rPr>
                                      <m:sty m:val="p"/>
                                    </m:rPr>
                                    <a:rPr lang="en-US" altLang="ja-JP" sz="2700">
                                      <a:latin typeface="Cambria Math" panose="02040503050406030204" pitchFamily="18" charset="0"/>
                                    </a:rPr>
                                    <m:t>log</m:t>
                                  </m:r>
                                </m:fName>
                                <m:e>
                                  <m:f>
                                    <m:fPr>
                                      <m:ctrlPr>
                                        <a:rPr lang="en-US" altLang="ja-JP" sz="2700" i="1">
                                          <a:latin typeface="Cambria Math" panose="02040503050406030204" pitchFamily="18" charset="0"/>
                                        </a:rPr>
                                      </m:ctrlPr>
                                    </m:fPr>
                                    <m:num>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𝐸</m:t>
                                          </m:r>
                                        </m:e>
                                        <m:sub>
                                          <m:r>
                                            <a:rPr lang="en-US" altLang="ja-JP" sz="2700" i="1">
                                              <a:latin typeface="Cambria Math" panose="02040503050406030204" pitchFamily="18" charset="0"/>
                                            </a:rPr>
                                            <m:t>𝑛</m:t>
                                          </m:r>
                                        </m:sub>
                                      </m:sSub>
                                    </m:num>
                                    <m:den>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𝐸</m:t>
                                          </m:r>
                                        </m:e>
                                        <m:sub>
                                          <m:r>
                                            <a:rPr lang="en-US" altLang="ja-JP" sz="2700" i="1">
                                              <a:latin typeface="Cambria Math" panose="02040503050406030204" pitchFamily="18" charset="0"/>
                                            </a:rPr>
                                            <m:t>0</m:t>
                                          </m:r>
                                        </m:sub>
                                      </m:sSub>
                                    </m:den>
                                  </m:f>
                                </m:e>
                              </m:func>
                            </m:num>
                            <m:den>
                              <m:func>
                                <m:funcPr>
                                  <m:ctrlPr>
                                    <a:rPr lang="en-US" altLang="ja-JP" sz="2700" i="1">
                                      <a:latin typeface="Cambria Math" panose="02040503050406030204" pitchFamily="18" charset="0"/>
                                    </a:rPr>
                                  </m:ctrlPr>
                                </m:funcPr>
                                <m:fName>
                                  <m:r>
                                    <m:rPr>
                                      <m:sty m:val="p"/>
                                    </m:rPr>
                                    <a:rPr lang="en-US" altLang="ja-JP" sz="2700">
                                      <a:latin typeface="Cambria Math" panose="02040503050406030204" pitchFamily="18" charset="0"/>
                                    </a:rPr>
                                    <m:t>log</m:t>
                                  </m:r>
                                </m:fName>
                                <m:e>
                                  <m:r>
                                    <a:rPr lang="en-US" altLang="ja-JP" sz="2700" i="1">
                                      <a:latin typeface="Cambria Math" panose="02040503050406030204" pitchFamily="18" charset="0"/>
                                    </a:rPr>
                                    <m:t>(1+</m:t>
                                  </m:r>
                                  <m:r>
                                    <a:rPr lang="en-US" altLang="ja-JP" sz="2700" i="1">
                                      <a:latin typeface="Cambria Math" panose="02040503050406030204" pitchFamily="18" charset="0"/>
                                    </a:rPr>
                                    <m:t>𝜉</m:t>
                                  </m:r>
                                  <m:r>
                                    <a:rPr lang="en-US" altLang="ja-JP" sz="2700" i="1">
                                      <a:latin typeface="Cambria Math" panose="02040503050406030204" pitchFamily="18" charset="0"/>
                                    </a:rPr>
                                    <m:t>)</m:t>
                                  </m:r>
                                </m:e>
                              </m:func>
                            </m:den>
                          </m:f>
                        </m:e>
                      </m:func>
                      <m:func>
                        <m:funcPr>
                          <m:ctrlPr>
                            <a:rPr kumimoji="1" lang="en-US" altLang="ja-JP" sz="2700" i="1">
                              <a:latin typeface="Cambria Math" panose="02040503050406030204" pitchFamily="18" charset="0"/>
                            </a:rPr>
                          </m:ctrlPr>
                        </m:funcPr>
                        <m:fName>
                          <m:r>
                            <m:rPr>
                              <m:sty m:val="p"/>
                            </m:rPr>
                            <a:rPr kumimoji="1" lang="en-US" altLang="ja-JP" sz="2700">
                              <a:latin typeface="Cambria Math" panose="02040503050406030204" pitchFamily="18" charset="0"/>
                            </a:rPr>
                            <m:t>log</m:t>
                          </m:r>
                        </m:fName>
                        <m:e>
                          <m:d>
                            <m:dPr>
                              <m:ctrlPr>
                                <a:rPr lang="en-US" altLang="ja-JP" sz="2700" i="1">
                                  <a:latin typeface="Cambria Math" panose="02040503050406030204" pitchFamily="18" charset="0"/>
                                </a:rPr>
                              </m:ctrlPr>
                            </m:dPr>
                            <m:e>
                              <m:r>
                                <a:rPr lang="en-US" altLang="ja-JP" sz="2700" i="1">
                                  <a:latin typeface="Cambria Math" panose="02040503050406030204" pitchFamily="18" charset="0"/>
                                </a:rPr>
                                <m:t>1−</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𝑃</m:t>
                                  </m:r>
                                </m:e>
                                <m:sub>
                                  <m:r>
                                    <m:rPr>
                                      <m:sty m:val="p"/>
                                    </m:rPr>
                                    <a:rPr lang="en-US" altLang="ja-JP" sz="2700">
                                      <a:latin typeface="Cambria Math" panose="02040503050406030204" pitchFamily="18" charset="0"/>
                                    </a:rPr>
                                    <m:t>esc</m:t>
                                  </m:r>
                                </m:sub>
                              </m:sSub>
                            </m:e>
                          </m:d>
                        </m:e>
                      </m:func>
                    </m:oMath>
                  </m:oMathPara>
                </a14:m>
                <a:endParaRPr kumimoji="1" lang="en-US" altLang="ja-JP" sz="2700" dirty="0"/>
              </a:p>
              <a:p>
                <a:pPr/>
                <a14:m>
                  <m:oMathPara xmlns:m="http://schemas.openxmlformats.org/officeDocument/2006/math">
                    <m:oMathParaPr>
                      <m:jc m:val="centerGroup"/>
                    </m:oMathParaPr>
                    <m:oMath xmlns:m="http://schemas.openxmlformats.org/officeDocument/2006/math">
                      <m:func>
                        <m:funcPr>
                          <m:ctrlPr>
                            <a:rPr kumimoji="1" lang="en-US" altLang="ja-JP" sz="2700" i="1">
                              <a:latin typeface="Cambria Math" panose="02040503050406030204" pitchFamily="18" charset="0"/>
                            </a:rPr>
                          </m:ctrlPr>
                        </m:funcPr>
                        <m:fName>
                          <m:r>
                            <m:rPr>
                              <m:sty m:val="p"/>
                            </m:rPr>
                            <a:rPr kumimoji="1" lang="en-US" altLang="ja-JP" sz="2700">
                              <a:latin typeface="Cambria Math" panose="02040503050406030204" pitchFamily="18" charset="0"/>
                            </a:rPr>
                            <m:t>log</m:t>
                          </m:r>
                        </m:fName>
                        <m:e>
                          <m:d>
                            <m:dPr>
                              <m:ctrlPr>
                                <a:rPr kumimoji="1" lang="en-US" altLang="ja-JP" sz="2700" i="1">
                                  <a:latin typeface="Cambria Math" panose="02040503050406030204" pitchFamily="18" charset="0"/>
                                </a:rPr>
                              </m:ctrlPr>
                            </m:dPr>
                            <m:e>
                              <m:r>
                                <a:rPr lang="en-US" altLang="ja-JP" sz="2700" i="1">
                                  <a:latin typeface="Cambria Math" panose="02040503050406030204" pitchFamily="18" charset="0"/>
                                </a:rPr>
                                <m:t>𝑁</m:t>
                              </m:r>
                              <m:d>
                                <m:dPr>
                                  <m:ctrlPr>
                                    <a:rPr lang="en-US" altLang="ja-JP" sz="2700" i="1">
                                      <a:latin typeface="Cambria Math" panose="02040503050406030204" pitchFamily="18" charset="0"/>
                                    </a:rPr>
                                  </m:ctrlPr>
                                </m:dPr>
                                <m:e>
                                  <m:r>
                                    <a:rPr lang="en-US" altLang="ja-JP" sz="2700" i="1">
                                      <a:latin typeface="Cambria Math" panose="02040503050406030204" pitchFamily="18" charset="0"/>
                                    </a:rPr>
                                    <m:t>&gt;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𝐸</m:t>
                                      </m:r>
                                    </m:e>
                                    <m:sub>
                                      <m:r>
                                        <a:rPr lang="en-US" altLang="ja-JP" sz="2700" i="1">
                                          <a:latin typeface="Cambria Math" panose="02040503050406030204" pitchFamily="18" charset="0"/>
                                        </a:rPr>
                                        <m:t>𝑛</m:t>
                                      </m:r>
                                    </m:sub>
                                  </m:sSub>
                                </m:e>
                              </m:d>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𝑃</m:t>
                                  </m:r>
                                </m:e>
                                <m:sub>
                                  <m:r>
                                    <m:rPr>
                                      <m:sty m:val="p"/>
                                    </m:rPr>
                                    <a:rPr lang="en-US" altLang="ja-JP" sz="2700">
                                      <a:latin typeface="Cambria Math" panose="02040503050406030204" pitchFamily="18" charset="0"/>
                                    </a:rPr>
                                    <m:t>esc</m:t>
                                  </m:r>
                                </m:sub>
                              </m:sSub>
                            </m:e>
                          </m:d>
                        </m:e>
                      </m:func>
                      <m:r>
                        <a:rPr kumimoji="1" lang="en-US" altLang="ja-JP" sz="2700" i="1">
                          <a:latin typeface="Cambria Math" panose="02040503050406030204" pitchFamily="18" charset="0"/>
                        </a:rPr>
                        <m:t>=−</m:t>
                      </m:r>
                      <m:f>
                        <m:fPr>
                          <m:ctrlPr>
                            <a:rPr lang="en-US" altLang="ja-JP" sz="2700" i="1">
                              <a:latin typeface="Cambria Math" panose="02040503050406030204" pitchFamily="18" charset="0"/>
                            </a:rPr>
                          </m:ctrlPr>
                        </m:fPr>
                        <m:num>
                          <m:func>
                            <m:funcPr>
                              <m:ctrlPr>
                                <a:rPr lang="en-US" altLang="ja-JP" sz="2700" i="1">
                                  <a:latin typeface="Cambria Math" panose="02040503050406030204" pitchFamily="18" charset="0"/>
                                </a:rPr>
                              </m:ctrlPr>
                            </m:funcPr>
                            <m:fName>
                              <m:r>
                                <m:rPr>
                                  <m:sty m:val="p"/>
                                </m:rPr>
                                <a:rPr lang="en-US" altLang="ja-JP" sz="2700">
                                  <a:latin typeface="Cambria Math" panose="02040503050406030204" pitchFamily="18" charset="0"/>
                                </a:rPr>
                                <m:t>log</m:t>
                              </m:r>
                            </m:fName>
                            <m:e>
                              <m:f>
                                <m:fPr>
                                  <m:ctrlPr>
                                    <a:rPr lang="en-US" altLang="ja-JP" sz="2700" i="1">
                                      <a:latin typeface="Cambria Math" panose="02040503050406030204" pitchFamily="18" charset="0"/>
                                    </a:rPr>
                                  </m:ctrlPr>
                                </m:fPr>
                                <m:num>
                                  <m:r>
                                    <a:rPr lang="en-US" altLang="ja-JP" sz="2700" i="1">
                                      <a:latin typeface="Cambria Math" panose="02040503050406030204" pitchFamily="18" charset="0"/>
                                    </a:rPr>
                                    <m:t>1</m:t>
                                  </m:r>
                                </m:num>
                                <m:den>
                                  <m:d>
                                    <m:dPr>
                                      <m:ctrlPr>
                                        <a:rPr lang="en-US" altLang="ja-JP" sz="2700" i="1">
                                          <a:latin typeface="Cambria Math" panose="02040503050406030204" pitchFamily="18" charset="0"/>
                                        </a:rPr>
                                      </m:ctrlPr>
                                    </m:dPr>
                                    <m:e>
                                      <m:r>
                                        <a:rPr lang="en-US" altLang="ja-JP" sz="2700" i="1">
                                          <a:latin typeface="Cambria Math" panose="02040503050406030204" pitchFamily="18" charset="0"/>
                                        </a:rPr>
                                        <m:t>1−</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𝑃</m:t>
                                          </m:r>
                                        </m:e>
                                        <m:sub>
                                          <m:r>
                                            <m:rPr>
                                              <m:sty m:val="p"/>
                                            </m:rPr>
                                            <a:rPr lang="en-US" altLang="ja-JP" sz="2700">
                                              <a:latin typeface="Cambria Math" panose="02040503050406030204" pitchFamily="18" charset="0"/>
                                            </a:rPr>
                                            <m:t>esc</m:t>
                                          </m:r>
                                        </m:sub>
                                      </m:sSub>
                                    </m:e>
                                  </m:d>
                                </m:den>
                              </m:f>
                            </m:e>
                          </m:func>
                        </m:num>
                        <m:den>
                          <m:func>
                            <m:funcPr>
                              <m:ctrlPr>
                                <a:rPr lang="en-US" altLang="ja-JP" sz="2700" i="1">
                                  <a:latin typeface="Cambria Math" panose="02040503050406030204" pitchFamily="18" charset="0"/>
                                </a:rPr>
                              </m:ctrlPr>
                            </m:funcPr>
                            <m:fName>
                              <m:r>
                                <m:rPr>
                                  <m:sty m:val="p"/>
                                </m:rPr>
                                <a:rPr lang="en-US" altLang="ja-JP" sz="2700">
                                  <a:latin typeface="Cambria Math" panose="02040503050406030204" pitchFamily="18" charset="0"/>
                                </a:rPr>
                                <m:t>log</m:t>
                              </m:r>
                            </m:fName>
                            <m:e>
                              <m:r>
                                <a:rPr lang="en-US" altLang="ja-JP" sz="2700" i="1">
                                  <a:latin typeface="Cambria Math" panose="02040503050406030204" pitchFamily="18" charset="0"/>
                                </a:rPr>
                                <m:t>(1+</m:t>
                              </m:r>
                              <m:r>
                                <a:rPr lang="en-US" altLang="ja-JP" sz="2700" i="1">
                                  <a:latin typeface="Cambria Math" panose="02040503050406030204" pitchFamily="18" charset="0"/>
                                </a:rPr>
                                <m:t>𝜉</m:t>
                              </m:r>
                              <m:r>
                                <a:rPr lang="en-US" altLang="ja-JP" sz="2700" i="1">
                                  <a:latin typeface="Cambria Math" panose="02040503050406030204" pitchFamily="18" charset="0"/>
                                </a:rPr>
                                <m:t>)</m:t>
                              </m:r>
                            </m:e>
                          </m:func>
                        </m:den>
                      </m:f>
                      <m:func>
                        <m:funcPr>
                          <m:ctrlPr>
                            <a:rPr lang="en-US" altLang="ja-JP" sz="2700" i="1">
                              <a:latin typeface="Cambria Math" panose="02040503050406030204" pitchFamily="18" charset="0"/>
                            </a:rPr>
                          </m:ctrlPr>
                        </m:funcPr>
                        <m:fName>
                          <m:r>
                            <m:rPr>
                              <m:sty m:val="p"/>
                            </m:rPr>
                            <a:rPr lang="en-US" altLang="ja-JP" sz="2700">
                              <a:latin typeface="Cambria Math" panose="02040503050406030204" pitchFamily="18" charset="0"/>
                            </a:rPr>
                            <m:t>log</m:t>
                          </m:r>
                        </m:fName>
                        <m:e>
                          <m:f>
                            <m:fPr>
                              <m:ctrlPr>
                                <a:rPr lang="en-US" altLang="ja-JP" sz="2700" i="1">
                                  <a:latin typeface="Cambria Math" panose="02040503050406030204" pitchFamily="18" charset="0"/>
                                </a:rPr>
                              </m:ctrlPr>
                            </m:fPr>
                            <m:num>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𝐸</m:t>
                                  </m:r>
                                </m:e>
                                <m:sub>
                                  <m:r>
                                    <a:rPr lang="en-US" altLang="ja-JP" sz="2700" i="1">
                                      <a:latin typeface="Cambria Math" panose="02040503050406030204" pitchFamily="18" charset="0"/>
                                    </a:rPr>
                                    <m:t>𝑛</m:t>
                                  </m:r>
                                </m:sub>
                              </m:sSub>
                            </m:num>
                            <m:den>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𝐸</m:t>
                                  </m:r>
                                </m:e>
                                <m:sub>
                                  <m:r>
                                    <a:rPr lang="en-US" altLang="ja-JP" sz="2700" i="1">
                                      <a:latin typeface="Cambria Math" panose="02040503050406030204" pitchFamily="18" charset="0"/>
                                    </a:rPr>
                                    <m:t>0</m:t>
                                  </m:r>
                                </m:sub>
                              </m:sSub>
                            </m:den>
                          </m:f>
                        </m:e>
                      </m:func>
                    </m:oMath>
                  </m:oMathPara>
                </a14:m>
                <a:endParaRPr kumimoji="1" lang="en-US" altLang="ja-JP" sz="27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4014222" y="2874805"/>
                <a:ext cx="8551893" cy="6761659"/>
              </a:xfrm>
              <a:prstGeom prst="rect">
                <a:avLst/>
              </a:prstGeom>
              <a:blipFill rotWithShape="0">
                <a:blip r:embed="rId4"/>
                <a:stretch>
                  <a:fillRect l="-1355" t="-992"/>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3628629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スペクトル指数</a:t>
            </a:r>
            <a:endParaRPr kumimoji="1" lang="ja-JP" altLang="en-US" dirty="0"/>
          </a:p>
        </p:txBody>
      </p:sp>
      <mc:AlternateContent xmlns:mc="http://schemas.openxmlformats.org/markup-compatibility/2006" xmlns:a14="http://schemas.microsoft.com/office/drawing/2010/main">
        <mc:Choice Requires="a14">
          <p:sp>
            <p:nvSpPr>
              <p:cNvPr id="4" name="テキスト ボックス 3"/>
              <p:cNvSpPr txBox="1"/>
              <p:nvPr/>
            </p:nvSpPr>
            <p:spPr>
              <a:xfrm>
                <a:off x="3312252" y="1794851"/>
                <a:ext cx="7985456" cy="22926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sz="2700" i="1">
                              <a:latin typeface="Cambria Math" panose="02040503050406030204" pitchFamily="18" charset="0"/>
                            </a:rPr>
                          </m:ctrlPr>
                        </m:accPr>
                        <m:e>
                          <m:r>
                            <a:rPr kumimoji="1" lang="en-US" altLang="ja-JP" sz="2700" i="1">
                              <a:latin typeface="Cambria Math" panose="02040503050406030204" pitchFamily="18" charset="0"/>
                            </a:rPr>
                            <m:t>𝛾</m:t>
                          </m:r>
                        </m:e>
                      </m:acc>
                      <m:r>
                        <a:rPr kumimoji="1" lang="en-US" altLang="ja-JP" sz="2700" i="1">
                          <a:latin typeface="Cambria Math" panose="02040503050406030204" pitchFamily="18" charset="0"/>
                        </a:rPr>
                        <m:t>≡</m:t>
                      </m:r>
                      <m:f>
                        <m:fPr>
                          <m:ctrlPr>
                            <a:rPr lang="en-US" altLang="ja-JP" sz="2700" i="1">
                              <a:latin typeface="Cambria Math" panose="02040503050406030204" pitchFamily="18" charset="0"/>
                            </a:rPr>
                          </m:ctrlPr>
                        </m:fPr>
                        <m:num>
                          <m:func>
                            <m:funcPr>
                              <m:ctrlPr>
                                <a:rPr lang="en-US" altLang="ja-JP" sz="2700" i="1">
                                  <a:latin typeface="Cambria Math" panose="02040503050406030204" pitchFamily="18" charset="0"/>
                                </a:rPr>
                              </m:ctrlPr>
                            </m:funcPr>
                            <m:fName>
                              <m:r>
                                <m:rPr>
                                  <m:sty m:val="p"/>
                                </m:rPr>
                                <a:rPr lang="en-US" altLang="ja-JP" sz="2700">
                                  <a:latin typeface="Cambria Math" panose="02040503050406030204" pitchFamily="18" charset="0"/>
                                </a:rPr>
                                <m:t>log</m:t>
                              </m:r>
                            </m:fName>
                            <m:e>
                              <m:f>
                                <m:fPr>
                                  <m:ctrlPr>
                                    <a:rPr lang="en-US" altLang="ja-JP" sz="2700" i="1">
                                      <a:latin typeface="Cambria Math" panose="02040503050406030204" pitchFamily="18" charset="0"/>
                                    </a:rPr>
                                  </m:ctrlPr>
                                </m:fPr>
                                <m:num>
                                  <m:r>
                                    <a:rPr lang="en-US" altLang="ja-JP" sz="2700" i="1">
                                      <a:latin typeface="Cambria Math" panose="02040503050406030204" pitchFamily="18" charset="0"/>
                                    </a:rPr>
                                    <m:t>1</m:t>
                                  </m:r>
                                </m:num>
                                <m:den>
                                  <m:d>
                                    <m:dPr>
                                      <m:ctrlPr>
                                        <a:rPr lang="en-US" altLang="ja-JP" sz="2700" i="1">
                                          <a:latin typeface="Cambria Math" panose="02040503050406030204" pitchFamily="18" charset="0"/>
                                        </a:rPr>
                                      </m:ctrlPr>
                                    </m:dPr>
                                    <m:e>
                                      <m:r>
                                        <a:rPr lang="en-US" altLang="ja-JP" sz="2700" i="1">
                                          <a:latin typeface="Cambria Math" panose="02040503050406030204" pitchFamily="18" charset="0"/>
                                        </a:rPr>
                                        <m:t>1−</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𝑃</m:t>
                                          </m:r>
                                        </m:e>
                                        <m:sub>
                                          <m:r>
                                            <m:rPr>
                                              <m:sty m:val="p"/>
                                            </m:rPr>
                                            <a:rPr lang="en-US" altLang="ja-JP" sz="2700">
                                              <a:latin typeface="Cambria Math" panose="02040503050406030204" pitchFamily="18" charset="0"/>
                                            </a:rPr>
                                            <m:t>esc</m:t>
                                          </m:r>
                                        </m:sub>
                                      </m:sSub>
                                    </m:e>
                                  </m:d>
                                </m:den>
                              </m:f>
                            </m:e>
                          </m:func>
                        </m:num>
                        <m:den>
                          <m:func>
                            <m:funcPr>
                              <m:ctrlPr>
                                <a:rPr lang="en-US" altLang="ja-JP" sz="2700" i="1">
                                  <a:latin typeface="Cambria Math" panose="02040503050406030204" pitchFamily="18" charset="0"/>
                                </a:rPr>
                              </m:ctrlPr>
                            </m:funcPr>
                            <m:fName>
                              <m:r>
                                <m:rPr>
                                  <m:sty m:val="p"/>
                                </m:rPr>
                                <a:rPr lang="en-US" altLang="ja-JP" sz="2700">
                                  <a:latin typeface="Cambria Math" panose="02040503050406030204" pitchFamily="18" charset="0"/>
                                </a:rPr>
                                <m:t>log</m:t>
                              </m:r>
                            </m:fName>
                            <m:e>
                              <m:d>
                                <m:dPr>
                                  <m:ctrlPr>
                                    <a:rPr lang="en-US" altLang="ja-JP" sz="2700" i="1">
                                      <a:latin typeface="Cambria Math" panose="02040503050406030204" pitchFamily="18" charset="0"/>
                                    </a:rPr>
                                  </m:ctrlPr>
                                </m:dPr>
                                <m:e>
                                  <m:r>
                                    <a:rPr lang="en-US" altLang="ja-JP" sz="2700" i="1">
                                      <a:latin typeface="Cambria Math" panose="02040503050406030204" pitchFamily="18" charset="0"/>
                                    </a:rPr>
                                    <m:t>1+</m:t>
                                  </m:r>
                                  <m:r>
                                    <a:rPr lang="en-US" altLang="ja-JP" sz="2700" i="1">
                                      <a:latin typeface="Cambria Math" panose="02040503050406030204" pitchFamily="18" charset="0"/>
                                    </a:rPr>
                                    <m:t>𝜉</m:t>
                                  </m:r>
                                </m:e>
                              </m:d>
                            </m:e>
                          </m:func>
                        </m:den>
                      </m:f>
                      <m:r>
                        <a:rPr lang="en-US" altLang="ja-JP" sz="2700" i="1">
                          <a:latin typeface="Cambria Math" panose="02040503050406030204" pitchFamily="18" charset="0"/>
                        </a:rPr>
                        <m:t>→</m:t>
                      </m:r>
                      <m:func>
                        <m:funcPr>
                          <m:ctrlPr>
                            <a:rPr lang="en-US" altLang="ja-JP" sz="2700" i="1">
                              <a:latin typeface="Cambria Math" panose="02040503050406030204" pitchFamily="18" charset="0"/>
                            </a:rPr>
                          </m:ctrlPr>
                        </m:funcPr>
                        <m:fName>
                          <m:r>
                            <m:rPr>
                              <m:sty m:val="p"/>
                            </m:rPr>
                            <a:rPr lang="en-US" altLang="ja-JP" sz="2700">
                              <a:latin typeface="Cambria Math" panose="02040503050406030204" pitchFamily="18" charset="0"/>
                            </a:rPr>
                            <m:t>log</m:t>
                          </m:r>
                        </m:fName>
                        <m:e>
                          <m:d>
                            <m:dPr>
                              <m:ctrlPr>
                                <a:rPr lang="en-US" altLang="ja-JP" sz="2700" i="1">
                                  <a:latin typeface="Cambria Math" panose="02040503050406030204" pitchFamily="18" charset="0"/>
                                </a:rPr>
                              </m:ctrlPr>
                            </m:dPr>
                            <m:e>
                              <m:r>
                                <a:rPr lang="en-US" altLang="ja-JP" sz="2700" i="1">
                                  <a:latin typeface="Cambria Math" panose="02040503050406030204" pitchFamily="18" charset="0"/>
                                </a:rPr>
                                <m:t>𝑁</m:t>
                              </m:r>
                              <m:d>
                                <m:dPr>
                                  <m:ctrlPr>
                                    <a:rPr lang="en-US" altLang="ja-JP" sz="2700" i="1">
                                      <a:latin typeface="Cambria Math" panose="02040503050406030204" pitchFamily="18" charset="0"/>
                                    </a:rPr>
                                  </m:ctrlPr>
                                </m:dPr>
                                <m:e>
                                  <m:r>
                                    <a:rPr lang="en-US" altLang="ja-JP" sz="2700" i="1">
                                      <a:latin typeface="Cambria Math" panose="02040503050406030204" pitchFamily="18" charset="0"/>
                                    </a:rPr>
                                    <m:t>&gt;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𝐸</m:t>
                                      </m:r>
                                    </m:e>
                                    <m:sub>
                                      <m:r>
                                        <a:rPr lang="en-US" altLang="ja-JP" sz="2700" i="1">
                                          <a:latin typeface="Cambria Math" panose="02040503050406030204" pitchFamily="18" charset="0"/>
                                        </a:rPr>
                                        <m:t>𝑛</m:t>
                                      </m:r>
                                    </m:sub>
                                  </m:sSub>
                                </m:e>
                              </m:d>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𝑃</m:t>
                                  </m:r>
                                </m:e>
                                <m:sub>
                                  <m:r>
                                    <m:rPr>
                                      <m:sty m:val="p"/>
                                    </m:rPr>
                                    <a:rPr lang="en-US" altLang="ja-JP" sz="2700">
                                      <a:latin typeface="Cambria Math" panose="02040503050406030204" pitchFamily="18" charset="0"/>
                                    </a:rPr>
                                    <m:t>esc</m:t>
                                  </m:r>
                                </m:sub>
                              </m:sSub>
                            </m:e>
                          </m:d>
                        </m:e>
                      </m:func>
                      <m:r>
                        <a:rPr lang="en-US" altLang="ja-JP" sz="2700" i="1">
                          <a:latin typeface="Cambria Math" panose="02040503050406030204" pitchFamily="18" charset="0"/>
                        </a:rPr>
                        <m:t>=−</m:t>
                      </m:r>
                      <m:func>
                        <m:funcPr>
                          <m:ctrlPr>
                            <a:rPr lang="en-US" altLang="ja-JP" sz="2700" i="1">
                              <a:latin typeface="Cambria Math" panose="02040503050406030204" pitchFamily="18" charset="0"/>
                            </a:rPr>
                          </m:ctrlPr>
                        </m:funcPr>
                        <m:fName>
                          <m:r>
                            <m:rPr>
                              <m:sty m:val="p"/>
                            </m:rPr>
                            <a:rPr lang="en-US" altLang="ja-JP" sz="2700">
                              <a:latin typeface="Cambria Math" panose="02040503050406030204" pitchFamily="18" charset="0"/>
                            </a:rPr>
                            <m:t>log</m:t>
                          </m:r>
                        </m:fName>
                        <m:e>
                          <m:sSup>
                            <m:sSupPr>
                              <m:ctrlPr>
                                <a:rPr lang="en-US" altLang="ja-JP" sz="2700" i="1">
                                  <a:latin typeface="Cambria Math" panose="02040503050406030204" pitchFamily="18" charset="0"/>
                                </a:rPr>
                              </m:ctrlPr>
                            </m:sSupPr>
                            <m:e>
                              <m:d>
                                <m:dPr>
                                  <m:ctrlPr>
                                    <a:rPr lang="en-US" altLang="ja-JP" sz="2700" i="1">
                                      <a:latin typeface="Cambria Math" panose="02040503050406030204" pitchFamily="18" charset="0"/>
                                    </a:rPr>
                                  </m:ctrlPr>
                                </m:dPr>
                                <m:e>
                                  <m:f>
                                    <m:fPr>
                                      <m:ctrlPr>
                                        <a:rPr lang="en-US" altLang="ja-JP" sz="2700" i="1">
                                          <a:latin typeface="Cambria Math" panose="02040503050406030204" pitchFamily="18" charset="0"/>
                                        </a:rPr>
                                      </m:ctrlPr>
                                    </m:fPr>
                                    <m:num>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𝐸</m:t>
                                          </m:r>
                                        </m:e>
                                        <m:sub>
                                          <m:r>
                                            <a:rPr lang="en-US" altLang="ja-JP" sz="2700" i="1">
                                              <a:latin typeface="Cambria Math" panose="02040503050406030204" pitchFamily="18" charset="0"/>
                                            </a:rPr>
                                            <m:t>𝑛</m:t>
                                          </m:r>
                                        </m:sub>
                                      </m:sSub>
                                    </m:num>
                                    <m:den>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𝐸</m:t>
                                          </m:r>
                                        </m:e>
                                        <m:sub>
                                          <m:r>
                                            <a:rPr lang="en-US" altLang="ja-JP" sz="2700" i="1">
                                              <a:latin typeface="Cambria Math" panose="02040503050406030204" pitchFamily="18" charset="0"/>
                                            </a:rPr>
                                            <m:t>0</m:t>
                                          </m:r>
                                        </m:sub>
                                      </m:sSub>
                                    </m:den>
                                  </m:f>
                                </m:e>
                              </m:d>
                            </m:e>
                            <m:sup>
                              <m:acc>
                                <m:accPr>
                                  <m:chr m:val="̌"/>
                                  <m:ctrlPr>
                                    <a:rPr kumimoji="1" lang="en-US" altLang="ja-JP" sz="2700" i="1">
                                      <a:latin typeface="Cambria Math" panose="02040503050406030204" pitchFamily="18" charset="0"/>
                                    </a:rPr>
                                  </m:ctrlPr>
                                </m:accPr>
                                <m:e>
                                  <m:r>
                                    <a:rPr kumimoji="1" lang="en-US" altLang="ja-JP" sz="2700" i="1">
                                      <a:latin typeface="Cambria Math" panose="02040503050406030204" pitchFamily="18" charset="0"/>
                                    </a:rPr>
                                    <m:t>𝛾</m:t>
                                  </m:r>
                                </m:e>
                              </m:acc>
                            </m:sup>
                          </m:sSup>
                        </m:e>
                      </m:func>
                    </m:oMath>
                  </m:oMathPara>
                </a14:m>
                <a:endParaRPr lang="en-US" altLang="ja-JP" sz="2700" dirty="0"/>
              </a:p>
              <a:p>
                <a:pPr/>
                <a14:m>
                  <m:oMathPara xmlns:m="http://schemas.openxmlformats.org/officeDocument/2006/math">
                    <m:oMathParaPr>
                      <m:jc m:val="centerGroup"/>
                    </m:oMathParaPr>
                    <m:oMath xmlns:m="http://schemas.openxmlformats.org/officeDocument/2006/math">
                      <m:r>
                        <a:rPr lang="en-US" altLang="ja-JP" sz="2700" i="1">
                          <a:latin typeface="Cambria Math" panose="02040503050406030204" pitchFamily="18" charset="0"/>
                        </a:rPr>
                        <m:t>𝑁</m:t>
                      </m:r>
                      <m:d>
                        <m:dPr>
                          <m:ctrlPr>
                            <a:rPr lang="en-US" altLang="ja-JP" sz="2700" i="1">
                              <a:latin typeface="Cambria Math" panose="02040503050406030204" pitchFamily="18" charset="0"/>
                            </a:rPr>
                          </m:ctrlPr>
                        </m:dPr>
                        <m:e>
                          <m:r>
                            <a:rPr lang="en-US" altLang="ja-JP" sz="2700" i="1">
                              <a:latin typeface="Cambria Math" panose="02040503050406030204" pitchFamily="18" charset="0"/>
                            </a:rPr>
                            <m:t>&gt;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𝐸</m:t>
                              </m:r>
                            </m:e>
                            <m:sub>
                              <m:r>
                                <a:rPr lang="en-US" altLang="ja-JP" sz="2700" i="1">
                                  <a:latin typeface="Cambria Math" panose="02040503050406030204" pitchFamily="18" charset="0"/>
                                </a:rPr>
                                <m:t>𝑛</m:t>
                              </m:r>
                            </m:sub>
                          </m:sSub>
                        </m:e>
                      </m:d>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1</m:t>
                          </m:r>
                        </m:num>
                        <m:den>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𝑃</m:t>
                              </m:r>
                            </m:e>
                            <m:sub>
                              <m:r>
                                <m:rPr>
                                  <m:sty m:val="p"/>
                                </m:rPr>
                                <a:rPr lang="en-US" altLang="ja-JP" sz="2700">
                                  <a:latin typeface="Cambria Math" panose="02040503050406030204" pitchFamily="18" charset="0"/>
                                </a:rPr>
                                <m:t>esc</m:t>
                              </m:r>
                            </m:sub>
                          </m:sSub>
                        </m:den>
                      </m:f>
                      <m:sSup>
                        <m:sSupPr>
                          <m:ctrlPr>
                            <a:rPr lang="en-US" altLang="ja-JP" sz="2700" i="1">
                              <a:latin typeface="Cambria Math" panose="02040503050406030204" pitchFamily="18" charset="0"/>
                            </a:rPr>
                          </m:ctrlPr>
                        </m:sSupPr>
                        <m:e>
                          <m:d>
                            <m:dPr>
                              <m:ctrlPr>
                                <a:rPr lang="en-US" altLang="ja-JP" sz="2700" i="1">
                                  <a:latin typeface="Cambria Math" panose="02040503050406030204" pitchFamily="18" charset="0"/>
                                </a:rPr>
                              </m:ctrlPr>
                            </m:dPr>
                            <m:e>
                              <m:f>
                                <m:fPr>
                                  <m:ctrlPr>
                                    <a:rPr lang="en-US" altLang="ja-JP" sz="2700" i="1">
                                      <a:latin typeface="Cambria Math" panose="02040503050406030204" pitchFamily="18" charset="0"/>
                                    </a:rPr>
                                  </m:ctrlPr>
                                </m:fPr>
                                <m:num>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𝐸</m:t>
                                      </m:r>
                                    </m:e>
                                    <m:sub>
                                      <m:r>
                                        <a:rPr lang="en-US" altLang="ja-JP" sz="2700" i="1">
                                          <a:latin typeface="Cambria Math" panose="02040503050406030204" pitchFamily="18" charset="0"/>
                                        </a:rPr>
                                        <m:t>𝑛</m:t>
                                      </m:r>
                                    </m:sub>
                                  </m:sSub>
                                </m:num>
                                <m:den>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𝐸</m:t>
                                      </m:r>
                                    </m:e>
                                    <m:sub>
                                      <m:r>
                                        <a:rPr lang="en-US" altLang="ja-JP" sz="2700" i="1">
                                          <a:latin typeface="Cambria Math" panose="02040503050406030204" pitchFamily="18" charset="0"/>
                                        </a:rPr>
                                        <m:t>0</m:t>
                                      </m:r>
                                    </m:sub>
                                  </m:sSub>
                                </m:den>
                              </m:f>
                            </m:e>
                          </m:d>
                        </m:e>
                        <m:sup>
                          <m:r>
                            <a:rPr lang="en-US" altLang="ja-JP" sz="2700" i="1">
                              <a:latin typeface="Cambria Math" panose="02040503050406030204" pitchFamily="18" charset="0"/>
                            </a:rPr>
                            <m:t>−</m:t>
                          </m:r>
                          <m:acc>
                            <m:accPr>
                              <m:chr m:val="̌"/>
                              <m:ctrlPr>
                                <a:rPr lang="en-US" altLang="ja-JP" sz="2700" i="1">
                                  <a:latin typeface="Cambria Math" panose="02040503050406030204" pitchFamily="18" charset="0"/>
                                </a:rPr>
                              </m:ctrlPr>
                            </m:accPr>
                            <m:e>
                              <m:r>
                                <a:rPr lang="en-US" altLang="ja-JP" sz="2700" i="1">
                                  <a:latin typeface="Cambria Math" panose="02040503050406030204" pitchFamily="18" charset="0"/>
                                </a:rPr>
                                <m:t>𝛾</m:t>
                              </m:r>
                            </m:e>
                          </m:acc>
                        </m:sup>
                      </m:sSup>
                    </m:oMath>
                  </m:oMathPara>
                </a14:m>
                <a:endParaRPr kumimoji="1" lang="ja-JP" altLang="en-US" sz="27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683568" y="1196752"/>
                <a:ext cx="5321457" cy="1528495"/>
              </a:xfrm>
              <a:prstGeom prst="rect">
                <a:avLst/>
              </a:prstGeom>
              <a:blipFill rotWithShape="0">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3578204" y="4352621"/>
                <a:ext cx="8495338" cy="2205412"/>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altLang="ja-JP" sz="3600" i="1">
                          <a:latin typeface="Cambria Math" panose="02040503050406030204" pitchFamily="18" charset="0"/>
                        </a:rPr>
                        <m:t>𝜉</m:t>
                      </m:r>
                      <m:r>
                        <a:rPr kumimoji="1" lang="en-US" altLang="ja-JP" sz="3600" i="1">
                          <a:latin typeface="Cambria Math" panose="02040503050406030204" pitchFamily="18" charset="0"/>
                        </a:rPr>
                        <m:t>≃</m:t>
                      </m:r>
                      <m:f>
                        <m:fPr>
                          <m:ctrlPr>
                            <a:rPr kumimoji="1" lang="en-US" altLang="ja-JP" sz="3600" i="1">
                              <a:latin typeface="Cambria Math" panose="02040503050406030204" pitchFamily="18" charset="0"/>
                            </a:rPr>
                          </m:ctrlPr>
                        </m:fPr>
                        <m:num>
                          <m:r>
                            <a:rPr kumimoji="1" lang="en-US" altLang="ja-JP" sz="3600" i="1">
                              <a:latin typeface="Cambria Math" panose="02040503050406030204" pitchFamily="18" charset="0"/>
                            </a:rPr>
                            <m:t>4</m:t>
                          </m:r>
                          <m:r>
                            <a:rPr kumimoji="1" lang="en-US" altLang="ja-JP" sz="3600" i="1">
                              <a:latin typeface="Cambria Math" panose="02040503050406030204" pitchFamily="18" charset="0"/>
                            </a:rPr>
                            <m:t>𝑣</m:t>
                          </m:r>
                        </m:num>
                        <m:den>
                          <m:r>
                            <a:rPr kumimoji="1" lang="en-US" altLang="ja-JP" sz="3600" i="1">
                              <a:latin typeface="Cambria Math" panose="02040503050406030204" pitchFamily="18" charset="0"/>
                            </a:rPr>
                            <m:t>3</m:t>
                          </m:r>
                          <m:r>
                            <a:rPr kumimoji="1" lang="en-US" altLang="ja-JP" sz="3600" i="1">
                              <a:latin typeface="Cambria Math" panose="02040503050406030204" pitchFamily="18" charset="0"/>
                            </a:rPr>
                            <m:t>𝑐</m:t>
                          </m:r>
                        </m:den>
                      </m:f>
                      <m:r>
                        <a:rPr kumimoji="1" lang="en-US" altLang="ja-JP" sz="3600" i="1">
                          <a:latin typeface="Cambria Math" panose="02040503050406030204" pitchFamily="18" charset="0"/>
                        </a:rPr>
                        <m:t>≪1,</m:t>
                      </m:r>
                      <m:sSub>
                        <m:sSubPr>
                          <m:ctrlPr>
                            <a:rPr kumimoji="1" lang="en-US" altLang="ja-JP" sz="3600" i="1">
                              <a:latin typeface="Cambria Math" panose="02040503050406030204" pitchFamily="18" charset="0"/>
                            </a:rPr>
                          </m:ctrlPr>
                        </m:sSubPr>
                        <m:e>
                          <m:r>
                            <a:rPr lang="ja-JP" altLang="en-US" sz="3600" i="1">
                              <a:latin typeface="Cambria Math" panose="02040503050406030204" pitchFamily="18" charset="0"/>
                            </a:rPr>
                            <m:t>𝑃</m:t>
                          </m:r>
                        </m:e>
                        <m:sub>
                          <m:r>
                            <a:rPr lang="en-US" altLang="ja-JP" sz="3600" i="1">
                              <a:latin typeface="Cambria Math" panose="02040503050406030204" pitchFamily="18" charset="0"/>
                            </a:rPr>
                            <m:t>𝑒𝑠𝑐</m:t>
                          </m:r>
                        </m:sub>
                      </m:sSub>
                      <m:r>
                        <a:rPr lang="en-US" altLang="ja-JP" sz="3600" i="1">
                          <a:latin typeface="Cambria Math" panose="02040503050406030204" pitchFamily="18" charset="0"/>
                        </a:rPr>
                        <m:t>=</m:t>
                      </m:r>
                      <m:f>
                        <m:fPr>
                          <m:ctrlPr>
                            <a:rPr lang="en-US" altLang="ja-JP" sz="3600" i="1">
                              <a:latin typeface="Cambria Math" panose="02040503050406030204" pitchFamily="18" charset="0"/>
                            </a:rPr>
                          </m:ctrlPr>
                        </m:fPr>
                        <m:num>
                          <m:r>
                            <a:rPr lang="en-US" altLang="ja-JP" sz="3600" i="1">
                              <a:latin typeface="Cambria Math" panose="02040503050406030204" pitchFamily="18" charset="0"/>
                            </a:rPr>
                            <m:t>4</m:t>
                          </m:r>
                          <m:r>
                            <a:rPr lang="en-US" altLang="ja-JP" sz="3600" i="1">
                              <a:latin typeface="Cambria Math" panose="02040503050406030204" pitchFamily="18" charset="0"/>
                            </a:rPr>
                            <m:t>𝑣</m:t>
                          </m:r>
                        </m:num>
                        <m:den>
                          <m:r>
                            <a:rPr lang="en-US" altLang="ja-JP" sz="3600" i="1">
                              <a:latin typeface="Cambria Math" panose="02040503050406030204" pitchFamily="18" charset="0"/>
                            </a:rPr>
                            <m:t>3</m:t>
                          </m:r>
                          <m:r>
                            <a:rPr lang="en-US" altLang="ja-JP" sz="3600" i="1">
                              <a:latin typeface="Cambria Math" panose="02040503050406030204" pitchFamily="18" charset="0"/>
                            </a:rPr>
                            <m:t>𝑐</m:t>
                          </m:r>
                        </m:den>
                      </m:f>
                      <m:r>
                        <a:rPr lang="en-US" altLang="ja-JP" sz="3600" i="1">
                          <a:latin typeface="Cambria Math" panose="02040503050406030204" pitchFamily="18" charset="0"/>
                        </a:rPr>
                        <m:t>≪1→</m:t>
                      </m:r>
                      <m:acc>
                        <m:accPr>
                          <m:chr m:val="̌"/>
                          <m:ctrlPr>
                            <a:rPr lang="ja-JP" altLang="en-US" sz="3600" i="1">
                              <a:latin typeface="Cambria Math" panose="02040503050406030204" pitchFamily="18" charset="0"/>
                            </a:rPr>
                          </m:ctrlPr>
                        </m:accPr>
                        <m:e>
                          <m:r>
                            <a:rPr lang="ja-JP" altLang="en-US" sz="3600" i="1">
                              <a:latin typeface="Cambria Math" panose="02040503050406030204" pitchFamily="18" charset="0"/>
                            </a:rPr>
                            <m:t>𝛾</m:t>
                          </m:r>
                        </m:e>
                      </m:acc>
                      <m:r>
                        <a:rPr lang="en-US" altLang="ja-JP" sz="3600" i="1">
                          <a:latin typeface="Cambria Math" panose="02040503050406030204" pitchFamily="18" charset="0"/>
                        </a:rPr>
                        <m:t>≃</m:t>
                      </m:r>
                      <m:f>
                        <m:fPr>
                          <m:ctrlPr>
                            <a:rPr lang="en-US" altLang="ja-JP" sz="3600" i="1">
                              <a:latin typeface="Cambria Math" panose="02040503050406030204" pitchFamily="18" charset="0"/>
                            </a:rPr>
                          </m:ctrlPr>
                        </m:fPr>
                        <m:num>
                          <m:sSub>
                            <m:sSubPr>
                              <m:ctrlPr>
                                <a:rPr lang="en-US" altLang="ja-JP" sz="3600" i="1">
                                  <a:latin typeface="Cambria Math" panose="02040503050406030204" pitchFamily="18" charset="0"/>
                                </a:rPr>
                              </m:ctrlPr>
                            </m:sSubPr>
                            <m:e>
                              <m:r>
                                <a:rPr lang="ja-JP" altLang="en-US" sz="3600" i="1">
                                  <a:latin typeface="Cambria Math" panose="02040503050406030204" pitchFamily="18" charset="0"/>
                                </a:rPr>
                                <m:t>𝑃</m:t>
                              </m:r>
                            </m:e>
                            <m:sub>
                              <m:r>
                                <a:rPr lang="en-US" altLang="ja-JP" sz="3600" i="1">
                                  <a:latin typeface="Cambria Math" panose="02040503050406030204" pitchFamily="18" charset="0"/>
                                </a:rPr>
                                <m:t>𝑒𝑠𝑐</m:t>
                              </m:r>
                            </m:sub>
                          </m:sSub>
                        </m:num>
                        <m:den>
                          <m:r>
                            <a:rPr lang="en-US" altLang="ja-JP" sz="3600" i="1">
                              <a:latin typeface="Cambria Math" panose="02040503050406030204" pitchFamily="18" charset="0"/>
                            </a:rPr>
                            <m:t>𝜉</m:t>
                          </m:r>
                        </m:den>
                      </m:f>
                      <m:r>
                        <a:rPr lang="en-US" altLang="ja-JP" sz="3600" i="1">
                          <a:latin typeface="Cambria Math" panose="02040503050406030204" pitchFamily="18" charset="0"/>
                        </a:rPr>
                        <m:t>=1</m:t>
                      </m:r>
                    </m:oMath>
                  </m:oMathPara>
                </a14:m>
                <a:endParaRPr lang="en-US" altLang="ja-JP" sz="3600" dirty="0"/>
              </a:p>
              <a:p>
                <a:pPr algn="ctr"/>
                <a14:m>
                  <m:oMathPara xmlns:m="http://schemas.openxmlformats.org/officeDocument/2006/math">
                    <m:oMathParaPr>
                      <m:jc m:val="centerGroup"/>
                    </m:oMathParaPr>
                    <m:oMath xmlns:m="http://schemas.openxmlformats.org/officeDocument/2006/math">
                      <m:r>
                        <a:rPr kumimoji="1" lang="en-US" altLang="ja-JP" sz="3600" i="1">
                          <a:latin typeface="Cambria Math" panose="02040503050406030204" pitchFamily="18" charset="0"/>
                        </a:rPr>
                        <m:t>𝑛</m:t>
                      </m:r>
                      <m:d>
                        <m:dPr>
                          <m:ctrlPr>
                            <a:rPr kumimoji="1" lang="en-US" altLang="ja-JP" sz="3600" i="1">
                              <a:latin typeface="Cambria Math" panose="02040503050406030204" pitchFamily="18" charset="0"/>
                            </a:rPr>
                          </m:ctrlPr>
                        </m:dPr>
                        <m:e>
                          <m:r>
                            <a:rPr kumimoji="1" lang="en-US" altLang="ja-JP" sz="3600" i="1">
                              <a:latin typeface="Cambria Math" panose="02040503050406030204" pitchFamily="18" charset="0"/>
                            </a:rPr>
                            <m:t>𝐸</m:t>
                          </m:r>
                        </m:e>
                      </m:d>
                      <m:r>
                        <a:rPr kumimoji="1" lang="en-US" altLang="ja-JP" sz="3600" i="1">
                          <a:latin typeface="Cambria Math" panose="02040503050406030204" pitchFamily="18" charset="0"/>
                        </a:rPr>
                        <m:t>=</m:t>
                      </m:r>
                      <m:f>
                        <m:fPr>
                          <m:ctrlPr>
                            <a:rPr kumimoji="1" lang="en-US" altLang="ja-JP" sz="3600" i="1">
                              <a:latin typeface="Cambria Math" panose="02040503050406030204" pitchFamily="18" charset="0"/>
                            </a:rPr>
                          </m:ctrlPr>
                        </m:fPr>
                        <m:num>
                          <m:r>
                            <a:rPr kumimoji="1" lang="en-US" altLang="ja-JP" sz="3600" i="1">
                              <a:latin typeface="Cambria Math" panose="02040503050406030204" pitchFamily="18" charset="0"/>
                            </a:rPr>
                            <m:t>𝑑</m:t>
                          </m:r>
                          <m:r>
                            <a:rPr lang="en-US" altLang="ja-JP" sz="3600" i="1">
                              <a:latin typeface="Cambria Math" panose="02040503050406030204" pitchFamily="18" charset="0"/>
                            </a:rPr>
                            <m:t>𝑁</m:t>
                          </m:r>
                          <m:d>
                            <m:dPr>
                              <m:ctrlPr>
                                <a:rPr lang="en-US" altLang="ja-JP" sz="3600" i="1">
                                  <a:latin typeface="Cambria Math" panose="02040503050406030204" pitchFamily="18" charset="0"/>
                                </a:rPr>
                              </m:ctrlPr>
                            </m:dPr>
                            <m:e>
                              <m:r>
                                <a:rPr lang="en-US" altLang="ja-JP" sz="3600" i="1">
                                  <a:latin typeface="Cambria Math" panose="02040503050406030204" pitchFamily="18" charset="0"/>
                                </a:rPr>
                                <m:t>&gt;</m:t>
                              </m:r>
                              <m:r>
                                <a:rPr lang="en-US" altLang="ja-JP" sz="3600" i="1">
                                  <a:latin typeface="Cambria Math" panose="02040503050406030204" pitchFamily="18" charset="0"/>
                                </a:rPr>
                                <m:t>𝐸</m:t>
                              </m:r>
                            </m:e>
                          </m:d>
                        </m:num>
                        <m:den>
                          <m:r>
                            <a:rPr kumimoji="1" lang="en-US" altLang="ja-JP" sz="3600" i="1">
                              <a:latin typeface="Cambria Math" panose="02040503050406030204" pitchFamily="18" charset="0"/>
                            </a:rPr>
                            <m:t>𝑑𝐸</m:t>
                          </m:r>
                        </m:den>
                      </m:f>
                      <m:r>
                        <a:rPr kumimoji="1" lang="en-US" altLang="ja-JP" sz="3600" i="1">
                          <a:latin typeface="Cambria Math" panose="02040503050406030204" pitchFamily="18" charset="0"/>
                        </a:rPr>
                        <m:t>∝</m:t>
                      </m:r>
                      <m:sSup>
                        <m:sSupPr>
                          <m:ctrlPr>
                            <a:rPr kumimoji="1" lang="en-US" altLang="ja-JP" sz="3600" i="1">
                              <a:latin typeface="Cambria Math" panose="02040503050406030204" pitchFamily="18" charset="0"/>
                            </a:rPr>
                          </m:ctrlPr>
                        </m:sSupPr>
                        <m:e>
                          <m:r>
                            <a:rPr kumimoji="1" lang="en-US" altLang="ja-JP" sz="3600" i="1">
                              <a:latin typeface="Cambria Math" panose="02040503050406030204" pitchFamily="18" charset="0"/>
                            </a:rPr>
                            <m:t>𝐸</m:t>
                          </m:r>
                        </m:e>
                        <m:sup>
                          <m:r>
                            <a:rPr kumimoji="1" lang="en-US" altLang="ja-JP" sz="3600" i="1">
                              <a:latin typeface="Cambria Math" panose="02040503050406030204" pitchFamily="18" charset="0"/>
                            </a:rPr>
                            <m:t>−1−</m:t>
                          </m:r>
                          <m:acc>
                            <m:accPr>
                              <m:chr m:val="̌"/>
                              <m:ctrlPr>
                                <a:rPr lang="ja-JP" altLang="en-US" sz="3600" i="1">
                                  <a:latin typeface="Cambria Math" panose="02040503050406030204" pitchFamily="18" charset="0"/>
                                </a:rPr>
                              </m:ctrlPr>
                            </m:accPr>
                            <m:e>
                              <m:r>
                                <a:rPr lang="ja-JP" altLang="en-US" sz="3600" i="1">
                                  <a:latin typeface="Cambria Math" panose="02040503050406030204" pitchFamily="18" charset="0"/>
                                </a:rPr>
                                <m:t>𝛾</m:t>
                              </m:r>
                            </m:e>
                          </m:acc>
                        </m:sup>
                      </m:sSup>
                      <m:r>
                        <a:rPr kumimoji="1" lang="en-US" altLang="ja-JP" sz="3600" i="1">
                          <a:latin typeface="Cambria Math" panose="02040503050406030204" pitchFamily="18" charset="0"/>
                        </a:rPr>
                        <m:t>=</m:t>
                      </m:r>
                      <m:sSup>
                        <m:sSupPr>
                          <m:ctrlPr>
                            <a:rPr kumimoji="1" lang="en-US" altLang="ja-JP" sz="3600" i="1">
                              <a:latin typeface="Cambria Math" panose="02040503050406030204" pitchFamily="18" charset="0"/>
                            </a:rPr>
                          </m:ctrlPr>
                        </m:sSupPr>
                        <m:e>
                          <m:r>
                            <a:rPr kumimoji="1" lang="en-US" altLang="ja-JP" sz="3600" i="1">
                              <a:latin typeface="Cambria Math" panose="02040503050406030204" pitchFamily="18" charset="0"/>
                            </a:rPr>
                            <m:t>𝐸</m:t>
                          </m:r>
                        </m:e>
                        <m:sup>
                          <m:r>
                            <a:rPr kumimoji="1" lang="en-US" altLang="ja-JP" sz="3600" i="1">
                              <a:latin typeface="Cambria Math" panose="02040503050406030204" pitchFamily="18" charset="0"/>
                            </a:rPr>
                            <m:t>−2</m:t>
                          </m:r>
                        </m:sup>
                      </m:sSup>
                    </m:oMath>
                  </m:oMathPara>
                </a14:m>
                <a:endParaRPr kumimoji="1" lang="ja-JP" altLang="en-US" sz="36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863588" y="2902195"/>
                <a:ext cx="5659049" cy="1470274"/>
              </a:xfrm>
              <a:prstGeom prst="rect">
                <a:avLst/>
              </a:prstGeom>
              <a:blipFill rotWithShape="0">
                <a:blip r:embed="rId3"/>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6301622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nuFnu</a:t>
            </a:r>
            <a:r>
              <a:rPr kumimoji="1" lang="en-US" altLang="ja-JP" dirty="0" smtClean="0"/>
              <a:t>-Plot</a:t>
            </a:r>
            <a:endParaRPr kumimoji="1" lang="ja-JP" altLang="en-US" dirty="0"/>
          </a:p>
        </p:txBody>
      </p:sp>
      <mc:AlternateContent xmlns:mc="http://schemas.openxmlformats.org/markup-compatibility/2006" xmlns:a14="http://schemas.microsoft.com/office/drawing/2010/main">
        <mc:Choice Requires="a14">
          <p:sp>
            <p:nvSpPr>
              <p:cNvPr id="3" name="テキスト ボックス 2"/>
              <p:cNvSpPr txBox="1"/>
              <p:nvPr/>
            </p:nvSpPr>
            <p:spPr>
              <a:xfrm>
                <a:off x="736270" y="1745673"/>
                <a:ext cx="13732542" cy="6173485"/>
              </a:xfrm>
              <a:prstGeom prst="rect">
                <a:avLst/>
              </a:prstGeom>
              <a:noFill/>
            </p:spPr>
            <p:txBody>
              <a:bodyPr wrap="none" rtlCol="0">
                <a:spAutoFit/>
              </a:bodyPr>
              <a:lstStyle/>
              <a:p>
                <a:r>
                  <a:rPr kumimoji="1" lang="ja-JP" altLang="en-US" sz="3200" dirty="0" smtClean="0"/>
                  <a:t>検出・存在する粒子の単位エネルギーあたりの数：</a:t>
                </a:r>
                <a14:m>
                  <m:oMath xmlns:m="http://schemas.openxmlformats.org/officeDocument/2006/math">
                    <m:r>
                      <a:rPr kumimoji="1" lang="en-US" altLang="ja-JP" sz="3200" b="0" i="1" smtClean="0">
                        <a:latin typeface="Cambria Math" panose="02040503050406030204" pitchFamily="18" charset="0"/>
                      </a:rPr>
                      <m:t>𝑛</m:t>
                    </m:r>
                    <m:d>
                      <m:dPr>
                        <m:ctrlPr>
                          <a:rPr kumimoji="1" lang="en-US" altLang="ja-JP" sz="3200" b="0" i="1" smtClean="0">
                            <a:latin typeface="Cambria Math" panose="02040503050406030204" pitchFamily="18" charset="0"/>
                          </a:rPr>
                        </m:ctrlPr>
                      </m:dPr>
                      <m:e>
                        <m:r>
                          <a:rPr kumimoji="1" lang="en-US" altLang="ja-JP" sz="3200" b="0" i="1" smtClean="0">
                            <a:latin typeface="Cambria Math" panose="02040503050406030204" pitchFamily="18" charset="0"/>
                          </a:rPr>
                          <m:t>𝐸</m:t>
                        </m:r>
                      </m:e>
                    </m:d>
                    <m:r>
                      <a:rPr kumimoji="1" lang="en-US" altLang="ja-JP" sz="3200" b="0" i="1" smtClean="0">
                        <a:latin typeface="Cambria Math" panose="02040503050406030204" pitchFamily="18" charset="0"/>
                      </a:rPr>
                      <m:t> </m:t>
                    </m:r>
                    <m:r>
                      <m:rPr>
                        <m:sty m:val="p"/>
                      </m:rPr>
                      <a:rPr kumimoji="1" lang="en-US" altLang="ja-JP" sz="3200" b="0" i="0" smtClean="0">
                        <a:latin typeface="Cambria Math" panose="02040503050406030204" pitchFamily="18" charset="0"/>
                      </a:rPr>
                      <m:t>particles</m:t>
                    </m:r>
                    <m:r>
                      <a:rPr kumimoji="1" lang="en-US" altLang="ja-JP" sz="3200" b="0" i="0" smtClean="0">
                        <a:latin typeface="Cambria Math" panose="02040503050406030204" pitchFamily="18" charset="0"/>
                      </a:rPr>
                      <m:t>/</m:t>
                    </m:r>
                    <m:r>
                      <m:rPr>
                        <m:sty m:val="p"/>
                      </m:rPr>
                      <a:rPr kumimoji="1" lang="en-US" altLang="ja-JP" sz="3200" b="0" i="0" smtClean="0">
                        <a:latin typeface="Cambria Math" panose="02040503050406030204" pitchFamily="18" charset="0"/>
                      </a:rPr>
                      <m:t>eV</m:t>
                    </m:r>
                  </m:oMath>
                </a14:m>
                <a:endParaRPr kumimoji="1" lang="en-US" altLang="ja-JP" sz="3200" dirty="0" smtClean="0"/>
              </a:p>
              <a:p>
                <a:r>
                  <a:rPr kumimoji="1" lang="ja-JP" altLang="en-US" sz="3200" dirty="0" smtClean="0"/>
                  <a:t>同じく単位エネルギーあたりのエネルギー：</a:t>
                </a:r>
                <a14:m>
                  <m:oMath xmlns:m="http://schemas.openxmlformats.org/officeDocument/2006/math">
                    <m:r>
                      <a:rPr kumimoji="1" lang="en-US" altLang="ja-JP" sz="3200" b="0" i="1" smtClean="0">
                        <a:latin typeface="Cambria Math" panose="02040503050406030204" pitchFamily="18" charset="0"/>
                      </a:rPr>
                      <m:t>𝐸𝑛</m:t>
                    </m:r>
                    <m:d>
                      <m:dPr>
                        <m:ctrlPr>
                          <a:rPr kumimoji="1" lang="en-US" altLang="ja-JP" sz="3200" b="0" i="1" smtClean="0">
                            <a:latin typeface="Cambria Math" panose="02040503050406030204" pitchFamily="18" charset="0"/>
                          </a:rPr>
                        </m:ctrlPr>
                      </m:dPr>
                      <m:e>
                        <m:r>
                          <a:rPr kumimoji="1" lang="en-US" altLang="ja-JP" sz="3200" b="0" i="1" smtClean="0">
                            <a:latin typeface="Cambria Math" panose="02040503050406030204" pitchFamily="18" charset="0"/>
                          </a:rPr>
                          <m:t>𝐸</m:t>
                        </m:r>
                      </m:e>
                    </m:d>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𝐹</m:t>
                    </m:r>
                    <m:d>
                      <m:dPr>
                        <m:ctrlPr>
                          <a:rPr kumimoji="1" lang="en-US" altLang="ja-JP" sz="3200" b="0" i="1" smtClean="0">
                            <a:latin typeface="Cambria Math" panose="02040503050406030204" pitchFamily="18" charset="0"/>
                          </a:rPr>
                        </m:ctrlPr>
                      </m:dPr>
                      <m:e>
                        <m:r>
                          <a:rPr kumimoji="1" lang="en-US" altLang="ja-JP" sz="3200" b="0" i="1" smtClean="0">
                            <a:latin typeface="Cambria Math" panose="02040503050406030204" pitchFamily="18" charset="0"/>
                          </a:rPr>
                          <m:t>𝐸</m:t>
                        </m:r>
                      </m:e>
                    </m:d>
                    <m:r>
                      <a:rPr kumimoji="1" lang="en-US" altLang="ja-JP" sz="3200" b="0" i="1" smtClean="0">
                        <a:latin typeface="Cambria Math" panose="02040503050406030204" pitchFamily="18" charset="0"/>
                      </a:rPr>
                      <m:t> </m:t>
                    </m:r>
                    <m:r>
                      <m:rPr>
                        <m:sty m:val="p"/>
                      </m:rPr>
                      <a:rPr kumimoji="1" lang="en-US" altLang="ja-JP" sz="3200" b="0" i="0" smtClean="0">
                        <a:latin typeface="Cambria Math" panose="02040503050406030204" pitchFamily="18" charset="0"/>
                      </a:rPr>
                      <m:t>energy</m:t>
                    </m:r>
                    <m:r>
                      <a:rPr kumimoji="1" lang="en-US" altLang="ja-JP" sz="3200" b="0" i="0" smtClean="0">
                        <a:latin typeface="Cambria Math" panose="02040503050406030204" pitchFamily="18" charset="0"/>
                      </a:rPr>
                      <m:t>/</m:t>
                    </m:r>
                    <m:r>
                      <m:rPr>
                        <m:sty m:val="p"/>
                      </m:rPr>
                      <a:rPr kumimoji="1" lang="en-US" altLang="ja-JP" sz="3200" b="0" i="0" smtClean="0">
                        <a:latin typeface="Cambria Math" panose="02040503050406030204" pitchFamily="18" charset="0"/>
                      </a:rPr>
                      <m:t>eV</m:t>
                    </m:r>
                  </m:oMath>
                </a14:m>
                <a:r>
                  <a:rPr kumimoji="1" lang="en-US" altLang="ja-JP" sz="3200" dirty="0" smtClean="0"/>
                  <a:t> </a:t>
                </a:r>
                <a:r>
                  <a:rPr kumimoji="1" lang="ja-JP" altLang="en-US" sz="3200" dirty="0" smtClean="0"/>
                  <a:t>（無次元）</a:t>
                </a:r>
                <a:endParaRPr kumimoji="1" lang="en-US" altLang="ja-JP" sz="3200" dirty="0" smtClean="0"/>
              </a:p>
              <a:p>
                <a:endParaRPr kumimoji="1" lang="en-US" altLang="ja-JP" sz="3200" dirty="0"/>
              </a:p>
              <a:p>
                <a:r>
                  <a:rPr kumimoji="1" lang="ja-JP" altLang="en-US" sz="3200" dirty="0" smtClean="0"/>
                  <a:t>全エネルギーは積分して、</a:t>
                </a:r>
                <a14:m>
                  <m:oMath xmlns:m="http://schemas.openxmlformats.org/officeDocument/2006/math">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𝐹</m:t>
                    </m:r>
                    <m:d>
                      <m:dPr>
                        <m:ctrlPr>
                          <a:rPr kumimoji="1" lang="en-US" altLang="ja-JP" sz="3200" b="0" i="1" smtClean="0">
                            <a:latin typeface="Cambria Math" panose="02040503050406030204" pitchFamily="18" charset="0"/>
                          </a:rPr>
                        </m:ctrlPr>
                      </m:dPr>
                      <m:e>
                        <m:r>
                          <a:rPr kumimoji="1" lang="en-US" altLang="ja-JP" sz="3200" b="0" i="1" smtClean="0">
                            <a:latin typeface="Cambria Math" panose="02040503050406030204" pitchFamily="18" charset="0"/>
                          </a:rPr>
                          <m:t>𝐸</m:t>
                        </m:r>
                      </m:e>
                    </m:d>
                    <m:r>
                      <a:rPr kumimoji="1" lang="en-US" altLang="ja-JP" sz="3200" b="0" i="1" smtClean="0">
                        <a:latin typeface="Cambria Math" panose="02040503050406030204" pitchFamily="18" charset="0"/>
                      </a:rPr>
                      <m:t>𝑑𝐸</m:t>
                    </m:r>
                  </m:oMath>
                </a14:m>
                <a:endParaRPr kumimoji="1" lang="en-US" altLang="ja-JP" sz="3200" dirty="0" smtClean="0"/>
              </a:p>
              <a:p>
                <a:endParaRPr kumimoji="1" lang="en-US" altLang="ja-JP" sz="3200" dirty="0" smtClean="0"/>
              </a:p>
              <a:p>
                <a:r>
                  <a:rPr kumimoji="1" lang="ja-JP" altLang="en-US" sz="3200" dirty="0"/>
                  <a:t>ベキ乗</a:t>
                </a:r>
                <a:r>
                  <a:rPr kumimoji="1" lang="ja-JP" altLang="en-US" sz="3200" dirty="0" smtClean="0"/>
                  <a:t>分布を仮定：</a:t>
                </a:r>
                <a14:m>
                  <m:oMath xmlns:m="http://schemas.openxmlformats.org/officeDocument/2006/math">
                    <m:r>
                      <a:rPr kumimoji="1" lang="en-US" altLang="ja-JP" sz="3200" b="0" i="1" smtClean="0">
                        <a:latin typeface="Cambria Math" panose="02040503050406030204" pitchFamily="18" charset="0"/>
                      </a:rPr>
                      <m:t>𝑛</m:t>
                    </m:r>
                    <m:d>
                      <m:dPr>
                        <m:ctrlPr>
                          <a:rPr kumimoji="1" lang="en-US" altLang="ja-JP" sz="3200" b="0" i="1" smtClean="0">
                            <a:latin typeface="Cambria Math" panose="02040503050406030204" pitchFamily="18" charset="0"/>
                          </a:rPr>
                        </m:ctrlPr>
                      </m:dPr>
                      <m:e>
                        <m:r>
                          <a:rPr kumimoji="1" lang="en-US" altLang="ja-JP" sz="3200" b="0" i="1" smtClean="0">
                            <a:latin typeface="Cambria Math" panose="02040503050406030204" pitchFamily="18" charset="0"/>
                          </a:rPr>
                          <m:t>𝐸</m:t>
                        </m:r>
                      </m:e>
                    </m:d>
                    <m:r>
                      <a:rPr kumimoji="1" lang="en-US" altLang="ja-JP" sz="3200" b="0" i="1" smtClean="0">
                        <a:latin typeface="Cambria Math" panose="02040503050406030204" pitchFamily="18" charset="0"/>
                      </a:rPr>
                      <m:t>∝</m:t>
                    </m:r>
                    <m:sSup>
                      <m:sSupPr>
                        <m:ctrlPr>
                          <a:rPr kumimoji="1" lang="en-US" altLang="ja-JP" sz="3200" b="0" i="1" smtClean="0">
                            <a:latin typeface="Cambria Math" panose="02040503050406030204" pitchFamily="18" charset="0"/>
                          </a:rPr>
                        </m:ctrlPr>
                      </m:sSupPr>
                      <m:e>
                        <m:r>
                          <a:rPr kumimoji="1" lang="en-US" altLang="ja-JP" sz="3200" b="0" i="1" smtClean="0">
                            <a:latin typeface="Cambria Math" panose="02040503050406030204" pitchFamily="18" charset="0"/>
                          </a:rPr>
                          <m:t>𝐸</m:t>
                        </m:r>
                      </m:e>
                      <m:sup>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𝑝</m:t>
                        </m:r>
                      </m:sup>
                    </m:sSup>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𝐹</m:t>
                    </m:r>
                    <m:d>
                      <m:dPr>
                        <m:ctrlPr>
                          <a:rPr kumimoji="1" lang="en-US" altLang="ja-JP" sz="3200" b="0" i="1" smtClean="0">
                            <a:latin typeface="Cambria Math" panose="02040503050406030204" pitchFamily="18" charset="0"/>
                          </a:rPr>
                        </m:ctrlPr>
                      </m:dPr>
                      <m:e>
                        <m:r>
                          <a:rPr kumimoji="1" lang="en-US" altLang="ja-JP" sz="3200" b="0" i="1" smtClean="0">
                            <a:latin typeface="Cambria Math" panose="02040503050406030204" pitchFamily="18" charset="0"/>
                          </a:rPr>
                          <m:t>𝐸</m:t>
                        </m:r>
                      </m:e>
                    </m:d>
                    <m:r>
                      <a:rPr kumimoji="1" lang="en-US" altLang="ja-JP" sz="3200" b="0" i="1" smtClean="0">
                        <a:latin typeface="Cambria Math" panose="02040503050406030204" pitchFamily="18" charset="0"/>
                      </a:rPr>
                      <m:t>∝</m:t>
                    </m:r>
                    <m:sSup>
                      <m:sSupPr>
                        <m:ctrlPr>
                          <a:rPr kumimoji="1" lang="en-US" altLang="ja-JP" sz="3200" b="0" i="1" smtClean="0">
                            <a:latin typeface="Cambria Math" panose="02040503050406030204" pitchFamily="18" charset="0"/>
                          </a:rPr>
                        </m:ctrlPr>
                      </m:sSupPr>
                      <m:e>
                        <m:r>
                          <a:rPr kumimoji="1" lang="en-US" altLang="ja-JP" sz="3200" b="0" i="1" smtClean="0">
                            <a:latin typeface="Cambria Math" panose="02040503050406030204" pitchFamily="18" charset="0"/>
                          </a:rPr>
                          <m:t>𝐸</m:t>
                        </m:r>
                      </m:e>
                      <m:sup>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𝑝</m:t>
                        </m:r>
                        <m:r>
                          <a:rPr kumimoji="1" lang="en-US" altLang="ja-JP" sz="3200" b="0" i="1" smtClean="0">
                            <a:latin typeface="Cambria Math" panose="02040503050406030204" pitchFamily="18" charset="0"/>
                          </a:rPr>
                          <m:t>+1</m:t>
                        </m:r>
                      </m:sup>
                    </m:sSup>
                  </m:oMath>
                </a14:m>
                <a:endParaRPr kumimoji="1" lang="en-US" altLang="ja-JP" sz="3200" dirty="0" smtClean="0"/>
              </a:p>
              <a:p>
                <a:pPr/>
                <a14:m>
                  <m:oMathPara xmlns:m="http://schemas.openxmlformats.org/officeDocument/2006/math">
                    <m:oMathParaPr>
                      <m:jc m:val="centerGroup"/>
                    </m:oMathParaPr>
                    <m:oMath xmlns:m="http://schemas.openxmlformats.org/officeDocument/2006/math">
                      <m:r>
                        <a:rPr kumimoji="1" lang="en-US" altLang="ja-JP" sz="3200" i="1">
                          <a:latin typeface="Cambria Math" panose="02040503050406030204" pitchFamily="18" charset="0"/>
                        </a:rPr>
                        <m:t>𝑝</m:t>
                      </m:r>
                      <m:r>
                        <a:rPr kumimoji="1" lang="en-US" altLang="ja-JP" sz="3200" i="1">
                          <a:latin typeface="Cambria Math" panose="02040503050406030204" pitchFamily="18" charset="0"/>
                        </a:rPr>
                        <m:t>&gt;2→∫</m:t>
                      </m:r>
                      <m:r>
                        <a:rPr kumimoji="1" lang="en-US" altLang="ja-JP" sz="3200" i="1">
                          <a:latin typeface="Cambria Math" panose="02040503050406030204" pitchFamily="18" charset="0"/>
                        </a:rPr>
                        <m:t>𝐹</m:t>
                      </m:r>
                      <m:d>
                        <m:dPr>
                          <m:ctrlPr>
                            <a:rPr kumimoji="1" lang="en-US" altLang="ja-JP" sz="3200" i="1">
                              <a:latin typeface="Cambria Math" panose="02040503050406030204" pitchFamily="18" charset="0"/>
                            </a:rPr>
                          </m:ctrlPr>
                        </m:dPr>
                        <m:e>
                          <m:r>
                            <a:rPr kumimoji="1" lang="en-US" altLang="ja-JP" sz="3200" i="1">
                              <a:latin typeface="Cambria Math" panose="02040503050406030204" pitchFamily="18" charset="0"/>
                            </a:rPr>
                            <m:t>𝐸</m:t>
                          </m:r>
                        </m:e>
                      </m:d>
                      <m:r>
                        <a:rPr kumimoji="1" lang="en-US" altLang="ja-JP" sz="3200" i="1">
                          <a:latin typeface="Cambria Math" panose="02040503050406030204" pitchFamily="18" charset="0"/>
                        </a:rPr>
                        <m:t>𝑑𝐸</m:t>
                      </m:r>
                      <m:r>
                        <a:rPr kumimoji="1" lang="en-US" altLang="ja-JP" sz="3200" b="0" i="1" smtClean="0">
                          <a:latin typeface="Cambria Math" panose="02040503050406030204" pitchFamily="18" charset="0"/>
                        </a:rPr>
                        <m:t>≃</m:t>
                      </m:r>
                      <m:f>
                        <m:fPr>
                          <m:ctrlPr>
                            <a:rPr kumimoji="1" lang="en-US" altLang="ja-JP" sz="3200" b="0" i="1" smtClean="0">
                              <a:latin typeface="Cambria Math" panose="02040503050406030204" pitchFamily="18" charset="0"/>
                            </a:rPr>
                          </m:ctrlPr>
                        </m:fPr>
                        <m:num>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𝐸</m:t>
                              </m:r>
                            </m:e>
                            <m:sub>
                              <m:r>
                                <m:rPr>
                                  <m:sty m:val="p"/>
                                </m:rPr>
                                <a:rPr kumimoji="1" lang="en-US" altLang="ja-JP" sz="3200" b="0" i="1" smtClean="0">
                                  <a:latin typeface="Cambria Math" panose="02040503050406030204" pitchFamily="18" charset="0"/>
                                </a:rPr>
                                <m:t>min</m:t>
                              </m:r>
                            </m:sub>
                          </m:sSub>
                          <m:r>
                            <a:rPr kumimoji="1" lang="en-US" altLang="ja-JP" sz="3200" b="0" i="1" smtClean="0">
                              <a:latin typeface="Cambria Math" panose="02040503050406030204" pitchFamily="18" charset="0"/>
                            </a:rPr>
                            <m:t>𝐹</m:t>
                          </m:r>
                          <m:r>
                            <a:rPr kumimoji="1" lang="en-US" altLang="ja-JP" sz="3200" b="0" i="1" smtClean="0">
                              <a:latin typeface="Cambria Math" panose="02040503050406030204" pitchFamily="18" charset="0"/>
                            </a:rPr>
                            <m:t>(</m:t>
                          </m:r>
                          <m:sSub>
                            <m:sSubPr>
                              <m:ctrlPr>
                                <a:rPr kumimoji="1" lang="en-US" altLang="ja-JP" sz="3200" i="1">
                                  <a:latin typeface="Cambria Math" panose="02040503050406030204" pitchFamily="18" charset="0"/>
                                </a:rPr>
                              </m:ctrlPr>
                            </m:sSubPr>
                            <m:e>
                              <m:r>
                                <a:rPr kumimoji="1" lang="en-US" altLang="ja-JP" sz="3200" i="1">
                                  <a:latin typeface="Cambria Math" panose="02040503050406030204" pitchFamily="18" charset="0"/>
                                </a:rPr>
                                <m:t>𝐸</m:t>
                              </m:r>
                            </m:e>
                            <m:sub>
                              <m:r>
                                <m:rPr>
                                  <m:sty m:val="p"/>
                                </m:rPr>
                                <a:rPr kumimoji="1" lang="en-US" altLang="ja-JP" sz="3200" i="1">
                                  <a:latin typeface="Cambria Math" panose="02040503050406030204" pitchFamily="18" charset="0"/>
                                </a:rPr>
                                <m:t>min</m:t>
                              </m:r>
                            </m:sub>
                          </m:sSub>
                          <m:r>
                            <a:rPr kumimoji="1" lang="en-US" altLang="ja-JP" sz="3200" b="0" i="1" smtClean="0">
                              <a:latin typeface="Cambria Math" panose="02040503050406030204" pitchFamily="18" charset="0"/>
                            </a:rPr>
                            <m:t>)</m:t>
                          </m:r>
                        </m:num>
                        <m:den>
                          <m:r>
                            <a:rPr kumimoji="1" lang="en-US" altLang="ja-JP" sz="3200" b="0" i="1" smtClean="0">
                              <a:latin typeface="Cambria Math" panose="02040503050406030204" pitchFamily="18" charset="0"/>
                            </a:rPr>
                            <m:t>𝑝</m:t>
                          </m:r>
                          <m:r>
                            <a:rPr kumimoji="1" lang="en-US" altLang="ja-JP" sz="3200" b="0" i="1" smtClean="0">
                              <a:latin typeface="Cambria Math" panose="02040503050406030204" pitchFamily="18" charset="0"/>
                            </a:rPr>
                            <m:t>−2</m:t>
                          </m:r>
                        </m:den>
                      </m:f>
                    </m:oMath>
                  </m:oMathPara>
                </a14:m>
                <a:endParaRPr kumimoji="1" lang="en-US" altLang="ja-JP" sz="3200" dirty="0" smtClean="0"/>
              </a:p>
              <a:p>
                <a:pPr/>
                <a14:m>
                  <m:oMathPara xmlns:m="http://schemas.openxmlformats.org/officeDocument/2006/math">
                    <m:oMathParaPr>
                      <m:jc m:val="centerGroup"/>
                    </m:oMathParaPr>
                    <m:oMath xmlns:m="http://schemas.openxmlformats.org/officeDocument/2006/math">
                      <m:r>
                        <a:rPr kumimoji="1" lang="en-US" altLang="ja-JP" sz="3200" i="1">
                          <a:latin typeface="Cambria Math" panose="02040503050406030204" pitchFamily="18" charset="0"/>
                        </a:rPr>
                        <m:t>𝑝</m:t>
                      </m:r>
                      <m:r>
                        <a:rPr kumimoji="1" lang="en-US" altLang="ja-JP" sz="3200" b="0" i="1" smtClean="0">
                          <a:latin typeface="Cambria Math" panose="02040503050406030204" pitchFamily="18" charset="0"/>
                        </a:rPr>
                        <m:t>&lt;</m:t>
                      </m:r>
                      <m:r>
                        <a:rPr kumimoji="1" lang="en-US" altLang="ja-JP" sz="3200" i="1">
                          <a:latin typeface="Cambria Math" panose="02040503050406030204" pitchFamily="18" charset="0"/>
                        </a:rPr>
                        <m:t>2→∫</m:t>
                      </m:r>
                      <m:r>
                        <a:rPr kumimoji="1" lang="en-US" altLang="ja-JP" sz="3200" i="1">
                          <a:latin typeface="Cambria Math" panose="02040503050406030204" pitchFamily="18" charset="0"/>
                        </a:rPr>
                        <m:t>𝐹</m:t>
                      </m:r>
                      <m:d>
                        <m:dPr>
                          <m:ctrlPr>
                            <a:rPr kumimoji="1" lang="en-US" altLang="ja-JP" sz="3200" i="1">
                              <a:latin typeface="Cambria Math" panose="02040503050406030204" pitchFamily="18" charset="0"/>
                            </a:rPr>
                          </m:ctrlPr>
                        </m:dPr>
                        <m:e>
                          <m:r>
                            <a:rPr kumimoji="1" lang="en-US" altLang="ja-JP" sz="3200" i="1">
                              <a:latin typeface="Cambria Math" panose="02040503050406030204" pitchFamily="18" charset="0"/>
                            </a:rPr>
                            <m:t>𝐸</m:t>
                          </m:r>
                        </m:e>
                      </m:d>
                      <m:r>
                        <a:rPr kumimoji="1" lang="en-US" altLang="ja-JP" sz="3200" i="1">
                          <a:latin typeface="Cambria Math" panose="02040503050406030204" pitchFamily="18" charset="0"/>
                        </a:rPr>
                        <m:t>𝑑𝐸</m:t>
                      </m:r>
                      <m:r>
                        <a:rPr kumimoji="1" lang="en-US" altLang="ja-JP" sz="3200" i="1">
                          <a:latin typeface="Cambria Math" panose="02040503050406030204" pitchFamily="18" charset="0"/>
                        </a:rPr>
                        <m:t>≃</m:t>
                      </m:r>
                      <m:f>
                        <m:fPr>
                          <m:ctrlPr>
                            <a:rPr kumimoji="1" lang="en-US" altLang="ja-JP" sz="3200" i="1">
                              <a:latin typeface="Cambria Math" panose="02040503050406030204" pitchFamily="18" charset="0"/>
                            </a:rPr>
                          </m:ctrlPr>
                        </m:fPr>
                        <m:num>
                          <m:sSub>
                            <m:sSubPr>
                              <m:ctrlPr>
                                <a:rPr kumimoji="1" lang="en-US" altLang="ja-JP" sz="3200" i="1">
                                  <a:latin typeface="Cambria Math" panose="02040503050406030204" pitchFamily="18" charset="0"/>
                                </a:rPr>
                              </m:ctrlPr>
                            </m:sSubPr>
                            <m:e>
                              <m:r>
                                <a:rPr kumimoji="1" lang="en-US" altLang="ja-JP" sz="3200" i="1">
                                  <a:latin typeface="Cambria Math" panose="02040503050406030204" pitchFamily="18" charset="0"/>
                                </a:rPr>
                                <m:t>𝐸</m:t>
                              </m:r>
                            </m:e>
                            <m:sub>
                              <m:r>
                                <m:rPr>
                                  <m:sty m:val="p"/>
                                </m:rPr>
                                <a:rPr kumimoji="1" lang="en-US" altLang="ja-JP" sz="3200" i="1">
                                  <a:latin typeface="Cambria Math" panose="02040503050406030204" pitchFamily="18" charset="0"/>
                                </a:rPr>
                                <m:t>m</m:t>
                              </m:r>
                              <m:r>
                                <m:rPr>
                                  <m:sty m:val="p"/>
                                </m:rPr>
                                <a:rPr kumimoji="1" lang="en-US" altLang="ja-JP" sz="3200" b="0" i="0" smtClean="0">
                                  <a:latin typeface="Cambria Math" panose="02040503050406030204" pitchFamily="18" charset="0"/>
                                </a:rPr>
                                <m:t>ax</m:t>
                              </m:r>
                            </m:sub>
                          </m:sSub>
                          <m:r>
                            <a:rPr kumimoji="1" lang="en-US" altLang="ja-JP" sz="3200" i="1">
                              <a:latin typeface="Cambria Math" panose="02040503050406030204" pitchFamily="18" charset="0"/>
                            </a:rPr>
                            <m:t>𝐹</m:t>
                          </m:r>
                          <m:d>
                            <m:dPr>
                              <m:ctrlPr>
                                <a:rPr kumimoji="1" lang="en-US" altLang="ja-JP" sz="3200" i="1">
                                  <a:latin typeface="Cambria Math" panose="02040503050406030204" pitchFamily="18" charset="0"/>
                                </a:rPr>
                              </m:ctrlPr>
                            </m:dPr>
                            <m:e>
                              <m:sSub>
                                <m:sSubPr>
                                  <m:ctrlPr>
                                    <a:rPr kumimoji="1" lang="en-US" altLang="ja-JP" sz="3200" i="1">
                                      <a:latin typeface="Cambria Math" panose="02040503050406030204" pitchFamily="18" charset="0"/>
                                    </a:rPr>
                                  </m:ctrlPr>
                                </m:sSubPr>
                                <m:e>
                                  <m:r>
                                    <a:rPr kumimoji="1" lang="en-US" altLang="ja-JP" sz="3200" i="1">
                                      <a:latin typeface="Cambria Math" panose="02040503050406030204" pitchFamily="18" charset="0"/>
                                    </a:rPr>
                                    <m:t>𝐸</m:t>
                                  </m:r>
                                </m:e>
                                <m:sub>
                                  <m:r>
                                    <m:rPr>
                                      <m:sty m:val="p"/>
                                    </m:rPr>
                                    <a:rPr kumimoji="1" lang="en-US" altLang="ja-JP" sz="3200" i="0">
                                      <a:latin typeface="Cambria Math" panose="02040503050406030204" pitchFamily="18" charset="0"/>
                                    </a:rPr>
                                    <m:t>m</m:t>
                                  </m:r>
                                  <m:r>
                                    <m:rPr>
                                      <m:sty m:val="p"/>
                                    </m:rPr>
                                    <a:rPr kumimoji="1" lang="en-US" altLang="ja-JP" sz="3200" b="0" i="0" smtClean="0">
                                      <a:latin typeface="Cambria Math" panose="02040503050406030204" pitchFamily="18" charset="0"/>
                                    </a:rPr>
                                    <m:t>ax</m:t>
                                  </m:r>
                                </m:sub>
                              </m:sSub>
                            </m:e>
                          </m:d>
                        </m:num>
                        <m:den>
                          <m:r>
                            <a:rPr kumimoji="1" lang="en-US" altLang="ja-JP" sz="3200" b="0" i="1" smtClean="0">
                              <a:latin typeface="Cambria Math" panose="02040503050406030204" pitchFamily="18" charset="0"/>
                            </a:rPr>
                            <m:t>2−</m:t>
                          </m:r>
                          <m:r>
                            <a:rPr kumimoji="1" lang="en-US" altLang="ja-JP" sz="3200" b="0" i="1" smtClean="0">
                              <a:latin typeface="Cambria Math" panose="02040503050406030204" pitchFamily="18" charset="0"/>
                            </a:rPr>
                            <m:t>𝑝</m:t>
                          </m:r>
                        </m:den>
                      </m:f>
                    </m:oMath>
                  </m:oMathPara>
                </a14:m>
                <a:endParaRPr kumimoji="1" lang="en-US" altLang="ja-JP" sz="3200" dirty="0" smtClean="0"/>
              </a:p>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panose="02040503050406030204" pitchFamily="18" charset="0"/>
                        </a:rPr>
                        <m:t>𝑝</m:t>
                      </m:r>
                      <m:r>
                        <a:rPr kumimoji="1" lang="en-US" altLang="ja-JP" sz="3200" b="0" i="1" smtClean="0">
                          <a:latin typeface="Cambria Math" panose="02040503050406030204" pitchFamily="18" charset="0"/>
                        </a:rPr>
                        <m:t>=2→∫</m:t>
                      </m:r>
                      <m:r>
                        <a:rPr kumimoji="1" lang="en-US" altLang="ja-JP" sz="3200" i="1">
                          <a:latin typeface="Cambria Math" panose="02040503050406030204" pitchFamily="18" charset="0"/>
                        </a:rPr>
                        <m:t>𝐹</m:t>
                      </m:r>
                      <m:d>
                        <m:dPr>
                          <m:ctrlPr>
                            <a:rPr kumimoji="1" lang="en-US" altLang="ja-JP" sz="3200" i="1">
                              <a:latin typeface="Cambria Math" panose="02040503050406030204" pitchFamily="18" charset="0"/>
                            </a:rPr>
                          </m:ctrlPr>
                        </m:dPr>
                        <m:e>
                          <m:r>
                            <a:rPr kumimoji="1" lang="en-US" altLang="ja-JP" sz="3200" i="1">
                              <a:latin typeface="Cambria Math" panose="02040503050406030204" pitchFamily="18" charset="0"/>
                            </a:rPr>
                            <m:t>𝐸</m:t>
                          </m:r>
                        </m:e>
                      </m:d>
                      <m:r>
                        <a:rPr kumimoji="1" lang="en-US" altLang="ja-JP" sz="3200" i="1">
                          <a:latin typeface="Cambria Math" panose="02040503050406030204" pitchFamily="18" charset="0"/>
                        </a:rPr>
                        <m:t>𝑑𝐸</m:t>
                      </m:r>
                      <m:r>
                        <a:rPr kumimoji="1" lang="en-US" altLang="ja-JP" sz="3200" b="0" i="1" smtClean="0">
                          <a:latin typeface="Cambria Math" panose="02040503050406030204" pitchFamily="18" charset="0"/>
                        </a:rPr>
                        <m:t>∝</m:t>
                      </m:r>
                      <m:func>
                        <m:funcPr>
                          <m:ctrlPr>
                            <a:rPr kumimoji="1" lang="en-US" altLang="ja-JP" sz="3200" b="0" i="1" smtClean="0">
                              <a:latin typeface="Cambria Math" panose="02040503050406030204" pitchFamily="18" charset="0"/>
                            </a:rPr>
                          </m:ctrlPr>
                        </m:funcPr>
                        <m:fName>
                          <m:r>
                            <m:rPr>
                              <m:sty m:val="p"/>
                            </m:rPr>
                            <a:rPr kumimoji="1" lang="en-US" altLang="ja-JP" sz="3200" b="0" i="0" smtClean="0">
                              <a:latin typeface="Cambria Math" panose="02040503050406030204" pitchFamily="18" charset="0"/>
                            </a:rPr>
                            <m:t>ln</m:t>
                          </m:r>
                        </m:fName>
                        <m:e>
                          <m:f>
                            <m:fPr>
                              <m:ctrlPr>
                                <a:rPr kumimoji="1" lang="en-US" altLang="ja-JP" sz="3200" b="0" i="1" smtClean="0">
                                  <a:latin typeface="Cambria Math" panose="02040503050406030204" pitchFamily="18" charset="0"/>
                                </a:rPr>
                              </m:ctrlPr>
                            </m:fPr>
                            <m:num>
                              <m:sSub>
                                <m:sSubPr>
                                  <m:ctrlPr>
                                    <a:rPr kumimoji="1" lang="en-US" altLang="ja-JP" sz="3200" i="1">
                                      <a:latin typeface="Cambria Math" panose="02040503050406030204" pitchFamily="18" charset="0"/>
                                    </a:rPr>
                                  </m:ctrlPr>
                                </m:sSubPr>
                                <m:e>
                                  <m:r>
                                    <a:rPr kumimoji="1" lang="en-US" altLang="ja-JP" sz="3200" i="1">
                                      <a:latin typeface="Cambria Math" panose="02040503050406030204" pitchFamily="18" charset="0"/>
                                    </a:rPr>
                                    <m:t>𝐸</m:t>
                                  </m:r>
                                </m:e>
                                <m:sub>
                                  <m:r>
                                    <m:rPr>
                                      <m:sty m:val="p"/>
                                    </m:rPr>
                                    <a:rPr kumimoji="1" lang="en-US" altLang="ja-JP" sz="3200" i="1">
                                      <a:latin typeface="Cambria Math" panose="02040503050406030204" pitchFamily="18" charset="0"/>
                                    </a:rPr>
                                    <m:t>m</m:t>
                                  </m:r>
                                  <m:r>
                                    <m:rPr>
                                      <m:sty m:val="p"/>
                                    </m:rPr>
                                    <a:rPr kumimoji="1" lang="en-US" altLang="ja-JP" sz="3200">
                                      <a:latin typeface="Cambria Math" panose="02040503050406030204" pitchFamily="18" charset="0"/>
                                    </a:rPr>
                                    <m:t>ax</m:t>
                                  </m:r>
                                </m:sub>
                              </m:sSub>
                            </m:num>
                            <m:den>
                              <m:sSub>
                                <m:sSubPr>
                                  <m:ctrlPr>
                                    <a:rPr kumimoji="1" lang="en-US" altLang="ja-JP" sz="3200" i="1">
                                      <a:latin typeface="Cambria Math" panose="02040503050406030204" pitchFamily="18" charset="0"/>
                                    </a:rPr>
                                  </m:ctrlPr>
                                </m:sSubPr>
                                <m:e>
                                  <m:r>
                                    <a:rPr kumimoji="1" lang="en-US" altLang="ja-JP" sz="3200" i="1">
                                      <a:latin typeface="Cambria Math" panose="02040503050406030204" pitchFamily="18" charset="0"/>
                                    </a:rPr>
                                    <m:t>𝐸</m:t>
                                  </m:r>
                                </m:e>
                                <m:sub>
                                  <m:r>
                                    <m:rPr>
                                      <m:sty m:val="p"/>
                                    </m:rPr>
                                    <a:rPr kumimoji="1" lang="en-US" altLang="ja-JP" sz="3200" i="1">
                                      <a:latin typeface="Cambria Math" panose="02040503050406030204" pitchFamily="18" charset="0"/>
                                    </a:rPr>
                                    <m:t>min</m:t>
                                  </m:r>
                                </m:sub>
                              </m:sSub>
                            </m:den>
                          </m:f>
                        </m:e>
                      </m:func>
                    </m:oMath>
                  </m:oMathPara>
                </a14:m>
                <a:endParaRPr kumimoji="1" lang="ja-JP" altLang="en-US" sz="3200" dirty="0" smtClean="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736270" y="1745673"/>
                <a:ext cx="13732542" cy="6173485"/>
              </a:xfrm>
              <a:prstGeom prst="rect">
                <a:avLst/>
              </a:prstGeom>
              <a:blipFill rotWithShape="0">
                <a:blip r:embed="rId2"/>
                <a:stretch>
                  <a:fillRect l="-1155" t="-1579" r="-266"/>
                </a:stretch>
              </a:blipFill>
            </p:spPr>
            <p:txBody>
              <a:bodyPr/>
              <a:lstStyle/>
              <a:p>
                <a:r>
                  <a:rPr lang="ja-JP" altLang="en-US">
                    <a:noFill/>
                  </a:rPr>
                  <a:t> </a:t>
                </a:r>
              </a:p>
            </p:txBody>
          </p:sp>
        </mc:Fallback>
      </mc:AlternateContent>
      <p:cxnSp>
        <p:nvCxnSpPr>
          <p:cNvPr id="5" name="直線矢印コネクタ 4"/>
          <p:cNvCxnSpPr/>
          <p:nvPr/>
        </p:nvCxnSpPr>
        <p:spPr bwMode="auto">
          <a:xfrm flipV="1">
            <a:off x="11459688" y="4168239"/>
            <a:ext cx="0" cy="5367646"/>
          </a:xfrm>
          <a:prstGeom prst="straightConnector1">
            <a:avLst/>
          </a:prstGeom>
          <a:solidFill>
            <a:schemeClr val="accent1"/>
          </a:solidFill>
          <a:ln w="349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直線矢印コネクタ 5"/>
          <p:cNvCxnSpPr/>
          <p:nvPr/>
        </p:nvCxnSpPr>
        <p:spPr bwMode="auto">
          <a:xfrm>
            <a:off x="11459688" y="9535885"/>
            <a:ext cx="5227782" cy="0"/>
          </a:xfrm>
          <a:prstGeom prst="straightConnector1">
            <a:avLst/>
          </a:prstGeom>
          <a:solidFill>
            <a:schemeClr val="accent1"/>
          </a:solidFill>
          <a:ln w="349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9" name="テキスト ボックス 8"/>
              <p:cNvSpPr txBox="1"/>
              <p:nvPr/>
            </p:nvSpPr>
            <p:spPr>
              <a:xfrm>
                <a:off x="16483087" y="9648701"/>
                <a:ext cx="40876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panose="02040503050406030204" pitchFamily="18" charset="0"/>
                        </a:rPr>
                        <m:t>𝐸</m:t>
                      </m:r>
                    </m:oMath>
                  </m:oMathPara>
                </a14:m>
                <a:endParaRPr kumimoji="1" lang="ja-JP" altLang="en-US" sz="3200" dirty="0" smtClean="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16483087" y="9648701"/>
                <a:ext cx="408765" cy="492443"/>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p:cNvSpPr txBox="1"/>
              <p:nvPr/>
            </p:nvSpPr>
            <p:spPr>
              <a:xfrm>
                <a:off x="10305782" y="3429574"/>
                <a:ext cx="2307811"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b="0" i="1" smtClean="0">
                              <a:solidFill>
                                <a:srgbClr val="FF0000"/>
                              </a:solidFill>
                              <a:latin typeface="Cambria Math" panose="02040503050406030204" pitchFamily="18" charset="0"/>
                            </a:rPr>
                          </m:ctrlPr>
                        </m:sSupPr>
                        <m:e>
                          <m:r>
                            <a:rPr kumimoji="1" lang="en-US" altLang="ja-JP" sz="2400" b="0" i="1" smtClean="0">
                              <a:solidFill>
                                <a:srgbClr val="FF0000"/>
                              </a:solidFill>
                              <a:latin typeface="Cambria Math" panose="02040503050406030204" pitchFamily="18" charset="0"/>
                            </a:rPr>
                            <m:t>𝐸</m:t>
                          </m:r>
                        </m:e>
                        <m:sup>
                          <m:r>
                            <a:rPr kumimoji="1" lang="en-US" altLang="ja-JP" sz="2400" b="0" i="1" smtClean="0">
                              <a:solidFill>
                                <a:srgbClr val="FF0000"/>
                              </a:solidFill>
                              <a:latin typeface="Cambria Math" panose="02040503050406030204" pitchFamily="18" charset="0"/>
                            </a:rPr>
                            <m:t>2</m:t>
                          </m:r>
                        </m:sup>
                      </m:sSup>
                      <m:r>
                        <a:rPr kumimoji="1" lang="en-US" altLang="ja-JP" sz="2400" b="0" i="1" smtClean="0">
                          <a:solidFill>
                            <a:srgbClr val="FF0000"/>
                          </a:solidFill>
                          <a:latin typeface="Cambria Math" panose="02040503050406030204" pitchFamily="18" charset="0"/>
                        </a:rPr>
                        <m:t>𝑛</m:t>
                      </m:r>
                      <m:d>
                        <m:dPr>
                          <m:ctrlPr>
                            <a:rPr kumimoji="1" lang="en-US" altLang="ja-JP" sz="2400" b="0" i="1" smtClean="0">
                              <a:solidFill>
                                <a:srgbClr val="FF0000"/>
                              </a:solidFill>
                              <a:latin typeface="Cambria Math" panose="02040503050406030204" pitchFamily="18" charset="0"/>
                            </a:rPr>
                          </m:ctrlPr>
                        </m:dPr>
                        <m:e>
                          <m:r>
                            <a:rPr kumimoji="1" lang="en-US" altLang="ja-JP" sz="2400" b="0" i="1" smtClean="0">
                              <a:solidFill>
                                <a:srgbClr val="FF0000"/>
                              </a:solidFill>
                              <a:latin typeface="Cambria Math" panose="02040503050406030204" pitchFamily="18" charset="0"/>
                            </a:rPr>
                            <m:t>𝐸</m:t>
                          </m:r>
                        </m:e>
                      </m:d>
                      <m:r>
                        <a:rPr kumimoji="1" lang="en-US" altLang="ja-JP" sz="2400" b="0" i="1" smtClean="0">
                          <a:solidFill>
                            <a:srgbClr val="FF0000"/>
                          </a:solidFill>
                          <a:latin typeface="Cambria Math" panose="02040503050406030204" pitchFamily="18" charset="0"/>
                        </a:rPr>
                        <m:t>=</m:t>
                      </m:r>
                      <m:r>
                        <a:rPr kumimoji="1" lang="en-US" altLang="ja-JP" sz="2400" b="0" i="1" smtClean="0">
                          <a:solidFill>
                            <a:srgbClr val="FF0000"/>
                          </a:solidFill>
                          <a:latin typeface="Cambria Math" panose="02040503050406030204" pitchFamily="18" charset="0"/>
                        </a:rPr>
                        <m:t>𝐸𝐹</m:t>
                      </m:r>
                      <m:d>
                        <m:dPr>
                          <m:ctrlPr>
                            <a:rPr kumimoji="1" lang="en-US" altLang="ja-JP" sz="2400" b="0" i="1" smtClean="0">
                              <a:solidFill>
                                <a:srgbClr val="FF0000"/>
                              </a:solidFill>
                              <a:latin typeface="Cambria Math" panose="02040503050406030204" pitchFamily="18" charset="0"/>
                            </a:rPr>
                          </m:ctrlPr>
                        </m:dPr>
                        <m:e>
                          <m:r>
                            <a:rPr kumimoji="1" lang="en-US" altLang="ja-JP" sz="2400" b="0" i="1" smtClean="0">
                              <a:solidFill>
                                <a:srgbClr val="FF0000"/>
                              </a:solidFill>
                              <a:latin typeface="Cambria Math" panose="02040503050406030204" pitchFamily="18" charset="0"/>
                            </a:rPr>
                            <m:t>𝐸</m:t>
                          </m:r>
                        </m:e>
                      </m:d>
                    </m:oMath>
                  </m:oMathPara>
                </a14:m>
                <a:endParaRPr kumimoji="1" lang="en-US" altLang="ja-JP" sz="2400" b="0" i="1" dirty="0" smtClean="0">
                  <a:solidFill>
                    <a:srgbClr val="FF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kumimoji="1" lang="en-US" altLang="ja-JP" sz="2400" b="0" i="1" smtClean="0">
                          <a:solidFill>
                            <a:srgbClr val="FF0000"/>
                          </a:solidFill>
                          <a:latin typeface="Cambria Math" panose="02040503050406030204" pitchFamily="18" charset="0"/>
                        </a:rPr>
                        <m:t>=</m:t>
                      </m:r>
                      <m:r>
                        <a:rPr kumimoji="1" lang="en-US" altLang="ja-JP" sz="2400" b="0" i="1" smtClean="0">
                          <a:solidFill>
                            <a:srgbClr val="FF0000"/>
                          </a:solidFill>
                          <a:latin typeface="Cambria Math" panose="02040503050406030204" pitchFamily="18" charset="0"/>
                        </a:rPr>
                        <m:t>𝜈</m:t>
                      </m:r>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𝐹</m:t>
                          </m:r>
                        </m:e>
                        <m:sub>
                          <m:r>
                            <a:rPr kumimoji="1" lang="en-US" altLang="ja-JP" sz="2400" b="0" i="1" smtClean="0">
                              <a:solidFill>
                                <a:srgbClr val="FF0000"/>
                              </a:solidFill>
                              <a:latin typeface="Cambria Math" panose="02040503050406030204" pitchFamily="18" charset="0"/>
                            </a:rPr>
                            <m:t>𝜈</m:t>
                          </m:r>
                        </m:sub>
                      </m:sSub>
                    </m:oMath>
                  </m:oMathPara>
                </a14:m>
                <a:endParaRPr kumimoji="1" lang="ja-JP" altLang="en-US" sz="2400" dirty="0" smtClean="0">
                  <a:solidFill>
                    <a:srgbClr val="FF0000"/>
                  </a:solidFill>
                </a:endParaRPr>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10305782" y="3429574"/>
                <a:ext cx="2307811" cy="738664"/>
              </a:xfrm>
              <a:prstGeom prst="rect">
                <a:avLst/>
              </a:prstGeom>
              <a:blipFill rotWithShape="0">
                <a:blip r:embed="rId4"/>
                <a:stretch>
                  <a:fillRect l="-2910" b="-5785"/>
                </a:stretch>
              </a:blipFill>
            </p:spPr>
            <p:txBody>
              <a:bodyPr/>
              <a:lstStyle/>
              <a:p>
                <a:r>
                  <a:rPr lang="ja-JP" altLang="en-US">
                    <a:noFill/>
                  </a:rPr>
                  <a:t> </a:t>
                </a:r>
              </a:p>
            </p:txBody>
          </p:sp>
        </mc:Fallback>
      </mc:AlternateContent>
      <p:sp>
        <p:nvSpPr>
          <p:cNvPr id="11" name="テキスト ボックス 10"/>
          <p:cNvSpPr txBox="1"/>
          <p:nvPr/>
        </p:nvSpPr>
        <p:spPr>
          <a:xfrm>
            <a:off x="11286531" y="2844798"/>
            <a:ext cx="3182281" cy="584775"/>
          </a:xfrm>
          <a:prstGeom prst="rect">
            <a:avLst/>
          </a:prstGeom>
          <a:noFill/>
        </p:spPr>
        <p:txBody>
          <a:bodyPr wrap="none" rtlCol="0">
            <a:spAutoFit/>
          </a:bodyPr>
          <a:lstStyle/>
          <a:p>
            <a:r>
              <a:rPr kumimoji="1" lang="en-US" altLang="ja-JP" sz="3200" dirty="0" smtClean="0">
                <a:solidFill>
                  <a:srgbClr val="FF0000"/>
                </a:solidFill>
              </a:rPr>
              <a:t>Log-Log</a:t>
            </a:r>
            <a:r>
              <a:rPr kumimoji="1" lang="ja-JP" altLang="en-US" sz="3200" dirty="0" smtClean="0">
                <a:solidFill>
                  <a:srgbClr val="FF0000"/>
                </a:solidFill>
              </a:rPr>
              <a:t>プロット</a:t>
            </a:r>
          </a:p>
        </p:txBody>
      </p:sp>
      <p:cxnSp>
        <p:nvCxnSpPr>
          <p:cNvPr id="13" name="直線コネクタ 12"/>
          <p:cNvCxnSpPr/>
          <p:nvPr/>
        </p:nvCxnSpPr>
        <p:spPr bwMode="auto">
          <a:xfrm>
            <a:off x="11768447" y="5771408"/>
            <a:ext cx="2305132" cy="0"/>
          </a:xfrm>
          <a:prstGeom prst="line">
            <a:avLst/>
          </a:prstGeom>
          <a:solidFill>
            <a:schemeClr val="accent1"/>
          </a:solidFill>
          <a:ln w="2222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線コネクタ 14"/>
          <p:cNvCxnSpPr/>
          <p:nvPr/>
        </p:nvCxnSpPr>
        <p:spPr bwMode="auto">
          <a:xfrm>
            <a:off x="11768447" y="5771408"/>
            <a:ext cx="0" cy="3764477"/>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線コネクタ 15"/>
          <p:cNvCxnSpPr/>
          <p:nvPr/>
        </p:nvCxnSpPr>
        <p:spPr bwMode="auto">
          <a:xfrm>
            <a:off x="12501414" y="5771407"/>
            <a:ext cx="0" cy="3764477"/>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線コネクタ 16"/>
          <p:cNvCxnSpPr/>
          <p:nvPr/>
        </p:nvCxnSpPr>
        <p:spPr bwMode="auto">
          <a:xfrm>
            <a:off x="14056426" y="5771407"/>
            <a:ext cx="0" cy="3764477"/>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線コネクタ 17"/>
          <p:cNvCxnSpPr/>
          <p:nvPr/>
        </p:nvCxnSpPr>
        <p:spPr bwMode="auto">
          <a:xfrm>
            <a:off x="13292447" y="5797140"/>
            <a:ext cx="0" cy="3764477"/>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9" name="テキスト ボックス 18"/>
              <p:cNvSpPr txBox="1"/>
              <p:nvPr/>
            </p:nvSpPr>
            <p:spPr>
              <a:xfrm>
                <a:off x="11633200" y="9605159"/>
                <a:ext cx="3130664"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panose="02040503050406030204" pitchFamily="18" charset="0"/>
                        </a:rPr>
                        <m:t>1   10   100  1000</m:t>
                      </m:r>
                    </m:oMath>
                  </m:oMathPara>
                </a14:m>
                <a:endParaRPr kumimoji="1" lang="ja-JP" altLang="en-US" sz="3200" dirty="0" smtClean="0"/>
              </a:p>
            </p:txBody>
          </p:sp>
        </mc:Choice>
        <mc:Fallback xmlns="">
          <p:sp>
            <p:nvSpPr>
              <p:cNvPr id="19" name="テキスト ボックス 18"/>
              <p:cNvSpPr txBox="1">
                <a:spLocks noRot="1" noChangeAspect="1" noMove="1" noResize="1" noEditPoints="1" noAdjustHandles="1" noChangeArrowheads="1" noChangeShapeType="1" noTextEdit="1"/>
              </p:cNvSpPr>
              <p:nvPr/>
            </p:nvSpPr>
            <p:spPr>
              <a:xfrm>
                <a:off x="11633200" y="9605159"/>
                <a:ext cx="3130664" cy="492443"/>
              </a:xfrm>
              <a:prstGeom prst="rect">
                <a:avLst/>
              </a:prstGeom>
              <a:blipFill rotWithShape="0">
                <a:blip r:embed="rId5"/>
                <a:stretch>
                  <a:fillRect/>
                </a:stretch>
              </a:blipFill>
            </p:spPr>
            <p:txBody>
              <a:bodyPr/>
              <a:lstStyle/>
              <a:p>
                <a:r>
                  <a:rPr lang="ja-JP" altLang="en-US">
                    <a:noFill/>
                  </a:rPr>
                  <a:t> </a:t>
                </a:r>
              </a:p>
            </p:txBody>
          </p:sp>
        </mc:Fallback>
      </mc:AlternateContent>
      <p:sp>
        <p:nvSpPr>
          <p:cNvPr id="20" name="テキスト ボックス 19"/>
          <p:cNvSpPr txBox="1"/>
          <p:nvPr/>
        </p:nvSpPr>
        <p:spPr>
          <a:xfrm>
            <a:off x="11794837" y="5094883"/>
            <a:ext cx="2507418" cy="461665"/>
          </a:xfrm>
          <a:prstGeom prst="rect">
            <a:avLst/>
          </a:prstGeom>
          <a:noFill/>
        </p:spPr>
        <p:txBody>
          <a:bodyPr wrap="none" rtlCol="0">
            <a:spAutoFit/>
          </a:bodyPr>
          <a:lstStyle/>
          <a:p>
            <a:r>
              <a:rPr kumimoji="1" lang="ja-JP" altLang="en-US" sz="2400" dirty="0" smtClean="0"/>
              <a:t>エネルギー等分配</a:t>
            </a:r>
          </a:p>
        </p:txBody>
      </p:sp>
      <p:cxnSp>
        <p:nvCxnSpPr>
          <p:cNvPr id="21" name="直線コネクタ 20"/>
          <p:cNvCxnSpPr/>
          <p:nvPr/>
        </p:nvCxnSpPr>
        <p:spPr bwMode="auto">
          <a:xfrm flipH="1">
            <a:off x="14637403" y="5325715"/>
            <a:ext cx="622441" cy="1234742"/>
          </a:xfrm>
          <a:prstGeom prst="line">
            <a:avLst/>
          </a:prstGeom>
          <a:solidFill>
            <a:schemeClr val="accent1"/>
          </a:solidFill>
          <a:ln w="2222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コネクタ 24"/>
          <p:cNvCxnSpPr/>
          <p:nvPr/>
        </p:nvCxnSpPr>
        <p:spPr bwMode="auto">
          <a:xfrm>
            <a:off x="15272375" y="5325715"/>
            <a:ext cx="1029195" cy="2105085"/>
          </a:xfrm>
          <a:prstGeom prst="line">
            <a:avLst/>
          </a:prstGeom>
          <a:solidFill>
            <a:schemeClr val="accent1"/>
          </a:solidFill>
          <a:ln w="2222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0" name="テキスト ボックス 29"/>
              <p:cNvSpPr txBox="1"/>
              <p:nvPr/>
            </p:nvSpPr>
            <p:spPr>
              <a:xfrm>
                <a:off x="14350255" y="6667396"/>
                <a:ext cx="84959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𝑝</m:t>
                      </m:r>
                      <m:r>
                        <a:rPr kumimoji="1" lang="en-US" altLang="ja-JP" sz="2400" b="0" i="1" smtClean="0">
                          <a:latin typeface="Cambria Math" panose="02040503050406030204" pitchFamily="18" charset="0"/>
                        </a:rPr>
                        <m:t>&lt;2</m:t>
                      </m:r>
                    </m:oMath>
                  </m:oMathPara>
                </a14:m>
                <a:endParaRPr kumimoji="1" lang="ja-JP" altLang="en-US" sz="2400" dirty="0" smtClean="0"/>
              </a:p>
            </p:txBody>
          </p:sp>
        </mc:Choice>
        <mc:Fallback xmlns="">
          <p:sp>
            <p:nvSpPr>
              <p:cNvPr id="30" name="テキスト ボックス 29"/>
              <p:cNvSpPr txBox="1">
                <a:spLocks noRot="1" noChangeAspect="1" noMove="1" noResize="1" noEditPoints="1" noAdjustHandles="1" noChangeArrowheads="1" noChangeShapeType="1" noTextEdit="1"/>
              </p:cNvSpPr>
              <p:nvPr/>
            </p:nvSpPr>
            <p:spPr>
              <a:xfrm>
                <a:off x="14350255" y="6667396"/>
                <a:ext cx="849592" cy="369332"/>
              </a:xfrm>
              <a:prstGeom prst="rect">
                <a:avLst/>
              </a:prstGeom>
              <a:blipFill rotWithShape="0">
                <a:blip r:embed="rId6"/>
                <a:stretch>
                  <a:fillRect l="-6475" r="-7194" b="-3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p:cNvSpPr txBox="1"/>
              <p:nvPr/>
            </p:nvSpPr>
            <p:spPr>
              <a:xfrm>
                <a:off x="12584608" y="4676968"/>
                <a:ext cx="84959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𝑝</m:t>
                      </m:r>
                      <m:r>
                        <a:rPr kumimoji="1" lang="en-US" altLang="ja-JP" sz="2400" b="0" i="1" smtClean="0">
                          <a:latin typeface="Cambria Math" panose="02040503050406030204" pitchFamily="18" charset="0"/>
                        </a:rPr>
                        <m:t>=2</m:t>
                      </m:r>
                    </m:oMath>
                  </m:oMathPara>
                </a14:m>
                <a:endParaRPr kumimoji="1" lang="ja-JP" altLang="en-US" sz="2400" dirty="0" smtClean="0"/>
              </a:p>
            </p:txBody>
          </p:sp>
        </mc:Choice>
        <mc:Fallback xmlns="">
          <p:sp>
            <p:nvSpPr>
              <p:cNvPr id="31" name="テキスト ボックス 30"/>
              <p:cNvSpPr txBox="1">
                <a:spLocks noRot="1" noChangeAspect="1" noMove="1" noResize="1" noEditPoints="1" noAdjustHandles="1" noChangeArrowheads="1" noChangeShapeType="1" noTextEdit="1"/>
              </p:cNvSpPr>
              <p:nvPr/>
            </p:nvSpPr>
            <p:spPr>
              <a:xfrm>
                <a:off x="12584608" y="4676968"/>
                <a:ext cx="849592" cy="369332"/>
              </a:xfrm>
              <a:prstGeom prst="rect">
                <a:avLst/>
              </a:prstGeom>
              <a:blipFill rotWithShape="0">
                <a:blip r:embed="rId7"/>
                <a:stretch>
                  <a:fillRect l="-6429" r="-6429" b="-2786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テキスト ボックス 31"/>
              <p:cNvSpPr txBox="1"/>
              <p:nvPr/>
            </p:nvSpPr>
            <p:spPr>
              <a:xfrm>
                <a:off x="16042260" y="6373549"/>
                <a:ext cx="84959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𝑝</m:t>
                      </m:r>
                      <m:r>
                        <a:rPr kumimoji="1" lang="en-US" altLang="ja-JP" sz="2400" b="0" i="1" smtClean="0">
                          <a:latin typeface="Cambria Math" panose="02040503050406030204" pitchFamily="18" charset="0"/>
                        </a:rPr>
                        <m:t>&gt;2</m:t>
                      </m:r>
                    </m:oMath>
                  </m:oMathPara>
                </a14:m>
                <a:endParaRPr kumimoji="1" lang="ja-JP" altLang="en-US" sz="2400" dirty="0" smtClean="0"/>
              </a:p>
            </p:txBody>
          </p:sp>
        </mc:Choice>
        <mc:Fallback xmlns="">
          <p:sp>
            <p:nvSpPr>
              <p:cNvPr id="32" name="テキスト ボックス 31"/>
              <p:cNvSpPr txBox="1">
                <a:spLocks noRot="1" noChangeAspect="1" noMove="1" noResize="1" noEditPoints="1" noAdjustHandles="1" noChangeArrowheads="1" noChangeShapeType="1" noTextEdit="1"/>
              </p:cNvSpPr>
              <p:nvPr/>
            </p:nvSpPr>
            <p:spPr>
              <a:xfrm>
                <a:off x="16042260" y="6373549"/>
                <a:ext cx="849592" cy="369332"/>
              </a:xfrm>
              <a:prstGeom prst="rect">
                <a:avLst/>
              </a:prstGeom>
              <a:blipFill rotWithShape="0">
                <a:blip r:embed="rId8"/>
                <a:stretch>
                  <a:fillRect l="-6475" r="-6475" b="-30000"/>
                </a:stretch>
              </a:blipFill>
            </p:spPr>
            <p:txBody>
              <a:bodyPr/>
              <a:lstStyle/>
              <a:p>
                <a:r>
                  <a:rPr lang="ja-JP" altLang="en-US">
                    <a:noFill/>
                  </a:rPr>
                  <a:t> </a:t>
                </a:r>
              </a:p>
            </p:txBody>
          </p:sp>
        </mc:Fallback>
      </mc:AlternateContent>
      <p:cxnSp>
        <p:nvCxnSpPr>
          <p:cNvPr id="33" name="直線コネクタ 32"/>
          <p:cNvCxnSpPr/>
          <p:nvPr/>
        </p:nvCxnSpPr>
        <p:spPr bwMode="auto">
          <a:xfrm flipH="1">
            <a:off x="15259844" y="5325715"/>
            <a:ext cx="2635" cy="4210169"/>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5" name="テキスト ボックス 34"/>
              <p:cNvSpPr txBox="1"/>
              <p:nvPr/>
            </p:nvSpPr>
            <p:spPr>
              <a:xfrm>
                <a:off x="15062904" y="9567200"/>
                <a:ext cx="580544" cy="5304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𝐸</m:t>
                          </m:r>
                        </m:e>
                        <m:sub>
                          <m:r>
                            <a:rPr kumimoji="1" lang="en-US" altLang="ja-JP" sz="3200" b="0" i="1" smtClean="0">
                              <a:latin typeface="Cambria Math" panose="02040503050406030204" pitchFamily="18" charset="0"/>
                            </a:rPr>
                            <m:t>𝑝</m:t>
                          </m:r>
                        </m:sub>
                      </m:sSub>
                    </m:oMath>
                  </m:oMathPara>
                </a14:m>
                <a:endParaRPr kumimoji="1" lang="ja-JP" altLang="en-US" sz="3200" dirty="0" smtClean="0"/>
              </a:p>
            </p:txBody>
          </p:sp>
        </mc:Choice>
        <mc:Fallback xmlns="">
          <p:sp>
            <p:nvSpPr>
              <p:cNvPr id="35" name="テキスト ボックス 34"/>
              <p:cNvSpPr txBox="1">
                <a:spLocks noRot="1" noChangeAspect="1" noMove="1" noResize="1" noEditPoints="1" noAdjustHandles="1" noChangeArrowheads="1" noChangeShapeType="1" noTextEdit="1"/>
              </p:cNvSpPr>
              <p:nvPr/>
            </p:nvSpPr>
            <p:spPr>
              <a:xfrm>
                <a:off x="15062904" y="9567200"/>
                <a:ext cx="580544" cy="530402"/>
              </a:xfrm>
              <a:prstGeom prst="rect">
                <a:avLst/>
              </a:prstGeom>
              <a:blipFill rotWithShape="0">
                <a:blip r:embed="rId9"/>
                <a:stretch>
                  <a:fillRect b="-2299"/>
                </a:stretch>
              </a:blipFill>
            </p:spPr>
            <p:txBody>
              <a:bodyPr/>
              <a:lstStyle/>
              <a:p>
                <a:r>
                  <a:rPr lang="ja-JP" altLang="en-US">
                    <a:noFill/>
                  </a:rPr>
                  <a:t> </a:t>
                </a:r>
              </a:p>
            </p:txBody>
          </p:sp>
        </mc:Fallback>
      </mc:AlternateContent>
      <p:sp>
        <p:nvSpPr>
          <p:cNvPr id="36" name="テキスト ボックス 35"/>
          <p:cNvSpPr txBox="1"/>
          <p:nvPr/>
        </p:nvSpPr>
        <p:spPr>
          <a:xfrm>
            <a:off x="14748258" y="4425445"/>
            <a:ext cx="2791149" cy="830997"/>
          </a:xfrm>
          <a:prstGeom prst="rect">
            <a:avLst/>
          </a:prstGeom>
          <a:noFill/>
        </p:spPr>
        <p:txBody>
          <a:bodyPr wrap="none" rtlCol="0">
            <a:spAutoFit/>
          </a:bodyPr>
          <a:lstStyle/>
          <a:p>
            <a:r>
              <a:rPr kumimoji="1" lang="ja-JP" altLang="en-US" sz="2400" dirty="0" smtClean="0"/>
              <a:t>積分に寄与する</a:t>
            </a:r>
            <a:endParaRPr kumimoji="1" lang="en-US" altLang="ja-JP" sz="2400" dirty="0" smtClean="0"/>
          </a:p>
          <a:p>
            <a:r>
              <a:rPr kumimoji="1" lang="ja-JP" altLang="en-US" sz="2400" dirty="0" smtClean="0"/>
              <a:t>典型的なエネルギー</a:t>
            </a:r>
          </a:p>
        </p:txBody>
      </p:sp>
      <p:sp>
        <p:nvSpPr>
          <p:cNvPr id="37" name="テキスト ボックス 36"/>
          <p:cNvSpPr txBox="1"/>
          <p:nvPr/>
        </p:nvSpPr>
        <p:spPr>
          <a:xfrm>
            <a:off x="1608174" y="8951109"/>
            <a:ext cx="8081058" cy="584775"/>
          </a:xfrm>
          <a:prstGeom prst="rect">
            <a:avLst/>
          </a:prstGeom>
          <a:noFill/>
        </p:spPr>
        <p:txBody>
          <a:bodyPr wrap="none" rtlCol="0">
            <a:spAutoFit/>
          </a:bodyPr>
          <a:lstStyle/>
          <a:p>
            <a:r>
              <a:rPr kumimoji="1" lang="en-US" altLang="ja-JP" sz="3200" dirty="0" smtClean="0"/>
              <a:t>p</a:t>
            </a:r>
            <a:r>
              <a:rPr kumimoji="1" lang="ja-JP" altLang="en-US" sz="3200" dirty="0" smtClean="0"/>
              <a:t>が大きいと</a:t>
            </a:r>
            <a:r>
              <a:rPr kumimoji="1" lang="en-US" altLang="ja-JP" sz="3200" dirty="0" smtClean="0"/>
              <a:t>So</a:t>
            </a:r>
            <a:r>
              <a:rPr kumimoji="1" lang="ja-JP" altLang="en-US" sz="3200" dirty="0" err="1" smtClean="0"/>
              <a:t>ｆ</a:t>
            </a:r>
            <a:r>
              <a:rPr kumimoji="1" lang="en-US" altLang="ja-JP" sz="3200" dirty="0" smtClean="0"/>
              <a:t>t</a:t>
            </a:r>
            <a:r>
              <a:rPr kumimoji="1" lang="ja-JP" altLang="en-US" sz="3200" dirty="0" err="1" smtClean="0"/>
              <a:t>、</a:t>
            </a:r>
            <a:r>
              <a:rPr kumimoji="1" lang="ja-JP" altLang="en-US" sz="3200" dirty="0" smtClean="0"/>
              <a:t>小さいと</a:t>
            </a:r>
            <a:r>
              <a:rPr kumimoji="1" lang="en-US" altLang="ja-JP" sz="3200" dirty="0" smtClean="0"/>
              <a:t>Hard</a:t>
            </a:r>
            <a:r>
              <a:rPr kumimoji="1" lang="ja-JP" altLang="en-US" sz="3200" dirty="0" smtClean="0"/>
              <a:t>と呼ばれる。</a:t>
            </a:r>
          </a:p>
        </p:txBody>
      </p:sp>
    </p:spTree>
    <p:extLst>
      <p:ext uri="{BB962C8B-B14F-4D97-AF65-F5344CB8AC3E}">
        <p14:creationId xmlns:p14="http://schemas.microsoft.com/office/powerpoint/2010/main" val="20849520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理想磁気流体</a:t>
            </a:r>
            <a:endParaRPr kumimoji="1" lang="ja-JP" altLang="en-US" dirty="0"/>
          </a:p>
        </p:txBody>
      </p:sp>
      <mc:AlternateContent xmlns:mc="http://schemas.openxmlformats.org/markup-compatibility/2006" xmlns:a14="http://schemas.microsoft.com/office/drawing/2010/main">
        <mc:Choice Requires="a14">
          <p:sp>
            <p:nvSpPr>
              <p:cNvPr id="3" name="テキスト ボックス 2"/>
              <p:cNvSpPr txBox="1"/>
              <p:nvPr/>
            </p:nvSpPr>
            <p:spPr>
              <a:xfrm>
                <a:off x="1344521" y="1412885"/>
                <a:ext cx="10049931" cy="3291542"/>
              </a:xfrm>
              <a:prstGeom prst="rect">
                <a:avLst/>
              </a:prstGeom>
              <a:noFill/>
            </p:spPr>
            <p:txBody>
              <a:bodyPr wrap="none" rtlCol="0">
                <a:spAutoFit/>
              </a:bodyPr>
              <a:lstStyle/>
              <a:p>
                <a:r>
                  <a:rPr kumimoji="1" lang="en-US" altLang="ja-JP" sz="3200" dirty="0"/>
                  <a:t>Ohm’s</a:t>
                </a:r>
                <a:r>
                  <a:rPr kumimoji="1" lang="ja-JP" altLang="en-US" sz="3200" dirty="0"/>
                  <a:t> </a:t>
                </a:r>
                <a:r>
                  <a:rPr kumimoji="1" lang="en-US" altLang="ja-JP" sz="3200" dirty="0"/>
                  <a:t>law: </a:t>
                </a:r>
                <a14:m>
                  <m:oMath xmlns:m="http://schemas.openxmlformats.org/officeDocument/2006/math">
                    <m:r>
                      <a:rPr kumimoji="1" lang="en-US" altLang="ja-JP" sz="3200" b="1" i="1">
                        <a:latin typeface="Cambria Math" panose="02040503050406030204" pitchFamily="18" charset="0"/>
                      </a:rPr>
                      <m:t>𝑬</m:t>
                    </m:r>
                    <m:r>
                      <a:rPr kumimoji="1" lang="en-US" altLang="ja-JP" sz="3200" i="1">
                        <a:latin typeface="Cambria Math" panose="02040503050406030204" pitchFamily="18" charset="0"/>
                      </a:rPr>
                      <m:t>=</m:t>
                    </m:r>
                    <m:r>
                      <a:rPr kumimoji="1" lang="en-US" altLang="ja-JP" sz="3200" i="1">
                        <a:latin typeface="Cambria Math" panose="02040503050406030204" pitchFamily="18" charset="0"/>
                      </a:rPr>
                      <m:t>𝜂</m:t>
                    </m:r>
                    <m:r>
                      <a:rPr kumimoji="1" lang="en-US" altLang="ja-JP" sz="3200" b="1" i="1">
                        <a:latin typeface="Cambria Math" panose="02040503050406030204" pitchFamily="18" charset="0"/>
                      </a:rPr>
                      <m:t>𝒋</m:t>
                    </m:r>
                  </m:oMath>
                </a14:m>
                <a:r>
                  <a:rPr kumimoji="1" lang="en-US" altLang="ja-JP" sz="3200" b="1" dirty="0"/>
                  <a:t>, </a:t>
                </a:r>
                <a14:m>
                  <m:oMath xmlns:m="http://schemas.openxmlformats.org/officeDocument/2006/math">
                    <m:r>
                      <a:rPr kumimoji="1" lang="en-US" altLang="ja-JP" sz="3200" i="1">
                        <a:latin typeface="Cambria Math" panose="02040503050406030204" pitchFamily="18" charset="0"/>
                      </a:rPr>
                      <m:t>𝜂</m:t>
                    </m:r>
                  </m:oMath>
                </a14:m>
                <a:r>
                  <a:rPr kumimoji="1" lang="en-US" altLang="ja-JP" sz="3200" dirty="0"/>
                  <a:t>: </a:t>
                </a:r>
                <a:r>
                  <a:rPr kumimoji="1" lang="ja-JP" altLang="en-US" sz="3200" dirty="0" smtClean="0"/>
                  <a:t>電気抵抗</a:t>
                </a:r>
                <a:endParaRPr kumimoji="1" lang="en-US" altLang="ja-JP" sz="3200" dirty="0" smtClean="0"/>
              </a:p>
              <a:p>
                <a:r>
                  <a:rPr kumimoji="1" lang="en-US" altLang="ja-JP" sz="3200" dirty="0" smtClean="0"/>
                  <a:t> </a:t>
                </a:r>
                <a:r>
                  <a:rPr kumimoji="1" lang="ja-JP" altLang="en-US" sz="3200" dirty="0" smtClean="0"/>
                  <a:t>宇宙では</a:t>
                </a:r>
                <a:r>
                  <a:rPr kumimoji="1" lang="en-US" altLang="ja-JP" sz="3200" dirty="0" smtClean="0"/>
                  <a:t> </a:t>
                </a:r>
                <a14:m>
                  <m:oMath xmlns:m="http://schemas.openxmlformats.org/officeDocument/2006/math">
                    <m:r>
                      <a:rPr kumimoji="1" lang="en-US" altLang="ja-JP" sz="3200" i="1">
                        <a:latin typeface="Cambria Math" panose="02040503050406030204" pitchFamily="18" charset="0"/>
                      </a:rPr>
                      <m:t>𝜂</m:t>
                    </m:r>
                    <m:r>
                      <a:rPr kumimoji="1" lang="en-US" altLang="ja-JP" sz="3200" i="1">
                        <a:latin typeface="Cambria Math" panose="02040503050406030204" pitchFamily="18" charset="0"/>
                      </a:rPr>
                      <m:t>=0</m:t>
                    </m:r>
                  </m:oMath>
                </a14:m>
                <a:r>
                  <a:rPr kumimoji="1" lang="ja-JP" altLang="en-US" sz="3200" dirty="0"/>
                  <a:t> </a:t>
                </a:r>
                <a:r>
                  <a:rPr kumimoji="1" lang="ja-JP" altLang="en-US" sz="3200" dirty="0" smtClean="0"/>
                  <a:t>が良い近似</a:t>
                </a:r>
                <a:endParaRPr kumimoji="1" lang="en-US" altLang="ja-JP" sz="3200" dirty="0"/>
              </a:p>
              <a:p>
                <a:r>
                  <a:rPr lang="ja-JP" altLang="en-US" sz="3200" dirty="0" smtClean="0"/>
                  <a:t>よって流体静止系では</a:t>
                </a:r>
                <a:r>
                  <a:rPr lang="en-US" altLang="ja-JP" sz="3200" dirty="0" smtClean="0"/>
                  <a:t>, </a:t>
                </a:r>
                <a14:m>
                  <m:oMath xmlns:m="http://schemas.openxmlformats.org/officeDocument/2006/math">
                    <m:r>
                      <a:rPr lang="en-US" altLang="ja-JP" sz="3200" b="1" i="1">
                        <a:latin typeface="Cambria Math" panose="02040503050406030204" pitchFamily="18" charset="0"/>
                      </a:rPr>
                      <m:t>𝑬</m:t>
                    </m:r>
                    <m:r>
                      <a:rPr lang="en-US" altLang="ja-JP" sz="3200" i="1">
                        <a:latin typeface="Cambria Math" panose="02040503050406030204" pitchFamily="18" charset="0"/>
                      </a:rPr>
                      <m:t>=</m:t>
                    </m:r>
                    <m:r>
                      <a:rPr lang="en-US" altLang="ja-JP" sz="3200">
                        <a:latin typeface="Cambria Math" panose="02040503050406030204" pitchFamily="18" charset="0"/>
                      </a:rPr>
                      <m:t>0</m:t>
                    </m:r>
                  </m:oMath>
                </a14:m>
                <a:r>
                  <a:rPr kumimoji="1" lang="ja-JP" altLang="en-US" sz="3200" dirty="0"/>
                  <a:t> </a:t>
                </a:r>
                <a:r>
                  <a:rPr lang="en-US" altLang="ja-JP" sz="3200" dirty="0"/>
                  <a:t>(electrostatic shielding).</a:t>
                </a:r>
              </a:p>
              <a:p>
                <a:endParaRPr kumimoji="1" lang="en-US" altLang="ja-JP" sz="3200" dirty="0"/>
              </a:p>
              <a:p>
                <a:r>
                  <a:rPr lang="ja-JP" altLang="en-US" sz="3200" dirty="0" smtClean="0"/>
                  <a:t>電場のローレンツ変換</a:t>
                </a:r>
                <a:r>
                  <a:rPr lang="en-US" altLang="ja-JP" sz="3200" dirty="0" smtClean="0"/>
                  <a:t>:</a:t>
                </a:r>
                <a:endParaRPr lang="en-US" altLang="ja-JP" sz="3200" dirty="0"/>
              </a:p>
              <a:p>
                <a:r>
                  <a:rPr kumimoji="1" lang="en-US" altLang="ja-JP" sz="3200" dirty="0"/>
                  <a:t>  </a:t>
                </a:r>
                <a14:m>
                  <m:oMath xmlns:m="http://schemas.openxmlformats.org/officeDocument/2006/math">
                    <m:sSub>
                      <m:sSubPr>
                        <m:ctrlPr>
                          <a:rPr kumimoji="1" lang="en-US" altLang="ja-JP" sz="3200" i="1">
                            <a:latin typeface="Cambria Math" panose="02040503050406030204" pitchFamily="18" charset="0"/>
                          </a:rPr>
                        </m:ctrlPr>
                      </m:sSubPr>
                      <m:e>
                        <m:r>
                          <a:rPr kumimoji="1" lang="en-US" altLang="ja-JP" sz="3200" i="1">
                            <a:latin typeface="Cambria Math" panose="02040503050406030204" pitchFamily="18" charset="0"/>
                          </a:rPr>
                          <m:t>𝐸</m:t>
                        </m:r>
                        <m:r>
                          <a:rPr kumimoji="1" lang="en-US" altLang="ja-JP" sz="3200" i="1">
                            <a:latin typeface="Cambria Math" panose="02040503050406030204" pitchFamily="18" charset="0"/>
                          </a:rPr>
                          <m:t>′</m:t>
                        </m:r>
                      </m:e>
                      <m:sub>
                        <m:r>
                          <a:rPr kumimoji="1" lang="en-US" altLang="ja-JP" sz="3200" i="1">
                            <a:latin typeface="Cambria Math" panose="02040503050406030204" pitchFamily="18" charset="0"/>
                          </a:rPr>
                          <m:t>∥</m:t>
                        </m:r>
                      </m:sub>
                    </m:sSub>
                    <m:r>
                      <a:rPr kumimoji="1" lang="en-US" altLang="ja-JP" sz="3200" i="1">
                        <a:latin typeface="Cambria Math" panose="02040503050406030204" pitchFamily="18" charset="0"/>
                      </a:rPr>
                      <m:t>=</m:t>
                    </m:r>
                    <m:sSub>
                      <m:sSubPr>
                        <m:ctrlPr>
                          <a:rPr kumimoji="1" lang="en-US" altLang="ja-JP" sz="3200" i="1">
                            <a:latin typeface="Cambria Math" panose="02040503050406030204" pitchFamily="18" charset="0"/>
                          </a:rPr>
                        </m:ctrlPr>
                      </m:sSubPr>
                      <m:e>
                        <m:r>
                          <a:rPr kumimoji="1" lang="en-US" altLang="ja-JP" sz="3200" i="1">
                            <a:latin typeface="Cambria Math" panose="02040503050406030204" pitchFamily="18" charset="0"/>
                          </a:rPr>
                          <m:t>𝐸</m:t>
                        </m:r>
                      </m:e>
                      <m:sub>
                        <m:r>
                          <a:rPr kumimoji="1" lang="en-US" altLang="ja-JP" sz="3200" i="1">
                            <a:latin typeface="Cambria Math" panose="02040503050406030204" pitchFamily="18" charset="0"/>
                          </a:rPr>
                          <m:t>∥</m:t>
                        </m:r>
                      </m:sub>
                    </m:sSub>
                    <m:r>
                      <a:rPr kumimoji="1" lang="en-US" altLang="ja-JP" sz="3200" i="1">
                        <a:latin typeface="Cambria Math" panose="02040503050406030204" pitchFamily="18" charset="0"/>
                      </a:rPr>
                      <m:t>,    </m:t>
                    </m:r>
                    <m:sSubSup>
                      <m:sSubSupPr>
                        <m:ctrlPr>
                          <a:rPr kumimoji="1" lang="en-US" altLang="ja-JP" sz="3200" i="1">
                            <a:latin typeface="Cambria Math" panose="02040503050406030204" pitchFamily="18" charset="0"/>
                          </a:rPr>
                        </m:ctrlPr>
                      </m:sSubSupPr>
                      <m:e>
                        <m:r>
                          <a:rPr kumimoji="1" lang="en-US" altLang="ja-JP" sz="3200" i="1">
                            <a:latin typeface="Cambria Math" panose="02040503050406030204" pitchFamily="18" charset="0"/>
                          </a:rPr>
                          <m:t>𝐸</m:t>
                        </m:r>
                      </m:e>
                      <m:sub>
                        <m:r>
                          <a:rPr kumimoji="1" lang="en-US" altLang="ja-JP" sz="3200" i="1">
                            <a:latin typeface="Cambria Math" panose="02040503050406030204" pitchFamily="18" charset="0"/>
                          </a:rPr>
                          <m:t>⊥</m:t>
                        </m:r>
                      </m:sub>
                      <m:sup>
                        <m:r>
                          <a:rPr kumimoji="1" lang="en-US" altLang="ja-JP" sz="3200" i="1">
                            <a:latin typeface="Cambria Math" panose="02040503050406030204" pitchFamily="18" charset="0"/>
                          </a:rPr>
                          <m:t>′</m:t>
                        </m:r>
                      </m:sup>
                    </m:sSubSup>
                    <m:r>
                      <a:rPr kumimoji="1" lang="en-US" altLang="ja-JP" sz="3200" i="1">
                        <a:latin typeface="Cambria Math" panose="02040503050406030204" pitchFamily="18" charset="0"/>
                      </a:rPr>
                      <m:t>=</m:t>
                    </m:r>
                    <m:r>
                      <m:rPr>
                        <m:sty m:val="p"/>
                      </m:rPr>
                      <a:rPr kumimoji="1" lang="en-US" altLang="ja-JP" sz="3200">
                        <a:latin typeface="Cambria Math" panose="02040503050406030204" pitchFamily="18" charset="0"/>
                      </a:rPr>
                      <m:t>Γ</m:t>
                    </m:r>
                    <m:d>
                      <m:dPr>
                        <m:ctrlPr>
                          <a:rPr kumimoji="1" lang="en-US" altLang="ja-JP" sz="3200" i="1">
                            <a:latin typeface="Cambria Math" panose="02040503050406030204" pitchFamily="18" charset="0"/>
                          </a:rPr>
                        </m:ctrlPr>
                      </m:dPr>
                      <m:e>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𝐸</m:t>
                            </m:r>
                          </m:e>
                          <m:sub>
                            <m:r>
                              <a:rPr lang="en-US" altLang="ja-JP" sz="3200" i="1">
                                <a:latin typeface="Cambria Math" panose="02040503050406030204" pitchFamily="18" charset="0"/>
                              </a:rPr>
                              <m:t>⊥</m:t>
                            </m:r>
                          </m:sub>
                        </m:sSub>
                        <m:r>
                          <a:rPr lang="en-US" altLang="ja-JP" sz="3200" i="1">
                            <a:latin typeface="Cambria Math" panose="02040503050406030204" pitchFamily="18" charset="0"/>
                          </a:rPr>
                          <m:t>+</m:t>
                        </m:r>
                        <m:f>
                          <m:fPr>
                            <m:ctrlPr>
                              <a:rPr lang="en-US" altLang="ja-JP" sz="3200" i="1">
                                <a:latin typeface="Cambria Math" panose="02040503050406030204" pitchFamily="18" charset="0"/>
                              </a:rPr>
                            </m:ctrlPr>
                          </m:fPr>
                          <m:num>
                            <m:r>
                              <a:rPr lang="en-US" altLang="ja-JP" sz="3200" i="1">
                                <a:latin typeface="Cambria Math" panose="02040503050406030204" pitchFamily="18" charset="0"/>
                              </a:rPr>
                              <m:t>𝑣</m:t>
                            </m:r>
                          </m:num>
                          <m:den>
                            <m:r>
                              <a:rPr lang="en-US" altLang="ja-JP" sz="3200" i="1">
                                <a:latin typeface="Cambria Math" panose="02040503050406030204" pitchFamily="18" charset="0"/>
                              </a:rPr>
                              <m:t>𝑐</m:t>
                            </m:r>
                          </m:den>
                        </m:f>
                        <m:r>
                          <a:rPr lang="en-US" altLang="ja-JP" sz="3200" i="1">
                            <a:latin typeface="Cambria Math" panose="02040503050406030204" pitchFamily="18" charset="0"/>
                          </a:rPr>
                          <m:t>×</m:t>
                        </m:r>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𝐵</m:t>
                            </m:r>
                          </m:e>
                          <m:sub>
                            <m:r>
                              <a:rPr lang="en-US" altLang="ja-JP" sz="3200" i="1">
                                <a:latin typeface="Cambria Math" panose="02040503050406030204" pitchFamily="18" charset="0"/>
                              </a:rPr>
                              <m:t>⊥</m:t>
                            </m:r>
                          </m:sub>
                        </m:sSub>
                      </m:e>
                    </m:d>
                  </m:oMath>
                </a14:m>
                <a:endParaRPr kumimoji="1" lang="ja-JP" altLang="en-US" sz="3200"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1344521" y="1412885"/>
                <a:ext cx="10049931" cy="3291542"/>
              </a:xfrm>
              <a:prstGeom prst="rect">
                <a:avLst/>
              </a:prstGeom>
              <a:blipFill rotWithShape="0">
                <a:blip r:embed="rId2"/>
                <a:stretch>
                  <a:fillRect l="-1578" t="-2963" r="-72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2182139" y="5166448"/>
                <a:ext cx="7255320" cy="2308324"/>
              </a:xfrm>
              <a:prstGeom prst="rect">
                <a:avLst/>
              </a:prstGeom>
              <a:noFill/>
            </p:spPr>
            <p:txBody>
              <a:bodyPr wrap="none" rtlCol="0">
                <a:spAutoFit/>
              </a:bodyPr>
              <a:lstStyle/>
              <a:p>
                <a14:m>
                  <m:oMath xmlns:m="http://schemas.openxmlformats.org/officeDocument/2006/math">
                    <m:sSup>
                      <m:sSupPr>
                        <m:ctrlPr>
                          <a:rPr lang="en-US" altLang="ja-JP" sz="3200" b="1" i="1">
                            <a:latin typeface="Cambria Math" panose="02040503050406030204" pitchFamily="18" charset="0"/>
                          </a:rPr>
                        </m:ctrlPr>
                      </m:sSupPr>
                      <m:e>
                        <m:r>
                          <a:rPr lang="en-US" altLang="ja-JP" sz="3200" b="1" i="1">
                            <a:latin typeface="Cambria Math" panose="02040503050406030204" pitchFamily="18" charset="0"/>
                          </a:rPr>
                          <m:t>𝑬</m:t>
                        </m:r>
                      </m:e>
                      <m:sup>
                        <m:r>
                          <a:rPr lang="en-US" altLang="ja-JP" sz="3200" b="1" i="1">
                            <a:latin typeface="Cambria Math" panose="02040503050406030204" pitchFamily="18" charset="0"/>
                          </a:rPr>
                          <m:t>′</m:t>
                        </m:r>
                      </m:sup>
                    </m:sSup>
                    <m:r>
                      <a:rPr lang="en-US" altLang="ja-JP" sz="3200" i="1">
                        <a:latin typeface="Cambria Math" panose="02040503050406030204" pitchFamily="18" charset="0"/>
                      </a:rPr>
                      <m:t>=</m:t>
                    </m:r>
                    <m:r>
                      <a:rPr lang="en-US" altLang="ja-JP" sz="3200">
                        <a:latin typeface="Cambria Math" panose="02040503050406030204" pitchFamily="18" charset="0"/>
                      </a:rPr>
                      <m:t>0</m:t>
                    </m:r>
                  </m:oMath>
                </a14:m>
                <a:r>
                  <a:rPr kumimoji="1" lang="ja-JP" altLang="en-US" sz="3200" dirty="0" smtClean="0"/>
                  <a:t> なので</a:t>
                </a:r>
                <a:r>
                  <a:rPr kumimoji="1" lang="ja-JP" altLang="en-US" sz="3200" dirty="0"/>
                  <a:t> </a:t>
                </a:r>
                <a:r>
                  <a:rPr kumimoji="1" lang="en-US" altLang="ja-JP" sz="3200" dirty="0"/>
                  <a:t>the ideal MHD </a:t>
                </a:r>
                <a:r>
                  <a:rPr kumimoji="1" lang="en-US" altLang="ja-JP" sz="3200" dirty="0" smtClean="0"/>
                  <a:t>condition</a:t>
                </a:r>
              </a:p>
              <a:p>
                <a:r>
                  <a:rPr kumimoji="1" lang="en-US" altLang="ja-JP" sz="3200" dirty="0" smtClean="0"/>
                  <a:t> </a:t>
                </a:r>
              </a:p>
              <a:p>
                <a:pPr/>
                <a14:m>
                  <m:oMathPara xmlns:m="http://schemas.openxmlformats.org/officeDocument/2006/math">
                    <m:oMathParaPr>
                      <m:jc m:val="centerGroup"/>
                    </m:oMathParaPr>
                    <m:oMath xmlns:m="http://schemas.openxmlformats.org/officeDocument/2006/math">
                      <m:r>
                        <a:rPr lang="en-US" altLang="ja-JP" sz="4800" b="1" i="1">
                          <a:latin typeface="Cambria Math" panose="02040503050406030204" pitchFamily="18" charset="0"/>
                        </a:rPr>
                        <m:t>𝑬</m:t>
                      </m:r>
                      <m:r>
                        <a:rPr lang="en-US" altLang="ja-JP" sz="4800" i="1">
                          <a:latin typeface="Cambria Math" panose="02040503050406030204" pitchFamily="18" charset="0"/>
                        </a:rPr>
                        <m:t>=−</m:t>
                      </m:r>
                      <m:r>
                        <a:rPr lang="en-US" altLang="ja-JP" sz="4800" b="1" i="1">
                          <a:latin typeface="Cambria Math" panose="02040503050406030204" pitchFamily="18" charset="0"/>
                        </a:rPr>
                        <m:t>𝒗</m:t>
                      </m:r>
                      <m:r>
                        <a:rPr lang="en-US" altLang="ja-JP" sz="4800" i="1">
                          <a:latin typeface="Cambria Math" panose="02040503050406030204" pitchFamily="18" charset="0"/>
                        </a:rPr>
                        <m:t>/</m:t>
                      </m:r>
                      <m:r>
                        <a:rPr lang="en-US" altLang="ja-JP" sz="4800" i="1">
                          <a:latin typeface="Cambria Math" panose="02040503050406030204" pitchFamily="18" charset="0"/>
                        </a:rPr>
                        <m:t>𝑐</m:t>
                      </m:r>
                      <m:r>
                        <a:rPr lang="en-US" altLang="ja-JP" sz="4800" i="1">
                          <a:latin typeface="Cambria Math" panose="02040503050406030204" pitchFamily="18" charset="0"/>
                        </a:rPr>
                        <m:t>×</m:t>
                      </m:r>
                      <m:r>
                        <a:rPr lang="en-US" altLang="ja-JP" sz="4800" b="1" i="1">
                          <a:latin typeface="Cambria Math" panose="02040503050406030204" pitchFamily="18" charset="0"/>
                        </a:rPr>
                        <m:t>𝑩</m:t>
                      </m:r>
                    </m:oMath>
                  </m:oMathPara>
                </a14:m>
                <a:endParaRPr lang="ja-JP" altLang="en-US" sz="4800" b="1" dirty="0"/>
              </a:p>
              <a:p>
                <a:endParaRPr kumimoji="1" lang="ja-JP" altLang="en-US" sz="32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2182139" y="5166448"/>
                <a:ext cx="7255320" cy="2308324"/>
              </a:xfrm>
              <a:prstGeom prst="rect">
                <a:avLst/>
              </a:prstGeom>
              <a:blipFill rotWithShape="0">
                <a:blip r:embed="rId3"/>
                <a:stretch>
                  <a:fillRect t="-4233" r="-126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6"/>
              <p:cNvSpPr txBox="1"/>
              <p:nvPr/>
            </p:nvSpPr>
            <p:spPr>
              <a:xfrm>
                <a:off x="1983125" y="7358885"/>
                <a:ext cx="6896760" cy="1149417"/>
              </a:xfrm>
              <a:prstGeom prst="rect">
                <a:avLst/>
              </a:prstGeom>
              <a:noFill/>
            </p:spPr>
            <p:txBody>
              <a:bodyPr wrap="none" rtlCol="0">
                <a:spAutoFit/>
              </a:bodyPr>
              <a:lstStyle/>
              <a:p>
                <a:r>
                  <a:rPr kumimoji="1" lang="en-US" altLang="ja-JP" sz="3200" dirty="0"/>
                  <a:t>Energy density of EM field: </a:t>
                </a:r>
                <a14:m>
                  <m:oMath xmlns:m="http://schemas.openxmlformats.org/officeDocument/2006/math">
                    <m:f>
                      <m:fPr>
                        <m:ctrlPr>
                          <a:rPr kumimoji="1" lang="en-US" altLang="ja-JP" sz="4400" i="1">
                            <a:latin typeface="Cambria Math" panose="02040503050406030204" pitchFamily="18" charset="0"/>
                          </a:rPr>
                        </m:ctrlPr>
                      </m:fPr>
                      <m:num>
                        <m:sSup>
                          <m:sSupPr>
                            <m:ctrlPr>
                              <a:rPr kumimoji="1" lang="en-US" altLang="ja-JP" sz="4400" i="1">
                                <a:latin typeface="Cambria Math" panose="02040503050406030204" pitchFamily="18" charset="0"/>
                              </a:rPr>
                            </m:ctrlPr>
                          </m:sSupPr>
                          <m:e>
                            <m:r>
                              <a:rPr kumimoji="1" lang="en-US" altLang="ja-JP" sz="4400" i="1">
                                <a:latin typeface="Cambria Math" panose="02040503050406030204" pitchFamily="18" charset="0"/>
                              </a:rPr>
                              <m:t>𝐸</m:t>
                            </m:r>
                          </m:e>
                          <m:sup>
                            <m:r>
                              <a:rPr kumimoji="1" lang="en-US" altLang="ja-JP" sz="4400" i="1">
                                <a:latin typeface="Cambria Math" panose="02040503050406030204" pitchFamily="18" charset="0"/>
                              </a:rPr>
                              <m:t>2</m:t>
                            </m:r>
                          </m:sup>
                        </m:sSup>
                        <m:r>
                          <a:rPr kumimoji="1" lang="en-US" altLang="ja-JP" sz="4400" i="1">
                            <a:latin typeface="Cambria Math" panose="02040503050406030204" pitchFamily="18" charset="0"/>
                          </a:rPr>
                          <m:t>+</m:t>
                        </m:r>
                        <m:sSup>
                          <m:sSupPr>
                            <m:ctrlPr>
                              <a:rPr kumimoji="1" lang="en-US" altLang="ja-JP" sz="4400" i="1">
                                <a:latin typeface="Cambria Math" panose="02040503050406030204" pitchFamily="18" charset="0"/>
                              </a:rPr>
                            </m:ctrlPr>
                          </m:sSupPr>
                          <m:e>
                            <m:r>
                              <a:rPr kumimoji="1" lang="en-US" altLang="ja-JP" sz="4400" i="1">
                                <a:latin typeface="Cambria Math" panose="02040503050406030204" pitchFamily="18" charset="0"/>
                              </a:rPr>
                              <m:t>𝐵</m:t>
                            </m:r>
                          </m:e>
                          <m:sup>
                            <m:r>
                              <a:rPr kumimoji="1" lang="en-US" altLang="ja-JP" sz="4400" i="1">
                                <a:latin typeface="Cambria Math" panose="02040503050406030204" pitchFamily="18" charset="0"/>
                              </a:rPr>
                              <m:t>2</m:t>
                            </m:r>
                          </m:sup>
                        </m:sSup>
                      </m:num>
                      <m:den>
                        <m:r>
                          <a:rPr kumimoji="1" lang="en-US" altLang="ja-JP" sz="4400" i="1">
                            <a:latin typeface="Cambria Math" panose="02040503050406030204" pitchFamily="18" charset="0"/>
                          </a:rPr>
                          <m:t>8</m:t>
                        </m:r>
                        <m:r>
                          <a:rPr kumimoji="1" lang="en-US" altLang="ja-JP" sz="4400" i="1">
                            <a:latin typeface="Cambria Math" panose="02040503050406030204" pitchFamily="18" charset="0"/>
                          </a:rPr>
                          <m:t>𝜋</m:t>
                        </m:r>
                      </m:den>
                    </m:f>
                  </m:oMath>
                </a14:m>
                <a:endParaRPr kumimoji="1" lang="ja-JP" altLang="en-US" sz="3200" dirty="0"/>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1983125" y="7358885"/>
                <a:ext cx="6896760" cy="1149417"/>
              </a:xfrm>
              <a:prstGeom prst="rect">
                <a:avLst/>
              </a:prstGeom>
              <a:blipFill rotWithShape="0">
                <a:blip r:embed="rId4"/>
                <a:stretch>
                  <a:fillRect l="-220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p:cNvSpPr txBox="1"/>
              <p:nvPr/>
            </p:nvSpPr>
            <p:spPr>
              <a:xfrm>
                <a:off x="1983126" y="8466375"/>
                <a:ext cx="10976787" cy="751296"/>
              </a:xfrm>
              <a:prstGeom prst="rect">
                <a:avLst/>
              </a:prstGeom>
              <a:noFill/>
            </p:spPr>
            <p:txBody>
              <a:bodyPr wrap="none" rtlCol="0">
                <a:spAutoFit/>
              </a:bodyPr>
              <a:lstStyle/>
              <a:p>
                <a:r>
                  <a:rPr kumimoji="1" lang="en-US" altLang="ja-JP" sz="3200" dirty="0"/>
                  <a:t>Energy flux carried by EM field (Poynting flux): </a:t>
                </a:r>
                <a14:m>
                  <m:oMath xmlns:m="http://schemas.openxmlformats.org/officeDocument/2006/math">
                    <m:f>
                      <m:fPr>
                        <m:ctrlPr>
                          <a:rPr kumimoji="1" lang="en-US" altLang="ja-JP" sz="3200" i="1">
                            <a:latin typeface="Cambria Math" panose="02040503050406030204" pitchFamily="18" charset="0"/>
                          </a:rPr>
                        </m:ctrlPr>
                      </m:fPr>
                      <m:num>
                        <m:r>
                          <a:rPr kumimoji="1" lang="en-US" altLang="ja-JP" sz="3200" i="1">
                            <a:latin typeface="Cambria Math" panose="02040503050406030204" pitchFamily="18" charset="0"/>
                          </a:rPr>
                          <m:t>𝑐</m:t>
                        </m:r>
                      </m:num>
                      <m:den>
                        <m:r>
                          <a:rPr kumimoji="1" lang="en-US" altLang="ja-JP" sz="3200" i="1">
                            <a:latin typeface="Cambria Math" panose="02040503050406030204" pitchFamily="18" charset="0"/>
                          </a:rPr>
                          <m:t>4</m:t>
                        </m:r>
                        <m:r>
                          <a:rPr kumimoji="1" lang="en-US" altLang="ja-JP" sz="3200" i="1">
                            <a:latin typeface="Cambria Math" panose="02040503050406030204" pitchFamily="18" charset="0"/>
                          </a:rPr>
                          <m:t>𝜋</m:t>
                        </m:r>
                      </m:den>
                    </m:f>
                    <m:r>
                      <a:rPr kumimoji="1" lang="en-US" altLang="ja-JP" sz="3200" b="1" i="1">
                        <a:latin typeface="Cambria Math" panose="02040503050406030204" pitchFamily="18" charset="0"/>
                      </a:rPr>
                      <m:t>𝑬</m:t>
                    </m:r>
                    <m:r>
                      <a:rPr kumimoji="1" lang="en-US" altLang="ja-JP" sz="3200" i="1">
                        <a:latin typeface="Cambria Math" panose="02040503050406030204" pitchFamily="18" charset="0"/>
                      </a:rPr>
                      <m:t>×</m:t>
                    </m:r>
                    <m:r>
                      <a:rPr kumimoji="1" lang="en-US" altLang="ja-JP" sz="3200" b="1" i="1">
                        <a:latin typeface="Cambria Math" panose="02040503050406030204" pitchFamily="18" charset="0"/>
                      </a:rPr>
                      <m:t>𝑩</m:t>
                    </m:r>
                  </m:oMath>
                </a14:m>
                <a:endParaRPr kumimoji="1" lang="ja-JP" altLang="en-US" sz="3200" b="1" dirty="0"/>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1983126" y="8466375"/>
                <a:ext cx="10976787" cy="751296"/>
              </a:xfrm>
              <a:prstGeom prst="rect">
                <a:avLst/>
              </a:prstGeom>
              <a:blipFill rotWithShape="0">
                <a:blip r:embed="rId5"/>
                <a:stretch>
                  <a:fillRect l="-1388" t="-7317" b="-7317"/>
                </a:stretch>
              </a:blipFill>
            </p:spPr>
            <p:txBody>
              <a:bodyPr/>
              <a:lstStyle/>
              <a:p>
                <a:r>
                  <a:rPr lang="ja-JP" altLang="en-US">
                    <a:noFill/>
                  </a:rPr>
                  <a:t> </a:t>
                </a:r>
              </a:p>
            </p:txBody>
          </p:sp>
        </mc:Fallback>
      </mc:AlternateContent>
      <p:cxnSp>
        <p:nvCxnSpPr>
          <p:cNvPr id="7" name="直線矢印コネクタ 6"/>
          <p:cNvCxnSpPr/>
          <p:nvPr/>
        </p:nvCxnSpPr>
        <p:spPr bwMode="auto">
          <a:xfrm flipV="1">
            <a:off x="12706597" y="4286992"/>
            <a:ext cx="3669476" cy="2470068"/>
          </a:xfrm>
          <a:prstGeom prst="straightConnector1">
            <a:avLst/>
          </a:prstGeom>
          <a:solidFill>
            <a:schemeClr val="accent1"/>
          </a:solidFill>
          <a:ln w="444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0" name="テキスト ボックス 9"/>
              <p:cNvSpPr txBox="1"/>
              <p:nvPr/>
            </p:nvSpPr>
            <p:spPr>
              <a:xfrm>
                <a:off x="16309906" y="4427783"/>
                <a:ext cx="434414"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1" i="1" smtClean="0">
                          <a:latin typeface="Cambria Math" panose="02040503050406030204" pitchFamily="18" charset="0"/>
                        </a:rPr>
                        <m:t>𝑩</m:t>
                      </m:r>
                    </m:oMath>
                  </m:oMathPara>
                </a14:m>
                <a:endParaRPr kumimoji="1" lang="ja-JP" altLang="en-US" sz="3200" b="1" dirty="0" smtClean="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16309906" y="4427783"/>
                <a:ext cx="434414" cy="492443"/>
              </a:xfrm>
              <a:prstGeom prst="rect">
                <a:avLst/>
              </a:prstGeom>
              <a:blipFill rotWithShape="0">
                <a:blip r:embed="rId6"/>
                <a:stretch>
                  <a:fillRect/>
                </a:stretch>
              </a:blipFill>
            </p:spPr>
            <p:txBody>
              <a:bodyPr/>
              <a:lstStyle/>
              <a:p>
                <a:r>
                  <a:rPr lang="ja-JP" altLang="en-US">
                    <a:noFill/>
                  </a:rPr>
                  <a:t> </a:t>
                </a:r>
              </a:p>
            </p:txBody>
          </p:sp>
        </mc:Fallback>
      </mc:AlternateContent>
      <p:cxnSp>
        <p:nvCxnSpPr>
          <p:cNvPr id="19" name="直線矢印コネクタ 18"/>
          <p:cNvCxnSpPr/>
          <p:nvPr/>
        </p:nvCxnSpPr>
        <p:spPr bwMode="auto">
          <a:xfrm flipV="1">
            <a:off x="12706597" y="5259269"/>
            <a:ext cx="319644" cy="1475360"/>
          </a:xfrm>
          <a:prstGeom prst="straightConnector1">
            <a:avLst/>
          </a:prstGeom>
          <a:solidFill>
            <a:schemeClr val="accent1"/>
          </a:solidFill>
          <a:ln w="444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0" name="テキスト ボックス 19"/>
              <p:cNvSpPr txBox="1"/>
              <p:nvPr/>
            </p:nvSpPr>
            <p:spPr>
              <a:xfrm>
                <a:off x="13112985" y="4920226"/>
                <a:ext cx="384721"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1" i="1" smtClean="0">
                          <a:latin typeface="Cambria Math" panose="02040503050406030204" pitchFamily="18" charset="0"/>
                        </a:rPr>
                        <m:t>𝒗</m:t>
                      </m:r>
                    </m:oMath>
                  </m:oMathPara>
                </a14:m>
                <a:endParaRPr kumimoji="1" lang="ja-JP" altLang="en-US" sz="3200" b="1" dirty="0" smtClean="0"/>
              </a:p>
            </p:txBody>
          </p:sp>
        </mc:Choice>
        <mc:Fallback xmlns="">
          <p:sp>
            <p:nvSpPr>
              <p:cNvPr id="20" name="テキスト ボックス 19"/>
              <p:cNvSpPr txBox="1">
                <a:spLocks noRot="1" noChangeAspect="1" noMove="1" noResize="1" noEditPoints="1" noAdjustHandles="1" noChangeArrowheads="1" noChangeShapeType="1" noTextEdit="1"/>
              </p:cNvSpPr>
              <p:nvPr/>
            </p:nvSpPr>
            <p:spPr>
              <a:xfrm>
                <a:off x="13112985" y="4920226"/>
                <a:ext cx="384721" cy="492443"/>
              </a:xfrm>
              <a:prstGeom prst="rect">
                <a:avLst/>
              </a:prstGeom>
              <a:blipFill rotWithShape="0">
                <a:blip r:embed="rId7"/>
                <a:stretch>
                  <a:fillRect/>
                </a:stretch>
              </a:blipFill>
            </p:spPr>
            <p:txBody>
              <a:bodyPr/>
              <a:lstStyle/>
              <a:p>
                <a:r>
                  <a:rPr lang="ja-JP" altLang="en-US">
                    <a:noFill/>
                  </a:rPr>
                  <a:t> </a:t>
                </a:r>
              </a:p>
            </p:txBody>
          </p:sp>
        </mc:Fallback>
      </mc:AlternateContent>
      <p:cxnSp>
        <p:nvCxnSpPr>
          <p:cNvPr id="21" name="直線矢印コネクタ 20"/>
          <p:cNvCxnSpPr/>
          <p:nvPr/>
        </p:nvCxnSpPr>
        <p:spPr bwMode="auto">
          <a:xfrm flipH="1" flipV="1">
            <a:off x="11234998" y="5375192"/>
            <a:ext cx="1464545" cy="1359437"/>
          </a:xfrm>
          <a:prstGeom prst="straightConnector1">
            <a:avLst/>
          </a:prstGeom>
          <a:solidFill>
            <a:schemeClr val="accent1"/>
          </a:solidFill>
          <a:ln w="444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正方形/長方形 25"/>
          <p:cNvSpPr/>
          <p:nvPr/>
        </p:nvSpPr>
        <p:spPr bwMode="auto">
          <a:xfrm rot="2820000">
            <a:off x="12566718" y="6404005"/>
            <a:ext cx="337789" cy="298388"/>
          </a:xfrm>
          <a:prstGeom prst="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HGP創英角ﾎﾟｯﾌﾟ体" panose="040B0A00000000000000" pitchFamily="50" charset="-128"/>
              <a:ea typeface="HGP創英角ﾎﾟｯﾌﾟ体" panose="040B0A00000000000000" pitchFamily="50" charset="-128"/>
            </a:endParaRPr>
          </a:p>
        </p:txBody>
      </p:sp>
      <mc:AlternateContent xmlns:mc="http://schemas.openxmlformats.org/markup-compatibility/2006" xmlns:a14="http://schemas.microsoft.com/office/drawing/2010/main">
        <mc:Choice Requires="a14">
          <p:sp>
            <p:nvSpPr>
              <p:cNvPr id="27" name="テキスト ボックス 26"/>
              <p:cNvSpPr txBox="1"/>
              <p:nvPr/>
            </p:nvSpPr>
            <p:spPr>
              <a:xfrm>
                <a:off x="11190870" y="4831635"/>
                <a:ext cx="407163"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1" i="1" smtClean="0">
                          <a:latin typeface="Cambria Math" panose="02040503050406030204" pitchFamily="18" charset="0"/>
                        </a:rPr>
                        <m:t>𝑬</m:t>
                      </m:r>
                    </m:oMath>
                  </m:oMathPara>
                </a14:m>
                <a:endParaRPr kumimoji="1" lang="ja-JP" altLang="en-US" sz="3200" b="1" dirty="0" smtClean="0"/>
              </a:p>
            </p:txBody>
          </p:sp>
        </mc:Choice>
        <mc:Fallback xmlns="">
          <p:sp>
            <p:nvSpPr>
              <p:cNvPr id="27" name="テキスト ボックス 26"/>
              <p:cNvSpPr txBox="1">
                <a:spLocks noRot="1" noChangeAspect="1" noMove="1" noResize="1" noEditPoints="1" noAdjustHandles="1" noChangeArrowheads="1" noChangeShapeType="1" noTextEdit="1"/>
              </p:cNvSpPr>
              <p:nvPr/>
            </p:nvSpPr>
            <p:spPr>
              <a:xfrm>
                <a:off x="11190870" y="4831635"/>
                <a:ext cx="407163" cy="492443"/>
              </a:xfrm>
              <a:prstGeom prst="rect">
                <a:avLst/>
              </a:prstGeom>
              <a:blipFill rotWithShape="0">
                <a:blip r:embed="rId8"/>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9418999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7476" name="Picture 4" descr="https://www.techexplorist.com/wp-content/uploads/2020/12/large-scale-bubbl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9967" y="2258723"/>
            <a:ext cx="5907633" cy="3003046"/>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a:t>高エネルギーで輝く宇宙</a:t>
            </a:r>
          </a:p>
        </p:txBody>
      </p:sp>
      <p:sp>
        <p:nvSpPr>
          <p:cNvPr id="3" name="テキスト ボックス 2"/>
          <p:cNvSpPr txBox="1"/>
          <p:nvPr/>
        </p:nvSpPr>
        <p:spPr>
          <a:xfrm>
            <a:off x="8820014" y="1280983"/>
            <a:ext cx="2568332" cy="507831"/>
          </a:xfrm>
          <a:prstGeom prst="rect">
            <a:avLst/>
          </a:prstGeom>
          <a:noFill/>
        </p:spPr>
        <p:txBody>
          <a:bodyPr wrap="none" rtlCol="0">
            <a:spAutoFit/>
          </a:bodyPr>
          <a:lstStyle/>
          <a:p>
            <a:r>
              <a:rPr kumimoji="1" lang="en-US" altLang="ja-JP" sz="2700" dirty="0"/>
              <a:t>X</a:t>
            </a:r>
            <a:r>
              <a:rPr kumimoji="1" lang="ja-JP" altLang="en-US" sz="2700" dirty="0"/>
              <a:t>線（＞</a:t>
            </a:r>
            <a:r>
              <a:rPr kumimoji="1" lang="en-US" altLang="ja-JP" sz="2700" dirty="0"/>
              <a:t>0.3keV</a:t>
            </a:r>
            <a:r>
              <a:rPr kumimoji="1" lang="ja-JP" altLang="en-US" sz="2700" dirty="0"/>
              <a:t>）</a:t>
            </a:r>
          </a:p>
        </p:txBody>
      </p:sp>
      <p:sp>
        <p:nvSpPr>
          <p:cNvPr id="8" name="テキスト ボックス 7"/>
          <p:cNvSpPr txBox="1"/>
          <p:nvPr/>
        </p:nvSpPr>
        <p:spPr>
          <a:xfrm>
            <a:off x="2288986" y="5727583"/>
            <a:ext cx="2877711" cy="507831"/>
          </a:xfrm>
          <a:prstGeom prst="rect">
            <a:avLst/>
          </a:prstGeom>
          <a:noFill/>
        </p:spPr>
        <p:txBody>
          <a:bodyPr wrap="none" rtlCol="0">
            <a:spAutoFit/>
          </a:bodyPr>
          <a:lstStyle/>
          <a:p>
            <a:r>
              <a:rPr kumimoji="1" lang="ja-JP" altLang="en-US" sz="2700" dirty="0"/>
              <a:t>ガンマ線（</a:t>
            </a:r>
            <a:r>
              <a:rPr kumimoji="1" lang="en-US" altLang="ja-JP" sz="2700" dirty="0"/>
              <a:t>&gt;1GeV</a:t>
            </a:r>
            <a:r>
              <a:rPr kumimoji="1" lang="ja-JP" altLang="en-US" sz="2700" dirty="0"/>
              <a:t>）</a:t>
            </a:r>
          </a:p>
        </p:txBody>
      </p:sp>
      <p:pic>
        <p:nvPicPr>
          <p:cNvPr id="1250312" name="Picture 8" descr="http://www-heaf.astro.hiroshima-u.ac.jp/glast/5years/Femri_5_year_2500x14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6533" y="6228378"/>
            <a:ext cx="6074190" cy="341855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テキスト ボックス 10"/>
              <p:cNvSpPr txBox="1"/>
              <p:nvPr/>
            </p:nvSpPr>
            <p:spPr>
              <a:xfrm>
                <a:off x="4942650" y="9646933"/>
                <a:ext cx="3546035" cy="501997"/>
              </a:xfrm>
              <a:prstGeom prst="rect">
                <a:avLst/>
              </a:prstGeom>
              <a:noFill/>
            </p:spPr>
            <p:txBody>
              <a:bodyPr wrap="none" rtlCol="0">
                <a:spAutoFit/>
              </a:bodyPr>
              <a:lstStyle/>
              <a:p>
                <a:r>
                  <a:rPr lang="ja-JP" altLang="en-US" sz="2400" dirty="0"/>
                  <a:t>陽子</a:t>
                </a:r>
                <a:r>
                  <a:rPr kumimoji="1" lang="ja-JP" altLang="en-US" sz="2400" dirty="0"/>
                  <a:t>質量 </a:t>
                </a:r>
                <a14:m>
                  <m:oMath xmlns:m="http://schemas.openxmlformats.org/officeDocument/2006/math">
                    <m:sSub>
                      <m:sSubPr>
                        <m:ctrlPr>
                          <a:rPr kumimoji="1" lang="en-US" altLang="ja-JP" sz="2400" i="1">
                            <a:latin typeface="Cambria Math" panose="02040503050406030204" pitchFamily="18" charset="0"/>
                          </a:rPr>
                        </m:ctrlPr>
                      </m:sSubPr>
                      <m:e>
                        <m:r>
                          <a:rPr kumimoji="1" lang="en-US" altLang="ja-JP" sz="2400" i="1">
                            <a:latin typeface="Cambria Math" panose="02040503050406030204" pitchFamily="18" charset="0"/>
                          </a:rPr>
                          <m:t>𝑚</m:t>
                        </m:r>
                      </m:e>
                      <m:sub>
                        <m:r>
                          <m:rPr>
                            <m:sty m:val="p"/>
                          </m:rPr>
                          <a:rPr kumimoji="1" lang="en-US" altLang="ja-JP" sz="2400">
                            <a:latin typeface="Cambria Math" panose="02040503050406030204" pitchFamily="18" charset="0"/>
                          </a:rPr>
                          <m:t>p</m:t>
                        </m:r>
                      </m:sub>
                    </m:sSub>
                    <m:sSup>
                      <m:sSupPr>
                        <m:ctrlPr>
                          <a:rPr kumimoji="1" lang="en-US" altLang="ja-JP" sz="2400" i="1">
                            <a:latin typeface="Cambria Math" panose="02040503050406030204" pitchFamily="18" charset="0"/>
                          </a:rPr>
                        </m:ctrlPr>
                      </m:sSupPr>
                      <m:e>
                        <m:r>
                          <a:rPr kumimoji="1" lang="en-US" altLang="ja-JP" sz="2400" i="1">
                            <a:latin typeface="Cambria Math" panose="02040503050406030204" pitchFamily="18" charset="0"/>
                          </a:rPr>
                          <m:t>𝑐</m:t>
                        </m:r>
                      </m:e>
                      <m:sup>
                        <m:r>
                          <a:rPr kumimoji="1" lang="en-US" altLang="ja-JP" sz="2400" i="1">
                            <a:latin typeface="Cambria Math" panose="02040503050406030204" pitchFamily="18" charset="0"/>
                          </a:rPr>
                          <m:t>2</m:t>
                        </m:r>
                      </m:sup>
                    </m:sSup>
                    <m:r>
                      <a:rPr kumimoji="1" lang="en-US" altLang="ja-JP" sz="2400" i="1">
                        <a:latin typeface="Cambria Math" panose="02040503050406030204" pitchFamily="18" charset="0"/>
                      </a:rPr>
                      <m:t>∼0.</m:t>
                    </m:r>
                    <m:r>
                      <a:rPr kumimoji="1" lang="en-US" altLang="ja-JP" sz="2400">
                        <a:latin typeface="Cambria Math" panose="02040503050406030204" pitchFamily="18" charset="0"/>
                      </a:rPr>
                      <m:t>9</m:t>
                    </m:r>
                    <m:r>
                      <m:rPr>
                        <m:sty m:val="p"/>
                      </m:rPr>
                      <a:rPr kumimoji="1" lang="en-US" altLang="ja-JP" sz="2400">
                        <a:latin typeface="Cambria Math" panose="02040503050406030204" pitchFamily="18" charset="0"/>
                      </a:rPr>
                      <m:t>GeV</m:t>
                    </m:r>
                  </m:oMath>
                </a14:m>
                <a:endParaRPr kumimoji="1" lang="ja-JP" altLang="en-US" sz="2400"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2151667" y="6432281"/>
                <a:ext cx="2425729" cy="365421"/>
              </a:xfrm>
              <a:prstGeom prst="rect">
                <a:avLst/>
              </a:prstGeom>
              <a:blipFill rotWithShape="0">
                <a:blip r:embed="rId5"/>
                <a:stretch>
                  <a:fillRect l="-1508" t="-6667" b="-11667"/>
                </a:stretch>
              </a:blipFill>
            </p:spPr>
            <p:txBody>
              <a:bodyPr/>
              <a:lstStyle/>
              <a:p>
                <a:r>
                  <a:rPr lang="ja-JP" altLang="en-US">
                    <a:noFill/>
                  </a:rPr>
                  <a:t> </a:t>
                </a:r>
              </a:p>
            </p:txBody>
          </p:sp>
        </mc:Fallback>
      </mc:AlternateContent>
      <p:pic>
        <p:nvPicPr>
          <p:cNvPr id="1250316" name="Picture 12" descr="http://www.desy.de/e409/e116959/e119238/media/5602/HESS_GalacticPlane_AA_CoverImage_201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7963" y="6281495"/>
            <a:ext cx="5359837" cy="3572965"/>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9388336" y="5706233"/>
            <a:ext cx="3175869" cy="507831"/>
          </a:xfrm>
          <a:prstGeom prst="rect">
            <a:avLst/>
          </a:prstGeom>
          <a:noFill/>
        </p:spPr>
        <p:txBody>
          <a:bodyPr wrap="none" rtlCol="0">
            <a:spAutoFit/>
          </a:bodyPr>
          <a:lstStyle/>
          <a:p>
            <a:r>
              <a:rPr kumimoji="1" lang="ja-JP" altLang="en-US" sz="2700" dirty="0"/>
              <a:t>ガンマ線（</a:t>
            </a:r>
            <a:r>
              <a:rPr kumimoji="1" lang="en-US" altLang="ja-JP" sz="2700" dirty="0"/>
              <a:t>&gt;0.2TeV</a:t>
            </a:r>
            <a:r>
              <a:rPr kumimoji="1" lang="ja-JP" altLang="en-US" sz="2700" dirty="0"/>
              <a:t>）</a:t>
            </a:r>
          </a:p>
        </p:txBody>
      </p:sp>
      <p:pic>
        <p:nvPicPr>
          <p:cNvPr id="1257474" name="Picture 2" descr="https://www3.mpifr-bonn.mpg.de/old_mpifr/survey/publikationen/mhz40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96533" y="1773082"/>
            <a:ext cx="5699624" cy="3801606"/>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2259881" y="1292550"/>
            <a:ext cx="4775666" cy="507831"/>
          </a:xfrm>
          <a:prstGeom prst="rect">
            <a:avLst/>
          </a:prstGeom>
          <a:noFill/>
        </p:spPr>
        <p:txBody>
          <a:bodyPr wrap="none" rtlCol="0">
            <a:spAutoFit/>
          </a:bodyPr>
          <a:lstStyle/>
          <a:p>
            <a:r>
              <a:rPr kumimoji="1" lang="ja-JP" altLang="en-US" sz="2700" dirty="0"/>
              <a:t>電波（</a:t>
            </a:r>
            <a:r>
              <a:rPr kumimoji="1" lang="en-US" altLang="ja-JP" sz="2700" dirty="0"/>
              <a:t>408MH</a:t>
            </a:r>
            <a:r>
              <a:rPr kumimoji="1" lang="ja-JP" altLang="en-US" sz="2700" dirty="0"/>
              <a:t>ｚ＝</a:t>
            </a:r>
            <a:r>
              <a:rPr kumimoji="1" lang="en-US" altLang="ja-JP" sz="2700" dirty="0"/>
              <a:t>1.7x10</a:t>
            </a:r>
            <a:r>
              <a:rPr kumimoji="1" lang="en-US" altLang="ja-JP" sz="2700" baseline="30000" dirty="0"/>
              <a:t>-6</a:t>
            </a:r>
            <a:r>
              <a:rPr kumimoji="1" lang="en-US" altLang="ja-JP" sz="2700" dirty="0"/>
              <a:t>eV</a:t>
            </a:r>
            <a:r>
              <a:rPr kumimoji="1" lang="ja-JP" altLang="en-US" sz="2700" dirty="0"/>
              <a:t>）</a:t>
            </a:r>
          </a:p>
        </p:txBody>
      </p:sp>
    </p:spTree>
    <p:extLst>
      <p:ext uri="{BB962C8B-B14F-4D97-AF65-F5344CB8AC3E}">
        <p14:creationId xmlns:p14="http://schemas.microsoft.com/office/powerpoint/2010/main" val="125868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磁場は仕事をしないのに、なぜ加速されるのか？</a:t>
            </a:r>
            <a:endParaRPr kumimoji="1" lang="ja-JP" altLang="en-US" dirty="0"/>
          </a:p>
        </p:txBody>
      </p:sp>
      <p:cxnSp>
        <p:nvCxnSpPr>
          <p:cNvPr id="4" name="直線コネクタ 3"/>
          <p:cNvCxnSpPr/>
          <p:nvPr/>
        </p:nvCxnSpPr>
        <p:spPr>
          <a:xfrm>
            <a:off x="1655805" y="5474043"/>
            <a:ext cx="6153665" cy="0"/>
          </a:xfrm>
          <a:prstGeom prst="line">
            <a:avLst/>
          </a:prstGeom>
        </p:spPr>
        <p:style>
          <a:lnRef idx="3">
            <a:schemeClr val="dk1"/>
          </a:lnRef>
          <a:fillRef idx="0">
            <a:schemeClr val="dk1"/>
          </a:fillRef>
          <a:effectRef idx="2">
            <a:schemeClr val="dk1"/>
          </a:effectRef>
          <a:fontRef idx="minor">
            <a:schemeClr val="tx1"/>
          </a:fontRef>
        </p:style>
      </p:cxnSp>
      <p:sp>
        <p:nvSpPr>
          <p:cNvPr id="5" name="テキスト ボックス 4"/>
          <p:cNvSpPr txBox="1"/>
          <p:nvPr/>
        </p:nvSpPr>
        <p:spPr>
          <a:xfrm>
            <a:off x="285318" y="5220127"/>
            <a:ext cx="877163" cy="507831"/>
          </a:xfrm>
          <a:prstGeom prst="rect">
            <a:avLst/>
          </a:prstGeom>
          <a:noFill/>
        </p:spPr>
        <p:txBody>
          <a:bodyPr wrap="none" rtlCol="0">
            <a:spAutoFit/>
          </a:bodyPr>
          <a:lstStyle/>
          <a:p>
            <a:r>
              <a:rPr kumimoji="1" lang="ja-JP" altLang="en-US" sz="2700" dirty="0" smtClean="0"/>
              <a:t>波面</a:t>
            </a:r>
          </a:p>
        </p:txBody>
      </p:sp>
      <mc:AlternateContent xmlns:mc="http://schemas.openxmlformats.org/markup-compatibility/2006" xmlns:a14="http://schemas.microsoft.com/office/drawing/2010/main">
        <mc:Choice Requires="a14">
          <p:sp>
            <p:nvSpPr>
              <p:cNvPr id="6" name="正方形/長方形 5"/>
              <p:cNvSpPr/>
              <p:nvPr/>
            </p:nvSpPr>
            <p:spPr>
              <a:xfrm>
                <a:off x="1954083" y="4475334"/>
                <a:ext cx="798617"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kumimoji="1" lang="en-US" altLang="ja-JP" sz="3600" i="1">
                          <a:latin typeface="Cambria Math" panose="02040503050406030204" pitchFamily="18" charset="0"/>
                        </a:rPr>
                        <m:t>⊙</m:t>
                      </m:r>
                    </m:oMath>
                  </m:oMathPara>
                </a14:m>
                <a:endParaRPr kumimoji="1" lang="en-US" altLang="ja-JP" sz="3600" dirty="0"/>
              </a:p>
            </p:txBody>
          </p:sp>
        </mc:Choice>
        <mc:Fallback xmlns="">
          <p:sp>
            <p:nvSpPr>
              <p:cNvPr id="6" name="正方形/長方形 5"/>
              <p:cNvSpPr>
                <a:spLocks noRot="1" noChangeAspect="1" noMove="1" noResize="1" noEditPoints="1" noAdjustHandles="1" noChangeArrowheads="1" noChangeShapeType="1" noTextEdit="1"/>
              </p:cNvSpPr>
              <p:nvPr/>
            </p:nvSpPr>
            <p:spPr>
              <a:xfrm>
                <a:off x="1954083" y="4475334"/>
                <a:ext cx="798617" cy="646331"/>
              </a:xfrm>
              <a:prstGeom prst="rect">
                <a:avLst/>
              </a:prstGeom>
              <a:blipFill rotWithShape="0">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2177220" y="4059836"/>
                <a:ext cx="488082"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ja-JP" sz="2700" b="0" i="1" smtClean="0">
                              <a:latin typeface="Cambria Math" panose="02040503050406030204" pitchFamily="18" charset="0"/>
                            </a:rPr>
                          </m:ctrlPr>
                        </m:sSubSupPr>
                        <m:e>
                          <m:r>
                            <a:rPr kumimoji="1" lang="en-US" altLang="ja-JP" sz="2700" b="0" i="1" smtClean="0">
                              <a:latin typeface="Cambria Math" panose="02040503050406030204" pitchFamily="18" charset="0"/>
                            </a:rPr>
                            <m:t>𝐵</m:t>
                          </m:r>
                        </m:e>
                        <m:sub>
                          <m:r>
                            <a:rPr kumimoji="1" lang="en-US" altLang="ja-JP" sz="2700" b="0" i="1" smtClean="0">
                              <a:latin typeface="Cambria Math" panose="02040503050406030204" pitchFamily="18" charset="0"/>
                            </a:rPr>
                            <m:t>0</m:t>
                          </m:r>
                        </m:sub>
                        <m:sup>
                          <m:r>
                            <a:rPr kumimoji="1" lang="en-US" altLang="ja-JP" sz="2700" b="0" i="1" smtClean="0">
                              <a:latin typeface="Cambria Math" panose="02040503050406030204" pitchFamily="18" charset="0"/>
                            </a:rPr>
                            <m:t>′</m:t>
                          </m:r>
                        </m:sup>
                      </m:sSubSup>
                    </m:oMath>
                  </m:oMathPara>
                </a14:m>
                <a:endParaRPr kumimoji="1" lang="ja-JP" altLang="en-US" sz="2700" dirty="0" smtClean="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2177220" y="4059836"/>
                <a:ext cx="488082" cy="415498"/>
              </a:xfrm>
              <a:prstGeom prst="rect">
                <a:avLst/>
              </a:prstGeom>
              <a:blipFill rotWithShape="0">
                <a:blip r:embed="rId3"/>
                <a:stretch>
                  <a:fillRect/>
                </a:stretch>
              </a:blipFill>
            </p:spPr>
            <p:txBody>
              <a:bodyPr/>
              <a:lstStyle/>
              <a:p>
                <a:r>
                  <a:rPr lang="ja-JP" altLang="en-US">
                    <a:noFill/>
                  </a:rPr>
                  <a:t> </a:t>
                </a:r>
              </a:p>
            </p:txBody>
          </p:sp>
        </mc:Fallback>
      </mc:AlternateContent>
      <p:sp>
        <p:nvSpPr>
          <p:cNvPr id="8" name="テキスト ボックス 7"/>
          <p:cNvSpPr txBox="1"/>
          <p:nvPr/>
        </p:nvSpPr>
        <p:spPr>
          <a:xfrm>
            <a:off x="1463725" y="3498411"/>
            <a:ext cx="2577950" cy="507831"/>
          </a:xfrm>
          <a:prstGeom prst="rect">
            <a:avLst/>
          </a:prstGeom>
          <a:noFill/>
        </p:spPr>
        <p:txBody>
          <a:bodyPr wrap="none" rtlCol="0">
            <a:spAutoFit/>
          </a:bodyPr>
          <a:lstStyle/>
          <a:p>
            <a:r>
              <a:rPr kumimoji="1" lang="ja-JP" altLang="en-US" sz="2700" dirty="0" smtClean="0"/>
              <a:t>上流の平均磁場</a:t>
            </a:r>
          </a:p>
        </p:txBody>
      </p:sp>
      <p:sp>
        <p:nvSpPr>
          <p:cNvPr id="9" name="テキスト ボックス 8"/>
          <p:cNvSpPr txBox="1"/>
          <p:nvPr/>
        </p:nvSpPr>
        <p:spPr>
          <a:xfrm>
            <a:off x="3169099" y="1914478"/>
            <a:ext cx="2492990" cy="646331"/>
          </a:xfrm>
          <a:prstGeom prst="rect">
            <a:avLst/>
          </a:prstGeom>
          <a:noFill/>
          <a:ln>
            <a:solidFill>
              <a:srgbClr val="FF0000"/>
            </a:solidFill>
          </a:ln>
        </p:spPr>
        <p:txBody>
          <a:bodyPr wrap="none" rtlCol="0">
            <a:spAutoFit/>
          </a:bodyPr>
          <a:lstStyle/>
          <a:p>
            <a:r>
              <a:rPr kumimoji="1" lang="ja-JP" altLang="en-US" sz="3600" dirty="0" smtClean="0"/>
              <a:t>上流静止系</a:t>
            </a:r>
          </a:p>
        </p:txBody>
      </p:sp>
      <p:cxnSp>
        <p:nvCxnSpPr>
          <p:cNvPr id="11" name="直線矢印コネクタ 10"/>
          <p:cNvCxnSpPr/>
          <p:nvPr/>
        </p:nvCxnSpPr>
        <p:spPr>
          <a:xfrm flipV="1">
            <a:off x="6796216" y="4006242"/>
            <a:ext cx="0" cy="14678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2" name="テキスト ボックス 11"/>
              <p:cNvSpPr txBox="1"/>
              <p:nvPr/>
            </p:nvSpPr>
            <p:spPr>
              <a:xfrm>
                <a:off x="7050114" y="3873335"/>
                <a:ext cx="505458" cy="7790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4</m:t>
                          </m:r>
                          <m:r>
                            <a:rPr kumimoji="1" lang="en-US" altLang="ja-JP" sz="2700" i="1">
                              <a:latin typeface="Cambria Math" panose="02040503050406030204" pitchFamily="18" charset="0"/>
                            </a:rPr>
                            <m:t>𝑣</m:t>
                          </m:r>
                        </m:num>
                        <m:den>
                          <m:r>
                            <a:rPr kumimoji="1" lang="en-US" altLang="ja-JP" sz="2700" i="1">
                              <a:latin typeface="Cambria Math" panose="02040503050406030204" pitchFamily="18" charset="0"/>
                            </a:rPr>
                            <m:t>3</m:t>
                          </m:r>
                        </m:den>
                      </m:f>
                    </m:oMath>
                  </m:oMathPara>
                </a14:m>
                <a:endParaRPr kumimoji="1" lang="ja-JP" altLang="en-US" sz="2700"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7050114" y="3873335"/>
                <a:ext cx="505458" cy="779059"/>
              </a:xfrm>
              <a:prstGeom prst="rect">
                <a:avLst/>
              </a:prstGeom>
              <a:blipFill rotWithShape="0">
                <a:blip r:embed="rId4"/>
                <a:stretch>
                  <a:fillRect/>
                </a:stretch>
              </a:blipFill>
            </p:spPr>
            <p:txBody>
              <a:bodyPr/>
              <a:lstStyle/>
              <a:p>
                <a:r>
                  <a:rPr lang="ja-JP" altLang="en-US">
                    <a:noFill/>
                  </a:rPr>
                  <a:t> </a:t>
                </a:r>
              </a:p>
            </p:txBody>
          </p:sp>
        </mc:Fallback>
      </mc:AlternateContent>
      <p:cxnSp>
        <p:nvCxnSpPr>
          <p:cNvPr id="13" name="直線矢印コネクタ 12"/>
          <p:cNvCxnSpPr/>
          <p:nvPr/>
        </p:nvCxnSpPr>
        <p:spPr>
          <a:xfrm flipV="1">
            <a:off x="4261326" y="6456999"/>
            <a:ext cx="0" cy="833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5" name="テキスト ボックス 14"/>
              <p:cNvSpPr txBox="1"/>
              <p:nvPr/>
            </p:nvSpPr>
            <p:spPr>
              <a:xfrm>
                <a:off x="3169099" y="7410354"/>
                <a:ext cx="2083134" cy="507831"/>
              </a:xfrm>
              <a:prstGeom prst="rect">
                <a:avLst/>
              </a:prstGeom>
              <a:noFill/>
            </p:spPr>
            <p:txBody>
              <a:bodyPr wrap="none" rtlCol="0">
                <a:spAutoFit/>
              </a:bodyPr>
              <a:lstStyle/>
              <a:p>
                <a:r>
                  <a:rPr kumimoji="1" lang="ja-JP" altLang="en-US" sz="2700" dirty="0" smtClean="0"/>
                  <a:t>下流の速度</a:t>
                </a:r>
                <a14:m>
                  <m:oMath xmlns:m="http://schemas.openxmlformats.org/officeDocument/2006/math">
                    <m:r>
                      <a:rPr kumimoji="1" lang="en-US" altLang="ja-JP" sz="2700" b="0" i="1" smtClean="0">
                        <a:latin typeface="Cambria Math" panose="02040503050406030204" pitchFamily="18" charset="0"/>
                      </a:rPr>
                      <m:t>𝑣</m:t>
                    </m:r>
                  </m:oMath>
                </a14:m>
                <a:endParaRPr kumimoji="1" lang="ja-JP" altLang="en-US" sz="2700" dirty="0" smtClean="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3169099" y="7410354"/>
                <a:ext cx="2083134" cy="507831"/>
              </a:xfrm>
              <a:prstGeom prst="rect">
                <a:avLst/>
              </a:prstGeom>
              <a:blipFill rotWithShape="0">
                <a:blip r:embed="rId5"/>
                <a:stretch>
                  <a:fillRect l="-5556" t="-13253" b="-28916"/>
                </a:stretch>
              </a:blipFill>
            </p:spPr>
            <p:txBody>
              <a:bodyPr/>
              <a:lstStyle/>
              <a:p>
                <a:r>
                  <a:rPr lang="ja-JP" altLang="en-US">
                    <a:noFill/>
                  </a:rPr>
                  <a:t> </a:t>
                </a:r>
              </a:p>
            </p:txBody>
          </p:sp>
        </mc:Fallback>
      </mc:AlternateContent>
      <p:sp>
        <p:nvSpPr>
          <p:cNvPr id="16" name="テキスト ボックス 15"/>
          <p:cNvSpPr txBox="1"/>
          <p:nvPr/>
        </p:nvSpPr>
        <p:spPr>
          <a:xfrm>
            <a:off x="12440785" y="1914478"/>
            <a:ext cx="2492990" cy="646331"/>
          </a:xfrm>
          <a:prstGeom prst="rect">
            <a:avLst/>
          </a:prstGeom>
          <a:noFill/>
          <a:ln>
            <a:solidFill>
              <a:srgbClr val="FF0000"/>
            </a:solidFill>
          </a:ln>
        </p:spPr>
        <p:txBody>
          <a:bodyPr wrap="none" rtlCol="0">
            <a:spAutoFit/>
          </a:bodyPr>
          <a:lstStyle/>
          <a:p>
            <a:r>
              <a:rPr kumimoji="1" lang="ja-JP" altLang="en-US" sz="3600" dirty="0"/>
              <a:t>下</a:t>
            </a:r>
            <a:r>
              <a:rPr kumimoji="1" lang="ja-JP" altLang="en-US" sz="3600" dirty="0" smtClean="0"/>
              <a:t>流静止系</a:t>
            </a:r>
          </a:p>
        </p:txBody>
      </p:sp>
      <mc:AlternateContent xmlns:mc="http://schemas.openxmlformats.org/markup-compatibility/2006" xmlns:a14="http://schemas.microsoft.com/office/drawing/2010/main">
        <mc:Choice Requires="a14">
          <p:sp>
            <p:nvSpPr>
              <p:cNvPr id="18" name="テキスト ボックス 17"/>
              <p:cNvSpPr txBox="1"/>
              <p:nvPr/>
            </p:nvSpPr>
            <p:spPr>
              <a:xfrm>
                <a:off x="4502027" y="3417657"/>
                <a:ext cx="1500411" cy="4157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2700" i="1">
                          <a:latin typeface="Cambria Math" panose="02040503050406030204" pitchFamily="18" charset="0"/>
                        </a:rPr>
                        <m:t>荷電粒子</m:t>
                      </m:r>
                    </m:oMath>
                  </m:oMathPara>
                </a14:m>
                <a:endParaRPr kumimoji="1" lang="ja-JP" altLang="en-US" sz="2700" dirty="0"/>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4502027" y="3417657"/>
                <a:ext cx="1500411" cy="415755"/>
              </a:xfrm>
              <a:prstGeom prst="rect">
                <a:avLst/>
              </a:prstGeom>
              <a:blipFill rotWithShape="0">
                <a:blip r:embed="rId6"/>
                <a:stretch>
                  <a:fillRect/>
                </a:stretch>
              </a:blipFill>
            </p:spPr>
            <p:txBody>
              <a:bodyPr/>
              <a:lstStyle/>
              <a:p>
                <a:r>
                  <a:rPr lang="ja-JP" altLang="en-US">
                    <a:noFill/>
                  </a:rPr>
                  <a:t> </a:t>
                </a:r>
              </a:p>
            </p:txBody>
          </p:sp>
        </mc:Fallback>
      </mc:AlternateContent>
      <p:sp>
        <p:nvSpPr>
          <p:cNvPr id="19" name="円弧 18"/>
          <p:cNvSpPr/>
          <p:nvPr/>
        </p:nvSpPr>
        <p:spPr>
          <a:xfrm>
            <a:off x="3993085" y="3932432"/>
            <a:ext cx="1475347" cy="1732133"/>
          </a:xfrm>
          <a:prstGeom prst="arc">
            <a:avLst/>
          </a:prstGeom>
          <a:ln>
            <a:tailEnd type="triangle"/>
          </a:ln>
        </p:spPr>
        <p:style>
          <a:lnRef idx="3">
            <a:schemeClr val="accent2"/>
          </a:lnRef>
          <a:fillRef idx="0">
            <a:schemeClr val="accent2"/>
          </a:fillRef>
          <a:effectRef idx="2">
            <a:schemeClr val="accent2"/>
          </a:effectRef>
          <a:fontRef idx="minor">
            <a:schemeClr val="tx1"/>
          </a:fontRef>
        </p:style>
        <p:txBody>
          <a:bodyPr rtlCol="0" anchor="ctr"/>
          <a:lstStyle/>
          <a:p>
            <a:pPr algn="ctr"/>
            <a:endParaRPr kumimoji="1" lang="ja-JP" altLang="en-US"/>
          </a:p>
        </p:txBody>
      </p:sp>
      <p:cxnSp>
        <p:nvCxnSpPr>
          <p:cNvPr id="22" name="直線コネクタ 21"/>
          <p:cNvCxnSpPr/>
          <p:nvPr/>
        </p:nvCxnSpPr>
        <p:spPr>
          <a:xfrm>
            <a:off x="10610447" y="5494164"/>
            <a:ext cx="6153665" cy="0"/>
          </a:xfrm>
          <a:prstGeom prst="line">
            <a:avLst/>
          </a:prstGeom>
        </p:spPr>
        <p:style>
          <a:lnRef idx="3">
            <a:schemeClr val="dk1"/>
          </a:lnRef>
          <a:fillRef idx="0">
            <a:schemeClr val="dk1"/>
          </a:fillRef>
          <a:effectRef idx="2">
            <a:schemeClr val="dk1"/>
          </a:effectRef>
          <a:fontRef idx="minor">
            <a:schemeClr val="tx1"/>
          </a:fontRef>
        </p:style>
      </p:cxnSp>
      <p:cxnSp>
        <p:nvCxnSpPr>
          <p:cNvPr id="23" name="直線矢印コネクタ 22"/>
          <p:cNvCxnSpPr/>
          <p:nvPr/>
        </p:nvCxnSpPr>
        <p:spPr>
          <a:xfrm>
            <a:off x="12583365" y="3361279"/>
            <a:ext cx="8373" cy="111405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5" name="テキスト ボックス 24"/>
              <p:cNvSpPr txBox="1"/>
              <p:nvPr/>
            </p:nvSpPr>
            <p:spPr>
              <a:xfrm>
                <a:off x="12220451" y="2728373"/>
                <a:ext cx="1074846" cy="507831"/>
              </a:xfrm>
              <a:prstGeom prst="rect">
                <a:avLst/>
              </a:prstGeom>
              <a:noFill/>
            </p:spPr>
            <p:txBody>
              <a:bodyPr wrap="none" rtlCol="0">
                <a:spAutoFit/>
              </a:bodyPr>
              <a:lstStyle/>
              <a:p>
                <a:r>
                  <a:rPr kumimoji="1" lang="ja-JP" altLang="en-US" sz="2700" dirty="0" smtClean="0"/>
                  <a:t>速度</a:t>
                </a:r>
                <a14:m>
                  <m:oMath xmlns:m="http://schemas.openxmlformats.org/officeDocument/2006/math">
                    <m:r>
                      <a:rPr kumimoji="1" lang="en-US" altLang="ja-JP" sz="2700" b="0" i="1" smtClean="0">
                        <a:latin typeface="Cambria Math" panose="02040503050406030204" pitchFamily="18" charset="0"/>
                      </a:rPr>
                      <m:t>𝑣</m:t>
                    </m:r>
                  </m:oMath>
                </a14:m>
                <a:endParaRPr kumimoji="1" lang="ja-JP" altLang="en-US" sz="2700" dirty="0" smtClean="0"/>
              </a:p>
            </p:txBody>
          </p:sp>
        </mc:Choice>
        <mc:Fallback xmlns="">
          <p:sp>
            <p:nvSpPr>
              <p:cNvPr id="25" name="テキスト ボックス 24"/>
              <p:cNvSpPr txBox="1">
                <a:spLocks noRot="1" noChangeAspect="1" noMove="1" noResize="1" noEditPoints="1" noAdjustHandles="1" noChangeArrowheads="1" noChangeShapeType="1" noTextEdit="1"/>
              </p:cNvSpPr>
              <p:nvPr/>
            </p:nvSpPr>
            <p:spPr>
              <a:xfrm>
                <a:off x="12220451" y="2728373"/>
                <a:ext cx="1074846" cy="507831"/>
              </a:xfrm>
              <a:prstGeom prst="rect">
                <a:avLst/>
              </a:prstGeom>
              <a:blipFill rotWithShape="0">
                <a:blip r:embed="rId7"/>
                <a:stretch>
                  <a:fillRect l="-10795" t="-13253" b="-2891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正方形/長方形 25"/>
              <p:cNvSpPr/>
              <p:nvPr/>
            </p:nvSpPr>
            <p:spPr>
              <a:xfrm>
                <a:off x="10585804" y="4475334"/>
                <a:ext cx="798617"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kumimoji="1" lang="en-US" altLang="ja-JP" sz="3600" i="1">
                          <a:latin typeface="Cambria Math" panose="02040503050406030204" pitchFamily="18" charset="0"/>
                        </a:rPr>
                        <m:t>⊙</m:t>
                      </m:r>
                    </m:oMath>
                  </m:oMathPara>
                </a14:m>
                <a:endParaRPr kumimoji="1" lang="en-US" altLang="ja-JP" sz="3600" dirty="0"/>
              </a:p>
            </p:txBody>
          </p:sp>
        </mc:Choice>
        <mc:Fallback xmlns="">
          <p:sp>
            <p:nvSpPr>
              <p:cNvPr id="26" name="正方形/長方形 25"/>
              <p:cNvSpPr>
                <a:spLocks noRot="1" noChangeAspect="1" noMove="1" noResize="1" noEditPoints="1" noAdjustHandles="1" noChangeArrowheads="1" noChangeShapeType="1" noTextEdit="1"/>
              </p:cNvSpPr>
              <p:nvPr/>
            </p:nvSpPr>
            <p:spPr>
              <a:xfrm>
                <a:off x="10585804" y="4475334"/>
                <a:ext cx="798617" cy="646331"/>
              </a:xfrm>
              <a:prstGeom prst="rect">
                <a:avLst/>
              </a:prstGeom>
              <a:blipFill rotWithShape="0">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p:cNvSpPr txBox="1"/>
              <p:nvPr/>
            </p:nvSpPr>
            <p:spPr>
              <a:xfrm>
                <a:off x="10322380" y="4132091"/>
                <a:ext cx="1501630"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b="0" i="1" smtClean="0">
                              <a:latin typeface="Cambria Math" panose="02040503050406030204" pitchFamily="18" charset="0"/>
                            </a:rPr>
                          </m:ctrlPr>
                        </m:sSubPr>
                        <m:e>
                          <m:r>
                            <a:rPr kumimoji="1" lang="en-US" altLang="ja-JP" sz="2700" b="0" i="1" smtClean="0">
                              <a:latin typeface="Cambria Math" panose="02040503050406030204" pitchFamily="18" charset="0"/>
                            </a:rPr>
                            <m:t>𝐵</m:t>
                          </m:r>
                        </m:e>
                        <m:sub>
                          <m:r>
                            <a:rPr kumimoji="1" lang="en-US" altLang="ja-JP" sz="2700" b="0" i="1" smtClean="0">
                              <a:latin typeface="Cambria Math" panose="02040503050406030204" pitchFamily="18" charset="0"/>
                            </a:rPr>
                            <m:t>0</m:t>
                          </m:r>
                        </m:sub>
                      </m:sSub>
                      <m:r>
                        <a:rPr kumimoji="1" lang="en-US" altLang="ja-JP" sz="2700" b="0" i="1" smtClean="0">
                          <a:latin typeface="Cambria Math" panose="02040503050406030204" pitchFamily="18" charset="0"/>
                        </a:rPr>
                        <m:t>=</m:t>
                      </m:r>
                      <m:r>
                        <a:rPr kumimoji="1" lang="en-US" altLang="ja-JP" sz="2700" b="0" i="1" smtClean="0">
                          <a:latin typeface="Cambria Math" panose="02040503050406030204" pitchFamily="18" charset="0"/>
                        </a:rPr>
                        <m:t>𝛾</m:t>
                      </m:r>
                      <m:sSubSup>
                        <m:sSubSupPr>
                          <m:ctrlPr>
                            <a:rPr kumimoji="1" lang="en-US" altLang="ja-JP" sz="2700" b="0" i="1" smtClean="0">
                              <a:latin typeface="Cambria Math" panose="02040503050406030204" pitchFamily="18" charset="0"/>
                            </a:rPr>
                          </m:ctrlPr>
                        </m:sSubSupPr>
                        <m:e>
                          <m:r>
                            <a:rPr kumimoji="1" lang="en-US" altLang="ja-JP" sz="2700" b="0" i="1" smtClean="0">
                              <a:latin typeface="Cambria Math" panose="02040503050406030204" pitchFamily="18" charset="0"/>
                            </a:rPr>
                            <m:t>𝐵</m:t>
                          </m:r>
                        </m:e>
                        <m:sub>
                          <m:r>
                            <a:rPr kumimoji="1" lang="en-US" altLang="ja-JP" sz="2700" b="0" i="1" smtClean="0">
                              <a:latin typeface="Cambria Math" panose="02040503050406030204" pitchFamily="18" charset="0"/>
                            </a:rPr>
                            <m:t>0</m:t>
                          </m:r>
                        </m:sub>
                        <m:sup>
                          <m:r>
                            <a:rPr kumimoji="1" lang="en-US" altLang="ja-JP" sz="2700" b="0" i="1" smtClean="0">
                              <a:latin typeface="Cambria Math" panose="02040503050406030204" pitchFamily="18" charset="0"/>
                            </a:rPr>
                            <m:t>′</m:t>
                          </m:r>
                        </m:sup>
                      </m:sSubSup>
                    </m:oMath>
                  </m:oMathPara>
                </a14:m>
                <a:endParaRPr kumimoji="1" lang="ja-JP" altLang="en-US" sz="2700" dirty="0" smtClean="0"/>
              </a:p>
            </p:txBody>
          </p:sp>
        </mc:Choice>
        <mc:Fallback xmlns="">
          <p:sp>
            <p:nvSpPr>
              <p:cNvPr id="27" name="テキスト ボックス 26"/>
              <p:cNvSpPr txBox="1">
                <a:spLocks noRot="1" noChangeAspect="1" noMove="1" noResize="1" noEditPoints="1" noAdjustHandles="1" noChangeArrowheads="1" noChangeShapeType="1" noTextEdit="1"/>
              </p:cNvSpPr>
              <p:nvPr/>
            </p:nvSpPr>
            <p:spPr>
              <a:xfrm>
                <a:off x="10322380" y="4132091"/>
                <a:ext cx="1501630" cy="415498"/>
              </a:xfrm>
              <a:prstGeom prst="rect">
                <a:avLst/>
              </a:prstGeom>
              <a:blipFill rotWithShape="0">
                <a:blip r:embed="rId9"/>
                <a:stretch>
                  <a:fillRect/>
                </a:stretch>
              </a:blipFill>
            </p:spPr>
            <p:txBody>
              <a:bodyPr/>
              <a:lstStyle/>
              <a:p>
                <a:r>
                  <a:rPr lang="ja-JP" altLang="en-US">
                    <a:noFill/>
                  </a:rPr>
                  <a:t> </a:t>
                </a:r>
              </a:p>
            </p:txBody>
          </p:sp>
        </mc:Fallback>
      </mc:AlternateContent>
      <p:cxnSp>
        <p:nvCxnSpPr>
          <p:cNvPr id="28" name="直線矢印コネクタ 27"/>
          <p:cNvCxnSpPr/>
          <p:nvPr/>
        </p:nvCxnSpPr>
        <p:spPr>
          <a:xfrm flipV="1">
            <a:off x="15927724" y="4886793"/>
            <a:ext cx="0" cy="60737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30" name="テキスト ボックス 29"/>
              <p:cNvSpPr txBox="1"/>
              <p:nvPr/>
            </p:nvSpPr>
            <p:spPr>
              <a:xfrm>
                <a:off x="16189369" y="4533174"/>
                <a:ext cx="313098" cy="7122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𝑣</m:t>
                          </m:r>
                        </m:num>
                        <m:den>
                          <m:r>
                            <a:rPr kumimoji="1" lang="en-US" altLang="ja-JP" sz="2700" i="1">
                              <a:latin typeface="Cambria Math" panose="02040503050406030204" pitchFamily="18" charset="0"/>
                            </a:rPr>
                            <m:t>3</m:t>
                          </m:r>
                        </m:den>
                      </m:f>
                    </m:oMath>
                  </m:oMathPara>
                </a14:m>
                <a:endParaRPr kumimoji="1" lang="ja-JP" altLang="en-US" sz="2700" dirty="0"/>
              </a:p>
            </p:txBody>
          </p:sp>
        </mc:Choice>
        <mc:Fallback xmlns="">
          <p:sp>
            <p:nvSpPr>
              <p:cNvPr id="30" name="テキスト ボックス 29"/>
              <p:cNvSpPr txBox="1">
                <a:spLocks noRot="1" noChangeAspect="1" noMove="1" noResize="1" noEditPoints="1" noAdjustHandles="1" noChangeArrowheads="1" noChangeShapeType="1" noTextEdit="1"/>
              </p:cNvSpPr>
              <p:nvPr/>
            </p:nvSpPr>
            <p:spPr>
              <a:xfrm>
                <a:off x="16189369" y="4533174"/>
                <a:ext cx="313098" cy="712246"/>
              </a:xfrm>
              <a:prstGeom prst="rect">
                <a:avLst/>
              </a:prstGeom>
              <a:blipFill rotWithShape="0">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4" name="テキスト ボックス 33"/>
              <p:cNvSpPr txBox="1"/>
              <p:nvPr/>
            </p:nvSpPr>
            <p:spPr>
              <a:xfrm>
                <a:off x="12795216" y="4198702"/>
                <a:ext cx="2378792" cy="7807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b="1" i="1" smtClean="0">
                          <a:solidFill>
                            <a:srgbClr val="FF0000"/>
                          </a:solidFill>
                          <a:latin typeface="Cambria Math" panose="02040503050406030204" pitchFamily="18" charset="0"/>
                        </a:rPr>
                        <m:t>𝑬</m:t>
                      </m:r>
                      <m:r>
                        <a:rPr kumimoji="1" lang="en-US" altLang="ja-JP" sz="2700" b="0" i="1" smtClean="0">
                          <a:solidFill>
                            <a:srgbClr val="FF0000"/>
                          </a:solidFill>
                          <a:latin typeface="Cambria Math" panose="02040503050406030204" pitchFamily="18" charset="0"/>
                        </a:rPr>
                        <m:t>=−</m:t>
                      </m:r>
                      <m:f>
                        <m:fPr>
                          <m:ctrlPr>
                            <a:rPr kumimoji="1" lang="en-US" altLang="ja-JP" sz="2700" b="0" i="1" smtClean="0">
                              <a:solidFill>
                                <a:srgbClr val="FF0000"/>
                              </a:solidFill>
                              <a:latin typeface="Cambria Math" panose="02040503050406030204" pitchFamily="18" charset="0"/>
                            </a:rPr>
                          </m:ctrlPr>
                        </m:fPr>
                        <m:num>
                          <m:r>
                            <a:rPr kumimoji="1" lang="en-US" altLang="ja-JP" sz="2700" b="0" i="1" smtClean="0">
                              <a:solidFill>
                                <a:srgbClr val="FF0000"/>
                              </a:solidFill>
                              <a:latin typeface="Cambria Math" panose="02040503050406030204" pitchFamily="18" charset="0"/>
                            </a:rPr>
                            <m:t>1</m:t>
                          </m:r>
                        </m:num>
                        <m:den>
                          <m:r>
                            <a:rPr kumimoji="1" lang="en-US" altLang="ja-JP" sz="2700" b="0" i="1" smtClean="0">
                              <a:solidFill>
                                <a:srgbClr val="FF0000"/>
                              </a:solidFill>
                              <a:latin typeface="Cambria Math" panose="02040503050406030204" pitchFamily="18" charset="0"/>
                            </a:rPr>
                            <m:t>𝑐</m:t>
                          </m:r>
                        </m:den>
                      </m:f>
                      <m:r>
                        <a:rPr kumimoji="1" lang="en-US" altLang="ja-JP" sz="2700" b="1" i="1" smtClean="0">
                          <a:solidFill>
                            <a:srgbClr val="FF0000"/>
                          </a:solidFill>
                          <a:latin typeface="Cambria Math" panose="02040503050406030204" pitchFamily="18" charset="0"/>
                        </a:rPr>
                        <m:t>𝒗</m:t>
                      </m:r>
                      <m:r>
                        <a:rPr kumimoji="1" lang="en-US" altLang="ja-JP" sz="2700" b="0" i="1" smtClean="0">
                          <a:solidFill>
                            <a:srgbClr val="FF0000"/>
                          </a:solidFill>
                          <a:latin typeface="Cambria Math" panose="02040503050406030204" pitchFamily="18" charset="0"/>
                        </a:rPr>
                        <m:t>×</m:t>
                      </m:r>
                      <m:sSub>
                        <m:sSubPr>
                          <m:ctrlPr>
                            <a:rPr kumimoji="1" lang="en-US" altLang="ja-JP" sz="2700" b="0" i="1" smtClean="0">
                              <a:solidFill>
                                <a:srgbClr val="FF0000"/>
                              </a:solidFill>
                              <a:latin typeface="Cambria Math" panose="02040503050406030204" pitchFamily="18" charset="0"/>
                            </a:rPr>
                          </m:ctrlPr>
                        </m:sSubPr>
                        <m:e>
                          <m:r>
                            <a:rPr kumimoji="1" lang="en-US" altLang="ja-JP" sz="2700" b="1" i="1" smtClean="0">
                              <a:solidFill>
                                <a:srgbClr val="FF0000"/>
                              </a:solidFill>
                              <a:latin typeface="Cambria Math" panose="02040503050406030204" pitchFamily="18" charset="0"/>
                            </a:rPr>
                            <m:t>𝑩</m:t>
                          </m:r>
                        </m:e>
                        <m:sub>
                          <m:r>
                            <a:rPr kumimoji="1" lang="en-US" altLang="ja-JP" sz="2700" b="0" i="1" smtClean="0">
                              <a:solidFill>
                                <a:srgbClr val="FF0000"/>
                              </a:solidFill>
                              <a:latin typeface="Cambria Math" panose="02040503050406030204" pitchFamily="18" charset="0"/>
                            </a:rPr>
                            <m:t>0</m:t>
                          </m:r>
                        </m:sub>
                      </m:sSub>
                    </m:oMath>
                  </m:oMathPara>
                </a14:m>
                <a:endParaRPr kumimoji="1" lang="ja-JP" altLang="en-US" sz="2700" dirty="0" smtClean="0">
                  <a:solidFill>
                    <a:srgbClr val="FF0000"/>
                  </a:solidFill>
                </a:endParaRPr>
              </a:p>
            </p:txBody>
          </p:sp>
        </mc:Choice>
        <mc:Fallback xmlns="">
          <p:sp>
            <p:nvSpPr>
              <p:cNvPr id="34" name="テキスト ボックス 33"/>
              <p:cNvSpPr txBox="1">
                <a:spLocks noRot="1" noChangeAspect="1" noMove="1" noResize="1" noEditPoints="1" noAdjustHandles="1" noChangeArrowheads="1" noChangeShapeType="1" noTextEdit="1"/>
              </p:cNvSpPr>
              <p:nvPr/>
            </p:nvSpPr>
            <p:spPr>
              <a:xfrm>
                <a:off x="12795216" y="4198702"/>
                <a:ext cx="2378792" cy="780727"/>
              </a:xfrm>
              <a:prstGeom prst="rect">
                <a:avLst/>
              </a:prstGeom>
              <a:blipFill rotWithShape="0">
                <a:blip r:embed="rId11"/>
                <a:stretch>
                  <a:fillRect/>
                </a:stretch>
              </a:blipFill>
            </p:spPr>
            <p:txBody>
              <a:bodyPr/>
              <a:lstStyle/>
              <a:p>
                <a:r>
                  <a:rPr lang="ja-JP" altLang="en-US">
                    <a:noFill/>
                  </a:rPr>
                  <a:t> </a:t>
                </a:r>
              </a:p>
            </p:txBody>
          </p:sp>
        </mc:Fallback>
      </mc:AlternateContent>
      <p:cxnSp>
        <p:nvCxnSpPr>
          <p:cNvPr id="35" name="直線矢印コネクタ 34"/>
          <p:cNvCxnSpPr/>
          <p:nvPr/>
        </p:nvCxnSpPr>
        <p:spPr>
          <a:xfrm flipV="1">
            <a:off x="12276197" y="5065482"/>
            <a:ext cx="3021395" cy="17223"/>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37" name="円弧 36"/>
          <p:cNvSpPr/>
          <p:nvPr/>
        </p:nvSpPr>
        <p:spPr>
          <a:xfrm>
            <a:off x="11796809" y="3775771"/>
            <a:ext cx="3572021" cy="948307"/>
          </a:xfrm>
          <a:prstGeom prst="arc">
            <a:avLst/>
          </a:prstGeom>
          <a:ln>
            <a:tailEnd type="triangle"/>
          </a:ln>
        </p:spPr>
        <p:style>
          <a:lnRef idx="3">
            <a:schemeClr val="accent2"/>
          </a:lnRef>
          <a:fillRef idx="0">
            <a:schemeClr val="accent2"/>
          </a:fillRef>
          <a:effectRef idx="2">
            <a:schemeClr val="accent2"/>
          </a:effectRef>
          <a:fontRef idx="minor">
            <a:schemeClr val="tx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8" name="テキスト ボックス 37"/>
              <p:cNvSpPr txBox="1"/>
              <p:nvPr/>
            </p:nvSpPr>
            <p:spPr>
              <a:xfrm>
                <a:off x="10867869" y="6955436"/>
                <a:ext cx="3983270" cy="539891"/>
              </a:xfrm>
              <a:prstGeom prst="rect">
                <a:avLst/>
              </a:prstGeom>
              <a:noFill/>
            </p:spPr>
            <p:txBody>
              <a:bodyPr wrap="none" rtlCol="0">
                <a:spAutoFit/>
              </a:bodyPr>
              <a:lstStyle/>
              <a:p>
                <a:r>
                  <a:rPr kumimoji="1" lang="ja-JP" altLang="en-US" sz="2700" dirty="0" smtClean="0"/>
                  <a:t>電場がする仕事率 </a:t>
                </a:r>
                <a14:m>
                  <m:oMath xmlns:m="http://schemas.openxmlformats.org/officeDocument/2006/math">
                    <m:r>
                      <a:rPr kumimoji="1" lang="en-US" altLang="ja-JP" sz="2700" b="0" i="1" smtClean="0">
                        <a:latin typeface="Cambria Math" panose="02040503050406030204" pitchFamily="18" charset="0"/>
                      </a:rPr>
                      <m:t>𝑞</m:t>
                    </m:r>
                    <m:r>
                      <a:rPr kumimoji="1" lang="en-US" altLang="ja-JP" sz="2700" b="1" i="1" smtClean="0">
                        <a:latin typeface="Cambria Math" panose="02040503050406030204" pitchFamily="18" charset="0"/>
                      </a:rPr>
                      <m:t>𝑬</m:t>
                    </m:r>
                    <m:r>
                      <a:rPr kumimoji="1" lang="en-US" altLang="ja-JP" sz="2700" b="0" i="1" smtClean="0">
                        <a:latin typeface="Cambria Math" panose="02040503050406030204" pitchFamily="18" charset="0"/>
                      </a:rPr>
                      <m:t>⋅</m:t>
                    </m:r>
                    <m:sSub>
                      <m:sSubPr>
                        <m:ctrlPr>
                          <a:rPr kumimoji="1" lang="en-US" altLang="ja-JP" sz="2700" b="0" i="1" smtClean="0">
                            <a:latin typeface="Cambria Math" panose="02040503050406030204" pitchFamily="18" charset="0"/>
                          </a:rPr>
                        </m:ctrlPr>
                      </m:sSubPr>
                      <m:e>
                        <m:r>
                          <a:rPr kumimoji="1" lang="en-US" altLang="ja-JP" sz="2700" b="1" i="1" smtClean="0">
                            <a:latin typeface="Cambria Math" panose="02040503050406030204" pitchFamily="18" charset="0"/>
                          </a:rPr>
                          <m:t>𝒗</m:t>
                        </m:r>
                      </m:e>
                      <m:sub>
                        <m:r>
                          <a:rPr kumimoji="1" lang="en-US" altLang="ja-JP" sz="2700" b="0" i="1" smtClean="0">
                            <a:latin typeface="Cambria Math" panose="02040503050406030204" pitchFamily="18" charset="0"/>
                          </a:rPr>
                          <m:t>𝑝</m:t>
                        </m:r>
                      </m:sub>
                    </m:sSub>
                  </m:oMath>
                </a14:m>
                <a:endParaRPr kumimoji="1" lang="ja-JP" altLang="en-US" sz="2700" dirty="0" smtClean="0"/>
              </a:p>
            </p:txBody>
          </p:sp>
        </mc:Choice>
        <mc:Fallback xmlns="">
          <p:sp>
            <p:nvSpPr>
              <p:cNvPr id="38" name="テキスト ボックス 37"/>
              <p:cNvSpPr txBox="1">
                <a:spLocks noRot="1" noChangeAspect="1" noMove="1" noResize="1" noEditPoints="1" noAdjustHandles="1" noChangeArrowheads="1" noChangeShapeType="1" noTextEdit="1"/>
              </p:cNvSpPr>
              <p:nvPr/>
            </p:nvSpPr>
            <p:spPr>
              <a:xfrm>
                <a:off x="10867869" y="6955436"/>
                <a:ext cx="3983270" cy="539891"/>
              </a:xfrm>
              <a:prstGeom prst="rect">
                <a:avLst/>
              </a:prstGeom>
              <a:blipFill rotWithShape="0">
                <a:blip r:embed="rId12"/>
                <a:stretch>
                  <a:fillRect l="-2910" t="-13483" b="-1910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7147263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一往復辺りのエネルギー獲得はなぜ磁場に依存しないのか？</a:t>
            </a:r>
            <a:endParaRPr kumimoji="1" lang="ja-JP" altLang="en-US" dirty="0"/>
          </a:p>
        </p:txBody>
      </p:sp>
      <p:sp>
        <p:nvSpPr>
          <p:cNvPr id="16" name="テキスト ボックス 15"/>
          <p:cNvSpPr txBox="1"/>
          <p:nvPr/>
        </p:nvSpPr>
        <p:spPr>
          <a:xfrm>
            <a:off x="8158955" y="1379559"/>
            <a:ext cx="2492990" cy="646331"/>
          </a:xfrm>
          <a:prstGeom prst="rect">
            <a:avLst/>
          </a:prstGeom>
          <a:noFill/>
          <a:ln>
            <a:solidFill>
              <a:srgbClr val="FF0000"/>
            </a:solidFill>
          </a:ln>
        </p:spPr>
        <p:txBody>
          <a:bodyPr wrap="none" rtlCol="0">
            <a:spAutoFit/>
          </a:bodyPr>
          <a:lstStyle/>
          <a:p>
            <a:r>
              <a:rPr kumimoji="1" lang="ja-JP" altLang="en-US" sz="3600" dirty="0"/>
              <a:t>下</a:t>
            </a:r>
            <a:r>
              <a:rPr kumimoji="1" lang="ja-JP" altLang="en-US" sz="3600" dirty="0" smtClean="0"/>
              <a:t>流静止系</a:t>
            </a:r>
          </a:p>
        </p:txBody>
      </p:sp>
      <p:cxnSp>
        <p:nvCxnSpPr>
          <p:cNvPr id="22" name="直線コネクタ 21"/>
          <p:cNvCxnSpPr/>
          <p:nvPr/>
        </p:nvCxnSpPr>
        <p:spPr>
          <a:xfrm>
            <a:off x="1858780" y="5494164"/>
            <a:ext cx="14905332" cy="0"/>
          </a:xfrm>
          <a:prstGeom prst="line">
            <a:avLst/>
          </a:prstGeom>
        </p:spPr>
        <p:style>
          <a:lnRef idx="3">
            <a:schemeClr val="dk1"/>
          </a:lnRef>
          <a:fillRef idx="0">
            <a:schemeClr val="dk1"/>
          </a:fillRef>
          <a:effectRef idx="2">
            <a:schemeClr val="dk1"/>
          </a:effectRef>
          <a:fontRef idx="minor">
            <a:schemeClr val="tx1"/>
          </a:fontRef>
        </p:style>
      </p:cxnSp>
      <p:cxnSp>
        <p:nvCxnSpPr>
          <p:cNvPr id="23" name="直線矢印コネクタ 22"/>
          <p:cNvCxnSpPr/>
          <p:nvPr/>
        </p:nvCxnSpPr>
        <p:spPr>
          <a:xfrm>
            <a:off x="9405450" y="2802377"/>
            <a:ext cx="8373" cy="111405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5" name="テキスト ボックス 24"/>
              <p:cNvSpPr txBox="1"/>
              <p:nvPr/>
            </p:nvSpPr>
            <p:spPr>
              <a:xfrm>
                <a:off x="9042536" y="2169471"/>
                <a:ext cx="1074846" cy="507831"/>
              </a:xfrm>
              <a:prstGeom prst="rect">
                <a:avLst/>
              </a:prstGeom>
              <a:noFill/>
            </p:spPr>
            <p:txBody>
              <a:bodyPr wrap="none" rtlCol="0">
                <a:spAutoFit/>
              </a:bodyPr>
              <a:lstStyle/>
              <a:p>
                <a:r>
                  <a:rPr kumimoji="1" lang="ja-JP" altLang="en-US" sz="2700" dirty="0" smtClean="0"/>
                  <a:t>速度</a:t>
                </a:r>
                <a14:m>
                  <m:oMath xmlns:m="http://schemas.openxmlformats.org/officeDocument/2006/math">
                    <m:r>
                      <a:rPr kumimoji="1" lang="en-US" altLang="ja-JP" sz="2700" b="0" i="1" smtClean="0">
                        <a:latin typeface="Cambria Math" panose="02040503050406030204" pitchFamily="18" charset="0"/>
                      </a:rPr>
                      <m:t>𝑣</m:t>
                    </m:r>
                  </m:oMath>
                </a14:m>
                <a:endParaRPr kumimoji="1" lang="ja-JP" altLang="en-US" sz="2700" dirty="0" smtClean="0"/>
              </a:p>
            </p:txBody>
          </p:sp>
        </mc:Choice>
        <mc:Fallback xmlns="">
          <p:sp>
            <p:nvSpPr>
              <p:cNvPr id="25" name="テキスト ボックス 24"/>
              <p:cNvSpPr txBox="1">
                <a:spLocks noRot="1" noChangeAspect="1" noMove="1" noResize="1" noEditPoints="1" noAdjustHandles="1" noChangeArrowheads="1" noChangeShapeType="1" noTextEdit="1"/>
              </p:cNvSpPr>
              <p:nvPr/>
            </p:nvSpPr>
            <p:spPr>
              <a:xfrm>
                <a:off x="9042536" y="2169471"/>
                <a:ext cx="1074846" cy="507831"/>
              </a:xfrm>
              <a:prstGeom prst="rect">
                <a:avLst/>
              </a:prstGeom>
              <a:blipFill rotWithShape="0">
                <a:blip r:embed="rId2"/>
                <a:stretch>
                  <a:fillRect l="-10734" t="-13253" b="-2891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正方形/長方形 25"/>
              <p:cNvSpPr/>
              <p:nvPr/>
            </p:nvSpPr>
            <p:spPr>
              <a:xfrm>
                <a:off x="1048693" y="4563627"/>
                <a:ext cx="798617"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kumimoji="1" lang="en-US" altLang="ja-JP" sz="3600" i="1">
                          <a:latin typeface="Cambria Math" panose="02040503050406030204" pitchFamily="18" charset="0"/>
                        </a:rPr>
                        <m:t>⊙</m:t>
                      </m:r>
                    </m:oMath>
                  </m:oMathPara>
                </a14:m>
                <a:endParaRPr kumimoji="1" lang="en-US" altLang="ja-JP" sz="3600" dirty="0"/>
              </a:p>
            </p:txBody>
          </p:sp>
        </mc:Choice>
        <mc:Fallback xmlns="">
          <p:sp>
            <p:nvSpPr>
              <p:cNvPr id="26" name="正方形/長方形 25"/>
              <p:cNvSpPr>
                <a:spLocks noRot="1" noChangeAspect="1" noMove="1" noResize="1" noEditPoints="1" noAdjustHandles="1" noChangeArrowheads="1" noChangeShapeType="1" noTextEdit="1"/>
              </p:cNvSpPr>
              <p:nvPr/>
            </p:nvSpPr>
            <p:spPr>
              <a:xfrm>
                <a:off x="1048693" y="4563627"/>
                <a:ext cx="798617" cy="646331"/>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p:cNvSpPr txBox="1"/>
              <p:nvPr/>
            </p:nvSpPr>
            <p:spPr>
              <a:xfrm>
                <a:off x="1238341" y="3925823"/>
                <a:ext cx="488082"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b="0" i="1" smtClean="0">
                              <a:latin typeface="Cambria Math" panose="02040503050406030204" pitchFamily="18" charset="0"/>
                            </a:rPr>
                          </m:ctrlPr>
                        </m:sSubPr>
                        <m:e>
                          <m:r>
                            <a:rPr kumimoji="1" lang="en-US" altLang="ja-JP" sz="2700" b="0" i="1" smtClean="0">
                              <a:latin typeface="Cambria Math" panose="02040503050406030204" pitchFamily="18" charset="0"/>
                            </a:rPr>
                            <m:t>𝐵</m:t>
                          </m:r>
                        </m:e>
                        <m:sub>
                          <m:r>
                            <a:rPr kumimoji="1" lang="en-US" altLang="ja-JP" sz="2700" b="0" i="1" smtClean="0">
                              <a:latin typeface="Cambria Math" panose="02040503050406030204" pitchFamily="18" charset="0"/>
                            </a:rPr>
                            <m:t>0</m:t>
                          </m:r>
                        </m:sub>
                      </m:sSub>
                    </m:oMath>
                  </m:oMathPara>
                </a14:m>
                <a:endParaRPr kumimoji="1" lang="ja-JP" altLang="en-US" sz="2700" dirty="0" smtClean="0"/>
              </a:p>
            </p:txBody>
          </p:sp>
        </mc:Choice>
        <mc:Fallback xmlns="">
          <p:sp>
            <p:nvSpPr>
              <p:cNvPr id="27" name="テキスト ボックス 26"/>
              <p:cNvSpPr txBox="1">
                <a:spLocks noRot="1" noChangeAspect="1" noMove="1" noResize="1" noEditPoints="1" noAdjustHandles="1" noChangeArrowheads="1" noChangeShapeType="1" noTextEdit="1"/>
              </p:cNvSpPr>
              <p:nvPr/>
            </p:nvSpPr>
            <p:spPr>
              <a:xfrm>
                <a:off x="1238341" y="3925823"/>
                <a:ext cx="488082" cy="415498"/>
              </a:xfrm>
              <a:prstGeom prst="rect">
                <a:avLst/>
              </a:prstGeom>
              <a:blipFill rotWithShape="0">
                <a:blip r:embed="rId4"/>
                <a:stretch>
                  <a:fillRect/>
                </a:stretch>
              </a:blipFill>
            </p:spPr>
            <p:txBody>
              <a:bodyPr/>
              <a:lstStyle/>
              <a:p>
                <a:r>
                  <a:rPr lang="ja-JP" altLang="en-US">
                    <a:noFill/>
                  </a:rPr>
                  <a:t> </a:t>
                </a:r>
              </a:p>
            </p:txBody>
          </p:sp>
        </mc:Fallback>
      </mc:AlternateContent>
      <p:cxnSp>
        <p:nvCxnSpPr>
          <p:cNvPr id="28" name="直線矢印コネクタ 27"/>
          <p:cNvCxnSpPr/>
          <p:nvPr/>
        </p:nvCxnSpPr>
        <p:spPr>
          <a:xfrm flipV="1">
            <a:off x="15927724" y="4886793"/>
            <a:ext cx="0" cy="60737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30" name="テキスト ボックス 29"/>
              <p:cNvSpPr txBox="1"/>
              <p:nvPr/>
            </p:nvSpPr>
            <p:spPr>
              <a:xfrm>
                <a:off x="16189369" y="4533174"/>
                <a:ext cx="313098" cy="7122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𝑣</m:t>
                          </m:r>
                        </m:num>
                        <m:den>
                          <m:r>
                            <a:rPr kumimoji="1" lang="en-US" altLang="ja-JP" sz="2700" i="1">
                              <a:latin typeface="Cambria Math" panose="02040503050406030204" pitchFamily="18" charset="0"/>
                            </a:rPr>
                            <m:t>3</m:t>
                          </m:r>
                        </m:den>
                      </m:f>
                    </m:oMath>
                  </m:oMathPara>
                </a14:m>
                <a:endParaRPr kumimoji="1" lang="ja-JP" altLang="en-US" sz="2700" dirty="0"/>
              </a:p>
            </p:txBody>
          </p:sp>
        </mc:Choice>
        <mc:Fallback xmlns="">
          <p:sp>
            <p:nvSpPr>
              <p:cNvPr id="30" name="テキスト ボックス 29"/>
              <p:cNvSpPr txBox="1">
                <a:spLocks noRot="1" noChangeAspect="1" noMove="1" noResize="1" noEditPoints="1" noAdjustHandles="1" noChangeArrowheads="1" noChangeShapeType="1" noTextEdit="1"/>
              </p:cNvSpPr>
              <p:nvPr/>
            </p:nvSpPr>
            <p:spPr>
              <a:xfrm>
                <a:off x="16189369" y="4533174"/>
                <a:ext cx="313098" cy="712246"/>
              </a:xfrm>
              <a:prstGeom prst="rect">
                <a:avLst/>
              </a:prstGeom>
              <a:blipFill rotWithShape="0">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4" name="テキスト ボックス 33"/>
              <p:cNvSpPr txBox="1"/>
              <p:nvPr/>
            </p:nvSpPr>
            <p:spPr>
              <a:xfrm>
                <a:off x="3937241" y="2761226"/>
                <a:ext cx="2378792" cy="7807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b="1" i="1" smtClean="0">
                          <a:solidFill>
                            <a:srgbClr val="FF0000"/>
                          </a:solidFill>
                          <a:latin typeface="Cambria Math" panose="02040503050406030204" pitchFamily="18" charset="0"/>
                        </a:rPr>
                        <m:t>𝑬</m:t>
                      </m:r>
                      <m:r>
                        <a:rPr kumimoji="1" lang="en-US" altLang="ja-JP" sz="2700" b="0" i="1" smtClean="0">
                          <a:solidFill>
                            <a:srgbClr val="FF0000"/>
                          </a:solidFill>
                          <a:latin typeface="Cambria Math" panose="02040503050406030204" pitchFamily="18" charset="0"/>
                        </a:rPr>
                        <m:t>=−</m:t>
                      </m:r>
                      <m:f>
                        <m:fPr>
                          <m:ctrlPr>
                            <a:rPr kumimoji="1" lang="en-US" altLang="ja-JP" sz="2700" b="0" i="1" smtClean="0">
                              <a:solidFill>
                                <a:srgbClr val="FF0000"/>
                              </a:solidFill>
                              <a:latin typeface="Cambria Math" panose="02040503050406030204" pitchFamily="18" charset="0"/>
                            </a:rPr>
                          </m:ctrlPr>
                        </m:fPr>
                        <m:num>
                          <m:r>
                            <a:rPr kumimoji="1" lang="en-US" altLang="ja-JP" sz="2700" b="0" i="1" smtClean="0">
                              <a:solidFill>
                                <a:srgbClr val="FF0000"/>
                              </a:solidFill>
                              <a:latin typeface="Cambria Math" panose="02040503050406030204" pitchFamily="18" charset="0"/>
                            </a:rPr>
                            <m:t>1</m:t>
                          </m:r>
                        </m:num>
                        <m:den>
                          <m:r>
                            <a:rPr kumimoji="1" lang="en-US" altLang="ja-JP" sz="2700" b="0" i="1" smtClean="0">
                              <a:solidFill>
                                <a:srgbClr val="FF0000"/>
                              </a:solidFill>
                              <a:latin typeface="Cambria Math" panose="02040503050406030204" pitchFamily="18" charset="0"/>
                            </a:rPr>
                            <m:t>𝑐</m:t>
                          </m:r>
                        </m:den>
                      </m:f>
                      <m:r>
                        <a:rPr kumimoji="1" lang="en-US" altLang="ja-JP" sz="2700" b="1" i="1" smtClean="0">
                          <a:solidFill>
                            <a:srgbClr val="FF0000"/>
                          </a:solidFill>
                          <a:latin typeface="Cambria Math" panose="02040503050406030204" pitchFamily="18" charset="0"/>
                        </a:rPr>
                        <m:t>𝒗</m:t>
                      </m:r>
                      <m:r>
                        <a:rPr kumimoji="1" lang="en-US" altLang="ja-JP" sz="2700" b="0" i="1" smtClean="0">
                          <a:solidFill>
                            <a:srgbClr val="FF0000"/>
                          </a:solidFill>
                          <a:latin typeface="Cambria Math" panose="02040503050406030204" pitchFamily="18" charset="0"/>
                        </a:rPr>
                        <m:t>×</m:t>
                      </m:r>
                      <m:sSub>
                        <m:sSubPr>
                          <m:ctrlPr>
                            <a:rPr kumimoji="1" lang="en-US" altLang="ja-JP" sz="2700" b="0" i="1" smtClean="0">
                              <a:solidFill>
                                <a:srgbClr val="FF0000"/>
                              </a:solidFill>
                              <a:latin typeface="Cambria Math" panose="02040503050406030204" pitchFamily="18" charset="0"/>
                            </a:rPr>
                          </m:ctrlPr>
                        </m:sSubPr>
                        <m:e>
                          <m:r>
                            <a:rPr kumimoji="1" lang="en-US" altLang="ja-JP" sz="2700" b="1" i="1" smtClean="0">
                              <a:solidFill>
                                <a:srgbClr val="FF0000"/>
                              </a:solidFill>
                              <a:latin typeface="Cambria Math" panose="02040503050406030204" pitchFamily="18" charset="0"/>
                            </a:rPr>
                            <m:t>𝑩</m:t>
                          </m:r>
                        </m:e>
                        <m:sub>
                          <m:r>
                            <a:rPr kumimoji="1" lang="en-US" altLang="ja-JP" sz="2700" b="0" i="1" smtClean="0">
                              <a:solidFill>
                                <a:srgbClr val="FF0000"/>
                              </a:solidFill>
                              <a:latin typeface="Cambria Math" panose="02040503050406030204" pitchFamily="18" charset="0"/>
                            </a:rPr>
                            <m:t>0</m:t>
                          </m:r>
                        </m:sub>
                      </m:sSub>
                    </m:oMath>
                  </m:oMathPara>
                </a14:m>
                <a:endParaRPr kumimoji="1" lang="ja-JP" altLang="en-US" sz="2700" dirty="0" smtClean="0">
                  <a:solidFill>
                    <a:srgbClr val="FF0000"/>
                  </a:solidFill>
                </a:endParaRPr>
              </a:p>
            </p:txBody>
          </p:sp>
        </mc:Choice>
        <mc:Fallback xmlns="">
          <p:sp>
            <p:nvSpPr>
              <p:cNvPr id="34" name="テキスト ボックス 33"/>
              <p:cNvSpPr txBox="1">
                <a:spLocks noRot="1" noChangeAspect="1" noMove="1" noResize="1" noEditPoints="1" noAdjustHandles="1" noChangeArrowheads="1" noChangeShapeType="1" noTextEdit="1"/>
              </p:cNvSpPr>
              <p:nvPr/>
            </p:nvSpPr>
            <p:spPr>
              <a:xfrm>
                <a:off x="3937241" y="2761226"/>
                <a:ext cx="2378792" cy="780727"/>
              </a:xfrm>
              <a:prstGeom prst="rect">
                <a:avLst/>
              </a:prstGeom>
              <a:blipFill rotWithShape="0">
                <a:blip r:embed="rId6"/>
                <a:stretch>
                  <a:fillRect/>
                </a:stretch>
              </a:blipFill>
            </p:spPr>
            <p:txBody>
              <a:bodyPr/>
              <a:lstStyle/>
              <a:p>
                <a:r>
                  <a:rPr lang="ja-JP" altLang="en-US">
                    <a:noFill/>
                  </a:rPr>
                  <a:t> </a:t>
                </a:r>
              </a:p>
            </p:txBody>
          </p:sp>
        </mc:Fallback>
      </mc:AlternateContent>
      <p:cxnSp>
        <p:nvCxnSpPr>
          <p:cNvPr id="35" name="直線矢印コネクタ 34"/>
          <p:cNvCxnSpPr/>
          <p:nvPr/>
        </p:nvCxnSpPr>
        <p:spPr>
          <a:xfrm flipV="1">
            <a:off x="4014644" y="3845639"/>
            <a:ext cx="1111993" cy="634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38" name="テキスト ボックス 37"/>
              <p:cNvSpPr txBox="1"/>
              <p:nvPr/>
            </p:nvSpPr>
            <p:spPr>
              <a:xfrm>
                <a:off x="6522456" y="7252020"/>
                <a:ext cx="6809878" cy="1323439"/>
              </a:xfrm>
              <a:prstGeom prst="rect">
                <a:avLst/>
              </a:prstGeom>
              <a:noFill/>
            </p:spPr>
            <p:txBody>
              <a:bodyPr wrap="none" rtlCol="0">
                <a:spAutoFit/>
              </a:bodyPr>
              <a:lstStyle/>
              <a:p>
                <a:r>
                  <a:rPr kumimoji="1" lang="ja-JP" altLang="en-US" sz="4000" dirty="0" smtClean="0"/>
                  <a:t>電場がする仕事 </a:t>
                </a:r>
                <a14:m>
                  <m:oMath xmlns:m="http://schemas.openxmlformats.org/officeDocument/2006/math">
                    <m:r>
                      <a:rPr kumimoji="1" lang="en-US" altLang="ja-JP" sz="4000" b="0" i="1" smtClean="0">
                        <a:solidFill>
                          <a:srgbClr val="FF0000"/>
                        </a:solidFill>
                        <a:latin typeface="Cambria Math" panose="02040503050406030204" pitchFamily="18" charset="0"/>
                      </a:rPr>
                      <m:t>𝑞</m:t>
                    </m:r>
                    <m:r>
                      <a:rPr kumimoji="1" lang="en-US" altLang="ja-JP" sz="4000" b="1" i="1" smtClean="0">
                        <a:solidFill>
                          <a:srgbClr val="FF0000"/>
                        </a:solidFill>
                        <a:latin typeface="Cambria Math" panose="02040503050406030204" pitchFamily="18" charset="0"/>
                      </a:rPr>
                      <m:t>𝑬</m:t>
                    </m:r>
                    <m:r>
                      <a:rPr kumimoji="1" lang="en-US" altLang="ja-JP" sz="4000" b="0" i="1" smtClean="0">
                        <a:solidFill>
                          <a:srgbClr val="FF0000"/>
                        </a:solidFill>
                        <a:latin typeface="Cambria Math" panose="02040503050406030204" pitchFamily="18" charset="0"/>
                      </a:rPr>
                      <m:t>⋅</m:t>
                    </m:r>
                    <m:r>
                      <a:rPr kumimoji="1" lang="en-US" altLang="ja-JP" sz="4000" b="0" i="1" smtClean="0">
                        <a:solidFill>
                          <a:srgbClr val="FF0000"/>
                        </a:solidFill>
                        <a:latin typeface="Cambria Math" panose="02040503050406030204" pitchFamily="18" charset="0"/>
                      </a:rPr>
                      <m:t>𝑑</m:t>
                    </m:r>
                    <m:r>
                      <a:rPr kumimoji="1" lang="en-US" altLang="ja-JP" sz="4000" b="1" i="1" smtClean="0">
                        <a:solidFill>
                          <a:srgbClr val="FF0000"/>
                        </a:solidFill>
                        <a:latin typeface="Cambria Math" panose="02040503050406030204" pitchFamily="18" charset="0"/>
                      </a:rPr>
                      <m:t>𝒔</m:t>
                    </m:r>
                  </m:oMath>
                </a14:m>
                <a:endParaRPr kumimoji="1" lang="en-US" altLang="ja-JP" sz="4000" b="1" dirty="0" smtClean="0"/>
              </a:p>
              <a:p>
                <a:r>
                  <a:rPr kumimoji="1" lang="ja-JP" altLang="en-US" sz="4000" b="1" dirty="0"/>
                  <a:t> </a:t>
                </a:r>
                <a:r>
                  <a:rPr kumimoji="1" lang="ja-JP" altLang="en-US" sz="4000" b="1" dirty="0" smtClean="0"/>
                  <a:t>は一定で、速度</a:t>
                </a:r>
                <a14:m>
                  <m:oMath xmlns:m="http://schemas.openxmlformats.org/officeDocument/2006/math">
                    <m:r>
                      <a:rPr kumimoji="1" lang="en-US" altLang="ja-JP" sz="4000" b="1" i="1" smtClean="0">
                        <a:latin typeface="Cambria Math" panose="02040503050406030204" pitchFamily="18" charset="0"/>
                      </a:rPr>
                      <m:t>𝒗</m:t>
                    </m:r>
                  </m:oMath>
                </a14:m>
                <a:r>
                  <a:rPr kumimoji="1" lang="ja-JP" altLang="en-US" sz="4000" b="1" dirty="0" smtClean="0"/>
                  <a:t>のみに依存。</a:t>
                </a:r>
              </a:p>
            </p:txBody>
          </p:sp>
        </mc:Choice>
        <mc:Fallback xmlns="">
          <p:sp>
            <p:nvSpPr>
              <p:cNvPr id="38" name="テキスト ボックス 37"/>
              <p:cNvSpPr txBox="1">
                <a:spLocks noRot="1" noChangeAspect="1" noMove="1" noResize="1" noEditPoints="1" noAdjustHandles="1" noChangeArrowheads="1" noChangeShapeType="1" noTextEdit="1"/>
              </p:cNvSpPr>
              <p:nvPr/>
            </p:nvSpPr>
            <p:spPr>
              <a:xfrm>
                <a:off x="6522456" y="7252020"/>
                <a:ext cx="6809878" cy="1323439"/>
              </a:xfrm>
              <a:prstGeom prst="rect">
                <a:avLst/>
              </a:prstGeom>
              <a:blipFill rotWithShape="0">
                <a:blip r:embed="rId7"/>
                <a:stretch>
                  <a:fillRect l="-3223" t="-10138" r="-2417" b="-17051"/>
                </a:stretch>
              </a:blipFill>
            </p:spPr>
            <p:txBody>
              <a:bodyPr/>
              <a:lstStyle/>
              <a:p>
                <a:r>
                  <a:rPr lang="ja-JP" altLang="en-US">
                    <a:noFill/>
                  </a:rPr>
                  <a:t> </a:t>
                </a:r>
              </a:p>
            </p:txBody>
          </p:sp>
        </mc:Fallback>
      </mc:AlternateContent>
      <p:sp>
        <p:nvSpPr>
          <p:cNvPr id="10" name="テキスト ボックス 9"/>
          <p:cNvSpPr txBox="1"/>
          <p:nvPr/>
        </p:nvSpPr>
        <p:spPr>
          <a:xfrm>
            <a:off x="2435503" y="2216392"/>
            <a:ext cx="2209259" cy="507831"/>
          </a:xfrm>
          <a:prstGeom prst="rect">
            <a:avLst/>
          </a:prstGeom>
          <a:noFill/>
        </p:spPr>
        <p:txBody>
          <a:bodyPr wrap="none" rtlCol="0">
            <a:spAutoFit/>
          </a:bodyPr>
          <a:lstStyle/>
          <a:p>
            <a:r>
              <a:rPr kumimoji="1" lang="ja-JP" altLang="en-US" sz="2700" dirty="0" smtClean="0"/>
              <a:t>磁場が弱い時</a:t>
            </a:r>
          </a:p>
        </p:txBody>
      </p:sp>
      <p:sp>
        <p:nvSpPr>
          <p:cNvPr id="17" name="テキスト ボックス 16"/>
          <p:cNvSpPr txBox="1"/>
          <p:nvPr/>
        </p:nvSpPr>
        <p:spPr>
          <a:xfrm>
            <a:off x="2040079" y="2885916"/>
            <a:ext cx="1853392" cy="507831"/>
          </a:xfrm>
          <a:prstGeom prst="rect">
            <a:avLst/>
          </a:prstGeom>
          <a:noFill/>
        </p:spPr>
        <p:txBody>
          <a:bodyPr wrap="none" rtlCol="0">
            <a:spAutoFit/>
          </a:bodyPr>
          <a:lstStyle/>
          <a:p>
            <a:r>
              <a:rPr kumimoji="1" lang="ja-JP" altLang="en-US" sz="2700" dirty="0" smtClean="0"/>
              <a:t>電場も弱い</a:t>
            </a:r>
          </a:p>
        </p:txBody>
      </p:sp>
      <p:sp>
        <p:nvSpPr>
          <p:cNvPr id="31" name="円弧 30"/>
          <p:cNvSpPr/>
          <p:nvPr/>
        </p:nvSpPr>
        <p:spPr>
          <a:xfrm>
            <a:off x="3893471" y="3836798"/>
            <a:ext cx="3572021" cy="3058110"/>
          </a:xfrm>
          <a:prstGeom prst="arc">
            <a:avLst/>
          </a:prstGeom>
          <a:ln>
            <a:tailEnd type="triangle"/>
          </a:ln>
        </p:spPr>
        <p:style>
          <a:lnRef idx="3">
            <a:schemeClr val="accent2"/>
          </a:lnRef>
          <a:fillRef idx="0">
            <a:schemeClr val="accent2"/>
          </a:fillRef>
          <a:effectRef idx="2">
            <a:schemeClr val="accent2"/>
          </a:effectRef>
          <a:fontRef idx="minor">
            <a:schemeClr val="tx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2" name="テキスト ボックス 31"/>
              <p:cNvSpPr txBox="1"/>
              <p:nvPr/>
            </p:nvSpPr>
            <p:spPr>
              <a:xfrm>
                <a:off x="12846247" y="2746803"/>
                <a:ext cx="2378792" cy="7807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b="1" i="1" smtClean="0">
                          <a:solidFill>
                            <a:srgbClr val="FF0000"/>
                          </a:solidFill>
                          <a:latin typeface="Cambria Math" panose="02040503050406030204" pitchFamily="18" charset="0"/>
                        </a:rPr>
                        <m:t>𝑬</m:t>
                      </m:r>
                      <m:r>
                        <a:rPr kumimoji="1" lang="en-US" altLang="ja-JP" sz="2700" b="0" i="1" smtClean="0">
                          <a:solidFill>
                            <a:srgbClr val="FF0000"/>
                          </a:solidFill>
                          <a:latin typeface="Cambria Math" panose="02040503050406030204" pitchFamily="18" charset="0"/>
                        </a:rPr>
                        <m:t>=−</m:t>
                      </m:r>
                      <m:f>
                        <m:fPr>
                          <m:ctrlPr>
                            <a:rPr kumimoji="1" lang="en-US" altLang="ja-JP" sz="2700" b="0" i="1" smtClean="0">
                              <a:solidFill>
                                <a:srgbClr val="FF0000"/>
                              </a:solidFill>
                              <a:latin typeface="Cambria Math" panose="02040503050406030204" pitchFamily="18" charset="0"/>
                            </a:rPr>
                          </m:ctrlPr>
                        </m:fPr>
                        <m:num>
                          <m:r>
                            <a:rPr kumimoji="1" lang="en-US" altLang="ja-JP" sz="2700" b="0" i="1" smtClean="0">
                              <a:solidFill>
                                <a:srgbClr val="FF0000"/>
                              </a:solidFill>
                              <a:latin typeface="Cambria Math" panose="02040503050406030204" pitchFamily="18" charset="0"/>
                            </a:rPr>
                            <m:t>1</m:t>
                          </m:r>
                        </m:num>
                        <m:den>
                          <m:r>
                            <a:rPr kumimoji="1" lang="en-US" altLang="ja-JP" sz="2700" b="0" i="1" smtClean="0">
                              <a:solidFill>
                                <a:srgbClr val="FF0000"/>
                              </a:solidFill>
                              <a:latin typeface="Cambria Math" panose="02040503050406030204" pitchFamily="18" charset="0"/>
                            </a:rPr>
                            <m:t>𝑐</m:t>
                          </m:r>
                        </m:den>
                      </m:f>
                      <m:r>
                        <a:rPr kumimoji="1" lang="en-US" altLang="ja-JP" sz="2700" b="1" i="1" smtClean="0">
                          <a:solidFill>
                            <a:srgbClr val="FF0000"/>
                          </a:solidFill>
                          <a:latin typeface="Cambria Math" panose="02040503050406030204" pitchFamily="18" charset="0"/>
                        </a:rPr>
                        <m:t>𝒗</m:t>
                      </m:r>
                      <m:r>
                        <a:rPr kumimoji="1" lang="en-US" altLang="ja-JP" sz="2700" b="0" i="1" smtClean="0">
                          <a:solidFill>
                            <a:srgbClr val="FF0000"/>
                          </a:solidFill>
                          <a:latin typeface="Cambria Math" panose="02040503050406030204" pitchFamily="18" charset="0"/>
                        </a:rPr>
                        <m:t>×</m:t>
                      </m:r>
                      <m:sSub>
                        <m:sSubPr>
                          <m:ctrlPr>
                            <a:rPr kumimoji="1" lang="en-US" altLang="ja-JP" sz="2700" b="0" i="1" smtClean="0">
                              <a:solidFill>
                                <a:srgbClr val="FF0000"/>
                              </a:solidFill>
                              <a:latin typeface="Cambria Math" panose="02040503050406030204" pitchFamily="18" charset="0"/>
                            </a:rPr>
                          </m:ctrlPr>
                        </m:sSubPr>
                        <m:e>
                          <m:r>
                            <a:rPr kumimoji="1" lang="en-US" altLang="ja-JP" sz="2700" b="1" i="1" smtClean="0">
                              <a:solidFill>
                                <a:srgbClr val="FF0000"/>
                              </a:solidFill>
                              <a:latin typeface="Cambria Math" panose="02040503050406030204" pitchFamily="18" charset="0"/>
                            </a:rPr>
                            <m:t>𝑩</m:t>
                          </m:r>
                        </m:e>
                        <m:sub>
                          <m:r>
                            <a:rPr kumimoji="1" lang="en-US" altLang="ja-JP" sz="2700" b="0" i="1" smtClean="0">
                              <a:solidFill>
                                <a:srgbClr val="FF0000"/>
                              </a:solidFill>
                              <a:latin typeface="Cambria Math" panose="02040503050406030204" pitchFamily="18" charset="0"/>
                            </a:rPr>
                            <m:t>0</m:t>
                          </m:r>
                        </m:sub>
                      </m:sSub>
                    </m:oMath>
                  </m:oMathPara>
                </a14:m>
                <a:endParaRPr kumimoji="1" lang="ja-JP" altLang="en-US" sz="2700" dirty="0" smtClean="0">
                  <a:solidFill>
                    <a:srgbClr val="FF0000"/>
                  </a:solidFill>
                </a:endParaRPr>
              </a:p>
            </p:txBody>
          </p:sp>
        </mc:Choice>
        <mc:Fallback xmlns="">
          <p:sp>
            <p:nvSpPr>
              <p:cNvPr id="32" name="テキスト ボックス 31"/>
              <p:cNvSpPr txBox="1">
                <a:spLocks noRot="1" noChangeAspect="1" noMove="1" noResize="1" noEditPoints="1" noAdjustHandles="1" noChangeArrowheads="1" noChangeShapeType="1" noTextEdit="1"/>
              </p:cNvSpPr>
              <p:nvPr/>
            </p:nvSpPr>
            <p:spPr>
              <a:xfrm>
                <a:off x="12846247" y="2746803"/>
                <a:ext cx="2378792" cy="780727"/>
              </a:xfrm>
              <a:prstGeom prst="rect">
                <a:avLst/>
              </a:prstGeom>
              <a:blipFill rotWithShape="0">
                <a:blip r:embed="rId8"/>
                <a:stretch>
                  <a:fillRect/>
                </a:stretch>
              </a:blipFill>
            </p:spPr>
            <p:txBody>
              <a:bodyPr/>
              <a:lstStyle/>
              <a:p>
                <a:r>
                  <a:rPr lang="ja-JP" altLang="en-US">
                    <a:noFill/>
                  </a:rPr>
                  <a:t> </a:t>
                </a:r>
              </a:p>
            </p:txBody>
          </p:sp>
        </mc:Fallback>
      </mc:AlternateContent>
      <p:cxnSp>
        <p:nvCxnSpPr>
          <p:cNvPr id="33" name="直線矢印コネクタ 32"/>
          <p:cNvCxnSpPr/>
          <p:nvPr/>
        </p:nvCxnSpPr>
        <p:spPr>
          <a:xfrm>
            <a:off x="11353781" y="3831216"/>
            <a:ext cx="2681862"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36" name="テキスト ボックス 35"/>
          <p:cNvSpPr txBox="1"/>
          <p:nvPr/>
        </p:nvSpPr>
        <p:spPr>
          <a:xfrm>
            <a:off x="11344509" y="2201969"/>
            <a:ext cx="2209259" cy="507831"/>
          </a:xfrm>
          <a:prstGeom prst="rect">
            <a:avLst/>
          </a:prstGeom>
          <a:noFill/>
        </p:spPr>
        <p:txBody>
          <a:bodyPr wrap="none" rtlCol="0">
            <a:spAutoFit/>
          </a:bodyPr>
          <a:lstStyle/>
          <a:p>
            <a:r>
              <a:rPr kumimoji="1" lang="ja-JP" altLang="en-US" sz="2700" dirty="0" smtClean="0"/>
              <a:t>磁場が強い時</a:t>
            </a:r>
          </a:p>
        </p:txBody>
      </p:sp>
      <p:sp>
        <p:nvSpPr>
          <p:cNvPr id="39" name="テキスト ボックス 38"/>
          <p:cNvSpPr txBox="1"/>
          <p:nvPr/>
        </p:nvSpPr>
        <p:spPr>
          <a:xfrm>
            <a:off x="10949085" y="2871493"/>
            <a:ext cx="1853392" cy="507831"/>
          </a:xfrm>
          <a:prstGeom prst="rect">
            <a:avLst/>
          </a:prstGeom>
          <a:noFill/>
        </p:spPr>
        <p:txBody>
          <a:bodyPr wrap="none" rtlCol="0">
            <a:spAutoFit/>
          </a:bodyPr>
          <a:lstStyle/>
          <a:p>
            <a:r>
              <a:rPr kumimoji="1" lang="ja-JP" altLang="en-US" sz="2700" dirty="0" smtClean="0"/>
              <a:t>電場も強い</a:t>
            </a:r>
          </a:p>
        </p:txBody>
      </p:sp>
      <p:sp>
        <p:nvSpPr>
          <p:cNvPr id="40" name="円弧 39"/>
          <p:cNvSpPr/>
          <p:nvPr/>
        </p:nvSpPr>
        <p:spPr>
          <a:xfrm>
            <a:off x="11836050" y="4301905"/>
            <a:ext cx="1932854" cy="1918858"/>
          </a:xfrm>
          <a:prstGeom prst="arc">
            <a:avLst/>
          </a:prstGeom>
          <a:ln>
            <a:tailEnd type="triangle"/>
          </a:ln>
        </p:spPr>
        <p:style>
          <a:lnRef idx="3">
            <a:schemeClr val="accent2"/>
          </a:lnRef>
          <a:fillRef idx="0">
            <a:schemeClr val="accent2"/>
          </a:fillRef>
          <a:effectRef idx="2">
            <a:schemeClr val="accent2"/>
          </a:effectRef>
          <a:fontRef idx="minor">
            <a:schemeClr val="tx1"/>
          </a:fontRef>
        </p:style>
        <p:txBody>
          <a:bodyPr rtlCol="0" anchor="ctr"/>
          <a:lstStyle/>
          <a:p>
            <a:pPr algn="ctr"/>
            <a:endParaRPr kumimoji="1" lang="ja-JP" altLang="en-US"/>
          </a:p>
        </p:txBody>
      </p:sp>
      <p:sp>
        <p:nvSpPr>
          <p:cNvPr id="41" name="テキスト ボックス 40"/>
          <p:cNvSpPr txBox="1"/>
          <p:nvPr/>
        </p:nvSpPr>
        <p:spPr>
          <a:xfrm>
            <a:off x="4247839" y="4533174"/>
            <a:ext cx="2863284" cy="507831"/>
          </a:xfrm>
          <a:prstGeom prst="rect">
            <a:avLst/>
          </a:prstGeom>
          <a:noFill/>
        </p:spPr>
        <p:txBody>
          <a:bodyPr wrap="none" rtlCol="0">
            <a:spAutoFit/>
          </a:bodyPr>
          <a:lstStyle/>
          <a:p>
            <a:r>
              <a:rPr kumimoji="1" lang="ja-JP" altLang="en-US" sz="2700" dirty="0" smtClean="0"/>
              <a:t>軌道半径は大きい</a:t>
            </a:r>
          </a:p>
        </p:txBody>
      </p:sp>
      <p:sp>
        <p:nvSpPr>
          <p:cNvPr id="42" name="テキスト ボックス 41"/>
          <p:cNvSpPr txBox="1"/>
          <p:nvPr/>
        </p:nvSpPr>
        <p:spPr>
          <a:xfrm>
            <a:off x="10651945" y="4581377"/>
            <a:ext cx="2869696" cy="507831"/>
          </a:xfrm>
          <a:prstGeom prst="rect">
            <a:avLst/>
          </a:prstGeom>
          <a:noFill/>
        </p:spPr>
        <p:txBody>
          <a:bodyPr wrap="none" rtlCol="0">
            <a:spAutoFit/>
          </a:bodyPr>
          <a:lstStyle/>
          <a:p>
            <a:r>
              <a:rPr kumimoji="1" lang="ja-JP" altLang="en-US" sz="2700" dirty="0" smtClean="0"/>
              <a:t>軌道半径は小さい</a:t>
            </a:r>
          </a:p>
        </p:txBody>
      </p:sp>
    </p:spTree>
    <p:extLst>
      <p:ext uri="{BB962C8B-B14F-4D97-AF65-F5344CB8AC3E}">
        <p14:creationId xmlns:p14="http://schemas.microsoft.com/office/powerpoint/2010/main" val="16043345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Particle-in-Cell </a:t>
            </a:r>
            <a:r>
              <a:rPr kumimoji="1" lang="ja-JP" altLang="en-US" dirty="0" smtClean="0"/>
              <a:t>シミュレーション</a:t>
            </a:r>
            <a:endParaRPr kumimoji="1" lang="ja-JP" altLang="en-US" dirty="0"/>
          </a:p>
        </p:txBody>
      </p:sp>
      <p:pic>
        <p:nvPicPr>
          <p:cNvPr id="3" name="図 2"/>
          <p:cNvPicPr>
            <a:picLocks noChangeAspect="1"/>
          </p:cNvPicPr>
          <p:nvPr/>
        </p:nvPicPr>
        <p:blipFill rotWithShape="1">
          <a:blip r:embed="rId4"/>
          <a:srcRect t="7096" r="50000"/>
          <a:stretch/>
        </p:blipFill>
        <p:spPr>
          <a:xfrm>
            <a:off x="9163050" y="3041592"/>
            <a:ext cx="6856942" cy="4910944"/>
          </a:xfrm>
          <a:prstGeom prst="rect">
            <a:avLst/>
          </a:prstGeom>
        </p:spPr>
      </p:pic>
      <mc:AlternateContent xmlns:mc="http://schemas.openxmlformats.org/markup-compatibility/2006" xmlns:a14="http://schemas.microsoft.com/office/drawing/2010/main">
        <mc:Choice Requires="a14">
          <p:sp>
            <p:nvSpPr>
              <p:cNvPr id="4" name="テキスト ボックス 3"/>
              <p:cNvSpPr txBox="1"/>
              <p:nvPr/>
            </p:nvSpPr>
            <p:spPr>
              <a:xfrm>
                <a:off x="10567213" y="1941253"/>
                <a:ext cx="4374916" cy="923330"/>
              </a:xfrm>
              <a:prstGeom prst="rect">
                <a:avLst/>
              </a:prstGeom>
              <a:noFill/>
            </p:spPr>
            <p:txBody>
              <a:bodyPr wrap="none" rtlCol="0">
                <a:spAutoFit/>
              </a:bodyPr>
              <a:lstStyle/>
              <a:p>
                <a:r>
                  <a:rPr kumimoji="1" lang="en-US" altLang="ja-JP" sz="2700" dirty="0"/>
                  <a:t>Unmagnetized pair plasma</a:t>
                </a:r>
              </a:p>
              <a:p>
                <a:pPr/>
                <a14:m>
                  <m:oMathPara xmlns:m="http://schemas.openxmlformats.org/officeDocument/2006/math">
                    <m:oMathParaPr>
                      <m:jc m:val="centerGroup"/>
                    </m:oMathParaPr>
                    <m:oMath xmlns:m="http://schemas.openxmlformats.org/officeDocument/2006/math">
                      <m:r>
                        <m:rPr>
                          <m:sty m:val="p"/>
                        </m:rPr>
                        <a:rPr kumimoji="1" lang="en-US" altLang="ja-JP" sz="2700">
                          <a:latin typeface="Cambria Math" panose="02040503050406030204" pitchFamily="18" charset="0"/>
                        </a:rPr>
                        <m:t>Γ</m:t>
                      </m:r>
                      <m:r>
                        <a:rPr kumimoji="1" lang="en-US" altLang="ja-JP" sz="2700" i="1">
                          <a:latin typeface="Cambria Math" panose="02040503050406030204" pitchFamily="18" charset="0"/>
                        </a:rPr>
                        <m:t>=15</m:t>
                      </m:r>
                    </m:oMath>
                  </m:oMathPara>
                </a14:m>
                <a:endParaRPr kumimoji="1" lang="ja-JP" altLang="en-US" sz="27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10567213" y="1941253"/>
                <a:ext cx="4374916" cy="923330"/>
              </a:xfrm>
              <a:prstGeom prst="rect">
                <a:avLst/>
              </a:prstGeom>
              <a:blipFill rotWithShape="0">
                <a:blip r:embed="rId5"/>
                <a:stretch>
                  <a:fillRect l="-2646" t="-5263" r="-1671"/>
                </a:stretch>
              </a:blipFill>
            </p:spPr>
            <p:txBody>
              <a:bodyPr/>
              <a:lstStyle/>
              <a:p>
                <a:r>
                  <a:rPr lang="ja-JP" altLang="en-US">
                    <a:noFill/>
                  </a:rPr>
                  <a:t> </a:t>
                </a:r>
              </a:p>
            </p:txBody>
          </p:sp>
        </mc:Fallback>
      </mc:AlternateContent>
      <p:sp>
        <p:nvSpPr>
          <p:cNvPr id="5" name="テキスト ボックス 4"/>
          <p:cNvSpPr txBox="1"/>
          <p:nvPr/>
        </p:nvSpPr>
        <p:spPr>
          <a:xfrm>
            <a:off x="13321094" y="8065723"/>
            <a:ext cx="2377574" cy="507831"/>
          </a:xfrm>
          <a:prstGeom prst="rect">
            <a:avLst/>
          </a:prstGeom>
          <a:noFill/>
        </p:spPr>
        <p:txBody>
          <a:bodyPr wrap="none" rtlCol="0">
            <a:spAutoFit/>
          </a:bodyPr>
          <a:lstStyle/>
          <a:p>
            <a:r>
              <a:rPr kumimoji="1" lang="en-US" altLang="ja-JP" sz="2700" dirty="0" err="1"/>
              <a:t>Sironi</a:t>
            </a:r>
            <a:r>
              <a:rPr kumimoji="1" lang="en-US" altLang="ja-JP" sz="2700" dirty="0"/>
              <a:t>+ 2013</a:t>
            </a:r>
            <a:endParaRPr kumimoji="1" lang="ja-JP" altLang="en-US" sz="2700" dirty="0"/>
          </a:p>
        </p:txBody>
      </p:sp>
      <p:pic>
        <p:nvPicPr>
          <p:cNvPr id="6" name="Fermi-ac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89555" y="3475607"/>
            <a:ext cx="6056965" cy="3407044"/>
          </a:xfrm>
          <a:prstGeom prst="rect">
            <a:avLst/>
          </a:prstGeom>
        </p:spPr>
      </p:pic>
      <p:sp>
        <p:nvSpPr>
          <p:cNvPr id="7" name="テキスト ボックス 6"/>
          <p:cNvSpPr txBox="1"/>
          <p:nvPr/>
        </p:nvSpPr>
        <p:spPr>
          <a:xfrm>
            <a:off x="1364105" y="1933731"/>
            <a:ext cx="6126998" cy="923330"/>
          </a:xfrm>
          <a:prstGeom prst="rect">
            <a:avLst/>
          </a:prstGeom>
          <a:noFill/>
        </p:spPr>
        <p:txBody>
          <a:bodyPr wrap="none" rtlCol="0">
            <a:spAutoFit/>
          </a:bodyPr>
          <a:lstStyle/>
          <a:p>
            <a:r>
              <a:rPr kumimoji="1" lang="ja-JP" altLang="en-US" sz="2700" dirty="0" smtClean="0"/>
              <a:t>荷電粒子は</a:t>
            </a:r>
            <a:r>
              <a:rPr kumimoji="1" lang="en-US" altLang="ja-JP" sz="2700" dirty="0" smtClean="0"/>
              <a:t>Lagrange</a:t>
            </a:r>
            <a:r>
              <a:rPr kumimoji="1" lang="ja-JP" altLang="en-US" sz="2700" dirty="0" smtClean="0"/>
              <a:t>的に粒子、</a:t>
            </a:r>
            <a:endParaRPr kumimoji="1" lang="en-US" altLang="ja-JP" sz="2700" dirty="0" smtClean="0"/>
          </a:p>
          <a:p>
            <a:r>
              <a:rPr kumimoji="1" lang="ja-JP" altLang="en-US" sz="2700" dirty="0" smtClean="0"/>
              <a:t>電磁</a:t>
            </a:r>
            <a:r>
              <a:rPr kumimoji="1" lang="ja-JP" altLang="en-US" sz="2700" dirty="0"/>
              <a:t>場</a:t>
            </a:r>
            <a:r>
              <a:rPr kumimoji="1" lang="ja-JP" altLang="en-US" sz="2700" dirty="0" smtClean="0"/>
              <a:t>は</a:t>
            </a:r>
            <a:r>
              <a:rPr kumimoji="1" lang="en-US" altLang="ja-JP" sz="2700" dirty="0" smtClean="0"/>
              <a:t>Euler</a:t>
            </a:r>
            <a:r>
              <a:rPr kumimoji="1" lang="ja-JP" altLang="en-US" sz="2700" dirty="0" smtClean="0"/>
              <a:t>的に格子に区切って解く。</a:t>
            </a:r>
          </a:p>
        </p:txBody>
      </p:sp>
    </p:spTree>
    <p:extLst>
      <p:ext uri="{BB962C8B-B14F-4D97-AF65-F5344CB8AC3E}">
        <p14:creationId xmlns:p14="http://schemas.microsoft.com/office/powerpoint/2010/main" val="258156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86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6"/>
                                        </p:tgtEl>
                                      </p:cBhvr>
                                    </p:cmd>
                                  </p:childTnLst>
                                </p:cTn>
                              </p:par>
                            </p:childTnLst>
                          </p:cTn>
                        </p:par>
                      </p:childTnLst>
                    </p:cTn>
                  </p:par>
                </p:childTnLst>
              </p:cTn>
              <p:nextCondLst>
                <p:cond evt="onClick" delay="0">
                  <p:tgtEl>
                    <p:spTgt spid="6"/>
                  </p:tgtEl>
                </p:cond>
              </p:nextCondLst>
            </p:seq>
            <p:video>
              <p:cMediaNode vol="80000">
                <p:cTn id="14" fill="hold" display="0">
                  <p:stCondLst>
                    <p:cond delay="indefinite"/>
                  </p:stCondLst>
                </p:cTn>
                <p:tgtEl>
                  <p:spTgt spid="6"/>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Simulations (Non-relativistic)</a:t>
            </a:r>
            <a:endParaRPr kumimoji="1" lang="ja-JP" altLang="en-US" dirty="0"/>
          </a:p>
        </p:txBody>
      </p:sp>
      <p:pic>
        <p:nvPicPr>
          <p:cNvPr id="11" name="図 10"/>
          <p:cNvPicPr>
            <a:picLocks noChangeAspect="1"/>
          </p:cNvPicPr>
          <p:nvPr/>
        </p:nvPicPr>
        <p:blipFill>
          <a:blip r:embed="rId3"/>
          <a:stretch>
            <a:fillRect/>
          </a:stretch>
        </p:blipFill>
        <p:spPr>
          <a:xfrm>
            <a:off x="1092678" y="2044704"/>
            <a:ext cx="6960988" cy="6271982"/>
          </a:xfrm>
          <a:prstGeom prst="rect">
            <a:avLst/>
          </a:prstGeom>
        </p:spPr>
      </p:pic>
      <p:pic>
        <p:nvPicPr>
          <p:cNvPr id="13" name="図 12"/>
          <p:cNvPicPr>
            <a:picLocks noChangeAspect="1"/>
          </p:cNvPicPr>
          <p:nvPr/>
        </p:nvPicPr>
        <p:blipFill>
          <a:blip r:embed="rId4"/>
          <a:stretch>
            <a:fillRect/>
          </a:stretch>
        </p:blipFill>
        <p:spPr>
          <a:xfrm>
            <a:off x="9285190" y="1755120"/>
            <a:ext cx="6549556" cy="5502023"/>
          </a:xfrm>
          <a:prstGeom prst="rect">
            <a:avLst/>
          </a:prstGeom>
        </p:spPr>
      </p:pic>
      <p:sp>
        <p:nvSpPr>
          <p:cNvPr id="14" name="テキスト ボックス 13"/>
          <p:cNvSpPr txBox="1"/>
          <p:nvPr/>
        </p:nvSpPr>
        <p:spPr>
          <a:xfrm>
            <a:off x="10200910" y="8499835"/>
            <a:ext cx="6317727" cy="461665"/>
          </a:xfrm>
          <a:prstGeom prst="rect">
            <a:avLst/>
          </a:prstGeom>
          <a:noFill/>
        </p:spPr>
        <p:txBody>
          <a:bodyPr wrap="square" rtlCol="0">
            <a:spAutoFit/>
          </a:bodyPr>
          <a:lstStyle/>
          <a:p>
            <a:r>
              <a:rPr lang="en-US" altLang="ja-JP" sz="2400" dirty="0"/>
              <a:t>Park, </a:t>
            </a:r>
            <a:r>
              <a:rPr lang="en-US" altLang="ja-JP" sz="2400" dirty="0" err="1"/>
              <a:t>Caprioli</a:t>
            </a:r>
            <a:r>
              <a:rPr lang="en-US" altLang="ja-JP" sz="2400" dirty="0"/>
              <a:t>, &amp; </a:t>
            </a:r>
            <a:r>
              <a:rPr lang="en-US" altLang="ja-JP" sz="2400" dirty="0" err="1"/>
              <a:t>Spitkovsky</a:t>
            </a:r>
            <a:r>
              <a:rPr lang="ja-JP" altLang="en-US" sz="2400" dirty="0"/>
              <a:t> </a:t>
            </a:r>
            <a:r>
              <a:rPr lang="en-US" altLang="ja-JP" sz="2400" dirty="0"/>
              <a:t>2015</a:t>
            </a:r>
            <a:endParaRPr kumimoji="1" lang="ja-JP" altLang="en-US" sz="2400" dirty="0"/>
          </a:p>
        </p:txBody>
      </p:sp>
      <mc:AlternateContent xmlns:mc="http://schemas.openxmlformats.org/markup-compatibility/2006" xmlns:a14="http://schemas.microsoft.com/office/drawing/2010/main">
        <mc:Choice Requires="a14">
          <p:sp>
            <p:nvSpPr>
              <p:cNvPr id="15" name="テキスト ボックス 14"/>
              <p:cNvSpPr txBox="1"/>
              <p:nvPr/>
            </p:nvSpPr>
            <p:spPr>
              <a:xfrm>
                <a:off x="10982423" y="7440292"/>
                <a:ext cx="2963312" cy="8763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𝑣</m:t>
                          </m:r>
                        </m:e>
                        <m:sub>
                          <m:r>
                            <m:rPr>
                              <m:sty m:val="p"/>
                            </m:rPr>
                            <a:rPr kumimoji="1" lang="en-US" altLang="ja-JP" sz="2700">
                              <a:latin typeface="Cambria Math" panose="02040503050406030204" pitchFamily="18" charset="0"/>
                            </a:rPr>
                            <m:t>sh</m:t>
                          </m:r>
                        </m:sub>
                      </m:sSub>
                      <m:r>
                        <a:rPr kumimoji="1" lang="en-US" altLang="ja-JP" sz="2700" i="1">
                          <a:latin typeface="Cambria Math" panose="02040503050406030204" pitchFamily="18" charset="0"/>
                        </a:rPr>
                        <m:t>=0.1</m:t>
                      </m:r>
                      <m:r>
                        <a:rPr kumimoji="1" lang="en-US" altLang="ja-JP" sz="2700" i="1">
                          <a:latin typeface="Cambria Math" panose="02040503050406030204" pitchFamily="18" charset="0"/>
                        </a:rPr>
                        <m:t>𝑐</m:t>
                      </m:r>
                    </m:oMath>
                  </m:oMathPara>
                </a14:m>
                <a:endParaRPr kumimoji="1" lang="en-US" altLang="ja-JP" sz="27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𝐾</m:t>
                          </m:r>
                        </m:e>
                        <m:sub>
                          <m:r>
                            <m:rPr>
                              <m:sty m:val="p"/>
                            </m:rPr>
                            <a:rPr kumimoji="1" lang="en-US" altLang="ja-JP" sz="2700">
                              <a:latin typeface="Cambria Math" panose="02040503050406030204" pitchFamily="18" charset="0"/>
                            </a:rPr>
                            <m:t>ep</m:t>
                          </m:r>
                        </m:sub>
                      </m:sSub>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10</m:t>
                          </m:r>
                        </m:e>
                        <m:sup>
                          <m:r>
                            <a:rPr kumimoji="1" lang="en-US" altLang="ja-JP" sz="2700" i="1">
                              <a:latin typeface="Cambria Math" panose="02040503050406030204" pitchFamily="18" charset="0"/>
                            </a:rPr>
                            <m:t>−3</m:t>
                          </m:r>
                        </m:sup>
                      </m:sSup>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10</m:t>
                          </m:r>
                        </m:e>
                        <m:sup>
                          <m:r>
                            <a:rPr kumimoji="1" lang="en-US" altLang="ja-JP" sz="2700" i="1">
                              <a:latin typeface="Cambria Math" panose="02040503050406030204" pitchFamily="18" charset="0"/>
                            </a:rPr>
                            <m:t>−2</m:t>
                          </m:r>
                        </m:sup>
                      </m:sSup>
                    </m:oMath>
                  </m:oMathPara>
                </a14:m>
                <a:endParaRPr kumimoji="1" lang="ja-JP" altLang="en-US" sz="2700" dirty="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10982423" y="7440292"/>
                <a:ext cx="2963312" cy="876394"/>
              </a:xfrm>
              <a:prstGeom prst="rect">
                <a:avLst/>
              </a:prstGeom>
              <a:blipFill rotWithShape="0">
                <a:blip r:embed="rId5"/>
                <a:stretch>
                  <a:fillRect/>
                </a:stretch>
              </a:blipFill>
            </p:spPr>
            <p:txBody>
              <a:bodyPr/>
              <a:lstStyle/>
              <a:p>
                <a:r>
                  <a:rPr lang="ja-JP" altLang="en-US">
                    <a:noFill/>
                  </a:rPr>
                  <a:t> </a:t>
                </a:r>
              </a:p>
            </p:txBody>
          </p:sp>
        </mc:Fallback>
      </mc:AlternateContent>
      <p:sp>
        <p:nvSpPr>
          <p:cNvPr id="3" name="テキスト ボックス 2"/>
          <p:cNvSpPr txBox="1"/>
          <p:nvPr/>
        </p:nvSpPr>
        <p:spPr>
          <a:xfrm>
            <a:off x="1377538" y="9155875"/>
            <a:ext cx="16286831" cy="584775"/>
          </a:xfrm>
          <a:prstGeom prst="rect">
            <a:avLst/>
          </a:prstGeom>
          <a:noFill/>
        </p:spPr>
        <p:txBody>
          <a:bodyPr wrap="none" rtlCol="0">
            <a:spAutoFit/>
          </a:bodyPr>
          <a:lstStyle/>
          <a:p>
            <a:r>
              <a:rPr kumimoji="1" lang="ja-JP" altLang="en-US" sz="3200" dirty="0" smtClean="0"/>
              <a:t>観測的に電子宇宙線の量は陽子の</a:t>
            </a:r>
            <a:r>
              <a:rPr kumimoji="1" lang="en-US" altLang="ja-JP" sz="3200" dirty="0" smtClean="0"/>
              <a:t>1/100</a:t>
            </a:r>
            <a:r>
              <a:rPr kumimoji="1" lang="ja-JP" altLang="en-US" sz="3200" dirty="0" smtClean="0"/>
              <a:t>程度。加速への注入効率はエネルギーで</a:t>
            </a:r>
            <a:r>
              <a:rPr kumimoji="1" lang="en-US" altLang="ja-JP" sz="3200" dirty="0" smtClean="0"/>
              <a:t>10%</a:t>
            </a:r>
            <a:r>
              <a:rPr kumimoji="1" lang="ja-JP" altLang="en-US" sz="3200" dirty="0" smtClean="0"/>
              <a:t>程度</a:t>
            </a:r>
          </a:p>
        </p:txBody>
      </p:sp>
    </p:spTree>
    <p:extLst>
      <p:ext uri="{BB962C8B-B14F-4D97-AF65-F5344CB8AC3E}">
        <p14:creationId xmlns:p14="http://schemas.microsoft.com/office/powerpoint/2010/main" val="15489969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電磁波スペクトル</a:t>
            </a:r>
            <a:endParaRPr kumimoji="1" lang="ja-JP" altLang="en-US" dirty="0"/>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8495" y="2220686"/>
            <a:ext cx="11066252" cy="5854536"/>
          </a:xfrm>
          <a:prstGeom prst="rect">
            <a:avLst/>
          </a:prstGeom>
        </p:spPr>
      </p:pic>
      <p:sp>
        <p:nvSpPr>
          <p:cNvPr id="4" name="テキスト ボックス 3"/>
          <p:cNvSpPr txBox="1"/>
          <p:nvPr/>
        </p:nvSpPr>
        <p:spPr>
          <a:xfrm>
            <a:off x="15010410" y="9179626"/>
            <a:ext cx="2327881" cy="584775"/>
          </a:xfrm>
          <a:prstGeom prst="rect">
            <a:avLst/>
          </a:prstGeom>
          <a:noFill/>
        </p:spPr>
        <p:txBody>
          <a:bodyPr wrap="none" rtlCol="0">
            <a:spAutoFit/>
          </a:bodyPr>
          <a:lstStyle/>
          <a:p>
            <a:r>
              <a:rPr kumimoji="1" lang="en-US" altLang="ja-JP" sz="3200" dirty="0" smtClean="0"/>
              <a:t>Abdalla+18</a:t>
            </a:r>
            <a:endParaRPr kumimoji="1" lang="ja-JP" altLang="en-US" sz="3200" dirty="0" smtClean="0"/>
          </a:p>
        </p:txBody>
      </p:sp>
      <p:pic>
        <p:nvPicPr>
          <p:cNvPr id="73730" name="Picture 2" descr="8: TeV map of the SNR RXJ1713.7-3946 obtained with HESS. Black countours show X-ray emission (1-3 keV) obtained with ASCA. (from Aharonian et al. (2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50" y="2303813"/>
            <a:ext cx="5952575" cy="447493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297113" y="1635911"/>
            <a:ext cx="3682418" cy="584775"/>
          </a:xfrm>
          <a:prstGeom prst="rect">
            <a:avLst/>
          </a:prstGeom>
          <a:noFill/>
        </p:spPr>
        <p:txBody>
          <a:bodyPr wrap="none" rtlCol="0">
            <a:spAutoFit/>
          </a:bodyPr>
          <a:lstStyle/>
          <a:p>
            <a:r>
              <a:rPr kumimoji="1" lang="en-US" altLang="ja-JP" sz="3200" dirty="0" smtClean="0"/>
              <a:t>RXJ1713.7-3946</a:t>
            </a:r>
            <a:endParaRPr kumimoji="1" lang="ja-JP" altLang="en-US" sz="3200" dirty="0" smtClean="0"/>
          </a:p>
        </p:txBody>
      </p:sp>
      <p:sp>
        <p:nvSpPr>
          <p:cNvPr id="6" name="テキスト ボックス 5"/>
          <p:cNvSpPr txBox="1"/>
          <p:nvPr/>
        </p:nvSpPr>
        <p:spPr>
          <a:xfrm>
            <a:off x="3764478" y="6958942"/>
            <a:ext cx="2260555" cy="1200329"/>
          </a:xfrm>
          <a:prstGeom prst="rect">
            <a:avLst/>
          </a:prstGeom>
          <a:noFill/>
        </p:spPr>
        <p:txBody>
          <a:bodyPr wrap="none" rtlCol="0">
            <a:spAutoFit/>
          </a:bodyPr>
          <a:lstStyle/>
          <a:p>
            <a:r>
              <a:rPr kumimoji="1" lang="en-US" altLang="ja-JP" sz="2400" dirty="0" smtClean="0"/>
              <a:t>Aharonian+04</a:t>
            </a:r>
          </a:p>
          <a:p>
            <a:r>
              <a:rPr kumimoji="1" lang="en-US" altLang="ja-JP" sz="2400" dirty="0" smtClean="0"/>
              <a:t>TeV</a:t>
            </a:r>
            <a:r>
              <a:rPr kumimoji="1" lang="ja-JP" altLang="en-US" sz="2400" dirty="0" smtClean="0"/>
              <a:t>ガンマ線</a:t>
            </a:r>
            <a:endParaRPr kumimoji="1" lang="en-US" altLang="ja-JP" sz="2400" dirty="0" smtClean="0"/>
          </a:p>
          <a:p>
            <a:r>
              <a:rPr kumimoji="1" lang="ja-JP" altLang="en-US" sz="2400" dirty="0" smtClean="0"/>
              <a:t>（等高線</a:t>
            </a:r>
            <a:r>
              <a:rPr kumimoji="1" lang="en-US" altLang="ja-JP" sz="2400" dirty="0" smtClean="0"/>
              <a:t>X</a:t>
            </a:r>
            <a:r>
              <a:rPr kumimoji="1" lang="ja-JP" altLang="en-US" sz="2400" dirty="0" smtClean="0"/>
              <a:t>線）</a:t>
            </a:r>
          </a:p>
        </p:txBody>
      </p:sp>
      <p:sp>
        <p:nvSpPr>
          <p:cNvPr id="7" name="テキスト ボックス 6"/>
          <p:cNvSpPr txBox="1"/>
          <p:nvPr/>
        </p:nvSpPr>
        <p:spPr>
          <a:xfrm>
            <a:off x="1235034" y="8526484"/>
            <a:ext cx="2925801" cy="1077218"/>
          </a:xfrm>
          <a:prstGeom prst="rect">
            <a:avLst/>
          </a:prstGeom>
          <a:noFill/>
        </p:spPr>
        <p:txBody>
          <a:bodyPr wrap="none" rtlCol="0">
            <a:spAutoFit/>
          </a:bodyPr>
          <a:lstStyle/>
          <a:p>
            <a:r>
              <a:rPr kumimoji="1" lang="ja-JP" altLang="en-US" sz="3200" dirty="0" smtClean="0"/>
              <a:t>年齢～</a:t>
            </a:r>
            <a:r>
              <a:rPr kumimoji="1" lang="en-US" altLang="ja-JP" sz="3200" dirty="0" smtClean="0"/>
              <a:t>1600yr</a:t>
            </a:r>
          </a:p>
          <a:p>
            <a:r>
              <a:rPr kumimoji="1" lang="ja-JP" altLang="en-US" sz="3200" dirty="0" smtClean="0"/>
              <a:t>距離～</a:t>
            </a:r>
            <a:r>
              <a:rPr kumimoji="1" lang="en-US" altLang="ja-JP" sz="3200" dirty="0" smtClean="0"/>
              <a:t>1kpc</a:t>
            </a:r>
            <a:endParaRPr kumimoji="1" lang="ja-JP" altLang="en-US" sz="3200" dirty="0" smtClean="0"/>
          </a:p>
        </p:txBody>
      </p:sp>
    </p:spTree>
    <p:extLst>
      <p:ext uri="{BB962C8B-B14F-4D97-AF65-F5344CB8AC3E}">
        <p14:creationId xmlns:p14="http://schemas.microsoft.com/office/powerpoint/2010/main" val="15909783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相対論的ビーミング</a:t>
            </a:r>
            <a:endParaRPr kumimoji="1" lang="ja-JP" altLang="en-US" dirty="0"/>
          </a:p>
        </p:txBody>
      </p:sp>
      <mc:AlternateContent xmlns:mc="http://schemas.openxmlformats.org/markup-compatibility/2006" xmlns:a14="http://schemas.microsoft.com/office/drawing/2010/main">
        <mc:Choice Requires="a14">
          <p:sp>
            <p:nvSpPr>
              <p:cNvPr id="3" name="テキスト ボックス 2"/>
              <p:cNvSpPr txBox="1"/>
              <p:nvPr/>
            </p:nvSpPr>
            <p:spPr>
              <a:xfrm>
                <a:off x="2616720" y="3341951"/>
                <a:ext cx="4915320" cy="507831"/>
              </a:xfrm>
              <a:prstGeom prst="rect">
                <a:avLst/>
              </a:prstGeom>
              <a:noFill/>
            </p:spPr>
            <p:txBody>
              <a:bodyPr wrap="none" rtlCol="0">
                <a:spAutoFit/>
              </a:bodyPr>
              <a:lstStyle/>
              <a:p>
                <a:r>
                  <a:rPr kumimoji="1" lang="ja-JP" altLang="en-US" sz="2700" dirty="0" smtClean="0"/>
                  <a:t>角度のローレンツ変換</a:t>
                </a:r>
                <a:r>
                  <a:rPr kumimoji="1" lang="en-US" altLang="ja-JP" sz="2700" dirty="0" smtClean="0"/>
                  <a:t> </a:t>
                </a:r>
                <a14:m>
                  <m:oMath xmlns:m="http://schemas.openxmlformats.org/officeDocument/2006/math">
                    <m:r>
                      <a:rPr kumimoji="1" lang="en-US" altLang="ja-JP" sz="2700" i="1">
                        <a:latin typeface="Cambria Math" panose="02040503050406030204" pitchFamily="18" charset="0"/>
                      </a:rPr>
                      <m:t>𝜇</m:t>
                    </m:r>
                    <m:r>
                      <a:rPr kumimoji="1" lang="en-US" altLang="ja-JP" sz="2700" i="1">
                        <a:latin typeface="Cambria Math" panose="02040503050406030204" pitchFamily="18" charset="0"/>
                      </a:rPr>
                      <m:t>=</m:t>
                    </m:r>
                    <m:func>
                      <m:funcPr>
                        <m:ctrlPr>
                          <a:rPr kumimoji="1" lang="en-US" altLang="ja-JP" sz="2700" i="1">
                            <a:latin typeface="Cambria Math" panose="02040503050406030204" pitchFamily="18" charset="0"/>
                          </a:rPr>
                        </m:ctrlPr>
                      </m:funcPr>
                      <m:fName>
                        <m:r>
                          <m:rPr>
                            <m:sty m:val="p"/>
                          </m:rPr>
                          <a:rPr kumimoji="1" lang="en-US" altLang="ja-JP" sz="2700">
                            <a:latin typeface="Cambria Math" panose="02040503050406030204" pitchFamily="18" charset="0"/>
                          </a:rPr>
                          <m:t>cos</m:t>
                        </m:r>
                      </m:fName>
                      <m:e>
                        <m:r>
                          <a:rPr kumimoji="1" lang="en-US" altLang="ja-JP" sz="2700" i="1">
                            <a:latin typeface="Cambria Math" panose="02040503050406030204" pitchFamily="18" charset="0"/>
                          </a:rPr>
                          <m:t>𝜃</m:t>
                        </m:r>
                      </m:e>
                    </m:func>
                  </m:oMath>
                </a14:m>
                <a:endParaRPr kumimoji="1" lang="ja-JP" altLang="en-US" sz="2700"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2616720" y="3341951"/>
                <a:ext cx="4915320" cy="507831"/>
              </a:xfrm>
              <a:prstGeom prst="rect">
                <a:avLst/>
              </a:prstGeom>
              <a:blipFill rotWithShape="0">
                <a:blip r:embed="rId3"/>
                <a:stretch>
                  <a:fillRect l="-2354" t="-13095" b="-28571"/>
                </a:stretch>
              </a:blipFill>
            </p:spPr>
            <p:txBody>
              <a:bodyPr/>
              <a:lstStyle/>
              <a:p>
                <a:r>
                  <a:rPr lang="ja-JP" altLang="en-US">
                    <a:noFill/>
                  </a:rPr>
                  <a:t> </a:t>
                </a:r>
              </a:p>
            </p:txBody>
          </p:sp>
        </mc:Fallback>
      </mc:AlternateContent>
      <p:pic>
        <p:nvPicPr>
          <p:cNvPr id="5" name="図 4"/>
          <p:cNvPicPr>
            <a:picLocks noChangeAspect="1"/>
          </p:cNvPicPr>
          <p:nvPr/>
        </p:nvPicPr>
        <p:blipFill rotWithShape="1">
          <a:blip r:embed="rId4"/>
          <a:srcRect r="63664"/>
          <a:stretch/>
        </p:blipFill>
        <p:spPr>
          <a:xfrm>
            <a:off x="4119229" y="4019539"/>
            <a:ext cx="2335482" cy="1338263"/>
          </a:xfrm>
          <a:prstGeom prst="rect">
            <a:avLst/>
          </a:prstGeom>
        </p:spPr>
      </p:pic>
      <p:sp>
        <p:nvSpPr>
          <p:cNvPr id="6" name="Line 11"/>
          <p:cNvSpPr>
            <a:spLocks noChangeShapeType="1"/>
          </p:cNvSpPr>
          <p:nvPr/>
        </p:nvSpPr>
        <p:spPr bwMode="auto">
          <a:xfrm flipV="1">
            <a:off x="3775111" y="1361865"/>
            <a:ext cx="0" cy="140472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7" name="Text Box 13"/>
          <p:cNvSpPr txBox="1">
            <a:spLocks noChangeArrowheads="1"/>
          </p:cNvSpPr>
          <p:nvPr/>
        </p:nvSpPr>
        <p:spPr bwMode="auto">
          <a:xfrm>
            <a:off x="3960820" y="1578526"/>
            <a:ext cx="4732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3600" dirty="0"/>
              <a:t>K</a:t>
            </a:r>
            <a:endParaRPr lang="ja-JP" altLang="en-US" sz="3600" dirty="0"/>
          </a:p>
        </p:txBody>
      </p:sp>
      <p:sp>
        <p:nvSpPr>
          <p:cNvPr id="8" name="Line 14"/>
          <p:cNvSpPr>
            <a:spLocks noChangeShapeType="1"/>
          </p:cNvSpPr>
          <p:nvPr/>
        </p:nvSpPr>
        <p:spPr bwMode="auto">
          <a:xfrm flipV="1">
            <a:off x="6714105" y="1374582"/>
            <a:ext cx="0" cy="140472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9" name="Text Box 16"/>
          <p:cNvSpPr txBox="1">
            <a:spLocks noChangeArrowheads="1"/>
          </p:cNvSpPr>
          <p:nvPr/>
        </p:nvSpPr>
        <p:spPr bwMode="auto">
          <a:xfrm>
            <a:off x="6899814" y="1591243"/>
            <a:ext cx="70403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3600" dirty="0"/>
              <a:t>K’</a:t>
            </a:r>
            <a:endParaRPr lang="ja-JP" altLang="en-US" sz="3600" dirty="0"/>
          </a:p>
        </p:txBody>
      </p:sp>
      <p:sp>
        <p:nvSpPr>
          <p:cNvPr id="10" name="AutoShape 17"/>
          <p:cNvSpPr>
            <a:spLocks noChangeArrowheads="1"/>
          </p:cNvSpPr>
          <p:nvPr/>
        </p:nvSpPr>
        <p:spPr bwMode="auto">
          <a:xfrm>
            <a:off x="8823745" y="1901543"/>
            <a:ext cx="649982" cy="647600"/>
          </a:xfrm>
          <a:prstGeom prst="rightArrow">
            <a:avLst>
              <a:gd name="adj1" fmla="val 50000"/>
              <a:gd name="adj2" fmla="val 25092"/>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graphicFrame>
        <p:nvGraphicFramePr>
          <p:cNvPr id="11" name="Object 18"/>
          <p:cNvGraphicFramePr>
            <a:graphicFrameLocks noChangeAspect="1"/>
          </p:cNvGraphicFramePr>
          <p:nvPr>
            <p:extLst/>
          </p:nvPr>
        </p:nvGraphicFramePr>
        <p:xfrm>
          <a:off x="8816309" y="1374581"/>
          <a:ext cx="578554" cy="676171"/>
        </p:xfrm>
        <a:graphic>
          <a:graphicData uri="http://schemas.openxmlformats.org/presentationml/2006/ole">
            <mc:AlternateContent xmlns:mc="http://schemas.openxmlformats.org/markup-compatibility/2006">
              <mc:Choice xmlns:v="urn:schemas-microsoft-com:vml" Requires="v">
                <p:oleObj spid="_x0000_s78911" name="数式" r:id="rId5" imgW="152280" imgH="177480" progId="Equation.3">
                  <p:embed/>
                </p:oleObj>
              </mc:Choice>
              <mc:Fallback>
                <p:oleObj name="数式" r:id="rId5" imgW="152280" imgH="177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6309" y="1374581"/>
                        <a:ext cx="578554" cy="676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Line 20"/>
          <p:cNvSpPr>
            <a:spLocks noChangeShapeType="1"/>
          </p:cNvSpPr>
          <p:nvPr/>
        </p:nvSpPr>
        <p:spPr bwMode="auto">
          <a:xfrm flipV="1">
            <a:off x="6714106" y="1878925"/>
            <a:ext cx="1945180" cy="86426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13" name="Freeform 22"/>
          <p:cNvSpPr>
            <a:spLocks/>
          </p:cNvSpPr>
          <p:nvPr/>
        </p:nvSpPr>
        <p:spPr bwMode="auto">
          <a:xfrm>
            <a:off x="7386705" y="2413433"/>
            <a:ext cx="199994" cy="399988"/>
          </a:xfrm>
          <a:custGeom>
            <a:avLst/>
            <a:gdLst>
              <a:gd name="T0" fmla="*/ 0 w 84"/>
              <a:gd name="T1" fmla="*/ 0 h 168"/>
              <a:gd name="T2" fmla="*/ 72 w 84"/>
              <a:gd name="T3" fmla="*/ 54 h 168"/>
              <a:gd name="T4" fmla="*/ 72 w 84"/>
              <a:gd name="T5" fmla="*/ 168 h 168"/>
            </a:gdLst>
            <a:ahLst/>
            <a:cxnLst>
              <a:cxn ang="0">
                <a:pos x="T0" y="T1"/>
              </a:cxn>
              <a:cxn ang="0">
                <a:pos x="T2" y="T3"/>
              </a:cxn>
              <a:cxn ang="0">
                <a:pos x="T4" y="T5"/>
              </a:cxn>
            </a:cxnLst>
            <a:rect l="0" t="0" r="r" b="b"/>
            <a:pathLst>
              <a:path w="84" h="168">
                <a:moveTo>
                  <a:pt x="0" y="0"/>
                </a:moveTo>
                <a:cubicBezTo>
                  <a:pt x="24" y="8"/>
                  <a:pt x="36" y="12"/>
                  <a:pt x="72" y="54"/>
                </a:cubicBezTo>
                <a:cubicBezTo>
                  <a:pt x="84" y="126"/>
                  <a:pt x="72" y="89"/>
                  <a:pt x="72" y="168"/>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15" name="Line 12"/>
          <p:cNvSpPr>
            <a:spLocks noChangeShapeType="1"/>
          </p:cNvSpPr>
          <p:nvPr/>
        </p:nvSpPr>
        <p:spPr bwMode="auto">
          <a:xfrm>
            <a:off x="3775110" y="2766585"/>
            <a:ext cx="151186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16" name="Line 15"/>
          <p:cNvSpPr>
            <a:spLocks noChangeShapeType="1"/>
          </p:cNvSpPr>
          <p:nvPr/>
        </p:nvSpPr>
        <p:spPr bwMode="auto">
          <a:xfrm>
            <a:off x="6714105" y="2779302"/>
            <a:ext cx="151186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mc:AlternateContent xmlns:mc="http://schemas.openxmlformats.org/markup-compatibility/2006" xmlns:a14="http://schemas.microsoft.com/office/drawing/2010/main">
        <mc:Choice Requires="a14">
          <p:sp>
            <p:nvSpPr>
              <p:cNvPr id="17" name="テキスト ボックス 16"/>
              <p:cNvSpPr txBox="1"/>
              <p:nvPr/>
            </p:nvSpPr>
            <p:spPr>
              <a:xfrm>
                <a:off x="7627339" y="2344804"/>
                <a:ext cx="400751"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solidFill>
                            <a:srgbClr val="FF0000"/>
                          </a:solidFill>
                          <a:latin typeface="Cambria Math" panose="02040503050406030204" pitchFamily="18" charset="0"/>
                        </a:rPr>
                        <m:t>𝜃</m:t>
                      </m:r>
                      <m:r>
                        <a:rPr kumimoji="1" lang="en-US" altLang="ja-JP" sz="2700" i="1">
                          <a:solidFill>
                            <a:srgbClr val="FF0000"/>
                          </a:solidFill>
                          <a:latin typeface="Cambria Math" panose="02040503050406030204" pitchFamily="18" charset="0"/>
                        </a:rPr>
                        <m:t>′</m:t>
                      </m:r>
                    </m:oMath>
                  </m:oMathPara>
                </a14:m>
                <a:endParaRPr kumimoji="1" lang="ja-JP" altLang="en-US" sz="2700" dirty="0">
                  <a:solidFill>
                    <a:srgbClr val="FF0000"/>
                  </a:solidFill>
                </a:endParaRPr>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3560736" y="1563444"/>
                <a:ext cx="266098" cy="276999"/>
              </a:xfrm>
              <a:prstGeom prst="rect">
                <a:avLst/>
              </a:prstGeom>
              <a:blipFill rotWithShape="0">
                <a:blip r:embed="rId7"/>
                <a:stretch>
                  <a:fillRect l="-20455" r="-18182" b="-1304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p:cNvSpPr txBox="1"/>
              <p:nvPr/>
            </p:nvSpPr>
            <p:spPr>
              <a:xfrm>
                <a:off x="7704639" y="4181554"/>
                <a:ext cx="7040261" cy="1559017"/>
              </a:xfrm>
              <a:prstGeom prst="rect">
                <a:avLst/>
              </a:prstGeom>
              <a:noFill/>
            </p:spPr>
            <p:txBody>
              <a:bodyPr wrap="none" rtlCol="0">
                <a:spAutoFit/>
              </a:bodyPr>
              <a:lstStyle/>
              <a:p>
                <a:r>
                  <a:rPr kumimoji="1" lang="ja-JP" altLang="en-US" sz="2700" dirty="0" smtClean="0"/>
                  <a:t>座標</a:t>
                </a:r>
                <a:r>
                  <a:rPr kumimoji="1" lang="en-US" altLang="ja-JP" sz="2700" dirty="0" smtClean="0"/>
                  <a:t>K’</a:t>
                </a:r>
                <a:r>
                  <a:rPr kumimoji="1" lang="ja-JP" altLang="en-US" sz="2700" dirty="0" smtClean="0"/>
                  <a:t>では等方に光子が運動</a:t>
                </a:r>
                <a:endParaRPr kumimoji="1" lang="en-US" altLang="ja-JP" sz="2700" dirty="0"/>
              </a:p>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−1≤</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𝜇</m:t>
                          </m:r>
                        </m:e>
                        <m:sup>
                          <m:r>
                            <a:rPr kumimoji="1" lang="en-US" altLang="ja-JP" sz="2700" i="1">
                              <a:latin typeface="Cambria Math" panose="02040503050406030204" pitchFamily="18" charset="0"/>
                            </a:rPr>
                            <m:t>′</m:t>
                          </m:r>
                        </m:sup>
                      </m:sSup>
                      <m:r>
                        <a:rPr kumimoji="1" lang="en-US" altLang="ja-JP" sz="2700" i="1">
                          <a:latin typeface="Cambria Math" panose="02040503050406030204" pitchFamily="18" charset="0"/>
                        </a:rPr>
                        <m:t>≤1</m:t>
                      </m:r>
                    </m:oMath>
                  </m:oMathPara>
                </a14:m>
                <a:endParaRPr kumimoji="1" lang="en-US" altLang="ja-JP" sz="2700" dirty="0"/>
              </a:p>
              <a:p>
                <a:r>
                  <a:rPr lang="ja-JP" altLang="en-US" sz="2700" dirty="0" smtClean="0"/>
                  <a:t>観測者（座標</a:t>
                </a:r>
                <a:r>
                  <a:rPr lang="en-US" altLang="ja-JP" sz="2700" dirty="0" smtClean="0"/>
                  <a:t>K</a:t>
                </a:r>
                <a:r>
                  <a:rPr lang="ja-JP" altLang="en-US" sz="2700" dirty="0" smtClean="0"/>
                  <a:t>）では</a:t>
                </a:r>
                <a:r>
                  <a:rPr lang="en-US" altLang="ja-JP" sz="2700" dirty="0" smtClean="0"/>
                  <a:t>, </a:t>
                </a:r>
                <a14:m>
                  <m:oMath xmlns:m="http://schemas.openxmlformats.org/officeDocument/2006/math">
                    <m:r>
                      <a:rPr lang="en-US" altLang="ja-JP" sz="2700">
                        <a:latin typeface="Cambria Math" panose="02040503050406030204" pitchFamily="18" charset="0"/>
                      </a:rPr>
                      <m:t>1−</m:t>
                    </m:r>
                    <m:f>
                      <m:fPr>
                        <m:ctrlPr>
                          <a:rPr lang="en-US" altLang="ja-JP" sz="2700" i="1">
                            <a:latin typeface="Cambria Math" panose="02040503050406030204" pitchFamily="18" charset="0"/>
                          </a:rPr>
                        </m:ctrlPr>
                      </m:fPr>
                      <m:num>
                        <m:r>
                          <a:rPr lang="en-US" altLang="ja-JP" sz="2700">
                            <a:latin typeface="Cambria Math" panose="02040503050406030204" pitchFamily="18" charset="0"/>
                          </a:rPr>
                          <m:t>1</m:t>
                        </m:r>
                      </m:num>
                      <m:den>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𝛾</m:t>
                            </m:r>
                          </m:e>
                          <m:sup>
                            <m:r>
                              <a:rPr lang="en-US" altLang="ja-JP" sz="2700" i="1">
                                <a:latin typeface="Cambria Math" panose="02040503050406030204" pitchFamily="18" charset="0"/>
                              </a:rPr>
                              <m:t>2</m:t>
                            </m:r>
                          </m:sup>
                        </m:sSup>
                      </m:den>
                    </m:f>
                    <m:r>
                      <a:rPr lang="en-US" altLang="ja-JP" sz="2700" i="1">
                        <a:latin typeface="Cambria Math" panose="02040503050406030204" pitchFamily="18" charset="0"/>
                      </a:rPr>
                      <m:t>&lt;</m:t>
                    </m:r>
                    <m:r>
                      <a:rPr lang="en-US" altLang="ja-JP" sz="2700" i="1">
                        <a:latin typeface="Cambria Math" panose="02040503050406030204" pitchFamily="18" charset="0"/>
                      </a:rPr>
                      <m:t>𝜇</m:t>
                    </m:r>
                    <m:r>
                      <a:rPr lang="en-US" altLang="ja-JP" sz="2700" i="1">
                        <a:latin typeface="Cambria Math" panose="02040503050406030204" pitchFamily="18" charset="0"/>
                      </a:rPr>
                      <m:t>&lt;1, </m:t>
                    </m:r>
                    <m:r>
                      <a:rPr lang="en-US" altLang="ja-JP" sz="2700" i="1">
                        <a:latin typeface="Cambria Math" panose="02040503050406030204" pitchFamily="18" charset="0"/>
                      </a:rPr>
                      <m:t>𝜃</m:t>
                    </m:r>
                    <m:r>
                      <a:rPr lang="en-US" altLang="ja-JP" sz="2700" i="1">
                        <a:latin typeface="Cambria Math" panose="02040503050406030204" pitchFamily="18" charset="0"/>
                      </a:rPr>
                      <m:t>&lt;1/</m:t>
                    </m:r>
                    <m:r>
                      <a:rPr lang="en-US" altLang="ja-JP" sz="2700" i="1">
                        <a:latin typeface="Cambria Math" panose="02040503050406030204" pitchFamily="18" charset="0"/>
                      </a:rPr>
                      <m:t>𝛾</m:t>
                    </m:r>
                  </m:oMath>
                </a14:m>
                <a:endParaRPr kumimoji="1" lang="ja-JP" altLang="en-US" sz="2700" dirty="0"/>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7704639" y="4181554"/>
                <a:ext cx="7040261" cy="1559017"/>
              </a:xfrm>
              <a:prstGeom prst="rect">
                <a:avLst/>
              </a:prstGeom>
              <a:blipFill rotWithShape="0">
                <a:blip r:embed="rId8"/>
                <a:stretch>
                  <a:fillRect l="-1645" t="-3516"/>
                </a:stretch>
              </a:blipFill>
            </p:spPr>
            <p:txBody>
              <a:bodyPr/>
              <a:lstStyle/>
              <a:p>
                <a:r>
                  <a:rPr lang="ja-JP" altLang="en-US">
                    <a:noFill/>
                  </a:rPr>
                  <a:t> </a:t>
                </a:r>
              </a:p>
            </p:txBody>
          </p:sp>
        </mc:Fallback>
      </mc:AlternateContent>
      <p:sp>
        <p:nvSpPr>
          <p:cNvPr id="19" name="AutoShape 5"/>
          <p:cNvSpPr>
            <a:spLocks noChangeArrowheads="1"/>
          </p:cNvSpPr>
          <p:nvPr/>
        </p:nvSpPr>
        <p:spPr bwMode="auto">
          <a:xfrm rot="16200000">
            <a:off x="5310576" y="4783301"/>
            <a:ext cx="757121" cy="4861762"/>
          </a:xfrm>
          <a:prstGeom prst="triangle">
            <a:avLst>
              <a:gd name="adj" fmla="val 50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20" name="Oval 6"/>
          <p:cNvSpPr>
            <a:spLocks noChangeArrowheads="1"/>
          </p:cNvSpPr>
          <p:nvPr/>
        </p:nvSpPr>
        <p:spPr bwMode="auto">
          <a:xfrm>
            <a:off x="8010496" y="6835621"/>
            <a:ext cx="216660" cy="757121"/>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21" name="Line 7"/>
          <p:cNvSpPr>
            <a:spLocks noChangeShapeType="1"/>
          </p:cNvSpPr>
          <p:nvPr/>
        </p:nvSpPr>
        <p:spPr bwMode="auto">
          <a:xfrm>
            <a:off x="3040691" y="6835621"/>
            <a:ext cx="1078539"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pic>
        <p:nvPicPr>
          <p:cNvPr id="2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27076" y="6621341"/>
            <a:ext cx="1114253" cy="1028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7" name="テキスト ボックス 26"/>
              <p:cNvSpPr txBox="1"/>
              <p:nvPr/>
            </p:nvSpPr>
            <p:spPr>
              <a:xfrm>
                <a:off x="4081611" y="7842590"/>
                <a:ext cx="3103414" cy="507831"/>
              </a:xfrm>
              <a:prstGeom prst="rect">
                <a:avLst/>
              </a:prstGeom>
              <a:noFill/>
            </p:spPr>
            <p:txBody>
              <a:bodyPr wrap="none" rtlCol="0">
                <a:spAutoFit/>
              </a:bodyPr>
              <a:lstStyle/>
              <a:p>
                <a:r>
                  <a:rPr kumimoji="1" lang="en-US" altLang="ja-JP" sz="2700" dirty="0"/>
                  <a:t>Opening angle </a:t>
                </a:r>
                <a14:m>
                  <m:oMath xmlns:m="http://schemas.openxmlformats.org/officeDocument/2006/math">
                    <m:r>
                      <a:rPr kumimoji="1" lang="en-US" altLang="ja-JP" sz="2700" i="1">
                        <a:latin typeface="Cambria Math" panose="02040503050406030204" pitchFamily="18" charset="0"/>
                      </a:rPr>
                      <m:t>1/</m:t>
                    </m:r>
                    <m:r>
                      <a:rPr kumimoji="1" lang="en-US" altLang="ja-JP" sz="2700" i="1">
                        <a:latin typeface="Cambria Math" panose="02040503050406030204" pitchFamily="18" charset="0"/>
                      </a:rPr>
                      <m:t>𝛾</m:t>
                    </m:r>
                  </m:oMath>
                </a14:m>
                <a:endParaRPr kumimoji="1" lang="ja-JP" altLang="en-US" sz="2700" dirty="0"/>
              </a:p>
            </p:txBody>
          </p:sp>
        </mc:Choice>
        <mc:Fallback xmlns="">
          <p:sp>
            <p:nvSpPr>
              <p:cNvPr id="27" name="テキスト ボックス 26"/>
              <p:cNvSpPr txBox="1">
                <a:spLocks noRot="1" noChangeAspect="1" noMove="1" noResize="1" noEditPoints="1" noAdjustHandles="1" noChangeArrowheads="1" noChangeShapeType="1" noTextEdit="1"/>
              </p:cNvSpPr>
              <p:nvPr/>
            </p:nvSpPr>
            <p:spPr>
              <a:xfrm>
                <a:off x="1196553" y="5229200"/>
                <a:ext cx="2136932" cy="369332"/>
              </a:xfrm>
              <a:prstGeom prst="rect">
                <a:avLst/>
              </a:prstGeom>
              <a:blipFill rotWithShape="0">
                <a:blip r:embed="rId10"/>
                <a:stretch>
                  <a:fillRect l="-2279" t="-13333" b="-23333"/>
                </a:stretch>
              </a:blipFill>
            </p:spPr>
            <p:txBody>
              <a:bodyPr/>
              <a:lstStyle/>
              <a:p>
                <a:r>
                  <a:rPr lang="ja-JP" altLang="en-US">
                    <a:noFill/>
                  </a:rPr>
                  <a:t> </a:t>
                </a:r>
              </a:p>
            </p:txBody>
          </p:sp>
        </mc:Fallback>
      </mc:AlternateContent>
      <p:sp>
        <p:nvSpPr>
          <p:cNvPr id="28" name="円/楕円 27"/>
          <p:cNvSpPr/>
          <p:nvPr/>
        </p:nvSpPr>
        <p:spPr bwMode="auto">
          <a:xfrm>
            <a:off x="2988266" y="6924629"/>
            <a:ext cx="539977" cy="539977"/>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29" name="テキスト ボックス 28"/>
          <p:cNvSpPr txBox="1"/>
          <p:nvPr/>
        </p:nvSpPr>
        <p:spPr>
          <a:xfrm>
            <a:off x="5299370" y="6178958"/>
            <a:ext cx="4190571" cy="507831"/>
          </a:xfrm>
          <a:prstGeom prst="rect">
            <a:avLst/>
          </a:prstGeom>
          <a:noFill/>
        </p:spPr>
        <p:txBody>
          <a:bodyPr wrap="none" rtlCol="0">
            <a:spAutoFit/>
          </a:bodyPr>
          <a:lstStyle/>
          <a:p>
            <a:r>
              <a:rPr kumimoji="1" lang="ja-JP" altLang="en-US" sz="2700" dirty="0" smtClean="0"/>
              <a:t>光子は前方に絞られて放射</a:t>
            </a:r>
            <a:endParaRPr kumimoji="1" lang="ja-JP" altLang="en-US" sz="2700" dirty="0"/>
          </a:p>
        </p:txBody>
      </p:sp>
      <mc:AlternateContent xmlns:mc="http://schemas.openxmlformats.org/markup-compatibility/2006" xmlns:a14="http://schemas.microsoft.com/office/drawing/2010/main">
        <mc:Choice Requires="a14">
          <p:sp>
            <p:nvSpPr>
              <p:cNvPr id="30" name="テキスト ボックス 29"/>
              <p:cNvSpPr txBox="1"/>
              <p:nvPr/>
            </p:nvSpPr>
            <p:spPr>
              <a:xfrm>
                <a:off x="3204646" y="6263555"/>
                <a:ext cx="305853"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𝛾</m:t>
                      </m:r>
                    </m:oMath>
                  </m:oMathPara>
                </a14:m>
                <a:endParaRPr kumimoji="1" lang="ja-JP" altLang="en-US" sz="2700" dirty="0"/>
              </a:p>
            </p:txBody>
          </p:sp>
        </mc:Choice>
        <mc:Fallback xmlns="">
          <p:sp>
            <p:nvSpPr>
              <p:cNvPr id="30" name="テキスト ボックス 29"/>
              <p:cNvSpPr txBox="1">
                <a:spLocks noRot="1" noChangeAspect="1" noMove="1" noResize="1" noEditPoints="1" noAdjustHandles="1" noChangeArrowheads="1" noChangeShapeType="1" noTextEdit="1"/>
              </p:cNvSpPr>
              <p:nvPr/>
            </p:nvSpPr>
            <p:spPr>
              <a:xfrm>
                <a:off x="611819" y="4176348"/>
                <a:ext cx="204992" cy="276999"/>
              </a:xfrm>
              <a:prstGeom prst="rect">
                <a:avLst/>
              </a:prstGeom>
              <a:blipFill rotWithShape="0">
                <a:blip r:embed="rId11"/>
                <a:stretch>
                  <a:fillRect l="-20588" r="-17647" b="-26087"/>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8151923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シンクトロン放射</a:t>
            </a:r>
            <a:endParaRPr kumimoji="1" lang="ja-JP" altLang="en-US" dirty="0"/>
          </a:p>
        </p:txBody>
      </p:sp>
      <p:graphicFrame>
        <p:nvGraphicFramePr>
          <p:cNvPr id="3" name="Object 29"/>
          <p:cNvGraphicFramePr>
            <a:graphicFrameLocks noChangeAspect="1"/>
          </p:cNvGraphicFramePr>
          <p:nvPr>
            <p:extLst>
              <p:ext uri="{D42A27DB-BD31-4B8C-83A1-F6EECF244321}">
                <p14:modId xmlns:p14="http://schemas.microsoft.com/office/powerpoint/2010/main" val="3786440967"/>
              </p:ext>
            </p:extLst>
          </p:nvPr>
        </p:nvGraphicFramePr>
        <p:xfrm>
          <a:off x="2919665" y="3298876"/>
          <a:ext cx="7192787" cy="1228036"/>
        </p:xfrm>
        <a:graphic>
          <a:graphicData uri="http://schemas.openxmlformats.org/presentationml/2006/ole">
            <mc:AlternateContent xmlns:mc="http://schemas.openxmlformats.org/markup-compatibility/2006">
              <mc:Choice xmlns:v="urn:schemas-microsoft-com:vml" Requires="v">
                <p:oleObj spid="_x0000_s79935" name="数式" r:id="rId3" imgW="2450880" imgH="419040" progId="Equation.3">
                  <p:embed/>
                </p:oleObj>
              </mc:Choice>
              <mc:Fallback>
                <p:oleObj name="数式" r:id="rId3" imgW="2450880" imgH="419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9665" y="3298876"/>
                        <a:ext cx="7192787" cy="1228036"/>
                      </a:xfrm>
                      <a:prstGeom prst="rect">
                        <a:avLst/>
                      </a:prstGeom>
                      <a:noFill/>
                      <a:ln>
                        <a:noFill/>
                      </a:ln>
                      <a:effectLst/>
                      <a:extLst/>
                    </p:spPr>
                  </p:pic>
                </p:oleObj>
              </mc:Fallback>
            </mc:AlternateContent>
          </a:graphicData>
        </a:graphic>
      </p:graphicFrame>
      <p:sp>
        <p:nvSpPr>
          <p:cNvPr id="4" name="テキスト ボックス 3"/>
          <p:cNvSpPr txBox="1"/>
          <p:nvPr/>
        </p:nvSpPr>
        <p:spPr>
          <a:xfrm>
            <a:off x="1184210" y="2473325"/>
            <a:ext cx="6471643" cy="584775"/>
          </a:xfrm>
          <a:prstGeom prst="rect">
            <a:avLst/>
          </a:prstGeom>
          <a:noFill/>
        </p:spPr>
        <p:txBody>
          <a:bodyPr wrap="none" rtlCol="0">
            <a:spAutoFit/>
          </a:bodyPr>
          <a:lstStyle/>
          <a:p>
            <a:r>
              <a:rPr kumimoji="1" lang="ja-JP" altLang="en-US" sz="3200" dirty="0" smtClean="0"/>
              <a:t>加速度運動に伴うエネルギー放出率</a:t>
            </a:r>
            <a:endParaRPr kumimoji="1" lang="ja-JP" altLang="en-US" sz="3200" dirty="0"/>
          </a:p>
        </p:txBody>
      </p:sp>
      <p:sp>
        <p:nvSpPr>
          <p:cNvPr id="5" name="テキスト ボックス 4"/>
          <p:cNvSpPr txBox="1"/>
          <p:nvPr/>
        </p:nvSpPr>
        <p:spPr>
          <a:xfrm>
            <a:off x="10766165" y="3659165"/>
            <a:ext cx="2236510" cy="584775"/>
          </a:xfrm>
          <a:prstGeom prst="rect">
            <a:avLst/>
          </a:prstGeom>
          <a:noFill/>
        </p:spPr>
        <p:txBody>
          <a:bodyPr wrap="none" rtlCol="0">
            <a:spAutoFit/>
          </a:bodyPr>
          <a:lstStyle/>
          <a:p>
            <a:r>
              <a:rPr kumimoji="1" lang="ja-JP" altLang="en-US" sz="3200" dirty="0" smtClean="0"/>
              <a:t>双極子近似</a:t>
            </a:r>
            <a:endParaRPr kumimoji="1" lang="ja-JP" altLang="en-US" sz="3200" dirty="0"/>
          </a:p>
        </p:txBody>
      </p:sp>
      <p:pic>
        <p:nvPicPr>
          <p:cNvPr id="23554" name="Picture 2" descr="「gyromotion」の画像検索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773" y="5944914"/>
            <a:ext cx="2857059" cy="30856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テキスト ボックス 5"/>
              <p:cNvSpPr txBox="1"/>
              <p:nvPr/>
            </p:nvSpPr>
            <p:spPr>
              <a:xfrm>
                <a:off x="6442277" y="6589228"/>
                <a:ext cx="1913985" cy="14915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200" i="1">
                              <a:latin typeface="Cambria Math" panose="02040503050406030204" pitchFamily="18" charset="0"/>
                            </a:rPr>
                          </m:ctrlPr>
                        </m:sSubPr>
                        <m:e>
                          <m:r>
                            <a:rPr kumimoji="1" lang="en-US" altLang="ja-JP" sz="3200" i="1">
                              <a:latin typeface="Cambria Math" panose="02040503050406030204" pitchFamily="18" charset="0"/>
                            </a:rPr>
                            <m:t>𝜔</m:t>
                          </m:r>
                        </m:e>
                        <m:sub>
                          <m:r>
                            <a:rPr kumimoji="1" lang="en-US" altLang="ja-JP" sz="3200" i="1">
                              <a:latin typeface="Cambria Math" panose="02040503050406030204" pitchFamily="18" charset="0"/>
                            </a:rPr>
                            <m:t>𝐵</m:t>
                          </m:r>
                        </m:sub>
                      </m:sSub>
                      <m:r>
                        <a:rPr kumimoji="1" lang="en-US" altLang="ja-JP" sz="3200" i="1">
                          <a:latin typeface="Cambria Math" panose="02040503050406030204" pitchFamily="18" charset="0"/>
                        </a:rPr>
                        <m:t>=</m:t>
                      </m:r>
                      <m:f>
                        <m:fPr>
                          <m:ctrlPr>
                            <a:rPr kumimoji="1" lang="en-US" altLang="ja-JP" sz="3200" i="1">
                              <a:latin typeface="Cambria Math" panose="02040503050406030204" pitchFamily="18" charset="0"/>
                            </a:rPr>
                          </m:ctrlPr>
                        </m:fPr>
                        <m:num>
                          <m:r>
                            <a:rPr kumimoji="1" lang="en-US" altLang="ja-JP" sz="3200" i="1">
                              <a:latin typeface="Cambria Math" panose="02040503050406030204" pitchFamily="18" charset="0"/>
                            </a:rPr>
                            <m:t>𝑒𝐵</m:t>
                          </m:r>
                        </m:num>
                        <m:den>
                          <m:r>
                            <a:rPr kumimoji="1" lang="en-US" altLang="ja-JP" sz="3200" i="1">
                              <a:latin typeface="Cambria Math" panose="02040503050406030204" pitchFamily="18" charset="0"/>
                            </a:rPr>
                            <m:t>𝛾</m:t>
                          </m:r>
                          <m:r>
                            <a:rPr kumimoji="1" lang="en-US" altLang="ja-JP" sz="3200" i="1">
                              <a:latin typeface="Cambria Math" panose="02040503050406030204" pitchFamily="18" charset="0"/>
                            </a:rPr>
                            <m:t>𝑚𝑐</m:t>
                          </m:r>
                        </m:den>
                      </m:f>
                    </m:oMath>
                  </m:oMathPara>
                </a14:m>
                <a:endParaRPr kumimoji="1" lang="en-US" altLang="ja-JP" sz="32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kumimoji="1" lang="en-US" altLang="ja-JP" sz="3200" i="1">
                              <a:latin typeface="Cambria Math" panose="02040503050406030204" pitchFamily="18" charset="0"/>
                            </a:rPr>
                          </m:ctrlPr>
                        </m:sSubPr>
                        <m:e>
                          <m:r>
                            <a:rPr kumimoji="1" lang="en-US" altLang="ja-JP" sz="3200" i="1">
                              <a:latin typeface="Cambria Math" panose="02040503050406030204" pitchFamily="18" charset="0"/>
                            </a:rPr>
                            <m:t>𝑎</m:t>
                          </m:r>
                        </m:e>
                        <m:sub>
                          <m:r>
                            <a:rPr kumimoji="1" lang="en-US" altLang="ja-JP" sz="3200" i="1">
                              <a:latin typeface="Cambria Math" panose="02040503050406030204" pitchFamily="18" charset="0"/>
                            </a:rPr>
                            <m:t>⊥</m:t>
                          </m:r>
                        </m:sub>
                      </m:sSub>
                      <m:r>
                        <a:rPr kumimoji="1" lang="en-US" altLang="ja-JP" sz="3200" i="1">
                          <a:latin typeface="Cambria Math" panose="02040503050406030204" pitchFamily="18" charset="0"/>
                        </a:rPr>
                        <m:t>=</m:t>
                      </m:r>
                      <m:r>
                        <a:rPr kumimoji="1" lang="en-US" altLang="ja-JP" sz="3200" i="1">
                          <a:latin typeface="Cambria Math" panose="02040503050406030204" pitchFamily="18" charset="0"/>
                        </a:rPr>
                        <m:t>𝜔</m:t>
                      </m:r>
                      <m:sSub>
                        <m:sSubPr>
                          <m:ctrlPr>
                            <a:rPr kumimoji="1" lang="en-US" altLang="ja-JP" sz="3200" i="1">
                              <a:latin typeface="Cambria Math" panose="02040503050406030204" pitchFamily="18" charset="0"/>
                            </a:rPr>
                          </m:ctrlPr>
                        </m:sSubPr>
                        <m:e>
                          <m:r>
                            <a:rPr kumimoji="1" lang="en-US" altLang="ja-JP" sz="3200" i="1">
                              <a:latin typeface="Cambria Math" panose="02040503050406030204" pitchFamily="18" charset="0"/>
                            </a:rPr>
                            <m:t>𝑣</m:t>
                          </m:r>
                        </m:e>
                        <m:sub>
                          <m:r>
                            <a:rPr kumimoji="1" lang="en-US" altLang="ja-JP" sz="3200" i="1">
                              <a:latin typeface="Cambria Math" panose="02040503050406030204" pitchFamily="18" charset="0"/>
                            </a:rPr>
                            <m:t>⊥</m:t>
                          </m:r>
                        </m:sub>
                      </m:sSub>
                    </m:oMath>
                  </m:oMathPara>
                </a14:m>
                <a:endParaRPr kumimoji="1" lang="ja-JP" altLang="en-US" sz="32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6442277" y="6589228"/>
                <a:ext cx="1913985" cy="1491562"/>
              </a:xfrm>
              <a:prstGeom prst="rect">
                <a:avLst/>
              </a:prstGeom>
              <a:blipFill rotWithShape="0">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9145466" y="6841861"/>
                <a:ext cx="4224683" cy="9862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i="1">
                          <a:latin typeface="Cambria Math" panose="02040503050406030204" pitchFamily="18" charset="0"/>
                        </a:rPr>
                        <m:t>→</m:t>
                      </m:r>
                      <m:f>
                        <m:fPr>
                          <m:ctrlPr>
                            <a:rPr kumimoji="1" lang="en-US" altLang="ja-JP" sz="3200" i="1">
                              <a:latin typeface="Cambria Math" panose="02040503050406030204" pitchFamily="18" charset="0"/>
                            </a:rPr>
                          </m:ctrlPr>
                        </m:fPr>
                        <m:num>
                          <m:r>
                            <a:rPr kumimoji="1" lang="en-US" altLang="ja-JP" sz="3200" i="1">
                              <a:latin typeface="Cambria Math" panose="02040503050406030204" pitchFamily="18" charset="0"/>
                            </a:rPr>
                            <m:t>𝑑𝐸</m:t>
                          </m:r>
                        </m:num>
                        <m:den>
                          <m:r>
                            <a:rPr kumimoji="1" lang="en-US" altLang="ja-JP" sz="3200" i="1">
                              <a:latin typeface="Cambria Math" panose="02040503050406030204" pitchFamily="18" charset="0"/>
                            </a:rPr>
                            <m:t>𝑑𝑡</m:t>
                          </m:r>
                        </m:den>
                      </m:f>
                      <m:r>
                        <a:rPr kumimoji="1" lang="en-US" altLang="ja-JP" sz="3200" i="1">
                          <a:latin typeface="Cambria Math" panose="02040503050406030204" pitchFamily="18" charset="0"/>
                        </a:rPr>
                        <m:t>=</m:t>
                      </m:r>
                      <m:f>
                        <m:fPr>
                          <m:ctrlPr>
                            <a:rPr kumimoji="1" lang="en-US" altLang="ja-JP" sz="3200" i="1">
                              <a:latin typeface="Cambria Math" panose="02040503050406030204" pitchFamily="18" charset="0"/>
                            </a:rPr>
                          </m:ctrlPr>
                        </m:fPr>
                        <m:num>
                          <m:r>
                            <a:rPr kumimoji="1" lang="en-US" altLang="ja-JP" sz="3200" i="1">
                              <a:latin typeface="Cambria Math" panose="02040503050406030204" pitchFamily="18" charset="0"/>
                            </a:rPr>
                            <m:t>2</m:t>
                          </m:r>
                          <m:sSup>
                            <m:sSupPr>
                              <m:ctrlPr>
                                <a:rPr kumimoji="1" lang="en-US" altLang="ja-JP" sz="3200" i="1">
                                  <a:latin typeface="Cambria Math" panose="02040503050406030204" pitchFamily="18" charset="0"/>
                                </a:rPr>
                              </m:ctrlPr>
                            </m:sSupPr>
                            <m:e>
                              <m:r>
                                <a:rPr kumimoji="1" lang="en-US" altLang="ja-JP" sz="3200" i="1">
                                  <a:latin typeface="Cambria Math" panose="02040503050406030204" pitchFamily="18" charset="0"/>
                                </a:rPr>
                                <m:t>𝑒</m:t>
                              </m:r>
                            </m:e>
                            <m:sup>
                              <m:r>
                                <a:rPr kumimoji="1" lang="en-US" altLang="ja-JP" sz="3200" i="1">
                                  <a:latin typeface="Cambria Math" panose="02040503050406030204" pitchFamily="18" charset="0"/>
                                </a:rPr>
                                <m:t>4</m:t>
                              </m:r>
                            </m:sup>
                          </m:sSup>
                        </m:num>
                        <m:den>
                          <m:r>
                            <a:rPr kumimoji="1" lang="en-US" altLang="ja-JP" sz="3200" i="1">
                              <a:latin typeface="Cambria Math" panose="02040503050406030204" pitchFamily="18" charset="0"/>
                            </a:rPr>
                            <m:t>3</m:t>
                          </m:r>
                          <m:sSup>
                            <m:sSupPr>
                              <m:ctrlPr>
                                <a:rPr kumimoji="1" lang="en-US" altLang="ja-JP" sz="3200" i="1">
                                  <a:latin typeface="Cambria Math" panose="02040503050406030204" pitchFamily="18" charset="0"/>
                                </a:rPr>
                              </m:ctrlPr>
                            </m:sSupPr>
                            <m:e>
                              <m:r>
                                <a:rPr kumimoji="1" lang="en-US" altLang="ja-JP" sz="3200" i="1">
                                  <a:latin typeface="Cambria Math" panose="02040503050406030204" pitchFamily="18" charset="0"/>
                                </a:rPr>
                                <m:t>𝑚</m:t>
                              </m:r>
                            </m:e>
                            <m:sup>
                              <m:r>
                                <a:rPr kumimoji="1" lang="en-US" altLang="ja-JP" sz="3200" i="1">
                                  <a:latin typeface="Cambria Math" panose="02040503050406030204" pitchFamily="18" charset="0"/>
                                </a:rPr>
                                <m:t>2</m:t>
                              </m:r>
                            </m:sup>
                          </m:sSup>
                          <m:sSup>
                            <m:sSupPr>
                              <m:ctrlPr>
                                <a:rPr kumimoji="1" lang="en-US" altLang="ja-JP" sz="3200" i="1">
                                  <a:latin typeface="Cambria Math" panose="02040503050406030204" pitchFamily="18" charset="0"/>
                                </a:rPr>
                              </m:ctrlPr>
                            </m:sSupPr>
                            <m:e>
                              <m:r>
                                <a:rPr kumimoji="1" lang="en-US" altLang="ja-JP" sz="3200" i="1">
                                  <a:latin typeface="Cambria Math" panose="02040503050406030204" pitchFamily="18" charset="0"/>
                                </a:rPr>
                                <m:t>𝑐</m:t>
                              </m:r>
                            </m:e>
                            <m:sup>
                              <m:r>
                                <a:rPr kumimoji="1" lang="en-US" altLang="ja-JP" sz="3200" i="1">
                                  <a:latin typeface="Cambria Math" panose="02040503050406030204" pitchFamily="18" charset="0"/>
                                </a:rPr>
                                <m:t>5</m:t>
                              </m:r>
                            </m:sup>
                          </m:sSup>
                        </m:den>
                      </m:f>
                      <m:sSup>
                        <m:sSupPr>
                          <m:ctrlPr>
                            <a:rPr lang="en-US" altLang="ja-JP" sz="3200" i="1">
                              <a:latin typeface="Cambria Math" panose="02040503050406030204" pitchFamily="18" charset="0"/>
                            </a:rPr>
                          </m:ctrlPr>
                        </m:sSupPr>
                        <m:e>
                          <m:r>
                            <a:rPr lang="en-US" altLang="ja-JP" sz="3200" i="1">
                              <a:latin typeface="Cambria Math" panose="02040503050406030204" pitchFamily="18" charset="0"/>
                            </a:rPr>
                            <m:t>𝐵</m:t>
                          </m:r>
                        </m:e>
                        <m:sup>
                          <m:r>
                            <a:rPr lang="en-US" altLang="ja-JP" sz="3200" i="1">
                              <a:latin typeface="Cambria Math" panose="02040503050406030204" pitchFamily="18" charset="0"/>
                            </a:rPr>
                            <m:t>2</m:t>
                          </m:r>
                        </m:sup>
                      </m:sSup>
                      <m:sSubSup>
                        <m:sSubSupPr>
                          <m:ctrlPr>
                            <a:rPr kumimoji="1" lang="en-US" altLang="ja-JP" sz="3200" i="1">
                              <a:latin typeface="Cambria Math" panose="02040503050406030204" pitchFamily="18" charset="0"/>
                            </a:rPr>
                          </m:ctrlPr>
                        </m:sSubSupPr>
                        <m:e>
                          <m:r>
                            <a:rPr kumimoji="1" lang="en-US" altLang="ja-JP" sz="3200" i="1">
                              <a:latin typeface="Cambria Math" panose="02040503050406030204" pitchFamily="18" charset="0"/>
                            </a:rPr>
                            <m:t>𝑣</m:t>
                          </m:r>
                        </m:e>
                        <m:sub>
                          <m:r>
                            <a:rPr kumimoji="1" lang="en-US" altLang="ja-JP" sz="3200" i="1">
                              <a:latin typeface="Cambria Math" panose="02040503050406030204" pitchFamily="18" charset="0"/>
                            </a:rPr>
                            <m:t>⊥</m:t>
                          </m:r>
                        </m:sub>
                        <m:sup>
                          <m:r>
                            <a:rPr kumimoji="1" lang="en-US" altLang="ja-JP" sz="3200" i="1">
                              <a:latin typeface="Cambria Math" panose="02040503050406030204" pitchFamily="18" charset="0"/>
                            </a:rPr>
                            <m:t>2</m:t>
                          </m:r>
                        </m:sup>
                      </m:sSubSup>
                      <m:sSup>
                        <m:sSupPr>
                          <m:ctrlPr>
                            <a:rPr kumimoji="1" lang="en-US" altLang="ja-JP" sz="3200" i="1">
                              <a:latin typeface="Cambria Math" panose="02040503050406030204" pitchFamily="18" charset="0"/>
                            </a:rPr>
                          </m:ctrlPr>
                        </m:sSupPr>
                        <m:e>
                          <m:r>
                            <a:rPr kumimoji="1" lang="en-US" altLang="ja-JP" sz="3200" i="1">
                              <a:latin typeface="Cambria Math" panose="02040503050406030204" pitchFamily="18" charset="0"/>
                            </a:rPr>
                            <m:t>𝛾</m:t>
                          </m:r>
                        </m:e>
                        <m:sup>
                          <m:r>
                            <a:rPr kumimoji="1" lang="en-US" altLang="ja-JP" sz="3200" i="1">
                              <a:latin typeface="Cambria Math" panose="02040503050406030204" pitchFamily="18" charset="0"/>
                            </a:rPr>
                            <m:t>2</m:t>
                          </m:r>
                        </m:sup>
                      </m:sSup>
                    </m:oMath>
                  </m:oMathPara>
                </a14:m>
                <a:endParaRPr kumimoji="1" lang="ja-JP" altLang="en-US" sz="32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9145466" y="6841861"/>
                <a:ext cx="4224683" cy="986296"/>
              </a:xfrm>
              <a:prstGeom prst="rect">
                <a:avLst/>
              </a:prstGeom>
              <a:blipFill rotWithShape="0">
                <a:blip r:embed="rId7"/>
                <a:stretch>
                  <a:fillRect/>
                </a:stretch>
              </a:blipFill>
            </p:spPr>
            <p:txBody>
              <a:bodyPr/>
              <a:lstStyle/>
              <a:p>
                <a:r>
                  <a:rPr lang="ja-JP" altLang="en-US">
                    <a:noFill/>
                  </a:rPr>
                  <a:t> </a:t>
                </a:r>
              </a:p>
            </p:txBody>
          </p:sp>
        </mc:Fallback>
      </mc:AlternateContent>
      <p:sp>
        <p:nvSpPr>
          <p:cNvPr id="8" name="テキスト ボックス 7"/>
          <p:cNvSpPr txBox="1"/>
          <p:nvPr/>
        </p:nvSpPr>
        <p:spPr>
          <a:xfrm>
            <a:off x="285237" y="1471937"/>
            <a:ext cx="9395521" cy="584775"/>
          </a:xfrm>
          <a:prstGeom prst="rect">
            <a:avLst/>
          </a:prstGeom>
          <a:noFill/>
        </p:spPr>
        <p:txBody>
          <a:bodyPr wrap="none" rtlCol="0">
            <a:spAutoFit/>
          </a:bodyPr>
          <a:lstStyle/>
          <a:p>
            <a:r>
              <a:rPr kumimoji="1" lang="ja-JP" altLang="en-US" sz="3200" dirty="0" smtClean="0"/>
              <a:t>磁場中を螺旋運動する相対論的荷電粒子からの放射</a:t>
            </a:r>
            <a:endParaRPr kumimoji="1" lang="ja-JP" altLang="en-US" sz="3200" dirty="0"/>
          </a:p>
        </p:txBody>
      </p:sp>
      <mc:AlternateContent xmlns:mc="http://schemas.openxmlformats.org/markup-compatibility/2006" xmlns:a14="http://schemas.microsoft.com/office/drawing/2010/main">
        <mc:Choice Requires="a14">
          <p:sp>
            <p:nvSpPr>
              <p:cNvPr id="9" name="テキスト ボックス 8"/>
              <p:cNvSpPr txBox="1"/>
              <p:nvPr/>
            </p:nvSpPr>
            <p:spPr>
              <a:xfrm>
                <a:off x="1009335" y="5599215"/>
                <a:ext cx="2384755"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4000" b="0" i="1" smtClean="0">
                          <a:latin typeface="Cambria Math" panose="02040503050406030204" pitchFamily="18" charset="0"/>
                        </a:rPr>
                        <m:t>𝐸</m:t>
                      </m:r>
                      <m:r>
                        <a:rPr kumimoji="1" lang="en-US" altLang="ja-JP" sz="4000" b="0" i="1" smtClean="0">
                          <a:latin typeface="Cambria Math" panose="02040503050406030204" pitchFamily="18" charset="0"/>
                        </a:rPr>
                        <m:t>=</m:t>
                      </m:r>
                      <m:r>
                        <a:rPr kumimoji="1" lang="en-US" altLang="ja-JP" sz="4000" b="0" i="1" smtClean="0">
                          <a:latin typeface="Cambria Math" panose="02040503050406030204" pitchFamily="18" charset="0"/>
                        </a:rPr>
                        <m:t>𝛾</m:t>
                      </m:r>
                      <m:r>
                        <a:rPr kumimoji="1" lang="en-US" altLang="ja-JP" sz="4000" b="0" i="1" smtClean="0">
                          <a:latin typeface="Cambria Math" panose="02040503050406030204" pitchFamily="18" charset="0"/>
                        </a:rPr>
                        <m:t>𝑚</m:t>
                      </m:r>
                      <m:sSup>
                        <m:sSupPr>
                          <m:ctrlPr>
                            <a:rPr kumimoji="1" lang="en-US" altLang="ja-JP" sz="4000" b="0" i="1" smtClean="0">
                              <a:latin typeface="Cambria Math" panose="02040503050406030204" pitchFamily="18" charset="0"/>
                            </a:rPr>
                          </m:ctrlPr>
                        </m:sSupPr>
                        <m:e>
                          <m:r>
                            <a:rPr kumimoji="1" lang="en-US" altLang="ja-JP" sz="4000" b="0" i="1" smtClean="0">
                              <a:latin typeface="Cambria Math" panose="02040503050406030204" pitchFamily="18" charset="0"/>
                            </a:rPr>
                            <m:t>𝑐</m:t>
                          </m:r>
                        </m:e>
                        <m:sup>
                          <m:r>
                            <a:rPr kumimoji="1" lang="en-US" altLang="ja-JP" sz="4000" b="0" i="1" smtClean="0">
                              <a:latin typeface="Cambria Math" panose="02040503050406030204" pitchFamily="18" charset="0"/>
                            </a:rPr>
                            <m:t>2</m:t>
                          </m:r>
                        </m:sup>
                      </m:sSup>
                    </m:oMath>
                  </m:oMathPara>
                </a14:m>
                <a:endParaRPr kumimoji="1" lang="ja-JP" altLang="en-US" sz="4000" dirty="0" smtClean="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1009335" y="5599215"/>
                <a:ext cx="2384755" cy="615553"/>
              </a:xfrm>
              <a:prstGeom prst="rect">
                <a:avLst/>
              </a:prstGeom>
              <a:blipFill rotWithShape="0">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p:cNvSpPr txBox="1"/>
              <p:nvPr/>
            </p:nvSpPr>
            <p:spPr>
              <a:xfrm>
                <a:off x="10886094" y="8959198"/>
                <a:ext cx="3018199" cy="9350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3200" i="1">
                              <a:latin typeface="Cambria Math" panose="02040503050406030204" pitchFamily="18" charset="0"/>
                            </a:rPr>
                          </m:ctrlPr>
                        </m:fPr>
                        <m:num>
                          <m:r>
                            <a:rPr kumimoji="1" lang="en-US" altLang="ja-JP" sz="3200" i="1">
                              <a:latin typeface="Cambria Math" panose="02040503050406030204" pitchFamily="18" charset="0"/>
                            </a:rPr>
                            <m:t>𝑑𝐸</m:t>
                          </m:r>
                        </m:num>
                        <m:den>
                          <m:r>
                            <a:rPr kumimoji="1" lang="en-US" altLang="ja-JP" sz="3200" i="1">
                              <a:latin typeface="Cambria Math" panose="02040503050406030204" pitchFamily="18" charset="0"/>
                            </a:rPr>
                            <m:t>𝑑𝑡</m:t>
                          </m:r>
                        </m:den>
                      </m:f>
                      <m:r>
                        <a:rPr kumimoji="1" lang="en-US" altLang="ja-JP" sz="3200" i="1">
                          <a:latin typeface="Cambria Math" panose="02040503050406030204" pitchFamily="18" charset="0"/>
                        </a:rPr>
                        <m:t>=</m:t>
                      </m:r>
                      <m:f>
                        <m:fPr>
                          <m:ctrlPr>
                            <a:rPr kumimoji="1" lang="en-US" altLang="ja-JP" sz="3200" i="1">
                              <a:latin typeface="Cambria Math" panose="02040503050406030204" pitchFamily="18" charset="0"/>
                            </a:rPr>
                          </m:ctrlPr>
                        </m:fPr>
                        <m:num>
                          <m:r>
                            <a:rPr kumimoji="1" lang="en-US" altLang="ja-JP" sz="3200" i="1">
                              <a:latin typeface="Cambria Math" panose="02040503050406030204" pitchFamily="18" charset="0"/>
                            </a:rPr>
                            <m:t>4</m:t>
                          </m:r>
                        </m:num>
                        <m:den>
                          <m:r>
                            <a:rPr kumimoji="1" lang="en-US" altLang="ja-JP" sz="3200" i="1">
                              <a:latin typeface="Cambria Math" panose="02040503050406030204" pitchFamily="18" charset="0"/>
                            </a:rPr>
                            <m:t>3</m:t>
                          </m:r>
                        </m:den>
                      </m:f>
                      <m:r>
                        <a:rPr kumimoji="1" lang="en-US" altLang="ja-JP" sz="3200" i="1">
                          <a:latin typeface="Cambria Math" panose="02040503050406030204" pitchFamily="18" charset="0"/>
                        </a:rPr>
                        <m:t>𝑐</m:t>
                      </m:r>
                      <m:sSub>
                        <m:sSubPr>
                          <m:ctrlPr>
                            <a:rPr kumimoji="1" lang="en-US" altLang="ja-JP" sz="3200" i="1">
                              <a:latin typeface="Cambria Math" panose="02040503050406030204" pitchFamily="18" charset="0"/>
                            </a:rPr>
                          </m:ctrlPr>
                        </m:sSubPr>
                        <m:e>
                          <m:r>
                            <a:rPr kumimoji="1" lang="en-US" altLang="ja-JP" sz="3200" i="1">
                              <a:latin typeface="Cambria Math" panose="02040503050406030204" pitchFamily="18" charset="0"/>
                            </a:rPr>
                            <m:t>𝜎</m:t>
                          </m:r>
                        </m:e>
                        <m:sub>
                          <m:r>
                            <m:rPr>
                              <m:sty m:val="p"/>
                            </m:rPr>
                            <a:rPr kumimoji="1" lang="en-US" altLang="ja-JP" sz="3200">
                              <a:latin typeface="Cambria Math" panose="02040503050406030204" pitchFamily="18" charset="0"/>
                            </a:rPr>
                            <m:t>T</m:t>
                          </m:r>
                        </m:sub>
                      </m:sSub>
                      <m:sSub>
                        <m:sSubPr>
                          <m:ctrlPr>
                            <a:rPr kumimoji="1" lang="en-US" altLang="ja-JP" sz="3200" i="1">
                              <a:latin typeface="Cambria Math" panose="02040503050406030204" pitchFamily="18" charset="0"/>
                            </a:rPr>
                          </m:ctrlPr>
                        </m:sSubPr>
                        <m:e>
                          <m:r>
                            <a:rPr kumimoji="1" lang="en-US" altLang="ja-JP" sz="3200" i="1">
                              <a:latin typeface="Cambria Math" panose="02040503050406030204" pitchFamily="18" charset="0"/>
                            </a:rPr>
                            <m:t>𝑈</m:t>
                          </m:r>
                        </m:e>
                        <m:sub>
                          <m:r>
                            <a:rPr kumimoji="1" lang="en-US" altLang="ja-JP" sz="3200" i="1">
                              <a:latin typeface="Cambria Math" panose="02040503050406030204" pitchFamily="18" charset="0"/>
                            </a:rPr>
                            <m:t>𝐵</m:t>
                          </m:r>
                        </m:sub>
                      </m:sSub>
                      <m:sSup>
                        <m:sSupPr>
                          <m:ctrlPr>
                            <a:rPr kumimoji="1" lang="en-US" altLang="ja-JP" sz="3200" i="1">
                              <a:latin typeface="Cambria Math" panose="02040503050406030204" pitchFamily="18" charset="0"/>
                            </a:rPr>
                          </m:ctrlPr>
                        </m:sSupPr>
                        <m:e>
                          <m:r>
                            <a:rPr kumimoji="1" lang="en-US" altLang="ja-JP" sz="3200" i="1">
                              <a:latin typeface="Cambria Math" panose="02040503050406030204" pitchFamily="18" charset="0"/>
                            </a:rPr>
                            <m:t>𝛾</m:t>
                          </m:r>
                        </m:e>
                        <m:sup>
                          <m:r>
                            <a:rPr kumimoji="1" lang="en-US" altLang="ja-JP" sz="3200" i="1">
                              <a:latin typeface="Cambria Math" panose="02040503050406030204" pitchFamily="18" charset="0"/>
                            </a:rPr>
                            <m:t>2</m:t>
                          </m:r>
                        </m:sup>
                      </m:sSup>
                    </m:oMath>
                  </m:oMathPara>
                </a14:m>
                <a:endParaRPr kumimoji="1" lang="ja-JP" altLang="en-US" sz="3200"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10886094" y="8959198"/>
                <a:ext cx="3018199" cy="935000"/>
              </a:xfrm>
              <a:prstGeom prst="rect">
                <a:avLst/>
              </a:prstGeom>
              <a:blipFill rotWithShape="0">
                <a:blip r:embed="rId9"/>
                <a:stretch>
                  <a:fillRect/>
                </a:stretch>
              </a:blipFill>
            </p:spPr>
            <p:txBody>
              <a:bodyPr/>
              <a:lstStyle/>
              <a:p>
                <a:r>
                  <a:rPr lang="ja-JP" altLang="en-US">
                    <a:noFill/>
                  </a:rPr>
                  <a:t> </a:t>
                </a:r>
              </a:p>
            </p:txBody>
          </p:sp>
        </mc:Fallback>
      </mc:AlternateContent>
      <p:sp>
        <p:nvSpPr>
          <p:cNvPr id="10" name="テキスト ボックス 9"/>
          <p:cNvSpPr txBox="1"/>
          <p:nvPr/>
        </p:nvSpPr>
        <p:spPr>
          <a:xfrm>
            <a:off x="9853094" y="8286003"/>
            <a:ext cx="1826141" cy="584775"/>
          </a:xfrm>
          <a:prstGeom prst="rect">
            <a:avLst/>
          </a:prstGeom>
          <a:noFill/>
        </p:spPr>
        <p:txBody>
          <a:bodyPr wrap="none" rtlCol="0">
            <a:spAutoFit/>
          </a:bodyPr>
          <a:lstStyle/>
          <a:p>
            <a:r>
              <a:rPr kumimoji="1" lang="ja-JP" altLang="en-US" sz="3200" dirty="0" smtClean="0"/>
              <a:t>角度平均</a:t>
            </a:r>
          </a:p>
        </p:txBody>
      </p:sp>
    </p:spTree>
    <p:extLst>
      <p:ext uri="{BB962C8B-B14F-4D97-AF65-F5344CB8AC3E}">
        <p14:creationId xmlns:p14="http://schemas.microsoft.com/office/powerpoint/2010/main" val="32574390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典型的な光子のエネルギー</a:t>
            </a:r>
            <a:endParaRPr kumimoji="1" lang="ja-JP" altLang="en-US" dirty="0"/>
          </a:p>
        </p:txBody>
      </p:sp>
      <p:sp>
        <p:nvSpPr>
          <p:cNvPr id="3" name="Oval 3"/>
          <p:cNvSpPr>
            <a:spLocks noChangeArrowheads="1"/>
          </p:cNvSpPr>
          <p:nvPr/>
        </p:nvSpPr>
        <p:spPr bwMode="auto">
          <a:xfrm>
            <a:off x="3127511" y="2335647"/>
            <a:ext cx="6697422" cy="6697422"/>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4" name="Line 4"/>
          <p:cNvSpPr>
            <a:spLocks noChangeShapeType="1"/>
          </p:cNvSpPr>
          <p:nvPr/>
        </p:nvSpPr>
        <p:spPr bwMode="auto">
          <a:xfrm flipV="1">
            <a:off x="6367892" y="3307046"/>
            <a:ext cx="2483261" cy="248326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graphicFrame>
        <p:nvGraphicFramePr>
          <p:cNvPr id="5" name="Object 5"/>
          <p:cNvGraphicFramePr>
            <a:graphicFrameLocks noChangeAspect="1"/>
          </p:cNvGraphicFramePr>
          <p:nvPr/>
        </p:nvGraphicFramePr>
        <p:xfrm>
          <a:off x="5803623" y="3523707"/>
          <a:ext cx="1902324" cy="1280915"/>
        </p:xfrm>
        <a:graphic>
          <a:graphicData uri="http://schemas.openxmlformats.org/presentationml/2006/ole">
            <mc:AlternateContent xmlns:mc="http://schemas.openxmlformats.org/markup-compatibility/2006">
              <mc:Choice xmlns:v="urn:schemas-microsoft-com:vml" Requires="v">
                <p:oleObj spid="_x0000_s81270" name="数式" r:id="rId3" imgW="622080" imgH="419040" progId="Equation.3">
                  <p:embed/>
                </p:oleObj>
              </mc:Choice>
              <mc:Fallback>
                <p:oleObj name="数式" r:id="rId3" imgW="622080" imgH="419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3623" y="3523707"/>
                        <a:ext cx="1902324" cy="1280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6" name="Picture 6" descr="45m-denp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89100" y="7842628"/>
            <a:ext cx="2111842" cy="2173745"/>
          </a:xfrm>
          <a:prstGeom prst="rect">
            <a:avLst/>
          </a:prstGeom>
          <a:noFill/>
          <a:extLst>
            <a:ext uri="{909E8E84-426E-40DD-AFC4-6F175D3DCCD1}">
              <a14:hiddenFill xmlns:a14="http://schemas.microsoft.com/office/drawing/2010/main">
                <a:solidFill>
                  <a:srgbClr val="FFFFFF"/>
                </a:solidFill>
              </a14:hiddenFill>
            </a:ext>
          </a:extLst>
        </p:spPr>
      </p:pic>
      <p:sp>
        <p:nvSpPr>
          <p:cNvPr id="7" name="Line 7"/>
          <p:cNvSpPr>
            <a:spLocks noChangeShapeType="1"/>
          </p:cNvSpPr>
          <p:nvPr/>
        </p:nvSpPr>
        <p:spPr bwMode="auto">
          <a:xfrm>
            <a:off x="4965553" y="8706888"/>
            <a:ext cx="1078539"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8" name="Line 8"/>
          <p:cNvSpPr>
            <a:spLocks noChangeShapeType="1"/>
          </p:cNvSpPr>
          <p:nvPr/>
        </p:nvSpPr>
        <p:spPr bwMode="auto">
          <a:xfrm>
            <a:off x="4965553" y="8706888"/>
            <a:ext cx="754739" cy="757121"/>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9" name="Line 9"/>
          <p:cNvSpPr>
            <a:spLocks noChangeShapeType="1"/>
          </p:cNvSpPr>
          <p:nvPr/>
        </p:nvSpPr>
        <p:spPr bwMode="auto">
          <a:xfrm>
            <a:off x="7879752" y="8706888"/>
            <a:ext cx="9714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10" name="Line 10"/>
          <p:cNvSpPr>
            <a:spLocks noChangeShapeType="1"/>
          </p:cNvSpPr>
          <p:nvPr/>
        </p:nvSpPr>
        <p:spPr bwMode="auto">
          <a:xfrm flipV="1">
            <a:off x="7879752" y="7949768"/>
            <a:ext cx="540460" cy="757121"/>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11" name="Freeform 11"/>
          <p:cNvSpPr>
            <a:spLocks/>
          </p:cNvSpPr>
          <p:nvPr/>
        </p:nvSpPr>
        <p:spPr bwMode="auto">
          <a:xfrm>
            <a:off x="8420212" y="8383088"/>
            <a:ext cx="230946" cy="323800"/>
          </a:xfrm>
          <a:custGeom>
            <a:avLst/>
            <a:gdLst>
              <a:gd name="T0" fmla="*/ 0 w 97"/>
              <a:gd name="T1" fmla="*/ 0 h 136"/>
              <a:gd name="T2" fmla="*/ 90 w 97"/>
              <a:gd name="T3" fmla="*/ 45 h 136"/>
              <a:gd name="T4" fmla="*/ 45 w 97"/>
              <a:gd name="T5" fmla="*/ 136 h 136"/>
            </a:gdLst>
            <a:ahLst/>
            <a:cxnLst>
              <a:cxn ang="0">
                <a:pos x="T0" y="T1"/>
              </a:cxn>
              <a:cxn ang="0">
                <a:pos x="T2" y="T3"/>
              </a:cxn>
              <a:cxn ang="0">
                <a:pos x="T4" y="T5"/>
              </a:cxn>
            </a:cxnLst>
            <a:rect l="0" t="0" r="r" b="b"/>
            <a:pathLst>
              <a:path w="97" h="136">
                <a:moveTo>
                  <a:pt x="0" y="0"/>
                </a:moveTo>
                <a:cubicBezTo>
                  <a:pt x="41" y="11"/>
                  <a:pt x="83" y="22"/>
                  <a:pt x="90" y="45"/>
                </a:cubicBezTo>
                <a:cubicBezTo>
                  <a:pt x="97" y="68"/>
                  <a:pt x="71" y="102"/>
                  <a:pt x="45" y="1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12" name="Freeform 12"/>
          <p:cNvSpPr>
            <a:spLocks/>
          </p:cNvSpPr>
          <p:nvPr/>
        </p:nvSpPr>
        <p:spPr bwMode="auto">
          <a:xfrm>
            <a:off x="8634491" y="8059288"/>
            <a:ext cx="1297582" cy="447606"/>
          </a:xfrm>
          <a:custGeom>
            <a:avLst/>
            <a:gdLst>
              <a:gd name="T0" fmla="*/ 0 w 545"/>
              <a:gd name="T1" fmla="*/ 181 h 188"/>
              <a:gd name="T2" fmla="*/ 273 w 545"/>
              <a:gd name="T3" fmla="*/ 45 h 188"/>
              <a:gd name="T4" fmla="*/ 227 w 545"/>
              <a:gd name="T5" fmla="*/ 181 h 188"/>
              <a:gd name="T6" fmla="*/ 545 w 545"/>
              <a:gd name="T7" fmla="*/ 0 h 188"/>
            </a:gdLst>
            <a:ahLst/>
            <a:cxnLst>
              <a:cxn ang="0">
                <a:pos x="T0" y="T1"/>
              </a:cxn>
              <a:cxn ang="0">
                <a:pos x="T2" y="T3"/>
              </a:cxn>
              <a:cxn ang="0">
                <a:pos x="T4" y="T5"/>
              </a:cxn>
              <a:cxn ang="0">
                <a:pos x="T6" y="T7"/>
              </a:cxn>
            </a:cxnLst>
            <a:rect l="0" t="0" r="r" b="b"/>
            <a:pathLst>
              <a:path w="545" h="188">
                <a:moveTo>
                  <a:pt x="0" y="181"/>
                </a:moveTo>
                <a:cubicBezTo>
                  <a:pt x="117" y="113"/>
                  <a:pt x="235" y="45"/>
                  <a:pt x="273" y="45"/>
                </a:cubicBezTo>
                <a:cubicBezTo>
                  <a:pt x="311" y="45"/>
                  <a:pt x="182" y="188"/>
                  <a:pt x="227" y="181"/>
                </a:cubicBezTo>
                <a:cubicBezTo>
                  <a:pt x="272" y="174"/>
                  <a:pt x="408" y="87"/>
                  <a:pt x="545"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graphicFrame>
        <p:nvGraphicFramePr>
          <p:cNvPr id="13" name="Object 13"/>
          <p:cNvGraphicFramePr>
            <a:graphicFrameLocks noChangeAspect="1"/>
          </p:cNvGraphicFramePr>
          <p:nvPr/>
        </p:nvGraphicFramePr>
        <p:xfrm>
          <a:off x="9417803" y="7411688"/>
          <a:ext cx="1823756" cy="607124"/>
        </p:xfrm>
        <a:graphic>
          <a:graphicData uri="http://schemas.openxmlformats.org/presentationml/2006/ole">
            <mc:AlternateContent xmlns:mc="http://schemas.openxmlformats.org/markup-compatibility/2006">
              <mc:Choice xmlns:v="urn:schemas-microsoft-com:vml" Requires="v">
                <p:oleObj spid="_x0000_s81271" name="数式" r:id="rId6" imgW="609480" imgH="203040" progId="Equation.3">
                  <p:embed/>
                </p:oleObj>
              </mc:Choice>
              <mc:Fallback>
                <p:oleObj name="数式" r:id="rId6" imgW="609480" imgH="203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17803" y="7411688"/>
                        <a:ext cx="1823756" cy="6071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Line 14"/>
          <p:cNvSpPr>
            <a:spLocks noChangeShapeType="1"/>
          </p:cNvSpPr>
          <p:nvPr/>
        </p:nvSpPr>
        <p:spPr bwMode="auto">
          <a:xfrm flipH="1">
            <a:off x="4965553" y="5790306"/>
            <a:ext cx="1402339" cy="29165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15" name="Line 15"/>
          <p:cNvSpPr>
            <a:spLocks noChangeShapeType="1"/>
          </p:cNvSpPr>
          <p:nvPr/>
        </p:nvSpPr>
        <p:spPr bwMode="auto">
          <a:xfrm>
            <a:off x="6367891" y="5790306"/>
            <a:ext cx="1619000" cy="29165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16" name="Line 16"/>
          <p:cNvSpPr>
            <a:spLocks noChangeShapeType="1"/>
          </p:cNvSpPr>
          <p:nvPr/>
        </p:nvSpPr>
        <p:spPr bwMode="auto">
          <a:xfrm>
            <a:off x="6367891" y="5790307"/>
            <a:ext cx="0" cy="20523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17" name="Freeform 17"/>
          <p:cNvSpPr>
            <a:spLocks/>
          </p:cNvSpPr>
          <p:nvPr/>
        </p:nvSpPr>
        <p:spPr bwMode="auto">
          <a:xfrm>
            <a:off x="6367891" y="6654568"/>
            <a:ext cx="430940" cy="107139"/>
          </a:xfrm>
          <a:custGeom>
            <a:avLst/>
            <a:gdLst>
              <a:gd name="T0" fmla="*/ 0 w 181"/>
              <a:gd name="T1" fmla="*/ 0 h 45"/>
              <a:gd name="T2" fmla="*/ 91 w 181"/>
              <a:gd name="T3" fmla="*/ 45 h 45"/>
              <a:gd name="T4" fmla="*/ 181 w 181"/>
              <a:gd name="T5" fmla="*/ 0 h 45"/>
            </a:gdLst>
            <a:ahLst/>
            <a:cxnLst>
              <a:cxn ang="0">
                <a:pos x="T0" y="T1"/>
              </a:cxn>
              <a:cxn ang="0">
                <a:pos x="T2" y="T3"/>
              </a:cxn>
              <a:cxn ang="0">
                <a:pos x="T4" y="T5"/>
              </a:cxn>
            </a:cxnLst>
            <a:rect l="0" t="0" r="r" b="b"/>
            <a:pathLst>
              <a:path w="181" h="45">
                <a:moveTo>
                  <a:pt x="0" y="0"/>
                </a:moveTo>
                <a:cubicBezTo>
                  <a:pt x="30" y="22"/>
                  <a:pt x="61" y="45"/>
                  <a:pt x="91" y="45"/>
                </a:cubicBezTo>
                <a:cubicBezTo>
                  <a:pt x="121" y="45"/>
                  <a:pt x="151" y="22"/>
                  <a:pt x="181"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graphicFrame>
        <p:nvGraphicFramePr>
          <p:cNvPr id="18" name="Object 18"/>
          <p:cNvGraphicFramePr>
            <a:graphicFrameLocks noChangeAspect="1"/>
          </p:cNvGraphicFramePr>
          <p:nvPr/>
        </p:nvGraphicFramePr>
        <p:xfrm>
          <a:off x="7663092" y="5899827"/>
          <a:ext cx="1138062" cy="607126"/>
        </p:xfrm>
        <a:graphic>
          <a:graphicData uri="http://schemas.openxmlformats.org/presentationml/2006/ole">
            <mc:AlternateContent xmlns:mc="http://schemas.openxmlformats.org/markup-compatibility/2006">
              <mc:Choice xmlns:v="urn:schemas-microsoft-com:vml" Requires="v">
                <p:oleObj spid="_x0000_s81272" name="数式" r:id="rId8" imgW="380880" imgH="203040" progId="Equation.3">
                  <p:embed/>
                </p:oleObj>
              </mc:Choice>
              <mc:Fallback>
                <p:oleObj name="数式" r:id="rId8" imgW="380880" imgH="2030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63092" y="5899827"/>
                        <a:ext cx="1138062" cy="6071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Freeform 19"/>
          <p:cNvSpPr>
            <a:spLocks/>
          </p:cNvSpPr>
          <p:nvPr/>
        </p:nvSpPr>
        <p:spPr bwMode="auto">
          <a:xfrm>
            <a:off x="6584553" y="6223627"/>
            <a:ext cx="1166632" cy="809500"/>
          </a:xfrm>
          <a:custGeom>
            <a:avLst/>
            <a:gdLst>
              <a:gd name="T0" fmla="*/ 0 w 490"/>
              <a:gd name="T1" fmla="*/ 226 h 340"/>
              <a:gd name="T2" fmla="*/ 453 w 490"/>
              <a:gd name="T3" fmla="*/ 317 h 340"/>
              <a:gd name="T4" fmla="*/ 226 w 490"/>
              <a:gd name="T5" fmla="*/ 90 h 340"/>
              <a:gd name="T6" fmla="*/ 453 w 490"/>
              <a:gd name="T7" fmla="*/ 0 h 340"/>
            </a:gdLst>
            <a:ahLst/>
            <a:cxnLst>
              <a:cxn ang="0">
                <a:pos x="T0" y="T1"/>
              </a:cxn>
              <a:cxn ang="0">
                <a:pos x="T2" y="T3"/>
              </a:cxn>
              <a:cxn ang="0">
                <a:pos x="T4" y="T5"/>
              </a:cxn>
              <a:cxn ang="0">
                <a:pos x="T6" y="T7"/>
              </a:cxn>
            </a:cxnLst>
            <a:rect l="0" t="0" r="r" b="b"/>
            <a:pathLst>
              <a:path w="490" h="340">
                <a:moveTo>
                  <a:pt x="0" y="226"/>
                </a:moveTo>
                <a:cubicBezTo>
                  <a:pt x="208" y="283"/>
                  <a:pt x="416" y="340"/>
                  <a:pt x="453" y="317"/>
                </a:cubicBezTo>
                <a:cubicBezTo>
                  <a:pt x="490" y="294"/>
                  <a:pt x="226" y="143"/>
                  <a:pt x="226" y="90"/>
                </a:cubicBezTo>
                <a:cubicBezTo>
                  <a:pt x="226" y="37"/>
                  <a:pt x="339" y="18"/>
                  <a:pt x="453"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20" name="Line 20"/>
          <p:cNvSpPr>
            <a:spLocks noChangeShapeType="1"/>
          </p:cNvSpPr>
          <p:nvPr/>
        </p:nvSpPr>
        <p:spPr bwMode="auto">
          <a:xfrm>
            <a:off x="4856031" y="9678288"/>
            <a:ext cx="313086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21" name="Freeform 21"/>
          <p:cNvSpPr>
            <a:spLocks/>
          </p:cNvSpPr>
          <p:nvPr/>
        </p:nvSpPr>
        <p:spPr bwMode="auto">
          <a:xfrm>
            <a:off x="7122632" y="9247347"/>
            <a:ext cx="2052321" cy="447606"/>
          </a:xfrm>
          <a:custGeom>
            <a:avLst/>
            <a:gdLst>
              <a:gd name="T0" fmla="*/ 0 w 862"/>
              <a:gd name="T1" fmla="*/ 181 h 188"/>
              <a:gd name="T2" fmla="*/ 545 w 862"/>
              <a:gd name="T3" fmla="*/ 0 h 188"/>
              <a:gd name="T4" fmla="*/ 545 w 862"/>
              <a:gd name="T5" fmla="*/ 181 h 188"/>
              <a:gd name="T6" fmla="*/ 862 w 862"/>
              <a:gd name="T7" fmla="*/ 45 h 188"/>
            </a:gdLst>
            <a:ahLst/>
            <a:cxnLst>
              <a:cxn ang="0">
                <a:pos x="T0" y="T1"/>
              </a:cxn>
              <a:cxn ang="0">
                <a:pos x="T2" y="T3"/>
              </a:cxn>
              <a:cxn ang="0">
                <a:pos x="T4" y="T5"/>
              </a:cxn>
              <a:cxn ang="0">
                <a:pos x="T6" y="T7"/>
              </a:cxn>
            </a:cxnLst>
            <a:rect l="0" t="0" r="r" b="b"/>
            <a:pathLst>
              <a:path w="862" h="188">
                <a:moveTo>
                  <a:pt x="0" y="181"/>
                </a:moveTo>
                <a:cubicBezTo>
                  <a:pt x="227" y="90"/>
                  <a:pt x="454" y="0"/>
                  <a:pt x="545" y="0"/>
                </a:cubicBezTo>
                <a:cubicBezTo>
                  <a:pt x="636" y="0"/>
                  <a:pt x="492" y="174"/>
                  <a:pt x="545" y="181"/>
                </a:cubicBezTo>
                <a:cubicBezTo>
                  <a:pt x="598" y="188"/>
                  <a:pt x="730" y="116"/>
                  <a:pt x="862" y="4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graphicFrame>
        <p:nvGraphicFramePr>
          <p:cNvPr id="22" name="Object 22"/>
          <p:cNvGraphicFramePr>
            <a:graphicFrameLocks noChangeAspect="1"/>
          </p:cNvGraphicFramePr>
          <p:nvPr/>
        </p:nvGraphicFramePr>
        <p:xfrm>
          <a:off x="9174952" y="8706888"/>
          <a:ext cx="1714235" cy="1285677"/>
        </p:xfrm>
        <a:graphic>
          <a:graphicData uri="http://schemas.openxmlformats.org/presentationml/2006/ole">
            <mc:AlternateContent xmlns:mc="http://schemas.openxmlformats.org/markup-compatibility/2006">
              <mc:Choice xmlns:v="urn:schemas-microsoft-com:vml" Requires="v">
                <p:oleObj spid="_x0000_s81273" name="数式" r:id="rId10" imgW="558720" imgH="419040" progId="Equation.3">
                  <p:embed/>
                </p:oleObj>
              </mc:Choice>
              <mc:Fallback>
                <p:oleObj name="数式" r:id="rId10" imgW="558720" imgH="419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74952" y="8706888"/>
                        <a:ext cx="1714235" cy="12856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 name="Object 23"/>
          <p:cNvGraphicFramePr>
            <a:graphicFrameLocks noChangeAspect="1"/>
          </p:cNvGraphicFramePr>
          <p:nvPr>
            <p:extLst/>
          </p:nvPr>
        </p:nvGraphicFramePr>
        <p:xfrm>
          <a:off x="11251557" y="1582663"/>
          <a:ext cx="2957056" cy="1204727"/>
        </p:xfrm>
        <a:graphic>
          <a:graphicData uri="http://schemas.openxmlformats.org/presentationml/2006/ole">
            <mc:AlternateContent xmlns:mc="http://schemas.openxmlformats.org/markup-compatibility/2006">
              <mc:Choice xmlns:v="urn:schemas-microsoft-com:vml" Requires="v">
                <p:oleObj spid="_x0000_s81274" name="数式" r:id="rId12" imgW="1028520" imgH="419040" progId="Equation.3">
                  <p:embed/>
                </p:oleObj>
              </mc:Choice>
              <mc:Fallback>
                <p:oleObj name="数式" r:id="rId12" imgW="1028520" imgH="41904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251557" y="1582663"/>
                        <a:ext cx="2957056" cy="12047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 name="Oval 24"/>
          <p:cNvSpPr>
            <a:spLocks noChangeArrowheads="1"/>
          </p:cNvSpPr>
          <p:nvPr/>
        </p:nvSpPr>
        <p:spPr bwMode="auto">
          <a:xfrm>
            <a:off x="4856032" y="8490227"/>
            <a:ext cx="326180" cy="31665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25" name="AutoShape 25"/>
          <p:cNvSpPr>
            <a:spLocks noChangeArrowheads="1"/>
          </p:cNvSpPr>
          <p:nvPr/>
        </p:nvSpPr>
        <p:spPr bwMode="auto">
          <a:xfrm>
            <a:off x="4965553" y="8923548"/>
            <a:ext cx="861879" cy="540461"/>
          </a:xfrm>
          <a:prstGeom prst="notchedRightArrow">
            <a:avLst>
              <a:gd name="adj1" fmla="val 50000"/>
              <a:gd name="adj2" fmla="val 39868"/>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26" name="AutoShape 26"/>
          <p:cNvSpPr>
            <a:spLocks noChangeArrowheads="1"/>
          </p:cNvSpPr>
          <p:nvPr/>
        </p:nvSpPr>
        <p:spPr bwMode="auto">
          <a:xfrm>
            <a:off x="7772612" y="8923548"/>
            <a:ext cx="864261" cy="540461"/>
          </a:xfrm>
          <a:prstGeom prst="notchedRightArrow">
            <a:avLst>
              <a:gd name="adj1" fmla="val 50000"/>
              <a:gd name="adj2" fmla="val 39978"/>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700"/>
          </a:p>
        </p:txBody>
      </p:sp>
      <p:sp>
        <p:nvSpPr>
          <p:cNvPr id="27" name="Line 27"/>
          <p:cNvSpPr>
            <a:spLocks noChangeShapeType="1"/>
          </p:cNvSpPr>
          <p:nvPr/>
        </p:nvSpPr>
        <p:spPr bwMode="auto">
          <a:xfrm>
            <a:off x="14579960" y="8806885"/>
            <a:ext cx="1083301" cy="0"/>
          </a:xfrm>
          <a:prstGeom prst="line">
            <a:avLst/>
          </a:prstGeom>
          <a:noFill/>
          <a:ln w="571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graphicFrame>
        <p:nvGraphicFramePr>
          <p:cNvPr id="28" name="Object 28"/>
          <p:cNvGraphicFramePr>
            <a:graphicFrameLocks noChangeAspect="1"/>
          </p:cNvGraphicFramePr>
          <p:nvPr>
            <p:extLst/>
          </p:nvPr>
        </p:nvGraphicFramePr>
        <p:xfrm>
          <a:off x="11264364" y="3086814"/>
          <a:ext cx="3347521" cy="2597542"/>
        </p:xfrm>
        <a:graphic>
          <a:graphicData uri="http://schemas.openxmlformats.org/presentationml/2006/ole">
            <mc:AlternateContent xmlns:mc="http://schemas.openxmlformats.org/markup-compatibility/2006">
              <mc:Choice xmlns:v="urn:schemas-microsoft-com:vml" Requires="v">
                <p:oleObj spid="_x0000_s81275" name="数式" r:id="rId14" imgW="850680" imgH="660240" progId="Equation.3">
                  <p:embed/>
                </p:oleObj>
              </mc:Choice>
              <mc:Fallback>
                <p:oleObj name="数式" r:id="rId14" imgW="850680" imgH="66024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264364" y="3086814"/>
                        <a:ext cx="3347521" cy="25975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31" name="テキスト ボックス 30"/>
              <p:cNvSpPr txBox="1"/>
              <p:nvPr/>
            </p:nvSpPr>
            <p:spPr>
              <a:xfrm>
                <a:off x="10096352" y="6061370"/>
                <a:ext cx="5566909" cy="8914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000" i="1">
                              <a:solidFill>
                                <a:srgbClr val="FF0000"/>
                              </a:solidFill>
                              <a:latin typeface="Cambria Math" panose="02040503050406030204" pitchFamily="18" charset="0"/>
                            </a:rPr>
                          </m:ctrlPr>
                        </m:sSubPr>
                        <m:e>
                          <m:r>
                            <a:rPr kumimoji="1" lang="en-US" altLang="ja-JP" sz="3000" i="1">
                              <a:solidFill>
                                <a:srgbClr val="FF0000"/>
                              </a:solidFill>
                              <a:latin typeface="Cambria Math" panose="02040503050406030204" pitchFamily="18" charset="0"/>
                            </a:rPr>
                            <m:t>𝐸</m:t>
                          </m:r>
                        </m:e>
                        <m:sub>
                          <m:r>
                            <m:rPr>
                              <m:sty m:val="p"/>
                            </m:rPr>
                            <a:rPr kumimoji="1" lang="en-US" altLang="ja-JP" sz="3000">
                              <a:solidFill>
                                <a:srgbClr val="FF0000"/>
                              </a:solidFill>
                              <a:latin typeface="Cambria Math" panose="02040503050406030204" pitchFamily="18" charset="0"/>
                            </a:rPr>
                            <m:t>typ</m:t>
                          </m:r>
                        </m:sub>
                      </m:sSub>
                      <m:r>
                        <a:rPr kumimoji="1" lang="en-US" altLang="ja-JP" sz="3000" i="1">
                          <a:solidFill>
                            <a:srgbClr val="FF0000"/>
                          </a:solidFill>
                          <a:latin typeface="Cambria Math" panose="02040503050406030204" pitchFamily="18" charset="0"/>
                        </a:rPr>
                        <m:t>=ℏ</m:t>
                      </m:r>
                      <m:sSub>
                        <m:sSubPr>
                          <m:ctrlPr>
                            <a:rPr kumimoji="1" lang="en-US" altLang="ja-JP" sz="3000" i="1">
                              <a:solidFill>
                                <a:srgbClr val="FF0000"/>
                              </a:solidFill>
                              <a:latin typeface="Cambria Math" panose="02040503050406030204" pitchFamily="18" charset="0"/>
                            </a:rPr>
                          </m:ctrlPr>
                        </m:sSubPr>
                        <m:e>
                          <m:r>
                            <a:rPr kumimoji="1" lang="en-US" altLang="ja-JP" sz="3000" i="1">
                              <a:solidFill>
                                <a:srgbClr val="FF0000"/>
                              </a:solidFill>
                              <a:latin typeface="Cambria Math" panose="02040503050406030204" pitchFamily="18" charset="0"/>
                            </a:rPr>
                            <m:t>𝜔</m:t>
                          </m:r>
                        </m:e>
                        <m:sub>
                          <m:r>
                            <m:rPr>
                              <m:sty m:val="p"/>
                            </m:rPr>
                            <a:rPr kumimoji="1" lang="en-US" altLang="ja-JP" sz="3000">
                              <a:solidFill>
                                <a:srgbClr val="FF0000"/>
                              </a:solidFill>
                              <a:latin typeface="Cambria Math" panose="02040503050406030204" pitchFamily="18" charset="0"/>
                            </a:rPr>
                            <m:t>c</m:t>
                          </m:r>
                        </m:sub>
                      </m:sSub>
                      <m:r>
                        <a:rPr kumimoji="1" lang="en-US" altLang="ja-JP" sz="3000" i="1">
                          <a:solidFill>
                            <a:srgbClr val="FF0000"/>
                          </a:solidFill>
                          <a:latin typeface="Cambria Math" panose="02040503050406030204" pitchFamily="18" charset="0"/>
                        </a:rPr>
                        <m:t>=1.7</m:t>
                      </m:r>
                      <m:d>
                        <m:dPr>
                          <m:ctrlPr>
                            <a:rPr kumimoji="1" lang="en-US" altLang="ja-JP" sz="3000" i="1">
                              <a:solidFill>
                                <a:srgbClr val="FF0000"/>
                              </a:solidFill>
                              <a:latin typeface="Cambria Math" panose="02040503050406030204" pitchFamily="18" charset="0"/>
                            </a:rPr>
                          </m:ctrlPr>
                        </m:dPr>
                        <m:e>
                          <m:f>
                            <m:fPr>
                              <m:ctrlPr>
                                <a:rPr kumimoji="1" lang="en-US" altLang="ja-JP" sz="3000" i="1">
                                  <a:solidFill>
                                    <a:srgbClr val="FF0000"/>
                                  </a:solidFill>
                                  <a:latin typeface="Cambria Math" panose="02040503050406030204" pitchFamily="18" charset="0"/>
                                </a:rPr>
                              </m:ctrlPr>
                            </m:fPr>
                            <m:num>
                              <m:r>
                                <a:rPr kumimoji="1" lang="en-US" altLang="ja-JP" sz="3000" i="1">
                                  <a:solidFill>
                                    <a:srgbClr val="FF0000"/>
                                  </a:solidFill>
                                  <a:latin typeface="Cambria Math" panose="02040503050406030204" pitchFamily="18" charset="0"/>
                                </a:rPr>
                                <m:t>𝐵</m:t>
                              </m:r>
                            </m:num>
                            <m:den>
                              <m:r>
                                <a:rPr kumimoji="1" lang="en-US" altLang="ja-JP" sz="3000" i="1">
                                  <a:solidFill>
                                    <a:srgbClr val="FF0000"/>
                                  </a:solidFill>
                                  <a:latin typeface="Cambria Math" panose="02040503050406030204" pitchFamily="18" charset="0"/>
                                </a:rPr>
                                <m:t>1</m:t>
                              </m:r>
                              <m:r>
                                <m:rPr>
                                  <m:sty m:val="p"/>
                                </m:rPr>
                                <a:rPr kumimoji="1" lang="en-US" altLang="ja-JP" sz="3000">
                                  <a:solidFill>
                                    <a:srgbClr val="FF0000"/>
                                  </a:solidFill>
                                  <a:latin typeface="Cambria Math" panose="02040503050406030204" pitchFamily="18" charset="0"/>
                                </a:rPr>
                                <m:t>G</m:t>
                              </m:r>
                            </m:den>
                          </m:f>
                        </m:e>
                      </m:d>
                      <m:sSup>
                        <m:sSupPr>
                          <m:ctrlPr>
                            <a:rPr lang="en-US" altLang="ja-JP" sz="3000" i="1">
                              <a:solidFill>
                                <a:srgbClr val="FF0000"/>
                              </a:solidFill>
                              <a:latin typeface="Cambria Math" panose="02040503050406030204" pitchFamily="18" charset="0"/>
                            </a:rPr>
                          </m:ctrlPr>
                        </m:sSupPr>
                        <m:e>
                          <m:d>
                            <m:dPr>
                              <m:ctrlPr>
                                <a:rPr lang="en-US" altLang="ja-JP" sz="3000" i="1">
                                  <a:solidFill>
                                    <a:srgbClr val="FF0000"/>
                                  </a:solidFill>
                                  <a:latin typeface="Cambria Math" panose="02040503050406030204" pitchFamily="18" charset="0"/>
                                </a:rPr>
                              </m:ctrlPr>
                            </m:dPr>
                            <m:e>
                              <m:f>
                                <m:fPr>
                                  <m:ctrlPr>
                                    <a:rPr lang="en-US" altLang="ja-JP" sz="3000" i="1">
                                      <a:solidFill>
                                        <a:srgbClr val="FF0000"/>
                                      </a:solidFill>
                                      <a:latin typeface="Cambria Math" panose="02040503050406030204" pitchFamily="18" charset="0"/>
                                    </a:rPr>
                                  </m:ctrlPr>
                                </m:fPr>
                                <m:num>
                                  <m:r>
                                    <a:rPr lang="en-US" altLang="ja-JP" sz="3000" i="1">
                                      <a:solidFill>
                                        <a:srgbClr val="FF0000"/>
                                      </a:solidFill>
                                      <a:latin typeface="Cambria Math" panose="02040503050406030204" pitchFamily="18" charset="0"/>
                                    </a:rPr>
                                    <m:t>𝛾</m:t>
                                  </m:r>
                                </m:num>
                                <m:den>
                                  <m:sSup>
                                    <m:sSupPr>
                                      <m:ctrlPr>
                                        <a:rPr lang="en-US" altLang="ja-JP" sz="3000" i="1">
                                          <a:solidFill>
                                            <a:srgbClr val="FF0000"/>
                                          </a:solidFill>
                                          <a:latin typeface="Cambria Math" panose="02040503050406030204" pitchFamily="18" charset="0"/>
                                        </a:rPr>
                                      </m:ctrlPr>
                                    </m:sSupPr>
                                    <m:e>
                                      <m:r>
                                        <a:rPr lang="en-US" altLang="ja-JP" sz="3000" i="1">
                                          <a:solidFill>
                                            <a:srgbClr val="FF0000"/>
                                          </a:solidFill>
                                          <a:latin typeface="Cambria Math" panose="02040503050406030204" pitchFamily="18" charset="0"/>
                                        </a:rPr>
                                        <m:t>10</m:t>
                                      </m:r>
                                    </m:e>
                                    <m:sup>
                                      <m:r>
                                        <a:rPr lang="en-US" altLang="ja-JP" sz="3000" i="1">
                                          <a:solidFill>
                                            <a:srgbClr val="FF0000"/>
                                          </a:solidFill>
                                          <a:latin typeface="Cambria Math" panose="02040503050406030204" pitchFamily="18" charset="0"/>
                                        </a:rPr>
                                        <m:t>4</m:t>
                                      </m:r>
                                    </m:sup>
                                  </m:sSup>
                                </m:den>
                              </m:f>
                            </m:e>
                          </m:d>
                        </m:e>
                        <m:sup>
                          <m:r>
                            <a:rPr lang="en-US" altLang="ja-JP" sz="3000" i="1">
                              <a:solidFill>
                                <a:srgbClr val="FF0000"/>
                              </a:solidFill>
                              <a:latin typeface="Cambria Math" panose="02040503050406030204" pitchFamily="18" charset="0"/>
                            </a:rPr>
                            <m:t>2</m:t>
                          </m:r>
                        </m:sup>
                      </m:sSup>
                      <m:r>
                        <m:rPr>
                          <m:sty m:val="p"/>
                        </m:rPr>
                        <a:rPr lang="en-US" altLang="ja-JP" sz="3000">
                          <a:solidFill>
                            <a:srgbClr val="FF0000"/>
                          </a:solidFill>
                          <a:latin typeface="Cambria Math" panose="02040503050406030204" pitchFamily="18" charset="0"/>
                        </a:rPr>
                        <m:t>eV</m:t>
                      </m:r>
                    </m:oMath>
                  </m:oMathPara>
                </a14:m>
                <a:endParaRPr kumimoji="1" lang="ja-JP" altLang="en-US" sz="3000" dirty="0">
                  <a:solidFill>
                    <a:srgbClr val="FF0000"/>
                  </a:solidFill>
                </a:endParaRPr>
              </a:p>
            </p:txBody>
          </p:sp>
        </mc:Choice>
        <mc:Fallback xmlns="">
          <p:sp>
            <p:nvSpPr>
              <p:cNvPr id="31" name="テキスト ボックス 30"/>
              <p:cNvSpPr txBox="1">
                <a:spLocks noRot="1" noChangeAspect="1" noMove="1" noResize="1" noEditPoints="1" noAdjustHandles="1" noChangeArrowheads="1" noChangeShapeType="1" noTextEdit="1"/>
              </p:cNvSpPr>
              <p:nvPr/>
            </p:nvSpPr>
            <p:spPr>
              <a:xfrm>
                <a:off x="5206999" y="4041537"/>
                <a:ext cx="3718261" cy="594202"/>
              </a:xfrm>
              <a:prstGeom prst="rect">
                <a:avLst/>
              </a:prstGeom>
              <a:blipFill rotWithShape="0">
                <a:blip r:embed="rId16"/>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1122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par>
                          <p:cTn id="9" fill="hold">
                            <p:stCondLst>
                              <p:cond delay="0"/>
                            </p:stCondLst>
                            <p:childTnLst>
                              <p:par>
                                <p:cTn id="10" presetID="2" presetClass="entr" presetSubtype="8"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grpId="1" nodeType="clickEffect">
                                  <p:stCondLst>
                                    <p:cond delay="0"/>
                                  </p:stCondLst>
                                  <p:childTnLst>
                                    <p:animMotion origin="layout" path="M -2.36111E-6 -5.04708E-7 C 0.01207 0.00756 0.02422 0.01528 0.03637 0.02099 C 0.04861 0.02686 0.06103 0.03442 0.07292 0.03519 C 0.0849 0.03581 0.0974 0.02933 0.10816 0.02593 C 0.11901 0.02238 0.12995 0.0196 0.13828 0.01405 C 0.14662 0.00849 0.15252 0.00062 0.15851 -0.00695 " pathEditMode="relative" rAng="0" ptsTypes="AAAAAA">
                                      <p:cBhvr>
                                        <p:cTn id="17" dur="5000" fill="hold"/>
                                        <p:tgtEl>
                                          <p:spTgt spid="24"/>
                                        </p:tgtEl>
                                        <p:attrNameLst>
                                          <p:attrName>ppt_x</p:attrName>
                                          <p:attrName>ppt_y</p:attrName>
                                        </p:attrNameLst>
                                      </p:cBhvr>
                                      <p:rCtr x="7925" y="1405"/>
                                    </p:animMotion>
                                  </p:childTnLst>
                                </p:cTn>
                              </p:par>
                              <p:par>
                                <p:cTn id="18" presetID="63" presetClass="path" presetSubtype="0" accel="50000" decel="50000" fill="hold" grpId="1" nodeType="withEffect">
                                  <p:stCondLst>
                                    <p:cond delay="0"/>
                                  </p:stCondLst>
                                  <p:childTnLst>
                                    <p:animMotion origin="layout" path="M 2.82626E-6 -1.84971E-6 L 0.27606 -1.84971E-6 " pathEditMode="relative" rAng="0" ptsTypes="AA">
                                      <p:cBhvr>
                                        <p:cTn id="19" dur="5000" fill="hold"/>
                                        <p:tgtEl>
                                          <p:spTgt spid="25"/>
                                        </p:tgtEl>
                                        <p:attrNameLst>
                                          <p:attrName>ppt_x</p:attrName>
                                          <p:attrName>ppt_y</p:attrName>
                                        </p:attrNameLst>
                                      </p:cBhvr>
                                      <p:rCtr x="13803" y="0"/>
                                    </p:animMotion>
                                  </p:child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grpId="2" nodeType="clickEffect">
                                  <p:stCondLst>
                                    <p:cond delay="0"/>
                                  </p:stCondLst>
                                  <p:childTnLst>
                                    <p:animMotion origin="layout" path="M 0.27604 1.11022E-16 L 0.6052 -0.01157 " pathEditMode="relative" rAng="0" ptsTypes="AA">
                                      <p:cBhvr>
                                        <p:cTn id="26" dur="5000" fill="hold"/>
                                        <p:tgtEl>
                                          <p:spTgt spid="25"/>
                                        </p:tgtEl>
                                        <p:attrNameLst>
                                          <p:attrName>ppt_x</p:attrName>
                                          <p:attrName>ppt_y</p:attrName>
                                        </p:attrNameLst>
                                      </p:cBhvr>
                                      <p:rCtr x="16458" y="-579"/>
                                    </p:animMotion>
                                  </p:childTnLst>
                                </p:cTn>
                              </p:par>
                              <p:par>
                                <p:cTn id="27" presetID="63" presetClass="path" presetSubtype="0" accel="50000" decel="50000" fill="hold" grpId="1" nodeType="withEffect">
                                  <p:stCondLst>
                                    <p:cond delay="0"/>
                                  </p:stCondLst>
                                  <p:childTnLst>
                                    <p:animMotion origin="layout" path="M -3.61111E-6 1.11022E-16 L 0.32049 -0.00509 " pathEditMode="relative" rAng="0" ptsTypes="AA">
                                      <p:cBhvr>
                                        <p:cTn id="28" dur="5000" fill="hold"/>
                                        <p:tgtEl>
                                          <p:spTgt spid="26"/>
                                        </p:tgtEl>
                                        <p:attrNameLst>
                                          <p:attrName>ppt_x</p:attrName>
                                          <p:attrName>ppt_y</p:attrName>
                                        </p:attrNameLst>
                                      </p:cBhvr>
                                      <p:rCtr x="16024" y="-255"/>
                                    </p:animMotion>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0-#ppt_w/2"/>
                                          </p:val>
                                        </p:tav>
                                        <p:tav tm="100000">
                                          <p:val>
                                            <p:strVal val="#ppt_x"/>
                                          </p:val>
                                        </p:tav>
                                      </p:tavLst>
                                    </p:anim>
                                    <p:anim calcmode="lin" valueType="num">
                                      <p:cBhvr additive="base">
                                        <p:cTn id="37"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fill="hold"/>
                                        <p:tgtEl>
                                          <p:spTgt spid="31"/>
                                        </p:tgtEl>
                                        <p:attrNameLst>
                                          <p:attrName>ppt_x</p:attrName>
                                        </p:attrNameLst>
                                      </p:cBhvr>
                                      <p:tavLst>
                                        <p:tav tm="0">
                                          <p:val>
                                            <p:strVal val="#ppt_x"/>
                                          </p:val>
                                        </p:tav>
                                        <p:tav tm="100000">
                                          <p:val>
                                            <p:strVal val="#ppt_x"/>
                                          </p:val>
                                        </p:tav>
                                      </p:tavLst>
                                    </p:anim>
                                    <p:anim calcmode="lin" valueType="num">
                                      <p:cBhvr additive="base">
                                        <p:cTn id="4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5" grpId="2" animBg="1"/>
      <p:bldP spid="26" grpId="0" animBg="1"/>
      <p:bldP spid="26" grpId="1" animBg="1"/>
      <p:bldP spid="27" grpId="0" animBg="1"/>
      <p:bldP spid="3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電子がベキ分布している場合</a:t>
            </a:r>
            <a:endParaRPr kumimoji="1" lang="ja-JP" altLang="en-US" dirty="0"/>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3711" y="2809088"/>
            <a:ext cx="10799683" cy="6461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ct 4"/>
          <p:cNvGraphicFramePr>
            <a:graphicFrameLocks noChangeAspect="1"/>
          </p:cNvGraphicFramePr>
          <p:nvPr>
            <p:extLst/>
          </p:nvPr>
        </p:nvGraphicFramePr>
        <p:xfrm>
          <a:off x="11984393" y="7561329"/>
          <a:ext cx="4018930" cy="1247582"/>
        </p:xfrm>
        <a:graphic>
          <a:graphicData uri="http://schemas.openxmlformats.org/presentationml/2006/ole">
            <mc:AlternateContent xmlns:mc="http://schemas.openxmlformats.org/markup-compatibility/2006">
              <mc:Choice xmlns:v="urn:schemas-microsoft-com:vml" Requires="v">
                <p:oleObj spid="_x0000_s82227" name="数式" r:id="rId4" imgW="736560" imgH="228600" progId="Equation.3">
                  <p:embed/>
                </p:oleObj>
              </mc:Choice>
              <mc:Fallback>
                <p:oleObj name="数式" r:id="rId4" imgW="73656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84393" y="7561329"/>
                        <a:ext cx="4018930" cy="1247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 name="Object 5"/>
          <p:cNvGraphicFramePr>
            <a:graphicFrameLocks noChangeAspect="1"/>
          </p:cNvGraphicFramePr>
          <p:nvPr>
            <p:extLst/>
          </p:nvPr>
        </p:nvGraphicFramePr>
        <p:xfrm>
          <a:off x="9391612" y="3292407"/>
          <a:ext cx="3240382" cy="1283295"/>
        </p:xfrm>
        <a:graphic>
          <a:graphicData uri="http://schemas.openxmlformats.org/presentationml/2006/ole">
            <mc:AlternateContent xmlns:mc="http://schemas.openxmlformats.org/markup-compatibility/2006">
              <mc:Choice xmlns:v="urn:schemas-microsoft-com:vml" Requires="v">
                <p:oleObj spid="_x0000_s82228" name="数式" r:id="rId6" imgW="672840" imgH="266400" progId="Equation.3">
                  <p:embed/>
                </p:oleObj>
              </mc:Choice>
              <mc:Fallback>
                <p:oleObj name="数式" r:id="rId6" imgW="672840" imgH="266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91612" y="3292407"/>
                        <a:ext cx="3240382" cy="12832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6"/>
          <p:cNvGraphicFramePr>
            <a:graphicFrameLocks noChangeAspect="1"/>
          </p:cNvGraphicFramePr>
          <p:nvPr>
            <p:extLst/>
          </p:nvPr>
        </p:nvGraphicFramePr>
        <p:xfrm>
          <a:off x="3560832" y="3142411"/>
          <a:ext cx="1907086" cy="1178538"/>
        </p:xfrm>
        <a:graphic>
          <a:graphicData uri="http://schemas.openxmlformats.org/presentationml/2006/ole">
            <mc:AlternateContent xmlns:mc="http://schemas.openxmlformats.org/markup-compatibility/2006">
              <mc:Choice xmlns:v="urn:schemas-microsoft-com:vml" Requires="v">
                <p:oleObj spid="_x0000_s82229" name="数式" r:id="rId8" imgW="431640" imgH="266400" progId="Equation.3">
                  <p:embed/>
                </p:oleObj>
              </mc:Choice>
              <mc:Fallback>
                <p:oleObj name="数式" r:id="rId8" imgW="431640" imgH="266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0832" y="3142411"/>
                        <a:ext cx="1907086" cy="1178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Line 7"/>
          <p:cNvSpPr>
            <a:spLocks noChangeShapeType="1"/>
          </p:cNvSpPr>
          <p:nvPr/>
        </p:nvSpPr>
        <p:spPr bwMode="auto">
          <a:xfrm>
            <a:off x="3127512" y="9613649"/>
            <a:ext cx="11773463" cy="0"/>
          </a:xfrm>
          <a:prstGeom prst="line">
            <a:avLst/>
          </a:prstGeom>
          <a:noFill/>
          <a:ln w="50800">
            <a:solidFill>
              <a:schemeClr val="tx1"/>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graphicFrame>
        <p:nvGraphicFramePr>
          <p:cNvPr id="8" name="Object 8"/>
          <p:cNvGraphicFramePr>
            <a:graphicFrameLocks noChangeAspect="1"/>
          </p:cNvGraphicFramePr>
          <p:nvPr>
            <p:extLst/>
          </p:nvPr>
        </p:nvGraphicFramePr>
        <p:xfrm>
          <a:off x="15115254" y="9073190"/>
          <a:ext cx="673791" cy="983304"/>
        </p:xfrm>
        <a:graphic>
          <a:graphicData uri="http://schemas.openxmlformats.org/presentationml/2006/ole">
            <mc:AlternateContent xmlns:mc="http://schemas.openxmlformats.org/markup-compatibility/2006">
              <mc:Choice xmlns:v="urn:schemas-microsoft-com:vml" Requires="v">
                <p:oleObj spid="_x0000_s82230" name="数式" r:id="rId10" imgW="164880" imgH="241200" progId="Equation.3">
                  <p:embed/>
                </p:oleObj>
              </mc:Choice>
              <mc:Fallback>
                <p:oleObj name="数式" r:id="rId10" imgW="164880" imgH="241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115254" y="9073190"/>
                        <a:ext cx="673791" cy="9833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Line 9"/>
          <p:cNvSpPr>
            <a:spLocks noChangeShapeType="1"/>
          </p:cNvSpPr>
          <p:nvPr/>
        </p:nvSpPr>
        <p:spPr bwMode="auto">
          <a:xfrm flipH="1" flipV="1">
            <a:off x="3020370" y="2054348"/>
            <a:ext cx="107140" cy="7559301"/>
          </a:xfrm>
          <a:prstGeom prst="line">
            <a:avLst/>
          </a:prstGeom>
          <a:noFill/>
          <a:ln w="50800">
            <a:solidFill>
              <a:schemeClr val="tx1"/>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graphicFrame>
        <p:nvGraphicFramePr>
          <p:cNvPr id="10" name="Object 10"/>
          <p:cNvGraphicFramePr>
            <a:graphicFrameLocks noChangeAspect="1"/>
          </p:cNvGraphicFramePr>
          <p:nvPr>
            <p:extLst/>
          </p:nvPr>
        </p:nvGraphicFramePr>
        <p:xfrm>
          <a:off x="3234650" y="1621028"/>
          <a:ext cx="1623762" cy="964257"/>
        </p:xfrm>
        <a:graphic>
          <a:graphicData uri="http://schemas.openxmlformats.org/presentationml/2006/ole">
            <mc:AlternateContent xmlns:mc="http://schemas.openxmlformats.org/markup-compatibility/2006">
              <mc:Choice xmlns:v="urn:schemas-microsoft-com:vml" Requires="v">
                <p:oleObj spid="_x0000_s82231" name="数式" r:id="rId12" imgW="406080" imgH="241200" progId="Equation.3">
                  <p:embed/>
                </p:oleObj>
              </mc:Choice>
              <mc:Fallback>
                <p:oleObj name="数式" r:id="rId12" imgW="406080" imgH="2412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34650" y="1621028"/>
                        <a:ext cx="1623762" cy="9642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1" name="テキスト ボックス 10"/>
              <p:cNvSpPr txBox="1"/>
              <p:nvPr/>
            </p:nvSpPr>
            <p:spPr>
              <a:xfrm>
                <a:off x="14731276" y="1198645"/>
                <a:ext cx="2544093" cy="7888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𝑑𝐸</m:t>
                          </m:r>
                        </m:num>
                        <m:den>
                          <m:r>
                            <a:rPr kumimoji="1" lang="en-US" altLang="ja-JP" sz="2700" i="1">
                              <a:latin typeface="Cambria Math" panose="02040503050406030204" pitchFamily="18" charset="0"/>
                            </a:rPr>
                            <m:t>𝑑𝑡</m:t>
                          </m:r>
                        </m:den>
                      </m:f>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4</m:t>
                          </m:r>
                        </m:num>
                        <m:den>
                          <m:r>
                            <a:rPr kumimoji="1" lang="en-US" altLang="ja-JP" sz="2700" i="1">
                              <a:latin typeface="Cambria Math" panose="02040503050406030204" pitchFamily="18" charset="0"/>
                            </a:rPr>
                            <m:t>3</m:t>
                          </m:r>
                        </m:den>
                      </m:f>
                      <m:r>
                        <a:rPr kumimoji="1" lang="en-US" altLang="ja-JP" sz="2700" i="1">
                          <a:latin typeface="Cambria Math" panose="02040503050406030204" pitchFamily="18" charset="0"/>
                        </a:rPr>
                        <m:t>𝑐</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𝜎</m:t>
                          </m:r>
                        </m:e>
                        <m:sub>
                          <m:r>
                            <m:rPr>
                              <m:sty m:val="p"/>
                            </m:rPr>
                            <a:rPr kumimoji="1" lang="en-US" altLang="ja-JP" sz="2700">
                              <a:latin typeface="Cambria Math" panose="02040503050406030204" pitchFamily="18" charset="0"/>
                            </a:rPr>
                            <m:t>T</m:t>
                          </m:r>
                        </m:sub>
                      </m:sSub>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𝑈</m:t>
                          </m:r>
                        </m:e>
                        <m:sub>
                          <m:r>
                            <a:rPr kumimoji="1" lang="en-US" altLang="ja-JP" sz="2700" i="1">
                              <a:latin typeface="Cambria Math" panose="02040503050406030204" pitchFamily="18" charset="0"/>
                            </a:rPr>
                            <m:t>𝐵</m:t>
                          </m:r>
                        </m:sub>
                      </m:sSub>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𝛾</m:t>
                          </m:r>
                        </m:e>
                        <m:sup>
                          <m:r>
                            <a:rPr kumimoji="1" lang="en-US" altLang="ja-JP" sz="2700" i="1">
                              <a:latin typeface="Cambria Math" panose="02040503050406030204" pitchFamily="18" charset="0"/>
                            </a:rPr>
                            <m:t>2</m:t>
                          </m:r>
                        </m:sup>
                      </m:sSup>
                    </m:oMath>
                  </m:oMathPara>
                </a14:m>
                <a:endParaRPr kumimoji="1" lang="ja-JP" altLang="en-US" sz="2700"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14731276" y="1198645"/>
                <a:ext cx="2544093" cy="788870"/>
              </a:xfrm>
              <a:prstGeom prst="rect">
                <a:avLst/>
              </a:prstGeom>
              <a:blipFill rotWithShape="0">
                <a:blip r:embed="rId14"/>
                <a:stretch>
                  <a:fillRect/>
                </a:stretch>
              </a:blipFill>
            </p:spPr>
            <p:txBody>
              <a:bodyPr/>
              <a:lstStyle/>
              <a:p>
                <a:r>
                  <a:rPr lang="ja-JP" altLang="en-US">
                    <a:noFill/>
                  </a:rPr>
                  <a:t> </a:t>
                </a:r>
              </a:p>
            </p:txBody>
          </p:sp>
        </mc:Fallback>
      </mc:AlternateContent>
      <p:cxnSp>
        <p:nvCxnSpPr>
          <p:cNvPr id="12" name="直線矢印コネクタ 11"/>
          <p:cNvCxnSpPr/>
          <p:nvPr/>
        </p:nvCxnSpPr>
        <p:spPr bwMode="auto">
          <a:xfrm flipV="1">
            <a:off x="13928562" y="1470914"/>
            <a:ext cx="0" cy="284794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線矢印コネクタ 12"/>
          <p:cNvCxnSpPr/>
          <p:nvPr/>
        </p:nvCxnSpPr>
        <p:spPr bwMode="auto">
          <a:xfrm>
            <a:off x="13928562" y="4318854"/>
            <a:ext cx="3400754"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4" name="テキスト ボックス 13"/>
              <p:cNvSpPr txBox="1"/>
              <p:nvPr/>
            </p:nvSpPr>
            <p:spPr>
              <a:xfrm>
                <a:off x="11850517" y="439593"/>
                <a:ext cx="2165978" cy="1296702"/>
              </a:xfrm>
              <a:prstGeom prst="rect">
                <a:avLst/>
              </a:prstGeom>
              <a:noFill/>
            </p:spPr>
            <p:txBody>
              <a:bodyPr wrap="none" rtlCol="0">
                <a:spAutoFit/>
              </a:bodyPr>
              <a:lstStyle/>
              <a:p>
                <a:r>
                  <a:rPr kumimoji="1" lang="en-US" altLang="ja-JP" sz="2700" dirty="0"/>
                  <a:t>Emissivity</a:t>
                </a:r>
              </a:p>
              <a:p>
                <a:pPr/>
                <a14:m>
                  <m:oMathPara xmlns:m="http://schemas.openxmlformats.org/officeDocument/2006/math">
                    <m:oMathParaPr>
                      <m:jc m:val="centerGroup"/>
                    </m:oMathParaPr>
                    <m:oMath xmlns:m="http://schemas.openxmlformats.org/officeDocument/2006/math">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𝑑𝐸</m:t>
                          </m:r>
                        </m:num>
                        <m:den>
                          <m:r>
                            <a:rPr kumimoji="1" lang="en-US" altLang="ja-JP" sz="2700" i="1">
                              <a:latin typeface="Cambria Math" panose="02040503050406030204" pitchFamily="18" charset="0"/>
                            </a:rPr>
                            <m:t>𝑑𝑡𝑑</m:t>
                          </m:r>
                          <m:r>
                            <a:rPr kumimoji="1" lang="en-US" altLang="ja-JP" sz="2700" i="1">
                              <a:latin typeface="Cambria Math" panose="02040503050406030204" pitchFamily="18" charset="0"/>
                            </a:rPr>
                            <m:t>𝜀</m:t>
                          </m:r>
                          <m:r>
                            <a:rPr kumimoji="1" lang="en-US" altLang="ja-JP" sz="2700" i="1">
                              <a:latin typeface="Cambria Math" panose="02040503050406030204" pitchFamily="18" charset="0"/>
                            </a:rPr>
                            <m:t>𝑑</m:t>
                          </m:r>
                          <m:r>
                            <m:rPr>
                              <m:sty m:val="p"/>
                            </m:rPr>
                            <a:rPr kumimoji="1" lang="en-US" altLang="ja-JP" sz="2700">
                              <a:latin typeface="Cambria Math" panose="02040503050406030204" pitchFamily="18" charset="0"/>
                            </a:rPr>
                            <m:t>Ω</m:t>
                          </m:r>
                        </m:den>
                      </m:f>
                    </m:oMath>
                  </m:oMathPara>
                </a14:m>
                <a:endParaRPr kumimoji="1" lang="ja-JP" altLang="en-US" sz="2700"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11850517" y="439593"/>
                <a:ext cx="2165978" cy="1296702"/>
              </a:xfrm>
              <a:prstGeom prst="rect">
                <a:avLst/>
              </a:prstGeom>
              <a:blipFill rotWithShape="0">
                <a:blip r:embed="rId15"/>
                <a:stretch>
                  <a:fillRect l="-5352" t="-4225"/>
                </a:stretch>
              </a:blipFill>
            </p:spPr>
            <p:txBody>
              <a:bodyPr/>
              <a:lstStyle/>
              <a:p>
                <a:r>
                  <a:rPr lang="ja-JP" altLang="en-US">
                    <a:noFill/>
                  </a:rPr>
                  <a:t> </a:t>
                </a:r>
              </a:p>
            </p:txBody>
          </p:sp>
        </mc:Fallback>
      </mc:AlternateContent>
      <p:sp>
        <p:nvSpPr>
          <p:cNvPr id="15" name="フリーフォーム 14"/>
          <p:cNvSpPr/>
          <p:nvPr/>
        </p:nvSpPr>
        <p:spPr bwMode="auto">
          <a:xfrm>
            <a:off x="14544587" y="2445508"/>
            <a:ext cx="1371388" cy="1765351"/>
          </a:xfrm>
          <a:custGeom>
            <a:avLst/>
            <a:gdLst>
              <a:gd name="connsiteX0" fmla="*/ 0 w 914400"/>
              <a:gd name="connsiteY0" fmla="*/ 1154222 h 1177082"/>
              <a:gd name="connsiteX1" fmla="*/ 678180 w 914400"/>
              <a:gd name="connsiteY1" fmla="*/ 87422 h 1177082"/>
              <a:gd name="connsiteX2" fmla="*/ 853440 w 914400"/>
              <a:gd name="connsiteY2" fmla="*/ 186482 h 1177082"/>
              <a:gd name="connsiteX3" fmla="*/ 914400 w 914400"/>
              <a:gd name="connsiteY3" fmla="*/ 1177082 h 1177082"/>
            </a:gdLst>
            <a:ahLst/>
            <a:cxnLst>
              <a:cxn ang="0">
                <a:pos x="connsiteX0" y="connsiteY0"/>
              </a:cxn>
              <a:cxn ang="0">
                <a:pos x="connsiteX1" y="connsiteY1"/>
              </a:cxn>
              <a:cxn ang="0">
                <a:pos x="connsiteX2" y="connsiteY2"/>
              </a:cxn>
              <a:cxn ang="0">
                <a:pos x="connsiteX3" y="connsiteY3"/>
              </a:cxn>
            </a:cxnLst>
            <a:rect l="l" t="t" r="r" b="b"/>
            <a:pathLst>
              <a:path w="914400" h="1177082">
                <a:moveTo>
                  <a:pt x="0" y="1154222"/>
                </a:moveTo>
                <a:cubicBezTo>
                  <a:pt x="267970" y="701467"/>
                  <a:pt x="535940" y="248712"/>
                  <a:pt x="678180" y="87422"/>
                </a:cubicBezTo>
                <a:cubicBezTo>
                  <a:pt x="820420" y="-73868"/>
                  <a:pt x="814070" y="4872"/>
                  <a:pt x="853440" y="186482"/>
                </a:cubicBezTo>
                <a:cubicBezTo>
                  <a:pt x="892810" y="368092"/>
                  <a:pt x="903605" y="772587"/>
                  <a:pt x="914400" y="1177082"/>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cxnSp>
        <p:nvCxnSpPr>
          <p:cNvPr id="16" name="直線コネクタ 15"/>
          <p:cNvCxnSpPr/>
          <p:nvPr/>
        </p:nvCxnSpPr>
        <p:spPr bwMode="auto">
          <a:xfrm>
            <a:off x="15709385" y="2445508"/>
            <a:ext cx="0" cy="1873346"/>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7" name="テキスト ボックス 16"/>
              <p:cNvSpPr txBox="1"/>
              <p:nvPr/>
            </p:nvSpPr>
            <p:spPr>
              <a:xfrm>
                <a:off x="15439397" y="4400820"/>
                <a:ext cx="2008755" cy="4537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𝜀</m:t>
                          </m:r>
                        </m:e>
                        <m:sub>
                          <m:r>
                            <m:rPr>
                              <m:sty m:val="p"/>
                            </m:rPr>
                            <a:rPr kumimoji="1" lang="en-US" altLang="ja-JP" sz="2700" i="1">
                              <a:latin typeface="Cambria Math" panose="02040503050406030204" pitchFamily="18" charset="0"/>
                            </a:rPr>
                            <m:t>typ</m:t>
                          </m:r>
                        </m:sub>
                      </m:sSub>
                      <m:r>
                        <a:rPr kumimoji="1" lang="en-US" altLang="ja-JP" sz="2700" i="1">
                          <a:latin typeface="Cambria Math" panose="02040503050406030204" pitchFamily="18" charset="0"/>
                        </a:rPr>
                        <m:t>=ℏ</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𝜔</m:t>
                          </m:r>
                        </m:e>
                        <m:sub>
                          <m:r>
                            <m:rPr>
                              <m:sty m:val="p"/>
                            </m:rPr>
                            <a:rPr kumimoji="1" lang="en-US" altLang="ja-JP" sz="2700" i="1">
                              <a:latin typeface="Cambria Math" panose="02040503050406030204" pitchFamily="18" charset="0"/>
                            </a:rPr>
                            <m:t>typ</m:t>
                          </m:r>
                        </m:sub>
                      </m:sSub>
                    </m:oMath>
                  </m:oMathPara>
                </a14:m>
                <a:endParaRPr kumimoji="1" lang="ja-JP" altLang="en-US" sz="2700" dirty="0"/>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15439397" y="4400820"/>
                <a:ext cx="2008755" cy="453714"/>
              </a:xfrm>
              <a:prstGeom prst="rect">
                <a:avLst/>
              </a:prstGeom>
              <a:blipFill rotWithShape="0">
                <a:blip r:embed="rId16"/>
                <a:stretch>
                  <a:fillRect b="-1351"/>
                </a:stretch>
              </a:blipFill>
            </p:spPr>
            <p:txBody>
              <a:bodyPr/>
              <a:lstStyle/>
              <a:p>
                <a:r>
                  <a:rPr lang="ja-JP" altLang="en-US">
                    <a:noFill/>
                  </a:rPr>
                  <a:t> </a:t>
                </a:r>
              </a:p>
            </p:txBody>
          </p:sp>
        </mc:Fallback>
      </mc:AlternateContent>
      <p:cxnSp>
        <p:nvCxnSpPr>
          <p:cNvPr id="18" name="直線コネクタ 17"/>
          <p:cNvCxnSpPr/>
          <p:nvPr/>
        </p:nvCxnSpPr>
        <p:spPr bwMode="auto">
          <a:xfrm flipH="1">
            <a:off x="13928560" y="2469806"/>
            <a:ext cx="1780825" cy="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9" name="テキスト ボックス 18"/>
              <p:cNvSpPr txBox="1"/>
              <p:nvPr/>
            </p:nvSpPr>
            <p:spPr>
              <a:xfrm>
                <a:off x="12321738" y="2025200"/>
                <a:ext cx="1570302" cy="9108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1</m:t>
                          </m:r>
                        </m:num>
                        <m:den>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4</m:t>
                              </m:r>
                              <m:r>
                                <a:rPr kumimoji="1" lang="en-US" altLang="ja-JP" sz="2700" i="1">
                                  <a:latin typeface="Cambria Math" panose="02040503050406030204" pitchFamily="18" charset="0"/>
                                </a:rPr>
                                <m:t>𝜋𝜀</m:t>
                              </m:r>
                            </m:e>
                            <m:sub>
                              <m:r>
                                <m:rPr>
                                  <m:sty m:val="p"/>
                                </m:rPr>
                                <a:rPr kumimoji="1" lang="en-US" altLang="ja-JP" sz="2700" i="1">
                                  <a:latin typeface="Cambria Math" panose="02040503050406030204" pitchFamily="18" charset="0"/>
                                </a:rPr>
                                <m:t>typ</m:t>
                              </m:r>
                            </m:sub>
                          </m:sSub>
                        </m:den>
                      </m:f>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𝑑𝐸</m:t>
                          </m:r>
                        </m:num>
                        <m:den>
                          <m:r>
                            <a:rPr kumimoji="1" lang="en-US" altLang="ja-JP" sz="2700" i="1">
                              <a:latin typeface="Cambria Math" panose="02040503050406030204" pitchFamily="18" charset="0"/>
                            </a:rPr>
                            <m:t>𝑑𝑡</m:t>
                          </m:r>
                        </m:den>
                      </m:f>
                    </m:oMath>
                  </m:oMathPara>
                </a14:m>
                <a:endParaRPr kumimoji="1" lang="ja-JP" altLang="en-US" sz="2700" dirty="0"/>
              </a:p>
            </p:txBody>
          </p:sp>
        </mc:Choice>
        <mc:Fallback xmlns="">
          <p:sp>
            <p:nvSpPr>
              <p:cNvPr id="19" name="テキスト ボックス 18"/>
              <p:cNvSpPr txBox="1">
                <a:spLocks noRot="1" noChangeAspect="1" noMove="1" noResize="1" noEditPoints="1" noAdjustHandles="1" noChangeArrowheads="1" noChangeShapeType="1" noTextEdit="1"/>
              </p:cNvSpPr>
              <p:nvPr/>
            </p:nvSpPr>
            <p:spPr>
              <a:xfrm>
                <a:off x="12321738" y="2025200"/>
                <a:ext cx="1570302" cy="910890"/>
              </a:xfrm>
              <a:prstGeom prst="rect">
                <a:avLst/>
              </a:prstGeom>
              <a:blipFill rotWithShape="0">
                <a:blip r:embed="rId17"/>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0089246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逆コンプトン散乱</a:t>
            </a:r>
            <a:endParaRPr kumimoji="1" lang="ja-JP" altLang="en-US" dirty="0"/>
          </a:p>
        </p:txBody>
      </p:sp>
      <p:cxnSp>
        <p:nvCxnSpPr>
          <p:cNvPr id="4" name="直線矢印コネクタ 3"/>
          <p:cNvCxnSpPr/>
          <p:nvPr/>
        </p:nvCxnSpPr>
        <p:spPr bwMode="auto">
          <a:xfrm flipV="1">
            <a:off x="3042264" y="1752608"/>
            <a:ext cx="2537890" cy="107995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円/楕円 4"/>
          <p:cNvSpPr/>
          <p:nvPr/>
        </p:nvSpPr>
        <p:spPr bwMode="auto">
          <a:xfrm>
            <a:off x="2772275" y="2562573"/>
            <a:ext cx="539977" cy="539977"/>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mc:AlternateContent xmlns:mc="http://schemas.openxmlformats.org/markup-compatibility/2006" xmlns:a14="http://schemas.microsoft.com/office/drawing/2010/main">
        <mc:Choice Requires="a14">
          <p:sp>
            <p:nvSpPr>
              <p:cNvPr id="6" name="テキスト ボックス 5"/>
              <p:cNvSpPr txBox="1"/>
              <p:nvPr/>
            </p:nvSpPr>
            <p:spPr>
              <a:xfrm>
                <a:off x="2888544" y="2084867"/>
                <a:ext cx="305853"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𝛾</m:t>
                      </m:r>
                    </m:oMath>
                  </m:oMathPara>
                </a14:m>
                <a:endParaRPr kumimoji="1" lang="ja-JP" altLang="en-US" sz="27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401052" y="1390126"/>
                <a:ext cx="204992" cy="276999"/>
              </a:xfrm>
              <a:prstGeom prst="rect">
                <a:avLst/>
              </a:prstGeom>
              <a:blipFill rotWithShape="0">
                <a:blip r:embed="rId2"/>
                <a:stretch>
                  <a:fillRect l="-24242" r="-18182" b="-28889"/>
                </a:stretch>
              </a:blipFill>
            </p:spPr>
            <p:txBody>
              <a:bodyPr/>
              <a:lstStyle/>
              <a:p>
                <a:r>
                  <a:rPr lang="ja-JP" altLang="en-US">
                    <a:noFill/>
                  </a:rPr>
                  <a:t> </a:t>
                </a:r>
              </a:p>
            </p:txBody>
          </p:sp>
        </mc:Fallback>
      </mc:AlternateContent>
      <p:cxnSp>
        <p:nvCxnSpPr>
          <p:cNvPr id="8" name="直線矢印コネクタ 7"/>
          <p:cNvCxnSpPr/>
          <p:nvPr/>
        </p:nvCxnSpPr>
        <p:spPr bwMode="auto">
          <a:xfrm flipH="1" flipV="1">
            <a:off x="3312252" y="3029829"/>
            <a:ext cx="1943916" cy="1584655"/>
          </a:xfrm>
          <a:prstGeom prst="straightConnector1">
            <a:avLst/>
          </a:prstGeom>
          <a:solidFill>
            <a:schemeClr val="accent1"/>
          </a:solidFill>
          <a:ln w="19050" cap="flat" cmpd="sng" algn="ctr">
            <a:solidFill>
              <a:srgbClr val="3333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0" name="テキスト ボックス 9"/>
              <p:cNvSpPr txBox="1"/>
              <p:nvPr/>
            </p:nvSpPr>
            <p:spPr>
              <a:xfrm>
                <a:off x="2193455" y="4512447"/>
                <a:ext cx="3193759" cy="507831"/>
              </a:xfrm>
              <a:prstGeom prst="rect">
                <a:avLst/>
              </a:prstGeom>
              <a:noFill/>
            </p:spPr>
            <p:txBody>
              <a:bodyPr wrap="none" rtlCol="0">
                <a:spAutoFit/>
              </a:bodyPr>
              <a:lstStyle/>
              <a:p>
                <a:r>
                  <a:rPr kumimoji="1" lang="ja-JP" altLang="en-US" sz="2700" dirty="0" smtClean="0"/>
                  <a:t>光子のエネルギー</a:t>
                </a:r>
                <a:r>
                  <a:rPr kumimoji="1" lang="en-US" altLang="ja-JP" sz="2700" dirty="0" smtClean="0"/>
                  <a:t> </a:t>
                </a:r>
                <a14:m>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𝜀</m:t>
                        </m:r>
                      </m:e>
                      <m:sub>
                        <m:r>
                          <a:rPr kumimoji="1" lang="en-US" altLang="ja-JP" sz="2700" i="1">
                            <a:latin typeface="Cambria Math" panose="02040503050406030204" pitchFamily="18" charset="0"/>
                          </a:rPr>
                          <m:t>0</m:t>
                        </m:r>
                      </m:sub>
                    </m:sSub>
                  </m:oMath>
                </a14:m>
                <a:endParaRPr kumimoji="1" lang="ja-JP" altLang="en-US" sz="2700"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2193455" y="4512447"/>
                <a:ext cx="3193759" cy="507831"/>
              </a:xfrm>
              <a:prstGeom prst="rect">
                <a:avLst/>
              </a:prstGeom>
              <a:blipFill rotWithShape="0">
                <a:blip r:embed="rId3"/>
                <a:stretch>
                  <a:fillRect l="-3626" t="-13095" b="-28571"/>
                </a:stretch>
              </a:blipFill>
            </p:spPr>
            <p:txBody>
              <a:bodyPr/>
              <a:lstStyle/>
              <a:p>
                <a:r>
                  <a:rPr lang="ja-JP" altLang="en-US">
                    <a:noFill/>
                  </a:rPr>
                  <a:t> </a:t>
                </a:r>
              </a:p>
            </p:txBody>
          </p:sp>
        </mc:Fallback>
      </mc:AlternateContent>
      <p:sp>
        <p:nvSpPr>
          <p:cNvPr id="11" name="テキスト ボックス 10"/>
          <p:cNvSpPr txBox="1"/>
          <p:nvPr/>
        </p:nvSpPr>
        <p:spPr>
          <a:xfrm>
            <a:off x="2478979" y="1636558"/>
            <a:ext cx="877163" cy="507831"/>
          </a:xfrm>
          <a:prstGeom prst="rect">
            <a:avLst/>
          </a:prstGeom>
          <a:noFill/>
        </p:spPr>
        <p:txBody>
          <a:bodyPr wrap="none" rtlCol="0">
            <a:spAutoFit/>
          </a:bodyPr>
          <a:lstStyle/>
          <a:p>
            <a:r>
              <a:rPr kumimoji="1" lang="ja-JP" altLang="en-US" sz="2700" dirty="0" smtClean="0"/>
              <a:t>電子</a:t>
            </a:r>
            <a:endParaRPr kumimoji="1" lang="ja-JP" altLang="en-US" sz="2700" dirty="0"/>
          </a:p>
        </p:txBody>
      </p:sp>
      <p:cxnSp>
        <p:nvCxnSpPr>
          <p:cNvPr id="12" name="直線矢印コネクタ 11"/>
          <p:cNvCxnSpPr/>
          <p:nvPr/>
        </p:nvCxnSpPr>
        <p:spPr bwMode="auto">
          <a:xfrm flipV="1">
            <a:off x="3465972" y="2705297"/>
            <a:ext cx="2384170" cy="243316"/>
          </a:xfrm>
          <a:prstGeom prst="straightConnector1">
            <a:avLst/>
          </a:prstGeom>
          <a:solidFill>
            <a:schemeClr val="accent1"/>
          </a:solidFill>
          <a:ln w="19050" cap="flat" cmpd="sng" algn="ctr">
            <a:solidFill>
              <a:srgbClr val="3333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テキスト ボックス 15"/>
          <p:cNvSpPr txBox="1"/>
          <p:nvPr/>
        </p:nvSpPr>
        <p:spPr>
          <a:xfrm>
            <a:off x="4500201" y="3143160"/>
            <a:ext cx="877163" cy="507831"/>
          </a:xfrm>
          <a:prstGeom prst="rect">
            <a:avLst/>
          </a:prstGeom>
          <a:noFill/>
        </p:spPr>
        <p:txBody>
          <a:bodyPr wrap="none" rtlCol="0">
            <a:spAutoFit/>
          </a:bodyPr>
          <a:lstStyle/>
          <a:p>
            <a:r>
              <a:rPr kumimoji="1" lang="ja-JP" altLang="en-US" sz="2700" dirty="0" smtClean="0"/>
              <a:t>散乱</a:t>
            </a:r>
            <a:endParaRPr kumimoji="1" lang="ja-JP" altLang="en-US" sz="2700" dirty="0"/>
          </a:p>
        </p:txBody>
      </p:sp>
      <p:sp>
        <p:nvSpPr>
          <p:cNvPr id="17" name="テキスト ボックス 16"/>
          <p:cNvSpPr txBox="1"/>
          <p:nvPr/>
        </p:nvSpPr>
        <p:spPr>
          <a:xfrm>
            <a:off x="7794059" y="1632858"/>
            <a:ext cx="1915909" cy="507831"/>
          </a:xfrm>
          <a:prstGeom prst="rect">
            <a:avLst/>
          </a:prstGeom>
          <a:noFill/>
        </p:spPr>
        <p:txBody>
          <a:bodyPr wrap="none" rtlCol="0">
            <a:spAutoFit/>
          </a:bodyPr>
          <a:lstStyle/>
          <a:p>
            <a:r>
              <a:rPr kumimoji="1" lang="ja-JP" altLang="en-US" sz="2700" dirty="0" smtClean="0"/>
              <a:t>電子静止系</a:t>
            </a:r>
            <a:endParaRPr kumimoji="1" lang="ja-JP" altLang="en-US" sz="2700" dirty="0"/>
          </a:p>
        </p:txBody>
      </p:sp>
      <p:sp>
        <p:nvSpPr>
          <p:cNvPr id="18" name="円/楕円 17"/>
          <p:cNvSpPr/>
          <p:nvPr/>
        </p:nvSpPr>
        <p:spPr bwMode="auto">
          <a:xfrm>
            <a:off x="10086639" y="3720043"/>
            <a:ext cx="539977" cy="539977"/>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cxnSp>
        <p:nvCxnSpPr>
          <p:cNvPr id="19" name="直線矢印コネクタ 18"/>
          <p:cNvCxnSpPr/>
          <p:nvPr/>
        </p:nvCxnSpPr>
        <p:spPr bwMode="auto">
          <a:xfrm>
            <a:off x="8226041" y="2603728"/>
            <a:ext cx="1860599" cy="1184742"/>
          </a:xfrm>
          <a:prstGeom prst="straightConnector1">
            <a:avLst/>
          </a:prstGeom>
          <a:solidFill>
            <a:schemeClr val="accent1"/>
          </a:solidFill>
          <a:ln w="19050" cap="flat" cmpd="sng" algn="ctr">
            <a:solidFill>
              <a:srgbClr val="3333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2" name="テキスト ボックス 21"/>
              <p:cNvSpPr txBox="1"/>
              <p:nvPr/>
            </p:nvSpPr>
            <p:spPr>
              <a:xfrm>
                <a:off x="8563129" y="2383829"/>
                <a:ext cx="1378774"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ja-JP" sz="2700" i="1">
                              <a:latin typeface="Cambria Math" panose="02040503050406030204" pitchFamily="18" charset="0"/>
                            </a:rPr>
                          </m:ctrlPr>
                        </m:sSubSupPr>
                        <m:e>
                          <m:r>
                            <a:rPr kumimoji="1" lang="en-US" altLang="ja-JP" sz="2700" i="1">
                              <a:latin typeface="Cambria Math" panose="02040503050406030204" pitchFamily="18" charset="0"/>
                            </a:rPr>
                            <m:t>𝜀</m:t>
                          </m:r>
                        </m:e>
                        <m:sub>
                          <m:r>
                            <a:rPr kumimoji="1" lang="en-US" altLang="ja-JP" sz="2700" i="1">
                              <a:latin typeface="Cambria Math" panose="02040503050406030204" pitchFamily="18" charset="0"/>
                            </a:rPr>
                            <m:t>0</m:t>
                          </m:r>
                        </m:sub>
                        <m:sup>
                          <m:r>
                            <a:rPr kumimoji="1" lang="en-US" altLang="ja-JP" sz="2700" i="1">
                              <a:latin typeface="Cambria Math" panose="02040503050406030204" pitchFamily="18" charset="0"/>
                            </a:rPr>
                            <m:t>′</m:t>
                          </m:r>
                        </m:sup>
                      </m:sSubSup>
                      <m:r>
                        <a:rPr kumimoji="1" lang="en-US" altLang="ja-JP" sz="2700" i="1">
                          <a:latin typeface="Cambria Math" panose="02040503050406030204" pitchFamily="18" charset="0"/>
                        </a:rPr>
                        <m:t>=</m:t>
                      </m:r>
                      <m:r>
                        <a:rPr kumimoji="1" lang="en-US" altLang="ja-JP" sz="2700" i="1">
                          <a:latin typeface="Cambria Math" panose="02040503050406030204" pitchFamily="18" charset="0"/>
                        </a:rPr>
                        <m:t>𝛾</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𝜀</m:t>
                          </m:r>
                        </m:e>
                        <m:sub>
                          <m:r>
                            <a:rPr kumimoji="1" lang="en-US" altLang="ja-JP" sz="2700" i="1">
                              <a:latin typeface="Cambria Math" panose="02040503050406030204" pitchFamily="18" charset="0"/>
                            </a:rPr>
                            <m:t>0</m:t>
                          </m:r>
                        </m:sub>
                      </m:sSub>
                    </m:oMath>
                  </m:oMathPara>
                </a14:m>
                <a:endParaRPr kumimoji="1" lang="ja-JP" altLang="en-US" sz="2700" dirty="0"/>
              </a:p>
            </p:txBody>
          </p:sp>
        </mc:Choice>
        <mc:Fallback xmlns="">
          <p:sp>
            <p:nvSpPr>
              <p:cNvPr id="22" name="テキスト ボックス 21"/>
              <p:cNvSpPr txBox="1">
                <a:spLocks noRot="1" noChangeAspect="1" noMove="1" noResize="1" noEditPoints="1" noAdjustHandles="1" noChangeArrowheads="1" noChangeShapeType="1" noTextEdit="1"/>
              </p:cNvSpPr>
              <p:nvPr/>
            </p:nvSpPr>
            <p:spPr>
              <a:xfrm>
                <a:off x="4184692" y="1589465"/>
                <a:ext cx="924548" cy="276999"/>
              </a:xfrm>
              <a:prstGeom prst="rect">
                <a:avLst/>
              </a:prstGeom>
              <a:blipFill rotWithShape="0">
                <a:blip r:embed="rId4"/>
                <a:stretch>
                  <a:fillRect l="-1974" r="-658" b="-26667"/>
                </a:stretch>
              </a:blipFill>
            </p:spPr>
            <p:txBody>
              <a:bodyPr/>
              <a:lstStyle/>
              <a:p>
                <a:r>
                  <a:rPr lang="ja-JP" altLang="en-US">
                    <a:noFill/>
                  </a:rPr>
                  <a:t> </a:t>
                </a:r>
              </a:p>
            </p:txBody>
          </p:sp>
        </mc:Fallback>
      </mc:AlternateContent>
      <p:cxnSp>
        <p:nvCxnSpPr>
          <p:cNvPr id="25" name="直線矢印コネクタ 24"/>
          <p:cNvCxnSpPr/>
          <p:nvPr/>
        </p:nvCxnSpPr>
        <p:spPr bwMode="auto">
          <a:xfrm flipV="1">
            <a:off x="10626617" y="2591547"/>
            <a:ext cx="1860599" cy="1128499"/>
          </a:xfrm>
          <a:prstGeom prst="straightConnector1">
            <a:avLst/>
          </a:prstGeom>
          <a:solidFill>
            <a:schemeClr val="accent1"/>
          </a:solidFill>
          <a:ln w="19050" cap="flat" cmpd="sng" algn="ctr">
            <a:solidFill>
              <a:srgbClr val="3333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9" name="テキスト ボックス 28"/>
              <p:cNvSpPr txBox="1"/>
              <p:nvPr/>
            </p:nvSpPr>
            <p:spPr>
              <a:xfrm>
                <a:off x="8712019" y="4307507"/>
                <a:ext cx="4952446" cy="738792"/>
              </a:xfrm>
              <a:prstGeom prst="rect">
                <a:avLst/>
              </a:prstGeom>
              <a:noFill/>
            </p:spPr>
            <p:txBody>
              <a:bodyPr wrap="none" rtlCol="0">
                <a:spAutoFit/>
              </a:bodyPr>
              <a:lstStyle/>
              <a:p>
                <a:r>
                  <a:rPr kumimoji="1" lang="ja-JP" altLang="en-US" sz="2700" dirty="0" smtClean="0"/>
                  <a:t>トムソン散乱 断面積</a:t>
                </a:r>
                <a:r>
                  <a:rPr lang="en-US" altLang="ja-JP" sz="2700" dirty="0" smtClean="0"/>
                  <a:t> </a:t>
                </a:r>
                <a14:m>
                  <m:oMath xmlns:m="http://schemas.openxmlformats.org/officeDocument/2006/math">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𝜎</m:t>
                        </m:r>
                      </m:e>
                      <m:sub>
                        <m:r>
                          <a:rPr lang="en-US" altLang="ja-JP" sz="2700" i="1">
                            <a:latin typeface="Cambria Math" panose="02040503050406030204" pitchFamily="18" charset="0"/>
                          </a:rPr>
                          <m:t>𝑇</m:t>
                        </m:r>
                      </m:sub>
                    </m:sSub>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8</m:t>
                        </m:r>
                        <m:r>
                          <a:rPr lang="en-US" altLang="ja-JP" sz="2700" i="1">
                            <a:latin typeface="Cambria Math" panose="02040503050406030204" pitchFamily="18" charset="0"/>
                          </a:rPr>
                          <m:t>𝜋</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𝑒</m:t>
                            </m:r>
                          </m:e>
                          <m:sup>
                            <m:r>
                              <a:rPr lang="en-US" altLang="ja-JP" sz="2700" i="1">
                                <a:latin typeface="Cambria Math" panose="02040503050406030204" pitchFamily="18" charset="0"/>
                              </a:rPr>
                              <m:t>4</m:t>
                            </m:r>
                          </m:sup>
                        </m:sSup>
                      </m:num>
                      <m:den>
                        <m:r>
                          <a:rPr lang="en-US" altLang="ja-JP" sz="2700" i="1">
                            <a:latin typeface="Cambria Math" panose="02040503050406030204" pitchFamily="18" charset="0"/>
                          </a:rPr>
                          <m:t>3</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𝑚</m:t>
                            </m:r>
                          </m:e>
                          <m:sup>
                            <m:r>
                              <a:rPr lang="en-US" altLang="ja-JP" sz="2700" i="1">
                                <a:latin typeface="Cambria Math" panose="02040503050406030204" pitchFamily="18" charset="0"/>
                              </a:rPr>
                              <m:t>2</m:t>
                            </m:r>
                          </m:sup>
                        </m:sSup>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𝑐</m:t>
                            </m:r>
                          </m:e>
                          <m:sup>
                            <m:r>
                              <a:rPr lang="en-US" altLang="ja-JP" sz="2700" i="1">
                                <a:latin typeface="Cambria Math" panose="02040503050406030204" pitchFamily="18" charset="0"/>
                              </a:rPr>
                              <m:t>4</m:t>
                            </m:r>
                          </m:sup>
                        </m:sSup>
                      </m:den>
                    </m:f>
                  </m:oMath>
                </a14:m>
                <a:endParaRPr kumimoji="1" lang="ja-JP" altLang="en-US" sz="2700" dirty="0"/>
              </a:p>
            </p:txBody>
          </p:sp>
        </mc:Choice>
        <mc:Fallback xmlns="">
          <p:sp>
            <p:nvSpPr>
              <p:cNvPr id="29" name="テキスト ボックス 28"/>
              <p:cNvSpPr txBox="1">
                <a:spLocks noRot="1" noChangeAspect="1" noMove="1" noResize="1" noEditPoints="1" noAdjustHandles="1" noChangeArrowheads="1" noChangeShapeType="1" noTextEdit="1"/>
              </p:cNvSpPr>
              <p:nvPr/>
            </p:nvSpPr>
            <p:spPr>
              <a:xfrm>
                <a:off x="8712019" y="4307507"/>
                <a:ext cx="4952446" cy="738792"/>
              </a:xfrm>
              <a:prstGeom prst="rect">
                <a:avLst/>
              </a:prstGeom>
              <a:blipFill rotWithShape="0">
                <a:blip r:embed="rId5"/>
                <a:stretch>
                  <a:fillRect l="-2337" b="-495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テキスト ボックス 29"/>
              <p:cNvSpPr txBox="1"/>
              <p:nvPr/>
            </p:nvSpPr>
            <p:spPr>
              <a:xfrm>
                <a:off x="11465900" y="3134976"/>
                <a:ext cx="1157753"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ja-JP" sz="2700" i="1">
                              <a:latin typeface="Cambria Math" panose="02040503050406030204" pitchFamily="18" charset="0"/>
                            </a:rPr>
                          </m:ctrlPr>
                        </m:sSubSupPr>
                        <m:e>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𝜀</m:t>
                              </m:r>
                            </m:e>
                            <m:sup>
                              <m:r>
                                <a:rPr kumimoji="1" lang="en-US" altLang="ja-JP" sz="2700" i="1">
                                  <a:latin typeface="Cambria Math" panose="02040503050406030204" pitchFamily="18" charset="0"/>
                                </a:rPr>
                                <m:t>′</m:t>
                              </m:r>
                            </m:sup>
                          </m:sSup>
                          <m:r>
                            <a:rPr kumimoji="1" lang="en-US" altLang="ja-JP" sz="2700" i="1">
                              <a:latin typeface="Cambria Math" panose="02040503050406030204" pitchFamily="18" charset="0"/>
                            </a:rPr>
                            <m:t>≃</m:t>
                          </m:r>
                          <m:r>
                            <a:rPr kumimoji="1" lang="en-US" altLang="ja-JP" sz="2700" i="1">
                              <a:latin typeface="Cambria Math" panose="02040503050406030204" pitchFamily="18" charset="0"/>
                            </a:rPr>
                            <m:t>𝜀</m:t>
                          </m:r>
                        </m:e>
                        <m:sub>
                          <m:r>
                            <a:rPr kumimoji="1" lang="en-US" altLang="ja-JP" sz="2700" i="1">
                              <a:latin typeface="Cambria Math" panose="02040503050406030204" pitchFamily="18" charset="0"/>
                            </a:rPr>
                            <m:t>0</m:t>
                          </m:r>
                        </m:sub>
                        <m:sup>
                          <m:r>
                            <a:rPr kumimoji="1" lang="en-US" altLang="ja-JP" sz="2700" i="1">
                              <a:latin typeface="Cambria Math" panose="02040503050406030204" pitchFamily="18" charset="0"/>
                            </a:rPr>
                            <m:t>′</m:t>
                          </m:r>
                        </m:sup>
                      </m:sSubSup>
                    </m:oMath>
                  </m:oMathPara>
                </a14:m>
                <a:endParaRPr kumimoji="1" lang="ja-JP" altLang="en-US" sz="2700" dirty="0"/>
              </a:p>
            </p:txBody>
          </p:sp>
        </mc:Choice>
        <mc:Fallback xmlns="">
          <p:sp>
            <p:nvSpPr>
              <p:cNvPr id="30" name="テキスト ボックス 29"/>
              <p:cNvSpPr txBox="1">
                <a:spLocks noRot="1" noChangeAspect="1" noMove="1" noResize="1" noEditPoints="1" noAdjustHandles="1" noChangeArrowheads="1" noChangeShapeType="1" noTextEdit="1"/>
              </p:cNvSpPr>
              <p:nvPr/>
            </p:nvSpPr>
            <p:spPr>
              <a:xfrm>
                <a:off x="6120172" y="2090307"/>
                <a:ext cx="775019" cy="276999"/>
              </a:xfrm>
              <a:prstGeom prst="rect">
                <a:avLst/>
              </a:prstGeom>
              <a:blipFill rotWithShape="0">
                <a:blip r:embed="rId6"/>
                <a:stretch>
                  <a:fillRect l="-2362" b="-2222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p:cNvSpPr txBox="1"/>
              <p:nvPr/>
            </p:nvSpPr>
            <p:spPr>
              <a:xfrm>
                <a:off x="9716446" y="5848677"/>
                <a:ext cx="2328330"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𝜀</m:t>
                      </m:r>
                      <m:r>
                        <a:rPr kumimoji="1" lang="en-US" altLang="ja-JP" sz="2700" i="1">
                          <a:latin typeface="Cambria Math" panose="02040503050406030204" pitchFamily="18" charset="0"/>
                        </a:rPr>
                        <m:t>≃</m:t>
                      </m:r>
                      <m:r>
                        <a:rPr kumimoji="1" lang="en-US" altLang="ja-JP" sz="2700" i="1">
                          <a:latin typeface="Cambria Math" panose="02040503050406030204" pitchFamily="18" charset="0"/>
                        </a:rPr>
                        <m:t>𝛾</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𝜀</m:t>
                          </m:r>
                        </m:e>
                        <m:sup>
                          <m:r>
                            <a:rPr kumimoji="1" lang="en-US" altLang="ja-JP" sz="2700" i="1">
                              <a:latin typeface="Cambria Math" panose="02040503050406030204" pitchFamily="18" charset="0"/>
                            </a:rPr>
                            <m:t>′</m:t>
                          </m:r>
                        </m:sup>
                      </m:sSup>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𝛾</m:t>
                          </m:r>
                        </m:e>
                        <m:sup>
                          <m:r>
                            <a:rPr kumimoji="1" lang="en-US" altLang="ja-JP" sz="2700" i="1">
                              <a:latin typeface="Cambria Math" panose="02040503050406030204" pitchFamily="18" charset="0"/>
                            </a:rPr>
                            <m:t>2</m:t>
                          </m:r>
                        </m:sup>
                      </m:sSup>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𝜀</m:t>
                          </m:r>
                        </m:e>
                        <m:sub>
                          <m:r>
                            <a:rPr kumimoji="1" lang="en-US" altLang="ja-JP" sz="2700" i="1">
                              <a:latin typeface="Cambria Math" panose="02040503050406030204" pitchFamily="18" charset="0"/>
                            </a:rPr>
                            <m:t>0</m:t>
                          </m:r>
                        </m:sub>
                      </m:sSub>
                    </m:oMath>
                  </m:oMathPara>
                </a14:m>
                <a:endParaRPr kumimoji="1" lang="ja-JP" altLang="en-US" sz="2700" dirty="0"/>
              </a:p>
            </p:txBody>
          </p:sp>
        </mc:Choice>
        <mc:Fallback xmlns="">
          <p:sp>
            <p:nvSpPr>
              <p:cNvPr id="31" name="テキスト ボックス 30"/>
              <p:cNvSpPr txBox="1">
                <a:spLocks noRot="1" noChangeAspect="1" noMove="1" noResize="1" noEditPoints="1" noAdjustHandles="1" noChangeArrowheads="1" noChangeShapeType="1" noTextEdit="1"/>
              </p:cNvSpPr>
              <p:nvPr/>
            </p:nvSpPr>
            <p:spPr>
              <a:xfrm>
                <a:off x="9716446" y="5848677"/>
                <a:ext cx="2328330" cy="415498"/>
              </a:xfrm>
              <a:prstGeom prst="rect">
                <a:avLst/>
              </a:prstGeom>
              <a:blipFill rotWithShape="0">
                <a:blip r:embed="rId7"/>
                <a:stretch>
                  <a:fillRect/>
                </a:stretch>
              </a:blipFill>
            </p:spPr>
            <p:txBody>
              <a:bodyPr/>
              <a:lstStyle/>
              <a:p>
                <a:r>
                  <a:rPr lang="ja-JP" altLang="en-US">
                    <a:noFill/>
                  </a:rPr>
                  <a:t> </a:t>
                </a:r>
              </a:p>
            </p:txBody>
          </p:sp>
        </mc:Fallback>
      </mc:AlternateContent>
      <p:sp>
        <p:nvSpPr>
          <p:cNvPr id="32" name="テキスト ボックス 31"/>
          <p:cNvSpPr txBox="1"/>
          <p:nvPr/>
        </p:nvSpPr>
        <p:spPr>
          <a:xfrm>
            <a:off x="4284210" y="5858471"/>
            <a:ext cx="5344733" cy="523220"/>
          </a:xfrm>
          <a:prstGeom prst="rect">
            <a:avLst/>
          </a:prstGeom>
          <a:noFill/>
        </p:spPr>
        <p:txBody>
          <a:bodyPr wrap="none" rtlCol="0">
            <a:spAutoFit/>
          </a:bodyPr>
          <a:lstStyle/>
          <a:p>
            <a:r>
              <a:rPr kumimoji="1" lang="ja-JP" altLang="en-US" sz="2800" dirty="0" smtClean="0"/>
              <a:t>散乱後の光子の典型的エネルギー</a:t>
            </a:r>
            <a:endParaRPr kumimoji="1" lang="ja-JP" altLang="en-US" sz="2800" dirty="0"/>
          </a:p>
        </p:txBody>
      </p:sp>
      <mc:AlternateContent xmlns:mc="http://schemas.openxmlformats.org/markup-compatibility/2006" xmlns:a14="http://schemas.microsoft.com/office/drawing/2010/main">
        <mc:Choice Requires="a14">
          <p:sp>
            <p:nvSpPr>
              <p:cNvPr id="33" name="テキスト ボックス 32"/>
              <p:cNvSpPr txBox="1"/>
              <p:nvPr/>
            </p:nvSpPr>
            <p:spPr>
              <a:xfrm>
                <a:off x="3780661" y="6717192"/>
                <a:ext cx="12217640" cy="7888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𝑑𝑁</m:t>
                          </m:r>
                        </m:num>
                        <m:den>
                          <m:r>
                            <a:rPr kumimoji="1" lang="en-US" altLang="ja-JP" sz="2700" i="1">
                              <a:latin typeface="Cambria Math" panose="02040503050406030204" pitchFamily="18" charset="0"/>
                            </a:rPr>
                            <m:t>𝑑𝑡</m:t>
                          </m:r>
                        </m:den>
                      </m:f>
                      <m:r>
                        <a:rPr kumimoji="1" lang="en-US" altLang="ja-JP" sz="2700" i="1">
                          <a:latin typeface="Cambria Math" panose="02040503050406030204" pitchFamily="18" charset="0"/>
                        </a:rPr>
                        <m:t>≃</m:t>
                      </m:r>
                      <m:sSub>
                        <m:sSubPr>
                          <m:ctrlPr>
                            <a:rPr kumimoji="1" lang="en-US" altLang="ja-JP" sz="2700" i="1">
                              <a:latin typeface="Cambria Math" panose="02040503050406030204" pitchFamily="18" charset="0"/>
                            </a:rPr>
                          </m:ctrlPr>
                        </m:sSubPr>
                        <m:e>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𝑐</m:t>
                              </m:r>
                              <m:r>
                                <a:rPr kumimoji="1" lang="en-US" altLang="ja-JP" sz="2700" i="1">
                                  <a:latin typeface="Cambria Math" panose="02040503050406030204" pitchFamily="18" charset="0"/>
                                </a:rPr>
                                <m:t>𝜎</m:t>
                              </m:r>
                            </m:e>
                            <m:sub>
                              <m:r>
                                <a:rPr kumimoji="1" lang="en-US" altLang="ja-JP" sz="2700" i="1">
                                  <a:latin typeface="Cambria Math" panose="02040503050406030204" pitchFamily="18" charset="0"/>
                                </a:rPr>
                                <m:t>𝑇</m:t>
                              </m:r>
                            </m:sub>
                          </m:sSub>
                          <m:r>
                            <a:rPr kumimoji="1" lang="en-US" altLang="ja-JP" sz="2700" i="1">
                              <a:latin typeface="Cambria Math" panose="02040503050406030204" pitchFamily="18" charset="0"/>
                            </a:rPr>
                            <m:t>𝑛</m:t>
                          </m:r>
                        </m:e>
                        <m:sub>
                          <m:r>
                            <m:rPr>
                              <m:sty m:val="p"/>
                            </m:rPr>
                            <a:rPr kumimoji="1" lang="en-US" altLang="ja-JP" sz="2700" i="1">
                              <a:latin typeface="Cambria Math" panose="02040503050406030204" pitchFamily="18" charset="0"/>
                            </a:rPr>
                            <m:t>ph</m:t>
                          </m:r>
                        </m:sub>
                      </m:sSub>
                      <m:r>
                        <a:rPr kumimoji="1" lang="en-US" altLang="ja-JP" sz="2700" i="1">
                          <a:latin typeface="Cambria Math" panose="02040503050406030204" pitchFamily="18" charset="0"/>
                        </a:rPr>
                        <m:t>,  </m:t>
                      </m:r>
                      <m:r>
                        <a:rPr kumimoji="1" lang="ja-JP" altLang="en-US" sz="2700" i="1">
                          <a:latin typeface="Cambria Math" panose="02040503050406030204" pitchFamily="18" charset="0"/>
                        </a:rPr>
                        <m:t>                                          </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𝑑𝐸</m:t>
                          </m:r>
                        </m:num>
                        <m:den>
                          <m:r>
                            <a:rPr lang="en-US" altLang="ja-JP" sz="2700" i="1">
                              <a:latin typeface="Cambria Math" panose="02040503050406030204" pitchFamily="18" charset="0"/>
                            </a:rPr>
                            <m:t>𝑑𝑡</m:t>
                          </m:r>
                        </m:den>
                      </m:f>
                      <m:r>
                        <a:rPr lang="en-US" altLang="ja-JP" sz="2700" i="1">
                          <a:latin typeface="Cambria Math" panose="02040503050406030204" pitchFamily="18" charset="0"/>
                        </a:rPr>
                        <m:t>≃</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𝛾</m:t>
                          </m:r>
                        </m:e>
                        <m:sup>
                          <m:r>
                            <a:rPr lang="en-US" altLang="ja-JP" sz="2700" i="1">
                              <a:latin typeface="Cambria Math" panose="02040503050406030204" pitchFamily="18" charset="0"/>
                            </a:rPr>
                            <m:t>2</m:t>
                          </m:r>
                        </m:sup>
                      </m:sSup>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𝜀</m:t>
                          </m:r>
                        </m:e>
                        <m:sub>
                          <m:r>
                            <a:rPr lang="en-US" altLang="ja-JP" sz="2700" i="1">
                              <a:latin typeface="Cambria Math" panose="02040503050406030204" pitchFamily="18" charset="0"/>
                            </a:rPr>
                            <m:t>0</m:t>
                          </m:r>
                        </m:sub>
                      </m:sSub>
                      <m:f>
                        <m:fPr>
                          <m:ctrlPr>
                            <a:rPr lang="en-US" altLang="ja-JP" sz="2700" i="1">
                              <a:latin typeface="Cambria Math" panose="02040503050406030204" pitchFamily="18" charset="0"/>
                            </a:rPr>
                          </m:ctrlPr>
                        </m:fPr>
                        <m:num>
                          <m:r>
                            <a:rPr lang="en-US" altLang="ja-JP" sz="2700" i="1">
                              <a:latin typeface="Cambria Math" panose="02040503050406030204" pitchFamily="18" charset="0"/>
                            </a:rPr>
                            <m:t>𝑑𝑁</m:t>
                          </m:r>
                        </m:num>
                        <m:den>
                          <m:r>
                            <a:rPr lang="en-US" altLang="ja-JP" sz="2700" i="1">
                              <a:latin typeface="Cambria Math" panose="02040503050406030204" pitchFamily="18" charset="0"/>
                            </a:rPr>
                            <m:t>𝑑𝑡</m:t>
                          </m:r>
                        </m:den>
                      </m:f>
                      <m:r>
                        <a:rPr lang="en-US" altLang="ja-JP" sz="2700" i="1">
                          <a:latin typeface="Cambria Math" panose="02040503050406030204" pitchFamily="18" charset="0"/>
                        </a:rPr>
                        <m:t>≃</m:t>
                      </m:r>
                      <m:sSub>
                        <m:sSubPr>
                          <m:ctrlPr>
                            <a:rPr lang="en-US" altLang="ja-JP" sz="2700" i="1">
                              <a:latin typeface="Cambria Math" panose="02040503050406030204" pitchFamily="18" charset="0"/>
                            </a:rPr>
                          </m:ctrlPr>
                        </m:sSubPr>
                        <m:e>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𝑐</m:t>
                              </m:r>
                              <m:r>
                                <a:rPr lang="en-US" altLang="ja-JP" sz="2700" i="1">
                                  <a:latin typeface="Cambria Math" panose="02040503050406030204" pitchFamily="18" charset="0"/>
                                </a:rPr>
                                <m:t>𝜎</m:t>
                              </m:r>
                            </m:e>
                            <m:sub>
                              <m:r>
                                <a:rPr lang="en-US" altLang="ja-JP" sz="2700" i="1">
                                  <a:latin typeface="Cambria Math" panose="02040503050406030204" pitchFamily="18" charset="0"/>
                                </a:rPr>
                                <m:t>𝑇</m:t>
                              </m:r>
                            </m:sub>
                          </m:sSub>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𝜀</m:t>
                              </m:r>
                            </m:e>
                            <m:sub>
                              <m:r>
                                <a:rPr lang="en-US" altLang="ja-JP" sz="2700" i="1">
                                  <a:latin typeface="Cambria Math" panose="02040503050406030204" pitchFamily="18" charset="0"/>
                                </a:rPr>
                                <m:t>0</m:t>
                              </m:r>
                            </m:sub>
                          </m:sSub>
                          <m:r>
                            <a:rPr lang="en-US" altLang="ja-JP" sz="2700" i="1">
                              <a:latin typeface="Cambria Math" panose="02040503050406030204" pitchFamily="18" charset="0"/>
                            </a:rPr>
                            <m:t>𝑛</m:t>
                          </m:r>
                        </m:e>
                        <m:sub>
                          <m:r>
                            <m:rPr>
                              <m:sty m:val="p"/>
                            </m:rPr>
                            <a:rPr lang="en-US" altLang="ja-JP" sz="2700" i="1">
                              <a:latin typeface="Cambria Math" panose="02040503050406030204" pitchFamily="18" charset="0"/>
                            </a:rPr>
                            <m:t>ph</m:t>
                          </m:r>
                        </m:sub>
                      </m:sSub>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𝛾</m:t>
                          </m:r>
                        </m:e>
                        <m:sup>
                          <m:r>
                            <a:rPr lang="en-US" altLang="ja-JP" sz="2700" i="1">
                              <a:latin typeface="Cambria Math" panose="02040503050406030204" pitchFamily="18" charset="0"/>
                            </a:rPr>
                            <m:t>2</m:t>
                          </m:r>
                        </m:sup>
                      </m:sSup>
                      <m:r>
                        <a:rPr lang="en-US" altLang="ja-JP" sz="2700" i="1">
                          <a:latin typeface="Cambria Math" panose="02040503050406030204" pitchFamily="18" charset="0"/>
                        </a:rPr>
                        <m:t>=</m:t>
                      </m:r>
                      <m:sSub>
                        <m:sSubPr>
                          <m:ctrlPr>
                            <a:rPr lang="en-US" altLang="ja-JP" sz="2700" i="1">
                              <a:latin typeface="Cambria Math" panose="02040503050406030204" pitchFamily="18" charset="0"/>
                            </a:rPr>
                          </m:ctrlPr>
                        </m:sSubPr>
                        <m:e>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𝑐</m:t>
                              </m:r>
                              <m:r>
                                <a:rPr lang="en-US" altLang="ja-JP" sz="2700" i="1">
                                  <a:latin typeface="Cambria Math" panose="02040503050406030204" pitchFamily="18" charset="0"/>
                                </a:rPr>
                                <m:t>𝜎</m:t>
                              </m:r>
                            </m:e>
                            <m:sub>
                              <m:r>
                                <a:rPr lang="en-US" altLang="ja-JP" sz="2700" i="1">
                                  <a:latin typeface="Cambria Math" panose="02040503050406030204" pitchFamily="18" charset="0"/>
                                </a:rPr>
                                <m:t>𝑇</m:t>
                              </m:r>
                            </m:sub>
                          </m:sSub>
                          <m:r>
                            <a:rPr lang="en-US" altLang="ja-JP" sz="2700" i="1">
                              <a:latin typeface="Cambria Math" panose="02040503050406030204" pitchFamily="18" charset="0"/>
                            </a:rPr>
                            <m:t>𝑈</m:t>
                          </m:r>
                        </m:e>
                        <m:sub>
                          <m:r>
                            <m:rPr>
                              <m:sty m:val="p"/>
                            </m:rPr>
                            <a:rPr lang="en-US" altLang="ja-JP" sz="2700" i="1">
                              <a:latin typeface="Cambria Math" panose="02040503050406030204" pitchFamily="18" charset="0"/>
                            </a:rPr>
                            <m:t>ph</m:t>
                          </m:r>
                        </m:sub>
                      </m:sSub>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𝛾</m:t>
                          </m:r>
                        </m:e>
                        <m:sup>
                          <m:r>
                            <a:rPr lang="en-US" altLang="ja-JP" sz="2700" i="1">
                              <a:latin typeface="Cambria Math" panose="02040503050406030204" pitchFamily="18" charset="0"/>
                            </a:rPr>
                            <m:t>2</m:t>
                          </m:r>
                        </m:sup>
                      </m:sSup>
                    </m:oMath>
                  </m:oMathPara>
                </a14:m>
                <a:endParaRPr kumimoji="1" lang="ja-JP" altLang="en-US" sz="2700" dirty="0"/>
              </a:p>
            </p:txBody>
          </p:sp>
        </mc:Choice>
        <mc:Fallback xmlns="">
          <p:sp>
            <p:nvSpPr>
              <p:cNvPr id="33" name="テキスト ボックス 32"/>
              <p:cNvSpPr txBox="1">
                <a:spLocks noRot="1" noChangeAspect="1" noMove="1" noResize="1" noEditPoints="1" noAdjustHandles="1" noChangeArrowheads="1" noChangeShapeType="1" noTextEdit="1"/>
              </p:cNvSpPr>
              <p:nvPr/>
            </p:nvSpPr>
            <p:spPr>
              <a:xfrm>
                <a:off x="3780661" y="6717192"/>
                <a:ext cx="12217640" cy="788870"/>
              </a:xfrm>
              <a:prstGeom prst="rect">
                <a:avLst/>
              </a:prstGeom>
              <a:blipFill rotWithShape="0">
                <a:blip r:embed="rId8"/>
                <a:stretch>
                  <a:fillRect/>
                </a:stretch>
              </a:blipFill>
            </p:spPr>
            <p:txBody>
              <a:bodyPr/>
              <a:lstStyle/>
              <a:p>
                <a:r>
                  <a:rPr lang="ja-JP" altLang="en-US">
                    <a:noFill/>
                  </a:rPr>
                  <a:t> </a:t>
                </a:r>
              </a:p>
            </p:txBody>
          </p:sp>
        </mc:Fallback>
      </mc:AlternateContent>
      <p:sp>
        <p:nvSpPr>
          <p:cNvPr id="34" name="テキスト ボックス 33"/>
          <p:cNvSpPr txBox="1"/>
          <p:nvPr/>
        </p:nvSpPr>
        <p:spPr>
          <a:xfrm>
            <a:off x="2888544" y="7978396"/>
            <a:ext cx="2961067" cy="584775"/>
          </a:xfrm>
          <a:prstGeom prst="rect">
            <a:avLst/>
          </a:prstGeom>
          <a:noFill/>
        </p:spPr>
        <p:txBody>
          <a:bodyPr wrap="none" rtlCol="0">
            <a:spAutoFit/>
          </a:bodyPr>
          <a:lstStyle/>
          <a:p>
            <a:r>
              <a:rPr kumimoji="1" lang="ja-JP" altLang="en-US" sz="3200" dirty="0" smtClean="0"/>
              <a:t>詳細な計算から</a:t>
            </a:r>
            <a:endParaRPr kumimoji="1" lang="ja-JP" altLang="en-US" sz="3200" dirty="0"/>
          </a:p>
        </p:txBody>
      </p:sp>
      <mc:AlternateContent xmlns:mc="http://schemas.openxmlformats.org/markup-compatibility/2006" xmlns:a14="http://schemas.microsoft.com/office/drawing/2010/main">
        <mc:Choice Requires="a14">
          <p:sp>
            <p:nvSpPr>
              <p:cNvPr id="35" name="テキスト ボックス 34"/>
              <p:cNvSpPr txBox="1"/>
              <p:nvPr/>
            </p:nvSpPr>
            <p:spPr>
              <a:xfrm>
                <a:off x="6079637" y="7841563"/>
                <a:ext cx="1753877" cy="9855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700" i="1">
                              <a:latin typeface="Cambria Math" panose="02040503050406030204" pitchFamily="18" charset="0"/>
                            </a:rPr>
                          </m:ctrlPr>
                        </m:fPr>
                        <m:num>
                          <m:sSub>
                            <m:sSubPr>
                              <m:ctrlPr>
                                <a:rPr kumimoji="1" lang="en-US" altLang="ja-JP" sz="2700" i="1">
                                  <a:latin typeface="Cambria Math" panose="02040503050406030204" pitchFamily="18" charset="0"/>
                                </a:rPr>
                              </m:ctrlPr>
                            </m:sSubPr>
                            <m:e>
                              <m:acc>
                                <m:accPr>
                                  <m:chr m:val="̇"/>
                                  <m:ctrlPr>
                                    <a:rPr kumimoji="1" lang="en-US" altLang="ja-JP" sz="2700" i="1">
                                      <a:latin typeface="Cambria Math" panose="02040503050406030204" pitchFamily="18" charset="0"/>
                                    </a:rPr>
                                  </m:ctrlPr>
                                </m:accPr>
                                <m:e>
                                  <m:r>
                                    <a:rPr kumimoji="1" lang="en-US" altLang="ja-JP" sz="2700" i="1">
                                      <a:latin typeface="Cambria Math" panose="02040503050406030204" pitchFamily="18" charset="0"/>
                                    </a:rPr>
                                    <m:t>𝐸</m:t>
                                  </m:r>
                                </m:e>
                              </m:acc>
                            </m:e>
                            <m:sub>
                              <m:r>
                                <m:rPr>
                                  <m:sty m:val="p"/>
                                </m:rPr>
                                <a:rPr kumimoji="1" lang="en-US" altLang="ja-JP" sz="2700" i="1">
                                  <a:latin typeface="Cambria Math" panose="02040503050406030204" pitchFamily="18" charset="0"/>
                                </a:rPr>
                                <m:t>syn</m:t>
                              </m:r>
                            </m:sub>
                          </m:sSub>
                        </m:num>
                        <m:den>
                          <m:sSub>
                            <m:sSubPr>
                              <m:ctrlPr>
                                <a:rPr lang="en-US" altLang="ja-JP" sz="2700" i="1">
                                  <a:latin typeface="Cambria Math" panose="02040503050406030204" pitchFamily="18" charset="0"/>
                                </a:rPr>
                              </m:ctrlPr>
                            </m:sSubPr>
                            <m:e>
                              <m:acc>
                                <m:accPr>
                                  <m:chr m:val="̇"/>
                                  <m:ctrlPr>
                                    <a:rPr lang="en-US" altLang="ja-JP" sz="2700" i="1">
                                      <a:latin typeface="Cambria Math" panose="02040503050406030204" pitchFamily="18" charset="0"/>
                                    </a:rPr>
                                  </m:ctrlPr>
                                </m:accPr>
                                <m:e>
                                  <m:r>
                                    <a:rPr lang="en-US" altLang="ja-JP" sz="2700" i="1">
                                      <a:latin typeface="Cambria Math" panose="02040503050406030204" pitchFamily="18" charset="0"/>
                                    </a:rPr>
                                    <m:t>𝐸</m:t>
                                  </m:r>
                                </m:e>
                              </m:acc>
                            </m:e>
                            <m:sub>
                              <m:r>
                                <m:rPr>
                                  <m:sty m:val="p"/>
                                </m:rPr>
                                <a:rPr lang="en-US" altLang="ja-JP" sz="2700">
                                  <a:latin typeface="Cambria Math" panose="02040503050406030204" pitchFamily="18" charset="0"/>
                                </a:rPr>
                                <m:t>IC</m:t>
                              </m:r>
                            </m:sub>
                          </m:sSub>
                        </m:den>
                      </m:f>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𝑈</m:t>
                              </m:r>
                            </m:e>
                            <m:sub>
                              <m:r>
                                <a:rPr kumimoji="1" lang="en-US" altLang="ja-JP" sz="2700" i="1">
                                  <a:latin typeface="Cambria Math" panose="02040503050406030204" pitchFamily="18" charset="0"/>
                                </a:rPr>
                                <m:t>𝐵</m:t>
                              </m:r>
                            </m:sub>
                          </m:sSub>
                        </m:num>
                        <m:den>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𝑈</m:t>
                              </m:r>
                            </m:e>
                            <m:sub>
                              <m:r>
                                <m:rPr>
                                  <m:sty m:val="p"/>
                                </m:rPr>
                                <a:rPr kumimoji="1" lang="en-US" altLang="ja-JP" sz="2700" i="1">
                                  <a:latin typeface="Cambria Math" panose="02040503050406030204" pitchFamily="18" charset="0"/>
                                </a:rPr>
                                <m:t>ph</m:t>
                              </m:r>
                            </m:sub>
                          </m:sSub>
                        </m:den>
                      </m:f>
                    </m:oMath>
                  </m:oMathPara>
                </a14:m>
                <a:endParaRPr kumimoji="1" lang="ja-JP" altLang="en-US" sz="2700" dirty="0"/>
              </a:p>
            </p:txBody>
          </p:sp>
        </mc:Choice>
        <mc:Fallback xmlns="">
          <p:sp>
            <p:nvSpPr>
              <p:cNvPr id="35" name="テキスト ボックス 34"/>
              <p:cNvSpPr txBox="1">
                <a:spLocks noRot="1" noChangeAspect="1" noMove="1" noResize="1" noEditPoints="1" noAdjustHandles="1" noChangeArrowheads="1" noChangeShapeType="1" noTextEdit="1"/>
              </p:cNvSpPr>
              <p:nvPr/>
            </p:nvSpPr>
            <p:spPr>
              <a:xfrm>
                <a:off x="6079637" y="7841563"/>
                <a:ext cx="1753877" cy="985591"/>
              </a:xfrm>
              <a:prstGeom prst="rect">
                <a:avLst/>
              </a:prstGeom>
              <a:blipFill rotWithShape="0">
                <a:blip r:embed="rId9"/>
                <a:stretch>
                  <a:fillRect/>
                </a:stretch>
              </a:blipFill>
            </p:spPr>
            <p:txBody>
              <a:bodyPr/>
              <a:lstStyle/>
              <a:p>
                <a:r>
                  <a:rPr lang="ja-JP" altLang="en-US">
                    <a:noFill/>
                  </a:rPr>
                  <a:t> </a:t>
                </a:r>
              </a:p>
            </p:txBody>
          </p:sp>
        </mc:Fallback>
      </mc:AlternateContent>
      <p:sp>
        <p:nvSpPr>
          <p:cNvPr id="3" name="テキスト ボックス 2"/>
          <p:cNvSpPr txBox="1"/>
          <p:nvPr/>
        </p:nvSpPr>
        <p:spPr>
          <a:xfrm>
            <a:off x="1757548" y="6819239"/>
            <a:ext cx="1826141" cy="584775"/>
          </a:xfrm>
          <a:prstGeom prst="rect">
            <a:avLst/>
          </a:prstGeom>
          <a:noFill/>
        </p:spPr>
        <p:txBody>
          <a:bodyPr wrap="none" rtlCol="0">
            <a:spAutoFit/>
          </a:bodyPr>
          <a:lstStyle/>
          <a:p>
            <a:r>
              <a:rPr kumimoji="1" lang="ja-JP" altLang="en-US" sz="3200" dirty="0" smtClean="0"/>
              <a:t>散乱頻度</a:t>
            </a:r>
          </a:p>
        </p:txBody>
      </p:sp>
      <p:sp>
        <p:nvSpPr>
          <p:cNvPr id="24" name="テキスト ボックス 23"/>
          <p:cNvSpPr txBox="1"/>
          <p:nvPr/>
        </p:nvSpPr>
        <p:spPr>
          <a:xfrm>
            <a:off x="6347275" y="6865067"/>
            <a:ext cx="3281668" cy="584775"/>
          </a:xfrm>
          <a:prstGeom prst="rect">
            <a:avLst/>
          </a:prstGeom>
          <a:noFill/>
        </p:spPr>
        <p:txBody>
          <a:bodyPr wrap="none" rtlCol="0">
            <a:spAutoFit/>
          </a:bodyPr>
          <a:lstStyle/>
          <a:p>
            <a:r>
              <a:rPr kumimoji="1" lang="ja-JP" altLang="en-US" sz="3200" dirty="0" smtClean="0"/>
              <a:t>エネルギー放出率</a:t>
            </a:r>
          </a:p>
        </p:txBody>
      </p:sp>
      <p:sp>
        <p:nvSpPr>
          <p:cNvPr id="7" name="テキスト ボックス 6"/>
          <p:cNvSpPr txBox="1"/>
          <p:nvPr/>
        </p:nvSpPr>
        <p:spPr>
          <a:xfrm>
            <a:off x="14024758" y="7978396"/>
            <a:ext cx="3095719" cy="461665"/>
          </a:xfrm>
          <a:prstGeom prst="rect">
            <a:avLst/>
          </a:prstGeom>
          <a:noFill/>
        </p:spPr>
        <p:txBody>
          <a:bodyPr wrap="none" rtlCol="0">
            <a:spAutoFit/>
          </a:bodyPr>
          <a:lstStyle/>
          <a:p>
            <a:r>
              <a:rPr kumimoji="1" lang="ja-JP" altLang="en-US" sz="2400" dirty="0" smtClean="0"/>
              <a:t>光子のエネルギー密度</a:t>
            </a:r>
          </a:p>
        </p:txBody>
      </p:sp>
      <p:cxnSp>
        <p:nvCxnSpPr>
          <p:cNvPr id="13" name="直線コネクタ 12"/>
          <p:cNvCxnSpPr/>
          <p:nvPr/>
        </p:nvCxnSpPr>
        <p:spPr bwMode="auto">
          <a:xfrm flipH="1" flipV="1">
            <a:off x="15200416" y="7315200"/>
            <a:ext cx="225631" cy="6631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430774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2" name="Rectangle 4"/>
          <p:cNvSpPr>
            <a:spLocks noGrp="1" noChangeArrowheads="1"/>
          </p:cNvSpPr>
          <p:nvPr>
            <p:ph type="title"/>
          </p:nvPr>
        </p:nvSpPr>
        <p:spPr/>
        <p:txBody>
          <a:bodyPr/>
          <a:lstStyle/>
          <a:p>
            <a:r>
              <a:rPr lang="ja-JP" altLang="en-US"/>
              <a:t>全天マップ</a:t>
            </a:r>
          </a:p>
        </p:txBody>
      </p:sp>
      <p:pic>
        <p:nvPicPr>
          <p:cNvPr id="908293" name="Picture 5" descr="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5158" y="1471385"/>
            <a:ext cx="7142648" cy="5314130"/>
          </a:xfrm>
          <a:prstGeom prst="rect">
            <a:avLst/>
          </a:prstGeom>
          <a:noFill/>
          <a:extLst>
            <a:ext uri="{909E8E84-426E-40DD-AFC4-6F175D3DCCD1}">
              <a14:hiddenFill xmlns:a14="http://schemas.microsoft.com/office/drawing/2010/main">
                <a:solidFill>
                  <a:srgbClr val="FFFFFF"/>
                </a:solidFill>
              </a14:hiddenFill>
            </a:ext>
          </a:extLst>
        </p:spPr>
      </p:pic>
      <p:pic>
        <p:nvPicPr>
          <p:cNvPr id="908294" name="Picture 6" descr="Eart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60662" y="2145176"/>
            <a:ext cx="6849798" cy="3428471"/>
          </a:xfrm>
          <a:prstGeom prst="rect">
            <a:avLst/>
          </a:prstGeom>
          <a:noFill/>
          <a:extLst>
            <a:ext uri="{909E8E84-426E-40DD-AFC4-6F175D3DCCD1}">
              <a14:hiddenFill xmlns:a14="http://schemas.microsoft.com/office/drawing/2010/main">
                <a:solidFill>
                  <a:srgbClr val="FFFFFF"/>
                </a:solidFill>
              </a14:hiddenFill>
            </a:ext>
          </a:extLst>
        </p:spPr>
      </p:pic>
      <p:sp>
        <p:nvSpPr>
          <p:cNvPr id="908295" name="Text Box 7"/>
          <p:cNvSpPr txBox="1">
            <a:spLocks noChangeArrowheads="1"/>
          </p:cNvSpPr>
          <p:nvPr/>
        </p:nvSpPr>
        <p:spPr bwMode="auto">
          <a:xfrm>
            <a:off x="2525147" y="7049794"/>
            <a:ext cx="564449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3600"/>
              <a:t>三次元分布を二次元に射影</a:t>
            </a:r>
          </a:p>
        </p:txBody>
      </p:sp>
      <p:sp>
        <p:nvSpPr>
          <p:cNvPr id="908296" name="Text Box 8"/>
          <p:cNvSpPr txBox="1">
            <a:spLocks noChangeArrowheads="1"/>
          </p:cNvSpPr>
          <p:nvPr/>
        </p:nvSpPr>
        <p:spPr bwMode="auto">
          <a:xfrm>
            <a:off x="9436849" y="1361865"/>
            <a:ext cx="34163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3600"/>
              <a:t>地球（等積図法）</a:t>
            </a:r>
          </a:p>
        </p:txBody>
      </p:sp>
      <p:sp>
        <p:nvSpPr>
          <p:cNvPr id="908297" name="Text Box 9"/>
          <p:cNvSpPr txBox="1">
            <a:spLocks noChangeArrowheads="1"/>
          </p:cNvSpPr>
          <p:nvPr/>
        </p:nvSpPr>
        <p:spPr bwMode="auto">
          <a:xfrm>
            <a:off x="9467800" y="5645074"/>
            <a:ext cx="11079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3600"/>
              <a:t>天球</a:t>
            </a:r>
          </a:p>
        </p:txBody>
      </p:sp>
      <p:pic>
        <p:nvPicPr>
          <p:cNvPr id="908298" name="Picture 10" descr="Optic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1601" y="6340291"/>
            <a:ext cx="5654597" cy="3771318"/>
          </a:xfrm>
          <a:prstGeom prst="rect">
            <a:avLst/>
          </a:prstGeom>
          <a:noFill/>
          <a:extLst>
            <a:ext uri="{909E8E84-426E-40DD-AFC4-6F175D3DCCD1}">
              <a14:hiddenFill xmlns:a14="http://schemas.microsoft.com/office/drawing/2010/main">
                <a:solidFill>
                  <a:srgbClr val="FFFFFF"/>
                </a:solidFill>
              </a14:hiddenFill>
            </a:ext>
          </a:extLst>
        </p:spPr>
      </p:pic>
      <p:pic>
        <p:nvPicPr>
          <p:cNvPr id="908302" name="Picture 14" descr="Eart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8419" y="7842627"/>
            <a:ext cx="3209430" cy="2195174"/>
          </a:xfrm>
          <a:prstGeom prst="rect">
            <a:avLst/>
          </a:prstGeom>
          <a:noFill/>
          <a:extLst>
            <a:ext uri="{909E8E84-426E-40DD-AFC4-6F175D3DCCD1}">
              <a14:hiddenFill xmlns:a14="http://schemas.microsoft.com/office/drawing/2010/main">
                <a:solidFill>
                  <a:srgbClr val="FFFFFF"/>
                </a:solidFill>
              </a14:hiddenFill>
            </a:ext>
          </a:extLst>
        </p:spPr>
      </p:pic>
      <p:sp>
        <p:nvSpPr>
          <p:cNvPr id="908303" name="Line 15"/>
          <p:cNvSpPr>
            <a:spLocks noChangeShapeType="1"/>
          </p:cNvSpPr>
          <p:nvPr/>
        </p:nvSpPr>
        <p:spPr bwMode="auto">
          <a:xfrm flipV="1">
            <a:off x="7739280" y="7195028"/>
            <a:ext cx="1080921" cy="118806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Tree>
    <p:extLst>
      <p:ext uri="{BB962C8B-B14F-4D97-AF65-F5344CB8AC3E}">
        <p14:creationId xmlns:p14="http://schemas.microsoft.com/office/powerpoint/2010/main" val="1746664651"/>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874" name="Rectangle 2"/>
          <p:cNvSpPr>
            <a:spLocks noGrp="1" noChangeArrowheads="1"/>
          </p:cNvSpPr>
          <p:nvPr>
            <p:ph type="title"/>
          </p:nvPr>
        </p:nvSpPr>
        <p:spPr/>
        <p:txBody>
          <a:bodyPr/>
          <a:lstStyle/>
          <a:p>
            <a:r>
              <a:rPr lang="ja-JP" altLang="en-US" dirty="0" smtClean="0"/>
              <a:t>ハドロニック過程</a:t>
            </a:r>
            <a:endParaRPr lang="ja-JP" altLang="en-US" dirty="0"/>
          </a:p>
        </p:txBody>
      </p:sp>
      <p:graphicFrame>
        <p:nvGraphicFramePr>
          <p:cNvPr id="1231877" name="Object 5"/>
          <p:cNvGraphicFramePr>
            <a:graphicFrameLocks noChangeAspect="1"/>
          </p:cNvGraphicFramePr>
          <p:nvPr>
            <p:extLst/>
          </p:nvPr>
        </p:nvGraphicFramePr>
        <p:xfrm>
          <a:off x="5429904" y="2239539"/>
          <a:ext cx="3885600" cy="1538416"/>
        </p:xfrm>
        <a:graphic>
          <a:graphicData uri="http://schemas.openxmlformats.org/presentationml/2006/ole">
            <mc:AlternateContent xmlns:mc="http://schemas.openxmlformats.org/markup-compatibility/2006">
              <mc:Choice xmlns:v="urn:schemas-microsoft-com:vml" Requires="v">
                <p:oleObj spid="_x0000_s85354" name="数式" r:id="rId3" imgW="1218960" imgH="482400" progId="Equation.3">
                  <p:embed/>
                </p:oleObj>
              </mc:Choice>
              <mc:Fallback>
                <p:oleObj name="数式" r:id="rId3" imgW="1218960" imgH="482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904" y="2239539"/>
                        <a:ext cx="3885600" cy="15384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31878" name="Text Box 6"/>
          <p:cNvSpPr txBox="1">
            <a:spLocks noChangeArrowheads="1"/>
          </p:cNvSpPr>
          <p:nvPr/>
        </p:nvSpPr>
        <p:spPr bwMode="auto">
          <a:xfrm>
            <a:off x="4753651" y="1709726"/>
            <a:ext cx="60564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800" dirty="0" smtClean="0"/>
              <a:t>陽子・陽子（</a:t>
            </a:r>
            <a:r>
              <a:rPr lang="en-US" altLang="ja-JP" sz="2800" dirty="0" smtClean="0"/>
              <a:t>pp</a:t>
            </a:r>
            <a:r>
              <a:rPr lang="ja-JP" altLang="en-US" sz="2800" dirty="0" smtClean="0"/>
              <a:t>）衝突による中間子生成</a:t>
            </a:r>
            <a:endParaRPr lang="ja-JP" altLang="en-US" sz="2800" dirty="0"/>
          </a:p>
        </p:txBody>
      </p:sp>
      <p:pic>
        <p:nvPicPr>
          <p:cNvPr id="1231880" name="Picture 8" descr="ncomms1472-f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5721" y="4868877"/>
            <a:ext cx="5681153" cy="39119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31881" name="Object 9"/>
          <p:cNvGraphicFramePr>
            <a:graphicFrameLocks noChangeAspect="1"/>
          </p:cNvGraphicFramePr>
          <p:nvPr>
            <p:extLst/>
          </p:nvPr>
        </p:nvGraphicFramePr>
        <p:xfrm>
          <a:off x="7316299" y="7054785"/>
          <a:ext cx="2021919" cy="582399"/>
        </p:xfrm>
        <a:graphic>
          <a:graphicData uri="http://schemas.openxmlformats.org/presentationml/2006/ole">
            <mc:AlternateContent xmlns:mc="http://schemas.openxmlformats.org/markup-compatibility/2006">
              <mc:Choice xmlns:v="urn:schemas-microsoft-com:vml" Requires="v">
                <p:oleObj spid="_x0000_s85355" name="数式" r:id="rId6" imgW="838080" imgH="241200" progId="Equation.3">
                  <p:embed/>
                </p:oleObj>
              </mc:Choice>
              <mc:Fallback>
                <p:oleObj name="数式" r:id="rId6" imgW="838080" imgH="241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6299" y="7054785"/>
                        <a:ext cx="2021919" cy="582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31882" name="Object 10"/>
          <p:cNvGraphicFramePr>
            <a:graphicFrameLocks noChangeAspect="1"/>
          </p:cNvGraphicFramePr>
          <p:nvPr>
            <p:extLst/>
          </p:nvPr>
        </p:nvGraphicFramePr>
        <p:xfrm>
          <a:off x="7316298" y="7650371"/>
          <a:ext cx="2294439" cy="556029"/>
        </p:xfrm>
        <a:graphic>
          <a:graphicData uri="http://schemas.openxmlformats.org/presentationml/2006/ole">
            <mc:AlternateContent xmlns:mc="http://schemas.openxmlformats.org/markup-compatibility/2006">
              <mc:Choice xmlns:v="urn:schemas-microsoft-com:vml" Requires="v">
                <p:oleObj spid="_x0000_s85356" name="数式" r:id="rId8" imgW="838080" imgH="203040" progId="Equation.3">
                  <p:embed/>
                </p:oleObj>
              </mc:Choice>
              <mc:Fallback>
                <p:oleObj name="数式" r:id="rId8" imgW="838080" imgH="2030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6298" y="7650371"/>
                        <a:ext cx="2294439" cy="5560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31883" name="Object 11"/>
          <p:cNvGraphicFramePr>
            <a:graphicFrameLocks noChangeAspect="1"/>
          </p:cNvGraphicFramePr>
          <p:nvPr>
            <p:extLst/>
          </p:nvPr>
        </p:nvGraphicFramePr>
        <p:xfrm>
          <a:off x="13698530" y="1527475"/>
          <a:ext cx="2391138" cy="753824"/>
        </p:xfrm>
        <a:graphic>
          <a:graphicData uri="http://schemas.openxmlformats.org/presentationml/2006/ole">
            <mc:AlternateContent xmlns:mc="http://schemas.openxmlformats.org/markup-compatibility/2006">
              <mc:Choice xmlns:v="urn:schemas-microsoft-com:vml" Requires="v">
                <p:oleObj spid="_x0000_s85357" name="数式" r:id="rId10" imgW="723600" imgH="228600" progId="Equation.3">
                  <p:embed/>
                </p:oleObj>
              </mc:Choice>
              <mc:Fallback>
                <p:oleObj name="数式" r:id="rId10" imgW="72360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698530" y="1527475"/>
                        <a:ext cx="2391138" cy="753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31885" name="Text Box 13"/>
          <p:cNvSpPr txBox="1">
            <a:spLocks noChangeArrowheads="1"/>
          </p:cNvSpPr>
          <p:nvPr/>
        </p:nvSpPr>
        <p:spPr bwMode="auto">
          <a:xfrm>
            <a:off x="11078902" y="1669357"/>
            <a:ext cx="2619628" cy="475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93" dirty="0" smtClean="0"/>
              <a:t>ガンマ線への崩壊</a:t>
            </a:r>
            <a:endParaRPr lang="ja-JP" altLang="en-US" sz="2493" dirty="0"/>
          </a:p>
        </p:txBody>
      </p:sp>
      <p:sp>
        <p:nvSpPr>
          <p:cNvPr id="1231886" name="Text Box 14"/>
          <p:cNvSpPr txBox="1">
            <a:spLocks noChangeArrowheads="1"/>
          </p:cNvSpPr>
          <p:nvPr/>
        </p:nvSpPr>
        <p:spPr bwMode="auto">
          <a:xfrm>
            <a:off x="11168196" y="2782525"/>
            <a:ext cx="2279791" cy="475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93" dirty="0" smtClean="0"/>
              <a:t>ニュートリノ放射</a:t>
            </a:r>
            <a:endParaRPr lang="ja-JP" altLang="en-US" sz="2493" dirty="0"/>
          </a:p>
        </p:txBody>
      </p:sp>
      <p:graphicFrame>
        <p:nvGraphicFramePr>
          <p:cNvPr id="1231888" name="Object 16"/>
          <p:cNvGraphicFramePr>
            <a:graphicFrameLocks noChangeAspect="1"/>
          </p:cNvGraphicFramePr>
          <p:nvPr>
            <p:extLst/>
          </p:nvPr>
        </p:nvGraphicFramePr>
        <p:xfrm>
          <a:off x="13447987" y="2607332"/>
          <a:ext cx="2892223" cy="826350"/>
        </p:xfrm>
        <a:graphic>
          <a:graphicData uri="http://schemas.openxmlformats.org/presentationml/2006/ole">
            <mc:AlternateContent xmlns:mc="http://schemas.openxmlformats.org/markup-compatibility/2006">
              <mc:Choice xmlns:v="urn:schemas-microsoft-com:vml" Requires="v">
                <p:oleObj spid="_x0000_s85358" name="数式" r:id="rId12" imgW="888840" imgH="253800" progId="Equation.3">
                  <p:embed/>
                </p:oleObj>
              </mc:Choice>
              <mc:Fallback>
                <p:oleObj name="数式" r:id="rId12" imgW="888840" imgH="2538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447987" y="2607332"/>
                        <a:ext cx="2892223" cy="826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31889" name="Object 17"/>
          <p:cNvGraphicFramePr>
            <a:graphicFrameLocks noChangeAspect="1"/>
          </p:cNvGraphicFramePr>
          <p:nvPr>
            <p:extLst/>
          </p:nvPr>
        </p:nvGraphicFramePr>
        <p:xfrm>
          <a:off x="13397442" y="3619721"/>
          <a:ext cx="3846041" cy="874699"/>
        </p:xfrm>
        <a:graphic>
          <a:graphicData uri="http://schemas.openxmlformats.org/presentationml/2006/ole">
            <mc:AlternateContent xmlns:mc="http://schemas.openxmlformats.org/markup-compatibility/2006">
              <mc:Choice xmlns:v="urn:schemas-microsoft-com:vml" Requires="v">
                <p:oleObj spid="_x0000_s85359" name="数式" r:id="rId14" imgW="1117440" imgH="253800" progId="Equation.3">
                  <p:embed/>
                </p:oleObj>
              </mc:Choice>
              <mc:Fallback>
                <p:oleObj name="数式" r:id="rId14" imgW="1117440" imgH="2538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397442" y="3619721"/>
                        <a:ext cx="3846041" cy="8746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9698" name="Picture 2" descr="https://science.sciencemag.org/content/sci/327/5969/1103/F2.large.jpg?width=800&amp;height=600&amp;carousel=1"/>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50794"/>
          <a:stretch/>
        </p:blipFill>
        <p:spPr bwMode="auto">
          <a:xfrm>
            <a:off x="10810117" y="5497474"/>
            <a:ext cx="3259204" cy="4279417"/>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gamma-ray SNR W44」の画像検索結果"/>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198055" y="5769426"/>
            <a:ext cx="3735515" cy="3735517"/>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2107234" y="4990942"/>
            <a:ext cx="4187365" cy="507831"/>
          </a:xfrm>
          <a:prstGeom prst="rect">
            <a:avLst/>
          </a:prstGeom>
          <a:noFill/>
        </p:spPr>
        <p:txBody>
          <a:bodyPr wrap="none" rtlCol="0">
            <a:spAutoFit/>
          </a:bodyPr>
          <a:lstStyle/>
          <a:p>
            <a:r>
              <a:rPr kumimoji="1" lang="en-US" altLang="ja-JP" sz="2700" dirty="0"/>
              <a:t>Supernova remnant W44</a:t>
            </a:r>
            <a:endParaRPr kumimoji="1" lang="ja-JP" altLang="en-US" sz="2700" dirty="0"/>
          </a:p>
        </p:txBody>
      </p:sp>
      <mc:AlternateContent xmlns:mc="http://schemas.openxmlformats.org/markup-compatibility/2006" xmlns:a14="http://schemas.microsoft.com/office/drawing/2010/main">
        <mc:Choice Requires="a14">
          <p:sp>
            <p:nvSpPr>
              <p:cNvPr id="3" name="テキスト ボックス 2"/>
              <p:cNvSpPr txBox="1"/>
              <p:nvPr/>
            </p:nvSpPr>
            <p:spPr>
              <a:xfrm>
                <a:off x="439616" y="1975026"/>
                <a:ext cx="4128053" cy="7130093"/>
              </a:xfrm>
              <a:prstGeom prst="rect">
                <a:avLst/>
              </a:prstGeom>
              <a:noFill/>
            </p:spPr>
            <p:txBody>
              <a:bodyPr wrap="none" rtlCol="0">
                <a:spAutoFit/>
              </a:bodyPr>
              <a:lstStyle/>
              <a:p>
                <a:r>
                  <a:rPr kumimoji="1" lang="ja-JP" altLang="en-US" sz="3200" dirty="0" smtClean="0"/>
                  <a:t>荷電パイ中間子</a:t>
                </a:r>
                <a:endParaRPr kumimoji="1" lang="en-US" altLang="ja-JP" sz="3200" dirty="0" smtClean="0"/>
              </a:p>
              <a:p>
                <a:pPr/>
                <a14:m>
                  <m:oMathPara xmlns:m="http://schemas.openxmlformats.org/officeDocument/2006/math">
                    <m:oMathParaPr>
                      <m:jc m:val="centerGroup"/>
                    </m:oMathParaPr>
                    <m:oMath xmlns:m="http://schemas.openxmlformats.org/officeDocument/2006/math">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𝑚</m:t>
                          </m:r>
                        </m:e>
                        <m:sub>
                          <m:r>
                            <a:rPr kumimoji="1" lang="en-US" altLang="ja-JP" sz="3200" b="0" i="1" smtClean="0">
                              <a:latin typeface="Cambria Math" panose="02040503050406030204" pitchFamily="18" charset="0"/>
                            </a:rPr>
                            <m:t>𝜋</m:t>
                          </m:r>
                        </m:sub>
                      </m:sSub>
                      <m:sSup>
                        <m:sSupPr>
                          <m:ctrlPr>
                            <a:rPr kumimoji="1" lang="en-US" altLang="ja-JP" sz="3200" b="0" i="1" smtClean="0">
                              <a:latin typeface="Cambria Math" panose="02040503050406030204" pitchFamily="18" charset="0"/>
                            </a:rPr>
                          </m:ctrlPr>
                        </m:sSupPr>
                        <m:e>
                          <m:r>
                            <a:rPr kumimoji="1" lang="en-US" altLang="ja-JP" sz="3200" b="0" i="1" smtClean="0">
                              <a:latin typeface="Cambria Math" panose="02040503050406030204" pitchFamily="18" charset="0"/>
                            </a:rPr>
                            <m:t>𝑐</m:t>
                          </m:r>
                        </m:e>
                        <m:sup>
                          <m:r>
                            <a:rPr kumimoji="1" lang="en-US" altLang="ja-JP" sz="3200" b="0" i="1" smtClean="0">
                              <a:latin typeface="Cambria Math" panose="02040503050406030204" pitchFamily="18" charset="0"/>
                            </a:rPr>
                            <m:t>2</m:t>
                          </m:r>
                        </m:sup>
                      </m:sSup>
                      <m:r>
                        <a:rPr kumimoji="1" lang="en-US" altLang="ja-JP" sz="3200" b="0" i="1" smtClean="0">
                          <a:latin typeface="Cambria Math" panose="02040503050406030204" pitchFamily="18" charset="0"/>
                        </a:rPr>
                        <m:t>=139.6</m:t>
                      </m:r>
                      <m:r>
                        <m:rPr>
                          <m:sty m:val="p"/>
                        </m:rPr>
                        <a:rPr kumimoji="1" lang="en-US" altLang="ja-JP" sz="3200" b="0" i="0" smtClean="0">
                          <a:latin typeface="Cambria Math" panose="02040503050406030204" pitchFamily="18" charset="0"/>
                        </a:rPr>
                        <m:t>MeV</m:t>
                      </m:r>
                    </m:oMath>
                  </m:oMathPara>
                </a14:m>
                <a:endParaRPr kumimoji="1" lang="en-US" altLang="ja-JP" sz="3200" dirty="0" smtClean="0"/>
              </a:p>
              <a:p>
                <a:r>
                  <a:rPr kumimoji="1" lang="ja-JP" altLang="en-US" sz="3200" dirty="0" smtClean="0"/>
                  <a:t>中性パイ中間子</a:t>
                </a:r>
                <a:endParaRPr kumimoji="1" lang="en-US" altLang="ja-JP" sz="3200" dirty="0" smtClean="0"/>
              </a:p>
              <a:p>
                <a:pPr/>
                <a14:m>
                  <m:oMathPara xmlns:m="http://schemas.openxmlformats.org/officeDocument/2006/math">
                    <m:oMathParaPr>
                      <m:jc m:val="centerGroup"/>
                    </m:oMathParaPr>
                    <m:oMath xmlns:m="http://schemas.openxmlformats.org/officeDocument/2006/math">
                      <m:sSub>
                        <m:sSubPr>
                          <m:ctrlPr>
                            <a:rPr kumimoji="1" lang="en-US" altLang="ja-JP" sz="3200" i="1">
                              <a:latin typeface="Cambria Math" panose="02040503050406030204" pitchFamily="18" charset="0"/>
                            </a:rPr>
                          </m:ctrlPr>
                        </m:sSubPr>
                        <m:e>
                          <m:r>
                            <a:rPr kumimoji="1" lang="en-US" altLang="ja-JP" sz="3200" i="1">
                              <a:latin typeface="Cambria Math" panose="02040503050406030204" pitchFamily="18" charset="0"/>
                            </a:rPr>
                            <m:t>𝑚</m:t>
                          </m:r>
                        </m:e>
                        <m:sub>
                          <m:r>
                            <a:rPr kumimoji="1" lang="en-US" altLang="ja-JP" sz="3200" i="1">
                              <a:latin typeface="Cambria Math" panose="02040503050406030204" pitchFamily="18" charset="0"/>
                            </a:rPr>
                            <m:t>𝜋</m:t>
                          </m:r>
                        </m:sub>
                      </m:sSub>
                      <m:sSup>
                        <m:sSupPr>
                          <m:ctrlPr>
                            <a:rPr kumimoji="1" lang="en-US" altLang="ja-JP" sz="3200" i="1">
                              <a:latin typeface="Cambria Math" panose="02040503050406030204" pitchFamily="18" charset="0"/>
                            </a:rPr>
                          </m:ctrlPr>
                        </m:sSupPr>
                        <m:e>
                          <m:r>
                            <a:rPr kumimoji="1" lang="en-US" altLang="ja-JP" sz="3200" i="1">
                              <a:latin typeface="Cambria Math" panose="02040503050406030204" pitchFamily="18" charset="0"/>
                            </a:rPr>
                            <m:t>𝑐</m:t>
                          </m:r>
                        </m:e>
                        <m:sup>
                          <m:r>
                            <a:rPr kumimoji="1" lang="en-US" altLang="ja-JP" sz="3200" i="1">
                              <a:latin typeface="Cambria Math" panose="02040503050406030204" pitchFamily="18" charset="0"/>
                            </a:rPr>
                            <m:t>2</m:t>
                          </m:r>
                        </m:sup>
                      </m:sSup>
                      <m:r>
                        <a:rPr kumimoji="1" lang="en-US" altLang="ja-JP" sz="3200" i="1">
                          <a:latin typeface="Cambria Math" panose="02040503050406030204" pitchFamily="18" charset="0"/>
                        </a:rPr>
                        <m:t>=13</m:t>
                      </m:r>
                      <m:r>
                        <a:rPr kumimoji="1" lang="en-US" altLang="ja-JP" sz="3200" b="0" i="1" smtClean="0">
                          <a:latin typeface="Cambria Math" panose="02040503050406030204" pitchFamily="18" charset="0"/>
                        </a:rPr>
                        <m:t>5</m:t>
                      </m:r>
                      <m:r>
                        <a:rPr kumimoji="1" lang="en-US" altLang="ja-JP" sz="3200" i="1">
                          <a:latin typeface="Cambria Math" panose="02040503050406030204" pitchFamily="18" charset="0"/>
                        </a:rPr>
                        <m:t>.</m:t>
                      </m:r>
                      <m:r>
                        <a:rPr kumimoji="1" lang="en-US" altLang="ja-JP" sz="3200" b="0" i="0" smtClean="0">
                          <a:latin typeface="Cambria Math" panose="02040503050406030204" pitchFamily="18" charset="0"/>
                        </a:rPr>
                        <m:t>0</m:t>
                      </m:r>
                      <m:r>
                        <m:rPr>
                          <m:sty m:val="p"/>
                        </m:rPr>
                        <a:rPr kumimoji="1" lang="en-US" altLang="ja-JP" sz="3200">
                          <a:latin typeface="Cambria Math" panose="02040503050406030204" pitchFamily="18" charset="0"/>
                        </a:rPr>
                        <m:t>MeV</m:t>
                      </m:r>
                    </m:oMath>
                  </m:oMathPara>
                </a14:m>
                <a:endParaRPr kumimoji="1" lang="en-US" altLang="ja-JP" sz="3200" dirty="0" smtClean="0"/>
              </a:p>
              <a:p>
                <a:r>
                  <a:rPr kumimoji="1" lang="ja-JP" altLang="en-US" sz="3200" dirty="0" smtClean="0"/>
                  <a:t>ミュー粒子</a:t>
                </a:r>
                <a:endParaRPr kumimoji="1" lang="en-US" altLang="ja-JP" sz="3200" dirty="0" smtClean="0"/>
              </a:p>
              <a:p>
                <a:pPr/>
                <a14:m>
                  <m:oMathPara xmlns:m="http://schemas.openxmlformats.org/officeDocument/2006/math">
                    <m:oMathParaPr>
                      <m:jc m:val="centerGroup"/>
                    </m:oMathParaPr>
                    <m:oMath xmlns:m="http://schemas.openxmlformats.org/officeDocument/2006/math">
                      <m:sSub>
                        <m:sSubPr>
                          <m:ctrlPr>
                            <a:rPr kumimoji="1" lang="en-US" altLang="ja-JP" sz="3200" i="1">
                              <a:latin typeface="Cambria Math" panose="02040503050406030204" pitchFamily="18" charset="0"/>
                            </a:rPr>
                          </m:ctrlPr>
                        </m:sSubPr>
                        <m:e>
                          <m:r>
                            <a:rPr kumimoji="1" lang="en-US" altLang="ja-JP" sz="3200" i="1">
                              <a:latin typeface="Cambria Math" panose="02040503050406030204" pitchFamily="18" charset="0"/>
                            </a:rPr>
                            <m:t>𝑚</m:t>
                          </m:r>
                        </m:e>
                        <m:sub>
                          <m:r>
                            <a:rPr kumimoji="1" lang="en-US" altLang="ja-JP" sz="3200" b="0" i="1" smtClean="0">
                              <a:latin typeface="Cambria Math" panose="02040503050406030204" pitchFamily="18" charset="0"/>
                            </a:rPr>
                            <m:t>𝜇</m:t>
                          </m:r>
                        </m:sub>
                      </m:sSub>
                      <m:sSup>
                        <m:sSupPr>
                          <m:ctrlPr>
                            <a:rPr kumimoji="1" lang="en-US" altLang="ja-JP" sz="3200" i="1">
                              <a:latin typeface="Cambria Math" panose="02040503050406030204" pitchFamily="18" charset="0"/>
                            </a:rPr>
                          </m:ctrlPr>
                        </m:sSupPr>
                        <m:e>
                          <m:r>
                            <a:rPr kumimoji="1" lang="en-US" altLang="ja-JP" sz="3200" i="1">
                              <a:latin typeface="Cambria Math" panose="02040503050406030204" pitchFamily="18" charset="0"/>
                            </a:rPr>
                            <m:t>𝑐</m:t>
                          </m:r>
                        </m:e>
                        <m:sup>
                          <m:r>
                            <a:rPr kumimoji="1" lang="en-US" altLang="ja-JP" sz="3200" i="1">
                              <a:latin typeface="Cambria Math" panose="02040503050406030204" pitchFamily="18" charset="0"/>
                            </a:rPr>
                            <m:t>2</m:t>
                          </m:r>
                        </m:sup>
                      </m:sSup>
                      <m:r>
                        <a:rPr kumimoji="1" lang="en-US" altLang="ja-JP" sz="3200" i="1">
                          <a:latin typeface="Cambria Math" panose="02040503050406030204" pitchFamily="18" charset="0"/>
                        </a:rPr>
                        <m:t>=1</m:t>
                      </m:r>
                      <m:r>
                        <a:rPr kumimoji="1" lang="en-US" altLang="ja-JP" sz="3200" b="0" i="1" smtClean="0">
                          <a:latin typeface="Cambria Math" panose="02040503050406030204" pitchFamily="18" charset="0"/>
                        </a:rPr>
                        <m:t>05.7</m:t>
                      </m:r>
                      <m:r>
                        <m:rPr>
                          <m:sty m:val="p"/>
                        </m:rPr>
                        <a:rPr kumimoji="1" lang="en-US" altLang="ja-JP" sz="3200">
                          <a:latin typeface="Cambria Math" panose="02040503050406030204" pitchFamily="18" charset="0"/>
                        </a:rPr>
                        <m:t>MeV</m:t>
                      </m:r>
                    </m:oMath>
                  </m:oMathPara>
                </a14:m>
                <a:endParaRPr kumimoji="1" lang="en-US" altLang="ja-JP" sz="3200" dirty="0" smtClean="0"/>
              </a:p>
              <a:p>
                <a:endParaRPr kumimoji="1" lang="en-US" altLang="ja-JP" sz="3200" dirty="0"/>
              </a:p>
              <a:p>
                <a:r>
                  <a:rPr kumimoji="1" lang="ja-JP" altLang="en-US" sz="3200" dirty="0" smtClean="0"/>
                  <a:t>寿命</a:t>
                </a:r>
                <a:endParaRPr kumimoji="1" lang="en-US" altLang="ja-JP" sz="3200" dirty="0" smtClean="0"/>
              </a:p>
              <a:p>
                <a:pPr/>
                <a14:m>
                  <m:oMathPara xmlns:m="http://schemas.openxmlformats.org/officeDocument/2006/math">
                    <m:oMathParaPr>
                      <m:jc m:val="centerGroup"/>
                    </m:oMathParaPr>
                    <m:oMath xmlns:m="http://schemas.openxmlformats.org/officeDocument/2006/math">
                      <m:sSub>
                        <m:sSubPr>
                          <m:ctrlPr>
                            <a:rPr kumimoji="1" lang="en-US" altLang="ja-JP" sz="3200" i="1">
                              <a:latin typeface="Cambria Math" panose="02040503050406030204" pitchFamily="18" charset="0"/>
                            </a:rPr>
                          </m:ctrlPr>
                        </m:sSubPr>
                        <m:e>
                          <m:r>
                            <a:rPr kumimoji="1" lang="en-US" altLang="ja-JP" sz="3200" b="0" i="1" smtClean="0">
                              <a:latin typeface="Cambria Math" panose="02040503050406030204" pitchFamily="18" charset="0"/>
                            </a:rPr>
                            <m:t>𝑡</m:t>
                          </m:r>
                        </m:e>
                        <m:sub>
                          <m:sSup>
                            <m:sSupPr>
                              <m:ctrlPr>
                                <a:rPr kumimoji="1" lang="en-US" altLang="ja-JP" sz="3200" b="0" i="1" smtClean="0">
                                  <a:latin typeface="Cambria Math" panose="02040503050406030204" pitchFamily="18" charset="0"/>
                                </a:rPr>
                              </m:ctrlPr>
                            </m:sSupPr>
                            <m:e>
                              <m:r>
                                <a:rPr kumimoji="1" lang="en-US" altLang="ja-JP" sz="3200" i="1">
                                  <a:latin typeface="Cambria Math" panose="02040503050406030204" pitchFamily="18" charset="0"/>
                                </a:rPr>
                                <m:t>𝜋</m:t>
                              </m:r>
                            </m:e>
                            <m:sup>
                              <m:r>
                                <a:rPr kumimoji="1" lang="en-US" altLang="ja-JP" sz="3200" b="0" i="1" smtClean="0">
                                  <a:latin typeface="Cambria Math" panose="02040503050406030204" pitchFamily="18" charset="0"/>
                                </a:rPr>
                                <m:t>0</m:t>
                              </m:r>
                            </m:sup>
                          </m:sSup>
                        </m:sub>
                      </m:sSub>
                      <m:r>
                        <a:rPr kumimoji="1" lang="en-US" altLang="ja-JP" sz="3200" i="1">
                          <a:latin typeface="Cambria Math" panose="02040503050406030204" pitchFamily="18" charset="0"/>
                        </a:rPr>
                        <m:t>=</m:t>
                      </m:r>
                      <m:r>
                        <a:rPr kumimoji="1" lang="en-US" altLang="ja-JP" sz="3200" b="0" i="1" smtClean="0">
                          <a:latin typeface="Cambria Math" panose="02040503050406030204" pitchFamily="18" charset="0"/>
                        </a:rPr>
                        <m:t>8.5×</m:t>
                      </m:r>
                      <m:sSup>
                        <m:sSupPr>
                          <m:ctrlPr>
                            <a:rPr kumimoji="1" lang="en-US" altLang="ja-JP" sz="3200" b="0" i="1" smtClean="0">
                              <a:latin typeface="Cambria Math" panose="02040503050406030204" pitchFamily="18" charset="0"/>
                            </a:rPr>
                          </m:ctrlPr>
                        </m:sSupPr>
                        <m:e>
                          <m:r>
                            <a:rPr kumimoji="1" lang="en-US" altLang="ja-JP" sz="3200" b="0" i="1" smtClean="0">
                              <a:latin typeface="Cambria Math" panose="02040503050406030204" pitchFamily="18" charset="0"/>
                            </a:rPr>
                            <m:t>10</m:t>
                          </m:r>
                        </m:e>
                        <m:sup>
                          <m:r>
                            <a:rPr kumimoji="1" lang="en-US" altLang="ja-JP" sz="3200" b="0" i="1" smtClean="0">
                              <a:latin typeface="Cambria Math" panose="02040503050406030204" pitchFamily="18" charset="0"/>
                            </a:rPr>
                            <m:t>−17</m:t>
                          </m:r>
                        </m:sup>
                      </m:sSup>
                      <m:r>
                        <a:rPr kumimoji="1" lang="en-US" altLang="ja-JP" sz="3200" b="0" i="1" smtClean="0">
                          <a:latin typeface="Cambria Math" panose="02040503050406030204" pitchFamily="18" charset="0"/>
                        </a:rPr>
                        <m:t>𝑠</m:t>
                      </m:r>
                    </m:oMath>
                  </m:oMathPara>
                </a14:m>
                <a:endParaRPr kumimoji="1" lang="en-US" altLang="ja-JP" sz="3200" dirty="0"/>
              </a:p>
              <a:p>
                <a:pPr/>
                <a14:m>
                  <m:oMathPara xmlns:m="http://schemas.openxmlformats.org/officeDocument/2006/math">
                    <m:oMathParaPr>
                      <m:jc m:val="centerGroup"/>
                    </m:oMathParaPr>
                    <m:oMath xmlns:m="http://schemas.openxmlformats.org/officeDocument/2006/math">
                      <m:sSub>
                        <m:sSubPr>
                          <m:ctrlPr>
                            <a:rPr kumimoji="1" lang="en-US" altLang="ja-JP" sz="3200" i="1">
                              <a:latin typeface="Cambria Math" panose="02040503050406030204" pitchFamily="18" charset="0"/>
                            </a:rPr>
                          </m:ctrlPr>
                        </m:sSubPr>
                        <m:e>
                          <m:r>
                            <a:rPr kumimoji="1" lang="en-US" altLang="ja-JP" sz="3200" i="1">
                              <a:latin typeface="Cambria Math" panose="02040503050406030204" pitchFamily="18" charset="0"/>
                            </a:rPr>
                            <m:t>𝑡</m:t>
                          </m:r>
                        </m:e>
                        <m:sub>
                          <m:sSup>
                            <m:sSupPr>
                              <m:ctrlPr>
                                <a:rPr kumimoji="1" lang="en-US" altLang="ja-JP" sz="3200" i="1">
                                  <a:latin typeface="Cambria Math" panose="02040503050406030204" pitchFamily="18" charset="0"/>
                                </a:rPr>
                              </m:ctrlPr>
                            </m:sSupPr>
                            <m:e>
                              <m:r>
                                <a:rPr kumimoji="1" lang="en-US" altLang="ja-JP" sz="3200" i="1">
                                  <a:latin typeface="Cambria Math" panose="02040503050406030204" pitchFamily="18" charset="0"/>
                                </a:rPr>
                                <m:t>𝜋</m:t>
                              </m:r>
                            </m:e>
                            <m:sup>
                              <m:r>
                                <a:rPr kumimoji="1" lang="en-US" altLang="ja-JP" sz="3200" b="0" i="1" smtClean="0">
                                  <a:latin typeface="Cambria Math" panose="02040503050406030204" pitchFamily="18" charset="0"/>
                                </a:rPr>
                                <m:t>±</m:t>
                              </m:r>
                            </m:sup>
                          </m:sSup>
                        </m:sub>
                      </m:sSub>
                      <m:r>
                        <a:rPr kumimoji="1" lang="en-US" altLang="ja-JP" sz="3200" i="1">
                          <a:latin typeface="Cambria Math" panose="02040503050406030204" pitchFamily="18" charset="0"/>
                        </a:rPr>
                        <m:t>=</m:t>
                      </m:r>
                      <m:r>
                        <a:rPr kumimoji="1" lang="en-US" altLang="ja-JP" sz="3200" b="0" i="1" smtClean="0">
                          <a:latin typeface="Cambria Math" panose="02040503050406030204" pitchFamily="18" charset="0"/>
                        </a:rPr>
                        <m:t>2.6</m:t>
                      </m:r>
                      <m:r>
                        <a:rPr kumimoji="1" lang="en-US" altLang="ja-JP" sz="3200" i="1">
                          <a:latin typeface="Cambria Math" panose="02040503050406030204" pitchFamily="18" charset="0"/>
                        </a:rPr>
                        <m:t>×</m:t>
                      </m:r>
                      <m:sSup>
                        <m:sSupPr>
                          <m:ctrlPr>
                            <a:rPr kumimoji="1" lang="en-US" altLang="ja-JP" sz="3200" i="1">
                              <a:latin typeface="Cambria Math" panose="02040503050406030204" pitchFamily="18" charset="0"/>
                            </a:rPr>
                          </m:ctrlPr>
                        </m:sSupPr>
                        <m:e>
                          <m:r>
                            <a:rPr kumimoji="1" lang="en-US" altLang="ja-JP" sz="3200" i="1">
                              <a:latin typeface="Cambria Math" panose="02040503050406030204" pitchFamily="18" charset="0"/>
                            </a:rPr>
                            <m:t>10</m:t>
                          </m:r>
                        </m:e>
                        <m:sup>
                          <m:r>
                            <a:rPr kumimoji="1" lang="en-US" altLang="ja-JP" sz="3200" i="1">
                              <a:latin typeface="Cambria Math" panose="02040503050406030204" pitchFamily="18" charset="0"/>
                            </a:rPr>
                            <m:t>−</m:t>
                          </m:r>
                          <m:r>
                            <a:rPr kumimoji="1" lang="en-US" altLang="ja-JP" sz="3200" b="0" i="1" smtClean="0">
                              <a:latin typeface="Cambria Math" panose="02040503050406030204" pitchFamily="18" charset="0"/>
                            </a:rPr>
                            <m:t>8</m:t>
                          </m:r>
                        </m:sup>
                      </m:sSup>
                      <m:r>
                        <a:rPr kumimoji="1" lang="en-US" altLang="ja-JP" sz="3200" i="1">
                          <a:latin typeface="Cambria Math" panose="02040503050406030204" pitchFamily="18" charset="0"/>
                        </a:rPr>
                        <m:t>𝑠</m:t>
                      </m:r>
                    </m:oMath>
                  </m:oMathPara>
                </a14:m>
                <a:endParaRPr kumimoji="1" lang="en-US" altLang="ja-JP" sz="3200" dirty="0" smtClean="0"/>
              </a:p>
              <a:p>
                <a:pPr/>
                <a14:m>
                  <m:oMathPara xmlns:m="http://schemas.openxmlformats.org/officeDocument/2006/math">
                    <m:oMathParaPr>
                      <m:jc m:val="centerGroup"/>
                    </m:oMathParaPr>
                    <m:oMath xmlns:m="http://schemas.openxmlformats.org/officeDocument/2006/math">
                      <m:sSub>
                        <m:sSubPr>
                          <m:ctrlPr>
                            <a:rPr kumimoji="1" lang="en-US" altLang="ja-JP" sz="3200" i="1">
                              <a:latin typeface="Cambria Math" panose="02040503050406030204" pitchFamily="18" charset="0"/>
                            </a:rPr>
                          </m:ctrlPr>
                        </m:sSubPr>
                        <m:e>
                          <m:r>
                            <a:rPr kumimoji="1" lang="en-US" altLang="ja-JP" sz="3200" i="1">
                              <a:latin typeface="Cambria Math" panose="02040503050406030204" pitchFamily="18" charset="0"/>
                            </a:rPr>
                            <m:t>𝑡</m:t>
                          </m:r>
                        </m:e>
                        <m:sub>
                          <m:r>
                            <a:rPr kumimoji="1" lang="en-US" altLang="ja-JP" sz="3200" b="0" i="1" smtClean="0">
                              <a:latin typeface="Cambria Math" panose="02040503050406030204" pitchFamily="18" charset="0"/>
                            </a:rPr>
                            <m:t>𝜇</m:t>
                          </m:r>
                        </m:sub>
                      </m:sSub>
                      <m:r>
                        <a:rPr kumimoji="1" lang="en-US" altLang="ja-JP" sz="3200" i="1">
                          <a:latin typeface="Cambria Math" panose="02040503050406030204" pitchFamily="18" charset="0"/>
                        </a:rPr>
                        <m:t>=2.</m:t>
                      </m:r>
                      <m:r>
                        <a:rPr kumimoji="1" lang="en-US" altLang="ja-JP" sz="3200" b="0" i="1" smtClean="0">
                          <a:latin typeface="Cambria Math" panose="02040503050406030204" pitchFamily="18" charset="0"/>
                        </a:rPr>
                        <m:t>2</m:t>
                      </m:r>
                      <m:r>
                        <a:rPr kumimoji="1" lang="en-US" altLang="ja-JP" sz="3200" i="1">
                          <a:latin typeface="Cambria Math" panose="02040503050406030204" pitchFamily="18" charset="0"/>
                        </a:rPr>
                        <m:t>×</m:t>
                      </m:r>
                      <m:sSup>
                        <m:sSupPr>
                          <m:ctrlPr>
                            <a:rPr kumimoji="1" lang="en-US" altLang="ja-JP" sz="3200" i="1">
                              <a:latin typeface="Cambria Math" panose="02040503050406030204" pitchFamily="18" charset="0"/>
                            </a:rPr>
                          </m:ctrlPr>
                        </m:sSupPr>
                        <m:e>
                          <m:r>
                            <a:rPr kumimoji="1" lang="en-US" altLang="ja-JP" sz="3200" i="1">
                              <a:latin typeface="Cambria Math" panose="02040503050406030204" pitchFamily="18" charset="0"/>
                            </a:rPr>
                            <m:t>10</m:t>
                          </m:r>
                        </m:e>
                        <m:sup>
                          <m:r>
                            <a:rPr kumimoji="1" lang="en-US" altLang="ja-JP" sz="3200" i="1">
                              <a:latin typeface="Cambria Math" panose="02040503050406030204" pitchFamily="18" charset="0"/>
                            </a:rPr>
                            <m:t>−</m:t>
                          </m:r>
                          <m:r>
                            <a:rPr kumimoji="1" lang="en-US" altLang="ja-JP" sz="3200" b="0" i="1" smtClean="0">
                              <a:latin typeface="Cambria Math" panose="02040503050406030204" pitchFamily="18" charset="0"/>
                            </a:rPr>
                            <m:t>6</m:t>
                          </m:r>
                        </m:sup>
                      </m:sSup>
                      <m:r>
                        <a:rPr kumimoji="1" lang="en-US" altLang="ja-JP" sz="3200" i="1">
                          <a:latin typeface="Cambria Math" panose="02040503050406030204" pitchFamily="18" charset="0"/>
                        </a:rPr>
                        <m:t>𝑠</m:t>
                      </m:r>
                    </m:oMath>
                  </m:oMathPara>
                </a14:m>
                <a:endParaRPr kumimoji="1" lang="en-US" altLang="ja-JP" sz="3200" dirty="0"/>
              </a:p>
              <a:p>
                <a:endParaRPr kumimoji="1" lang="en-US" altLang="ja-JP" sz="3200" dirty="0"/>
              </a:p>
              <a:p>
                <a:endParaRPr kumimoji="1" lang="en-US" altLang="ja-JP" sz="3200" dirty="0"/>
              </a:p>
              <a:p>
                <a:endParaRPr kumimoji="1" lang="ja-JP" altLang="en-US" sz="3200" dirty="0" smtClean="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439616" y="1975026"/>
                <a:ext cx="4128053" cy="7130093"/>
              </a:xfrm>
              <a:prstGeom prst="rect">
                <a:avLst/>
              </a:prstGeom>
              <a:blipFill rotWithShape="0">
                <a:blip r:embed="rId18"/>
                <a:stretch>
                  <a:fillRect l="-3693" t="-1111"/>
                </a:stretch>
              </a:blipFill>
            </p:spPr>
            <p:txBody>
              <a:bodyPr/>
              <a:lstStyle/>
              <a:p>
                <a:r>
                  <a:rPr lang="ja-JP" altLang="en-US">
                    <a:noFill/>
                  </a:rPr>
                  <a:t> </a:t>
                </a:r>
              </a:p>
            </p:txBody>
          </p:sp>
        </mc:Fallback>
      </mc:AlternateContent>
      <p:sp>
        <p:nvSpPr>
          <p:cNvPr id="4" name="テキスト ボックス 3"/>
          <p:cNvSpPr txBox="1"/>
          <p:nvPr/>
        </p:nvSpPr>
        <p:spPr>
          <a:xfrm>
            <a:off x="14894098" y="9600122"/>
            <a:ext cx="2592376" cy="584775"/>
          </a:xfrm>
          <a:prstGeom prst="rect">
            <a:avLst/>
          </a:prstGeom>
          <a:noFill/>
        </p:spPr>
        <p:txBody>
          <a:bodyPr wrap="none" rtlCol="0">
            <a:spAutoFit/>
          </a:bodyPr>
          <a:lstStyle/>
          <a:p>
            <a:r>
              <a:rPr kumimoji="1" lang="ja-JP" altLang="en-US" sz="3200" dirty="0" smtClean="0"/>
              <a:t>分子雲と衝突</a:t>
            </a:r>
          </a:p>
        </p:txBody>
      </p:sp>
    </p:spTree>
    <p:extLst>
      <p:ext uri="{BB962C8B-B14F-4D97-AF65-F5344CB8AC3E}">
        <p14:creationId xmlns:p14="http://schemas.microsoft.com/office/powerpoint/2010/main" val="9181305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pp</a:t>
            </a:r>
            <a:r>
              <a:rPr kumimoji="1" lang="ja-JP" altLang="en-US" dirty="0" smtClean="0"/>
              <a:t>衝突</a:t>
            </a:r>
            <a:endParaRPr kumimoji="1" lang="ja-JP" altLang="en-US" dirty="0"/>
          </a:p>
        </p:txBody>
      </p:sp>
      <p:pic>
        <p:nvPicPr>
          <p:cNvPr id="4" name="図 3"/>
          <p:cNvPicPr>
            <a:picLocks noChangeAspect="1"/>
          </p:cNvPicPr>
          <p:nvPr/>
        </p:nvPicPr>
        <p:blipFill>
          <a:blip r:embed="rId2"/>
          <a:stretch>
            <a:fillRect/>
          </a:stretch>
        </p:blipFill>
        <p:spPr>
          <a:xfrm>
            <a:off x="1146825" y="1223796"/>
            <a:ext cx="5926332" cy="4558680"/>
          </a:xfrm>
          <a:prstGeom prst="rect">
            <a:avLst/>
          </a:prstGeom>
        </p:spPr>
      </p:pic>
      <p:pic>
        <p:nvPicPr>
          <p:cNvPr id="5" name="図 4"/>
          <p:cNvPicPr>
            <a:picLocks noChangeAspect="1"/>
          </p:cNvPicPr>
          <p:nvPr/>
        </p:nvPicPr>
        <p:blipFill>
          <a:blip r:embed="rId3"/>
          <a:stretch>
            <a:fillRect/>
          </a:stretch>
        </p:blipFill>
        <p:spPr>
          <a:xfrm>
            <a:off x="1506881" y="5840796"/>
            <a:ext cx="5566276" cy="4131000"/>
          </a:xfrm>
          <a:prstGeom prst="rect">
            <a:avLst/>
          </a:prstGeom>
        </p:spPr>
      </p:pic>
      <p:sp>
        <p:nvSpPr>
          <p:cNvPr id="6" name="テキスト ボックス 5"/>
          <p:cNvSpPr txBox="1"/>
          <p:nvPr/>
        </p:nvSpPr>
        <p:spPr>
          <a:xfrm>
            <a:off x="2869128" y="6630561"/>
            <a:ext cx="1972015" cy="507831"/>
          </a:xfrm>
          <a:prstGeom prst="rect">
            <a:avLst/>
          </a:prstGeom>
          <a:noFill/>
        </p:spPr>
        <p:txBody>
          <a:bodyPr wrap="none" rtlCol="0">
            <a:spAutoFit/>
          </a:bodyPr>
          <a:lstStyle/>
          <a:p>
            <a:r>
              <a:rPr kumimoji="1" lang="en-US" altLang="ja-JP" sz="2700" dirty="0" smtClean="0"/>
              <a:t>Multiplicity</a:t>
            </a:r>
            <a:endParaRPr kumimoji="1" lang="ja-JP" altLang="en-US" sz="2700" dirty="0" smtClean="0"/>
          </a:p>
        </p:txBody>
      </p:sp>
      <p:pic>
        <p:nvPicPr>
          <p:cNvPr id="7" name="図 6"/>
          <p:cNvPicPr>
            <a:picLocks noChangeAspect="1"/>
          </p:cNvPicPr>
          <p:nvPr/>
        </p:nvPicPr>
        <p:blipFill>
          <a:blip r:embed="rId4"/>
          <a:stretch>
            <a:fillRect/>
          </a:stretch>
        </p:blipFill>
        <p:spPr>
          <a:xfrm>
            <a:off x="10143790" y="5553610"/>
            <a:ext cx="5507888" cy="4617000"/>
          </a:xfrm>
          <a:prstGeom prst="rect">
            <a:avLst/>
          </a:prstGeom>
        </p:spPr>
      </p:pic>
      <p:pic>
        <p:nvPicPr>
          <p:cNvPr id="8" name="図 7"/>
          <p:cNvPicPr>
            <a:picLocks noChangeAspect="1"/>
          </p:cNvPicPr>
          <p:nvPr/>
        </p:nvPicPr>
        <p:blipFill>
          <a:blip r:embed="rId5"/>
          <a:stretch>
            <a:fillRect/>
          </a:stretch>
        </p:blipFill>
        <p:spPr>
          <a:xfrm>
            <a:off x="9928855" y="1223796"/>
            <a:ext cx="5605201" cy="4617000"/>
          </a:xfrm>
          <a:prstGeom prst="rect">
            <a:avLst/>
          </a:prstGeom>
        </p:spPr>
      </p:pic>
      <mc:AlternateContent xmlns:mc="http://schemas.openxmlformats.org/markup-compatibility/2006" xmlns:a14="http://schemas.microsoft.com/office/drawing/2010/main">
        <mc:Choice Requires="a14">
          <p:sp>
            <p:nvSpPr>
              <p:cNvPr id="3" name="テキスト ボックス 2"/>
              <p:cNvSpPr txBox="1"/>
              <p:nvPr/>
            </p:nvSpPr>
            <p:spPr>
              <a:xfrm>
                <a:off x="3308515" y="3337016"/>
                <a:ext cx="3265188" cy="1649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𝑡</m:t>
                          </m:r>
                        </m:e>
                        <m:sub>
                          <m:r>
                            <m:rPr>
                              <m:sty m:val="p"/>
                            </m:rPr>
                            <a:rPr kumimoji="1" lang="en-US" altLang="ja-JP" sz="2400" b="0" i="0" smtClean="0">
                              <a:latin typeface="Cambria Math" panose="02040503050406030204" pitchFamily="18" charset="0"/>
                            </a:rPr>
                            <m:t>coll</m:t>
                          </m:r>
                        </m:sub>
                      </m:sSub>
                      <m:r>
                        <a:rPr kumimoji="1" lang="en-US" altLang="ja-JP" sz="2400" b="0" i="1" smtClean="0">
                          <a:latin typeface="Cambria Math" panose="02040503050406030204" pitchFamily="18" charset="0"/>
                        </a:rPr>
                        <m:t>=</m:t>
                      </m:r>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1</m:t>
                          </m:r>
                        </m:num>
                        <m:den>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𝑛</m:t>
                              </m:r>
                            </m:e>
                            <m:sub>
                              <m:r>
                                <m:rPr>
                                  <m:sty m:val="p"/>
                                </m:rPr>
                                <a:rPr kumimoji="1" lang="en-US" altLang="ja-JP" sz="2400" b="0" i="0" smtClean="0">
                                  <a:latin typeface="Cambria Math" panose="02040503050406030204" pitchFamily="18" charset="0"/>
                                </a:rPr>
                                <m:t>p</m:t>
                              </m:r>
                            </m:sub>
                          </m:sSub>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𝜎</m:t>
                              </m:r>
                            </m:e>
                            <m:sub>
                              <m:r>
                                <m:rPr>
                                  <m:sty m:val="p"/>
                                </m:rPr>
                                <a:rPr kumimoji="1" lang="en-US" altLang="ja-JP" sz="2400" b="0" i="0" smtClean="0">
                                  <a:latin typeface="Cambria Math" panose="02040503050406030204" pitchFamily="18" charset="0"/>
                                </a:rPr>
                                <m:t>pp</m:t>
                              </m:r>
                            </m:sub>
                          </m:sSub>
                          <m:r>
                            <a:rPr kumimoji="1" lang="en-US" altLang="ja-JP" sz="2400" b="0" i="1" smtClean="0">
                              <a:latin typeface="Cambria Math" panose="02040503050406030204" pitchFamily="18" charset="0"/>
                            </a:rPr>
                            <m:t>𝑐</m:t>
                          </m:r>
                        </m:den>
                      </m:f>
                    </m:oMath>
                  </m:oMathPara>
                </a14:m>
                <a:endParaRPr kumimoji="1" lang="en-US" altLang="ja-JP" sz="2400"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m:t>
                      </m:r>
                      <m:r>
                        <a:rPr kumimoji="1" lang="en-US" altLang="ja-JP" sz="2400" b="0" i="0" smtClean="0">
                          <a:latin typeface="Cambria Math" panose="02040503050406030204" pitchFamily="18" charset="0"/>
                        </a:rPr>
                        <m:t>3.5</m:t>
                      </m:r>
                      <m:r>
                        <a:rPr kumimoji="1" lang="en-US" altLang="ja-JP" sz="2400" b="0" i="1" smtClean="0">
                          <a:latin typeface="Cambria Math" panose="02040503050406030204" pitchFamily="18" charset="0"/>
                        </a:rPr>
                        <m:t>×</m:t>
                      </m:r>
                      <m:sSup>
                        <m:sSupPr>
                          <m:ctrlPr>
                            <a:rPr kumimoji="1" lang="en-US" altLang="ja-JP" sz="2400" b="0" i="1" smtClean="0">
                              <a:latin typeface="Cambria Math" panose="02040503050406030204" pitchFamily="18" charset="0"/>
                            </a:rPr>
                          </m:ctrlPr>
                        </m:sSupPr>
                        <m:e>
                          <m:r>
                            <a:rPr kumimoji="1" lang="en-US" altLang="ja-JP" sz="2400" b="0" i="1" smtClean="0">
                              <a:latin typeface="Cambria Math" panose="02040503050406030204" pitchFamily="18" charset="0"/>
                            </a:rPr>
                            <m:t>10</m:t>
                          </m:r>
                        </m:e>
                        <m:sup>
                          <m:r>
                            <a:rPr kumimoji="1" lang="en-US" altLang="ja-JP" sz="2400" b="0" i="1" smtClean="0">
                              <a:latin typeface="Cambria Math" panose="02040503050406030204" pitchFamily="18" charset="0"/>
                            </a:rPr>
                            <m:t>7</m:t>
                          </m:r>
                        </m:sup>
                      </m:sSup>
                      <m:d>
                        <m:dPr>
                          <m:ctrlPr>
                            <a:rPr kumimoji="1" lang="en-US" altLang="ja-JP" sz="2400" b="0" i="1" smtClean="0">
                              <a:latin typeface="Cambria Math" panose="02040503050406030204" pitchFamily="18" charset="0"/>
                            </a:rPr>
                          </m:ctrlPr>
                        </m:dPr>
                        <m:e>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1</m:t>
                              </m:r>
                              <m:r>
                                <m:rPr>
                                  <m:sty m:val="p"/>
                                </m:rPr>
                                <a:rPr kumimoji="1" lang="en-US" altLang="ja-JP" sz="2400" b="0" i="0" smtClean="0">
                                  <a:latin typeface="Cambria Math" panose="02040503050406030204" pitchFamily="18" charset="0"/>
                                </a:rPr>
                                <m:t>c</m:t>
                              </m:r>
                              <m:sSup>
                                <m:sSupPr>
                                  <m:ctrlPr>
                                    <a:rPr kumimoji="1" lang="en-US" altLang="ja-JP" sz="2400" b="0" i="1" smtClean="0">
                                      <a:latin typeface="Cambria Math" panose="02040503050406030204" pitchFamily="18" charset="0"/>
                                    </a:rPr>
                                  </m:ctrlPr>
                                </m:sSupPr>
                                <m:e>
                                  <m:r>
                                    <m:rPr>
                                      <m:sty m:val="p"/>
                                    </m:rPr>
                                    <a:rPr kumimoji="1" lang="en-US" altLang="ja-JP" sz="2400" b="0" i="0" smtClean="0">
                                      <a:latin typeface="Cambria Math" panose="02040503050406030204" pitchFamily="18" charset="0"/>
                                    </a:rPr>
                                    <m:t>m</m:t>
                                  </m:r>
                                </m:e>
                                <m:sup>
                                  <m:r>
                                    <a:rPr kumimoji="1" lang="en-US" altLang="ja-JP" sz="2400" b="0" i="0" smtClean="0">
                                      <a:latin typeface="Cambria Math" panose="02040503050406030204" pitchFamily="18" charset="0"/>
                                    </a:rPr>
                                    <m:t>−3</m:t>
                                  </m:r>
                                </m:sup>
                              </m:sSup>
                            </m:num>
                            <m:den>
                              <m:sSub>
                                <m:sSubPr>
                                  <m:ctrlPr>
                                    <a:rPr kumimoji="1" lang="en-US" altLang="ja-JP" sz="2400" i="1">
                                      <a:latin typeface="Cambria Math" panose="02040503050406030204" pitchFamily="18" charset="0"/>
                                    </a:rPr>
                                  </m:ctrlPr>
                                </m:sSubPr>
                                <m:e>
                                  <m:r>
                                    <a:rPr kumimoji="1" lang="en-US" altLang="ja-JP" sz="2400" i="1">
                                      <a:latin typeface="Cambria Math" panose="02040503050406030204" pitchFamily="18" charset="0"/>
                                    </a:rPr>
                                    <m:t>𝑛</m:t>
                                  </m:r>
                                </m:e>
                                <m:sub>
                                  <m:r>
                                    <m:rPr>
                                      <m:sty m:val="p"/>
                                    </m:rPr>
                                    <a:rPr kumimoji="1" lang="en-US" altLang="ja-JP" sz="2400">
                                      <a:latin typeface="Cambria Math" panose="02040503050406030204" pitchFamily="18" charset="0"/>
                                    </a:rPr>
                                    <m:t>p</m:t>
                                  </m:r>
                                </m:sub>
                              </m:sSub>
                            </m:den>
                          </m:f>
                        </m:e>
                      </m:d>
                      <m:r>
                        <m:rPr>
                          <m:sty m:val="p"/>
                        </m:rPr>
                        <a:rPr kumimoji="1" lang="en-US" altLang="ja-JP" sz="2400" b="0" i="0" smtClean="0">
                          <a:latin typeface="Cambria Math" panose="02040503050406030204" pitchFamily="18" charset="0"/>
                        </a:rPr>
                        <m:t>yr</m:t>
                      </m:r>
                    </m:oMath>
                  </m:oMathPara>
                </a14:m>
                <a:endParaRPr kumimoji="1" lang="en-US" altLang="ja-JP" sz="2400" b="0" dirty="0" smtClean="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3308515" y="3337016"/>
                <a:ext cx="3265188" cy="1649747"/>
              </a:xfrm>
              <a:prstGeom prst="rect">
                <a:avLst/>
              </a:prstGeom>
              <a:blipFill rotWithShape="0">
                <a:blip r:embed="rId6"/>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7084132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Gamma-ray spectra</a:t>
            </a:r>
            <a:endParaRPr kumimoji="1" lang="ja-JP" altLang="en-US" dirty="0"/>
          </a:p>
        </p:txBody>
      </p:sp>
      <p:pic>
        <p:nvPicPr>
          <p:cNvPr id="86018" name="Picture 2" descr="https://fermi.gsfc.nasa.gov/science/eteu/snr/figure2.jpg"/>
          <p:cNvPicPr>
            <a:picLocks noChangeAspect="1" noChangeArrowheads="1"/>
          </p:cNvPicPr>
          <p:nvPr/>
        </p:nvPicPr>
        <p:blipFill rotWithShape="1">
          <a:blip r:embed="rId2">
            <a:extLst>
              <a:ext uri="{28A0092B-C50C-407E-A947-70E740481C1C}">
                <a14:useLocalDpi xmlns:a14="http://schemas.microsoft.com/office/drawing/2010/main" val="0"/>
              </a:ext>
            </a:extLst>
          </a:blip>
          <a:srcRect b="13110"/>
          <a:stretch/>
        </p:blipFill>
        <p:spPr bwMode="auto">
          <a:xfrm>
            <a:off x="559335" y="1958954"/>
            <a:ext cx="7522929" cy="5534375"/>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5747658" y="7683335"/>
            <a:ext cx="1792478" cy="584775"/>
          </a:xfrm>
          <a:prstGeom prst="rect">
            <a:avLst/>
          </a:prstGeom>
          <a:noFill/>
        </p:spPr>
        <p:txBody>
          <a:bodyPr wrap="none" rtlCol="0">
            <a:spAutoFit/>
          </a:bodyPr>
          <a:lstStyle/>
          <a:p>
            <a:r>
              <a:rPr kumimoji="1" lang="en-US" altLang="ja-JP" sz="3200" dirty="0" smtClean="0"/>
              <a:t>Funk 15</a:t>
            </a:r>
            <a:endParaRPr kumimoji="1" lang="ja-JP" altLang="en-US" sz="3200" dirty="0" smtClean="0"/>
          </a:p>
        </p:txBody>
      </p:sp>
      <p:sp>
        <p:nvSpPr>
          <p:cNvPr id="4" name="テキスト ボックス 3"/>
          <p:cNvSpPr txBox="1"/>
          <p:nvPr/>
        </p:nvSpPr>
        <p:spPr>
          <a:xfrm>
            <a:off x="2042555" y="3918856"/>
            <a:ext cx="963725" cy="400110"/>
          </a:xfrm>
          <a:prstGeom prst="rect">
            <a:avLst/>
          </a:prstGeom>
          <a:noFill/>
        </p:spPr>
        <p:txBody>
          <a:bodyPr wrap="none" rtlCol="0">
            <a:spAutoFit/>
          </a:bodyPr>
          <a:lstStyle/>
          <a:p>
            <a:r>
              <a:rPr kumimoji="1" lang="en-US" altLang="ja-JP" sz="2000" dirty="0" smtClean="0"/>
              <a:t>300yr</a:t>
            </a:r>
            <a:endParaRPr kumimoji="1" lang="ja-JP" altLang="en-US" sz="2000" dirty="0" smtClean="0"/>
          </a:p>
        </p:txBody>
      </p:sp>
      <p:sp>
        <p:nvSpPr>
          <p:cNvPr id="6" name="テキスト ボックス 5"/>
          <p:cNvSpPr txBox="1"/>
          <p:nvPr/>
        </p:nvSpPr>
        <p:spPr>
          <a:xfrm>
            <a:off x="2524417" y="5194618"/>
            <a:ext cx="963725" cy="400110"/>
          </a:xfrm>
          <a:prstGeom prst="rect">
            <a:avLst/>
          </a:prstGeom>
          <a:noFill/>
        </p:spPr>
        <p:txBody>
          <a:bodyPr wrap="none" rtlCol="0">
            <a:spAutoFit/>
          </a:bodyPr>
          <a:lstStyle/>
          <a:p>
            <a:r>
              <a:rPr kumimoji="1" lang="en-US" altLang="ja-JP" sz="2000" dirty="0"/>
              <a:t>4</a:t>
            </a:r>
            <a:r>
              <a:rPr kumimoji="1" lang="en-US" altLang="ja-JP" sz="2000" dirty="0" smtClean="0"/>
              <a:t>00yr</a:t>
            </a:r>
            <a:endParaRPr kumimoji="1" lang="ja-JP" altLang="en-US" sz="2000" dirty="0" smtClean="0"/>
          </a:p>
        </p:txBody>
      </p:sp>
      <p:sp>
        <p:nvSpPr>
          <p:cNvPr id="7" name="テキスト ボックス 6"/>
          <p:cNvSpPr txBox="1"/>
          <p:nvPr/>
        </p:nvSpPr>
        <p:spPr>
          <a:xfrm>
            <a:off x="6785680" y="2473189"/>
            <a:ext cx="1130438" cy="400110"/>
          </a:xfrm>
          <a:prstGeom prst="rect">
            <a:avLst/>
          </a:prstGeom>
          <a:noFill/>
        </p:spPr>
        <p:txBody>
          <a:bodyPr wrap="none" rtlCol="0">
            <a:spAutoFit/>
          </a:bodyPr>
          <a:lstStyle/>
          <a:p>
            <a:r>
              <a:rPr kumimoji="1" lang="en-US" altLang="ja-JP" sz="2000" dirty="0" smtClean="0"/>
              <a:t>2000yr</a:t>
            </a:r>
            <a:endParaRPr kumimoji="1" lang="ja-JP" altLang="en-US" sz="2000" dirty="0" smtClean="0"/>
          </a:p>
        </p:txBody>
      </p:sp>
      <p:sp>
        <p:nvSpPr>
          <p:cNvPr id="8" name="テキスト ボックス 7"/>
          <p:cNvSpPr txBox="1"/>
          <p:nvPr/>
        </p:nvSpPr>
        <p:spPr>
          <a:xfrm>
            <a:off x="6078678" y="4081458"/>
            <a:ext cx="1130438" cy="400110"/>
          </a:xfrm>
          <a:prstGeom prst="rect">
            <a:avLst/>
          </a:prstGeom>
          <a:noFill/>
        </p:spPr>
        <p:txBody>
          <a:bodyPr wrap="none" rtlCol="0">
            <a:spAutoFit/>
          </a:bodyPr>
          <a:lstStyle/>
          <a:p>
            <a:r>
              <a:rPr kumimoji="1" lang="en-US" altLang="ja-JP" sz="2000" dirty="0" smtClean="0"/>
              <a:t>2500yr</a:t>
            </a:r>
            <a:endParaRPr kumimoji="1" lang="ja-JP" altLang="en-US" sz="2000" dirty="0" smtClean="0"/>
          </a:p>
        </p:txBody>
      </p:sp>
      <p:sp>
        <p:nvSpPr>
          <p:cNvPr id="9" name="テキスト ボックス 8"/>
          <p:cNvSpPr txBox="1"/>
          <p:nvPr/>
        </p:nvSpPr>
        <p:spPr>
          <a:xfrm>
            <a:off x="4183004" y="2473189"/>
            <a:ext cx="1130438" cy="400110"/>
          </a:xfrm>
          <a:prstGeom prst="rect">
            <a:avLst/>
          </a:prstGeom>
          <a:noFill/>
        </p:spPr>
        <p:txBody>
          <a:bodyPr wrap="none" rtlCol="0">
            <a:spAutoFit/>
          </a:bodyPr>
          <a:lstStyle/>
          <a:p>
            <a:r>
              <a:rPr kumimoji="1" lang="en-US" altLang="ja-JP" sz="2000" dirty="0" smtClean="0"/>
              <a:t>1000yr</a:t>
            </a:r>
            <a:endParaRPr kumimoji="1" lang="ja-JP" altLang="en-US" sz="2000" dirty="0" smtClean="0"/>
          </a:p>
        </p:txBody>
      </p:sp>
      <p:sp>
        <p:nvSpPr>
          <p:cNvPr id="10" name="テキスト ボックス 9"/>
          <p:cNvSpPr txBox="1"/>
          <p:nvPr/>
        </p:nvSpPr>
        <p:spPr>
          <a:xfrm>
            <a:off x="2327250" y="2020255"/>
            <a:ext cx="950901" cy="400110"/>
          </a:xfrm>
          <a:prstGeom prst="rect">
            <a:avLst/>
          </a:prstGeom>
          <a:noFill/>
        </p:spPr>
        <p:txBody>
          <a:bodyPr wrap="none" rtlCol="0">
            <a:spAutoFit/>
          </a:bodyPr>
          <a:lstStyle/>
          <a:p>
            <a:r>
              <a:rPr kumimoji="1" lang="en-US" altLang="ja-JP" sz="2000" dirty="0" smtClean="0"/>
              <a:t>20kyr</a:t>
            </a:r>
            <a:endParaRPr kumimoji="1" lang="ja-JP" altLang="en-US" sz="2000" dirty="0" smtClean="0"/>
          </a:p>
        </p:txBody>
      </p:sp>
      <p:sp>
        <p:nvSpPr>
          <p:cNvPr id="11" name="テキスト ボックス 10"/>
          <p:cNvSpPr txBox="1"/>
          <p:nvPr/>
        </p:nvSpPr>
        <p:spPr>
          <a:xfrm>
            <a:off x="2620979" y="3247523"/>
            <a:ext cx="1130438" cy="400110"/>
          </a:xfrm>
          <a:prstGeom prst="rect">
            <a:avLst/>
          </a:prstGeom>
          <a:noFill/>
        </p:spPr>
        <p:txBody>
          <a:bodyPr wrap="none" rtlCol="0">
            <a:spAutoFit/>
          </a:bodyPr>
          <a:lstStyle/>
          <a:p>
            <a:r>
              <a:rPr kumimoji="1" lang="en-US" altLang="ja-JP" sz="2000" dirty="0" smtClean="0"/>
              <a:t>3500yr</a:t>
            </a:r>
            <a:endParaRPr kumimoji="1" lang="ja-JP" altLang="en-US" sz="2000" dirty="0" smtClean="0"/>
          </a:p>
        </p:txBody>
      </p:sp>
      <p:sp>
        <p:nvSpPr>
          <p:cNvPr id="5" name="テキスト ボックス 4"/>
          <p:cNvSpPr txBox="1"/>
          <p:nvPr/>
        </p:nvSpPr>
        <p:spPr>
          <a:xfrm>
            <a:off x="8385840" y="1281582"/>
            <a:ext cx="9524011" cy="8956298"/>
          </a:xfrm>
          <a:prstGeom prst="rect">
            <a:avLst/>
          </a:prstGeom>
          <a:noFill/>
        </p:spPr>
        <p:txBody>
          <a:bodyPr wrap="square" rtlCol="0">
            <a:spAutoFit/>
          </a:bodyPr>
          <a:lstStyle/>
          <a:p>
            <a:pPr marL="457200" indent="-457200">
              <a:buFont typeface="Arial" panose="020B0604020202020204" pitchFamily="34" charset="0"/>
              <a:buChar char="•"/>
            </a:pPr>
            <a:r>
              <a:rPr kumimoji="1" lang="en-US" altLang="ja-JP" sz="3200" dirty="0" smtClean="0"/>
              <a:t>pp</a:t>
            </a:r>
            <a:r>
              <a:rPr kumimoji="1" lang="ja-JP" altLang="en-US" sz="3200" dirty="0" smtClean="0"/>
              <a:t>衝突と仮定すると、ベキは</a:t>
            </a:r>
            <a:r>
              <a:rPr kumimoji="1" lang="en-US" altLang="ja-JP" sz="3200" dirty="0" smtClean="0"/>
              <a:t>2.3</a:t>
            </a:r>
            <a:r>
              <a:rPr kumimoji="1" lang="ja-JP" altLang="en-US" sz="3200" dirty="0" smtClean="0"/>
              <a:t>くらいで、理論予言よりも</a:t>
            </a:r>
            <a:r>
              <a:rPr kumimoji="1" lang="en-US" altLang="ja-JP" sz="3200" dirty="0" smtClean="0"/>
              <a:t>Soft</a:t>
            </a:r>
          </a:p>
          <a:p>
            <a:pPr marL="457200" indent="-457200">
              <a:buFont typeface="Arial" panose="020B0604020202020204" pitchFamily="34" charset="0"/>
              <a:buChar char="•"/>
            </a:pPr>
            <a:r>
              <a:rPr kumimoji="1" lang="ja-JP" altLang="en-US" sz="3200" dirty="0" smtClean="0"/>
              <a:t>高エネルギー側にカットオフがあり、親粒子のエネルギーを</a:t>
            </a:r>
            <a:r>
              <a:rPr kumimoji="1" lang="en-US" altLang="ja-JP" sz="3200" dirty="0" smtClean="0"/>
              <a:t>20</a:t>
            </a:r>
            <a:r>
              <a:rPr kumimoji="1" lang="ja-JP" altLang="en-US" sz="3200" dirty="0" smtClean="0"/>
              <a:t>倍上と考えると、最高エネルギーは</a:t>
            </a:r>
            <a:r>
              <a:rPr kumimoji="1" lang="en-US" altLang="ja-JP" sz="3200" dirty="0" smtClean="0"/>
              <a:t>100TeV</a:t>
            </a:r>
            <a:r>
              <a:rPr kumimoji="1" lang="ja-JP" altLang="en-US" sz="3200" dirty="0" smtClean="0"/>
              <a:t>程度</a:t>
            </a:r>
            <a:endParaRPr kumimoji="1" lang="en-US" altLang="ja-JP" sz="3200" dirty="0" smtClean="0"/>
          </a:p>
          <a:p>
            <a:pPr marL="457200" indent="-457200">
              <a:buFont typeface="Arial" panose="020B0604020202020204" pitchFamily="34" charset="0"/>
              <a:buChar char="•"/>
            </a:pPr>
            <a:r>
              <a:rPr kumimoji="1" lang="en-US" altLang="ja-JP" sz="3200" dirty="0" smtClean="0"/>
              <a:t>Knee</a:t>
            </a:r>
            <a:r>
              <a:rPr kumimoji="1" lang="ja-JP" altLang="en-US" sz="3200" dirty="0" smtClean="0"/>
              <a:t>のエネルギー</a:t>
            </a:r>
            <a:r>
              <a:rPr kumimoji="1" lang="en-US" altLang="ja-JP" sz="3200" dirty="0" smtClean="0"/>
              <a:t>3PeV</a:t>
            </a:r>
            <a:r>
              <a:rPr kumimoji="1" lang="ja-JP" altLang="en-US" sz="3200" dirty="0" smtClean="0"/>
              <a:t>に届かない</a:t>
            </a:r>
            <a:endParaRPr kumimoji="1" lang="en-US" altLang="ja-JP" sz="3200" dirty="0" smtClean="0"/>
          </a:p>
          <a:p>
            <a:pPr marL="457200" indent="-457200">
              <a:buFont typeface="Arial" panose="020B0604020202020204" pitchFamily="34" charset="0"/>
              <a:buChar char="•"/>
            </a:pPr>
            <a:r>
              <a:rPr kumimoji="1" lang="ja-JP" altLang="en-US" sz="3200" dirty="0"/>
              <a:t>宇宙線</a:t>
            </a:r>
            <a:r>
              <a:rPr kumimoji="1" lang="ja-JP" altLang="en-US" sz="3200" dirty="0" smtClean="0"/>
              <a:t>の起源として妥当か？</a:t>
            </a:r>
            <a:endParaRPr kumimoji="1" lang="en-US" altLang="ja-JP" sz="3200" dirty="0" smtClean="0"/>
          </a:p>
          <a:p>
            <a:pPr marL="457200" indent="-457200">
              <a:buFont typeface="Arial" panose="020B0604020202020204" pitchFamily="34" charset="0"/>
              <a:buChar char="•"/>
            </a:pPr>
            <a:r>
              <a:rPr kumimoji="1" lang="ja-JP" altLang="en-US" sz="3200" dirty="0"/>
              <a:t>最初</a:t>
            </a:r>
            <a:r>
              <a:rPr kumimoji="1" lang="ja-JP" altLang="en-US" sz="3200" dirty="0" smtClean="0"/>
              <a:t>の数十年で加速が終わり、高エネルギー宇宙線は既に逃げ出している？</a:t>
            </a:r>
            <a:endParaRPr kumimoji="1" lang="en-US" altLang="ja-JP" sz="3200" dirty="0" smtClean="0"/>
          </a:p>
          <a:p>
            <a:pPr marL="457200" indent="-457200">
              <a:buFont typeface="Arial" panose="020B0604020202020204" pitchFamily="34" charset="0"/>
              <a:buChar char="•"/>
            </a:pPr>
            <a:r>
              <a:rPr kumimoji="1" lang="ja-JP" altLang="en-US" sz="3200" dirty="0" smtClean="0"/>
              <a:t>高エネルギーにピークのあるものは、ＣＭＢを種光子とする電子の逆コンプトンで説明可能</a:t>
            </a:r>
            <a:endParaRPr kumimoji="1" lang="en-US" altLang="ja-JP" sz="3200" dirty="0" smtClean="0"/>
          </a:p>
          <a:p>
            <a:pPr marL="457200" indent="-457200">
              <a:buFont typeface="Arial" panose="020B0604020202020204" pitchFamily="34" charset="0"/>
              <a:buChar char="•"/>
            </a:pPr>
            <a:r>
              <a:rPr kumimoji="1" lang="ja-JP" altLang="en-US" sz="3200" dirty="0"/>
              <a:t>分子雲</a:t>
            </a:r>
            <a:r>
              <a:rPr kumimoji="1" lang="ja-JP" altLang="en-US" sz="3200" dirty="0" smtClean="0"/>
              <a:t>もあるので、高エネルギー粒子が選択的に分子の濃い領域に入っていれば、Ｈａｒｄなスペクトルを</a:t>
            </a:r>
            <a:r>
              <a:rPr kumimoji="1" lang="en-US" altLang="ja-JP" sz="3200" dirty="0" smtClean="0"/>
              <a:t>pp</a:t>
            </a:r>
            <a:r>
              <a:rPr kumimoji="1" lang="ja-JP" altLang="en-US" sz="3200" dirty="0" smtClean="0"/>
              <a:t>衝突モデルでも再現可能</a:t>
            </a:r>
            <a:endParaRPr kumimoji="1" lang="en-US" altLang="ja-JP" sz="3200" dirty="0" smtClean="0"/>
          </a:p>
          <a:p>
            <a:pPr marL="457200" indent="-457200">
              <a:buFont typeface="Arial" panose="020B0604020202020204" pitchFamily="34" charset="0"/>
              <a:buChar char="•"/>
            </a:pPr>
            <a:r>
              <a:rPr kumimoji="1" lang="ja-JP" altLang="en-US" sz="3200" dirty="0" smtClean="0"/>
              <a:t>電子モデルだと</a:t>
            </a:r>
            <a:r>
              <a:rPr kumimoji="1" lang="en-US" altLang="ja-JP" sz="3200" dirty="0" smtClean="0"/>
              <a:t>10</a:t>
            </a:r>
            <a:r>
              <a:rPr kumimoji="1" lang="en-US" altLang="ja-JP" sz="3200" baseline="30000" dirty="0" smtClean="0"/>
              <a:t>47</a:t>
            </a:r>
            <a:r>
              <a:rPr kumimoji="1" lang="en-US" altLang="ja-JP" sz="3200" dirty="0" smtClean="0"/>
              <a:t>-10</a:t>
            </a:r>
            <a:r>
              <a:rPr kumimoji="1" lang="en-US" altLang="ja-JP" sz="3200" baseline="30000" dirty="0" smtClean="0"/>
              <a:t>48</a:t>
            </a:r>
            <a:r>
              <a:rPr kumimoji="1" lang="en-US" altLang="ja-JP" sz="3200" dirty="0" smtClean="0"/>
              <a:t>erg</a:t>
            </a:r>
          </a:p>
          <a:p>
            <a:pPr marL="457200" indent="-457200">
              <a:buFont typeface="Arial" panose="020B0604020202020204" pitchFamily="34" charset="0"/>
              <a:buChar char="•"/>
            </a:pPr>
            <a:r>
              <a:rPr kumimoji="1" lang="ja-JP" altLang="en-US" sz="3200" dirty="0" smtClean="0"/>
              <a:t>陽子モデルだと</a:t>
            </a:r>
            <a:r>
              <a:rPr kumimoji="1" lang="en-US" altLang="ja-JP" sz="3200" dirty="0" smtClean="0"/>
              <a:t>10</a:t>
            </a:r>
            <a:r>
              <a:rPr kumimoji="1" lang="en-US" altLang="ja-JP" sz="3200" baseline="30000" dirty="0" smtClean="0"/>
              <a:t>49</a:t>
            </a:r>
            <a:r>
              <a:rPr kumimoji="1" lang="en-US" altLang="ja-JP" sz="3200" dirty="0" smtClean="0"/>
              <a:t>erg</a:t>
            </a:r>
            <a:r>
              <a:rPr kumimoji="1" lang="ja-JP" altLang="en-US" sz="3200" dirty="0" smtClean="0"/>
              <a:t>程度と見積もられることが多く、宇宙線源として要求される</a:t>
            </a:r>
            <a:r>
              <a:rPr kumimoji="1" lang="en-US" altLang="ja-JP" sz="3200" dirty="0" smtClean="0"/>
              <a:t>10</a:t>
            </a:r>
            <a:r>
              <a:rPr kumimoji="1" lang="en-US" altLang="ja-JP" sz="3200" baseline="30000" dirty="0" smtClean="0"/>
              <a:t>50</a:t>
            </a:r>
            <a:r>
              <a:rPr kumimoji="1" lang="en-US" altLang="ja-JP" sz="3200" dirty="0" smtClean="0"/>
              <a:t>erg</a:t>
            </a:r>
            <a:r>
              <a:rPr kumimoji="1" lang="ja-JP" altLang="en-US" sz="3200" dirty="0" smtClean="0"/>
              <a:t>までは必要としない</a:t>
            </a:r>
          </a:p>
        </p:txBody>
      </p:sp>
      <p:sp>
        <p:nvSpPr>
          <p:cNvPr id="12" name="テキスト ボックス 11"/>
          <p:cNvSpPr txBox="1"/>
          <p:nvPr/>
        </p:nvSpPr>
        <p:spPr>
          <a:xfrm>
            <a:off x="53106" y="8603014"/>
            <a:ext cx="8274151" cy="1200329"/>
          </a:xfrm>
          <a:prstGeom prst="rect">
            <a:avLst/>
          </a:prstGeom>
          <a:noFill/>
        </p:spPr>
        <p:txBody>
          <a:bodyPr wrap="square" rtlCol="0">
            <a:spAutoFit/>
          </a:bodyPr>
          <a:lstStyle/>
          <a:p>
            <a:r>
              <a:rPr kumimoji="1" lang="ja-JP" altLang="en-US" sz="2400" dirty="0" smtClean="0"/>
              <a:t>パイ中間子生成のエネルギー依存性が弱いので、二次的に作られるガンマ線やニュートリノのスペクトルは、親の陽子のスペクトルを低いエネルギーへシフトさせたものに近い</a:t>
            </a:r>
          </a:p>
        </p:txBody>
      </p:sp>
    </p:spTree>
    <p:extLst>
      <p:ext uri="{BB962C8B-B14F-4D97-AF65-F5344CB8AC3E}">
        <p14:creationId xmlns:p14="http://schemas.microsoft.com/office/powerpoint/2010/main" val="26888507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超新星残骸での電子加速</a:t>
            </a:r>
            <a:endParaRPr kumimoji="1" lang="ja-JP" altLang="en-US" dirty="0"/>
          </a:p>
        </p:txBody>
      </p:sp>
      <p:pic>
        <p:nvPicPr>
          <p:cNvPr id="3" name="図 2"/>
          <p:cNvPicPr>
            <a:picLocks noChangeAspect="1"/>
          </p:cNvPicPr>
          <p:nvPr/>
        </p:nvPicPr>
        <p:blipFill>
          <a:blip r:embed="rId2"/>
          <a:stretch>
            <a:fillRect/>
          </a:stretch>
        </p:blipFill>
        <p:spPr>
          <a:xfrm>
            <a:off x="2299713" y="1637218"/>
            <a:ext cx="12395173" cy="2512178"/>
          </a:xfrm>
          <a:prstGeom prst="rect">
            <a:avLst/>
          </a:prstGeom>
        </p:spPr>
      </p:pic>
      <p:pic>
        <p:nvPicPr>
          <p:cNvPr id="4" name="図 3"/>
          <p:cNvPicPr>
            <a:picLocks noChangeAspect="1"/>
          </p:cNvPicPr>
          <p:nvPr/>
        </p:nvPicPr>
        <p:blipFill>
          <a:blip r:embed="rId3"/>
          <a:stretch>
            <a:fillRect/>
          </a:stretch>
        </p:blipFill>
        <p:spPr>
          <a:xfrm>
            <a:off x="2772303" y="4128362"/>
            <a:ext cx="6668677" cy="4508963"/>
          </a:xfrm>
          <a:prstGeom prst="rect">
            <a:avLst/>
          </a:prstGeom>
        </p:spPr>
      </p:pic>
      <p:pic>
        <p:nvPicPr>
          <p:cNvPr id="5" name="図 4"/>
          <p:cNvPicPr>
            <a:picLocks noChangeAspect="1"/>
          </p:cNvPicPr>
          <p:nvPr/>
        </p:nvPicPr>
        <p:blipFill>
          <a:blip r:embed="rId4"/>
          <a:stretch>
            <a:fillRect/>
          </a:stretch>
        </p:blipFill>
        <p:spPr>
          <a:xfrm>
            <a:off x="9645745" y="4299470"/>
            <a:ext cx="6033816" cy="4325716"/>
          </a:xfrm>
          <a:prstGeom prst="rect">
            <a:avLst/>
          </a:prstGeom>
        </p:spPr>
      </p:pic>
      <p:sp>
        <p:nvSpPr>
          <p:cNvPr id="6" name="テキスト ボックス 5"/>
          <p:cNvSpPr txBox="1"/>
          <p:nvPr/>
        </p:nvSpPr>
        <p:spPr>
          <a:xfrm>
            <a:off x="12308655" y="564269"/>
            <a:ext cx="3102131" cy="507831"/>
          </a:xfrm>
          <a:prstGeom prst="rect">
            <a:avLst/>
          </a:prstGeom>
          <a:noFill/>
        </p:spPr>
        <p:txBody>
          <a:bodyPr wrap="none" rtlCol="0">
            <a:spAutoFit/>
          </a:bodyPr>
          <a:lstStyle/>
          <a:p>
            <a:r>
              <a:rPr lang="en-US" altLang="ja-JP" sz="2700" dirty="0"/>
              <a:t>Zhang</a:t>
            </a:r>
            <a:r>
              <a:rPr lang="ja-JP" altLang="en-US" sz="2700" dirty="0"/>
              <a:t> </a:t>
            </a:r>
            <a:r>
              <a:rPr lang="en-US" altLang="ja-JP" sz="2700" dirty="0"/>
              <a:t>&amp; Liu 2019</a:t>
            </a:r>
            <a:endParaRPr lang="ja-JP" altLang="en-US" sz="2700" dirty="0"/>
          </a:p>
        </p:txBody>
      </p:sp>
      <p:pic>
        <p:nvPicPr>
          <p:cNvPr id="7" name="図 6"/>
          <p:cNvPicPr>
            <a:picLocks noChangeAspect="1"/>
          </p:cNvPicPr>
          <p:nvPr/>
        </p:nvPicPr>
        <p:blipFill>
          <a:blip r:embed="rId5"/>
          <a:stretch>
            <a:fillRect/>
          </a:stretch>
        </p:blipFill>
        <p:spPr>
          <a:xfrm>
            <a:off x="14694910" y="1426768"/>
            <a:ext cx="1156206" cy="2887176"/>
          </a:xfrm>
          <a:prstGeom prst="rect">
            <a:avLst/>
          </a:prstGeom>
        </p:spPr>
      </p:pic>
      <p:sp>
        <p:nvSpPr>
          <p:cNvPr id="8" name="テキスト ボックス 7"/>
          <p:cNvSpPr txBox="1"/>
          <p:nvPr/>
        </p:nvSpPr>
        <p:spPr>
          <a:xfrm>
            <a:off x="2772276" y="8706553"/>
            <a:ext cx="7128875" cy="507831"/>
          </a:xfrm>
          <a:prstGeom prst="rect">
            <a:avLst/>
          </a:prstGeom>
          <a:noFill/>
        </p:spPr>
        <p:txBody>
          <a:bodyPr wrap="none" rtlCol="0">
            <a:spAutoFit/>
          </a:bodyPr>
          <a:lstStyle/>
          <a:p>
            <a:r>
              <a:rPr lang="ja-JP" altLang="en-US" sz="2700" dirty="0"/>
              <a:t>超新星爆発エネルギー </a:t>
            </a:r>
            <a:r>
              <a:rPr lang="en-US" altLang="ja-JP" sz="2700" dirty="0"/>
              <a:t>10</a:t>
            </a:r>
            <a:r>
              <a:rPr lang="en-US" altLang="ja-JP" sz="2700" baseline="30000" dirty="0"/>
              <a:t>51</a:t>
            </a:r>
            <a:r>
              <a:rPr lang="en-US" altLang="ja-JP" sz="2700" dirty="0"/>
              <a:t>erg, </a:t>
            </a:r>
            <a:r>
              <a:rPr lang="en-US" altLang="ja-JP" sz="2700" dirty="0" err="1"/>
              <a:t>W</a:t>
            </a:r>
            <a:r>
              <a:rPr lang="en-US" altLang="ja-JP" sz="2700" baseline="-25000" dirty="0" err="1"/>
              <a:t>p</a:t>
            </a:r>
            <a:r>
              <a:rPr lang="ja-JP" altLang="en-US" sz="2700" dirty="0"/>
              <a:t>～</a:t>
            </a:r>
            <a:r>
              <a:rPr lang="en-US" altLang="ja-JP" sz="2700" dirty="0"/>
              <a:t>10</a:t>
            </a:r>
            <a:r>
              <a:rPr lang="en-US" altLang="ja-JP" sz="2700" baseline="30000" dirty="0"/>
              <a:t>50</a:t>
            </a:r>
            <a:r>
              <a:rPr lang="en-US" altLang="ja-JP" sz="2700" dirty="0"/>
              <a:t>erg</a:t>
            </a:r>
            <a:endParaRPr lang="ja-JP" altLang="en-US" sz="2700" dirty="0"/>
          </a:p>
        </p:txBody>
      </p:sp>
      <mc:AlternateContent xmlns:mc="http://schemas.openxmlformats.org/markup-compatibility/2006" xmlns:a14="http://schemas.microsoft.com/office/drawing/2010/main">
        <mc:Choice Requires="a14">
          <p:sp>
            <p:nvSpPr>
              <p:cNvPr id="9" name="テキスト ボックス 8"/>
              <p:cNvSpPr txBox="1"/>
              <p:nvPr/>
            </p:nvSpPr>
            <p:spPr>
              <a:xfrm>
                <a:off x="7790151" y="9462520"/>
                <a:ext cx="4325158" cy="4608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𝐾</m:t>
                          </m:r>
                        </m:e>
                        <m:sub>
                          <m:r>
                            <m:rPr>
                              <m:sty m:val="p"/>
                            </m:rPr>
                            <a:rPr lang="en-US" altLang="ja-JP" sz="2700">
                              <a:latin typeface="Cambria Math" panose="02040503050406030204" pitchFamily="18" charset="0"/>
                            </a:rPr>
                            <m:t>ep</m:t>
                          </m:r>
                        </m:sub>
                      </m:sSub>
                      <m:r>
                        <a:rPr lang="en-US" altLang="ja-JP" sz="2700" i="1">
                          <a:latin typeface="Cambria Math" panose="02040503050406030204" pitchFamily="18" charset="0"/>
                        </a:rPr>
                        <m:t>=</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10</m:t>
                          </m:r>
                        </m:e>
                        <m:sup>
                          <m:r>
                            <a:rPr lang="en-US" altLang="ja-JP" sz="2700" i="1">
                              <a:latin typeface="Cambria Math" panose="02040503050406030204" pitchFamily="18" charset="0"/>
                            </a:rPr>
                            <m:t>−2</m:t>
                          </m:r>
                        </m:sup>
                      </m:sSup>
                      <m:r>
                        <a:rPr lang="en-US" altLang="ja-JP" sz="2700" i="1">
                          <a:latin typeface="Cambria Math" panose="02040503050406030204" pitchFamily="18" charset="0"/>
                        </a:rPr>
                        <m: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𝑊</m:t>
                          </m:r>
                        </m:e>
                        <m:sub>
                          <m:r>
                            <m:rPr>
                              <m:sty m:val="p"/>
                            </m:rPr>
                            <a:rPr lang="en-US" altLang="ja-JP" sz="2700">
                              <a:latin typeface="Cambria Math" panose="02040503050406030204" pitchFamily="18" charset="0"/>
                            </a:rPr>
                            <m:t>e</m:t>
                          </m:r>
                        </m:sub>
                      </m:sSub>
                      <m:r>
                        <a:rPr lang="en-US" altLang="ja-JP" sz="2700" i="1">
                          <a:latin typeface="Cambria Math" panose="02040503050406030204" pitchFamily="18" charset="0"/>
                        </a:rPr>
                        <m:t>∼</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10</m:t>
                          </m:r>
                        </m:e>
                        <m:sup>
                          <m:r>
                            <a:rPr lang="en-US" altLang="ja-JP" sz="2700" i="1">
                              <a:latin typeface="Cambria Math" panose="02040503050406030204" pitchFamily="18" charset="0"/>
                            </a:rPr>
                            <m:t>48</m:t>
                          </m:r>
                        </m:sup>
                      </m:sSup>
                      <m:r>
                        <m:rPr>
                          <m:sty m:val="p"/>
                        </m:rPr>
                        <a:rPr lang="en-US" altLang="ja-JP" sz="2700">
                          <a:latin typeface="Cambria Math" panose="02040503050406030204" pitchFamily="18" charset="0"/>
                        </a:rPr>
                        <m:t>erg</m:t>
                      </m:r>
                    </m:oMath>
                  </m:oMathPara>
                </a14:m>
                <a:endParaRPr lang="ja-JP" altLang="en-US" sz="2700"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3669283" y="6309320"/>
                <a:ext cx="2936766" cy="307200"/>
              </a:xfrm>
              <a:prstGeom prst="rect">
                <a:avLst/>
              </a:prstGeom>
              <a:blipFill rotWithShape="0">
                <a:blip r:embed="rId6"/>
                <a:stretch>
                  <a:fillRect l="-415" r="-415" b="-2200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2491666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455785" y="3644881"/>
            <a:ext cx="15300297" cy="3231334"/>
          </a:xfrm>
          <a:prstGeom prst="rect">
            <a:avLst/>
          </a:prstGeom>
          <a:noFill/>
        </p:spPr>
        <p:txBody>
          <a:bodyPr wrap="square" rtlCol="0">
            <a:spAutoFit/>
          </a:bodyPr>
          <a:lstStyle/>
          <a:p>
            <a:pPr algn="ctr"/>
            <a:r>
              <a:rPr lang="ja-JP" altLang="en-US" sz="13198" dirty="0" smtClean="0"/>
              <a:t>中性子星</a:t>
            </a:r>
            <a:endParaRPr lang="en-US" altLang="ja-JP" sz="13198" dirty="0" smtClean="0"/>
          </a:p>
          <a:p>
            <a:pPr algn="ctr"/>
            <a:r>
              <a:rPr lang="ja-JP" altLang="en-US" sz="7200" dirty="0" smtClean="0"/>
              <a:t>様々な高エネルギー現象</a:t>
            </a:r>
            <a:endParaRPr lang="en-US" altLang="ja-JP" sz="7200" dirty="0"/>
          </a:p>
        </p:txBody>
      </p:sp>
    </p:spTree>
    <p:extLst>
      <p:ext uri="{BB962C8B-B14F-4D97-AF65-F5344CB8AC3E}">
        <p14:creationId xmlns:p14="http://schemas.microsoft.com/office/powerpoint/2010/main" val="36613819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パルサー</a:t>
            </a:r>
            <a:endParaRPr kumimoji="1" lang="ja-JP" altLang="en-US" dirty="0"/>
          </a:p>
        </p:txBody>
      </p:sp>
      <p:pic>
        <p:nvPicPr>
          <p:cNvPr id="30722" name="Picture 2" descr="「pulsar radio X-ray Fermi」の画像検索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0677" y="1904071"/>
            <a:ext cx="5439312" cy="7877939"/>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5759478" y="1389102"/>
            <a:ext cx="3882794" cy="507831"/>
          </a:xfrm>
          <a:prstGeom prst="rect">
            <a:avLst/>
          </a:prstGeom>
          <a:noFill/>
        </p:spPr>
        <p:txBody>
          <a:bodyPr wrap="none" rtlCol="0">
            <a:spAutoFit/>
          </a:bodyPr>
          <a:lstStyle/>
          <a:p>
            <a:r>
              <a:rPr kumimoji="1" lang="en-US" altLang="ja-JP" sz="2700" dirty="0"/>
              <a:t>Red: radio, Blue: gamma</a:t>
            </a:r>
            <a:endParaRPr kumimoji="1" lang="ja-JP" altLang="en-US" sz="2700" dirty="0"/>
          </a:p>
        </p:txBody>
      </p:sp>
      <p:pic>
        <p:nvPicPr>
          <p:cNvPr id="30724" name="Picture 4" descr="「pulsar outer gap」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1947" y="1512516"/>
            <a:ext cx="6499809" cy="36427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テキスト ボックス 3"/>
              <p:cNvSpPr txBox="1"/>
              <p:nvPr/>
            </p:nvSpPr>
            <p:spPr>
              <a:xfrm>
                <a:off x="10813951" y="5616809"/>
                <a:ext cx="7288923" cy="1772473"/>
              </a:xfrm>
              <a:prstGeom prst="rect">
                <a:avLst/>
              </a:prstGeom>
              <a:noFill/>
            </p:spPr>
            <p:txBody>
              <a:bodyPr wrap="square" rtlCol="0">
                <a:spAutoFit/>
              </a:bodyPr>
              <a:lstStyle/>
              <a:p>
                <a:r>
                  <a:rPr kumimoji="1" lang="en-US" altLang="ja-JP" sz="2700" dirty="0"/>
                  <a:t>Neutron star is the dense </a:t>
                </a:r>
                <a:r>
                  <a:rPr lang="en-US" altLang="ja-JP" sz="2700" dirty="0"/>
                  <a:t>core left after a s</a:t>
                </a:r>
                <a:r>
                  <a:rPr kumimoji="1" lang="en-US" altLang="ja-JP" sz="2700" dirty="0"/>
                  <a:t>upernova explosion.</a:t>
                </a:r>
              </a:p>
              <a:p>
                <a:r>
                  <a:rPr lang="en-US" altLang="ja-JP" sz="2700" dirty="0"/>
                  <a:t>Radius: </a:t>
                </a:r>
                <a14:m>
                  <m:oMath xmlns:m="http://schemas.openxmlformats.org/officeDocument/2006/math">
                    <m:r>
                      <a:rPr lang="en-US" altLang="ja-JP" sz="2700" i="1">
                        <a:latin typeface="Cambria Math" panose="02040503050406030204" pitchFamily="18" charset="0"/>
                      </a:rPr>
                      <m:t>∼10</m:t>
                    </m:r>
                    <m:r>
                      <m:rPr>
                        <m:sty m:val="p"/>
                      </m:rPr>
                      <a:rPr lang="en-US" altLang="ja-JP" sz="2700">
                        <a:latin typeface="Cambria Math" panose="02040503050406030204" pitchFamily="18" charset="0"/>
                      </a:rPr>
                      <m:t>km</m:t>
                    </m:r>
                  </m:oMath>
                </a14:m>
                <a:r>
                  <a:rPr kumimoji="1" lang="en-US" altLang="ja-JP" sz="2700" dirty="0"/>
                  <a:t>, Mass: </a:t>
                </a:r>
                <a14:m>
                  <m:oMath xmlns:m="http://schemas.openxmlformats.org/officeDocument/2006/math">
                    <m:r>
                      <a:rPr kumimoji="1" lang="en-US" altLang="ja-JP" sz="2700" i="1">
                        <a:latin typeface="Cambria Math" panose="02040503050406030204" pitchFamily="18" charset="0"/>
                      </a:rPr>
                      <m:t>1.4−2.2</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𝑀</m:t>
                        </m:r>
                      </m:e>
                      <m:sub>
                        <m:r>
                          <a:rPr kumimoji="1" lang="en-US" altLang="ja-JP" sz="2700" i="1">
                            <a:latin typeface="Cambria Math" panose="02040503050406030204" pitchFamily="18" charset="0"/>
                          </a:rPr>
                          <m:t>⊙</m:t>
                        </m:r>
                      </m:sub>
                    </m:sSub>
                  </m:oMath>
                </a14:m>
                <a:endParaRPr kumimoji="1" lang="en-US" altLang="ja-JP" sz="2700" dirty="0"/>
              </a:p>
              <a:p>
                <a:r>
                  <a:rPr lang="en-US" altLang="ja-JP" sz="2700" dirty="0"/>
                  <a:t>Magnetic Field: typically </a:t>
                </a:r>
                <a14:m>
                  <m:oMath xmlns:m="http://schemas.openxmlformats.org/officeDocument/2006/math">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10</m:t>
                        </m:r>
                      </m:e>
                      <m:sup>
                        <m:r>
                          <a:rPr lang="en-US" altLang="ja-JP" sz="2700" i="1">
                            <a:latin typeface="Cambria Math" panose="02040503050406030204" pitchFamily="18" charset="0"/>
                          </a:rPr>
                          <m:t>12</m:t>
                        </m:r>
                      </m:sup>
                    </m:sSup>
                    <m:r>
                      <a:rPr lang="en-US" altLang="ja-JP" sz="2700" i="1">
                        <a:latin typeface="Cambria Math" panose="02040503050406030204" pitchFamily="18" charset="0"/>
                      </a:rPr>
                      <m:t>−</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10</m:t>
                        </m:r>
                      </m:e>
                      <m:sup>
                        <m:r>
                          <a:rPr lang="en-US" altLang="ja-JP" sz="2700" i="1">
                            <a:latin typeface="Cambria Math" panose="02040503050406030204" pitchFamily="18" charset="0"/>
                          </a:rPr>
                          <m:t>14</m:t>
                        </m:r>
                      </m:sup>
                    </m:sSup>
                    <m:r>
                      <m:rPr>
                        <m:sty m:val="p"/>
                      </m:rPr>
                      <a:rPr lang="en-US" altLang="ja-JP" sz="2700">
                        <a:latin typeface="Cambria Math" panose="02040503050406030204" pitchFamily="18" charset="0"/>
                      </a:rPr>
                      <m:t>G</m:t>
                    </m:r>
                  </m:oMath>
                </a14:m>
                <a:endParaRPr kumimoji="1" lang="ja-JP" altLang="en-US" sz="27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10813951" y="5616809"/>
                <a:ext cx="7288923" cy="1772473"/>
              </a:xfrm>
              <a:prstGeom prst="rect">
                <a:avLst/>
              </a:prstGeom>
              <a:blipFill rotWithShape="0">
                <a:blip r:embed="rId4"/>
                <a:stretch>
                  <a:fillRect l="-1589" t="-2749" r="-1171" b="-7560"/>
                </a:stretch>
              </a:blipFill>
            </p:spPr>
            <p:txBody>
              <a:bodyPr/>
              <a:lstStyle/>
              <a:p>
                <a:r>
                  <a:rPr lang="ja-JP" altLang="en-US">
                    <a:noFill/>
                  </a:rPr>
                  <a:t> </a:t>
                </a:r>
              </a:p>
            </p:txBody>
          </p:sp>
        </mc:Fallback>
      </mc:AlternateContent>
      <p:pic>
        <p:nvPicPr>
          <p:cNvPr id="7" name="Picture 23" descr="%CE%91%CE%A3%CE%A4%CE%95%CE%A1%CE%99%CE%91+%CE%9D%CE%95%CE%A4%CE%A1%CE%9F%CE%9D%CE%99%CE%A9%CE%9D%2833%29jp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5797" y="1890729"/>
            <a:ext cx="4968901" cy="372608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20"/>
          <p:cNvSpPr txBox="1">
            <a:spLocks noChangeArrowheads="1"/>
          </p:cNvSpPr>
          <p:nvPr/>
        </p:nvSpPr>
        <p:spPr bwMode="auto">
          <a:xfrm>
            <a:off x="225797" y="5843040"/>
            <a:ext cx="487292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2400" dirty="0">
                <a:solidFill>
                  <a:srgbClr val="FF0000"/>
                </a:solidFill>
              </a:rPr>
              <a:t>強磁場中性子星</a:t>
            </a:r>
            <a:r>
              <a:rPr lang="ja-JP" altLang="en-US" sz="2400" dirty="0" smtClean="0">
                <a:solidFill>
                  <a:srgbClr val="FF0000"/>
                </a:solidFill>
              </a:rPr>
              <a:t>。</a:t>
            </a:r>
            <a:endParaRPr lang="en-US" altLang="ja-JP" sz="2400" dirty="0" smtClean="0">
              <a:solidFill>
                <a:srgbClr val="FF0000"/>
              </a:solidFill>
            </a:endParaRPr>
          </a:p>
          <a:p>
            <a:r>
              <a:rPr lang="ja-JP" altLang="en-US" sz="2400" dirty="0" smtClean="0">
                <a:solidFill>
                  <a:srgbClr val="FF0000"/>
                </a:solidFill>
              </a:rPr>
              <a:t>規則正しい</a:t>
            </a:r>
            <a:r>
              <a:rPr lang="ja-JP" altLang="en-US" sz="2400" dirty="0">
                <a:solidFill>
                  <a:srgbClr val="FF0000"/>
                </a:solidFill>
              </a:rPr>
              <a:t>パルス放射。</a:t>
            </a:r>
          </a:p>
          <a:p>
            <a:r>
              <a:rPr lang="ja-JP" altLang="en-US" sz="2400" dirty="0">
                <a:solidFill>
                  <a:srgbClr val="FF0000"/>
                </a:solidFill>
              </a:rPr>
              <a:t>典型的には</a:t>
            </a:r>
            <a:r>
              <a:rPr lang="en-US" altLang="ja-JP" sz="2400" dirty="0">
                <a:solidFill>
                  <a:srgbClr val="FF0000"/>
                </a:solidFill>
              </a:rPr>
              <a:t>10</a:t>
            </a:r>
            <a:r>
              <a:rPr lang="en-US" altLang="ja-JP" sz="2400" baseline="30000" dirty="0">
                <a:solidFill>
                  <a:srgbClr val="FF0000"/>
                </a:solidFill>
              </a:rPr>
              <a:t>12</a:t>
            </a:r>
            <a:r>
              <a:rPr lang="en-US" altLang="ja-JP" sz="2400" dirty="0">
                <a:solidFill>
                  <a:srgbClr val="FF0000"/>
                </a:solidFill>
              </a:rPr>
              <a:t>G</a:t>
            </a:r>
            <a:r>
              <a:rPr lang="ja-JP" altLang="en-US" sz="2400" dirty="0" err="1">
                <a:solidFill>
                  <a:srgbClr val="FF0000"/>
                </a:solidFill>
              </a:rPr>
              <a:t>。</a:t>
            </a:r>
            <a:r>
              <a:rPr lang="ja-JP" altLang="en-US" sz="2400" dirty="0">
                <a:solidFill>
                  <a:srgbClr val="FF0000"/>
                </a:solidFill>
              </a:rPr>
              <a:t>中には</a:t>
            </a:r>
            <a:r>
              <a:rPr lang="en-US" altLang="ja-JP" sz="2400" dirty="0">
                <a:solidFill>
                  <a:srgbClr val="FF0000"/>
                </a:solidFill>
              </a:rPr>
              <a:t>10</a:t>
            </a:r>
            <a:r>
              <a:rPr lang="en-US" altLang="ja-JP" sz="2400" baseline="30000" dirty="0">
                <a:solidFill>
                  <a:srgbClr val="FF0000"/>
                </a:solidFill>
              </a:rPr>
              <a:t>15</a:t>
            </a:r>
            <a:r>
              <a:rPr lang="en-US" altLang="ja-JP" sz="2400" dirty="0">
                <a:solidFill>
                  <a:srgbClr val="FF0000"/>
                </a:solidFill>
              </a:rPr>
              <a:t>G</a:t>
            </a:r>
            <a:r>
              <a:rPr lang="ja-JP" altLang="en-US" sz="2400" dirty="0">
                <a:solidFill>
                  <a:srgbClr val="FF0000"/>
                </a:solidFill>
              </a:rPr>
              <a:t>ま</a:t>
            </a:r>
            <a:r>
              <a:rPr lang="ja-JP" altLang="en-US" sz="2400" dirty="0" err="1">
                <a:solidFill>
                  <a:srgbClr val="FF0000"/>
                </a:solidFill>
              </a:rPr>
              <a:t>でにも</a:t>
            </a:r>
            <a:r>
              <a:rPr lang="ja-JP" altLang="en-US" sz="2400" dirty="0">
                <a:solidFill>
                  <a:srgbClr val="FF0000"/>
                </a:solidFill>
              </a:rPr>
              <a:t>達するものもあり、マグネターと呼ばれる。</a:t>
            </a:r>
            <a:r>
              <a:rPr lang="en-US" altLang="ja-JP" sz="2400" dirty="0">
                <a:solidFill>
                  <a:srgbClr val="FF0000"/>
                </a:solidFill>
              </a:rPr>
              <a:t>QED</a:t>
            </a:r>
            <a:r>
              <a:rPr lang="ja-JP" altLang="en-US" sz="2400" dirty="0">
                <a:solidFill>
                  <a:srgbClr val="FF0000"/>
                </a:solidFill>
              </a:rPr>
              <a:t>の効果が無視できない。</a:t>
            </a:r>
          </a:p>
          <a:p>
            <a:endParaRPr lang="ja-JP" altLang="en-US" sz="2400" dirty="0">
              <a:solidFill>
                <a:srgbClr val="FF0000"/>
              </a:solidFill>
            </a:endParaRPr>
          </a:p>
          <a:p>
            <a:endParaRPr lang="ja-JP" altLang="en-US" sz="2400" dirty="0">
              <a:solidFill>
                <a:srgbClr val="FF0000"/>
              </a:solidFill>
            </a:endParaRPr>
          </a:p>
          <a:p>
            <a:endParaRPr lang="en-US" altLang="ja-JP" sz="2400" dirty="0">
              <a:solidFill>
                <a:srgbClr val="FF0000"/>
              </a:solidFill>
            </a:endParaRPr>
          </a:p>
        </p:txBody>
      </p:sp>
      <p:sp>
        <p:nvSpPr>
          <p:cNvPr id="5" name="テキスト ボックス 4"/>
          <p:cNvSpPr txBox="1"/>
          <p:nvPr/>
        </p:nvSpPr>
        <p:spPr>
          <a:xfrm>
            <a:off x="11115304" y="7968343"/>
            <a:ext cx="5497018" cy="1077218"/>
          </a:xfrm>
          <a:prstGeom prst="rect">
            <a:avLst/>
          </a:prstGeom>
          <a:noFill/>
        </p:spPr>
        <p:txBody>
          <a:bodyPr wrap="none" rtlCol="0">
            <a:spAutoFit/>
          </a:bodyPr>
          <a:lstStyle/>
          <a:p>
            <a:r>
              <a:rPr kumimoji="1" lang="ja-JP" altLang="en-US" sz="3200" dirty="0"/>
              <a:t>徐々</a:t>
            </a:r>
            <a:r>
              <a:rPr kumimoji="1" lang="ja-JP" altLang="en-US" sz="3200" dirty="0" smtClean="0"/>
              <a:t>に自転エネルギーを失い、</a:t>
            </a:r>
            <a:endParaRPr kumimoji="1" lang="en-US" altLang="ja-JP" sz="3200" dirty="0" smtClean="0"/>
          </a:p>
          <a:p>
            <a:r>
              <a:rPr kumimoji="1" lang="en-US" altLang="ja-JP" sz="3200" dirty="0" smtClean="0"/>
              <a:t>Spin down </a:t>
            </a:r>
            <a:r>
              <a:rPr kumimoji="1" lang="ja-JP" altLang="en-US" sz="3200" dirty="0" smtClean="0"/>
              <a:t>している。</a:t>
            </a:r>
          </a:p>
        </p:txBody>
      </p:sp>
    </p:spTree>
    <p:extLst>
      <p:ext uri="{BB962C8B-B14F-4D97-AF65-F5344CB8AC3E}">
        <p14:creationId xmlns:p14="http://schemas.microsoft.com/office/powerpoint/2010/main" val="7434211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磁気双極子</a:t>
            </a:r>
            <a:endParaRPr kumimoji="1" lang="ja-JP" altLang="en-US" dirty="0"/>
          </a:p>
        </p:txBody>
      </p:sp>
      <p:pic>
        <p:nvPicPr>
          <p:cNvPr id="5" name="図 4"/>
          <p:cNvPicPr>
            <a:picLocks noChangeAspect="1"/>
          </p:cNvPicPr>
          <p:nvPr/>
        </p:nvPicPr>
        <p:blipFill>
          <a:blip r:embed="rId2"/>
          <a:stretch>
            <a:fillRect/>
          </a:stretch>
        </p:blipFill>
        <p:spPr>
          <a:xfrm>
            <a:off x="6032665" y="2854079"/>
            <a:ext cx="7869627" cy="1200914"/>
          </a:xfrm>
          <a:prstGeom prst="rect">
            <a:avLst/>
          </a:prstGeom>
        </p:spPr>
      </p:pic>
      <p:pic>
        <p:nvPicPr>
          <p:cNvPr id="6" name="Picture 6" descr="ESA Science &amp;amp; Technology - The spin-period/&amp;lt;br&amp;gt;spin-down rate diagram for  puls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4059" y="4141049"/>
            <a:ext cx="8303449" cy="5832669"/>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p:cNvPicPr>
            <a:picLocks noChangeAspect="1"/>
          </p:cNvPicPr>
          <p:nvPr/>
        </p:nvPicPr>
        <p:blipFill>
          <a:blip r:embed="rId4"/>
          <a:stretch>
            <a:fillRect/>
          </a:stretch>
        </p:blipFill>
        <p:spPr>
          <a:xfrm>
            <a:off x="6478824" y="1549645"/>
            <a:ext cx="8907291" cy="1218378"/>
          </a:xfrm>
          <a:prstGeom prst="rect">
            <a:avLst/>
          </a:prstGeom>
        </p:spPr>
      </p:pic>
      <p:pic>
        <p:nvPicPr>
          <p:cNvPr id="8" name="図 7"/>
          <p:cNvPicPr>
            <a:picLocks noChangeAspect="1"/>
          </p:cNvPicPr>
          <p:nvPr/>
        </p:nvPicPr>
        <p:blipFill>
          <a:blip r:embed="rId5"/>
          <a:stretch>
            <a:fillRect/>
          </a:stretch>
        </p:blipFill>
        <p:spPr>
          <a:xfrm>
            <a:off x="235840" y="1692399"/>
            <a:ext cx="5048692" cy="5520690"/>
          </a:xfrm>
          <a:prstGeom prst="rect">
            <a:avLst/>
          </a:prstGeom>
        </p:spPr>
      </p:pic>
      <p:pic>
        <p:nvPicPr>
          <p:cNvPr id="9" name="図 8"/>
          <p:cNvPicPr>
            <a:picLocks noChangeAspect="1"/>
          </p:cNvPicPr>
          <p:nvPr/>
        </p:nvPicPr>
        <p:blipFill>
          <a:blip r:embed="rId6"/>
          <a:stretch>
            <a:fillRect/>
          </a:stretch>
        </p:blipFill>
        <p:spPr>
          <a:xfrm>
            <a:off x="1303481" y="7822186"/>
            <a:ext cx="2421583" cy="604696"/>
          </a:xfrm>
          <a:prstGeom prst="rect">
            <a:avLst/>
          </a:prstGeom>
        </p:spPr>
      </p:pic>
      <p:pic>
        <p:nvPicPr>
          <p:cNvPr id="10" name="図 9"/>
          <p:cNvPicPr>
            <a:picLocks noChangeAspect="1"/>
          </p:cNvPicPr>
          <p:nvPr/>
        </p:nvPicPr>
        <p:blipFill>
          <a:blip r:embed="rId7"/>
          <a:stretch>
            <a:fillRect/>
          </a:stretch>
        </p:blipFill>
        <p:spPr>
          <a:xfrm>
            <a:off x="1372517" y="8640053"/>
            <a:ext cx="2283509" cy="607405"/>
          </a:xfrm>
          <a:prstGeom prst="rect">
            <a:avLst/>
          </a:prstGeom>
        </p:spPr>
      </p:pic>
      <p:sp>
        <p:nvSpPr>
          <p:cNvPr id="2" name="テキスト ボックス 1"/>
          <p:cNvSpPr txBox="1"/>
          <p:nvPr/>
        </p:nvSpPr>
        <p:spPr>
          <a:xfrm>
            <a:off x="1092530" y="7213089"/>
            <a:ext cx="4087979" cy="584775"/>
          </a:xfrm>
          <a:prstGeom prst="rect">
            <a:avLst/>
          </a:prstGeom>
          <a:noFill/>
        </p:spPr>
        <p:txBody>
          <a:bodyPr wrap="none" rtlCol="0">
            <a:spAutoFit/>
          </a:bodyPr>
          <a:lstStyle/>
          <a:p>
            <a:r>
              <a:rPr kumimoji="1" lang="ja-JP" altLang="en-US" sz="3200" dirty="0" smtClean="0"/>
              <a:t>磁気双極子モーメント</a:t>
            </a:r>
          </a:p>
        </p:txBody>
      </p:sp>
      <p:sp>
        <p:nvSpPr>
          <p:cNvPr id="3" name="テキスト ボックス 2"/>
          <p:cNvSpPr txBox="1"/>
          <p:nvPr/>
        </p:nvSpPr>
        <p:spPr>
          <a:xfrm>
            <a:off x="14248112" y="3234366"/>
            <a:ext cx="4039888" cy="1077218"/>
          </a:xfrm>
          <a:prstGeom prst="rect">
            <a:avLst/>
          </a:prstGeom>
          <a:noFill/>
        </p:spPr>
        <p:txBody>
          <a:bodyPr wrap="none" rtlCol="0">
            <a:spAutoFit/>
          </a:bodyPr>
          <a:lstStyle/>
          <a:p>
            <a:r>
              <a:rPr kumimoji="1" lang="ja-JP" altLang="en-US" sz="3200" dirty="0" smtClean="0"/>
              <a:t>マグネター</a:t>
            </a:r>
            <a:endParaRPr kumimoji="1" lang="en-US" altLang="ja-JP" sz="3200" dirty="0" smtClean="0"/>
          </a:p>
          <a:p>
            <a:r>
              <a:rPr kumimoji="1" lang="en-US" altLang="ja-JP" sz="3200" dirty="0"/>
              <a:t> </a:t>
            </a:r>
            <a:r>
              <a:rPr kumimoji="1" lang="en-US" altLang="ja-JP" sz="2400" dirty="0" smtClean="0"/>
              <a:t>X</a:t>
            </a:r>
            <a:r>
              <a:rPr kumimoji="1" lang="ja-JP" altLang="en-US" sz="2400" dirty="0" smtClean="0"/>
              <a:t>線光度＞</a:t>
            </a:r>
            <a:r>
              <a:rPr kumimoji="1" lang="en-US" altLang="ja-JP" sz="2400" dirty="0" smtClean="0"/>
              <a:t>Spin-down</a:t>
            </a:r>
            <a:r>
              <a:rPr kumimoji="1" lang="ja-JP" altLang="en-US" sz="2400" dirty="0" smtClean="0"/>
              <a:t> </a:t>
            </a:r>
            <a:r>
              <a:rPr kumimoji="1" lang="en-US" altLang="ja-JP" sz="2400" dirty="0" err="1" smtClean="0"/>
              <a:t>Lum</a:t>
            </a:r>
            <a:r>
              <a:rPr kumimoji="1" lang="en-US" altLang="ja-JP" sz="2400" dirty="0" smtClean="0"/>
              <a:t>.</a:t>
            </a:r>
            <a:endParaRPr kumimoji="1" lang="ja-JP" altLang="en-US" sz="2400" dirty="0" smtClean="0"/>
          </a:p>
        </p:txBody>
      </p:sp>
      <p:pic>
        <p:nvPicPr>
          <p:cNvPr id="11" name="図 10"/>
          <p:cNvPicPr>
            <a:picLocks noChangeAspect="1"/>
          </p:cNvPicPr>
          <p:nvPr/>
        </p:nvPicPr>
        <p:blipFill rotWithShape="1">
          <a:blip r:embed="rId8"/>
          <a:srcRect l="57199"/>
          <a:stretch/>
        </p:blipFill>
        <p:spPr>
          <a:xfrm>
            <a:off x="13169735" y="121811"/>
            <a:ext cx="4947705" cy="1084892"/>
          </a:xfrm>
          <a:prstGeom prst="rect">
            <a:avLst/>
          </a:prstGeom>
        </p:spPr>
      </p:pic>
    </p:spTree>
    <p:extLst>
      <p:ext uri="{BB962C8B-B14F-4D97-AF65-F5344CB8AC3E}">
        <p14:creationId xmlns:p14="http://schemas.microsoft.com/office/powerpoint/2010/main" val="16419834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パルサー星雲</a:t>
            </a:r>
            <a:endParaRPr kumimoji="1" lang="ja-JP" altLang="en-US" dirty="0"/>
          </a:p>
        </p:txBody>
      </p:sp>
      <p:sp>
        <p:nvSpPr>
          <p:cNvPr id="3" name="テキスト ボックス 2"/>
          <p:cNvSpPr txBox="1"/>
          <p:nvPr/>
        </p:nvSpPr>
        <p:spPr>
          <a:xfrm>
            <a:off x="1708876" y="1594997"/>
            <a:ext cx="5345767" cy="1338828"/>
          </a:xfrm>
          <a:prstGeom prst="rect">
            <a:avLst/>
          </a:prstGeom>
          <a:noFill/>
        </p:spPr>
        <p:txBody>
          <a:bodyPr wrap="square" rtlCol="0">
            <a:spAutoFit/>
          </a:bodyPr>
          <a:lstStyle/>
          <a:p>
            <a:r>
              <a:rPr kumimoji="1" lang="ja-JP" altLang="en-US" sz="2700" dirty="0" smtClean="0"/>
              <a:t>回転エネルギーを電子・陽電子の相対論的プラズマ風として開放している。</a:t>
            </a:r>
            <a:endParaRPr kumimoji="1" lang="ja-JP" altLang="en-US" sz="2700" dirty="0"/>
          </a:p>
        </p:txBody>
      </p:sp>
      <p:pic>
        <p:nvPicPr>
          <p:cNvPr id="31748" name="Picture 4" descr="関連画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868" y="3313344"/>
            <a:ext cx="4539153" cy="4539153"/>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868434" y="8186062"/>
            <a:ext cx="4480714" cy="507831"/>
          </a:xfrm>
          <a:prstGeom prst="rect">
            <a:avLst/>
          </a:prstGeom>
          <a:noFill/>
        </p:spPr>
        <p:txBody>
          <a:bodyPr wrap="none" rtlCol="0">
            <a:spAutoFit/>
          </a:bodyPr>
          <a:lstStyle/>
          <a:p>
            <a:r>
              <a:rPr kumimoji="1" lang="en-US" altLang="ja-JP" sz="2700" dirty="0"/>
              <a:t>X-ray image of G21.5-0.9</a:t>
            </a:r>
            <a:endParaRPr kumimoji="1" lang="ja-JP" altLang="en-US" sz="2700" dirty="0"/>
          </a:p>
        </p:txBody>
      </p:sp>
      <p:pic>
        <p:nvPicPr>
          <p:cNvPr id="31750" name="Picture 6" descr="「Crab pulsar spectrum」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111" y="2109258"/>
            <a:ext cx="7734926" cy="6016054"/>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8982007" y="1686856"/>
            <a:ext cx="2565126" cy="507831"/>
          </a:xfrm>
          <a:prstGeom prst="rect">
            <a:avLst/>
          </a:prstGeom>
          <a:noFill/>
        </p:spPr>
        <p:txBody>
          <a:bodyPr wrap="none" rtlCol="0">
            <a:spAutoFit/>
          </a:bodyPr>
          <a:lstStyle/>
          <a:p>
            <a:r>
              <a:rPr kumimoji="1" lang="en-US" altLang="ja-JP" sz="2700" dirty="0"/>
              <a:t>Crab spectrum</a:t>
            </a:r>
            <a:endParaRPr kumimoji="1" lang="ja-JP" altLang="en-US" sz="2700" dirty="0"/>
          </a:p>
        </p:txBody>
      </p:sp>
      <p:sp>
        <p:nvSpPr>
          <p:cNvPr id="6" name="テキスト ボックス 5"/>
          <p:cNvSpPr txBox="1"/>
          <p:nvPr/>
        </p:nvSpPr>
        <p:spPr>
          <a:xfrm>
            <a:off x="10979921" y="8239319"/>
            <a:ext cx="2242922" cy="923330"/>
          </a:xfrm>
          <a:prstGeom prst="rect">
            <a:avLst/>
          </a:prstGeom>
          <a:noFill/>
        </p:spPr>
        <p:txBody>
          <a:bodyPr wrap="none" rtlCol="0">
            <a:spAutoFit/>
          </a:bodyPr>
          <a:lstStyle/>
          <a:p>
            <a:r>
              <a:rPr kumimoji="1" lang="en-US" altLang="ja-JP" sz="2700" dirty="0"/>
              <a:t>Black: pulsar</a:t>
            </a:r>
          </a:p>
          <a:p>
            <a:r>
              <a:rPr lang="en-US" altLang="ja-JP" sz="2700" dirty="0"/>
              <a:t>Blue: nebula</a:t>
            </a:r>
            <a:endParaRPr kumimoji="1" lang="ja-JP" altLang="en-US" sz="2700" dirty="0"/>
          </a:p>
        </p:txBody>
      </p:sp>
    </p:spTree>
    <p:extLst>
      <p:ext uri="{BB962C8B-B14F-4D97-AF65-F5344CB8AC3E}">
        <p14:creationId xmlns:p14="http://schemas.microsoft.com/office/powerpoint/2010/main" val="31517415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双</a:t>
            </a:r>
            <a:r>
              <a:rPr lang="ja-JP" altLang="en-US" dirty="0" smtClean="0"/>
              <a:t>極磁場</a:t>
            </a:r>
            <a:endParaRPr kumimoji="1" lang="ja-JP" altLang="en-US" dirty="0"/>
          </a:p>
        </p:txBody>
      </p:sp>
      <p:pic>
        <p:nvPicPr>
          <p:cNvPr id="32770" name="Picture 2" descr="「dipole magnetic field」の画像検索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310309" y="1937671"/>
            <a:ext cx="4913788" cy="420620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テキスト ボックス 2"/>
              <p:cNvSpPr txBox="1"/>
              <p:nvPr/>
            </p:nvSpPr>
            <p:spPr>
              <a:xfrm>
                <a:off x="2934269" y="6330655"/>
                <a:ext cx="2429383" cy="507831"/>
              </a:xfrm>
              <a:prstGeom prst="rect">
                <a:avLst/>
              </a:prstGeom>
              <a:noFill/>
            </p:spPr>
            <p:txBody>
              <a:bodyPr wrap="none" rtlCol="0">
                <a:spAutoFit/>
              </a:bodyPr>
              <a:lstStyle/>
              <a:p>
                <a:r>
                  <a:rPr kumimoji="1" lang="en-US" altLang="ja-JP" sz="2700" dirty="0"/>
                  <a:t>Star radius: </a:t>
                </a:r>
                <a14:m>
                  <m:oMath xmlns:m="http://schemas.openxmlformats.org/officeDocument/2006/math">
                    <m:r>
                      <a:rPr kumimoji="1" lang="en-US" altLang="ja-JP" sz="2700" i="1">
                        <a:latin typeface="Cambria Math" panose="02040503050406030204" pitchFamily="18" charset="0"/>
                      </a:rPr>
                      <m:t>𝑅</m:t>
                    </m:r>
                  </m:oMath>
                </a14:m>
                <a:endParaRPr kumimoji="1" lang="ja-JP" altLang="en-US" sz="2700"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431540" y="4221088"/>
                <a:ext cx="1682192" cy="369332"/>
              </a:xfrm>
              <a:prstGeom prst="rect">
                <a:avLst/>
              </a:prstGeom>
              <a:blipFill rotWithShape="0">
                <a:blip r:embed="rId3"/>
                <a:stretch>
                  <a:fillRect l="-3261" t="-11475" b="-213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488212" y="7054891"/>
                <a:ext cx="2487091" cy="8465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𝐵</m:t>
                          </m:r>
                        </m:e>
                        <m:sub>
                          <m:r>
                            <a:rPr kumimoji="1" lang="en-US" altLang="ja-JP" sz="2700" i="1">
                              <a:latin typeface="Cambria Math" panose="02040503050406030204" pitchFamily="18" charset="0"/>
                            </a:rPr>
                            <m:t>𝑟</m:t>
                          </m:r>
                        </m:sub>
                      </m:sSub>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𝐵</m:t>
                              </m:r>
                            </m:e>
                            <m:sub>
                              <m:r>
                                <m:rPr>
                                  <m:sty m:val="p"/>
                                </m:rPr>
                                <a:rPr kumimoji="1" lang="en-US" altLang="ja-JP" sz="2700">
                                  <a:latin typeface="Cambria Math" panose="02040503050406030204" pitchFamily="18" charset="0"/>
                                </a:rPr>
                                <m:t>p</m:t>
                              </m:r>
                            </m:sub>
                          </m:sSub>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𝑅</m:t>
                              </m:r>
                            </m:e>
                            <m:sup>
                              <m:r>
                                <a:rPr kumimoji="1" lang="en-US" altLang="ja-JP" sz="2700" i="1">
                                  <a:latin typeface="Cambria Math" panose="02040503050406030204" pitchFamily="18" charset="0"/>
                                </a:rPr>
                                <m:t>3</m:t>
                              </m:r>
                            </m:sup>
                          </m:sSup>
                          <m:func>
                            <m:funcPr>
                              <m:ctrlPr>
                                <a:rPr kumimoji="1" lang="en-US" altLang="ja-JP" sz="2700" i="1">
                                  <a:latin typeface="Cambria Math" panose="02040503050406030204" pitchFamily="18" charset="0"/>
                                </a:rPr>
                              </m:ctrlPr>
                            </m:funcPr>
                            <m:fName>
                              <m:r>
                                <m:rPr>
                                  <m:sty m:val="p"/>
                                </m:rPr>
                                <a:rPr kumimoji="1" lang="en-US" altLang="ja-JP" sz="2700">
                                  <a:latin typeface="Cambria Math" panose="02040503050406030204" pitchFamily="18" charset="0"/>
                                </a:rPr>
                                <m:t>cos</m:t>
                              </m:r>
                            </m:fName>
                            <m:e>
                              <m:r>
                                <a:rPr kumimoji="1" lang="en-US" altLang="ja-JP" sz="2700" i="1">
                                  <a:latin typeface="Cambria Math" panose="02040503050406030204" pitchFamily="18" charset="0"/>
                                </a:rPr>
                                <m:t>𝜃</m:t>
                              </m:r>
                            </m:e>
                          </m:func>
                        </m:num>
                        <m:den>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𝑟</m:t>
                              </m:r>
                            </m:e>
                            <m:sup>
                              <m:r>
                                <a:rPr kumimoji="1" lang="en-US" altLang="ja-JP" sz="2700" i="1">
                                  <a:latin typeface="Cambria Math" panose="02040503050406030204" pitchFamily="18" charset="0"/>
                                </a:rPr>
                                <m:t>3</m:t>
                              </m:r>
                            </m:sup>
                          </m:sSup>
                        </m:den>
                      </m:f>
                    </m:oMath>
                  </m:oMathPara>
                </a14:m>
                <a:endParaRPr kumimoji="1" lang="ja-JP" altLang="en-US" sz="27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488212" y="7054891"/>
                <a:ext cx="2487091" cy="846578"/>
              </a:xfrm>
              <a:prstGeom prst="rect">
                <a:avLst/>
              </a:prstGeom>
              <a:blipFill rotWithShape="0">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3695017" y="7103412"/>
                <a:ext cx="2482474" cy="8465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𝐵</m:t>
                          </m:r>
                        </m:e>
                        <m:sub>
                          <m:r>
                            <a:rPr kumimoji="1" lang="en-US" altLang="ja-JP" sz="2700" i="1">
                              <a:latin typeface="Cambria Math" panose="02040503050406030204" pitchFamily="18" charset="0"/>
                            </a:rPr>
                            <m:t>𝜃</m:t>
                          </m:r>
                        </m:sub>
                      </m:sSub>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𝐵</m:t>
                              </m:r>
                            </m:e>
                            <m:sub>
                              <m:r>
                                <m:rPr>
                                  <m:sty m:val="p"/>
                                </m:rPr>
                                <a:rPr kumimoji="1" lang="en-US" altLang="ja-JP" sz="2700">
                                  <a:latin typeface="Cambria Math" panose="02040503050406030204" pitchFamily="18" charset="0"/>
                                </a:rPr>
                                <m:t>p</m:t>
                              </m:r>
                            </m:sub>
                          </m:sSub>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𝑅</m:t>
                              </m:r>
                            </m:e>
                            <m:sup>
                              <m:r>
                                <a:rPr kumimoji="1" lang="en-US" altLang="ja-JP" sz="2700" i="1">
                                  <a:latin typeface="Cambria Math" panose="02040503050406030204" pitchFamily="18" charset="0"/>
                                </a:rPr>
                                <m:t>3</m:t>
                              </m:r>
                            </m:sup>
                          </m:sSup>
                          <m:func>
                            <m:funcPr>
                              <m:ctrlPr>
                                <a:rPr kumimoji="1" lang="en-US" altLang="ja-JP" sz="2700" i="1">
                                  <a:latin typeface="Cambria Math" panose="02040503050406030204" pitchFamily="18" charset="0"/>
                                </a:rPr>
                              </m:ctrlPr>
                            </m:funcPr>
                            <m:fName>
                              <m:r>
                                <m:rPr>
                                  <m:sty m:val="p"/>
                                </m:rPr>
                                <a:rPr kumimoji="1" lang="en-US" altLang="ja-JP" sz="2700">
                                  <a:latin typeface="Cambria Math" panose="02040503050406030204" pitchFamily="18" charset="0"/>
                                </a:rPr>
                                <m:t>sin</m:t>
                              </m:r>
                            </m:fName>
                            <m:e>
                              <m:r>
                                <a:rPr kumimoji="1" lang="en-US" altLang="ja-JP" sz="2700" i="1">
                                  <a:latin typeface="Cambria Math" panose="02040503050406030204" pitchFamily="18" charset="0"/>
                                </a:rPr>
                                <m:t>𝜃</m:t>
                              </m:r>
                            </m:e>
                          </m:func>
                        </m:num>
                        <m:den>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2</m:t>
                              </m:r>
                              <m:r>
                                <a:rPr kumimoji="1" lang="en-US" altLang="ja-JP" sz="2700" i="1">
                                  <a:latin typeface="Cambria Math" panose="02040503050406030204" pitchFamily="18" charset="0"/>
                                </a:rPr>
                                <m:t>𝑟</m:t>
                              </m:r>
                            </m:e>
                            <m:sup>
                              <m:r>
                                <a:rPr kumimoji="1" lang="en-US" altLang="ja-JP" sz="2700" i="1">
                                  <a:latin typeface="Cambria Math" panose="02040503050406030204" pitchFamily="18" charset="0"/>
                                </a:rPr>
                                <m:t>3</m:t>
                              </m:r>
                            </m:sup>
                          </m:sSup>
                        </m:den>
                      </m:f>
                    </m:oMath>
                  </m:oMathPara>
                </a14:m>
                <a:endParaRPr kumimoji="1" lang="ja-JP" altLang="en-US" sz="27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3695017" y="7103412"/>
                <a:ext cx="2482474" cy="846578"/>
              </a:xfrm>
              <a:prstGeom prst="rect">
                <a:avLst/>
              </a:prstGeom>
              <a:blipFill rotWithShape="0">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8928009" y="1362870"/>
                <a:ext cx="4846648" cy="1096775"/>
              </a:xfrm>
              <a:prstGeom prst="rect">
                <a:avLst/>
              </a:prstGeom>
              <a:noFill/>
            </p:spPr>
            <p:txBody>
              <a:bodyPr wrap="none" rtlCol="0">
                <a:spAutoFit/>
              </a:bodyPr>
              <a:lstStyle/>
              <a:p>
                <a:r>
                  <a:rPr kumimoji="1" lang="en-US" altLang="ja-JP" sz="2700" dirty="0"/>
                  <a:t>Ideal MHD condition + Spin:</a:t>
                </a:r>
              </a:p>
              <a:p>
                <a:r>
                  <a:rPr lang="en-US" altLang="ja-JP" sz="2700" dirty="0"/>
                  <a:t> </a:t>
                </a:r>
                <a14:m>
                  <m:oMath xmlns:m="http://schemas.openxmlformats.org/officeDocument/2006/math">
                    <m:r>
                      <a:rPr lang="en-US" altLang="ja-JP" sz="2700" b="1" i="1">
                        <a:latin typeface="Cambria Math" panose="02040503050406030204" pitchFamily="18" charset="0"/>
                      </a:rPr>
                      <m:t>𝑬</m:t>
                    </m:r>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b="1" i="1">
                            <a:latin typeface="Cambria Math" panose="02040503050406030204" pitchFamily="18" charset="0"/>
                          </a:rPr>
                          <m:t>𝒗</m:t>
                        </m:r>
                      </m:num>
                      <m:den>
                        <m:r>
                          <a:rPr lang="en-US" altLang="ja-JP" sz="2700" i="1">
                            <a:latin typeface="Cambria Math" panose="02040503050406030204" pitchFamily="18" charset="0"/>
                          </a:rPr>
                          <m:t>𝑐</m:t>
                        </m:r>
                      </m:den>
                    </m:f>
                    <m:r>
                      <a:rPr lang="en-US" altLang="ja-JP" sz="2700" i="1">
                        <a:latin typeface="Cambria Math" panose="02040503050406030204" pitchFamily="18" charset="0"/>
                      </a:rPr>
                      <m:t>×</m:t>
                    </m:r>
                    <m:r>
                      <a:rPr lang="en-US" altLang="ja-JP" sz="2700" b="1" i="1">
                        <a:latin typeface="Cambria Math" panose="02040503050406030204" pitchFamily="18" charset="0"/>
                      </a:rPr>
                      <m:t>𝑩</m:t>
                    </m:r>
                    <m:r>
                      <a:rPr lang="en-US" altLang="ja-JP" sz="2700" b="1">
                        <a:latin typeface="Cambria Math" panose="02040503050406030204" pitchFamily="18" charset="0"/>
                      </a:rPr>
                      <m:t>=</m:t>
                    </m:r>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1</m:t>
                        </m:r>
                      </m:num>
                      <m:den>
                        <m:r>
                          <a:rPr lang="en-US" altLang="ja-JP" sz="2700" i="1">
                            <a:latin typeface="Cambria Math" panose="02040503050406030204" pitchFamily="18" charset="0"/>
                          </a:rPr>
                          <m:t>𝑐</m:t>
                        </m:r>
                      </m:den>
                    </m:f>
                    <m:d>
                      <m:dPr>
                        <m:ctrlPr>
                          <a:rPr lang="en-US" altLang="ja-JP" sz="2700" i="1">
                            <a:latin typeface="Cambria Math" panose="02040503050406030204" pitchFamily="18" charset="0"/>
                          </a:rPr>
                        </m:ctrlPr>
                      </m:dPr>
                      <m:e>
                        <m:r>
                          <a:rPr lang="en-US" altLang="ja-JP" sz="2700" b="1">
                            <a:latin typeface="Cambria Math" panose="02040503050406030204" pitchFamily="18" charset="0"/>
                          </a:rPr>
                          <m:t>𝛀</m:t>
                        </m:r>
                        <m:r>
                          <a:rPr lang="en-US" altLang="ja-JP" sz="2700" i="1">
                            <a:latin typeface="Cambria Math" panose="02040503050406030204" pitchFamily="18" charset="0"/>
                          </a:rPr>
                          <m:t>×</m:t>
                        </m:r>
                        <m:r>
                          <a:rPr lang="en-US" altLang="ja-JP" sz="2700" b="1" i="1">
                            <a:latin typeface="Cambria Math" panose="02040503050406030204" pitchFamily="18" charset="0"/>
                          </a:rPr>
                          <m:t>𝒓</m:t>
                        </m:r>
                      </m:e>
                    </m:d>
                    <m:r>
                      <a:rPr lang="en-US" altLang="ja-JP" sz="2700" i="1">
                        <a:latin typeface="Cambria Math" panose="02040503050406030204" pitchFamily="18" charset="0"/>
                      </a:rPr>
                      <m:t>×</m:t>
                    </m:r>
                    <m:r>
                      <a:rPr lang="en-US" altLang="ja-JP" sz="2700" b="1" i="1">
                        <a:latin typeface="Cambria Math" panose="02040503050406030204" pitchFamily="18" charset="0"/>
                      </a:rPr>
                      <m:t>𝑩</m:t>
                    </m:r>
                  </m:oMath>
                </a14:m>
                <a:endParaRPr kumimoji="1" lang="ja-JP" altLang="en-US" sz="2700" b="1"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4427984" y="908720"/>
                <a:ext cx="3274743" cy="761940"/>
              </a:xfrm>
              <a:prstGeom prst="rect">
                <a:avLst/>
              </a:prstGeom>
              <a:blipFill rotWithShape="0">
                <a:blip r:embed="rId6"/>
                <a:stretch>
                  <a:fillRect l="-1487" t="-4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9145099" y="2550819"/>
                <a:ext cx="6558590" cy="2553135"/>
              </a:xfrm>
              <a:prstGeom prst="rect">
                <a:avLst/>
              </a:prstGeom>
              <a:noFill/>
            </p:spPr>
            <p:txBody>
              <a:bodyPr wrap="none" rtlCol="0">
                <a:spAutoFit/>
              </a:bodyPr>
              <a:lstStyle/>
              <a:p>
                <a:r>
                  <a:rPr kumimoji="1" lang="en-US" altLang="ja-JP" sz="2700" dirty="0"/>
                  <a:t>Gauss’s law:</a:t>
                </a:r>
                <a:r>
                  <a:rPr lang="ja-JP" altLang="en-US" sz="2700" dirty="0"/>
                  <a:t> </a:t>
                </a:r>
                <a14:m>
                  <m:oMath xmlns:m="http://schemas.openxmlformats.org/officeDocument/2006/math">
                    <m:r>
                      <a:rPr lang="en-US" altLang="ja-JP" sz="2700">
                        <a:latin typeface="Cambria Math" panose="02040503050406030204" pitchFamily="18" charset="0"/>
                      </a:rPr>
                      <m:t>𝛻</m:t>
                    </m:r>
                    <m:r>
                      <a:rPr lang="en-US" altLang="ja-JP" sz="2700" i="1">
                        <a:latin typeface="Cambria Math" panose="02040503050406030204" pitchFamily="18" charset="0"/>
                      </a:rPr>
                      <m:t>⋅</m:t>
                    </m:r>
                    <m:r>
                      <a:rPr lang="en-US" altLang="ja-JP" sz="2700" b="1" i="1">
                        <a:latin typeface="Cambria Math" panose="02040503050406030204" pitchFamily="18" charset="0"/>
                      </a:rPr>
                      <m:t>𝑬</m:t>
                    </m:r>
                    <m:r>
                      <a:rPr lang="en-US" altLang="ja-JP" sz="2700" i="1">
                        <a:latin typeface="Cambria Math" panose="02040503050406030204" pitchFamily="18" charset="0"/>
                      </a:rPr>
                      <m:t>=4</m:t>
                    </m:r>
                    <m:r>
                      <a:rPr lang="en-US" altLang="ja-JP" sz="2700" i="1">
                        <a:latin typeface="Cambria Math" panose="02040503050406030204" pitchFamily="18" charset="0"/>
                      </a:rPr>
                      <m:t>𝜋</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𝜌</m:t>
                        </m:r>
                      </m:e>
                      <m:sub>
                        <m:r>
                          <m:rPr>
                            <m:sty m:val="p"/>
                          </m:rPr>
                          <a:rPr lang="en-US" altLang="ja-JP" sz="2700">
                            <a:latin typeface="Cambria Math" panose="02040503050406030204" pitchFamily="18" charset="0"/>
                          </a:rPr>
                          <m:t>e</m:t>
                        </m:r>
                      </m:sub>
                    </m:sSub>
                  </m:oMath>
                </a14:m>
                <a:endParaRPr kumimoji="1" lang="en-US" altLang="ja-JP" sz="2700" dirty="0"/>
              </a:p>
              <a:p>
                <a:endParaRPr lang="en-US" altLang="ja-JP" sz="2700" dirty="0"/>
              </a:p>
              <a:p>
                <a:r>
                  <a:rPr kumimoji="1" lang="en-US" altLang="ja-JP" sz="2700" dirty="0"/>
                  <a:t>Charge density: </a:t>
                </a:r>
                <a14:m>
                  <m:oMath xmlns:m="http://schemas.openxmlformats.org/officeDocument/2006/math">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𝜌</m:t>
                        </m:r>
                      </m:e>
                      <m:sub>
                        <m:r>
                          <m:rPr>
                            <m:sty m:val="p"/>
                          </m:rPr>
                          <a:rPr lang="en-US" altLang="ja-JP" sz="2700">
                            <a:latin typeface="Cambria Math" panose="02040503050406030204" pitchFamily="18" charset="0"/>
                          </a:rPr>
                          <m:t>e</m:t>
                        </m:r>
                      </m:sub>
                    </m:sSub>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1</m:t>
                        </m:r>
                      </m:num>
                      <m:den>
                        <m:r>
                          <a:rPr lang="en-US" altLang="ja-JP" sz="2700" i="1">
                            <a:latin typeface="Cambria Math" panose="02040503050406030204" pitchFamily="18" charset="0"/>
                          </a:rPr>
                          <m:t>2</m:t>
                        </m:r>
                        <m:r>
                          <a:rPr lang="en-US" altLang="ja-JP" sz="2700" i="1">
                            <a:latin typeface="Cambria Math" panose="02040503050406030204" pitchFamily="18" charset="0"/>
                          </a:rPr>
                          <m:t>𝜋</m:t>
                        </m:r>
                        <m:r>
                          <a:rPr lang="en-US" altLang="ja-JP" sz="2700" i="1">
                            <a:latin typeface="Cambria Math" panose="02040503050406030204" pitchFamily="18" charset="0"/>
                          </a:rPr>
                          <m:t>𝑐</m:t>
                        </m:r>
                      </m:den>
                    </m:f>
                    <m:d>
                      <m:dPr>
                        <m:ctrlPr>
                          <a:rPr lang="en-US" altLang="ja-JP" sz="2700" i="1">
                            <a:latin typeface="Cambria Math" panose="02040503050406030204" pitchFamily="18" charset="0"/>
                          </a:rPr>
                        </m:ctrlPr>
                      </m:dPr>
                      <m:e>
                        <m:r>
                          <a:rPr lang="en-US" altLang="ja-JP" sz="2700" b="1">
                            <a:latin typeface="Cambria Math" panose="02040503050406030204" pitchFamily="18" charset="0"/>
                          </a:rPr>
                          <m:t>𝛀</m:t>
                        </m:r>
                        <m:r>
                          <a:rPr lang="en-US" altLang="ja-JP" sz="2700" i="1">
                            <a:latin typeface="Cambria Math" panose="02040503050406030204" pitchFamily="18" charset="0"/>
                          </a:rPr>
                          <m:t>⋅</m:t>
                        </m:r>
                        <m:r>
                          <a:rPr lang="en-US" altLang="ja-JP" sz="2700" b="1" i="1">
                            <a:latin typeface="Cambria Math" panose="02040503050406030204" pitchFamily="18" charset="0"/>
                          </a:rPr>
                          <m:t>𝑩</m:t>
                        </m:r>
                      </m:e>
                    </m:d>
                  </m:oMath>
                </a14:m>
                <a:endParaRPr kumimoji="1" lang="en-US" altLang="ja-JP" sz="2700" dirty="0"/>
              </a:p>
              <a:p>
                <a:endParaRPr lang="en-US" altLang="ja-JP" sz="2700" dirty="0"/>
              </a:p>
              <a:p>
                <a:r>
                  <a:rPr lang="en-US" altLang="ja-JP" sz="2700" dirty="0"/>
                  <a:t>Surface charge: </a:t>
                </a:r>
                <a14:m>
                  <m:oMath xmlns:m="http://schemas.openxmlformats.org/officeDocument/2006/math">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𝜌</m:t>
                        </m:r>
                      </m:e>
                      <m:sub>
                        <m:r>
                          <m:rPr>
                            <m:sty m:val="p"/>
                          </m:rPr>
                          <a:rPr lang="en-US" altLang="ja-JP" sz="2700">
                            <a:latin typeface="Cambria Math" panose="02040503050406030204" pitchFamily="18" charset="0"/>
                          </a:rPr>
                          <m:t>e</m:t>
                        </m:r>
                      </m:sub>
                    </m:sSub>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r>
                          <m:rPr>
                            <m:sty m:val="p"/>
                          </m:rPr>
                          <a:rPr lang="en-US" altLang="ja-JP" sz="2700">
                            <a:latin typeface="Cambria Math" panose="02040503050406030204" pitchFamily="18" charset="0"/>
                          </a:rPr>
                          <m:t>Ω</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𝐵</m:t>
                            </m:r>
                          </m:e>
                          <m:sub>
                            <m:r>
                              <m:rPr>
                                <m:sty m:val="p"/>
                              </m:rPr>
                              <a:rPr lang="en-US" altLang="ja-JP" sz="2700">
                                <a:latin typeface="Cambria Math" panose="02040503050406030204" pitchFamily="18" charset="0"/>
                              </a:rPr>
                              <m:t>p</m:t>
                            </m:r>
                          </m:sub>
                        </m:sSub>
                      </m:num>
                      <m:den>
                        <m:r>
                          <a:rPr lang="en-US" altLang="ja-JP" sz="2700" i="1">
                            <a:latin typeface="Cambria Math" panose="02040503050406030204" pitchFamily="18" charset="0"/>
                          </a:rPr>
                          <m:t>4</m:t>
                        </m:r>
                        <m:r>
                          <a:rPr lang="en-US" altLang="ja-JP" sz="2700" i="1">
                            <a:latin typeface="Cambria Math" panose="02040503050406030204" pitchFamily="18" charset="0"/>
                          </a:rPr>
                          <m:t>𝜋</m:t>
                        </m:r>
                        <m:r>
                          <a:rPr lang="en-US" altLang="ja-JP" sz="2700" i="1">
                            <a:latin typeface="Cambria Math" panose="02040503050406030204" pitchFamily="18" charset="0"/>
                          </a:rPr>
                          <m:t>𝑐</m:t>
                        </m:r>
                      </m:den>
                    </m:f>
                    <m:d>
                      <m:dPr>
                        <m:ctrlPr>
                          <a:rPr lang="en-US" altLang="ja-JP" sz="2700" i="1">
                            <a:latin typeface="Cambria Math" panose="02040503050406030204" pitchFamily="18" charset="0"/>
                          </a:rPr>
                        </m:ctrlPr>
                      </m:dPr>
                      <m:e>
                        <m:r>
                          <a:rPr lang="en-US" altLang="ja-JP" sz="2700" i="1">
                            <a:latin typeface="Cambria Math" panose="02040503050406030204" pitchFamily="18" charset="0"/>
                          </a:rPr>
                          <m:t>3</m:t>
                        </m:r>
                        <m:func>
                          <m:funcPr>
                            <m:ctrlPr>
                              <a:rPr lang="en-US" altLang="ja-JP" sz="2700" i="1">
                                <a:latin typeface="Cambria Math" panose="02040503050406030204" pitchFamily="18" charset="0"/>
                              </a:rPr>
                            </m:ctrlPr>
                          </m:funcPr>
                          <m:fName>
                            <m:sSup>
                              <m:sSupPr>
                                <m:ctrlPr>
                                  <a:rPr lang="en-US" altLang="ja-JP" sz="2700" i="1">
                                    <a:latin typeface="Cambria Math" panose="02040503050406030204" pitchFamily="18" charset="0"/>
                                  </a:rPr>
                                </m:ctrlPr>
                              </m:sSupPr>
                              <m:e>
                                <m:r>
                                  <m:rPr>
                                    <m:sty m:val="p"/>
                                  </m:rPr>
                                  <a:rPr lang="en-US" altLang="ja-JP" sz="2700">
                                    <a:latin typeface="Cambria Math" panose="02040503050406030204" pitchFamily="18" charset="0"/>
                                  </a:rPr>
                                  <m:t>cos</m:t>
                                </m:r>
                              </m:e>
                              <m:sup>
                                <m:r>
                                  <a:rPr lang="en-US" altLang="ja-JP" sz="2700">
                                    <a:latin typeface="Cambria Math" panose="02040503050406030204" pitchFamily="18" charset="0"/>
                                  </a:rPr>
                                  <m:t>2</m:t>
                                </m:r>
                              </m:sup>
                            </m:sSup>
                          </m:fName>
                          <m:e>
                            <m:r>
                              <a:rPr lang="en-US" altLang="ja-JP" sz="2700" i="1">
                                <a:latin typeface="Cambria Math" panose="02040503050406030204" pitchFamily="18" charset="0"/>
                              </a:rPr>
                              <m:t>𝜃</m:t>
                            </m:r>
                            <m:r>
                              <a:rPr lang="en-US" altLang="ja-JP" sz="2700" i="1">
                                <a:latin typeface="Cambria Math" panose="02040503050406030204" pitchFamily="18" charset="0"/>
                              </a:rPr>
                              <m:t>−1</m:t>
                            </m:r>
                          </m:e>
                        </m:func>
                      </m:e>
                    </m:d>
                  </m:oMath>
                </a14:m>
                <a:endParaRPr kumimoji="1" lang="en-US" altLang="ja-JP" sz="27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4572733" y="1700808"/>
                <a:ext cx="4432239" cy="1732718"/>
              </a:xfrm>
              <a:prstGeom prst="rect">
                <a:avLst/>
              </a:prstGeom>
              <a:blipFill rotWithShape="0">
                <a:blip r:embed="rId7"/>
                <a:stretch>
                  <a:fillRect l="-1100" t="-2465"/>
                </a:stretch>
              </a:blipFill>
            </p:spPr>
            <p:txBody>
              <a:bodyPr/>
              <a:lstStyle/>
              <a:p>
                <a:r>
                  <a:rPr lang="ja-JP" altLang="en-US">
                    <a:noFill/>
                  </a:rPr>
                  <a:t> </a:t>
                </a:r>
              </a:p>
            </p:txBody>
          </p:sp>
        </mc:Fallback>
      </mc:AlternateContent>
      <p:cxnSp>
        <p:nvCxnSpPr>
          <p:cNvPr id="9" name="直線矢印コネクタ 8"/>
          <p:cNvCxnSpPr>
            <a:endCxn id="32770" idx="2"/>
          </p:cNvCxnSpPr>
          <p:nvPr/>
        </p:nvCxnSpPr>
        <p:spPr bwMode="auto">
          <a:xfrm flipV="1">
            <a:off x="3767202" y="1937671"/>
            <a:ext cx="1" cy="593974"/>
          </a:xfrm>
          <a:prstGeom prst="straightConnector1">
            <a:avLst/>
          </a:prstGeom>
          <a:solidFill>
            <a:schemeClr val="accent1"/>
          </a:solidFill>
          <a:ln w="476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0" name="テキスト ボックス 9"/>
              <p:cNvSpPr txBox="1"/>
              <p:nvPr/>
            </p:nvSpPr>
            <p:spPr>
              <a:xfrm>
                <a:off x="3767202" y="1385436"/>
                <a:ext cx="371897"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b="1">
                          <a:solidFill>
                            <a:srgbClr val="FF0000"/>
                          </a:solidFill>
                          <a:latin typeface="Cambria Math" panose="02040503050406030204" pitchFamily="18" charset="0"/>
                        </a:rPr>
                        <m:t>𝛀</m:t>
                      </m:r>
                    </m:oMath>
                  </m:oMathPara>
                </a14:m>
                <a:endParaRPr kumimoji="1" lang="ja-JP" altLang="en-US" sz="2700" b="1" dirty="0">
                  <a:solidFill>
                    <a:srgbClr val="FF0000"/>
                  </a:solidFill>
                </a:endParaRPr>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3767202" y="1385436"/>
                <a:ext cx="371897" cy="415498"/>
              </a:xfrm>
              <a:prstGeom prst="rect">
                <a:avLst/>
              </a:prstGeom>
              <a:blipFill rotWithShape="0">
                <a:blip r:embed="rId8"/>
                <a:stretch>
                  <a:fillRect/>
                </a:stretch>
              </a:blipFill>
            </p:spPr>
            <p:txBody>
              <a:bodyPr/>
              <a:lstStyle/>
              <a:p>
                <a:r>
                  <a:rPr lang="ja-JP" altLang="en-US">
                    <a:noFill/>
                  </a:rPr>
                  <a:t> </a:t>
                </a:r>
              </a:p>
            </p:txBody>
          </p:sp>
        </mc:Fallback>
      </mc:AlternateContent>
      <p:sp>
        <p:nvSpPr>
          <p:cNvPr id="11" name="円弧 10"/>
          <p:cNvSpPr/>
          <p:nvPr/>
        </p:nvSpPr>
        <p:spPr bwMode="auto">
          <a:xfrm>
            <a:off x="6498114" y="6280622"/>
            <a:ext cx="5827510" cy="5827510"/>
          </a:xfrm>
          <a:prstGeom prst="arc">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cxnSp>
        <p:nvCxnSpPr>
          <p:cNvPr id="13" name="直線コネクタ 12"/>
          <p:cNvCxnSpPr/>
          <p:nvPr/>
        </p:nvCxnSpPr>
        <p:spPr bwMode="auto">
          <a:xfrm flipV="1">
            <a:off x="9411870" y="5711905"/>
            <a:ext cx="3619963" cy="305049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円弧 13"/>
          <p:cNvSpPr/>
          <p:nvPr/>
        </p:nvSpPr>
        <p:spPr bwMode="auto">
          <a:xfrm>
            <a:off x="9033886" y="8040713"/>
            <a:ext cx="755967" cy="755967"/>
          </a:xfrm>
          <a:prstGeom prst="arc">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mc:AlternateContent xmlns:mc="http://schemas.openxmlformats.org/markup-compatibility/2006" xmlns:a14="http://schemas.microsoft.com/office/drawing/2010/main">
        <mc:Choice Requires="a14">
          <p:sp>
            <p:nvSpPr>
              <p:cNvPr id="15" name="テキスト ボックス 14"/>
              <p:cNvSpPr txBox="1"/>
              <p:nvPr/>
            </p:nvSpPr>
            <p:spPr>
              <a:xfrm>
                <a:off x="8545467" y="7048992"/>
                <a:ext cx="1734706" cy="8583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kumimoji="1" lang="en-US" altLang="ja-JP" sz="2700" i="1">
                              <a:latin typeface="Cambria Math" panose="02040503050406030204" pitchFamily="18" charset="0"/>
                            </a:rPr>
                          </m:ctrlPr>
                        </m:funcPr>
                        <m:fName>
                          <m:r>
                            <m:rPr>
                              <m:sty m:val="p"/>
                            </m:rPr>
                            <a:rPr kumimoji="1" lang="en-US" altLang="ja-JP" sz="2700">
                              <a:latin typeface="Cambria Math" panose="02040503050406030204" pitchFamily="18" charset="0"/>
                            </a:rPr>
                            <m:t>cos</m:t>
                          </m:r>
                        </m:fName>
                        <m:e>
                          <m:r>
                            <a:rPr kumimoji="1" lang="en-US" altLang="ja-JP" sz="2700" i="1">
                              <a:latin typeface="Cambria Math" panose="02040503050406030204" pitchFamily="18" charset="0"/>
                            </a:rPr>
                            <m:t>𝜃</m:t>
                          </m:r>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1</m:t>
                              </m:r>
                            </m:num>
                            <m:den>
                              <m:rad>
                                <m:radPr>
                                  <m:degHide m:val="on"/>
                                  <m:ctrlPr>
                                    <a:rPr kumimoji="1" lang="en-US" altLang="ja-JP" sz="2700" i="1">
                                      <a:latin typeface="Cambria Math" panose="02040503050406030204" pitchFamily="18" charset="0"/>
                                    </a:rPr>
                                  </m:ctrlPr>
                                </m:radPr>
                                <m:deg/>
                                <m:e>
                                  <m:r>
                                    <a:rPr kumimoji="1" lang="en-US" altLang="ja-JP" sz="2700" i="1">
                                      <a:latin typeface="Cambria Math" panose="02040503050406030204" pitchFamily="18" charset="0"/>
                                    </a:rPr>
                                    <m:t>3</m:t>
                                  </m:r>
                                </m:e>
                              </m:rad>
                            </m:den>
                          </m:f>
                        </m:e>
                      </m:func>
                    </m:oMath>
                  </m:oMathPara>
                </a14:m>
                <a:endParaRPr kumimoji="1" lang="ja-JP" altLang="en-US" sz="2700" dirty="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4172916" y="4700053"/>
                <a:ext cx="1155381" cy="572273"/>
              </a:xfrm>
              <a:prstGeom prst="rect">
                <a:avLst/>
              </a:prstGeom>
              <a:blipFill rotWithShape="0">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p:cNvSpPr txBox="1"/>
              <p:nvPr/>
            </p:nvSpPr>
            <p:spPr>
              <a:xfrm>
                <a:off x="9391303" y="6179365"/>
                <a:ext cx="373499"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m:t>
                      </m:r>
                    </m:oMath>
                  </m:oMathPara>
                </a14:m>
                <a:endParaRPr kumimoji="1" lang="ja-JP" altLang="en-US" sz="2700" dirty="0"/>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4736894" y="4120213"/>
                <a:ext cx="250068" cy="276999"/>
              </a:xfrm>
              <a:prstGeom prst="rect">
                <a:avLst/>
              </a:prstGeom>
              <a:blipFill rotWithShape="0">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p:cNvSpPr txBox="1"/>
              <p:nvPr/>
            </p:nvSpPr>
            <p:spPr>
              <a:xfrm>
                <a:off x="9786913" y="6247051"/>
                <a:ext cx="373499"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m:t>
                      </m:r>
                    </m:oMath>
                  </m:oMathPara>
                </a14:m>
                <a:endParaRPr kumimoji="1" lang="ja-JP" altLang="en-US" sz="2700" dirty="0"/>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5000675" y="4165344"/>
                <a:ext cx="250068" cy="276999"/>
              </a:xfrm>
              <a:prstGeom prst="rect">
                <a:avLst/>
              </a:prstGeom>
              <a:blipFill rotWithShape="0">
                <a:blip r:embed="rId1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テキスト ボックス 18"/>
              <p:cNvSpPr txBox="1"/>
              <p:nvPr/>
            </p:nvSpPr>
            <p:spPr>
              <a:xfrm>
                <a:off x="10250268" y="6366712"/>
                <a:ext cx="373499"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m:t>
                      </m:r>
                    </m:oMath>
                  </m:oMathPara>
                </a14:m>
                <a:endParaRPr kumimoji="1" lang="ja-JP" altLang="en-US" sz="2700" dirty="0"/>
              </a:p>
            </p:txBody>
          </p:sp>
        </mc:Choice>
        <mc:Fallback xmlns="">
          <p:sp>
            <p:nvSpPr>
              <p:cNvPr id="19" name="テキスト ボックス 18"/>
              <p:cNvSpPr txBox="1">
                <a:spLocks noRot="1" noChangeAspect="1" noMove="1" noResize="1" noEditPoints="1" noAdjustHandles="1" noChangeArrowheads="1" noChangeShapeType="1" noTextEdit="1"/>
              </p:cNvSpPr>
              <p:nvPr/>
            </p:nvSpPr>
            <p:spPr>
              <a:xfrm>
                <a:off x="5309626" y="4245130"/>
                <a:ext cx="250068" cy="276999"/>
              </a:xfrm>
              <a:prstGeom prst="rect">
                <a:avLst/>
              </a:prstGeom>
              <a:blipFill rotWithShape="0">
                <a:blip r:embed="rId1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テキスト ボックス 19"/>
              <p:cNvSpPr txBox="1"/>
              <p:nvPr/>
            </p:nvSpPr>
            <p:spPr>
              <a:xfrm>
                <a:off x="10585844" y="6591572"/>
                <a:ext cx="373499"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m:t>
                      </m:r>
                    </m:oMath>
                  </m:oMathPara>
                </a14:m>
                <a:endParaRPr kumimoji="1" lang="ja-JP" altLang="en-US" sz="2700" dirty="0"/>
              </a:p>
            </p:txBody>
          </p:sp>
        </mc:Choice>
        <mc:Fallback xmlns="">
          <p:sp>
            <p:nvSpPr>
              <p:cNvPr id="20" name="テキスト ボックス 19"/>
              <p:cNvSpPr txBox="1">
                <a:spLocks noRot="1" noChangeAspect="1" noMove="1" noResize="1" noEditPoints="1" noAdjustHandles="1" noChangeArrowheads="1" noChangeShapeType="1" noTextEdit="1"/>
              </p:cNvSpPr>
              <p:nvPr/>
            </p:nvSpPr>
            <p:spPr>
              <a:xfrm>
                <a:off x="5533378" y="4395060"/>
                <a:ext cx="250068" cy="276999"/>
              </a:xfrm>
              <a:prstGeom prst="rect">
                <a:avLst/>
              </a:prstGeom>
              <a:blipFill rotWithShape="0">
                <a:blip r:embed="rId13"/>
                <a:stretch>
                  <a:fillRect l="-243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p:cNvSpPr txBox="1"/>
              <p:nvPr/>
            </p:nvSpPr>
            <p:spPr>
              <a:xfrm>
                <a:off x="10921420" y="6833180"/>
                <a:ext cx="373499"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m:t>
                      </m:r>
                    </m:oMath>
                  </m:oMathPara>
                </a14:m>
                <a:endParaRPr kumimoji="1" lang="ja-JP" altLang="en-US" sz="2700" dirty="0"/>
              </a:p>
            </p:txBody>
          </p:sp>
        </mc:Choice>
        <mc:Fallback xmlns="">
          <p:sp>
            <p:nvSpPr>
              <p:cNvPr id="21" name="テキスト ボックス 20"/>
              <p:cNvSpPr txBox="1">
                <a:spLocks noRot="1" noChangeAspect="1" noMove="1" noResize="1" noEditPoints="1" noAdjustHandles="1" noChangeArrowheads="1" noChangeShapeType="1" noTextEdit="1"/>
              </p:cNvSpPr>
              <p:nvPr/>
            </p:nvSpPr>
            <p:spPr>
              <a:xfrm>
                <a:off x="5757130" y="4556157"/>
                <a:ext cx="250068" cy="276999"/>
              </a:xfrm>
              <a:prstGeom prst="rect">
                <a:avLst/>
              </a:prstGeom>
              <a:blipFill rotWithShape="0">
                <a:blip r:embed="rId1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テキスト ボックス 21"/>
              <p:cNvSpPr txBox="1"/>
              <p:nvPr/>
            </p:nvSpPr>
            <p:spPr>
              <a:xfrm>
                <a:off x="11478523" y="7413351"/>
                <a:ext cx="373499"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m:t>
                      </m:r>
                    </m:oMath>
                  </m:oMathPara>
                </a14:m>
                <a:endParaRPr kumimoji="1" lang="ja-JP" altLang="en-US" sz="2700" dirty="0"/>
              </a:p>
            </p:txBody>
          </p:sp>
        </mc:Choice>
        <mc:Fallback xmlns="">
          <p:sp>
            <p:nvSpPr>
              <p:cNvPr id="22" name="テキスト ボックス 21"/>
              <p:cNvSpPr txBox="1">
                <a:spLocks noRot="1" noChangeAspect="1" noMove="1" noResize="1" noEditPoints="1" noAdjustHandles="1" noChangeArrowheads="1" noChangeShapeType="1" noTextEdit="1"/>
              </p:cNvSpPr>
              <p:nvPr/>
            </p:nvSpPr>
            <p:spPr>
              <a:xfrm>
                <a:off x="6128589" y="4942997"/>
                <a:ext cx="250068" cy="276999"/>
              </a:xfrm>
              <a:prstGeom prst="rect">
                <a:avLst/>
              </a:prstGeom>
              <a:blipFill rotWithShape="0">
                <a:blip r:embed="rId15"/>
                <a:stretch>
                  <a:fillRect l="-14634" r="-14634" b="-111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テキスト ボックス 22"/>
              <p:cNvSpPr txBox="1"/>
              <p:nvPr/>
            </p:nvSpPr>
            <p:spPr>
              <a:xfrm>
                <a:off x="11714551" y="7722645"/>
                <a:ext cx="373499"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m:t>
                      </m:r>
                    </m:oMath>
                  </m:oMathPara>
                </a14:m>
                <a:endParaRPr kumimoji="1" lang="ja-JP" altLang="en-US" sz="2700" dirty="0"/>
              </a:p>
            </p:txBody>
          </p:sp>
        </mc:Choice>
        <mc:Fallback xmlns="">
          <p:sp>
            <p:nvSpPr>
              <p:cNvPr id="23" name="テキスト ボックス 22"/>
              <p:cNvSpPr txBox="1">
                <a:spLocks noRot="1" noChangeAspect="1" noMove="1" noResize="1" noEditPoints="1" noAdjustHandles="1" noChangeArrowheads="1" noChangeShapeType="1" noTextEdit="1"/>
              </p:cNvSpPr>
              <p:nvPr/>
            </p:nvSpPr>
            <p:spPr>
              <a:xfrm>
                <a:off x="6285965" y="5149225"/>
                <a:ext cx="250068" cy="276999"/>
              </a:xfrm>
              <a:prstGeom prst="rect">
                <a:avLst/>
              </a:prstGeom>
              <a:blipFill rotWithShape="0">
                <a:blip r:embed="rId16"/>
                <a:stretch>
                  <a:fillRect l="-14634" r="-14634" b="-111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p:cNvSpPr txBox="1"/>
              <p:nvPr/>
            </p:nvSpPr>
            <p:spPr>
              <a:xfrm flipV="1">
                <a:off x="11714551" y="8218203"/>
                <a:ext cx="618535" cy="4154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m:t>
                      </m:r>
                    </m:oMath>
                  </m:oMathPara>
                </a14:m>
                <a:endParaRPr kumimoji="1" lang="ja-JP" altLang="en-US" sz="2700" dirty="0"/>
              </a:p>
            </p:txBody>
          </p:sp>
        </mc:Choice>
        <mc:Fallback xmlns="">
          <p:sp>
            <p:nvSpPr>
              <p:cNvPr id="24" name="テキスト ボックス 23"/>
              <p:cNvSpPr txBox="1">
                <a:spLocks noRot="1" noChangeAspect="1" noMove="1" noResize="1" noEditPoints="1" noAdjustHandles="1" noChangeArrowheads="1" noChangeShapeType="1" noTextEdit="1"/>
              </p:cNvSpPr>
              <p:nvPr/>
            </p:nvSpPr>
            <p:spPr>
              <a:xfrm flipV="1">
                <a:off x="6285965" y="5479648"/>
                <a:ext cx="412420" cy="276999"/>
              </a:xfrm>
              <a:prstGeom prst="rect">
                <a:avLst/>
              </a:prstGeom>
              <a:blipFill rotWithShape="0">
                <a:blip r:embed="rId17"/>
                <a:stretch>
                  <a:fillRect t="-111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テキスト ボックス 24"/>
              <p:cNvSpPr txBox="1"/>
              <p:nvPr/>
            </p:nvSpPr>
            <p:spPr>
              <a:xfrm>
                <a:off x="11954311" y="8561106"/>
                <a:ext cx="373499"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m:t>
                      </m:r>
                    </m:oMath>
                  </m:oMathPara>
                </a14:m>
                <a:endParaRPr kumimoji="1" lang="ja-JP" altLang="en-US" sz="2700" dirty="0"/>
              </a:p>
            </p:txBody>
          </p:sp>
        </mc:Choice>
        <mc:Fallback xmlns="">
          <p:sp>
            <p:nvSpPr>
              <p:cNvPr id="25" name="テキスト ボックス 24"/>
              <p:cNvSpPr txBox="1">
                <a:spLocks noRot="1" noChangeAspect="1" noMove="1" noResize="1" noEditPoints="1" noAdjustHandles="1" noChangeArrowheads="1" noChangeShapeType="1" noTextEdit="1"/>
              </p:cNvSpPr>
              <p:nvPr/>
            </p:nvSpPr>
            <p:spPr>
              <a:xfrm>
                <a:off x="6445830" y="5708285"/>
                <a:ext cx="250068" cy="276999"/>
              </a:xfrm>
              <a:prstGeom prst="rect">
                <a:avLst/>
              </a:prstGeom>
              <a:blipFill rotWithShape="0">
                <a:blip r:embed="rId18"/>
                <a:stretch>
                  <a:fillRect l="-14634" r="-14634" b="-10870"/>
                </a:stretch>
              </a:blipFill>
            </p:spPr>
            <p:txBody>
              <a:bodyPr/>
              <a:lstStyle/>
              <a:p>
                <a:r>
                  <a:rPr lang="ja-JP" altLang="en-US">
                    <a:noFill/>
                  </a:rPr>
                  <a:t> </a:t>
                </a:r>
              </a:p>
            </p:txBody>
          </p:sp>
        </mc:Fallback>
      </mc:AlternateContent>
      <p:sp>
        <p:nvSpPr>
          <p:cNvPr id="17" name="テキスト ボックス 16"/>
          <p:cNvSpPr txBox="1"/>
          <p:nvPr/>
        </p:nvSpPr>
        <p:spPr>
          <a:xfrm>
            <a:off x="12284882" y="6175133"/>
            <a:ext cx="3657568" cy="2169825"/>
          </a:xfrm>
          <a:prstGeom prst="rect">
            <a:avLst/>
          </a:prstGeom>
          <a:noFill/>
        </p:spPr>
        <p:txBody>
          <a:bodyPr wrap="square" rtlCol="0">
            <a:spAutoFit/>
          </a:bodyPr>
          <a:lstStyle/>
          <a:p>
            <a:r>
              <a:rPr kumimoji="1" lang="ja-JP" altLang="en-US" sz="2700" dirty="0" smtClean="0"/>
              <a:t>周りが真空なら、外向きの電場</a:t>
            </a:r>
            <a:endParaRPr kumimoji="1" lang="en-US" altLang="ja-JP" sz="2700" dirty="0" smtClean="0"/>
          </a:p>
          <a:p>
            <a:endParaRPr kumimoji="1" lang="en-US" altLang="ja-JP" sz="2700" dirty="0" smtClean="0"/>
          </a:p>
          <a:p>
            <a:r>
              <a:rPr kumimoji="1" lang="ja-JP" altLang="en-US" sz="2700" dirty="0"/>
              <a:t>荷電粒子</a:t>
            </a:r>
            <a:r>
              <a:rPr kumimoji="1" lang="ja-JP" altLang="en-US" sz="2700" dirty="0" smtClean="0"/>
              <a:t>は引きずり出される。</a:t>
            </a:r>
            <a:endParaRPr kumimoji="1" lang="ja-JP" altLang="en-US" sz="2700" dirty="0"/>
          </a:p>
        </p:txBody>
      </p:sp>
      <p:cxnSp>
        <p:nvCxnSpPr>
          <p:cNvPr id="27" name="直線矢印コネクタ 26"/>
          <p:cNvCxnSpPr/>
          <p:nvPr/>
        </p:nvCxnSpPr>
        <p:spPr bwMode="auto">
          <a:xfrm>
            <a:off x="9411868" y="9138535"/>
            <a:ext cx="2913756" cy="10584"/>
          </a:xfrm>
          <a:prstGeom prst="straightConnector1">
            <a:avLst/>
          </a:prstGeom>
          <a:solidFill>
            <a:schemeClr val="accent1"/>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テキスト ボックス 29"/>
          <p:cNvSpPr txBox="1"/>
          <p:nvPr/>
        </p:nvSpPr>
        <p:spPr>
          <a:xfrm>
            <a:off x="9163559" y="9243461"/>
            <a:ext cx="3498073" cy="507831"/>
          </a:xfrm>
          <a:prstGeom prst="rect">
            <a:avLst/>
          </a:prstGeom>
          <a:noFill/>
        </p:spPr>
        <p:txBody>
          <a:bodyPr wrap="none" rtlCol="0">
            <a:spAutoFit/>
          </a:bodyPr>
          <a:lstStyle/>
          <a:p>
            <a:r>
              <a:rPr kumimoji="1" lang="en-US" altLang="ja-JP" sz="2700" dirty="0"/>
              <a:t>Potential Difference</a:t>
            </a:r>
            <a:endParaRPr kumimoji="1" lang="ja-JP" altLang="en-US" sz="2700" dirty="0"/>
          </a:p>
        </p:txBody>
      </p:sp>
      <p:cxnSp>
        <p:nvCxnSpPr>
          <p:cNvPr id="32" name="直線矢印コネクタ 31"/>
          <p:cNvCxnSpPr/>
          <p:nvPr/>
        </p:nvCxnSpPr>
        <p:spPr bwMode="auto">
          <a:xfrm flipV="1">
            <a:off x="9383217" y="5353083"/>
            <a:ext cx="1" cy="593974"/>
          </a:xfrm>
          <a:prstGeom prst="straightConnector1">
            <a:avLst/>
          </a:prstGeom>
          <a:solidFill>
            <a:schemeClr val="accent1"/>
          </a:solidFill>
          <a:ln w="476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3" name="テキスト ボックス 32"/>
              <p:cNvSpPr txBox="1"/>
              <p:nvPr/>
            </p:nvSpPr>
            <p:spPr>
              <a:xfrm>
                <a:off x="9526725" y="5143462"/>
                <a:ext cx="371897"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b="1">
                          <a:solidFill>
                            <a:srgbClr val="FF0000"/>
                          </a:solidFill>
                          <a:latin typeface="Cambria Math" panose="02040503050406030204" pitchFamily="18" charset="0"/>
                        </a:rPr>
                        <m:t>𝛀</m:t>
                      </m:r>
                    </m:oMath>
                  </m:oMathPara>
                </a14:m>
                <a:endParaRPr kumimoji="1" lang="ja-JP" altLang="en-US" sz="2700" b="1" dirty="0">
                  <a:solidFill>
                    <a:srgbClr val="FF0000"/>
                  </a:solidFill>
                </a:endParaRPr>
              </a:p>
            </p:txBody>
          </p:sp>
        </mc:Choice>
        <mc:Fallback xmlns="">
          <p:sp>
            <p:nvSpPr>
              <p:cNvPr id="33" name="テキスト ボックス 32"/>
              <p:cNvSpPr txBox="1">
                <a:spLocks noRot="1" noChangeAspect="1" noMove="1" noResize="1" noEditPoints="1" noAdjustHandles="1" noChangeArrowheads="1" noChangeShapeType="1" noTextEdit="1"/>
              </p:cNvSpPr>
              <p:nvPr/>
            </p:nvSpPr>
            <p:spPr>
              <a:xfrm>
                <a:off x="4827189" y="3429504"/>
                <a:ext cx="246862" cy="276999"/>
              </a:xfrm>
              <a:prstGeom prst="rect">
                <a:avLst/>
              </a:prstGeom>
              <a:blipFill rotWithShape="0">
                <a:blip r:embed="rId19"/>
                <a:stretch>
                  <a:fillRect l="-20000" r="-17500" b="-111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4" name="テキスト ボックス 33"/>
              <p:cNvSpPr txBox="1"/>
              <p:nvPr/>
            </p:nvSpPr>
            <p:spPr>
              <a:xfrm>
                <a:off x="2424998" y="8425952"/>
                <a:ext cx="1182823" cy="4524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𝐵</m:t>
                          </m:r>
                        </m:e>
                        <m:sub>
                          <m:r>
                            <a:rPr kumimoji="1" lang="en-US" altLang="ja-JP" sz="2700" i="1">
                              <a:latin typeface="Cambria Math" panose="02040503050406030204" pitchFamily="18" charset="0"/>
                            </a:rPr>
                            <m:t>𝜙</m:t>
                          </m:r>
                        </m:sub>
                      </m:sSub>
                      <m:r>
                        <a:rPr kumimoji="1" lang="en-US" altLang="ja-JP" sz="2700" i="1">
                          <a:latin typeface="Cambria Math" panose="02040503050406030204" pitchFamily="18" charset="0"/>
                        </a:rPr>
                        <m:t>=0</m:t>
                      </m:r>
                    </m:oMath>
                  </m:oMathPara>
                </a14:m>
                <a:endParaRPr kumimoji="1" lang="ja-JP" altLang="en-US" sz="2700" dirty="0"/>
              </a:p>
            </p:txBody>
          </p:sp>
        </mc:Choice>
        <mc:Fallback xmlns="">
          <p:sp>
            <p:nvSpPr>
              <p:cNvPr id="34" name="テキスト ボックス 33"/>
              <p:cNvSpPr txBox="1">
                <a:spLocks noRot="1" noChangeAspect="1" noMove="1" noResize="1" noEditPoints="1" noAdjustHandles="1" noChangeArrowheads="1" noChangeShapeType="1" noTextEdit="1"/>
              </p:cNvSpPr>
              <p:nvPr/>
            </p:nvSpPr>
            <p:spPr>
              <a:xfrm>
                <a:off x="2424998" y="8425952"/>
                <a:ext cx="1182823" cy="452496"/>
              </a:xfrm>
              <a:prstGeom prst="rect">
                <a:avLst/>
              </a:prstGeom>
              <a:blipFill rotWithShape="0">
                <a:blip r:embed="rId20"/>
                <a:stretch>
                  <a:fillRect b="-135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12802705" y="9113638"/>
                <a:ext cx="2728567" cy="849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𝜙</m:t>
                      </m:r>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𝐵</m:t>
                              </m:r>
                            </m:e>
                            <m:sub>
                              <m:r>
                                <m:rPr>
                                  <m:sty m:val="p"/>
                                </m:rPr>
                                <a:rPr lang="en-US" altLang="ja-JP" sz="2700">
                                  <a:latin typeface="Cambria Math" panose="02040503050406030204" pitchFamily="18" charset="0"/>
                                </a:rPr>
                                <m:t>p</m:t>
                              </m:r>
                            </m:sub>
                          </m:sSub>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𝑅</m:t>
                              </m:r>
                            </m:e>
                            <m:sup>
                              <m:r>
                                <a:rPr lang="en-US" altLang="ja-JP" sz="2700" i="1">
                                  <a:latin typeface="Cambria Math" panose="02040503050406030204" pitchFamily="18" charset="0"/>
                                </a:rPr>
                                <m:t>2</m:t>
                              </m:r>
                            </m:sup>
                          </m:sSup>
                          <m:r>
                            <m:rPr>
                              <m:sty m:val="p"/>
                            </m:rPr>
                            <a:rPr lang="en-US" altLang="ja-JP" sz="2700">
                              <a:latin typeface="Cambria Math" panose="02040503050406030204" pitchFamily="18" charset="0"/>
                            </a:rPr>
                            <m:t>Ω</m:t>
                          </m:r>
                        </m:num>
                        <m:den>
                          <m:r>
                            <a:rPr kumimoji="1" lang="en-US" altLang="ja-JP" sz="2700" i="1">
                              <a:latin typeface="Cambria Math" panose="02040503050406030204" pitchFamily="18" charset="0"/>
                            </a:rPr>
                            <m:t>2</m:t>
                          </m:r>
                          <m:r>
                            <a:rPr kumimoji="1" lang="en-US" altLang="ja-JP" sz="2700" i="1">
                              <a:latin typeface="Cambria Math" panose="02040503050406030204" pitchFamily="18" charset="0"/>
                            </a:rPr>
                            <m:t>𝑐</m:t>
                          </m:r>
                        </m:den>
                      </m:f>
                      <m:func>
                        <m:funcPr>
                          <m:ctrlPr>
                            <a:rPr kumimoji="1" lang="en-US" altLang="ja-JP" sz="2700" i="1">
                              <a:latin typeface="Cambria Math" panose="02040503050406030204" pitchFamily="18" charset="0"/>
                            </a:rPr>
                          </m:ctrlPr>
                        </m:funcPr>
                        <m:fName>
                          <m:sSup>
                            <m:sSupPr>
                              <m:ctrlPr>
                                <a:rPr kumimoji="1" lang="en-US" altLang="ja-JP" sz="2700" i="1">
                                  <a:latin typeface="Cambria Math" panose="02040503050406030204" pitchFamily="18" charset="0"/>
                                </a:rPr>
                              </m:ctrlPr>
                            </m:sSupPr>
                            <m:e>
                              <m:r>
                                <m:rPr>
                                  <m:sty m:val="p"/>
                                </m:rPr>
                                <a:rPr kumimoji="1" lang="en-US" altLang="ja-JP" sz="2700">
                                  <a:latin typeface="Cambria Math" panose="02040503050406030204" pitchFamily="18" charset="0"/>
                                </a:rPr>
                                <m:t>sin</m:t>
                              </m:r>
                            </m:e>
                            <m:sup>
                              <m:r>
                                <a:rPr kumimoji="1" lang="en-US" altLang="ja-JP" sz="2700" i="1">
                                  <a:latin typeface="Cambria Math" panose="02040503050406030204" pitchFamily="18" charset="0"/>
                                </a:rPr>
                                <m:t>2</m:t>
                              </m:r>
                            </m:sup>
                          </m:sSup>
                        </m:fName>
                        <m:e>
                          <m:r>
                            <a:rPr kumimoji="1" lang="en-US" altLang="ja-JP" sz="2700" i="1">
                              <a:latin typeface="Cambria Math" panose="02040503050406030204" pitchFamily="18" charset="0"/>
                            </a:rPr>
                            <m:t>𝜃</m:t>
                          </m:r>
                        </m:e>
                      </m:func>
                    </m:oMath>
                  </m:oMathPara>
                </a14:m>
                <a:endParaRPr kumimoji="1" lang="ja-JP" altLang="en-US" sz="27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7011513" y="6076696"/>
                <a:ext cx="1818959" cy="566181"/>
              </a:xfrm>
              <a:prstGeom prst="rect">
                <a:avLst/>
              </a:prstGeom>
              <a:blipFill rotWithShape="0">
                <a:blip r:embed="rId21"/>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94496744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パルサー磁気圏</a:t>
            </a:r>
            <a:endParaRPr kumimoji="1" lang="ja-JP" altLang="en-US" dirty="0"/>
          </a:p>
        </p:txBody>
      </p:sp>
      <p:pic>
        <p:nvPicPr>
          <p:cNvPr id="33794" name="Picture 2" descr="「pulsar magnetosphere」の画像検索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292" y="1362869"/>
            <a:ext cx="4885439" cy="831564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テキスト ボックス 5"/>
              <p:cNvSpPr txBox="1"/>
              <p:nvPr/>
            </p:nvSpPr>
            <p:spPr>
              <a:xfrm>
                <a:off x="5310167" y="9084536"/>
                <a:ext cx="705321" cy="7087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𝑐</m:t>
                          </m:r>
                        </m:num>
                        <m:den>
                          <m:r>
                            <m:rPr>
                              <m:sty m:val="p"/>
                            </m:rPr>
                            <a:rPr kumimoji="1" lang="en-US" altLang="ja-JP" sz="2700">
                              <a:latin typeface="Cambria Math" panose="02040503050406030204" pitchFamily="18" charset="0"/>
                            </a:rPr>
                            <m:t>Ω</m:t>
                          </m:r>
                        </m:den>
                      </m:f>
                    </m:oMath>
                  </m:oMathPara>
                </a14:m>
                <a:endParaRPr kumimoji="1" lang="ja-JP" altLang="en-US" sz="27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2015716" y="6057292"/>
                <a:ext cx="471283" cy="472502"/>
              </a:xfrm>
              <a:prstGeom prst="rect">
                <a:avLst/>
              </a:prstGeom>
              <a:blipFill rotWithShape="0">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7378891" y="1596901"/>
                <a:ext cx="10472425" cy="6904454"/>
              </a:xfrm>
              <a:prstGeom prst="rect">
                <a:avLst/>
              </a:prstGeom>
              <a:noFill/>
            </p:spPr>
            <p:txBody>
              <a:bodyPr wrap="square" rtlCol="0">
                <a:spAutoFit/>
              </a:bodyPr>
              <a:lstStyle/>
              <a:p>
                <a:r>
                  <a:rPr kumimoji="1" lang="ja-JP" altLang="en-US" sz="2700" dirty="0" smtClean="0"/>
                  <a:t>磁場が強い極限では、プラズマは中性子星と共に剛体回転しようとする。</a:t>
                </a:r>
                <a:endParaRPr kumimoji="1" lang="en-US" altLang="ja-JP" sz="2700" dirty="0"/>
              </a:p>
              <a:p>
                <a:r>
                  <a:rPr lang="ja-JP" altLang="en-US" sz="2700" dirty="0" smtClean="0">
                    <a:solidFill>
                      <a:srgbClr val="FF0000"/>
                    </a:solidFill>
                  </a:rPr>
                  <a:t>   </a:t>
                </a:r>
                <a:r>
                  <a:rPr lang="en-US" altLang="ja-JP" sz="2700" dirty="0" smtClean="0">
                    <a:solidFill>
                      <a:srgbClr val="FF0000"/>
                    </a:solidFill>
                  </a:rPr>
                  <a:t>rigid </a:t>
                </a:r>
                <a:r>
                  <a:rPr lang="en-US" altLang="ja-JP" sz="2700" dirty="0">
                    <a:solidFill>
                      <a:srgbClr val="FF0000"/>
                    </a:solidFill>
                  </a:rPr>
                  <a:t>rotation</a:t>
                </a:r>
                <a:r>
                  <a:rPr lang="en-US" altLang="ja-JP" sz="2700" dirty="0"/>
                  <a:t>: </a:t>
                </a:r>
                <a14:m>
                  <m:oMath xmlns:m="http://schemas.openxmlformats.org/officeDocument/2006/math">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𝑣</m:t>
                        </m:r>
                      </m:e>
                      <m:sub>
                        <m:r>
                          <a:rPr lang="en-US" altLang="ja-JP" sz="2700" i="1">
                            <a:latin typeface="Cambria Math" panose="02040503050406030204" pitchFamily="18" charset="0"/>
                          </a:rPr>
                          <m:t>𝜙</m:t>
                        </m:r>
                      </m:sub>
                    </m:sSub>
                    <m:r>
                      <a:rPr lang="en-US" altLang="ja-JP" sz="2700" i="1">
                        <a:latin typeface="Cambria Math" panose="02040503050406030204" pitchFamily="18" charset="0"/>
                      </a:rPr>
                      <m:t>=</m:t>
                    </m:r>
                    <m:r>
                      <a:rPr lang="en-US" altLang="ja-JP" sz="2700" i="1">
                        <a:latin typeface="Cambria Math" panose="02040503050406030204" pitchFamily="18" charset="0"/>
                      </a:rPr>
                      <m:t>𝑅</m:t>
                    </m:r>
                    <m:r>
                      <m:rPr>
                        <m:sty m:val="p"/>
                      </m:rPr>
                      <a:rPr lang="en-US" altLang="ja-JP" sz="2700">
                        <a:latin typeface="Cambria Math" panose="02040503050406030204" pitchFamily="18" charset="0"/>
                      </a:rPr>
                      <m:t>Ω</m:t>
                    </m:r>
                  </m:oMath>
                </a14:m>
                <a:r>
                  <a:rPr kumimoji="1" lang="en-US" altLang="ja-JP" sz="2700" dirty="0"/>
                  <a:t>.</a:t>
                </a:r>
              </a:p>
              <a:p>
                <a:r>
                  <a:rPr lang="ja-JP" altLang="en-US" sz="2700" dirty="0"/>
                  <a:t>しかし、</a:t>
                </a:r>
                <a:r>
                  <a:rPr lang="ja-JP" altLang="en-US" sz="2700" dirty="0" smtClean="0"/>
                  <a:t>光円柱 </a:t>
                </a:r>
                <a14:m>
                  <m:oMath xmlns:m="http://schemas.openxmlformats.org/officeDocument/2006/math">
                    <m:r>
                      <a:rPr lang="ja-JP" altLang="en-US" sz="2700" i="1" dirty="0">
                        <a:latin typeface="Cambria Math" panose="02040503050406030204" pitchFamily="18" charset="0"/>
                      </a:rPr>
                      <m:t> </m:t>
                    </m:r>
                    <m:r>
                      <a:rPr lang="en-US" altLang="ja-JP" sz="2700" i="1">
                        <a:latin typeface="Cambria Math" panose="02040503050406030204" pitchFamily="18" charset="0"/>
                      </a:rPr>
                      <m:t>𝑅</m:t>
                    </m:r>
                    <m:r>
                      <a:rPr lang="en-US" altLang="ja-JP" sz="2700" i="1">
                        <a:latin typeface="Cambria Math" panose="02040503050406030204" pitchFamily="18" charset="0"/>
                      </a:rPr>
                      <m: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𝑅</m:t>
                        </m:r>
                      </m:e>
                      <m:sub>
                        <m:r>
                          <m:rPr>
                            <m:sty m:val="p"/>
                          </m:rPr>
                          <a:rPr lang="en-US" altLang="ja-JP" sz="2700">
                            <a:latin typeface="Cambria Math" panose="02040503050406030204" pitchFamily="18" charset="0"/>
                          </a:rPr>
                          <m:t>LC</m:t>
                        </m:r>
                      </m:sub>
                    </m:sSub>
                  </m:oMath>
                </a14:m>
                <a:r>
                  <a:rPr kumimoji="1" lang="en-US" altLang="ja-JP" sz="2700" dirty="0"/>
                  <a:t>, </a:t>
                </a:r>
                <a:r>
                  <a:rPr kumimoji="1" lang="ja-JP" altLang="en-US" sz="2700" dirty="0" smtClean="0"/>
                  <a:t>で光速</a:t>
                </a:r>
                <a14:m>
                  <m:oMath xmlns:m="http://schemas.openxmlformats.org/officeDocument/2006/math">
                    <m:r>
                      <a:rPr kumimoji="1" lang="ja-JP" altLang="en-US" sz="2700" i="1">
                        <a:latin typeface="Cambria Math" panose="02040503050406030204" pitchFamily="18" charset="0"/>
                      </a:rPr>
                      <m:t> </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𝑣</m:t>
                        </m:r>
                      </m:e>
                      <m:sub>
                        <m:r>
                          <a:rPr kumimoji="1" lang="en-US" altLang="ja-JP" sz="2700" i="1">
                            <a:latin typeface="Cambria Math" panose="02040503050406030204" pitchFamily="18" charset="0"/>
                          </a:rPr>
                          <m:t>𝜙</m:t>
                        </m:r>
                      </m:sub>
                    </m:sSub>
                    <m:r>
                      <a:rPr kumimoji="1" lang="en-US" altLang="ja-JP" sz="2700" i="1">
                        <a:latin typeface="Cambria Math" panose="02040503050406030204" pitchFamily="18" charset="0"/>
                      </a:rPr>
                      <m:t>∼</m:t>
                    </m:r>
                    <m:r>
                      <a:rPr kumimoji="1" lang="en-US" altLang="ja-JP" sz="2700" i="1">
                        <a:latin typeface="Cambria Math" panose="02040503050406030204" pitchFamily="18" charset="0"/>
                      </a:rPr>
                      <m:t>𝑐</m:t>
                    </m:r>
                  </m:oMath>
                </a14:m>
                <a:r>
                  <a:rPr kumimoji="1" lang="en-US" altLang="ja-JP" sz="2700" dirty="0"/>
                  <a:t> </a:t>
                </a:r>
                <a:r>
                  <a:rPr kumimoji="1" lang="ja-JP" altLang="en-US" sz="2700" dirty="0" smtClean="0"/>
                  <a:t>に達する。</a:t>
                </a:r>
                <a:endParaRPr kumimoji="1" lang="en-US" altLang="ja-JP" sz="2700" dirty="0" smtClean="0"/>
              </a:p>
              <a:p>
                <a:r>
                  <a:rPr kumimoji="1" lang="ja-JP" altLang="en-US" sz="2700" dirty="0"/>
                  <a:t>ここ</a:t>
                </a:r>
                <a:r>
                  <a:rPr kumimoji="1" lang="ja-JP" altLang="en-US" sz="2700" dirty="0" smtClean="0"/>
                  <a:t>で磁力線は開き、プラズマが外へ流れ出る。</a:t>
                </a:r>
                <a:endParaRPr kumimoji="1" lang="en-US" altLang="ja-JP" sz="2700" dirty="0" smtClean="0"/>
              </a:p>
              <a:p>
                <a:r>
                  <a:rPr kumimoji="1" lang="ja-JP" altLang="en-US" sz="2700" dirty="0" smtClean="0"/>
                  <a:t>パルサー風のエネルギー密度は磁場優勢と考えられる。</a:t>
                </a:r>
                <a:endParaRPr kumimoji="1" lang="en-US" altLang="ja-JP" sz="2700" dirty="0" smtClean="0"/>
              </a:p>
              <a:p>
                <a:r>
                  <a:rPr kumimoji="1" lang="ja-JP" altLang="en-US" sz="2700" dirty="0"/>
                  <a:t>プラズマ</a:t>
                </a:r>
                <a:r>
                  <a:rPr kumimoji="1" lang="ja-JP" altLang="en-US" sz="2700" dirty="0" smtClean="0"/>
                  <a:t>と共に流れ出る</a:t>
                </a:r>
                <a:r>
                  <a:rPr kumimoji="1" lang="en-US" altLang="ja-JP" sz="2700" dirty="0" smtClean="0"/>
                  <a:t>Poynting</a:t>
                </a:r>
                <a:r>
                  <a:rPr kumimoji="1" lang="ja-JP" altLang="en-US" sz="2700" dirty="0" smtClean="0"/>
                  <a:t> </a:t>
                </a:r>
                <a:r>
                  <a:rPr kumimoji="1" lang="en-US" altLang="ja-JP" sz="2700" dirty="0" smtClean="0"/>
                  <a:t>Flux </a:t>
                </a:r>
                <a14:m>
                  <m:oMath xmlns:m="http://schemas.openxmlformats.org/officeDocument/2006/math">
                    <m:f>
                      <m:fPr>
                        <m:ctrlPr>
                          <a:rPr kumimoji="1" lang="en-US" altLang="ja-JP" sz="2700" i="1" smtClean="0">
                            <a:latin typeface="Cambria Math" panose="02040503050406030204" pitchFamily="18" charset="0"/>
                          </a:rPr>
                        </m:ctrlPr>
                      </m:fPr>
                      <m:num>
                        <m:r>
                          <a:rPr kumimoji="1" lang="en-US" altLang="ja-JP" sz="2700" b="0" i="1" smtClean="0">
                            <a:latin typeface="Cambria Math" panose="02040503050406030204" pitchFamily="18" charset="0"/>
                          </a:rPr>
                          <m:t>𝑐</m:t>
                        </m:r>
                      </m:num>
                      <m:den>
                        <m:r>
                          <a:rPr kumimoji="1" lang="en-US" altLang="ja-JP" sz="2700" b="0" i="1" smtClean="0">
                            <a:latin typeface="Cambria Math" panose="02040503050406030204" pitchFamily="18" charset="0"/>
                          </a:rPr>
                          <m:t>4</m:t>
                        </m:r>
                        <m:r>
                          <a:rPr kumimoji="1" lang="en-US" altLang="ja-JP" sz="2700" b="0" i="1" smtClean="0">
                            <a:latin typeface="Cambria Math" panose="02040503050406030204" pitchFamily="18" charset="0"/>
                          </a:rPr>
                          <m:t>𝜋</m:t>
                        </m:r>
                      </m:den>
                    </m:f>
                    <m:r>
                      <a:rPr kumimoji="1" lang="en-US" altLang="ja-JP" sz="2700" b="1" i="1" smtClean="0">
                        <a:latin typeface="Cambria Math" panose="02040503050406030204" pitchFamily="18" charset="0"/>
                      </a:rPr>
                      <m:t>𝑬</m:t>
                    </m:r>
                    <m:r>
                      <a:rPr kumimoji="1" lang="en-US" altLang="ja-JP" sz="2700" b="0" i="1" smtClean="0">
                        <a:latin typeface="Cambria Math" panose="02040503050406030204" pitchFamily="18" charset="0"/>
                      </a:rPr>
                      <m:t>×</m:t>
                    </m:r>
                    <m:r>
                      <a:rPr kumimoji="1" lang="en-US" altLang="ja-JP" sz="2700" b="1" i="1" smtClean="0">
                        <a:latin typeface="Cambria Math" panose="02040503050406030204" pitchFamily="18" charset="0"/>
                      </a:rPr>
                      <m:t>𝑩</m:t>
                    </m:r>
                  </m:oMath>
                </a14:m>
                <a:r>
                  <a:rPr kumimoji="1" lang="ja-JP" altLang="en-US" sz="2700" b="1" dirty="0" smtClean="0"/>
                  <a:t> を積分すると、</a:t>
                </a:r>
                <a:endParaRPr kumimoji="1" lang="en-US" altLang="ja-JP" sz="2700" b="1" dirty="0" smtClean="0"/>
              </a:p>
              <a:p>
                <a:r>
                  <a:rPr kumimoji="1" lang="ja-JP" altLang="en-US" sz="2700" b="1" dirty="0" smtClean="0"/>
                  <a:t>やはり同じ式が得られる。</a:t>
                </a:r>
                <a:endParaRPr kumimoji="1" lang="en-US" altLang="ja-JP" sz="2700" b="1" dirty="0" smtClean="0"/>
              </a:p>
              <a:p>
                <a:endParaRPr kumimoji="1" lang="en-US" altLang="ja-JP" sz="2700" b="1" dirty="0"/>
              </a:p>
              <a:p>
                <a:endParaRPr kumimoji="1" lang="en-US" altLang="ja-JP" sz="2700" b="1" dirty="0" smtClean="0"/>
              </a:p>
              <a:p>
                <a:endParaRPr kumimoji="1" lang="en-US" altLang="ja-JP" sz="2700" b="1" dirty="0" smtClean="0"/>
              </a:p>
              <a:p>
                <a:endParaRPr lang="en-US" altLang="ja-JP" sz="2700" dirty="0" smtClean="0"/>
              </a:p>
              <a:p>
                <a:endParaRPr lang="en-US" altLang="ja-JP" sz="2700" dirty="0"/>
              </a:p>
              <a:p>
                <a:r>
                  <a:rPr kumimoji="1" lang="ja-JP" altLang="en-US" sz="2700" dirty="0" smtClean="0"/>
                  <a:t>磁気圏の電荷密度は既に計算したように、</a:t>
                </a:r>
                <a:endParaRPr kumimoji="1" lang="en-US" altLang="ja-JP" sz="2700" dirty="0"/>
              </a:p>
              <a:p>
                <a:pPr/>
                <a14:m>
                  <m:oMathPara xmlns:m="http://schemas.openxmlformats.org/officeDocument/2006/math">
                    <m:oMathParaPr>
                      <m:jc m:val="centerGroup"/>
                    </m:oMathParaPr>
                    <m:oMath xmlns:m="http://schemas.openxmlformats.org/officeDocument/2006/math">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𝜌</m:t>
                          </m:r>
                        </m:e>
                        <m:sub>
                          <m:r>
                            <m:rPr>
                              <m:sty m:val="p"/>
                            </m:rPr>
                            <a:rPr lang="en-US" altLang="ja-JP" sz="2700">
                              <a:latin typeface="Cambria Math" panose="02040503050406030204" pitchFamily="18" charset="0"/>
                            </a:rPr>
                            <m:t>GJ</m:t>
                          </m:r>
                        </m:sub>
                      </m:sSub>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1</m:t>
                          </m:r>
                        </m:num>
                        <m:den>
                          <m:r>
                            <a:rPr lang="en-US" altLang="ja-JP" sz="2700" i="1">
                              <a:latin typeface="Cambria Math" panose="02040503050406030204" pitchFamily="18" charset="0"/>
                            </a:rPr>
                            <m:t>2</m:t>
                          </m:r>
                          <m:r>
                            <a:rPr lang="en-US" altLang="ja-JP" sz="2700" i="1">
                              <a:latin typeface="Cambria Math" panose="02040503050406030204" pitchFamily="18" charset="0"/>
                            </a:rPr>
                            <m:t>𝜋</m:t>
                          </m:r>
                          <m:r>
                            <a:rPr lang="en-US" altLang="ja-JP" sz="2700" i="1">
                              <a:latin typeface="Cambria Math" panose="02040503050406030204" pitchFamily="18" charset="0"/>
                            </a:rPr>
                            <m:t>𝑐</m:t>
                          </m:r>
                        </m:den>
                      </m:f>
                      <m:d>
                        <m:dPr>
                          <m:ctrlPr>
                            <a:rPr lang="en-US" altLang="ja-JP" sz="2700" i="1">
                              <a:latin typeface="Cambria Math" panose="02040503050406030204" pitchFamily="18" charset="0"/>
                            </a:rPr>
                          </m:ctrlPr>
                        </m:dPr>
                        <m:e>
                          <m:r>
                            <a:rPr lang="en-US" altLang="ja-JP" sz="2700" b="1">
                              <a:latin typeface="Cambria Math" panose="02040503050406030204" pitchFamily="18" charset="0"/>
                            </a:rPr>
                            <m:t>𝛀</m:t>
                          </m:r>
                          <m:r>
                            <a:rPr lang="en-US" altLang="ja-JP" sz="2700" i="1">
                              <a:latin typeface="Cambria Math" panose="02040503050406030204" pitchFamily="18" charset="0"/>
                            </a:rPr>
                            <m:t>⋅</m:t>
                          </m:r>
                          <m:r>
                            <a:rPr lang="en-US" altLang="ja-JP" sz="2700" b="1" i="1">
                              <a:latin typeface="Cambria Math" panose="02040503050406030204" pitchFamily="18" charset="0"/>
                            </a:rPr>
                            <m:t>𝑩</m:t>
                          </m:r>
                        </m:e>
                      </m:d>
                    </m:oMath>
                  </m:oMathPara>
                </a14:m>
                <a:endParaRPr kumimoji="1" lang="en-US" altLang="ja-JP" sz="2700" dirty="0"/>
              </a:p>
              <a:p>
                <a:r>
                  <a:rPr lang="en-US" altLang="ja-JP" sz="2700" dirty="0" err="1" smtClean="0">
                    <a:solidFill>
                      <a:srgbClr val="FF0000"/>
                    </a:solidFill>
                  </a:rPr>
                  <a:t>Goldreich</a:t>
                </a:r>
                <a:r>
                  <a:rPr lang="en-US" altLang="ja-JP" sz="2700" dirty="0" smtClean="0">
                    <a:solidFill>
                      <a:srgbClr val="FF0000"/>
                    </a:solidFill>
                  </a:rPr>
                  <a:t>-Julian </a:t>
                </a:r>
                <a:r>
                  <a:rPr lang="en-US" altLang="ja-JP" sz="2700" dirty="0">
                    <a:solidFill>
                      <a:srgbClr val="FF0000"/>
                    </a:solidFill>
                  </a:rPr>
                  <a:t>density</a:t>
                </a:r>
                <a:r>
                  <a:rPr lang="en-US" altLang="ja-JP" sz="2700" dirty="0"/>
                  <a:t>.</a:t>
                </a: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7378891" y="1596901"/>
                <a:ext cx="10472425" cy="6904454"/>
              </a:xfrm>
              <a:prstGeom prst="rect">
                <a:avLst/>
              </a:prstGeom>
              <a:blipFill rotWithShape="0">
                <a:blip r:embed="rId6"/>
                <a:stretch>
                  <a:fillRect l="-1106" t="-794" r="-3027" b="-132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439616" y="2962658"/>
                <a:ext cx="2341603" cy="12276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kumimoji="1" lang="en-US" altLang="ja-JP" sz="2700" i="1">
                              <a:latin typeface="Cambria Math" panose="02040503050406030204" pitchFamily="18" charset="0"/>
                            </a:rPr>
                          </m:ctrlPr>
                        </m:funcPr>
                        <m:fName>
                          <m:r>
                            <m:rPr>
                              <m:sty m:val="p"/>
                            </m:rPr>
                            <a:rPr kumimoji="1" lang="en-US" altLang="ja-JP" sz="2700">
                              <a:latin typeface="Cambria Math" panose="02040503050406030204" pitchFamily="18" charset="0"/>
                            </a:rPr>
                            <m:t>sin</m:t>
                          </m:r>
                        </m:fName>
                        <m:e>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𝜃</m:t>
                              </m:r>
                            </m:e>
                            <m:sub>
                              <m:r>
                                <m:rPr>
                                  <m:sty m:val="p"/>
                                </m:rPr>
                                <a:rPr kumimoji="1" lang="en-US" altLang="ja-JP" sz="2700">
                                  <a:latin typeface="Cambria Math" panose="02040503050406030204" pitchFamily="18" charset="0"/>
                                </a:rPr>
                                <m:t>pc</m:t>
                              </m:r>
                            </m:sub>
                          </m:sSub>
                          <m:r>
                            <a:rPr kumimoji="1" lang="en-US" altLang="ja-JP" sz="2700" i="1">
                              <a:latin typeface="Cambria Math" panose="02040503050406030204" pitchFamily="18" charset="0"/>
                            </a:rPr>
                            <m:t>=</m:t>
                          </m:r>
                          <m:rad>
                            <m:radPr>
                              <m:degHide m:val="on"/>
                              <m:ctrlPr>
                                <a:rPr kumimoji="1" lang="en-US" altLang="ja-JP" sz="2700" i="1">
                                  <a:latin typeface="Cambria Math" panose="02040503050406030204" pitchFamily="18" charset="0"/>
                                </a:rPr>
                              </m:ctrlPr>
                            </m:radPr>
                            <m:deg/>
                            <m:e>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𝑅</m:t>
                                  </m:r>
                                </m:num>
                                <m:den>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𝑅</m:t>
                                      </m:r>
                                    </m:e>
                                    <m:sub>
                                      <m:r>
                                        <m:rPr>
                                          <m:sty m:val="p"/>
                                        </m:rPr>
                                        <a:rPr kumimoji="1" lang="en-US" altLang="ja-JP" sz="2700">
                                          <a:latin typeface="Cambria Math" panose="02040503050406030204" pitchFamily="18" charset="0"/>
                                        </a:rPr>
                                        <m:t>LC</m:t>
                                      </m:r>
                                    </m:sub>
                                  </m:sSub>
                                </m:den>
                              </m:f>
                            </m:e>
                          </m:rad>
                        </m:e>
                      </m:func>
                    </m:oMath>
                  </m:oMathPara>
                </a14:m>
                <a:endParaRPr kumimoji="1" lang="ja-JP" altLang="en-US" sz="27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439616" y="2962658"/>
                <a:ext cx="2341603" cy="1227644"/>
              </a:xfrm>
              <a:prstGeom prst="rect">
                <a:avLst/>
              </a:prstGeom>
              <a:blipFill rotWithShape="0">
                <a:blip r:embed="rId7"/>
                <a:stretch>
                  <a:fillRect/>
                </a:stretch>
              </a:blipFill>
            </p:spPr>
            <p:txBody>
              <a:bodyPr/>
              <a:lstStyle/>
              <a:p>
                <a:r>
                  <a:rPr lang="ja-JP" altLang="en-US">
                    <a:noFill/>
                  </a:rPr>
                  <a:t> </a:t>
                </a:r>
              </a:p>
            </p:txBody>
          </p:sp>
        </mc:Fallback>
      </mc:AlternateContent>
      <p:pic>
        <p:nvPicPr>
          <p:cNvPr id="10" name="図 9"/>
          <p:cNvPicPr>
            <a:picLocks noChangeAspect="1"/>
          </p:cNvPicPr>
          <p:nvPr/>
        </p:nvPicPr>
        <p:blipFill rotWithShape="1">
          <a:blip r:embed="rId8"/>
          <a:srcRect r="82836"/>
          <a:stretch/>
        </p:blipFill>
        <p:spPr>
          <a:xfrm>
            <a:off x="8161458" y="4911500"/>
            <a:ext cx="1528808" cy="1218378"/>
          </a:xfrm>
          <a:prstGeom prst="rect">
            <a:avLst/>
          </a:prstGeom>
        </p:spPr>
      </p:pic>
      <p:pic>
        <p:nvPicPr>
          <p:cNvPr id="12" name="図 11"/>
          <p:cNvPicPr>
            <a:picLocks noChangeAspect="1"/>
          </p:cNvPicPr>
          <p:nvPr/>
        </p:nvPicPr>
        <p:blipFill rotWithShape="1">
          <a:blip r:embed="rId8"/>
          <a:srcRect l="66915"/>
          <a:stretch/>
        </p:blipFill>
        <p:spPr>
          <a:xfrm>
            <a:off x="9886752" y="4911500"/>
            <a:ext cx="2947008" cy="1218378"/>
          </a:xfrm>
          <a:prstGeom prst="rect">
            <a:avLst/>
          </a:prstGeom>
        </p:spPr>
      </p:pic>
    </p:spTree>
    <p:extLst>
      <p:ext uri="{BB962C8B-B14F-4D97-AF65-F5344CB8AC3E}">
        <p14:creationId xmlns:p14="http://schemas.microsoft.com/office/powerpoint/2010/main" val="41269131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突発天体</a:t>
            </a:r>
            <a:endParaRPr kumimoji="1" lang="ja-JP" altLang="en-US" dirty="0"/>
          </a:p>
        </p:txBody>
      </p:sp>
      <p:pic>
        <p:nvPicPr>
          <p:cNvPr id="53250" name="Picture 2" descr="X-ray burster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9208" y="2286043"/>
            <a:ext cx="5057693" cy="7165065"/>
          </a:xfrm>
          <a:prstGeom prst="rect">
            <a:avLst/>
          </a:prstGeom>
          <a:noFill/>
          <a:extLst>
            <a:ext uri="{909E8E84-426E-40DD-AFC4-6F175D3DCCD1}">
              <a14:hiddenFill xmlns:a14="http://schemas.microsoft.com/office/drawing/2010/main">
                <a:solidFill>
                  <a:srgbClr val="FFFFFF"/>
                </a:solidFill>
              </a14:hiddenFill>
            </a:ext>
          </a:extLst>
        </p:spPr>
      </p:pic>
      <p:pic>
        <p:nvPicPr>
          <p:cNvPr id="53252" name="Picture 4" descr="Composition and ashes of Type I X-ray Bursts are affected by spallation  processes | JINA-CEE, Joint Institute for Nuclear Astrophysics - Center for  the Evolution of the Elem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5120" y="2904009"/>
            <a:ext cx="4374088" cy="2832222"/>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0517452" y="2010251"/>
            <a:ext cx="2276585" cy="584775"/>
          </a:xfrm>
          <a:prstGeom prst="rect">
            <a:avLst/>
          </a:prstGeom>
          <a:noFill/>
        </p:spPr>
        <p:txBody>
          <a:bodyPr wrap="none" rtlCol="0">
            <a:spAutoFit/>
          </a:bodyPr>
          <a:lstStyle/>
          <a:p>
            <a:r>
              <a:rPr kumimoji="1" lang="en-US" altLang="ja-JP" sz="3200" dirty="0" smtClean="0"/>
              <a:t>X</a:t>
            </a:r>
            <a:r>
              <a:rPr kumimoji="1" lang="ja-JP" altLang="en-US" sz="3200" dirty="0" smtClean="0"/>
              <a:t>線バースト</a:t>
            </a:r>
          </a:p>
        </p:txBody>
      </p:sp>
      <p:sp>
        <p:nvSpPr>
          <p:cNvPr id="8" name="テキスト ボックス 7"/>
          <p:cNvSpPr txBox="1"/>
          <p:nvPr/>
        </p:nvSpPr>
        <p:spPr>
          <a:xfrm>
            <a:off x="991462" y="2048974"/>
            <a:ext cx="4390946" cy="584775"/>
          </a:xfrm>
          <a:prstGeom prst="rect">
            <a:avLst/>
          </a:prstGeom>
          <a:noFill/>
        </p:spPr>
        <p:txBody>
          <a:bodyPr wrap="none" rtlCol="0">
            <a:spAutoFit/>
          </a:bodyPr>
          <a:lstStyle/>
          <a:p>
            <a:r>
              <a:rPr kumimoji="1" lang="en-US" altLang="ja-JP" sz="3200" dirty="0" smtClean="0"/>
              <a:t>FRB</a:t>
            </a:r>
            <a:r>
              <a:rPr kumimoji="1" lang="ja-JP" altLang="en-US" sz="3200" dirty="0" smtClean="0"/>
              <a:t>（高速電波バースト）</a:t>
            </a:r>
          </a:p>
        </p:txBody>
      </p:sp>
      <p:pic>
        <p:nvPicPr>
          <p:cNvPr id="53254" name="Picture 6" descr="Mysterious 'fast radio bursts' fire rhythmically through the cosmos, study  finds | Sp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2904009"/>
            <a:ext cx="8342600" cy="4686919"/>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5242910" y="9451108"/>
            <a:ext cx="2608406" cy="584775"/>
          </a:xfrm>
          <a:prstGeom prst="rect">
            <a:avLst/>
          </a:prstGeom>
          <a:noFill/>
        </p:spPr>
        <p:txBody>
          <a:bodyPr wrap="none" rtlCol="0">
            <a:spAutoFit/>
          </a:bodyPr>
          <a:lstStyle/>
          <a:p>
            <a:r>
              <a:rPr lang="en-US" altLang="ja-JP" sz="3200" dirty="0" smtClean="0"/>
              <a:t>Galloway+20</a:t>
            </a:r>
            <a:endParaRPr kumimoji="1" lang="ja-JP" altLang="en-US" sz="3200" dirty="0" smtClean="0"/>
          </a:p>
        </p:txBody>
      </p:sp>
    </p:spTree>
    <p:extLst>
      <p:ext uri="{BB962C8B-B14F-4D97-AF65-F5344CB8AC3E}">
        <p14:creationId xmlns:p14="http://schemas.microsoft.com/office/powerpoint/2010/main" val="14970500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平行電場成分</a:t>
            </a:r>
            <a:endParaRPr kumimoji="1" lang="ja-JP" altLang="en-US" dirty="0"/>
          </a:p>
        </p:txBody>
      </p:sp>
      <p:pic>
        <p:nvPicPr>
          <p:cNvPr id="30722" name="Picture 2" descr="「polar cap outer gap pulsar」の画像検索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6720" y="1686855"/>
            <a:ext cx="4854083" cy="807961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テキスト ボックス 2"/>
              <p:cNvSpPr txBox="1"/>
              <p:nvPr/>
            </p:nvSpPr>
            <p:spPr>
              <a:xfrm>
                <a:off x="8280037" y="1524862"/>
                <a:ext cx="7393442" cy="2567241"/>
              </a:xfrm>
              <a:prstGeom prst="rect">
                <a:avLst/>
              </a:prstGeom>
              <a:noFill/>
            </p:spPr>
            <p:txBody>
              <a:bodyPr wrap="square" rtlCol="0">
                <a:spAutoFit/>
              </a:bodyPr>
              <a:lstStyle/>
              <a:p>
                <a:r>
                  <a:rPr kumimoji="1" lang="en-US" altLang="ja-JP" sz="2700" dirty="0"/>
                  <a:t>The particle density is not necessarily high enough to satisfy the GJ-density.</a:t>
                </a:r>
              </a:p>
              <a:p>
                <a:pPr/>
                <a14:m>
                  <m:oMathPara xmlns:m="http://schemas.openxmlformats.org/officeDocument/2006/math">
                    <m:oMathParaPr>
                      <m:jc m:val="centerGroup"/>
                    </m:oMathParaPr>
                    <m:oMath xmlns:m="http://schemas.openxmlformats.org/officeDocument/2006/math">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𝜌</m:t>
                          </m:r>
                        </m:e>
                        <m:sub>
                          <m:r>
                            <m:rPr>
                              <m:sty m:val="p"/>
                            </m:rPr>
                            <a:rPr lang="en-US" altLang="ja-JP" sz="2700">
                              <a:latin typeface="Cambria Math" panose="02040503050406030204" pitchFamily="18" charset="0"/>
                            </a:rPr>
                            <m:t>GJ</m:t>
                          </m:r>
                        </m:sub>
                      </m:sSub>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1</m:t>
                          </m:r>
                        </m:num>
                        <m:den>
                          <m:r>
                            <a:rPr lang="en-US" altLang="ja-JP" sz="2700" i="1">
                              <a:latin typeface="Cambria Math" panose="02040503050406030204" pitchFamily="18" charset="0"/>
                            </a:rPr>
                            <m:t>2</m:t>
                          </m:r>
                          <m:r>
                            <a:rPr lang="en-US" altLang="ja-JP" sz="2700" i="1">
                              <a:latin typeface="Cambria Math" panose="02040503050406030204" pitchFamily="18" charset="0"/>
                            </a:rPr>
                            <m:t>𝜋</m:t>
                          </m:r>
                          <m:r>
                            <a:rPr lang="en-US" altLang="ja-JP" sz="2700" i="1">
                              <a:latin typeface="Cambria Math" panose="02040503050406030204" pitchFamily="18" charset="0"/>
                            </a:rPr>
                            <m:t>𝑐</m:t>
                          </m:r>
                        </m:den>
                      </m:f>
                      <m:d>
                        <m:dPr>
                          <m:ctrlPr>
                            <a:rPr lang="en-US" altLang="ja-JP" sz="2700" i="1">
                              <a:latin typeface="Cambria Math" panose="02040503050406030204" pitchFamily="18" charset="0"/>
                            </a:rPr>
                          </m:ctrlPr>
                        </m:dPr>
                        <m:e>
                          <m:r>
                            <a:rPr lang="en-US" altLang="ja-JP" sz="2700" b="1">
                              <a:latin typeface="Cambria Math" panose="02040503050406030204" pitchFamily="18" charset="0"/>
                            </a:rPr>
                            <m:t>𝛀</m:t>
                          </m:r>
                          <m:r>
                            <a:rPr lang="en-US" altLang="ja-JP" sz="2700" i="1">
                              <a:latin typeface="Cambria Math" panose="02040503050406030204" pitchFamily="18" charset="0"/>
                            </a:rPr>
                            <m:t>⋅</m:t>
                          </m:r>
                          <m:r>
                            <a:rPr lang="en-US" altLang="ja-JP" sz="2700" b="1" i="1">
                              <a:latin typeface="Cambria Math" panose="02040503050406030204" pitchFamily="18" charset="0"/>
                            </a:rPr>
                            <m:t>𝑩</m:t>
                          </m:r>
                        </m:e>
                      </m:d>
                    </m:oMath>
                  </m:oMathPara>
                </a14:m>
                <a:endParaRPr kumimoji="1" lang="en-US" altLang="ja-JP" sz="2700" dirty="0"/>
              </a:p>
              <a:p>
                <a:r>
                  <a:rPr lang="en-US" altLang="ja-JP" sz="2700" dirty="0"/>
                  <a:t>A parallel Field appears</a:t>
                </a:r>
              </a:p>
              <a:p>
                <a:pPr/>
                <a14:m>
                  <m:oMathPara xmlns:m="http://schemas.openxmlformats.org/officeDocument/2006/math">
                    <m:oMathParaPr>
                      <m:jc m:val="centerGroup"/>
                    </m:oMathParaPr>
                    <m:oMath xmlns:m="http://schemas.openxmlformats.org/officeDocument/2006/math">
                      <m:r>
                        <a:rPr lang="en-US" altLang="ja-JP" sz="2700">
                          <a:latin typeface="Cambria Math" panose="02040503050406030204" pitchFamily="18" charset="0"/>
                        </a:rPr>
                        <m:t>𝛻</m:t>
                      </m:r>
                      <m:r>
                        <a:rPr lang="en-US" altLang="ja-JP" sz="2700" i="1">
                          <a:latin typeface="Cambria Math" panose="02040503050406030204" pitchFamily="18" charset="0"/>
                        </a:rPr>
                        <m:t>⋅</m:t>
                      </m:r>
                      <m:sSub>
                        <m:sSubPr>
                          <m:ctrlPr>
                            <a:rPr lang="en-US" altLang="ja-JP" sz="2700" b="1" i="1">
                              <a:latin typeface="Cambria Math" panose="02040503050406030204" pitchFamily="18" charset="0"/>
                            </a:rPr>
                          </m:ctrlPr>
                        </m:sSubPr>
                        <m:e>
                          <m:r>
                            <a:rPr lang="en-US" altLang="ja-JP" sz="2700" b="1" i="1">
                              <a:latin typeface="Cambria Math" panose="02040503050406030204" pitchFamily="18" charset="0"/>
                            </a:rPr>
                            <m:t>𝑬</m:t>
                          </m:r>
                        </m:e>
                        <m:sub>
                          <m:r>
                            <a:rPr lang="en-US" altLang="ja-JP" sz="2700" b="1" i="1">
                              <a:latin typeface="Cambria Math" panose="02040503050406030204" pitchFamily="18" charset="0"/>
                            </a:rPr>
                            <m:t>∥</m:t>
                          </m:r>
                        </m:sub>
                      </m:sSub>
                      <m:r>
                        <a:rPr lang="en-US" altLang="ja-JP" sz="2700" i="1">
                          <a:latin typeface="Cambria Math" panose="02040503050406030204" pitchFamily="18" charset="0"/>
                        </a:rPr>
                        <m:t>=4</m:t>
                      </m:r>
                      <m:r>
                        <a:rPr lang="en-US" altLang="ja-JP" sz="2700" i="1">
                          <a:latin typeface="Cambria Math" panose="02040503050406030204" pitchFamily="18" charset="0"/>
                        </a:rPr>
                        <m:t>𝜋</m:t>
                      </m:r>
                      <m:r>
                        <a:rPr lang="en-US" altLang="ja-JP" sz="2700" i="1">
                          <a:latin typeface="Cambria Math" panose="02040503050406030204" pitchFamily="18" charset="0"/>
                        </a:rPr>
                        <m: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𝜌</m:t>
                          </m:r>
                        </m:e>
                        <m:sub>
                          <m:r>
                            <m:rPr>
                              <m:sty m:val="p"/>
                            </m:rPr>
                            <a:rPr lang="en-US" altLang="ja-JP" sz="2700">
                              <a:latin typeface="Cambria Math" panose="02040503050406030204" pitchFamily="18" charset="0"/>
                            </a:rPr>
                            <m:t>e</m:t>
                          </m:r>
                        </m:sub>
                      </m:sSub>
                      <m:r>
                        <a:rPr lang="en-US" altLang="ja-JP" sz="2700" i="1">
                          <a:latin typeface="Cambria Math" panose="02040503050406030204" pitchFamily="18" charset="0"/>
                        </a:rPr>
                        <m: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𝜌</m:t>
                          </m:r>
                        </m:e>
                        <m:sub>
                          <m:r>
                            <m:rPr>
                              <m:sty m:val="p"/>
                            </m:rPr>
                            <a:rPr lang="en-US" altLang="ja-JP" sz="2700">
                              <a:latin typeface="Cambria Math" panose="02040503050406030204" pitchFamily="18" charset="0"/>
                            </a:rPr>
                            <m:t>GJ</m:t>
                          </m:r>
                        </m:sub>
                      </m:sSub>
                      <m:r>
                        <a:rPr lang="en-US" altLang="ja-JP" sz="2700" i="1">
                          <a:latin typeface="Cambria Math" panose="02040503050406030204" pitchFamily="18" charset="0"/>
                        </a:rPr>
                        <m:t>)</m:t>
                      </m:r>
                    </m:oMath>
                  </m:oMathPara>
                </a14:m>
                <a:endParaRPr kumimoji="1" lang="ja-JP" altLang="en-US" sz="2700"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3995936" y="1016732"/>
                <a:ext cx="4929722" cy="1740220"/>
              </a:xfrm>
              <a:prstGeom prst="rect">
                <a:avLst/>
              </a:prstGeom>
              <a:blipFill rotWithShape="0">
                <a:blip r:embed="rId3"/>
                <a:stretch>
                  <a:fillRect l="-1114" t="-2105" r="-1238" b="-140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8280038" y="4332741"/>
                <a:ext cx="5126468" cy="1205010"/>
              </a:xfrm>
              <a:prstGeom prst="rect">
                <a:avLst/>
              </a:prstGeom>
              <a:noFill/>
            </p:spPr>
            <p:txBody>
              <a:bodyPr wrap="none" rtlCol="0">
                <a:spAutoFit/>
              </a:bodyPr>
              <a:lstStyle/>
              <a:p>
                <a:r>
                  <a:rPr kumimoji="1" lang="en-US" altLang="ja-JP" sz="2700" dirty="0"/>
                  <a:t>The potential difference:</a:t>
                </a:r>
              </a:p>
              <a:p>
                <a:r>
                  <a:rPr lang="en-US" altLang="ja-JP" sz="2700" dirty="0"/>
                  <a:t>    </a:t>
                </a:r>
                <a14:m>
                  <m:oMath xmlns:m="http://schemas.openxmlformats.org/officeDocument/2006/math">
                    <m:r>
                      <m:rPr>
                        <m:sty m:val="p"/>
                      </m:rPr>
                      <a:rPr lang="en-US" altLang="ja-JP" sz="2800">
                        <a:latin typeface="Cambria Math" panose="02040503050406030204" pitchFamily="18" charset="0"/>
                      </a:rPr>
                      <m:t>Δ</m:t>
                    </m:r>
                    <m:r>
                      <a:rPr lang="en-US" altLang="ja-JP" sz="2800" i="1">
                        <a:latin typeface="Cambria Math" panose="02040503050406030204" pitchFamily="18" charset="0"/>
                      </a:rPr>
                      <m:t>𝜙</m:t>
                    </m:r>
                    <m:r>
                      <a:rPr lang="en-US" altLang="ja-JP" sz="2800" i="1">
                        <a:latin typeface="Cambria Math" panose="02040503050406030204" pitchFamily="18" charset="0"/>
                      </a:rPr>
                      <m:t>=</m:t>
                    </m:r>
                    <m:r>
                      <a:rPr lang="en-US" altLang="ja-JP" sz="2800" i="1">
                        <a:latin typeface="Cambria Math" panose="02040503050406030204" pitchFamily="18" charset="0"/>
                      </a:rPr>
                      <m:t>𝜙</m:t>
                    </m:r>
                    <m:d>
                      <m:dPr>
                        <m:ctrlPr>
                          <a:rPr lang="en-US" altLang="ja-JP" sz="2800" i="1">
                            <a:latin typeface="Cambria Math" panose="02040503050406030204" pitchFamily="18" charset="0"/>
                          </a:rPr>
                        </m:ctrlPr>
                      </m:dPr>
                      <m:e>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𝜃</m:t>
                            </m:r>
                          </m:e>
                          <m:sub>
                            <m:r>
                              <m:rPr>
                                <m:sty m:val="p"/>
                              </m:rPr>
                              <a:rPr lang="en-US" altLang="ja-JP" sz="2800">
                                <a:latin typeface="Cambria Math" panose="02040503050406030204" pitchFamily="18" charset="0"/>
                              </a:rPr>
                              <m:t>pc</m:t>
                            </m:r>
                          </m:sub>
                        </m:sSub>
                      </m:e>
                    </m:d>
                    <m:r>
                      <a:rPr lang="en-US" altLang="ja-JP" sz="2800" i="1">
                        <a:latin typeface="Cambria Math" panose="02040503050406030204" pitchFamily="18" charset="0"/>
                      </a:rPr>
                      <m:t>−</m:t>
                    </m:r>
                    <m:r>
                      <a:rPr lang="en-US" altLang="ja-JP" sz="2800" i="1">
                        <a:latin typeface="Cambria Math" panose="02040503050406030204" pitchFamily="18" charset="0"/>
                      </a:rPr>
                      <m:t>𝜙</m:t>
                    </m:r>
                    <m:r>
                      <a:rPr lang="en-US" altLang="ja-JP" sz="2800" i="1">
                        <a:latin typeface="Cambria Math" panose="02040503050406030204" pitchFamily="18" charset="0"/>
                      </a:rPr>
                      <m:t>(</m:t>
                    </m:r>
                    <m:r>
                      <m:rPr>
                        <m:nor/>
                      </m:rPr>
                      <a:rPr lang="en-US" altLang="ja-JP" sz="2800">
                        <a:latin typeface="Cambria Math" panose="02040503050406030204" pitchFamily="18" charset="0"/>
                      </a:rPr>
                      <m:t>0)=</m:t>
                    </m:r>
                    <m:f>
                      <m:fPr>
                        <m:ctrlPr>
                          <a:rPr lang="en-US" altLang="ja-JP" sz="2800" i="1">
                            <a:latin typeface="Cambria Math" panose="02040503050406030204" pitchFamily="18" charset="0"/>
                          </a:rPr>
                        </m:ctrlPr>
                      </m:fPr>
                      <m:num>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𝐵</m:t>
                            </m:r>
                          </m:e>
                          <m:sub>
                            <m:r>
                              <m:rPr>
                                <m:sty m:val="p"/>
                              </m:rPr>
                              <a:rPr lang="en-US" altLang="ja-JP" sz="2800">
                                <a:latin typeface="Cambria Math" panose="02040503050406030204" pitchFamily="18" charset="0"/>
                              </a:rPr>
                              <m:t>p</m:t>
                            </m:r>
                          </m:sub>
                        </m:sSub>
                        <m:sSup>
                          <m:sSupPr>
                            <m:ctrlPr>
                              <a:rPr lang="en-US" altLang="ja-JP" sz="2800" i="1">
                                <a:latin typeface="Cambria Math" panose="02040503050406030204" pitchFamily="18" charset="0"/>
                              </a:rPr>
                            </m:ctrlPr>
                          </m:sSupPr>
                          <m:e>
                            <m:r>
                              <m:rPr>
                                <m:sty m:val="p"/>
                              </m:rPr>
                              <a:rPr lang="en-US" altLang="ja-JP" sz="2800">
                                <a:latin typeface="Cambria Math" panose="02040503050406030204" pitchFamily="18" charset="0"/>
                              </a:rPr>
                              <m:t>Ω</m:t>
                            </m:r>
                          </m:e>
                          <m:sup>
                            <m:r>
                              <a:rPr lang="en-US" altLang="ja-JP" sz="2800" i="1">
                                <a:latin typeface="Cambria Math" panose="02040503050406030204" pitchFamily="18" charset="0"/>
                              </a:rPr>
                              <m:t>2</m:t>
                            </m:r>
                          </m:sup>
                        </m:sSup>
                        <m:sSup>
                          <m:sSupPr>
                            <m:ctrlPr>
                              <a:rPr lang="en-US" altLang="ja-JP" sz="2800" i="1">
                                <a:latin typeface="Cambria Math" panose="02040503050406030204" pitchFamily="18" charset="0"/>
                              </a:rPr>
                            </m:ctrlPr>
                          </m:sSupPr>
                          <m:e>
                            <m:r>
                              <a:rPr lang="en-US" altLang="ja-JP" sz="2800" i="1">
                                <a:latin typeface="Cambria Math" panose="02040503050406030204" pitchFamily="18" charset="0"/>
                              </a:rPr>
                              <m:t>𝑅</m:t>
                            </m:r>
                          </m:e>
                          <m:sup>
                            <m:r>
                              <a:rPr lang="en-US" altLang="ja-JP" sz="2800" i="1">
                                <a:latin typeface="Cambria Math" panose="02040503050406030204" pitchFamily="18" charset="0"/>
                              </a:rPr>
                              <m:t>3</m:t>
                            </m:r>
                          </m:sup>
                        </m:sSup>
                      </m:num>
                      <m:den>
                        <m:r>
                          <a:rPr lang="en-US" altLang="ja-JP" sz="2800" i="1">
                            <a:latin typeface="Cambria Math" panose="02040503050406030204" pitchFamily="18" charset="0"/>
                          </a:rPr>
                          <m:t>2</m:t>
                        </m:r>
                        <m:sSup>
                          <m:sSupPr>
                            <m:ctrlPr>
                              <a:rPr lang="en-US" altLang="ja-JP" sz="2800" i="1">
                                <a:latin typeface="Cambria Math" panose="02040503050406030204" pitchFamily="18" charset="0"/>
                              </a:rPr>
                            </m:ctrlPr>
                          </m:sSupPr>
                          <m:e>
                            <m:r>
                              <a:rPr lang="en-US" altLang="ja-JP" sz="2800" i="1">
                                <a:latin typeface="Cambria Math" panose="02040503050406030204" pitchFamily="18" charset="0"/>
                              </a:rPr>
                              <m:t>𝑐</m:t>
                            </m:r>
                          </m:e>
                          <m:sup>
                            <m:r>
                              <a:rPr lang="en-US" altLang="ja-JP" sz="2800" i="1">
                                <a:latin typeface="Cambria Math" panose="02040503050406030204" pitchFamily="18" charset="0"/>
                              </a:rPr>
                              <m:t>2</m:t>
                            </m:r>
                          </m:sup>
                        </m:sSup>
                      </m:den>
                    </m:f>
                  </m:oMath>
                </a14:m>
                <a:endParaRPr lang="ja-JP" altLang="en-US" sz="27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8280038" y="4332741"/>
                <a:ext cx="5126468" cy="1205010"/>
              </a:xfrm>
              <a:prstGeom prst="rect">
                <a:avLst/>
              </a:prstGeom>
              <a:blipFill rotWithShape="0">
                <a:blip r:embed="rId4"/>
                <a:stretch>
                  <a:fillRect l="-2259" t="-456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8121189" y="7841964"/>
                <a:ext cx="8130752" cy="1211742"/>
              </a:xfrm>
              <a:prstGeom prst="rect">
                <a:avLst/>
              </a:prstGeom>
              <a:noFill/>
            </p:spPr>
            <p:txBody>
              <a:bodyPr wrap="none" rtlCol="0">
                <a:spAutoFit/>
              </a:bodyPr>
              <a:lstStyle/>
              <a:p>
                <a:r>
                  <a:rPr kumimoji="1" lang="en-US" altLang="ja-JP" sz="2700" dirty="0"/>
                  <a:t>If an electron is accelerated by this field.</a:t>
                </a:r>
              </a:p>
              <a:p>
                <a:r>
                  <a:rPr lang="en-US" altLang="ja-JP" sz="2700" dirty="0"/>
                  <a:t> </a:t>
                </a:r>
                <a14:m>
                  <m:oMath xmlns:m="http://schemas.openxmlformats.org/officeDocument/2006/math">
                    <m:r>
                      <a:rPr lang="en-US" altLang="ja-JP" sz="2700" i="1">
                        <a:latin typeface="Cambria Math" panose="02040503050406030204" pitchFamily="18" charset="0"/>
                      </a:rPr>
                      <m:t>𝛾</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𝑚</m:t>
                        </m:r>
                      </m:e>
                      <m:sub>
                        <m:r>
                          <m:rPr>
                            <m:sty m:val="p"/>
                          </m:rPr>
                          <a:rPr lang="en-US" altLang="ja-JP" sz="2700">
                            <a:latin typeface="Cambria Math" panose="02040503050406030204" pitchFamily="18" charset="0"/>
                          </a:rPr>
                          <m:t>e</m:t>
                        </m:r>
                      </m:sub>
                    </m:sSub>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𝑐</m:t>
                        </m:r>
                      </m:e>
                      <m:sup>
                        <m:r>
                          <a:rPr lang="en-US" altLang="ja-JP" sz="2700" i="1">
                            <a:latin typeface="Cambria Math" panose="02040503050406030204" pitchFamily="18" charset="0"/>
                          </a:rPr>
                          <m:t>2</m:t>
                        </m:r>
                      </m:sup>
                    </m:sSup>
                    <m:r>
                      <a:rPr lang="en-US" altLang="ja-JP" sz="2700" i="1">
                        <a:latin typeface="Cambria Math" panose="02040503050406030204" pitchFamily="18" charset="0"/>
                      </a:rPr>
                      <m:t>=</m:t>
                    </m:r>
                    <m:r>
                      <a:rPr lang="en-US" altLang="ja-JP" sz="2700" i="1">
                        <a:latin typeface="Cambria Math" panose="02040503050406030204" pitchFamily="18" charset="0"/>
                      </a:rPr>
                      <m:t>𝑒</m:t>
                    </m:r>
                    <m:r>
                      <m:rPr>
                        <m:sty m:val="p"/>
                      </m:rPr>
                      <a:rPr lang="en-US" altLang="ja-JP" sz="2700">
                        <a:latin typeface="Cambria Math" panose="02040503050406030204" pitchFamily="18" charset="0"/>
                      </a:rPr>
                      <m:t>Δ</m:t>
                    </m:r>
                    <m:r>
                      <a:rPr lang="en-US" altLang="ja-JP" sz="2700" i="1">
                        <a:latin typeface="Cambria Math" panose="02040503050406030204" pitchFamily="18" charset="0"/>
                      </a:rPr>
                      <m:t>𝜙</m:t>
                    </m:r>
                    <m:r>
                      <a:rPr lang="en-US" altLang="ja-JP" sz="2700" i="1">
                        <a:latin typeface="Cambria Math" panose="02040503050406030204" pitchFamily="18" charset="0"/>
                      </a:rPr>
                      <m:t>=6.6×</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10</m:t>
                        </m:r>
                      </m:e>
                      <m:sup>
                        <m:r>
                          <a:rPr lang="en-US" altLang="ja-JP" sz="2700" i="1">
                            <a:latin typeface="Cambria Math" panose="02040503050406030204" pitchFamily="18" charset="0"/>
                          </a:rPr>
                          <m:t>12</m:t>
                        </m:r>
                      </m:sup>
                    </m:sSup>
                    <m:d>
                      <m:dPr>
                        <m:ctrlPr>
                          <a:rPr lang="en-US" altLang="ja-JP" sz="2700" i="1">
                            <a:latin typeface="Cambria Math" panose="02040503050406030204" pitchFamily="18" charset="0"/>
                          </a:rPr>
                        </m:ctrlPr>
                      </m:dPr>
                      <m:e>
                        <m:f>
                          <m:fPr>
                            <m:ctrlPr>
                              <a:rPr lang="en-US" altLang="ja-JP" sz="2700" i="1">
                                <a:latin typeface="Cambria Math" panose="02040503050406030204" pitchFamily="18" charset="0"/>
                              </a:rPr>
                            </m:ctrlPr>
                          </m:fPr>
                          <m:num>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𝐵</m:t>
                                </m:r>
                              </m:e>
                              <m:sub>
                                <m:r>
                                  <m:rPr>
                                    <m:sty m:val="p"/>
                                  </m:rPr>
                                  <a:rPr lang="en-US" altLang="ja-JP" sz="2700">
                                    <a:latin typeface="Cambria Math" panose="02040503050406030204" pitchFamily="18" charset="0"/>
                                  </a:rPr>
                                  <m:t>p</m:t>
                                </m:r>
                              </m:sub>
                            </m:sSub>
                          </m:num>
                          <m:den>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10</m:t>
                                </m:r>
                              </m:e>
                              <m:sup>
                                <m:r>
                                  <a:rPr lang="en-US" altLang="ja-JP" sz="2700" i="1">
                                    <a:latin typeface="Cambria Math" panose="02040503050406030204" pitchFamily="18" charset="0"/>
                                  </a:rPr>
                                  <m:t>12</m:t>
                                </m:r>
                              </m:sup>
                            </m:sSup>
                            <m:r>
                              <m:rPr>
                                <m:sty m:val="p"/>
                              </m:rPr>
                              <a:rPr lang="en-US" altLang="ja-JP" sz="2700">
                                <a:latin typeface="Cambria Math" panose="02040503050406030204" pitchFamily="18" charset="0"/>
                              </a:rPr>
                              <m:t>G</m:t>
                            </m:r>
                          </m:den>
                        </m:f>
                      </m:e>
                    </m:d>
                    <m:sSup>
                      <m:sSupPr>
                        <m:ctrlPr>
                          <a:rPr lang="en-US" altLang="ja-JP" sz="2700" i="1">
                            <a:latin typeface="Cambria Math" panose="02040503050406030204" pitchFamily="18" charset="0"/>
                          </a:rPr>
                        </m:ctrlPr>
                      </m:sSupPr>
                      <m:e>
                        <m:d>
                          <m:dPr>
                            <m:ctrlPr>
                              <a:rPr lang="en-US" altLang="ja-JP" sz="2700" i="1">
                                <a:latin typeface="Cambria Math" panose="02040503050406030204" pitchFamily="18" charset="0"/>
                              </a:rPr>
                            </m:ctrlPr>
                          </m:dPr>
                          <m:e>
                            <m:f>
                              <m:fPr>
                                <m:ctrlPr>
                                  <a:rPr lang="en-US" altLang="ja-JP" sz="2700" i="1">
                                    <a:latin typeface="Cambria Math" panose="02040503050406030204" pitchFamily="18" charset="0"/>
                                  </a:rPr>
                                </m:ctrlPr>
                              </m:fPr>
                              <m:num>
                                <m:r>
                                  <a:rPr lang="en-US" altLang="ja-JP" sz="2700" i="1">
                                    <a:latin typeface="Cambria Math" panose="02040503050406030204" pitchFamily="18" charset="0"/>
                                  </a:rPr>
                                  <m:t>𝑃</m:t>
                                </m:r>
                              </m:num>
                              <m:den>
                                <m:r>
                                  <a:rPr lang="en-US" altLang="ja-JP" sz="2700" i="1">
                                    <a:latin typeface="Cambria Math" panose="02040503050406030204" pitchFamily="18" charset="0"/>
                                  </a:rPr>
                                  <m:t>1</m:t>
                                </m:r>
                                <m:r>
                                  <m:rPr>
                                    <m:sty m:val="p"/>
                                  </m:rPr>
                                  <a:rPr lang="en-US" altLang="ja-JP" sz="2700">
                                    <a:latin typeface="Cambria Math" panose="02040503050406030204" pitchFamily="18" charset="0"/>
                                  </a:rPr>
                                  <m:t>s</m:t>
                                </m:r>
                              </m:den>
                            </m:f>
                          </m:e>
                        </m:d>
                      </m:e>
                      <m:sup>
                        <m:r>
                          <a:rPr lang="en-US" altLang="ja-JP" sz="2700" i="1">
                            <a:latin typeface="Cambria Math" panose="02040503050406030204" pitchFamily="18" charset="0"/>
                          </a:rPr>
                          <m:t>−2</m:t>
                        </m:r>
                      </m:sup>
                    </m:sSup>
                    <m:sSup>
                      <m:sSupPr>
                        <m:ctrlPr>
                          <a:rPr lang="en-US" altLang="ja-JP" sz="2700" i="1">
                            <a:latin typeface="Cambria Math" panose="02040503050406030204" pitchFamily="18" charset="0"/>
                          </a:rPr>
                        </m:ctrlPr>
                      </m:sSupPr>
                      <m:e>
                        <m:d>
                          <m:dPr>
                            <m:ctrlPr>
                              <a:rPr lang="en-US" altLang="ja-JP" sz="2700" i="1">
                                <a:latin typeface="Cambria Math" panose="02040503050406030204" pitchFamily="18" charset="0"/>
                              </a:rPr>
                            </m:ctrlPr>
                          </m:dPr>
                          <m:e>
                            <m:f>
                              <m:fPr>
                                <m:ctrlPr>
                                  <a:rPr lang="en-US" altLang="ja-JP" sz="2700" i="1">
                                    <a:latin typeface="Cambria Math" panose="02040503050406030204" pitchFamily="18" charset="0"/>
                                  </a:rPr>
                                </m:ctrlPr>
                              </m:fPr>
                              <m:num>
                                <m:r>
                                  <a:rPr lang="en-US" altLang="ja-JP" sz="2700" i="1">
                                    <a:latin typeface="Cambria Math" panose="02040503050406030204" pitchFamily="18" charset="0"/>
                                  </a:rPr>
                                  <m:t>𝑅</m:t>
                                </m:r>
                              </m:num>
                              <m:den>
                                <m:r>
                                  <a:rPr lang="en-US" altLang="ja-JP" sz="2700" i="1">
                                    <a:latin typeface="Cambria Math" panose="02040503050406030204" pitchFamily="18" charset="0"/>
                                  </a:rPr>
                                  <m:t>10</m:t>
                                </m:r>
                                <m:r>
                                  <m:rPr>
                                    <m:sty m:val="p"/>
                                  </m:rPr>
                                  <a:rPr lang="en-US" altLang="ja-JP" sz="2700">
                                    <a:latin typeface="Cambria Math" panose="02040503050406030204" pitchFamily="18" charset="0"/>
                                  </a:rPr>
                                  <m:t>km</m:t>
                                </m:r>
                              </m:den>
                            </m:f>
                          </m:e>
                        </m:d>
                      </m:e>
                      <m:sup>
                        <m:r>
                          <a:rPr lang="en-US" altLang="ja-JP" sz="2700" i="1">
                            <a:latin typeface="Cambria Math" panose="02040503050406030204" pitchFamily="18" charset="0"/>
                          </a:rPr>
                          <m:t>3</m:t>
                        </m:r>
                      </m:sup>
                    </m:sSup>
                    <m:r>
                      <m:rPr>
                        <m:sty m:val="p"/>
                      </m:rPr>
                      <a:rPr lang="en-US" altLang="ja-JP" sz="2700">
                        <a:latin typeface="Cambria Math" panose="02040503050406030204" pitchFamily="18" charset="0"/>
                      </a:rPr>
                      <m:t>eV</m:t>
                    </m:r>
                  </m:oMath>
                </a14:m>
                <a:endParaRPr kumimoji="1" lang="ja-JP" altLang="en-US" sz="27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8121189" y="7841964"/>
                <a:ext cx="8130752" cy="1211742"/>
              </a:xfrm>
              <a:prstGeom prst="rect">
                <a:avLst/>
              </a:prstGeom>
              <a:blipFill rotWithShape="0">
                <a:blip r:embed="rId5"/>
                <a:stretch>
                  <a:fillRect l="-1424" t="-4020"/>
                </a:stretch>
              </a:blipFill>
            </p:spPr>
            <p:txBody>
              <a:bodyPr/>
              <a:lstStyle/>
              <a:p>
                <a:r>
                  <a:rPr lang="ja-JP" altLang="en-US">
                    <a:noFill/>
                  </a:rPr>
                  <a:t> </a:t>
                </a:r>
              </a:p>
            </p:txBody>
          </p:sp>
        </mc:Fallback>
      </mc:AlternateContent>
      <p:sp>
        <p:nvSpPr>
          <p:cNvPr id="6" name="テキスト ボックス 5"/>
          <p:cNvSpPr txBox="1"/>
          <p:nvPr/>
        </p:nvSpPr>
        <p:spPr>
          <a:xfrm>
            <a:off x="8182032" y="6212804"/>
            <a:ext cx="9308959" cy="954107"/>
          </a:xfrm>
          <a:prstGeom prst="rect">
            <a:avLst/>
          </a:prstGeom>
          <a:noFill/>
        </p:spPr>
        <p:txBody>
          <a:bodyPr wrap="none" rtlCol="0">
            <a:spAutoFit/>
          </a:bodyPr>
          <a:lstStyle/>
          <a:p>
            <a:r>
              <a:rPr kumimoji="1" lang="ja-JP" altLang="en-US" sz="2800" dirty="0" smtClean="0"/>
              <a:t>どこかで理想磁気流体近似が破れ、平行電場が生まれると、</a:t>
            </a:r>
            <a:endParaRPr kumimoji="1" lang="en-US" altLang="ja-JP" sz="2800" dirty="0" smtClean="0"/>
          </a:p>
          <a:p>
            <a:r>
              <a:rPr kumimoji="1" lang="ja-JP" altLang="en-US" sz="2800" dirty="0"/>
              <a:t>上記</a:t>
            </a:r>
            <a:r>
              <a:rPr kumimoji="1" lang="ja-JP" altLang="en-US" sz="2800" dirty="0" smtClean="0"/>
              <a:t>程度の電位差を磁力線に沿って解放できる。</a:t>
            </a:r>
          </a:p>
        </p:txBody>
      </p:sp>
    </p:spTree>
    <p:extLst>
      <p:ext uri="{BB962C8B-B14F-4D97-AF65-F5344CB8AC3E}">
        <p14:creationId xmlns:p14="http://schemas.microsoft.com/office/powerpoint/2010/main" val="11317280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パルサー磁気</a:t>
            </a:r>
            <a:r>
              <a:rPr lang="ja-JP" altLang="en-US" dirty="0"/>
              <a:t>圏</a:t>
            </a:r>
            <a:endParaRPr kumimoji="1" lang="ja-JP" altLang="en-US" dirty="0"/>
          </a:p>
        </p:txBody>
      </p:sp>
      <p:pic>
        <p:nvPicPr>
          <p:cNvPr id="3" name="図 2"/>
          <p:cNvPicPr>
            <a:picLocks noChangeAspect="1"/>
          </p:cNvPicPr>
          <p:nvPr/>
        </p:nvPicPr>
        <p:blipFill>
          <a:blip r:embed="rId2"/>
          <a:stretch>
            <a:fillRect/>
          </a:stretch>
        </p:blipFill>
        <p:spPr>
          <a:xfrm>
            <a:off x="766710" y="1698730"/>
            <a:ext cx="6520820" cy="6313153"/>
          </a:xfrm>
          <a:prstGeom prst="rect">
            <a:avLst/>
          </a:prstGeom>
        </p:spPr>
      </p:pic>
      <p:sp>
        <p:nvSpPr>
          <p:cNvPr id="4" name="テキスト ボックス 3"/>
          <p:cNvSpPr txBox="1"/>
          <p:nvPr/>
        </p:nvSpPr>
        <p:spPr>
          <a:xfrm>
            <a:off x="766710" y="8167166"/>
            <a:ext cx="7936788" cy="1754326"/>
          </a:xfrm>
          <a:prstGeom prst="rect">
            <a:avLst/>
          </a:prstGeom>
          <a:noFill/>
        </p:spPr>
        <p:txBody>
          <a:bodyPr wrap="none" rtlCol="0">
            <a:spAutoFit/>
          </a:bodyPr>
          <a:lstStyle/>
          <a:p>
            <a:r>
              <a:rPr kumimoji="1" lang="ja-JP" altLang="en-US" sz="2700" dirty="0"/>
              <a:t>強力な電位差で、星表面から電荷が引きずり出され、</a:t>
            </a:r>
            <a:endParaRPr kumimoji="1" lang="en-US" altLang="ja-JP" sz="2700" dirty="0"/>
          </a:p>
          <a:p>
            <a:r>
              <a:rPr lang="ja-JP" altLang="en-US" sz="2700" dirty="0"/>
              <a:t>加速した電子がガンマ線を放ち、そこから</a:t>
            </a:r>
            <a:endParaRPr lang="en-US" altLang="ja-JP" sz="2700" dirty="0"/>
          </a:p>
          <a:p>
            <a:r>
              <a:rPr kumimoji="1" lang="ja-JP" altLang="en-US" sz="2700" dirty="0"/>
              <a:t>二次的に電子・陽電子が生まれる。</a:t>
            </a:r>
            <a:endParaRPr kumimoji="1" lang="en-US" altLang="ja-JP" sz="2700" dirty="0"/>
          </a:p>
          <a:p>
            <a:r>
              <a:rPr lang="ja-JP" altLang="en-US" sz="2700" dirty="0"/>
              <a:t>磁気圏はプラズマで満たされる。</a:t>
            </a:r>
            <a:endParaRPr kumimoji="1" lang="ja-JP" altLang="en-US" sz="2700" dirty="0"/>
          </a:p>
        </p:txBody>
      </p:sp>
      <mc:AlternateContent xmlns:mc="http://schemas.openxmlformats.org/markup-compatibility/2006" xmlns:a14="http://schemas.microsoft.com/office/drawing/2010/main">
        <mc:Choice Requires="a14">
          <p:sp>
            <p:nvSpPr>
              <p:cNvPr id="8" name="テキスト ボックス 7"/>
              <p:cNvSpPr txBox="1"/>
              <p:nvPr/>
            </p:nvSpPr>
            <p:spPr>
              <a:xfrm>
                <a:off x="9320550" y="7478012"/>
                <a:ext cx="3746538" cy="2169825"/>
              </a:xfrm>
              <a:prstGeom prst="rect">
                <a:avLst/>
              </a:prstGeom>
              <a:noFill/>
            </p:spPr>
            <p:txBody>
              <a:bodyPr wrap="none" rtlCol="0">
                <a:spAutoFit/>
              </a:bodyPr>
              <a:lstStyle/>
              <a:p>
                <a:r>
                  <a:rPr kumimoji="1" lang="en-US" altLang="ja-JP" sz="2700" dirty="0"/>
                  <a:t>Magnetic Pair </a:t>
                </a:r>
                <a:r>
                  <a:rPr kumimoji="1" lang="en-US" altLang="ja-JP" sz="2700" dirty="0" err="1"/>
                  <a:t>Cration</a:t>
                </a:r>
                <a:endParaRPr kumimoji="1" lang="en-US" altLang="ja-JP" sz="2700" dirty="0"/>
              </a:p>
              <a:p>
                <a:r>
                  <a:rPr lang="en-US" altLang="ja-JP" sz="2700" dirty="0"/>
                  <a:t>    </a:t>
                </a:r>
                <a14:m>
                  <m:oMath xmlns:m="http://schemas.openxmlformats.org/officeDocument/2006/math">
                    <m:r>
                      <a:rPr lang="en-US" altLang="ja-JP" sz="2700" i="1">
                        <a:latin typeface="Cambria Math" panose="02040503050406030204" pitchFamily="18" charset="0"/>
                      </a:rPr>
                      <m:t>𝛾</m:t>
                    </m:r>
                    <m:r>
                      <a:rPr lang="en-US" altLang="ja-JP" sz="2700" i="1">
                        <a:latin typeface="Cambria Math" panose="02040503050406030204" pitchFamily="18" charset="0"/>
                      </a:rPr>
                      <m:t>+</m:t>
                    </m:r>
                    <m:r>
                      <a:rPr lang="en-US" altLang="ja-JP" sz="2700" i="1">
                        <a:latin typeface="Cambria Math" panose="02040503050406030204" pitchFamily="18" charset="0"/>
                      </a:rPr>
                      <m:t>𝐵</m:t>
                    </m:r>
                    <m:r>
                      <a:rPr lang="en-US" altLang="ja-JP" sz="2700" i="1">
                        <a:latin typeface="Cambria Math" panose="02040503050406030204" pitchFamily="18" charset="0"/>
                      </a:rPr>
                      <m:t>→</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𝑒</m:t>
                        </m:r>
                      </m:e>
                      <m:sup>
                        <m:r>
                          <a:rPr lang="en-US" altLang="ja-JP" sz="2700" i="1">
                            <a:latin typeface="Cambria Math" panose="02040503050406030204" pitchFamily="18" charset="0"/>
                          </a:rPr>
                          <m:t>−</m:t>
                        </m:r>
                      </m:sup>
                    </m:sSup>
                    <m:r>
                      <a:rPr lang="en-US" altLang="ja-JP" sz="2700" i="1">
                        <a:latin typeface="Cambria Math" panose="02040503050406030204" pitchFamily="18" charset="0"/>
                      </a:rPr>
                      <m:t>+</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𝑒</m:t>
                        </m:r>
                      </m:e>
                      <m:sup>
                        <m:r>
                          <a:rPr lang="en-US" altLang="ja-JP" sz="2700" i="1">
                            <a:latin typeface="Cambria Math" panose="02040503050406030204" pitchFamily="18" charset="0"/>
                          </a:rPr>
                          <m:t>+</m:t>
                        </m:r>
                      </m:sup>
                    </m:sSup>
                  </m:oMath>
                </a14:m>
                <a:endParaRPr kumimoji="1" lang="en-US" altLang="ja-JP" sz="2700" dirty="0"/>
              </a:p>
              <a:p>
                <a:endParaRPr lang="en-US" altLang="ja-JP" sz="2700" dirty="0" smtClean="0"/>
              </a:p>
              <a:p>
                <a:r>
                  <a:rPr lang="en-US" altLang="ja-JP" sz="2700" dirty="0" smtClean="0"/>
                  <a:t>Photon-photon</a:t>
                </a:r>
                <a:endParaRPr lang="en-US" altLang="ja-JP" sz="2700" dirty="0"/>
              </a:p>
              <a:p>
                <a:pPr/>
                <a14:m>
                  <m:oMathPara xmlns:m="http://schemas.openxmlformats.org/officeDocument/2006/math">
                    <m:oMathParaPr>
                      <m:jc m:val="centerGroup"/>
                    </m:oMathParaPr>
                    <m:oMath xmlns:m="http://schemas.openxmlformats.org/officeDocument/2006/math">
                      <m:r>
                        <a:rPr lang="en-US" altLang="ja-JP" sz="2700" i="1">
                          <a:latin typeface="Cambria Math" panose="02040503050406030204" pitchFamily="18" charset="0"/>
                        </a:rPr>
                        <m:t>𝛾</m:t>
                      </m:r>
                      <m:r>
                        <a:rPr lang="en-US" altLang="ja-JP" sz="2700" i="1">
                          <a:latin typeface="Cambria Math" panose="02040503050406030204" pitchFamily="18" charset="0"/>
                        </a:rPr>
                        <m:t>+</m:t>
                      </m:r>
                      <m:r>
                        <a:rPr lang="en-US" altLang="ja-JP" sz="2700" i="1">
                          <a:latin typeface="Cambria Math" panose="02040503050406030204" pitchFamily="18" charset="0"/>
                        </a:rPr>
                        <m:t>𝛾</m:t>
                      </m:r>
                      <m:r>
                        <a:rPr lang="en-US" altLang="ja-JP" sz="2700" i="1">
                          <a:latin typeface="Cambria Math" panose="02040503050406030204" pitchFamily="18" charset="0"/>
                        </a:rPr>
                        <m:t>→</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𝑒</m:t>
                          </m:r>
                        </m:e>
                        <m:sup>
                          <m:r>
                            <a:rPr lang="en-US" altLang="ja-JP" sz="2700" i="1">
                              <a:latin typeface="Cambria Math" panose="02040503050406030204" pitchFamily="18" charset="0"/>
                            </a:rPr>
                            <m:t>−</m:t>
                          </m:r>
                        </m:sup>
                      </m:sSup>
                      <m:r>
                        <a:rPr lang="en-US" altLang="ja-JP" sz="2700" i="1">
                          <a:latin typeface="Cambria Math" panose="02040503050406030204" pitchFamily="18" charset="0"/>
                        </a:rPr>
                        <m:t>+</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𝑒</m:t>
                          </m:r>
                        </m:e>
                        <m:sup>
                          <m:r>
                            <a:rPr lang="en-US" altLang="ja-JP" sz="2700" i="1">
                              <a:latin typeface="Cambria Math" panose="02040503050406030204" pitchFamily="18" charset="0"/>
                            </a:rPr>
                            <m:t>+</m:t>
                          </m:r>
                        </m:sup>
                      </m:sSup>
                    </m:oMath>
                  </m:oMathPara>
                </a14:m>
                <a:endParaRPr kumimoji="1" lang="ja-JP" altLang="en-US" sz="27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9320550" y="7478012"/>
                <a:ext cx="3746538" cy="2169825"/>
              </a:xfrm>
              <a:prstGeom prst="rect">
                <a:avLst/>
              </a:prstGeom>
              <a:blipFill rotWithShape="0">
                <a:blip r:embed="rId3"/>
                <a:stretch>
                  <a:fillRect l="-3089" t="-2528" r="-1789"/>
                </a:stretch>
              </a:blipFill>
            </p:spPr>
            <p:txBody>
              <a:bodyPr/>
              <a:lstStyle/>
              <a:p>
                <a:r>
                  <a:rPr lang="ja-JP" altLang="en-US">
                    <a:noFill/>
                  </a:rPr>
                  <a:t> </a:t>
                </a:r>
              </a:p>
            </p:txBody>
          </p:sp>
        </mc:Fallback>
      </mc:AlternateContent>
      <p:sp>
        <p:nvSpPr>
          <p:cNvPr id="10" name="フリーフォーム 9"/>
          <p:cNvSpPr/>
          <p:nvPr/>
        </p:nvSpPr>
        <p:spPr bwMode="auto">
          <a:xfrm>
            <a:off x="8611999" y="1393243"/>
            <a:ext cx="3439899" cy="6856942"/>
          </a:xfrm>
          <a:custGeom>
            <a:avLst/>
            <a:gdLst>
              <a:gd name="connsiteX0" fmla="*/ 0 w 2293620"/>
              <a:gd name="connsiteY0" fmla="*/ 4572000 h 4572000"/>
              <a:gd name="connsiteX1" fmla="*/ 472440 w 2293620"/>
              <a:gd name="connsiteY1" fmla="*/ 1965960 h 4572000"/>
              <a:gd name="connsiteX2" fmla="*/ 2293620 w 2293620"/>
              <a:gd name="connsiteY2" fmla="*/ 0 h 4572000"/>
            </a:gdLst>
            <a:ahLst/>
            <a:cxnLst>
              <a:cxn ang="0">
                <a:pos x="connsiteX0" y="connsiteY0"/>
              </a:cxn>
              <a:cxn ang="0">
                <a:pos x="connsiteX1" y="connsiteY1"/>
              </a:cxn>
              <a:cxn ang="0">
                <a:pos x="connsiteX2" y="connsiteY2"/>
              </a:cxn>
            </a:cxnLst>
            <a:rect l="l" t="t" r="r" b="b"/>
            <a:pathLst>
              <a:path w="2293620" h="4572000">
                <a:moveTo>
                  <a:pt x="0" y="4572000"/>
                </a:moveTo>
                <a:cubicBezTo>
                  <a:pt x="45085" y="3649980"/>
                  <a:pt x="90170" y="2727960"/>
                  <a:pt x="472440" y="1965960"/>
                </a:cubicBezTo>
                <a:cubicBezTo>
                  <a:pt x="854710" y="1203960"/>
                  <a:pt x="1574165" y="601980"/>
                  <a:pt x="2293620" y="0"/>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cxnSp>
        <p:nvCxnSpPr>
          <p:cNvPr id="11" name="直線矢印コネクタ 10"/>
          <p:cNvCxnSpPr>
            <a:endCxn id="10" idx="1"/>
          </p:cNvCxnSpPr>
          <p:nvPr/>
        </p:nvCxnSpPr>
        <p:spPr bwMode="auto">
          <a:xfrm flipH="1" flipV="1">
            <a:off x="9320550" y="4341729"/>
            <a:ext cx="2960795" cy="1645078"/>
          </a:xfrm>
          <a:prstGeom prst="straightConnector1">
            <a:avLst/>
          </a:prstGeom>
          <a:solidFill>
            <a:schemeClr val="accent1"/>
          </a:solidFill>
          <a:ln w="9525" cap="flat" cmpd="sng" algn="ctr">
            <a:solidFill>
              <a:schemeClr val="tx1"/>
            </a:solidFill>
            <a:prstDash val="lg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2" name="テキスト ボックス 11"/>
              <p:cNvSpPr txBox="1"/>
              <p:nvPr/>
            </p:nvSpPr>
            <p:spPr>
              <a:xfrm>
                <a:off x="10229434" y="4474873"/>
                <a:ext cx="3415166" cy="507831"/>
              </a:xfrm>
              <a:prstGeom prst="rect">
                <a:avLst/>
              </a:prstGeom>
              <a:noFill/>
            </p:spPr>
            <p:txBody>
              <a:bodyPr wrap="none" rtlCol="0">
                <a:spAutoFit/>
              </a:bodyPr>
              <a:lstStyle/>
              <a:p>
                <a:r>
                  <a:rPr kumimoji="1" lang="en-US" altLang="ja-JP" sz="2700" dirty="0"/>
                  <a:t>Curvature radius </a:t>
                </a:r>
                <a14:m>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𝑅</m:t>
                        </m:r>
                      </m:e>
                      <m:sub>
                        <m:r>
                          <m:rPr>
                            <m:sty m:val="p"/>
                          </m:rPr>
                          <a:rPr kumimoji="1" lang="en-US" altLang="ja-JP" sz="2700">
                            <a:latin typeface="Cambria Math" panose="02040503050406030204" pitchFamily="18" charset="0"/>
                          </a:rPr>
                          <m:t>c</m:t>
                        </m:r>
                      </m:sub>
                    </m:sSub>
                  </m:oMath>
                </a14:m>
                <a:endParaRPr kumimoji="1" lang="ja-JP" altLang="en-US" sz="2700"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10229434" y="4474873"/>
                <a:ext cx="3415166" cy="507831"/>
              </a:xfrm>
              <a:prstGeom prst="rect">
                <a:avLst/>
              </a:prstGeom>
              <a:blipFill rotWithShape="0">
                <a:blip r:embed="rId4"/>
                <a:stretch>
                  <a:fillRect l="-3393" t="-13253" b="-30120"/>
                </a:stretch>
              </a:blipFill>
            </p:spPr>
            <p:txBody>
              <a:bodyPr/>
              <a:lstStyle/>
              <a:p>
                <a:r>
                  <a:rPr lang="ja-JP" altLang="en-US">
                    <a:noFill/>
                  </a:rPr>
                  <a:t> </a:t>
                </a:r>
              </a:p>
            </p:txBody>
          </p:sp>
        </mc:Fallback>
      </mc:AlternateContent>
      <p:cxnSp>
        <p:nvCxnSpPr>
          <p:cNvPr id="13" name="直線矢印コネクタ 12"/>
          <p:cNvCxnSpPr>
            <a:stCxn id="10" idx="1"/>
          </p:cNvCxnSpPr>
          <p:nvPr/>
        </p:nvCxnSpPr>
        <p:spPr bwMode="auto">
          <a:xfrm flipV="1">
            <a:off x="9320550" y="1127017"/>
            <a:ext cx="1934839" cy="3214712"/>
          </a:xfrm>
          <a:prstGeom prst="straightConnector1">
            <a:avLst/>
          </a:prstGeom>
          <a:solidFill>
            <a:schemeClr val="accent1"/>
          </a:solidFill>
          <a:ln w="254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テキスト ボックス 13"/>
          <p:cNvSpPr txBox="1"/>
          <p:nvPr/>
        </p:nvSpPr>
        <p:spPr>
          <a:xfrm>
            <a:off x="8946025" y="1562483"/>
            <a:ext cx="1519968" cy="507831"/>
          </a:xfrm>
          <a:prstGeom prst="rect">
            <a:avLst/>
          </a:prstGeom>
          <a:noFill/>
        </p:spPr>
        <p:txBody>
          <a:bodyPr wrap="none" rtlCol="0">
            <a:spAutoFit/>
          </a:bodyPr>
          <a:lstStyle/>
          <a:p>
            <a:r>
              <a:rPr kumimoji="1" lang="en-US" altLang="ja-JP" sz="2700" dirty="0">
                <a:solidFill>
                  <a:srgbClr val="FFC000"/>
                </a:solidFill>
              </a:rPr>
              <a:t>Photons</a:t>
            </a:r>
            <a:endParaRPr kumimoji="1" lang="ja-JP" altLang="en-US" sz="2700" dirty="0">
              <a:solidFill>
                <a:srgbClr val="FFC000"/>
              </a:solidFill>
            </a:endParaRPr>
          </a:p>
        </p:txBody>
      </p:sp>
      <mc:AlternateContent xmlns:mc="http://schemas.openxmlformats.org/markup-compatibility/2006" xmlns:a14="http://schemas.microsoft.com/office/drawing/2010/main">
        <mc:Choice Requires="a14">
          <p:sp>
            <p:nvSpPr>
              <p:cNvPr id="15" name="テキスト ボックス 14"/>
              <p:cNvSpPr txBox="1"/>
              <p:nvPr/>
            </p:nvSpPr>
            <p:spPr>
              <a:xfrm>
                <a:off x="10726699" y="2455464"/>
                <a:ext cx="7561301" cy="9292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𝐸</m:t>
                          </m:r>
                        </m:e>
                        <m:sub>
                          <m:r>
                            <m:rPr>
                              <m:sty m:val="p"/>
                            </m:rPr>
                            <a:rPr kumimoji="1" lang="en-US" altLang="ja-JP" sz="2700">
                              <a:latin typeface="Cambria Math" panose="02040503050406030204" pitchFamily="18" charset="0"/>
                            </a:rPr>
                            <m:t>typ</m:t>
                          </m:r>
                        </m:sub>
                      </m:sSub>
                      <m:r>
                        <a:rPr kumimoji="1" lang="en-US" altLang="ja-JP" sz="2700" i="1">
                          <a:latin typeface="Cambria Math" panose="02040503050406030204" pitchFamily="18" charset="0"/>
                        </a:rPr>
                        <m:t>≃ℏ</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𝜔</m:t>
                          </m:r>
                        </m:e>
                        <m:sub>
                          <m:r>
                            <m:rPr>
                              <m:sty m:val="p"/>
                            </m:rPr>
                            <a:rPr kumimoji="1" lang="en-US" altLang="ja-JP" sz="2700">
                              <a:latin typeface="Cambria Math" panose="02040503050406030204" pitchFamily="18" charset="0"/>
                            </a:rPr>
                            <m:t>c</m:t>
                          </m:r>
                        </m:sub>
                      </m:sSub>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𝛾</m:t>
                          </m:r>
                        </m:e>
                        <m:sup>
                          <m:r>
                            <a:rPr kumimoji="1" lang="en-US" altLang="ja-JP" sz="2700" i="1">
                              <a:latin typeface="Cambria Math" panose="02040503050406030204" pitchFamily="18" charset="0"/>
                            </a:rPr>
                            <m:t>3</m:t>
                          </m:r>
                        </m:sup>
                      </m:sSup>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ℏ</m:t>
                          </m:r>
                          <m:r>
                            <a:rPr kumimoji="1" lang="en-US" altLang="ja-JP" sz="2700" i="1">
                              <a:latin typeface="Cambria Math" panose="02040503050406030204" pitchFamily="18" charset="0"/>
                            </a:rPr>
                            <m:t>𝑐</m:t>
                          </m:r>
                        </m:num>
                        <m:den>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𝑅</m:t>
                              </m:r>
                            </m:e>
                            <m:sub>
                              <m:r>
                                <m:rPr>
                                  <m:sty m:val="p"/>
                                </m:rPr>
                                <a:rPr lang="en-US" altLang="ja-JP" sz="2700">
                                  <a:latin typeface="Cambria Math" panose="02040503050406030204" pitchFamily="18" charset="0"/>
                                </a:rPr>
                                <m:t>c</m:t>
                              </m:r>
                            </m:sub>
                          </m:sSub>
                        </m:den>
                      </m:f>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𝛾</m:t>
                          </m:r>
                        </m:e>
                        <m:sup>
                          <m:r>
                            <a:rPr kumimoji="1" lang="en-US" altLang="ja-JP" sz="2700" i="1">
                              <a:latin typeface="Cambria Math" panose="02040503050406030204" pitchFamily="18" charset="0"/>
                            </a:rPr>
                            <m:t>3</m:t>
                          </m:r>
                        </m:sup>
                      </m:sSup>
                      <m:r>
                        <a:rPr kumimoji="1" lang="en-US" altLang="ja-JP" sz="2700" i="1">
                          <a:latin typeface="Cambria Math" panose="02040503050406030204" pitchFamily="18" charset="0"/>
                        </a:rPr>
                        <m:t>≃2</m:t>
                      </m:r>
                      <m:sSup>
                        <m:sSupPr>
                          <m:ctrlPr>
                            <a:rPr kumimoji="1" lang="en-US" altLang="ja-JP" sz="2700" i="1">
                              <a:latin typeface="Cambria Math" panose="02040503050406030204" pitchFamily="18" charset="0"/>
                            </a:rPr>
                          </m:ctrlPr>
                        </m:sSupPr>
                        <m:e>
                          <m:d>
                            <m:dPr>
                              <m:ctrlPr>
                                <a:rPr kumimoji="1" lang="en-US" altLang="ja-JP" sz="2700" i="1">
                                  <a:latin typeface="Cambria Math" panose="02040503050406030204" pitchFamily="18" charset="0"/>
                                </a:rPr>
                              </m:ctrlPr>
                            </m:dPr>
                            <m:e>
                              <m:f>
                                <m:fPr>
                                  <m:ctrlPr>
                                    <a:rPr kumimoji="1" lang="en-US" altLang="ja-JP" sz="2700" i="1">
                                      <a:latin typeface="Cambria Math" panose="02040503050406030204" pitchFamily="18" charset="0"/>
                                    </a:rPr>
                                  </m:ctrlPr>
                                </m:fPr>
                                <m:num>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𝑅</m:t>
                                      </m:r>
                                    </m:e>
                                    <m:sub>
                                      <m:r>
                                        <m:rPr>
                                          <m:sty m:val="p"/>
                                        </m:rPr>
                                        <a:rPr lang="en-US" altLang="ja-JP" sz="2700">
                                          <a:latin typeface="Cambria Math" panose="02040503050406030204" pitchFamily="18" charset="0"/>
                                        </a:rPr>
                                        <m:t>c</m:t>
                                      </m:r>
                                    </m:sub>
                                  </m:sSub>
                                </m:num>
                                <m:den>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10</m:t>
                                      </m:r>
                                    </m:e>
                                    <m:sup>
                                      <m:r>
                                        <a:rPr kumimoji="1" lang="en-US" altLang="ja-JP" sz="2700" i="1">
                                          <a:latin typeface="Cambria Math" panose="02040503050406030204" pitchFamily="18" charset="0"/>
                                        </a:rPr>
                                        <m:t>7</m:t>
                                      </m:r>
                                    </m:sup>
                                  </m:sSup>
                                  <m:r>
                                    <m:rPr>
                                      <m:sty m:val="p"/>
                                    </m:rPr>
                                    <a:rPr kumimoji="1" lang="en-US" altLang="ja-JP" sz="2700">
                                      <a:latin typeface="Cambria Math" panose="02040503050406030204" pitchFamily="18" charset="0"/>
                                    </a:rPr>
                                    <m:t>cm</m:t>
                                  </m:r>
                                </m:den>
                              </m:f>
                            </m:e>
                          </m:d>
                        </m:e>
                        <m:sup>
                          <m:r>
                            <a:rPr kumimoji="1" lang="en-US" altLang="ja-JP" sz="2700" i="1">
                              <a:latin typeface="Cambria Math" panose="02040503050406030204" pitchFamily="18" charset="0"/>
                            </a:rPr>
                            <m:t>−1</m:t>
                          </m:r>
                        </m:sup>
                      </m:sSup>
                      <m:sSup>
                        <m:sSupPr>
                          <m:ctrlPr>
                            <a:rPr kumimoji="1" lang="en-US" altLang="ja-JP" sz="2700" i="1">
                              <a:latin typeface="Cambria Math" panose="02040503050406030204" pitchFamily="18" charset="0"/>
                            </a:rPr>
                          </m:ctrlPr>
                        </m:sSupPr>
                        <m:e>
                          <m:d>
                            <m:dPr>
                              <m:ctrlPr>
                                <a:rPr kumimoji="1" lang="en-US" altLang="ja-JP" sz="2700" i="1">
                                  <a:latin typeface="Cambria Math" panose="02040503050406030204" pitchFamily="18" charset="0"/>
                                </a:rPr>
                              </m:ctrlPr>
                            </m:dPr>
                            <m:e>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𝛾</m:t>
                                  </m:r>
                                </m:num>
                                <m:den>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10</m:t>
                                      </m:r>
                                    </m:e>
                                    <m:sup>
                                      <m:r>
                                        <a:rPr kumimoji="1" lang="en-US" altLang="ja-JP" sz="2700" i="1">
                                          <a:latin typeface="Cambria Math" panose="02040503050406030204" pitchFamily="18" charset="0"/>
                                        </a:rPr>
                                        <m:t>6</m:t>
                                      </m:r>
                                    </m:sup>
                                  </m:sSup>
                                </m:den>
                              </m:f>
                            </m:e>
                          </m:d>
                        </m:e>
                        <m:sup>
                          <m:r>
                            <a:rPr kumimoji="1" lang="en-US" altLang="ja-JP" sz="2700" i="1">
                              <a:latin typeface="Cambria Math" panose="02040503050406030204" pitchFamily="18" charset="0"/>
                            </a:rPr>
                            <m:t>3</m:t>
                          </m:r>
                        </m:sup>
                      </m:sSup>
                      <m:r>
                        <m:rPr>
                          <m:sty m:val="p"/>
                        </m:rPr>
                        <a:rPr kumimoji="1" lang="en-US" altLang="ja-JP" sz="2700">
                          <a:latin typeface="Cambria Math" panose="02040503050406030204" pitchFamily="18" charset="0"/>
                        </a:rPr>
                        <m:t>MeV</m:t>
                      </m:r>
                    </m:oMath>
                  </m:oMathPara>
                </a14:m>
                <a:endParaRPr kumimoji="1" lang="ja-JP" altLang="en-US" sz="2700" dirty="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10726699" y="2455464"/>
                <a:ext cx="7561301" cy="929229"/>
              </a:xfrm>
              <a:prstGeom prst="rect">
                <a:avLst/>
              </a:prstGeom>
              <a:blipFill rotWithShape="0">
                <a:blip r:embed="rId5"/>
                <a:stretch>
                  <a:fillRect/>
                </a:stretch>
              </a:blipFill>
            </p:spPr>
            <p:txBody>
              <a:bodyPr/>
              <a:lstStyle/>
              <a:p>
                <a:r>
                  <a:rPr lang="ja-JP" altLang="en-US">
                    <a:noFill/>
                  </a:rPr>
                  <a:t> </a:t>
                </a:r>
              </a:p>
            </p:txBody>
          </p:sp>
        </mc:Fallback>
      </mc:AlternateContent>
      <p:sp>
        <p:nvSpPr>
          <p:cNvPr id="6" name="テキスト ボックス 5"/>
          <p:cNvSpPr txBox="1"/>
          <p:nvPr/>
        </p:nvSpPr>
        <p:spPr>
          <a:xfrm>
            <a:off x="12630371" y="1890950"/>
            <a:ext cx="5004896" cy="584775"/>
          </a:xfrm>
          <a:prstGeom prst="rect">
            <a:avLst/>
          </a:prstGeom>
          <a:noFill/>
        </p:spPr>
        <p:txBody>
          <a:bodyPr wrap="none" rtlCol="0">
            <a:spAutoFit/>
          </a:bodyPr>
          <a:lstStyle/>
          <a:p>
            <a:r>
              <a:rPr kumimoji="1" lang="ja-JP" altLang="en-US" sz="3200" dirty="0" smtClean="0"/>
              <a:t>シンクロトロン放射と同様に</a:t>
            </a:r>
          </a:p>
        </p:txBody>
      </p:sp>
      <mc:AlternateContent xmlns:mc="http://schemas.openxmlformats.org/markup-compatibility/2006" xmlns:a14="http://schemas.microsoft.com/office/drawing/2010/main">
        <mc:Choice Requires="a14">
          <p:sp>
            <p:nvSpPr>
              <p:cNvPr id="17" name="テキスト ボックス 16"/>
              <p:cNvSpPr txBox="1"/>
              <p:nvPr/>
            </p:nvSpPr>
            <p:spPr>
              <a:xfrm>
                <a:off x="15097589" y="4234218"/>
                <a:ext cx="2342884" cy="8339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𝑑𝐸</m:t>
                          </m:r>
                        </m:num>
                        <m:den>
                          <m:r>
                            <a:rPr kumimoji="1" lang="en-US" altLang="ja-JP" sz="2700" i="1">
                              <a:latin typeface="Cambria Math" panose="02040503050406030204" pitchFamily="18" charset="0"/>
                            </a:rPr>
                            <m:t>𝑑𝑡</m:t>
                          </m:r>
                        </m:den>
                      </m:f>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2</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𝑒</m:t>
                              </m:r>
                            </m:e>
                            <m:sup>
                              <m:r>
                                <a:rPr kumimoji="1" lang="en-US" altLang="ja-JP" sz="2700" i="1">
                                  <a:latin typeface="Cambria Math" panose="02040503050406030204" pitchFamily="18" charset="0"/>
                                </a:rPr>
                                <m:t>2</m:t>
                              </m:r>
                            </m:sup>
                          </m:sSup>
                        </m:num>
                        <m:den>
                          <m:r>
                            <a:rPr kumimoji="1" lang="en-US" altLang="ja-JP" sz="2700" i="1">
                              <a:latin typeface="Cambria Math" panose="02040503050406030204" pitchFamily="18" charset="0"/>
                            </a:rPr>
                            <m:t>3</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𝑐</m:t>
                              </m:r>
                            </m:e>
                            <m:sup>
                              <m:r>
                                <a:rPr kumimoji="1" lang="en-US" altLang="ja-JP" sz="2700" i="1">
                                  <a:latin typeface="Cambria Math" panose="02040503050406030204" pitchFamily="18" charset="0"/>
                                </a:rPr>
                                <m:t>3</m:t>
                              </m:r>
                            </m:sup>
                          </m:sSup>
                        </m:den>
                      </m:f>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𝛾</m:t>
                          </m:r>
                        </m:e>
                        <m:sup>
                          <m:r>
                            <a:rPr kumimoji="1" lang="en-US" altLang="ja-JP" sz="2700" i="1">
                              <a:latin typeface="Cambria Math" panose="02040503050406030204" pitchFamily="18" charset="0"/>
                            </a:rPr>
                            <m:t>4</m:t>
                          </m:r>
                        </m:sup>
                      </m:sSup>
                      <m:sSubSup>
                        <m:sSubSupPr>
                          <m:ctrlPr>
                            <a:rPr kumimoji="1" lang="en-US" altLang="ja-JP" sz="2700" i="1">
                              <a:latin typeface="Cambria Math" panose="02040503050406030204" pitchFamily="18" charset="0"/>
                            </a:rPr>
                          </m:ctrlPr>
                        </m:sSubSupPr>
                        <m:e>
                          <m:r>
                            <a:rPr kumimoji="1" lang="en-US" altLang="ja-JP" sz="2700" i="1">
                              <a:latin typeface="Cambria Math" panose="02040503050406030204" pitchFamily="18" charset="0"/>
                            </a:rPr>
                            <m:t>𝑎</m:t>
                          </m:r>
                        </m:e>
                        <m:sub>
                          <m:r>
                            <a:rPr kumimoji="1" lang="en-US" altLang="ja-JP" sz="2700" i="1">
                              <a:latin typeface="Cambria Math" panose="02040503050406030204" pitchFamily="18" charset="0"/>
                            </a:rPr>
                            <m:t>⊥</m:t>
                          </m:r>
                        </m:sub>
                        <m:sup>
                          <m:r>
                            <a:rPr kumimoji="1" lang="en-US" altLang="ja-JP" sz="2700" i="1">
                              <a:latin typeface="Cambria Math" panose="02040503050406030204" pitchFamily="18" charset="0"/>
                            </a:rPr>
                            <m:t>2</m:t>
                          </m:r>
                        </m:sup>
                      </m:sSubSup>
                    </m:oMath>
                  </m:oMathPara>
                </a14:m>
                <a:endParaRPr kumimoji="1" lang="ja-JP" altLang="en-US" sz="2700" dirty="0"/>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15097589" y="4234218"/>
                <a:ext cx="2342884" cy="833946"/>
              </a:xfrm>
              <a:prstGeom prst="rect">
                <a:avLst/>
              </a:prstGeom>
              <a:blipFill rotWithShape="0">
                <a:blip r:embed="rId6"/>
                <a:stretch>
                  <a:fillRect/>
                </a:stretch>
              </a:blipFill>
            </p:spPr>
            <p:txBody>
              <a:bodyPr/>
              <a:lstStyle/>
              <a:p>
                <a:r>
                  <a:rPr lang="ja-JP" altLang="en-US">
                    <a:noFill/>
                  </a:rPr>
                  <a:t> </a:t>
                </a:r>
              </a:p>
            </p:txBody>
          </p:sp>
        </mc:Fallback>
      </mc:AlternateContent>
      <p:sp>
        <p:nvSpPr>
          <p:cNvPr id="18" name="テキスト ボックス 17"/>
          <p:cNvSpPr txBox="1"/>
          <p:nvPr/>
        </p:nvSpPr>
        <p:spPr>
          <a:xfrm>
            <a:off x="13339088" y="3624539"/>
            <a:ext cx="3432350" cy="507831"/>
          </a:xfrm>
          <a:prstGeom prst="rect">
            <a:avLst/>
          </a:prstGeom>
          <a:noFill/>
        </p:spPr>
        <p:txBody>
          <a:bodyPr wrap="none" rtlCol="0">
            <a:spAutoFit/>
          </a:bodyPr>
          <a:lstStyle/>
          <a:p>
            <a:r>
              <a:rPr kumimoji="1" lang="en-US" altLang="ja-JP" sz="2700" dirty="0"/>
              <a:t>Energy release rate</a:t>
            </a:r>
            <a:endParaRPr kumimoji="1" lang="ja-JP" altLang="en-US" sz="2700" dirty="0"/>
          </a:p>
        </p:txBody>
      </p:sp>
      <mc:AlternateContent xmlns:mc="http://schemas.openxmlformats.org/markup-compatibility/2006" xmlns:a14="http://schemas.microsoft.com/office/drawing/2010/main">
        <mc:Choice Requires="a14">
          <p:sp>
            <p:nvSpPr>
              <p:cNvPr id="19" name="テキスト ボックス 18"/>
              <p:cNvSpPr txBox="1"/>
              <p:nvPr/>
            </p:nvSpPr>
            <p:spPr>
              <a:xfrm>
                <a:off x="14486190" y="5385862"/>
                <a:ext cx="3801810" cy="9189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𝑎</m:t>
                          </m:r>
                        </m:e>
                        <m:sub>
                          <m:r>
                            <a:rPr kumimoji="1" lang="en-US" altLang="ja-JP" sz="2700" i="1">
                              <a:latin typeface="Cambria Math" panose="02040503050406030204" pitchFamily="18" charset="0"/>
                            </a:rPr>
                            <m:t>⊥</m:t>
                          </m:r>
                        </m:sub>
                      </m:sSub>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𝑐</m:t>
                              </m:r>
                            </m:e>
                            <m:sup>
                              <m:r>
                                <a:rPr kumimoji="1" lang="en-US" altLang="ja-JP" sz="2700" i="1">
                                  <a:latin typeface="Cambria Math" panose="02040503050406030204" pitchFamily="18" charset="0"/>
                                </a:rPr>
                                <m:t>2</m:t>
                              </m:r>
                            </m:sup>
                          </m:sSup>
                        </m:num>
                        <m:den>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𝑅</m:t>
                              </m:r>
                            </m:e>
                            <m:sub>
                              <m:r>
                                <m:rPr>
                                  <m:sty m:val="p"/>
                                </m:rPr>
                                <a:rPr lang="en-US" altLang="ja-JP" sz="2700">
                                  <a:latin typeface="Cambria Math" panose="02040503050406030204" pitchFamily="18" charset="0"/>
                                </a:rPr>
                                <m:t>c</m:t>
                              </m:r>
                            </m:sub>
                          </m:sSub>
                        </m:den>
                      </m:f>
                      <m:r>
                        <a:rPr kumimoji="1"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𝑑𝐸</m:t>
                          </m:r>
                        </m:num>
                        <m:den>
                          <m:r>
                            <a:rPr lang="en-US" altLang="ja-JP" sz="2700" i="1">
                              <a:latin typeface="Cambria Math" panose="02040503050406030204" pitchFamily="18" charset="0"/>
                            </a:rPr>
                            <m:t>𝑑𝑡</m:t>
                          </m:r>
                        </m:den>
                      </m:f>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2</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𝑒</m:t>
                              </m:r>
                            </m:e>
                            <m:sup>
                              <m:r>
                                <a:rPr lang="en-US" altLang="ja-JP" sz="2700" i="1">
                                  <a:latin typeface="Cambria Math" panose="02040503050406030204" pitchFamily="18" charset="0"/>
                                </a:rPr>
                                <m:t>2</m:t>
                              </m:r>
                            </m:sup>
                          </m:sSup>
                          <m:r>
                            <a:rPr lang="en-US" altLang="ja-JP" sz="2700" i="1">
                              <a:latin typeface="Cambria Math" panose="02040503050406030204" pitchFamily="18" charset="0"/>
                            </a:rPr>
                            <m:t>𝑐</m:t>
                          </m:r>
                        </m:num>
                        <m:den>
                          <m:r>
                            <a:rPr lang="en-US" altLang="ja-JP" sz="2700" i="1">
                              <a:latin typeface="Cambria Math" panose="02040503050406030204" pitchFamily="18" charset="0"/>
                            </a:rPr>
                            <m:t>3</m:t>
                          </m:r>
                          <m:sSubSup>
                            <m:sSubSupPr>
                              <m:ctrlPr>
                                <a:rPr lang="en-US" altLang="ja-JP" sz="2700" i="1">
                                  <a:latin typeface="Cambria Math" panose="02040503050406030204" pitchFamily="18" charset="0"/>
                                </a:rPr>
                              </m:ctrlPr>
                            </m:sSubSupPr>
                            <m:e>
                              <m:r>
                                <a:rPr lang="en-US" altLang="ja-JP" sz="2700" i="1">
                                  <a:latin typeface="Cambria Math" panose="02040503050406030204" pitchFamily="18" charset="0"/>
                                </a:rPr>
                                <m:t>𝑅</m:t>
                              </m:r>
                            </m:e>
                            <m:sub>
                              <m:r>
                                <m:rPr>
                                  <m:sty m:val="p"/>
                                </m:rPr>
                                <a:rPr lang="en-US" altLang="ja-JP" sz="2700">
                                  <a:latin typeface="Cambria Math" panose="02040503050406030204" pitchFamily="18" charset="0"/>
                                </a:rPr>
                                <m:t>c</m:t>
                              </m:r>
                            </m:sub>
                            <m:sup>
                              <m:r>
                                <a:rPr lang="en-US" altLang="ja-JP" sz="2700" i="1">
                                  <a:latin typeface="Cambria Math" panose="02040503050406030204" pitchFamily="18" charset="0"/>
                                </a:rPr>
                                <m:t>2</m:t>
                              </m:r>
                            </m:sup>
                          </m:sSubSup>
                        </m:den>
                      </m:f>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𝛾</m:t>
                          </m:r>
                        </m:e>
                        <m:sup>
                          <m:r>
                            <a:rPr lang="en-US" altLang="ja-JP" sz="2700" i="1">
                              <a:latin typeface="Cambria Math" panose="02040503050406030204" pitchFamily="18" charset="0"/>
                            </a:rPr>
                            <m:t>4</m:t>
                          </m:r>
                        </m:sup>
                      </m:sSup>
                    </m:oMath>
                  </m:oMathPara>
                </a14:m>
                <a:endParaRPr kumimoji="1" lang="ja-JP" altLang="en-US" sz="2700" dirty="0"/>
              </a:p>
            </p:txBody>
          </p:sp>
        </mc:Choice>
        <mc:Fallback xmlns="">
          <p:sp>
            <p:nvSpPr>
              <p:cNvPr id="19" name="テキスト ボックス 18"/>
              <p:cNvSpPr txBox="1">
                <a:spLocks noRot="1" noChangeAspect="1" noMove="1" noResize="1" noEditPoints="1" noAdjustHandles="1" noChangeArrowheads="1" noChangeShapeType="1" noTextEdit="1"/>
              </p:cNvSpPr>
              <p:nvPr/>
            </p:nvSpPr>
            <p:spPr>
              <a:xfrm>
                <a:off x="14486190" y="5385862"/>
                <a:ext cx="3801810" cy="918970"/>
              </a:xfrm>
              <a:prstGeom prst="rect">
                <a:avLst/>
              </a:prstGeom>
              <a:blipFill rotWithShape="0">
                <a:blip r:embed="rId7"/>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4638269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Polar cap &amp; Outer ga</a:t>
            </a:r>
            <a:r>
              <a:rPr lang="en-US" altLang="ja-JP" dirty="0"/>
              <a:t>p</a:t>
            </a:r>
            <a:endParaRPr kumimoji="1" lang="ja-JP" altLang="en-US" dirty="0"/>
          </a:p>
        </p:txBody>
      </p:sp>
      <p:pic>
        <p:nvPicPr>
          <p:cNvPr id="4098" name="Picture 2" descr="4: Pictorial representation of the Polar Cap and Outer Gap emission...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011" y="2332151"/>
            <a:ext cx="8096250" cy="6753225"/>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p:cNvPicPr>
            <a:picLocks noChangeAspect="1"/>
          </p:cNvPicPr>
          <p:nvPr/>
        </p:nvPicPr>
        <p:blipFill>
          <a:blip r:embed="rId3"/>
          <a:stretch>
            <a:fillRect/>
          </a:stretch>
        </p:blipFill>
        <p:spPr>
          <a:xfrm>
            <a:off x="8333261" y="621326"/>
            <a:ext cx="8766693" cy="5087437"/>
          </a:xfrm>
          <a:prstGeom prst="rect">
            <a:avLst/>
          </a:prstGeom>
        </p:spPr>
      </p:pic>
      <p:sp>
        <p:nvSpPr>
          <p:cNvPr id="8" name="テキスト ボックス 7"/>
          <p:cNvSpPr txBox="1"/>
          <p:nvPr/>
        </p:nvSpPr>
        <p:spPr>
          <a:xfrm>
            <a:off x="12023415" y="113495"/>
            <a:ext cx="5723753" cy="507831"/>
          </a:xfrm>
          <a:prstGeom prst="rect">
            <a:avLst/>
          </a:prstGeom>
          <a:noFill/>
        </p:spPr>
        <p:txBody>
          <a:bodyPr wrap="square" rtlCol="0">
            <a:spAutoFit/>
          </a:bodyPr>
          <a:lstStyle/>
          <a:p>
            <a:r>
              <a:rPr lang="en-US" altLang="ja-JP" sz="2700" dirty="0"/>
              <a:t>Harding &amp; </a:t>
            </a:r>
            <a:r>
              <a:rPr lang="en-US" altLang="ja-JP" sz="2700" dirty="0" err="1"/>
              <a:t>Kalapotharakos</a:t>
            </a:r>
            <a:r>
              <a:rPr lang="en-US" altLang="ja-JP" sz="2700" dirty="0"/>
              <a:t> 2015</a:t>
            </a:r>
            <a:endParaRPr kumimoji="1" lang="ja-JP" altLang="en-US" sz="2700" dirty="0"/>
          </a:p>
        </p:txBody>
      </p:sp>
      <p:sp>
        <p:nvSpPr>
          <p:cNvPr id="6" name="テキスト ボックス 5"/>
          <p:cNvSpPr txBox="1"/>
          <p:nvPr/>
        </p:nvSpPr>
        <p:spPr>
          <a:xfrm>
            <a:off x="8725771" y="5581402"/>
            <a:ext cx="9183924" cy="1569660"/>
          </a:xfrm>
          <a:prstGeom prst="rect">
            <a:avLst/>
          </a:prstGeom>
          <a:noFill/>
        </p:spPr>
        <p:txBody>
          <a:bodyPr wrap="none" rtlCol="0">
            <a:spAutoFit/>
          </a:bodyPr>
          <a:lstStyle/>
          <a:p>
            <a:r>
              <a:rPr kumimoji="1" lang="ja-JP" altLang="en-US" sz="3200" dirty="0" smtClean="0"/>
              <a:t>可視からガンマ</a:t>
            </a:r>
            <a:r>
              <a:rPr kumimoji="1" lang="ja-JP" altLang="en-US" sz="3200" dirty="0"/>
              <a:t>線</a:t>
            </a:r>
            <a:r>
              <a:rPr kumimoji="1" lang="ja-JP" altLang="en-US" sz="3200" dirty="0" smtClean="0"/>
              <a:t>にかけては</a:t>
            </a:r>
            <a:endParaRPr kumimoji="1" lang="en-US" altLang="ja-JP" sz="3200" dirty="0" smtClean="0"/>
          </a:p>
          <a:p>
            <a:r>
              <a:rPr kumimoji="1" lang="ja-JP" altLang="en-US" sz="3200" dirty="0" smtClean="0"/>
              <a:t>一次加速電子の曲率放射、</a:t>
            </a:r>
            <a:endParaRPr kumimoji="1" lang="en-US" altLang="ja-JP" sz="3200" dirty="0" smtClean="0"/>
          </a:p>
          <a:p>
            <a:r>
              <a:rPr kumimoji="1" lang="ja-JP" altLang="en-US" sz="3200" dirty="0" smtClean="0"/>
              <a:t>二次電子・陽電子からのシンクロトロン・逆コンプトン</a:t>
            </a:r>
          </a:p>
        </p:txBody>
      </p:sp>
      <p:pic>
        <p:nvPicPr>
          <p:cNvPr id="10" name="Picture 4" descr="SED of the second emission peak, P2, of the Geminga pulsar measured by the MAGIC telescopes (filled circles) and the Fermi-LAT (open circles). The MAGIC spectral points were calculated by unfolding the reconstructed energy spectrum by means of the Tikhonov regularisation method. Dashed blue line shows the forward folding fit to the MAGIC data assuming a power law and the blue-shaded area represents the 1 σ confidence interval around the power-law fit. Dotted and continuous black lines represent the combined fit to MAGIC and Fermi-LAT data to a power law with an exponential or sub-exponential cutoff, respectively. Dotted-dashed orange line shows the P2 spectrum predicted in the stationary outer gap model applied to Geminga for a magnetic dipole moment µ = 1.4 µ d , an angle between the magnetic and the rotational axis of the star, α = 30 • , and an observer's viewing angle, ζ = 95 •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162" y="7484440"/>
            <a:ext cx="4643253" cy="2649386"/>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8333261" y="8672823"/>
            <a:ext cx="1495922" cy="507831"/>
          </a:xfrm>
          <a:prstGeom prst="rect">
            <a:avLst/>
          </a:prstGeom>
          <a:noFill/>
        </p:spPr>
        <p:txBody>
          <a:bodyPr wrap="none" rtlCol="0">
            <a:spAutoFit/>
          </a:bodyPr>
          <a:lstStyle/>
          <a:p>
            <a:r>
              <a:rPr kumimoji="1" lang="en-US" altLang="ja-JP" sz="2700" dirty="0" err="1" smtClean="0"/>
              <a:t>Geminga</a:t>
            </a:r>
            <a:endParaRPr kumimoji="1" lang="ja-JP" altLang="en-US" sz="2700" dirty="0" smtClean="0"/>
          </a:p>
        </p:txBody>
      </p:sp>
      <p:sp>
        <p:nvSpPr>
          <p:cNvPr id="9" name="テキスト ボックス 8"/>
          <p:cNvSpPr txBox="1"/>
          <p:nvPr/>
        </p:nvSpPr>
        <p:spPr>
          <a:xfrm>
            <a:off x="12160332" y="7778338"/>
            <a:ext cx="5867312" cy="1569660"/>
          </a:xfrm>
          <a:prstGeom prst="rect">
            <a:avLst/>
          </a:prstGeom>
          <a:noFill/>
        </p:spPr>
        <p:txBody>
          <a:bodyPr wrap="none" rtlCol="0">
            <a:spAutoFit/>
          </a:bodyPr>
          <a:lstStyle/>
          <a:p>
            <a:r>
              <a:rPr kumimoji="1" lang="en-US" altLang="ja-JP" sz="3200" dirty="0" smtClean="0"/>
              <a:t>Magnetic</a:t>
            </a:r>
            <a:r>
              <a:rPr kumimoji="1" lang="ja-JP" altLang="en-US" sz="3200" dirty="0" smtClean="0"/>
              <a:t> </a:t>
            </a:r>
            <a:r>
              <a:rPr kumimoji="1" lang="en-US" altLang="ja-JP" sz="3200" dirty="0" smtClean="0"/>
              <a:t>Pair Creation</a:t>
            </a:r>
            <a:r>
              <a:rPr kumimoji="1" lang="ja-JP" altLang="en-US" sz="3200" dirty="0" smtClean="0"/>
              <a:t>による</a:t>
            </a:r>
            <a:endParaRPr kumimoji="1" lang="en-US" altLang="ja-JP" sz="3200" dirty="0" smtClean="0"/>
          </a:p>
          <a:p>
            <a:r>
              <a:rPr kumimoji="1" lang="ja-JP" altLang="en-US" sz="3200" dirty="0"/>
              <a:t>吸収</a:t>
            </a:r>
            <a:r>
              <a:rPr kumimoji="1" lang="ja-JP" altLang="en-US" sz="3200" dirty="0" smtClean="0"/>
              <a:t>の兆候が無い→磁場の弱い</a:t>
            </a:r>
            <a:endParaRPr kumimoji="1" lang="en-US" altLang="ja-JP" sz="3200" dirty="0" smtClean="0"/>
          </a:p>
          <a:p>
            <a:r>
              <a:rPr kumimoji="1" lang="en-US" altLang="ja-JP" sz="3200" dirty="0" err="1" smtClean="0"/>
              <a:t>OuterGap</a:t>
            </a:r>
            <a:r>
              <a:rPr kumimoji="1" lang="ja-JP" altLang="en-US" sz="3200" dirty="0" smtClean="0"/>
              <a:t>からの放射が有力</a:t>
            </a:r>
          </a:p>
        </p:txBody>
      </p:sp>
    </p:spTree>
    <p:extLst>
      <p:ext uri="{BB962C8B-B14F-4D97-AF65-F5344CB8AC3E}">
        <p14:creationId xmlns:p14="http://schemas.microsoft.com/office/powerpoint/2010/main" val="17600418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電波放射</a:t>
            </a:r>
            <a:endParaRPr kumimoji="1" lang="ja-JP" altLang="en-US" dirty="0"/>
          </a:p>
        </p:txBody>
      </p:sp>
      <p:pic>
        <p:nvPicPr>
          <p:cNvPr id="3" name="Picture 6" descr="「Crab pulsar spectrum」の画像検索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467" y="1704018"/>
            <a:ext cx="6264673" cy="4872524"/>
          </a:xfrm>
          <a:prstGeom prst="rect">
            <a:avLst/>
          </a:prstGeom>
          <a:noFill/>
          <a:extLst>
            <a:ext uri="{909E8E84-426E-40DD-AFC4-6F175D3DCCD1}">
              <a14:hiddenFill xmlns:a14="http://schemas.microsoft.com/office/drawing/2010/main">
                <a:solidFill>
                  <a:srgbClr val="FFFFFF"/>
                </a:solidFill>
              </a14:hiddenFill>
            </a:ext>
          </a:extLst>
        </p:spPr>
      </p:pic>
      <p:sp>
        <p:nvSpPr>
          <p:cNvPr id="4" name="円/楕円 3"/>
          <p:cNvSpPr/>
          <p:nvPr/>
        </p:nvSpPr>
        <p:spPr bwMode="auto">
          <a:xfrm>
            <a:off x="1347450" y="4140279"/>
            <a:ext cx="1403939" cy="2639519"/>
          </a:xfrm>
          <a:prstGeom prst="ellipse">
            <a:avLst/>
          </a:prstGeom>
          <a:noFill/>
          <a:ln w="28575" cap="flat" cmpd="sng" algn="ctr">
            <a:solidFill>
              <a:srgbClr val="FF0000"/>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5" name="テキスト ボックス 4"/>
          <p:cNvSpPr txBox="1"/>
          <p:nvPr/>
        </p:nvSpPr>
        <p:spPr>
          <a:xfrm>
            <a:off x="1455445" y="6779798"/>
            <a:ext cx="3650358" cy="507831"/>
          </a:xfrm>
          <a:prstGeom prst="rect">
            <a:avLst/>
          </a:prstGeom>
          <a:noFill/>
        </p:spPr>
        <p:txBody>
          <a:bodyPr wrap="none" rtlCol="0">
            <a:spAutoFit/>
          </a:bodyPr>
          <a:lstStyle/>
          <a:p>
            <a:r>
              <a:rPr kumimoji="1" lang="en-US" altLang="ja-JP" sz="2700" dirty="0"/>
              <a:t>Different Component</a:t>
            </a:r>
            <a:endParaRPr kumimoji="1" lang="ja-JP" altLang="en-US" sz="2700" dirty="0"/>
          </a:p>
        </p:txBody>
      </p:sp>
      <p:sp>
        <p:nvSpPr>
          <p:cNvPr id="6" name="テキスト ボックス 5"/>
          <p:cNvSpPr txBox="1"/>
          <p:nvPr/>
        </p:nvSpPr>
        <p:spPr>
          <a:xfrm>
            <a:off x="8097440" y="1531929"/>
            <a:ext cx="4176143" cy="923330"/>
          </a:xfrm>
          <a:prstGeom prst="rect">
            <a:avLst/>
          </a:prstGeom>
          <a:noFill/>
        </p:spPr>
        <p:txBody>
          <a:bodyPr wrap="none" rtlCol="0">
            <a:spAutoFit/>
          </a:bodyPr>
          <a:lstStyle/>
          <a:p>
            <a:r>
              <a:rPr kumimoji="1" lang="ja-JP" altLang="en-US" sz="2700" dirty="0" smtClean="0"/>
              <a:t>放射過程は謎。</a:t>
            </a:r>
            <a:endParaRPr kumimoji="1" lang="en-US" altLang="ja-JP" sz="2700" dirty="0" smtClean="0"/>
          </a:p>
          <a:p>
            <a:r>
              <a:rPr kumimoji="1" lang="ja-JP" altLang="en-US" sz="2700" dirty="0" smtClean="0"/>
              <a:t>おそらくコヒーレントな放射</a:t>
            </a:r>
            <a:endParaRPr kumimoji="1" lang="ja-JP" altLang="en-US" sz="2700" dirty="0"/>
          </a:p>
        </p:txBody>
      </p:sp>
      <mc:AlternateContent xmlns:mc="http://schemas.openxmlformats.org/markup-compatibility/2006" xmlns:a14="http://schemas.microsoft.com/office/drawing/2010/main">
        <mc:Choice Requires="a14">
          <p:sp>
            <p:nvSpPr>
              <p:cNvPr id="7" name="テキスト ボックス 6"/>
              <p:cNvSpPr txBox="1"/>
              <p:nvPr/>
            </p:nvSpPr>
            <p:spPr>
              <a:xfrm>
                <a:off x="8098272" y="3528938"/>
                <a:ext cx="3878691" cy="707758"/>
              </a:xfrm>
              <a:prstGeom prst="rect">
                <a:avLst/>
              </a:prstGeom>
              <a:noFill/>
            </p:spPr>
            <p:txBody>
              <a:bodyPr wrap="none" lIns="0" tIns="0" rIns="0" bIns="0" rtlCol="0">
                <a:spAutoFit/>
              </a:bodyPr>
              <a:lstStyle/>
              <a:p>
                <a:r>
                  <a:rPr lang="en-US" altLang="ja-JP" sz="2700" dirty="0"/>
                  <a:t>Luminosity: </a:t>
                </a:r>
                <a14:m>
                  <m:oMath xmlns:m="http://schemas.openxmlformats.org/officeDocument/2006/math">
                    <m:r>
                      <a:rPr lang="en-US" altLang="ja-JP" sz="2700" i="1">
                        <a:latin typeface="Cambria Math" panose="02040503050406030204" pitchFamily="18" charset="0"/>
                      </a:rPr>
                      <m:t>𝐿</m:t>
                    </m:r>
                    <m:r>
                      <a:rPr lang="en-US" altLang="ja-JP" sz="2700" i="1">
                        <a:latin typeface="Cambria Math" panose="02040503050406030204" pitchFamily="18" charset="0"/>
                      </a:rPr>
                      <m:t>=</m:t>
                    </m:r>
                    <m:r>
                      <a:rPr lang="en-US" altLang="ja-JP" sz="2700" i="1">
                        <a:latin typeface="Cambria Math" panose="02040503050406030204" pitchFamily="18" charset="0"/>
                      </a:rPr>
                      <m:t>𝑁</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2</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𝑒</m:t>
                            </m:r>
                          </m:e>
                          <m:sup>
                            <m:r>
                              <a:rPr lang="en-US" altLang="ja-JP" sz="2700" i="1">
                                <a:latin typeface="Cambria Math" panose="02040503050406030204" pitchFamily="18" charset="0"/>
                              </a:rPr>
                              <m:t>2</m:t>
                            </m:r>
                          </m:sup>
                        </m:sSup>
                        <m:r>
                          <a:rPr lang="en-US" altLang="ja-JP" sz="2700" i="1">
                            <a:latin typeface="Cambria Math" panose="02040503050406030204" pitchFamily="18" charset="0"/>
                          </a:rPr>
                          <m:t>𝑐</m:t>
                        </m:r>
                      </m:num>
                      <m:den>
                        <m:r>
                          <a:rPr lang="en-US" altLang="ja-JP" sz="2700" i="1">
                            <a:latin typeface="Cambria Math" panose="02040503050406030204" pitchFamily="18" charset="0"/>
                          </a:rPr>
                          <m:t>3</m:t>
                        </m:r>
                        <m:sSubSup>
                          <m:sSubSupPr>
                            <m:ctrlPr>
                              <a:rPr lang="en-US" altLang="ja-JP" sz="2700" i="1">
                                <a:latin typeface="Cambria Math" panose="02040503050406030204" pitchFamily="18" charset="0"/>
                              </a:rPr>
                            </m:ctrlPr>
                          </m:sSubSupPr>
                          <m:e>
                            <m:r>
                              <a:rPr lang="en-US" altLang="ja-JP" sz="2700" i="1">
                                <a:latin typeface="Cambria Math" panose="02040503050406030204" pitchFamily="18" charset="0"/>
                              </a:rPr>
                              <m:t>𝑅</m:t>
                            </m:r>
                          </m:e>
                          <m:sub>
                            <m:r>
                              <m:rPr>
                                <m:sty m:val="p"/>
                              </m:rPr>
                              <a:rPr lang="en-US" altLang="ja-JP" sz="2700">
                                <a:latin typeface="Cambria Math" panose="02040503050406030204" pitchFamily="18" charset="0"/>
                              </a:rPr>
                              <m:t>c</m:t>
                            </m:r>
                          </m:sub>
                          <m:sup>
                            <m:r>
                              <a:rPr lang="en-US" altLang="ja-JP" sz="2700" i="1">
                                <a:latin typeface="Cambria Math" panose="02040503050406030204" pitchFamily="18" charset="0"/>
                              </a:rPr>
                              <m:t>2</m:t>
                            </m:r>
                          </m:sup>
                        </m:sSubSup>
                      </m:den>
                    </m:f>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𝛾</m:t>
                        </m:r>
                      </m:e>
                      <m:sup>
                        <m:r>
                          <a:rPr lang="en-US" altLang="ja-JP" sz="2700" i="1">
                            <a:latin typeface="Cambria Math" panose="02040503050406030204" pitchFamily="18" charset="0"/>
                          </a:rPr>
                          <m:t>4</m:t>
                        </m:r>
                      </m:sup>
                    </m:sSup>
                  </m:oMath>
                </a14:m>
                <a:endParaRPr kumimoji="1" lang="ja-JP" altLang="en-US" sz="27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8098272" y="3528938"/>
                <a:ext cx="3878691" cy="707758"/>
              </a:xfrm>
              <a:prstGeom prst="rect">
                <a:avLst/>
              </a:prstGeom>
              <a:blipFill rotWithShape="0">
                <a:blip r:embed="rId3"/>
                <a:stretch>
                  <a:fillRect l="-5338" b="-431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8078599" y="2991433"/>
                <a:ext cx="3131435" cy="507831"/>
              </a:xfrm>
              <a:prstGeom prst="rect">
                <a:avLst/>
              </a:prstGeom>
              <a:noFill/>
            </p:spPr>
            <p:txBody>
              <a:bodyPr wrap="none" rtlCol="0">
                <a:spAutoFit/>
              </a:bodyPr>
              <a:lstStyle/>
              <a:p>
                <a:r>
                  <a:rPr kumimoji="1" lang="en-US" altLang="ja-JP" sz="2700" dirty="0"/>
                  <a:t>Particle Number </a:t>
                </a:r>
                <a14:m>
                  <m:oMath xmlns:m="http://schemas.openxmlformats.org/officeDocument/2006/math">
                    <m:r>
                      <a:rPr kumimoji="1" lang="en-US" altLang="ja-JP" sz="2700" i="1">
                        <a:latin typeface="Cambria Math" panose="02040503050406030204" pitchFamily="18" charset="0"/>
                      </a:rPr>
                      <m:t>𝑁</m:t>
                    </m:r>
                  </m:oMath>
                </a14:m>
                <a:endParaRPr kumimoji="1" lang="en-US" altLang="ja-JP" sz="27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8078599" y="2991433"/>
                <a:ext cx="3131435" cy="507831"/>
              </a:xfrm>
              <a:prstGeom prst="rect">
                <a:avLst/>
              </a:prstGeom>
              <a:blipFill rotWithShape="0">
                <a:blip r:embed="rId4"/>
                <a:stretch>
                  <a:fillRect l="-3696" t="-13253" b="-28916"/>
                </a:stretch>
              </a:blipFill>
            </p:spPr>
            <p:txBody>
              <a:bodyPr/>
              <a:lstStyle/>
              <a:p>
                <a:r>
                  <a:rPr lang="ja-JP" altLang="en-US">
                    <a:noFill/>
                  </a:rPr>
                  <a:t> </a:t>
                </a:r>
              </a:p>
            </p:txBody>
          </p:sp>
        </mc:Fallback>
      </mc:AlternateContent>
      <p:sp>
        <p:nvSpPr>
          <p:cNvPr id="9" name="円/楕円 8"/>
          <p:cNvSpPr/>
          <p:nvPr/>
        </p:nvSpPr>
        <p:spPr bwMode="auto">
          <a:xfrm>
            <a:off x="11519897" y="7764703"/>
            <a:ext cx="161993" cy="161993"/>
          </a:xfrm>
          <a:prstGeom prst="ellipse">
            <a:avLst/>
          </a:prstGeom>
          <a:solidFill>
            <a:srgbClr val="3333FF"/>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mc:AlternateContent xmlns:mc="http://schemas.openxmlformats.org/markup-compatibility/2006" xmlns:a14="http://schemas.microsoft.com/office/drawing/2010/main">
        <mc:Choice Requires="a14">
          <p:sp>
            <p:nvSpPr>
              <p:cNvPr id="16" name="テキスト ボックス 15"/>
              <p:cNvSpPr txBox="1"/>
              <p:nvPr/>
            </p:nvSpPr>
            <p:spPr>
              <a:xfrm>
                <a:off x="9393998" y="5072152"/>
                <a:ext cx="6501715" cy="8023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𝜆</m:t>
                          </m:r>
                        </m:e>
                        <m:sub>
                          <m:r>
                            <m:rPr>
                              <m:sty m:val="p"/>
                            </m:rPr>
                            <a:rPr kumimoji="1" lang="en-US" altLang="ja-JP" sz="2700">
                              <a:latin typeface="Cambria Math" panose="02040503050406030204" pitchFamily="18" charset="0"/>
                            </a:rPr>
                            <m:t>typ</m:t>
                          </m:r>
                        </m:sub>
                      </m:sSub>
                      <m:r>
                        <a:rPr kumimoji="1" lang="en-US" altLang="ja-JP" sz="2700" i="1">
                          <a:latin typeface="Cambria Math" panose="02040503050406030204" pitchFamily="18" charset="0"/>
                        </a:rPr>
                        <m:t>≃</m:t>
                      </m:r>
                      <m:sSup>
                        <m:sSupPr>
                          <m:ctrlPr>
                            <a:rPr lang="en-US" altLang="ja-JP" sz="2700" i="1">
                              <a:latin typeface="Cambria Math" panose="02040503050406030204" pitchFamily="18" charset="0"/>
                            </a:rPr>
                          </m:ctrlPr>
                        </m:sSupPr>
                        <m:e>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2</m:t>
                              </m:r>
                              <m:r>
                                <a:rPr lang="en-US" altLang="ja-JP" sz="2700" i="1">
                                  <a:latin typeface="Cambria Math" panose="02040503050406030204" pitchFamily="18" charset="0"/>
                                </a:rPr>
                                <m:t>𝜋</m:t>
                              </m:r>
                              <m:r>
                                <a:rPr lang="en-US" altLang="ja-JP" sz="2700" i="1">
                                  <a:latin typeface="Cambria Math" panose="02040503050406030204" pitchFamily="18" charset="0"/>
                                </a:rPr>
                                <m:t>𝑅</m:t>
                              </m:r>
                            </m:e>
                            <m:sub>
                              <m:r>
                                <m:rPr>
                                  <m:sty m:val="p"/>
                                </m:rPr>
                                <a:rPr lang="en-US" altLang="ja-JP" sz="2700">
                                  <a:latin typeface="Cambria Math" panose="02040503050406030204" pitchFamily="18" charset="0"/>
                                </a:rPr>
                                <m:t>c</m:t>
                              </m:r>
                            </m:sub>
                          </m:sSub>
                          <m:r>
                            <a:rPr lang="en-US" altLang="ja-JP" sz="2700" i="1">
                              <a:latin typeface="Cambria Math" panose="02040503050406030204" pitchFamily="18" charset="0"/>
                            </a:rPr>
                            <m:t>𝛾</m:t>
                          </m:r>
                        </m:e>
                        <m:sup>
                          <m:r>
                            <a:rPr lang="en-US" altLang="ja-JP" sz="2700" i="1">
                              <a:latin typeface="Cambria Math" panose="02040503050406030204" pitchFamily="18" charset="0"/>
                            </a:rPr>
                            <m:t>−3</m:t>
                          </m:r>
                        </m:sup>
                      </m:sSup>
                      <m:r>
                        <a:rPr kumimoji="1" lang="en-US" altLang="ja-JP" sz="2700" i="1">
                          <a:latin typeface="Cambria Math" panose="02040503050406030204" pitchFamily="18" charset="0"/>
                        </a:rPr>
                        <m:t>≃60</m:t>
                      </m:r>
                      <m:d>
                        <m:dPr>
                          <m:ctrlPr>
                            <a:rPr lang="en-US" altLang="ja-JP" sz="2700" i="1">
                              <a:latin typeface="Cambria Math" panose="02040503050406030204" pitchFamily="18" charset="0"/>
                            </a:rPr>
                          </m:ctrlPr>
                        </m:dPr>
                        <m:e>
                          <m:f>
                            <m:fPr>
                              <m:ctrlPr>
                                <a:rPr lang="en-US" altLang="ja-JP" sz="2700" i="1">
                                  <a:latin typeface="Cambria Math" panose="02040503050406030204" pitchFamily="18" charset="0"/>
                                </a:rPr>
                              </m:ctrlPr>
                            </m:fPr>
                            <m:num>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𝑅</m:t>
                                  </m:r>
                                </m:e>
                                <m:sub>
                                  <m:r>
                                    <m:rPr>
                                      <m:sty m:val="p"/>
                                    </m:rPr>
                                    <a:rPr lang="en-US" altLang="ja-JP" sz="2700">
                                      <a:latin typeface="Cambria Math" panose="02040503050406030204" pitchFamily="18" charset="0"/>
                                    </a:rPr>
                                    <m:t>c</m:t>
                                  </m:r>
                                </m:sub>
                              </m:sSub>
                            </m:num>
                            <m:den>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10</m:t>
                                  </m:r>
                                </m:e>
                                <m:sup>
                                  <m:r>
                                    <a:rPr lang="en-US" altLang="ja-JP" sz="2700" i="1">
                                      <a:latin typeface="Cambria Math" panose="02040503050406030204" pitchFamily="18" charset="0"/>
                                    </a:rPr>
                                    <m:t>7</m:t>
                                  </m:r>
                                </m:sup>
                              </m:sSup>
                              <m:r>
                                <m:rPr>
                                  <m:sty m:val="p"/>
                                </m:rPr>
                                <a:rPr lang="en-US" altLang="ja-JP" sz="2700">
                                  <a:latin typeface="Cambria Math" panose="02040503050406030204" pitchFamily="18" charset="0"/>
                                </a:rPr>
                                <m:t>cm</m:t>
                              </m:r>
                            </m:den>
                          </m:f>
                        </m:e>
                      </m:d>
                      <m:sSup>
                        <m:sSupPr>
                          <m:ctrlPr>
                            <a:rPr kumimoji="1" lang="en-US" altLang="ja-JP" sz="2700" i="1">
                              <a:latin typeface="Cambria Math" panose="02040503050406030204" pitchFamily="18" charset="0"/>
                            </a:rPr>
                          </m:ctrlPr>
                        </m:sSupPr>
                        <m:e>
                          <m:d>
                            <m:dPr>
                              <m:ctrlPr>
                                <a:rPr kumimoji="1" lang="en-US" altLang="ja-JP" sz="2700" i="1">
                                  <a:latin typeface="Cambria Math" panose="02040503050406030204" pitchFamily="18" charset="0"/>
                                </a:rPr>
                              </m:ctrlPr>
                            </m:dPr>
                            <m:e>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𝛾</m:t>
                                  </m:r>
                                </m:num>
                                <m:den>
                                  <m:r>
                                    <a:rPr kumimoji="1" lang="en-US" altLang="ja-JP" sz="2700" i="1">
                                      <a:latin typeface="Cambria Math" panose="02040503050406030204" pitchFamily="18" charset="0"/>
                                    </a:rPr>
                                    <m:t>100</m:t>
                                  </m:r>
                                </m:den>
                              </m:f>
                            </m:e>
                          </m:d>
                        </m:e>
                        <m:sup>
                          <m:r>
                            <a:rPr kumimoji="1" lang="en-US" altLang="ja-JP" sz="2700" i="1">
                              <a:latin typeface="Cambria Math" panose="02040503050406030204" pitchFamily="18" charset="0"/>
                            </a:rPr>
                            <m:t>−3</m:t>
                          </m:r>
                        </m:sup>
                      </m:sSup>
                      <m:r>
                        <m:rPr>
                          <m:sty m:val="p"/>
                        </m:rPr>
                        <a:rPr kumimoji="1" lang="en-US" altLang="ja-JP" sz="2700">
                          <a:latin typeface="Cambria Math" panose="02040503050406030204" pitchFamily="18" charset="0"/>
                        </a:rPr>
                        <m:t>cm</m:t>
                      </m:r>
                    </m:oMath>
                  </m:oMathPara>
                </a14:m>
                <a:endParaRPr kumimoji="1" lang="ja-JP" altLang="en-US" sz="2700" dirty="0"/>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9393998" y="5072152"/>
                <a:ext cx="6501715" cy="802336"/>
              </a:xfrm>
              <a:prstGeom prst="rect">
                <a:avLst/>
              </a:prstGeom>
              <a:blipFill rotWithShape="0">
                <a:blip r:embed="rId5"/>
                <a:stretch>
                  <a:fillRect/>
                </a:stretch>
              </a:blipFill>
            </p:spPr>
            <p:txBody>
              <a:bodyPr/>
              <a:lstStyle/>
              <a:p>
                <a:r>
                  <a:rPr lang="ja-JP" altLang="en-US">
                    <a:noFill/>
                  </a:rPr>
                  <a:t> </a:t>
                </a:r>
              </a:p>
            </p:txBody>
          </p:sp>
        </mc:Fallback>
      </mc:AlternateContent>
      <p:sp>
        <p:nvSpPr>
          <p:cNvPr id="17" name="テキスト ボックス 16"/>
          <p:cNvSpPr txBox="1"/>
          <p:nvPr/>
        </p:nvSpPr>
        <p:spPr>
          <a:xfrm>
            <a:off x="8246167" y="5928942"/>
            <a:ext cx="1653017" cy="507831"/>
          </a:xfrm>
          <a:prstGeom prst="rect">
            <a:avLst/>
          </a:prstGeom>
          <a:noFill/>
        </p:spPr>
        <p:txBody>
          <a:bodyPr wrap="none" rtlCol="0">
            <a:spAutoFit/>
          </a:bodyPr>
          <a:lstStyle/>
          <a:p>
            <a:r>
              <a:rPr kumimoji="1" lang="en-US" altLang="ja-JP" sz="2700" dirty="0"/>
              <a:t>Bunching</a:t>
            </a:r>
            <a:endParaRPr kumimoji="1" lang="ja-JP" altLang="en-US" sz="2700" dirty="0"/>
          </a:p>
        </p:txBody>
      </p:sp>
      <p:pic>
        <p:nvPicPr>
          <p:cNvPr id="34818" name="Picture 2" descr="関連画像"/>
          <p:cNvPicPr>
            <a:picLocks noChangeAspect="1" noChangeArrowheads="1"/>
          </p:cNvPicPr>
          <p:nvPr/>
        </p:nvPicPr>
        <p:blipFill rotWithShape="1">
          <a:blip r:embed="rId6">
            <a:extLst>
              <a:ext uri="{28A0092B-C50C-407E-A947-70E740481C1C}">
                <a14:useLocalDpi xmlns:a14="http://schemas.microsoft.com/office/drawing/2010/main" val="0"/>
              </a:ext>
            </a:extLst>
          </a:blip>
          <a:srcRect t="14179" b="66877"/>
          <a:stretch/>
        </p:blipFill>
        <p:spPr bwMode="auto">
          <a:xfrm>
            <a:off x="7351016" y="6576542"/>
            <a:ext cx="7981225" cy="1511935"/>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直線矢印コネクタ 18"/>
          <p:cNvCxnSpPr/>
          <p:nvPr/>
        </p:nvCxnSpPr>
        <p:spPr bwMode="auto">
          <a:xfrm>
            <a:off x="11789886" y="6746546"/>
            <a:ext cx="2213904" cy="0"/>
          </a:xfrm>
          <a:prstGeom prst="straightConnector1">
            <a:avLst/>
          </a:prstGeom>
          <a:solidFill>
            <a:schemeClr val="accent1"/>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0" name="テキスト ボックス 19"/>
              <p:cNvSpPr txBox="1"/>
              <p:nvPr/>
            </p:nvSpPr>
            <p:spPr>
              <a:xfrm>
                <a:off x="12746003" y="6276657"/>
                <a:ext cx="300852"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𝜆</m:t>
                      </m:r>
                    </m:oMath>
                  </m:oMathPara>
                </a14:m>
                <a:endParaRPr kumimoji="1" lang="ja-JP" altLang="en-US" sz="2700" dirty="0"/>
              </a:p>
            </p:txBody>
          </p:sp>
        </mc:Choice>
        <mc:Fallback xmlns="">
          <p:sp>
            <p:nvSpPr>
              <p:cNvPr id="20" name="テキスト ボックス 19"/>
              <p:cNvSpPr txBox="1">
                <a:spLocks noRot="1" noChangeAspect="1" noMove="1" noResize="1" noEditPoints="1" noAdjustHandles="1" noChangeArrowheads="1" noChangeShapeType="1" noTextEdit="1"/>
              </p:cNvSpPr>
              <p:nvPr/>
            </p:nvSpPr>
            <p:spPr>
              <a:xfrm>
                <a:off x="6973706" y="4185084"/>
                <a:ext cx="201144" cy="276999"/>
              </a:xfrm>
              <a:prstGeom prst="rect">
                <a:avLst/>
              </a:prstGeom>
              <a:blipFill rotWithShape="0">
                <a:blip r:embed="rId7"/>
                <a:stretch>
                  <a:fillRect l="-24242" r="-21212" b="-13333"/>
                </a:stretch>
              </a:blipFill>
            </p:spPr>
            <p:txBody>
              <a:bodyPr/>
              <a:lstStyle/>
              <a:p>
                <a:r>
                  <a:rPr lang="ja-JP" altLang="en-US">
                    <a:noFill/>
                  </a:rPr>
                  <a:t> </a:t>
                </a:r>
              </a:p>
            </p:txBody>
          </p:sp>
        </mc:Fallback>
      </mc:AlternateContent>
      <p:sp>
        <p:nvSpPr>
          <p:cNvPr id="22" name="円/楕円 21"/>
          <p:cNvSpPr/>
          <p:nvPr/>
        </p:nvSpPr>
        <p:spPr bwMode="auto">
          <a:xfrm>
            <a:off x="11716997" y="7621183"/>
            <a:ext cx="161993" cy="161993"/>
          </a:xfrm>
          <a:prstGeom prst="ellipse">
            <a:avLst/>
          </a:prstGeom>
          <a:solidFill>
            <a:srgbClr val="3333FF"/>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23" name="円/楕円 22"/>
          <p:cNvSpPr/>
          <p:nvPr/>
        </p:nvSpPr>
        <p:spPr bwMode="auto">
          <a:xfrm>
            <a:off x="11681890" y="7980938"/>
            <a:ext cx="161993" cy="161993"/>
          </a:xfrm>
          <a:prstGeom prst="ellipse">
            <a:avLst/>
          </a:prstGeom>
          <a:solidFill>
            <a:srgbClr val="3333FF"/>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24" name="円/楕円 23"/>
          <p:cNvSpPr/>
          <p:nvPr/>
        </p:nvSpPr>
        <p:spPr bwMode="auto">
          <a:xfrm>
            <a:off x="11762887" y="7831920"/>
            <a:ext cx="161993" cy="161993"/>
          </a:xfrm>
          <a:prstGeom prst="ellipse">
            <a:avLst/>
          </a:prstGeom>
          <a:solidFill>
            <a:srgbClr val="3333FF"/>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25" name="円/楕円 24"/>
          <p:cNvSpPr/>
          <p:nvPr/>
        </p:nvSpPr>
        <p:spPr bwMode="auto">
          <a:xfrm>
            <a:off x="11890418" y="7993913"/>
            <a:ext cx="161993" cy="161993"/>
          </a:xfrm>
          <a:prstGeom prst="ellipse">
            <a:avLst/>
          </a:prstGeom>
          <a:solidFill>
            <a:srgbClr val="3333FF"/>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26" name="円/楕円 25"/>
          <p:cNvSpPr/>
          <p:nvPr/>
        </p:nvSpPr>
        <p:spPr bwMode="auto">
          <a:xfrm>
            <a:off x="11388164" y="7542977"/>
            <a:ext cx="809965" cy="739879"/>
          </a:xfrm>
          <a:prstGeom prst="ellipse">
            <a:avLst/>
          </a:prstGeom>
          <a:noFill/>
          <a:ln w="28575" cap="flat" cmpd="sng" algn="ctr">
            <a:solidFill>
              <a:srgbClr val="FF0000"/>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mc:AlternateContent xmlns:mc="http://schemas.openxmlformats.org/markup-compatibility/2006" xmlns:a14="http://schemas.microsoft.com/office/drawing/2010/main">
        <mc:Choice Requires="a14">
          <p:sp>
            <p:nvSpPr>
              <p:cNvPr id="21" name="正方形/長方形 20"/>
              <p:cNvSpPr/>
              <p:nvPr/>
            </p:nvSpPr>
            <p:spPr>
              <a:xfrm>
                <a:off x="10680288" y="8720668"/>
                <a:ext cx="3941399" cy="10113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𝐿</m:t>
                          </m:r>
                        </m:e>
                        <m:sub>
                          <m:r>
                            <m:rPr>
                              <m:sty m:val="p"/>
                            </m:rPr>
                            <a:rPr lang="en-US" altLang="ja-JP" sz="2700">
                              <a:latin typeface="Cambria Math" panose="02040503050406030204" pitchFamily="18" charset="0"/>
                            </a:rPr>
                            <m:t>coh</m:t>
                          </m:r>
                        </m:sub>
                      </m:sSub>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2</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m:t>
                              </m:r>
                              <m:r>
                                <a:rPr lang="en-US" altLang="ja-JP" sz="2700" i="1">
                                  <a:latin typeface="Cambria Math" panose="02040503050406030204" pitchFamily="18" charset="0"/>
                                </a:rPr>
                                <m:t>𝑁𝑒</m:t>
                              </m:r>
                              <m:r>
                                <a:rPr lang="en-US" altLang="ja-JP" sz="2700" i="1">
                                  <a:latin typeface="Cambria Math" panose="02040503050406030204" pitchFamily="18" charset="0"/>
                                </a:rPr>
                                <m:t>)</m:t>
                              </m:r>
                            </m:e>
                            <m:sup>
                              <m:r>
                                <a:rPr lang="en-US" altLang="ja-JP" sz="2700" i="1">
                                  <a:latin typeface="Cambria Math" panose="02040503050406030204" pitchFamily="18" charset="0"/>
                                </a:rPr>
                                <m:t>2</m:t>
                              </m:r>
                            </m:sup>
                          </m:sSup>
                          <m:r>
                            <a:rPr lang="en-US" altLang="ja-JP" sz="2700" i="1">
                              <a:latin typeface="Cambria Math" panose="02040503050406030204" pitchFamily="18" charset="0"/>
                            </a:rPr>
                            <m:t>𝑐</m:t>
                          </m:r>
                        </m:num>
                        <m:den>
                          <m:r>
                            <a:rPr lang="en-US" altLang="ja-JP" sz="2700" i="1">
                              <a:latin typeface="Cambria Math" panose="02040503050406030204" pitchFamily="18" charset="0"/>
                            </a:rPr>
                            <m:t>3</m:t>
                          </m:r>
                          <m:sSubSup>
                            <m:sSubSupPr>
                              <m:ctrlPr>
                                <a:rPr lang="en-US" altLang="ja-JP" sz="2700" i="1">
                                  <a:latin typeface="Cambria Math" panose="02040503050406030204" pitchFamily="18" charset="0"/>
                                </a:rPr>
                              </m:ctrlPr>
                            </m:sSubSupPr>
                            <m:e>
                              <m:r>
                                <a:rPr lang="en-US" altLang="ja-JP" sz="2700" i="1">
                                  <a:latin typeface="Cambria Math" panose="02040503050406030204" pitchFamily="18" charset="0"/>
                                </a:rPr>
                                <m:t>𝑅</m:t>
                              </m:r>
                            </m:e>
                            <m:sub>
                              <m:r>
                                <m:rPr>
                                  <m:sty m:val="p"/>
                                </m:rPr>
                                <a:rPr lang="en-US" altLang="ja-JP" sz="2700">
                                  <a:latin typeface="Cambria Math" panose="02040503050406030204" pitchFamily="18" charset="0"/>
                                </a:rPr>
                                <m:t>c</m:t>
                              </m:r>
                            </m:sub>
                            <m:sup>
                              <m:r>
                                <a:rPr lang="en-US" altLang="ja-JP" sz="2700" i="1">
                                  <a:latin typeface="Cambria Math" panose="02040503050406030204" pitchFamily="18" charset="0"/>
                                </a:rPr>
                                <m:t>2</m:t>
                              </m:r>
                            </m:sup>
                          </m:sSubSup>
                        </m:den>
                      </m:f>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𝛾</m:t>
                          </m:r>
                        </m:e>
                        <m:sup>
                          <m:r>
                            <a:rPr lang="en-US" altLang="ja-JP" sz="2700" i="1">
                              <a:latin typeface="Cambria Math" panose="02040503050406030204" pitchFamily="18" charset="0"/>
                            </a:rPr>
                            <m:t>4</m:t>
                          </m:r>
                        </m:sup>
                      </m:sSup>
                      <m:r>
                        <a:rPr lang="en-US" altLang="ja-JP" sz="2700" i="1">
                          <a:latin typeface="Cambria Math" panose="02040503050406030204" pitchFamily="18" charset="0"/>
                        </a:rPr>
                        <m:t>=</m:t>
                      </m:r>
                      <m:r>
                        <a:rPr lang="en-US" altLang="ja-JP" sz="2700" i="1">
                          <a:latin typeface="Cambria Math" panose="02040503050406030204" pitchFamily="18" charset="0"/>
                        </a:rPr>
                        <m:t>𝑁𝐿</m:t>
                      </m:r>
                    </m:oMath>
                  </m:oMathPara>
                </a14:m>
                <a:endParaRPr lang="ja-JP" altLang="en-US" sz="2700" dirty="0"/>
              </a:p>
            </p:txBody>
          </p:sp>
        </mc:Choice>
        <mc:Fallback xmlns="">
          <p:sp>
            <p:nvSpPr>
              <p:cNvPr id="21" name="正方形/長方形 20"/>
              <p:cNvSpPr>
                <a:spLocks noRot="1" noChangeAspect="1" noMove="1" noResize="1" noEditPoints="1" noAdjustHandles="1" noChangeArrowheads="1" noChangeShapeType="1" noTextEdit="1"/>
              </p:cNvSpPr>
              <p:nvPr/>
            </p:nvSpPr>
            <p:spPr>
              <a:xfrm>
                <a:off x="5596350" y="5814676"/>
                <a:ext cx="2693366" cy="704937"/>
              </a:xfrm>
              <a:prstGeom prst="rect">
                <a:avLst/>
              </a:prstGeom>
              <a:blipFill rotWithShape="0">
                <a:blip r:embed="rId8"/>
                <a:stretch>
                  <a:fillRect/>
                </a:stretch>
              </a:blipFill>
            </p:spPr>
            <p:txBody>
              <a:bodyPr/>
              <a:lstStyle/>
              <a:p>
                <a:r>
                  <a:rPr lang="ja-JP" altLang="en-US">
                    <a:noFill/>
                  </a:rPr>
                  <a:t> </a:t>
                </a:r>
              </a:p>
            </p:txBody>
          </p:sp>
        </mc:Fallback>
      </mc:AlternateContent>
      <p:pic>
        <p:nvPicPr>
          <p:cNvPr id="27" name="Picture 2" descr="fig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62128" y="179004"/>
            <a:ext cx="4667171" cy="4537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33640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周期的な放射だけではない</a:t>
            </a:r>
            <a:endParaRPr kumimoji="1" lang="ja-JP" altLang="en-US" dirty="0"/>
          </a:p>
        </p:txBody>
      </p:sp>
      <p:pic>
        <p:nvPicPr>
          <p:cNvPr id="3" name="図 2"/>
          <p:cNvPicPr>
            <a:picLocks noChangeAspect="1"/>
          </p:cNvPicPr>
          <p:nvPr/>
        </p:nvPicPr>
        <p:blipFill>
          <a:blip r:embed="rId2"/>
          <a:stretch>
            <a:fillRect/>
          </a:stretch>
        </p:blipFill>
        <p:spPr>
          <a:xfrm>
            <a:off x="1897279" y="2010841"/>
            <a:ext cx="9108073" cy="7188277"/>
          </a:xfrm>
          <a:prstGeom prst="rect">
            <a:avLst/>
          </a:prstGeom>
        </p:spPr>
      </p:pic>
      <p:sp>
        <p:nvSpPr>
          <p:cNvPr id="4" name="テキスト ボックス 3"/>
          <p:cNvSpPr txBox="1"/>
          <p:nvPr/>
        </p:nvSpPr>
        <p:spPr>
          <a:xfrm>
            <a:off x="1297353" y="1294365"/>
            <a:ext cx="2949846" cy="584775"/>
          </a:xfrm>
          <a:prstGeom prst="rect">
            <a:avLst/>
          </a:prstGeom>
          <a:noFill/>
        </p:spPr>
        <p:txBody>
          <a:bodyPr wrap="none" rtlCol="0">
            <a:spAutoFit/>
          </a:bodyPr>
          <a:lstStyle/>
          <a:p>
            <a:r>
              <a:rPr kumimoji="1" lang="ja-JP" altLang="en-US" sz="3200" dirty="0"/>
              <a:t>巨大電波パルス</a:t>
            </a:r>
          </a:p>
        </p:txBody>
      </p:sp>
      <p:sp>
        <p:nvSpPr>
          <p:cNvPr id="5" name="テキスト ボックス 4"/>
          <p:cNvSpPr txBox="1"/>
          <p:nvPr/>
        </p:nvSpPr>
        <p:spPr>
          <a:xfrm>
            <a:off x="2772276" y="9462520"/>
            <a:ext cx="5808000" cy="507831"/>
          </a:xfrm>
          <a:prstGeom prst="rect">
            <a:avLst/>
          </a:prstGeom>
          <a:noFill/>
        </p:spPr>
        <p:txBody>
          <a:bodyPr wrap="none" rtlCol="0">
            <a:spAutoFit/>
          </a:bodyPr>
          <a:lstStyle/>
          <a:p>
            <a:r>
              <a:rPr kumimoji="1" lang="ja-JP" altLang="en-US" sz="2700" dirty="0"/>
              <a:t>時々ドカンと明るくなる</a:t>
            </a:r>
            <a:r>
              <a:rPr kumimoji="1" lang="ja-JP" altLang="en-US" sz="2700" dirty="0" smtClean="0"/>
              <a:t>。  </a:t>
            </a:r>
            <a:r>
              <a:rPr kumimoji="1" lang="en-US" altLang="ja-JP" sz="2700" dirty="0" smtClean="0"/>
              <a:t>Mikami+16</a:t>
            </a:r>
            <a:endParaRPr kumimoji="1" lang="ja-JP" altLang="en-US" sz="2700" dirty="0"/>
          </a:p>
        </p:txBody>
      </p:sp>
      <p:pic>
        <p:nvPicPr>
          <p:cNvPr id="6" name="図 5"/>
          <p:cNvPicPr>
            <a:picLocks noChangeAspect="1"/>
          </p:cNvPicPr>
          <p:nvPr/>
        </p:nvPicPr>
        <p:blipFill>
          <a:blip r:embed="rId3"/>
          <a:stretch>
            <a:fillRect/>
          </a:stretch>
        </p:blipFill>
        <p:spPr>
          <a:xfrm>
            <a:off x="10961450" y="3306785"/>
            <a:ext cx="5646598" cy="3894335"/>
          </a:xfrm>
          <a:prstGeom prst="rect">
            <a:avLst/>
          </a:prstGeom>
        </p:spPr>
      </p:pic>
      <p:sp>
        <p:nvSpPr>
          <p:cNvPr id="7" name="テキスト ボックス 6"/>
          <p:cNvSpPr txBox="1"/>
          <p:nvPr/>
        </p:nvSpPr>
        <p:spPr>
          <a:xfrm>
            <a:off x="13986882" y="2752874"/>
            <a:ext cx="2162772" cy="507831"/>
          </a:xfrm>
          <a:prstGeom prst="rect">
            <a:avLst/>
          </a:prstGeom>
          <a:noFill/>
        </p:spPr>
        <p:txBody>
          <a:bodyPr wrap="none" rtlCol="0">
            <a:spAutoFit/>
          </a:bodyPr>
          <a:lstStyle/>
          <a:p>
            <a:r>
              <a:rPr kumimoji="1" lang="ja-JP" altLang="en-US" sz="2700" dirty="0"/>
              <a:t>明るさの分布</a:t>
            </a:r>
          </a:p>
        </p:txBody>
      </p:sp>
      <p:sp>
        <p:nvSpPr>
          <p:cNvPr id="8" name="テキスト ボックス 7"/>
          <p:cNvSpPr txBox="1"/>
          <p:nvPr/>
        </p:nvSpPr>
        <p:spPr>
          <a:xfrm>
            <a:off x="8847117" y="1308787"/>
            <a:ext cx="2436886" cy="584775"/>
          </a:xfrm>
          <a:prstGeom prst="rect">
            <a:avLst/>
          </a:prstGeom>
          <a:noFill/>
        </p:spPr>
        <p:txBody>
          <a:bodyPr wrap="none" rtlCol="0">
            <a:spAutoFit/>
          </a:bodyPr>
          <a:lstStyle/>
          <a:p>
            <a:r>
              <a:rPr kumimoji="1" lang="ja-JP" altLang="en-US" sz="3200" dirty="0" smtClean="0"/>
              <a:t>カニパルサー</a:t>
            </a:r>
          </a:p>
        </p:txBody>
      </p:sp>
    </p:spTree>
    <p:extLst>
      <p:ext uri="{BB962C8B-B14F-4D97-AF65-F5344CB8AC3E}">
        <p14:creationId xmlns:p14="http://schemas.microsoft.com/office/powerpoint/2010/main" val="198911803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Nano-shot</a:t>
            </a:r>
            <a:endParaRPr kumimoji="1" lang="ja-JP" altLang="en-US" dirty="0"/>
          </a:p>
        </p:txBody>
      </p:sp>
      <p:pic>
        <p:nvPicPr>
          <p:cNvPr id="1026" name="Picture 2" descr="thumbn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5" y="2979436"/>
            <a:ext cx="7805923" cy="538608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テキスト ボックス 3"/>
              <p:cNvSpPr txBox="1"/>
              <p:nvPr/>
            </p:nvSpPr>
            <p:spPr>
              <a:xfrm>
                <a:off x="5308905" y="2192674"/>
                <a:ext cx="2304862"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b="0" i="1" smtClean="0">
                          <a:latin typeface="Cambria Math" panose="02040503050406030204" pitchFamily="18" charset="0"/>
                        </a:rPr>
                        <m:t>𝑐</m:t>
                      </m:r>
                      <m:r>
                        <a:rPr kumimoji="1" lang="en-US" altLang="ja-JP" sz="2700" b="0" i="1" smtClean="0">
                          <a:latin typeface="Cambria Math" panose="02040503050406030204" pitchFamily="18" charset="0"/>
                        </a:rPr>
                        <m:t>×</m:t>
                      </m:r>
                      <m:r>
                        <m:rPr>
                          <m:sty m:val="p"/>
                        </m:rPr>
                        <a:rPr kumimoji="1" lang="en-US" altLang="ja-JP" sz="2700" b="0" i="0" smtClean="0">
                          <a:latin typeface="Cambria Math" panose="02040503050406030204" pitchFamily="18" charset="0"/>
                        </a:rPr>
                        <m:t>ns</m:t>
                      </m:r>
                      <m:r>
                        <a:rPr kumimoji="1" lang="en-US" altLang="ja-JP" sz="2700" b="0" i="0" smtClean="0">
                          <a:latin typeface="Cambria Math" panose="02040503050406030204" pitchFamily="18" charset="0"/>
                        </a:rPr>
                        <m:t>=30</m:t>
                      </m:r>
                      <m:r>
                        <m:rPr>
                          <m:sty m:val="p"/>
                        </m:rPr>
                        <a:rPr kumimoji="1" lang="en-US" altLang="ja-JP" sz="2700" b="0" i="0" smtClean="0">
                          <a:latin typeface="Cambria Math" panose="02040503050406030204" pitchFamily="18" charset="0"/>
                        </a:rPr>
                        <m:t>cm</m:t>
                      </m:r>
                    </m:oMath>
                  </m:oMathPara>
                </a14:m>
                <a:endParaRPr kumimoji="1" lang="ja-JP" altLang="en-US" sz="2700" dirty="0" smtClean="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5308905" y="2192674"/>
                <a:ext cx="2304862" cy="415498"/>
              </a:xfrm>
              <a:prstGeom prst="rect">
                <a:avLst/>
              </a:prstGeom>
              <a:blipFill rotWithShape="0">
                <a:blip r:embed="rId3"/>
                <a:stretch>
                  <a:fillRect/>
                </a:stretch>
              </a:blipFill>
            </p:spPr>
            <p:txBody>
              <a:bodyPr/>
              <a:lstStyle/>
              <a:p>
                <a:r>
                  <a:rPr lang="ja-JP" altLang="en-US">
                    <a:noFill/>
                  </a:rPr>
                  <a:t> </a:t>
                </a:r>
              </a:p>
            </p:txBody>
          </p:sp>
        </mc:Fallback>
      </mc:AlternateContent>
      <p:sp>
        <p:nvSpPr>
          <p:cNvPr id="3" name="テキスト ボックス 2"/>
          <p:cNvSpPr txBox="1"/>
          <p:nvPr/>
        </p:nvSpPr>
        <p:spPr>
          <a:xfrm>
            <a:off x="1915298" y="3188043"/>
            <a:ext cx="1295547" cy="507831"/>
          </a:xfrm>
          <a:prstGeom prst="rect">
            <a:avLst/>
          </a:prstGeom>
          <a:noFill/>
        </p:spPr>
        <p:txBody>
          <a:bodyPr wrap="none" rtlCol="0">
            <a:spAutoFit/>
          </a:bodyPr>
          <a:lstStyle/>
          <a:p>
            <a:r>
              <a:rPr kumimoji="1" lang="en-US" altLang="ja-JP" sz="2700" dirty="0" smtClean="0"/>
              <a:t>8.5GHz</a:t>
            </a:r>
            <a:endParaRPr kumimoji="1" lang="ja-JP" altLang="en-US" sz="2700" dirty="0" smtClean="0"/>
          </a:p>
        </p:txBody>
      </p:sp>
      <p:sp>
        <p:nvSpPr>
          <p:cNvPr id="5" name="テキスト ボックス 4"/>
          <p:cNvSpPr txBox="1"/>
          <p:nvPr/>
        </p:nvSpPr>
        <p:spPr>
          <a:xfrm>
            <a:off x="3427014" y="8760941"/>
            <a:ext cx="2327881" cy="523220"/>
          </a:xfrm>
          <a:prstGeom prst="rect">
            <a:avLst/>
          </a:prstGeom>
          <a:noFill/>
        </p:spPr>
        <p:txBody>
          <a:bodyPr wrap="none" rtlCol="0">
            <a:spAutoFit/>
          </a:bodyPr>
          <a:lstStyle/>
          <a:p>
            <a:r>
              <a:rPr lang="en-US" altLang="ja-JP" sz="2800" b="1" dirty="0" err="1" smtClean="0"/>
              <a:t>Jessner</a:t>
            </a:r>
            <a:r>
              <a:rPr kumimoji="1" lang="en-US" altLang="ja-JP" sz="2700" dirty="0" smtClean="0"/>
              <a:t>+ 10</a:t>
            </a:r>
            <a:endParaRPr lang="en-US" altLang="ja-JP" sz="2800" b="1" dirty="0"/>
          </a:p>
        </p:txBody>
      </p:sp>
      <p:pic>
        <p:nvPicPr>
          <p:cNvPr id="1028" name="Picture 4" descr="PDF] Electrodynamics of Pulsar Magnetospheres | Semantic Schol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548" y="877330"/>
            <a:ext cx="5298725" cy="90163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dicting Magnetic Explosions: From Plasma Current Sheet Disruption to  Fast Magnetic Reconnection | Department of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48018" y="34625"/>
            <a:ext cx="5639982" cy="366124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コネクタ 6"/>
          <p:cNvCxnSpPr/>
          <p:nvPr/>
        </p:nvCxnSpPr>
        <p:spPr>
          <a:xfrm flipV="1">
            <a:off x="10749910" y="247135"/>
            <a:ext cx="2496533" cy="5138385"/>
          </a:xfrm>
          <a:prstGeom prst="line">
            <a:avLst/>
          </a:prstGeom>
          <a:ln w="25400"/>
        </p:spPr>
        <p:style>
          <a:lnRef idx="1">
            <a:schemeClr val="dk1"/>
          </a:lnRef>
          <a:fillRef idx="0">
            <a:schemeClr val="dk1"/>
          </a:fillRef>
          <a:effectRef idx="0">
            <a:schemeClr val="dk1"/>
          </a:effectRef>
          <a:fontRef idx="minor">
            <a:schemeClr val="tx1"/>
          </a:fontRef>
        </p:style>
      </p:cxnSp>
      <p:cxnSp>
        <p:nvCxnSpPr>
          <p:cNvPr id="11" name="直線コネクタ 10"/>
          <p:cNvCxnSpPr/>
          <p:nvPr/>
        </p:nvCxnSpPr>
        <p:spPr>
          <a:xfrm flipV="1">
            <a:off x="10749910" y="2979437"/>
            <a:ext cx="7118365" cy="2536112"/>
          </a:xfrm>
          <a:prstGeom prst="line">
            <a:avLst/>
          </a:prstGeom>
          <a:ln w="254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009073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磁気再結合</a:t>
            </a:r>
            <a:endParaRPr kumimoji="1" lang="ja-JP" altLang="en-US" dirty="0"/>
          </a:p>
        </p:txBody>
      </p:sp>
      <p:pic>
        <p:nvPicPr>
          <p:cNvPr id="9218" name="Picture 2" descr="ãç£æ°ãªã³ãã¯ã·ã§ã³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196" y="1188302"/>
            <a:ext cx="8371183" cy="3014199"/>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p:cNvPicPr>
            <a:picLocks noChangeAspect="1"/>
          </p:cNvPicPr>
          <p:nvPr/>
        </p:nvPicPr>
        <p:blipFill>
          <a:blip r:embed="rId3"/>
          <a:stretch>
            <a:fillRect/>
          </a:stretch>
        </p:blipFill>
        <p:spPr>
          <a:xfrm>
            <a:off x="684819" y="4045992"/>
            <a:ext cx="2248999" cy="847698"/>
          </a:xfrm>
          <a:prstGeom prst="rect">
            <a:avLst/>
          </a:prstGeom>
        </p:spPr>
      </p:pic>
      <p:pic>
        <p:nvPicPr>
          <p:cNvPr id="9220" name="Picture 4" descr="ãmagnetic reconnection sun animation gifãã®ç»åæ¤ç´¢çµæ"/>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67116" y="4390016"/>
            <a:ext cx="5507762" cy="342705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é¢é£ç»å"/>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281558" y="5209148"/>
            <a:ext cx="4796650" cy="479665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2826273" y="8220574"/>
            <a:ext cx="2561920" cy="507831"/>
          </a:xfrm>
          <a:prstGeom prst="rect">
            <a:avLst/>
          </a:prstGeom>
          <a:noFill/>
        </p:spPr>
        <p:txBody>
          <a:bodyPr wrap="none" rtlCol="0">
            <a:spAutoFit/>
          </a:bodyPr>
          <a:lstStyle/>
          <a:p>
            <a:r>
              <a:rPr kumimoji="1" lang="en-US" altLang="ja-JP" sz="2700" dirty="0"/>
              <a:t>Non-ideal MHD</a:t>
            </a:r>
            <a:endParaRPr kumimoji="1" lang="ja-JP" altLang="en-US" sz="2700" dirty="0"/>
          </a:p>
        </p:txBody>
      </p:sp>
      <p:pic>
        <p:nvPicPr>
          <p:cNvPr id="7" name="図 6"/>
          <p:cNvPicPr>
            <a:picLocks noChangeAspect="1"/>
          </p:cNvPicPr>
          <p:nvPr/>
        </p:nvPicPr>
        <p:blipFill>
          <a:blip r:embed="rId6"/>
          <a:stretch>
            <a:fillRect/>
          </a:stretch>
        </p:blipFill>
        <p:spPr>
          <a:xfrm>
            <a:off x="5688150" y="8004583"/>
            <a:ext cx="2906229" cy="1001305"/>
          </a:xfrm>
          <a:prstGeom prst="rect">
            <a:avLst/>
          </a:prstGeom>
        </p:spPr>
      </p:pic>
      <p:pic>
        <p:nvPicPr>
          <p:cNvPr id="8" name="図 7"/>
          <p:cNvPicPr>
            <a:picLocks noChangeAspect="1"/>
          </p:cNvPicPr>
          <p:nvPr/>
        </p:nvPicPr>
        <p:blipFill>
          <a:blip r:embed="rId7"/>
          <a:stretch>
            <a:fillRect/>
          </a:stretch>
        </p:blipFill>
        <p:spPr>
          <a:xfrm>
            <a:off x="3663237" y="9071647"/>
            <a:ext cx="4049825" cy="934153"/>
          </a:xfrm>
          <a:prstGeom prst="rect">
            <a:avLst/>
          </a:prstGeom>
        </p:spPr>
      </p:pic>
      <p:pic>
        <p:nvPicPr>
          <p:cNvPr id="10" name="図 9"/>
          <p:cNvPicPr>
            <a:picLocks noChangeAspect="1"/>
          </p:cNvPicPr>
          <p:nvPr/>
        </p:nvPicPr>
        <p:blipFill>
          <a:blip r:embed="rId8"/>
          <a:stretch>
            <a:fillRect/>
          </a:stretch>
        </p:blipFill>
        <p:spPr>
          <a:xfrm>
            <a:off x="9930607" y="186009"/>
            <a:ext cx="8149907" cy="4913786"/>
          </a:xfrm>
          <a:prstGeom prst="rect">
            <a:avLst/>
          </a:prstGeom>
        </p:spPr>
      </p:pic>
      <p:sp>
        <p:nvSpPr>
          <p:cNvPr id="11" name="テキスト ボックス 10"/>
          <p:cNvSpPr txBox="1"/>
          <p:nvPr/>
        </p:nvSpPr>
        <p:spPr>
          <a:xfrm>
            <a:off x="13301428" y="4732736"/>
            <a:ext cx="4451860" cy="507831"/>
          </a:xfrm>
          <a:prstGeom prst="rect">
            <a:avLst/>
          </a:prstGeom>
          <a:noFill/>
        </p:spPr>
        <p:txBody>
          <a:bodyPr wrap="none" rtlCol="0">
            <a:spAutoFit/>
          </a:bodyPr>
          <a:lstStyle/>
          <a:p>
            <a:r>
              <a:rPr kumimoji="1" lang="en-US" altLang="ja-JP" sz="2700" dirty="0" err="1"/>
              <a:t>Sironi</a:t>
            </a:r>
            <a:r>
              <a:rPr kumimoji="1" lang="en-US" altLang="ja-JP" sz="2700" dirty="0"/>
              <a:t> &amp; </a:t>
            </a:r>
            <a:r>
              <a:rPr kumimoji="1" lang="en-US" altLang="ja-JP" sz="2700" dirty="0" err="1"/>
              <a:t>Spitkovsky</a:t>
            </a:r>
            <a:r>
              <a:rPr kumimoji="1" lang="en-US" altLang="ja-JP" sz="2700" dirty="0"/>
              <a:t> 2014</a:t>
            </a:r>
            <a:endParaRPr kumimoji="1" lang="ja-JP" altLang="en-US" sz="2700" dirty="0"/>
          </a:p>
        </p:txBody>
      </p:sp>
    </p:spTree>
    <p:extLst>
      <p:ext uri="{BB962C8B-B14F-4D97-AF65-F5344CB8AC3E}">
        <p14:creationId xmlns:p14="http://schemas.microsoft.com/office/powerpoint/2010/main" val="134318392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最近の話題：</a:t>
            </a:r>
            <a:r>
              <a:rPr kumimoji="1" lang="en-US" altLang="ja-JP" dirty="0" smtClean="0"/>
              <a:t>X</a:t>
            </a:r>
            <a:r>
              <a:rPr kumimoji="1" lang="ja-JP" altLang="en-US" dirty="0" smtClean="0"/>
              <a:t>線での同時増光の確認</a:t>
            </a:r>
            <a:endParaRPr kumimoji="1" lang="ja-JP" altLang="en-US" dirty="0"/>
          </a:p>
        </p:txBody>
      </p:sp>
      <p:pic>
        <p:nvPicPr>
          <p:cNvPr id="3" name="図 2"/>
          <p:cNvPicPr>
            <a:picLocks noChangeAspect="1"/>
          </p:cNvPicPr>
          <p:nvPr/>
        </p:nvPicPr>
        <p:blipFill>
          <a:blip r:embed="rId2"/>
          <a:stretch>
            <a:fillRect/>
          </a:stretch>
        </p:blipFill>
        <p:spPr>
          <a:xfrm>
            <a:off x="0" y="2587147"/>
            <a:ext cx="9233941" cy="6482215"/>
          </a:xfrm>
          <a:prstGeom prst="rect">
            <a:avLst/>
          </a:prstGeom>
        </p:spPr>
      </p:pic>
      <p:pic>
        <p:nvPicPr>
          <p:cNvPr id="4" name="図 3"/>
          <p:cNvPicPr>
            <a:picLocks noChangeAspect="1"/>
          </p:cNvPicPr>
          <p:nvPr/>
        </p:nvPicPr>
        <p:blipFill>
          <a:blip r:embed="rId3"/>
          <a:stretch>
            <a:fillRect/>
          </a:stretch>
        </p:blipFill>
        <p:spPr>
          <a:xfrm>
            <a:off x="10314781" y="484104"/>
            <a:ext cx="7162201" cy="9253441"/>
          </a:xfrm>
          <a:prstGeom prst="rect">
            <a:avLst/>
          </a:prstGeom>
        </p:spPr>
      </p:pic>
      <p:sp>
        <p:nvSpPr>
          <p:cNvPr id="6" name="テキスト ボックス 5"/>
          <p:cNvSpPr txBox="1"/>
          <p:nvPr/>
        </p:nvSpPr>
        <p:spPr>
          <a:xfrm>
            <a:off x="5089540" y="9288869"/>
            <a:ext cx="1935145" cy="507831"/>
          </a:xfrm>
          <a:prstGeom prst="rect">
            <a:avLst/>
          </a:prstGeom>
          <a:noFill/>
        </p:spPr>
        <p:txBody>
          <a:bodyPr wrap="none" rtlCol="0">
            <a:spAutoFit/>
          </a:bodyPr>
          <a:lstStyle/>
          <a:p>
            <a:r>
              <a:rPr kumimoji="1" lang="en-US" altLang="ja-JP" sz="2700" dirty="0" err="1" smtClean="0"/>
              <a:t>Enoto</a:t>
            </a:r>
            <a:r>
              <a:rPr kumimoji="1" lang="en-US" altLang="ja-JP" sz="2700" dirty="0" smtClean="0"/>
              <a:t>+ 21</a:t>
            </a:r>
            <a:endParaRPr kumimoji="1" lang="ja-JP" altLang="en-US" sz="2700" dirty="0" smtClean="0"/>
          </a:p>
        </p:txBody>
      </p:sp>
    </p:spTree>
    <p:extLst>
      <p:ext uri="{BB962C8B-B14F-4D97-AF65-F5344CB8AC3E}">
        <p14:creationId xmlns:p14="http://schemas.microsoft.com/office/powerpoint/2010/main" val="329541285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マグネター</a:t>
            </a:r>
            <a:endParaRPr kumimoji="1" lang="ja-JP" altLang="en-US" dirty="0"/>
          </a:p>
        </p:txBody>
      </p:sp>
      <p:pic>
        <p:nvPicPr>
          <p:cNvPr id="3" name="図 2"/>
          <p:cNvPicPr>
            <a:picLocks noChangeAspect="1"/>
          </p:cNvPicPr>
          <p:nvPr/>
        </p:nvPicPr>
        <p:blipFill>
          <a:blip r:embed="rId2"/>
          <a:stretch>
            <a:fillRect/>
          </a:stretch>
        </p:blipFill>
        <p:spPr>
          <a:xfrm>
            <a:off x="6478606" y="1550097"/>
            <a:ext cx="6927532" cy="6312670"/>
          </a:xfrm>
          <a:prstGeom prst="rect">
            <a:avLst/>
          </a:prstGeom>
        </p:spPr>
      </p:pic>
      <p:pic>
        <p:nvPicPr>
          <p:cNvPr id="4" name="図 3"/>
          <p:cNvPicPr>
            <a:picLocks noChangeAspect="1"/>
          </p:cNvPicPr>
          <p:nvPr/>
        </p:nvPicPr>
        <p:blipFill>
          <a:blip r:embed="rId3"/>
          <a:stretch>
            <a:fillRect/>
          </a:stretch>
        </p:blipFill>
        <p:spPr>
          <a:xfrm>
            <a:off x="13227750" y="1122789"/>
            <a:ext cx="5060250" cy="3693600"/>
          </a:xfrm>
          <a:prstGeom prst="rect">
            <a:avLst/>
          </a:prstGeom>
        </p:spPr>
      </p:pic>
      <p:pic>
        <p:nvPicPr>
          <p:cNvPr id="5" name="Picture 10" descr="Photon and dilepton spectra from nonlinear QED effects in ..."/>
          <p:cNvPicPr>
            <a:picLocks noChangeAspect="1" noChangeArrowheads="1"/>
          </p:cNvPicPr>
          <p:nvPr/>
        </p:nvPicPr>
        <p:blipFill rotWithShape="1">
          <a:blip r:embed="rId4">
            <a:extLst>
              <a:ext uri="{28A0092B-C50C-407E-A947-70E740481C1C}">
                <a14:useLocalDpi xmlns:a14="http://schemas.microsoft.com/office/drawing/2010/main" val="0"/>
              </a:ext>
            </a:extLst>
          </a:blip>
          <a:srcRect l="52629"/>
          <a:stretch/>
        </p:blipFill>
        <p:spPr bwMode="auto">
          <a:xfrm>
            <a:off x="6482648" y="8224957"/>
            <a:ext cx="2538649" cy="1713885"/>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p:cNvPicPr>
            <a:picLocks noChangeAspect="1"/>
          </p:cNvPicPr>
          <p:nvPr/>
        </p:nvPicPr>
        <p:blipFill>
          <a:blip r:embed="rId5"/>
          <a:stretch>
            <a:fillRect/>
          </a:stretch>
        </p:blipFill>
        <p:spPr>
          <a:xfrm>
            <a:off x="264145" y="1445492"/>
            <a:ext cx="6387666" cy="7531803"/>
          </a:xfrm>
          <a:prstGeom prst="rect">
            <a:avLst/>
          </a:prstGeom>
        </p:spPr>
      </p:pic>
      <p:sp>
        <p:nvSpPr>
          <p:cNvPr id="7" name="テキスト ボックス 6"/>
          <p:cNvSpPr txBox="1"/>
          <p:nvPr/>
        </p:nvSpPr>
        <p:spPr>
          <a:xfrm>
            <a:off x="12267211" y="8984527"/>
            <a:ext cx="5238935" cy="584775"/>
          </a:xfrm>
          <a:prstGeom prst="rect">
            <a:avLst/>
          </a:prstGeom>
          <a:noFill/>
        </p:spPr>
        <p:txBody>
          <a:bodyPr wrap="none" rtlCol="0">
            <a:spAutoFit/>
          </a:bodyPr>
          <a:lstStyle/>
          <a:p>
            <a:r>
              <a:rPr kumimoji="1" lang="ja-JP" altLang="en-US" sz="3200" dirty="0" smtClean="0"/>
              <a:t>エネルギー源は磁場の散逸か</a:t>
            </a:r>
          </a:p>
        </p:txBody>
      </p:sp>
      <p:sp>
        <p:nvSpPr>
          <p:cNvPr id="8" name="テキスト ボックス 7"/>
          <p:cNvSpPr txBox="1"/>
          <p:nvPr/>
        </p:nvSpPr>
        <p:spPr>
          <a:xfrm>
            <a:off x="1460665" y="9464634"/>
            <a:ext cx="2122697" cy="584775"/>
          </a:xfrm>
          <a:prstGeom prst="rect">
            <a:avLst/>
          </a:prstGeom>
          <a:noFill/>
        </p:spPr>
        <p:txBody>
          <a:bodyPr wrap="none" rtlCol="0">
            <a:spAutoFit/>
          </a:bodyPr>
          <a:lstStyle/>
          <a:p>
            <a:r>
              <a:rPr kumimoji="1" lang="en-US" altLang="ja-JP" sz="3200" dirty="0" smtClean="0"/>
              <a:t>Enoto+17</a:t>
            </a:r>
            <a:endParaRPr kumimoji="1" lang="ja-JP" altLang="en-US" sz="3200" dirty="0" smtClean="0"/>
          </a:p>
        </p:txBody>
      </p:sp>
    </p:spTree>
    <p:extLst>
      <p:ext uri="{BB962C8B-B14F-4D97-AF65-F5344CB8AC3E}">
        <p14:creationId xmlns:p14="http://schemas.microsoft.com/office/powerpoint/2010/main" val="37646427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マグネターフレア</a:t>
            </a:r>
            <a:endParaRPr kumimoji="1" lang="ja-JP" altLang="en-US" dirty="0"/>
          </a:p>
        </p:txBody>
      </p:sp>
      <p:pic>
        <p:nvPicPr>
          <p:cNvPr id="89090" name="Picture 2"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840" y="2244415"/>
            <a:ext cx="5715000" cy="7010401"/>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439616" y="1315256"/>
            <a:ext cx="4713150" cy="584775"/>
          </a:xfrm>
          <a:prstGeom prst="rect">
            <a:avLst/>
          </a:prstGeom>
          <a:noFill/>
        </p:spPr>
        <p:txBody>
          <a:bodyPr wrap="none" rtlCol="0">
            <a:spAutoFit/>
          </a:bodyPr>
          <a:lstStyle/>
          <a:p>
            <a:r>
              <a:rPr kumimoji="1" lang="en-US" altLang="ja-JP" sz="3200" dirty="0" smtClean="0"/>
              <a:t>SGR1806-20</a:t>
            </a:r>
            <a:r>
              <a:rPr kumimoji="1" lang="ja-JP" altLang="en-US" sz="3200" dirty="0" smtClean="0"/>
              <a:t> </a:t>
            </a:r>
            <a:r>
              <a:rPr kumimoji="1" lang="en-US" altLang="ja-JP" sz="3200" dirty="0" smtClean="0"/>
              <a:t>2004Dec.</a:t>
            </a:r>
            <a:endParaRPr kumimoji="1" lang="ja-JP" altLang="en-US" sz="3200" dirty="0" smtClean="0"/>
          </a:p>
        </p:txBody>
      </p:sp>
      <p:pic>
        <p:nvPicPr>
          <p:cNvPr id="89092" name="Picture 4" descr="Fig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873" y="2863540"/>
            <a:ext cx="5715000" cy="577215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4488872" y="9306812"/>
            <a:ext cx="2223686" cy="584775"/>
          </a:xfrm>
          <a:prstGeom prst="rect">
            <a:avLst/>
          </a:prstGeom>
          <a:noFill/>
        </p:spPr>
        <p:txBody>
          <a:bodyPr wrap="none" rtlCol="0">
            <a:spAutoFit/>
          </a:bodyPr>
          <a:lstStyle/>
          <a:p>
            <a:r>
              <a:rPr kumimoji="1" lang="en-US" altLang="ja-JP" sz="3200" dirty="0" smtClean="0"/>
              <a:t>Hurley+05</a:t>
            </a:r>
            <a:endParaRPr kumimoji="1" lang="ja-JP" altLang="en-US" sz="3200" dirty="0" smtClean="0"/>
          </a:p>
        </p:txBody>
      </p:sp>
      <mc:AlternateContent xmlns:mc="http://schemas.openxmlformats.org/markup-compatibility/2006" xmlns:a14="http://schemas.microsoft.com/office/drawing/2010/main">
        <mc:Choice Requires="a14">
          <p:sp>
            <p:nvSpPr>
              <p:cNvPr id="5" name="テキスト ボックス 4"/>
              <p:cNvSpPr txBox="1"/>
              <p:nvPr/>
            </p:nvSpPr>
            <p:spPr>
              <a:xfrm>
                <a:off x="8841179" y="8920680"/>
                <a:ext cx="6070700" cy="7722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400" i="1" smtClean="0">
                              <a:latin typeface="Cambria Math" panose="02040503050406030204" pitchFamily="18" charset="0"/>
                            </a:rPr>
                          </m:ctrlPr>
                        </m:fPr>
                        <m:num>
                          <m:sSup>
                            <m:sSupPr>
                              <m:ctrlPr>
                                <a:rPr kumimoji="1" lang="en-US" altLang="ja-JP" sz="2400" b="0" i="1" smtClean="0">
                                  <a:latin typeface="Cambria Math" panose="02040503050406030204" pitchFamily="18" charset="0"/>
                                </a:rPr>
                              </m:ctrlPr>
                            </m:sSupPr>
                            <m:e>
                              <m:r>
                                <a:rPr kumimoji="1" lang="en-US" altLang="ja-JP" sz="2400" b="0" i="1" smtClean="0">
                                  <a:latin typeface="Cambria Math" panose="02040503050406030204" pitchFamily="18" charset="0"/>
                                </a:rPr>
                                <m:t>𝐵</m:t>
                              </m:r>
                            </m:e>
                            <m:sup>
                              <m:r>
                                <a:rPr kumimoji="1" lang="en-US" altLang="ja-JP" sz="2400" b="0" i="1" smtClean="0">
                                  <a:latin typeface="Cambria Math" panose="02040503050406030204" pitchFamily="18" charset="0"/>
                                </a:rPr>
                                <m:t>2</m:t>
                              </m:r>
                            </m:sup>
                          </m:sSup>
                        </m:num>
                        <m:den>
                          <m:r>
                            <a:rPr kumimoji="1" lang="en-US" altLang="ja-JP" sz="2400" b="0" i="1" smtClean="0">
                              <a:latin typeface="Cambria Math" panose="02040503050406030204" pitchFamily="18" charset="0"/>
                            </a:rPr>
                            <m:t>8</m:t>
                          </m:r>
                          <m:r>
                            <a:rPr kumimoji="1" lang="en-US" altLang="ja-JP" sz="2400" b="0" i="1" smtClean="0">
                              <a:latin typeface="Cambria Math" panose="02040503050406030204" pitchFamily="18" charset="0"/>
                            </a:rPr>
                            <m:t>𝜋</m:t>
                          </m:r>
                        </m:den>
                      </m:f>
                      <m:f>
                        <m:fPr>
                          <m:ctrlPr>
                            <a:rPr kumimoji="1" lang="en-US" altLang="ja-JP" sz="2400" i="1" smtClean="0">
                              <a:latin typeface="Cambria Math" panose="02040503050406030204" pitchFamily="18" charset="0"/>
                            </a:rPr>
                          </m:ctrlPr>
                        </m:fPr>
                        <m:num>
                          <m:r>
                            <a:rPr kumimoji="1" lang="en-US" altLang="ja-JP" sz="2400" b="0" i="1" smtClean="0">
                              <a:latin typeface="Cambria Math" panose="02040503050406030204" pitchFamily="18" charset="0"/>
                            </a:rPr>
                            <m:t>4</m:t>
                          </m:r>
                          <m:r>
                            <a:rPr kumimoji="1" lang="en-US" altLang="ja-JP" sz="2400" b="0" i="1" smtClean="0">
                              <a:latin typeface="Cambria Math" panose="02040503050406030204" pitchFamily="18" charset="0"/>
                            </a:rPr>
                            <m:t>𝜋</m:t>
                          </m:r>
                        </m:num>
                        <m:den>
                          <m:r>
                            <a:rPr kumimoji="1" lang="en-US" altLang="ja-JP" sz="2400" b="0" i="1" smtClean="0">
                              <a:latin typeface="Cambria Math" panose="02040503050406030204" pitchFamily="18" charset="0"/>
                            </a:rPr>
                            <m:t>3</m:t>
                          </m:r>
                        </m:den>
                      </m:f>
                      <m:sSup>
                        <m:sSupPr>
                          <m:ctrlPr>
                            <a:rPr kumimoji="1" lang="en-US" altLang="ja-JP" sz="2400" b="0" i="1" smtClean="0">
                              <a:latin typeface="Cambria Math" panose="02040503050406030204" pitchFamily="18" charset="0"/>
                            </a:rPr>
                          </m:ctrlPr>
                        </m:sSupPr>
                        <m:e>
                          <m:r>
                            <a:rPr kumimoji="1" lang="en-US" altLang="ja-JP" sz="2400" b="0" i="1" smtClean="0">
                              <a:latin typeface="Cambria Math" panose="02040503050406030204" pitchFamily="18" charset="0"/>
                            </a:rPr>
                            <m:t>𝑅</m:t>
                          </m:r>
                        </m:e>
                        <m:sup>
                          <m:r>
                            <a:rPr kumimoji="1" lang="en-US" altLang="ja-JP" sz="2400" b="0" i="1" smtClean="0">
                              <a:latin typeface="Cambria Math" panose="02040503050406030204" pitchFamily="18" charset="0"/>
                            </a:rPr>
                            <m:t>3</m:t>
                          </m:r>
                        </m:sup>
                      </m:sSup>
                      <m:r>
                        <a:rPr kumimoji="1" lang="en-US" altLang="ja-JP" sz="2400" b="0" i="1" smtClean="0">
                          <a:latin typeface="Cambria Math" panose="02040503050406030204" pitchFamily="18" charset="0"/>
                        </a:rPr>
                        <m:t>=1.7×</m:t>
                      </m:r>
                      <m:sSup>
                        <m:sSupPr>
                          <m:ctrlPr>
                            <a:rPr kumimoji="1" lang="en-US" altLang="ja-JP" sz="2400" b="0" i="1" smtClean="0">
                              <a:latin typeface="Cambria Math" panose="02040503050406030204" pitchFamily="18" charset="0"/>
                            </a:rPr>
                          </m:ctrlPr>
                        </m:sSupPr>
                        <m:e>
                          <m:r>
                            <a:rPr kumimoji="1" lang="en-US" altLang="ja-JP" sz="2400" b="0" i="1" smtClean="0">
                              <a:latin typeface="Cambria Math" panose="02040503050406030204" pitchFamily="18" charset="0"/>
                            </a:rPr>
                            <m:t>10</m:t>
                          </m:r>
                        </m:e>
                        <m:sup>
                          <m:r>
                            <a:rPr kumimoji="1" lang="en-US" altLang="ja-JP" sz="2400" b="0" i="1" smtClean="0">
                              <a:latin typeface="Cambria Math" panose="02040503050406030204" pitchFamily="18" charset="0"/>
                            </a:rPr>
                            <m:t>47</m:t>
                          </m:r>
                        </m:sup>
                      </m:sSup>
                      <m:sSup>
                        <m:sSupPr>
                          <m:ctrlPr>
                            <a:rPr kumimoji="1" lang="en-US" altLang="ja-JP" sz="2400" b="0" i="1" smtClean="0">
                              <a:latin typeface="Cambria Math" panose="02040503050406030204" pitchFamily="18" charset="0"/>
                            </a:rPr>
                          </m:ctrlPr>
                        </m:sSupPr>
                        <m:e>
                          <m:d>
                            <m:dPr>
                              <m:ctrlPr>
                                <a:rPr kumimoji="1" lang="en-US" altLang="ja-JP" sz="2400" b="0" i="1" smtClean="0">
                                  <a:latin typeface="Cambria Math" panose="02040503050406030204" pitchFamily="18" charset="0"/>
                                </a:rPr>
                              </m:ctrlPr>
                            </m:dPr>
                            <m:e>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𝐵</m:t>
                                  </m:r>
                                </m:num>
                                <m:den>
                                  <m:sSup>
                                    <m:sSupPr>
                                      <m:ctrlPr>
                                        <a:rPr kumimoji="1" lang="en-US" altLang="ja-JP" sz="2400" b="0" i="1" smtClean="0">
                                          <a:latin typeface="Cambria Math" panose="02040503050406030204" pitchFamily="18" charset="0"/>
                                        </a:rPr>
                                      </m:ctrlPr>
                                    </m:sSupPr>
                                    <m:e>
                                      <m:r>
                                        <a:rPr kumimoji="1" lang="en-US" altLang="ja-JP" sz="2400" b="0" i="1" smtClean="0">
                                          <a:latin typeface="Cambria Math" panose="02040503050406030204" pitchFamily="18" charset="0"/>
                                        </a:rPr>
                                        <m:t>10</m:t>
                                      </m:r>
                                    </m:e>
                                    <m:sup>
                                      <m:r>
                                        <a:rPr kumimoji="1" lang="en-US" altLang="ja-JP" sz="2400" b="0" i="1" smtClean="0">
                                          <a:latin typeface="Cambria Math" panose="02040503050406030204" pitchFamily="18" charset="0"/>
                                        </a:rPr>
                                        <m:t>15</m:t>
                                      </m:r>
                                    </m:sup>
                                  </m:sSup>
                                  <m:r>
                                    <m:rPr>
                                      <m:sty m:val="p"/>
                                    </m:rPr>
                                    <a:rPr kumimoji="1" lang="en-US" altLang="ja-JP" sz="2400" b="0" i="0" smtClean="0">
                                      <a:latin typeface="Cambria Math" panose="02040503050406030204" pitchFamily="18" charset="0"/>
                                    </a:rPr>
                                    <m:t>G</m:t>
                                  </m:r>
                                </m:den>
                              </m:f>
                            </m:e>
                          </m:d>
                        </m:e>
                        <m:sup>
                          <m:r>
                            <a:rPr kumimoji="1" lang="en-US" altLang="ja-JP" sz="2400" b="0" i="1" smtClean="0">
                              <a:latin typeface="Cambria Math" panose="02040503050406030204" pitchFamily="18" charset="0"/>
                            </a:rPr>
                            <m:t>2</m:t>
                          </m:r>
                        </m:sup>
                      </m:sSup>
                      <m:sSup>
                        <m:sSupPr>
                          <m:ctrlPr>
                            <a:rPr kumimoji="1" lang="en-US" altLang="ja-JP" sz="2400" b="0" i="1" smtClean="0">
                              <a:latin typeface="Cambria Math" panose="02040503050406030204" pitchFamily="18" charset="0"/>
                            </a:rPr>
                          </m:ctrlPr>
                        </m:sSupPr>
                        <m:e>
                          <m:d>
                            <m:dPr>
                              <m:ctrlPr>
                                <a:rPr kumimoji="1" lang="en-US" altLang="ja-JP" sz="2400" b="0" i="1" smtClean="0">
                                  <a:latin typeface="Cambria Math" panose="02040503050406030204" pitchFamily="18" charset="0"/>
                                </a:rPr>
                              </m:ctrlPr>
                            </m:dPr>
                            <m:e>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𝑅</m:t>
                                  </m:r>
                                </m:num>
                                <m:den>
                                  <m:r>
                                    <a:rPr kumimoji="1" lang="en-US" altLang="ja-JP" sz="2400" b="0" i="1" smtClean="0">
                                      <a:latin typeface="Cambria Math" panose="02040503050406030204" pitchFamily="18" charset="0"/>
                                    </a:rPr>
                                    <m:t>10</m:t>
                                  </m:r>
                                  <m:r>
                                    <m:rPr>
                                      <m:sty m:val="p"/>
                                    </m:rPr>
                                    <a:rPr kumimoji="1" lang="en-US" altLang="ja-JP" sz="2400" b="0" i="0" smtClean="0">
                                      <a:latin typeface="Cambria Math" panose="02040503050406030204" pitchFamily="18" charset="0"/>
                                    </a:rPr>
                                    <m:t>km</m:t>
                                  </m:r>
                                </m:den>
                              </m:f>
                            </m:e>
                          </m:d>
                        </m:e>
                        <m:sup>
                          <m:r>
                            <a:rPr kumimoji="1" lang="en-US" altLang="ja-JP" sz="2400" b="0" i="1" smtClean="0">
                              <a:latin typeface="Cambria Math" panose="02040503050406030204" pitchFamily="18" charset="0"/>
                            </a:rPr>
                            <m:t>3</m:t>
                          </m:r>
                        </m:sup>
                      </m:sSup>
                      <m:r>
                        <m:rPr>
                          <m:sty m:val="p"/>
                        </m:rPr>
                        <a:rPr kumimoji="1" lang="en-US" altLang="ja-JP" sz="2400" b="0" i="0" smtClean="0">
                          <a:latin typeface="Cambria Math" panose="02040503050406030204" pitchFamily="18" charset="0"/>
                        </a:rPr>
                        <m:t>erg</m:t>
                      </m:r>
                    </m:oMath>
                  </m:oMathPara>
                </a14:m>
                <a:endParaRPr kumimoji="1" lang="ja-JP" altLang="en-US" sz="2400" dirty="0" smtClean="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8841179" y="8920680"/>
                <a:ext cx="6070700" cy="772263"/>
              </a:xfrm>
              <a:prstGeom prst="rect">
                <a:avLst/>
              </a:prstGeom>
              <a:blipFill rotWithShape="0">
                <a:blip r:embed="rId4"/>
                <a:stretch>
                  <a:fillRect/>
                </a:stretch>
              </a:blipFill>
            </p:spPr>
            <p:txBody>
              <a:bodyPr/>
              <a:lstStyle/>
              <a:p>
                <a:r>
                  <a:rPr lang="ja-JP" altLang="en-US">
                    <a:noFill/>
                  </a:rPr>
                  <a:t> </a:t>
                </a:r>
              </a:p>
            </p:txBody>
          </p:sp>
        </mc:Fallback>
      </mc:AlternateContent>
      <p:cxnSp>
        <p:nvCxnSpPr>
          <p:cNvPr id="7" name="直線コネクタ 6"/>
          <p:cNvCxnSpPr/>
          <p:nvPr/>
        </p:nvCxnSpPr>
        <p:spPr bwMode="auto">
          <a:xfrm flipV="1">
            <a:off x="1852551" y="1900031"/>
            <a:ext cx="5652654" cy="2908894"/>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8" name="テキスト ボックス 7"/>
              <p:cNvSpPr txBox="1"/>
              <p:nvPr/>
            </p:nvSpPr>
            <p:spPr>
              <a:xfrm>
                <a:off x="6805827" y="1315256"/>
                <a:ext cx="2628540"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panose="02040503050406030204" pitchFamily="18" charset="0"/>
                        </a:rPr>
                        <m:t>3.7×</m:t>
                      </m:r>
                      <m:sSup>
                        <m:sSupPr>
                          <m:ctrlPr>
                            <a:rPr kumimoji="1" lang="en-US" altLang="ja-JP" sz="3200" b="0" i="1" smtClean="0">
                              <a:latin typeface="Cambria Math" panose="02040503050406030204" pitchFamily="18" charset="0"/>
                            </a:rPr>
                          </m:ctrlPr>
                        </m:sSupPr>
                        <m:e>
                          <m:r>
                            <a:rPr kumimoji="1" lang="en-US" altLang="ja-JP" sz="3200" b="0" i="1" smtClean="0">
                              <a:latin typeface="Cambria Math" panose="02040503050406030204" pitchFamily="18" charset="0"/>
                            </a:rPr>
                            <m:t>10</m:t>
                          </m:r>
                        </m:e>
                        <m:sup>
                          <m:r>
                            <a:rPr kumimoji="1" lang="en-US" altLang="ja-JP" sz="3200" b="0" i="1" smtClean="0">
                              <a:latin typeface="Cambria Math" panose="02040503050406030204" pitchFamily="18" charset="0"/>
                            </a:rPr>
                            <m:t>4</m:t>
                          </m:r>
                          <m:r>
                            <a:rPr kumimoji="1" lang="en-US" altLang="ja-JP" sz="3200" b="0" i="0" smtClean="0">
                              <a:latin typeface="Cambria Math" panose="02040503050406030204" pitchFamily="18" charset="0"/>
                            </a:rPr>
                            <m:t>6</m:t>
                          </m:r>
                        </m:sup>
                      </m:sSup>
                      <m:r>
                        <m:rPr>
                          <m:sty m:val="p"/>
                        </m:rPr>
                        <a:rPr kumimoji="1" lang="en-US" altLang="ja-JP" sz="3200" b="0" i="0" smtClean="0">
                          <a:latin typeface="Cambria Math" panose="02040503050406030204" pitchFamily="18" charset="0"/>
                        </a:rPr>
                        <m:t>erg</m:t>
                      </m:r>
                    </m:oMath>
                  </m:oMathPara>
                </a14:m>
                <a:endParaRPr kumimoji="1" lang="ja-JP" altLang="en-US" sz="3200" dirty="0" smtClean="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6805827" y="1315256"/>
                <a:ext cx="2628540" cy="492443"/>
              </a:xfrm>
              <a:prstGeom prst="rect">
                <a:avLst/>
              </a:prstGeom>
              <a:blipFill rotWithShape="0">
                <a:blip r:embed="rId5"/>
                <a:stretch>
                  <a:fillRect/>
                </a:stretch>
              </a:blipFill>
            </p:spPr>
            <p:txBody>
              <a:bodyPr/>
              <a:lstStyle/>
              <a:p>
                <a:r>
                  <a:rPr lang="ja-JP" altLang="en-US">
                    <a:noFill/>
                  </a:rPr>
                  <a:t> </a:t>
                </a:r>
              </a:p>
            </p:txBody>
          </p:sp>
        </mc:Fallback>
      </mc:AlternateContent>
      <p:sp>
        <p:nvSpPr>
          <p:cNvPr id="9" name="テキスト ボックス 8"/>
          <p:cNvSpPr txBox="1"/>
          <p:nvPr/>
        </p:nvSpPr>
        <p:spPr>
          <a:xfrm>
            <a:off x="8069189" y="1900031"/>
            <a:ext cx="1697901" cy="461665"/>
          </a:xfrm>
          <a:prstGeom prst="rect">
            <a:avLst/>
          </a:prstGeom>
          <a:noFill/>
        </p:spPr>
        <p:txBody>
          <a:bodyPr wrap="none" rtlCol="0">
            <a:spAutoFit/>
          </a:bodyPr>
          <a:lstStyle/>
          <a:p>
            <a:r>
              <a:rPr kumimoji="1" lang="ja-JP" altLang="en-US" sz="2400" dirty="0" smtClean="0"/>
              <a:t>等方を仮定</a:t>
            </a:r>
          </a:p>
        </p:txBody>
      </p:sp>
      <p:pic>
        <p:nvPicPr>
          <p:cNvPr id="89094" name="Picture 6" descr="Geometric structure of the trapped fireball. The gray circle represents...  | Download Scientific Diagr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16552" y="3545836"/>
            <a:ext cx="4581525" cy="3924301"/>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12787857" y="2278765"/>
            <a:ext cx="2816797" cy="584775"/>
          </a:xfrm>
          <a:prstGeom prst="rect">
            <a:avLst/>
          </a:prstGeom>
          <a:noFill/>
        </p:spPr>
        <p:txBody>
          <a:bodyPr wrap="none" rtlCol="0">
            <a:spAutoFit/>
          </a:bodyPr>
          <a:lstStyle/>
          <a:p>
            <a:r>
              <a:rPr kumimoji="1" lang="en-US" altLang="ja-JP" sz="3200" dirty="0" smtClean="0"/>
              <a:t>Tail</a:t>
            </a:r>
            <a:r>
              <a:rPr kumimoji="1" lang="ja-JP" altLang="en-US" sz="3200" dirty="0" smtClean="0"/>
              <a:t>～</a:t>
            </a:r>
            <a:r>
              <a:rPr kumimoji="1" lang="en-US" altLang="ja-JP" sz="3200" dirty="0" smtClean="0"/>
              <a:t>10</a:t>
            </a:r>
            <a:r>
              <a:rPr kumimoji="1" lang="en-US" altLang="ja-JP" sz="3200" baseline="30000" dirty="0" smtClean="0"/>
              <a:t>44</a:t>
            </a:r>
            <a:r>
              <a:rPr kumimoji="1" lang="en-US" altLang="ja-JP" sz="3200" dirty="0" smtClean="0"/>
              <a:t>erg</a:t>
            </a:r>
            <a:endParaRPr kumimoji="1" lang="ja-JP" altLang="en-US" sz="3200" dirty="0" smtClean="0"/>
          </a:p>
        </p:txBody>
      </p:sp>
      <p:sp>
        <p:nvSpPr>
          <p:cNvPr id="11" name="テキスト ボックス 10"/>
          <p:cNvSpPr txBox="1"/>
          <p:nvPr/>
        </p:nvSpPr>
        <p:spPr>
          <a:xfrm>
            <a:off x="14534382" y="7755127"/>
            <a:ext cx="3316934" cy="584775"/>
          </a:xfrm>
          <a:prstGeom prst="rect">
            <a:avLst/>
          </a:prstGeom>
          <a:noFill/>
        </p:spPr>
        <p:txBody>
          <a:bodyPr wrap="none" rtlCol="0">
            <a:spAutoFit/>
          </a:bodyPr>
          <a:lstStyle/>
          <a:p>
            <a:r>
              <a:rPr kumimoji="1" lang="en-US" altLang="ja-JP" sz="3200" dirty="0" smtClean="0"/>
              <a:t>Trapped Fireball</a:t>
            </a:r>
            <a:endParaRPr kumimoji="1" lang="ja-JP" altLang="en-US" sz="3200" dirty="0" smtClean="0"/>
          </a:p>
        </p:txBody>
      </p:sp>
    </p:spTree>
    <p:extLst>
      <p:ext uri="{BB962C8B-B14F-4D97-AF65-F5344CB8AC3E}">
        <p14:creationId xmlns:p14="http://schemas.microsoft.com/office/powerpoint/2010/main" val="18920502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突発天体</a:t>
            </a:r>
            <a:endParaRPr kumimoji="1" lang="ja-JP" altLang="en-US" dirty="0"/>
          </a:p>
        </p:txBody>
      </p:sp>
      <p:pic>
        <p:nvPicPr>
          <p:cNvPr id="3" name="Picture 5" descr="Gamma-ray Burst animatio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03398" y="5852009"/>
            <a:ext cx="5371820" cy="431072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2291936" y="1369388"/>
            <a:ext cx="3132589" cy="584775"/>
          </a:xfrm>
          <a:prstGeom prst="rect">
            <a:avLst/>
          </a:prstGeom>
          <a:noFill/>
        </p:spPr>
        <p:txBody>
          <a:bodyPr wrap="none" rtlCol="0">
            <a:spAutoFit/>
          </a:bodyPr>
          <a:lstStyle/>
          <a:p>
            <a:r>
              <a:rPr kumimoji="1" lang="ja-JP" altLang="en-US" sz="3200" dirty="0" smtClean="0"/>
              <a:t>ガンマ線バースト</a:t>
            </a:r>
          </a:p>
        </p:txBody>
      </p:sp>
      <p:pic>
        <p:nvPicPr>
          <p:cNvPr id="5" name="98054main_Hypernova_NASA WebV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03398" y="2101337"/>
            <a:ext cx="5141743" cy="3505734"/>
          </a:xfrm>
          <a:prstGeom prst="rect">
            <a:avLst/>
          </a:prstGeom>
        </p:spPr>
      </p:pic>
      <p:pic>
        <p:nvPicPr>
          <p:cNvPr id="6" name="Picture 2" descr="ãblazar lightcurveãã®ç»åæ¤ç´¢çµæ"/>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2655" y="6042449"/>
            <a:ext cx="6810428" cy="3750672"/>
          </a:xfrm>
          <a:prstGeom prst="rect">
            <a:avLst/>
          </a:prstGeom>
          <a:noFill/>
          <a:extLst>
            <a:ext uri="{909E8E84-426E-40DD-AFC4-6F175D3DCCD1}">
              <a14:hiddenFill xmlns:a14="http://schemas.microsoft.com/office/drawing/2010/main">
                <a:solidFill>
                  <a:srgbClr val="FFFFFF"/>
                </a:solidFill>
              </a14:hiddenFill>
            </a:ext>
          </a:extLst>
        </p:spPr>
      </p:pic>
      <p:pic>
        <p:nvPicPr>
          <p:cNvPr id="7" name="Supermassive Black Hole animation">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0007823" y="2122412"/>
            <a:ext cx="5560728" cy="3707152"/>
          </a:xfrm>
          <a:prstGeom prst="rect">
            <a:avLst/>
          </a:prstGeom>
        </p:spPr>
      </p:pic>
      <p:sp>
        <p:nvSpPr>
          <p:cNvPr id="8" name="テキスト ボックス 7"/>
          <p:cNvSpPr txBox="1"/>
          <p:nvPr/>
        </p:nvSpPr>
        <p:spPr>
          <a:xfrm>
            <a:off x="10650185" y="1350776"/>
            <a:ext cx="4233851" cy="584775"/>
          </a:xfrm>
          <a:prstGeom prst="rect">
            <a:avLst/>
          </a:prstGeom>
          <a:noFill/>
        </p:spPr>
        <p:txBody>
          <a:bodyPr wrap="none" rtlCol="0">
            <a:spAutoFit/>
          </a:bodyPr>
          <a:lstStyle/>
          <a:p>
            <a:r>
              <a:rPr kumimoji="1" lang="ja-JP" altLang="en-US" sz="3200" dirty="0" smtClean="0"/>
              <a:t>ブレーザーからのフレア</a:t>
            </a:r>
          </a:p>
        </p:txBody>
      </p:sp>
      <p:sp>
        <p:nvSpPr>
          <p:cNvPr id="9" name="テキスト ボックス 8"/>
          <p:cNvSpPr txBox="1"/>
          <p:nvPr/>
        </p:nvSpPr>
        <p:spPr>
          <a:xfrm>
            <a:off x="7077694" y="9286504"/>
            <a:ext cx="952505" cy="584775"/>
          </a:xfrm>
          <a:prstGeom prst="rect">
            <a:avLst/>
          </a:prstGeom>
          <a:noFill/>
        </p:spPr>
        <p:txBody>
          <a:bodyPr wrap="none" rtlCol="0">
            <a:spAutoFit/>
          </a:bodyPr>
          <a:lstStyle/>
          <a:p>
            <a:r>
              <a:rPr kumimoji="1" lang="en-US" altLang="ja-JP" sz="3200" dirty="0" smtClean="0"/>
              <a:t>MeV</a:t>
            </a:r>
            <a:endParaRPr kumimoji="1" lang="ja-JP" altLang="en-US" sz="3200" dirty="0" smtClean="0"/>
          </a:p>
        </p:txBody>
      </p:sp>
      <p:sp>
        <p:nvSpPr>
          <p:cNvPr id="10" name="テキスト ボックス 9"/>
          <p:cNvSpPr txBox="1"/>
          <p:nvPr/>
        </p:nvSpPr>
        <p:spPr>
          <a:xfrm>
            <a:off x="8530690" y="8486284"/>
            <a:ext cx="2807179" cy="1384995"/>
          </a:xfrm>
          <a:prstGeom prst="rect">
            <a:avLst/>
          </a:prstGeom>
          <a:noFill/>
        </p:spPr>
        <p:txBody>
          <a:bodyPr wrap="none" rtlCol="0">
            <a:spAutoFit/>
          </a:bodyPr>
          <a:lstStyle/>
          <a:p>
            <a:r>
              <a:rPr kumimoji="1" lang="en-US" altLang="ja-JP" sz="2800" dirty="0" smtClean="0"/>
              <a:t>Aharonian+07</a:t>
            </a:r>
          </a:p>
          <a:p>
            <a:r>
              <a:rPr kumimoji="1" lang="en-US" altLang="ja-JP" sz="2800" dirty="0" smtClean="0"/>
              <a:t>PKS 2155-304</a:t>
            </a:r>
          </a:p>
          <a:p>
            <a:r>
              <a:rPr kumimoji="1" lang="en-US" altLang="ja-JP" sz="2800" dirty="0" smtClean="0"/>
              <a:t>TeV</a:t>
            </a:r>
            <a:endParaRPr kumimoji="1" lang="ja-JP" altLang="en-US" sz="2800" dirty="0" smtClean="0"/>
          </a:p>
        </p:txBody>
      </p:sp>
      <p:pic>
        <p:nvPicPr>
          <p:cNvPr id="122882" name="Picture 2" descr="Tidal Disruption Events — Cosmic Transient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14685" y="6016425"/>
            <a:ext cx="3971670" cy="2465175"/>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13988445" y="8507624"/>
            <a:ext cx="4379725" cy="954107"/>
          </a:xfrm>
          <a:prstGeom prst="rect">
            <a:avLst/>
          </a:prstGeom>
          <a:noFill/>
        </p:spPr>
        <p:txBody>
          <a:bodyPr wrap="none" rtlCol="0">
            <a:spAutoFit/>
          </a:bodyPr>
          <a:lstStyle/>
          <a:p>
            <a:r>
              <a:rPr kumimoji="1" lang="en-US" altLang="ja-JP" sz="2800" dirty="0" smtClean="0">
                <a:solidFill>
                  <a:srgbClr val="FF0000"/>
                </a:solidFill>
              </a:rPr>
              <a:t>Tidal Disruption</a:t>
            </a:r>
          </a:p>
          <a:p>
            <a:r>
              <a:rPr kumimoji="1" lang="ja-JP" altLang="en-US" sz="2800" dirty="0">
                <a:solidFill>
                  <a:srgbClr val="FF0000"/>
                </a:solidFill>
              </a:rPr>
              <a:t>活動して</a:t>
            </a:r>
            <a:r>
              <a:rPr kumimoji="1" lang="ja-JP" altLang="en-US" sz="2800" dirty="0" smtClean="0">
                <a:solidFill>
                  <a:srgbClr val="FF0000"/>
                </a:solidFill>
              </a:rPr>
              <a:t>ない</a:t>
            </a:r>
            <a:r>
              <a:rPr kumimoji="1" lang="en-US" altLang="ja-JP" sz="2800" dirty="0" smtClean="0">
                <a:solidFill>
                  <a:srgbClr val="FF0000"/>
                </a:solidFill>
              </a:rPr>
              <a:t>BH</a:t>
            </a:r>
            <a:r>
              <a:rPr kumimoji="1" lang="ja-JP" altLang="en-US" sz="2800" dirty="0" smtClean="0">
                <a:solidFill>
                  <a:srgbClr val="FF0000"/>
                </a:solidFill>
              </a:rPr>
              <a:t>が突然光る</a:t>
            </a:r>
          </a:p>
        </p:txBody>
      </p:sp>
    </p:spTree>
    <p:extLst>
      <p:ext uri="{BB962C8B-B14F-4D97-AF65-F5344CB8AC3E}">
        <p14:creationId xmlns:p14="http://schemas.microsoft.com/office/powerpoint/2010/main" val="20669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03"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6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7"/>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Fast</a:t>
            </a:r>
            <a:r>
              <a:rPr kumimoji="1" lang="ja-JP" altLang="en-US" dirty="0" smtClean="0"/>
              <a:t> </a:t>
            </a:r>
            <a:r>
              <a:rPr kumimoji="1" lang="en-US" altLang="ja-JP" dirty="0" smtClean="0"/>
              <a:t>Radio</a:t>
            </a:r>
            <a:r>
              <a:rPr kumimoji="1" lang="ja-JP" altLang="en-US" dirty="0" smtClean="0"/>
              <a:t> </a:t>
            </a:r>
            <a:r>
              <a:rPr kumimoji="1" lang="en-US" altLang="ja-JP" dirty="0" smtClean="0"/>
              <a:t>Burst</a:t>
            </a:r>
            <a:endParaRPr kumimoji="1" lang="ja-JP" altLang="en-US" dirty="0"/>
          </a:p>
        </p:txBody>
      </p:sp>
      <p:sp>
        <p:nvSpPr>
          <p:cNvPr id="3" name="テキスト ボックス 2"/>
          <p:cNvSpPr txBox="1"/>
          <p:nvPr/>
        </p:nvSpPr>
        <p:spPr>
          <a:xfrm>
            <a:off x="2080667" y="1578860"/>
            <a:ext cx="6431569" cy="1754326"/>
          </a:xfrm>
          <a:prstGeom prst="rect">
            <a:avLst/>
          </a:prstGeom>
          <a:noFill/>
        </p:spPr>
        <p:txBody>
          <a:bodyPr wrap="none" rtlCol="0">
            <a:spAutoFit/>
          </a:bodyPr>
          <a:lstStyle/>
          <a:p>
            <a:r>
              <a:rPr kumimoji="1" lang="ja-JP" altLang="en-US" sz="2700" dirty="0"/>
              <a:t>パルサーは基本的に銀河系内天体</a:t>
            </a:r>
            <a:endParaRPr kumimoji="1" lang="en-US" altLang="ja-JP" sz="2700" dirty="0"/>
          </a:p>
          <a:p>
            <a:endParaRPr lang="en-US" altLang="ja-JP" sz="2700" dirty="0"/>
          </a:p>
          <a:p>
            <a:r>
              <a:rPr kumimoji="1" lang="ja-JP" altLang="en-US" sz="2700" dirty="0"/>
              <a:t>銀河系の外、はるか遠方宇宙で、</a:t>
            </a:r>
            <a:endParaRPr kumimoji="1" lang="en-US" altLang="ja-JP" sz="2700" dirty="0"/>
          </a:p>
          <a:p>
            <a:r>
              <a:rPr lang="ja-JP" altLang="en-US" sz="2700" dirty="0"/>
              <a:t>ミリ秒の明るい電波バーストが突然起きる。</a:t>
            </a:r>
            <a:endParaRPr kumimoji="1" lang="ja-JP" altLang="en-US" sz="2700" dirty="0"/>
          </a:p>
        </p:txBody>
      </p:sp>
      <p:pic>
        <p:nvPicPr>
          <p:cNvPr id="1267714" name="Picture 2" descr="遠い宇宙から飛んできた記録的な数の「高速電波バースト」が検出される。その数は一気に2倍に（オーストラリア研究） : カラパイ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0294" y="3630771"/>
            <a:ext cx="6371725" cy="4822737"/>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2952164" y="8707091"/>
            <a:ext cx="4682692" cy="507831"/>
          </a:xfrm>
          <a:prstGeom prst="rect">
            <a:avLst/>
          </a:prstGeom>
          <a:noFill/>
        </p:spPr>
        <p:txBody>
          <a:bodyPr wrap="none" rtlCol="0">
            <a:spAutoFit/>
          </a:bodyPr>
          <a:lstStyle/>
          <a:p>
            <a:r>
              <a:rPr kumimoji="1" lang="ja-JP" altLang="en-US" sz="2700" dirty="0"/>
              <a:t>今一番盛り上がっている新天体</a:t>
            </a:r>
          </a:p>
        </p:txBody>
      </p:sp>
      <p:sp>
        <p:nvSpPr>
          <p:cNvPr id="5" name="テキスト ボックス 4"/>
          <p:cNvSpPr txBox="1"/>
          <p:nvPr/>
        </p:nvSpPr>
        <p:spPr>
          <a:xfrm>
            <a:off x="9402746" y="1584943"/>
            <a:ext cx="6944530" cy="1754326"/>
          </a:xfrm>
          <a:prstGeom prst="rect">
            <a:avLst/>
          </a:prstGeom>
          <a:noFill/>
        </p:spPr>
        <p:txBody>
          <a:bodyPr wrap="none" rtlCol="0">
            <a:spAutoFit/>
          </a:bodyPr>
          <a:lstStyle/>
          <a:p>
            <a:r>
              <a:rPr kumimoji="1" lang="ja-JP" altLang="en-US" sz="2700" dirty="0"/>
              <a:t>正体不明だが、巨大電波バーストに似ている。</a:t>
            </a:r>
            <a:endParaRPr kumimoji="1" lang="en-US" altLang="ja-JP" sz="2700" dirty="0"/>
          </a:p>
          <a:p>
            <a:r>
              <a:rPr kumimoji="1" lang="ja-JP" altLang="en-US" sz="2700" dirty="0"/>
              <a:t>パルサーに近い種族か。</a:t>
            </a:r>
            <a:endParaRPr kumimoji="1" lang="en-US" altLang="ja-JP" sz="2700" dirty="0"/>
          </a:p>
          <a:p>
            <a:r>
              <a:rPr lang="ja-JP" altLang="en-US" sz="2700" dirty="0"/>
              <a:t>マグネター（磁場が</a:t>
            </a:r>
            <a:r>
              <a:rPr lang="en-US" altLang="ja-JP" sz="2700" dirty="0"/>
              <a:t>10</a:t>
            </a:r>
            <a:r>
              <a:rPr lang="en-US" altLang="ja-JP" sz="2700" baseline="30000" dirty="0"/>
              <a:t>15</a:t>
            </a:r>
            <a:r>
              <a:rPr lang="en-US" altLang="ja-JP" sz="2700" dirty="0"/>
              <a:t>G</a:t>
            </a:r>
            <a:r>
              <a:rPr lang="ja-JP" altLang="en-US" sz="2700" dirty="0" err="1"/>
              <a:t>にも</a:t>
            </a:r>
            <a:r>
              <a:rPr lang="ja-JP" altLang="en-US" sz="2700" dirty="0"/>
              <a:t>達するパルサー）</a:t>
            </a:r>
            <a:endParaRPr lang="en-US" altLang="ja-JP" sz="2700" dirty="0"/>
          </a:p>
          <a:p>
            <a:r>
              <a:rPr kumimoji="1" lang="ja-JP" altLang="en-US" sz="2700" dirty="0" err="1"/>
              <a:t>のような</a:t>
            </a:r>
            <a:r>
              <a:rPr kumimoji="1" lang="ja-JP" altLang="en-US" sz="2700" dirty="0"/>
              <a:t>天体か。</a:t>
            </a:r>
          </a:p>
        </p:txBody>
      </p:sp>
      <p:pic>
        <p:nvPicPr>
          <p:cNvPr id="7" name="図 6"/>
          <p:cNvPicPr>
            <a:picLocks noChangeAspect="1"/>
          </p:cNvPicPr>
          <p:nvPr/>
        </p:nvPicPr>
        <p:blipFill rotWithShape="1">
          <a:blip r:embed="rId3"/>
          <a:srcRect l="56774"/>
          <a:stretch/>
        </p:blipFill>
        <p:spPr>
          <a:xfrm>
            <a:off x="12275864" y="3211243"/>
            <a:ext cx="3864508" cy="839056"/>
          </a:xfrm>
          <a:prstGeom prst="rect">
            <a:avLst/>
          </a:prstGeom>
        </p:spPr>
      </p:pic>
      <p:pic>
        <p:nvPicPr>
          <p:cNvPr id="1267716" name="Picture 4" descr="Fast radio bursts | SpringerLi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2659" y="4266824"/>
            <a:ext cx="5046411" cy="4221304"/>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8996233" y="8499372"/>
            <a:ext cx="7518405" cy="1338828"/>
          </a:xfrm>
          <a:prstGeom prst="rect">
            <a:avLst/>
          </a:prstGeom>
          <a:noFill/>
        </p:spPr>
        <p:txBody>
          <a:bodyPr wrap="none" rtlCol="0">
            <a:spAutoFit/>
          </a:bodyPr>
          <a:lstStyle/>
          <a:p>
            <a:r>
              <a:rPr kumimoji="1" lang="ja-JP" altLang="en-US" sz="2700" dirty="0"/>
              <a:t>電波の振動数と到着時刻の遅れから、</a:t>
            </a:r>
            <a:endParaRPr kumimoji="1" lang="en-US" altLang="ja-JP" sz="2700" dirty="0"/>
          </a:p>
          <a:p>
            <a:r>
              <a:rPr lang="ja-JP" altLang="en-US" sz="2700" dirty="0"/>
              <a:t>プラズマ中を長い距離伝播してきたことがわかる。</a:t>
            </a:r>
            <a:endParaRPr lang="en-US" altLang="ja-JP" sz="2700" dirty="0"/>
          </a:p>
          <a:p>
            <a:r>
              <a:rPr kumimoji="1" lang="en-US" altLang="ja-JP" sz="2700" dirty="0" err="1"/>
              <a:t>Gpc</a:t>
            </a:r>
            <a:r>
              <a:rPr kumimoji="1" lang="ja-JP" altLang="en-US" sz="2700" dirty="0"/>
              <a:t> はるか遠方宇宙。</a:t>
            </a:r>
          </a:p>
        </p:txBody>
      </p:sp>
    </p:spTree>
    <p:extLst>
      <p:ext uri="{BB962C8B-B14F-4D97-AF65-F5344CB8AC3E}">
        <p14:creationId xmlns:p14="http://schemas.microsoft.com/office/powerpoint/2010/main" val="242646467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繰り返すやつもいる</a:t>
            </a:r>
            <a:endParaRPr kumimoji="1" lang="ja-JP" altLang="en-US" dirty="0"/>
          </a:p>
        </p:txBody>
      </p:sp>
      <p:pic>
        <p:nvPicPr>
          <p:cNvPr id="3" name="図 2"/>
          <p:cNvPicPr>
            <a:picLocks noChangeAspect="1"/>
          </p:cNvPicPr>
          <p:nvPr/>
        </p:nvPicPr>
        <p:blipFill>
          <a:blip r:embed="rId2"/>
          <a:stretch>
            <a:fillRect/>
          </a:stretch>
        </p:blipFill>
        <p:spPr>
          <a:xfrm>
            <a:off x="1800318" y="3262318"/>
            <a:ext cx="8763713" cy="4961269"/>
          </a:xfrm>
          <a:prstGeom prst="rect">
            <a:avLst/>
          </a:prstGeom>
        </p:spPr>
      </p:pic>
      <p:sp>
        <p:nvSpPr>
          <p:cNvPr id="4" name="テキスト ボックス 3"/>
          <p:cNvSpPr txBox="1"/>
          <p:nvPr/>
        </p:nvSpPr>
        <p:spPr>
          <a:xfrm>
            <a:off x="2336257" y="2550819"/>
            <a:ext cx="2162772" cy="507831"/>
          </a:xfrm>
          <a:prstGeom prst="rect">
            <a:avLst/>
          </a:prstGeom>
          <a:noFill/>
        </p:spPr>
        <p:txBody>
          <a:bodyPr wrap="none" rtlCol="0">
            <a:spAutoFit/>
          </a:bodyPr>
          <a:lstStyle/>
          <a:p>
            <a:r>
              <a:rPr kumimoji="1" lang="en-US" altLang="ja-JP" sz="2700" dirty="0"/>
              <a:t>FRB121102</a:t>
            </a:r>
            <a:endParaRPr kumimoji="1" lang="ja-JP" altLang="en-US" sz="2700" dirty="0"/>
          </a:p>
        </p:txBody>
      </p:sp>
      <p:sp>
        <p:nvSpPr>
          <p:cNvPr id="5" name="テキスト ボックス 4"/>
          <p:cNvSpPr txBox="1"/>
          <p:nvPr/>
        </p:nvSpPr>
        <p:spPr>
          <a:xfrm>
            <a:off x="3744233" y="8372534"/>
            <a:ext cx="2904962" cy="923330"/>
          </a:xfrm>
          <a:prstGeom prst="rect">
            <a:avLst/>
          </a:prstGeom>
          <a:noFill/>
        </p:spPr>
        <p:txBody>
          <a:bodyPr wrap="none" rtlCol="0">
            <a:spAutoFit/>
          </a:bodyPr>
          <a:lstStyle/>
          <a:p>
            <a:r>
              <a:rPr kumimoji="1" lang="en-US" altLang="ja-JP" sz="2700" dirty="0"/>
              <a:t>157</a:t>
            </a:r>
            <a:r>
              <a:rPr kumimoji="1" lang="ja-JP" altLang="en-US" sz="2700" dirty="0"/>
              <a:t>日の周期性？</a:t>
            </a:r>
            <a:endParaRPr kumimoji="1" lang="en-US" altLang="ja-JP" sz="2700" dirty="0"/>
          </a:p>
          <a:p>
            <a:r>
              <a:rPr kumimoji="1" lang="ja-JP" altLang="en-US" sz="2700" dirty="0"/>
              <a:t>連星周期？</a:t>
            </a:r>
          </a:p>
        </p:txBody>
      </p:sp>
      <p:sp>
        <p:nvSpPr>
          <p:cNvPr id="6" name="テキスト ボックス 5"/>
          <p:cNvSpPr txBox="1"/>
          <p:nvPr/>
        </p:nvSpPr>
        <p:spPr>
          <a:xfrm>
            <a:off x="1317899" y="1711145"/>
            <a:ext cx="6877204" cy="923330"/>
          </a:xfrm>
          <a:prstGeom prst="rect">
            <a:avLst/>
          </a:prstGeom>
          <a:noFill/>
        </p:spPr>
        <p:txBody>
          <a:bodyPr wrap="none" rtlCol="0">
            <a:spAutoFit/>
          </a:bodyPr>
          <a:lstStyle/>
          <a:p>
            <a:r>
              <a:rPr lang="ja-JP" altLang="en-US" sz="2700" dirty="0"/>
              <a:t>性質が</a:t>
            </a:r>
            <a:r>
              <a:rPr lang="en-US" altLang="ja-JP" sz="2700" dirty="0"/>
              <a:t>1</a:t>
            </a:r>
            <a:r>
              <a:rPr lang="ja-JP" altLang="en-US" sz="2700" dirty="0"/>
              <a:t>発だけのものとは違うので、別種族？</a:t>
            </a:r>
          </a:p>
          <a:p>
            <a:endParaRPr kumimoji="1" lang="ja-JP" altLang="en-US" sz="2700" dirty="0"/>
          </a:p>
        </p:txBody>
      </p:sp>
      <p:pic>
        <p:nvPicPr>
          <p:cNvPr id="1268738" name="Picture 2" descr="Fig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5947"/>
          <a:stretch/>
        </p:blipFill>
        <p:spPr bwMode="auto">
          <a:xfrm>
            <a:off x="10661682" y="3431353"/>
            <a:ext cx="5555921" cy="4867005"/>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1303908" y="8490562"/>
            <a:ext cx="4213013" cy="507831"/>
          </a:xfrm>
          <a:prstGeom prst="rect">
            <a:avLst/>
          </a:prstGeom>
          <a:noFill/>
        </p:spPr>
        <p:txBody>
          <a:bodyPr wrap="none" rtlCol="0">
            <a:spAutoFit/>
          </a:bodyPr>
          <a:lstStyle/>
          <a:p>
            <a:r>
              <a:rPr kumimoji="1" lang="ja-JP" altLang="en-US" sz="2700" dirty="0"/>
              <a:t>定常的に輝く電波源も発見</a:t>
            </a:r>
            <a:endParaRPr kumimoji="1" lang="en-US" altLang="ja-JP" sz="2700" dirty="0"/>
          </a:p>
        </p:txBody>
      </p:sp>
    </p:spTree>
    <p:extLst>
      <p:ext uri="{BB962C8B-B14F-4D97-AF65-F5344CB8AC3E}">
        <p14:creationId xmlns:p14="http://schemas.microsoft.com/office/powerpoint/2010/main" val="233578028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銀河系内のマグネターからの</a:t>
            </a:r>
            <a:r>
              <a:rPr lang="en-US" altLang="ja-JP" dirty="0" smtClean="0"/>
              <a:t>FRB</a:t>
            </a:r>
            <a:r>
              <a:rPr lang="ja-JP" altLang="en-US" dirty="0" smtClean="0"/>
              <a:t>の発見</a:t>
            </a:r>
            <a:endParaRPr kumimoji="1" lang="ja-JP" altLang="en-US" dirty="0"/>
          </a:p>
        </p:txBody>
      </p:sp>
      <p:sp>
        <p:nvSpPr>
          <p:cNvPr id="3" name="テキスト ボックス 2"/>
          <p:cNvSpPr txBox="1"/>
          <p:nvPr/>
        </p:nvSpPr>
        <p:spPr>
          <a:xfrm>
            <a:off x="2114104" y="1747822"/>
            <a:ext cx="5750292" cy="523220"/>
          </a:xfrm>
          <a:prstGeom prst="rect">
            <a:avLst/>
          </a:prstGeom>
          <a:noFill/>
        </p:spPr>
        <p:txBody>
          <a:bodyPr wrap="none" rtlCol="0">
            <a:spAutoFit/>
          </a:bodyPr>
          <a:lstStyle/>
          <a:p>
            <a:r>
              <a:rPr kumimoji="1" lang="en-US" altLang="ja-JP" sz="2700" dirty="0"/>
              <a:t>2020</a:t>
            </a:r>
            <a:r>
              <a:rPr kumimoji="1" lang="ja-JP" altLang="en-US" sz="2700" dirty="0"/>
              <a:t>年</a:t>
            </a:r>
            <a:r>
              <a:rPr kumimoji="1" lang="en-US" altLang="ja-JP" sz="2700" dirty="0"/>
              <a:t>4</a:t>
            </a:r>
            <a:r>
              <a:rPr kumimoji="1" lang="ja-JP" altLang="en-US" sz="2700" dirty="0"/>
              <a:t>月</a:t>
            </a:r>
            <a:r>
              <a:rPr kumimoji="1" lang="en-US" altLang="ja-JP" sz="2700" dirty="0"/>
              <a:t>27</a:t>
            </a:r>
            <a:r>
              <a:rPr kumimoji="1" lang="ja-JP" altLang="en-US" sz="2700" dirty="0" smtClean="0"/>
              <a:t>日 </a:t>
            </a:r>
            <a:r>
              <a:rPr lang="en-US" altLang="ja-JP" sz="2800" dirty="0"/>
              <a:t>SGR 1935+2154</a:t>
            </a:r>
            <a:endParaRPr kumimoji="1" lang="ja-JP" altLang="en-US" sz="2700" dirty="0"/>
          </a:p>
        </p:txBody>
      </p:sp>
      <p:pic>
        <p:nvPicPr>
          <p:cNvPr id="1274882" name="Picture 2" descr="fig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292" y="2420284"/>
            <a:ext cx="5183776" cy="5039993"/>
          </a:xfrm>
          <a:prstGeom prst="rect">
            <a:avLst/>
          </a:prstGeom>
          <a:noFill/>
          <a:extLst>
            <a:ext uri="{909E8E84-426E-40DD-AFC4-6F175D3DCCD1}">
              <a14:hiddenFill xmlns:a14="http://schemas.microsoft.com/office/drawing/2010/main">
                <a:solidFill>
                  <a:srgbClr val="FFFFFF"/>
                </a:solidFill>
              </a14:hiddenFill>
            </a:ext>
          </a:extLst>
        </p:spPr>
      </p:pic>
      <p:pic>
        <p:nvPicPr>
          <p:cNvPr id="1274884" name="Picture 4" descr="figure 1"/>
          <p:cNvPicPr>
            <a:picLocks noChangeAspect="1" noChangeArrowheads="1"/>
          </p:cNvPicPr>
          <p:nvPr/>
        </p:nvPicPr>
        <p:blipFill rotWithShape="1">
          <a:blip r:embed="rId3">
            <a:extLst>
              <a:ext uri="{28A0092B-C50C-407E-A947-70E740481C1C}">
                <a14:useLocalDpi xmlns:a14="http://schemas.microsoft.com/office/drawing/2010/main" val="0"/>
              </a:ext>
            </a:extLst>
          </a:blip>
          <a:srcRect r="14007" b="59862"/>
          <a:stretch/>
        </p:blipFill>
        <p:spPr bwMode="auto">
          <a:xfrm>
            <a:off x="2664280" y="7578830"/>
            <a:ext cx="4643799" cy="253774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908313" y="1193909"/>
            <a:ext cx="7782900" cy="507831"/>
          </a:xfrm>
          <a:prstGeom prst="rect">
            <a:avLst/>
          </a:prstGeom>
          <a:noFill/>
        </p:spPr>
        <p:txBody>
          <a:bodyPr wrap="none" rtlCol="0">
            <a:spAutoFit/>
          </a:bodyPr>
          <a:lstStyle/>
          <a:p>
            <a:r>
              <a:rPr kumimoji="1" lang="ja-JP" altLang="en-US" sz="2700" dirty="0"/>
              <a:t>通常銀河系内マグネターは</a:t>
            </a:r>
            <a:r>
              <a:rPr kumimoji="1" lang="en-US" altLang="ja-JP" sz="2700" dirty="0"/>
              <a:t>X</a:t>
            </a:r>
            <a:r>
              <a:rPr kumimoji="1" lang="ja-JP" altLang="en-US" sz="2700" dirty="0"/>
              <a:t>線で光り、電波は暗い。</a:t>
            </a:r>
          </a:p>
        </p:txBody>
      </p:sp>
      <p:pic>
        <p:nvPicPr>
          <p:cNvPr id="89090" name="Picture 2" descr="https://cfn-live-content-bucket-iop-org.s3.amazonaws.com/journals/2041-8205/898/2/L29/revision1/apjlaba2cff1_hr.jpg?AWSAccessKeyId=AKIAYDKQL6LTV7YY2HIK&amp;Expires=1689135824&amp;Signature=Yu82ms5bhF0SvKaBFVL0JYjcqrQ%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6530" y="1926332"/>
            <a:ext cx="8387389" cy="4118209"/>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14796654" y="1037135"/>
            <a:ext cx="2512226" cy="584775"/>
          </a:xfrm>
          <a:prstGeom prst="rect">
            <a:avLst/>
          </a:prstGeom>
          <a:noFill/>
        </p:spPr>
        <p:txBody>
          <a:bodyPr wrap="none" rtlCol="0">
            <a:spAutoFit/>
          </a:bodyPr>
          <a:lstStyle/>
          <a:p>
            <a:r>
              <a:rPr kumimoji="1" lang="en-US" altLang="ja-JP" sz="3200" dirty="0" smtClean="0"/>
              <a:t>X</a:t>
            </a:r>
            <a:r>
              <a:rPr kumimoji="1" lang="ja-JP" altLang="en-US" sz="3200" dirty="0" smtClean="0"/>
              <a:t>線光度曲線</a:t>
            </a:r>
          </a:p>
        </p:txBody>
      </p:sp>
      <p:sp>
        <p:nvSpPr>
          <p:cNvPr id="6" name="テキスト ボックス 5"/>
          <p:cNvSpPr txBox="1"/>
          <p:nvPr/>
        </p:nvSpPr>
        <p:spPr>
          <a:xfrm>
            <a:off x="15663388" y="5933464"/>
            <a:ext cx="2893741" cy="830997"/>
          </a:xfrm>
          <a:prstGeom prst="rect">
            <a:avLst/>
          </a:prstGeom>
          <a:noFill/>
        </p:spPr>
        <p:txBody>
          <a:bodyPr wrap="none" rtlCol="0">
            <a:spAutoFit/>
          </a:bodyPr>
          <a:lstStyle/>
          <a:p>
            <a:r>
              <a:rPr kumimoji="1" lang="ja-JP" altLang="en-US" sz="2400" dirty="0" smtClean="0"/>
              <a:t>オレンジ：電波パルス</a:t>
            </a:r>
            <a:endParaRPr kumimoji="1" lang="en-US" altLang="ja-JP" sz="2400" dirty="0" smtClean="0"/>
          </a:p>
          <a:p>
            <a:r>
              <a:rPr lang="en-US" altLang="ja-JP" sz="2400" dirty="0" smtClean="0"/>
              <a:t>Mereghetti+20</a:t>
            </a:r>
            <a:endParaRPr kumimoji="1" lang="ja-JP" altLang="en-US" sz="2400" dirty="0" smtClean="0"/>
          </a:p>
        </p:txBody>
      </p:sp>
      <p:sp>
        <p:nvSpPr>
          <p:cNvPr id="7" name="テキスト ボックス 6"/>
          <p:cNvSpPr txBox="1"/>
          <p:nvPr/>
        </p:nvSpPr>
        <p:spPr>
          <a:xfrm>
            <a:off x="7308079" y="9531800"/>
            <a:ext cx="2818400" cy="584775"/>
          </a:xfrm>
          <a:prstGeom prst="rect">
            <a:avLst/>
          </a:prstGeom>
          <a:noFill/>
        </p:spPr>
        <p:txBody>
          <a:bodyPr wrap="none" rtlCol="0">
            <a:spAutoFit/>
          </a:bodyPr>
          <a:lstStyle/>
          <a:p>
            <a:r>
              <a:rPr kumimoji="1" lang="en-US" altLang="ja-JP" sz="3200" dirty="0" smtClean="0"/>
              <a:t>Bochenek+20</a:t>
            </a:r>
            <a:endParaRPr kumimoji="1" lang="ja-JP" altLang="en-US" sz="3200" dirty="0" smtClean="0"/>
          </a:p>
        </p:txBody>
      </p:sp>
      <p:pic>
        <p:nvPicPr>
          <p:cNvPr id="89092" name="Picture 4" descr="https://cfn-live-content-bucket-iop-org.s3.amazonaws.com/journals/2041-8205/898/2/L29/revision1/apjlaba2cff6_hr.jpg?AWSAccessKeyId=AKIAYDKQL6LTV7YY2HIK&amp;Expires=1689135824&amp;Signature=t1Hpx6zP8RSo%2BEOvTIcOM0p%2Fjg4%3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2245" y="6269133"/>
            <a:ext cx="4751154" cy="3555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3812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パルサー星雲</a:t>
            </a:r>
            <a:endParaRPr kumimoji="1" lang="ja-JP" altLang="en-US" dirty="0"/>
          </a:p>
        </p:txBody>
      </p:sp>
      <p:pic>
        <p:nvPicPr>
          <p:cNvPr id="3" name="図 2"/>
          <p:cNvPicPr>
            <a:picLocks noChangeAspect="1"/>
          </p:cNvPicPr>
          <p:nvPr/>
        </p:nvPicPr>
        <p:blipFill>
          <a:blip r:embed="rId2"/>
          <a:stretch>
            <a:fillRect/>
          </a:stretch>
        </p:blipFill>
        <p:spPr>
          <a:xfrm>
            <a:off x="2448290" y="1578860"/>
            <a:ext cx="3275799" cy="2645886"/>
          </a:xfrm>
          <a:prstGeom prst="rect">
            <a:avLst/>
          </a:prstGeom>
        </p:spPr>
      </p:pic>
      <p:pic>
        <p:nvPicPr>
          <p:cNvPr id="4" name="図 3"/>
          <p:cNvPicPr>
            <a:picLocks noChangeAspect="1"/>
          </p:cNvPicPr>
          <p:nvPr/>
        </p:nvPicPr>
        <p:blipFill>
          <a:blip r:embed="rId3"/>
          <a:stretch>
            <a:fillRect/>
          </a:stretch>
        </p:blipFill>
        <p:spPr>
          <a:xfrm>
            <a:off x="5724088" y="2146585"/>
            <a:ext cx="1961751" cy="1510435"/>
          </a:xfrm>
          <a:prstGeom prst="rect">
            <a:avLst/>
          </a:prstGeom>
        </p:spPr>
      </p:pic>
      <p:sp>
        <p:nvSpPr>
          <p:cNvPr id="5" name="テキスト ボックス 4"/>
          <p:cNvSpPr txBox="1"/>
          <p:nvPr/>
        </p:nvSpPr>
        <p:spPr>
          <a:xfrm>
            <a:off x="6190240" y="1578861"/>
            <a:ext cx="934871" cy="507831"/>
          </a:xfrm>
          <a:prstGeom prst="rect">
            <a:avLst/>
          </a:prstGeom>
          <a:noFill/>
        </p:spPr>
        <p:txBody>
          <a:bodyPr wrap="none" rtlCol="0">
            <a:spAutoFit/>
          </a:bodyPr>
          <a:lstStyle/>
          <a:p>
            <a:r>
              <a:rPr kumimoji="1" lang="en-US" altLang="ja-JP" sz="2700" dirty="0"/>
              <a:t>Wind</a:t>
            </a:r>
            <a:endParaRPr kumimoji="1" lang="ja-JP" altLang="en-US" sz="2700" dirty="0"/>
          </a:p>
        </p:txBody>
      </p:sp>
      <mc:AlternateContent xmlns:mc="http://schemas.openxmlformats.org/markup-compatibility/2006" xmlns:a14="http://schemas.microsoft.com/office/drawing/2010/main">
        <mc:Choice Requires="a14">
          <p:sp>
            <p:nvSpPr>
              <p:cNvPr id="6" name="テキスト ボックス 5"/>
              <p:cNvSpPr txBox="1"/>
              <p:nvPr/>
            </p:nvSpPr>
            <p:spPr>
              <a:xfrm>
                <a:off x="5724088" y="4017029"/>
                <a:ext cx="1317668"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𝜎</m:t>
                      </m:r>
                      <m:r>
                        <a:rPr kumimoji="1" lang="en-US" altLang="ja-JP" sz="2700" i="1">
                          <a:latin typeface="Cambria Math" panose="02040503050406030204" pitchFamily="18" charset="0"/>
                        </a:rPr>
                        <m:t>≫1, </m:t>
                      </m:r>
                    </m:oMath>
                  </m:oMathPara>
                </a14:m>
                <a:endParaRPr kumimoji="1" lang="en-US" altLang="ja-JP" sz="27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kumimoji="1" lang="en-US" altLang="ja-JP" sz="2700">
                          <a:latin typeface="Cambria Math" panose="02040503050406030204" pitchFamily="18" charset="0"/>
                        </a:rPr>
                        <m:t>Γ</m:t>
                      </m:r>
                      <m:r>
                        <a:rPr kumimoji="1" lang="en-US" altLang="ja-JP" sz="2700" i="1">
                          <a:latin typeface="Cambria Math" panose="02040503050406030204" pitchFamily="18" charset="0"/>
                        </a:rPr>
                        <m:t>∼100</m:t>
                      </m:r>
                    </m:oMath>
                  </m:oMathPara>
                </a14:m>
                <a:endParaRPr kumimoji="1" lang="ja-JP" altLang="en-US" sz="27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2291707" y="2678432"/>
                <a:ext cx="878446" cy="553998"/>
              </a:xfrm>
              <a:prstGeom prst="rect">
                <a:avLst/>
              </a:prstGeom>
              <a:blipFill rotWithShape="0">
                <a:blip r:embed="rId4"/>
                <a:stretch>
                  <a:fillRect l="-4861" r="-4861" b="-5495"/>
                </a:stretch>
              </a:blipFill>
            </p:spPr>
            <p:txBody>
              <a:bodyPr/>
              <a:lstStyle/>
              <a:p>
                <a:r>
                  <a:rPr lang="ja-JP" altLang="en-US">
                    <a:noFill/>
                  </a:rPr>
                  <a:t> </a:t>
                </a:r>
              </a:p>
            </p:txBody>
          </p:sp>
        </mc:Fallback>
      </mc:AlternateContent>
      <p:sp>
        <p:nvSpPr>
          <p:cNvPr id="7" name="テキスト ボックス 6"/>
          <p:cNvSpPr txBox="1"/>
          <p:nvPr/>
        </p:nvSpPr>
        <p:spPr>
          <a:xfrm>
            <a:off x="7902054" y="1995284"/>
            <a:ext cx="1403939" cy="1615699"/>
          </a:xfrm>
          <a:prstGeom prst="rect">
            <a:avLst/>
          </a:prstGeom>
          <a:noFill/>
        </p:spPr>
        <p:txBody>
          <a:bodyPr wrap="square" rtlCol="0">
            <a:spAutoFit/>
          </a:bodyPr>
          <a:lstStyle/>
          <a:p>
            <a:r>
              <a:rPr kumimoji="1" lang="en-US" altLang="ja-JP" sz="9899" dirty="0"/>
              <a:t>?</a:t>
            </a:r>
            <a:endParaRPr kumimoji="1" lang="ja-JP" altLang="en-US" sz="9899" dirty="0"/>
          </a:p>
        </p:txBody>
      </p:sp>
      <p:cxnSp>
        <p:nvCxnSpPr>
          <p:cNvPr id="10" name="直線矢印コネクタ 9"/>
          <p:cNvCxnSpPr/>
          <p:nvPr/>
        </p:nvCxnSpPr>
        <p:spPr bwMode="auto">
          <a:xfrm>
            <a:off x="9305993" y="2226832"/>
            <a:ext cx="1403939" cy="0"/>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線矢印コネクタ 10"/>
          <p:cNvCxnSpPr/>
          <p:nvPr/>
        </p:nvCxnSpPr>
        <p:spPr bwMode="auto">
          <a:xfrm>
            <a:off x="9305993" y="2604816"/>
            <a:ext cx="1403939" cy="0"/>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線矢印コネクタ 11"/>
          <p:cNvCxnSpPr/>
          <p:nvPr/>
        </p:nvCxnSpPr>
        <p:spPr bwMode="auto">
          <a:xfrm>
            <a:off x="9305993" y="3090795"/>
            <a:ext cx="1403939" cy="0"/>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線矢印コネクタ 12"/>
          <p:cNvCxnSpPr/>
          <p:nvPr/>
        </p:nvCxnSpPr>
        <p:spPr bwMode="auto">
          <a:xfrm>
            <a:off x="9305993" y="3522776"/>
            <a:ext cx="1403939" cy="0"/>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4" name="テキスト ボックス 13"/>
              <p:cNvSpPr txBox="1"/>
              <p:nvPr/>
            </p:nvSpPr>
            <p:spPr>
              <a:xfrm>
                <a:off x="8604024" y="3954757"/>
                <a:ext cx="2242473" cy="8357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𝜎</m:t>
                      </m:r>
                      <m:r>
                        <a:rPr kumimoji="1" lang="en-US" altLang="ja-JP" sz="2700" i="1">
                          <a:latin typeface="Cambria Math" panose="02040503050406030204" pitchFamily="18" charset="0"/>
                        </a:rPr>
                        <m:t>≪1, </m:t>
                      </m:r>
                    </m:oMath>
                  </m:oMathPara>
                </a14:m>
                <a:endParaRPr kumimoji="1" lang="en-US" altLang="ja-JP" sz="27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kumimoji="1" lang="en-US" altLang="ja-JP" sz="2700">
                          <a:latin typeface="Cambria Math" panose="02040503050406030204" pitchFamily="18" charset="0"/>
                        </a:rPr>
                        <m:t>Γ</m:t>
                      </m:r>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10</m:t>
                          </m:r>
                        </m:e>
                        <m:sup>
                          <m:r>
                            <a:rPr kumimoji="1" lang="en-US" altLang="ja-JP" sz="2700" i="1">
                              <a:latin typeface="Cambria Math" panose="02040503050406030204" pitchFamily="18" charset="0"/>
                            </a:rPr>
                            <m:t>3</m:t>
                          </m:r>
                        </m:sup>
                      </m:sSup>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10</m:t>
                          </m:r>
                        </m:e>
                        <m:sup>
                          <m:r>
                            <a:rPr kumimoji="1" lang="en-US" altLang="ja-JP" sz="2700" i="1">
                              <a:latin typeface="Cambria Math" panose="02040503050406030204" pitchFamily="18" charset="0"/>
                            </a:rPr>
                            <m:t>5</m:t>
                          </m:r>
                        </m:sup>
                      </m:sSup>
                    </m:oMath>
                  </m:oMathPara>
                </a14:m>
                <a:endParaRPr kumimoji="1" lang="ja-JP" altLang="en-US" sz="2700"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4211960" y="2636912"/>
                <a:ext cx="1497076" cy="557076"/>
              </a:xfrm>
              <a:prstGeom prst="rect">
                <a:avLst/>
              </a:prstGeom>
              <a:blipFill rotWithShape="0">
                <a:blip r:embed="rId5"/>
                <a:stretch>
                  <a:fillRect l="-2846" r="-407" b="-4396"/>
                </a:stretch>
              </a:blipFill>
            </p:spPr>
            <p:txBody>
              <a:bodyPr/>
              <a:lstStyle/>
              <a:p>
                <a:r>
                  <a:rPr lang="ja-JP" altLang="en-US">
                    <a:noFill/>
                  </a:rPr>
                  <a:t> </a:t>
                </a:r>
              </a:p>
            </p:txBody>
          </p:sp>
        </mc:Fallback>
      </mc:AlternateContent>
      <p:sp>
        <p:nvSpPr>
          <p:cNvPr id="15" name="円弧 14"/>
          <p:cNvSpPr/>
          <p:nvPr/>
        </p:nvSpPr>
        <p:spPr bwMode="auto">
          <a:xfrm rot="2856499">
            <a:off x="7055983" y="579900"/>
            <a:ext cx="4643799" cy="4643799"/>
          </a:xfrm>
          <a:prstGeom prst="arc">
            <a:avLst/>
          </a:prstGeom>
          <a:noFill/>
          <a:ln w="222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16" name="テキスト ボックス 15"/>
          <p:cNvSpPr txBox="1"/>
          <p:nvPr/>
        </p:nvSpPr>
        <p:spPr>
          <a:xfrm>
            <a:off x="9629980" y="735703"/>
            <a:ext cx="3201517" cy="507831"/>
          </a:xfrm>
          <a:prstGeom prst="rect">
            <a:avLst/>
          </a:prstGeom>
          <a:noFill/>
        </p:spPr>
        <p:txBody>
          <a:bodyPr wrap="none" rtlCol="0">
            <a:spAutoFit/>
          </a:bodyPr>
          <a:lstStyle/>
          <a:p>
            <a:r>
              <a:rPr kumimoji="1" lang="en-US" altLang="ja-JP" sz="2700" dirty="0"/>
              <a:t>Termination shock</a:t>
            </a:r>
            <a:endParaRPr kumimoji="1" lang="ja-JP" altLang="en-US" sz="2700" dirty="0"/>
          </a:p>
        </p:txBody>
      </p:sp>
      <p:grpSp>
        <p:nvGrpSpPr>
          <p:cNvPr id="19" name="グループ化 18"/>
          <p:cNvGrpSpPr/>
          <p:nvPr/>
        </p:nvGrpSpPr>
        <p:grpSpPr>
          <a:xfrm>
            <a:off x="11573895" y="1289615"/>
            <a:ext cx="2797017" cy="3082885"/>
            <a:chOff x="6192180" y="859876"/>
            <a:chExt cx="1864966" cy="2055574"/>
          </a:xfrm>
        </p:grpSpPr>
        <p:pic>
          <p:nvPicPr>
            <p:cNvPr id="17" name="図 16"/>
            <p:cNvPicPr>
              <a:picLocks noChangeAspect="1"/>
            </p:cNvPicPr>
            <p:nvPr/>
          </p:nvPicPr>
          <p:blipFill>
            <a:blip r:embed="rId6"/>
            <a:stretch>
              <a:fillRect/>
            </a:stretch>
          </p:blipFill>
          <p:spPr>
            <a:xfrm>
              <a:off x="6303584" y="975459"/>
              <a:ext cx="1753562" cy="1939991"/>
            </a:xfrm>
            <a:prstGeom prst="rect">
              <a:avLst/>
            </a:prstGeom>
          </p:spPr>
        </p:pic>
        <p:sp>
          <p:nvSpPr>
            <p:cNvPr id="18" name="正方形/長方形 17"/>
            <p:cNvSpPr/>
            <p:nvPr/>
          </p:nvSpPr>
          <p:spPr bwMode="auto">
            <a:xfrm>
              <a:off x="6192180" y="859876"/>
              <a:ext cx="1512168" cy="192860"/>
            </a:xfrm>
            <a:prstGeom prst="rect">
              <a:avLst/>
            </a:prstGeom>
            <a:solidFill>
              <a:schemeClr val="bg1"/>
            </a:solidFill>
            <a:ln w="9525" cap="flat" cmpd="sng" algn="ctr">
              <a:no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grpSp>
      <p:sp>
        <p:nvSpPr>
          <p:cNvPr id="20" name="円弧 19"/>
          <p:cNvSpPr/>
          <p:nvPr/>
        </p:nvSpPr>
        <p:spPr bwMode="auto">
          <a:xfrm rot="2856499">
            <a:off x="8357907" y="-451189"/>
            <a:ext cx="6554681" cy="6554681"/>
          </a:xfrm>
          <a:prstGeom prst="arc">
            <a:avLst/>
          </a:prstGeom>
          <a:noFill/>
          <a:ln w="222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21" name="テキスト ボックス 20"/>
          <p:cNvSpPr txBox="1"/>
          <p:nvPr/>
        </p:nvSpPr>
        <p:spPr>
          <a:xfrm>
            <a:off x="12314927" y="4278042"/>
            <a:ext cx="877163" cy="507831"/>
          </a:xfrm>
          <a:prstGeom prst="rect">
            <a:avLst/>
          </a:prstGeom>
          <a:noFill/>
        </p:spPr>
        <p:txBody>
          <a:bodyPr wrap="none" rtlCol="0">
            <a:spAutoFit/>
          </a:bodyPr>
          <a:lstStyle/>
          <a:p>
            <a:r>
              <a:rPr kumimoji="1" lang="en-US" altLang="ja-JP" sz="2700" dirty="0"/>
              <a:t>PWN</a:t>
            </a:r>
            <a:endParaRPr kumimoji="1" lang="ja-JP" altLang="en-US" sz="2700" dirty="0"/>
          </a:p>
        </p:txBody>
      </p:sp>
      <mc:AlternateContent xmlns:mc="http://schemas.openxmlformats.org/markup-compatibility/2006" xmlns:a14="http://schemas.microsoft.com/office/drawing/2010/main">
        <mc:Choice Requires="a14">
          <p:sp>
            <p:nvSpPr>
              <p:cNvPr id="22" name="テキスト ボックス 21"/>
              <p:cNvSpPr txBox="1"/>
              <p:nvPr/>
            </p:nvSpPr>
            <p:spPr>
              <a:xfrm>
                <a:off x="11573895" y="4790243"/>
                <a:ext cx="1884362"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𝑣</m:t>
                      </m:r>
                      <m:r>
                        <a:rPr kumimoji="1" lang="en-US" altLang="ja-JP" sz="2700" i="1">
                          <a:latin typeface="Cambria Math" panose="02040503050406030204" pitchFamily="18" charset="0"/>
                        </a:rPr>
                        <m:t>≪1</m:t>
                      </m:r>
                      <m:r>
                        <a:rPr kumimoji="1" lang="en-US" altLang="ja-JP" sz="2700">
                          <a:latin typeface="Cambria Math" panose="02040503050406030204" pitchFamily="18" charset="0"/>
                        </a:rPr>
                        <m:t>,</m:t>
                      </m:r>
                    </m:oMath>
                  </m:oMathPara>
                </a14:m>
                <a:endParaRPr kumimoji="1" lang="en-US" altLang="ja-JP" sz="270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𝐸</m:t>
                          </m:r>
                        </m:e>
                        <m:sub>
                          <m:r>
                            <m:rPr>
                              <m:sty m:val="p"/>
                            </m:rPr>
                            <a:rPr kumimoji="1" lang="en-US" altLang="ja-JP" sz="2700">
                              <a:latin typeface="Cambria Math" panose="02040503050406030204" pitchFamily="18" charset="0"/>
                            </a:rPr>
                            <m:t>ave</m:t>
                          </m:r>
                        </m:sub>
                      </m:sSub>
                      <m:r>
                        <a:rPr kumimoji="1" lang="en-US" altLang="ja-JP" sz="2700" i="1">
                          <a:latin typeface="Cambria Math" panose="02040503050406030204" pitchFamily="18" charset="0"/>
                        </a:rPr>
                        <m:t>≫</m:t>
                      </m:r>
                      <m:r>
                        <a:rPr kumimoji="1" lang="en-US" altLang="ja-JP" sz="2700" i="1">
                          <a:latin typeface="Cambria Math" panose="02040503050406030204" pitchFamily="18" charset="0"/>
                        </a:rPr>
                        <m:t>𝑚</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𝑐</m:t>
                          </m:r>
                        </m:e>
                        <m:sup>
                          <m:r>
                            <a:rPr kumimoji="1" lang="en-US" altLang="ja-JP" sz="2700" i="1">
                              <a:latin typeface="Cambria Math" panose="02040503050406030204" pitchFamily="18" charset="0"/>
                            </a:rPr>
                            <m:t>2</m:t>
                          </m:r>
                        </m:sup>
                      </m:sSup>
                    </m:oMath>
                  </m:oMathPara>
                </a14:m>
                <a:endParaRPr kumimoji="1" lang="en-US" altLang="ja-JP" sz="2700" dirty="0"/>
              </a:p>
            </p:txBody>
          </p:sp>
        </mc:Choice>
        <mc:Fallback xmlns="">
          <p:sp>
            <p:nvSpPr>
              <p:cNvPr id="22" name="テキスト ボックス 21"/>
              <p:cNvSpPr txBox="1">
                <a:spLocks noRot="1" noChangeAspect="1" noMove="1" noResize="1" noEditPoints="1" noAdjustHandles="1" noChangeArrowheads="1" noChangeShapeType="1" noTextEdit="1"/>
              </p:cNvSpPr>
              <p:nvPr/>
            </p:nvSpPr>
            <p:spPr>
              <a:xfrm>
                <a:off x="6192180" y="3193988"/>
                <a:ext cx="1257908" cy="553998"/>
              </a:xfrm>
              <a:prstGeom prst="rect">
                <a:avLst/>
              </a:prstGeom>
              <a:blipFill rotWithShape="0">
                <a:blip r:embed="rId7"/>
                <a:stretch>
                  <a:fillRect l="-3398" r="-485" b="-6593"/>
                </a:stretch>
              </a:blipFill>
            </p:spPr>
            <p:txBody>
              <a:bodyPr/>
              <a:lstStyle/>
              <a:p>
                <a:r>
                  <a:rPr lang="ja-JP" altLang="en-US">
                    <a:noFill/>
                  </a:rPr>
                  <a:t> </a:t>
                </a:r>
              </a:p>
            </p:txBody>
          </p:sp>
        </mc:Fallback>
      </mc:AlternateContent>
      <p:sp>
        <p:nvSpPr>
          <p:cNvPr id="23" name="テキスト ボックス 22"/>
          <p:cNvSpPr txBox="1"/>
          <p:nvPr/>
        </p:nvSpPr>
        <p:spPr>
          <a:xfrm>
            <a:off x="11918249" y="45238"/>
            <a:ext cx="3741730" cy="507831"/>
          </a:xfrm>
          <a:prstGeom prst="rect">
            <a:avLst/>
          </a:prstGeom>
          <a:noFill/>
        </p:spPr>
        <p:txBody>
          <a:bodyPr wrap="none" rtlCol="0">
            <a:spAutoFit/>
          </a:bodyPr>
          <a:lstStyle/>
          <a:p>
            <a:r>
              <a:rPr kumimoji="1" lang="en-US" altLang="ja-JP" sz="2700" dirty="0"/>
              <a:t>Contact Discontinuity</a:t>
            </a:r>
            <a:endParaRPr kumimoji="1" lang="ja-JP" altLang="en-US" sz="2700" dirty="0"/>
          </a:p>
        </p:txBody>
      </p:sp>
      <p:sp>
        <p:nvSpPr>
          <p:cNvPr id="24" name="テキスト ボックス 23"/>
          <p:cNvSpPr txBox="1"/>
          <p:nvPr/>
        </p:nvSpPr>
        <p:spPr>
          <a:xfrm>
            <a:off x="14904427" y="4250317"/>
            <a:ext cx="811441" cy="507831"/>
          </a:xfrm>
          <a:prstGeom prst="rect">
            <a:avLst/>
          </a:prstGeom>
          <a:noFill/>
        </p:spPr>
        <p:txBody>
          <a:bodyPr wrap="none" rtlCol="0">
            <a:spAutoFit/>
          </a:bodyPr>
          <a:lstStyle/>
          <a:p>
            <a:r>
              <a:rPr kumimoji="1" lang="en-US" altLang="ja-JP" sz="2700" dirty="0"/>
              <a:t>SNR</a:t>
            </a:r>
            <a:endParaRPr kumimoji="1" lang="ja-JP" altLang="en-US" sz="2700" dirty="0"/>
          </a:p>
        </p:txBody>
      </p:sp>
      <p:pic>
        <p:nvPicPr>
          <p:cNvPr id="31746" name="Picture 2" descr="https://iopscience.iop.org/0004-637X/708/2/1254/downloadHRFigure/figure/apj326220f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8151" y="5286002"/>
            <a:ext cx="6949302" cy="4347393"/>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p:cNvSpPr txBox="1"/>
          <p:nvPr/>
        </p:nvSpPr>
        <p:spPr>
          <a:xfrm>
            <a:off x="3317002" y="9582804"/>
            <a:ext cx="5460149" cy="507831"/>
          </a:xfrm>
          <a:prstGeom prst="rect">
            <a:avLst/>
          </a:prstGeom>
          <a:noFill/>
        </p:spPr>
        <p:txBody>
          <a:bodyPr wrap="none" rtlCol="0">
            <a:spAutoFit/>
          </a:bodyPr>
          <a:lstStyle/>
          <a:p>
            <a:r>
              <a:rPr kumimoji="1" lang="en-US" altLang="ja-JP" sz="2700" dirty="0"/>
              <a:t>Synchrotron + Inverse Compton</a:t>
            </a:r>
            <a:endParaRPr kumimoji="1" lang="ja-JP" altLang="en-US" sz="2700" dirty="0"/>
          </a:p>
        </p:txBody>
      </p:sp>
      <p:sp>
        <p:nvSpPr>
          <p:cNvPr id="27" name="テキスト ボックス 26"/>
          <p:cNvSpPr txBox="1"/>
          <p:nvPr/>
        </p:nvSpPr>
        <p:spPr>
          <a:xfrm>
            <a:off x="5472159" y="5574687"/>
            <a:ext cx="936475" cy="507831"/>
          </a:xfrm>
          <a:prstGeom prst="rect">
            <a:avLst/>
          </a:prstGeom>
          <a:noFill/>
        </p:spPr>
        <p:txBody>
          <a:bodyPr wrap="none" rtlCol="0">
            <a:spAutoFit/>
          </a:bodyPr>
          <a:lstStyle/>
          <a:p>
            <a:r>
              <a:rPr kumimoji="1" lang="en-US" altLang="ja-JP" sz="2700" dirty="0"/>
              <a:t>Crab</a:t>
            </a:r>
            <a:endParaRPr kumimoji="1" lang="ja-JP" altLang="en-US" sz="2700" dirty="0"/>
          </a:p>
        </p:txBody>
      </p:sp>
      <mc:AlternateContent xmlns:mc="http://schemas.openxmlformats.org/markup-compatibility/2006" xmlns:a14="http://schemas.microsoft.com/office/drawing/2010/main">
        <mc:Choice Requires="a14">
          <p:sp>
            <p:nvSpPr>
              <p:cNvPr id="28" name="テキスト ボックス 27"/>
              <p:cNvSpPr txBox="1"/>
              <p:nvPr/>
            </p:nvSpPr>
            <p:spPr>
              <a:xfrm>
                <a:off x="3641058" y="8311790"/>
                <a:ext cx="1769395"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𝐵</m:t>
                      </m:r>
                      <m:r>
                        <a:rPr kumimoji="1" lang="en-US" altLang="ja-JP" sz="2700" i="1">
                          <a:latin typeface="Cambria Math" panose="02040503050406030204" pitchFamily="18" charset="0"/>
                        </a:rPr>
                        <m:t>∼140</m:t>
                      </m:r>
                      <m:r>
                        <a:rPr kumimoji="1" lang="en-US" altLang="ja-JP" sz="2700" i="1">
                          <a:latin typeface="Cambria Math" panose="02040503050406030204" pitchFamily="18" charset="0"/>
                        </a:rPr>
                        <m:t>𝜇</m:t>
                      </m:r>
                      <m:r>
                        <m:rPr>
                          <m:sty m:val="p"/>
                        </m:rPr>
                        <a:rPr kumimoji="1" lang="en-US" altLang="ja-JP" sz="2700">
                          <a:latin typeface="Cambria Math" panose="02040503050406030204" pitchFamily="18" charset="0"/>
                        </a:rPr>
                        <m:t>G</m:t>
                      </m:r>
                    </m:oMath>
                  </m:oMathPara>
                </a14:m>
                <a:endParaRPr kumimoji="1" lang="ja-JP" altLang="en-US" sz="2700" dirty="0"/>
              </a:p>
            </p:txBody>
          </p:sp>
        </mc:Choice>
        <mc:Fallback xmlns="">
          <p:sp>
            <p:nvSpPr>
              <p:cNvPr id="28" name="テキスト ボックス 27"/>
              <p:cNvSpPr txBox="1">
                <a:spLocks noRot="1" noChangeAspect="1" noMove="1" noResize="1" noEditPoints="1" noAdjustHandles="1" noChangeArrowheads="1" noChangeShapeType="1" noTextEdit="1"/>
              </p:cNvSpPr>
              <p:nvPr/>
            </p:nvSpPr>
            <p:spPr>
              <a:xfrm>
                <a:off x="902805" y="5542049"/>
                <a:ext cx="1196161" cy="276999"/>
              </a:xfrm>
              <a:prstGeom prst="rect">
                <a:avLst/>
              </a:prstGeom>
              <a:blipFill rotWithShape="0">
                <a:blip r:embed="rId9"/>
                <a:stretch>
                  <a:fillRect l="-2551" r="-3571" b="-32609"/>
                </a:stretch>
              </a:blipFill>
            </p:spPr>
            <p:txBody>
              <a:bodyPr/>
              <a:lstStyle/>
              <a:p>
                <a:r>
                  <a:rPr lang="ja-JP" altLang="en-US">
                    <a:noFill/>
                  </a:rPr>
                  <a:t> </a:t>
                </a:r>
              </a:p>
            </p:txBody>
          </p:sp>
        </mc:Fallback>
      </mc:AlternateContent>
      <p:pic>
        <p:nvPicPr>
          <p:cNvPr id="31748" name="Picture 4" descr="「crab pulsar wind nebula」の画像検索結果"/>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39454" y="5939071"/>
            <a:ext cx="5837380" cy="3790243"/>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13385541" y="5216664"/>
            <a:ext cx="4900701" cy="584775"/>
          </a:xfrm>
          <a:prstGeom prst="rect">
            <a:avLst/>
          </a:prstGeom>
          <a:noFill/>
        </p:spPr>
        <p:txBody>
          <a:bodyPr wrap="none" rtlCol="0">
            <a:spAutoFit/>
          </a:bodyPr>
          <a:lstStyle/>
          <a:p>
            <a:r>
              <a:rPr kumimoji="1" lang="ja-JP" altLang="en-US" sz="3200" dirty="0" smtClean="0"/>
              <a:t>なぜか外側では磁場が弱い</a:t>
            </a:r>
          </a:p>
        </p:txBody>
      </p:sp>
    </p:spTree>
    <p:extLst>
      <p:ext uri="{BB962C8B-B14F-4D97-AF65-F5344CB8AC3E}">
        <p14:creationId xmlns:p14="http://schemas.microsoft.com/office/powerpoint/2010/main" val="120162366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相対論的な衝撃波での粒子加速は必ずしも自明では無い。</a:t>
            </a:r>
            <a:endParaRPr kumimoji="1" lang="ja-JP" altLang="en-US" dirty="0"/>
          </a:p>
        </p:txBody>
      </p:sp>
      <p:pic>
        <p:nvPicPr>
          <p:cNvPr id="3" name="図 2"/>
          <p:cNvPicPr>
            <a:picLocks noChangeAspect="1"/>
          </p:cNvPicPr>
          <p:nvPr/>
        </p:nvPicPr>
        <p:blipFill>
          <a:blip r:embed="rId2"/>
          <a:stretch>
            <a:fillRect/>
          </a:stretch>
        </p:blipFill>
        <p:spPr>
          <a:xfrm>
            <a:off x="186978" y="1739176"/>
            <a:ext cx="11355837" cy="7287125"/>
          </a:xfrm>
          <a:prstGeom prst="rect">
            <a:avLst/>
          </a:prstGeom>
        </p:spPr>
      </p:pic>
      <p:sp>
        <p:nvSpPr>
          <p:cNvPr id="4" name="テキスト ボックス 3"/>
          <p:cNvSpPr txBox="1"/>
          <p:nvPr/>
        </p:nvSpPr>
        <p:spPr>
          <a:xfrm>
            <a:off x="1983179" y="9203377"/>
            <a:ext cx="1928733" cy="507831"/>
          </a:xfrm>
          <a:prstGeom prst="rect">
            <a:avLst/>
          </a:prstGeom>
          <a:noFill/>
        </p:spPr>
        <p:txBody>
          <a:bodyPr wrap="none" rtlCol="0">
            <a:spAutoFit/>
          </a:bodyPr>
          <a:lstStyle/>
          <a:p>
            <a:r>
              <a:rPr kumimoji="1" lang="en-US" altLang="ja-JP" sz="2700" dirty="0" err="1" smtClean="0"/>
              <a:t>Sironi</a:t>
            </a:r>
            <a:r>
              <a:rPr kumimoji="1" lang="en-US" altLang="ja-JP" sz="2700" dirty="0" smtClean="0"/>
              <a:t>+ 13</a:t>
            </a:r>
            <a:endParaRPr kumimoji="1" lang="ja-JP" altLang="en-US" sz="2700" dirty="0" smtClean="0"/>
          </a:p>
        </p:txBody>
      </p:sp>
      <p:pic>
        <p:nvPicPr>
          <p:cNvPr id="5" name="図 4"/>
          <p:cNvPicPr>
            <a:picLocks noChangeAspect="1"/>
          </p:cNvPicPr>
          <p:nvPr/>
        </p:nvPicPr>
        <p:blipFill>
          <a:blip r:embed="rId3"/>
          <a:stretch>
            <a:fillRect/>
          </a:stretch>
        </p:blipFill>
        <p:spPr>
          <a:xfrm>
            <a:off x="11542815" y="1739176"/>
            <a:ext cx="5896236" cy="4527703"/>
          </a:xfrm>
          <a:prstGeom prst="rect">
            <a:avLst/>
          </a:prstGeom>
        </p:spPr>
      </p:pic>
      <p:sp>
        <p:nvSpPr>
          <p:cNvPr id="6" name="テキスト ボックス 5"/>
          <p:cNvSpPr txBox="1"/>
          <p:nvPr/>
        </p:nvSpPr>
        <p:spPr>
          <a:xfrm>
            <a:off x="11744697" y="6856476"/>
            <a:ext cx="6070893" cy="2169825"/>
          </a:xfrm>
          <a:prstGeom prst="rect">
            <a:avLst/>
          </a:prstGeom>
          <a:noFill/>
        </p:spPr>
        <p:txBody>
          <a:bodyPr wrap="none" rtlCol="0">
            <a:spAutoFit/>
          </a:bodyPr>
          <a:lstStyle/>
          <a:p>
            <a:r>
              <a:rPr kumimoji="1" lang="ja-JP" altLang="en-US" sz="2700" dirty="0" smtClean="0"/>
              <a:t>磁場が強いと粒子加速が起きない。</a:t>
            </a:r>
            <a:endParaRPr kumimoji="1" lang="en-US" altLang="ja-JP" sz="2700" dirty="0" smtClean="0"/>
          </a:p>
          <a:p>
            <a:r>
              <a:rPr kumimoji="1" lang="ja-JP" altLang="en-US" sz="2700" dirty="0" smtClean="0"/>
              <a:t>パルサー星雲は本当に衝撃波加速？</a:t>
            </a:r>
            <a:endParaRPr kumimoji="1" lang="en-US" altLang="ja-JP" sz="2700" dirty="0" smtClean="0"/>
          </a:p>
          <a:p>
            <a:endParaRPr kumimoji="1" lang="en-US" altLang="ja-JP" sz="2700" dirty="0"/>
          </a:p>
          <a:p>
            <a:r>
              <a:rPr kumimoji="1" lang="ja-JP" altLang="en-US" sz="2700" dirty="0" smtClean="0"/>
              <a:t>一方、シンクロトロンの最高エネルギーは</a:t>
            </a:r>
            <a:endParaRPr kumimoji="1" lang="en-US" altLang="ja-JP" sz="2700" dirty="0" smtClean="0"/>
          </a:p>
          <a:p>
            <a:r>
              <a:rPr kumimoji="1" lang="ja-JP" altLang="en-US" sz="2700" dirty="0"/>
              <a:t>理論</a:t>
            </a:r>
            <a:r>
              <a:rPr kumimoji="1" lang="ja-JP" altLang="en-US" sz="2700" dirty="0" smtClean="0"/>
              <a:t>の限界値に近い。</a:t>
            </a:r>
          </a:p>
        </p:txBody>
      </p:sp>
    </p:spTree>
    <p:extLst>
      <p:ext uri="{BB962C8B-B14F-4D97-AF65-F5344CB8AC3E}">
        <p14:creationId xmlns:p14="http://schemas.microsoft.com/office/powerpoint/2010/main" val="114673413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PWN</a:t>
            </a:r>
            <a:r>
              <a:rPr kumimoji="1" lang="ja-JP" altLang="en-US" dirty="0" smtClean="0"/>
              <a:t> </a:t>
            </a:r>
            <a:r>
              <a:rPr lang="ja-JP" altLang="en-US" dirty="0" smtClean="0"/>
              <a:t>多波長放射</a:t>
            </a:r>
            <a:endParaRPr kumimoji="1" lang="ja-JP" altLang="en-US" dirty="0"/>
          </a:p>
        </p:txBody>
      </p:sp>
      <p:pic>
        <p:nvPicPr>
          <p:cNvPr id="3" name="図 2"/>
          <p:cNvPicPr>
            <a:picLocks noChangeAspect="1"/>
          </p:cNvPicPr>
          <p:nvPr/>
        </p:nvPicPr>
        <p:blipFill>
          <a:blip r:embed="rId2"/>
          <a:stretch>
            <a:fillRect/>
          </a:stretch>
        </p:blipFill>
        <p:spPr>
          <a:xfrm>
            <a:off x="942743" y="3651405"/>
            <a:ext cx="3308625" cy="933120"/>
          </a:xfrm>
          <a:prstGeom prst="rect">
            <a:avLst/>
          </a:prstGeom>
        </p:spPr>
      </p:pic>
      <p:pic>
        <p:nvPicPr>
          <p:cNvPr id="4" name="図 3"/>
          <p:cNvPicPr>
            <a:picLocks noChangeAspect="1"/>
          </p:cNvPicPr>
          <p:nvPr/>
        </p:nvPicPr>
        <p:blipFill>
          <a:blip r:embed="rId3"/>
          <a:stretch>
            <a:fillRect/>
          </a:stretch>
        </p:blipFill>
        <p:spPr>
          <a:xfrm>
            <a:off x="942743" y="2147371"/>
            <a:ext cx="3308625" cy="777600"/>
          </a:xfrm>
          <a:prstGeom prst="rect">
            <a:avLst/>
          </a:prstGeom>
        </p:spPr>
      </p:pic>
      <p:sp>
        <p:nvSpPr>
          <p:cNvPr id="5" name="テキスト ボックス 4"/>
          <p:cNvSpPr txBox="1"/>
          <p:nvPr/>
        </p:nvSpPr>
        <p:spPr>
          <a:xfrm>
            <a:off x="299808" y="1517349"/>
            <a:ext cx="3809056" cy="584775"/>
          </a:xfrm>
          <a:prstGeom prst="rect">
            <a:avLst/>
          </a:prstGeom>
          <a:noFill/>
        </p:spPr>
        <p:txBody>
          <a:bodyPr wrap="none" rtlCol="0">
            <a:spAutoFit/>
          </a:bodyPr>
          <a:lstStyle/>
          <a:p>
            <a:r>
              <a:rPr kumimoji="1" lang="ja-JP" altLang="en-US" sz="3200" dirty="0" smtClean="0"/>
              <a:t>衝撃波での加速時間</a:t>
            </a:r>
          </a:p>
        </p:txBody>
      </p:sp>
      <p:sp>
        <p:nvSpPr>
          <p:cNvPr id="6" name="テキスト ボックス 5"/>
          <p:cNvSpPr txBox="1"/>
          <p:nvPr/>
        </p:nvSpPr>
        <p:spPr>
          <a:xfrm>
            <a:off x="378195" y="2873805"/>
            <a:ext cx="1826141" cy="584775"/>
          </a:xfrm>
          <a:prstGeom prst="rect">
            <a:avLst/>
          </a:prstGeom>
          <a:noFill/>
        </p:spPr>
        <p:txBody>
          <a:bodyPr wrap="none" rtlCol="0">
            <a:spAutoFit/>
          </a:bodyPr>
          <a:lstStyle/>
          <a:p>
            <a:r>
              <a:rPr kumimoji="1" lang="ja-JP" altLang="en-US" sz="3200" dirty="0" smtClean="0"/>
              <a:t>冷却時間</a:t>
            </a:r>
          </a:p>
        </p:txBody>
      </p:sp>
      <mc:AlternateContent xmlns:mc="http://schemas.openxmlformats.org/markup-compatibility/2006" xmlns:a14="http://schemas.microsoft.com/office/drawing/2010/main">
        <mc:Choice Requires="a14">
          <p:sp>
            <p:nvSpPr>
              <p:cNvPr id="7" name="テキスト ボックス 6"/>
              <p:cNvSpPr txBox="1"/>
              <p:nvPr/>
            </p:nvSpPr>
            <p:spPr>
              <a:xfrm>
                <a:off x="1050814" y="4818516"/>
                <a:ext cx="480901"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panose="02040503050406030204" pitchFamily="18" charset="0"/>
                        </a:rPr>
                        <m:t>→</m:t>
                      </m:r>
                    </m:oMath>
                  </m:oMathPara>
                </a14:m>
                <a:endParaRPr kumimoji="1" lang="ja-JP" altLang="en-US" sz="3200" dirty="0" smtClean="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1050814" y="4818516"/>
                <a:ext cx="480901" cy="492443"/>
              </a:xfrm>
              <a:prstGeom prst="rect">
                <a:avLst/>
              </a:prstGeom>
              <a:blipFill rotWithShape="0">
                <a:blip r:embed="rId4"/>
                <a:stretch>
                  <a:fillRect/>
                </a:stretch>
              </a:blipFill>
            </p:spPr>
            <p:txBody>
              <a:bodyPr/>
              <a:lstStyle/>
              <a:p>
                <a:r>
                  <a:rPr lang="ja-JP" altLang="en-US">
                    <a:noFill/>
                  </a:rPr>
                  <a:t> </a:t>
                </a:r>
              </a:p>
            </p:txBody>
          </p:sp>
        </mc:Fallback>
      </mc:AlternateContent>
      <p:pic>
        <p:nvPicPr>
          <p:cNvPr id="8" name="図 7"/>
          <p:cNvPicPr>
            <a:picLocks noChangeAspect="1"/>
          </p:cNvPicPr>
          <p:nvPr/>
        </p:nvPicPr>
        <p:blipFill>
          <a:blip r:embed="rId5"/>
          <a:stretch>
            <a:fillRect/>
          </a:stretch>
        </p:blipFill>
        <p:spPr>
          <a:xfrm>
            <a:off x="1799761" y="4520417"/>
            <a:ext cx="2646900" cy="1088640"/>
          </a:xfrm>
          <a:prstGeom prst="rect">
            <a:avLst/>
          </a:prstGeom>
        </p:spPr>
      </p:pic>
      <mc:AlternateContent xmlns:mc="http://schemas.openxmlformats.org/markup-compatibility/2006" xmlns:a14="http://schemas.microsoft.com/office/drawing/2010/main">
        <mc:Choice Requires="a14">
          <p:sp>
            <p:nvSpPr>
              <p:cNvPr id="9" name="テキスト ボックス 8"/>
              <p:cNvSpPr txBox="1"/>
              <p:nvPr/>
            </p:nvSpPr>
            <p:spPr>
              <a:xfrm>
                <a:off x="378195" y="6805983"/>
                <a:ext cx="6224461" cy="10713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𝜀</m:t>
                          </m:r>
                        </m:e>
                        <m:sub>
                          <m:r>
                            <m:rPr>
                              <m:sty m:val="p"/>
                            </m:rPr>
                            <a:rPr kumimoji="1" lang="en-US" altLang="ja-JP" sz="3200" b="0" i="0" smtClean="0">
                              <a:latin typeface="Cambria Math" panose="02040503050406030204" pitchFamily="18" charset="0"/>
                            </a:rPr>
                            <m:t>syn</m:t>
                          </m:r>
                          <m:r>
                            <a:rPr kumimoji="1" lang="en-US" altLang="ja-JP" sz="3200" b="0" i="0" smtClean="0">
                              <a:latin typeface="Cambria Math" panose="02040503050406030204" pitchFamily="18" charset="0"/>
                            </a:rPr>
                            <m:t>,</m:t>
                          </m:r>
                          <m:r>
                            <m:rPr>
                              <m:sty m:val="p"/>
                            </m:rPr>
                            <a:rPr kumimoji="1" lang="en-US" altLang="ja-JP" sz="3200" b="0" i="0" smtClean="0">
                              <a:latin typeface="Cambria Math" panose="02040503050406030204" pitchFamily="18" charset="0"/>
                            </a:rPr>
                            <m:t>max</m:t>
                          </m:r>
                        </m:sub>
                      </m:sSub>
                      <m:r>
                        <a:rPr kumimoji="1" lang="en-US" altLang="ja-JP" sz="3200" b="0" i="1" smtClean="0">
                          <a:latin typeface="Cambria Math" panose="02040503050406030204" pitchFamily="18" charset="0"/>
                        </a:rPr>
                        <m:t>=</m:t>
                      </m:r>
                      <m:f>
                        <m:fPr>
                          <m:ctrlPr>
                            <a:rPr kumimoji="1" lang="en-US" altLang="ja-JP" sz="3200" b="0" i="1" smtClean="0">
                              <a:latin typeface="Cambria Math" panose="02040503050406030204" pitchFamily="18" charset="0"/>
                            </a:rPr>
                          </m:ctrlPr>
                        </m:fPr>
                        <m:num>
                          <m:r>
                            <a:rPr kumimoji="1" lang="en-US" altLang="ja-JP" sz="3200" b="0" i="1" smtClean="0">
                              <a:latin typeface="Cambria Math" panose="02040503050406030204" pitchFamily="18" charset="0"/>
                            </a:rPr>
                            <m:t>9</m:t>
                          </m:r>
                          <m:r>
                            <a:rPr kumimoji="1" lang="en-US" altLang="ja-JP" sz="3200" b="0" i="1" smtClean="0">
                              <a:latin typeface="Cambria Math" panose="02040503050406030204" pitchFamily="18" charset="0"/>
                            </a:rPr>
                            <m:t>𝜋</m:t>
                          </m:r>
                          <m:r>
                            <a:rPr kumimoji="1" lang="en-US" altLang="ja-JP" sz="3200" b="0" i="1" smtClean="0">
                              <a:latin typeface="Cambria Math" panose="02040503050406030204" pitchFamily="18" charset="0"/>
                            </a:rPr>
                            <m:t>ℏ</m:t>
                          </m:r>
                          <m:sSup>
                            <m:sSupPr>
                              <m:ctrlPr>
                                <a:rPr kumimoji="1" lang="en-US" altLang="ja-JP" sz="3200" b="0" i="1" smtClean="0">
                                  <a:latin typeface="Cambria Math" panose="02040503050406030204" pitchFamily="18" charset="0"/>
                                </a:rPr>
                              </m:ctrlPr>
                            </m:sSupPr>
                            <m:e>
                              <m:r>
                                <a:rPr kumimoji="1" lang="en-US" altLang="ja-JP" sz="3200" b="0" i="1" smtClean="0">
                                  <a:latin typeface="Cambria Math" panose="02040503050406030204" pitchFamily="18" charset="0"/>
                                </a:rPr>
                                <m:t>𝑒</m:t>
                              </m:r>
                            </m:e>
                            <m:sup>
                              <m:r>
                                <a:rPr kumimoji="1" lang="en-US" altLang="ja-JP" sz="3200" b="0" i="1" smtClean="0">
                                  <a:latin typeface="Cambria Math" panose="02040503050406030204" pitchFamily="18" charset="0"/>
                                </a:rPr>
                                <m:t>2</m:t>
                              </m:r>
                            </m:sup>
                          </m:sSup>
                        </m:num>
                        <m:den>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𝜉</m:t>
                              </m:r>
                            </m:e>
                            <m:sub>
                              <m:r>
                                <m:rPr>
                                  <m:sty m:val="p"/>
                                </m:rPr>
                                <a:rPr kumimoji="1" lang="en-US" altLang="ja-JP" sz="3200" b="0" i="0" smtClean="0">
                                  <a:latin typeface="Cambria Math" panose="02040503050406030204" pitchFamily="18" charset="0"/>
                                </a:rPr>
                                <m:t>e</m:t>
                              </m:r>
                            </m:sub>
                          </m:sSub>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𝜎</m:t>
                              </m:r>
                            </m:e>
                            <m:sub>
                              <m:r>
                                <m:rPr>
                                  <m:sty m:val="p"/>
                                </m:rPr>
                                <a:rPr kumimoji="1" lang="en-US" altLang="ja-JP" sz="3200" b="0" i="0" smtClean="0">
                                  <a:latin typeface="Cambria Math" panose="02040503050406030204" pitchFamily="18" charset="0"/>
                                </a:rPr>
                                <m:t>T</m:t>
                              </m:r>
                            </m:sub>
                          </m:sSub>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𝑚</m:t>
                              </m:r>
                            </m:e>
                            <m:sub>
                              <m:r>
                                <m:rPr>
                                  <m:sty m:val="p"/>
                                </m:rPr>
                                <a:rPr kumimoji="1" lang="en-US" altLang="ja-JP" sz="3200" b="0" i="0" smtClean="0">
                                  <a:latin typeface="Cambria Math" panose="02040503050406030204" pitchFamily="18" charset="0"/>
                                </a:rPr>
                                <m:t>e</m:t>
                              </m:r>
                            </m:sub>
                          </m:sSub>
                          <m:r>
                            <a:rPr kumimoji="1" lang="en-US" altLang="ja-JP" sz="3200" b="0" i="1" smtClean="0">
                              <a:latin typeface="Cambria Math" panose="02040503050406030204" pitchFamily="18" charset="0"/>
                            </a:rPr>
                            <m:t>𝑐</m:t>
                          </m:r>
                        </m:den>
                      </m:f>
                      <m:r>
                        <a:rPr kumimoji="1" lang="en-US" altLang="ja-JP" sz="3200" b="0" i="1" smtClean="0">
                          <a:latin typeface="Cambria Math" panose="02040503050406030204" pitchFamily="18" charset="0"/>
                        </a:rPr>
                        <m:t>≃240</m:t>
                      </m:r>
                      <m:sSubSup>
                        <m:sSubSupPr>
                          <m:ctrlPr>
                            <a:rPr kumimoji="1" lang="en-US" altLang="ja-JP" sz="3200" b="0" i="1" smtClean="0">
                              <a:latin typeface="Cambria Math" panose="02040503050406030204" pitchFamily="18" charset="0"/>
                            </a:rPr>
                          </m:ctrlPr>
                        </m:sSubSupPr>
                        <m:e>
                          <m:r>
                            <a:rPr kumimoji="1" lang="en-US" altLang="ja-JP" sz="3200" b="0" i="1" smtClean="0">
                              <a:latin typeface="Cambria Math" panose="02040503050406030204" pitchFamily="18" charset="0"/>
                            </a:rPr>
                            <m:t>𝜉</m:t>
                          </m:r>
                        </m:e>
                        <m:sub>
                          <m:r>
                            <m:rPr>
                              <m:sty m:val="p"/>
                            </m:rPr>
                            <a:rPr kumimoji="1" lang="en-US" altLang="ja-JP" sz="3200" b="0" i="0" smtClean="0">
                              <a:latin typeface="Cambria Math" panose="02040503050406030204" pitchFamily="18" charset="0"/>
                            </a:rPr>
                            <m:t>e</m:t>
                          </m:r>
                        </m:sub>
                        <m:sup>
                          <m:r>
                            <a:rPr kumimoji="1" lang="en-US" altLang="ja-JP" sz="3200" b="0" i="1" smtClean="0">
                              <a:latin typeface="Cambria Math" panose="02040503050406030204" pitchFamily="18" charset="0"/>
                            </a:rPr>
                            <m:t>−1</m:t>
                          </m:r>
                        </m:sup>
                      </m:sSubSup>
                      <m:r>
                        <m:rPr>
                          <m:sty m:val="p"/>
                        </m:rPr>
                        <a:rPr kumimoji="1" lang="en-US" altLang="ja-JP" sz="3200" b="0" i="0" smtClean="0">
                          <a:latin typeface="Cambria Math" panose="02040503050406030204" pitchFamily="18" charset="0"/>
                        </a:rPr>
                        <m:t>MeV</m:t>
                      </m:r>
                    </m:oMath>
                  </m:oMathPara>
                </a14:m>
                <a:endParaRPr kumimoji="1" lang="ja-JP" altLang="en-US" sz="3200" dirty="0" smtClean="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378195" y="6805983"/>
                <a:ext cx="6224461" cy="1071319"/>
              </a:xfrm>
              <a:prstGeom prst="rect">
                <a:avLst/>
              </a:prstGeom>
              <a:blipFill rotWithShape="0">
                <a:blip r:embed="rId6"/>
                <a:stretch>
                  <a:fillRect/>
                </a:stretch>
              </a:blipFill>
            </p:spPr>
            <p:txBody>
              <a:bodyPr/>
              <a:lstStyle/>
              <a:p>
                <a:r>
                  <a:rPr lang="ja-JP" altLang="en-US">
                    <a:noFill/>
                  </a:rPr>
                  <a:t> </a:t>
                </a:r>
              </a:p>
            </p:txBody>
          </p:sp>
        </mc:Fallback>
      </mc:AlternateContent>
      <p:pic>
        <p:nvPicPr>
          <p:cNvPr id="10" name="図 9"/>
          <p:cNvPicPr>
            <a:picLocks noChangeAspect="1"/>
          </p:cNvPicPr>
          <p:nvPr/>
        </p:nvPicPr>
        <p:blipFill>
          <a:blip r:embed="rId7"/>
          <a:stretch>
            <a:fillRect/>
          </a:stretch>
        </p:blipFill>
        <p:spPr>
          <a:xfrm>
            <a:off x="439616" y="5781451"/>
            <a:ext cx="2257650" cy="797040"/>
          </a:xfrm>
          <a:prstGeom prst="rect">
            <a:avLst/>
          </a:prstGeom>
        </p:spPr>
      </p:pic>
      <p:pic>
        <p:nvPicPr>
          <p:cNvPr id="11" name="図 10"/>
          <p:cNvPicPr>
            <a:picLocks noChangeAspect="1"/>
          </p:cNvPicPr>
          <p:nvPr/>
        </p:nvPicPr>
        <p:blipFill>
          <a:blip r:embed="rId8"/>
          <a:stretch>
            <a:fillRect/>
          </a:stretch>
        </p:blipFill>
        <p:spPr>
          <a:xfrm>
            <a:off x="4676097" y="2266743"/>
            <a:ext cx="6344776" cy="4539240"/>
          </a:xfrm>
          <a:prstGeom prst="rect">
            <a:avLst/>
          </a:prstGeom>
        </p:spPr>
      </p:pic>
      <p:sp>
        <p:nvSpPr>
          <p:cNvPr id="12" name="テキスト ボックス 11"/>
          <p:cNvSpPr txBox="1"/>
          <p:nvPr/>
        </p:nvSpPr>
        <p:spPr>
          <a:xfrm>
            <a:off x="15444888" y="9464194"/>
            <a:ext cx="2406428" cy="584775"/>
          </a:xfrm>
          <a:prstGeom prst="rect">
            <a:avLst/>
          </a:prstGeom>
          <a:noFill/>
        </p:spPr>
        <p:txBody>
          <a:bodyPr wrap="none" rtlCol="0">
            <a:spAutoFit/>
          </a:bodyPr>
          <a:lstStyle/>
          <a:p>
            <a:r>
              <a:rPr kumimoji="1" lang="en-US" altLang="ja-JP" sz="3200" dirty="0" smtClean="0"/>
              <a:t>Ishizaki+17</a:t>
            </a:r>
            <a:endParaRPr kumimoji="1" lang="ja-JP" altLang="en-US" sz="3200" dirty="0" smtClean="0"/>
          </a:p>
        </p:txBody>
      </p:sp>
      <p:pic>
        <p:nvPicPr>
          <p:cNvPr id="13" name="図 12"/>
          <p:cNvPicPr>
            <a:picLocks noChangeAspect="1"/>
          </p:cNvPicPr>
          <p:nvPr/>
        </p:nvPicPr>
        <p:blipFill>
          <a:blip r:embed="rId9"/>
          <a:stretch>
            <a:fillRect/>
          </a:stretch>
        </p:blipFill>
        <p:spPr>
          <a:xfrm>
            <a:off x="11020873" y="3863329"/>
            <a:ext cx="6996111" cy="4983788"/>
          </a:xfrm>
          <a:prstGeom prst="rect">
            <a:avLst/>
          </a:prstGeom>
        </p:spPr>
      </p:pic>
      <p:sp>
        <p:nvSpPr>
          <p:cNvPr id="14" name="テキスト ボックス 13"/>
          <p:cNvSpPr txBox="1"/>
          <p:nvPr/>
        </p:nvSpPr>
        <p:spPr>
          <a:xfrm>
            <a:off x="11816357" y="8847117"/>
            <a:ext cx="6471643" cy="830997"/>
          </a:xfrm>
          <a:prstGeom prst="rect">
            <a:avLst/>
          </a:prstGeom>
          <a:noFill/>
        </p:spPr>
        <p:txBody>
          <a:bodyPr wrap="none" rtlCol="0">
            <a:spAutoFit/>
          </a:bodyPr>
          <a:lstStyle/>
          <a:p>
            <a:r>
              <a:rPr kumimoji="1" lang="ja-JP" altLang="en-US" sz="2400" dirty="0" smtClean="0"/>
              <a:t>理論上外側で電子が冷却し、</a:t>
            </a:r>
            <a:r>
              <a:rPr kumimoji="1" lang="en-US" altLang="ja-JP" sz="2400" dirty="0" smtClean="0"/>
              <a:t>X</a:t>
            </a:r>
            <a:r>
              <a:rPr kumimoji="1" lang="ja-JP" altLang="en-US" sz="2400" dirty="0" smtClean="0"/>
              <a:t>線は暗くなるはず</a:t>
            </a:r>
            <a:endParaRPr kumimoji="1" lang="en-US" altLang="ja-JP" sz="2400" dirty="0" smtClean="0"/>
          </a:p>
          <a:p>
            <a:r>
              <a:rPr kumimoji="1" lang="ja-JP" altLang="en-US" sz="2400" dirty="0" err="1" smtClean="0"/>
              <a:t>なのに</a:t>
            </a:r>
            <a:r>
              <a:rPr kumimoji="1" lang="ja-JP" altLang="en-US" sz="2400" dirty="0" smtClean="0"/>
              <a:t>広がっている</a:t>
            </a:r>
          </a:p>
        </p:txBody>
      </p:sp>
      <p:pic>
        <p:nvPicPr>
          <p:cNvPr id="90114" name="Picture 2" descr="Chandra :: Photo Album :: G21.5-0.9 :: 19 Apr 0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312239" y="210323"/>
            <a:ext cx="3653006" cy="3653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766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TeV</a:t>
            </a:r>
            <a:r>
              <a:rPr kumimoji="1" lang="ja-JP" altLang="en-US" dirty="0" smtClean="0"/>
              <a:t> </a:t>
            </a:r>
            <a:r>
              <a:rPr kumimoji="1" lang="en-US" altLang="ja-JP" dirty="0" smtClean="0"/>
              <a:t>Halo</a:t>
            </a:r>
            <a:endParaRPr kumimoji="1" lang="ja-JP" altLang="en-US" dirty="0"/>
          </a:p>
        </p:txBody>
      </p:sp>
      <p:pic>
        <p:nvPicPr>
          <p:cNvPr id="3" name="図 2"/>
          <p:cNvPicPr>
            <a:picLocks noChangeAspect="1"/>
          </p:cNvPicPr>
          <p:nvPr/>
        </p:nvPicPr>
        <p:blipFill>
          <a:blip r:embed="rId2"/>
          <a:stretch>
            <a:fillRect/>
          </a:stretch>
        </p:blipFill>
        <p:spPr>
          <a:xfrm>
            <a:off x="1355129" y="2131855"/>
            <a:ext cx="6429316" cy="7040206"/>
          </a:xfrm>
          <a:prstGeom prst="rect">
            <a:avLst/>
          </a:prstGeom>
        </p:spPr>
      </p:pic>
      <p:sp>
        <p:nvSpPr>
          <p:cNvPr id="4" name="テキスト ボックス 3"/>
          <p:cNvSpPr txBox="1"/>
          <p:nvPr/>
        </p:nvSpPr>
        <p:spPr>
          <a:xfrm>
            <a:off x="1207902" y="1401164"/>
            <a:ext cx="2206053" cy="523220"/>
          </a:xfrm>
          <a:prstGeom prst="rect">
            <a:avLst/>
          </a:prstGeom>
          <a:noFill/>
        </p:spPr>
        <p:txBody>
          <a:bodyPr wrap="none" rtlCol="0">
            <a:spAutoFit/>
          </a:bodyPr>
          <a:lstStyle/>
          <a:p>
            <a:r>
              <a:rPr lang="en-US" altLang="ja-JP" sz="2800" smtClean="0"/>
              <a:t>HAWK</a:t>
            </a:r>
            <a:r>
              <a:rPr lang="ja-JP" altLang="en-US" sz="2800" dirty="0" smtClean="0"/>
              <a:t> </a:t>
            </a:r>
            <a:r>
              <a:rPr lang="en-US" altLang="ja-JP" sz="2800" dirty="0" smtClean="0"/>
              <a:t>2017</a:t>
            </a:r>
            <a:endParaRPr lang="ja-JP" altLang="en-US" sz="2800" dirty="0"/>
          </a:p>
        </p:txBody>
      </p:sp>
      <p:pic>
        <p:nvPicPr>
          <p:cNvPr id="5" name="図 4"/>
          <p:cNvPicPr>
            <a:picLocks noChangeAspect="1"/>
          </p:cNvPicPr>
          <p:nvPr/>
        </p:nvPicPr>
        <p:blipFill>
          <a:blip r:embed="rId3"/>
          <a:stretch>
            <a:fillRect/>
          </a:stretch>
        </p:blipFill>
        <p:spPr>
          <a:xfrm>
            <a:off x="8657203" y="171874"/>
            <a:ext cx="7041979" cy="4109967"/>
          </a:xfrm>
          <a:prstGeom prst="rect">
            <a:avLst/>
          </a:prstGeom>
        </p:spPr>
      </p:pic>
      <p:pic>
        <p:nvPicPr>
          <p:cNvPr id="6" name="図 5"/>
          <p:cNvPicPr>
            <a:picLocks noChangeAspect="1"/>
          </p:cNvPicPr>
          <p:nvPr/>
        </p:nvPicPr>
        <p:blipFill>
          <a:blip r:embed="rId4"/>
          <a:stretch>
            <a:fillRect/>
          </a:stretch>
        </p:blipFill>
        <p:spPr>
          <a:xfrm>
            <a:off x="9342427" y="4307785"/>
            <a:ext cx="6450492" cy="5100737"/>
          </a:xfrm>
          <a:prstGeom prst="rect">
            <a:avLst/>
          </a:prstGeom>
        </p:spPr>
      </p:pic>
      <mc:AlternateContent xmlns:mc="http://schemas.openxmlformats.org/markup-compatibility/2006" xmlns:a14="http://schemas.microsoft.com/office/drawing/2010/main">
        <mc:Choice Requires="a14">
          <p:sp>
            <p:nvSpPr>
              <p:cNvPr id="7" name="テキスト ボックス 6"/>
              <p:cNvSpPr txBox="1"/>
              <p:nvPr/>
            </p:nvSpPr>
            <p:spPr>
              <a:xfrm>
                <a:off x="11087943" y="6222686"/>
                <a:ext cx="4233082"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4.5×10</m:t>
                          </m:r>
                        </m:e>
                        <m:sup>
                          <m:r>
                            <a:rPr lang="en-US" altLang="ja-JP" sz="2700" i="1">
                              <a:latin typeface="Cambria Math" panose="02040503050406030204" pitchFamily="18" charset="0"/>
                            </a:rPr>
                            <m:t>27</m:t>
                          </m:r>
                        </m:sup>
                      </m:sSup>
                      <m:r>
                        <m:rPr>
                          <m:sty m:val="p"/>
                        </m:rPr>
                        <a:rPr lang="en-US" altLang="ja-JP" sz="2700">
                          <a:latin typeface="Cambria Math" panose="02040503050406030204" pitchFamily="18" charset="0"/>
                        </a:rPr>
                        <m:t>c</m:t>
                      </m:r>
                      <m:sSup>
                        <m:sSupPr>
                          <m:ctrlPr>
                            <a:rPr lang="en-US" altLang="ja-JP" sz="2700" i="1">
                              <a:latin typeface="Cambria Math" panose="02040503050406030204" pitchFamily="18" charset="0"/>
                            </a:rPr>
                          </m:ctrlPr>
                        </m:sSupPr>
                        <m:e>
                          <m:r>
                            <m:rPr>
                              <m:sty m:val="p"/>
                            </m:rPr>
                            <a:rPr lang="en-US" altLang="ja-JP" sz="2700">
                              <a:latin typeface="Cambria Math" panose="02040503050406030204" pitchFamily="18" charset="0"/>
                            </a:rPr>
                            <m:t>m</m:t>
                          </m:r>
                        </m:e>
                        <m:sup>
                          <m:r>
                            <a:rPr lang="en-US" altLang="ja-JP" sz="2700">
                              <a:latin typeface="Cambria Math" panose="02040503050406030204" pitchFamily="18" charset="0"/>
                            </a:rPr>
                            <m:t>2</m:t>
                          </m:r>
                        </m:sup>
                      </m:sSup>
                      <m:sSup>
                        <m:sSupPr>
                          <m:ctrlPr>
                            <a:rPr lang="en-US" altLang="ja-JP" sz="2700" i="1">
                              <a:latin typeface="Cambria Math" panose="02040503050406030204" pitchFamily="18" charset="0"/>
                            </a:rPr>
                          </m:ctrlPr>
                        </m:sSupPr>
                        <m:e>
                          <m:r>
                            <m:rPr>
                              <m:sty m:val="p"/>
                            </m:rPr>
                            <a:rPr lang="en-US" altLang="ja-JP" sz="2700">
                              <a:latin typeface="Cambria Math" panose="02040503050406030204" pitchFamily="18" charset="0"/>
                            </a:rPr>
                            <m:t>s</m:t>
                          </m:r>
                        </m:e>
                        <m:sup>
                          <m:r>
                            <a:rPr lang="en-US" altLang="ja-JP" sz="2700">
                              <a:latin typeface="Cambria Math" panose="02040503050406030204" pitchFamily="18" charset="0"/>
                            </a:rPr>
                            <m:t>−1</m:t>
                          </m:r>
                        </m:sup>
                      </m:sSup>
                      <m:r>
                        <a:rPr lang="en-US" altLang="ja-JP" sz="2700" i="1">
                          <a:latin typeface="Cambria Math" panose="02040503050406030204" pitchFamily="18" charset="0"/>
                        </a:rPr>
                        <m:t>@100</m:t>
                      </m:r>
                      <m:r>
                        <m:rPr>
                          <m:sty m:val="p"/>
                        </m:rPr>
                        <a:rPr lang="en-US" altLang="ja-JP" sz="2700">
                          <a:latin typeface="Cambria Math" panose="02040503050406030204" pitchFamily="18" charset="0"/>
                        </a:rPr>
                        <m:t>TeV</m:t>
                      </m:r>
                    </m:oMath>
                  </m:oMathPara>
                </a14:m>
                <a:endParaRPr lang="ja-JP" altLang="en-US" sz="27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5868144" y="4149080"/>
                <a:ext cx="2805961" cy="276999"/>
              </a:xfrm>
              <a:prstGeom prst="rect">
                <a:avLst/>
              </a:prstGeom>
              <a:blipFill rotWithShape="0">
                <a:blip r:embed="rId5"/>
                <a:stretch>
                  <a:fillRect l="-1522" r="-870" b="-22222"/>
                </a:stretch>
              </a:blipFill>
            </p:spPr>
            <p:txBody>
              <a:bodyPr/>
              <a:lstStyle/>
              <a:p>
                <a:r>
                  <a:rPr lang="ja-JP" altLang="en-US">
                    <a:noFill/>
                  </a:rPr>
                  <a:t> </a:t>
                </a:r>
              </a:p>
            </p:txBody>
          </p:sp>
        </mc:Fallback>
      </mc:AlternateContent>
      <p:sp>
        <p:nvSpPr>
          <p:cNvPr id="8" name="テキスト ボックス 7"/>
          <p:cNvSpPr txBox="1"/>
          <p:nvPr/>
        </p:nvSpPr>
        <p:spPr>
          <a:xfrm>
            <a:off x="6054240" y="9498066"/>
            <a:ext cx="6638356" cy="507831"/>
          </a:xfrm>
          <a:prstGeom prst="rect">
            <a:avLst/>
          </a:prstGeom>
          <a:noFill/>
        </p:spPr>
        <p:txBody>
          <a:bodyPr wrap="none" rtlCol="0">
            <a:spAutoFit/>
          </a:bodyPr>
          <a:lstStyle/>
          <a:p>
            <a:r>
              <a:rPr lang="ja-JP" altLang="en-US" sz="2700" dirty="0"/>
              <a:t>浸み出している？ただし拡散係数が小さい。</a:t>
            </a:r>
          </a:p>
        </p:txBody>
      </p:sp>
      <mc:AlternateContent xmlns:mc="http://schemas.openxmlformats.org/markup-compatibility/2006" xmlns:a14="http://schemas.microsoft.com/office/drawing/2010/main">
        <mc:Choice Requires="a14">
          <p:sp>
            <p:nvSpPr>
              <p:cNvPr id="9" name="テキスト ボックス 8"/>
              <p:cNvSpPr txBox="1"/>
              <p:nvPr/>
            </p:nvSpPr>
            <p:spPr>
              <a:xfrm>
                <a:off x="12589845" y="9408547"/>
                <a:ext cx="3009285"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𝑊</m:t>
                          </m:r>
                        </m:e>
                        <m:sub>
                          <m:r>
                            <a:rPr lang="en-US" altLang="ja-JP" sz="2700" i="1">
                              <a:latin typeface="Cambria Math" panose="02040503050406030204" pitchFamily="18" charset="0"/>
                            </a:rPr>
                            <m:t>𝑒</m:t>
                          </m:r>
                        </m:sub>
                      </m:sSub>
                      <m:r>
                        <a:rPr lang="en-US" altLang="ja-JP" sz="2700" i="1">
                          <a:latin typeface="Cambria Math" panose="02040503050406030204" pitchFamily="18" charset="0"/>
                        </a:rPr>
                        <m:t>=4.2×</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10</m:t>
                          </m:r>
                        </m:e>
                        <m:sup>
                          <m:r>
                            <a:rPr lang="en-US" altLang="ja-JP" sz="2700" i="1">
                              <a:latin typeface="Cambria Math" panose="02040503050406030204" pitchFamily="18" charset="0"/>
                            </a:rPr>
                            <m:t>47</m:t>
                          </m:r>
                        </m:sup>
                      </m:sSup>
                      <m:r>
                        <m:rPr>
                          <m:sty m:val="p"/>
                        </m:rPr>
                        <a:rPr lang="en-US" altLang="ja-JP" sz="2700">
                          <a:latin typeface="Cambria Math" panose="02040503050406030204" pitchFamily="18" charset="0"/>
                        </a:rPr>
                        <m:t>erg</m:t>
                      </m:r>
                    </m:oMath>
                  </m:oMathPara>
                </a14:m>
                <a:endParaRPr lang="ja-JP" altLang="en-US" sz="2700"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6869582" y="6273316"/>
                <a:ext cx="2056076" cy="276999"/>
              </a:xfrm>
              <a:prstGeom prst="rect">
                <a:avLst/>
              </a:prstGeom>
              <a:blipFill rotWithShape="0">
                <a:blip r:embed="rId6"/>
                <a:stretch>
                  <a:fillRect l="-593" r="-890" b="-2826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45674506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陽電子宇宙線</a:t>
            </a:r>
            <a:endParaRPr kumimoji="1" lang="ja-JP" altLang="en-US" dirty="0"/>
          </a:p>
        </p:txBody>
      </p:sp>
      <p:pic>
        <p:nvPicPr>
          <p:cNvPr id="3" name="図 2"/>
          <p:cNvPicPr>
            <a:picLocks noChangeAspect="1"/>
          </p:cNvPicPr>
          <p:nvPr/>
        </p:nvPicPr>
        <p:blipFill>
          <a:blip r:embed="rId2"/>
          <a:stretch>
            <a:fillRect/>
          </a:stretch>
        </p:blipFill>
        <p:spPr>
          <a:xfrm>
            <a:off x="723900" y="2055803"/>
            <a:ext cx="10782226" cy="7503841"/>
          </a:xfrm>
          <a:prstGeom prst="rect">
            <a:avLst/>
          </a:prstGeom>
        </p:spPr>
      </p:pic>
      <p:pic>
        <p:nvPicPr>
          <p:cNvPr id="4" name="図 3"/>
          <p:cNvPicPr>
            <a:picLocks noChangeAspect="1"/>
          </p:cNvPicPr>
          <p:nvPr/>
        </p:nvPicPr>
        <p:blipFill>
          <a:blip r:embed="rId3"/>
          <a:stretch>
            <a:fillRect/>
          </a:stretch>
        </p:blipFill>
        <p:spPr>
          <a:xfrm>
            <a:off x="12011539" y="2055803"/>
            <a:ext cx="5332725" cy="437400"/>
          </a:xfrm>
          <a:prstGeom prst="rect">
            <a:avLst/>
          </a:prstGeom>
        </p:spPr>
      </p:pic>
      <p:pic>
        <p:nvPicPr>
          <p:cNvPr id="6" name="図 5"/>
          <p:cNvPicPr>
            <a:picLocks noChangeAspect="1"/>
          </p:cNvPicPr>
          <p:nvPr/>
        </p:nvPicPr>
        <p:blipFill>
          <a:blip r:embed="rId4"/>
          <a:stretch>
            <a:fillRect/>
          </a:stretch>
        </p:blipFill>
        <p:spPr>
          <a:xfrm>
            <a:off x="13037774" y="2657974"/>
            <a:ext cx="3114000" cy="456840"/>
          </a:xfrm>
          <a:prstGeom prst="rect">
            <a:avLst/>
          </a:prstGeom>
        </p:spPr>
      </p:pic>
      <p:pic>
        <p:nvPicPr>
          <p:cNvPr id="7" name="図 6"/>
          <p:cNvPicPr>
            <a:picLocks noChangeAspect="1"/>
          </p:cNvPicPr>
          <p:nvPr/>
        </p:nvPicPr>
        <p:blipFill>
          <a:blip r:embed="rId5"/>
          <a:stretch>
            <a:fillRect/>
          </a:stretch>
        </p:blipFill>
        <p:spPr>
          <a:xfrm>
            <a:off x="14055101" y="3279585"/>
            <a:ext cx="1245600" cy="456840"/>
          </a:xfrm>
          <a:prstGeom prst="rect">
            <a:avLst/>
          </a:prstGeom>
        </p:spPr>
      </p:pic>
      <p:pic>
        <p:nvPicPr>
          <p:cNvPr id="8" name="図 7"/>
          <p:cNvPicPr>
            <a:picLocks noChangeAspect="1"/>
          </p:cNvPicPr>
          <p:nvPr/>
        </p:nvPicPr>
        <p:blipFill>
          <a:blip r:embed="rId6"/>
          <a:stretch>
            <a:fillRect/>
          </a:stretch>
        </p:blipFill>
        <p:spPr>
          <a:xfrm>
            <a:off x="13037774" y="3901196"/>
            <a:ext cx="2997225" cy="456840"/>
          </a:xfrm>
          <a:prstGeom prst="rect">
            <a:avLst/>
          </a:prstGeom>
        </p:spPr>
      </p:pic>
      <p:pic>
        <p:nvPicPr>
          <p:cNvPr id="9" name="図 8"/>
          <p:cNvPicPr>
            <a:picLocks noChangeAspect="1"/>
          </p:cNvPicPr>
          <p:nvPr/>
        </p:nvPicPr>
        <p:blipFill>
          <a:blip r:embed="rId7"/>
          <a:stretch>
            <a:fillRect/>
          </a:stretch>
        </p:blipFill>
        <p:spPr>
          <a:xfrm>
            <a:off x="11672678" y="6193049"/>
            <a:ext cx="6539401" cy="583200"/>
          </a:xfrm>
          <a:prstGeom prst="rect">
            <a:avLst/>
          </a:prstGeom>
        </p:spPr>
      </p:pic>
      <p:sp>
        <p:nvSpPr>
          <p:cNvPr id="10" name="正方形/長方形 9"/>
          <p:cNvSpPr/>
          <p:nvPr/>
        </p:nvSpPr>
        <p:spPr>
          <a:xfrm>
            <a:off x="11583866" y="5863038"/>
            <a:ext cx="6717026" cy="10198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6206935" y="5330195"/>
            <a:ext cx="1941557" cy="507831"/>
          </a:xfrm>
          <a:prstGeom prst="rect">
            <a:avLst/>
          </a:prstGeom>
          <a:noFill/>
        </p:spPr>
        <p:txBody>
          <a:bodyPr wrap="none" rtlCol="0">
            <a:spAutoFit/>
          </a:bodyPr>
          <a:lstStyle/>
          <a:p>
            <a:r>
              <a:rPr kumimoji="1" lang="en-US" altLang="ja-JP" sz="2700" dirty="0" smtClean="0">
                <a:solidFill>
                  <a:srgbClr val="FF0000"/>
                </a:solidFill>
              </a:rPr>
              <a:t>Energetics</a:t>
            </a:r>
            <a:endParaRPr kumimoji="1" lang="ja-JP" altLang="en-US" sz="2700" dirty="0" smtClean="0">
              <a:solidFill>
                <a:srgbClr val="FF0000"/>
              </a:solidFill>
            </a:endParaRPr>
          </a:p>
        </p:txBody>
      </p:sp>
      <p:pic>
        <p:nvPicPr>
          <p:cNvPr id="12" name="図 11"/>
          <p:cNvPicPr>
            <a:picLocks noChangeAspect="1"/>
          </p:cNvPicPr>
          <p:nvPr/>
        </p:nvPicPr>
        <p:blipFill>
          <a:blip r:embed="rId8"/>
          <a:stretch>
            <a:fillRect/>
          </a:stretch>
        </p:blipFill>
        <p:spPr>
          <a:xfrm>
            <a:off x="5474844" y="6776249"/>
            <a:ext cx="2374425" cy="486000"/>
          </a:xfrm>
          <a:prstGeom prst="rect">
            <a:avLst/>
          </a:prstGeom>
        </p:spPr>
      </p:pic>
      <p:sp>
        <p:nvSpPr>
          <p:cNvPr id="13" name="テキスト ボックス 12"/>
          <p:cNvSpPr txBox="1"/>
          <p:nvPr/>
        </p:nvSpPr>
        <p:spPr>
          <a:xfrm>
            <a:off x="4782988" y="6193049"/>
            <a:ext cx="1383712" cy="507831"/>
          </a:xfrm>
          <a:prstGeom prst="rect">
            <a:avLst/>
          </a:prstGeom>
          <a:noFill/>
        </p:spPr>
        <p:txBody>
          <a:bodyPr wrap="none" rtlCol="0">
            <a:spAutoFit/>
          </a:bodyPr>
          <a:lstStyle/>
          <a:p>
            <a:r>
              <a:rPr kumimoji="1" lang="en-US" altLang="ja-JP" sz="2700" dirty="0" smtClean="0"/>
              <a:t>Neglect</a:t>
            </a:r>
            <a:endParaRPr kumimoji="1" lang="ja-JP" altLang="en-US" sz="2700" dirty="0" smtClean="0"/>
          </a:p>
        </p:txBody>
      </p:sp>
      <p:sp>
        <p:nvSpPr>
          <p:cNvPr id="14" name="テキスト ボックス 13"/>
          <p:cNvSpPr txBox="1"/>
          <p:nvPr/>
        </p:nvSpPr>
        <p:spPr>
          <a:xfrm>
            <a:off x="2137559" y="7668597"/>
            <a:ext cx="8666155" cy="923330"/>
          </a:xfrm>
          <a:prstGeom prst="rect">
            <a:avLst/>
          </a:prstGeom>
          <a:noFill/>
        </p:spPr>
        <p:txBody>
          <a:bodyPr wrap="none" rtlCol="0">
            <a:spAutoFit/>
          </a:bodyPr>
          <a:lstStyle/>
          <a:p>
            <a:r>
              <a:rPr kumimoji="1" lang="ja-JP" altLang="en-US" sz="2700" dirty="0" smtClean="0"/>
              <a:t>（ゲミンガの観測から求まった</a:t>
            </a:r>
            <a:r>
              <a:rPr kumimoji="1" lang="en-US" altLang="ja-JP" sz="2700" dirty="0" smtClean="0"/>
              <a:t>100GeV</a:t>
            </a:r>
            <a:r>
              <a:rPr kumimoji="1" lang="ja-JP" altLang="en-US" sz="2700" dirty="0" smtClean="0"/>
              <a:t>電子の逃走時間は、</a:t>
            </a:r>
            <a:endParaRPr kumimoji="1" lang="en-US" altLang="ja-JP" sz="2700" dirty="0" smtClean="0"/>
          </a:p>
          <a:p>
            <a:r>
              <a:rPr kumimoji="1" lang="en-US" altLang="ja-JP" sz="2700" dirty="0" smtClean="0"/>
              <a:t>590kyr</a:t>
            </a:r>
            <a:r>
              <a:rPr kumimoji="1" lang="ja-JP" altLang="en-US" sz="2700" dirty="0" smtClean="0"/>
              <a:t>）</a:t>
            </a:r>
          </a:p>
        </p:txBody>
      </p:sp>
      <p:sp>
        <p:nvSpPr>
          <p:cNvPr id="5" name="テキスト ボックス 4"/>
          <p:cNvSpPr txBox="1"/>
          <p:nvPr/>
        </p:nvSpPr>
        <p:spPr>
          <a:xfrm>
            <a:off x="12706597" y="8591927"/>
            <a:ext cx="2157963" cy="584775"/>
          </a:xfrm>
          <a:prstGeom prst="rect">
            <a:avLst/>
          </a:prstGeom>
          <a:noFill/>
        </p:spPr>
        <p:txBody>
          <a:bodyPr wrap="none" rtlCol="0">
            <a:spAutoFit/>
          </a:bodyPr>
          <a:lstStyle/>
          <a:p>
            <a:r>
              <a:rPr kumimoji="1" lang="en-US" altLang="ja-JP" sz="3200" dirty="0" smtClean="0"/>
              <a:t>Asano+22</a:t>
            </a:r>
            <a:endParaRPr kumimoji="1" lang="ja-JP" altLang="en-US" sz="3200" dirty="0" smtClean="0"/>
          </a:p>
        </p:txBody>
      </p:sp>
    </p:spTree>
    <p:extLst>
      <p:ext uri="{BB962C8B-B14F-4D97-AF65-F5344CB8AC3E}">
        <p14:creationId xmlns:p14="http://schemas.microsoft.com/office/powerpoint/2010/main" val="249212375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連星中性子星</a:t>
            </a:r>
            <a:endParaRPr kumimoji="1" lang="ja-JP" altLang="en-US" dirty="0"/>
          </a:p>
        </p:txBody>
      </p:sp>
      <p:pic>
        <p:nvPicPr>
          <p:cNvPr id="3" name="図 2"/>
          <p:cNvPicPr>
            <a:picLocks noChangeAspect="1"/>
          </p:cNvPicPr>
          <p:nvPr/>
        </p:nvPicPr>
        <p:blipFill>
          <a:blip r:embed="rId2"/>
          <a:stretch>
            <a:fillRect/>
          </a:stretch>
        </p:blipFill>
        <p:spPr>
          <a:xfrm>
            <a:off x="811630" y="2833775"/>
            <a:ext cx="5620033" cy="6478636"/>
          </a:xfrm>
          <a:prstGeom prst="rect">
            <a:avLst/>
          </a:prstGeom>
        </p:spPr>
      </p:pic>
      <p:sp>
        <p:nvSpPr>
          <p:cNvPr id="4" name="テキスト ボックス 3"/>
          <p:cNvSpPr txBox="1"/>
          <p:nvPr/>
        </p:nvSpPr>
        <p:spPr>
          <a:xfrm>
            <a:off x="1441062" y="1904356"/>
            <a:ext cx="5418471" cy="507831"/>
          </a:xfrm>
          <a:prstGeom prst="rect">
            <a:avLst/>
          </a:prstGeom>
          <a:noFill/>
        </p:spPr>
        <p:txBody>
          <a:bodyPr wrap="none" rtlCol="0">
            <a:spAutoFit/>
          </a:bodyPr>
          <a:lstStyle/>
          <a:p>
            <a:r>
              <a:rPr lang="en-US" altLang="ja-JP" sz="2700" dirty="0"/>
              <a:t>Orbital decay of PSR B1913+16</a:t>
            </a:r>
            <a:endParaRPr kumimoji="1" lang="ja-JP" altLang="en-US" sz="2700" dirty="0"/>
          </a:p>
        </p:txBody>
      </p:sp>
      <p:sp>
        <p:nvSpPr>
          <p:cNvPr id="5" name="テキスト ボックス 4"/>
          <p:cNvSpPr txBox="1"/>
          <p:nvPr/>
        </p:nvSpPr>
        <p:spPr>
          <a:xfrm>
            <a:off x="2647871" y="8804580"/>
            <a:ext cx="3397084" cy="507831"/>
          </a:xfrm>
          <a:prstGeom prst="rect">
            <a:avLst/>
          </a:prstGeom>
          <a:noFill/>
        </p:spPr>
        <p:txBody>
          <a:bodyPr wrap="none" rtlCol="0">
            <a:spAutoFit/>
          </a:bodyPr>
          <a:lstStyle/>
          <a:p>
            <a:r>
              <a:rPr lang="en-US" altLang="ja-JP" sz="2700" dirty="0" err="1"/>
              <a:t>Hulse</a:t>
            </a:r>
            <a:r>
              <a:rPr lang="en-US" altLang="ja-JP" sz="2700" dirty="0"/>
              <a:t>–Taylor binary</a:t>
            </a:r>
            <a:endParaRPr kumimoji="1" lang="ja-JP" altLang="en-US" sz="2700" dirty="0"/>
          </a:p>
        </p:txBody>
      </p:sp>
      <p:pic>
        <p:nvPicPr>
          <p:cNvPr id="32770" name="Picture 2" descr="「Binary pulsar」の画像検索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0663" y="2924319"/>
            <a:ext cx="7323148" cy="4149783"/>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9314274" y="2227902"/>
            <a:ext cx="4131259" cy="507831"/>
          </a:xfrm>
          <a:prstGeom prst="rect">
            <a:avLst/>
          </a:prstGeom>
          <a:noFill/>
        </p:spPr>
        <p:txBody>
          <a:bodyPr wrap="none" rtlCol="0">
            <a:spAutoFit/>
          </a:bodyPr>
          <a:lstStyle/>
          <a:p>
            <a:r>
              <a:rPr lang="en-US" altLang="ja-JP" sz="2700" dirty="0"/>
              <a:t>Orbital period 7.75 hour</a:t>
            </a:r>
            <a:endParaRPr kumimoji="1" lang="ja-JP" altLang="en-US" sz="2700" dirty="0"/>
          </a:p>
        </p:txBody>
      </p:sp>
    </p:spTree>
    <p:extLst>
      <p:ext uri="{BB962C8B-B14F-4D97-AF65-F5344CB8AC3E}">
        <p14:creationId xmlns:p14="http://schemas.microsoft.com/office/powerpoint/2010/main" val="416004066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電磁波と重力波</a:t>
            </a:r>
            <a:endParaRPr kumimoji="1" lang="ja-JP" altLang="en-US" dirty="0"/>
          </a:p>
        </p:txBody>
      </p:sp>
      <p:sp>
        <p:nvSpPr>
          <p:cNvPr id="3" name="Line 11"/>
          <p:cNvSpPr>
            <a:spLocks noChangeShapeType="1"/>
          </p:cNvSpPr>
          <p:nvPr/>
        </p:nvSpPr>
        <p:spPr bwMode="auto">
          <a:xfrm>
            <a:off x="9144000" y="1308872"/>
            <a:ext cx="0" cy="8530701"/>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2700"/>
          </a:p>
        </p:txBody>
      </p:sp>
      <p:sp>
        <p:nvSpPr>
          <p:cNvPr id="4" name="テキスト ボックス 3"/>
          <p:cNvSpPr txBox="1"/>
          <p:nvPr/>
        </p:nvSpPr>
        <p:spPr>
          <a:xfrm>
            <a:off x="2448290" y="1325053"/>
            <a:ext cx="3209533" cy="507831"/>
          </a:xfrm>
          <a:prstGeom prst="rect">
            <a:avLst/>
          </a:prstGeom>
          <a:noFill/>
        </p:spPr>
        <p:txBody>
          <a:bodyPr wrap="none" rtlCol="0">
            <a:spAutoFit/>
          </a:bodyPr>
          <a:lstStyle/>
          <a:p>
            <a:r>
              <a:rPr kumimoji="1" lang="en-US" altLang="ja-JP" sz="2700" dirty="0"/>
              <a:t>Gravitational Wave</a:t>
            </a:r>
            <a:endParaRPr kumimoji="1" lang="ja-JP" altLang="en-US" sz="2700" dirty="0"/>
          </a:p>
        </p:txBody>
      </p:sp>
      <p:sp>
        <p:nvSpPr>
          <p:cNvPr id="5" name="テキスト ボックス 4"/>
          <p:cNvSpPr txBox="1"/>
          <p:nvPr/>
        </p:nvSpPr>
        <p:spPr>
          <a:xfrm>
            <a:off x="9467986" y="1325053"/>
            <a:ext cx="3736920" cy="507831"/>
          </a:xfrm>
          <a:prstGeom prst="rect">
            <a:avLst/>
          </a:prstGeom>
          <a:noFill/>
        </p:spPr>
        <p:txBody>
          <a:bodyPr wrap="none" rtlCol="0">
            <a:spAutoFit/>
          </a:bodyPr>
          <a:lstStyle/>
          <a:p>
            <a:r>
              <a:rPr kumimoji="1" lang="en-US" altLang="ja-JP" sz="2700" dirty="0"/>
              <a:t>Electromagnetic Wave</a:t>
            </a:r>
            <a:endParaRPr kumimoji="1" lang="ja-JP" altLang="en-US" sz="2700" dirty="0"/>
          </a:p>
        </p:txBody>
      </p:sp>
      <p:pic>
        <p:nvPicPr>
          <p:cNvPr id="6" name="図 5"/>
          <p:cNvPicPr>
            <a:picLocks noChangeAspect="1"/>
          </p:cNvPicPr>
          <p:nvPr/>
        </p:nvPicPr>
        <p:blipFill>
          <a:blip r:embed="rId3"/>
          <a:stretch>
            <a:fillRect/>
          </a:stretch>
        </p:blipFill>
        <p:spPr>
          <a:xfrm>
            <a:off x="2988266" y="2120716"/>
            <a:ext cx="4643799" cy="1020454"/>
          </a:xfrm>
          <a:prstGeom prst="rect">
            <a:avLst/>
          </a:prstGeom>
        </p:spPr>
      </p:pic>
      <mc:AlternateContent xmlns:mc="http://schemas.openxmlformats.org/markup-compatibility/2006" xmlns:a14="http://schemas.microsoft.com/office/drawing/2010/main">
        <mc:Choice Requires="a14">
          <p:sp>
            <p:nvSpPr>
              <p:cNvPr id="7" name="テキスト ボックス 6"/>
              <p:cNvSpPr txBox="1"/>
              <p:nvPr/>
            </p:nvSpPr>
            <p:spPr>
              <a:xfrm>
                <a:off x="9953966" y="2164254"/>
                <a:ext cx="4296817" cy="9335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m:t>
                          </m:r>
                        </m:num>
                        <m:den>
                          <m:r>
                            <a:rPr lang="en-US" altLang="ja-JP" sz="2700" i="1">
                              <a:latin typeface="Cambria Math" panose="02040503050406030204" pitchFamily="18" charset="0"/>
                            </a:rPr>
                            <m:t>𝜕</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𝑥</m:t>
                              </m:r>
                            </m:e>
                            <m:sup>
                              <m:r>
                                <a:rPr lang="en-US" altLang="ja-JP" sz="2700" i="1">
                                  <a:latin typeface="Cambria Math" panose="02040503050406030204" pitchFamily="18" charset="0"/>
                                </a:rPr>
                                <m:t>𝜈</m:t>
                              </m:r>
                            </m:sup>
                          </m:sSup>
                        </m:den>
                      </m:f>
                      <m:d>
                        <m:dPr>
                          <m:ctrlPr>
                            <a:rPr kumimoji="1" lang="en-US" altLang="ja-JP" sz="2700" i="1">
                              <a:latin typeface="Cambria Math" panose="02040503050406030204" pitchFamily="18" charset="0"/>
                            </a:rPr>
                          </m:ctrlPr>
                        </m:dPr>
                        <m:e>
                          <m:f>
                            <m:fPr>
                              <m:ctrlPr>
                                <a:rPr lang="en-US" altLang="ja-JP" sz="2700" i="1">
                                  <a:latin typeface="Cambria Math" panose="02040503050406030204" pitchFamily="18" charset="0"/>
                                </a:rPr>
                              </m:ctrlPr>
                            </m:fPr>
                            <m:num>
                              <m:r>
                                <a:rPr lang="en-US" altLang="ja-JP" sz="2700" i="1">
                                  <a:latin typeface="Cambria Math" panose="02040503050406030204" pitchFamily="18" charset="0"/>
                                </a:rPr>
                                <m:t>𝜕</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𝐴</m:t>
                                  </m:r>
                                </m:e>
                                <m:sup>
                                  <m:r>
                                    <a:rPr lang="en-US" altLang="ja-JP" sz="2700" i="1">
                                      <a:latin typeface="Cambria Math" panose="02040503050406030204" pitchFamily="18" charset="0"/>
                                    </a:rPr>
                                    <m:t>𝜈</m:t>
                                  </m:r>
                                </m:sup>
                              </m:sSup>
                            </m:num>
                            <m:den>
                              <m:r>
                                <a:rPr lang="en-US" altLang="ja-JP" sz="2700" i="1">
                                  <a:latin typeface="Cambria Math" panose="02040503050406030204" pitchFamily="18" charset="0"/>
                                </a:rPr>
                                <m:t>𝜕</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𝑥</m:t>
                                  </m:r>
                                </m:e>
                                <m:sup>
                                  <m:r>
                                    <a:rPr lang="en-US" altLang="ja-JP" sz="2700" i="1">
                                      <a:latin typeface="Cambria Math" panose="02040503050406030204" pitchFamily="18" charset="0"/>
                                    </a:rPr>
                                    <m:t>𝜇</m:t>
                                  </m:r>
                                </m:sup>
                              </m:sSup>
                            </m:den>
                          </m:f>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𝐴</m:t>
                                  </m:r>
                                </m:e>
                                <m:sup>
                                  <m:r>
                                    <a:rPr lang="en-US" altLang="ja-JP" sz="2700" i="1">
                                      <a:latin typeface="Cambria Math" panose="02040503050406030204" pitchFamily="18" charset="0"/>
                                    </a:rPr>
                                    <m:t>𝜇</m:t>
                                  </m:r>
                                </m:sup>
                              </m:sSup>
                            </m:num>
                            <m:den>
                              <m:r>
                                <a:rPr lang="en-US" altLang="ja-JP" sz="2700" i="1">
                                  <a:latin typeface="Cambria Math" panose="02040503050406030204" pitchFamily="18" charset="0"/>
                                </a:rPr>
                                <m:t>𝜕</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𝑥</m:t>
                                  </m:r>
                                </m:e>
                                <m:sup>
                                  <m:r>
                                    <a:rPr lang="en-US" altLang="ja-JP" sz="2700" i="1">
                                      <a:latin typeface="Cambria Math" panose="02040503050406030204" pitchFamily="18" charset="0"/>
                                    </a:rPr>
                                    <m:t>𝜈</m:t>
                                  </m:r>
                                </m:sup>
                              </m:sSup>
                            </m:den>
                          </m:f>
                        </m:e>
                      </m:d>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4</m:t>
                          </m:r>
                          <m:r>
                            <a:rPr kumimoji="1" lang="en-US" altLang="ja-JP" sz="2700" i="1">
                              <a:latin typeface="Cambria Math" panose="02040503050406030204" pitchFamily="18" charset="0"/>
                            </a:rPr>
                            <m:t>𝜋</m:t>
                          </m:r>
                        </m:num>
                        <m:den>
                          <m:r>
                            <a:rPr kumimoji="1" lang="en-US" altLang="ja-JP" sz="2700" i="1">
                              <a:latin typeface="Cambria Math" panose="02040503050406030204" pitchFamily="18" charset="0"/>
                            </a:rPr>
                            <m:t>𝑐</m:t>
                          </m:r>
                        </m:den>
                      </m:f>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𝑗</m:t>
                          </m:r>
                        </m:e>
                        <m:sup>
                          <m:r>
                            <a:rPr kumimoji="1" lang="en-US" altLang="ja-JP" sz="2700" i="1">
                              <a:latin typeface="Cambria Math" panose="02040503050406030204" pitchFamily="18" charset="0"/>
                            </a:rPr>
                            <m:t>𝜇</m:t>
                          </m:r>
                        </m:sup>
                      </m:sSup>
                    </m:oMath>
                  </m:oMathPara>
                </a14:m>
                <a:endParaRPr kumimoji="1" lang="ja-JP" altLang="en-US" sz="27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5112060" y="1443058"/>
                <a:ext cx="2866426" cy="622350"/>
              </a:xfrm>
              <a:prstGeom prst="rect">
                <a:avLst/>
              </a:prstGeom>
              <a:blipFill rotWithShape="0">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3404224" y="3212691"/>
                <a:ext cx="4047262" cy="15937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h</m:t>
                          </m:r>
                        </m:e>
                        <m:sub>
                          <m:r>
                            <a:rPr kumimoji="1" lang="en-US" altLang="ja-JP" sz="2700" i="1">
                              <a:latin typeface="Cambria Math" panose="02040503050406030204" pitchFamily="18" charset="0"/>
                            </a:rPr>
                            <m:t>𝜇𝜈</m:t>
                          </m:r>
                        </m:sub>
                      </m:sSub>
                      <m:r>
                        <a:rPr kumimoji="1" lang="en-US" altLang="ja-JP" sz="2700" i="1">
                          <a:latin typeface="Cambria Math" panose="02040503050406030204" pitchFamily="18" charset="0"/>
                        </a:rPr>
                        <m:t>=</m:t>
                      </m:r>
                      <m:d>
                        <m:dPr>
                          <m:ctrlPr>
                            <a:rPr kumimoji="1" lang="en-US" altLang="ja-JP" sz="2700" i="1">
                              <a:latin typeface="Cambria Math" panose="02040503050406030204" pitchFamily="18" charset="0"/>
                            </a:rPr>
                          </m:ctrlPr>
                        </m:dPr>
                        <m:e>
                          <m:m>
                            <m:mPr>
                              <m:mcs>
                                <m:mc>
                                  <m:mcPr>
                                    <m:count m:val="4"/>
                                    <m:mcJc m:val="center"/>
                                  </m:mcPr>
                                </m:mc>
                              </m:mcs>
                              <m:ctrlPr>
                                <a:rPr kumimoji="1" lang="en-US" altLang="ja-JP" sz="2700" i="1">
                                  <a:latin typeface="Cambria Math" panose="02040503050406030204" pitchFamily="18" charset="0"/>
                                </a:rPr>
                              </m:ctrlPr>
                            </m:mPr>
                            <m:mr>
                              <m:e>
                                <m:r>
                                  <m:rPr>
                                    <m:brk m:alnAt="7"/>
                                  </m:rPr>
                                  <a:rPr kumimoji="1" lang="en-US" altLang="ja-JP" sz="2700" i="1">
                                    <a:latin typeface="Cambria Math" panose="02040503050406030204" pitchFamily="18" charset="0"/>
                                  </a:rPr>
                                  <m:t>0</m:t>
                                </m:r>
                              </m:e>
                              <m:e>
                                <m:r>
                                  <a:rPr kumimoji="1" lang="en-US" altLang="ja-JP" sz="2700" i="1">
                                    <a:latin typeface="Cambria Math" panose="02040503050406030204" pitchFamily="18" charset="0"/>
                                  </a:rPr>
                                  <m:t>0</m:t>
                                </m:r>
                              </m:e>
                              <m:e>
                                <m:r>
                                  <a:rPr kumimoji="1" lang="en-US" altLang="ja-JP" sz="2700" i="1">
                                    <a:latin typeface="Cambria Math" panose="02040503050406030204" pitchFamily="18" charset="0"/>
                                  </a:rPr>
                                  <m:t>0</m:t>
                                </m:r>
                              </m:e>
                              <m:e>
                                <m:r>
                                  <a:rPr kumimoji="1" lang="en-US" altLang="ja-JP" sz="2700" i="1">
                                    <a:latin typeface="Cambria Math" panose="02040503050406030204" pitchFamily="18" charset="0"/>
                                  </a:rPr>
                                  <m:t>0</m:t>
                                </m:r>
                              </m:e>
                            </m:mr>
                            <m:mr>
                              <m:e>
                                <m:r>
                                  <a:rPr kumimoji="1" lang="en-US" altLang="ja-JP" sz="2700" i="1">
                                    <a:latin typeface="Cambria Math" panose="02040503050406030204" pitchFamily="18" charset="0"/>
                                  </a:rPr>
                                  <m:t>0</m:t>
                                </m:r>
                              </m:e>
                              <m:e>
                                <m:r>
                                  <a:rPr kumimoji="1" lang="en-US" altLang="ja-JP" sz="2700" i="1">
                                    <a:latin typeface="Cambria Math" panose="02040503050406030204" pitchFamily="18" charset="0"/>
                                  </a:rPr>
                                  <m:t>0</m:t>
                                </m:r>
                              </m:e>
                              <m:e>
                                <m:r>
                                  <a:rPr kumimoji="1" lang="en-US" altLang="ja-JP" sz="2700" i="1">
                                    <a:latin typeface="Cambria Math" panose="02040503050406030204" pitchFamily="18" charset="0"/>
                                  </a:rPr>
                                  <m:t>0</m:t>
                                </m:r>
                              </m:e>
                              <m:e>
                                <m:r>
                                  <a:rPr kumimoji="1" lang="en-US" altLang="ja-JP" sz="2700" i="1">
                                    <a:latin typeface="Cambria Math" panose="02040503050406030204" pitchFamily="18" charset="0"/>
                                  </a:rPr>
                                  <m:t>0</m:t>
                                </m:r>
                              </m:e>
                            </m:mr>
                            <m:mr>
                              <m:e>
                                <m:r>
                                  <a:rPr kumimoji="1" lang="en-US" altLang="ja-JP" sz="2700" i="1">
                                    <a:latin typeface="Cambria Math" panose="02040503050406030204" pitchFamily="18" charset="0"/>
                                  </a:rPr>
                                  <m:t>0</m:t>
                                </m:r>
                              </m:e>
                              <m:e>
                                <m:r>
                                  <a:rPr kumimoji="1" lang="en-US" altLang="ja-JP" sz="2700" i="1">
                                    <a:latin typeface="Cambria Math" panose="02040503050406030204" pitchFamily="18" charset="0"/>
                                  </a:rPr>
                                  <m:t>0</m:t>
                                </m:r>
                              </m:e>
                              <m:e>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h</m:t>
                                    </m:r>
                                  </m:e>
                                  <m:sub>
                                    <m:r>
                                      <a:rPr kumimoji="1" lang="en-US" altLang="ja-JP" sz="2700" i="1">
                                        <a:latin typeface="Cambria Math" panose="02040503050406030204" pitchFamily="18" charset="0"/>
                                      </a:rPr>
                                      <m:t>+</m:t>
                                    </m:r>
                                  </m:sub>
                                </m:sSub>
                              </m:e>
                              <m:e>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h</m:t>
                                    </m:r>
                                  </m:e>
                                  <m:sub>
                                    <m:r>
                                      <a:rPr kumimoji="1" lang="en-US" altLang="ja-JP" sz="2700" i="1">
                                        <a:latin typeface="Cambria Math" panose="02040503050406030204" pitchFamily="18" charset="0"/>
                                      </a:rPr>
                                      <m:t>×</m:t>
                                    </m:r>
                                  </m:sub>
                                </m:sSub>
                              </m:e>
                            </m:mr>
                            <m:mr>
                              <m:e>
                                <m:r>
                                  <a:rPr kumimoji="1" lang="en-US" altLang="ja-JP" sz="2700" i="1">
                                    <a:latin typeface="Cambria Math" panose="02040503050406030204" pitchFamily="18" charset="0"/>
                                  </a:rPr>
                                  <m:t>0</m:t>
                                </m:r>
                              </m:e>
                              <m:e>
                                <m:r>
                                  <a:rPr kumimoji="1" lang="en-US" altLang="ja-JP" sz="2700" i="1">
                                    <a:latin typeface="Cambria Math" panose="02040503050406030204" pitchFamily="18" charset="0"/>
                                  </a:rPr>
                                  <m:t>0</m:t>
                                </m:r>
                              </m:e>
                              <m:e>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h</m:t>
                                    </m:r>
                                  </m:e>
                                  <m:sub>
                                    <m:r>
                                      <a:rPr lang="en-US" altLang="ja-JP" sz="2700" i="1">
                                        <a:latin typeface="Cambria Math" panose="02040503050406030204" pitchFamily="18" charset="0"/>
                                      </a:rPr>
                                      <m:t>×</m:t>
                                    </m:r>
                                  </m:sub>
                                </m:sSub>
                              </m:e>
                              <m:e>
                                <m:r>
                                  <a:rPr kumimoji="1" lang="en-US" altLang="ja-JP" sz="2700" i="1">
                                    <a:latin typeface="Cambria Math" panose="02040503050406030204" pitchFamily="18" charset="0"/>
                                  </a:rPr>
                                  <m: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h</m:t>
                                    </m:r>
                                  </m:e>
                                  <m:sub>
                                    <m:r>
                                      <a:rPr lang="en-US" altLang="ja-JP" sz="2700" i="1">
                                        <a:latin typeface="Cambria Math" panose="02040503050406030204" pitchFamily="18" charset="0"/>
                                      </a:rPr>
                                      <m:t>+</m:t>
                                    </m:r>
                                  </m:sub>
                                </m:sSub>
                              </m:e>
                            </m:mr>
                          </m:m>
                        </m:e>
                      </m:d>
                    </m:oMath>
                  </m:oMathPara>
                </a14:m>
                <a:endParaRPr kumimoji="1" lang="ja-JP" altLang="en-US" sz="27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744892" y="2142125"/>
                <a:ext cx="2697085" cy="1062663"/>
              </a:xfrm>
              <a:prstGeom prst="rect">
                <a:avLst/>
              </a:prstGeom>
              <a:blipFill rotWithShape="0">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p:cNvSpPr txBox="1"/>
              <p:nvPr/>
            </p:nvSpPr>
            <p:spPr>
              <a:xfrm>
                <a:off x="10331949" y="3763150"/>
                <a:ext cx="2742995"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𝐴</m:t>
                          </m:r>
                        </m:e>
                        <m:sup>
                          <m:r>
                            <a:rPr kumimoji="1" lang="en-US" altLang="ja-JP" sz="2700" i="1">
                              <a:latin typeface="Cambria Math" panose="02040503050406030204" pitchFamily="18" charset="0"/>
                            </a:rPr>
                            <m:t>𝜇</m:t>
                          </m:r>
                        </m:sup>
                      </m:sSup>
                      <m:r>
                        <a:rPr kumimoji="1" lang="en-US" altLang="ja-JP" sz="2700" i="1">
                          <a:latin typeface="Cambria Math" panose="02040503050406030204" pitchFamily="18" charset="0"/>
                        </a:rPr>
                        <m:t>=(</m:t>
                      </m:r>
                      <m:r>
                        <a:rPr kumimoji="1" lang="en-US" altLang="ja-JP" sz="2700" i="1">
                          <a:latin typeface="Cambria Math" panose="02040503050406030204" pitchFamily="18" charset="0"/>
                        </a:rPr>
                        <m:t>𝜙</m:t>
                      </m:r>
                      <m:r>
                        <a:rPr kumimoji="1" lang="en-US" altLang="ja-JP" sz="2700" i="1">
                          <a:latin typeface="Cambria Math" panose="02040503050406030204" pitchFamily="18" charset="0"/>
                        </a:rPr>
                        <m:t>,</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 </m:t>
                          </m:r>
                          <m:r>
                            <a:rPr kumimoji="1" lang="en-US" altLang="ja-JP" sz="2700" i="1">
                              <a:latin typeface="Cambria Math" panose="02040503050406030204" pitchFamily="18" charset="0"/>
                            </a:rPr>
                            <m:t>𝐴</m:t>
                          </m:r>
                        </m:e>
                        <m:sub>
                          <m:r>
                            <a:rPr kumimoji="1" lang="en-US" altLang="ja-JP" sz="2700" i="1">
                              <a:latin typeface="Cambria Math" panose="02040503050406030204" pitchFamily="18" charset="0"/>
                            </a:rPr>
                            <m:t>𝑥</m:t>
                          </m:r>
                        </m:sub>
                      </m:sSub>
                      <m:r>
                        <a:rPr kumimoji="1" lang="en-US" altLang="ja-JP" sz="2700" i="1">
                          <a:latin typeface="Cambria Math" panose="02040503050406030204" pitchFamily="18" charset="0"/>
                        </a:rPr>
                        <m:t>, 0, 0)</m:t>
                      </m:r>
                    </m:oMath>
                  </m:oMathPara>
                </a14:m>
                <a:endParaRPr kumimoji="1" lang="ja-JP" altLang="en-US" sz="2700"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5364088" y="2509154"/>
                <a:ext cx="1830629" cy="276999"/>
              </a:xfrm>
              <a:prstGeom prst="rect">
                <a:avLst/>
              </a:prstGeom>
              <a:blipFill rotWithShape="0">
                <a:blip r:embed="rId6"/>
                <a:stretch>
                  <a:fillRect l="-2000" r="-3667" b="-4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テキスト ボックス 10"/>
              <p:cNvSpPr txBox="1"/>
              <p:nvPr/>
            </p:nvSpPr>
            <p:spPr>
              <a:xfrm>
                <a:off x="3039951" y="4995836"/>
                <a:ext cx="4773679" cy="11569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ja-JP" sz="2700" i="1">
                              <a:latin typeface="Cambria Math" panose="02040503050406030204" pitchFamily="18" charset="0"/>
                            </a:rPr>
                          </m:ctrlPr>
                        </m:sSubSupPr>
                        <m:e>
                          <m:r>
                            <a:rPr kumimoji="1" lang="en-US" altLang="ja-JP" sz="2700" i="1">
                              <a:latin typeface="Cambria Math" panose="02040503050406030204" pitchFamily="18" charset="0"/>
                            </a:rPr>
                            <m:t>𝜓</m:t>
                          </m:r>
                        </m:e>
                        <m:sub>
                          <m:r>
                            <a:rPr kumimoji="1" lang="en-US" altLang="ja-JP" sz="2700" i="1">
                              <a:latin typeface="Cambria Math" panose="02040503050406030204" pitchFamily="18" charset="0"/>
                            </a:rPr>
                            <m:t>𝜈</m:t>
                          </m:r>
                        </m:sub>
                        <m:sup>
                          <m:r>
                            <a:rPr kumimoji="1" lang="en-US" altLang="ja-JP" sz="2700" i="1">
                              <a:latin typeface="Cambria Math" panose="02040503050406030204" pitchFamily="18" charset="0"/>
                            </a:rPr>
                            <m:t>𝜇</m:t>
                          </m:r>
                        </m:sup>
                      </m:sSubSup>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1</m:t>
                          </m:r>
                        </m:num>
                        <m:den>
                          <m:r>
                            <a:rPr kumimoji="1" lang="en-US" altLang="ja-JP" sz="2700" i="1">
                              <a:latin typeface="Cambria Math" panose="02040503050406030204" pitchFamily="18" charset="0"/>
                            </a:rPr>
                            <m:t>4</m:t>
                          </m:r>
                          <m:r>
                            <a:rPr kumimoji="1" lang="en-US" altLang="ja-JP" sz="2700" i="1">
                              <a:latin typeface="Cambria Math" panose="02040503050406030204" pitchFamily="18" charset="0"/>
                            </a:rPr>
                            <m:t>𝜋</m:t>
                          </m:r>
                        </m:den>
                      </m:f>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16</m:t>
                          </m:r>
                          <m:r>
                            <a:rPr kumimoji="1" lang="en-US" altLang="ja-JP" sz="2700" i="1">
                              <a:latin typeface="Cambria Math" panose="02040503050406030204" pitchFamily="18" charset="0"/>
                            </a:rPr>
                            <m:t>𝜋</m:t>
                          </m:r>
                          <m:r>
                            <a:rPr kumimoji="1" lang="en-US" altLang="ja-JP" sz="2700" i="1">
                              <a:latin typeface="Cambria Math" panose="02040503050406030204" pitchFamily="18" charset="0"/>
                            </a:rPr>
                            <m:t>𝐺</m:t>
                          </m:r>
                        </m:num>
                        <m:den>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𝑐</m:t>
                              </m:r>
                            </m:e>
                            <m:sup>
                              <m:r>
                                <a:rPr kumimoji="1" lang="en-US" altLang="ja-JP" sz="2700" i="1">
                                  <a:latin typeface="Cambria Math" panose="02040503050406030204" pitchFamily="18" charset="0"/>
                                </a:rPr>
                                <m:t>4</m:t>
                              </m:r>
                            </m:sup>
                          </m:sSup>
                        </m:den>
                      </m:f>
                      <m:nary>
                        <m:naryPr>
                          <m:limLoc m:val="undOvr"/>
                          <m:subHide m:val="on"/>
                          <m:supHide m:val="on"/>
                          <m:ctrlPr>
                            <a:rPr lang="en-US" altLang="ja-JP" sz="2700" i="1">
                              <a:latin typeface="Cambria Math" panose="02040503050406030204" pitchFamily="18" charset="0"/>
                            </a:rPr>
                          </m:ctrlPr>
                        </m:naryPr>
                        <m:sub/>
                        <m:sup/>
                        <m:e>
                          <m:f>
                            <m:fPr>
                              <m:ctrlPr>
                                <a:rPr lang="en-US" altLang="ja-JP" sz="2700" i="1">
                                  <a:latin typeface="Cambria Math" panose="02040503050406030204" pitchFamily="18" charset="0"/>
                                </a:rPr>
                              </m:ctrlPr>
                            </m:fPr>
                            <m:num>
                              <m:sSubSup>
                                <m:sSubSupPr>
                                  <m:ctrlPr>
                                    <a:rPr lang="en-US" altLang="ja-JP" sz="2700" i="1">
                                      <a:latin typeface="Cambria Math" panose="02040503050406030204" pitchFamily="18" charset="0"/>
                                    </a:rPr>
                                  </m:ctrlPr>
                                </m:sSubSupPr>
                                <m:e>
                                  <m:r>
                                    <a:rPr lang="en-US" altLang="ja-JP" sz="2700" i="1">
                                      <a:latin typeface="Cambria Math" panose="02040503050406030204" pitchFamily="18" charset="0"/>
                                    </a:rPr>
                                    <m:t>𝑇</m:t>
                                  </m:r>
                                </m:e>
                                <m:sub>
                                  <m:r>
                                    <a:rPr lang="en-US" altLang="ja-JP" sz="2700" i="1">
                                      <a:latin typeface="Cambria Math" panose="02040503050406030204" pitchFamily="18" charset="0"/>
                                    </a:rPr>
                                    <m:t>𝜈</m:t>
                                  </m:r>
                                  <m:r>
                                    <a:rPr lang="en-US" altLang="ja-JP" sz="2700" i="1">
                                      <a:latin typeface="Cambria Math" panose="02040503050406030204" pitchFamily="18" charset="0"/>
                                    </a:rPr>
                                    <m:t>(</m:t>
                                  </m:r>
                                  <m:r>
                                    <a:rPr lang="en-US" altLang="ja-JP" sz="2700" i="1">
                                      <a:latin typeface="Cambria Math" panose="02040503050406030204" pitchFamily="18" charset="0"/>
                                    </a:rPr>
                                    <m:t>𝑡</m:t>
                                  </m:r>
                                  <m:r>
                                    <a:rPr lang="en-US" altLang="ja-JP" sz="2700" i="1">
                                      <a:latin typeface="Cambria Math" panose="02040503050406030204" pitchFamily="18" charset="0"/>
                                    </a:rPr>
                                    <m:t>−</m:t>
                                  </m:r>
                                  <m:r>
                                    <a:rPr lang="en-US" altLang="ja-JP" sz="2700" i="1">
                                      <a:latin typeface="Cambria Math" panose="02040503050406030204" pitchFamily="18" charset="0"/>
                                    </a:rPr>
                                    <m:t>𝐷</m:t>
                                  </m:r>
                                  <m:r>
                                    <a:rPr lang="en-US" altLang="ja-JP" sz="2700" i="1">
                                      <a:latin typeface="Cambria Math" panose="02040503050406030204" pitchFamily="18" charset="0"/>
                                    </a:rPr>
                                    <m:t>/</m:t>
                                  </m:r>
                                  <m:r>
                                    <a:rPr lang="en-US" altLang="ja-JP" sz="2700" i="1">
                                      <a:latin typeface="Cambria Math" panose="02040503050406030204" pitchFamily="18" charset="0"/>
                                    </a:rPr>
                                    <m:t>𝑐</m:t>
                                  </m:r>
                                  <m:r>
                                    <a:rPr lang="en-US" altLang="ja-JP" sz="2700" i="1">
                                      <a:latin typeface="Cambria Math" panose="02040503050406030204" pitchFamily="18" charset="0"/>
                                    </a:rPr>
                                    <m:t>)</m:t>
                                  </m:r>
                                </m:sub>
                                <m:sup>
                                  <m:r>
                                    <a:rPr lang="en-US" altLang="ja-JP" sz="2700" i="1">
                                      <a:latin typeface="Cambria Math" panose="02040503050406030204" pitchFamily="18" charset="0"/>
                                    </a:rPr>
                                    <m:t>𝜇</m:t>
                                  </m:r>
                                </m:sup>
                              </m:sSubSup>
                            </m:num>
                            <m:den>
                              <m:r>
                                <a:rPr lang="en-US" altLang="ja-JP" sz="2700" i="1">
                                  <a:latin typeface="Cambria Math" panose="02040503050406030204" pitchFamily="18" charset="0"/>
                                </a:rPr>
                                <m:t>𝐷</m:t>
                              </m:r>
                            </m:den>
                          </m:f>
                        </m:e>
                      </m:nary>
                      <m:r>
                        <a:rPr lang="en-US" altLang="ja-JP" sz="2700" i="1">
                          <a:latin typeface="Cambria Math" panose="02040503050406030204" pitchFamily="18" charset="0"/>
                        </a:rPr>
                        <m:t>𝑑𝑉</m:t>
                      </m:r>
                    </m:oMath>
                  </m:oMathPara>
                </a14:m>
                <a:endParaRPr kumimoji="1" lang="ja-JP" altLang="en-US" sz="2700"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502005" y="3331071"/>
                <a:ext cx="3182858" cy="771301"/>
              </a:xfrm>
              <a:prstGeom prst="rect">
                <a:avLst/>
              </a:prstGeom>
              <a:blipFill rotWithShape="0">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正方形/長方形 11"/>
              <p:cNvSpPr/>
              <p:nvPr/>
            </p:nvSpPr>
            <p:spPr>
              <a:xfrm>
                <a:off x="10004650" y="4889558"/>
                <a:ext cx="3306995" cy="12493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𝐴</m:t>
                          </m:r>
                        </m:e>
                        <m:sup>
                          <m:r>
                            <a:rPr lang="en-US" altLang="ja-JP" sz="2700" i="1">
                              <a:latin typeface="Cambria Math" panose="02040503050406030204" pitchFamily="18" charset="0"/>
                            </a:rPr>
                            <m:t>𝜇</m:t>
                          </m:r>
                        </m:sup>
                      </m:sSup>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1</m:t>
                          </m:r>
                        </m:num>
                        <m:den>
                          <m:r>
                            <a:rPr lang="en-US" altLang="ja-JP" sz="2700" i="1">
                              <a:latin typeface="Cambria Math" panose="02040503050406030204" pitchFamily="18" charset="0"/>
                            </a:rPr>
                            <m:t>𝑐</m:t>
                          </m:r>
                        </m:den>
                      </m:f>
                      <m:nary>
                        <m:naryPr>
                          <m:limLoc m:val="undOvr"/>
                          <m:subHide m:val="on"/>
                          <m:supHide m:val="on"/>
                          <m:ctrlPr>
                            <a:rPr lang="en-US" altLang="ja-JP" sz="2700" i="1">
                              <a:latin typeface="Cambria Math" panose="02040503050406030204" pitchFamily="18" charset="0"/>
                            </a:rPr>
                          </m:ctrlPr>
                        </m:naryPr>
                        <m:sub/>
                        <m:sup/>
                        <m:e>
                          <m:f>
                            <m:fPr>
                              <m:ctrlPr>
                                <a:rPr lang="en-US" altLang="ja-JP" sz="2700" i="1">
                                  <a:latin typeface="Cambria Math" panose="02040503050406030204" pitchFamily="18" charset="0"/>
                                </a:rPr>
                              </m:ctrlPr>
                            </m:fPr>
                            <m:num>
                              <m:sSubSup>
                                <m:sSubSupPr>
                                  <m:ctrlPr>
                                    <a:rPr lang="en-US" altLang="ja-JP" sz="2700" i="1">
                                      <a:latin typeface="Cambria Math" panose="02040503050406030204" pitchFamily="18" charset="0"/>
                                    </a:rPr>
                                  </m:ctrlPr>
                                </m:sSubSupPr>
                                <m:e>
                                  <m:r>
                                    <a:rPr lang="en-US" altLang="ja-JP" sz="2700" i="1">
                                      <a:latin typeface="Cambria Math" panose="02040503050406030204" pitchFamily="18" charset="0"/>
                                    </a:rPr>
                                    <m:t>𝑗</m:t>
                                  </m:r>
                                </m:e>
                                <m:sub>
                                  <m:r>
                                    <a:rPr lang="en-US" altLang="ja-JP" sz="2700" i="1">
                                      <a:latin typeface="Cambria Math" panose="02040503050406030204" pitchFamily="18" charset="0"/>
                                    </a:rPr>
                                    <m:t>(</m:t>
                                  </m:r>
                                  <m:r>
                                    <a:rPr lang="en-US" altLang="ja-JP" sz="2700" i="1">
                                      <a:latin typeface="Cambria Math" panose="02040503050406030204" pitchFamily="18" charset="0"/>
                                    </a:rPr>
                                    <m:t>𝑡</m:t>
                                  </m:r>
                                  <m:r>
                                    <a:rPr lang="en-US" altLang="ja-JP" sz="2700" i="1">
                                      <a:latin typeface="Cambria Math" panose="02040503050406030204" pitchFamily="18" charset="0"/>
                                    </a:rPr>
                                    <m:t>−</m:t>
                                  </m:r>
                                  <m:r>
                                    <a:rPr lang="en-US" altLang="ja-JP" sz="2700" i="1">
                                      <a:latin typeface="Cambria Math" panose="02040503050406030204" pitchFamily="18" charset="0"/>
                                    </a:rPr>
                                    <m:t>𝐷</m:t>
                                  </m:r>
                                  <m:r>
                                    <a:rPr lang="en-US" altLang="ja-JP" sz="2700" i="1">
                                      <a:latin typeface="Cambria Math" panose="02040503050406030204" pitchFamily="18" charset="0"/>
                                    </a:rPr>
                                    <m:t>/</m:t>
                                  </m:r>
                                  <m:r>
                                    <a:rPr lang="en-US" altLang="ja-JP" sz="2700" i="1">
                                      <a:latin typeface="Cambria Math" panose="02040503050406030204" pitchFamily="18" charset="0"/>
                                    </a:rPr>
                                    <m:t>𝑐</m:t>
                                  </m:r>
                                  <m:r>
                                    <a:rPr lang="en-US" altLang="ja-JP" sz="2700" i="1">
                                      <a:latin typeface="Cambria Math" panose="02040503050406030204" pitchFamily="18" charset="0"/>
                                    </a:rPr>
                                    <m:t>)</m:t>
                                  </m:r>
                                </m:sub>
                                <m:sup>
                                  <m:r>
                                    <a:rPr lang="en-US" altLang="ja-JP" sz="2700" i="1">
                                      <a:latin typeface="Cambria Math" panose="02040503050406030204" pitchFamily="18" charset="0"/>
                                    </a:rPr>
                                    <m:t>𝜇</m:t>
                                  </m:r>
                                </m:sup>
                              </m:sSubSup>
                            </m:num>
                            <m:den>
                              <m:r>
                                <a:rPr lang="en-US" altLang="ja-JP" sz="2700" i="1">
                                  <a:latin typeface="Cambria Math" panose="02040503050406030204" pitchFamily="18" charset="0"/>
                                </a:rPr>
                                <m:t>𝐷</m:t>
                              </m:r>
                            </m:den>
                          </m:f>
                        </m:e>
                      </m:nary>
                      <m:r>
                        <a:rPr lang="en-US" altLang="ja-JP" sz="2700" i="1">
                          <a:latin typeface="Cambria Math" panose="02040503050406030204" pitchFamily="18" charset="0"/>
                        </a:rPr>
                        <m:t>𝑑𝑉</m:t>
                      </m:r>
                    </m:oMath>
                  </m:oMathPara>
                </a14:m>
                <a:endParaRPr lang="ja-JP" altLang="en-US" sz="2700" dirty="0"/>
              </a:p>
            </p:txBody>
          </p:sp>
        </mc:Choice>
        <mc:Fallback xmlns="">
          <p:sp>
            <p:nvSpPr>
              <p:cNvPr id="12" name="正方形/長方形 11"/>
              <p:cNvSpPr>
                <a:spLocks noRot="1" noChangeAspect="1" noMove="1" noResize="1" noEditPoints="1" noAdjustHandles="1" noChangeArrowheads="1" noChangeShapeType="1" noTextEdit="1"/>
              </p:cNvSpPr>
              <p:nvPr/>
            </p:nvSpPr>
            <p:spPr>
              <a:xfrm>
                <a:off x="5145855" y="3260209"/>
                <a:ext cx="2267094" cy="863634"/>
              </a:xfrm>
              <a:prstGeom prst="rect">
                <a:avLst/>
              </a:prstGeom>
              <a:blipFill rotWithShape="0">
                <a:blip r:embed="rId8"/>
                <a:stretch>
                  <a:fillRect/>
                </a:stretch>
              </a:blipFill>
            </p:spPr>
            <p:txBody>
              <a:bodyPr/>
              <a:lstStyle/>
              <a:p>
                <a:r>
                  <a:rPr lang="ja-JP" altLang="en-US">
                    <a:noFill/>
                  </a:rPr>
                  <a:t> </a:t>
                </a:r>
              </a:p>
            </p:txBody>
          </p:sp>
        </mc:Fallback>
      </mc:AlternateContent>
      <p:grpSp>
        <p:nvGrpSpPr>
          <p:cNvPr id="13" name="Group 44"/>
          <p:cNvGrpSpPr>
            <a:grpSpLocks/>
          </p:cNvGrpSpPr>
          <p:nvPr/>
        </p:nvGrpSpPr>
        <p:grpSpPr bwMode="auto">
          <a:xfrm>
            <a:off x="10115958" y="6528204"/>
            <a:ext cx="5295083" cy="883307"/>
            <a:chOff x="3846" y="2651"/>
            <a:chExt cx="2224" cy="371"/>
          </a:xfrm>
        </p:grpSpPr>
        <p:pic>
          <p:nvPicPr>
            <p:cNvPr id="14" name="Picture 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46" y="2651"/>
              <a:ext cx="2224" cy="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5" name="Object 38"/>
            <p:cNvGraphicFramePr>
              <a:graphicFrameLocks noChangeAspect="1"/>
            </p:cNvGraphicFramePr>
            <p:nvPr/>
          </p:nvGraphicFramePr>
          <p:xfrm>
            <a:off x="4889" y="2696"/>
            <a:ext cx="151" cy="240"/>
          </p:xfrm>
          <a:graphic>
            <a:graphicData uri="http://schemas.openxmlformats.org/presentationml/2006/ole">
              <mc:AlternateContent xmlns:mc="http://schemas.openxmlformats.org/markup-compatibility/2006">
                <mc:Choice xmlns:v="urn:schemas-microsoft-com:vml" Requires="v">
                  <p:oleObj spid="_x0000_s87100" name="数式" r:id="rId10" imgW="126720" imgH="203040" progId="Equation.3">
                    <p:embed/>
                  </p:oleObj>
                </mc:Choice>
                <mc:Fallback>
                  <p:oleObj name="数式" r:id="rId10" imgW="126720" imgH="203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89" y="2696"/>
                          <a:ext cx="151" cy="24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mc:AlternateContent xmlns:mc="http://schemas.openxmlformats.org/markup-compatibility/2006" xmlns:a14="http://schemas.microsoft.com/office/drawing/2010/main">
        <mc:Choice Requires="a14">
          <p:sp>
            <p:nvSpPr>
              <p:cNvPr id="17" name="テキスト ボックス 16"/>
              <p:cNvSpPr txBox="1"/>
              <p:nvPr/>
            </p:nvSpPr>
            <p:spPr>
              <a:xfrm>
                <a:off x="3080401" y="6152608"/>
                <a:ext cx="4870372" cy="10898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h</m:t>
                          </m:r>
                        </m:e>
                        <m:sub>
                          <m:r>
                            <a:rPr kumimoji="1" lang="en-US" altLang="ja-JP" sz="2700" i="1">
                              <a:latin typeface="Cambria Math" panose="02040503050406030204" pitchFamily="18" charset="0"/>
                            </a:rPr>
                            <m:t>+</m:t>
                          </m:r>
                        </m:sub>
                      </m:sSub>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𝐺</m:t>
                          </m:r>
                        </m:num>
                        <m:den>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𝑐</m:t>
                              </m:r>
                            </m:e>
                            <m:sup>
                              <m:r>
                                <a:rPr kumimoji="1" lang="en-US" altLang="ja-JP" sz="2700" i="1">
                                  <a:latin typeface="Cambria Math" panose="02040503050406030204" pitchFamily="18" charset="0"/>
                                </a:rPr>
                                <m:t>4</m:t>
                              </m:r>
                            </m:sup>
                          </m:sSup>
                          <m:r>
                            <a:rPr kumimoji="1" lang="en-US" altLang="ja-JP" sz="2700" i="1">
                              <a:latin typeface="Cambria Math" panose="02040503050406030204" pitchFamily="18" charset="0"/>
                            </a:rPr>
                            <m:t>𝐷</m:t>
                          </m:r>
                        </m:den>
                      </m:f>
                      <m:f>
                        <m:fPr>
                          <m:ctrlPr>
                            <a:rPr kumimoji="1" lang="en-US" altLang="ja-JP" sz="2700" i="1">
                              <a:latin typeface="Cambria Math" panose="02040503050406030204" pitchFamily="18" charset="0"/>
                            </a:rPr>
                          </m:ctrlPr>
                        </m:fPr>
                        <m:num>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m:t>
                              </m:r>
                            </m:e>
                            <m:sup>
                              <m:r>
                                <a:rPr kumimoji="1" lang="en-US" altLang="ja-JP" sz="2700" i="1">
                                  <a:latin typeface="Cambria Math" panose="02040503050406030204" pitchFamily="18" charset="0"/>
                                </a:rPr>
                                <m:t>2</m:t>
                              </m:r>
                            </m:sup>
                          </m:sSup>
                        </m:num>
                        <m:den>
                          <m:r>
                            <a:rPr lang="en-US" altLang="ja-JP" sz="2700" i="1">
                              <a:latin typeface="Cambria Math" panose="02040503050406030204" pitchFamily="18" charset="0"/>
                            </a:rPr>
                            <m:t>𝜕</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𝑡</m:t>
                              </m:r>
                            </m:e>
                            <m:sup>
                              <m:r>
                                <a:rPr lang="en-US" altLang="ja-JP" sz="2700" i="1">
                                  <a:latin typeface="Cambria Math" panose="02040503050406030204" pitchFamily="18" charset="0"/>
                                </a:rPr>
                                <m:t>2</m:t>
                              </m:r>
                            </m:sup>
                          </m:sSup>
                        </m:den>
                      </m:f>
                      <m:nary>
                        <m:naryPr>
                          <m:limLoc m:val="undOvr"/>
                          <m:subHide m:val="on"/>
                          <m:supHide m:val="on"/>
                          <m:ctrlPr>
                            <a:rPr kumimoji="1" lang="en-US" altLang="ja-JP" sz="2700" i="1">
                              <a:latin typeface="Cambria Math" panose="02040503050406030204" pitchFamily="18" charset="0"/>
                            </a:rPr>
                          </m:ctrlPr>
                        </m:naryPr>
                        <m:sub/>
                        <m:sup/>
                        <m:e>
                          <m:r>
                            <a:rPr kumimoji="1" lang="en-US" altLang="ja-JP" sz="2700" i="1">
                              <a:latin typeface="Cambria Math" panose="02040503050406030204" pitchFamily="18" charset="0"/>
                            </a:rPr>
                            <m:t>𝜌</m:t>
                          </m:r>
                          <m:d>
                            <m:dPr>
                              <m:ctrlPr>
                                <a:rPr kumimoji="1" lang="en-US" altLang="ja-JP" sz="2700" i="1">
                                  <a:latin typeface="Cambria Math" panose="02040503050406030204" pitchFamily="18" charset="0"/>
                                </a:rPr>
                              </m:ctrlPr>
                            </m:dPr>
                            <m:e>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𝑦</m:t>
                                  </m:r>
                                </m:e>
                                <m:sup>
                                  <m:r>
                                    <a:rPr kumimoji="1" lang="en-US" altLang="ja-JP" sz="2700" i="1">
                                      <a:latin typeface="Cambria Math" panose="02040503050406030204" pitchFamily="18" charset="0"/>
                                    </a:rPr>
                                    <m:t>2</m:t>
                                  </m:r>
                                </m:sup>
                              </m:sSup>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𝑧</m:t>
                                  </m:r>
                                </m:e>
                                <m:sup>
                                  <m:r>
                                    <a:rPr kumimoji="1" lang="en-US" altLang="ja-JP" sz="2700" i="1">
                                      <a:latin typeface="Cambria Math" panose="02040503050406030204" pitchFamily="18" charset="0"/>
                                    </a:rPr>
                                    <m:t>2</m:t>
                                  </m:r>
                                </m:sup>
                              </m:sSup>
                            </m:e>
                          </m:d>
                          <m:r>
                            <a:rPr kumimoji="1" lang="en-US" altLang="ja-JP" sz="2700" i="1">
                              <a:latin typeface="Cambria Math" panose="02040503050406030204" pitchFamily="18" charset="0"/>
                            </a:rPr>
                            <m:t>𝑑𝑉</m:t>
                          </m:r>
                        </m:e>
                      </m:nary>
                    </m:oMath>
                  </m:oMathPara>
                </a14:m>
                <a:endParaRPr kumimoji="1" lang="ja-JP" altLang="en-US" sz="2700" dirty="0"/>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528977" y="4102372"/>
                <a:ext cx="3252237" cy="726546"/>
              </a:xfrm>
              <a:prstGeom prst="rect">
                <a:avLst/>
              </a:prstGeom>
              <a:blipFill rotWithShape="0">
                <a:blip r:embed="rId1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p:cNvSpPr txBox="1"/>
              <p:nvPr/>
            </p:nvSpPr>
            <p:spPr>
              <a:xfrm>
                <a:off x="3338492" y="7060925"/>
                <a:ext cx="3809376" cy="10898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h</m:t>
                          </m:r>
                        </m:e>
                        <m:sub>
                          <m:r>
                            <a:rPr kumimoji="1" lang="en-US" altLang="ja-JP" sz="2700" i="1">
                              <a:latin typeface="Cambria Math" panose="02040503050406030204" pitchFamily="18" charset="0"/>
                            </a:rPr>
                            <m:t>×</m:t>
                          </m:r>
                        </m:sub>
                      </m:sSub>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2</m:t>
                          </m:r>
                          <m:r>
                            <a:rPr kumimoji="1" lang="en-US" altLang="ja-JP" sz="2700" i="1">
                              <a:latin typeface="Cambria Math" panose="02040503050406030204" pitchFamily="18" charset="0"/>
                            </a:rPr>
                            <m:t>𝐺</m:t>
                          </m:r>
                        </m:num>
                        <m:den>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𝑐</m:t>
                              </m:r>
                            </m:e>
                            <m:sup>
                              <m:r>
                                <a:rPr kumimoji="1" lang="en-US" altLang="ja-JP" sz="2700" i="1">
                                  <a:latin typeface="Cambria Math" panose="02040503050406030204" pitchFamily="18" charset="0"/>
                                </a:rPr>
                                <m:t>4</m:t>
                              </m:r>
                            </m:sup>
                          </m:sSup>
                          <m:r>
                            <a:rPr kumimoji="1" lang="en-US" altLang="ja-JP" sz="2700" i="1">
                              <a:latin typeface="Cambria Math" panose="02040503050406030204" pitchFamily="18" charset="0"/>
                            </a:rPr>
                            <m:t>𝐷</m:t>
                          </m:r>
                        </m:den>
                      </m:f>
                      <m:f>
                        <m:fPr>
                          <m:ctrlPr>
                            <a:rPr kumimoji="1" lang="en-US" altLang="ja-JP" sz="2700" i="1">
                              <a:latin typeface="Cambria Math" panose="02040503050406030204" pitchFamily="18" charset="0"/>
                            </a:rPr>
                          </m:ctrlPr>
                        </m:fPr>
                        <m:num>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m:t>
                              </m:r>
                            </m:e>
                            <m:sup>
                              <m:r>
                                <a:rPr kumimoji="1" lang="en-US" altLang="ja-JP" sz="2700" i="1">
                                  <a:latin typeface="Cambria Math" panose="02040503050406030204" pitchFamily="18" charset="0"/>
                                </a:rPr>
                                <m:t>2</m:t>
                              </m:r>
                            </m:sup>
                          </m:sSup>
                        </m:num>
                        <m:den>
                          <m:r>
                            <a:rPr lang="en-US" altLang="ja-JP" sz="2700" i="1">
                              <a:latin typeface="Cambria Math" panose="02040503050406030204" pitchFamily="18" charset="0"/>
                            </a:rPr>
                            <m:t>𝜕</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𝑡</m:t>
                              </m:r>
                            </m:e>
                            <m:sup>
                              <m:r>
                                <a:rPr lang="en-US" altLang="ja-JP" sz="2700" i="1">
                                  <a:latin typeface="Cambria Math" panose="02040503050406030204" pitchFamily="18" charset="0"/>
                                </a:rPr>
                                <m:t>2</m:t>
                              </m:r>
                            </m:sup>
                          </m:sSup>
                        </m:den>
                      </m:f>
                      <m:nary>
                        <m:naryPr>
                          <m:limLoc m:val="undOvr"/>
                          <m:subHide m:val="on"/>
                          <m:supHide m:val="on"/>
                          <m:ctrlPr>
                            <a:rPr kumimoji="1" lang="en-US" altLang="ja-JP" sz="2700" i="1">
                              <a:latin typeface="Cambria Math" panose="02040503050406030204" pitchFamily="18" charset="0"/>
                            </a:rPr>
                          </m:ctrlPr>
                        </m:naryPr>
                        <m:sub/>
                        <m:sup/>
                        <m:e>
                          <m:r>
                            <a:rPr kumimoji="1" lang="en-US" altLang="ja-JP" sz="2700" i="1">
                              <a:latin typeface="Cambria Math" panose="02040503050406030204" pitchFamily="18" charset="0"/>
                            </a:rPr>
                            <m:t>𝜌</m:t>
                          </m:r>
                          <m:r>
                            <a:rPr kumimoji="1" lang="en-US" altLang="ja-JP" sz="2700" i="1">
                              <a:latin typeface="Cambria Math" panose="02040503050406030204" pitchFamily="18" charset="0"/>
                            </a:rPr>
                            <m:t>𝑦𝑧𝑑𝑉</m:t>
                          </m:r>
                        </m:e>
                      </m:nary>
                    </m:oMath>
                  </m:oMathPara>
                </a14:m>
                <a:endParaRPr kumimoji="1" lang="ja-JP" altLang="en-US" sz="2700" dirty="0"/>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701064" y="4708010"/>
                <a:ext cx="2543260" cy="726546"/>
              </a:xfrm>
              <a:prstGeom prst="rect">
                <a:avLst/>
              </a:prstGeom>
              <a:blipFill rotWithShape="0">
                <a:blip r:embed="rId1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テキスト ボックス 18"/>
              <p:cNvSpPr txBox="1"/>
              <p:nvPr/>
            </p:nvSpPr>
            <p:spPr>
              <a:xfrm>
                <a:off x="3379288" y="8544559"/>
                <a:ext cx="3675172" cy="8339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𝑑𝐸</m:t>
                          </m:r>
                        </m:num>
                        <m:den>
                          <m:r>
                            <a:rPr kumimoji="1" lang="en-US" altLang="ja-JP" sz="2700" i="1">
                              <a:latin typeface="Cambria Math" panose="02040503050406030204" pitchFamily="18" charset="0"/>
                            </a:rPr>
                            <m:t>𝑑𝑡𝑑𝑆</m:t>
                          </m:r>
                        </m:den>
                      </m:f>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𝑐</m:t>
                              </m:r>
                            </m:e>
                            <m:sup>
                              <m:r>
                                <a:rPr kumimoji="1" lang="en-US" altLang="ja-JP" sz="2700" i="1">
                                  <a:latin typeface="Cambria Math" panose="02040503050406030204" pitchFamily="18" charset="0"/>
                                </a:rPr>
                                <m:t>3</m:t>
                              </m:r>
                            </m:sup>
                          </m:sSup>
                        </m:num>
                        <m:den>
                          <m:r>
                            <a:rPr kumimoji="1" lang="en-US" altLang="ja-JP" sz="2700" i="1">
                              <a:latin typeface="Cambria Math" panose="02040503050406030204" pitchFamily="18" charset="0"/>
                            </a:rPr>
                            <m:t>16</m:t>
                          </m:r>
                          <m:r>
                            <a:rPr kumimoji="1" lang="en-US" altLang="ja-JP" sz="2700" i="1">
                              <a:latin typeface="Cambria Math" panose="02040503050406030204" pitchFamily="18" charset="0"/>
                            </a:rPr>
                            <m:t>𝜋</m:t>
                          </m:r>
                          <m:r>
                            <a:rPr kumimoji="1" lang="en-US" altLang="ja-JP" sz="2700" i="1">
                              <a:latin typeface="Cambria Math" panose="02040503050406030204" pitchFamily="18" charset="0"/>
                            </a:rPr>
                            <m:t>𝐺</m:t>
                          </m:r>
                        </m:den>
                      </m:f>
                      <m:d>
                        <m:dPr>
                          <m:ctrlPr>
                            <a:rPr kumimoji="1" lang="en-US" altLang="ja-JP" sz="2700" i="1">
                              <a:latin typeface="Cambria Math" panose="02040503050406030204" pitchFamily="18" charset="0"/>
                            </a:rPr>
                          </m:ctrlPr>
                        </m:dPr>
                        <m:e>
                          <m:sSubSup>
                            <m:sSubSupPr>
                              <m:ctrlPr>
                                <a:rPr kumimoji="1" lang="en-US" altLang="ja-JP" sz="2700" i="1">
                                  <a:latin typeface="Cambria Math" panose="02040503050406030204" pitchFamily="18" charset="0"/>
                                </a:rPr>
                              </m:ctrlPr>
                            </m:sSubSupPr>
                            <m:e>
                              <m:acc>
                                <m:accPr>
                                  <m:chr m:val="̇"/>
                                  <m:ctrlPr>
                                    <a:rPr kumimoji="1" lang="en-US" altLang="ja-JP" sz="2700" i="1">
                                      <a:latin typeface="Cambria Math" panose="02040503050406030204" pitchFamily="18" charset="0"/>
                                    </a:rPr>
                                  </m:ctrlPr>
                                </m:accPr>
                                <m:e>
                                  <m:r>
                                    <a:rPr kumimoji="1" lang="en-US" altLang="ja-JP" sz="2700" i="1">
                                      <a:latin typeface="Cambria Math" panose="02040503050406030204" pitchFamily="18" charset="0"/>
                                    </a:rPr>
                                    <m:t>h</m:t>
                                  </m:r>
                                </m:e>
                              </m:acc>
                            </m:e>
                            <m:sub>
                              <m:r>
                                <a:rPr kumimoji="1" lang="en-US" altLang="ja-JP" sz="2700" i="1">
                                  <a:latin typeface="Cambria Math" panose="02040503050406030204" pitchFamily="18" charset="0"/>
                                </a:rPr>
                                <m:t>+</m:t>
                              </m:r>
                            </m:sub>
                            <m:sup>
                              <m:r>
                                <a:rPr kumimoji="1" lang="en-US" altLang="ja-JP" sz="2700" i="1">
                                  <a:latin typeface="Cambria Math" panose="02040503050406030204" pitchFamily="18" charset="0"/>
                                </a:rPr>
                                <m:t>2</m:t>
                              </m:r>
                            </m:sup>
                          </m:sSubSup>
                          <m:r>
                            <a:rPr kumimoji="1" lang="en-US" altLang="ja-JP" sz="2700" i="1">
                              <a:latin typeface="Cambria Math" panose="02040503050406030204" pitchFamily="18" charset="0"/>
                            </a:rPr>
                            <m:t>+</m:t>
                          </m:r>
                          <m:sSubSup>
                            <m:sSubSupPr>
                              <m:ctrlPr>
                                <a:rPr lang="en-US" altLang="ja-JP" sz="2700" i="1">
                                  <a:latin typeface="Cambria Math" panose="02040503050406030204" pitchFamily="18" charset="0"/>
                                </a:rPr>
                              </m:ctrlPr>
                            </m:sSubSupPr>
                            <m:e>
                              <m:acc>
                                <m:accPr>
                                  <m:chr m:val="̇"/>
                                  <m:ctrlPr>
                                    <a:rPr lang="en-US" altLang="ja-JP" sz="2700" i="1">
                                      <a:latin typeface="Cambria Math" panose="02040503050406030204" pitchFamily="18" charset="0"/>
                                    </a:rPr>
                                  </m:ctrlPr>
                                </m:accPr>
                                <m:e>
                                  <m:r>
                                    <a:rPr lang="en-US" altLang="ja-JP" sz="2700" i="1">
                                      <a:latin typeface="Cambria Math" panose="02040503050406030204" pitchFamily="18" charset="0"/>
                                    </a:rPr>
                                    <m:t>h</m:t>
                                  </m:r>
                                </m:e>
                              </m:acc>
                            </m:e>
                            <m:sub>
                              <m:r>
                                <a:rPr lang="en-US" altLang="ja-JP" sz="2700" i="1">
                                  <a:latin typeface="Cambria Math" panose="02040503050406030204" pitchFamily="18" charset="0"/>
                                </a:rPr>
                                <m:t>×</m:t>
                              </m:r>
                            </m:sub>
                            <m:sup>
                              <m:r>
                                <a:rPr lang="en-US" altLang="ja-JP" sz="2700" i="1">
                                  <a:latin typeface="Cambria Math" panose="02040503050406030204" pitchFamily="18" charset="0"/>
                                </a:rPr>
                                <m:t>2</m:t>
                              </m:r>
                            </m:sup>
                          </m:sSubSup>
                        </m:e>
                      </m:d>
                    </m:oMath>
                  </m:oMathPara>
                </a14:m>
                <a:endParaRPr kumimoji="1" lang="ja-JP" altLang="en-US" sz="2700" dirty="0"/>
              </a:p>
            </p:txBody>
          </p:sp>
        </mc:Choice>
        <mc:Fallback xmlns="">
          <p:sp>
            <p:nvSpPr>
              <p:cNvPr id="19" name="テキスト ボックス 18"/>
              <p:cNvSpPr txBox="1">
                <a:spLocks noRot="1" noChangeAspect="1" noMove="1" noResize="1" noEditPoints="1" noAdjustHandles="1" noChangeArrowheads="1" noChangeShapeType="1" noTextEdit="1"/>
              </p:cNvSpPr>
              <p:nvPr/>
            </p:nvSpPr>
            <p:spPr>
              <a:xfrm>
                <a:off x="728265" y="5697252"/>
                <a:ext cx="2501326" cy="555858"/>
              </a:xfrm>
              <a:prstGeom prst="rect">
                <a:avLst/>
              </a:prstGeom>
              <a:blipFill rotWithShape="0">
                <a:blip r:embed="rId1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正方形/長方形 19"/>
              <p:cNvSpPr/>
              <p:nvPr/>
            </p:nvSpPr>
            <p:spPr>
              <a:xfrm>
                <a:off x="10329998" y="8450895"/>
                <a:ext cx="2819746" cy="8813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ja-JP" sz="2700" i="1">
                              <a:latin typeface="Cambria Math" panose="02040503050406030204" pitchFamily="18" charset="0"/>
                            </a:rPr>
                          </m:ctrlPr>
                        </m:fPr>
                        <m:num>
                          <m:r>
                            <a:rPr lang="en-US" altLang="ja-JP" sz="2700" i="1">
                              <a:latin typeface="Cambria Math" panose="02040503050406030204" pitchFamily="18" charset="0"/>
                            </a:rPr>
                            <m:t>𝑑𝐸</m:t>
                          </m:r>
                        </m:num>
                        <m:den>
                          <m:r>
                            <a:rPr lang="en-US" altLang="ja-JP" sz="2700" i="1">
                              <a:latin typeface="Cambria Math" panose="02040503050406030204" pitchFamily="18" charset="0"/>
                            </a:rPr>
                            <m:t>𝑑𝑡𝑑𝑆</m:t>
                          </m:r>
                        </m:den>
                      </m:f>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𝑐</m:t>
                          </m:r>
                        </m:num>
                        <m:den>
                          <m:r>
                            <a:rPr lang="en-US" altLang="ja-JP" sz="2700" i="1">
                              <a:latin typeface="Cambria Math" panose="02040503050406030204" pitchFamily="18" charset="0"/>
                            </a:rPr>
                            <m:t>4</m:t>
                          </m:r>
                          <m:r>
                            <a:rPr lang="en-US" altLang="ja-JP" sz="2700" i="1">
                              <a:latin typeface="Cambria Math" panose="02040503050406030204" pitchFamily="18" charset="0"/>
                            </a:rPr>
                            <m:t>𝜋</m:t>
                          </m:r>
                        </m:den>
                      </m:f>
                      <m:r>
                        <a:rPr lang="en-US" altLang="ja-JP" sz="2700" b="1" i="1">
                          <a:latin typeface="Cambria Math" panose="02040503050406030204" pitchFamily="18" charset="0"/>
                        </a:rPr>
                        <m:t>𝑬</m:t>
                      </m:r>
                      <m:r>
                        <a:rPr lang="en-US" altLang="ja-JP" sz="2700" i="1">
                          <a:latin typeface="Cambria Math" panose="02040503050406030204" pitchFamily="18" charset="0"/>
                        </a:rPr>
                        <m:t>×</m:t>
                      </m:r>
                      <m:r>
                        <a:rPr lang="en-US" altLang="ja-JP" sz="2700" b="1" i="1">
                          <a:latin typeface="Cambria Math" panose="02040503050406030204" pitchFamily="18" charset="0"/>
                        </a:rPr>
                        <m:t>𝑩</m:t>
                      </m:r>
                    </m:oMath>
                  </m:oMathPara>
                </a14:m>
                <a:endParaRPr lang="ja-JP" altLang="en-US" sz="2700" b="1" dirty="0"/>
              </a:p>
            </p:txBody>
          </p:sp>
        </mc:Choice>
        <mc:Fallback xmlns="">
          <p:sp>
            <p:nvSpPr>
              <p:cNvPr id="20" name="正方形/長方形 19"/>
              <p:cNvSpPr>
                <a:spLocks noRot="1" noChangeAspect="1" noMove="1" noResize="1" noEditPoints="1" noAdjustHandles="1" noChangeArrowheads="1" noChangeShapeType="1" noTextEdit="1"/>
              </p:cNvSpPr>
              <p:nvPr/>
            </p:nvSpPr>
            <p:spPr>
              <a:xfrm>
                <a:off x="5362787" y="5634799"/>
                <a:ext cx="1939762" cy="618311"/>
              </a:xfrm>
              <a:prstGeom prst="rect">
                <a:avLst/>
              </a:prstGeom>
              <a:blipFill rotWithShape="0">
                <a:blip r:embed="rId15"/>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6637231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多波長同時観測</a:t>
            </a:r>
            <a:endParaRPr kumimoji="1" lang="ja-JP" altLang="en-US" dirty="0"/>
          </a:p>
        </p:txBody>
      </p:sp>
      <p:pic>
        <p:nvPicPr>
          <p:cNvPr id="55298" name="Picture 2" descr="Imagine the Uni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616" y="2022741"/>
            <a:ext cx="7013223" cy="72043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é¢é£ç»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2186" y="2340931"/>
            <a:ext cx="7168879" cy="716888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0652166" y="1730353"/>
            <a:ext cx="3953326" cy="584775"/>
          </a:xfrm>
          <a:prstGeom prst="rect">
            <a:avLst/>
          </a:prstGeom>
          <a:noFill/>
        </p:spPr>
        <p:txBody>
          <a:bodyPr wrap="none" rtlCol="0">
            <a:spAutoFit/>
          </a:bodyPr>
          <a:lstStyle/>
          <a:p>
            <a:r>
              <a:rPr kumimoji="1" lang="ja-JP" altLang="en-US" sz="3200" dirty="0" smtClean="0"/>
              <a:t>ガンマ線バースト残光</a:t>
            </a:r>
          </a:p>
        </p:txBody>
      </p:sp>
    </p:spTree>
    <p:extLst>
      <p:ext uri="{BB962C8B-B14F-4D97-AF65-F5344CB8AC3E}">
        <p14:creationId xmlns:p14="http://schemas.microsoft.com/office/powerpoint/2010/main" val="264293204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Orbital Evolution</a:t>
            </a:r>
            <a:endParaRPr kumimoji="1" lang="ja-JP" altLang="en-US" dirty="0"/>
          </a:p>
        </p:txBody>
      </p:sp>
      <p:sp>
        <p:nvSpPr>
          <p:cNvPr id="3" name="テキスト ボックス 2"/>
          <p:cNvSpPr txBox="1"/>
          <p:nvPr/>
        </p:nvSpPr>
        <p:spPr>
          <a:xfrm>
            <a:off x="959593" y="3828795"/>
            <a:ext cx="6628738" cy="507831"/>
          </a:xfrm>
          <a:prstGeom prst="rect">
            <a:avLst/>
          </a:prstGeom>
          <a:noFill/>
        </p:spPr>
        <p:txBody>
          <a:bodyPr wrap="none" rtlCol="0">
            <a:spAutoFit/>
          </a:bodyPr>
          <a:lstStyle/>
          <a:p>
            <a:r>
              <a:rPr kumimoji="1" lang="ja-JP" altLang="en-US" sz="2700" dirty="0" smtClean="0"/>
              <a:t>連星からの重力波によるエネルギー放出率</a:t>
            </a:r>
            <a:endParaRPr kumimoji="1" lang="ja-JP" altLang="en-US" sz="2700" dirty="0"/>
          </a:p>
        </p:txBody>
      </p:sp>
      <mc:AlternateContent xmlns:mc="http://schemas.openxmlformats.org/markup-compatibility/2006" xmlns:a14="http://schemas.microsoft.com/office/drawing/2010/main">
        <mc:Choice Requires="a14">
          <p:sp>
            <p:nvSpPr>
              <p:cNvPr id="4" name="正方形/長方形 3"/>
              <p:cNvSpPr/>
              <p:nvPr/>
            </p:nvSpPr>
            <p:spPr>
              <a:xfrm>
                <a:off x="695020" y="4628988"/>
                <a:ext cx="7878607" cy="94057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ja-JP" sz="2700" i="1">
                              <a:latin typeface="Cambria Math" panose="02040503050406030204" pitchFamily="18" charset="0"/>
                            </a:rPr>
                          </m:ctrlPr>
                        </m:fPr>
                        <m:num>
                          <m:r>
                            <a:rPr lang="en-US" altLang="ja-JP" sz="2700" i="1">
                              <a:latin typeface="Cambria Math" panose="02040503050406030204" pitchFamily="18" charset="0"/>
                            </a:rPr>
                            <m:t>𝑑𝐸</m:t>
                          </m:r>
                        </m:num>
                        <m:den>
                          <m:r>
                            <a:rPr lang="en-US" altLang="ja-JP" sz="2700" i="1">
                              <a:latin typeface="Cambria Math" panose="02040503050406030204" pitchFamily="18" charset="0"/>
                            </a:rPr>
                            <m:t>𝑑𝑡</m:t>
                          </m:r>
                        </m:den>
                      </m:f>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32</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𝐺</m:t>
                              </m:r>
                            </m:e>
                            <m:sup>
                              <m:r>
                                <a:rPr lang="en-US" altLang="ja-JP" sz="2700" i="1">
                                  <a:latin typeface="Cambria Math" panose="02040503050406030204" pitchFamily="18" charset="0"/>
                                </a:rPr>
                                <m:t>4</m:t>
                              </m:r>
                            </m:sup>
                          </m:sSup>
                          <m:sSubSup>
                            <m:sSubSupPr>
                              <m:ctrlPr>
                                <a:rPr lang="en-US" altLang="ja-JP" sz="2700" i="1">
                                  <a:latin typeface="Cambria Math" panose="02040503050406030204" pitchFamily="18" charset="0"/>
                                </a:rPr>
                              </m:ctrlPr>
                            </m:sSubSupPr>
                            <m:e>
                              <m:r>
                                <a:rPr lang="en-US" altLang="ja-JP" sz="2700" i="1">
                                  <a:latin typeface="Cambria Math" panose="02040503050406030204" pitchFamily="18" charset="0"/>
                                </a:rPr>
                                <m:t>𝑀</m:t>
                              </m:r>
                            </m:e>
                            <m:sub>
                              <m:r>
                                <a:rPr lang="en-US" altLang="ja-JP" sz="2700" i="1">
                                  <a:latin typeface="Cambria Math" panose="02040503050406030204" pitchFamily="18" charset="0"/>
                                </a:rPr>
                                <m:t>1</m:t>
                              </m:r>
                            </m:sub>
                            <m:sup>
                              <m:r>
                                <a:rPr lang="en-US" altLang="ja-JP" sz="2700" i="1">
                                  <a:latin typeface="Cambria Math" panose="02040503050406030204" pitchFamily="18" charset="0"/>
                                </a:rPr>
                                <m:t>2</m:t>
                              </m:r>
                            </m:sup>
                          </m:sSubSup>
                          <m:sSubSup>
                            <m:sSubSupPr>
                              <m:ctrlPr>
                                <a:rPr lang="en-US" altLang="ja-JP" sz="2700" i="1">
                                  <a:latin typeface="Cambria Math" panose="02040503050406030204" pitchFamily="18" charset="0"/>
                                </a:rPr>
                              </m:ctrlPr>
                            </m:sSubSupPr>
                            <m:e>
                              <m:r>
                                <a:rPr lang="en-US" altLang="ja-JP" sz="2700" i="1">
                                  <a:latin typeface="Cambria Math" panose="02040503050406030204" pitchFamily="18" charset="0"/>
                                </a:rPr>
                                <m:t>𝑀</m:t>
                              </m:r>
                            </m:e>
                            <m:sub>
                              <m:r>
                                <a:rPr lang="en-US" altLang="ja-JP" sz="2700" i="1">
                                  <a:latin typeface="Cambria Math" panose="02040503050406030204" pitchFamily="18" charset="0"/>
                                </a:rPr>
                                <m:t>2</m:t>
                              </m:r>
                            </m:sub>
                            <m:sup>
                              <m:r>
                                <a:rPr lang="en-US" altLang="ja-JP" sz="2700" i="1">
                                  <a:latin typeface="Cambria Math" panose="02040503050406030204" pitchFamily="18" charset="0"/>
                                </a:rPr>
                                <m:t>2</m:t>
                              </m:r>
                            </m:sup>
                          </m:sSubSup>
                          <m:r>
                            <a:rPr lang="en-US" altLang="ja-JP" sz="2700" i="1">
                              <a:latin typeface="Cambria Math" panose="02040503050406030204" pitchFamily="18" charset="0"/>
                            </a:rPr>
                            <m: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𝑀</m:t>
                              </m:r>
                            </m:e>
                            <m:sub>
                              <m:r>
                                <a:rPr lang="en-US" altLang="ja-JP" sz="2700" i="1">
                                  <a:latin typeface="Cambria Math" panose="02040503050406030204" pitchFamily="18" charset="0"/>
                                </a:rPr>
                                <m:t>1</m:t>
                              </m:r>
                            </m:sub>
                          </m:sSub>
                          <m:r>
                            <a:rPr lang="en-US" altLang="ja-JP" sz="2700" i="1">
                              <a:latin typeface="Cambria Math" panose="02040503050406030204" pitchFamily="18" charset="0"/>
                            </a:rPr>
                            <m: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𝑀</m:t>
                              </m:r>
                            </m:e>
                            <m:sub>
                              <m:r>
                                <a:rPr lang="en-US" altLang="ja-JP" sz="2700" i="1">
                                  <a:latin typeface="Cambria Math" panose="02040503050406030204" pitchFamily="18" charset="0"/>
                                </a:rPr>
                                <m:t>2</m:t>
                              </m:r>
                            </m:sub>
                          </m:sSub>
                          <m:r>
                            <a:rPr lang="en-US" altLang="ja-JP" sz="2700" i="1">
                              <a:latin typeface="Cambria Math" panose="02040503050406030204" pitchFamily="18" charset="0"/>
                            </a:rPr>
                            <m:t>) </m:t>
                          </m:r>
                        </m:num>
                        <m:den>
                          <m:r>
                            <a:rPr lang="en-US" altLang="ja-JP" sz="2700" i="1">
                              <a:latin typeface="Cambria Math" panose="02040503050406030204" pitchFamily="18" charset="0"/>
                            </a:rPr>
                            <m:t>5</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𝑐</m:t>
                              </m:r>
                            </m:e>
                            <m:sup>
                              <m:r>
                                <a:rPr lang="en-US" altLang="ja-JP" sz="2700" i="1">
                                  <a:latin typeface="Cambria Math" panose="02040503050406030204" pitchFamily="18" charset="0"/>
                                </a:rPr>
                                <m:t>5</m:t>
                              </m:r>
                            </m:sup>
                          </m:sSup>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𝑎</m:t>
                              </m:r>
                            </m:e>
                            <m:sup>
                              <m:r>
                                <a:rPr lang="en-US" altLang="ja-JP" sz="2700" i="1">
                                  <a:latin typeface="Cambria Math" panose="02040503050406030204" pitchFamily="18" charset="0"/>
                                </a:rPr>
                                <m:t>5</m:t>
                              </m:r>
                            </m:sup>
                          </m:sSup>
                        </m:den>
                      </m:f>
                    </m:oMath>
                  </m:oMathPara>
                </a14:m>
                <a:endParaRPr lang="ja-JP" altLang="en-US" sz="2700" dirty="0"/>
              </a:p>
            </p:txBody>
          </p:sp>
        </mc:Choice>
        <mc:Fallback xmlns="">
          <p:sp>
            <p:nvSpPr>
              <p:cNvPr id="4" name="正方形/長方形 3"/>
              <p:cNvSpPr>
                <a:spLocks noRot="1" noChangeAspect="1" noMove="1" noResize="1" noEditPoints="1" noAdjustHandles="1" noChangeArrowheads="1" noChangeShapeType="1" noTextEdit="1"/>
              </p:cNvSpPr>
              <p:nvPr/>
            </p:nvSpPr>
            <p:spPr>
              <a:xfrm>
                <a:off x="695020" y="4628988"/>
                <a:ext cx="7878607" cy="940579"/>
              </a:xfrm>
              <a:prstGeom prst="rect">
                <a:avLst/>
              </a:prstGeom>
              <a:blipFill rotWithShape="0">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1463872" y="6720163"/>
                <a:ext cx="2206630" cy="7778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𝐸</m:t>
                      </m:r>
                      <m:r>
                        <a:rPr kumimoji="1" lang="en-US" altLang="ja-JP" sz="2700" i="1">
                          <a:latin typeface="Cambria Math" panose="02040503050406030204" pitchFamily="18" charset="0"/>
                        </a:rPr>
                        <m:t>=−</m:t>
                      </m:r>
                      <m:r>
                        <a:rPr lang="en-US" altLang="ja-JP" sz="2700" i="1">
                          <a:latin typeface="Cambria Math" panose="02040503050406030204" pitchFamily="18" charset="0"/>
                        </a:rPr>
                        <m:t>𝐺</m:t>
                      </m:r>
                      <m:f>
                        <m:fPr>
                          <m:ctrlPr>
                            <a:rPr lang="en-US" altLang="ja-JP" sz="2700" i="1">
                              <a:latin typeface="Cambria Math" panose="02040503050406030204" pitchFamily="18" charset="0"/>
                            </a:rPr>
                          </m:ctrlPr>
                        </m:fPr>
                        <m:num>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𝑀</m:t>
                              </m:r>
                            </m:e>
                            <m:sub>
                              <m:r>
                                <a:rPr lang="en-US" altLang="ja-JP" sz="2700" i="1">
                                  <a:latin typeface="Cambria Math" panose="02040503050406030204" pitchFamily="18" charset="0"/>
                                </a:rPr>
                                <m:t>1</m:t>
                              </m:r>
                            </m:sub>
                          </m:sSub>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𝑀</m:t>
                              </m:r>
                            </m:e>
                            <m:sub>
                              <m:r>
                                <a:rPr lang="en-US" altLang="ja-JP" sz="2700" i="1">
                                  <a:latin typeface="Cambria Math" panose="02040503050406030204" pitchFamily="18" charset="0"/>
                                </a:rPr>
                                <m:t>2</m:t>
                              </m:r>
                            </m:sub>
                          </m:sSub>
                        </m:num>
                        <m:den>
                          <m:r>
                            <a:rPr lang="en-US" altLang="ja-JP" sz="2700" i="1">
                              <a:latin typeface="Cambria Math" panose="02040503050406030204" pitchFamily="18" charset="0"/>
                            </a:rPr>
                            <m:t>2</m:t>
                          </m:r>
                          <m:r>
                            <a:rPr lang="en-US" altLang="ja-JP" sz="2700" i="1">
                              <a:latin typeface="Cambria Math" panose="02040503050406030204" pitchFamily="18" charset="0"/>
                            </a:rPr>
                            <m:t>𝑎</m:t>
                          </m:r>
                        </m:den>
                      </m:f>
                    </m:oMath>
                  </m:oMathPara>
                </a14:m>
                <a:endParaRPr lang="ja-JP" altLang="en-US" sz="27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1463872" y="6720163"/>
                <a:ext cx="2206630" cy="777842"/>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959593" y="6085410"/>
                <a:ext cx="5851730" cy="507831"/>
              </a:xfrm>
              <a:prstGeom prst="rect">
                <a:avLst/>
              </a:prstGeom>
              <a:noFill/>
            </p:spPr>
            <p:txBody>
              <a:bodyPr wrap="none" rtlCol="0">
                <a:spAutoFit/>
              </a:bodyPr>
              <a:lstStyle/>
              <a:p>
                <a:r>
                  <a:rPr kumimoji="1" lang="ja-JP" altLang="en-US" sz="2700" dirty="0" smtClean="0"/>
                  <a:t>ポテンシャルエネルギー（連星間距離</a:t>
                </a:r>
                <a14:m>
                  <m:oMath xmlns:m="http://schemas.openxmlformats.org/officeDocument/2006/math">
                    <m:r>
                      <a:rPr kumimoji="1" lang="en-US" altLang="ja-JP" sz="2700" b="0" i="1" smtClean="0">
                        <a:latin typeface="Cambria Math" panose="02040503050406030204" pitchFamily="18" charset="0"/>
                      </a:rPr>
                      <m:t>𝑎</m:t>
                    </m:r>
                  </m:oMath>
                </a14:m>
                <a:r>
                  <a:rPr kumimoji="1" lang="ja-JP" altLang="en-US" sz="2700" dirty="0" smtClean="0"/>
                  <a:t>）</a:t>
                </a:r>
                <a:endParaRPr kumimoji="1" lang="ja-JP" altLang="en-US" sz="27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959593" y="6085410"/>
                <a:ext cx="5851730" cy="507831"/>
              </a:xfrm>
              <a:prstGeom prst="rect">
                <a:avLst/>
              </a:prstGeom>
              <a:blipFill rotWithShape="0">
                <a:blip r:embed="rId4"/>
                <a:stretch>
                  <a:fillRect l="-1979" t="-11905" r="-729" b="-2857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正方形/長方形 6"/>
              <p:cNvSpPr/>
              <p:nvPr/>
            </p:nvSpPr>
            <p:spPr>
              <a:xfrm>
                <a:off x="1463872" y="8301591"/>
                <a:ext cx="5139036" cy="17151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ja-JP" sz="2700" i="1">
                              <a:latin typeface="Cambria Math" panose="02040503050406030204" pitchFamily="18" charset="0"/>
                            </a:rPr>
                          </m:ctrlPr>
                        </m:fPr>
                        <m:num>
                          <m:r>
                            <a:rPr lang="en-US" altLang="ja-JP" sz="2700" i="1">
                              <a:latin typeface="Cambria Math" panose="02040503050406030204" pitchFamily="18" charset="0"/>
                            </a:rPr>
                            <m:t>𝑑𝐸</m:t>
                          </m:r>
                        </m:num>
                        <m:den>
                          <m:r>
                            <a:rPr lang="en-US" altLang="ja-JP" sz="2700" i="1">
                              <a:latin typeface="Cambria Math" panose="02040503050406030204" pitchFamily="18" charset="0"/>
                            </a:rPr>
                            <m:t>𝑑𝑡</m:t>
                          </m:r>
                        </m:den>
                      </m:f>
                      <m:r>
                        <a:rPr lang="en-US" altLang="ja-JP" sz="2700" i="1">
                          <a:latin typeface="Cambria Math" panose="02040503050406030204" pitchFamily="18" charset="0"/>
                        </a:rPr>
                        <m:t>=</m:t>
                      </m:r>
                      <m:acc>
                        <m:accPr>
                          <m:chr m:val="̇"/>
                          <m:ctrlPr>
                            <a:rPr lang="en-US" altLang="ja-JP" sz="2700" i="1">
                              <a:latin typeface="Cambria Math" panose="02040503050406030204" pitchFamily="18" charset="0"/>
                            </a:rPr>
                          </m:ctrlPr>
                        </m:accPr>
                        <m:e>
                          <m:r>
                            <a:rPr lang="en-US" altLang="ja-JP" sz="2700" i="1">
                              <a:latin typeface="Cambria Math" panose="02040503050406030204" pitchFamily="18" charset="0"/>
                            </a:rPr>
                            <m:t>𝑎</m:t>
                          </m:r>
                        </m:e>
                      </m:acc>
                      <m:f>
                        <m:fPr>
                          <m:ctrlPr>
                            <a:rPr lang="en-US" altLang="ja-JP" sz="2700" i="1">
                              <a:latin typeface="Cambria Math" panose="02040503050406030204" pitchFamily="18" charset="0"/>
                            </a:rPr>
                          </m:ctrlPr>
                        </m:fPr>
                        <m:num>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𝑀</m:t>
                              </m:r>
                            </m:e>
                            <m:sub>
                              <m:r>
                                <a:rPr lang="en-US" altLang="ja-JP" sz="2700" i="1">
                                  <a:latin typeface="Cambria Math" panose="02040503050406030204" pitchFamily="18" charset="0"/>
                                </a:rPr>
                                <m:t>1</m:t>
                              </m:r>
                            </m:sub>
                          </m:sSub>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𝑀</m:t>
                              </m:r>
                            </m:e>
                            <m:sub>
                              <m:r>
                                <a:rPr lang="en-US" altLang="ja-JP" sz="2700" i="1">
                                  <a:latin typeface="Cambria Math" panose="02040503050406030204" pitchFamily="18" charset="0"/>
                                </a:rPr>
                                <m:t>2</m:t>
                              </m:r>
                            </m:sub>
                          </m:sSub>
                        </m:num>
                        <m:den>
                          <m:r>
                            <a:rPr lang="en-US" altLang="ja-JP" sz="2700" i="1">
                              <a:latin typeface="Cambria Math" panose="02040503050406030204" pitchFamily="18" charset="0"/>
                            </a:rPr>
                            <m:t>2</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𝑎</m:t>
                              </m:r>
                            </m:e>
                            <m:sup>
                              <m:r>
                                <a:rPr lang="en-US" altLang="ja-JP" sz="2700" i="1">
                                  <a:latin typeface="Cambria Math" panose="02040503050406030204" pitchFamily="18" charset="0"/>
                                </a:rPr>
                                <m:t>2</m:t>
                              </m:r>
                            </m:sup>
                          </m:sSup>
                        </m:den>
                      </m:f>
                    </m:oMath>
                  </m:oMathPara>
                </a14:m>
                <a:endParaRPr lang="en-US" altLang="ja-JP" sz="27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𝑑𝑎</m:t>
                          </m:r>
                        </m:num>
                        <m:den>
                          <m:r>
                            <a:rPr lang="en-US" altLang="ja-JP" sz="2700" i="1">
                              <a:latin typeface="Cambria Math" panose="02040503050406030204" pitchFamily="18" charset="0"/>
                            </a:rPr>
                            <m:t>𝑑𝑡</m:t>
                          </m:r>
                        </m:den>
                      </m:f>
                      <m:r>
                        <a:rPr lang="en-US" altLang="ja-JP" sz="2700" i="1">
                          <a:latin typeface="Cambria Math" panose="02040503050406030204" pitchFamily="18" charset="0"/>
                        </a:rPr>
                        <m:t>=−</m:t>
                      </m:r>
                      <m:f>
                        <m:fPr>
                          <m:ctrlPr>
                            <a:rPr lang="en-US" altLang="ja-JP" sz="2700" i="1">
                              <a:latin typeface="Cambria Math" panose="02040503050406030204" pitchFamily="18" charset="0"/>
                            </a:rPr>
                          </m:ctrlPr>
                        </m:fPr>
                        <m:num>
                          <m:r>
                            <a:rPr lang="en-US" altLang="ja-JP" sz="2700" i="1">
                              <a:latin typeface="Cambria Math" panose="02040503050406030204" pitchFamily="18" charset="0"/>
                            </a:rPr>
                            <m:t>64</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𝐺</m:t>
                              </m:r>
                            </m:e>
                            <m:sup>
                              <m:r>
                                <a:rPr lang="en-US" altLang="ja-JP" sz="2700" i="1">
                                  <a:latin typeface="Cambria Math" panose="02040503050406030204" pitchFamily="18" charset="0"/>
                                </a:rPr>
                                <m:t>3</m:t>
                              </m:r>
                            </m:sup>
                          </m:sSup>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𝑀</m:t>
                              </m:r>
                            </m:e>
                            <m:sub>
                              <m:r>
                                <a:rPr lang="en-US" altLang="ja-JP" sz="2700" i="1">
                                  <a:latin typeface="Cambria Math" panose="02040503050406030204" pitchFamily="18" charset="0"/>
                                </a:rPr>
                                <m:t>1</m:t>
                              </m:r>
                            </m:sub>
                          </m:sSub>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𝑀</m:t>
                              </m:r>
                            </m:e>
                            <m:sub>
                              <m:r>
                                <a:rPr lang="en-US" altLang="ja-JP" sz="2700" i="1">
                                  <a:latin typeface="Cambria Math" panose="02040503050406030204" pitchFamily="18" charset="0"/>
                                </a:rPr>
                                <m:t>2</m:t>
                              </m:r>
                            </m:sub>
                          </m:sSub>
                          <m:r>
                            <a:rPr lang="en-US" altLang="ja-JP" sz="2700" i="1">
                              <a:latin typeface="Cambria Math" panose="02040503050406030204" pitchFamily="18" charset="0"/>
                            </a:rPr>
                            <m: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𝑀</m:t>
                              </m:r>
                            </m:e>
                            <m:sub>
                              <m:r>
                                <a:rPr lang="en-US" altLang="ja-JP" sz="2700" i="1">
                                  <a:latin typeface="Cambria Math" panose="02040503050406030204" pitchFamily="18" charset="0"/>
                                </a:rPr>
                                <m:t>1</m:t>
                              </m:r>
                            </m:sub>
                          </m:sSub>
                          <m:r>
                            <a:rPr lang="en-US" altLang="ja-JP" sz="2700" i="1">
                              <a:latin typeface="Cambria Math" panose="02040503050406030204" pitchFamily="18" charset="0"/>
                            </a:rPr>
                            <m: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𝑀</m:t>
                              </m:r>
                            </m:e>
                            <m:sub>
                              <m:r>
                                <a:rPr lang="en-US" altLang="ja-JP" sz="2700" i="1">
                                  <a:latin typeface="Cambria Math" panose="02040503050406030204" pitchFamily="18" charset="0"/>
                                </a:rPr>
                                <m:t>2</m:t>
                              </m:r>
                            </m:sub>
                          </m:sSub>
                          <m:r>
                            <a:rPr lang="en-US" altLang="ja-JP" sz="2700" i="1">
                              <a:latin typeface="Cambria Math" panose="02040503050406030204" pitchFamily="18" charset="0"/>
                            </a:rPr>
                            <m:t>) </m:t>
                          </m:r>
                        </m:num>
                        <m:den>
                          <m:r>
                            <a:rPr lang="en-US" altLang="ja-JP" sz="2700" i="1">
                              <a:latin typeface="Cambria Math" panose="02040503050406030204" pitchFamily="18" charset="0"/>
                            </a:rPr>
                            <m:t>5</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𝑐</m:t>
                              </m:r>
                            </m:e>
                            <m:sup>
                              <m:r>
                                <a:rPr lang="en-US" altLang="ja-JP" sz="2700" i="1">
                                  <a:latin typeface="Cambria Math" panose="02040503050406030204" pitchFamily="18" charset="0"/>
                                </a:rPr>
                                <m:t>5</m:t>
                              </m:r>
                            </m:sup>
                          </m:sSup>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𝑎</m:t>
                              </m:r>
                            </m:e>
                            <m:sup>
                              <m:r>
                                <a:rPr lang="en-US" altLang="ja-JP" sz="2700" i="1">
                                  <a:latin typeface="Cambria Math" panose="02040503050406030204" pitchFamily="18" charset="0"/>
                                </a:rPr>
                                <m:t>3</m:t>
                              </m:r>
                            </m:sup>
                          </m:sSup>
                        </m:den>
                      </m:f>
                    </m:oMath>
                  </m:oMathPara>
                </a14:m>
                <a:endParaRPr lang="ja-JP" altLang="en-US" sz="2700" dirty="0"/>
              </a:p>
            </p:txBody>
          </p:sp>
        </mc:Choice>
        <mc:Fallback xmlns="">
          <p:sp>
            <p:nvSpPr>
              <p:cNvPr id="7" name="正方形/長方形 6"/>
              <p:cNvSpPr>
                <a:spLocks noRot="1" noChangeAspect="1" noMove="1" noResize="1" noEditPoints="1" noAdjustHandles="1" noChangeArrowheads="1" noChangeShapeType="1" noTextEdit="1"/>
              </p:cNvSpPr>
              <p:nvPr/>
            </p:nvSpPr>
            <p:spPr>
              <a:xfrm>
                <a:off x="1463872" y="8301591"/>
                <a:ext cx="5139036" cy="1715150"/>
              </a:xfrm>
              <a:prstGeom prst="rect">
                <a:avLst/>
              </a:prstGeom>
              <a:blipFill rotWithShape="0">
                <a:blip r:embed="rId5"/>
                <a:stretch>
                  <a:fillRect/>
                </a:stretch>
              </a:blipFill>
            </p:spPr>
            <p:txBody>
              <a:bodyPr/>
              <a:lstStyle/>
              <a:p>
                <a:r>
                  <a:rPr lang="ja-JP" altLang="en-US">
                    <a:noFill/>
                  </a:rPr>
                  <a:t> </a:t>
                </a:r>
              </a:p>
            </p:txBody>
          </p:sp>
        </mc:Fallback>
      </mc:AlternateContent>
      <p:sp>
        <p:nvSpPr>
          <p:cNvPr id="8" name="テキスト ボックス 7"/>
          <p:cNvSpPr txBox="1"/>
          <p:nvPr/>
        </p:nvSpPr>
        <p:spPr>
          <a:xfrm>
            <a:off x="8947706" y="1420607"/>
            <a:ext cx="2420856" cy="507831"/>
          </a:xfrm>
          <a:prstGeom prst="rect">
            <a:avLst/>
          </a:prstGeom>
          <a:noFill/>
        </p:spPr>
        <p:txBody>
          <a:bodyPr wrap="none" rtlCol="0">
            <a:spAutoFit/>
          </a:bodyPr>
          <a:lstStyle/>
          <a:p>
            <a:r>
              <a:rPr kumimoji="1" lang="en-US" altLang="ja-JP" sz="2700" dirty="0"/>
              <a:t>Orbital period</a:t>
            </a:r>
            <a:endParaRPr kumimoji="1" lang="ja-JP" altLang="en-US" sz="2700" dirty="0"/>
          </a:p>
        </p:txBody>
      </p:sp>
      <mc:AlternateContent xmlns:mc="http://schemas.openxmlformats.org/markup-compatibility/2006" xmlns:a14="http://schemas.microsoft.com/office/drawing/2010/main">
        <mc:Choice Requires="a14">
          <p:sp>
            <p:nvSpPr>
              <p:cNvPr id="9" name="テキスト ボックス 8"/>
              <p:cNvSpPr txBox="1"/>
              <p:nvPr/>
            </p:nvSpPr>
            <p:spPr>
              <a:xfrm>
                <a:off x="10088717" y="2135434"/>
                <a:ext cx="4081567" cy="10250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𝑇</m:t>
                          </m:r>
                        </m:e>
                        <m:sub>
                          <m:r>
                            <m:rPr>
                              <m:sty m:val="p"/>
                            </m:rPr>
                            <a:rPr kumimoji="1" lang="en-US" altLang="ja-JP" sz="2700">
                              <a:latin typeface="Cambria Math" panose="02040503050406030204" pitchFamily="18" charset="0"/>
                            </a:rPr>
                            <m:t>orb</m:t>
                          </m:r>
                        </m:sub>
                      </m:sSub>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2</m:t>
                          </m:r>
                          <m:r>
                            <a:rPr kumimoji="1" lang="en-US" altLang="ja-JP" sz="2700" i="1">
                              <a:latin typeface="Cambria Math" panose="02040503050406030204" pitchFamily="18" charset="0"/>
                            </a:rPr>
                            <m:t>𝜋</m:t>
                          </m:r>
                        </m:num>
                        <m:den>
                          <m:acc>
                            <m:accPr>
                              <m:chr m:val="̇"/>
                              <m:ctrlPr>
                                <a:rPr kumimoji="1" lang="en-US" altLang="ja-JP" sz="2700" i="1">
                                  <a:latin typeface="Cambria Math" panose="02040503050406030204" pitchFamily="18" charset="0"/>
                                </a:rPr>
                              </m:ctrlPr>
                            </m:accPr>
                            <m:e>
                              <m:r>
                                <m:rPr>
                                  <m:sty m:val="p"/>
                                </m:rPr>
                                <a:rPr kumimoji="1" lang="en-US" altLang="ja-JP" sz="2700">
                                  <a:latin typeface="Cambria Math" panose="02040503050406030204" pitchFamily="18" charset="0"/>
                                </a:rPr>
                                <m:t>Ψ</m:t>
                              </m:r>
                            </m:e>
                          </m:acc>
                        </m:den>
                      </m:f>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2</m:t>
                          </m:r>
                          <m:r>
                            <a:rPr kumimoji="1" lang="en-US" altLang="ja-JP" sz="2700" i="1">
                              <a:latin typeface="Cambria Math" panose="02040503050406030204" pitchFamily="18" charset="0"/>
                            </a:rPr>
                            <m:t>𝜋</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𝑎</m:t>
                              </m:r>
                            </m:e>
                            <m:sup>
                              <m:r>
                                <a:rPr kumimoji="1" lang="en-US" altLang="ja-JP" sz="2700" i="1">
                                  <a:latin typeface="Cambria Math" panose="02040503050406030204" pitchFamily="18" charset="0"/>
                                </a:rPr>
                                <m:t>3/2</m:t>
                              </m:r>
                            </m:sup>
                          </m:sSup>
                        </m:num>
                        <m:den>
                          <m:rad>
                            <m:radPr>
                              <m:degHide m:val="on"/>
                              <m:ctrlPr>
                                <a:rPr kumimoji="1" lang="en-US" altLang="ja-JP" sz="2700" i="1">
                                  <a:latin typeface="Cambria Math" panose="02040503050406030204" pitchFamily="18" charset="0"/>
                                </a:rPr>
                              </m:ctrlPr>
                            </m:radPr>
                            <m:deg/>
                            <m:e>
                              <m:d>
                                <m:dPr>
                                  <m:ctrlPr>
                                    <a:rPr kumimoji="1" lang="en-US" altLang="ja-JP" sz="2700" i="1">
                                      <a:latin typeface="Cambria Math" panose="02040503050406030204" pitchFamily="18" charset="0"/>
                                    </a:rPr>
                                  </m:ctrlPr>
                                </m:dPr>
                                <m:e>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𝑀</m:t>
                                      </m:r>
                                    </m:e>
                                    <m:sub>
                                      <m:r>
                                        <a:rPr kumimoji="1" lang="en-US" altLang="ja-JP" sz="2700" i="1">
                                          <a:latin typeface="Cambria Math" panose="02040503050406030204" pitchFamily="18" charset="0"/>
                                        </a:rPr>
                                        <m:t>1</m:t>
                                      </m:r>
                                    </m:sub>
                                  </m:sSub>
                                  <m:r>
                                    <a:rPr kumimoji="1" lang="en-US" altLang="ja-JP" sz="2700" i="1">
                                      <a:latin typeface="Cambria Math" panose="02040503050406030204" pitchFamily="18" charset="0"/>
                                    </a:rPr>
                                    <m:t>+</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𝑀</m:t>
                                      </m:r>
                                    </m:e>
                                    <m:sub>
                                      <m:r>
                                        <a:rPr kumimoji="1" lang="en-US" altLang="ja-JP" sz="2700" i="1">
                                          <a:latin typeface="Cambria Math" panose="02040503050406030204" pitchFamily="18" charset="0"/>
                                        </a:rPr>
                                        <m:t>2</m:t>
                                      </m:r>
                                    </m:sub>
                                  </m:sSub>
                                </m:e>
                              </m:d>
                              <m:r>
                                <a:rPr kumimoji="1" lang="en-US" altLang="ja-JP" sz="2700" i="1">
                                  <a:latin typeface="Cambria Math" panose="02040503050406030204" pitchFamily="18" charset="0"/>
                                </a:rPr>
                                <m:t>𝐺</m:t>
                              </m:r>
                            </m:e>
                          </m:rad>
                        </m:den>
                      </m:f>
                    </m:oMath>
                  </m:oMathPara>
                </a14:m>
                <a:endParaRPr kumimoji="1" lang="ja-JP" altLang="en-US" sz="2700"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10088717" y="2135434"/>
                <a:ext cx="4081567" cy="1025024"/>
              </a:xfrm>
              <a:prstGeom prst="rect">
                <a:avLst/>
              </a:prstGeom>
              <a:blipFill rotWithShape="0">
                <a:blip r:embed="rId6"/>
                <a:stretch>
                  <a:fillRect/>
                </a:stretch>
              </a:blipFill>
            </p:spPr>
            <p:txBody>
              <a:bodyPr/>
              <a:lstStyle/>
              <a:p>
                <a:r>
                  <a:rPr lang="ja-JP" altLang="en-US">
                    <a:noFill/>
                  </a:rPr>
                  <a:t> </a:t>
                </a:r>
              </a:p>
            </p:txBody>
          </p:sp>
        </mc:Fallback>
      </mc:AlternateContent>
      <p:sp>
        <p:nvSpPr>
          <p:cNvPr id="10" name="テキスト ボックス 9"/>
          <p:cNvSpPr txBox="1"/>
          <p:nvPr/>
        </p:nvSpPr>
        <p:spPr>
          <a:xfrm>
            <a:off x="9084924" y="3443144"/>
            <a:ext cx="4567276" cy="1338828"/>
          </a:xfrm>
          <a:prstGeom prst="rect">
            <a:avLst/>
          </a:prstGeom>
          <a:noFill/>
        </p:spPr>
        <p:txBody>
          <a:bodyPr wrap="none" rtlCol="0">
            <a:spAutoFit/>
          </a:bodyPr>
          <a:lstStyle/>
          <a:p>
            <a:r>
              <a:rPr kumimoji="1" lang="en-US" altLang="ja-JP" sz="2700" dirty="0"/>
              <a:t>Quadrupole oscillates twice</a:t>
            </a:r>
          </a:p>
          <a:p>
            <a:r>
              <a:rPr lang="en-US" altLang="ja-JP" sz="2700" dirty="0"/>
              <a:t> </a:t>
            </a:r>
            <a:r>
              <a:rPr kumimoji="1" lang="en-US" altLang="ja-JP" sz="2700" dirty="0"/>
              <a:t>in an orbital period.</a:t>
            </a:r>
          </a:p>
          <a:p>
            <a:r>
              <a:rPr lang="en-US" altLang="ja-JP" sz="2700" dirty="0"/>
              <a:t>The GW frequency</a:t>
            </a:r>
            <a:endParaRPr kumimoji="1" lang="ja-JP" altLang="en-US" sz="2700" dirty="0"/>
          </a:p>
        </p:txBody>
      </p:sp>
      <mc:AlternateContent xmlns:mc="http://schemas.openxmlformats.org/markup-compatibility/2006" xmlns:a14="http://schemas.microsoft.com/office/drawing/2010/main">
        <mc:Choice Requires="a14">
          <p:sp>
            <p:nvSpPr>
              <p:cNvPr id="11" name="テキスト ボックス 10"/>
              <p:cNvSpPr txBox="1"/>
              <p:nvPr/>
            </p:nvSpPr>
            <p:spPr>
              <a:xfrm>
                <a:off x="9358228" y="4974500"/>
                <a:ext cx="7063857" cy="11312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𝑓</m:t>
                      </m:r>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2</m:t>
                          </m:r>
                        </m:num>
                        <m:den>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𝑇</m:t>
                              </m:r>
                            </m:e>
                            <m:sub>
                              <m:r>
                                <m:rPr>
                                  <m:sty m:val="p"/>
                                </m:rPr>
                                <a:rPr lang="en-US" altLang="ja-JP" sz="2700">
                                  <a:latin typeface="Cambria Math" panose="02040503050406030204" pitchFamily="18" charset="0"/>
                                </a:rPr>
                                <m:t>orb</m:t>
                              </m:r>
                            </m:sub>
                          </m:sSub>
                        </m:den>
                      </m:f>
                      <m:r>
                        <a:rPr kumimoji="1" lang="en-US" altLang="ja-JP" sz="2700" i="1">
                          <a:latin typeface="Cambria Math" panose="02040503050406030204" pitchFamily="18" charset="0"/>
                        </a:rPr>
                        <m:t>≃190</m:t>
                      </m:r>
                      <m:sSup>
                        <m:sSupPr>
                          <m:ctrlPr>
                            <a:rPr kumimoji="1" lang="en-US" altLang="ja-JP" sz="2700" i="1">
                              <a:latin typeface="Cambria Math" panose="02040503050406030204" pitchFamily="18" charset="0"/>
                            </a:rPr>
                          </m:ctrlPr>
                        </m:sSupPr>
                        <m:e>
                          <m:sSup>
                            <m:sSupPr>
                              <m:ctrlPr>
                                <a:rPr lang="en-US" altLang="ja-JP" sz="2700" i="1">
                                  <a:latin typeface="Cambria Math" panose="02040503050406030204" pitchFamily="18" charset="0"/>
                                </a:rPr>
                              </m:ctrlPr>
                            </m:sSupPr>
                            <m:e>
                              <m:d>
                                <m:dPr>
                                  <m:ctrlPr>
                                    <a:rPr lang="en-US" altLang="ja-JP" sz="2700" i="1">
                                      <a:latin typeface="Cambria Math" panose="02040503050406030204" pitchFamily="18" charset="0"/>
                                    </a:rPr>
                                  </m:ctrlPr>
                                </m:dPr>
                                <m:e>
                                  <m:f>
                                    <m:fPr>
                                      <m:ctrlPr>
                                        <a:rPr lang="en-US" altLang="ja-JP" sz="2700" i="1">
                                          <a:latin typeface="Cambria Math" panose="02040503050406030204" pitchFamily="18" charset="0"/>
                                        </a:rPr>
                                      </m:ctrlPr>
                                    </m:fPr>
                                    <m:num>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𝑀</m:t>
                                          </m:r>
                                        </m:e>
                                        <m:sub>
                                          <m:r>
                                            <a:rPr lang="en-US" altLang="ja-JP" sz="2700" i="1">
                                              <a:latin typeface="Cambria Math" panose="02040503050406030204" pitchFamily="18" charset="0"/>
                                            </a:rPr>
                                            <m:t>1</m:t>
                                          </m:r>
                                        </m:sub>
                                      </m:sSub>
                                      <m:r>
                                        <a:rPr lang="en-US" altLang="ja-JP" sz="2700" i="1">
                                          <a:latin typeface="Cambria Math" panose="02040503050406030204" pitchFamily="18" charset="0"/>
                                        </a:rPr>
                                        <m: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𝑀</m:t>
                                          </m:r>
                                        </m:e>
                                        <m:sub>
                                          <m:r>
                                            <a:rPr lang="en-US" altLang="ja-JP" sz="2700" i="1">
                                              <a:latin typeface="Cambria Math" panose="02040503050406030204" pitchFamily="18" charset="0"/>
                                            </a:rPr>
                                            <m:t>2</m:t>
                                          </m:r>
                                        </m:sub>
                                      </m:sSub>
                                    </m:num>
                                    <m:den>
                                      <m:r>
                                        <a:rPr lang="en-US" altLang="ja-JP" sz="2700" i="1">
                                          <a:latin typeface="Cambria Math" panose="02040503050406030204" pitchFamily="18" charset="0"/>
                                        </a:rPr>
                                        <m:t>1.4</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𝑀</m:t>
                                          </m:r>
                                        </m:e>
                                        <m:sub>
                                          <m:r>
                                            <a:rPr lang="en-US" altLang="ja-JP" sz="2700" i="1">
                                              <a:latin typeface="Cambria Math" panose="02040503050406030204" pitchFamily="18" charset="0"/>
                                            </a:rPr>
                                            <m:t>⊙</m:t>
                                          </m:r>
                                        </m:sub>
                                      </m:sSub>
                                    </m:den>
                                  </m:f>
                                </m:e>
                              </m:d>
                            </m:e>
                            <m:sup>
                              <m:r>
                                <a:rPr lang="en-US" altLang="ja-JP" sz="2700" i="1">
                                  <a:latin typeface="Cambria Math" panose="02040503050406030204" pitchFamily="18" charset="0"/>
                                </a:rPr>
                                <m:t>1/2</m:t>
                              </m:r>
                            </m:sup>
                          </m:sSup>
                          <m:d>
                            <m:dPr>
                              <m:ctrlPr>
                                <a:rPr kumimoji="1" lang="en-US" altLang="ja-JP" sz="2700" i="1">
                                  <a:latin typeface="Cambria Math" panose="02040503050406030204" pitchFamily="18" charset="0"/>
                                </a:rPr>
                              </m:ctrlPr>
                            </m:dPr>
                            <m:e>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𝑎</m:t>
                                  </m:r>
                                </m:num>
                                <m:den>
                                  <m:r>
                                    <a:rPr kumimoji="1" lang="en-US" altLang="ja-JP" sz="2700" i="1">
                                      <a:latin typeface="Cambria Math" panose="02040503050406030204" pitchFamily="18" charset="0"/>
                                    </a:rPr>
                                    <m:t>100</m:t>
                                  </m:r>
                                  <m:r>
                                    <m:rPr>
                                      <m:sty m:val="p"/>
                                    </m:rPr>
                                    <a:rPr kumimoji="1" lang="en-US" altLang="ja-JP" sz="2700">
                                      <a:latin typeface="Cambria Math" panose="02040503050406030204" pitchFamily="18" charset="0"/>
                                    </a:rPr>
                                    <m:t>km</m:t>
                                  </m:r>
                                </m:den>
                              </m:f>
                            </m:e>
                          </m:d>
                        </m:e>
                        <m:sup>
                          <m:r>
                            <a:rPr kumimoji="1" lang="en-US" altLang="ja-JP" sz="2700" i="1">
                              <a:latin typeface="Cambria Math" panose="02040503050406030204" pitchFamily="18" charset="0"/>
                            </a:rPr>
                            <m:t>−3/2</m:t>
                          </m:r>
                        </m:sup>
                      </m:sSup>
                      <m:r>
                        <m:rPr>
                          <m:sty m:val="p"/>
                        </m:rPr>
                        <a:rPr kumimoji="1" lang="en-US" altLang="ja-JP" sz="2700">
                          <a:latin typeface="Cambria Math" panose="02040503050406030204" pitchFamily="18" charset="0"/>
                        </a:rPr>
                        <m:t>Hz</m:t>
                      </m:r>
                    </m:oMath>
                  </m:oMathPara>
                </a14:m>
                <a:endParaRPr kumimoji="1" lang="ja-JP" altLang="en-US" sz="2700"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9358228" y="4974500"/>
                <a:ext cx="7063857" cy="1131207"/>
              </a:xfrm>
              <a:prstGeom prst="rect">
                <a:avLst/>
              </a:prstGeom>
              <a:blipFill rotWithShape="0">
                <a:blip r:embed="rId7"/>
                <a:stretch>
                  <a:fillRect/>
                </a:stretch>
              </a:blipFill>
            </p:spPr>
            <p:txBody>
              <a:bodyPr/>
              <a:lstStyle/>
              <a:p>
                <a:r>
                  <a:rPr lang="ja-JP" altLang="en-US">
                    <a:noFill/>
                  </a:rPr>
                  <a:t> </a:t>
                </a:r>
              </a:p>
            </p:txBody>
          </p:sp>
        </mc:Fallback>
      </mc:AlternateContent>
      <p:sp>
        <p:nvSpPr>
          <p:cNvPr id="12" name="テキスト ボックス 11"/>
          <p:cNvSpPr txBox="1"/>
          <p:nvPr/>
        </p:nvSpPr>
        <p:spPr>
          <a:xfrm>
            <a:off x="8812868" y="7323850"/>
            <a:ext cx="2292615" cy="507831"/>
          </a:xfrm>
          <a:prstGeom prst="rect">
            <a:avLst/>
          </a:prstGeom>
          <a:noFill/>
        </p:spPr>
        <p:txBody>
          <a:bodyPr wrap="none" rtlCol="0">
            <a:spAutoFit/>
          </a:bodyPr>
          <a:lstStyle/>
          <a:p>
            <a:r>
              <a:rPr kumimoji="1" lang="en-US" altLang="ja-JP" sz="2700" dirty="0"/>
              <a:t>Merging time</a:t>
            </a:r>
            <a:endParaRPr kumimoji="1" lang="ja-JP" altLang="en-US" sz="2700" dirty="0"/>
          </a:p>
        </p:txBody>
      </p:sp>
      <mc:AlternateContent xmlns:mc="http://schemas.openxmlformats.org/markup-compatibility/2006" xmlns:a14="http://schemas.microsoft.com/office/drawing/2010/main">
        <mc:Choice Requires="a14">
          <p:sp>
            <p:nvSpPr>
              <p:cNvPr id="13" name="テキスト ボックス 12"/>
              <p:cNvSpPr txBox="1"/>
              <p:nvPr/>
            </p:nvSpPr>
            <p:spPr>
              <a:xfrm>
                <a:off x="8947706" y="7878090"/>
                <a:ext cx="6779292" cy="1695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𝑇</m:t>
                          </m:r>
                        </m:e>
                        <m:sub>
                          <m:r>
                            <m:rPr>
                              <m:sty m:val="p"/>
                            </m:rPr>
                            <a:rPr kumimoji="1" lang="en-US" altLang="ja-JP" sz="2700">
                              <a:latin typeface="Cambria Math" panose="02040503050406030204" pitchFamily="18" charset="0"/>
                            </a:rPr>
                            <m:t>merg</m:t>
                          </m:r>
                        </m:sub>
                      </m:sSub>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𝑎</m:t>
                          </m:r>
                        </m:num>
                        <m:den>
                          <m:r>
                            <a:rPr kumimoji="1" lang="en-US" altLang="ja-JP" sz="2700" i="1">
                              <a:latin typeface="Cambria Math" panose="02040503050406030204" pitchFamily="18" charset="0"/>
                            </a:rPr>
                            <m:t>4|</m:t>
                          </m:r>
                          <m:acc>
                            <m:accPr>
                              <m:chr m:val="̇"/>
                              <m:ctrlPr>
                                <a:rPr kumimoji="1" lang="en-US" altLang="ja-JP" sz="2700" i="1">
                                  <a:latin typeface="Cambria Math" panose="02040503050406030204" pitchFamily="18" charset="0"/>
                                </a:rPr>
                              </m:ctrlPr>
                            </m:accPr>
                            <m:e>
                              <m:r>
                                <a:rPr kumimoji="1" lang="en-US" altLang="ja-JP" sz="2700" i="1">
                                  <a:latin typeface="Cambria Math" panose="02040503050406030204" pitchFamily="18" charset="0"/>
                                </a:rPr>
                                <m:t>𝑎</m:t>
                              </m:r>
                            </m:e>
                          </m:acc>
                          <m:r>
                            <a:rPr kumimoji="1" lang="en-US" altLang="ja-JP" sz="2700" i="1">
                              <a:latin typeface="Cambria Math" panose="02040503050406030204" pitchFamily="18" charset="0"/>
                            </a:rPr>
                            <m:t>|</m:t>
                          </m:r>
                        </m:den>
                      </m:f>
                    </m:oMath>
                  </m:oMathPara>
                </a14:m>
                <a:endParaRPr kumimoji="1" lang="en-US" altLang="ja-JP" sz="27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lang="en-US" altLang="ja-JP" sz="2700" i="1">
                              <a:latin typeface="Cambria Math" panose="02040503050406030204" pitchFamily="18" charset="0"/>
                            </a:rPr>
                            <m:t>5</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𝑐</m:t>
                              </m:r>
                            </m:e>
                            <m:sup>
                              <m:r>
                                <a:rPr lang="en-US" altLang="ja-JP" sz="2700" i="1">
                                  <a:latin typeface="Cambria Math" panose="02040503050406030204" pitchFamily="18" charset="0"/>
                                </a:rPr>
                                <m:t>5</m:t>
                              </m:r>
                            </m:sup>
                          </m:sSup>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𝑎</m:t>
                              </m:r>
                            </m:e>
                            <m:sup>
                              <m:r>
                                <a:rPr lang="en-US" altLang="ja-JP" sz="2700" i="1">
                                  <a:latin typeface="Cambria Math" panose="02040503050406030204" pitchFamily="18" charset="0"/>
                                </a:rPr>
                                <m:t>4</m:t>
                              </m:r>
                            </m:sup>
                          </m:sSup>
                        </m:num>
                        <m:den>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256</m:t>
                              </m:r>
                              <m:r>
                                <a:rPr lang="en-US" altLang="ja-JP" sz="2700" i="1">
                                  <a:latin typeface="Cambria Math" panose="02040503050406030204" pitchFamily="18" charset="0"/>
                                </a:rPr>
                                <m:t>𝐺</m:t>
                              </m:r>
                            </m:e>
                            <m:sup>
                              <m:r>
                                <a:rPr lang="en-US" altLang="ja-JP" sz="2700" i="1">
                                  <a:latin typeface="Cambria Math" panose="02040503050406030204" pitchFamily="18" charset="0"/>
                                </a:rPr>
                                <m:t>3</m:t>
                              </m:r>
                            </m:sup>
                          </m:sSup>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𝑀</m:t>
                              </m:r>
                            </m:e>
                            <m:sub>
                              <m:r>
                                <a:rPr lang="en-US" altLang="ja-JP" sz="2700" i="1">
                                  <a:latin typeface="Cambria Math" panose="02040503050406030204" pitchFamily="18" charset="0"/>
                                </a:rPr>
                                <m:t>1</m:t>
                              </m:r>
                            </m:sub>
                          </m:sSub>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𝑀</m:t>
                              </m:r>
                            </m:e>
                            <m:sub>
                              <m:r>
                                <a:rPr lang="en-US" altLang="ja-JP" sz="2700" i="1">
                                  <a:latin typeface="Cambria Math" panose="02040503050406030204" pitchFamily="18" charset="0"/>
                                </a:rPr>
                                <m:t>2</m:t>
                              </m:r>
                            </m:sub>
                          </m:sSub>
                          <m:r>
                            <a:rPr lang="en-US" altLang="ja-JP" sz="2700" i="1">
                              <a:latin typeface="Cambria Math" panose="02040503050406030204" pitchFamily="18" charset="0"/>
                            </a:rPr>
                            <m: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𝑀</m:t>
                              </m:r>
                            </m:e>
                            <m:sub>
                              <m:r>
                                <a:rPr lang="en-US" altLang="ja-JP" sz="2700" i="1">
                                  <a:latin typeface="Cambria Math" panose="02040503050406030204" pitchFamily="18" charset="0"/>
                                </a:rPr>
                                <m:t>1</m:t>
                              </m:r>
                            </m:sub>
                          </m:sSub>
                          <m:r>
                            <a:rPr lang="en-US" altLang="ja-JP" sz="2700" i="1">
                              <a:latin typeface="Cambria Math" panose="02040503050406030204" pitchFamily="18" charset="0"/>
                            </a:rPr>
                            <m:t>+</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𝑀</m:t>
                              </m:r>
                            </m:e>
                            <m:sub>
                              <m:r>
                                <a:rPr lang="en-US" altLang="ja-JP" sz="2700" i="1">
                                  <a:latin typeface="Cambria Math" panose="02040503050406030204" pitchFamily="18" charset="0"/>
                                </a:rPr>
                                <m:t>2</m:t>
                              </m:r>
                            </m:sub>
                          </m:sSub>
                          <m:r>
                            <a:rPr lang="en-US" altLang="ja-JP" sz="2700" i="1">
                              <a:latin typeface="Cambria Math" panose="02040503050406030204" pitchFamily="18" charset="0"/>
                            </a:rPr>
                            <m:t>)</m:t>
                          </m:r>
                        </m:den>
                      </m:f>
                      <m:r>
                        <a:rPr kumimoji="1" lang="en-US" altLang="ja-JP" sz="2700" i="1">
                          <a:latin typeface="Cambria Math" panose="02040503050406030204" pitchFamily="18" charset="0"/>
                        </a:rPr>
                        <m:t>≃0.37</m:t>
                      </m:r>
                      <m:sSup>
                        <m:sSupPr>
                          <m:ctrlPr>
                            <a:rPr kumimoji="1" lang="en-US" altLang="ja-JP" sz="2700" i="1">
                              <a:latin typeface="Cambria Math" panose="02040503050406030204" pitchFamily="18" charset="0"/>
                            </a:rPr>
                          </m:ctrlPr>
                        </m:sSupPr>
                        <m:e>
                          <m:d>
                            <m:dPr>
                              <m:ctrlPr>
                                <a:rPr lang="en-US" altLang="ja-JP" sz="2700" i="1">
                                  <a:latin typeface="Cambria Math" panose="02040503050406030204" pitchFamily="18" charset="0"/>
                                </a:rPr>
                              </m:ctrlPr>
                            </m:dPr>
                            <m:e>
                              <m:f>
                                <m:fPr>
                                  <m:ctrlPr>
                                    <a:rPr lang="en-US" altLang="ja-JP" sz="2700" i="1">
                                      <a:latin typeface="Cambria Math" panose="02040503050406030204" pitchFamily="18" charset="0"/>
                                    </a:rPr>
                                  </m:ctrlPr>
                                </m:fPr>
                                <m:num>
                                  <m:r>
                                    <a:rPr lang="en-US" altLang="ja-JP" sz="2700" i="1">
                                      <a:latin typeface="Cambria Math" panose="02040503050406030204" pitchFamily="18" charset="0"/>
                                    </a:rPr>
                                    <m:t>𝑎</m:t>
                                  </m:r>
                                </m:num>
                                <m:den>
                                  <m:r>
                                    <a:rPr lang="en-US" altLang="ja-JP" sz="2700" i="1">
                                      <a:latin typeface="Cambria Math" panose="02040503050406030204" pitchFamily="18" charset="0"/>
                                    </a:rPr>
                                    <m:t>100</m:t>
                                  </m:r>
                                  <m:r>
                                    <m:rPr>
                                      <m:sty m:val="p"/>
                                    </m:rPr>
                                    <a:rPr lang="en-US" altLang="ja-JP" sz="2700">
                                      <a:latin typeface="Cambria Math" panose="02040503050406030204" pitchFamily="18" charset="0"/>
                                    </a:rPr>
                                    <m:t>km</m:t>
                                  </m:r>
                                </m:den>
                              </m:f>
                            </m:e>
                          </m:d>
                        </m:e>
                        <m:sup>
                          <m:r>
                            <a:rPr lang="en-US" altLang="ja-JP" sz="2700" i="1">
                              <a:latin typeface="Cambria Math" panose="02040503050406030204" pitchFamily="18" charset="0"/>
                            </a:rPr>
                            <m:t>4</m:t>
                          </m:r>
                        </m:sup>
                      </m:sSup>
                      <m:r>
                        <m:rPr>
                          <m:sty m:val="p"/>
                        </m:rPr>
                        <a:rPr lang="en-US" altLang="ja-JP" sz="2700">
                          <a:latin typeface="Cambria Math" panose="02040503050406030204" pitchFamily="18" charset="0"/>
                        </a:rPr>
                        <m:t>s</m:t>
                      </m:r>
                    </m:oMath>
                  </m:oMathPara>
                </a14:m>
                <a:endParaRPr kumimoji="1" lang="ja-JP" altLang="en-US" sz="2700" dirty="0"/>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8947706" y="7878090"/>
                <a:ext cx="6779292" cy="1695016"/>
              </a:xfrm>
              <a:prstGeom prst="rect">
                <a:avLst/>
              </a:prstGeom>
              <a:blipFill rotWithShape="0">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p:cNvSpPr txBox="1"/>
              <p:nvPr/>
            </p:nvSpPr>
            <p:spPr>
              <a:xfrm>
                <a:off x="10425288" y="6369004"/>
                <a:ext cx="3030125" cy="6051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𝑎</m:t>
                      </m:r>
                      <m:r>
                        <a:rPr kumimoji="1" lang="en-US" altLang="ja-JP" sz="2700" i="1">
                          <a:latin typeface="Cambria Math" panose="02040503050406030204" pitchFamily="18" charset="0"/>
                        </a:rPr>
                        <m:t>∝</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𝑓</m:t>
                          </m:r>
                        </m:e>
                        <m:sup>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2</m:t>
                              </m:r>
                            </m:num>
                            <m:den>
                              <m:r>
                                <a:rPr kumimoji="1" lang="en-US" altLang="ja-JP" sz="2700" i="1">
                                  <a:latin typeface="Cambria Math" panose="02040503050406030204" pitchFamily="18" charset="0"/>
                                </a:rPr>
                                <m:t>3</m:t>
                              </m:r>
                            </m:den>
                          </m:f>
                        </m:sup>
                      </m:sSup>
                      <m:sSup>
                        <m:sSupPr>
                          <m:ctrlPr>
                            <a:rPr kumimoji="1" lang="en-US" altLang="ja-JP" sz="2700" i="1">
                              <a:latin typeface="Cambria Math" panose="02040503050406030204" pitchFamily="18" charset="0"/>
                            </a:rPr>
                          </m:ctrlPr>
                        </m:sSupPr>
                        <m:e>
                          <m:d>
                            <m:dPr>
                              <m:ctrlPr>
                                <a:rPr kumimoji="1" lang="en-US" altLang="ja-JP" sz="2700" i="1">
                                  <a:latin typeface="Cambria Math" panose="02040503050406030204" pitchFamily="18" charset="0"/>
                                </a:rPr>
                              </m:ctrlPr>
                            </m:dPr>
                            <m:e>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𝑀</m:t>
                                  </m:r>
                                </m:e>
                                <m:sub>
                                  <m:r>
                                    <a:rPr kumimoji="1" lang="en-US" altLang="ja-JP" sz="2700" i="1">
                                      <a:latin typeface="Cambria Math" panose="02040503050406030204" pitchFamily="18" charset="0"/>
                                    </a:rPr>
                                    <m:t>1</m:t>
                                  </m:r>
                                </m:sub>
                              </m:sSub>
                              <m:r>
                                <a:rPr kumimoji="1" lang="en-US" altLang="ja-JP" sz="2700" i="1">
                                  <a:latin typeface="Cambria Math" panose="02040503050406030204" pitchFamily="18" charset="0"/>
                                </a:rPr>
                                <m:t>+</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𝑀</m:t>
                                  </m:r>
                                </m:e>
                                <m:sub>
                                  <m:r>
                                    <a:rPr kumimoji="1" lang="en-US" altLang="ja-JP" sz="2700" i="1">
                                      <a:latin typeface="Cambria Math" panose="02040503050406030204" pitchFamily="18" charset="0"/>
                                    </a:rPr>
                                    <m:t>2</m:t>
                                  </m:r>
                                </m:sub>
                              </m:sSub>
                            </m:e>
                          </m:d>
                        </m:e>
                        <m:sup>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1</m:t>
                              </m:r>
                            </m:num>
                            <m:den>
                              <m:r>
                                <a:rPr kumimoji="1" lang="en-US" altLang="ja-JP" sz="2700" i="1">
                                  <a:latin typeface="Cambria Math" panose="02040503050406030204" pitchFamily="18" charset="0"/>
                                </a:rPr>
                                <m:t>3</m:t>
                              </m:r>
                            </m:den>
                          </m:f>
                        </m:sup>
                      </m:sSup>
                    </m:oMath>
                  </m:oMathPara>
                </a14:m>
                <a:endParaRPr kumimoji="1" lang="ja-JP" altLang="en-US" sz="2700" dirty="0"/>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10425288" y="6369004"/>
                <a:ext cx="3030125" cy="605102"/>
              </a:xfrm>
              <a:prstGeom prst="rect">
                <a:avLst/>
              </a:prstGeom>
              <a:blipFill rotWithShape="0">
                <a:blip r:embed="rId9"/>
                <a:stretch>
                  <a:fillRect/>
                </a:stretch>
              </a:blipFill>
            </p:spPr>
            <p:txBody>
              <a:bodyPr/>
              <a:lstStyle/>
              <a:p>
                <a:r>
                  <a:rPr lang="ja-JP" altLang="en-US">
                    <a:noFill/>
                  </a:rPr>
                  <a:t> </a:t>
                </a:r>
              </a:p>
            </p:txBody>
          </p:sp>
        </mc:Fallback>
      </mc:AlternateContent>
      <p:sp>
        <p:nvSpPr>
          <p:cNvPr id="14" name="テキスト ボックス 13"/>
          <p:cNvSpPr txBox="1"/>
          <p:nvPr/>
        </p:nvSpPr>
        <p:spPr>
          <a:xfrm>
            <a:off x="3905272" y="6812052"/>
            <a:ext cx="1213794" cy="584775"/>
          </a:xfrm>
          <a:prstGeom prst="rect">
            <a:avLst/>
          </a:prstGeom>
          <a:noFill/>
        </p:spPr>
        <p:txBody>
          <a:bodyPr wrap="none" rtlCol="0">
            <a:spAutoFit/>
          </a:bodyPr>
          <a:lstStyle/>
          <a:p>
            <a:r>
              <a:rPr kumimoji="1" lang="ja-JP" altLang="en-US" sz="3200" dirty="0" smtClean="0"/>
              <a:t>から、</a:t>
            </a:r>
          </a:p>
        </p:txBody>
      </p:sp>
      <p:sp>
        <p:nvSpPr>
          <p:cNvPr id="18" name="円/楕円 17"/>
          <p:cNvSpPr/>
          <p:nvPr/>
        </p:nvSpPr>
        <p:spPr bwMode="auto">
          <a:xfrm>
            <a:off x="5355562" y="1713563"/>
            <a:ext cx="431981" cy="431981"/>
          </a:xfrm>
          <a:prstGeom prst="ellipse">
            <a:avLst/>
          </a:prstGeom>
          <a:solidFill>
            <a:srgbClr val="3333FF"/>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19" name="円/楕円 18"/>
          <p:cNvSpPr/>
          <p:nvPr/>
        </p:nvSpPr>
        <p:spPr bwMode="auto">
          <a:xfrm>
            <a:off x="7835101" y="1712447"/>
            <a:ext cx="431981" cy="431981"/>
          </a:xfrm>
          <a:prstGeom prst="ellipse">
            <a:avLst/>
          </a:prstGeom>
          <a:solidFill>
            <a:srgbClr val="3333FF"/>
          </a:solidFill>
          <a:ln w="9525" cap="flat" cmpd="sng" algn="ctr">
            <a:solidFill>
              <a:schemeClr val="tx1"/>
            </a:solidFill>
            <a:prstDash val="solid"/>
            <a:round/>
            <a:headEnd type="none" w="med" len="med"/>
            <a:tailEnd type="none" w="med" len="med"/>
          </a:ln>
          <a:effectLs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20" name="フリーフォーム 19"/>
          <p:cNvSpPr/>
          <p:nvPr/>
        </p:nvSpPr>
        <p:spPr bwMode="auto">
          <a:xfrm>
            <a:off x="5555187" y="2238086"/>
            <a:ext cx="1199965" cy="1439958"/>
          </a:xfrm>
          <a:custGeom>
            <a:avLst/>
            <a:gdLst>
              <a:gd name="connsiteX0" fmla="*/ 0 w 800100"/>
              <a:gd name="connsiteY0" fmla="*/ 0 h 960120"/>
              <a:gd name="connsiteX1" fmla="*/ 251460 w 800100"/>
              <a:gd name="connsiteY1" fmla="*/ 701040 h 960120"/>
              <a:gd name="connsiteX2" fmla="*/ 800100 w 800100"/>
              <a:gd name="connsiteY2" fmla="*/ 960120 h 960120"/>
            </a:gdLst>
            <a:ahLst/>
            <a:cxnLst>
              <a:cxn ang="0">
                <a:pos x="connsiteX0" y="connsiteY0"/>
              </a:cxn>
              <a:cxn ang="0">
                <a:pos x="connsiteX1" y="connsiteY1"/>
              </a:cxn>
              <a:cxn ang="0">
                <a:pos x="connsiteX2" y="connsiteY2"/>
              </a:cxn>
            </a:cxnLst>
            <a:rect l="l" t="t" r="r" b="b"/>
            <a:pathLst>
              <a:path w="800100" h="960120">
                <a:moveTo>
                  <a:pt x="0" y="0"/>
                </a:moveTo>
                <a:cubicBezTo>
                  <a:pt x="59055" y="270510"/>
                  <a:pt x="118110" y="541020"/>
                  <a:pt x="251460" y="701040"/>
                </a:cubicBezTo>
                <a:cubicBezTo>
                  <a:pt x="384810" y="861060"/>
                  <a:pt x="592455" y="910590"/>
                  <a:pt x="800100" y="960120"/>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p:sp>
        <p:nvSpPr>
          <p:cNvPr id="21" name="フリーフォーム 20"/>
          <p:cNvSpPr/>
          <p:nvPr/>
        </p:nvSpPr>
        <p:spPr bwMode="auto">
          <a:xfrm rot="10800000">
            <a:off x="6805414" y="272489"/>
            <a:ext cx="1199965" cy="1439958"/>
          </a:xfrm>
          <a:custGeom>
            <a:avLst/>
            <a:gdLst>
              <a:gd name="connsiteX0" fmla="*/ 0 w 800100"/>
              <a:gd name="connsiteY0" fmla="*/ 0 h 960120"/>
              <a:gd name="connsiteX1" fmla="*/ 251460 w 800100"/>
              <a:gd name="connsiteY1" fmla="*/ 701040 h 960120"/>
              <a:gd name="connsiteX2" fmla="*/ 800100 w 800100"/>
              <a:gd name="connsiteY2" fmla="*/ 960120 h 960120"/>
            </a:gdLst>
            <a:ahLst/>
            <a:cxnLst>
              <a:cxn ang="0">
                <a:pos x="connsiteX0" y="connsiteY0"/>
              </a:cxn>
              <a:cxn ang="0">
                <a:pos x="connsiteX1" y="connsiteY1"/>
              </a:cxn>
              <a:cxn ang="0">
                <a:pos x="connsiteX2" y="connsiteY2"/>
              </a:cxn>
            </a:cxnLst>
            <a:rect l="l" t="t" r="r" b="b"/>
            <a:pathLst>
              <a:path w="800100" h="960120">
                <a:moveTo>
                  <a:pt x="0" y="0"/>
                </a:moveTo>
                <a:cubicBezTo>
                  <a:pt x="59055" y="270510"/>
                  <a:pt x="118110" y="541020"/>
                  <a:pt x="251460" y="701040"/>
                </a:cubicBezTo>
                <a:cubicBezTo>
                  <a:pt x="384810" y="861060"/>
                  <a:pt x="592455" y="910590"/>
                  <a:pt x="800100" y="960120"/>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39" tIns="68569" rIns="137139" bIns="68569" numCol="1" rtlCol="0" anchor="t" anchorCtr="0" compatLnSpc="1">
            <a:prstTxWarp prst="textNoShape">
              <a:avLst/>
            </a:prstTxWarp>
          </a:bodyPr>
          <a:lstStyle/>
          <a:p>
            <a:pPr defTabSz="1371417" fontAlgn="base">
              <a:spcBef>
                <a:spcPct val="0"/>
              </a:spcBef>
              <a:spcAft>
                <a:spcPct val="0"/>
              </a:spcAft>
            </a:pPr>
            <a:endParaRPr kumimoji="1" lang="ja-JP" altLang="en-US" sz="2700">
              <a:latin typeface="HGP創英角ﾎﾟｯﾌﾟ体" panose="040B0A00000000000000" pitchFamily="50" charset="-128"/>
              <a:ea typeface="HGP創英角ﾎﾟｯﾌﾟ体" panose="040B0A00000000000000" pitchFamily="50" charset="-128"/>
            </a:endParaRPr>
          </a:p>
        </p:txBody>
      </p:sp>
      <mc:AlternateContent xmlns:mc="http://schemas.openxmlformats.org/markup-compatibility/2006" xmlns:a14="http://schemas.microsoft.com/office/drawing/2010/main">
        <mc:Choice Requires="a14">
          <p:sp>
            <p:nvSpPr>
              <p:cNvPr id="22" name="テキスト ボックス 21"/>
              <p:cNvSpPr txBox="1"/>
              <p:nvPr/>
            </p:nvSpPr>
            <p:spPr>
              <a:xfrm>
                <a:off x="5232595" y="1251857"/>
                <a:ext cx="542328"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𝑀</m:t>
                          </m:r>
                        </m:e>
                        <m:sub>
                          <m:r>
                            <a:rPr kumimoji="1" lang="en-US" altLang="ja-JP" sz="2700" i="1">
                              <a:latin typeface="Cambria Math" panose="02040503050406030204" pitchFamily="18" charset="0"/>
                            </a:rPr>
                            <m:t>1</m:t>
                          </m:r>
                        </m:sub>
                      </m:sSub>
                    </m:oMath>
                  </m:oMathPara>
                </a14:m>
                <a:endParaRPr kumimoji="1" lang="ja-JP" altLang="en-US" sz="2700" dirty="0"/>
              </a:p>
            </p:txBody>
          </p:sp>
        </mc:Choice>
        <mc:Fallback xmlns="">
          <p:sp>
            <p:nvSpPr>
              <p:cNvPr id="22" name="テキスト ボックス 21"/>
              <p:cNvSpPr txBox="1">
                <a:spLocks noRot="1" noChangeAspect="1" noMove="1" noResize="1" noEditPoints="1" noAdjustHandles="1" noChangeArrowheads="1" noChangeShapeType="1" noTextEdit="1"/>
              </p:cNvSpPr>
              <p:nvPr/>
            </p:nvSpPr>
            <p:spPr>
              <a:xfrm>
                <a:off x="5232595" y="1251857"/>
                <a:ext cx="542328" cy="415498"/>
              </a:xfrm>
              <a:prstGeom prst="rect">
                <a:avLst/>
              </a:prstGeom>
              <a:blipFill rotWithShape="0">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テキスト ボックス 22"/>
              <p:cNvSpPr txBox="1"/>
              <p:nvPr/>
            </p:nvSpPr>
            <p:spPr>
              <a:xfrm>
                <a:off x="7733471" y="2284006"/>
                <a:ext cx="550343"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𝑀</m:t>
                          </m:r>
                        </m:e>
                        <m:sub>
                          <m:r>
                            <a:rPr kumimoji="1" lang="en-US" altLang="ja-JP" sz="2700" i="1">
                              <a:latin typeface="Cambria Math" panose="02040503050406030204" pitchFamily="18" charset="0"/>
                            </a:rPr>
                            <m:t>2</m:t>
                          </m:r>
                        </m:sub>
                      </m:sSub>
                    </m:oMath>
                  </m:oMathPara>
                </a14:m>
                <a:endParaRPr kumimoji="1" lang="ja-JP" altLang="en-US" sz="2700" dirty="0"/>
              </a:p>
            </p:txBody>
          </p:sp>
        </mc:Choice>
        <mc:Fallback xmlns="">
          <p:sp>
            <p:nvSpPr>
              <p:cNvPr id="23" name="テキスト ボックス 22"/>
              <p:cNvSpPr txBox="1">
                <a:spLocks noRot="1" noChangeAspect="1" noMove="1" noResize="1" noEditPoints="1" noAdjustHandles="1" noChangeArrowheads="1" noChangeShapeType="1" noTextEdit="1"/>
              </p:cNvSpPr>
              <p:nvPr/>
            </p:nvSpPr>
            <p:spPr>
              <a:xfrm>
                <a:off x="7733471" y="2284006"/>
                <a:ext cx="550343" cy="415498"/>
              </a:xfrm>
              <a:prstGeom prst="rect">
                <a:avLst/>
              </a:prstGeom>
              <a:blipFill rotWithShape="0">
                <a:blip r:embed="rId11"/>
                <a:stretch>
                  <a:fillRect/>
                </a:stretch>
              </a:blipFill>
            </p:spPr>
            <p:txBody>
              <a:bodyPr/>
              <a:lstStyle/>
              <a:p>
                <a:r>
                  <a:rPr lang="ja-JP" altLang="en-US">
                    <a:noFill/>
                  </a:rPr>
                  <a:t> </a:t>
                </a:r>
              </a:p>
            </p:txBody>
          </p:sp>
        </mc:Fallback>
      </mc:AlternateContent>
      <p:cxnSp>
        <p:nvCxnSpPr>
          <p:cNvPr id="24" name="直線矢印コネクタ 23"/>
          <p:cNvCxnSpPr>
            <a:endCxn id="19" idx="2"/>
          </p:cNvCxnSpPr>
          <p:nvPr/>
        </p:nvCxnSpPr>
        <p:spPr bwMode="auto">
          <a:xfrm>
            <a:off x="5787544" y="1928438"/>
            <a:ext cx="2047557" cy="0"/>
          </a:xfrm>
          <a:prstGeom prst="straightConnector1">
            <a:avLst/>
          </a:prstGeom>
          <a:solidFill>
            <a:schemeClr val="accent1"/>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5" name="テキスト ボックス 24"/>
              <p:cNvSpPr txBox="1"/>
              <p:nvPr/>
            </p:nvSpPr>
            <p:spPr>
              <a:xfrm>
                <a:off x="6636183" y="1539447"/>
                <a:ext cx="316240"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𝑎</m:t>
                      </m:r>
                    </m:oMath>
                  </m:oMathPara>
                </a14:m>
                <a:endParaRPr kumimoji="1" lang="ja-JP" altLang="en-US" sz="2700" dirty="0"/>
              </a:p>
            </p:txBody>
          </p:sp>
        </mc:Choice>
        <mc:Fallback xmlns="">
          <p:sp>
            <p:nvSpPr>
              <p:cNvPr id="25" name="テキスト ボックス 24"/>
              <p:cNvSpPr txBox="1">
                <a:spLocks noRot="1" noChangeAspect="1" noMove="1" noResize="1" noEditPoints="1" noAdjustHandles="1" noChangeArrowheads="1" noChangeShapeType="1" noTextEdit="1"/>
              </p:cNvSpPr>
              <p:nvPr/>
            </p:nvSpPr>
            <p:spPr>
              <a:xfrm>
                <a:off x="6636183" y="1539447"/>
                <a:ext cx="316240" cy="415498"/>
              </a:xfrm>
              <a:prstGeom prst="rect">
                <a:avLst/>
              </a:prstGeom>
              <a:blipFill rotWithShape="0">
                <a:blip r:embed="rId12"/>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93789738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GW170817</a:t>
            </a:r>
            <a:endParaRPr kumimoji="1" lang="ja-JP" altLang="en-US" dirty="0"/>
          </a:p>
        </p:txBody>
      </p:sp>
      <p:pic>
        <p:nvPicPr>
          <p:cNvPr id="3" name="図 2"/>
          <p:cNvPicPr>
            <a:picLocks noChangeAspect="1"/>
          </p:cNvPicPr>
          <p:nvPr/>
        </p:nvPicPr>
        <p:blipFill>
          <a:blip r:embed="rId2"/>
          <a:stretch>
            <a:fillRect/>
          </a:stretch>
        </p:blipFill>
        <p:spPr>
          <a:xfrm>
            <a:off x="2287059" y="1362869"/>
            <a:ext cx="6566384" cy="7721666"/>
          </a:xfrm>
          <a:prstGeom prst="rect">
            <a:avLst/>
          </a:prstGeom>
        </p:spPr>
      </p:pic>
      <p:pic>
        <p:nvPicPr>
          <p:cNvPr id="30724" name="Picture 4" descr="「GW170817 ngc fermi」の画像検索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4646" y="3090795"/>
            <a:ext cx="7294804" cy="488805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7146087" y="9152858"/>
            <a:ext cx="5917004" cy="507831"/>
          </a:xfrm>
          <a:prstGeom prst="rect">
            <a:avLst/>
          </a:prstGeom>
          <a:noFill/>
        </p:spPr>
        <p:txBody>
          <a:bodyPr wrap="none" rtlCol="0">
            <a:spAutoFit/>
          </a:bodyPr>
          <a:lstStyle/>
          <a:p>
            <a:r>
              <a:rPr kumimoji="1" lang="en-US" altLang="ja-JP" sz="2700" dirty="0"/>
              <a:t>Very weak short gamma-ray burst.</a:t>
            </a:r>
            <a:endParaRPr kumimoji="1" lang="ja-JP" altLang="en-US" sz="2700" dirty="0"/>
          </a:p>
        </p:txBody>
      </p:sp>
    </p:spTree>
    <p:extLst>
      <p:ext uri="{BB962C8B-B14F-4D97-AF65-F5344CB8AC3E}">
        <p14:creationId xmlns:p14="http://schemas.microsoft.com/office/powerpoint/2010/main" val="289022923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Kilonova</a:t>
            </a:r>
            <a:endParaRPr kumimoji="1" lang="ja-JP" altLang="en-US" dirty="0"/>
          </a:p>
        </p:txBody>
      </p:sp>
      <p:pic>
        <p:nvPicPr>
          <p:cNvPr id="4" name="図 3"/>
          <p:cNvPicPr>
            <a:picLocks noChangeAspect="1"/>
          </p:cNvPicPr>
          <p:nvPr/>
        </p:nvPicPr>
        <p:blipFill>
          <a:blip r:embed="rId4"/>
          <a:stretch>
            <a:fillRect/>
          </a:stretch>
        </p:blipFill>
        <p:spPr>
          <a:xfrm>
            <a:off x="2556285" y="5412694"/>
            <a:ext cx="6783416" cy="4427809"/>
          </a:xfrm>
          <a:prstGeom prst="rect">
            <a:avLst/>
          </a:prstGeom>
        </p:spPr>
      </p:pic>
      <p:pic>
        <p:nvPicPr>
          <p:cNvPr id="30722" name="Picture 2" descr="「GW170817」の画像検索結果"/>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5947" y="1791731"/>
            <a:ext cx="6404674" cy="3142694"/>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2973032" y="1237818"/>
            <a:ext cx="3385863" cy="507831"/>
          </a:xfrm>
          <a:prstGeom prst="rect">
            <a:avLst/>
          </a:prstGeom>
          <a:noFill/>
        </p:spPr>
        <p:txBody>
          <a:bodyPr wrap="none" rtlCol="0">
            <a:spAutoFit/>
          </a:bodyPr>
          <a:lstStyle/>
          <a:p>
            <a:r>
              <a:rPr kumimoji="1" lang="en-US" altLang="ja-JP" sz="2700" dirty="0"/>
              <a:t>NGC 4993    40Mpc</a:t>
            </a:r>
            <a:endParaRPr kumimoji="1" lang="ja-JP" altLang="en-US" sz="2700" dirty="0"/>
          </a:p>
        </p:txBody>
      </p:sp>
      <p:pic>
        <p:nvPicPr>
          <p:cNvPr id="7" name="Neutron Star Merg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845970" y="711727"/>
            <a:ext cx="5630263" cy="4222697"/>
          </a:xfrm>
          <a:prstGeom prst="rect">
            <a:avLst/>
          </a:prstGeom>
        </p:spPr>
      </p:pic>
      <p:pic>
        <p:nvPicPr>
          <p:cNvPr id="8" name="Picture 2" descr="「r-process」の画像検索結果"/>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68590" y="6384653"/>
            <a:ext cx="4785023" cy="206836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10379496" y="5809030"/>
            <a:ext cx="4573688" cy="507831"/>
          </a:xfrm>
          <a:prstGeom prst="rect">
            <a:avLst/>
          </a:prstGeom>
          <a:noFill/>
        </p:spPr>
        <p:txBody>
          <a:bodyPr wrap="none" rtlCol="0">
            <a:spAutoFit/>
          </a:bodyPr>
          <a:lstStyle/>
          <a:p>
            <a:r>
              <a:rPr lang="en-US" altLang="ja-JP" sz="2700" dirty="0"/>
              <a:t>r-process nucleosynthesis</a:t>
            </a:r>
            <a:endParaRPr kumimoji="1" lang="ja-JP" altLang="en-US" sz="2700" dirty="0"/>
          </a:p>
        </p:txBody>
      </p:sp>
      <p:sp>
        <p:nvSpPr>
          <p:cNvPr id="9" name="テキスト ボックス 8"/>
          <p:cNvSpPr txBox="1"/>
          <p:nvPr/>
        </p:nvSpPr>
        <p:spPr>
          <a:xfrm>
            <a:off x="10393898" y="8814548"/>
            <a:ext cx="4783682" cy="507831"/>
          </a:xfrm>
          <a:prstGeom prst="rect">
            <a:avLst/>
          </a:prstGeom>
          <a:noFill/>
        </p:spPr>
        <p:txBody>
          <a:bodyPr wrap="none" rtlCol="0">
            <a:spAutoFit/>
          </a:bodyPr>
          <a:lstStyle/>
          <a:p>
            <a:r>
              <a:rPr lang="en-US" altLang="ja-JP" sz="2700" dirty="0"/>
              <a:t>Unstable nuclei. Heat source.</a:t>
            </a:r>
            <a:endParaRPr kumimoji="1" lang="ja-JP" altLang="en-US" sz="2700" dirty="0"/>
          </a:p>
        </p:txBody>
      </p:sp>
    </p:spTree>
    <p:extLst>
      <p:ext uri="{BB962C8B-B14F-4D97-AF65-F5344CB8AC3E}">
        <p14:creationId xmlns:p14="http://schemas.microsoft.com/office/powerpoint/2010/main" val="137049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r-</a:t>
            </a:r>
            <a:r>
              <a:rPr lang="ja-JP" altLang="en-US" dirty="0" smtClean="0"/>
              <a:t>過程元素</a:t>
            </a:r>
            <a:endParaRPr kumimoji="1" lang="ja-JP" altLang="en-US" dirty="0"/>
          </a:p>
        </p:txBody>
      </p:sp>
      <p:pic>
        <p:nvPicPr>
          <p:cNvPr id="91138" name="Picture 2" descr="https://cfn-live-content-bucket-iop-org.s3.amazonaws.com/journals/0004-637X/852/2/109/revision1/apjaaa0cbf1_hr.jpg?AWSAccessKeyId=AKIAYDKQL6LTV7YY2HIK&amp;Expires=1689058880&amp;Signature=J9bpTsCTIwP4Q%2FznHEGTapzL16c%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726" y="2264262"/>
            <a:ext cx="6830970" cy="517787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4857008" y="7623959"/>
            <a:ext cx="1814920" cy="461665"/>
          </a:xfrm>
          <a:prstGeom prst="rect">
            <a:avLst/>
          </a:prstGeom>
          <a:noFill/>
        </p:spPr>
        <p:txBody>
          <a:bodyPr wrap="none" rtlCol="0">
            <a:spAutoFit/>
          </a:bodyPr>
          <a:lstStyle/>
          <a:p>
            <a:r>
              <a:rPr kumimoji="1" lang="en-US" altLang="ja-JP" sz="2400" dirty="0" smtClean="0"/>
              <a:t>Tanaka+18</a:t>
            </a:r>
            <a:endParaRPr kumimoji="1" lang="ja-JP" altLang="en-US" sz="2400" dirty="0" smtClean="0"/>
          </a:p>
        </p:txBody>
      </p:sp>
      <p:sp>
        <p:nvSpPr>
          <p:cNvPr id="4" name="テキスト ボックス 3"/>
          <p:cNvSpPr txBox="1"/>
          <p:nvPr/>
        </p:nvSpPr>
        <p:spPr>
          <a:xfrm>
            <a:off x="0" y="1412172"/>
            <a:ext cx="8188460" cy="523220"/>
          </a:xfrm>
          <a:prstGeom prst="rect">
            <a:avLst/>
          </a:prstGeom>
          <a:noFill/>
        </p:spPr>
        <p:txBody>
          <a:bodyPr wrap="none" rtlCol="0">
            <a:spAutoFit/>
          </a:bodyPr>
          <a:lstStyle/>
          <a:p>
            <a:r>
              <a:rPr kumimoji="1" lang="ja-JP" altLang="en-US" sz="2800" dirty="0" smtClean="0"/>
              <a:t>中性子が多い（</a:t>
            </a:r>
            <a:r>
              <a:rPr kumimoji="1" lang="en-US" altLang="ja-JP" sz="2800" dirty="0" smtClean="0"/>
              <a:t>Ye</a:t>
            </a:r>
            <a:r>
              <a:rPr kumimoji="1" lang="ja-JP" altLang="en-US" sz="2800" dirty="0" smtClean="0"/>
              <a:t>が小さい）環境で、ランタノイド生成</a:t>
            </a:r>
          </a:p>
        </p:txBody>
      </p:sp>
      <p:pic>
        <p:nvPicPr>
          <p:cNvPr id="5" name="図 4"/>
          <p:cNvPicPr>
            <a:picLocks noChangeAspect="1"/>
          </p:cNvPicPr>
          <p:nvPr/>
        </p:nvPicPr>
        <p:blipFill>
          <a:blip r:embed="rId3"/>
          <a:stretch>
            <a:fillRect/>
          </a:stretch>
        </p:blipFill>
        <p:spPr>
          <a:xfrm>
            <a:off x="11042897" y="3023292"/>
            <a:ext cx="2158017" cy="681526"/>
          </a:xfrm>
          <a:prstGeom prst="rect">
            <a:avLst/>
          </a:prstGeom>
        </p:spPr>
      </p:pic>
      <p:sp>
        <p:nvSpPr>
          <p:cNvPr id="6" name="テキスト ボックス 5"/>
          <p:cNvSpPr txBox="1"/>
          <p:nvPr/>
        </p:nvSpPr>
        <p:spPr>
          <a:xfrm>
            <a:off x="8835241" y="3003466"/>
            <a:ext cx="2207656" cy="584775"/>
          </a:xfrm>
          <a:prstGeom prst="rect">
            <a:avLst/>
          </a:prstGeom>
          <a:noFill/>
        </p:spPr>
        <p:txBody>
          <a:bodyPr wrap="none" rtlCol="0">
            <a:spAutoFit/>
          </a:bodyPr>
          <a:lstStyle/>
          <a:p>
            <a:r>
              <a:rPr kumimoji="1" lang="ja-JP" altLang="en-US" sz="3200" dirty="0" smtClean="0"/>
              <a:t>光学的深さ</a:t>
            </a:r>
          </a:p>
        </p:txBody>
      </p:sp>
      <mc:AlternateContent xmlns:mc="http://schemas.openxmlformats.org/markup-compatibility/2006" xmlns:a14="http://schemas.microsoft.com/office/drawing/2010/main">
        <mc:Choice Requires="a14">
          <p:sp>
            <p:nvSpPr>
              <p:cNvPr id="7" name="テキスト ボックス 6"/>
              <p:cNvSpPr txBox="1"/>
              <p:nvPr/>
            </p:nvSpPr>
            <p:spPr>
              <a:xfrm>
                <a:off x="8930243" y="4726380"/>
                <a:ext cx="8823890" cy="1350178"/>
              </a:xfrm>
              <a:prstGeom prst="rect">
                <a:avLst/>
              </a:prstGeom>
              <a:noFill/>
            </p:spPr>
            <p:txBody>
              <a:bodyPr wrap="none" rtlCol="0">
                <a:spAutoFit/>
              </a:bodyPr>
              <a:lstStyle/>
              <a:p>
                <a:r>
                  <a:rPr kumimoji="1" lang="en-US" altLang="ja-JP" sz="3200" dirty="0" smtClean="0"/>
                  <a:t>Opacity</a:t>
                </a:r>
                <a:r>
                  <a:rPr kumimoji="1" lang="ja-JP" altLang="en-US" sz="3200" dirty="0" smtClean="0"/>
                  <a:t> トムソン散乱の時 </a:t>
                </a:r>
                <a14:m>
                  <m:oMath xmlns:m="http://schemas.openxmlformats.org/officeDocument/2006/math">
                    <m:r>
                      <a:rPr kumimoji="1" lang="en-US" altLang="ja-JP" sz="3200" b="0" i="1" smtClean="0">
                        <a:latin typeface="Cambria Math" panose="02040503050406030204" pitchFamily="18" charset="0"/>
                      </a:rPr>
                      <m:t>𝜅</m:t>
                    </m:r>
                    <m:r>
                      <a:rPr kumimoji="1" lang="en-US" altLang="ja-JP" sz="3200" b="0" i="1" smtClean="0">
                        <a:latin typeface="Cambria Math" panose="02040503050406030204" pitchFamily="18" charset="0"/>
                      </a:rPr>
                      <m:t>=</m:t>
                    </m:r>
                    <m:f>
                      <m:fPr>
                        <m:ctrlPr>
                          <a:rPr kumimoji="1" lang="en-US" altLang="ja-JP" sz="3200" b="0" i="1" smtClean="0">
                            <a:latin typeface="Cambria Math" panose="02040503050406030204" pitchFamily="18" charset="0"/>
                          </a:rPr>
                        </m:ctrlPr>
                      </m:fPr>
                      <m:num>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𝜎</m:t>
                            </m:r>
                          </m:e>
                          <m:sub>
                            <m:r>
                              <m:rPr>
                                <m:sty m:val="p"/>
                              </m:rPr>
                              <a:rPr kumimoji="1" lang="en-US" altLang="ja-JP" sz="3200" b="0" i="0" smtClean="0">
                                <a:latin typeface="Cambria Math" panose="02040503050406030204" pitchFamily="18" charset="0"/>
                              </a:rPr>
                              <m:t>T</m:t>
                            </m:r>
                          </m:sub>
                        </m:sSub>
                      </m:num>
                      <m:den>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2</m:t>
                            </m:r>
                            <m:r>
                              <a:rPr kumimoji="1" lang="en-US" altLang="ja-JP" sz="3200" b="0" i="1" smtClean="0">
                                <a:latin typeface="Cambria Math" panose="02040503050406030204" pitchFamily="18" charset="0"/>
                              </a:rPr>
                              <m:t>𝑚</m:t>
                            </m:r>
                          </m:e>
                          <m:sub>
                            <m:r>
                              <m:rPr>
                                <m:sty m:val="p"/>
                              </m:rPr>
                              <a:rPr kumimoji="1" lang="en-US" altLang="ja-JP" sz="3200" b="0" i="0" smtClean="0">
                                <a:latin typeface="Cambria Math" panose="02040503050406030204" pitchFamily="18" charset="0"/>
                              </a:rPr>
                              <m:t>p</m:t>
                            </m:r>
                          </m:sub>
                        </m:sSub>
                      </m:den>
                    </m:f>
                    <m:r>
                      <a:rPr kumimoji="1" lang="en-US" altLang="ja-JP" sz="3200" b="0" i="1" smtClean="0">
                        <a:latin typeface="Cambria Math" panose="02040503050406030204" pitchFamily="18" charset="0"/>
                      </a:rPr>
                      <m:t>≃0.2 </m:t>
                    </m:r>
                    <m:r>
                      <m:rPr>
                        <m:sty m:val="p"/>
                      </m:rPr>
                      <a:rPr kumimoji="1" lang="en-US" altLang="ja-JP" sz="3200" b="0" i="0" smtClean="0">
                        <a:latin typeface="Cambria Math" panose="02040503050406030204" pitchFamily="18" charset="0"/>
                      </a:rPr>
                      <m:t>c</m:t>
                    </m:r>
                    <m:sSup>
                      <m:sSupPr>
                        <m:ctrlPr>
                          <a:rPr kumimoji="1" lang="en-US" altLang="ja-JP" sz="3200" b="0" i="1" smtClean="0">
                            <a:latin typeface="Cambria Math" panose="02040503050406030204" pitchFamily="18" charset="0"/>
                          </a:rPr>
                        </m:ctrlPr>
                      </m:sSupPr>
                      <m:e>
                        <m:r>
                          <m:rPr>
                            <m:sty m:val="p"/>
                          </m:rPr>
                          <a:rPr kumimoji="1" lang="en-US" altLang="ja-JP" sz="3200" b="0" i="0" smtClean="0">
                            <a:latin typeface="Cambria Math" panose="02040503050406030204" pitchFamily="18" charset="0"/>
                          </a:rPr>
                          <m:t>m</m:t>
                        </m:r>
                      </m:e>
                      <m:sup>
                        <m:r>
                          <a:rPr kumimoji="1" lang="en-US" altLang="ja-JP" sz="3200" b="0" i="0" smtClean="0">
                            <a:latin typeface="Cambria Math" panose="02040503050406030204" pitchFamily="18" charset="0"/>
                          </a:rPr>
                          <m:t>2</m:t>
                        </m:r>
                      </m:sup>
                    </m:sSup>
                    <m:sSup>
                      <m:sSupPr>
                        <m:ctrlPr>
                          <a:rPr kumimoji="1" lang="en-US" altLang="ja-JP" sz="3200" b="0" i="1" smtClean="0">
                            <a:latin typeface="Cambria Math" panose="02040503050406030204" pitchFamily="18" charset="0"/>
                          </a:rPr>
                        </m:ctrlPr>
                      </m:sSupPr>
                      <m:e>
                        <m:r>
                          <m:rPr>
                            <m:sty m:val="p"/>
                          </m:rPr>
                          <a:rPr kumimoji="1" lang="en-US" altLang="ja-JP" sz="3200" b="0" i="0" smtClean="0">
                            <a:latin typeface="Cambria Math" panose="02040503050406030204" pitchFamily="18" charset="0"/>
                          </a:rPr>
                          <m:t>g</m:t>
                        </m:r>
                      </m:e>
                      <m:sup>
                        <m:r>
                          <a:rPr kumimoji="1" lang="en-US" altLang="ja-JP" sz="3200" b="0" i="0" smtClean="0">
                            <a:latin typeface="Cambria Math" panose="02040503050406030204" pitchFamily="18" charset="0"/>
                          </a:rPr>
                          <m:t>−1</m:t>
                        </m:r>
                      </m:sup>
                    </m:sSup>
                  </m:oMath>
                </a14:m>
                <a:endParaRPr kumimoji="1" lang="en-US" altLang="ja-JP" sz="3200" dirty="0" smtClean="0"/>
              </a:p>
              <a:p>
                <a:r>
                  <a:rPr kumimoji="1" lang="ja-JP" altLang="en-US" sz="3200" dirty="0"/>
                  <a:t>ランタノイド</a:t>
                </a:r>
                <a:r>
                  <a:rPr kumimoji="1" lang="ja-JP" altLang="en-US" sz="3200" dirty="0" smtClean="0"/>
                  <a:t>があると、</a:t>
                </a:r>
                <a14:m>
                  <m:oMath xmlns:m="http://schemas.openxmlformats.org/officeDocument/2006/math">
                    <m:r>
                      <a:rPr kumimoji="1" lang="en-US" altLang="ja-JP" sz="3200" i="1">
                        <a:latin typeface="Cambria Math" panose="02040503050406030204" pitchFamily="18" charset="0"/>
                      </a:rPr>
                      <m:t>𝜅</m:t>
                    </m:r>
                    <m:r>
                      <a:rPr kumimoji="1" lang="en-US" altLang="ja-JP" sz="3200" b="0" i="1" smtClean="0">
                        <a:latin typeface="Cambria Math" panose="02040503050406030204" pitchFamily="18" charset="0"/>
                      </a:rPr>
                      <m:t>∼10</m:t>
                    </m:r>
                    <m:r>
                      <a:rPr kumimoji="1" lang="en-US" altLang="ja-JP" sz="3200" i="1">
                        <a:latin typeface="Cambria Math" panose="02040503050406030204" pitchFamily="18" charset="0"/>
                      </a:rPr>
                      <m:t> </m:t>
                    </m:r>
                    <m:r>
                      <m:rPr>
                        <m:sty m:val="p"/>
                      </m:rPr>
                      <a:rPr kumimoji="1" lang="en-US" altLang="ja-JP" sz="3200">
                        <a:latin typeface="Cambria Math" panose="02040503050406030204" pitchFamily="18" charset="0"/>
                      </a:rPr>
                      <m:t>c</m:t>
                    </m:r>
                    <m:sSup>
                      <m:sSupPr>
                        <m:ctrlPr>
                          <a:rPr kumimoji="1" lang="en-US" altLang="ja-JP" sz="3200" i="1">
                            <a:latin typeface="Cambria Math" panose="02040503050406030204" pitchFamily="18" charset="0"/>
                          </a:rPr>
                        </m:ctrlPr>
                      </m:sSupPr>
                      <m:e>
                        <m:r>
                          <m:rPr>
                            <m:sty m:val="p"/>
                          </m:rPr>
                          <a:rPr kumimoji="1" lang="en-US" altLang="ja-JP" sz="3200">
                            <a:latin typeface="Cambria Math" panose="02040503050406030204" pitchFamily="18" charset="0"/>
                          </a:rPr>
                          <m:t>m</m:t>
                        </m:r>
                      </m:e>
                      <m:sup>
                        <m:r>
                          <a:rPr kumimoji="1" lang="en-US" altLang="ja-JP" sz="3200">
                            <a:latin typeface="Cambria Math" panose="02040503050406030204" pitchFamily="18" charset="0"/>
                          </a:rPr>
                          <m:t>2</m:t>
                        </m:r>
                      </m:sup>
                    </m:sSup>
                    <m:sSup>
                      <m:sSupPr>
                        <m:ctrlPr>
                          <a:rPr kumimoji="1" lang="en-US" altLang="ja-JP" sz="3200" i="1">
                            <a:latin typeface="Cambria Math" panose="02040503050406030204" pitchFamily="18" charset="0"/>
                          </a:rPr>
                        </m:ctrlPr>
                      </m:sSupPr>
                      <m:e>
                        <m:r>
                          <m:rPr>
                            <m:sty m:val="p"/>
                          </m:rPr>
                          <a:rPr kumimoji="1" lang="en-US" altLang="ja-JP" sz="3200">
                            <a:latin typeface="Cambria Math" panose="02040503050406030204" pitchFamily="18" charset="0"/>
                          </a:rPr>
                          <m:t>g</m:t>
                        </m:r>
                      </m:e>
                      <m:sup>
                        <m:r>
                          <a:rPr kumimoji="1" lang="en-US" altLang="ja-JP" sz="3200">
                            <a:latin typeface="Cambria Math" panose="02040503050406030204" pitchFamily="18" charset="0"/>
                          </a:rPr>
                          <m:t>−1</m:t>
                        </m:r>
                      </m:sup>
                    </m:sSup>
                  </m:oMath>
                </a14:m>
                <a:endParaRPr kumimoji="1" lang="ja-JP" altLang="en-US" sz="3200" dirty="0" smtClean="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8930243" y="4726380"/>
                <a:ext cx="8823890" cy="1350178"/>
              </a:xfrm>
              <a:prstGeom prst="rect">
                <a:avLst/>
              </a:prstGeom>
              <a:blipFill rotWithShape="0">
                <a:blip r:embed="rId4"/>
                <a:stretch>
                  <a:fillRect l="-1797" t="-4054" b="-12162"/>
                </a:stretch>
              </a:blipFill>
            </p:spPr>
            <p:txBody>
              <a:bodyPr/>
              <a:lstStyle/>
              <a:p>
                <a:r>
                  <a:rPr lang="ja-JP" altLang="en-US">
                    <a:noFill/>
                  </a:rPr>
                  <a:t> </a:t>
                </a:r>
              </a:p>
            </p:txBody>
          </p:sp>
        </mc:Fallback>
      </mc:AlternateContent>
      <p:pic>
        <p:nvPicPr>
          <p:cNvPr id="8" name="図 7"/>
          <p:cNvPicPr>
            <a:picLocks noChangeAspect="1"/>
          </p:cNvPicPr>
          <p:nvPr/>
        </p:nvPicPr>
        <p:blipFill>
          <a:blip r:embed="rId5"/>
          <a:stretch>
            <a:fillRect/>
          </a:stretch>
        </p:blipFill>
        <p:spPr>
          <a:xfrm>
            <a:off x="10036947" y="3936937"/>
            <a:ext cx="2607975" cy="437400"/>
          </a:xfrm>
          <a:prstGeom prst="rect">
            <a:avLst/>
          </a:prstGeom>
        </p:spPr>
      </p:pic>
      <p:sp>
        <p:nvSpPr>
          <p:cNvPr id="9" name="テキスト ボックス 8"/>
          <p:cNvSpPr txBox="1"/>
          <p:nvPr/>
        </p:nvSpPr>
        <p:spPr>
          <a:xfrm>
            <a:off x="12698622" y="3868951"/>
            <a:ext cx="1662635" cy="584775"/>
          </a:xfrm>
          <a:prstGeom prst="rect">
            <a:avLst/>
          </a:prstGeom>
          <a:noFill/>
        </p:spPr>
        <p:txBody>
          <a:bodyPr wrap="none" rtlCol="0">
            <a:spAutoFit/>
          </a:bodyPr>
          <a:lstStyle/>
          <a:p>
            <a:r>
              <a:rPr kumimoji="1" lang="ja-JP" altLang="en-US" sz="3200" dirty="0" smtClean="0"/>
              <a:t>暗くなる</a:t>
            </a:r>
          </a:p>
        </p:txBody>
      </p:sp>
      <p:sp>
        <p:nvSpPr>
          <p:cNvPr id="10" name="テキスト ボックス 9"/>
          <p:cNvSpPr txBox="1"/>
          <p:nvPr/>
        </p:nvSpPr>
        <p:spPr>
          <a:xfrm>
            <a:off x="8835241" y="1277006"/>
            <a:ext cx="8449749" cy="584775"/>
          </a:xfrm>
          <a:prstGeom prst="rect">
            <a:avLst/>
          </a:prstGeom>
          <a:noFill/>
        </p:spPr>
        <p:txBody>
          <a:bodyPr wrap="none" rtlCol="0">
            <a:spAutoFit/>
          </a:bodyPr>
          <a:lstStyle/>
          <a:p>
            <a:r>
              <a:rPr kumimoji="1" lang="ja-JP" altLang="en-US" sz="3200" dirty="0" smtClean="0"/>
              <a:t>多種多様な不安定重元素によるエネルギー注入</a:t>
            </a:r>
            <a:endParaRPr kumimoji="1" lang="en-US" altLang="ja-JP" sz="3200" dirty="0" smtClean="0"/>
          </a:p>
        </p:txBody>
      </p:sp>
      <p:pic>
        <p:nvPicPr>
          <p:cNvPr id="11" name="図 10"/>
          <p:cNvPicPr>
            <a:picLocks noChangeAspect="1"/>
          </p:cNvPicPr>
          <p:nvPr/>
        </p:nvPicPr>
        <p:blipFill>
          <a:blip r:embed="rId6"/>
          <a:stretch>
            <a:fillRect/>
          </a:stretch>
        </p:blipFill>
        <p:spPr>
          <a:xfrm>
            <a:off x="11194309" y="2093900"/>
            <a:ext cx="4865625" cy="544320"/>
          </a:xfrm>
          <a:prstGeom prst="rect">
            <a:avLst/>
          </a:prstGeom>
        </p:spPr>
      </p:pic>
      <p:pic>
        <p:nvPicPr>
          <p:cNvPr id="91140" name="Picture 4" descr="https://cfn-live-content-bucket-iop-org.s3.amazonaws.com/journals/0004-637X/852/2/109/revision1/apjaaa0cbf3_hr.jpg?AWSAccessKeyId=AKIAYDKQL6LTV7YY2HIK&amp;Expires=1689058880&amp;Signature=ss7LxF6ClVd%2BD7E2rr8%2FqBiWzdY%3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86064" y="6711172"/>
            <a:ext cx="8465252" cy="290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81739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Heavy nuclei produced in binary merger</a:t>
            </a:r>
            <a:endParaRPr kumimoji="1" lang="ja-JP" altLang="en-US" dirty="0"/>
          </a:p>
        </p:txBody>
      </p:sp>
      <p:pic>
        <p:nvPicPr>
          <p:cNvPr id="2052" name="Picture 4" descr="「エジプト 金」の画像検索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3297" y="4230468"/>
            <a:ext cx="2238568" cy="22385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金閣寺」の画像検索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2199" y="4177561"/>
            <a:ext cx="3203621" cy="2402715"/>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2447954" y="4217607"/>
            <a:ext cx="808235" cy="475964"/>
          </a:xfrm>
          <a:prstGeom prst="rect">
            <a:avLst/>
          </a:prstGeom>
          <a:noFill/>
        </p:spPr>
        <p:txBody>
          <a:bodyPr wrap="none" rtlCol="0">
            <a:spAutoFit/>
          </a:bodyPr>
          <a:lstStyle/>
          <a:p>
            <a:r>
              <a:rPr lang="en-US" altLang="ja-JP" sz="2493" dirty="0"/>
              <a:t>Gold</a:t>
            </a:r>
            <a:endParaRPr lang="ja-JP" altLang="en-US" sz="2493" dirty="0"/>
          </a:p>
        </p:txBody>
      </p:sp>
      <p:pic>
        <p:nvPicPr>
          <p:cNvPr id="2056" name="Picture 8" descr="「原子力発電所」の画像検索結果"/>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4453" y="7183319"/>
            <a:ext cx="3386963" cy="225596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広島 原爆」の画像検索結果"/>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1417" y="7236154"/>
            <a:ext cx="2644813" cy="2150292"/>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3745576" y="6749109"/>
            <a:ext cx="898003" cy="475964"/>
          </a:xfrm>
          <a:prstGeom prst="rect">
            <a:avLst/>
          </a:prstGeom>
          <a:noFill/>
        </p:spPr>
        <p:txBody>
          <a:bodyPr wrap="none" rtlCol="0">
            <a:spAutoFit/>
          </a:bodyPr>
          <a:lstStyle/>
          <a:p>
            <a:r>
              <a:rPr lang="en-US" altLang="ja-JP" sz="2493" dirty="0" err="1"/>
              <a:t>Uran</a:t>
            </a:r>
            <a:endParaRPr lang="ja-JP" altLang="en-US" sz="2493" dirty="0"/>
          </a:p>
        </p:txBody>
      </p:sp>
      <p:pic>
        <p:nvPicPr>
          <p:cNvPr id="16" name="Picture 4" descr="「甲状腺」の画像検索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54366" y="2152066"/>
            <a:ext cx="3821283" cy="3397934"/>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9714114" y="1640763"/>
            <a:ext cx="1064715" cy="475964"/>
          </a:xfrm>
          <a:prstGeom prst="rect">
            <a:avLst/>
          </a:prstGeom>
          <a:noFill/>
        </p:spPr>
        <p:txBody>
          <a:bodyPr wrap="none" rtlCol="0">
            <a:spAutoFit/>
          </a:bodyPr>
          <a:lstStyle/>
          <a:p>
            <a:r>
              <a:rPr lang="en-US" altLang="ja-JP" sz="2493" dirty="0"/>
              <a:t>Iodine</a:t>
            </a:r>
            <a:endParaRPr lang="ja-JP" altLang="en-US" sz="2493" dirty="0"/>
          </a:p>
        </p:txBody>
      </p:sp>
      <p:sp>
        <p:nvSpPr>
          <p:cNvPr id="19" name="テキスト ボックス 18"/>
          <p:cNvSpPr txBox="1"/>
          <p:nvPr/>
        </p:nvSpPr>
        <p:spPr>
          <a:xfrm>
            <a:off x="13031834" y="5627647"/>
            <a:ext cx="2746265" cy="475964"/>
          </a:xfrm>
          <a:prstGeom prst="rect">
            <a:avLst/>
          </a:prstGeom>
          <a:noFill/>
        </p:spPr>
        <p:txBody>
          <a:bodyPr wrap="none" rtlCol="0">
            <a:spAutoFit/>
          </a:bodyPr>
          <a:lstStyle/>
          <a:p>
            <a:r>
              <a:rPr lang="en-US" altLang="ja-JP" sz="2493" dirty="0"/>
              <a:t>Thyroid hormone</a:t>
            </a:r>
            <a:endParaRPr lang="ja-JP" altLang="en-US" sz="2493" dirty="0"/>
          </a:p>
        </p:txBody>
      </p:sp>
      <p:pic>
        <p:nvPicPr>
          <p:cNvPr id="20" name="Picture 6" descr="「r-process」の画像検索結果"/>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86158" y="6261135"/>
            <a:ext cx="6593213" cy="3296607"/>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p:cNvPicPr>
            <a:picLocks noChangeAspect="1"/>
          </p:cNvPicPr>
          <p:nvPr/>
        </p:nvPicPr>
        <p:blipFill>
          <a:blip r:embed="rId9"/>
          <a:stretch>
            <a:fillRect/>
          </a:stretch>
        </p:blipFill>
        <p:spPr>
          <a:xfrm>
            <a:off x="3362097" y="1631013"/>
            <a:ext cx="4984721" cy="2493713"/>
          </a:xfrm>
          <a:prstGeom prst="rect">
            <a:avLst/>
          </a:prstGeom>
        </p:spPr>
      </p:pic>
    </p:spTree>
    <p:extLst>
      <p:ext uri="{BB962C8B-B14F-4D97-AF65-F5344CB8AC3E}">
        <p14:creationId xmlns:p14="http://schemas.microsoft.com/office/powerpoint/2010/main" val="177882430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455785" y="3644881"/>
            <a:ext cx="15300297" cy="3231334"/>
          </a:xfrm>
          <a:prstGeom prst="rect">
            <a:avLst/>
          </a:prstGeom>
          <a:noFill/>
        </p:spPr>
        <p:txBody>
          <a:bodyPr wrap="square" rtlCol="0">
            <a:spAutoFit/>
          </a:bodyPr>
          <a:lstStyle/>
          <a:p>
            <a:pPr algn="ctr"/>
            <a:r>
              <a:rPr lang="ja-JP" altLang="en-US" sz="13198" dirty="0" smtClean="0"/>
              <a:t>ブラックホール連星</a:t>
            </a:r>
            <a:endParaRPr lang="en-US" altLang="ja-JP" sz="13198" dirty="0" smtClean="0"/>
          </a:p>
          <a:p>
            <a:pPr algn="ctr"/>
            <a:r>
              <a:rPr lang="ja-JP" altLang="en-US" sz="7200" dirty="0" smtClean="0"/>
              <a:t>降着円盤</a:t>
            </a:r>
            <a:endParaRPr lang="en-US" altLang="ja-JP" sz="7200" dirty="0"/>
          </a:p>
        </p:txBody>
      </p:sp>
    </p:spTree>
    <p:extLst>
      <p:ext uri="{BB962C8B-B14F-4D97-AF65-F5344CB8AC3E}">
        <p14:creationId xmlns:p14="http://schemas.microsoft.com/office/powerpoint/2010/main" val="173912442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490" name="Rectangle 2"/>
          <p:cNvSpPr>
            <a:spLocks noGrp="1" noChangeArrowheads="1"/>
          </p:cNvSpPr>
          <p:nvPr>
            <p:ph type="title"/>
          </p:nvPr>
        </p:nvSpPr>
        <p:spPr/>
        <p:txBody>
          <a:bodyPr/>
          <a:lstStyle/>
          <a:p>
            <a:r>
              <a:rPr lang="en-US" altLang="ja-JP" dirty="0" smtClean="0"/>
              <a:t>X</a:t>
            </a:r>
            <a:r>
              <a:rPr lang="ja-JP" altLang="en-US" dirty="0" smtClean="0"/>
              <a:t>線連星</a:t>
            </a:r>
            <a:endParaRPr lang="en-US" altLang="ja-JP" dirty="0"/>
          </a:p>
        </p:txBody>
      </p:sp>
      <p:pic>
        <p:nvPicPr>
          <p:cNvPr id="1215493" name="Picture 5" descr="X-ray_Bin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5638" y="2118986"/>
            <a:ext cx="6328386" cy="6328386"/>
          </a:xfrm>
          <a:prstGeom prst="rect">
            <a:avLst/>
          </a:prstGeom>
          <a:noFill/>
          <a:extLst>
            <a:ext uri="{909E8E84-426E-40DD-AFC4-6F175D3DCCD1}">
              <a14:hiddenFill xmlns:a14="http://schemas.microsoft.com/office/drawing/2010/main">
                <a:solidFill>
                  <a:srgbClr val="FFFFFF"/>
                </a:solidFill>
              </a14:hiddenFill>
            </a:ext>
          </a:extLst>
        </p:spPr>
      </p:pic>
      <p:pic>
        <p:nvPicPr>
          <p:cNvPr id="1215495" name="Picture 7" descr="20091126_maxi_2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6880" y="5592694"/>
            <a:ext cx="8185474" cy="3742747"/>
          </a:xfrm>
          <a:prstGeom prst="rect">
            <a:avLst/>
          </a:prstGeom>
          <a:noFill/>
          <a:extLst>
            <a:ext uri="{909E8E84-426E-40DD-AFC4-6F175D3DCCD1}">
              <a14:hiddenFill xmlns:a14="http://schemas.microsoft.com/office/drawing/2010/main">
                <a:solidFill>
                  <a:srgbClr val="FFFFFF"/>
                </a:solidFill>
              </a14:hiddenFill>
            </a:ext>
          </a:extLst>
        </p:spPr>
      </p:pic>
      <p:sp>
        <p:nvSpPr>
          <p:cNvPr id="1215496" name="Text Box 8"/>
          <p:cNvSpPr txBox="1">
            <a:spLocks noChangeArrowheads="1"/>
          </p:cNvSpPr>
          <p:nvPr/>
        </p:nvSpPr>
        <p:spPr bwMode="auto">
          <a:xfrm>
            <a:off x="13541491" y="9361631"/>
            <a:ext cx="100059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700"/>
              <a:t>MAXI</a:t>
            </a:r>
          </a:p>
        </p:txBody>
      </p:sp>
      <p:pic>
        <p:nvPicPr>
          <p:cNvPr id="1215498" name="Picture 10" descr="INTEGRAL_SPI_All_Sky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2586" y="1361865"/>
            <a:ext cx="7899768" cy="4223686"/>
          </a:xfrm>
          <a:prstGeom prst="rect">
            <a:avLst/>
          </a:prstGeom>
          <a:noFill/>
          <a:extLst>
            <a:ext uri="{909E8E84-426E-40DD-AFC4-6F175D3DCCD1}">
              <a14:hiddenFill xmlns:a14="http://schemas.microsoft.com/office/drawing/2010/main">
                <a:solidFill>
                  <a:srgbClr val="FFFFFF"/>
                </a:solidFill>
              </a14:hiddenFill>
            </a:ext>
          </a:extLst>
        </p:spPr>
      </p:pic>
      <p:sp>
        <p:nvSpPr>
          <p:cNvPr id="1215499" name="Text Box 11"/>
          <p:cNvSpPr txBox="1">
            <a:spLocks noChangeArrowheads="1"/>
          </p:cNvSpPr>
          <p:nvPr/>
        </p:nvSpPr>
        <p:spPr bwMode="auto">
          <a:xfrm>
            <a:off x="11412982" y="4602247"/>
            <a:ext cx="335059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700">
                <a:solidFill>
                  <a:schemeClr val="bg1"/>
                </a:solidFill>
              </a:rPr>
              <a:t>Hard-X (INTEGRAL)</a:t>
            </a:r>
          </a:p>
        </p:txBody>
      </p:sp>
      <p:sp>
        <p:nvSpPr>
          <p:cNvPr id="1215500" name="Text Box 12"/>
          <p:cNvSpPr txBox="1">
            <a:spLocks noChangeArrowheads="1"/>
          </p:cNvSpPr>
          <p:nvPr/>
        </p:nvSpPr>
        <p:spPr bwMode="auto">
          <a:xfrm>
            <a:off x="6736929" y="9254491"/>
            <a:ext cx="534152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700"/>
              <a:t>Cyg, GRS1915, J1752, 4U2206,</a:t>
            </a:r>
          </a:p>
          <a:p>
            <a:r>
              <a:rPr lang="en-US" altLang="ja-JP" sz="2700"/>
              <a:t>Sco, A0535</a:t>
            </a:r>
          </a:p>
        </p:txBody>
      </p:sp>
    </p:spTree>
    <p:extLst>
      <p:ext uri="{BB962C8B-B14F-4D97-AF65-F5344CB8AC3E}">
        <p14:creationId xmlns:p14="http://schemas.microsoft.com/office/powerpoint/2010/main" val="206798764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円盤の内縁：</a:t>
            </a:r>
            <a:r>
              <a:rPr kumimoji="1" lang="en-US" altLang="ja-JP" dirty="0" smtClean="0"/>
              <a:t>Inner-most </a:t>
            </a:r>
            <a:r>
              <a:rPr lang="en-US" altLang="ja-JP" dirty="0"/>
              <a:t>S</a:t>
            </a:r>
            <a:r>
              <a:rPr kumimoji="1" lang="en-US" altLang="ja-JP" dirty="0"/>
              <a:t>table </a:t>
            </a:r>
            <a:r>
              <a:rPr lang="en-US" altLang="ja-JP" dirty="0"/>
              <a:t>C</a:t>
            </a:r>
            <a:r>
              <a:rPr kumimoji="1" lang="en-US" altLang="ja-JP" dirty="0"/>
              <a:t>ircular </a:t>
            </a:r>
            <a:r>
              <a:rPr lang="en-US" altLang="ja-JP" dirty="0"/>
              <a:t>O</a:t>
            </a:r>
            <a:r>
              <a:rPr kumimoji="1" lang="en-US" altLang="ja-JP" dirty="0"/>
              <a:t>rbit (ISCO)</a:t>
            </a:r>
            <a:endParaRPr kumimoji="1" lang="ja-JP" altLang="en-US" dirty="0"/>
          </a:p>
        </p:txBody>
      </p:sp>
      <p:pic>
        <p:nvPicPr>
          <p:cNvPr id="10242" name="Picture 2" descr="ãISCO orbit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2030" y="2589068"/>
            <a:ext cx="5561760" cy="3888222"/>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2448290" y="2136334"/>
            <a:ext cx="4198585" cy="415498"/>
          </a:xfrm>
          <a:prstGeom prst="rect">
            <a:avLst/>
          </a:prstGeom>
          <a:noFill/>
        </p:spPr>
        <p:txBody>
          <a:bodyPr wrap="none" rtlCol="0">
            <a:spAutoFit/>
          </a:bodyPr>
          <a:lstStyle/>
          <a:p>
            <a:r>
              <a:rPr kumimoji="1" lang="en-US" altLang="ja-JP" sz="2100" dirty="0"/>
              <a:t>Effective Potential (Newtonian)</a:t>
            </a:r>
            <a:endParaRPr kumimoji="1" lang="ja-JP" altLang="en-US" sz="2100" dirty="0"/>
          </a:p>
        </p:txBody>
      </p:sp>
      <p:cxnSp>
        <p:nvCxnSpPr>
          <p:cNvPr id="6" name="直線矢印コネクタ 5"/>
          <p:cNvCxnSpPr/>
          <p:nvPr/>
        </p:nvCxnSpPr>
        <p:spPr bwMode="auto">
          <a:xfrm flipH="1">
            <a:off x="11931581" y="3974960"/>
            <a:ext cx="377984" cy="90964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テキスト ボックス 6"/>
          <p:cNvSpPr txBox="1"/>
          <p:nvPr/>
        </p:nvSpPr>
        <p:spPr>
          <a:xfrm>
            <a:off x="10473644" y="3396539"/>
            <a:ext cx="5434501" cy="415498"/>
          </a:xfrm>
          <a:prstGeom prst="rect">
            <a:avLst/>
          </a:prstGeom>
          <a:noFill/>
        </p:spPr>
        <p:txBody>
          <a:bodyPr wrap="none" rtlCol="0">
            <a:spAutoFit/>
          </a:bodyPr>
          <a:lstStyle/>
          <a:p>
            <a:r>
              <a:rPr kumimoji="1" lang="en-US" altLang="ja-JP" sz="2100" dirty="0"/>
              <a:t>Decreasing angular momentum of particle</a:t>
            </a:r>
            <a:endParaRPr kumimoji="1" lang="ja-JP" altLang="en-US" sz="2100" dirty="0"/>
          </a:p>
        </p:txBody>
      </p:sp>
      <p:pic>
        <p:nvPicPr>
          <p:cNvPr id="10244" name="Picture 4" descr="http://inspirehep.net/record/1458947/files/U-New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764" y="3687571"/>
            <a:ext cx="5052503" cy="3741585"/>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8226040" y="2162082"/>
            <a:ext cx="3207929" cy="415498"/>
          </a:xfrm>
          <a:prstGeom prst="rect">
            <a:avLst/>
          </a:prstGeom>
          <a:noFill/>
        </p:spPr>
        <p:txBody>
          <a:bodyPr wrap="none" rtlCol="0">
            <a:spAutoFit/>
          </a:bodyPr>
          <a:lstStyle/>
          <a:p>
            <a:r>
              <a:rPr kumimoji="1" lang="en-US" altLang="ja-JP" sz="2100" dirty="0"/>
              <a:t>Effective Potential (GR)</a:t>
            </a:r>
            <a:endParaRPr kumimoji="1" lang="ja-JP" altLang="en-US" sz="2100" dirty="0"/>
          </a:p>
        </p:txBody>
      </p:sp>
      <p:cxnSp>
        <p:nvCxnSpPr>
          <p:cNvPr id="11" name="直線矢印コネクタ 10"/>
          <p:cNvCxnSpPr/>
          <p:nvPr/>
        </p:nvCxnSpPr>
        <p:spPr bwMode="auto">
          <a:xfrm flipH="1">
            <a:off x="5027014" y="5272036"/>
            <a:ext cx="377984" cy="90964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8" name="テキスト ボックス 7"/>
              <p:cNvSpPr txBox="1"/>
              <p:nvPr/>
            </p:nvSpPr>
            <p:spPr>
              <a:xfrm>
                <a:off x="8442030" y="6904276"/>
                <a:ext cx="5762923" cy="845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ja-JP" sz="2700" i="1">
                              <a:latin typeface="Cambria Math" panose="02040503050406030204" pitchFamily="18" charset="0"/>
                            </a:rPr>
                          </m:ctrlPr>
                        </m:sSubSupPr>
                        <m:e>
                          <m:r>
                            <a:rPr kumimoji="1" lang="en-US" altLang="ja-JP" sz="2700" i="1">
                              <a:latin typeface="Cambria Math" panose="02040503050406030204" pitchFamily="18" charset="0"/>
                            </a:rPr>
                            <m:t>𝑟</m:t>
                          </m:r>
                        </m:e>
                        <m:sub>
                          <m:r>
                            <m:rPr>
                              <m:sty m:val="p"/>
                            </m:rPr>
                            <a:rPr kumimoji="1" lang="en-US" altLang="ja-JP" sz="2700">
                              <a:latin typeface="Cambria Math" panose="02040503050406030204" pitchFamily="18" charset="0"/>
                            </a:rPr>
                            <m:t>in</m:t>
                          </m:r>
                        </m:sub>
                        <m:sup>
                          <m:r>
                            <a:rPr kumimoji="1" lang="en-US" altLang="ja-JP" sz="2700" i="1">
                              <a:latin typeface="Cambria Math" panose="02040503050406030204" pitchFamily="18" charset="0"/>
                            </a:rPr>
                            <m:t>2</m:t>
                          </m:r>
                        </m:sup>
                      </m:sSubSup>
                      <m:r>
                        <a:rPr kumimoji="1" lang="en-US" altLang="ja-JP" sz="2700" i="1">
                          <a:latin typeface="Cambria Math" panose="02040503050406030204" pitchFamily="18" charset="0"/>
                        </a:rPr>
                        <m:t>−3</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𝑟</m:t>
                          </m:r>
                        </m:e>
                        <m:sub>
                          <m:r>
                            <m:rPr>
                              <m:sty m:val="p"/>
                            </m:rPr>
                            <a:rPr kumimoji="1" lang="en-US" altLang="ja-JP" sz="2700">
                              <a:latin typeface="Cambria Math" panose="02040503050406030204" pitchFamily="18" charset="0"/>
                            </a:rPr>
                            <m:t>g</m:t>
                          </m:r>
                        </m:sub>
                      </m:sSub>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𝑟</m:t>
                          </m:r>
                        </m:e>
                        <m:sub>
                          <m:r>
                            <m:rPr>
                              <m:sty m:val="p"/>
                            </m:rPr>
                            <a:rPr kumimoji="1" lang="en-US" altLang="ja-JP" sz="2700">
                              <a:latin typeface="Cambria Math" panose="02040503050406030204" pitchFamily="18" charset="0"/>
                            </a:rPr>
                            <m:t>in</m:t>
                          </m:r>
                        </m:sub>
                      </m:sSub>
                      <m:r>
                        <a:rPr kumimoji="1" lang="en-US" altLang="ja-JP" sz="2700" i="1">
                          <a:latin typeface="Cambria Math" panose="02040503050406030204" pitchFamily="18" charset="0"/>
                        </a:rPr>
                        <m:t>∓4</m:t>
                      </m:r>
                      <m:r>
                        <a:rPr kumimoji="1" lang="en-US" altLang="ja-JP" sz="2700" i="1">
                          <a:latin typeface="Cambria Math" panose="02040503050406030204" pitchFamily="18" charset="0"/>
                        </a:rPr>
                        <m:t>𝑎</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𝑟</m:t>
                          </m:r>
                        </m:e>
                        <m:sub>
                          <m:r>
                            <m:rPr>
                              <m:sty m:val="p"/>
                            </m:rPr>
                            <a:rPr kumimoji="1" lang="en-US" altLang="ja-JP" sz="2700">
                              <a:latin typeface="Cambria Math" panose="02040503050406030204" pitchFamily="18" charset="0"/>
                            </a:rPr>
                            <m:t>g</m:t>
                          </m:r>
                        </m:sub>
                      </m:sSub>
                      <m:rad>
                        <m:radPr>
                          <m:degHide m:val="on"/>
                          <m:ctrlPr>
                            <a:rPr kumimoji="1" lang="en-US" altLang="ja-JP" sz="2700" i="1">
                              <a:latin typeface="Cambria Math" panose="02040503050406030204" pitchFamily="18" charset="0"/>
                            </a:rPr>
                          </m:ctrlPr>
                        </m:radPr>
                        <m:deg/>
                        <m:e>
                          <m:f>
                            <m:fPr>
                              <m:ctrlPr>
                                <a:rPr kumimoji="1" lang="en-US" altLang="ja-JP" sz="2700" i="1">
                                  <a:latin typeface="Cambria Math" panose="02040503050406030204" pitchFamily="18" charset="0"/>
                                </a:rPr>
                              </m:ctrlPr>
                            </m:fPr>
                            <m:num>
                              <m:sSub>
                                <m:sSubPr>
                                  <m:ctrlPr>
                                    <a:rPr kumimoji="1" lang="en-US" altLang="ja-JP" sz="2700" i="1">
                                      <a:latin typeface="Cambria Math" panose="02040503050406030204" pitchFamily="18" charset="0"/>
                                    </a:rPr>
                                  </m:ctrlPr>
                                </m:sSubPr>
                                <m:e>
                                  <m:r>
                                    <m:rPr>
                                      <m:sty m:val="p"/>
                                    </m:rPr>
                                    <a:rPr kumimoji="1" lang="en-US" altLang="ja-JP" sz="2700">
                                      <a:latin typeface="Cambria Math" panose="02040503050406030204" pitchFamily="18" charset="0"/>
                                    </a:rPr>
                                    <m:t>r</m:t>
                                  </m:r>
                                </m:e>
                                <m:sub>
                                  <m:r>
                                    <m:rPr>
                                      <m:sty m:val="p"/>
                                    </m:rPr>
                                    <a:rPr kumimoji="1" lang="en-US" altLang="ja-JP" sz="2700">
                                      <a:latin typeface="Cambria Math" panose="02040503050406030204" pitchFamily="18" charset="0"/>
                                    </a:rPr>
                                    <m:t>g</m:t>
                                  </m:r>
                                </m:sub>
                              </m:sSub>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𝑟</m:t>
                                  </m:r>
                                </m:e>
                                <m:sub>
                                  <m:r>
                                    <m:rPr>
                                      <m:sty m:val="p"/>
                                    </m:rPr>
                                    <a:rPr kumimoji="1" lang="en-US" altLang="ja-JP" sz="2700">
                                      <a:latin typeface="Cambria Math" panose="02040503050406030204" pitchFamily="18" charset="0"/>
                                    </a:rPr>
                                    <m:t>in</m:t>
                                  </m:r>
                                </m:sub>
                              </m:sSub>
                            </m:num>
                            <m:den>
                              <m:r>
                                <a:rPr kumimoji="1" lang="en-US" altLang="ja-JP" sz="2700" i="1">
                                  <a:latin typeface="Cambria Math" panose="02040503050406030204" pitchFamily="18" charset="0"/>
                                </a:rPr>
                                <m:t>2</m:t>
                              </m:r>
                            </m:den>
                          </m:f>
                        </m:e>
                      </m:rad>
                      <m:r>
                        <a:rPr kumimoji="1" lang="en-US" altLang="ja-JP" sz="2700" i="1">
                          <a:latin typeface="Cambria Math" panose="02040503050406030204" pitchFamily="18" charset="0"/>
                        </a:rPr>
                        <m:t>−</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3</m:t>
                          </m:r>
                        </m:num>
                        <m:den>
                          <m:r>
                            <a:rPr kumimoji="1" lang="en-US" altLang="ja-JP" sz="2700" i="1">
                              <a:latin typeface="Cambria Math" panose="02040503050406030204" pitchFamily="18" charset="0"/>
                            </a:rPr>
                            <m:t>4</m:t>
                          </m:r>
                        </m:den>
                      </m:f>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𝑎</m:t>
                          </m:r>
                        </m:e>
                        <m:sup>
                          <m:r>
                            <a:rPr kumimoji="1" lang="en-US" altLang="ja-JP" sz="2700" i="1">
                              <a:latin typeface="Cambria Math" panose="02040503050406030204" pitchFamily="18" charset="0"/>
                            </a:rPr>
                            <m:t>2</m:t>
                          </m:r>
                        </m:sup>
                      </m:sSup>
                      <m:sSubSup>
                        <m:sSubSupPr>
                          <m:ctrlPr>
                            <a:rPr kumimoji="1" lang="en-US" altLang="ja-JP" sz="2700" i="1">
                              <a:latin typeface="Cambria Math" panose="02040503050406030204" pitchFamily="18" charset="0"/>
                            </a:rPr>
                          </m:ctrlPr>
                        </m:sSubSupPr>
                        <m:e>
                          <m:r>
                            <a:rPr kumimoji="1" lang="en-US" altLang="ja-JP" sz="2700" i="1">
                              <a:latin typeface="Cambria Math" panose="02040503050406030204" pitchFamily="18" charset="0"/>
                            </a:rPr>
                            <m:t>𝑟</m:t>
                          </m:r>
                        </m:e>
                        <m:sub>
                          <m:r>
                            <m:rPr>
                              <m:sty m:val="p"/>
                            </m:rPr>
                            <a:rPr kumimoji="1" lang="en-US" altLang="ja-JP" sz="2700">
                              <a:latin typeface="Cambria Math" panose="02040503050406030204" pitchFamily="18" charset="0"/>
                            </a:rPr>
                            <m:t>g</m:t>
                          </m:r>
                        </m:sub>
                        <m:sup>
                          <m:r>
                            <a:rPr kumimoji="1" lang="en-US" altLang="ja-JP" sz="2700" i="1">
                              <a:latin typeface="Cambria Math" panose="02040503050406030204" pitchFamily="18" charset="0"/>
                            </a:rPr>
                            <m:t>2</m:t>
                          </m:r>
                        </m:sup>
                      </m:sSubSup>
                      <m:r>
                        <a:rPr kumimoji="1" lang="en-US" altLang="ja-JP" sz="2700" i="1">
                          <a:latin typeface="Cambria Math" panose="02040503050406030204" pitchFamily="18" charset="0"/>
                        </a:rPr>
                        <m:t>=0</m:t>
                      </m:r>
                    </m:oMath>
                  </m:oMathPara>
                </a14:m>
                <a:endParaRPr kumimoji="1" lang="ja-JP" altLang="en-US" sz="27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4103948" y="4603561"/>
                <a:ext cx="3843168" cy="563680"/>
              </a:xfrm>
              <a:prstGeom prst="rect">
                <a:avLst/>
              </a:prstGeom>
              <a:blipFill rotWithShape="0">
                <a:blip r:embed="rId5"/>
                <a:stretch>
                  <a:fillRect b="-107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p:cNvSpPr txBox="1"/>
              <p:nvPr/>
            </p:nvSpPr>
            <p:spPr>
              <a:xfrm>
                <a:off x="9986367" y="8201242"/>
                <a:ext cx="2472856" cy="11814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𝑎</m:t>
                          </m:r>
                          <m:r>
                            <a:rPr lang="en-US" altLang="ja-JP" sz="2700" i="1">
                              <a:latin typeface="Cambria Math" panose="02040503050406030204" pitchFamily="18" charset="0"/>
                            </a:rPr>
                            <m:t>=0: </m:t>
                          </m:r>
                          <m:r>
                            <a:rPr lang="en-US" altLang="ja-JP" sz="2700" i="1">
                              <a:latin typeface="Cambria Math" panose="02040503050406030204" pitchFamily="18" charset="0"/>
                            </a:rPr>
                            <m:t>𝑟</m:t>
                          </m:r>
                        </m:e>
                        <m:sub>
                          <m:r>
                            <m:rPr>
                              <m:sty m:val="p"/>
                            </m:rPr>
                            <a:rPr lang="en-US" altLang="ja-JP" sz="2700">
                              <a:latin typeface="Cambria Math" panose="02040503050406030204" pitchFamily="18" charset="0"/>
                            </a:rPr>
                            <m:t>in</m:t>
                          </m:r>
                        </m:sub>
                      </m:sSub>
                      <m:r>
                        <a:rPr lang="en-US" altLang="ja-JP" sz="2700">
                          <a:latin typeface="Cambria Math" panose="02040503050406030204" pitchFamily="18" charset="0"/>
                        </a:rPr>
                        <m:t>=3</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𝑟</m:t>
                          </m:r>
                        </m:e>
                        <m:sub>
                          <m:r>
                            <m:rPr>
                              <m:sty m:val="p"/>
                            </m:rPr>
                            <a:rPr lang="en-US" altLang="ja-JP" sz="2700">
                              <a:latin typeface="Cambria Math" panose="02040503050406030204" pitchFamily="18" charset="0"/>
                            </a:rPr>
                            <m:t>g</m:t>
                          </m:r>
                        </m:sub>
                      </m:sSub>
                    </m:oMath>
                  </m:oMathPara>
                </a14:m>
                <a:endParaRPr lang="en-US" altLang="ja-JP" sz="2700" dirty="0"/>
              </a:p>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𝑎</m:t>
                      </m:r>
                      <m:r>
                        <a:rPr kumimoji="1" lang="en-US" altLang="ja-JP" sz="2700" i="1">
                          <a:latin typeface="Cambria Math" panose="02040503050406030204" pitchFamily="18" charset="0"/>
                        </a:rPr>
                        <m:t>→1:</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 </m:t>
                          </m:r>
                          <m:r>
                            <a:rPr lang="en-US" altLang="ja-JP" sz="2700" i="1">
                              <a:latin typeface="Cambria Math" panose="02040503050406030204" pitchFamily="18" charset="0"/>
                            </a:rPr>
                            <m:t>𝑟</m:t>
                          </m:r>
                        </m:e>
                        <m:sub>
                          <m:r>
                            <m:rPr>
                              <m:sty m:val="p"/>
                            </m:rPr>
                            <a:rPr lang="en-US" altLang="ja-JP" sz="2700">
                              <a:latin typeface="Cambria Math" panose="02040503050406030204" pitchFamily="18" charset="0"/>
                            </a:rPr>
                            <m:t>in</m:t>
                          </m:r>
                        </m:sub>
                      </m:sSub>
                      <m:r>
                        <a:rPr lang="en-US" altLang="ja-JP" sz="2700">
                          <a:latin typeface="Cambria Math" panose="02040503050406030204" pitchFamily="18" charset="0"/>
                        </a:rPr>
                        <m:t>=</m:t>
                      </m:r>
                      <m:f>
                        <m:fPr>
                          <m:ctrlPr>
                            <a:rPr lang="en-US" altLang="ja-JP" sz="2700" i="1">
                              <a:latin typeface="Cambria Math" panose="02040503050406030204" pitchFamily="18" charset="0"/>
                            </a:rPr>
                          </m:ctrlPr>
                        </m:fPr>
                        <m:num>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𝑟</m:t>
                              </m:r>
                            </m:e>
                            <m:sub>
                              <m:r>
                                <m:rPr>
                                  <m:sty m:val="p"/>
                                </m:rPr>
                                <a:rPr lang="en-US" altLang="ja-JP" sz="2700">
                                  <a:latin typeface="Cambria Math" panose="02040503050406030204" pitchFamily="18" charset="0"/>
                                </a:rPr>
                                <m:t>g</m:t>
                              </m:r>
                            </m:sub>
                          </m:sSub>
                        </m:num>
                        <m:den>
                          <m:r>
                            <a:rPr lang="en-US" altLang="ja-JP" sz="2700" i="1">
                              <a:latin typeface="Cambria Math" panose="02040503050406030204" pitchFamily="18" charset="0"/>
                            </a:rPr>
                            <m:t>2</m:t>
                          </m:r>
                        </m:den>
                      </m:f>
                    </m:oMath>
                  </m:oMathPara>
                </a14:m>
                <a:endParaRPr kumimoji="1" lang="ja-JP" altLang="en-US" sz="2700"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5133665" y="5468339"/>
                <a:ext cx="1648978" cy="787523"/>
              </a:xfrm>
              <a:prstGeom prst="rect">
                <a:avLst/>
              </a:prstGeom>
              <a:blipFill rotWithShape="0">
                <a:blip r:embed="rId6"/>
                <a:stretch>
                  <a:fillRect l="-1107" r="-738"/>
                </a:stretch>
              </a:blipFill>
            </p:spPr>
            <p:txBody>
              <a:bodyPr/>
              <a:lstStyle/>
              <a:p>
                <a:r>
                  <a:rPr lang="ja-JP" altLang="en-US">
                    <a:noFill/>
                  </a:rPr>
                  <a:t> </a:t>
                </a:r>
              </a:p>
            </p:txBody>
          </p:sp>
        </mc:Fallback>
      </mc:AlternateContent>
      <p:pic>
        <p:nvPicPr>
          <p:cNvPr id="5" name="図 4"/>
          <p:cNvPicPr>
            <a:picLocks noChangeAspect="1"/>
          </p:cNvPicPr>
          <p:nvPr/>
        </p:nvPicPr>
        <p:blipFill>
          <a:blip r:embed="rId7"/>
          <a:stretch>
            <a:fillRect/>
          </a:stretch>
        </p:blipFill>
        <p:spPr>
          <a:xfrm>
            <a:off x="4129522" y="2680931"/>
            <a:ext cx="3812131" cy="1006640"/>
          </a:xfrm>
          <a:prstGeom prst="rect">
            <a:avLst/>
          </a:prstGeom>
        </p:spPr>
      </p:pic>
      <mc:AlternateContent xmlns:mc="http://schemas.openxmlformats.org/markup-compatibility/2006" xmlns:a14="http://schemas.microsoft.com/office/drawing/2010/main">
        <mc:Choice Requires="a14">
          <p:sp>
            <p:nvSpPr>
              <p:cNvPr id="12" name="テキスト ボックス 11"/>
              <p:cNvSpPr txBox="1"/>
              <p:nvPr/>
            </p:nvSpPr>
            <p:spPr>
              <a:xfrm>
                <a:off x="2934268" y="7642616"/>
                <a:ext cx="1966436" cy="4644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𝐿</m:t>
                      </m:r>
                      <m:r>
                        <a:rPr kumimoji="1" lang="en-US" altLang="ja-JP" sz="2700" i="1">
                          <a:latin typeface="Cambria Math" panose="02040503050406030204" pitchFamily="18" charset="0"/>
                        </a:rPr>
                        <m:t>=</m:t>
                      </m:r>
                      <m:r>
                        <a:rPr kumimoji="1" lang="en-US" altLang="ja-JP" sz="2700" i="1">
                          <a:latin typeface="Cambria Math" panose="02040503050406030204" pitchFamily="18" charset="0"/>
                        </a:rPr>
                        <m:t>𝑚</m:t>
                      </m:r>
                      <m:rad>
                        <m:radPr>
                          <m:degHide m:val="on"/>
                          <m:ctrlPr>
                            <a:rPr kumimoji="1" lang="en-US" altLang="ja-JP" sz="2700" i="1">
                              <a:latin typeface="Cambria Math" panose="02040503050406030204" pitchFamily="18" charset="0"/>
                            </a:rPr>
                          </m:ctrlPr>
                        </m:radPr>
                        <m:deg/>
                        <m:e>
                          <m:r>
                            <a:rPr kumimoji="1" lang="en-US" altLang="ja-JP" sz="2700" i="1">
                              <a:latin typeface="Cambria Math" panose="02040503050406030204" pitchFamily="18" charset="0"/>
                            </a:rPr>
                            <m:t>𝐺𝑀𝑟</m:t>
                          </m:r>
                        </m:e>
                      </m:rad>
                    </m:oMath>
                  </m:oMathPara>
                </a14:m>
                <a:endParaRPr kumimoji="1" lang="ja-JP" altLang="en-US" sz="2700"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431540" y="5095864"/>
                <a:ext cx="1313116" cy="309637"/>
              </a:xfrm>
              <a:prstGeom prst="rect">
                <a:avLst/>
              </a:prstGeom>
              <a:blipFill rotWithShape="0">
                <a:blip r:embed="rId8"/>
                <a:stretch>
                  <a:fillRect l="-3256" r="-2791" b="-784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p:cNvSpPr txBox="1"/>
              <p:nvPr/>
            </p:nvSpPr>
            <p:spPr>
              <a:xfrm>
                <a:off x="9877920" y="9384841"/>
                <a:ext cx="5459251" cy="507831"/>
              </a:xfrm>
              <a:prstGeom prst="rect">
                <a:avLst/>
              </a:prstGeom>
              <a:noFill/>
            </p:spPr>
            <p:txBody>
              <a:bodyPr wrap="none" rtlCol="0">
                <a:spAutoFit/>
              </a:bodyPr>
              <a:lstStyle/>
              <a:p>
                <a:r>
                  <a:rPr kumimoji="1" lang="en-US" altLang="ja-JP" sz="2700" dirty="0"/>
                  <a:t>Too small </a:t>
                </a:r>
                <a14:m>
                  <m:oMath xmlns:m="http://schemas.openxmlformats.org/officeDocument/2006/math">
                    <m:r>
                      <a:rPr kumimoji="1" lang="en-US" altLang="ja-JP" sz="2700" i="1">
                        <a:latin typeface="Cambria Math" panose="02040503050406030204" pitchFamily="18" charset="0"/>
                      </a:rPr>
                      <m:t>𝐿</m:t>
                    </m:r>
                    <m:r>
                      <a:rPr kumimoji="1" lang="en-US" altLang="ja-JP" sz="2700" i="1">
                        <a:latin typeface="Cambria Math" panose="02040503050406030204" pitchFamily="18" charset="0"/>
                      </a:rPr>
                      <m:t>→</m:t>
                    </m:r>
                  </m:oMath>
                </a14:m>
                <a:r>
                  <a:rPr kumimoji="1" lang="ja-JP" altLang="en-US" sz="2700" dirty="0"/>
                  <a:t> </a:t>
                </a:r>
                <a:r>
                  <a:rPr kumimoji="1" lang="en-US" altLang="ja-JP" sz="2700" dirty="0"/>
                  <a:t>No circular </a:t>
                </a:r>
                <a:r>
                  <a:rPr kumimoji="1" lang="en-US" altLang="ja-JP" sz="2700" dirty="0" err="1"/>
                  <a:t>oribit</a:t>
                </a:r>
                <a:r>
                  <a:rPr kumimoji="1" lang="en-US" altLang="ja-JP" sz="2700" dirty="0"/>
                  <a:t>.</a:t>
                </a:r>
                <a:r>
                  <a:rPr kumimoji="1" lang="ja-JP" altLang="en-US" sz="2700" dirty="0"/>
                  <a:t> </a:t>
                </a:r>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5061355" y="6257526"/>
                <a:ext cx="3704797" cy="369332"/>
              </a:xfrm>
              <a:prstGeom prst="rect">
                <a:avLst/>
              </a:prstGeom>
              <a:blipFill rotWithShape="0">
                <a:blip r:embed="rId9"/>
                <a:stretch>
                  <a:fillRect l="-1316" t="-11475" b="-213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p:cNvSpPr txBox="1"/>
              <p:nvPr/>
            </p:nvSpPr>
            <p:spPr>
              <a:xfrm>
                <a:off x="2489629" y="3184250"/>
                <a:ext cx="666464"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𝑈</m:t>
                          </m:r>
                        </m:e>
                        <m:sub>
                          <m:r>
                            <m:rPr>
                              <m:sty m:val="p"/>
                            </m:rPr>
                            <a:rPr kumimoji="1" lang="en-US" altLang="ja-JP" sz="2700">
                              <a:latin typeface="Cambria Math" panose="02040503050406030204" pitchFamily="18" charset="0"/>
                            </a:rPr>
                            <m:t>eff</m:t>
                          </m:r>
                        </m:sub>
                      </m:sSub>
                    </m:oMath>
                  </m:oMathPara>
                </a14:m>
                <a:endParaRPr kumimoji="1" lang="ja-JP" altLang="en-US" sz="2700"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135068" y="2123161"/>
                <a:ext cx="442685" cy="276999"/>
              </a:xfrm>
              <a:prstGeom prst="rect">
                <a:avLst/>
              </a:prstGeom>
              <a:blipFill rotWithShape="0">
                <a:blip r:embed="rId10"/>
                <a:stretch>
                  <a:fillRect l="-9589" r="-4110" b="-2173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6"/>
              <p:cNvSpPr txBox="1"/>
              <p:nvPr/>
            </p:nvSpPr>
            <p:spPr>
              <a:xfrm>
                <a:off x="7644773" y="5142928"/>
                <a:ext cx="288156"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𝑟</m:t>
                      </m:r>
                    </m:oMath>
                  </m:oMathPara>
                </a14:m>
                <a:endParaRPr kumimoji="1" lang="ja-JP" altLang="en-US" sz="2700" dirty="0"/>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3572361" y="3429148"/>
                <a:ext cx="191013" cy="276999"/>
              </a:xfrm>
              <a:prstGeom prst="rect">
                <a:avLst/>
              </a:prstGeom>
              <a:blipFill rotWithShape="0">
                <a:blip r:embed="rId11"/>
                <a:stretch>
                  <a:fillRect l="-12903" r="-9677" b="-444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p:cNvSpPr txBox="1"/>
              <p:nvPr/>
            </p:nvSpPr>
            <p:spPr>
              <a:xfrm>
                <a:off x="11456647" y="2141915"/>
                <a:ext cx="666464"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𝑈</m:t>
                          </m:r>
                        </m:e>
                        <m:sub>
                          <m:r>
                            <m:rPr>
                              <m:sty m:val="p"/>
                            </m:rPr>
                            <a:rPr kumimoji="1" lang="en-US" altLang="ja-JP" sz="2700">
                              <a:latin typeface="Cambria Math" panose="02040503050406030204" pitchFamily="18" charset="0"/>
                            </a:rPr>
                            <m:t>eff</m:t>
                          </m:r>
                        </m:sub>
                      </m:sSub>
                    </m:oMath>
                  </m:oMathPara>
                </a14:m>
                <a:endParaRPr kumimoji="1" lang="ja-JP" altLang="en-US" sz="2700" dirty="0"/>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6114003" y="1428164"/>
                <a:ext cx="442685" cy="276999"/>
              </a:xfrm>
              <a:prstGeom prst="rect">
                <a:avLst/>
              </a:prstGeom>
              <a:blipFill rotWithShape="0">
                <a:blip r:embed="rId12"/>
                <a:stretch>
                  <a:fillRect l="-10959" r="-2740" b="-2173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テキスト ボックス 18"/>
              <p:cNvSpPr txBox="1"/>
              <p:nvPr/>
            </p:nvSpPr>
            <p:spPr>
              <a:xfrm>
                <a:off x="14003790" y="5878971"/>
                <a:ext cx="288156"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700" i="1">
                          <a:latin typeface="Cambria Math" panose="02040503050406030204" pitchFamily="18" charset="0"/>
                        </a:rPr>
                        <m:t>𝑟</m:t>
                      </m:r>
                    </m:oMath>
                  </m:oMathPara>
                </a14:m>
                <a:endParaRPr kumimoji="1" lang="ja-JP" altLang="en-US" sz="2700" dirty="0"/>
              </a:p>
            </p:txBody>
          </p:sp>
        </mc:Choice>
        <mc:Fallback xmlns="">
          <p:sp>
            <p:nvSpPr>
              <p:cNvPr id="19" name="テキスト ボックス 18"/>
              <p:cNvSpPr txBox="1">
                <a:spLocks noRot="1" noChangeAspect="1" noMove="1" noResize="1" noEditPoints="1" noAdjustHandles="1" noChangeArrowheads="1" noChangeShapeType="1" noTextEdit="1"/>
              </p:cNvSpPr>
              <p:nvPr/>
            </p:nvSpPr>
            <p:spPr>
              <a:xfrm>
                <a:off x="7812360" y="3919919"/>
                <a:ext cx="191013" cy="276999"/>
              </a:xfrm>
              <a:prstGeom prst="rect">
                <a:avLst/>
              </a:prstGeom>
              <a:blipFill rotWithShape="0">
                <a:blip r:embed="rId13"/>
                <a:stretch>
                  <a:fillRect l="-12903" r="-9677" b="-444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64646496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Black Hole and Accretion Disk</a:t>
            </a:r>
            <a:endParaRPr kumimoji="1" lang="ja-JP" altLang="en-US" dirty="0"/>
          </a:p>
        </p:txBody>
      </p:sp>
      <p:pic>
        <p:nvPicPr>
          <p:cNvPr id="10242" name="Picture 2" descr="ãaccretion disk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8251" y="1459408"/>
            <a:ext cx="6965699" cy="502226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矢印コネクタ 5"/>
          <p:cNvCxnSpPr/>
          <p:nvPr/>
        </p:nvCxnSpPr>
        <p:spPr bwMode="auto">
          <a:xfrm flipH="1">
            <a:off x="6284090" y="2250215"/>
            <a:ext cx="917960" cy="1697467"/>
          </a:xfrm>
          <a:prstGeom prst="straightConnector1">
            <a:avLst/>
          </a:prstGeom>
          <a:solidFill>
            <a:schemeClr val="accent1"/>
          </a:solidFill>
          <a:ln w="9525" cap="flat" cmpd="sng" algn="ctr">
            <a:solidFill>
              <a:schemeClr val="accent3"/>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9" name="テキスト ボックス 8"/>
              <p:cNvSpPr txBox="1"/>
              <p:nvPr/>
            </p:nvSpPr>
            <p:spPr>
              <a:xfrm>
                <a:off x="3175257" y="1838219"/>
                <a:ext cx="6114366" cy="962571"/>
              </a:xfrm>
              <a:prstGeom prst="rect">
                <a:avLst/>
              </a:prstGeom>
              <a:noFill/>
            </p:spPr>
            <p:txBody>
              <a:bodyPr wrap="none" rtlCol="0">
                <a:spAutoFit/>
              </a:bodyPr>
              <a:lstStyle/>
              <a:p>
                <a:r>
                  <a:rPr kumimoji="1" lang="en-US" altLang="ja-JP" sz="2700" dirty="0">
                    <a:solidFill>
                      <a:schemeClr val="accent3"/>
                    </a:solidFill>
                  </a:rPr>
                  <a:t>Inner most stable circular orbit</a:t>
                </a:r>
                <a14:m>
                  <m:oMath xmlns:m="http://schemas.openxmlformats.org/officeDocument/2006/math">
                    <m:r>
                      <a:rPr kumimoji="1" lang="en-US" altLang="ja-JP" sz="2700" i="1">
                        <a:solidFill>
                          <a:schemeClr val="accent3"/>
                        </a:solidFill>
                        <a:latin typeface="Cambria Math" panose="02040503050406030204" pitchFamily="18" charset="0"/>
                      </a:rPr>
                      <m:t>=3</m:t>
                    </m:r>
                    <m:sSub>
                      <m:sSubPr>
                        <m:ctrlPr>
                          <a:rPr kumimoji="1" lang="en-US" altLang="ja-JP" sz="2700" i="1">
                            <a:solidFill>
                              <a:schemeClr val="accent3"/>
                            </a:solidFill>
                            <a:latin typeface="Cambria Math" panose="02040503050406030204" pitchFamily="18" charset="0"/>
                          </a:rPr>
                        </m:ctrlPr>
                      </m:sSubPr>
                      <m:e>
                        <m:r>
                          <a:rPr kumimoji="1" lang="en-US" altLang="ja-JP" sz="2700" i="1">
                            <a:solidFill>
                              <a:schemeClr val="accent3"/>
                            </a:solidFill>
                            <a:latin typeface="Cambria Math" panose="02040503050406030204" pitchFamily="18" charset="0"/>
                          </a:rPr>
                          <m:t>𝑟</m:t>
                        </m:r>
                      </m:e>
                      <m:sub>
                        <m:r>
                          <m:rPr>
                            <m:sty m:val="p"/>
                          </m:rPr>
                          <a:rPr kumimoji="1" lang="en-US" altLang="ja-JP" sz="2700">
                            <a:solidFill>
                              <a:schemeClr val="accent3"/>
                            </a:solidFill>
                            <a:latin typeface="Cambria Math" panose="02040503050406030204" pitchFamily="18" charset="0"/>
                          </a:rPr>
                          <m:t>g</m:t>
                        </m:r>
                      </m:sub>
                    </m:sSub>
                  </m:oMath>
                </a14:m>
                <a:endParaRPr kumimoji="1" lang="en-US" altLang="ja-JP" sz="2700" dirty="0">
                  <a:solidFill>
                    <a:schemeClr val="accent3"/>
                  </a:solidFill>
                </a:endParaRPr>
              </a:p>
              <a:p>
                <a:r>
                  <a:rPr lang="en-US" altLang="ja-JP" sz="2700" dirty="0">
                    <a:solidFill>
                      <a:schemeClr val="accent3"/>
                    </a:solidFill>
                  </a:rPr>
                  <a:t>(non-rotating BH)</a:t>
                </a:r>
                <a:endParaRPr kumimoji="1" lang="ja-JP" altLang="en-US" sz="2700" dirty="0">
                  <a:solidFill>
                    <a:schemeClr val="accent3"/>
                  </a:solidFill>
                </a:endParaRP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592224" y="1225668"/>
                <a:ext cx="4145750" cy="672492"/>
              </a:xfrm>
              <a:prstGeom prst="rect">
                <a:avLst/>
              </a:prstGeom>
              <a:blipFill rotWithShape="0">
                <a:blip r:embed="rId3"/>
                <a:stretch>
                  <a:fillRect l="-1176" t="-7273" b="-1363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テキスト ボックス 10"/>
              <p:cNvSpPr txBox="1"/>
              <p:nvPr/>
            </p:nvSpPr>
            <p:spPr>
              <a:xfrm>
                <a:off x="10128460" y="1535857"/>
                <a:ext cx="4302268" cy="2480038"/>
              </a:xfrm>
              <a:prstGeom prst="rect">
                <a:avLst/>
              </a:prstGeom>
              <a:noFill/>
            </p:spPr>
            <p:txBody>
              <a:bodyPr wrap="none" rtlCol="0">
                <a:spAutoFit/>
              </a:bodyPr>
              <a:lstStyle/>
              <a:p>
                <a:r>
                  <a:rPr kumimoji="1" lang="en-US" altLang="ja-JP" sz="2700" dirty="0"/>
                  <a:t>Energy per particle:</a:t>
                </a:r>
              </a:p>
              <a:p>
                <a14:m>
                  <m:oMath xmlns:m="http://schemas.openxmlformats.org/officeDocument/2006/math">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𝐸</m:t>
                        </m:r>
                      </m:e>
                      <m:sub>
                        <m:r>
                          <a:rPr kumimoji="1" lang="en-US" altLang="ja-JP" sz="2700" i="1">
                            <a:latin typeface="Cambria Math" panose="02040503050406030204" pitchFamily="18" charset="0"/>
                          </a:rPr>
                          <m:t>0</m:t>
                        </m:r>
                      </m:sub>
                    </m:sSub>
                    <m:r>
                      <a:rPr kumimoji="1" lang="en-US" altLang="ja-JP" sz="2700" i="1">
                        <a:latin typeface="Cambria Math" panose="02040503050406030204" pitchFamily="18" charset="0"/>
                      </a:rPr>
                      <m:t>=</m:t>
                    </m:r>
                    <m:r>
                      <a:rPr kumimoji="1" lang="en-US" altLang="ja-JP" sz="2700" i="1">
                        <a:latin typeface="Cambria Math" panose="02040503050406030204" pitchFamily="18" charset="0"/>
                      </a:rPr>
                      <m:t>𝑚</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𝑐</m:t>
                        </m:r>
                      </m:e>
                      <m:sup>
                        <m:r>
                          <a:rPr kumimoji="1" lang="en-US" altLang="ja-JP" sz="2700" i="1">
                            <a:latin typeface="Cambria Math" panose="02040503050406030204" pitchFamily="18" charset="0"/>
                          </a:rPr>
                          <m:t>2</m:t>
                        </m:r>
                      </m:sup>
                    </m:sSup>
                  </m:oMath>
                </a14:m>
                <a:r>
                  <a:rPr kumimoji="1" lang="ja-JP" altLang="en-US" sz="2700" dirty="0"/>
                  <a:t> </a:t>
                </a:r>
                <a:r>
                  <a:rPr kumimoji="1" lang="en-US" altLang="ja-JP" sz="2700" dirty="0"/>
                  <a:t>for </a:t>
                </a:r>
                <a14:m>
                  <m:oMath xmlns:m="http://schemas.openxmlformats.org/officeDocument/2006/math">
                    <m:r>
                      <a:rPr kumimoji="1" lang="en-US" altLang="ja-JP" sz="2700" i="1">
                        <a:latin typeface="Cambria Math" panose="02040503050406030204" pitchFamily="18" charset="0"/>
                      </a:rPr>
                      <m:t>𝑟</m:t>
                    </m:r>
                    <m:r>
                      <a:rPr kumimoji="1" lang="en-US" altLang="ja-JP" sz="2700" i="1">
                        <a:latin typeface="Cambria Math" panose="02040503050406030204" pitchFamily="18" charset="0"/>
                      </a:rPr>
                      <m:t>≫</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𝑟</m:t>
                        </m:r>
                      </m:e>
                      <m:sub>
                        <m:r>
                          <m:rPr>
                            <m:sty m:val="p"/>
                          </m:rPr>
                          <a:rPr kumimoji="1" lang="en-US" altLang="ja-JP" sz="2700">
                            <a:latin typeface="Cambria Math" panose="02040503050406030204" pitchFamily="18" charset="0"/>
                          </a:rPr>
                          <m:t>g</m:t>
                        </m:r>
                      </m:sub>
                    </m:sSub>
                  </m:oMath>
                </a14:m>
                <a:r>
                  <a:rPr kumimoji="1" lang="en-US" altLang="ja-JP" sz="2700" i="1" dirty="0">
                    <a:latin typeface="Cambria Math" panose="02040503050406030204" pitchFamily="18" charset="0"/>
                  </a:rPr>
                  <a:t>.</a:t>
                </a:r>
              </a:p>
              <a:p>
                <a14:m>
                  <m:oMath xmlns:m="http://schemas.openxmlformats.org/officeDocument/2006/math">
                    <m:r>
                      <a:rPr kumimoji="1" lang="en-US" altLang="ja-JP" sz="2700" i="1">
                        <a:latin typeface="Cambria Math" panose="02040503050406030204" pitchFamily="18" charset="0"/>
                      </a:rPr>
                      <m:t>=</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𝐸</m:t>
                        </m:r>
                      </m:e>
                      <m:sub>
                        <m:r>
                          <m:rPr>
                            <m:sty m:val="p"/>
                          </m:rPr>
                          <a:rPr kumimoji="1" lang="en-US" altLang="ja-JP" sz="2700">
                            <a:latin typeface="Cambria Math" panose="02040503050406030204" pitchFamily="18" charset="0"/>
                          </a:rPr>
                          <m:t>K</m:t>
                        </m:r>
                      </m:sub>
                    </m:sSub>
                    <m:r>
                      <a:rPr kumimoji="1" lang="en-US" altLang="ja-JP" sz="2700" i="1">
                        <a:latin typeface="Cambria Math" panose="02040503050406030204" pitchFamily="18" charset="0"/>
                      </a:rPr>
                      <m:t>−</m:t>
                    </m:r>
                    <m:r>
                      <a:rPr kumimoji="1" lang="en-US" altLang="ja-JP" sz="2700" i="1">
                        <a:latin typeface="Cambria Math" panose="02040503050406030204" pitchFamily="18" charset="0"/>
                      </a:rPr>
                      <m:t>𝑚</m:t>
                    </m:r>
                    <m:f>
                      <m:fPr>
                        <m:ctrlPr>
                          <a:rPr kumimoji="1" lang="en-US" altLang="ja-JP" sz="2700" i="1">
                            <a:latin typeface="Cambria Math" panose="02040503050406030204" pitchFamily="18" charset="0"/>
                          </a:rPr>
                        </m:ctrlPr>
                      </m:fPr>
                      <m:num>
                        <m:r>
                          <a:rPr kumimoji="1" lang="en-US" altLang="ja-JP" sz="2700" i="1">
                            <a:latin typeface="Cambria Math" panose="02040503050406030204" pitchFamily="18" charset="0"/>
                          </a:rPr>
                          <m:t>𝐺𝑀</m:t>
                        </m:r>
                      </m:num>
                      <m:den>
                        <m:r>
                          <a:rPr kumimoji="1" lang="en-US" altLang="ja-JP" sz="2700" i="1">
                            <a:latin typeface="Cambria Math" panose="02040503050406030204" pitchFamily="18" charset="0"/>
                          </a:rPr>
                          <m:t>3</m:t>
                        </m:r>
                        <m:sSub>
                          <m:sSubPr>
                            <m:ctrlPr>
                              <a:rPr kumimoji="1" lang="en-US" altLang="ja-JP" sz="2700" i="1">
                                <a:latin typeface="Cambria Math" panose="02040503050406030204" pitchFamily="18" charset="0"/>
                              </a:rPr>
                            </m:ctrlPr>
                          </m:sSubPr>
                          <m:e>
                            <m:r>
                              <a:rPr kumimoji="1" lang="en-US" altLang="ja-JP" sz="2700" i="1">
                                <a:latin typeface="Cambria Math" panose="02040503050406030204" pitchFamily="18" charset="0"/>
                              </a:rPr>
                              <m:t>𝑟</m:t>
                            </m:r>
                          </m:e>
                          <m:sub>
                            <m:r>
                              <a:rPr kumimoji="1" lang="en-US" altLang="ja-JP" sz="2700" i="1">
                                <a:latin typeface="Cambria Math" panose="02040503050406030204" pitchFamily="18" charset="0"/>
                              </a:rPr>
                              <m:t>𝑔</m:t>
                            </m:r>
                          </m:sub>
                        </m:sSub>
                      </m:den>
                    </m:f>
                  </m:oMath>
                </a14:m>
                <a:r>
                  <a:rPr kumimoji="1" lang="ja-JP" altLang="en-US" sz="2700" dirty="0"/>
                  <a:t> </a:t>
                </a:r>
                <a:r>
                  <a:rPr lang="en-US" altLang="ja-JP" sz="2700" dirty="0"/>
                  <a:t>at </a:t>
                </a:r>
                <a14:m>
                  <m:oMath xmlns:m="http://schemas.openxmlformats.org/officeDocument/2006/math">
                    <m:r>
                      <a:rPr lang="en-US" altLang="ja-JP" sz="2700" i="1">
                        <a:latin typeface="Cambria Math" panose="02040503050406030204" pitchFamily="18" charset="0"/>
                      </a:rPr>
                      <m:t>𝑟</m:t>
                    </m:r>
                    <m:r>
                      <a:rPr lang="en-US" altLang="ja-JP" sz="2700" i="1">
                        <a:latin typeface="Cambria Math" panose="02040503050406030204" pitchFamily="18" charset="0"/>
                      </a:rPr>
                      <m:t>=3</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𝑟</m:t>
                        </m:r>
                      </m:e>
                      <m:sub>
                        <m:r>
                          <m:rPr>
                            <m:sty m:val="p"/>
                          </m:rPr>
                          <a:rPr lang="en-US" altLang="ja-JP" sz="2700">
                            <a:latin typeface="Cambria Math" panose="02040503050406030204" pitchFamily="18" charset="0"/>
                          </a:rPr>
                          <m:t>g</m:t>
                        </m:r>
                      </m:sub>
                    </m:sSub>
                  </m:oMath>
                </a14:m>
                <a:r>
                  <a:rPr lang="en-US" altLang="ja-JP" sz="2700" dirty="0"/>
                  <a:t>, </a:t>
                </a:r>
              </a:p>
              <a:p>
                <a:endParaRPr kumimoji="1" lang="en-US" altLang="ja-JP" sz="2700" dirty="0"/>
              </a:p>
              <a:p>
                <a:r>
                  <a:rPr lang="en-US" altLang="ja-JP" sz="2700" dirty="0"/>
                  <a:t>Then, </a:t>
                </a:r>
                <a14:m>
                  <m:oMath xmlns:m="http://schemas.openxmlformats.org/officeDocument/2006/math">
                    <m:r>
                      <a:rPr lang="en-US" altLang="ja-JP" sz="2700">
                        <a:latin typeface="Cambria Math" panose="02040503050406030204" pitchFamily="18" charset="0"/>
                      </a:rPr>
                      <m:t> </m:t>
                    </m:r>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𝐸</m:t>
                        </m:r>
                      </m:e>
                      <m:sub>
                        <m:r>
                          <m:rPr>
                            <m:sty m:val="p"/>
                          </m:rPr>
                          <a:rPr lang="en-US" altLang="ja-JP" sz="2700">
                            <a:latin typeface="Cambria Math" panose="02040503050406030204" pitchFamily="18" charset="0"/>
                          </a:rPr>
                          <m:t>K</m:t>
                        </m:r>
                      </m:sub>
                    </m:sSub>
                    <m:r>
                      <a:rPr lang="en-US" altLang="ja-JP" sz="2700" i="1">
                        <a:latin typeface="Cambria Math" panose="02040503050406030204" pitchFamily="18" charset="0"/>
                      </a:rPr>
                      <m:t>−</m:t>
                    </m:r>
                    <m:r>
                      <a:rPr lang="en-US" altLang="ja-JP" sz="2700" i="1">
                        <a:latin typeface="Cambria Math" panose="02040503050406030204" pitchFamily="18" charset="0"/>
                      </a:rPr>
                      <m:t>𝑚</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𝑐</m:t>
                        </m:r>
                      </m:e>
                      <m:sup>
                        <m:r>
                          <a:rPr lang="en-US" altLang="ja-JP" sz="2700" i="1">
                            <a:latin typeface="Cambria Math" panose="02040503050406030204" pitchFamily="18" charset="0"/>
                          </a:rPr>
                          <m:t>2</m:t>
                        </m:r>
                      </m:sup>
                    </m:sSup>
                    <m:r>
                      <a:rPr lang="en-US" altLang="ja-JP" sz="2700" i="1">
                        <a:latin typeface="Cambria Math" panose="02040503050406030204" pitchFamily="18" charset="0"/>
                      </a:rPr>
                      <m:t>=1/6</m:t>
                    </m:r>
                    <m:r>
                      <a:rPr lang="en-US" altLang="ja-JP" sz="2700" i="1">
                        <a:latin typeface="Cambria Math" panose="02040503050406030204" pitchFamily="18" charset="0"/>
                      </a:rPr>
                      <m:t>𝑚</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𝑐</m:t>
                        </m:r>
                      </m:e>
                      <m:sup>
                        <m:r>
                          <a:rPr lang="en-US" altLang="ja-JP" sz="2700" i="1">
                            <a:latin typeface="Cambria Math" panose="02040503050406030204" pitchFamily="18" charset="0"/>
                          </a:rPr>
                          <m:t>2</m:t>
                        </m:r>
                      </m:sup>
                    </m:sSup>
                  </m:oMath>
                </a14:m>
                <a:endParaRPr kumimoji="1" lang="ja-JP" altLang="en-US" sz="2700"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5228408" y="1024063"/>
                <a:ext cx="2945615" cy="1684051"/>
              </a:xfrm>
              <a:prstGeom prst="rect">
                <a:avLst/>
              </a:prstGeom>
              <a:blipFill rotWithShape="0">
                <a:blip r:embed="rId4"/>
                <a:stretch>
                  <a:fillRect l="-1863" t="-2174" b="-434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9502216" y="4434887"/>
                <a:ext cx="6435223" cy="3621504"/>
              </a:xfrm>
              <a:prstGeom prst="rect">
                <a:avLst/>
              </a:prstGeom>
              <a:noFill/>
            </p:spPr>
            <p:txBody>
              <a:bodyPr wrap="none" rtlCol="0">
                <a:spAutoFit/>
              </a:bodyPr>
              <a:lstStyle/>
              <a:p>
                <a:r>
                  <a:rPr kumimoji="1" lang="en-US" altLang="ja-JP" sz="2700" dirty="0"/>
                  <a:t>The general relativistic calculation</a:t>
                </a:r>
              </a:p>
              <a:p>
                <a:r>
                  <a:rPr lang="en-US" altLang="ja-JP" sz="2700" dirty="0"/>
                  <a:t>gives us</a:t>
                </a:r>
              </a:p>
              <a:p>
                <a14:m>
                  <m:oMath xmlns:m="http://schemas.openxmlformats.org/officeDocument/2006/math">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𝐸</m:t>
                        </m:r>
                      </m:e>
                      <m:sub>
                        <m:r>
                          <m:rPr>
                            <m:sty m:val="p"/>
                          </m:rPr>
                          <a:rPr lang="en-US" altLang="ja-JP" sz="2700">
                            <a:latin typeface="Cambria Math" panose="02040503050406030204" pitchFamily="18" charset="0"/>
                          </a:rPr>
                          <m:t>K</m:t>
                        </m:r>
                      </m:sub>
                    </m:sSub>
                    <m:r>
                      <a:rPr lang="en-US" altLang="ja-JP" sz="2700" i="1">
                        <a:latin typeface="Cambria Math" panose="02040503050406030204" pitchFamily="18" charset="0"/>
                      </a:rPr>
                      <m:t>−</m:t>
                    </m:r>
                    <m:r>
                      <a:rPr lang="en-US" altLang="ja-JP" sz="2700" i="1">
                        <a:latin typeface="Cambria Math" panose="02040503050406030204" pitchFamily="18" charset="0"/>
                      </a:rPr>
                      <m:t>𝑚</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𝑐</m:t>
                        </m:r>
                      </m:e>
                      <m:sup>
                        <m:r>
                          <a:rPr lang="en-US" altLang="ja-JP" sz="2700" i="1">
                            <a:latin typeface="Cambria Math" panose="02040503050406030204" pitchFamily="18" charset="0"/>
                          </a:rPr>
                          <m:t>2</m:t>
                        </m:r>
                      </m:sup>
                    </m:sSup>
                    <m:r>
                      <a:rPr lang="en-US" altLang="ja-JP" sz="2700" i="1">
                        <a:latin typeface="Cambria Math" panose="02040503050406030204" pitchFamily="18" charset="0"/>
                      </a:rPr>
                      <m:t>=</m:t>
                    </m:r>
                    <m:d>
                      <m:dPr>
                        <m:ctrlPr>
                          <a:rPr lang="en-US" altLang="ja-JP" sz="2700" i="1">
                            <a:latin typeface="Cambria Math" panose="02040503050406030204" pitchFamily="18" charset="0"/>
                          </a:rPr>
                        </m:ctrlPr>
                      </m:dPr>
                      <m:e>
                        <m:r>
                          <a:rPr lang="en-US" altLang="ja-JP" sz="2700" i="1">
                            <a:latin typeface="Cambria Math" panose="02040503050406030204" pitchFamily="18" charset="0"/>
                          </a:rPr>
                          <m:t>1−</m:t>
                        </m:r>
                        <m:rad>
                          <m:radPr>
                            <m:degHide m:val="on"/>
                            <m:ctrlPr>
                              <a:rPr lang="en-US" altLang="ja-JP" sz="2700" i="1">
                                <a:latin typeface="Cambria Math" panose="02040503050406030204" pitchFamily="18" charset="0"/>
                              </a:rPr>
                            </m:ctrlPr>
                          </m:radPr>
                          <m:deg/>
                          <m:e>
                            <m:f>
                              <m:fPr>
                                <m:ctrlPr>
                                  <a:rPr lang="en-US" altLang="ja-JP" sz="2700" i="1">
                                    <a:latin typeface="Cambria Math" panose="02040503050406030204" pitchFamily="18" charset="0"/>
                                  </a:rPr>
                                </m:ctrlPr>
                              </m:fPr>
                              <m:num>
                                <m:r>
                                  <a:rPr lang="en-US" altLang="ja-JP" sz="2700" i="1">
                                    <a:latin typeface="Cambria Math" panose="02040503050406030204" pitchFamily="18" charset="0"/>
                                  </a:rPr>
                                  <m:t>8</m:t>
                                </m:r>
                              </m:num>
                              <m:den>
                                <m:r>
                                  <a:rPr lang="en-US" altLang="ja-JP" sz="2700" i="1">
                                    <a:latin typeface="Cambria Math" panose="02040503050406030204" pitchFamily="18" charset="0"/>
                                  </a:rPr>
                                  <m:t>9</m:t>
                                </m:r>
                              </m:den>
                            </m:f>
                          </m:e>
                        </m:rad>
                      </m:e>
                    </m:d>
                    <m:r>
                      <a:rPr lang="en-US" altLang="ja-JP" sz="2700" i="1">
                        <a:latin typeface="Cambria Math" panose="02040503050406030204" pitchFamily="18" charset="0"/>
                      </a:rPr>
                      <m:t>𝑚</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𝑐</m:t>
                        </m:r>
                      </m:e>
                      <m:sup>
                        <m:r>
                          <a:rPr lang="en-US" altLang="ja-JP" sz="2700" i="1">
                            <a:latin typeface="Cambria Math" panose="02040503050406030204" pitchFamily="18" charset="0"/>
                          </a:rPr>
                          <m:t>2</m:t>
                        </m:r>
                      </m:sup>
                    </m:sSup>
                    <m:r>
                      <a:rPr lang="en-US" altLang="ja-JP" sz="2700" i="1">
                        <a:latin typeface="Cambria Math" panose="02040503050406030204" pitchFamily="18" charset="0"/>
                      </a:rPr>
                      <m:t>=0.057</m:t>
                    </m:r>
                    <m:r>
                      <a:rPr lang="en-US" altLang="ja-JP" sz="2700" i="1">
                        <a:latin typeface="Cambria Math" panose="02040503050406030204" pitchFamily="18" charset="0"/>
                      </a:rPr>
                      <m:t>𝑚</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𝑐</m:t>
                        </m:r>
                      </m:e>
                      <m:sup>
                        <m:r>
                          <a:rPr lang="en-US" altLang="ja-JP" sz="2700" i="1">
                            <a:latin typeface="Cambria Math" panose="02040503050406030204" pitchFamily="18" charset="0"/>
                          </a:rPr>
                          <m:t>2</m:t>
                        </m:r>
                      </m:sup>
                    </m:sSup>
                  </m:oMath>
                </a14:m>
                <a:r>
                  <a:rPr lang="en-US" altLang="ja-JP" sz="2700" dirty="0"/>
                  <a:t>.</a:t>
                </a:r>
              </a:p>
              <a:p>
                <a:r>
                  <a:rPr lang="en-US" altLang="ja-JP" sz="2700" dirty="0"/>
                  <a:t>In extremely rotating BH,</a:t>
                </a:r>
              </a:p>
              <a:p>
                <a:r>
                  <a:rPr lang="en-US" altLang="ja-JP" sz="2700" dirty="0"/>
                  <a:t>                     </a:t>
                </a:r>
                <a14:m>
                  <m:oMath xmlns:m="http://schemas.openxmlformats.org/officeDocument/2006/math">
                    <m:d>
                      <m:dPr>
                        <m:ctrlPr>
                          <a:rPr lang="en-US" altLang="ja-JP" sz="2700" i="1">
                            <a:latin typeface="Cambria Math" panose="02040503050406030204" pitchFamily="18" charset="0"/>
                          </a:rPr>
                        </m:ctrlPr>
                      </m:dPr>
                      <m:e>
                        <m:r>
                          <a:rPr lang="en-US" altLang="ja-JP" sz="2700" i="1">
                            <a:latin typeface="Cambria Math" panose="02040503050406030204" pitchFamily="18" charset="0"/>
                          </a:rPr>
                          <m:t>1−</m:t>
                        </m:r>
                        <m:rad>
                          <m:radPr>
                            <m:degHide m:val="on"/>
                            <m:ctrlPr>
                              <a:rPr lang="en-US" altLang="ja-JP" sz="2700" i="1">
                                <a:latin typeface="Cambria Math" panose="02040503050406030204" pitchFamily="18" charset="0"/>
                              </a:rPr>
                            </m:ctrlPr>
                          </m:radPr>
                          <m:deg/>
                          <m:e>
                            <m:f>
                              <m:fPr>
                                <m:ctrlPr>
                                  <a:rPr lang="en-US" altLang="ja-JP" sz="2700" i="1">
                                    <a:latin typeface="Cambria Math" panose="02040503050406030204" pitchFamily="18" charset="0"/>
                                  </a:rPr>
                                </m:ctrlPr>
                              </m:fPr>
                              <m:num>
                                <m:r>
                                  <a:rPr lang="en-US" altLang="ja-JP" sz="2700" i="1">
                                    <a:latin typeface="Cambria Math" panose="02040503050406030204" pitchFamily="18" charset="0"/>
                                  </a:rPr>
                                  <m:t>1</m:t>
                                </m:r>
                              </m:num>
                              <m:den>
                                <m:r>
                                  <a:rPr lang="en-US" altLang="ja-JP" sz="2700" i="1">
                                    <a:latin typeface="Cambria Math" panose="02040503050406030204" pitchFamily="18" charset="0"/>
                                  </a:rPr>
                                  <m:t>3</m:t>
                                </m:r>
                              </m:den>
                            </m:f>
                          </m:e>
                        </m:rad>
                      </m:e>
                    </m:d>
                    <m:r>
                      <a:rPr lang="en-US" altLang="ja-JP" sz="2700" i="1">
                        <a:latin typeface="Cambria Math" panose="02040503050406030204" pitchFamily="18" charset="0"/>
                      </a:rPr>
                      <m:t>𝑚</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𝑐</m:t>
                        </m:r>
                      </m:e>
                      <m:sup>
                        <m:r>
                          <a:rPr lang="en-US" altLang="ja-JP" sz="2700" i="1">
                            <a:latin typeface="Cambria Math" panose="02040503050406030204" pitchFamily="18" charset="0"/>
                          </a:rPr>
                          <m:t>2</m:t>
                        </m:r>
                      </m:sup>
                    </m:sSup>
                    <m:r>
                      <a:rPr lang="en-US" altLang="ja-JP" sz="2700" i="1">
                        <a:latin typeface="Cambria Math" panose="02040503050406030204" pitchFamily="18" charset="0"/>
                      </a:rPr>
                      <m:t>=0.42</m:t>
                    </m:r>
                    <m:r>
                      <a:rPr lang="en-US" altLang="ja-JP" sz="2700" i="1">
                        <a:latin typeface="Cambria Math" panose="02040503050406030204" pitchFamily="18" charset="0"/>
                      </a:rPr>
                      <m:t>𝑚</m:t>
                    </m:r>
                    <m:sSup>
                      <m:sSupPr>
                        <m:ctrlPr>
                          <a:rPr lang="en-US" altLang="ja-JP" sz="2700" i="1">
                            <a:latin typeface="Cambria Math" panose="02040503050406030204" pitchFamily="18" charset="0"/>
                          </a:rPr>
                        </m:ctrlPr>
                      </m:sSupPr>
                      <m:e>
                        <m:r>
                          <a:rPr lang="en-US" altLang="ja-JP" sz="2700" i="1">
                            <a:latin typeface="Cambria Math" panose="02040503050406030204" pitchFamily="18" charset="0"/>
                          </a:rPr>
                          <m:t>𝑐</m:t>
                        </m:r>
                      </m:e>
                      <m:sup>
                        <m:r>
                          <a:rPr lang="en-US" altLang="ja-JP" sz="2700" i="1">
                            <a:latin typeface="Cambria Math" panose="02040503050406030204" pitchFamily="18" charset="0"/>
                          </a:rPr>
                          <m:t>2</m:t>
                        </m:r>
                      </m:sup>
                    </m:sSup>
                  </m:oMath>
                </a14:m>
                <a:endParaRPr lang="ja-JP" altLang="en-US" sz="2700" dirty="0"/>
              </a:p>
              <a:p>
                <a:endParaRPr kumimoji="1" lang="ja-JP" altLang="en-US" sz="27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4810847" y="2957048"/>
                <a:ext cx="4357668" cy="2445028"/>
              </a:xfrm>
              <a:prstGeom prst="rect">
                <a:avLst/>
              </a:prstGeom>
              <a:blipFill rotWithShape="0">
                <a:blip r:embed="rId5"/>
                <a:stretch>
                  <a:fillRect l="-1119" t="-124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3960224" y="9524621"/>
                <a:ext cx="9828716" cy="507831"/>
              </a:xfrm>
              <a:prstGeom prst="rect">
                <a:avLst/>
              </a:prstGeom>
              <a:noFill/>
            </p:spPr>
            <p:txBody>
              <a:bodyPr wrap="none" rtlCol="0">
                <a:spAutoFit/>
              </a:bodyPr>
              <a:lstStyle/>
              <a:p>
                <a:r>
                  <a:rPr kumimoji="1" lang="en-US" altLang="ja-JP" sz="2700" dirty="0"/>
                  <a:t>(In the Sun, nuclear fusion </a:t>
                </a:r>
                <a14:m>
                  <m:oMath xmlns:m="http://schemas.openxmlformats.org/officeDocument/2006/math">
                    <m:r>
                      <a:rPr kumimoji="1" lang="en-US" altLang="ja-JP" sz="2700" i="1">
                        <a:latin typeface="Cambria Math" panose="02040503050406030204" pitchFamily="18" charset="0"/>
                      </a:rPr>
                      <m:t>4</m:t>
                    </m:r>
                    <m:r>
                      <a:rPr kumimoji="1" lang="en-US" altLang="ja-JP" sz="2700" i="1">
                        <a:latin typeface="Cambria Math" panose="02040503050406030204" pitchFamily="18" charset="0"/>
                      </a:rPr>
                      <m:t>𝑝</m:t>
                    </m:r>
                    <m:r>
                      <a:rPr kumimoji="1" lang="en-US" altLang="ja-JP" sz="2700" i="1">
                        <a:latin typeface="Cambria Math" panose="02040503050406030204" pitchFamily="18" charset="0"/>
                      </a:rPr>
                      <m:t>→</m:t>
                    </m:r>
                    <m:r>
                      <m:rPr>
                        <m:sty m:val="p"/>
                      </m:rPr>
                      <a:rPr kumimoji="1" lang="en-US" altLang="ja-JP" sz="2700">
                        <a:latin typeface="Cambria Math" panose="02040503050406030204" pitchFamily="18" charset="0"/>
                      </a:rPr>
                      <m:t>He</m:t>
                    </m:r>
                  </m:oMath>
                </a14:m>
                <a:r>
                  <a:rPr kumimoji="1" lang="ja-JP" altLang="en-US" sz="2700" dirty="0"/>
                  <a:t> </a:t>
                </a:r>
                <a:r>
                  <a:rPr kumimoji="1" lang="en-US" altLang="ja-JP" sz="2700" dirty="0"/>
                  <a:t>implies </a:t>
                </a:r>
                <a14:m>
                  <m:oMath xmlns:m="http://schemas.openxmlformats.org/officeDocument/2006/math">
                    <m:r>
                      <m:rPr>
                        <m:sty m:val="p"/>
                      </m:rPr>
                      <a:rPr kumimoji="1" lang="en-US" altLang="ja-JP" sz="2700">
                        <a:latin typeface="Cambria Math" panose="02040503050406030204" pitchFamily="18" charset="0"/>
                      </a:rPr>
                      <m:t>Δ</m:t>
                    </m:r>
                    <m:r>
                      <a:rPr kumimoji="1" lang="en-US" altLang="ja-JP" sz="2700" i="1">
                        <a:latin typeface="Cambria Math" panose="02040503050406030204" pitchFamily="18" charset="0"/>
                      </a:rPr>
                      <m:t>𝐸</m:t>
                    </m:r>
                    <m:r>
                      <a:rPr kumimoji="1" lang="en-US" altLang="ja-JP" sz="2700" i="1">
                        <a:latin typeface="Cambria Math" panose="02040503050406030204" pitchFamily="18" charset="0"/>
                      </a:rPr>
                      <m:t>=0.0068</m:t>
                    </m:r>
                    <m:r>
                      <a:rPr kumimoji="1" lang="en-US" altLang="ja-JP" sz="2700" i="1">
                        <a:latin typeface="Cambria Math" panose="02040503050406030204" pitchFamily="18" charset="0"/>
                      </a:rPr>
                      <m:t>𝑚</m:t>
                    </m:r>
                    <m:sSup>
                      <m:sSupPr>
                        <m:ctrlPr>
                          <a:rPr kumimoji="1" lang="en-US" altLang="ja-JP" sz="2700" i="1">
                            <a:latin typeface="Cambria Math" panose="02040503050406030204" pitchFamily="18" charset="0"/>
                          </a:rPr>
                        </m:ctrlPr>
                      </m:sSupPr>
                      <m:e>
                        <m:r>
                          <a:rPr kumimoji="1" lang="en-US" altLang="ja-JP" sz="2700" i="1">
                            <a:latin typeface="Cambria Math" panose="02040503050406030204" pitchFamily="18" charset="0"/>
                          </a:rPr>
                          <m:t>𝑐</m:t>
                        </m:r>
                      </m:e>
                      <m:sup>
                        <m:r>
                          <a:rPr kumimoji="1" lang="en-US" altLang="ja-JP" sz="2700" i="1">
                            <a:latin typeface="Cambria Math" panose="02040503050406030204" pitchFamily="18" charset="0"/>
                          </a:rPr>
                          <m:t>2</m:t>
                        </m:r>
                      </m:sup>
                    </m:sSup>
                  </m:oMath>
                </a14:m>
                <a:r>
                  <a:rPr kumimoji="1" lang="en-US" altLang="ja-JP" sz="2700" dirty="0"/>
                  <a:t>)</a:t>
                </a:r>
                <a:endParaRPr kumimoji="1" lang="ja-JP" altLang="en-US" sz="27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1115616" y="6350727"/>
                <a:ext cx="6604629" cy="369332"/>
              </a:xfrm>
              <a:prstGeom prst="rect">
                <a:avLst/>
              </a:prstGeom>
              <a:blipFill rotWithShape="0">
                <a:blip r:embed="rId6"/>
                <a:stretch>
                  <a:fillRect l="-739" t="-13333" r="-277" b="-2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3175257" y="5401238"/>
                <a:ext cx="5147756" cy="547073"/>
              </a:xfrm>
              <a:prstGeom prst="rect">
                <a:avLst/>
              </a:prstGeom>
              <a:noFill/>
            </p:spPr>
            <p:txBody>
              <a:bodyPr wrap="none" rtlCol="0">
                <a:spAutoFit/>
              </a:bodyPr>
              <a:lstStyle/>
              <a:p>
                <a:r>
                  <a:rPr kumimoji="1" lang="en-US" altLang="ja-JP" sz="2700" dirty="0">
                    <a:solidFill>
                      <a:schemeClr val="accent3"/>
                    </a:solidFill>
                  </a:rPr>
                  <a:t>In extremely rotating BH, </a:t>
                </a:r>
                <a14:m>
                  <m:oMath xmlns:m="http://schemas.openxmlformats.org/officeDocument/2006/math">
                    <m:r>
                      <a:rPr kumimoji="1" lang="en-US" altLang="ja-JP" sz="2700" i="1">
                        <a:solidFill>
                          <a:schemeClr val="accent3"/>
                        </a:solidFill>
                        <a:latin typeface="Cambria Math" panose="02040503050406030204" pitchFamily="18" charset="0"/>
                      </a:rPr>
                      <m:t>0.5</m:t>
                    </m:r>
                    <m:sSub>
                      <m:sSubPr>
                        <m:ctrlPr>
                          <a:rPr kumimoji="1" lang="en-US" altLang="ja-JP" sz="2700" i="1">
                            <a:solidFill>
                              <a:schemeClr val="accent3"/>
                            </a:solidFill>
                            <a:latin typeface="Cambria Math" panose="02040503050406030204" pitchFamily="18" charset="0"/>
                          </a:rPr>
                        </m:ctrlPr>
                      </m:sSubPr>
                      <m:e>
                        <m:r>
                          <a:rPr kumimoji="1" lang="en-US" altLang="ja-JP" sz="2700" i="1">
                            <a:solidFill>
                              <a:schemeClr val="accent3"/>
                            </a:solidFill>
                            <a:latin typeface="Cambria Math" panose="02040503050406030204" pitchFamily="18" charset="0"/>
                          </a:rPr>
                          <m:t>𝑟</m:t>
                        </m:r>
                      </m:e>
                      <m:sub>
                        <m:r>
                          <m:rPr>
                            <m:sty m:val="p"/>
                          </m:rPr>
                          <a:rPr kumimoji="1" lang="en-US" altLang="ja-JP" sz="2700">
                            <a:solidFill>
                              <a:schemeClr val="accent3"/>
                            </a:solidFill>
                            <a:latin typeface="Cambria Math" panose="02040503050406030204" pitchFamily="18" charset="0"/>
                          </a:rPr>
                          <m:t>g</m:t>
                        </m:r>
                      </m:sub>
                    </m:sSub>
                  </m:oMath>
                </a14:m>
                <a:endParaRPr kumimoji="1" lang="ja-JP" altLang="en-US" sz="2700" dirty="0">
                  <a:solidFill>
                    <a:schemeClr val="accent3"/>
                  </a:solidFill>
                </a:endParaRP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592224" y="3601381"/>
                <a:ext cx="3508781" cy="391902"/>
              </a:xfrm>
              <a:prstGeom prst="rect">
                <a:avLst/>
              </a:prstGeom>
              <a:blipFill rotWithShape="0">
                <a:blip r:embed="rId7"/>
                <a:stretch>
                  <a:fillRect l="-1389" t="-14063" b="-14063"/>
                </a:stretch>
              </a:blipFill>
            </p:spPr>
            <p:txBody>
              <a:bodyPr/>
              <a:lstStyle/>
              <a:p>
                <a:r>
                  <a:rPr lang="ja-JP" altLang="en-US">
                    <a:noFill/>
                  </a:rPr>
                  <a:t> </a:t>
                </a:r>
              </a:p>
            </p:txBody>
          </p:sp>
        </mc:Fallback>
      </mc:AlternateContent>
      <p:sp>
        <p:nvSpPr>
          <p:cNvPr id="10" name="テキスト ボックス 9"/>
          <p:cNvSpPr txBox="1"/>
          <p:nvPr/>
        </p:nvSpPr>
        <p:spPr>
          <a:xfrm>
            <a:off x="3043677" y="7891607"/>
            <a:ext cx="11772775" cy="1015663"/>
          </a:xfrm>
          <a:prstGeom prst="rect">
            <a:avLst/>
          </a:prstGeom>
          <a:noFill/>
        </p:spPr>
        <p:txBody>
          <a:bodyPr wrap="none" rtlCol="0">
            <a:spAutoFit/>
          </a:bodyPr>
          <a:lstStyle/>
          <a:p>
            <a:r>
              <a:rPr kumimoji="1" lang="en-US" altLang="ja-JP" sz="3000" dirty="0">
                <a:solidFill>
                  <a:srgbClr val="FF0000"/>
                </a:solidFill>
              </a:rPr>
              <a:t>5-40% of the rest mass energy can be converted into photons.</a:t>
            </a:r>
          </a:p>
          <a:p>
            <a:r>
              <a:rPr lang="en-US" altLang="ja-JP" sz="3000" dirty="0">
                <a:solidFill>
                  <a:srgbClr val="FF0000"/>
                </a:solidFill>
              </a:rPr>
              <a:t>Very efficient energy conversion!</a:t>
            </a:r>
            <a:endParaRPr kumimoji="1" lang="ja-JP" altLang="en-US" sz="3000" dirty="0">
              <a:solidFill>
                <a:srgbClr val="FF0000"/>
              </a:solidFill>
            </a:endParaRPr>
          </a:p>
        </p:txBody>
      </p:sp>
    </p:spTree>
    <p:extLst>
      <p:ext uri="{BB962C8B-B14F-4D97-AF65-F5344CB8AC3E}">
        <p14:creationId xmlns:p14="http://schemas.microsoft.com/office/powerpoint/2010/main" val="10053559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Physics in Accretion Disk</a:t>
            </a:r>
            <a:endParaRPr kumimoji="1" lang="ja-JP" altLang="en-US" dirty="0"/>
          </a:p>
        </p:txBody>
      </p:sp>
      <p:sp>
        <p:nvSpPr>
          <p:cNvPr id="3" name="コンテンツ プレースホルダー 2"/>
          <p:cNvSpPr>
            <a:spLocks noGrp="1"/>
          </p:cNvSpPr>
          <p:nvPr>
            <p:ph idx="1"/>
          </p:nvPr>
        </p:nvSpPr>
        <p:spPr>
          <a:xfrm>
            <a:off x="892621" y="1434121"/>
            <a:ext cx="13369817" cy="7392641"/>
          </a:xfrm>
        </p:spPr>
        <p:txBody>
          <a:bodyPr/>
          <a:lstStyle/>
          <a:p>
            <a:r>
              <a:rPr kumimoji="1" lang="ja-JP" altLang="en-US" dirty="0" smtClean="0"/>
              <a:t>ガスはほぼケプラー回転</a:t>
            </a:r>
            <a:endParaRPr kumimoji="1" lang="en-US" altLang="ja-JP" dirty="0"/>
          </a:p>
          <a:p>
            <a:pPr lvl="1"/>
            <a:r>
              <a:rPr lang="ja-JP" altLang="en-US" dirty="0" smtClean="0"/>
              <a:t>内側が速い</a:t>
            </a:r>
            <a:endParaRPr lang="en-US" altLang="ja-JP" dirty="0" smtClean="0"/>
          </a:p>
          <a:p>
            <a:pPr lvl="1"/>
            <a:r>
              <a:rPr kumimoji="1" lang="ja-JP" altLang="en-US" dirty="0" smtClean="0"/>
              <a:t>速度シア</a:t>
            </a:r>
            <a:endParaRPr kumimoji="1" lang="en-US" altLang="ja-JP" dirty="0"/>
          </a:p>
          <a:p>
            <a:r>
              <a:rPr lang="ja-JP" altLang="en-US" dirty="0" smtClean="0"/>
              <a:t>粘性が角運動量を外側に運ぶ</a:t>
            </a:r>
            <a:endParaRPr lang="en-US" altLang="ja-JP" dirty="0" smtClean="0"/>
          </a:p>
          <a:p>
            <a:pPr lvl="1"/>
            <a:r>
              <a:rPr lang="ja-JP" altLang="en-US" dirty="0" smtClean="0"/>
              <a:t>磁気乱流が実効的粘性</a:t>
            </a:r>
            <a:endParaRPr lang="en-US" altLang="ja-JP" dirty="0" smtClean="0"/>
          </a:p>
          <a:p>
            <a:r>
              <a:rPr kumimoji="1" lang="ja-JP" altLang="en-US" dirty="0" smtClean="0"/>
              <a:t>ガスは徐々に内側に落ちる</a:t>
            </a:r>
            <a:endParaRPr kumimoji="1" lang="en-US" altLang="ja-JP" dirty="0"/>
          </a:p>
          <a:p>
            <a:r>
              <a:rPr lang="ja-JP" altLang="en-US" dirty="0" smtClean="0"/>
              <a:t>粘性によって重力エネルギーが熱に変わる</a:t>
            </a:r>
            <a:endParaRPr lang="en-US" altLang="ja-JP" dirty="0"/>
          </a:p>
          <a:p>
            <a:r>
              <a:rPr lang="ja-JP" altLang="en-US" dirty="0" smtClean="0"/>
              <a:t>高温ガスからの放射</a:t>
            </a:r>
            <a:endParaRPr lang="en-US" altLang="ja-JP" dirty="0"/>
          </a:p>
        </p:txBody>
      </p:sp>
    </p:spTree>
    <p:extLst>
      <p:ext uri="{BB962C8B-B14F-4D97-AF65-F5344CB8AC3E}">
        <p14:creationId xmlns:p14="http://schemas.microsoft.com/office/powerpoint/2010/main" val="628246581"/>
      </p:ext>
    </p:extLst>
  </p:cSld>
  <p:clrMapOvr>
    <a:masterClrMapping/>
  </p:clrMapOvr>
  <p:timing>
    <p:tnLst>
      <p:par>
        <p:cTn id="1" dur="indefinite" restart="never" nodeType="tmRoot"/>
      </p:par>
    </p:tnLst>
  </p:timing>
</p:sld>
</file>

<file path=ppt/theme/theme1.xml><?xml version="1.0" encoding="utf-8"?>
<a:theme xmlns:a="http://schemas.openxmlformats.org/drawingml/2006/main" name="Uranus - No Header">
  <a:themeElements>
    <a:clrScheme name="Uranus Green">
      <a:dk1>
        <a:srgbClr val="5F5F5F"/>
      </a:dk1>
      <a:lt1>
        <a:sysClr val="window" lastClr="FFFFFF"/>
      </a:lt1>
      <a:dk2>
        <a:srgbClr val="777777"/>
      </a:dk2>
      <a:lt2>
        <a:srgbClr val="EEECE1"/>
      </a:lt2>
      <a:accent1>
        <a:srgbClr val="A4C516"/>
      </a:accent1>
      <a:accent2>
        <a:srgbClr val="DA6272"/>
      </a:accent2>
      <a:accent3>
        <a:srgbClr val="9BBB59"/>
      </a:accent3>
      <a:accent4>
        <a:srgbClr val="8064A2"/>
      </a:accent4>
      <a:accent5>
        <a:srgbClr val="4BACC6"/>
      </a:accent5>
      <a:accent6>
        <a:srgbClr val="F79646"/>
      </a:accent6>
      <a:hlink>
        <a:srgbClr val="A4C516"/>
      </a:hlink>
      <a:folHlink>
        <a:srgbClr val="7B9310"/>
      </a:folHlink>
    </a:clrScheme>
    <a:fontScheme name="ユーザー定義 2">
      <a:majorFont>
        <a:latin typeface="HGP創英角ﾎﾟｯﾌﾟ体"/>
        <a:ea typeface="HGP創英角ﾎﾟｯﾌﾟ体"/>
        <a:cs typeface=""/>
      </a:majorFont>
      <a:minorFont>
        <a:latin typeface="HGP創英角ﾎﾟｯﾌﾟ体"/>
        <a:ea typeface="HGP創英角ﾎﾟｯﾌﾟ体"/>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kumimoji="1" sz="280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ranus - Free Layout">
  <a:themeElements>
    <a:clrScheme name="Uranus Green">
      <a:dk1>
        <a:srgbClr val="5F5F5F"/>
      </a:dk1>
      <a:lt1>
        <a:sysClr val="window" lastClr="FFFFFF"/>
      </a:lt1>
      <a:dk2>
        <a:srgbClr val="777777"/>
      </a:dk2>
      <a:lt2>
        <a:srgbClr val="EEECE1"/>
      </a:lt2>
      <a:accent1>
        <a:srgbClr val="A4C516"/>
      </a:accent1>
      <a:accent2>
        <a:srgbClr val="DA6272"/>
      </a:accent2>
      <a:accent3>
        <a:srgbClr val="9BBB59"/>
      </a:accent3>
      <a:accent4>
        <a:srgbClr val="8064A2"/>
      </a:accent4>
      <a:accent5>
        <a:srgbClr val="4BACC6"/>
      </a:accent5>
      <a:accent6>
        <a:srgbClr val="F79646"/>
      </a:accent6>
      <a:hlink>
        <a:srgbClr val="A4C516"/>
      </a:hlink>
      <a:folHlink>
        <a:srgbClr val="7B9310"/>
      </a:folHlink>
    </a:clrScheme>
    <a:fontScheme name="ユーザー定義 2">
      <a:majorFont>
        <a:latin typeface="HGP創英角ﾎﾟｯﾌﾟ体"/>
        <a:ea typeface="HGP創英角ﾎﾟｯﾌﾟ体"/>
        <a:cs typeface=""/>
      </a:majorFont>
      <a:minorFont>
        <a:latin typeface="HGP創英角ﾎﾟｯﾌﾟ体"/>
        <a:ea typeface="HGP創英角ﾎﾟｯﾌﾟ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kumimoji="1" sz="27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natural7">
  <a:themeElements>
    <a:clrScheme name="s-natural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natural7">
      <a:majorFont>
        <a:latin typeface="HGP創英角ﾎﾟｯﾌﾟ体"/>
        <a:ea typeface="HGP創英角ﾎﾟｯﾌﾟ体"/>
        <a:cs typeface=""/>
      </a:majorFont>
      <a:minorFont>
        <a:latin typeface="HGP創英角ﾎﾟｯﾌﾟ体"/>
        <a:ea typeface="HGP創英角ﾎﾟｯﾌﾟ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HGP創英角ﾎﾟｯﾌﾟ体" panose="040B0A00000000000000" pitchFamily="50" charset="-128"/>
            <a:ea typeface="HGP創英角ﾎﾟｯﾌﾟ体" panose="040B0A00000000000000"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HGP創英角ﾎﾟｯﾌﾟ体" panose="040B0A00000000000000" pitchFamily="50" charset="-128"/>
            <a:ea typeface="HGP創英角ﾎﾟｯﾌﾟ体" panose="040B0A00000000000000" pitchFamily="50" charset="-128"/>
          </a:defRPr>
        </a:defPPr>
      </a:lstStyle>
    </a:lnDef>
    <a:txDef>
      <a:spPr>
        <a:noFill/>
      </a:spPr>
      <a:bodyPr wrap="none" rtlCol="0">
        <a:spAutoFit/>
      </a:bodyPr>
      <a:lstStyle>
        <a:defPPr>
          <a:defRPr kumimoji="1" sz="3200" dirty="0" smtClean="0"/>
        </a:defPPr>
      </a:lstStyle>
    </a:txDef>
  </a:objectDefaults>
  <a:extraClrSchemeLst>
    <a:extraClrScheme>
      <a:clrScheme name="s-natural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natural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natural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natural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natural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natural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natural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natural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natural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natural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natural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natural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15020</TotalTime>
  <Words>7227</Words>
  <Application>Microsoft Office PowerPoint</Application>
  <PresentationFormat>ユーザー設定</PresentationFormat>
  <Paragraphs>1809</Paragraphs>
  <Slides>209</Slides>
  <Notes>6</Notes>
  <HiddenSlides>0</HiddenSlides>
  <MMClips>8</MMClips>
  <ScaleCrop>false</ScaleCrop>
  <HeadingPairs>
    <vt:vector size="8" baseType="variant">
      <vt:variant>
        <vt:lpstr>使用されているフォント</vt:lpstr>
      </vt:variant>
      <vt:variant>
        <vt:i4>11</vt:i4>
      </vt:variant>
      <vt:variant>
        <vt:lpstr>テーマ</vt:lpstr>
      </vt:variant>
      <vt:variant>
        <vt:i4>3</vt:i4>
      </vt:variant>
      <vt:variant>
        <vt:lpstr>埋め込まれた OLE サーバー</vt:lpstr>
      </vt:variant>
      <vt:variant>
        <vt:i4>2</vt:i4>
      </vt:variant>
      <vt:variant>
        <vt:lpstr>スライド タイトル</vt:lpstr>
      </vt:variant>
      <vt:variant>
        <vt:i4>209</vt:i4>
      </vt:variant>
    </vt:vector>
  </HeadingPairs>
  <TitlesOfParts>
    <vt:vector size="225" baseType="lpstr">
      <vt:lpstr>HGP創英角ﾎﾟｯﾌﾟ体</vt:lpstr>
      <vt:lpstr>HG創英角ﾎﾟｯﾌﾟ体</vt:lpstr>
      <vt:lpstr>ＭＳ Ｐゴシック</vt:lpstr>
      <vt:lpstr>Spica Neue P Bold</vt:lpstr>
      <vt:lpstr>メイリオ</vt:lpstr>
      <vt:lpstr>游ゴシック</vt:lpstr>
      <vt:lpstr>Arial</vt:lpstr>
      <vt:lpstr>Cambria Math</vt:lpstr>
      <vt:lpstr>Tahoma</vt:lpstr>
      <vt:lpstr>Times New Roman</vt:lpstr>
      <vt:lpstr>Wingdings</vt:lpstr>
      <vt:lpstr>Uranus - No Header</vt:lpstr>
      <vt:lpstr>Uranus - Free Layout</vt:lpstr>
      <vt:lpstr>1_s-natural7</vt:lpstr>
      <vt:lpstr>数式</vt:lpstr>
      <vt:lpstr>Image</vt:lpstr>
      <vt:lpstr>高エネルギー天体物理学と突発天体 High-energy Astrophysics and Transients</vt:lpstr>
      <vt:lpstr>目次</vt:lpstr>
      <vt:lpstr>伝統的天文学</vt:lpstr>
      <vt:lpstr>突発天体：超新星</vt:lpstr>
      <vt:lpstr>高エネルギーで輝く宇宙</vt:lpstr>
      <vt:lpstr>全天マップ</vt:lpstr>
      <vt:lpstr>突発天体</vt:lpstr>
      <vt:lpstr>突発天体</vt:lpstr>
      <vt:lpstr>多波長同時観測</vt:lpstr>
      <vt:lpstr>非高エネルギー分野</vt:lpstr>
      <vt:lpstr>突発現象を含む高エネルギー天体物理</vt:lpstr>
      <vt:lpstr>高エネルギーの世界</vt:lpstr>
      <vt:lpstr>強重力の世界</vt:lpstr>
      <vt:lpstr>時間軸天文学</vt:lpstr>
      <vt:lpstr>Multi-Messenger Astronomy</vt:lpstr>
      <vt:lpstr>PowerPoint プレゼンテーション</vt:lpstr>
      <vt:lpstr>星の進化</vt:lpstr>
      <vt:lpstr>星の進化</vt:lpstr>
      <vt:lpstr>星の進化（＞8太陽質量）</vt:lpstr>
      <vt:lpstr>重力崩壊型超新星</vt:lpstr>
      <vt:lpstr>超新星爆発</vt:lpstr>
      <vt:lpstr>Ia型超新星</vt:lpstr>
      <vt:lpstr>超新星からの放射</vt:lpstr>
      <vt:lpstr>Palomar Transient Factory → Zwicky Transient Facility, ASAS-SN</vt:lpstr>
      <vt:lpstr>変な超新星を続々発見</vt:lpstr>
      <vt:lpstr>Stripped-envelope supernova</vt:lpstr>
      <vt:lpstr>Fast blue optical transient</vt:lpstr>
      <vt:lpstr>電子捕獲型超新星</vt:lpstr>
      <vt:lpstr>PowerPoint プレゼンテーション</vt:lpstr>
      <vt:lpstr>宇宙線</vt:lpstr>
      <vt:lpstr>宇宙線観測と素粒子</vt:lpstr>
      <vt:lpstr>ニュートリノ振動：大気ニュートリノ</vt:lpstr>
      <vt:lpstr>Knee Energy</vt:lpstr>
      <vt:lpstr>宇宙線の起源の最有力候補：超新星残骸</vt:lpstr>
      <vt:lpstr>超新星残骸(SNR)</vt:lpstr>
      <vt:lpstr>衝撃波 Shock Wave</vt:lpstr>
      <vt:lpstr>衝撃波のジャンプ条件</vt:lpstr>
      <vt:lpstr>衝撃波のジャンプ条件</vt:lpstr>
      <vt:lpstr>衝撃波の伝播</vt:lpstr>
      <vt:lpstr>衝撃波の伝播</vt:lpstr>
      <vt:lpstr>フェルミ一次加速</vt:lpstr>
      <vt:lpstr>下流静止系</vt:lpstr>
      <vt:lpstr>上流静止系での散乱</vt:lpstr>
      <vt:lpstr>下流静止系再び</vt:lpstr>
      <vt:lpstr>エネルギーの変化</vt:lpstr>
      <vt:lpstr>逃走確率</vt:lpstr>
      <vt:lpstr>スペクトル指数</vt:lpstr>
      <vt:lpstr>nuFnu-Plot</vt:lpstr>
      <vt:lpstr>理想磁気流体</vt:lpstr>
      <vt:lpstr>磁場は仕事をしないのに、なぜ加速されるのか？</vt:lpstr>
      <vt:lpstr>一往復辺りのエネルギー獲得はなぜ磁場に依存しないのか？</vt:lpstr>
      <vt:lpstr>Particle-in-Cell シミュレーション</vt:lpstr>
      <vt:lpstr>Simulations (Non-relativistic)</vt:lpstr>
      <vt:lpstr>電磁波スペクトル</vt:lpstr>
      <vt:lpstr>相対論的ビーミング</vt:lpstr>
      <vt:lpstr>シンクトロン放射</vt:lpstr>
      <vt:lpstr>典型的な光子のエネルギー</vt:lpstr>
      <vt:lpstr>電子がベキ分布している場合</vt:lpstr>
      <vt:lpstr>逆コンプトン散乱</vt:lpstr>
      <vt:lpstr>ハドロニック過程</vt:lpstr>
      <vt:lpstr>pp衝突</vt:lpstr>
      <vt:lpstr>Gamma-ray spectra</vt:lpstr>
      <vt:lpstr>超新星残骸での電子加速</vt:lpstr>
      <vt:lpstr>PowerPoint プレゼンテーション</vt:lpstr>
      <vt:lpstr>パルサー</vt:lpstr>
      <vt:lpstr>磁気双極子</vt:lpstr>
      <vt:lpstr>パルサー星雲</vt:lpstr>
      <vt:lpstr>双極磁場</vt:lpstr>
      <vt:lpstr>パルサー磁気圏</vt:lpstr>
      <vt:lpstr>平行電場成分</vt:lpstr>
      <vt:lpstr>パルサー磁気圏</vt:lpstr>
      <vt:lpstr>Polar cap &amp; Outer gap</vt:lpstr>
      <vt:lpstr>電波放射</vt:lpstr>
      <vt:lpstr>周期的な放射だけではない</vt:lpstr>
      <vt:lpstr>Nano-shot</vt:lpstr>
      <vt:lpstr>磁気再結合</vt:lpstr>
      <vt:lpstr>最近の話題：X線での同時増光の確認</vt:lpstr>
      <vt:lpstr>マグネター</vt:lpstr>
      <vt:lpstr>マグネターフレア</vt:lpstr>
      <vt:lpstr>Fast Radio Burst</vt:lpstr>
      <vt:lpstr>繰り返すやつもいる</vt:lpstr>
      <vt:lpstr>銀河系内のマグネターからのFRBの発見</vt:lpstr>
      <vt:lpstr>パルサー星雲</vt:lpstr>
      <vt:lpstr>相対論的な衝撃波での粒子加速は必ずしも自明では無い。</vt:lpstr>
      <vt:lpstr>PWN 多波長放射</vt:lpstr>
      <vt:lpstr>TeV Halo</vt:lpstr>
      <vt:lpstr>陽電子宇宙線</vt:lpstr>
      <vt:lpstr>連星中性子星</vt:lpstr>
      <vt:lpstr>電磁波と重力波</vt:lpstr>
      <vt:lpstr>Orbital Evolution</vt:lpstr>
      <vt:lpstr>GW170817</vt:lpstr>
      <vt:lpstr>Kilonova</vt:lpstr>
      <vt:lpstr>r-過程元素</vt:lpstr>
      <vt:lpstr>Heavy nuclei produced in binary merger</vt:lpstr>
      <vt:lpstr>PowerPoint プレゼンテーション</vt:lpstr>
      <vt:lpstr>X線連星</vt:lpstr>
      <vt:lpstr>円盤の内縁：Inner-most Stable Circular Orbit (ISCO)</vt:lpstr>
      <vt:lpstr>Black Hole and Accretion Disk</vt:lpstr>
      <vt:lpstr>Physics in Accretion Disk</vt:lpstr>
      <vt:lpstr>降着円盤の式</vt:lpstr>
      <vt:lpstr>Viscosity (Phenomenological)</vt:lpstr>
      <vt:lpstr>Magnetorotational instability</vt:lpstr>
      <vt:lpstr>降着円盤の式</vt:lpstr>
      <vt:lpstr>Shakura-Sunyaev Standard Disk</vt:lpstr>
      <vt:lpstr>Eddington Luminosity</vt:lpstr>
      <vt:lpstr>Cyg X-1</vt:lpstr>
      <vt:lpstr>移流優勢円盤</vt:lpstr>
      <vt:lpstr>ULX：Ultra-luminous X-ray source</vt:lpstr>
      <vt:lpstr>MAD：Magnetically Arrested Disk</vt:lpstr>
      <vt:lpstr>ガンマ線連星</vt:lpstr>
      <vt:lpstr>PowerPoint プレゼンテーション</vt:lpstr>
      <vt:lpstr>Active Galactic Nuclei</vt:lpstr>
      <vt:lpstr>Active Galactic Nuclei</vt:lpstr>
      <vt:lpstr>Classification</vt:lpstr>
      <vt:lpstr>Unified Model</vt:lpstr>
      <vt:lpstr>ブレーザー</vt:lpstr>
      <vt:lpstr>Blazar: BL Lac</vt:lpstr>
      <vt:lpstr>Blazar: Flat Spectrum Radio Quasar (FSRQ)</vt:lpstr>
      <vt:lpstr>Gamma-ray Sky</vt:lpstr>
      <vt:lpstr>Non-thermal Emission</vt:lpstr>
      <vt:lpstr>Blazar Sequence</vt:lpstr>
      <vt:lpstr>Radio Galaxy</vt:lpstr>
      <vt:lpstr>Superluminal Motion</vt:lpstr>
      <vt:lpstr>Rotating Black Hole</vt:lpstr>
      <vt:lpstr>Ergosphere</vt:lpstr>
      <vt:lpstr>Blandford-Znajek</vt:lpstr>
      <vt:lpstr>GRMHD simulation</vt:lpstr>
      <vt:lpstr>磁場優勢ジェット</vt:lpstr>
      <vt:lpstr>最終ローレンツ因子</vt:lpstr>
      <vt:lpstr>軸対称の流れの場合</vt:lpstr>
      <vt:lpstr>Radio Observation of M87</vt:lpstr>
      <vt:lpstr>相対論の効果：Luminosity</vt:lpstr>
      <vt:lpstr>Off-axis</vt:lpstr>
      <vt:lpstr>放射領域のサイズ</vt:lpstr>
      <vt:lpstr>スペクトルのシフト</vt:lpstr>
      <vt:lpstr>電子のエネルギー分布</vt:lpstr>
      <vt:lpstr>Synchrotron Self Compton</vt:lpstr>
      <vt:lpstr>Parameter adjusting</vt:lpstr>
      <vt:lpstr>Steady one zone model</vt:lpstr>
      <vt:lpstr>Phenomenological model：SSC</vt:lpstr>
      <vt:lpstr>External Compton (FSRQ)</vt:lpstr>
      <vt:lpstr>3C 279</vt:lpstr>
      <vt:lpstr>3C 279 Flare</vt:lpstr>
      <vt:lpstr>Hadronic：Photomeson Production</vt:lpstr>
      <vt:lpstr>Mrk 421</vt:lpstr>
      <vt:lpstr>High-energy neutrinos</vt:lpstr>
      <vt:lpstr>突発現象：Tidal Disruption</vt:lpstr>
      <vt:lpstr>Excitation of Turbulence</vt:lpstr>
      <vt:lpstr>Turbulence</vt:lpstr>
      <vt:lpstr>Scattering by turbulence</vt:lpstr>
      <vt:lpstr>Stochastic acceleration by turbulence</vt:lpstr>
      <vt:lpstr>Mrk421+Hard Sphere</vt:lpstr>
      <vt:lpstr>PowerPoint プレゼンテーション</vt:lpstr>
      <vt:lpstr>ガンマ線バースト</vt:lpstr>
      <vt:lpstr>標準的な描像</vt:lpstr>
      <vt:lpstr>観測からわかったこと</vt:lpstr>
      <vt:lpstr>スペクトル</vt:lpstr>
      <vt:lpstr>相対論効果が無ければ光子は脱出できない</vt:lpstr>
      <vt:lpstr>Variability: Curvature</vt:lpstr>
      <vt:lpstr>ジェットのローレンツ因子は100以上が要求される</vt:lpstr>
      <vt:lpstr>火の玉モデル</vt:lpstr>
      <vt:lpstr>Fireball = Fluid</vt:lpstr>
      <vt:lpstr>Steady solution</vt:lpstr>
      <vt:lpstr>典型的な電子のエネルギー</vt:lpstr>
      <vt:lpstr>内部衝撃波 合体描像</vt:lpstr>
      <vt:lpstr>エネルギー解放効率</vt:lpstr>
      <vt:lpstr>電子のγmは？</vt:lpstr>
      <vt:lpstr>陽子から電子へのエネルギー輸送</vt:lpstr>
      <vt:lpstr>シミュレーションにおける電子の加熱・加速</vt:lpstr>
      <vt:lpstr>典型的な電子のエネルギー</vt:lpstr>
      <vt:lpstr>小さな加速電子の割合</vt:lpstr>
      <vt:lpstr>磁場の起源？</vt:lpstr>
      <vt:lpstr>予想されるブレークエネルギー</vt:lpstr>
      <vt:lpstr>独立なShellが光ってるはずなのに…</vt:lpstr>
      <vt:lpstr>低エネルギースペクトル問題</vt:lpstr>
      <vt:lpstr>光球モデル</vt:lpstr>
      <vt:lpstr>Fermi Results for GRBs</vt:lpstr>
      <vt:lpstr>GRBからニュートリノは検出されていない</vt:lpstr>
      <vt:lpstr>Short GRBと中性子星連星合体</vt:lpstr>
      <vt:lpstr>Superluminal Motion</vt:lpstr>
      <vt:lpstr>これもNS連星合体起源？</vt:lpstr>
      <vt:lpstr>PowerPoint プレゼンテーション</vt:lpstr>
      <vt:lpstr>最高エネルギー宇宙線の観測</vt:lpstr>
      <vt:lpstr>最高エネルギー宇宙線</vt:lpstr>
      <vt:lpstr>異方性</vt:lpstr>
      <vt:lpstr>Hillas Plot</vt:lpstr>
      <vt:lpstr>GZK cut-off</vt:lpstr>
      <vt:lpstr>PeV Neutrino</vt:lpstr>
      <vt:lpstr>Gamma-ray Background</vt:lpstr>
      <vt:lpstr>ガンマ線バーストがUHECRを加速したら</vt:lpstr>
      <vt:lpstr>天体形成史</vt:lpstr>
      <vt:lpstr>Extragalactic Background Light (EBL)</vt:lpstr>
      <vt:lpstr>ガンマ線のEBLによる吸収</vt:lpstr>
      <vt:lpstr>ガンマ線天体からのEBLへの制限</vt:lpstr>
      <vt:lpstr>Model vs Obs.</vt:lpstr>
      <vt:lpstr>X線背景放射</vt:lpstr>
      <vt:lpstr>銀河団からの寄与</vt:lpstr>
      <vt:lpstr>Hi-z GRB with Fermi &amp; Swift</vt:lpstr>
      <vt:lpstr>GRBによる宇宙論</vt:lpstr>
      <vt:lpstr>FRBによる宇宙論</vt:lpstr>
      <vt:lpstr>Pulsar timing array</vt:lpstr>
      <vt:lpstr>PowerPoint プレゼンテーション</vt:lpstr>
      <vt:lpstr>SKA: Square Kilometer Array</vt:lpstr>
      <vt:lpstr>X線衛星</vt:lpstr>
      <vt:lpstr>突発天体モニタリング衛星</vt:lpstr>
      <vt:lpstr>CTA：Cherenkove Telescope Array</vt:lpstr>
      <vt:lpstr>水チェレンコフ望遠鏡</vt:lpstr>
      <vt:lpstr>IceCube GEN2</vt:lpstr>
      <vt:lpstr>重力波</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Uranus</dc:title>
  <dc:subject>Uranus</dc:subject>
  <dc:creator>Jun Akizaki</dc:creator>
  <cp:keywords>Template</cp:keywords>
  <cp:lastModifiedBy>Asano</cp:lastModifiedBy>
  <cp:revision>481</cp:revision>
  <dcterms:created xsi:type="dcterms:W3CDTF">2016-06-18T12:18:23Z</dcterms:created>
  <dcterms:modified xsi:type="dcterms:W3CDTF">2023-07-13T05:51:08Z</dcterms:modified>
</cp:coreProperties>
</file>