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4"/>
  </p:notesMasterIdLst>
  <p:sldIdLst>
    <p:sldId id="283" r:id="rId2"/>
    <p:sldId id="547" r:id="rId3"/>
    <p:sldId id="385" r:id="rId4"/>
    <p:sldId id="386" r:id="rId5"/>
    <p:sldId id="387" r:id="rId6"/>
    <p:sldId id="390" r:id="rId7"/>
    <p:sldId id="391" r:id="rId8"/>
    <p:sldId id="392" r:id="rId9"/>
    <p:sldId id="388" r:id="rId10"/>
    <p:sldId id="398" r:id="rId11"/>
    <p:sldId id="389" r:id="rId12"/>
    <p:sldId id="395" r:id="rId13"/>
    <p:sldId id="396" r:id="rId14"/>
    <p:sldId id="399" r:id="rId15"/>
    <p:sldId id="397" r:id="rId16"/>
    <p:sldId id="401" r:id="rId17"/>
    <p:sldId id="400" r:id="rId18"/>
    <p:sldId id="403" r:id="rId19"/>
    <p:sldId id="402" r:id="rId20"/>
    <p:sldId id="404" r:id="rId21"/>
    <p:sldId id="407" r:id="rId22"/>
    <p:sldId id="405" r:id="rId23"/>
    <p:sldId id="408" r:id="rId24"/>
    <p:sldId id="406" r:id="rId25"/>
    <p:sldId id="549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8" r:id="rId35"/>
    <p:sldId id="417" r:id="rId36"/>
    <p:sldId id="419" r:id="rId37"/>
    <p:sldId id="420" r:id="rId38"/>
    <p:sldId id="421" r:id="rId39"/>
    <p:sldId id="422" r:id="rId40"/>
    <p:sldId id="423" r:id="rId41"/>
    <p:sldId id="425" r:id="rId42"/>
    <p:sldId id="426" r:id="rId43"/>
    <p:sldId id="424" r:id="rId44"/>
    <p:sldId id="427" r:id="rId45"/>
    <p:sldId id="428" r:id="rId46"/>
    <p:sldId id="429" r:id="rId47"/>
    <p:sldId id="430" r:id="rId48"/>
    <p:sldId id="439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40" r:id="rId58"/>
    <p:sldId id="441" r:id="rId59"/>
    <p:sldId id="442" r:id="rId60"/>
    <p:sldId id="443" r:id="rId61"/>
    <p:sldId id="444" r:id="rId62"/>
    <p:sldId id="445" r:id="rId63"/>
    <p:sldId id="447" r:id="rId64"/>
    <p:sldId id="446" r:id="rId65"/>
    <p:sldId id="448" r:id="rId66"/>
    <p:sldId id="548" r:id="rId67"/>
    <p:sldId id="449" r:id="rId68"/>
    <p:sldId id="450" r:id="rId69"/>
    <p:sldId id="451" r:id="rId70"/>
    <p:sldId id="452" r:id="rId71"/>
    <p:sldId id="453" r:id="rId72"/>
    <p:sldId id="454" r:id="rId73"/>
    <p:sldId id="455" r:id="rId74"/>
    <p:sldId id="456" r:id="rId75"/>
    <p:sldId id="457" r:id="rId76"/>
    <p:sldId id="458" r:id="rId77"/>
    <p:sldId id="460" r:id="rId78"/>
    <p:sldId id="461" r:id="rId79"/>
    <p:sldId id="462" r:id="rId80"/>
    <p:sldId id="459" r:id="rId81"/>
    <p:sldId id="463" r:id="rId82"/>
    <p:sldId id="528" r:id="rId83"/>
    <p:sldId id="529" r:id="rId84"/>
    <p:sldId id="464" r:id="rId85"/>
    <p:sldId id="472" r:id="rId86"/>
    <p:sldId id="473" r:id="rId87"/>
    <p:sldId id="474" r:id="rId88"/>
    <p:sldId id="475" r:id="rId89"/>
    <p:sldId id="476" r:id="rId90"/>
    <p:sldId id="465" r:id="rId91"/>
    <p:sldId id="484" r:id="rId92"/>
    <p:sldId id="477" r:id="rId93"/>
    <p:sldId id="478" r:id="rId94"/>
    <p:sldId id="479" r:id="rId95"/>
    <p:sldId id="480" r:id="rId96"/>
    <p:sldId id="481" r:id="rId97"/>
    <p:sldId id="482" r:id="rId98"/>
    <p:sldId id="483" r:id="rId99"/>
    <p:sldId id="485" r:id="rId100"/>
    <p:sldId id="466" r:id="rId101"/>
    <p:sldId id="486" r:id="rId102"/>
    <p:sldId id="499" r:id="rId103"/>
    <p:sldId id="487" r:id="rId104"/>
    <p:sldId id="492" r:id="rId105"/>
    <p:sldId id="493" r:id="rId106"/>
    <p:sldId id="494" r:id="rId107"/>
    <p:sldId id="488" r:id="rId108"/>
    <p:sldId id="489" r:id="rId109"/>
    <p:sldId id="491" r:id="rId110"/>
    <p:sldId id="495" r:id="rId111"/>
    <p:sldId id="496" r:id="rId112"/>
    <p:sldId id="497" r:id="rId113"/>
    <p:sldId id="498" r:id="rId114"/>
    <p:sldId id="500" r:id="rId115"/>
    <p:sldId id="467" r:id="rId116"/>
    <p:sldId id="502" r:id="rId117"/>
    <p:sldId id="501" r:id="rId118"/>
    <p:sldId id="503" r:id="rId119"/>
    <p:sldId id="504" r:id="rId120"/>
    <p:sldId id="505" r:id="rId121"/>
    <p:sldId id="506" r:id="rId122"/>
    <p:sldId id="468" r:id="rId123"/>
    <p:sldId id="507" r:id="rId124"/>
    <p:sldId id="508" r:id="rId125"/>
    <p:sldId id="510" r:id="rId126"/>
    <p:sldId id="509" r:id="rId127"/>
    <p:sldId id="511" r:id="rId128"/>
    <p:sldId id="512" r:id="rId129"/>
    <p:sldId id="513" r:id="rId130"/>
    <p:sldId id="514" r:id="rId131"/>
    <p:sldId id="515" r:id="rId132"/>
    <p:sldId id="516" r:id="rId133"/>
    <p:sldId id="517" r:id="rId134"/>
    <p:sldId id="524" r:id="rId135"/>
    <p:sldId id="518" r:id="rId136"/>
    <p:sldId id="519" r:id="rId137"/>
    <p:sldId id="469" r:id="rId138"/>
    <p:sldId id="521" r:id="rId139"/>
    <p:sldId id="520" r:id="rId140"/>
    <p:sldId id="522" r:id="rId141"/>
    <p:sldId id="523" r:id="rId142"/>
    <p:sldId id="470" r:id="rId143"/>
    <p:sldId id="527" r:id="rId144"/>
    <p:sldId id="532" r:id="rId145"/>
    <p:sldId id="530" r:id="rId146"/>
    <p:sldId id="531" r:id="rId147"/>
    <p:sldId id="533" r:id="rId148"/>
    <p:sldId id="534" r:id="rId149"/>
    <p:sldId id="535" r:id="rId150"/>
    <p:sldId id="536" r:id="rId151"/>
    <p:sldId id="537" r:id="rId152"/>
    <p:sldId id="538" r:id="rId153"/>
    <p:sldId id="471" r:id="rId154"/>
    <p:sldId id="546" r:id="rId155"/>
    <p:sldId id="381" r:id="rId156"/>
    <p:sldId id="540" r:id="rId157"/>
    <p:sldId id="542" r:id="rId158"/>
    <p:sldId id="543" r:id="rId159"/>
    <p:sldId id="347" r:id="rId160"/>
    <p:sldId id="544" r:id="rId161"/>
    <p:sldId id="545" r:id="rId162"/>
    <p:sldId id="336" r:id="rId16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0" d="100"/>
          <a:sy n="80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emf"/><Relationship Id="rId2" Type="http://schemas.openxmlformats.org/officeDocument/2006/relationships/image" Target="../media/image354.emf"/><Relationship Id="rId1" Type="http://schemas.openxmlformats.org/officeDocument/2006/relationships/image" Target="../media/image353.emf"/><Relationship Id="rId4" Type="http://schemas.openxmlformats.org/officeDocument/2006/relationships/image" Target="../media/image35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wmf"/><Relationship Id="rId1" Type="http://schemas.openxmlformats.org/officeDocument/2006/relationships/image" Target="../media/image44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wmf"/><Relationship Id="rId1" Type="http://schemas.openxmlformats.org/officeDocument/2006/relationships/image" Target="../media/image4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wmf"/><Relationship Id="rId1" Type="http://schemas.openxmlformats.org/officeDocument/2006/relationships/image" Target="../media/image36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wmf"/><Relationship Id="rId1" Type="http://schemas.openxmlformats.org/officeDocument/2006/relationships/image" Target="../media/image3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wmf"/><Relationship Id="rId2" Type="http://schemas.openxmlformats.org/officeDocument/2006/relationships/image" Target="../media/image386.wmf"/><Relationship Id="rId1" Type="http://schemas.openxmlformats.org/officeDocument/2006/relationships/image" Target="../media/image385.wmf"/><Relationship Id="rId6" Type="http://schemas.openxmlformats.org/officeDocument/2006/relationships/image" Target="../media/image390.emf"/><Relationship Id="rId5" Type="http://schemas.openxmlformats.org/officeDocument/2006/relationships/image" Target="../media/image389.wmf"/><Relationship Id="rId4" Type="http://schemas.openxmlformats.org/officeDocument/2006/relationships/image" Target="../media/image38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emf"/><Relationship Id="rId2" Type="http://schemas.openxmlformats.org/officeDocument/2006/relationships/image" Target="../media/image395.emf"/><Relationship Id="rId1" Type="http://schemas.openxmlformats.org/officeDocument/2006/relationships/image" Target="../media/image394.emf"/><Relationship Id="rId4" Type="http://schemas.openxmlformats.org/officeDocument/2006/relationships/image" Target="../media/image39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wmf"/><Relationship Id="rId2" Type="http://schemas.openxmlformats.org/officeDocument/2006/relationships/image" Target="../media/image448.wmf"/><Relationship Id="rId1" Type="http://schemas.openxmlformats.org/officeDocument/2006/relationships/image" Target="../media/image447.wmf"/><Relationship Id="rId4" Type="http://schemas.openxmlformats.org/officeDocument/2006/relationships/image" Target="../media/image4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C2DC6-6A35-4CAB-80D5-FB72ECB0D8C7}" type="datetimeFigureOut">
              <a:rPr kumimoji="1" lang="ja-JP" altLang="en-US" smtClean="0"/>
              <a:t>2018/6/6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0C58-9149-4E30-ABD9-7AD7D8097E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3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101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2471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 rot="10800000" flipV="1">
            <a:off x="688731" y="3502025"/>
            <a:ext cx="7769469" cy="71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3974123" y="457200"/>
            <a:ext cx="5169877" cy="38100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gray">
          <a:xfrm>
            <a:off x="1182566" y="476250"/>
            <a:ext cx="2825262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3974123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6"/>
            <a:ext cx="7772400" cy="720725"/>
          </a:xfrm>
        </p:spPr>
        <p:txBody>
          <a:bodyPr/>
          <a:lstStyle>
            <a:lvl1pPr algn="ctr">
              <a:defRPr sz="4431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/>
              <a:t>マスタ タイトルの書式設定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4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baseline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/>
              <a:t>マスタ サブタイトルの書式設定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6666" y="5084764"/>
            <a:ext cx="2133600" cy="288925"/>
          </a:xfrm>
        </p:spPr>
        <p:txBody>
          <a:bodyPr/>
          <a:lstStyle>
            <a:lvl1pPr algn="ctr"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453064"/>
            <a:ext cx="2895600" cy="288925"/>
          </a:xfrm>
        </p:spPr>
        <p:txBody>
          <a:bodyPr/>
          <a:lstStyle>
            <a:lvl1pPr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3710-3FDB-451B-AFD1-4DF9B6628B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9561" y="30163"/>
            <a:ext cx="2176097" cy="6096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808" y="30163"/>
            <a:ext cx="6389077" cy="6096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E10D-809C-473B-A880-B6DD903B236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5A9A-600D-40A2-8134-9D4E127A052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4254" y="1709739"/>
            <a:ext cx="7886700" cy="2852737"/>
          </a:xfrm>
        </p:spPr>
        <p:txBody>
          <a:bodyPr anchor="b"/>
          <a:lstStyle>
            <a:lvl1pPr>
              <a:defRPr sz="5539"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4254" y="4589464"/>
            <a:ext cx="7886700" cy="1500187"/>
          </a:xfrm>
        </p:spPr>
        <p:txBody>
          <a:bodyPr/>
          <a:lstStyle>
            <a:lvl1pPr marL="0" indent="0">
              <a:buNone/>
              <a:defRPr sz="2215">
                <a:latin typeface="+mj-ea"/>
                <a:ea typeface="+mj-ea"/>
              </a:defRPr>
            </a:lvl1pPr>
            <a:lvl2pPr marL="422041" indent="0">
              <a:buNone/>
              <a:defRPr sz="1846"/>
            </a:lvl2pPr>
            <a:lvl3pPr marL="844083" indent="0">
              <a:buNone/>
              <a:defRPr sz="1662"/>
            </a:lvl3pPr>
            <a:lvl4pPr marL="1266124" indent="0">
              <a:buNone/>
              <a:defRPr sz="1477"/>
            </a:lvl4pPr>
            <a:lvl5pPr marL="1688165" indent="0">
              <a:buNone/>
              <a:defRPr sz="1477"/>
            </a:lvl5pPr>
            <a:lvl6pPr marL="2110207" indent="0">
              <a:buNone/>
              <a:defRPr sz="1477"/>
            </a:lvl6pPr>
            <a:lvl7pPr marL="2532248" indent="0">
              <a:buNone/>
              <a:defRPr sz="1477"/>
            </a:lvl7pPr>
            <a:lvl8pPr marL="2954289" indent="0">
              <a:buNone/>
              <a:defRPr sz="1477"/>
            </a:lvl8pPr>
            <a:lvl9pPr marL="3376331" indent="0">
              <a:buNone/>
              <a:defRPr sz="1477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92B7-9B95-4360-B5D2-43570F4FEE5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8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005-99F4-4C2D-8ADD-07418D25031D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6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116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116" y="2505075"/>
            <a:ext cx="386861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66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4C5A7-F5FC-47E4-A4EA-816290A88F2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4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545C-D58C-4E60-B535-12939566592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7E926-2299-44D5-B91D-8F6333A7ADF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1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1F43-5B6E-4541-9E88-93531730274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460E3-37EC-41F4-9736-1F6DA96B060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3975589" y="457201"/>
            <a:ext cx="5169877" cy="307975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gray">
          <a:xfrm>
            <a:off x="1184031" y="476250"/>
            <a:ext cx="2826727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 flipV="1">
            <a:off x="-7328" y="6742114"/>
            <a:ext cx="9158655" cy="7143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6472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638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3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4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5762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9E1AE-525C-4144-BE09-FF1DE9C525A2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3975589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219808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9270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5pPr>
      <a:lvl6pPr marL="422041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6pPr>
      <a:lvl7pPr marL="844083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7pPr>
      <a:lvl8pPr marL="1266124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8pPr>
      <a:lvl9pPr marL="1688165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7.png"/><Relationship Id="rId4" Type="http://schemas.openxmlformats.org/officeDocument/2006/relationships/image" Target="../media/image37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363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6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7" Type="http://schemas.openxmlformats.org/officeDocument/2006/relationships/image" Target="../media/image389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7.png"/><Relationship Id="rId5" Type="http://schemas.openxmlformats.org/officeDocument/2006/relationships/image" Target="../media/image365.png"/><Relationship Id="rId4" Type="http://schemas.openxmlformats.org/officeDocument/2006/relationships/image" Target="../media/image3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4.png"/><Relationship Id="rId5" Type="http://schemas.openxmlformats.org/officeDocument/2006/relationships/image" Target="../media/image369.png"/><Relationship Id="rId4" Type="http://schemas.openxmlformats.org/officeDocument/2006/relationships/image" Target="../media/image3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image" Target="../media/image392.png"/><Relationship Id="rId7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5" Type="http://schemas.openxmlformats.org/officeDocument/2006/relationships/image" Target="../media/image395.png"/><Relationship Id="rId10" Type="http://schemas.openxmlformats.org/officeDocument/2006/relationships/image" Target="../media/image400.png"/><Relationship Id="rId4" Type="http://schemas.openxmlformats.org/officeDocument/2006/relationships/image" Target="../media/image394.png"/><Relationship Id="rId9" Type="http://schemas.openxmlformats.org/officeDocument/2006/relationships/image" Target="../media/image39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03.png"/><Relationship Id="rId7" Type="http://schemas.openxmlformats.org/officeDocument/2006/relationships/image" Target="../media/image352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6.png"/><Relationship Id="rId11" Type="http://schemas.openxmlformats.org/officeDocument/2006/relationships/image" Target="../media/image410.png"/><Relationship Id="rId5" Type="http://schemas.openxmlformats.org/officeDocument/2006/relationships/image" Target="../media/image405.png"/><Relationship Id="rId10" Type="http://schemas.openxmlformats.org/officeDocument/2006/relationships/image" Target="../media/image409.png"/><Relationship Id="rId4" Type="http://schemas.openxmlformats.org/officeDocument/2006/relationships/image" Target="../media/image404.png"/><Relationship Id="rId9" Type="http://schemas.openxmlformats.org/officeDocument/2006/relationships/image" Target="../media/image360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0.png"/><Relationship Id="rId13" Type="http://schemas.openxmlformats.org/officeDocument/2006/relationships/image" Target="../media/image408.png"/><Relationship Id="rId18" Type="http://schemas.openxmlformats.org/officeDocument/2006/relationships/image" Target="../media/image354.emf"/><Relationship Id="rId21" Type="http://schemas.openxmlformats.org/officeDocument/2006/relationships/oleObject" Target="../embeddings/oleObject4.bin"/><Relationship Id="rId7" Type="http://schemas.openxmlformats.org/officeDocument/2006/relationships/image" Target="../media/image3650.png"/><Relationship Id="rId12" Type="http://schemas.openxmlformats.org/officeDocument/2006/relationships/image" Target="../media/image407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53.emf"/><Relationship Id="rId20" Type="http://schemas.openxmlformats.org/officeDocument/2006/relationships/image" Target="../media/image35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5.png"/><Relationship Id="rId11" Type="http://schemas.openxmlformats.org/officeDocument/2006/relationships/image" Target="../media/image370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690.png"/><Relationship Id="rId19" Type="http://schemas.openxmlformats.org/officeDocument/2006/relationships/oleObject" Target="../embeddings/oleObject3.bin"/><Relationship Id="rId9" Type="http://schemas.openxmlformats.org/officeDocument/2006/relationships/image" Target="../media/image3680.png"/><Relationship Id="rId14" Type="http://schemas.openxmlformats.org/officeDocument/2006/relationships/image" Target="../media/image411.png"/><Relationship Id="rId22" Type="http://schemas.openxmlformats.org/officeDocument/2006/relationships/image" Target="../media/image356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0.png"/><Relationship Id="rId13" Type="http://schemas.openxmlformats.org/officeDocument/2006/relationships/image" Target="../media/image417.png"/><Relationship Id="rId7" Type="http://schemas.openxmlformats.org/officeDocument/2006/relationships/image" Target="../media/image3650.png"/><Relationship Id="rId12" Type="http://schemas.openxmlformats.org/officeDocument/2006/relationships/image" Target="../media/image4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5.png"/><Relationship Id="rId11" Type="http://schemas.openxmlformats.org/officeDocument/2006/relationships/image" Target="../media/image414.png"/><Relationship Id="rId10" Type="http://schemas.openxmlformats.org/officeDocument/2006/relationships/image" Target="../media/image413.png"/><Relationship Id="rId9" Type="http://schemas.openxmlformats.org/officeDocument/2006/relationships/image" Target="../media/image412.png"/><Relationship Id="rId14" Type="http://schemas.openxmlformats.org/officeDocument/2006/relationships/image" Target="../media/image41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8.png"/><Relationship Id="rId5" Type="http://schemas.openxmlformats.org/officeDocument/2006/relationships/image" Target="../media/image420.png"/><Relationship Id="rId4" Type="http://schemas.openxmlformats.org/officeDocument/2006/relationships/image" Target="../media/image357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13" Type="http://schemas.openxmlformats.org/officeDocument/2006/relationships/image" Target="../media/image431.png"/><Relationship Id="rId18" Type="http://schemas.openxmlformats.org/officeDocument/2006/relationships/image" Target="../media/image436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25.png"/><Relationship Id="rId12" Type="http://schemas.openxmlformats.org/officeDocument/2006/relationships/image" Target="../media/image430.png"/><Relationship Id="rId17" Type="http://schemas.openxmlformats.org/officeDocument/2006/relationships/image" Target="../media/image435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3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4.png"/><Relationship Id="rId11" Type="http://schemas.openxmlformats.org/officeDocument/2006/relationships/image" Target="../media/image429.png"/><Relationship Id="rId5" Type="http://schemas.openxmlformats.org/officeDocument/2006/relationships/image" Target="../media/image423.png"/><Relationship Id="rId15" Type="http://schemas.openxmlformats.org/officeDocument/2006/relationships/image" Target="../media/image433.png"/><Relationship Id="rId10" Type="http://schemas.openxmlformats.org/officeDocument/2006/relationships/image" Target="../media/image428.png"/><Relationship Id="rId4" Type="http://schemas.openxmlformats.org/officeDocument/2006/relationships/image" Target="../media/image359.emf"/><Relationship Id="rId9" Type="http://schemas.openxmlformats.org/officeDocument/2006/relationships/image" Target="../media/image427.png"/><Relationship Id="rId14" Type="http://schemas.openxmlformats.org/officeDocument/2006/relationships/image" Target="../media/image43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45.png"/><Relationship Id="rId18" Type="http://schemas.openxmlformats.org/officeDocument/2006/relationships/image" Target="../media/image450.png"/><Relationship Id="rId3" Type="http://schemas.openxmlformats.org/officeDocument/2006/relationships/image" Target="../media/image438.png"/><Relationship Id="rId7" Type="http://schemas.openxmlformats.org/officeDocument/2006/relationships/image" Target="../media/image440.png"/><Relationship Id="rId12" Type="http://schemas.openxmlformats.org/officeDocument/2006/relationships/image" Target="../media/image444.png"/><Relationship Id="rId17" Type="http://schemas.openxmlformats.org/officeDocument/2006/relationships/image" Target="../media/image44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8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9.png"/><Relationship Id="rId11" Type="http://schemas.openxmlformats.org/officeDocument/2006/relationships/image" Target="../media/image443.png"/><Relationship Id="rId5" Type="http://schemas.openxmlformats.org/officeDocument/2006/relationships/image" Target="../media/image360.wmf"/><Relationship Id="rId15" Type="http://schemas.openxmlformats.org/officeDocument/2006/relationships/image" Target="../media/image447.png"/><Relationship Id="rId10" Type="http://schemas.openxmlformats.org/officeDocument/2006/relationships/image" Target="../media/image44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41.png"/><Relationship Id="rId14" Type="http://schemas.openxmlformats.org/officeDocument/2006/relationships/image" Target="../media/image44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13" Type="http://schemas.openxmlformats.org/officeDocument/2006/relationships/image" Target="../media/image458.png"/><Relationship Id="rId3" Type="http://schemas.openxmlformats.org/officeDocument/2006/relationships/image" Target="../media/image380.png"/><Relationship Id="rId7" Type="http://schemas.openxmlformats.org/officeDocument/2006/relationships/image" Target="../media/image362.wmf"/><Relationship Id="rId12" Type="http://schemas.openxmlformats.org/officeDocument/2006/relationships/image" Target="../media/image45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56.png"/><Relationship Id="rId5" Type="http://schemas.openxmlformats.org/officeDocument/2006/relationships/image" Target="../media/image361.wmf"/><Relationship Id="rId10" Type="http://schemas.openxmlformats.org/officeDocument/2006/relationships/image" Target="../media/image45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2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459.png"/><Relationship Id="rId7" Type="http://schemas.openxmlformats.org/officeDocument/2006/relationships/image" Target="../media/image463.png"/><Relationship Id="rId2" Type="http://schemas.openxmlformats.org/officeDocument/2006/relationships/image" Target="../media/image3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2.png"/><Relationship Id="rId5" Type="http://schemas.openxmlformats.org/officeDocument/2006/relationships/image" Target="../media/image461.png"/><Relationship Id="rId10" Type="http://schemas.openxmlformats.org/officeDocument/2006/relationships/image" Target="../media/image466.png"/><Relationship Id="rId4" Type="http://schemas.openxmlformats.org/officeDocument/2006/relationships/image" Target="../media/image460.png"/><Relationship Id="rId9" Type="http://schemas.openxmlformats.org/officeDocument/2006/relationships/image" Target="../media/image4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0.png"/><Relationship Id="rId4" Type="http://schemas.openxmlformats.org/officeDocument/2006/relationships/image" Target="../media/image46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jpeg"/><Relationship Id="rId13" Type="http://schemas.openxmlformats.org/officeDocument/2006/relationships/image" Target="../media/image478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382.wmf"/><Relationship Id="rId12" Type="http://schemas.openxmlformats.org/officeDocument/2006/relationships/image" Target="../media/image4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76.png"/><Relationship Id="rId5" Type="http://schemas.openxmlformats.org/officeDocument/2006/relationships/image" Target="../media/image72.png"/><Relationship Id="rId10" Type="http://schemas.openxmlformats.org/officeDocument/2006/relationships/image" Target="../media/image475.png"/><Relationship Id="rId4" Type="http://schemas.openxmlformats.org/officeDocument/2006/relationships/image" Target="../media/image381.wmf"/><Relationship Id="rId9" Type="http://schemas.openxmlformats.org/officeDocument/2006/relationships/image" Target="../media/image384.jpeg"/><Relationship Id="rId14" Type="http://schemas.openxmlformats.org/officeDocument/2006/relationships/image" Target="../media/image47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89.w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86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88.wmf"/><Relationship Id="rId5" Type="http://schemas.openxmlformats.org/officeDocument/2006/relationships/image" Target="../media/image391.jpeg"/><Relationship Id="rId15" Type="http://schemas.openxmlformats.org/officeDocument/2006/relationships/image" Target="../media/image390.emf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385.wmf"/><Relationship Id="rId9" Type="http://schemas.openxmlformats.org/officeDocument/2006/relationships/image" Target="../media/image387.wmf"/><Relationship Id="rId14" Type="http://schemas.openxmlformats.org/officeDocument/2006/relationships/oleObject" Target="../embeddings/oleObject16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9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9.png"/><Relationship Id="rId5" Type="http://schemas.openxmlformats.org/officeDocument/2006/relationships/image" Target="../media/image488.png"/><Relationship Id="rId4" Type="http://schemas.openxmlformats.org/officeDocument/2006/relationships/image" Target="../media/image392.wmf"/><Relationship Id="rId9" Type="http://schemas.openxmlformats.org/officeDocument/2006/relationships/image" Target="../media/image492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3" Type="http://schemas.openxmlformats.org/officeDocument/2006/relationships/image" Target="../media/image494.png"/><Relationship Id="rId7" Type="http://schemas.openxmlformats.org/officeDocument/2006/relationships/image" Target="../media/image498.png"/><Relationship Id="rId12" Type="http://schemas.openxmlformats.org/officeDocument/2006/relationships/image" Target="../media/image503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7.png"/><Relationship Id="rId11" Type="http://schemas.openxmlformats.org/officeDocument/2006/relationships/image" Target="../media/image502.png"/><Relationship Id="rId5" Type="http://schemas.openxmlformats.org/officeDocument/2006/relationships/image" Target="../media/image496.png"/><Relationship Id="rId10" Type="http://schemas.openxmlformats.org/officeDocument/2006/relationships/image" Target="../media/image501.png"/><Relationship Id="rId4" Type="http://schemas.openxmlformats.org/officeDocument/2006/relationships/image" Target="../media/image495.png"/><Relationship Id="rId9" Type="http://schemas.openxmlformats.org/officeDocument/2006/relationships/image" Target="../media/image500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10.png"/><Relationship Id="rId3" Type="http://schemas.openxmlformats.org/officeDocument/2006/relationships/image" Target="../media/image419.png"/><Relationship Id="rId7" Type="http://schemas.openxmlformats.org/officeDocument/2006/relationships/image" Target="../media/image395.emf"/><Relationship Id="rId12" Type="http://schemas.openxmlformats.org/officeDocument/2006/relationships/image" Target="../media/image50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97.emf"/><Relationship Id="rId5" Type="http://schemas.openxmlformats.org/officeDocument/2006/relationships/image" Target="../media/image394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96.e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2.png"/><Relationship Id="rId3" Type="http://schemas.openxmlformats.org/officeDocument/2006/relationships/image" Target="../media/image512.png"/><Relationship Id="rId7" Type="http://schemas.openxmlformats.org/officeDocument/2006/relationships/image" Target="../media/image516.png"/><Relationship Id="rId12" Type="http://schemas.openxmlformats.org/officeDocument/2006/relationships/image" Target="../media/image521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5.png"/><Relationship Id="rId11" Type="http://schemas.openxmlformats.org/officeDocument/2006/relationships/image" Target="../media/image520.png"/><Relationship Id="rId5" Type="http://schemas.openxmlformats.org/officeDocument/2006/relationships/image" Target="../media/image514.png"/><Relationship Id="rId10" Type="http://schemas.openxmlformats.org/officeDocument/2006/relationships/image" Target="../media/image519.png"/><Relationship Id="rId4" Type="http://schemas.openxmlformats.org/officeDocument/2006/relationships/image" Target="../media/image513.png"/><Relationship Id="rId9" Type="http://schemas.openxmlformats.org/officeDocument/2006/relationships/image" Target="../media/image518.png"/><Relationship Id="rId14" Type="http://schemas.openxmlformats.org/officeDocument/2006/relationships/image" Target="../media/image52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35.png"/><Relationship Id="rId18" Type="http://schemas.openxmlformats.org/officeDocument/2006/relationships/image" Target="../media/image540.png"/><Relationship Id="rId3" Type="http://schemas.openxmlformats.org/officeDocument/2006/relationships/image" Target="../media/image525.png"/><Relationship Id="rId7" Type="http://schemas.openxmlformats.org/officeDocument/2006/relationships/image" Target="../media/image529.png"/><Relationship Id="rId12" Type="http://schemas.openxmlformats.org/officeDocument/2006/relationships/image" Target="../media/image534.png"/><Relationship Id="rId17" Type="http://schemas.openxmlformats.org/officeDocument/2006/relationships/image" Target="../media/image539.png"/><Relationship Id="rId2" Type="http://schemas.openxmlformats.org/officeDocument/2006/relationships/image" Target="../media/image524.png"/><Relationship Id="rId16" Type="http://schemas.openxmlformats.org/officeDocument/2006/relationships/image" Target="../media/image5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8.png"/><Relationship Id="rId11" Type="http://schemas.openxmlformats.org/officeDocument/2006/relationships/image" Target="../media/image533.png"/><Relationship Id="rId5" Type="http://schemas.openxmlformats.org/officeDocument/2006/relationships/image" Target="../media/image527.png"/><Relationship Id="rId15" Type="http://schemas.openxmlformats.org/officeDocument/2006/relationships/image" Target="../media/image537.png"/><Relationship Id="rId10" Type="http://schemas.openxmlformats.org/officeDocument/2006/relationships/image" Target="../media/image532.png"/><Relationship Id="rId4" Type="http://schemas.openxmlformats.org/officeDocument/2006/relationships/image" Target="../media/image526.png"/><Relationship Id="rId9" Type="http://schemas.openxmlformats.org/officeDocument/2006/relationships/image" Target="../media/image531.png"/><Relationship Id="rId14" Type="http://schemas.openxmlformats.org/officeDocument/2006/relationships/image" Target="../media/image536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emf"/><Relationship Id="rId3" Type="http://schemas.openxmlformats.org/officeDocument/2006/relationships/image" Target="../media/image542.png"/><Relationship Id="rId7" Type="http://schemas.openxmlformats.org/officeDocument/2006/relationships/image" Target="../media/image546.png"/><Relationship Id="rId12" Type="http://schemas.openxmlformats.org/officeDocument/2006/relationships/image" Target="../media/image422.wmf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5.png"/><Relationship Id="rId11" Type="http://schemas.openxmlformats.org/officeDocument/2006/relationships/image" Target="../media/image421.emf"/><Relationship Id="rId5" Type="http://schemas.openxmlformats.org/officeDocument/2006/relationships/image" Target="../media/image544.png"/><Relationship Id="rId10" Type="http://schemas.openxmlformats.org/officeDocument/2006/relationships/image" Target="../media/image549.png"/><Relationship Id="rId4" Type="http://schemas.openxmlformats.org/officeDocument/2006/relationships/image" Target="../media/image543.png"/><Relationship Id="rId9" Type="http://schemas.openxmlformats.org/officeDocument/2006/relationships/image" Target="../media/image5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3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emf"/><Relationship Id="rId2" Type="http://schemas.openxmlformats.org/officeDocument/2006/relationships/image" Target="../media/image424.emf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emf"/><Relationship Id="rId7" Type="http://schemas.openxmlformats.org/officeDocument/2006/relationships/image" Target="../media/image431.emf"/><Relationship Id="rId2" Type="http://schemas.openxmlformats.org/officeDocument/2006/relationships/image" Target="../media/image4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emf"/><Relationship Id="rId5" Type="http://schemas.openxmlformats.org/officeDocument/2006/relationships/image" Target="../media/image429.emf"/><Relationship Id="rId4" Type="http://schemas.openxmlformats.org/officeDocument/2006/relationships/image" Target="../media/image428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emf"/><Relationship Id="rId2" Type="http://schemas.openxmlformats.org/officeDocument/2006/relationships/image" Target="../media/image4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emf"/><Relationship Id="rId2" Type="http://schemas.openxmlformats.org/officeDocument/2006/relationships/image" Target="../media/image438.em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emf"/><Relationship Id="rId2" Type="http://schemas.openxmlformats.org/officeDocument/2006/relationships/image" Target="../media/image4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2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image" Target="../media/image4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6.emf"/><Relationship Id="rId5" Type="http://schemas.openxmlformats.org/officeDocument/2006/relationships/image" Target="../media/image445.emf"/><Relationship Id="rId4" Type="http://schemas.openxmlformats.org/officeDocument/2006/relationships/image" Target="../media/image444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9.png"/><Relationship Id="rId4" Type="http://schemas.openxmlformats.org/officeDocument/2006/relationships/image" Target="../media/image578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7.png"/><Relationship Id="rId13" Type="http://schemas.openxmlformats.org/officeDocument/2006/relationships/oleObject" Target="../embeddings/oleObject25.bin"/><Relationship Id="rId3" Type="http://schemas.openxmlformats.org/officeDocument/2006/relationships/image" Target="../media/image584.png"/><Relationship Id="rId7" Type="http://schemas.openxmlformats.org/officeDocument/2006/relationships/image" Target="../media/image451.emf"/><Relationship Id="rId12" Type="http://schemas.openxmlformats.org/officeDocument/2006/relationships/image" Target="../media/image44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7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588.png"/><Relationship Id="rId10" Type="http://schemas.openxmlformats.org/officeDocument/2006/relationships/image" Target="../media/image448.wmf"/><Relationship Id="rId4" Type="http://schemas.openxmlformats.org/officeDocument/2006/relationships/image" Target="../media/image585.png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5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emf"/><Relationship Id="rId2" Type="http://schemas.openxmlformats.org/officeDocument/2006/relationships/image" Target="../media/image45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5.emf"/><Relationship Id="rId4" Type="http://schemas.openxmlformats.org/officeDocument/2006/relationships/image" Target="../media/image5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image" Target="../media/image4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5.png"/><Relationship Id="rId5" Type="http://schemas.openxmlformats.org/officeDocument/2006/relationships/image" Target="../media/image455.emf"/><Relationship Id="rId4" Type="http://schemas.openxmlformats.org/officeDocument/2006/relationships/image" Target="../media/image454.emf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6.emf"/><Relationship Id="rId4" Type="http://schemas.openxmlformats.org/officeDocument/2006/relationships/image" Target="../media/image222.emf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0.png"/><Relationship Id="rId5" Type="http://schemas.openxmlformats.org/officeDocument/2006/relationships/image" Target="../media/image456.emf"/><Relationship Id="rId4" Type="http://schemas.openxmlformats.org/officeDocument/2006/relationships/image" Target="../media/image47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emf"/><Relationship Id="rId2" Type="http://schemas.openxmlformats.org/officeDocument/2006/relationships/image" Target="../media/image4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2.png"/><Relationship Id="rId4" Type="http://schemas.openxmlformats.org/officeDocument/2006/relationships/image" Target="../media/image48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emf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4.png"/><Relationship Id="rId4" Type="http://schemas.openxmlformats.org/officeDocument/2006/relationships/image" Target="../media/image455.e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3" Type="http://schemas.openxmlformats.org/officeDocument/2006/relationships/image" Target="../media/image486.png"/><Relationship Id="rId7" Type="http://schemas.openxmlformats.org/officeDocument/2006/relationships/image" Target="../media/image506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5.png"/><Relationship Id="rId5" Type="http://schemas.openxmlformats.org/officeDocument/2006/relationships/image" Target="../media/image504.png"/><Relationship Id="rId4" Type="http://schemas.openxmlformats.org/officeDocument/2006/relationships/image" Target="../media/image48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emf"/><Relationship Id="rId7" Type="http://schemas.openxmlformats.org/officeDocument/2006/relationships/image" Target="../media/image45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49.wmf"/><Relationship Id="rId4" Type="http://schemas.openxmlformats.org/officeDocument/2006/relationships/oleObject" Target="../embeddings/oleObject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emf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image" Target="../media/image459.emf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emf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jpeg"/><Relationship Id="rId2" Type="http://schemas.openxmlformats.org/officeDocument/2006/relationships/image" Target="../media/image4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8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emf"/><Relationship Id="rId2" Type="http://schemas.openxmlformats.org/officeDocument/2006/relationships/image" Target="../media/image4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4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emf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emf"/><Relationship Id="rId2" Type="http://schemas.openxmlformats.org/officeDocument/2006/relationships/image" Target="../media/image48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4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emf"/><Relationship Id="rId2" Type="http://schemas.openxmlformats.org/officeDocument/2006/relationships/image" Target="../media/image485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8.wmf"/><Relationship Id="rId3" Type="http://schemas.openxmlformats.org/officeDocument/2006/relationships/image" Target="../media/image489.emf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0.emf"/><Relationship Id="rId5" Type="http://schemas.openxmlformats.org/officeDocument/2006/relationships/image" Target="../media/image487.wmf"/><Relationship Id="rId10" Type="http://schemas.openxmlformats.org/officeDocument/2006/relationships/image" Target="../media/image566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9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494.wmf"/><Relationship Id="rId4" Type="http://schemas.openxmlformats.org/officeDocument/2006/relationships/image" Target="../media/image570.png"/><Relationship Id="rId9" Type="http://schemas.openxmlformats.org/officeDocument/2006/relationships/image" Target="../media/image6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emf"/><Relationship Id="rId2" Type="http://schemas.openxmlformats.org/officeDocument/2006/relationships/image" Target="../media/image49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5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60.png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48.png"/><Relationship Id="rId7" Type="http://schemas.openxmlformats.org/officeDocument/2006/relationships/image" Target="../media/image30.gi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57.png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7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6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3.emf"/><Relationship Id="rId3" Type="http://schemas.openxmlformats.org/officeDocument/2006/relationships/image" Target="../media/image70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69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png"/><Relationship Id="rId4" Type="http://schemas.openxmlformats.org/officeDocument/2006/relationships/image" Target="../media/image16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5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76.png"/><Relationship Id="rId9" Type="http://schemas.openxmlformats.org/officeDocument/2006/relationships/image" Target="../media/image19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68.emf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11" Type="http://schemas.openxmlformats.org/officeDocument/2006/relationships/image" Target="../media/image180.png"/><Relationship Id="rId5" Type="http://schemas.openxmlformats.org/officeDocument/2006/relationships/image" Target="../media/image196.png"/><Relationship Id="rId10" Type="http://schemas.openxmlformats.org/officeDocument/2006/relationships/image" Target="../media/image186.png"/><Relationship Id="rId4" Type="http://schemas.openxmlformats.org/officeDocument/2006/relationships/image" Target="../media/image169.emf"/><Relationship Id="rId9" Type="http://schemas.openxmlformats.org/officeDocument/2006/relationships/image" Target="../media/image20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73.emf"/><Relationship Id="rId7" Type="http://schemas.openxmlformats.org/officeDocument/2006/relationships/image" Target="../media/image20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174.emf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image" Target="../media/image175.emf"/><Relationship Id="rId7" Type="http://schemas.openxmlformats.org/officeDocument/2006/relationships/image" Target="../media/image179.emf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emf"/><Relationship Id="rId5" Type="http://schemas.openxmlformats.org/officeDocument/2006/relationships/image" Target="../media/image177.emf"/><Relationship Id="rId10" Type="http://schemas.openxmlformats.org/officeDocument/2006/relationships/image" Target="../media/image182.emf"/><Relationship Id="rId4" Type="http://schemas.openxmlformats.org/officeDocument/2006/relationships/image" Target="../media/image176.emf"/><Relationship Id="rId9" Type="http://schemas.openxmlformats.org/officeDocument/2006/relationships/image" Target="../media/image181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84.emf"/><Relationship Id="rId7" Type="http://schemas.openxmlformats.org/officeDocument/2006/relationships/image" Target="../media/image188.emf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emf"/><Relationship Id="rId11" Type="http://schemas.openxmlformats.org/officeDocument/2006/relationships/image" Target="../media/image212.png"/><Relationship Id="rId5" Type="http://schemas.openxmlformats.org/officeDocument/2006/relationships/image" Target="../media/image186.emf"/><Relationship Id="rId10" Type="http://schemas.openxmlformats.org/officeDocument/2006/relationships/image" Target="../media/image205.png"/><Relationship Id="rId4" Type="http://schemas.openxmlformats.org/officeDocument/2006/relationships/image" Target="../media/image185.emf"/><Relationship Id="rId9" Type="http://schemas.openxmlformats.org/officeDocument/2006/relationships/image" Target="../media/image189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emf"/><Relationship Id="rId3" Type="http://schemas.openxmlformats.org/officeDocument/2006/relationships/image" Target="../media/image191.emf"/><Relationship Id="rId7" Type="http://schemas.openxmlformats.org/officeDocument/2006/relationships/image" Target="../media/image195.emf"/><Relationship Id="rId12" Type="http://schemas.openxmlformats.org/officeDocument/2006/relationships/image" Target="../media/image199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emf"/><Relationship Id="rId11" Type="http://schemas.openxmlformats.org/officeDocument/2006/relationships/image" Target="../media/image238.png"/><Relationship Id="rId5" Type="http://schemas.openxmlformats.org/officeDocument/2006/relationships/image" Target="../media/image193.emf"/><Relationship Id="rId10" Type="http://schemas.openxmlformats.org/officeDocument/2006/relationships/image" Target="../media/image198.emf"/><Relationship Id="rId4" Type="http://schemas.openxmlformats.org/officeDocument/2006/relationships/image" Target="../media/image192.emf"/><Relationship Id="rId9" Type="http://schemas.openxmlformats.org/officeDocument/2006/relationships/image" Target="../media/image19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emf"/><Relationship Id="rId13" Type="http://schemas.openxmlformats.org/officeDocument/2006/relationships/image" Target="../media/image251.png"/><Relationship Id="rId3" Type="http://schemas.openxmlformats.org/officeDocument/2006/relationships/image" Target="../media/image201.emf"/><Relationship Id="rId7" Type="http://schemas.openxmlformats.org/officeDocument/2006/relationships/image" Target="../media/image204.emf"/><Relationship Id="rId12" Type="http://schemas.openxmlformats.org/officeDocument/2006/relationships/image" Target="../media/image207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emf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10" Type="http://schemas.openxmlformats.org/officeDocument/2006/relationships/image" Target="../media/image248.png"/><Relationship Id="rId4" Type="http://schemas.openxmlformats.org/officeDocument/2006/relationships/image" Target="../media/image202.emf"/><Relationship Id="rId9" Type="http://schemas.openxmlformats.org/officeDocument/2006/relationships/image" Target="../media/image206.emf"/><Relationship Id="rId14" Type="http://schemas.openxmlformats.org/officeDocument/2006/relationships/image" Target="../media/image208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emf"/><Relationship Id="rId3" Type="http://schemas.openxmlformats.org/officeDocument/2006/relationships/image" Target="../media/image210.emf"/><Relationship Id="rId7" Type="http://schemas.openxmlformats.org/officeDocument/2006/relationships/image" Target="../media/image229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2.emf"/><Relationship Id="rId11" Type="http://schemas.openxmlformats.org/officeDocument/2006/relationships/image" Target="../media/image233.png"/><Relationship Id="rId5" Type="http://schemas.openxmlformats.org/officeDocument/2006/relationships/image" Target="../media/image211.emf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14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16.emf"/><Relationship Id="rId7" Type="http://schemas.openxmlformats.org/officeDocument/2006/relationships/image" Target="../media/image220.emf"/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emf"/><Relationship Id="rId5" Type="http://schemas.openxmlformats.org/officeDocument/2006/relationships/image" Target="../media/image218.emf"/><Relationship Id="rId4" Type="http://schemas.openxmlformats.org/officeDocument/2006/relationships/image" Target="../media/image2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emf"/><Relationship Id="rId3" Type="http://schemas.openxmlformats.org/officeDocument/2006/relationships/image" Target="../media/image223.emf"/><Relationship Id="rId7" Type="http://schemas.openxmlformats.org/officeDocument/2006/relationships/image" Target="../media/image226.emf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emf"/><Relationship Id="rId5" Type="http://schemas.openxmlformats.org/officeDocument/2006/relationships/image" Target="../media/image224.emf"/><Relationship Id="rId10" Type="http://schemas.openxmlformats.org/officeDocument/2006/relationships/image" Target="../media/image229.emf"/><Relationship Id="rId4" Type="http://schemas.openxmlformats.org/officeDocument/2006/relationships/image" Target="../media/image276.png"/><Relationship Id="rId9" Type="http://schemas.openxmlformats.org/officeDocument/2006/relationships/image" Target="../media/image228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4.png"/><Relationship Id="rId7" Type="http://schemas.openxmlformats.org/officeDocument/2006/relationships/image" Target="../media/image287.png"/><Relationship Id="rId12" Type="http://schemas.openxmlformats.org/officeDocument/2006/relationships/image" Target="../media/image250.png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emf"/><Relationship Id="rId11" Type="http://schemas.openxmlformats.org/officeDocument/2006/relationships/image" Target="../media/image233.emf"/><Relationship Id="rId5" Type="http://schemas.openxmlformats.org/officeDocument/2006/relationships/image" Target="../media/image285.png"/><Relationship Id="rId10" Type="http://schemas.openxmlformats.org/officeDocument/2006/relationships/image" Target="../media/image232.emf"/><Relationship Id="rId4" Type="http://schemas.openxmlformats.org/officeDocument/2006/relationships/image" Target="../media/image196.emf"/><Relationship Id="rId9" Type="http://schemas.openxmlformats.org/officeDocument/2006/relationships/image" Target="../media/image28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emf"/><Relationship Id="rId13" Type="http://schemas.openxmlformats.org/officeDocument/2006/relationships/image" Target="../media/image242.emf"/><Relationship Id="rId3" Type="http://schemas.openxmlformats.org/officeDocument/2006/relationships/image" Target="../media/image235.emf"/><Relationship Id="rId7" Type="http://schemas.openxmlformats.org/officeDocument/2006/relationships/image" Target="../media/image238.emf"/><Relationship Id="rId12" Type="http://schemas.openxmlformats.org/officeDocument/2006/relationships/image" Target="../media/image241.emf"/><Relationship Id="rId2" Type="http://schemas.openxmlformats.org/officeDocument/2006/relationships/image" Target="../media/image234.emf"/><Relationship Id="rId16" Type="http://schemas.openxmlformats.org/officeDocument/2006/relationships/image" Target="../media/image24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37.emf"/><Relationship Id="rId15" Type="http://schemas.openxmlformats.org/officeDocument/2006/relationships/image" Target="../media/image243.emf"/><Relationship Id="rId10" Type="http://schemas.openxmlformats.org/officeDocument/2006/relationships/image" Target="../media/image261.png"/><Relationship Id="rId4" Type="http://schemas.openxmlformats.org/officeDocument/2006/relationships/image" Target="../media/image236.emf"/><Relationship Id="rId9" Type="http://schemas.openxmlformats.org/officeDocument/2006/relationships/image" Target="../media/image240.emf"/><Relationship Id="rId14" Type="http://schemas.openxmlformats.org/officeDocument/2006/relationships/image" Target="../media/image26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emf"/><Relationship Id="rId3" Type="http://schemas.openxmlformats.org/officeDocument/2006/relationships/image" Target="../media/image246.emf"/><Relationship Id="rId7" Type="http://schemas.openxmlformats.org/officeDocument/2006/relationships/image" Target="../media/image275.png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emf"/><Relationship Id="rId5" Type="http://schemas.openxmlformats.org/officeDocument/2006/relationships/image" Target="../media/image248.emf"/><Relationship Id="rId4" Type="http://schemas.openxmlformats.org/officeDocument/2006/relationships/image" Target="../media/image247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252.emf"/><Relationship Id="rId7" Type="http://schemas.openxmlformats.org/officeDocument/2006/relationships/image" Target="../media/image256.emf"/><Relationship Id="rId12" Type="http://schemas.openxmlformats.org/officeDocument/2006/relationships/image" Target="../media/image260.emf"/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5.emf"/><Relationship Id="rId11" Type="http://schemas.openxmlformats.org/officeDocument/2006/relationships/image" Target="../media/image278.png"/><Relationship Id="rId5" Type="http://schemas.openxmlformats.org/officeDocument/2006/relationships/image" Target="../media/image254.emf"/><Relationship Id="rId10" Type="http://schemas.openxmlformats.org/officeDocument/2006/relationships/image" Target="../media/image259.emf"/><Relationship Id="rId4" Type="http://schemas.openxmlformats.org/officeDocument/2006/relationships/image" Target="../media/image253.emf"/><Relationship Id="rId9" Type="http://schemas.openxmlformats.org/officeDocument/2006/relationships/image" Target="../media/image258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emf"/><Relationship Id="rId3" Type="http://schemas.openxmlformats.org/officeDocument/2006/relationships/image" Target="../media/image261.emf"/><Relationship Id="rId7" Type="http://schemas.openxmlformats.org/officeDocument/2006/relationships/image" Target="../media/image264.emf"/><Relationship Id="rId12" Type="http://schemas.openxmlformats.org/officeDocument/2006/relationships/image" Target="../media/image30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11" Type="http://schemas.openxmlformats.org/officeDocument/2006/relationships/image" Target="../media/image268.emf"/><Relationship Id="rId5" Type="http://schemas.openxmlformats.org/officeDocument/2006/relationships/image" Target="../media/image263.emf"/><Relationship Id="rId10" Type="http://schemas.openxmlformats.org/officeDocument/2006/relationships/image" Target="../media/image267.emf"/><Relationship Id="rId4" Type="http://schemas.openxmlformats.org/officeDocument/2006/relationships/image" Target="../media/image262.emf"/><Relationship Id="rId9" Type="http://schemas.openxmlformats.org/officeDocument/2006/relationships/image" Target="../media/image26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emf"/><Relationship Id="rId5" Type="http://schemas.openxmlformats.org/officeDocument/2006/relationships/image" Target="../media/image270.emf"/><Relationship Id="rId4" Type="http://schemas.openxmlformats.org/officeDocument/2006/relationships/image" Target="../media/image3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emf"/><Relationship Id="rId3" Type="http://schemas.openxmlformats.org/officeDocument/2006/relationships/image" Target="../media/image273.emf"/><Relationship Id="rId7" Type="http://schemas.openxmlformats.org/officeDocument/2006/relationships/image" Target="../media/image275.emf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5.png"/><Relationship Id="rId11" Type="http://schemas.openxmlformats.org/officeDocument/2006/relationships/image" Target="../media/image278.emf"/><Relationship Id="rId5" Type="http://schemas.openxmlformats.org/officeDocument/2006/relationships/image" Target="../media/image274.emf"/><Relationship Id="rId10" Type="http://schemas.openxmlformats.org/officeDocument/2006/relationships/image" Target="../media/image319.png"/><Relationship Id="rId4" Type="http://schemas.openxmlformats.org/officeDocument/2006/relationships/image" Target="../media/image312.png"/><Relationship Id="rId9" Type="http://schemas.openxmlformats.org/officeDocument/2006/relationships/image" Target="../media/image277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322.png"/><Relationship Id="rId3" Type="http://schemas.openxmlformats.org/officeDocument/2006/relationships/image" Target="../media/image88.png"/><Relationship Id="rId12" Type="http://schemas.openxmlformats.org/officeDocument/2006/relationships/image" Target="../media/image7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21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3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7" Type="http://schemas.openxmlformats.org/officeDocument/2006/relationships/image" Target="../media/image290.png"/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3.emf"/><Relationship Id="rId5" Type="http://schemas.openxmlformats.org/officeDocument/2006/relationships/image" Target="../media/image282.emf"/><Relationship Id="rId4" Type="http://schemas.openxmlformats.org/officeDocument/2006/relationships/image" Target="../media/image281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emf"/><Relationship Id="rId2" Type="http://schemas.openxmlformats.org/officeDocument/2006/relationships/image" Target="../media/image284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7" Type="http://schemas.openxmlformats.org/officeDocument/2006/relationships/image" Target="../media/image290.emf"/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emf"/><Relationship Id="rId5" Type="http://schemas.openxmlformats.org/officeDocument/2006/relationships/image" Target="../media/image288.gif"/><Relationship Id="rId4" Type="http://schemas.openxmlformats.org/officeDocument/2006/relationships/image" Target="../media/image287.gi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299.emf"/><Relationship Id="rId3" Type="http://schemas.openxmlformats.org/officeDocument/2006/relationships/image" Target="../media/image293.emf"/><Relationship Id="rId7" Type="http://schemas.openxmlformats.org/officeDocument/2006/relationships/image" Target="../media/image335.png"/><Relationship Id="rId12" Type="http://schemas.openxmlformats.org/officeDocument/2006/relationships/image" Target="../media/image340.png"/><Relationship Id="rId2" Type="http://schemas.openxmlformats.org/officeDocument/2006/relationships/image" Target="../media/image2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4.png"/><Relationship Id="rId11" Type="http://schemas.openxmlformats.org/officeDocument/2006/relationships/image" Target="../media/image298.emf"/><Relationship Id="rId5" Type="http://schemas.openxmlformats.org/officeDocument/2006/relationships/image" Target="../media/image295.emf"/><Relationship Id="rId10" Type="http://schemas.openxmlformats.org/officeDocument/2006/relationships/image" Target="../media/image297.emf"/><Relationship Id="rId4" Type="http://schemas.openxmlformats.org/officeDocument/2006/relationships/image" Target="../media/image294.emf"/><Relationship Id="rId9" Type="http://schemas.openxmlformats.org/officeDocument/2006/relationships/image" Target="../media/image296.emf"/><Relationship Id="rId14" Type="http://schemas.openxmlformats.org/officeDocument/2006/relationships/image" Target="../media/image300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26.png"/><Relationship Id="rId3" Type="http://schemas.openxmlformats.org/officeDocument/2006/relationships/image" Target="../media/image306.png"/><Relationship Id="rId7" Type="http://schemas.openxmlformats.org/officeDocument/2006/relationships/image" Target="../media/image316.png"/><Relationship Id="rId12" Type="http://schemas.openxmlformats.org/officeDocument/2006/relationships/image" Target="../media/image3250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30.png"/><Relationship Id="rId11" Type="http://schemas.openxmlformats.org/officeDocument/2006/relationships/image" Target="../media/image3240.png"/><Relationship Id="rId5" Type="http://schemas.openxmlformats.org/officeDocument/2006/relationships/image" Target="../media/image3090.png"/><Relationship Id="rId15" Type="http://schemas.openxmlformats.org/officeDocument/2006/relationships/image" Target="../media/image3280.png"/><Relationship Id="rId10" Type="http://schemas.openxmlformats.org/officeDocument/2006/relationships/image" Target="../media/image320.png"/><Relationship Id="rId4" Type="http://schemas.openxmlformats.org/officeDocument/2006/relationships/image" Target="../media/image307.jpeg"/><Relationship Id="rId9" Type="http://schemas.openxmlformats.org/officeDocument/2006/relationships/image" Target="../media/image318.png"/><Relationship Id="rId14" Type="http://schemas.openxmlformats.org/officeDocument/2006/relationships/image" Target="../media/image327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44.png"/><Relationship Id="rId3" Type="http://schemas.openxmlformats.org/officeDocument/2006/relationships/image" Target="../media/image330.png"/><Relationship Id="rId7" Type="http://schemas.openxmlformats.org/officeDocument/2006/relationships/image" Target="../media/image337.png"/><Relationship Id="rId12" Type="http://schemas.openxmlformats.org/officeDocument/2006/relationships/image" Target="../media/image343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3.png"/><Relationship Id="rId11" Type="http://schemas.openxmlformats.org/officeDocument/2006/relationships/image" Target="../media/image342.png"/><Relationship Id="rId5" Type="http://schemas.openxmlformats.org/officeDocument/2006/relationships/image" Target="../media/image332.png"/><Relationship Id="rId10" Type="http://schemas.openxmlformats.org/officeDocument/2006/relationships/image" Target="../media/image341.png"/><Relationship Id="rId4" Type="http://schemas.openxmlformats.org/officeDocument/2006/relationships/image" Target="../media/image331.png"/><Relationship Id="rId9" Type="http://schemas.openxmlformats.org/officeDocument/2006/relationships/image" Target="../media/image3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emf"/><Relationship Id="rId2" Type="http://schemas.openxmlformats.org/officeDocument/2006/relationships/image" Target="../media/image309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14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emf"/><Relationship Id="rId2" Type="http://schemas.openxmlformats.org/officeDocument/2006/relationships/image" Target="../media/image315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emf"/><Relationship Id="rId2" Type="http://schemas.openxmlformats.org/officeDocument/2006/relationships/image" Target="../media/image3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08504" cy="2484277"/>
          </a:xfrm>
        </p:spPr>
        <p:txBody>
          <a:bodyPr/>
          <a:lstStyle/>
          <a:p>
            <a:r>
              <a:rPr kumimoji="1" lang="en-US" altLang="ja-JP" dirty="0">
                <a:latin typeface="+mj-lt"/>
                <a:ea typeface="HGP創英角ﾎﾟｯﾌﾟ体" panose="040B0A00000000000000" pitchFamily="50" charset="-128"/>
              </a:rPr>
              <a:t>Blazar Physics</a:t>
            </a:r>
            <a:endParaRPr kumimoji="1" lang="ja-JP" altLang="en-US" dirty="0">
              <a:latin typeface="+mj-lt"/>
              <a:ea typeface="HGP創英角ﾎﾟｯﾌﾟ体" panose="040B0A00000000000000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0" y="3789364"/>
            <a:ext cx="9108504" cy="911225"/>
          </a:xfrm>
        </p:spPr>
        <p:txBody>
          <a:bodyPr/>
          <a:lstStyle/>
          <a:p>
            <a:r>
              <a:rPr kumimoji="1" lang="en-US" altLang="ja-JP" dirty="0" err="1"/>
              <a:t>Katsuaki</a:t>
            </a:r>
            <a:r>
              <a:rPr kumimoji="1" lang="en-US" altLang="ja-JP" dirty="0"/>
              <a:t> Asano</a:t>
            </a:r>
          </a:p>
          <a:p>
            <a:r>
              <a:rPr lang="en-US" altLang="ja-JP" dirty="0"/>
              <a:t>(Institute for Cosmic Ray Research, </a:t>
            </a:r>
          </a:p>
          <a:p>
            <a:r>
              <a:rPr lang="en-US" altLang="ja-JP" dirty="0"/>
              <a:t>The University of Tokyo)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900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Multi-Wavelength Observation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46639"/>
            <a:ext cx="6142852" cy="38673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945982" y="6314021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 (</a:t>
            </a:r>
            <a:r>
              <a:rPr kumimoji="1" lang="en-US" altLang="ja-JP" dirty="0" err="1"/>
              <a:t>Abdo</a:t>
            </a:r>
            <a:r>
              <a:rPr kumimoji="1" lang="en-US" altLang="ja-JP" dirty="0"/>
              <a:t>+ 2011)</a:t>
            </a:r>
            <a:endParaRPr kumimoji="1" lang="ja-JP" altLang="en-US" dirty="0"/>
          </a:p>
        </p:txBody>
      </p:sp>
      <p:pic>
        <p:nvPicPr>
          <p:cNvPr id="9218" name="Picture 2" descr="é¢é£ç»å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02" y="958975"/>
            <a:ext cx="2113521" cy="13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Fermi Telescope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016732"/>
            <a:ext cx="2238382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ãSwift Telescope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59" y="951988"/>
            <a:ext cx="1468699" cy="13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VLBAãã®ç»åæ¤ç´¢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6" y="929219"/>
            <a:ext cx="1344598" cy="13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 bwMode="auto">
          <a:xfrm flipV="1">
            <a:off x="7092280" y="2204864"/>
            <a:ext cx="396044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矢印コネクタ 7"/>
          <p:cNvCxnSpPr/>
          <p:nvPr/>
        </p:nvCxnSpPr>
        <p:spPr bwMode="auto">
          <a:xfrm>
            <a:off x="5436096" y="2168860"/>
            <a:ext cx="972108" cy="1332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コネクタ 9"/>
          <p:cNvCxnSpPr/>
          <p:nvPr/>
        </p:nvCxnSpPr>
        <p:spPr bwMode="auto">
          <a:xfrm>
            <a:off x="3527884" y="2204864"/>
            <a:ext cx="1117052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>
            <a:off x="3477677" y="2204864"/>
            <a:ext cx="518259" cy="900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>
            <a:off x="3527884" y="2204864"/>
            <a:ext cx="1585685" cy="15121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1503134" y="1988840"/>
            <a:ext cx="1249910" cy="33483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23557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600" dirty="0"/>
              <a:t>Particle Acceleration by Shock Wave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501317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Standard model to produce high-energy particles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505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Direct Evidence of Shock Acceleration</a:t>
            </a:r>
            <a:endParaRPr kumimoji="1" lang="ja-JP" altLang="en-US" dirty="0"/>
          </a:p>
        </p:txBody>
      </p:sp>
      <p:pic>
        <p:nvPicPr>
          <p:cNvPr id="3" name="Picture 5" descr="Supernova_Remnant_SN_1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3" y="1472216"/>
            <a:ext cx="3921369" cy="39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6303" y="1047255"/>
            <a:ext cx="304282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Supernova Remnant</a:t>
            </a:r>
            <a:r>
              <a: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SN1006</a:t>
            </a:r>
          </a:p>
        </p:txBody>
      </p:sp>
      <p:pic>
        <p:nvPicPr>
          <p:cNvPr id="79874" name="Picture 2" descr="https://inspirehep.net/record/851725/files/sed_lep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62" y="1472216"/>
            <a:ext cx="4985238" cy="31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097819" y="1473232"/>
            <a:ext cx="15392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Acero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+ 2010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558924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few thousands km/s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13666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Power-law spectrum</a:t>
            </a:r>
            <a:endParaRPr kumimoji="1" lang="ja-JP" altLang="en-US" dirty="0"/>
          </a:p>
        </p:txBody>
      </p:sp>
      <p:pic>
        <p:nvPicPr>
          <p:cNvPr id="3" name="Picture 4" descr="cosmic-ra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908050"/>
            <a:ext cx="4386263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36650" y="3789363"/>
            <a:ext cx="119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3×10</a:t>
            </a:r>
            <a:r>
              <a:rPr lang="en-US" altLang="ja-JP" sz="1600" baseline="30000"/>
              <a:t>15</a:t>
            </a:r>
            <a:r>
              <a:rPr lang="en-US" altLang="ja-JP" sz="1600"/>
              <a:t>eV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281113" y="6165850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8950" y="6315075"/>
            <a:ext cx="2079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GeV=10</a:t>
            </a:r>
            <a:r>
              <a:rPr lang="en-US" altLang="ja-JP" baseline="30000"/>
              <a:t>9</a:t>
            </a:r>
            <a:r>
              <a:rPr lang="en-US" altLang="ja-JP"/>
              <a:t>eV≒m</a:t>
            </a:r>
            <a:r>
              <a:rPr lang="en-US" altLang="ja-JP" baseline="-25000"/>
              <a:t>p</a:t>
            </a:r>
            <a:r>
              <a:rPr lang="en-US" altLang="ja-JP"/>
              <a:t>c</a:t>
            </a:r>
            <a:r>
              <a:rPr lang="en-US" altLang="ja-JP" baseline="30000"/>
              <a:t>2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08088" y="5084763"/>
            <a:ext cx="1195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3×10</a:t>
            </a:r>
            <a:r>
              <a:rPr lang="en-US" altLang="ja-JP" sz="1600" baseline="30000"/>
              <a:t>18</a:t>
            </a:r>
            <a:r>
              <a:rPr lang="en-US" altLang="ja-JP" sz="1600"/>
              <a:t>eV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97" y="2091576"/>
            <a:ext cx="4176464" cy="299318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616116" y="16288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Crab Pulsar wind nebula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44208" y="508664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 &amp; Asano 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59996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Fermi Acceleration</a:t>
            </a:r>
            <a:endParaRPr kumimoji="1" lang="ja-JP" altLang="en-US" dirty="0"/>
          </a:p>
        </p:txBody>
      </p:sp>
      <p:pic>
        <p:nvPicPr>
          <p:cNvPr id="9220" name="Picture 4" descr="ãshock acceleratio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8740"/>
            <a:ext cx="3996444" cy="29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219808" y="944724"/>
            <a:ext cx="787796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43" y="1466509"/>
            <a:ext cx="4662357" cy="314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67708" y="108874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Collisionless</a:t>
            </a:r>
            <a:r>
              <a:rPr kumimoji="1" lang="en-US" altLang="ja-JP" dirty="0"/>
              <a:t> Shock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87582" y="4905164"/>
            <a:ext cx="4713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Electromagnetic Field induced by</a:t>
            </a:r>
          </a:p>
          <a:p>
            <a:r>
              <a:rPr lang="en-US" altLang="ja-JP" dirty="0"/>
              <a:t>plasma turbulence.</a:t>
            </a:r>
          </a:p>
          <a:p>
            <a:r>
              <a:rPr kumimoji="1" lang="en-US" altLang="ja-JP" dirty="0"/>
              <a:t>This scatters charged particles.</a:t>
            </a:r>
          </a:p>
          <a:p>
            <a:r>
              <a:rPr lang="en-US" altLang="ja-JP" dirty="0"/>
              <a:t>Then, the upstream plasma is decelerated,</a:t>
            </a:r>
          </a:p>
          <a:p>
            <a:r>
              <a:rPr lang="en-US" altLang="ja-JP" dirty="0"/>
              <a:t>and heated.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54313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Downstream Rest Frame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290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3131840" y="257593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887924" y="323794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35645" y="282089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 flipH="1" flipV="1">
            <a:off x="3308901" y="1844824"/>
            <a:ext cx="1587135" cy="900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/>
          <p:nvPr/>
        </p:nvCxnSpPr>
        <p:spPr bwMode="auto">
          <a:xfrm>
            <a:off x="3635896" y="2348880"/>
            <a:ext cx="338437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円弧 23"/>
          <p:cNvSpPr/>
          <p:nvPr/>
        </p:nvSpPr>
        <p:spPr bwMode="auto">
          <a:xfrm>
            <a:off x="3131839" y="2195757"/>
            <a:ext cx="1548173" cy="304214"/>
          </a:xfrm>
          <a:prstGeom prst="arc">
            <a:avLst>
              <a:gd name="adj1" fmla="val 16336349"/>
              <a:gd name="adj2" fmla="val 0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27879" y="1918758"/>
                <a:ext cx="320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879" y="1918758"/>
                <a:ext cx="320921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208" r="-3774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850620" y="2437437"/>
                <a:ext cx="3161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620" y="2437437"/>
                <a:ext cx="31617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1923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upstream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95413" y="5426395"/>
                <a:ext cx="31228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413" y="5426395"/>
                <a:ext cx="312284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67" r="-2539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1228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Scattering in Upstream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264188" y="2539720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88" y="2539720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0000" r="-1666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 rot="10800000">
            <a:off x="5452123" y="247721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887924" y="323794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6705" y="20562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2765059" y="2606424"/>
                <a:ext cx="1215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059" y="2606424"/>
                <a:ext cx="1215268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10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upstream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95413" y="5426395"/>
                <a:ext cx="31228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413" y="5426395"/>
                <a:ext cx="312284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67" r="-2539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フリーフォーム 2"/>
          <p:cNvSpPr/>
          <p:nvPr/>
        </p:nvSpPr>
        <p:spPr bwMode="auto">
          <a:xfrm>
            <a:off x="2489691" y="2123423"/>
            <a:ext cx="964214" cy="1066800"/>
          </a:xfrm>
          <a:custGeom>
            <a:avLst/>
            <a:gdLst>
              <a:gd name="connsiteX0" fmla="*/ 964214 w 964214"/>
              <a:gd name="connsiteY0" fmla="*/ 0 h 1066800"/>
              <a:gd name="connsiteX1" fmla="*/ 49814 w 964214"/>
              <a:gd name="connsiteY1" fmla="*/ 480060 h 1066800"/>
              <a:gd name="connsiteX2" fmla="*/ 202214 w 964214"/>
              <a:gd name="connsiteY2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4214" h="1066800">
                <a:moveTo>
                  <a:pt x="964214" y="0"/>
                </a:moveTo>
                <a:cubicBezTo>
                  <a:pt x="570514" y="151130"/>
                  <a:pt x="176814" y="302260"/>
                  <a:pt x="49814" y="480060"/>
                </a:cubicBezTo>
                <a:cubicBezTo>
                  <a:pt x="-77186" y="657860"/>
                  <a:pt x="62514" y="862330"/>
                  <a:pt x="202214" y="106680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1079612" y="2883423"/>
            <a:ext cx="338437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円弧 21"/>
          <p:cNvSpPr/>
          <p:nvPr/>
        </p:nvSpPr>
        <p:spPr bwMode="auto">
          <a:xfrm rot="7575872">
            <a:off x="2457881" y="2707169"/>
            <a:ext cx="605500" cy="208645"/>
          </a:xfrm>
          <a:prstGeom prst="arc">
            <a:avLst>
              <a:gd name="adj1" fmla="val 16336349"/>
              <a:gd name="adj2" fmla="val 21491374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2758402" y="2928124"/>
                <a:ext cx="379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02" y="2928124"/>
                <a:ext cx="379848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2698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3222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Downstream Rest Frame Again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290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3131840" y="257593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887924" y="323794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35645" y="282089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>
            <a:off x="3995936" y="2024844"/>
            <a:ext cx="936104" cy="81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850620" y="2437437"/>
                <a:ext cx="230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620" y="2437437"/>
                <a:ext cx="23025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622" r="-16216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downstream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638801" y="5332938"/>
                <a:ext cx="482228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400" b="0" i="0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kumimoji="1" lang="en-US" altLang="ja-JP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801" y="5332938"/>
                <a:ext cx="4822282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1391" r="-202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0563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Shock Jump Condition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986" y="90171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799692" y="1772816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1151620" y="41538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912" y="153646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154750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07640" y="2001506"/>
                <a:ext cx="9498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40" y="2001506"/>
                <a:ext cx="949875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290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 bwMode="auto">
          <a:xfrm>
            <a:off x="719572" y="2719953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>
            <a:off x="2435286" y="271881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87524" y="4833156"/>
                <a:ext cx="2522742" cy="1060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Number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𝑛𝑣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Energy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𝑛𝑣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Momentum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4833156"/>
                <a:ext cx="2522742" cy="1060868"/>
              </a:xfrm>
              <a:prstGeom prst="rect">
                <a:avLst/>
              </a:prstGeom>
              <a:blipFill rotWithShape="0">
                <a:blip r:embed="rId3"/>
                <a:stretch>
                  <a:fillRect l="-1932" t="-4598"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211960" y="88872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6297202" y="1757137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649130" y="413815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2422" y="15207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49230" y="153182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05150" y="1985827"/>
                <a:ext cx="9288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150" y="1985827"/>
                <a:ext cx="92884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961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 bwMode="auto">
          <a:xfrm>
            <a:off x="5217082" y="2704274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6932796" y="2703138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788024" y="4901925"/>
                <a:ext cx="341523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Number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Energy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𝑛𝑇</m:t>
                        </m:r>
                      </m:e>
                    </m:d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Momentum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𝑛𝑇</m:t>
                        </m:r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901925"/>
                <a:ext cx="3415230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426" t="-4605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010817" y="6109191"/>
                <a:ext cx="4133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Internal Energy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(cold) or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𝑛𝑇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(relativistic)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817" y="6109191"/>
                <a:ext cx="4133183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327" t="-4717" r="-737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357544" y="3276964"/>
                <a:ext cx="1275734" cy="521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44" y="3276964"/>
                <a:ext cx="1275734" cy="52161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4317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Shock Jump Condition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986" y="90171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799692" y="1772816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1151620" y="41538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912" y="153646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154750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07640" y="2001506"/>
                <a:ext cx="9421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40" y="2001506"/>
                <a:ext cx="94218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48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 bwMode="auto">
          <a:xfrm>
            <a:off x="719572" y="2719953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>
            <a:off x="2435286" y="271881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87524" y="4833156"/>
                <a:ext cx="3077702" cy="1153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Number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4833156"/>
                <a:ext cx="3077702" cy="1153906"/>
              </a:xfrm>
              <a:prstGeom prst="rect">
                <a:avLst/>
              </a:prstGeom>
              <a:blipFill rotWithShape="0">
                <a:blip r:embed="rId3"/>
                <a:stretch>
                  <a:fillRect l="-1584" t="-4233" b="-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211960" y="88872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6297202" y="1757137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649130" y="413815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2422" y="15207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49230" y="153182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05150" y="1985827"/>
                <a:ext cx="9288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150" y="1985827"/>
                <a:ext cx="92884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961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 bwMode="auto">
          <a:xfrm>
            <a:off x="5217082" y="2704274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6932796" y="2703138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788024" y="4901925"/>
                <a:ext cx="3908634" cy="95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Number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=(4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+3)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Relative Lorentz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Energy Density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−1)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𝑚𝑐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901925"/>
                <a:ext cx="3908634" cy="950325"/>
              </a:xfrm>
              <a:prstGeom prst="rect">
                <a:avLst/>
              </a:prstGeom>
              <a:blipFill rotWithShape="0">
                <a:blip r:embed="rId5"/>
                <a:stretch>
                  <a:fillRect l="-1246" t="-4487"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456246" y="3083006"/>
                <a:ext cx="302199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246" y="3083006"/>
                <a:ext cx="302199" cy="4730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953755" y="3037059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755" y="3037059"/>
                <a:ext cx="208710" cy="4730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0046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Downstream Rest Frame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986" y="90171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799692" y="1772816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1151620" y="41538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912" y="153646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154750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11793" y="2339773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3" y="2339773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0000" r="-1666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 bwMode="auto">
          <a:xfrm>
            <a:off x="719572" y="2719953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 rot="10800000">
            <a:off x="1475656" y="3381963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055546" y="4815844"/>
                <a:ext cx="1983235" cy="887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Relative Velocity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46" y="4815844"/>
                <a:ext cx="1983235" cy="887935"/>
              </a:xfrm>
              <a:prstGeom prst="rect">
                <a:avLst/>
              </a:prstGeom>
              <a:blipFill rotWithShape="0">
                <a:blip r:embed="rId3"/>
                <a:stretch>
                  <a:fillRect l="-2462" t="-3425" r="-2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211960" y="88872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6297202" y="1757137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649130" y="413815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2422" y="15207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49230" y="153182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01348" y="2295848"/>
                <a:ext cx="200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48" y="2295848"/>
                <a:ext cx="20037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4242" r="-1818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 bwMode="auto">
          <a:xfrm>
            <a:off x="5217082" y="2704274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 rot="10800000">
            <a:off x="5963756" y="3436310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788024" y="4901925"/>
                <a:ext cx="2924006" cy="94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Relative Lorentz factor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901925"/>
                <a:ext cx="2924006" cy="940322"/>
              </a:xfrm>
              <a:prstGeom prst="rect">
                <a:avLst/>
              </a:prstGeom>
              <a:blipFill rotWithShape="0">
                <a:blip r:embed="rId5"/>
                <a:stretch>
                  <a:fillRect l="-1667" t="-32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217325" y="3334239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5" y="3334239"/>
                <a:ext cx="208710" cy="4730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5631950" y="3365679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950" y="3365679"/>
                <a:ext cx="208710" cy="4730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16"/>
          <p:cNvSpPr>
            <a:spLocks/>
          </p:cNvSpPr>
          <p:nvPr/>
        </p:nvSpPr>
        <p:spPr bwMode="auto">
          <a:xfrm>
            <a:off x="1055546" y="2173614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5" name="Freeform 16"/>
          <p:cNvSpPr>
            <a:spLocks/>
          </p:cNvSpPr>
          <p:nvPr/>
        </p:nvSpPr>
        <p:spPr bwMode="auto">
          <a:xfrm>
            <a:off x="5695825" y="2145476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23377" y="296490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5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 Sky</a:t>
            </a:r>
            <a:endParaRPr kumimoji="1" lang="ja-JP" altLang="en-US" dirty="0"/>
          </a:p>
        </p:txBody>
      </p:sp>
      <p:pic>
        <p:nvPicPr>
          <p:cNvPr id="11266" name="Picture 2" descr="https://svs.gsfc.nasa.gov/vis/a010000/a011300/a011342/Femri_5_yr_with_blaz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" y="1016732"/>
            <a:ext cx="909137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95736" y="6309320"/>
            <a:ext cx="486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Most of Extra Galactic Sources are Blazars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78329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Downstream Rest Frame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986" y="90171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799692" y="1772816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1151620" y="41538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912" y="153646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154750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11793" y="2339773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3" y="2339773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0000" r="-1666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 bwMode="auto">
          <a:xfrm>
            <a:off x="719572" y="2719953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 rot="10800000">
            <a:off x="1475656" y="3381963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960" y="88872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6297202" y="1757137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649130" y="413815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2422" y="15207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49230" y="153182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01348" y="2295848"/>
                <a:ext cx="200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48" y="2295848"/>
                <a:ext cx="20037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4242" r="-1818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 bwMode="auto">
          <a:xfrm>
            <a:off x="5217082" y="2704274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 rot="10800000">
            <a:off x="5963756" y="3436310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217325" y="3334239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5" y="3334239"/>
                <a:ext cx="208710" cy="47301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5631950" y="3365679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950" y="3365679"/>
                <a:ext cx="208710" cy="4730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16"/>
          <p:cNvSpPr>
            <a:spLocks/>
          </p:cNvSpPr>
          <p:nvPr/>
        </p:nvSpPr>
        <p:spPr bwMode="auto">
          <a:xfrm>
            <a:off x="1055546" y="2173614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5" name="Freeform 16"/>
          <p:cNvSpPr>
            <a:spLocks/>
          </p:cNvSpPr>
          <p:nvPr/>
        </p:nvSpPr>
        <p:spPr bwMode="auto">
          <a:xfrm>
            <a:off x="5695825" y="2145476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23377" y="296490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4016375" y="4292600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flipH="1">
            <a:off x="2865438" y="5589588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H="1" flipV="1">
            <a:off x="2216150" y="3860800"/>
            <a:ext cx="1800225" cy="1728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719572" y="4963890"/>
                <a:ext cx="2358338" cy="435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=−2/3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4963890"/>
                <a:ext cx="2358338" cy="4355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3471688" y="3938201"/>
                <a:ext cx="1104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688" y="3938201"/>
                <a:ext cx="110427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657" r="-3315" b="-2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2288165" y="5813315"/>
                <a:ext cx="12774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165" y="5813315"/>
                <a:ext cx="127740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429" r="-285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ine 27"/>
          <p:cNvSpPr>
            <a:spLocks noChangeShapeType="1"/>
          </p:cNvSpPr>
          <p:nvPr/>
        </p:nvSpPr>
        <p:spPr bwMode="auto">
          <a:xfrm flipH="1" flipV="1">
            <a:off x="7740352" y="4623208"/>
            <a:ext cx="631511" cy="115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H="1">
            <a:off x="7220926" y="5773870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H="1" flipV="1">
            <a:off x="6287791" y="4623206"/>
            <a:ext cx="2084071" cy="11506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5075060" y="5148172"/>
                <a:ext cx="2358338" cy="435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=−3/4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060" y="5148172"/>
                <a:ext cx="2358338" cy="4355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7399172" y="4279699"/>
                <a:ext cx="15194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=−1/3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172" y="4279699"/>
                <a:ext cx="1519455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205" r="-2811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6643653" y="5997597"/>
                <a:ext cx="12774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53" y="5997597"/>
                <a:ext cx="1277401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435" r="-2871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1831130" y="6267489"/>
            <a:ext cx="53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Isotropic Motion in the downstream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028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Upstream Rest Frame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986" y="90171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1799692" y="1772816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1151620" y="41538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912" y="153646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154750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752305" y="229584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305" y="2295847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2903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 bwMode="auto">
          <a:xfrm rot="10800000">
            <a:off x="2401070" y="248914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 rot="10800000">
            <a:off x="772087" y="3381962"/>
            <a:ext cx="1027605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960" y="88872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6297202" y="1757137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649130" y="413815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2422" y="15207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49230" y="1531821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246321" y="2199135"/>
                <a:ext cx="200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21" y="2199135"/>
                <a:ext cx="20037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4242" r="-1818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 bwMode="auto">
          <a:xfrm rot="10800000">
            <a:off x="6899350" y="2428528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89575" y="3557327"/>
                <a:ext cx="336952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5" y="3557327"/>
                <a:ext cx="336952" cy="5193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4770951" y="3643144"/>
                <a:ext cx="480196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51" y="3643144"/>
                <a:ext cx="480196" cy="309637"/>
              </a:xfrm>
              <a:prstGeom prst="rect">
                <a:avLst/>
              </a:prstGeom>
              <a:blipFill rotWithShape="0">
                <a:blip r:embed="rId5"/>
                <a:stretch>
                  <a:fillRect r="-10256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16"/>
          <p:cNvSpPr>
            <a:spLocks/>
          </p:cNvSpPr>
          <p:nvPr/>
        </p:nvSpPr>
        <p:spPr bwMode="auto">
          <a:xfrm>
            <a:off x="1055546" y="2173614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5" name="Freeform 16"/>
          <p:cNvSpPr>
            <a:spLocks/>
          </p:cNvSpPr>
          <p:nvPr/>
        </p:nvSpPr>
        <p:spPr bwMode="auto">
          <a:xfrm>
            <a:off x="5695825" y="2145476"/>
            <a:ext cx="2365375" cy="695325"/>
          </a:xfrm>
          <a:custGeom>
            <a:avLst/>
            <a:gdLst>
              <a:gd name="T0" fmla="*/ 1490 w 1490"/>
              <a:gd name="T1" fmla="*/ 30 h 438"/>
              <a:gd name="T2" fmla="*/ 265 w 1490"/>
              <a:gd name="T3" fmla="*/ 30 h 438"/>
              <a:gd name="T4" fmla="*/ 38 w 1490"/>
              <a:gd name="T5" fmla="*/ 211 h 438"/>
              <a:gd name="T6" fmla="*/ 492 w 1490"/>
              <a:gd name="T7" fmla="*/ 348 h 438"/>
              <a:gd name="T8" fmla="*/ 1399 w 1490"/>
              <a:gd name="T9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0" h="438">
                <a:moveTo>
                  <a:pt x="1490" y="30"/>
                </a:moveTo>
                <a:cubicBezTo>
                  <a:pt x="998" y="15"/>
                  <a:pt x="507" y="0"/>
                  <a:pt x="265" y="30"/>
                </a:cubicBezTo>
                <a:cubicBezTo>
                  <a:pt x="23" y="60"/>
                  <a:pt x="0" y="158"/>
                  <a:pt x="38" y="211"/>
                </a:cubicBezTo>
                <a:cubicBezTo>
                  <a:pt x="76" y="264"/>
                  <a:pt x="265" y="310"/>
                  <a:pt x="492" y="348"/>
                </a:cubicBezTo>
                <a:cubicBezTo>
                  <a:pt x="719" y="386"/>
                  <a:pt x="1059" y="412"/>
                  <a:pt x="1399" y="438"/>
                </a:cubicBez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23377" y="296490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1984199" y="5125009"/>
                <a:ext cx="2196242" cy="464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=2/3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199" y="5125009"/>
                <a:ext cx="2196242" cy="4646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ine 27"/>
          <p:cNvSpPr>
            <a:spLocks noChangeShapeType="1"/>
          </p:cNvSpPr>
          <p:nvPr/>
        </p:nvSpPr>
        <p:spPr bwMode="auto">
          <a:xfrm flipH="1" flipV="1">
            <a:off x="7177111" y="5560512"/>
            <a:ext cx="1194751" cy="2133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H="1" flipV="1">
            <a:off x="7344307" y="5219347"/>
            <a:ext cx="1027555" cy="554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H="1" flipV="1">
            <a:off x="6297201" y="5147818"/>
            <a:ext cx="2074659" cy="626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5152366" y="4619951"/>
                <a:ext cx="2801473" cy="464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366" y="4619951"/>
                <a:ext cx="2801473" cy="4646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7399172" y="4279699"/>
                <a:ext cx="15194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=−1/3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172" y="4279699"/>
                <a:ext cx="1519455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205" r="-2811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6668108" y="5821854"/>
                <a:ext cx="2229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=−1+1/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108" y="5821854"/>
                <a:ext cx="222907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6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58790" y="638998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Isotropic Motion even in the upstream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 flipV="1">
            <a:off x="334805" y="4558485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4" name="Line 23"/>
          <p:cNvSpPr>
            <a:spLocks noChangeShapeType="1"/>
          </p:cNvSpPr>
          <p:nvPr/>
        </p:nvSpPr>
        <p:spPr bwMode="auto">
          <a:xfrm flipH="1">
            <a:off x="336392" y="5855473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 flipV="1">
            <a:off x="334805" y="4702948"/>
            <a:ext cx="2016125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571723" y="6010901"/>
                <a:ext cx="1170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3" y="6010901"/>
                <a:ext cx="1170129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563" r="-3125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377408" y="4685588"/>
                <a:ext cx="1170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8" y="4685588"/>
                <a:ext cx="117012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63" r="-3125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右矢印 50"/>
          <p:cNvSpPr/>
          <p:nvPr/>
        </p:nvSpPr>
        <p:spPr bwMode="auto">
          <a:xfrm rot="10800000">
            <a:off x="5263076" y="3377960"/>
            <a:ext cx="1027605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312731" y="6068955"/>
            <a:ext cx="330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Anisotropic in the upstream.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Shock Front is fast.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2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Energy Gain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0268" y="1851211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2242" y="183823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48" r="-1909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397" b="-1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1483035" y="2407165"/>
                <a:ext cx="1796902" cy="74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035" y="2407165"/>
                <a:ext cx="1796902" cy="7431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5263455" y="2371060"/>
                <a:ext cx="1611531" cy="740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∼2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455" y="2371060"/>
                <a:ext cx="1611531" cy="7405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/>
          <p:cNvCxnSpPr/>
          <p:nvPr/>
        </p:nvCxnSpPr>
        <p:spPr bwMode="auto">
          <a:xfrm>
            <a:off x="1799692" y="378904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テキスト ボックス 26"/>
          <p:cNvSpPr txBox="1"/>
          <p:nvPr/>
        </p:nvSpPr>
        <p:spPr>
          <a:xfrm>
            <a:off x="194912" y="355269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51720" y="356372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711793" y="435599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3" y="4355997"/>
                <a:ext cx="18484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0000" r="-1666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矢印 29"/>
          <p:cNvSpPr/>
          <p:nvPr/>
        </p:nvSpPr>
        <p:spPr bwMode="auto">
          <a:xfrm>
            <a:off x="719572" y="473617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1" name="右矢印 30"/>
          <p:cNvSpPr/>
          <p:nvPr/>
        </p:nvSpPr>
        <p:spPr bwMode="auto">
          <a:xfrm rot="10800000">
            <a:off x="1475656" y="539818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 bwMode="auto">
          <a:xfrm>
            <a:off x="6297202" y="3773361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4692422" y="353701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Upstream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549230" y="354804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5101348" y="4312072"/>
                <a:ext cx="200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48" y="4312072"/>
                <a:ext cx="200375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4242" r="-18182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右矢印 35"/>
          <p:cNvSpPr/>
          <p:nvPr/>
        </p:nvSpPr>
        <p:spPr bwMode="auto">
          <a:xfrm>
            <a:off x="5217082" y="4720498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" name="右矢印 36"/>
          <p:cNvSpPr/>
          <p:nvPr/>
        </p:nvSpPr>
        <p:spPr bwMode="auto">
          <a:xfrm rot="10800000">
            <a:off x="5963756" y="5452534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1217325" y="5350463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5" y="5350463"/>
                <a:ext cx="208710" cy="47301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5631950" y="5381903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950" y="5381903"/>
                <a:ext cx="208710" cy="473015"/>
              </a:xfrm>
              <a:prstGeom prst="rect">
                <a:avLst/>
              </a:prstGeom>
              <a:blipFill rotWithShape="0">
                <a:blip r:embed="rId13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/>
          <p:cNvSpPr txBox="1"/>
          <p:nvPr/>
        </p:nvSpPr>
        <p:spPr>
          <a:xfrm>
            <a:off x="1055546" y="6029206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564053" y="604855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Front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217325" y="3245413"/>
                <a:ext cx="6494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Assuming</a:t>
                </a:r>
                <a:r>
                  <a:rPr kumimoji="1" lang="ja-JP" altLang="en-US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00B050"/>
                    </a:solidFill>
                  </a:rPr>
                  <a:t>continuous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 around the shock front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5" y="3245413"/>
                <a:ext cx="6494855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845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Line 30"/>
          <p:cNvSpPr>
            <a:spLocks noChangeShapeType="1"/>
          </p:cNvSpPr>
          <p:nvPr/>
        </p:nvSpPr>
        <p:spPr bwMode="auto">
          <a:xfrm>
            <a:off x="1388282" y="4149080"/>
            <a:ext cx="1081087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3" name="Line 31"/>
          <p:cNvSpPr>
            <a:spLocks noChangeShapeType="1"/>
          </p:cNvSpPr>
          <p:nvPr/>
        </p:nvSpPr>
        <p:spPr bwMode="auto">
          <a:xfrm>
            <a:off x="1321680" y="5229200"/>
            <a:ext cx="1081088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54" name="Object 32"/>
          <p:cNvGraphicFramePr>
            <a:graphicFrameLocks noChangeAspect="1"/>
          </p:cNvGraphicFramePr>
          <p:nvPr/>
        </p:nvGraphicFramePr>
        <p:xfrm>
          <a:off x="3008313" y="3789363"/>
          <a:ext cx="18732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8" name="数式" r:id="rId15" imgW="914400" imgH="419040" progId="Equation.3">
                  <p:embed/>
                </p:oleObj>
              </mc:Choice>
              <mc:Fallback>
                <p:oleObj name="数式" r:id="rId15" imgW="914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3789363"/>
                        <a:ext cx="18732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910964"/>
              </p:ext>
            </p:extLst>
          </p:nvPr>
        </p:nvGraphicFramePr>
        <p:xfrm>
          <a:off x="2978156" y="4697567"/>
          <a:ext cx="18732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9" name="数式" r:id="rId17" imgW="914400" imgH="419040" progId="Equation.3">
                  <p:embed/>
                </p:oleObj>
              </mc:Choice>
              <mc:Fallback>
                <p:oleObj name="数式" r:id="rId17" imgW="914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6" y="4697567"/>
                        <a:ext cx="18732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Line 30"/>
          <p:cNvSpPr>
            <a:spLocks noChangeShapeType="1"/>
          </p:cNvSpPr>
          <p:nvPr/>
        </p:nvSpPr>
        <p:spPr bwMode="auto">
          <a:xfrm>
            <a:off x="5840660" y="4147015"/>
            <a:ext cx="1081087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8" name="Line 31"/>
          <p:cNvSpPr>
            <a:spLocks noChangeShapeType="1"/>
          </p:cNvSpPr>
          <p:nvPr/>
        </p:nvSpPr>
        <p:spPr bwMode="auto">
          <a:xfrm>
            <a:off x="5840659" y="5229200"/>
            <a:ext cx="1081088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5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436433"/>
              </p:ext>
            </p:extLst>
          </p:nvPr>
        </p:nvGraphicFramePr>
        <p:xfrm>
          <a:off x="7179248" y="3863248"/>
          <a:ext cx="1847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" name="数式" r:id="rId19" imgW="901440" imgH="419040" progId="Equation.3">
                  <p:embed/>
                </p:oleObj>
              </mc:Choice>
              <mc:Fallback>
                <p:oleObj name="数式" r:id="rId19" imgW="9014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248" y="3863248"/>
                        <a:ext cx="1847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446577"/>
              </p:ext>
            </p:extLst>
          </p:nvPr>
        </p:nvGraphicFramePr>
        <p:xfrm>
          <a:off x="7179248" y="4808644"/>
          <a:ext cx="1847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" name="数式" r:id="rId21" imgW="901440" imgH="419040" progId="Equation.3">
                  <p:embed/>
                </p:oleObj>
              </mc:Choice>
              <mc:Fallback>
                <p:oleObj name="数式" r:id="rId21" imgW="9014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248" y="4808644"/>
                        <a:ext cx="1847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577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Escape Probability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0268" y="1851211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Non-relativistic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2242" y="183823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Relativistic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48" r="-1909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397" b="-1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1483036" y="2407165"/>
                <a:ext cx="1796902" cy="74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036" y="2407165"/>
                <a:ext cx="1796902" cy="7431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5229791" y="2371060"/>
                <a:ext cx="1678858" cy="740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sz="2400" i="1" smtClean="0">
                          <a:latin typeface="Cambria Math" panose="02040503050406030204" pitchFamily="18" charset="0"/>
                        </a:rPr>
                        <m:t>≡ 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∼2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791" y="2371060"/>
                <a:ext cx="1678858" cy="7405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12423" y="3594145"/>
                <a:ext cx="1338123" cy="692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esc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423" y="3594145"/>
                <a:ext cx="1338123" cy="69269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5076056" y="3586670"/>
                <a:ext cx="1162369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esc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3586670"/>
                <a:ext cx="1162369" cy="69147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59532" y="4689140"/>
                <a:ext cx="5930021" cy="1113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Probability repeating the process n times: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>
                                    <a:latin typeface="Cambria Math" panose="02040503050406030204" pitchFamily="18" charset="0"/>
                                  </a:rPr>
                                  <m:t>esc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Energy after n processes: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Then,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−1−</m:t>
                        </m:r>
                        <m:acc>
                          <m:accPr>
                            <m:chr m:val="̌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sup>
                    </m:sSup>
                  </m:oMath>
                </a14:m>
                <a:r>
                  <a:rPr kumimoji="1" lang="en-US" altLang="ja-JP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kumimoji="1" lang="en-US" altLang="ja-JP" b="0" i="0" smtClean="0">
                                            <a:latin typeface="Cambria Math" panose="02040503050406030204" pitchFamily="18" charset="0"/>
                                          </a:rPr>
                                          <m:t>esc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4689140"/>
                <a:ext cx="5930021" cy="1113253"/>
              </a:xfrm>
              <a:prstGeom prst="rect">
                <a:avLst/>
              </a:prstGeom>
              <a:blipFill rotWithShape="0">
                <a:blip r:embed="rId12"/>
                <a:stretch>
                  <a:fillRect l="-925" t="-38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1914369" y="5864328"/>
                <a:ext cx="9342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̌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69" y="5864328"/>
                <a:ext cx="934230" cy="49244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5319473" y="5855634"/>
                <a:ext cx="12371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̌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1.3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473" y="5855634"/>
                <a:ext cx="1237198" cy="49244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/>
          <p:cNvCxnSpPr/>
          <p:nvPr/>
        </p:nvCxnSpPr>
        <p:spPr bwMode="auto">
          <a:xfrm flipH="1">
            <a:off x="6840252" y="6110549"/>
            <a:ext cx="4680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7352347" y="591718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Simulation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9602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7096" r="50000"/>
          <a:stretch/>
        </p:blipFill>
        <p:spPr>
          <a:xfrm>
            <a:off x="71500" y="1628800"/>
            <a:ext cx="4572000" cy="3274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59532" y="991911"/>
                <a:ext cx="29851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Unmagnetized pair plasma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991911"/>
                <a:ext cx="2985113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837" t="-5660" r="-6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007604" y="5085184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Sironi</a:t>
            </a:r>
            <a:r>
              <a:rPr kumimoji="1" lang="en-US" altLang="ja-JP" dirty="0"/>
              <a:t>+ 2013</a:t>
            </a:r>
            <a:endParaRPr kumimoji="1" lang="ja-JP" altLang="en-US" dirty="0"/>
          </a:p>
        </p:txBody>
      </p:sp>
      <p:pic>
        <p:nvPicPr>
          <p:cNvPr id="6" name="Fermi-ac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137" y="1484784"/>
            <a:ext cx="4038600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200" dirty="0"/>
              <a:t>Relativistic Effects on Emission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83668" y="4941168"/>
            <a:ext cx="7741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Spectrum, luminosity and variability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97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Lorentz transformation</a:t>
            </a:r>
            <a:endParaRPr kumimoji="1" lang="ja-JP" altLang="en-US" dirty="0"/>
          </a:p>
        </p:txBody>
      </p:sp>
      <p:sp>
        <p:nvSpPr>
          <p:cNvPr id="3" name="Oval 24"/>
          <p:cNvSpPr>
            <a:spLocks noChangeArrowheads="1"/>
          </p:cNvSpPr>
          <p:nvPr/>
        </p:nvSpPr>
        <p:spPr bwMode="auto">
          <a:xfrm>
            <a:off x="1007604" y="1304764"/>
            <a:ext cx="219046" cy="1329104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4" name="Line 25"/>
          <p:cNvSpPr>
            <a:spLocks noChangeShapeType="1"/>
          </p:cNvSpPr>
          <p:nvPr/>
        </p:nvSpPr>
        <p:spPr bwMode="auto">
          <a:xfrm>
            <a:off x="1137429" y="1970048"/>
            <a:ext cx="265820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332515"/>
              </p:ext>
            </p:extLst>
          </p:nvPr>
        </p:nvGraphicFramePr>
        <p:xfrm>
          <a:off x="2532475" y="1571464"/>
          <a:ext cx="309196" cy="33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数式" r:id="rId3" imgW="139680" imgH="152280" progId="Equation.3">
                  <p:embed/>
                </p:oleObj>
              </mc:Choice>
              <mc:Fallback>
                <p:oleObj name="数式" r:id="rId3" imgW="13968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475" y="1571464"/>
                        <a:ext cx="309196" cy="33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323528" y="918818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Emitter</a:t>
            </a:r>
            <a:endParaRPr kumimoji="1" lang="ja-JP" altLang="en-US" dirty="0"/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1691680" y="3789040"/>
            <a:ext cx="1263162" cy="1329104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238" y="3236962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Emitter rest frame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V="1">
            <a:off x="1223628" y="3881603"/>
            <a:ext cx="2412268" cy="1347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>
            <a:off x="719572" y="4473116"/>
            <a:ext cx="342038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円弧 15"/>
          <p:cNvSpPr/>
          <p:nvPr/>
        </p:nvSpPr>
        <p:spPr bwMode="auto">
          <a:xfrm>
            <a:off x="2892974" y="4095074"/>
            <a:ext cx="627793" cy="756084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487838" y="3680217"/>
                <a:ext cx="2032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Photon energy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838" y="3680217"/>
                <a:ext cx="203292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395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/>
          <p:cNvCxnSpPr/>
          <p:nvPr/>
        </p:nvCxnSpPr>
        <p:spPr bwMode="auto">
          <a:xfrm>
            <a:off x="1691680" y="5422575"/>
            <a:ext cx="12631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904556" y="5665958"/>
                <a:ext cx="8374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556" y="5665958"/>
                <a:ext cx="83740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797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/>
          <p:nvPr/>
        </p:nvCxnSpPr>
        <p:spPr bwMode="auto">
          <a:xfrm>
            <a:off x="1007604" y="2780928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28115" y="2830372"/>
                <a:ext cx="107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15" y="2830372"/>
                <a:ext cx="107465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545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/>
          <p:cNvCxnSpPr/>
          <p:nvPr/>
        </p:nvCxnSpPr>
        <p:spPr bwMode="auto">
          <a:xfrm flipH="1" flipV="1">
            <a:off x="719572" y="1295633"/>
            <a:ext cx="18665" cy="1345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257348" y="1790263"/>
                <a:ext cx="415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48" y="1790263"/>
                <a:ext cx="41581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3502847" y="4127221"/>
                <a:ext cx="2660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847" y="4127221"/>
                <a:ext cx="26609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0930" r="-20930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820046" y="6053494"/>
                <a:ext cx="921919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046" y="6053494"/>
                <a:ext cx="921919" cy="52411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5328084" y="1195616"/>
                <a:ext cx="26731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′)</m:t>
                          </m:r>
                        </m:e>
                      </m:func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084" y="1195616"/>
                <a:ext cx="267316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456" r="-2961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4490116" y="1686316"/>
            <a:ext cx="468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When photons are isotropic in this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312256" y="2052829"/>
                <a:ext cx="1066702" cy="3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̅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56" y="2052829"/>
                <a:ext cx="1066702" cy="371255"/>
              </a:xfrm>
              <a:prstGeom prst="rect">
                <a:avLst/>
              </a:prstGeom>
              <a:blipFill rotWithShape="0">
                <a:blip r:embed="rId12"/>
                <a:stretch>
                  <a:fillRect l="-1714" r="-45143"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4490116" y="2734443"/>
                <a:ext cx="1008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116" y="2734443"/>
                <a:ext cx="1008417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4242" r="-303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5312256" y="2971406"/>
                <a:ext cx="1649746" cy="7775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𝛽𝜇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56" y="2971406"/>
                <a:ext cx="1649746" cy="77758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4608737" y="3839898"/>
                <a:ext cx="3336234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 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corresponds to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737" y="3839898"/>
                <a:ext cx="3336234" cy="414537"/>
              </a:xfrm>
              <a:prstGeom prst="rect">
                <a:avLst/>
              </a:prstGeom>
              <a:blipFill rotWithShape="0">
                <a:blip r:embed="rId15"/>
                <a:stretch>
                  <a:fillRect l="-2377" t="-7353" r="-3656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5041476" y="4339739"/>
                <a:ext cx="26749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476" y="4339739"/>
                <a:ext cx="2674963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1595" b="-3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24"/>
          <p:cNvSpPr>
            <a:spLocks noChangeArrowheads="1"/>
          </p:cNvSpPr>
          <p:nvPr/>
        </p:nvSpPr>
        <p:spPr bwMode="auto">
          <a:xfrm>
            <a:off x="4752020" y="5129889"/>
            <a:ext cx="219046" cy="1329104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37" name="二等辺三角形 36"/>
          <p:cNvSpPr/>
          <p:nvPr/>
        </p:nvSpPr>
        <p:spPr bwMode="auto">
          <a:xfrm rot="16200000">
            <a:off x="5973659" y="4427392"/>
            <a:ext cx="504056" cy="2728287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054089" y="631555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Beamed Emission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 bwMode="auto">
          <a:xfrm>
            <a:off x="4861543" y="5805264"/>
            <a:ext cx="342038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円弧 39"/>
          <p:cNvSpPr/>
          <p:nvPr/>
        </p:nvSpPr>
        <p:spPr bwMode="auto">
          <a:xfrm>
            <a:off x="6667224" y="5464467"/>
            <a:ext cx="627793" cy="756084"/>
          </a:xfrm>
          <a:prstGeom prst="arc">
            <a:avLst>
              <a:gd name="adj1" fmla="val 18527668"/>
              <a:gd name="adj2" fmla="val 2111440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7684171" y="5442335"/>
                <a:ext cx="880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≃1/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171" y="5442335"/>
                <a:ext cx="880369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4861" r="-4861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4571773" y="2382756"/>
                <a:ext cx="2857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Density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773" y="2382756"/>
                <a:ext cx="2857514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191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7099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Luminosity</a:t>
            </a:r>
            <a:endParaRPr lang="ja-JP" altLang="en-US" dirty="0"/>
          </a:p>
        </p:txBody>
      </p:sp>
      <p:sp>
        <p:nvSpPr>
          <p:cNvPr id="1236996" name="Text Box 4"/>
          <p:cNvSpPr txBox="1">
            <a:spLocks noChangeArrowheads="1"/>
          </p:cNvSpPr>
          <p:nvPr/>
        </p:nvSpPr>
        <p:spPr bwMode="auto">
          <a:xfrm>
            <a:off x="266488" y="1092438"/>
            <a:ext cx="1298753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/>
              <a:t>Rest frame</a:t>
            </a:r>
            <a:endParaRPr lang="ja-JP" altLang="en-US" sz="1662" dirty="0"/>
          </a:p>
        </p:txBody>
      </p:sp>
      <p:sp>
        <p:nvSpPr>
          <p:cNvPr id="1236997" name="Oval 5"/>
          <p:cNvSpPr>
            <a:spLocks noChangeArrowheads="1"/>
          </p:cNvSpPr>
          <p:nvPr/>
        </p:nvSpPr>
        <p:spPr bwMode="auto">
          <a:xfrm>
            <a:off x="783982" y="1900605"/>
            <a:ext cx="2259623" cy="225962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1236998" name="Line 6"/>
          <p:cNvSpPr>
            <a:spLocks noChangeShapeType="1"/>
          </p:cNvSpPr>
          <p:nvPr/>
        </p:nvSpPr>
        <p:spPr bwMode="auto">
          <a:xfrm>
            <a:off x="2577612" y="3030415"/>
            <a:ext cx="8645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0" name="Line 8"/>
          <p:cNvSpPr>
            <a:spLocks noChangeShapeType="1"/>
          </p:cNvSpPr>
          <p:nvPr/>
        </p:nvSpPr>
        <p:spPr bwMode="auto">
          <a:xfrm>
            <a:off x="2511670" y="3363059"/>
            <a:ext cx="731227" cy="4645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1" name="Line 9"/>
          <p:cNvSpPr>
            <a:spLocks noChangeShapeType="1"/>
          </p:cNvSpPr>
          <p:nvPr/>
        </p:nvSpPr>
        <p:spPr bwMode="auto">
          <a:xfrm>
            <a:off x="2312377" y="3628293"/>
            <a:ext cx="398585" cy="7312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2" name="Line 10"/>
          <p:cNvSpPr>
            <a:spLocks noChangeShapeType="1"/>
          </p:cNvSpPr>
          <p:nvPr/>
        </p:nvSpPr>
        <p:spPr bwMode="auto">
          <a:xfrm>
            <a:off x="1913792" y="3761643"/>
            <a:ext cx="0" cy="7971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3" name="Line 11"/>
          <p:cNvSpPr>
            <a:spLocks noChangeShapeType="1"/>
          </p:cNvSpPr>
          <p:nvPr/>
        </p:nvSpPr>
        <p:spPr bwMode="auto">
          <a:xfrm flipV="1">
            <a:off x="2445728" y="2299189"/>
            <a:ext cx="797169" cy="3985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4" name="Line 12"/>
          <p:cNvSpPr>
            <a:spLocks noChangeShapeType="1"/>
          </p:cNvSpPr>
          <p:nvPr/>
        </p:nvSpPr>
        <p:spPr bwMode="auto">
          <a:xfrm flipV="1">
            <a:off x="2179027" y="1701312"/>
            <a:ext cx="531934" cy="7312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5" name="Line 13"/>
          <p:cNvSpPr>
            <a:spLocks noChangeShapeType="1"/>
          </p:cNvSpPr>
          <p:nvPr/>
        </p:nvSpPr>
        <p:spPr bwMode="auto">
          <a:xfrm flipV="1">
            <a:off x="1913792" y="1567962"/>
            <a:ext cx="0" cy="7971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6" name="Line 14"/>
          <p:cNvSpPr>
            <a:spLocks noChangeShapeType="1"/>
          </p:cNvSpPr>
          <p:nvPr/>
        </p:nvSpPr>
        <p:spPr bwMode="auto">
          <a:xfrm flipH="1" flipV="1">
            <a:off x="983274" y="1767254"/>
            <a:ext cx="464526" cy="6652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7" name="Line 15"/>
          <p:cNvSpPr>
            <a:spLocks noChangeShapeType="1"/>
          </p:cNvSpPr>
          <p:nvPr/>
        </p:nvSpPr>
        <p:spPr bwMode="auto">
          <a:xfrm flipH="1" flipV="1">
            <a:off x="517281" y="2365131"/>
            <a:ext cx="797169" cy="3326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8" name="Line 16"/>
          <p:cNvSpPr>
            <a:spLocks noChangeShapeType="1"/>
          </p:cNvSpPr>
          <p:nvPr/>
        </p:nvSpPr>
        <p:spPr bwMode="auto">
          <a:xfrm flipH="1" flipV="1">
            <a:off x="451339" y="3030415"/>
            <a:ext cx="7971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09" name="Line 17"/>
          <p:cNvSpPr>
            <a:spLocks noChangeShapeType="1"/>
          </p:cNvSpPr>
          <p:nvPr/>
        </p:nvSpPr>
        <p:spPr bwMode="auto">
          <a:xfrm flipH="1">
            <a:off x="583223" y="3363059"/>
            <a:ext cx="798635" cy="4645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237010" name="Line 18"/>
          <p:cNvSpPr>
            <a:spLocks noChangeShapeType="1"/>
          </p:cNvSpPr>
          <p:nvPr/>
        </p:nvSpPr>
        <p:spPr bwMode="auto">
          <a:xfrm flipH="1">
            <a:off x="1049215" y="3562351"/>
            <a:ext cx="597877" cy="7312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7012" name="Text Box 20"/>
              <p:cNvSpPr txBox="1">
                <a:spLocks noChangeArrowheads="1"/>
              </p:cNvSpPr>
              <p:nvPr/>
            </p:nvSpPr>
            <p:spPr bwMode="auto">
              <a:xfrm>
                <a:off x="295462" y="4757342"/>
                <a:ext cx="357181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/>
                  <a:t>Energy release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ja-JP" sz="2000" dirty="0"/>
                  <a:t> during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237012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462" y="4757342"/>
                <a:ext cx="3571812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1706" t="-10606" b="-2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7014" name="Text Box 22"/>
          <p:cNvSpPr txBox="1">
            <a:spLocks noChangeArrowheads="1"/>
          </p:cNvSpPr>
          <p:nvPr/>
        </p:nvSpPr>
        <p:spPr bwMode="auto">
          <a:xfrm>
            <a:off x="314805" y="5338520"/>
            <a:ext cx="126028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/>
              <a:t>Luminosity</a:t>
            </a:r>
            <a:endParaRPr lang="ja-JP" altLang="en-US" sz="1662" dirty="0"/>
          </a:p>
        </p:txBody>
      </p:sp>
      <p:graphicFrame>
        <p:nvGraphicFramePr>
          <p:cNvPr id="123701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772799"/>
              </p:ext>
            </p:extLst>
          </p:nvPr>
        </p:nvGraphicFramePr>
        <p:xfrm>
          <a:off x="1610498" y="5155926"/>
          <a:ext cx="996462" cy="79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数式" r:id="rId4" imgW="495000" imgH="393480" progId="Equation.3">
                  <p:embed/>
                </p:oleObj>
              </mc:Choice>
              <mc:Fallback>
                <p:oleObj name="数式" r:id="rId4" imgW="495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498" y="5155926"/>
                        <a:ext cx="996462" cy="791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786622" y="6011008"/>
                <a:ext cx="1465466" cy="633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622" y="6011008"/>
                <a:ext cx="1465466" cy="6338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79801" y="6192655"/>
                <a:ext cx="1338828" cy="348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/>
                  <a:t>Isotropic </a:t>
                </a:r>
                <a14:m>
                  <m:oMath xmlns:m="http://schemas.openxmlformats.org/officeDocument/2006/math">
                    <m:r>
                      <a:rPr lang="en-US" altLang="ja-JP" sz="1662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9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801" y="6192655"/>
                <a:ext cx="1338828" cy="348109"/>
              </a:xfrm>
              <a:prstGeom prst="rect">
                <a:avLst/>
              </a:prstGeom>
              <a:blipFill rotWithShape="0">
                <a:blip r:embed="rId7"/>
                <a:stretch>
                  <a:fillRect l="-2727" t="-10526" b="-210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24"/>
          <p:cNvSpPr>
            <a:spLocks noChangeArrowheads="1"/>
          </p:cNvSpPr>
          <p:nvPr/>
        </p:nvSpPr>
        <p:spPr bwMode="auto">
          <a:xfrm>
            <a:off x="3722051" y="1047321"/>
            <a:ext cx="239755" cy="143986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Oval 24"/>
          <p:cNvSpPr>
            <a:spLocks noChangeArrowheads="1"/>
          </p:cNvSpPr>
          <p:nvPr/>
        </p:nvSpPr>
        <p:spPr bwMode="auto">
          <a:xfrm>
            <a:off x="3716347" y="1043378"/>
            <a:ext cx="245072" cy="143986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42" name="直線矢印コネクタ 41"/>
          <p:cNvCxnSpPr/>
          <p:nvPr/>
        </p:nvCxnSpPr>
        <p:spPr bwMode="auto">
          <a:xfrm>
            <a:off x="3838632" y="1484030"/>
            <a:ext cx="2152254" cy="128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3" y="1593663"/>
            <a:ext cx="474635" cy="4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右矢印 43"/>
          <p:cNvSpPr/>
          <p:nvPr/>
        </p:nvSpPr>
        <p:spPr bwMode="auto">
          <a:xfrm>
            <a:off x="3953320" y="1534201"/>
            <a:ext cx="576064" cy="432345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3410947" y="2481019"/>
                <a:ext cx="9866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947" y="2481019"/>
                <a:ext cx="986680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5533918" y="2472225"/>
                <a:ext cx="20788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918" y="2472225"/>
                <a:ext cx="2078838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4660576" y="1067578"/>
                <a:ext cx="7660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576" y="1067578"/>
                <a:ext cx="766044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矢印コネクタ 47"/>
          <p:cNvCxnSpPr/>
          <p:nvPr/>
        </p:nvCxnSpPr>
        <p:spPr bwMode="auto">
          <a:xfrm flipV="1">
            <a:off x="3975556" y="1959323"/>
            <a:ext cx="3116724" cy="263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5088044" y="1967340"/>
                <a:ext cx="7403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044" y="1967340"/>
                <a:ext cx="740395" cy="4616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右矢印 49"/>
          <p:cNvSpPr/>
          <p:nvPr/>
        </p:nvSpPr>
        <p:spPr bwMode="auto">
          <a:xfrm>
            <a:off x="6126164" y="1526978"/>
            <a:ext cx="576064" cy="432345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1" name="直線矢印コネクタ 50"/>
          <p:cNvCxnSpPr/>
          <p:nvPr/>
        </p:nvCxnSpPr>
        <p:spPr bwMode="auto">
          <a:xfrm flipV="1">
            <a:off x="6125390" y="1393949"/>
            <a:ext cx="858878" cy="55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5828439" y="827298"/>
                <a:ext cx="15484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439" y="827298"/>
                <a:ext cx="1548437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/>
              <p:cNvSpPr txBox="1"/>
              <p:nvPr/>
            </p:nvSpPr>
            <p:spPr>
              <a:xfrm>
                <a:off x="4356325" y="3081794"/>
                <a:ext cx="4115742" cy="814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6" name="テキスト ボックス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325" y="3081794"/>
                <a:ext cx="4115742" cy="8144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/>
              <p:cNvSpPr txBox="1"/>
              <p:nvPr/>
            </p:nvSpPr>
            <p:spPr>
              <a:xfrm>
                <a:off x="4869184" y="3993906"/>
                <a:ext cx="13294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7" name="テキスト ボックス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184" y="3993906"/>
                <a:ext cx="1329467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24"/>
          <p:cNvSpPr>
            <a:spLocks noChangeArrowheads="1"/>
          </p:cNvSpPr>
          <p:nvPr/>
        </p:nvSpPr>
        <p:spPr bwMode="auto">
          <a:xfrm>
            <a:off x="4156335" y="4252377"/>
            <a:ext cx="219046" cy="1329104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69" name="二等辺三角形 68"/>
          <p:cNvSpPr/>
          <p:nvPr/>
        </p:nvSpPr>
        <p:spPr bwMode="auto">
          <a:xfrm rot="16200000">
            <a:off x="5377974" y="3549880"/>
            <a:ext cx="504056" cy="2728287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458404" y="5438041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Beamed Emission</a:t>
            </a:r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 bwMode="auto">
          <a:xfrm>
            <a:off x="4265858" y="4927752"/>
            <a:ext cx="342038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円弧 71"/>
          <p:cNvSpPr/>
          <p:nvPr/>
        </p:nvSpPr>
        <p:spPr bwMode="auto">
          <a:xfrm>
            <a:off x="6071539" y="4586955"/>
            <a:ext cx="627793" cy="756084"/>
          </a:xfrm>
          <a:prstGeom prst="arc">
            <a:avLst>
              <a:gd name="adj1" fmla="val 18527668"/>
              <a:gd name="adj2" fmla="val 2111440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/>
              <p:cNvSpPr txBox="1"/>
              <p:nvPr/>
            </p:nvSpPr>
            <p:spPr>
              <a:xfrm>
                <a:off x="7088486" y="4564823"/>
                <a:ext cx="880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≃1/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3" name="テキスト ボックス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486" y="4564823"/>
                <a:ext cx="88036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4861" r="-4861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/>
              <p:cNvSpPr txBox="1"/>
              <p:nvPr/>
            </p:nvSpPr>
            <p:spPr>
              <a:xfrm>
                <a:off x="6699332" y="5376736"/>
                <a:ext cx="21133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4" name="テキスト ボックス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332" y="5376736"/>
                <a:ext cx="2113334" cy="461665"/>
              </a:xfrm>
              <a:prstGeom prst="rect">
                <a:avLst/>
              </a:prstGeom>
              <a:blipFill rotWithShape="0">
                <a:blip r:embed="rId1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/>
              <p:cNvSpPr txBox="1"/>
              <p:nvPr/>
            </p:nvSpPr>
            <p:spPr>
              <a:xfrm>
                <a:off x="4156335" y="5795967"/>
                <a:ext cx="4302781" cy="982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280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360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ja-JP" sz="36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𝑑𝐿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1" lang="ja-JP" altLang="en-US" sz="1100" dirty="0"/>
              </a:p>
            </p:txBody>
          </p:sp>
        </mc:Choice>
        <mc:Fallback xmlns="">
          <p:sp>
            <p:nvSpPr>
              <p:cNvPr id="75" name="テキスト ボックス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35" y="5795967"/>
                <a:ext cx="4302781" cy="98283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22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23507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3335 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6" grpId="0"/>
      <p:bldP spid="47" grpId="0"/>
      <p:bldP spid="49" grpId="0"/>
      <p:bldP spid="50" grpId="0" animBg="1"/>
      <p:bldP spid="52" grpId="0"/>
      <p:bldP spid="66" grpId="0"/>
      <p:bldP spid="67" grpId="0"/>
      <p:bldP spid="68" grpId="0" animBg="1"/>
      <p:bldP spid="69" grpId="0" animBg="1"/>
      <p:bldP spid="70" grpId="0"/>
      <p:bldP spid="72" grpId="0" animBg="1"/>
      <p:bldP spid="73" grpId="0"/>
      <p:bldP spid="74" grpId="0"/>
      <p:bldP spid="7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Variability: Curvature</a:t>
            </a:r>
            <a:endParaRPr lang="ja-JP" altLang="en-US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490499" name="Picture 3" descr="Radial-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539"/>
            <a:ext cx="4016620" cy="389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0500" name="AutoShape 4"/>
          <p:cNvSpPr>
            <a:spLocks noChangeArrowheads="1"/>
          </p:cNvSpPr>
          <p:nvPr/>
        </p:nvSpPr>
        <p:spPr bwMode="auto">
          <a:xfrm>
            <a:off x="1752600" y="3429000"/>
            <a:ext cx="381000" cy="281354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490501" name="AutoShape 5"/>
          <p:cNvSpPr>
            <a:spLocks noChangeArrowheads="1"/>
          </p:cNvSpPr>
          <p:nvPr/>
        </p:nvSpPr>
        <p:spPr bwMode="auto">
          <a:xfrm>
            <a:off x="1447800" y="2584938"/>
            <a:ext cx="381000" cy="281354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490504" name="Line 8"/>
          <p:cNvSpPr>
            <a:spLocks noChangeShapeType="1"/>
          </p:cNvSpPr>
          <p:nvPr/>
        </p:nvSpPr>
        <p:spPr bwMode="auto">
          <a:xfrm>
            <a:off x="1447800" y="5539154"/>
            <a:ext cx="457200" cy="0"/>
          </a:xfrm>
          <a:prstGeom prst="line">
            <a:avLst/>
          </a:prstGeom>
          <a:noFill/>
          <a:ln w="28575">
            <a:solidFill>
              <a:srgbClr val="3010F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490505" name="Object 9"/>
          <p:cNvGraphicFramePr>
            <a:graphicFrameLocks noChangeAspect="1"/>
          </p:cNvGraphicFramePr>
          <p:nvPr/>
        </p:nvGraphicFramePr>
        <p:xfrm>
          <a:off x="1925516" y="5556738"/>
          <a:ext cx="1346689" cy="74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6" name="数式" r:id="rId4" imgW="660240" imgH="393480" progId="Equation.3">
                  <p:embed/>
                </p:oleObj>
              </mc:Choice>
              <mc:Fallback>
                <p:oleObj name="数式" r:id="rId4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516" y="5556738"/>
                        <a:ext cx="1346689" cy="740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06" name="Text Box 10"/>
          <p:cNvSpPr txBox="1">
            <a:spLocks noChangeArrowheads="1"/>
          </p:cNvSpPr>
          <p:nvPr/>
        </p:nvSpPr>
        <p:spPr bwMode="auto">
          <a:xfrm>
            <a:off x="5013082" y="3730870"/>
            <a:ext cx="103105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1662">
                <a:solidFill>
                  <a:schemeClr val="tx2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Observer</a:t>
            </a:r>
          </a:p>
        </p:txBody>
      </p:sp>
      <p:graphicFrame>
        <p:nvGraphicFramePr>
          <p:cNvPr id="490508" name="Object 12"/>
          <p:cNvGraphicFramePr>
            <a:graphicFrameLocks noChangeAspect="1"/>
          </p:cNvGraphicFramePr>
          <p:nvPr/>
        </p:nvGraphicFramePr>
        <p:xfrm>
          <a:off x="650631" y="3694235"/>
          <a:ext cx="378069" cy="410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数式" r:id="rId6" imgW="152280" imgH="164880" progId="Equation.3">
                  <p:embed/>
                </p:oleObj>
              </mc:Choice>
              <mc:Fallback>
                <p:oleObj name="数式" r:id="rId6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631" y="3694235"/>
                        <a:ext cx="378069" cy="410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616827" y="1652898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Simultaneous emission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507129" y="2368669"/>
                <a:ext cx="6860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129" y="2368669"/>
                <a:ext cx="68608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31740" y="4993659"/>
            <a:ext cx="3735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Variability Time scale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pic>
        <p:nvPicPr>
          <p:cNvPr id="17" name="Picture 5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96774"/>
            <a:ext cx="474635" cy="4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876256" y="1196655"/>
                <a:ext cx="11605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1196655"/>
                <a:ext cx="1160511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737" r="-3158"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26964" y="6343569"/>
                <a:ext cx="8712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If the shell width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ja-JP" dirty="0"/>
                  <a:t> is thicker than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, the timescale becomes longer as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64" y="6343569"/>
                <a:ext cx="8712065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630" t="-13333" r="-490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876256" y="2163754"/>
                <a:ext cx="14947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163754"/>
                <a:ext cx="1494768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3673" r="-816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199692" y="3015671"/>
                <a:ext cx="28478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So even if the shell</a:t>
                </a:r>
              </a:p>
              <a:p>
                <a:r>
                  <a:rPr lang="en-US" altLang="ja-JP" dirty="0"/>
                  <a:t>keeps emitting during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/>
                  <a:t> 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/>
                  <a:t>, the observed</a:t>
                </a:r>
              </a:p>
              <a:p>
                <a:r>
                  <a:rPr lang="en-US" altLang="ja-JP" dirty="0"/>
                  <a:t>timescale becomes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692" y="3015671"/>
                <a:ext cx="2847896" cy="1200329"/>
              </a:xfrm>
              <a:prstGeom prst="rect">
                <a:avLst/>
              </a:prstGeom>
              <a:blipFill rotWithShape="0">
                <a:blip r:embed="rId13"/>
                <a:stretch>
                  <a:fillRect l="-1713" t="-3046" r="-1713" b="-6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6287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Implied size of emission region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44724"/>
            <a:ext cx="4750386" cy="34286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92694" y="1244323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PKS2155-304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87524" y="4116216"/>
                <a:ext cx="206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Shortest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∼200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dirty="0"/>
                  <a:t> </a:t>
                </a: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4116216"/>
                <a:ext cx="206338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60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853174" y="6193937"/>
                <a:ext cx="18152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=6×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174" y="6193937"/>
                <a:ext cx="1815241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698" t="-32609" r="-7047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34677" y="4672997"/>
                <a:ext cx="3000758" cy="579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∼2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77" y="4672997"/>
                <a:ext cx="3000758" cy="5797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616938" y="53745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seems OK.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8001" y="5841268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But, the width of the emission region</a:t>
            </a:r>
          </a:p>
          <a:p>
            <a:r>
              <a:rPr kumimoji="1" lang="en-US" altLang="ja-JP" dirty="0"/>
              <a:t>should be thinner than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400092" y="1196752"/>
                <a:ext cx="3419334" cy="1494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Schwarzschild radius</a:t>
                </a:r>
              </a:p>
              <a:p>
                <a:r>
                  <a:rPr lang="en-US" altLang="ja-JP" dirty="0"/>
                  <a:t>is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dirty="0"/>
                  <a:t>.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How to produce such a thin</a:t>
                </a:r>
              </a:p>
              <a:p>
                <a:r>
                  <a:rPr lang="en-US" altLang="ja-JP" dirty="0"/>
                  <a:t>shell from a big black hole?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92" y="1196752"/>
                <a:ext cx="3419334" cy="1494961"/>
              </a:xfrm>
              <a:prstGeom prst="rect">
                <a:avLst/>
              </a:prstGeom>
              <a:blipFill rotWithShape="0">
                <a:blip r:embed="rId6"/>
                <a:stretch>
                  <a:fillRect l="-1604" t="-2033" r="-535" b="-52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二等辺三角形 19"/>
          <p:cNvSpPr/>
          <p:nvPr/>
        </p:nvSpPr>
        <p:spPr bwMode="auto">
          <a:xfrm rot="16200000">
            <a:off x="6512208" y="2543411"/>
            <a:ext cx="504056" cy="2728287"/>
          </a:xfrm>
          <a:prstGeom prst="triangl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 bwMode="auto">
          <a:xfrm>
            <a:off x="5400092" y="3921283"/>
            <a:ext cx="342038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円弧 21"/>
          <p:cNvSpPr/>
          <p:nvPr/>
        </p:nvSpPr>
        <p:spPr bwMode="auto">
          <a:xfrm>
            <a:off x="7205773" y="3580486"/>
            <a:ext cx="627793" cy="756084"/>
          </a:xfrm>
          <a:prstGeom prst="arc">
            <a:avLst>
              <a:gd name="adj1" fmla="val 18527668"/>
              <a:gd name="adj2" fmla="val 2111440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932195" y="3412612"/>
                <a:ext cx="927946" cy="302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≃1/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195" y="3412612"/>
                <a:ext cx="927946" cy="302712"/>
              </a:xfrm>
              <a:prstGeom prst="rect">
                <a:avLst/>
              </a:prstGeom>
              <a:blipFill rotWithShape="0">
                <a:blip r:embed="rId7"/>
                <a:stretch>
                  <a:fillRect l="-3947" r="-5263" b="-2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6048164" y="3084029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Conical Jet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5400092" y="4228971"/>
            <a:ext cx="2728288" cy="56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701042" y="4256975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042" y="4256975"/>
                <a:ext cx="23115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8421" r="-15789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/>
          <p:cNvCxnSpPr>
            <a:stCxn id="20" idx="4"/>
            <a:endCxn id="20" idx="3"/>
          </p:cNvCxnSpPr>
          <p:nvPr/>
        </p:nvCxnSpPr>
        <p:spPr bwMode="auto">
          <a:xfrm>
            <a:off x="8128380" y="3655527"/>
            <a:ext cx="0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8167759" y="3575001"/>
                <a:ext cx="4683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759" y="3575001"/>
                <a:ext cx="46839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9091" r="-9091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4994004" y="4556326"/>
                <a:ext cx="3953583" cy="11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the emission region is spherical</a:t>
                </a:r>
              </a:p>
              <a:p>
                <a:r>
                  <a:rPr lang="en-US" altLang="ja-JP" dirty="0"/>
                  <a:t>in the rest frame,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altLang="ja-JP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004" y="4556326"/>
                <a:ext cx="3953583" cy="1163075"/>
              </a:xfrm>
              <a:prstGeom prst="rect">
                <a:avLst/>
              </a:prstGeom>
              <a:blipFill rotWithShape="0">
                <a:blip r:embed="rId10"/>
                <a:stretch>
                  <a:fillRect l="-1233" t="-26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48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Enigmatic Problems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974"/>
            <a:ext cx="8229600" cy="5580397"/>
          </a:xfrm>
        </p:spPr>
        <p:txBody>
          <a:bodyPr/>
          <a:lstStyle/>
          <a:p>
            <a:r>
              <a:rPr kumimoji="1" lang="en-US" altLang="ja-JP" dirty="0"/>
              <a:t>How to launch and accelerate relativistic jets?</a:t>
            </a:r>
          </a:p>
          <a:p>
            <a:pPr lvl="1"/>
            <a:r>
              <a:rPr lang="en-US" altLang="ja-JP" dirty="0"/>
              <a:t>Energy Source</a:t>
            </a:r>
          </a:p>
          <a:p>
            <a:pPr lvl="2"/>
            <a:r>
              <a:rPr kumimoji="1" lang="en-US" altLang="ja-JP" dirty="0"/>
              <a:t>Gravitational Energy of Accreting Matter</a:t>
            </a:r>
          </a:p>
          <a:p>
            <a:pPr lvl="2"/>
            <a:r>
              <a:rPr lang="en-US" altLang="ja-JP" dirty="0"/>
              <a:t>Rotational Energy of Black Hole</a:t>
            </a:r>
          </a:p>
          <a:p>
            <a:pPr lvl="1"/>
            <a:r>
              <a:rPr kumimoji="1" lang="en-US" altLang="ja-JP" dirty="0"/>
              <a:t>Acceleration</a:t>
            </a:r>
          </a:p>
          <a:p>
            <a:pPr lvl="2"/>
            <a:r>
              <a:rPr lang="en-US" altLang="ja-JP" dirty="0"/>
              <a:t>Magnetically driven</a:t>
            </a:r>
          </a:p>
          <a:p>
            <a:pPr lvl="2"/>
            <a:r>
              <a:rPr kumimoji="1" lang="en-US" altLang="ja-JP" dirty="0"/>
              <a:t>Alternative (radiation pressure, electric field)</a:t>
            </a:r>
          </a:p>
          <a:p>
            <a:pPr lvl="1"/>
            <a:r>
              <a:rPr lang="en-US" altLang="ja-JP" dirty="0"/>
              <a:t>Plasma Component</a:t>
            </a:r>
          </a:p>
          <a:p>
            <a:pPr lvl="2"/>
            <a:r>
              <a:rPr kumimoji="1" lang="en-US" altLang="ja-JP" dirty="0"/>
              <a:t>Usual Electron-Proton Plasma</a:t>
            </a:r>
          </a:p>
          <a:p>
            <a:pPr lvl="2"/>
            <a:r>
              <a:rPr lang="en-US" altLang="ja-JP" dirty="0"/>
              <a:t>Electron-Positron Plasma</a:t>
            </a:r>
          </a:p>
          <a:p>
            <a:pPr lvl="2"/>
            <a:r>
              <a:rPr kumimoji="1" lang="en-US" altLang="ja-JP" dirty="0"/>
              <a:t>Poynting Flux Dominated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58201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Spectrum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 bwMode="auto">
          <a:xfrm>
            <a:off x="1979712" y="4833156"/>
            <a:ext cx="51485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矢印コネクタ 17"/>
          <p:cNvCxnSpPr/>
          <p:nvPr/>
        </p:nvCxnSpPr>
        <p:spPr bwMode="auto">
          <a:xfrm flipV="1">
            <a:off x="1979712" y="1340768"/>
            <a:ext cx="0" cy="3492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768244" y="4977172"/>
                <a:ext cx="5852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′, 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244" y="4977172"/>
                <a:ext cx="585225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417" r="-3125"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157872" y="1160748"/>
                <a:ext cx="61869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kumimoji="1" lang="en-US" altLang="ja-JP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72" y="1160748"/>
                <a:ext cx="618695" cy="553998"/>
              </a:xfrm>
              <a:prstGeom prst="rect">
                <a:avLst/>
              </a:prstGeom>
              <a:blipFill rotWithShape="0">
                <a:blip r:embed="rId3"/>
                <a:stretch>
                  <a:fillRect l="-7921"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フリーフォーム 15"/>
          <p:cNvSpPr/>
          <p:nvPr/>
        </p:nvSpPr>
        <p:spPr bwMode="auto">
          <a:xfrm>
            <a:off x="2536304" y="2699824"/>
            <a:ext cx="2217420" cy="1907416"/>
          </a:xfrm>
          <a:custGeom>
            <a:avLst/>
            <a:gdLst>
              <a:gd name="connsiteX0" fmla="*/ 0 w 2217420"/>
              <a:gd name="connsiteY0" fmla="*/ 1800736 h 1907416"/>
              <a:gd name="connsiteX1" fmla="*/ 678180 w 2217420"/>
              <a:gd name="connsiteY1" fmla="*/ 429136 h 1907416"/>
              <a:gd name="connsiteX2" fmla="*/ 1432560 w 2217420"/>
              <a:gd name="connsiteY2" fmla="*/ 17656 h 1907416"/>
              <a:gd name="connsiteX3" fmla="*/ 1988820 w 2217420"/>
              <a:gd name="connsiteY3" fmla="*/ 901576 h 1907416"/>
              <a:gd name="connsiteX4" fmla="*/ 2217420 w 2217420"/>
              <a:gd name="connsiteY4" fmla="*/ 1907416 h 19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420" h="1907416">
                <a:moveTo>
                  <a:pt x="0" y="1800736"/>
                </a:moveTo>
                <a:cubicBezTo>
                  <a:pt x="219710" y="1263526"/>
                  <a:pt x="439420" y="726316"/>
                  <a:pt x="678180" y="429136"/>
                </a:cubicBezTo>
                <a:cubicBezTo>
                  <a:pt x="916940" y="131956"/>
                  <a:pt x="1214120" y="-61084"/>
                  <a:pt x="1432560" y="17656"/>
                </a:cubicBezTo>
                <a:cubicBezTo>
                  <a:pt x="1651000" y="96396"/>
                  <a:pt x="1858010" y="586616"/>
                  <a:pt x="1988820" y="901576"/>
                </a:cubicBezTo>
                <a:cubicBezTo>
                  <a:pt x="2119630" y="1216536"/>
                  <a:pt x="2168525" y="1561976"/>
                  <a:pt x="2217420" y="190741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4" name="フリーフォーム 23"/>
          <p:cNvSpPr/>
          <p:nvPr/>
        </p:nvSpPr>
        <p:spPr bwMode="auto">
          <a:xfrm>
            <a:off x="3851920" y="1457205"/>
            <a:ext cx="2217420" cy="1907416"/>
          </a:xfrm>
          <a:custGeom>
            <a:avLst/>
            <a:gdLst>
              <a:gd name="connsiteX0" fmla="*/ 0 w 2217420"/>
              <a:gd name="connsiteY0" fmla="*/ 1800736 h 1907416"/>
              <a:gd name="connsiteX1" fmla="*/ 678180 w 2217420"/>
              <a:gd name="connsiteY1" fmla="*/ 429136 h 1907416"/>
              <a:gd name="connsiteX2" fmla="*/ 1432560 w 2217420"/>
              <a:gd name="connsiteY2" fmla="*/ 17656 h 1907416"/>
              <a:gd name="connsiteX3" fmla="*/ 1988820 w 2217420"/>
              <a:gd name="connsiteY3" fmla="*/ 901576 h 1907416"/>
              <a:gd name="connsiteX4" fmla="*/ 2217420 w 2217420"/>
              <a:gd name="connsiteY4" fmla="*/ 1907416 h 19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420" h="1907416">
                <a:moveTo>
                  <a:pt x="0" y="1800736"/>
                </a:moveTo>
                <a:cubicBezTo>
                  <a:pt x="219710" y="1263526"/>
                  <a:pt x="439420" y="726316"/>
                  <a:pt x="678180" y="429136"/>
                </a:cubicBezTo>
                <a:cubicBezTo>
                  <a:pt x="916940" y="131956"/>
                  <a:pt x="1214120" y="-61084"/>
                  <a:pt x="1432560" y="17656"/>
                </a:cubicBezTo>
                <a:cubicBezTo>
                  <a:pt x="1651000" y="96396"/>
                  <a:pt x="1858010" y="586616"/>
                  <a:pt x="1988820" y="901576"/>
                </a:cubicBezTo>
                <a:cubicBezTo>
                  <a:pt x="2119630" y="1216536"/>
                  <a:pt x="2168525" y="1561976"/>
                  <a:pt x="2217420" y="190741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3851920" y="2699824"/>
            <a:ext cx="0" cy="2133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/>
          <p:nvPr/>
        </p:nvCxnSpPr>
        <p:spPr bwMode="auto">
          <a:xfrm>
            <a:off x="5210127" y="1486603"/>
            <a:ext cx="38535" cy="3346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線矢印コネクタ 21"/>
          <p:cNvCxnSpPr/>
          <p:nvPr/>
        </p:nvCxnSpPr>
        <p:spPr bwMode="auto">
          <a:xfrm flipV="1">
            <a:off x="3851920" y="4437112"/>
            <a:ext cx="1396742" cy="990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4308324" y="4170018"/>
                <a:ext cx="2003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324" y="4170018"/>
                <a:ext cx="20037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4242" r="-18182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/>
          <p:cNvCxnSpPr/>
          <p:nvPr/>
        </p:nvCxnSpPr>
        <p:spPr bwMode="auto">
          <a:xfrm flipH="1">
            <a:off x="1979711" y="2699824"/>
            <a:ext cx="18642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線コネクタ 35"/>
          <p:cNvCxnSpPr/>
          <p:nvPr/>
        </p:nvCxnSpPr>
        <p:spPr bwMode="auto">
          <a:xfrm flipH="1">
            <a:off x="2002572" y="1457206"/>
            <a:ext cx="3207555" cy="226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線矢印コネクタ 48"/>
          <p:cNvCxnSpPr/>
          <p:nvPr/>
        </p:nvCxnSpPr>
        <p:spPr bwMode="auto">
          <a:xfrm flipV="1">
            <a:off x="3423854" y="1507350"/>
            <a:ext cx="0" cy="119742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3028925" y="1956307"/>
                <a:ext cx="3167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925" y="1956307"/>
                <a:ext cx="316753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5385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6787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Off-axis</a:t>
            </a:r>
            <a:endParaRPr kumimoji="1" lang="ja-JP" altLang="en-US" dirty="0"/>
          </a:p>
        </p:txBody>
      </p:sp>
      <p:sp>
        <p:nvSpPr>
          <p:cNvPr id="20" name="AutoShape 49"/>
          <p:cNvSpPr>
            <a:spLocks noChangeArrowheads="1"/>
          </p:cNvSpPr>
          <p:nvPr/>
        </p:nvSpPr>
        <p:spPr bwMode="auto">
          <a:xfrm rot="16200000">
            <a:off x="1552413" y="207924"/>
            <a:ext cx="465992" cy="299231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21" name="Oval 50"/>
          <p:cNvSpPr>
            <a:spLocks noChangeArrowheads="1"/>
          </p:cNvSpPr>
          <p:nvPr/>
        </p:nvSpPr>
        <p:spPr bwMode="auto">
          <a:xfrm>
            <a:off x="3214158" y="1471085"/>
            <a:ext cx="133350" cy="46599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22" name="Line 51"/>
          <p:cNvSpPr>
            <a:spLocks noChangeShapeType="1"/>
          </p:cNvSpPr>
          <p:nvPr/>
        </p:nvSpPr>
        <p:spPr bwMode="auto">
          <a:xfrm>
            <a:off x="3281567" y="1670377"/>
            <a:ext cx="66381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2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421489"/>
              </p:ext>
            </p:extLst>
          </p:nvPr>
        </p:nvGraphicFramePr>
        <p:xfrm>
          <a:off x="3413452" y="1339200"/>
          <a:ext cx="249115" cy="27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2" name="数式" r:id="rId3" imgW="139680" imgH="152280" progId="Equation.3">
                  <p:embed/>
                </p:oleObj>
              </mc:Choice>
              <mc:Fallback>
                <p:oleObj name="数式" r:id="rId3" imgW="13968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452" y="1339200"/>
                        <a:ext cx="249115" cy="271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54" y="1339200"/>
            <a:ext cx="685800" cy="63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891">
            <a:off x="4943312" y="2668304"/>
            <a:ext cx="685800" cy="63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Line 56"/>
          <p:cNvSpPr>
            <a:spLocks noChangeShapeType="1"/>
          </p:cNvSpPr>
          <p:nvPr/>
        </p:nvSpPr>
        <p:spPr bwMode="auto">
          <a:xfrm>
            <a:off x="3281566" y="1737785"/>
            <a:ext cx="1727688" cy="1129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28" name="Freeform 57"/>
          <p:cNvSpPr>
            <a:spLocks/>
          </p:cNvSpPr>
          <p:nvPr/>
        </p:nvSpPr>
        <p:spPr bwMode="auto">
          <a:xfrm>
            <a:off x="3754885" y="1686496"/>
            <a:ext cx="70338" cy="369277"/>
          </a:xfrm>
          <a:custGeom>
            <a:avLst/>
            <a:gdLst>
              <a:gd name="T0" fmla="*/ 0 w 48"/>
              <a:gd name="T1" fmla="*/ 0 h 252"/>
              <a:gd name="T2" fmla="*/ 48 w 48"/>
              <a:gd name="T3" fmla="*/ 108 h 252"/>
              <a:gd name="T4" fmla="*/ 42 w 48"/>
              <a:gd name="T5" fmla="*/ 210 h 252"/>
              <a:gd name="T6" fmla="*/ 24 w 48"/>
              <a:gd name="T7" fmla="*/ 246 h 252"/>
              <a:gd name="T8" fmla="*/ 6 w 48"/>
              <a:gd name="T9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52">
                <a:moveTo>
                  <a:pt x="0" y="0"/>
                </a:moveTo>
                <a:cubicBezTo>
                  <a:pt x="25" y="37"/>
                  <a:pt x="39" y="64"/>
                  <a:pt x="48" y="108"/>
                </a:cubicBezTo>
                <a:cubicBezTo>
                  <a:pt x="46" y="142"/>
                  <a:pt x="45" y="176"/>
                  <a:pt x="42" y="210"/>
                </a:cubicBezTo>
                <a:cubicBezTo>
                  <a:pt x="41" y="219"/>
                  <a:pt x="31" y="240"/>
                  <a:pt x="24" y="246"/>
                </a:cubicBezTo>
                <a:cubicBezTo>
                  <a:pt x="19" y="250"/>
                  <a:pt x="6" y="252"/>
                  <a:pt x="6" y="2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2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802914"/>
              </p:ext>
            </p:extLst>
          </p:nvPr>
        </p:nvGraphicFramePr>
        <p:xfrm>
          <a:off x="3879443" y="1803728"/>
          <a:ext cx="1037492" cy="354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3" name="数式" r:id="rId6" imgW="520560" imgH="177480" progId="Equation.3">
                  <p:embed/>
                </p:oleObj>
              </mc:Choice>
              <mc:Fallback>
                <p:oleObj name="数式" r:id="rId6" imgW="520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443" y="1803728"/>
                        <a:ext cx="1037492" cy="354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7238" name="Picture 6" descr="「ピコ太郎 明るい」の画像検索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67" y="2636912"/>
            <a:ext cx="2145585" cy="13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7240" name="Picture 8" descr="「ピコ太郎 明るい」の画像検索結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22" y="984511"/>
            <a:ext cx="2131302" cy="133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83568" y="2636912"/>
                <a:ext cx="2097369" cy="661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2097369" cy="66191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79512" y="224119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Doppler factor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998578" y="912934"/>
                <a:ext cx="10200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578" y="912934"/>
                <a:ext cx="1020087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842110" y="3421404"/>
                <a:ext cx="1340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∼1/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110" y="3421404"/>
                <a:ext cx="1340688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874915" y="4257092"/>
                <a:ext cx="2661370" cy="910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280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3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ja-JP" sz="36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𝑑𝐿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1" lang="ja-JP" altLang="en-US" sz="11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15" y="4257092"/>
                <a:ext cx="2661370" cy="91037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716096" y="4365829"/>
                <a:ext cx="1585049" cy="721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96" y="4365829"/>
                <a:ext cx="1585049" cy="72192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0865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dirty="0"/>
              <a:t>Leptonic Model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15716" y="5013176"/>
            <a:ext cx="58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Synchrotron Self-Compton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715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Synchrotron</a:t>
            </a:r>
            <a:endParaRPr lang="ja-JP" altLang="en-US" dirty="0"/>
          </a:p>
        </p:txBody>
      </p:sp>
      <p:sp>
        <p:nvSpPr>
          <p:cNvPr id="546819" name="Oval 3"/>
          <p:cNvSpPr>
            <a:spLocks noChangeArrowheads="1"/>
          </p:cNvSpPr>
          <p:nvPr/>
        </p:nvSpPr>
        <p:spPr bwMode="auto">
          <a:xfrm>
            <a:off x="517282" y="1900605"/>
            <a:ext cx="4122126" cy="4122126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546820" name="Line 4"/>
          <p:cNvSpPr>
            <a:spLocks noChangeShapeType="1"/>
          </p:cNvSpPr>
          <p:nvPr/>
        </p:nvSpPr>
        <p:spPr bwMode="auto">
          <a:xfrm flipV="1">
            <a:off x="2511670" y="2498481"/>
            <a:ext cx="1528397" cy="15283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46821" name="Object 5"/>
          <p:cNvGraphicFramePr>
            <a:graphicFrameLocks noChangeAspect="1"/>
          </p:cNvGraphicFramePr>
          <p:nvPr/>
        </p:nvGraphicFramePr>
        <p:xfrm>
          <a:off x="2045677" y="2631831"/>
          <a:ext cx="1409700" cy="788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6" name="数式" r:id="rId3" imgW="749160" imgH="419040" progId="Equation.3">
                  <p:embed/>
                </p:oleObj>
              </mc:Choice>
              <mc:Fallback>
                <p:oleObj name="数式" r:id="rId3" imgW="749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5677" y="2631831"/>
                        <a:ext cx="1409700" cy="788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6822" name="Picture 6" descr="45m-den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58" y="5256335"/>
            <a:ext cx="1299796" cy="133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23" name="Line 7"/>
          <p:cNvSpPr>
            <a:spLocks noChangeShapeType="1"/>
          </p:cNvSpPr>
          <p:nvPr/>
        </p:nvSpPr>
        <p:spPr bwMode="auto">
          <a:xfrm>
            <a:off x="1648559" y="5821974"/>
            <a:ext cx="663819" cy="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24" name="Line 8"/>
          <p:cNvSpPr>
            <a:spLocks noChangeShapeType="1"/>
          </p:cNvSpPr>
          <p:nvPr/>
        </p:nvSpPr>
        <p:spPr bwMode="auto">
          <a:xfrm>
            <a:off x="1648559" y="5821974"/>
            <a:ext cx="464526" cy="465992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25" name="Line 9"/>
          <p:cNvSpPr>
            <a:spLocks noChangeShapeType="1"/>
          </p:cNvSpPr>
          <p:nvPr/>
        </p:nvSpPr>
        <p:spPr bwMode="auto">
          <a:xfrm>
            <a:off x="3442189" y="5821974"/>
            <a:ext cx="597877" cy="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26" name="Line 10"/>
          <p:cNvSpPr>
            <a:spLocks noChangeShapeType="1"/>
          </p:cNvSpPr>
          <p:nvPr/>
        </p:nvSpPr>
        <p:spPr bwMode="auto">
          <a:xfrm flipV="1">
            <a:off x="3442189" y="5355982"/>
            <a:ext cx="332642" cy="465992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27" name="Freeform 11"/>
          <p:cNvSpPr>
            <a:spLocks/>
          </p:cNvSpPr>
          <p:nvPr/>
        </p:nvSpPr>
        <p:spPr bwMode="auto">
          <a:xfrm>
            <a:off x="3774831" y="5622681"/>
            <a:ext cx="142143" cy="199292"/>
          </a:xfrm>
          <a:custGeom>
            <a:avLst/>
            <a:gdLst>
              <a:gd name="T0" fmla="*/ 0 w 97"/>
              <a:gd name="T1" fmla="*/ 0 h 136"/>
              <a:gd name="T2" fmla="*/ 90 w 97"/>
              <a:gd name="T3" fmla="*/ 45 h 136"/>
              <a:gd name="T4" fmla="*/ 45 w 97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" h="136">
                <a:moveTo>
                  <a:pt x="0" y="0"/>
                </a:moveTo>
                <a:cubicBezTo>
                  <a:pt x="41" y="11"/>
                  <a:pt x="83" y="22"/>
                  <a:pt x="90" y="45"/>
                </a:cubicBezTo>
                <a:cubicBezTo>
                  <a:pt x="97" y="68"/>
                  <a:pt x="71" y="102"/>
                  <a:pt x="45" y="1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28" name="Freeform 12"/>
          <p:cNvSpPr>
            <a:spLocks/>
          </p:cNvSpPr>
          <p:nvPr/>
        </p:nvSpPr>
        <p:spPr bwMode="auto">
          <a:xfrm>
            <a:off x="3906715" y="5423389"/>
            <a:ext cx="798635" cy="275492"/>
          </a:xfrm>
          <a:custGeom>
            <a:avLst/>
            <a:gdLst>
              <a:gd name="T0" fmla="*/ 0 w 545"/>
              <a:gd name="T1" fmla="*/ 181 h 188"/>
              <a:gd name="T2" fmla="*/ 273 w 545"/>
              <a:gd name="T3" fmla="*/ 45 h 188"/>
              <a:gd name="T4" fmla="*/ 227 w 545"/>
              <a:gd name="T5" fmla="*/ 181 h 188"/>
              <a:gd name="T6" fmla="*/ 545 w 545"/>
              <a:gd name="T7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5" h="188">
                <a:moveTo>
                  <a:pt x="0" y="181"/>
                </a:moveTo>
                <a:cubicBezTo>
                  <a:pt x="117" y="113"/>
                  <a:pt x="235" y="45"/>
                  <a:pt x="273" y="45"/>
                </a:cubicBezTo>
                <a:cubicBezTo>
                  <a:pt x="311" y="45"/>
                  <a:pt x="182" y="188"/>
                  <a:pt x="227" y="181"/>
                </a:cubicBezTo>
                <a:cubicBezTo>
                  <a:pt x="272" y="174"/>
                  <a:pt x="408" y="87"/>
                  <a:pt x="54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46829" name="Object 13"/>
          <p:cNvGraphicFramePr>
            <a:graphicFrameLocks noChangeAspect="1"/>
          </p:cNvGraphicFramePr>
          <p:nvPr/>
        </p:nvGraphicFramePr>
        <p:xfrm>
          <a:off x="4506059" y="5024804"/>
          <a:ext cx="888023" cy="373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7" name="数式" r:id="rId6" imgW="482400" imgH="203040" progId="Equation.3">
                  <p:embed/>
                </p:oleObj>
              </mc:Choice>
              <mc:Fallback>
                <p:oleObj name="数式" r:id="rId6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059" y="5024804"/>
                        <a:ext cx="888023" cy="373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30" name="Line 14"/>
          <p:cNvSpPr>
            <a:spLocks noChangeShapeType="1"/>
          </p:cNvSpPr>
          <p:nvPr/>
        </p:nvSpPr>
        <p:spPr bwMode="auto">
          <a:xfrm flipH="1">
            <a:off x="1648559" y="4026877"/>
            <a:ext cx="863111" cy="17950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31" name="Line 15"/>
          <p:cNvSpPr>
            <a:spLocks noChangeShapeType="1"/>
          </p:cNvSpPr>
          <p:nvPr/>
        </p:nvSpPr>
        <p:spPr bwMode="auto">
          <a:xfrm>
            <a:off x="2511669" y="4026877"/>
            <a:ext cx="996462" cy="17950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32" name="Line 16"/>
          <p:cNvSpPr>
            <a:spLocks noChangeShapeType="1"/>
          </p:cNvSpPr>
          <p:nvPr/>
        </p:nvSpPr>
        <p:spPr bwMode="auto">
          <a:xfrm>
            <a:off x="2511669" y="4026877"/>
            <a:ext cx="0" cy="126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33" name="Freeform 17"/>
          <p:cNvSpPr>
            <a:spLocks/>
          </p:cNvSpPr>
          <p:nvPr/>
        </p:nvSpPr>
        <p:spPr bwMode="auto">
          <a:xfrm>
            <a:off x="2511669" y="4558812"/>
            <a:ext cx="265235" cy="65942"/>
          </a:xfrm>
          <a:custGeom>
            <a:avLst/>
            <a:gdLst>
              <a:gd name="T0" fmla="*/ 0 w 181"/>
              <a:gd name="T1" fmla="*/ 0 h 45"/>
              <a:gd name="T2" fmla="*/ 91 w 181"/>
              <a:gd name="T3" fmla="*/ 45 h 45"/>
              <a:gd name="T4" fmla="*/ 181 w 181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" h="45">
                <a:moveTo>
                  <a:pt x="0" y="0"/>
                </a:moveTo>
                <a:cubicBezTo>
                  <a:pt x="30" y="22"/>
                  <a:pt x="61" y="45"/>
                  <a:pt x="91" y="45"/>
                </a:cubicBezTo>
                <a:cubicBezTo>
                  <a:pt x="121" y="45"/>
                  <a:pt x="151" y="22"/>
                  <a:pt x="18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46834" name="Object 18"/>
          <p:cNvGraphicFramePr>
            <a:graphicFrameLocks noChangeAspect="1"/>
          </p:cNvGraphicFramePr>
          <p:nvPr/>
        </p:nvGraphicFramePr>
        <p:xfrm>
          <a:off x="3308839" y="4094285"/>
          <a:ext cx="700454" cy="373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8" name="数式" r:id="rId8" imgW="380880" imgH="203040" progId="Equation.3">
                  <p:embed/>
                </p:oleObj>
              </mc:Choice>
              <mc:Fallback>
                <p:oleObj name="数式" r:id="rId8" imgW="380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839" y="4094285"/>
                        <a:ext cx="700454" cy="373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35" name="Freeform 19"/>
          <p:cNvSpPr>
            <a:spLocks/>
          </p:cNvSpPr>
          <p:nvPr/>
        </p:nvSpPr>
        <p:spPr bwMode="auto">
          <a:xfrm>
            <a:off x="2645020" y="4293577"/>
            <a:ext cx="718038" cy="498231"/>
          </a:xfrm>
          <a:custGeom>
            <a:avLst/>
            <a:gdLst>
              <a:gd name="T0" fmla="*/ 0 w 490"/>
              <a:gd name="T1" fmla="*/ 226 h 340"/>
              <a:gd name="T2" fmla="*/ 453 w 490"/>
              <a:gd name="T3" fmla="*/ 317 h 340"/>
              <a:gd name="T4" fmla="*/ 226 w 490"/>
              <a:gd name="T5" fmla="*/ 90 h 340"/>
              <a:gd name="T6" fmla="*/ 453 w 490"/>
              <a:gd name="T7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0" h="340">
                <a:moveTo>
                  <a:pt x="0" y="226"/>
                </a:moveTo>
                <a:cubicBezTo>
                  <a:pt x="208" y="283"/>
                  <a:pt x="416" y="340"/>
                  <a:pt x="453" y="317"/>
                </a:cubicBezTo>
                <a:cubicBezTo>
                  <a:pt x="490" y="294"/>
                  <a:pt x="226" y="143"/>
                  <a:pt x="226" y="90"/>
                </a:cubicBezTo>
                <a:cubicBezTo>
                  <a:pt x="226" y="37"/>
                  <a:pt x="339" y="18"/>
                  <a:pt x="45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36" name="Line 20"/>
          <p:cNvSpPr>
            <a:spLocks noChangeShapeType="1"/>
          </p:cNvSpPr>
          <p:nvPr/>
        </p:nvSpPr>
        <p:spPr bwMode="auto">
          <a:xfrm>
            <a:off x="1581151" y="6419850"/>
            <a:ext cx="19269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546837" name="Freeform 21"/>
          <p:cNvSpPr>
            <a:spLocks/>
          </p:cNvSpPr>
          <p:nvPr/>
        </p:nvSpPr>
        <p:spPr bwMode="auto">
          <a:xfrm>
            <a:off x="2976197" y="6154616"/>
            <a:ext cx="1263162" cy="275492"/>
          </a:xfrm>
          <a:custGeom>
            <a:avLst/>
            <a:gdLst>
              <a:gd name="T0" fmla="*/ 0 w 862"/>
              <a:gd name="T1" fmla="*/ 181 h 188"/>
              <a:gd name="T2" fmla="*/ 545 w 862"/>
              <a:gd name="T3" fmla="*/ 0 h 188"/>
              <a:gd name="T4" fmla="*/ 545 w 862"/>
              <a:gd name="T5" fmla="*/ 181 h 188"/>
              <a:gd name="T6" fmla="*/ 862 w 862"/>
              <a:gd name="T7" fmla="*/ 45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2" h="188">
                <a:moveTo>
                  <a:pt x="0" y="181"/>
                </a:moveTo>
                <a:cubicBezTo>
                  <a:pt x="227" y="90"/>
                  <a:pt x="454" y="0"/>
                  <a:pt x="545" y="0"/>
                </a:cubicBezTo>
                <a:cubicBezTo>
                  <a:pt x="636" y="0"/>
                  <a:pt x="492" y="174"/>
                  <a:pt x="545" y="181"/>
                </a:cubicBezTo>
                <a:cubicBezTo>
                  <a:pt x="598" y="188"/>
                  <a:pt x="730" y="116"/>
                  <a:pt x="862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46838" name="Object 22"/>
          <p:cNvGraphicFramePr>
            <a:graphicFrameLocks noChangeAspect="1"/>
          </p:cNvGraphicFramePr>
          <p:nvPr/>
        </p:nvGraphicFramePr>
        <p:xfrm>
          <a:off x="4239358" y="5821973"/>
          <a:ext cx="1055077" cy="79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" name="数式" r:id="rId10" imgW="558720" imgH="419040" progId="Equation.3">
                  <p:embed/>
                </p:oleObj>
              </mc:Choice>
              <mc:Fallback>
                <p:oleObj name="数式" r:id="rId10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358" y="5821973"/>
                        <a:ext cx="1055077" cy="791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6839" name="Object 23"/>
          <p:cNvGraphicFramePr>
            <a:graphicFrameLocks noChangeAspect="1"/>
          </p:cNvGraphicFramePr>
          <p:nvPr/>
        </p:nvGraphicFramePr>
        <p:xfrm>
          <a:off x="5571392" y="1767254"/>
          <a:ext cx="1707174" cy="74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" name="数式" r:id="rId12" imgW="965160" imgH="419040" progId="Equation.3">
                  <p:embed/>
                </p:oleObj>
              </mc:Choice>
              <mc:Fallback>
                <p:oleObj name="数式" r:id="rId12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1392" y="1767254"/>
                        <a:ext cx="1707174" cy="741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40" name="Oval 24"/>
          <p:cNvSpPr>
            <a:spLocks noChangeArrowheads="1"/>
          </p:cNvSpPr>
          <p:nvPr/>
        </p:nvSpPr>
        <p:spPr bwMode="auto">
          <a:xfrm>
            <a:off x="1581151" y="5688623"/>
            <a:ext cx="200757" cy="19489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546841" name="AutoShape 25"/>
          <p:cNvSpPr>
            <a:spLocks noChangeArrowheads="1"/>
          </p:cNvSpPr>
          <p:nvPr/>
        </p:nvSpPr>
        <p:spPr bwMode="auto">
          <a:xfrm>
            <a:off x="1648559" y="5955323"/>
            <a:ext cx="530469" cy="332643"/>
          </a:xfrm>
          <a:prstGeom prst="notchedRightArrow">
            <a:avLst>
              <a:gd name="adj1" fmla="val 50000"/>
              <a:gd name="adj2" fmla="val 39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546842" name="AutoShape 26"/>
          <p:cNvSpPr>
            <a:spLocks noChangeArrowheads="1"/>
          </p:cNvSpPr>
          <p:nvPr/>
        </p:nvSpPr>
        <p:spPr bwMode="auto">
          <a:xfrm>
            <a:off x="3376247" y="5955323"/>
            <a:ext cx="531935" cy="332643"/>
          </a:xfrm>
          <a:prstGeom prst="notchedRightArrow">
            <a:avLst>
              <a:gd name="adj1" fmla="val 50000"/>
              <a:gd name="adj2" fmla="val 399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sp>
        <p:nvSpPr>
          <p:cNvPr id="546843" name="Line 27"/>
          <p:cNvSpPr>
            <a:spLocks noChangeShapeType="1"/>
          </p:cNvSpPr>
          <p:nvPr/>
        </p:nvSpPr>
        <p:spPr bwMode="auto">
          <a:xfrm>
            <a:off x="7363558" y="5688623"/>
            <a:ext cx="6667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546844" name="Object 28"/>
          <p:cNvGraphicFramePr>
            <a:graphicFrameLocks noChangeAspect="1"/>
          </p:cNvGraphicFramePr>
          <p:nvPr/>
        </p:nvGraphicFramePr>
        <p:xfrm>
          <a:off x="5502520" y="2897066"/>
          <a:ext cx="2060331" cy="1598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" name="数式" r:id="rId14" imgW="850680" imgH="660240" progId="Equation.3">
                  <p:embed/>
                </p:oleObj>
              </mc:Choice>
              <mc:Fallback>
                <p:oleObj name="数式" r:id="rId14" imgW="850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520" y="2897066"/>
                        <a:ext cx="2060331" cy="1598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7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6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6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2154E-6 4.50867E-6 C 0.01553 0.00763 0.03122 0.01526 0.04691 0.02104 C 0.06261 0.02682 0.07846 0.03445 0.09383 0.03514 C 0.1092 0.03584 0.12522 0.02936 0.13915 0.0259 C 0.15308 0.02243 0.16717 0.01965 0.1779 0.0141 C 0.18863 0.00855 0.19615 0.00069 0.20384 -0.00694 " pathEditMode="relative" ptsTypes="aaaaaA">
                                      <p:cBhvr>
                                        <p:cTn id="18" dur="5000" fill="hold"/>
                                        <p:tgtEl>
                                          <p:spTgt spid="54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626E-6 -1.84971E-6 L 0.27606 -1.84971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46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6 -1.84971E-6 L 0.67542 -0.00532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546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8" y="-27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533E-6 -1.84971E-6 L 0.40672 -1.84971E-6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546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40" grpId="0" animBg="1"/>
      <p:bldP spid="546840" grpId="1" animBg="1"/>
      <p:bldP spid="546841" grpId="0" animBg="1"/>
      <p:bldP spid="546841" grpId="1" animBg="1"/>
      <p:bldP spid="546841" grpId="2" animBg="1"/>
      <p:bldP spid="546842" grpId="0" animBg="1"/>
      <p:bldP spid="546842" grpId="1" animBg="1"/>
      <p:bldP spid="54684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Emissivity</a:t>
            </a:r>
            <a:endParaRPr lang="ja-JP" altLang="en-US" dirty="0"/>
          </a:p>
        </p:txBody>
      </p:sp>
      <p:sp>
        <p:nvSpPr>
          <p:cNvPr id="990236" name="Text Box 28"/>
          <p:cNvSpPr txBox="1">
            <a:spLocks noChangeArrowheads="1"/>
          </p:cNvSpPr>
          <p:nvPr/>
        </p:nvSpPr>
        <p:spPr bwMode="auto">
          <a:xfrm>
            <a:off x="348172" y="1033213"/>
            <a:ext cx="4323620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46" dirty="0"/>
              <a:t>Energy release rate (dipole emission)</a:t>
            </a:r>
            <a:endParaRPr lang="ja-JP" altLang="en-US" sz="1846" dirty="0"/>
          </a:p>
        </p:txBody>
      </p:sp>
      <p:graphicFrame>
        <p:nvGraphicFramePr>
          <p:cNvPr id="990237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893511"/>
              </p:ext>
            </p:extLst>
          </p:nvPr>
        </p:nvGraphicFramePr>
        <p:xfrm>
          <a:off x="1115616" y="1506672"/>
          <a:ext cx="3664926" cy="62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数式" r:id="rId3" imgW="2450880" imgH="419040" progId="Equation.3">
                  <p:embed/>
                </p:oleObj>
              </mc:Choice>
              <mc:Fallback>
                <p:oleObj name="数式" r:id="rId3" imgW="2450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06672"/>
                        <a:ext cx="3664926" cy="625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367644" y="2258875"/>
                <a:ext cx="4552721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𝑒𝐵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44" y="2258875"/>
                <a:ext cx="4552721" cy="6770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351640" y="3176521"/>
            <a:ext cx="807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Taking into account pitch angle, assuming isotropic velocity distribution,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3311860" y="3523497"/>
                <a:ext cx="169706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60" y="3523497"/>
                <a:ext cx="1697068" cy="5259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矢印コネクタ 4"/>
          <p:cNvCxnSpPr/>
          <p:nvPr/>
        </p:nvCxnSpPr>
        <p:spPr bwMode="auto">
          <a:xfrm flipV="1">
            <a:off x="2321173" y="4440668"/>
            <a:ext cx="0" cy="1898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矢印コネクタ 6"/>
          <p:cNvCxnSpPr/>
          <p:nvPr/>
        </p:nvCxnSpPr>
        <p:spPr bwMode="auto">
          <a:xfrm>
            <a:off x="2321173" y="6339588"/>
            <a:ext cx="226751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935596" y="3753015"/>
                <a:ext cx="1393330" cy="89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Emissivity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3753015"/>
                <a:ext cx="1393330" cy="895245"/>
              </a:xfrm>
              <a:prstGeom prst="rect">
                <a:avLst/>
              </a:prstGeom>
              <a:blipFill rotWithShape="0">
                <a:blip r:embed="rId7"/>
                <a:stretch>
                  <a:fillRect l="-3493" t="-40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フリーフォーム 8"/>
          <p:cNvSpPr/>
          <p:nvPr/>
        </p:nvSpPr>
        <p:spPr bwMode="auto">
          <a:xfrm>
            <a:off x="2731920" y="5090498"/>
            <a:ext cx="914400" cy="1177082"/>
          </a:xfrm>
          <a:custGeom>
            <a:avLst/>
            <a:gdLst>
              <a:gd name="connsiteX0" fmla="*/ 0 w 914400"/>
              <a:gd name="connsiteY0" fmla="*/ 1154222 h 1177082"/>
              <a:gd name="connsiteX1" fmla="*/ 678180 w 914400"/>
              <a:gd name="connsiteY1" fmla="*/ 87422 h 1177082"/>
              <a:gd name="connsiteX2" fmla="*/ 853440 w 914400"/>
              <a:gd name="connsiteY2" fmla="*/ 186482 h 1177082"/>
              <a:gd name="connsiteX3" fmla="*/ 914400 w 914400"/>
              <a:gd name="connsiteY3" fmla="*/ 1177082 h 11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1177082">
                <a:moveTo>
                  <a:pt x="0" y="1154222"/>
                </a:moveTo>
                <a:cubicBezTo>
                  <a:pt x="267970" y="701467"/>
                  <a:pt x="535940" y="248712"/>
                  <a:pt x="678180" y="87422"/>
                </a:cubicBezTo>
                <a:cubicBezTo>
                  <a:pt x="820420" y="-73868"/>
                  <a:pt x="814070" y="4872"/>
                  <a:pt x="853440" y="186482"/>
                </a:cubicBezTo>
                <a:cubicBezTo>
                  <a:pt x="892810" y="368092"/>
                  <a:pt x="903605" y="772587"/>
                  <a:pt x="914400" y="117708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40" name="直線コネクタ 39"/>
          <p:cNvCxnSpPr/>
          <p:nvPr/>
        </p:nvCxnSpPr>
        <p:spPr bwMode="auto">
          <a:xfrm>
            <a:off x="3508572" y="5090498"/>
            <a:ext cx="0" cy="1249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328552" y="6394240"/>
                <a:ext cx="1340752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=ℏ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552" y="6394240"/>
                <a:ext cx="1340752" cy="302519"/>
              </a:xfrm>
              <a:prstGeom prst="rect">
                <a:avLst/>
              </a:prstGeom>
              <a:blipFill rotWithShape="0">
                <a:blip r:embed="rId8"/>
                <a:stretch>
                  <a:fillRect l="-1364" r="-1818" b="-2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コネクタ 43"/>
          <p:cNvCxnSpPr/>
          <p:nvPr/>
        </p:nvCxnSpPr>
        <p:spPr bwMode="auto">
          <a:xfrm flipH="1">
            <a:off x="2321172" y="5106699"/>
            <a:ext cx="118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249792" y="4810249"/>
                <a:ext cx="1046890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typ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92" y="4810249"/>
                <a:ext cx="1046890" cy="6256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880453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Electron Energy Distribution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75556" y="1088740"/>
                <a:ext cx="334367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1088740"/>
                <a:ext cx="3343671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/>
          <p:cNvCxnSpPr/>
          <p:nvPr/>
        </p:nvCxnSpPr>
        <p:spPr bwMode="auto">
          <a:xfrm flipH="1">
            <a:off x="1619672" y="1700808"/>
            <a:ext cx="216024" cy="3960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295636" y="2204864"/>
                <a:ext cx="184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Injection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36" y="2204864"/>
                <a:ext cx="1840376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99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/>
          <p:cNvCxnSpPr>
            <a:cxnSpLocks/>
          </p:cNvCxnSpPr>
          <p:nvPr/>
        </p:nvCxnSpPr>
        <p:spPr bwMode="auto">
          <a:xfrm>
            <a:off x="3136012" y="1700808"/>
            <a:ext cx="756221" cy="504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599892" y="2204864"/>
                <a:ext cx="2801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Cooling (negative)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892" y="2204864"/>
                <a:ext cx="280172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961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75556" y="2706015"/>
                <a:ext cx="4534511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the two terms balance,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2706015"/>
                <a:ext cx="4534511" cy="380810"/>
              </a:xfrm>
              <a:prstGeom prst="rect">
                <a:avLst/>
              </a:prstGeom>
              <a:blipFill rotWithShape="0">
                <a:blip r:embed="rId5"/>
                <a:stretch>
                  <a:fillRect l="-1075" t="-9677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75556" y="3294559"/>
                <a:ext cx="7052252" cy="557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Dynamical time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dyn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1" lang="en-US" altLang="ja-JP" dirty="0"/>
                  <a:t>, Cooling time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3294559"/>
                <a:ext cx="7052252" cy="557012"/>
              </a:xfrm>
              <a:prstGeom prst="rect">
                <a:avLst/>
              </a:prstGeom>
              <a:blipFill rotWithShape="0">
                <a:blip r:embed="rId6"/>
                <a:stretch>
                  <a:fillRect l="-6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6401621" y="1088740"/>
                <a:ext cx="10758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1" y="1088740"/>
                <a:ext cx="107580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390" r="-56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719572" y="4149080"/>
                <a:ext cx="3520387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Cooling break,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dyn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4149080"/>
                <a:ext cx="3520387" cy="394852"/>
              </a:xfrm>
              <a:prstGeom prst="rect">
                <a:avLst/>
              </a:prstGeom>
              <a:blipFill rotWithShape="0">
                <a:blip r:embed="rId8"/>
                <a:stretch>
                  <a:fillRect l="-1384" t="-14063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977477" y="4697064"/>
                <a:ext cx="1730667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dyn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477" y="4697064"/>
                <a:ext cx="1730667" cy="63716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/>
          <p:cNvCxnSpPr/>
          <p:nvPr/>
        </p:nvCxnSpPr>
        <p:spPr bwMode="auto">
          <a:xfrm>
            <a:off x="5328084" y="6273316"/>
            <a:ext cx="29883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矢印コネクタ 20"/>
          <p:cNvCxnSpPr/>
          <p:nvPr/>
        </p:nvCxnSpPr>
        <p:spPr bwMode="auto">
          <a:xfrm flipV="1">
            <a:off x="5328084" y="4149080"/>
            <a:ext cx="0" cy="21242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/>
          <p:nvPr/>
        </p:nvCxnSpPr>
        <p:spPr bwMode="auto">
          <a:xfrm>
            <a:off x="5688124" y="4473116"/>
            <a:ext cx="1251400" cy="4680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コネクタ 23"/>
          <p:cNvCxnSpPr/>
          <p:nvPr/>
        </p:nvCxnSpPr>
        <p:spPr bwMode="auto">
          <a:xfrm>
            <a:off x="6939524" y="4941168"/>
            <a:ext cx="620808" cy="11161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直線コネクタ 28"/>
          <p:cNvCxnSpPr/>
          <p:nvPr/>
        </p:nvCxnSpPr>
        <p:spPr bwMode="auto">
          <a:xfrm>
            <a:off x="6939524" y="4941168"/>
            <a:ext cx="0" cy="13321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コネクタ 31"/>
          <p:cNvCxnSpPr/>
          <p:nvPr/>
        </p:nvCxnSpPr>
        <p:spPr bwMode="auto">
          <a:xfrm>
            <a:off x="5688124" y="4473116"/>
            <a:ext cx="2304256" cy="86111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6251298" y="4350894"/>
                <a:ext cx="451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98" y="4350894"/>
                <a:ext cx="45153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8000" r="-266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7423112" y="5498826"/>
                <a:ext cx="812210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112" y="5498826"/>
                <a:ext cx="812210" cy="288477"/>
              </a:xfrm>
              <a:prstGeom prst="rect">
                <a:avLst/>
              </a:prstGeom>
              <a:blipFill rotWithShape="0">
                <a:blip r:embed="rId11"/>
                <a:stretch>
                  <a:fillRect l="-5263" t="-4255" r="-4511" b="-27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6840252" y="6350840"/>
                <a:ext cx="2711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6350840"/>
                <a:ext cx="27116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5556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右矢印 35"/>
          <p:cNvSpPr/>
          <p:nvPr/>
        </p:nvSpPr>
        <p:spPr bwMode="auto">
          <a:xfrm rot="10800000">
            <a:off x="6677107" y="5623893"/>
            <a:ext cx="252028" cy="144239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" name="右矢印 36"/>
          <p:cNvSpPr/>
          <p:nvPr/>
        </p:nvSpPr>
        <p:spPr bwMode="auto">
          <a:xfrm rot="16200000">
            <a:off x="6041708" y="4347011"/>
            <a:ext cx="252028" cy="144239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1504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Synchrotron spectrum from power-law electrons</a:t>
            </a:r>
            <a:endParaRPr lang="ja-JP" altLang="en-US" dirty="0"/>
          </a:p>
        </p:txBody>
      </p:sp>
      <p:pic>
        <p:nvPicPr>
          <p:cNvPr id="1045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1767254"/>
            <a:ext cx="6646985" cy="39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45508" name="Object 4"/>
          <p:cNvGraphicFramePr>
            <a:graphicFrameLocks noChangeAspect="1"/>
          </p:cNvGraphicFramePr>
          <p:nvPr/>
        </p:nvGraphicFramePr>
        <p:xfrm>
          <a:off x="5968512" y="4692161"/>
          <a:ext cx="2473569" cy="76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" name="数式" r:id="rId4" imgW="736560" imgH="228600" progId="Equation.3">
                  <p:embed/>
                </p:oleObj>
              </mc:Choice>
              <mc:Fallback>
                <p:oleObj name="数式" r:id="rId4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512" y="4692161"/>
                        <a:ext cx="2473569" cy="76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5509" name="Object 5"/>
          <p:cNvGraphicFramePr>
            <a:graphicFrameLocks noChangeAspect="1"/>
          </p:cNvGraphicFramePr>
          <p:nvPr/>
        </p:nvGraphicFramePr>
        <p:xfrm>
          <a:off x="4372708" y="2064727"/>
          <a:ext cx="1994389" cy="78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1" name="数式" r:id="rId6" imgW="672840" imgH="266400" progId="Equation.3">
                  <p:embed/>
                </p:oleObj>
              </mc:Choice>
              <mc:Fallback>
                <p:oleObj name="数式" r:id="rId6" imgW="6728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708" y="2064727"/>
                        <a:ext cx="1994389" cy="789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5510" name="Object 6"/>
          <p:cNvGraphicFramePr>
            <a:graphicFrameLocks noChangeAspect="1"/>
          </p:cNvGraphicFramePr>
          <p:nvPr/>
        </p:nvGraphicFramePr>
        <p:xfrm>
          <a:off x="783982" y="1972408"/>
          <a:ext cx="1173773" cy="72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2" name="数式" r:id="rId8" imgW="431640" imgH="266400" progId="Equation.3">
                  <p:embed/>
                </p:oleObj>
              </mc:Choice>
              <mc:Fallback>
                <p:oleObj name="数式" r:id="rId8" imgW="4316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982" y="1972408"/>
                        <a:ext cx="1173773" cy="725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511" name="Line 7"/>
          <p:cNvSpPr>
            <a:spLocks noChangeShapeType="1"/>
          </p:cNvSpPr>
          <p:nvPr/>
        </p:nvSpPr>
        <p:spPr bwMode="auto">
          <a:xfrm>
            <a:off x="517282" y="5955323"/>
            <a:ext cx="724632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045512" name="Object 8"/>
          <p:cNvGraphicFramePr>
            <a:graphicFrameLocks noChangeAspect="1"/>
          </p:cNvGraphicFramePr>
          <p:nvPr/>
        </p:nvGraphicFramePr>
        <p:xfrm>
          <a:off x="7895493" y="5622682"/>
          <a:ext cx="414704" cy="60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数式" r:id="rId10" imgW="164880" imgH="241200" progId="Equation.3">
                  <p:embed/>
                </p:oleObj>
              </mc:Choice>
              <mc:Fallback>
                <p:oleObj name="数式" r:id="rId10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5493" y="5622682"/>
                        <a:ext cx="414704" cy="605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513" name="Line 9"/>
          <p:cNvSpPr>
            <a:spLocks noChangeShapeType="1"/>
          </p:cNvSpPr>
          <p:nvPr/>
        </p:nvSpPr>
        <p:spPr bwMode="auto">
          <a:xfrm flipH="1" flipV="1">
            <a:off x="451338" y="1302727"/>
            <a:ext cx="65943" cy="465259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3479866" y="940614"/>
                <a:ext cx="2363789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𝑑𝐸𝑁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𝑑𝑡𝑑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866" y="940614"/>
                <a:ext cx="2363789" cy="72654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28687" y="1079113"/>
                <a:ext cx="101803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1079113"/>
                <a:ext cx="1018035" cy="55399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84436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Inverse Compton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 flipV="1">
            <a:off x="647564" y="1232756"/>
            <a:ext cx="1296144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テキスト ボックス 4"/>
          <p:cNvSpPr txBox="1"/>
          <p:nvPr/>
        </p:nvSpPr>
        <p:spPr>
          <a:xfrm>
            <a:off x="273012" y="104809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11917" y="2013022"/>
                <a:ext cx="10758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17" y="2013022"/>
                <a:ext cx="1075807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3977" r="-568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/>
          <p:cNvCxnSpPr/>
          <p:nvPr/>
        </p:nvCxnSpPr>
        <p:spPr bwMode="auto">
          <a:xfrm flipH="1" flipV="1">
            <a:off x="2231740" y="1232756"/>
            <a:ext cx="1080120" cy="9764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2348041" y="94472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photon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879812" y="1536467"/>
                <a:ext cx="286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12" y="1536467"/>
                <a:ext cx="28604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8511" r="-2128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73168" y="2700955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electron rest frame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 bwMode="auto">
          <a:xfrm>
            <a:off x="719572" y="3580730"/>
            <a:ext cx="180020" cy="18002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>
            <a:off x="1235762" y="3648722"/>
            <a:ext cx="22322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493107" y="3267792"/>
                <a:ext cx="9165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107" y="3267792"/>
                <a:ext cx="91653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000" b="-288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19808" y="4089424"/>
                <a:ext cx="3792898" cy="370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, a scattering leads to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4089424"/>
                <a:ext cx="3792898" cy="370422"/>
              </a:xfrm>
              <a:prstGeom prst="rect">
                <a:avLst/>
              </a:prstGeom>
              <a:blipFill rotWithShape="0">
                <a:blip r:embed="rId5"/>
                <a:stretch>
                  <a:fillRect l="-1286" t="-13115" r="-643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円/楕円 17"/>
          <p:cNvSpPr/>
          <p:nvPr/>
        </p:nvSpPr>
        <p:spPr bwMode="auto">
          <a:xfrm>
            <a:off x="719572" y="5257588"/>
            <a:ext cx="180020" cy="18002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H="1">
            <a:off x="1068298" y="5337212"/>
            <a:ext cx="22322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252512" y="5307499"/>
                <a:ext cx="286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512" y="5307499"/>
                <a:ext cx="28604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8511" r="-2128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/>
          <p:nvPr/>
        </p:nvCxnSpPr>
        <p:spPr bwMode="auto">
          <a:xfrm flipV="1">
            <a:off x="1011917" y="4509757"/>
            <a:ext cx="481190" cy="7478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1336768" y="4646033"/>
                <a:ext cx="7670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768" y="4646033"/>
                <a:ext cx="76700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81" r="-794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/>
          <p:cNvSpPr txBox="1"/>
          <p:nvPr/>
        </p:nvSpPr>
        <p:spPr>
          <a:xfrm>
            <a:off x="4860032" y="1038786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Back to the laboratory frame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 bwMode="auto">
          <a:xfrm flipV="1">
            <a:off x="4968044" y="2058757"/>
            <a:ext cx="1358715" cy="887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26"/>
          <p:cNvCxnSpPr/>
          <p:nvPr/>
        </p:nvCxnSpPr>
        <p:spPr bwMode="auto">
          <a:xfrm flipH="1" flipV="1">
            <a:off x="6408204" y="2062217"/>
            <a:ext cx="1080120" cy="9764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7056276" y="2209252"/>
                <a:ext cx="286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276" y="2209252"/>
                <a:ext cx="28604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8696" r="-2174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/>
          <p:cNvCxnSpPr/>
          <p:nvPr/>
        </p:nvCxnSpPr>
        <p:spPr bwMode="auto">
          <a:xfrm flipV="1">
            <a:off x="6416896" y="1674966"/>
            <a:ext cx="925420" cy="3837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7064968" y="1770019"/>
                <a:ext cx="15442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68" y="1770019"/>
                <a:ext cx="1544204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186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6416896" y="3080761"/>
                <a:ext cx="168264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96" y="3080761"/>
                <a:ext cx="1682640" cy="52591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コネクタ 34"/>
          <p:cNvCxnSpPr/>
          <p:nvPr/>
        </p:nvCxnSpPr>
        <p:spPr bwMode="auto">
          <a:xfrm>
            <a:off x="7672364" y="3497152"/>
            <a:ext cx="164706" cy="3585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テキスト ボックス 35"/>
          <p:cNvSpPr txBox="1"/>
          <p:nvPr/>
        </p:nvSpPr>
        <p:spPr>
          <a:xfrm>
            <a:off x="6336700" y="3810846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Seed photon energy density.</a:t>
            </a:r>
          </a:p>
          <a:p>
            <a:r>
              <a:rPr lang="en-US" altLang="ja-JP" sz="1400" dirty="0"/>
              <a:t>The same form as synchrotron.</a:t>
            </a:r>
            <a:endParaRPr kumimoji="1" lang="ja-JP" altLang="en-US" sz="1400" dirty="0"/>
          </a:p>
        </p:txBody>
      </p:sp>
      <p:cxnSp>
        <p:nvCxnSpPr>
          <p:cNvPr id="37" name="直線矢印コネクタ 36"/>
          <p:cNvCxnSpPr/>
          <p:nvPr/>
        </p:nvCxnSpPr>
        <p:spPr bwMode="auto">
          <a:xfrm flipV="1">
            <a:off x="5324233" y="4366713"/>
            <a:ext cx="0" cy="1898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線矢印コネクタ 37"/>
          <p:cNvCxnSpPr/>
          <p:nvPr/>
        </p:nvCxnSpPr>
        <p:spPr bwMode="auto">
          <a:xfrm>
            <a:off x="5324233" y="6265633"/>
            <a:ext cx="226751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3938656" y="3679060"/>
                <a:ext cx="1393330" cy="89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Emissivity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656" y="3679060"/>
                <a:ext cx="1393330" cy="895245"/>
              </a:xfrm>
              <a:prstGeom prst="rect">
                <a:avLst/>
              </a:prstGeom>
              <a:blipFill rotWithShape="0">
                <a:blip r:embed="rId11"/>
                <a:stretch>
                  <a:fillRect l="-3493" t="-41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フリーフォーム 39"/>
          <p:cNvSpPr/>
          <p:nvPr/>
        </p:nvSpPr>
        <p:spPr bwMode="auto">
          <a:xfrm>
            <a:off x="5734980" y="5016543"/>
            <a:ext cx="914400" cy="1177082"/>
          </a:xfrm>
          <a:custGeom>
            <a:avLst/>
            <a:gdLst>
              <a:gd name="connsiteX0" fmla="*/ 0 w 914400"/>
              <a:gd name="connsiteY0" fmla="*/ 1154222 h 1177082"/>
              <a:gd name="connsiteX1" fmla="*/ 678180 w 914400"/>
              <a:gd name="connsiteY1" fmla="*/ 87422 h 1177082"/>
              <a:gd name="connsiteX2" fmla="*/ 853440 w 914400"/>
              <a:gd name="connsiteY2" fmla="*/ 186482 h 1177082"/>
              <a:gd name="connsiteX3" fmla="*/ 914400 w 914400"/>
              <a:gd name="connsiteY3" fmla="*/ 1177082 h 11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1177082">
                <a:moveTo>
                  <a:pt x="0" y="1154222"/>
                </a:moveTo>
                <a:cubicBezTo>
                  <a:pt x="267970" y="701467"/>
                  <a:pt x="535940" y="248712"/>
                  <a:pt x="678180" y="87422"/>
                </a:cubicBezTo>
                <a:cubicBezTo>
                  <a:pt x="820420" y="-73868"/>
                  <a:pt x="814070" y="4872"/>
                  <a:pt x="853440" y="186482"/>
                </a:cubicBezTo>
                <a:cubicBezTo>
                  <a:pt x="892810" y="368092"/>
                  <a:pt x="903605" y="772587"/>
                  <a:pt x="914400" y="117708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41" name="直線コネクタ 40"/>
          <p:cNvCxnSpPr/>
          <p:nvPr/>
        </p:nvCxnSpPr>
        <p:spPr bwMode="auto">
          <a:xfrm>
            <a:off x="6511632" y="5016543"/>
            <a:ext cx="0" cy="1249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6331612" y="6320285"/>
                <a:ext cx="1210716" cy="3080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12" y="6320285"/>
                <a:ext cx="1210716" cy="308033"/>
              </a:xfrm>
              <a:prstGeom prst="rect">
                <a:avLst/>
              </a:prstGeom>
              <a:blipFill rotWithShape="0">
                <a:blip r:embed="rId12"/>
                <a:stretch>
                  <a:fillRect l="-1515" r="-505" b="-2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コネクタ 42"/>
          <p:cNvCxnSpPr/>
          <p:nvPr/>
        </p:nvCxnSpPr>
        <p:spPr bwMode="auto">
          <a:xfrm flipH="1">
            <a:off x="5324232" y="5032744"/>
            <a:ext cx="118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4252852" y="4736294"/>
                <a:ext cx="1046890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typ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852" y="4736294"/>
                <a:ext cx="1046890" cy="6256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136084" y="5904217"/>
                <a:ext cx="4650312" cy="548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</a:rPr>
                  <a:t>(If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sz="1400" dirty="0">
                    <a:solidFill>
                      <a:srgbClr val="FF0000"/>
                    </a:solidFill>
                  </a:rPr>
                  <a:t>, the emission efficiency decreases</a:t>
                </a:r>
              </a:p>
              <a:p>
                <a:r>
                  <a:rPr lang="en-US" altLang="ja-JP" sz="1400" dirty="0">
                    <a:solidFill>
                      <a:srgbClr val="FF0000"/>
                    </a:solidFill>
                  </a:rPr>
                  <a:t>and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typ</m:t>
                        </m:r>
                      </m:sub>
                    </m:sSub>
                    <m:r>
                      <a:rPr lang="en-US" altLang="ja-JP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1400" dirty="0">
                    <a:solidFill>
                      <a:srgbClr val="FF0000"/>
                    </a:solidFill>
                  </a:rPr>
                  <a:t> breaks: Klein-</a:t>
                </a:r>
                <a:r>
                  <a:rPr kumimoji="1" lang="en-US" altLang="ja-JP" sz="1400" dirty="0" err="1">
                    <a:solidFill>
                      <a:srgbClr val="FF0000"/>
                    </a:solidFill>
                  </a:rPr>
                  <a:t>Nishina</a:t>
                </a:r>
                <a:r>
                  <a:rPr kumimoji="1" lang="en-US" altLang="ja-JP" sz="1400" dirty="0">
                    <a:solidFill>
                      <a:srgbClr val="FF0000"/>
                    </a:solidFill>
                  </a:rPr>
                  <a:t> effect)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4" y="5904217"/>
                <a:ext cx="4650312" cy="548035"/>
              </a:xfrm>
              <a:prstGeom prst="rect">
                <a:avLst/>
              </a:prstGeom>
              <a:blipFill rotWithShape="0">
                <a:blip r:embed="rId14"/>
                <a:stretch>
                  <a:fillRect l="-393" t="-3371" b="-56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28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Synchrotron Self Compton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827584" y="3140968"/>
            <a:ext cx="27363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矢印コネクタ 5"/>
          <p:cNvCxnSpPr/>
          <p:nvPr/>
        </p:nvCxnSpPr>
        <p:spPr bwMode="auto">
          <a:xfrm flipV="1">
            <a:off x="827584" y="1304764"/>
            <a:ext cx="0" cy="18362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コネクタ 6"/>
          <p:cNvCxnSpPr/>
          <p:nvPr/>
        </p:nvCxnSpPr>
        <p:spPr bwMode="auto">
          <a:xfrm>
            <a:off x="1151620" y="2312876"/>
            <a:ext cx="0" cy="828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1871700" y="1592796"/>
            <a:ext cx="0" cy="15481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線コネクタ 8"/>
          <p:cNvCxnSpPr/>
          <p:nvPr/>
        </p:nvCxnSpPr>
        <p:spPr bwMode="auto">
          <a:xfrm>
            <a:off x="2627784" y="2312876"/>
            <a:ext cx="0" cy="828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テキスト ボックス 12"/>
          <p:cNvSpPr txBox="1"/>
          <p:nvPr/>
        </p:nvSpPr>
        <p:spPr>
          <a:xfrm>
            <a:off x="461677" y="812179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Synchrotron emission.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37421" y="1137535"/>
                <a:ext cx="4347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21" y="1137535"/>
                <a:ext cx="43479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5556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04724" y="3255855"/>
                <a:ext cx="1089401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4" y="3255855"/>
                <a:ext cx="1089401" cy="302519"/>
              </a:xfrm>
              <a:prstGeom prst="rect">
                <a:avLst/>
              </a:prstGeom>
              <a:blipFill rotWithShape="0">
                <a:blip r:embed="rId3"/>
                <a:stretch>
                  <a:fillRect l="-1676" r="-6704" b="-2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584645" y="3255854"/>
                <a:ext cx="849463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645" y="3255854"/>
                <a:ext cx="849463" cy="302519"/>
              </a:xfrm>
              <a:prstGeom prst="rect">
                <a:avLst/>
              </a:prstGeom>
              <a:blipFill rotWithShape="0">
                <a:blip r:embed="rId4"/>
                <a:stretch>
                  <a:fillRect l="-2158" r="-8633" b="-2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519772" y="3241587"/>
                <a:ext cx="1100622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72" y="3241587"/>
                <a:ext cx="1100622" cy="302519"/>
              </a:xfrm>
              <a:prstGeom prst="rect">
                <a:avLst/>
              </a:prstGeom>
              <a:blipFill rotWithShape="0">
                <a:blip r:embed="rId5"/>
                <a:stretch>
                  <a:fillRect l="-1657" r="-6077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11861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 bwMode="auto">
          <a:xfrm flipV="1">
            <a:off x="1151620" y="1592796"/>
            <a:ext cx="720080" cy="720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935596" y="1653940"/>
                <a:ext cx="758606" cy="262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3−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1653940"/>
                <a:ext cx="758606" cy="262892"/>
              </a:xfrm>
              <a:prstGeom prst="rect">
                <a:avLst/>
              </a:prstGeom>
              <a:blipFill rotWithShape="0">
                <a:blip r:embed="rId6"/>
                <a:stretch>
                  <a:fillRect l="-1600" b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コネクタ 21"/>
          <p:cNvCxnSpPr/>
          <p:nvPr/>
        </p:nvCxnSpPr>
        <p:spPr bwMode="auto">
          <a:xfrm flipH="1" flipV="1">
            <a:off x="1882140" y="1584961"/>
            <a:ext cx="745643" cy="72791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2140469" y="1649125"/>
                <a:ext cx="758606" cy="262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469" y="1649125"/>
                <a:ext cx="758606" cy="262892"/>
              </a:xfrm>
              <a:prstGeom prst="rect">
                <a:avLst/>
              </a:prstGeom>
              <a:blipFill rotWithShape="0">
                <a:blip r:embed="rId7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コネクタ 26"/>
          <p:cNvCxnSpPr/>
          <p:nvPr/>
        </p:nvCxnSpPr>
        <p:spPr bwMode="auto">
          <a:xfrm flipH="1">
            <a:off x="816564" y="1592796"/>
            <a:ext cx="10551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338949" y="1456965"/>
                <a:ext cx="495264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syn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49" y="1456965"/>
                <a:ext cx="495264" cy="302519"/>
              </a:xfrm>
              <a:prstGeom prst="rect">
                <a:avLst/>
              </a:prstGeom>
              <a:blipFill rotWithShape="0">
                <a:blip r:embed="rId8"/>
                <a:stretch>
                  <a:fillRect l="-8642" r="-3704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461677" y="4041068"/>
                <a:ext cx="3825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ja-JP" dirty="0"/>
                  <a:t> Photon escape time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77" y="4041068"/>
                <a:ext cx="3825021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435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/>
          <p:cNvSpPr txBox="1"/>
          <p:nvPr/>
        </p:nvSpPr>
        <p:spPr>
          <a:xfrm>
            <a:off x="494872" y="4612304"/>
            <a:ext cx="41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Synchrotron photon energy density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1065504" y="5162320"/>
                <a:ext cx="2482283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syn</m:t>
                          </m:r>
                        </m:sub>
                      </m:sSub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504" y="5162320"/>
                <a:ext cx="2482283" cy="52046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矢印コネクタ 33"/>
          <p:cNvCxnSpPr/>
          <p:nvPr/>
        </p:nvCxnSpPr>
        <p:spPr bwMode="auto">
          <a:xfrm>
            <a:off x="4371360" y="3140968"/>
            <a:ext cx="44131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矢印コネクタ 34"/>
          <p:cNvCxnSpPr/>
          <p:nvPr/>
        </p:nvCxnSpPr>
        <p:spPr bwMode="auto">
          <a:xfrm flipV="1">
            <a:off x="4371360" y="1304764"/>
            <a:ext cx="0" cy="18362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線コネクタ 36"/>
          <p:cNvCxnSpPr/>
          <p:nvPr/>
        </p:nvCxnSpPr>
        <p:spPr bwMode="auto">
          <a:xfrm>
            <a:off x="5415476" y="1592796"/>
            <a:ext cx="0" cy="15481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3881197" y="1137535"/>
                <a:ext cx="4347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197" y="1137535"/>
                <a:ext cx="43479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5634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5128356" y="3209733"/>
                <a:ext cx="849463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356" y="3209733"/>
                <a:ext cx="849463" cy="302519"/>
              </a:xfrm>
              <a:prstGeom prst="rect">
                <a:avLst/>
              </a:prstGeom>
              <a:blipFill rotWithShape="0">
                <a:blip r:embed="rId12"/>
                <a:stretch>
                  <a:fillRect l="-2143" t="-2041" r="-7857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テキスト ボックス 42"/>
          <p:cNvSpPr txBox="1"/>
          <p:nvPr/>
        </p:nvSpPr>
        <p:spPr>
          <a:xfrm>
            <a:off x="766238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44" name="直線コネクタ 43"/>
          <p:cNvCxnSpPr/>
          <p:nvPr/>
        </p:nvCxnSpPr>
        <p:spPr bwMode="auto">
          <a:xfrm flipV="1">
            <a:off x="4695396" y="1592796"/>
            <a:ext cx="720080" cy="720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4479372" y="1653940"/>
                <a:ext cx="758606" cy="262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3−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372" y="1653940"/>
                <a:ext cx="758606" cy="262892"/>
              </a:xfrm>
              <a:prstGeom prst="rect">
                <a:avLst/>
              </a:prstGeom>
              <a:blipFill rotWithShape="0">
                <a:blip r:embed="rId13"/>
                <a:stretch>
                  <a:fillRect l="-2419" r="-806" b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コネクタ 45"/>
          <p:cNvCxnSpPr/>
          <p:nvPr/>
        </p:nvCxnSpPr>
        <p:spPr bwMode="auto">
          <a:xfrm flipH="1" flipV="1">
            <a:off x="5425916" y="1584961"/>
            <a:ext cx="745643" cy="72791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5684245" y="1649125"/>
                <a:ext cx="758606" cy="262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245" y="1649125"/>
                <a:ext cx="758606" cy="262892"/>
              </a:xfrm>
              <a:prstGeom prst="rect">
                <a:avLst/>
              </a:prstGeom>
              <a:blipFill rotWithShape="0">
                <a:blip r:embed="rId14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コネクタ 47"/>
          <p:cNvCxnSpPr/>
          <p:nvPr/>
        </p:nvCxnSpPr>
        <p:spPr bwMode="auto">
          <a:xfrm flipH="1">
            <a:off x="4360340" y="1592796"/>
            <a:ext cx="10551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3981798" y="1466543"/>
                <a:ext cx="384144" cy="235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syn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798" y="1466543"/>
                <a:ext cx="384144" cy="235257"/>
              </a:xfrm>
              <a:prstGeom prst="rect">
                <a:avLst/>
              </a:prstGeom>
              <a:blipFill rotWithShape="0">
                <a:blip r:embed="rId15"/>
                <a:stretch>
                  <a:fillRect l="-7937" r="-1587" b="-236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コネクタ 49"/>
          <p:cNvCxnSpPr/>
          <p:nvPr/>
        </p:nvCxnSpPr>
        <p:spPr bwMode="auto">
          <a:xfrm flipV="1">
            <a:off x="6432345" y="2020029"/>
            <a:ext cx="720080" cy="720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直線コネクタ 50"/>
          <p:cNvCxnSpPr/>
          <p:nvPr/>
        </p:nvCxnSpPr>
        <p:spPr bwMode="auto">
          <a:xfrm flipH="1" flipV="1">
            <a:off x="7162865" y="2012194"/>
            <a:ext cx="745643" cy="72791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線コネクタ 53"/>
          <p:cNvCxnSpPr/>
          <p:nvPr/>
        </p:nvCxnSpPr>
        <p:spPr bwMode="auto">
          <a:xfrm>
            <a:off x="7145281" y="2020029"/>
            <a:ext cx="7144" cy="11209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直線コネクタ 55"/>
          <p:cNvCxnSpPr/>
          <p:nvPr/>
        </p:nvCxnSpPr>
        <p:spPr bwMode="auto">
          <a:xfrm flipH="1" flipV="1">
            <a:off x="4377989" y="2020029"/>
            <a:ext cx="2767292" cy="15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/>
              <p:cNvSpPr txBox="1"/>
              <p:nvPr/>
            </p:nvSpPr>
            <p:spPr>
              <a:xfrm>
                <a:off x="3549004" y="1741909"/>
                <a:ext cx="806182" cy="571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syn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8" name="テキスト ボックス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04" y="1741909"/>
                <a:ext cx="806182" cy="57169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/>
              <p:cNvSpPr txBox="1"/>
              <p:nvPr/>
            </p:nvSpPr>
            <p:spPr>
              <a:xfrm>
                <a:off x="6911419" y="3202046"/>
                <a:ext cx="1086836" cy="3080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9" name="テキスト ボックス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419" y="3202046"/>
                <a:ext cx="1086836" cy="308033"/>
              </a:xfrm>
              <a:prstGeom prst="rect">
                <a:avLst/>
              </a:prstGeom>
              <a:blipFill rotWithShape="0">
                <a:blip r:embed="rId17"/>
                <a:stretch>
                  <a:fillRect l="-3933" r="-6742" b="-2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1532374" y="5901317"/>
                <a:ext cx="3039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Small size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ja-JP" dirty="0"/>
                  <a:t>High efficiency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374" y="5901317"/>
                <a:ext cx="3039615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1603" t="-11475" r="-1403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336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Parameter adjusting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23006" y="33678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2375756" y="3537012"/>
            <a:ext cx="44131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線矢印コネクタ 4"/>
          <p:cNvCxnSpPr/>
          <p:nvPr/>
        </p:nvCxnSpPr>
        <p:spPr bwMode="auto">
          <a:xfrm flipV="1">
            <a:off x="2375756" y="1088740"/>
            <a:ext cx="6629" cy="2448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コネクタ 5"/>
          <p:cNvCxnSpPr/>
          <p:nvPr/>
        </p:nvCxnSpPr>
        <p:spPr bwMode="auto">
          <a:xfrm>
            <a:off x="3419872" y="1359710"/>
            <a:ext cx="0" cy="21773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5666782" y="33678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 flipV="1">
            <a:off x="2708896" y="1367545"/>
            <a:ext cx="720080" cy="720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 flipH="1" flipV="1">
            <a:off x="3439416" y="1359710"/>
            <a:ext cx="745643" cy="72791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 flipH="1">
            <a:off x="2364736" y="1369152"/>
            <a:ext cx="10551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 flipV="1">
            <a:off x="4436741" y="2416073"/>
            <a:ext cx="720080" cy="720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コネクタ 16"/>
          <p:cNvCxnSpPr/>
          <p:nvPr/>
        </p:nvCxnSpPr>
        <p:spPr bwMode="auto">
          <a:xfrm flipH="1" flipV="1">
            <a:off x="5167261" y="2408238"/>
            <a:ext cx="745643" cy="72791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コネクタ 17"/>
          <p:cNvCxnSpPr/>
          <p:nvPr/>
        </p:nvCxnSpPr>
        <p:spPr bwMode="auto">
          <a:xfrm>
            <a:off x="5149677" y="2416073"/>
            <a:ext cx="7144" cy="11209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コネクタ 18"/>
          <p:cNvCxnSpPr/>
          <p:nvPr/>
        </p:nvCxnSpPr>
        <p:spPr bwMode="auto">
          <a:xfrm flipH="1" flipV="1">
            <a:off x="2382385" y="2416073"/>
            <a:ext cx="2767292" cy="15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矢印コネクタ 24"/>
          <p:cNvCxnSpPr/>
          <p:nvPr/>
        </p:nvCxnSpPr>
        <p:spPr bwMode="auto">
          <a:xfrm>
            <a:off x="3439416" y="3367844"/>
            <a:ext cx="171026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3865420" y="3043222"/>
                <a:ext cx="319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420" y="3043222"/>
                <a:ext cx="31963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3208" r="-1887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矢印コネクタ 27"/>
          <p:cNvCxnSpPr/>
          <p:nvPr/>
        </p:nvCxnSpPr>
        <p:spPr bwMode="auto">
          <a:xfrm>
            <a:off x="3215081" y="1232756"/>
            <a:ext cx="40958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AC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線矢印コネクタ 29"/>
          <p:cNvCxnSpPr/>
          <p:nvPr/>
        </p:nvCxnSpPr>
        <p:spPr bwMode="auto">
          <a:xfrm>
            <a:off x="4944886" y="2306377"/>
            <a:ext cx="40958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AC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4301867" y="801869"/>
                <a:ext cx="3109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rgbClr val="0000AC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0000AC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867" y="801869"/>
                <a:ext cx="310983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コネクタ 32"/>
          <p:cNvCxnSpPr>
            <a:endCxn id="31" idx="1"/>
          </p:cNvCxnSpPr>
          <p:nvPr/>
        </p:nvCxnSpPr>
        <p:spPr bwMode="auto">
          <a:xfrm flipV="1">
            <a:off x="3688641" y="1017313"/>
            <a:ext cx="613226" cy="1509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コネクタ 34"/>
          <p:cNvCxnSpPr>
            <a:stCxn id="31" idx="3"/>
          </p:cNvCxnSpPr>
          <p:nvPr/>
        </p:nvCxnSpPr>
        <p:spPr bwMode="auto">
          <a:xfrm>
            <a:off x="4612850" y="1017313"/>
            <a:ext cx="536827" cy="12295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2930484" y="3630203"/>
                <a:ext cx="9349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84" y="3630203"/>
                <a:ext cx="93493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614" r="-130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305050" y="1238692"/>
                <a:ext cx="2027350" cy="3080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syn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0" y="1238692"/>
                <a:ext cx="2027350" cy="308033"/>
              </a:xfrm>
              <a:prstGeom prst="rect">
                <a:avLst/>
              </a:prstGeom>
              <a:blipFill rotWithShape="0">
                <a:blip r:embed="rId5"/>
                <a:stretch>
                  <a:fillRect l="-1502" r="-300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398249" y="2246906"/>
                <a:ext cx="1840952" cy="3080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syn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" y="2246906"/>
                <a:ext cx="1840952" cy="308033"/>
              </a:xfrm>
              <a:prstGeom prst="rect">
                <a:avLst/>
              </a:prstGeom>
              <a:blipFill rotWithShape="0">
                <a:blip r:embed="rId6"/>
                <a:stretch>
                  <a:fillRect l="-662" r="-662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フリーフォーム 40"/>
          <p:cNvSpPr/>
          <p:nvPr/>
        </p:nvSpPr>
        <p:spPr bwMode="auto">
          <a:xfrm>
            <a:off x="5166360" y="2407920"/>
            <a:ext cx="792480" cy="1363980"/>
          </a:xfrm>
          <a:custGeom>
            <a:avLst/>
            <a:gdLst>
              <a:gd name="connsiteX0" fmla="*/ 0 w 792480"/>
              <a:gd name="connsiteY0" fmla="*/ 0 h 1363980"/>
              <a:gd name="connsiteX1" fmla="*/ 472440 w 792480"/>
              <a:gd name="connsiteY1" fmla="*/ 472440 h 1363980"/>
              <a:gd name="connsiteX2" fmla="*/ 693420 w 792480"/>
              <a:gd name="connsiteY2" fmla="*/ 868680 h 1363980"/>
              <a:gd name="connsiteX3" fmla="*/ 792480 w 792480"/>
              <a:gd name="connsiteY3" fmla="*/ 1363980 h 136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1363980">
                <a:moveTo>
                  <a:pt x="0" y="0"/>
                </a:moveTo>
                <a:cubicBezTo>
                  <a:pt x="178435" y="163830"/>
                  <a:pt x="356870" y="327660"/>
                  <a:pt x="472440" y="472440"/>
                </a:cubicBezTo>
                <a:cubicBezTo>
                  <a:pt x="588010" y="617220"/>
                  <a:pt x="640080" y="720090"/>
                  <a:pt x="693420" y="868680"/>
                </a:cubicBezTo>
                <a:cubicBezTo>
                  <a:pt x="746760" y="1017270"/>
                  <a:pt x="769620" y="1190625"/>
                  <a:pt x="792480" y="136398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5760132" y="2613173"/>
                <a:ext cx="1721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132" y="2613173"/>
                <a:ext cx="172181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128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6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7" y="4763322"/>
            <a:ext cx="5753438" cy="67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直線矢印コネクタ 45"/>
          <p:cNvCxnSpPr/>
          <p:nvPr/>
        </p:nvCxnSpPr>
        <p:spPr bwMode="auto">
          <a:xfrm>
            <a:off x="5729681" y="3907202"/>
            <a:ext cx="40958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5472100" y="3992464"/>
                <a:ext cx="1646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depends 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100" y="3992464"/>
                <a:ext cx="1646926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333" t="-1311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305050" y="4289722"/>
                <a:ext cx="1721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0" y="4289722"/>
                <a:ext cx="1721817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773" r="-35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7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89" y="5503032"/>
            <a:ext cx="3075756" cy="68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63" y="4479053"/>
            <a:ext cx="2882473" cy="22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フリーフォーム 51"/>
          <p:cNvSpPr/>
          <p:nvPr/>
        </p:nvSpPr>
        <p:spPr bwMode="auto">
          <a:xfrm>
            <a:off x="2933700" y="1356360"/>
            <a:ext cx="495300" cy="1135380"/>
          </a:xfrm>
          <a:custGeom>
            <a:avLst/>
            <a:gdLst>
              <a:gd name="connsiteX0" fmla="*/ 495300 w 495300"/>
              <a:gd name="connsiteY0" fmla="*/ 0 h 1135380"/>
              <a:gd name="connsiteX1" fmla="*/ 228600 w 495300"/>
              <a:gd name="connsiteY1" fmla="*/ 266700 h 1135380"/>
              <a:gd name="connsiteX2" fmla="*/ 76200 w 495300"/>
              <a:gd name="connsiteY2" fmla="*/ 480060 h 1135380"/>
              <a:gd name="connsiteX3" fmla="*/ 0 w 49530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1135380">
                <a:moveTo>
                  <a:pt x="495300" y="0"/>
                </a:moveTo>
                <a:cubicBezTo>
                  <a:pt x="396875" y="93345"/>
                  <a:pt x="298450" y="186690"/>
                  <a:pt x="228600" y="266700"/>
                </a:cubicBezTo>
                <a:cubicBezTo>
                  <a:pt x="158750" y="346710"/>
                  <a:pt x="114300" y="335280"/>
                  <a:pt x="76200" y="480060"/>
                </a:cubicBezTo>
                <a:cubicBezTo>
                  <a:pt x="38100" y="624840"/>
                  <a:pt x="19050" y="880110"/>
                  <a:pt x="0" y="113538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616840" y="251611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738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Enigmatic Problems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974"/>
            <a:ext cx="8229600" cy="5508389"/>
          </a:xfrm>
        </p:spPr>
        <p:txBody>
          <a:bodyPr/>
          <a:lstStyle/>
          <a:p>
            <a:r>
              <a:rPr kumimoji="1" lang="en-US" altLang="ja-JP" dirty="0"/>
              <a:t>How to emit non-thermal radiation?</a:t>
            </a:r>
          </a:p>
          <a:p>
            <a:pPr lvl="1"/>
            <a:r>
              <a:rPr lang="en-US" altLang="ja-JP" dirty="0"/>
              <a:t>Energy Source</a:t>
            </a:r>
          </a:p>
          <a:p>
            <a:pPr lvl="2"/>
            <a:r>
              <a:rPr kumimoji="1" lang="en-US" altLang="ja-JP" dirty="0"/>
              <a:t>Kinetic Energy Dissipated by Shock</a:t>
            </a:r>
          </a:p>
          <a:p>
            <a:pPr lvl="2"/>
            <a:r>
              <a:rPr lang="en-US" altLang="ja-JP" dirty="0"/>
              <a:t>Magnetic Field</a:t>
            </a:r>
          </a:p>
          <a:p>
            <a:pPr lvl="2"/>
            <a:r>
              <a:rPr kumimoji="1" lang="en-US" altLang="ja-JP" dirty="0"/>
              <a:t>Turbulence</a:t>
            </a:r>
          </a:p>
          <a:p>
            <a:pPr lvl="1"/>
            <a:r>
              <a:rPr lang="en-US" altLang="ja-JP" dirty="0"/>
              <a:t>Particle Acceleration</a:t>
            </a:r>
          </a:p>
          <a:p>
            <a:pPr lvl="2"/>
            <a:r>
              <a:rPr kumimoji="1" lang="en-US" altLang="ja-JP" dirty="0"/>
              <a:t>Shock</a:t>
            </a:r>
          </a:p>
          <a:p>
            <a:pPr lvl="2"/>
            <a:r>
              <a:rPr lang="en-US" altLang="ja-JP" dirty="0"/>
              <a:t>Magnetic Reconnection</a:t>
            </a:r>
          </a:p>
          <a:p>
            <a:pPr lvl="2"/>
            <a:r>
              <a:rPr kumimoji="1" lang="en-US" altLang="ja-JP" dirty="0"/>
              <a:t>Turbulence</a:t>
            </a:r>
          </a:p>
          <a:p>
            <a:pPr lvl="1"/>
            <a:r>
              <a:rPr lang="en-US" altLang="ja-JP" dirty="0"/>
              <a:t>Gamma-ray Emission</a:t>
            </a:r>
          </a:p>
          <a:p>
            <a:pPr lvl="2"/>
            <a:r>
              <a:rPr kumimoji="1" lang="en-US" altLang="ja-JP" dirty="0"/>
              <a:t>Inverse Compton by Electrons</a:t>
            </a:r>
          </a:p>
          <a:p>
            <a:pPr lvl="2"/>
            <a:r>
              <a:rPr lang="en-US" altLang="ja-JP" dirty="0"/>
              <a:t>Hadronic (Proton Synchrotron, Pion Decay)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52252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Steady one zone model</a:t>
            </a:r>
            <a:endParaRPr kumimoji="1" lang="ja-JP" altLang="en-US" dirty="0"/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1043608" y="1340768"/>
            <a:ext cx="2259623" cy="225962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sz="1662" dirty="0"/>
              <a:t>Steady state</a:t>
            </a:r>
            <a:endParaRPr lang="ja-JP" altLang="en-US" sz="1662" dirty="0"/>
          </a:p>
        </p:txBody>
      </p:sp>
      <p:sp>
        <p:nvSpPr>
          <p:cNvPr id="4" name="右矢印 3"/>
          <p:cNvSpPr/>
          <p:nvPr/>
        </p:nvSpPr>
        <p:spPr bwMode="auto">
          <a:xfrm rot="18103538">
            <a:off x="936213" y="3092029"/>
            <a:ext cx="1008112" cy="64807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6096" y="4015198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Electron Injection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 bwMode="auto">
          <a:xfrm rot="13647982">
            <a:off x="897360" y="1192410"/>
            <a:ext cx="1008112" cy="64807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513510" y="869612"/>
                <a:ext cx="331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Escape (escape time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510" y="869612"/>
                <a:ext cx="33133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471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/>
          <p:nvPr/>
        </p:nvCxnSpPr>
        <p:spPr bwMode="auto">
          <a:xfrm flipV="1">
            <a:off x="2173419" y="1448780"/>
            <a:ext cx="526373" cy="9988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514441" y="1834320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441" y="1834320"/>
                <a:ext cx="23115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8421" r="-15789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024844"/>
            <a:ext cx="5320975" cy="383676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832140" y="1506726"/>
            <a:ext cx="273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Inoue &amp; </a:t>
            </a:r>
            <a:r>
              <a:rPr kumimoji="1" lang="en-US" altLang="ja-JP" dirty="0" err="1"/>
              <a:t>Takahara</a:t>
            </a:r>
            <a:r>
              <a:rPr kumimoji="1" lang="en-US" altLang="ja-JP" dirty="0"/>
              <a:t> 1996</a:t>
            </a:r>
          </a:p>
          <a:p>
            <a:r>
              <a:rPr lang="en-US" altLang="ja-JP" dirty="0"/>
              <a:t>(</a:t>
            </a:r>
            <a:r>
              <a:rPr lang="en-US" altLang="ja-JP" dirty="0" err="1"/>
              <a:t>Mrk</a:t>
            </a:r>
            <a:r>
              <a:rPr lang="en-US" altLang="ja-JP" dirty="0"/>
              <a:t> 421)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59340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Phenomenological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608475"/>
            <a:ext cx="4635556" cy="34767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98072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Abdo</a:t>
            </a:r>
            <a:r>
              <a:rPr kumimoji="1" lang="en-US" altLang="ja-JP" dirty="0"/>
              <a:t>+ 2011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51" y="984136"/>
            <a:ext cx="4103947" cy="27648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51620" y="5085184"/>
            <a:ext cx="620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Double broken power-law model with low energy cutoff.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5971346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Note: magnetic energy is subdominant.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79723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External Compton (FSRQ)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4" y="1664804"/>
            <a:ext cx="5369157" cy="38800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3508" y="836712"/>
            <a:ext cx="530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Optical Luminosity vs. size of broad line region,</a:t>
            </a:r>
          </a:p>
          <a:p>
            <a:r>
              <a:rPr lang="en-US" altLang="ja-JP" dirty="0"/>
              <a:t>or dust torus.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61" y="978862"/>
            <a:ext cx="3318093" cy="6859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011" y="1749876"/>
            <a:ext cx="3720193" cy="73381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9808" y="533721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Gandhi+ 2015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657" y="2568759"/>
            <a:ext cx="2101950" cy="50544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165" y="3169629"/>
            <a:ext cx="3689890" cy="7634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217" y="4124654"/>
            <a:ext cx="3385239" cy="9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767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3C 279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908720"/>
            <a:ext cx="4384741" cy="31374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33" y="908152"/>
            <a:ext cx="4234001" cy="30654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060836"/>
            <a:ext cx="4247803" cy="259822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12260" y="6201308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Hayashida</a:t>
            </a:r>
            <a:r>
              <a:rPr kumimoji="1" lang="en-US" altLang="ja-JP" dirty="0"/>
              <a:t>+ 2012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60790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zone model; PKS 1510-089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1448781"/>
            <a:ext cx="5364596" cy="35466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5480" y="980728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Nalewajko</a:t>
            </a:r>
            <a:r>
              <a:rPr kumimoji="1" lang="en-US" altLang="ja-JP" dirty="0"/>
              <a:t>+ 2012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756939"/>
            <a:ext cx="4258893" cy="19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930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3C 279 Flare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44724"/>
            <a:ext cx="6019417" cy="389300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597" y="1448780"/>
            <a:ext cx="2781949" cy="23021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5185115"/>
            <a:ext cx="5060250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47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Steady 1D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" y="1124744"/>
            <a:ext cx="4809924" cy="203981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3528" y="112474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Asano+ 2014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8315" y="3096774"/>
                <a:ext cx="5635645" cy="105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Initial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=9.3×</m:t>
                    </m:r>
                    <m:sSup>
                      <m:sSup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cm=0.03pc</a:t>
                </a:r>
              </a:p>
              <a:p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Broken Power-law electrons 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are injected from </a:t>
                </a:r>
                <a14:m>
                  <m:oMath xmlns:m="http://schemas.openxmlformats.org/officeDocument/2006/math"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ja-JP" altLang="en-US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16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Magnetic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ja-JP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=0.06</m:t>
                    </m:r>
                    <m:r>
                      <a:rPr lang="en-US" altLang="ja-JP" sz="1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ja-JP" altLang="en-US" sz="16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5" y="3096774"/>
                <a:ext cx="5635645" cy="1056571"/>
              </a:xfrm>
              <a:prstGeom prst="rect">
                <a:avLst/>
              </a:prstGeom>
              <a:blipFill rotWithShape="0">
                <a:blip r:embed="rId3"/>
                <a:stretch>
                  <a:fillRect l="-865" t="-17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276" y="962978"/>
            <a:ext cx="3215958" cy="25874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223" y="3699656"/>
            <a:ext cx="3848855" cy="289769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069284"/>
            <a:ext cx="3348465" cy="266424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 rot="19518009">
            <a:off x="6370536" y="5290488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21321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dirty="0"/>
              <a:t>Hadronic Model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49771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Proton synchrotron and/or pion production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24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Proton acceleration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1613300" y="2565564"/>
            <a:ext cx="4752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フリーフォーム 14"/>
          <p:cNvSpPr/>
          <p:nvPr/>
        </p:nvSpPr>
        <p:spPr bwMode="auto">
          <a:xfrm>
            <a:off x="3639127" y="2281924"/>
            <a:ext cx="1107688" cy="498404"/>
          </a:xfrm>
          <a:custGeom>
            <a:avLst/>
            <a:gdLst>
              <a:gd name="connsiteX0" fmla="*/ 1107688 w 1107688"/>
              <a:gd name="connsiteY0" fmla="*/ 498404 h 498404"/>
              <a:gd name="connsiteX1" fmla="*/ 542693 w 1107688"/>
              <a:gd name="connsiteY1" fmla="*/ 316 h 498404"/>
              <a:gd name="connsiteX2" fmla="*/ 0 w 1107688"/>
              <a:gd name="connsiteY2" fmla="*/ 438931 h 49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688" h="498404">
                <a:moveTo>
                  <a:pt x="1107688" y="498404"/>
                </a:moveTo>
                <a:cubicBezTo>
                  <a:pt x="917498" y="254316"/>
                  <a:pt x="727308" y="10228"/>
                  <a:pt x="542693" y="316"/>
                </a:cubicBezTo>
                <a:cubicBezTo>
                  <a:pt x="358078" y="-9596"/>
                  <a:pt x="179039" y="214667"/>
                  <a:pt x="0" y="43893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フリーフォーム 16"/>
          <p:cNvSpPr/>
          <p:nvPr/>
        </p:nvSpPr>
        <p:spPr bwMode="auto">
          <a:xfrm>
            <a:off x="2159732" y="1449601"/>
            <a:ext cx="3746810" cy="1360463"/>
          </a:xfrm>
          <a:custGeom>
            <a:avLst/>
            <a:gdLst>
              <a:gd name="connsiteX0" fmla="*/ 3746810 w 3746810"/>
              <a:gd name="connsiteY0" fmla="*/ 1360463 h 1360463"/>
              <a:gd name="connsiteX1" fmla="*/ 2059258 w 3746810"/>
              <a:gd name="connsiteY1" fmla="*/ 15 h 1360463"/>
              <a:gd name="connsiteX2" fmla="*/ 0 w 3746810"/>
              <a:gd name="connsiteY2" fmla="*/ 1338161 h 136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810" h="1360463">
                <a:moveTo>
                  <a:pt x="3746810" y="1360463"/>
                </a:moveTo>
                <a:cubicBezTo>
                  <a:pt x="3215268" y="682097"/>
                  <a:pt x="2683726" y="3732"/>
                  <a:pt x="2059258" y="15"/>
                </a:cubicBezTo>
                <a:cubicBezTo>
                  <a:pt x="1434790" y="-3702"/>
                  <a:pt x="717395" y="667229"/>
                  <a:pt x="0" y="13381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20305" y="283054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Low-energy particle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02262" y="2843398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High-energy particle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 bwMode="auto">
          <a:xfrm flipH="1">
            <a:off x="2159732" y="2129832"/>
            <a:ext cx="3990072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709398" y="1659852"/>
                <a:ext cx="1312860" cy="478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398" y="1659852"/>
                <a:ext cx="1312860" cy="47840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74273" y="983848"/>
            <a:ext cx="492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Shock acceleration: downstream rest frame</a:t>
            </a:r>
            <a:endParaRPr kumimoji="1" lang="ja-JP" altLang="en-US" dirty="0"/>
          </a:p>
        </p:txBody>
      </p:sp>
      <p:sp>
        <p:nvSpPr>
          <p:cNvPr id="9" name="下矢印 8"/>
          <p:cNvSpPr/>
          <p:nvPr/>
        </p:nvSpPr>
        <p:spPr bwMode="auto">
          <a:xfrm>
            <a:off x="1475656" y="1820873"/>
            <a:ext cx="224790" cy="50019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314596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 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128038" y="1932025"/>
                <a:ext cx="214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38" y="1932025"/>
                <a:ext cx="21480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1429" r="-11429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375756" y="3969060"/>
                <a:ext cx="3022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gain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3969060"/>
                <a:ext cx="302217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18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75756" y="4575137"/>
                <a:ext cx="4469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Acceleration time scale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4575137"/>
                <a:ext cx="446975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228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921256" y="5161904"/>
            <a:ext cx="7319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Given the particle energy,</a:t>
            </a:r>
          </a:p>
          <a:p>
            <a:r>
              <a:rPr lang="en-US" altLang="ja-JP" dirty="0"/>
              <a:t> a</a:t>
            </a:r>
            <a:r>
              <a:rPr kumimoji="1" lang="en-US" altLang="ja-JP" dirty="0"/>
              <a:t>cceleration time scales for electrons and protons are the same.</a:t>
            </a:r>
          </a:p>
        </p:txBody>
      </p:sp>
    </p:spTree>
    <p:extLst>
      <p:ext uri="{BB962C8B-B14F-4D97-AF65-F5344CB8AC3E}">
        <p14:creationId xmlns:p14="http://schemas.microsoft.com/office/powerpoint/2010/main" val="20132905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Emission from Protons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1052736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Proton synchrotron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059832" y="959505"/>
                <a:ext cx="1858201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959505"/>
                <a:ext cx="1858201" cy="5557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796136" y="959505"/>
                <a:ext cx="2134430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959505"/>
                <a:ext cx="2134430" cy="5557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79348"/>
              </p:ext>
            </p:extLst>
          </p:nvPr>
        </p:nvGraphicFramePr>
        <p:xfrm>
          <a:off x="163203" y="1508899"/>
          <a:ext cx="1774602" cy="84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7" name="数式" r:id="rId5" imgW="965160" imgH="457200" progId="Equation.3">
                  <p:embed/>
                </p:oleObj>
              </mc:Choice>
              <mc:Fallback>
                <p:oleObj name="数式" r:id="rId5" imgW="965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03" y="1508899"/>
                        <a:ext cx="1774602" cy="840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68738"/>
            <a:ext cx="4228083" cy="296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1690796" y="2288362"/>
                <a:ext cx="361669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dirty="0"/>
                  <a:t>20% of energy goes to </a:t>
                </a:r>
                <a:r>
                  <a:rPr lang="en-US" altLang="ja-JP" dirty="0" err="1"/>
                  <a:t>pions</a:t>
                </a:r>
                <a:r>
                  <a:rPr lang="en-US" altLang="ja-JP" dirty="0"/>
                  <a:t>.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3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796" y="2288362"/>
                <a:ext cx="3616696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1475" r="-505" b="-213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978973" y="5671867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Photon energy in proton rest frame</a:t>
            </a:r>
            <a:endParaRPr kumimoji="1" lang="ja-JP" altLang="en-US" dirty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975412"/>
              </p:ext>
            </p:extLst>
          </p:nvPr>
        </p:nvGraphicFramePr>
        <p:xfrm>
          <a:off x="5112060" y="2756055"/>
          <a:ext cx="1589532" cy="50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数式" r:id="rId9" imgW="723600" imgH="228600" progId="Equation.3">
                  <p:embed/>
                </p:oleObj>
              </mc:Choice>
              <mc:Fallback>
                <p:oleObj name="数式" r:id="rId9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060" y="2756055"/>
                        <a:ext cx="1589532" cy="501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213585"/>
              </p:ext>
            </p:extLst>
          </p:nvPr>
        </p:nvGraphicFramePr>
        <p:xfrm>
          <a:off x="5043072" y="3375489"/>
          <a:ext cx="2058601" cy="58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9" name="数式" r:id="rId11" imgW="888840" imgH="253800" progId="Equation.3">
                  <p:embed/>
                </p:oleObj>
              </mc:Choice>
              <mc:Fallback>
                <p:oleObj name="数式" r:id="rId11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072" y="3375489"/>
                        <a:ext cx="2058601" cy="588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42067"/>
              </p:ext>
            </p:extLst>
          </p:nvPr>
        </p:nvGraphicFramePr>
        <p:xfrm>
          <a:off x="5925758" y="4010694"/>
          <a:ext cx="2351830" cy="53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0" name="数式" r:id="rId13" imgW="1117440" imgH="253800" progId="Equation.3">
                  <p:embed/>
                </p:oleObj>
              </mc:Choice>
              <mc:Fallback>
                <p:oleObj name="数式" r:id="rId13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5758" y="4010694"/>
                        <a:ext cx="2351830" cy="534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219587" y="4743234"/>
                <a:ext cx="3764172" cy="187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the target photons are X-ray,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&gt;300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en-US" altLang="ja-JP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&gt;3×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∼300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kumimoji="1" lang="en-US" altLang="ja-JP" dirty="0"/>
              </a:p>
              <a:p>
                <a:r>
                  <a:rPr lang="en-US" altLang="ja-JP" dirty="0"/>
                  <a:t>Secondary photons: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0.2×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300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TeV</m:t>
                        </m:r>
                      </m:num>
                      <m:den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ja-JP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∼30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587" y="4743234"/>
                <a:ext cx="3764172" cy="1877886"/>
              </a:xfrm>
              <a:prstGeom prst="rect">
                <a:avLst/>
              </a:prstGeom>
              <a:blipFill rotWithShape="0">
                <a:blip r:embed="rId15"/>
                <a:stretch>
                  <a:fillRect l="-1294" t="-1623" r="-8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29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Active Galactic Nuclei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5516" y="5337212"/>
            <a:ext cx="885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</a:rPr>
              <a:t>Luminous Emission due to Super Massive Black Hole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836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4074"/>
            <a:ext cx="4767663" cy="32810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4063134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Blue</a:t>
            </a:r>
            <a:r>
              <a:rPr kumimoji="1" lang="ja-JP" altLang="en-US" dirty="0"/>
              <a:t>：</a:t>
            </a:r>
            <a:r>
              <a:rPr kumimoji="1" lang="en-US" altLang="ja-JP" dirty="0"/>
              <a:t>muon synchro</a:t>
            </a:r>
          </a:p>
          <a:p>
            <a:r>
              <a:rPr lang="en-US" altLang="ja-JP" dirty="0"/>
              <a:t>Red</a:t>
            </a:r>
            <a:r>
              <a:rPr lang="ja-JP" altLang="en-US" dirty="0"/>
              <a:t>：</a:t>
            </a:r>
            <a:r>
              <a:rPr lang="en-US" altLang="ja-JP" dirty="0"/>
              <a:t>Proton synchro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98" y="4977172"/>
            <a:ext cx="5216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Fast cooling: Electron synchrotron becomes soft.</a:t>
            </a:r>
          </a:p>
          <a:p>
            <a:r>
              <a:rPr lang="en-US" altLang="ja-JP" dirty="0"/>
              <a:t>Low energy cutoff is required in Electron spectrum.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555" y="914572"/>
            <a:ext cx="4022434" cy="2414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047111" y="4276000"/>
                <a:ext cx="3979371" cy="2300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Cooling time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ja-JP" dirty="0"/>
                  <a:t>=7.7s, while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≃4.5×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kumimoji="1" lang="en-US" altLang="ja-JP" dirty="0"/>
                  <a:t>s.</a:t>
                </a:r>
              </a:p>
              <a:p>
                <a:r>
                  <a:rPr lang="en-US" altLang="ja-JP" dirty="0"/>
                  <a:t>If the acceleration time of protons for the same energy is also 7.7</a:t>
                </a:r>
                <a:r>
                  <a:rPr lang="ja-JP" altLang="en-US" dirty="0" err="1"/>
                  <a:t>ｓ</a:t>
                </a:r>
                <a:r>
                  <a:rPr lang="en-US" altLang="ja-JP" dirty="0"/>
                  <a:t>, the acceleration time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8×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ja-JP" b="0" dirty="0"/>
                  <a:t>s,</a:t>
                </a:r>
                <a:r>
                  <a:rPr lang="en-US" altLang="ja-JP" dirty="0"/>
                  <a:t> while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1.3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ja-JP" dirty="0"/>
                  <a:t>s.</a:t>
                </a:r>
                <a:endParaRPr lang="en-US" altLang="ja-JP" b="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11" y="4276000"/>
                <a:ext cx="3979371" cy="2300823"/>
              </a:xfrm>
              <a:prstGeom prst="rect">
                <a:avLst/>
              </a:prstGeom>
              <a:blipFill rotWithShape="0">
                <a:blip r:embed="rId4"/>
                <a:stretch>
                  <a:fillRect l="-1378" t="-2116" r="-26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043608" y="108874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36998" y="3433674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Electron maximum energy,</a:t>
            </a:r>
          </a:p>
          <a:p>
            <a:r>
              <a:rPr lang="en-US" altLang="ja-JP" dirty="0"/>
              <a:t>where acc. time=cooling time.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79" y="3419850"/>
            <a:ext cx="4103947" cy="276489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915816" y="6376512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Magnetically dominated jet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1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Steady 1D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" y="1124744"/>
            <a:ext cx="4809924" cy="203981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3528" y="112474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Asano+ 2014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19518009">
            <a:off x="6370536" y="5290488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219808" y="3461451"/>
                <a:ext cx="3783343" cy="1038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Initial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=9.3×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cm=0.03pc</a:t>
                </a:r>
              </a:p>
              <a:p>
                <a:r>
                  <a:rPr lang="en-US" altLang="ja-JP" sz="1400" b="1" dirty="0">
                    <a:solidFill>
                      <a:srgbClr val="FF000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Power-law electrons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are injected from </a:t>
                </a:r>
                <a14:m>
                  <m:oMath xmlns:m="http://schemas.openxmlformats.org/officeDocument/2006/math"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ja-JP" altLang="en-US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  <a:p>
                <a:r>
                  <a:rPr lang="en-US" altLang="ja-JP" sz="1400" b="1" dirty="0">
                    <a:solidFill>
                      <a:srgbClr val="FF000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Power-law Protons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are injected at </a:t>
                </a:r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  <a:p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Magnetic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2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ja-JP" sz="12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altLang="ja-JP" sz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ja-JP" altLang="en-US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3461451"/>
                <a:ext cx="3783343" cy="1038811"/>
              </a:xfrm>
              <a:prstGeom prst="rect">
                <a:avLst/>
              </a:prstGeom>
              <a:blipFill rotWithShape="0">
                <a:blip r:embed="rId3"/>
                <a:stretch>
                  <a:fillRect l="-4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24" y="3753035"/>
            <a:ext cx="3952237" cy="298048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159" y="616651"/>
            <a:ext cx="4065602" cy="3234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21773" y="4797151"/>
                <a:ext cx="5435975" cy="827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For Electrons,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, and index </a:t>
                </a:r>
                <a14:m>
                  <m:oMath xmlns:m="http://schemas.openxmlformats.org/officeDocument/2006/math">
                    <m:r>
                      <a:rPr lang="en-US" altLang="ja-JP" sz="1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sz="1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=2.0.</m:t>
                    </m:r>
                  </m:oMath>
                </a14:m>
                <a:endParaRPr lang="en-US" altLang="ja-JP" sz="14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  <a:p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For Protons,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altLang="ja-JP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3.4</m:t>
                    </m:r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3.4</m:t>
                        </m:r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, and index </a:t>
                </a:r>
                <a14:m>
                  <m:oMath xmlns:m="http://schemas.openxmlformats.org/officeDocument/2006/math">
                    <m:r>
                      <a:rPr lang="en-US" altLang="ja-JP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=2.0.</m:t>
                    </m:r>
                  </m:oMath>
                </a14:m>
                <a:endParaRPr lang="en-US" altLang="ja-JP" sz="14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  <a:p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Magnetic Luminosity: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→5.8×</m:t>
                    </m:r>
                    <m:sSup>
                      <m:sSup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sup>
                    </m:sSup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sz="1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5 times Eddington.</a:t>
                </a: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73" y="4797151"/>
                <a:ext cx="5435975" cy="827406"/>
              </a:xfrm>
              <a:prstGeom prst="rect">
                <a:avLst/>
              </a:prstGeom>
              <a:blipFill rotWithShape="0">
                <a:blip r:embed="rId6"/>
                <a:stretch>
                  <a:fillRect l="-336" t="-735" b="-14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55578" y="299558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1ES 0229+200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2616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dirty="0"/>
              <a:t>Implication from Spectral Modeling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4905164"/>
            <a:ext cx="910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B050"/>
                </a:solidFill>
              </a:rPr>
              <a:t>Magnetization, jet acceleration, cosmic-ray</a:t>
            </a:r>
          </a:p>
          <a:p>
            <a:pPr algn="ctr"/>
            <a:r>
              <a:rPr lang="en-US" altLang="ja-JP" sz="2800" dirty="0">
                <a:solidFill>
                  <a:srgbClr val="00B050"/>
                </a:solidFill>
              </a:rPr>
              <a:t>and neutrinos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16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Leptonic Model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304763"/>
            <a:ext cx="3754701" cy="28160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500" y="828872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reproduces spectra well!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883525" y="817099"/>
                <a:ext cx="33211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Low magnetization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ja-JP" b="0" dirty="0"/>
              </a:p>
              <a:p>
                <a:r>
                  <a:rPr kumimoji="1" lang="en-US" altLang="ja-JP" dirty="0"/>
                  <a:t> is suggested.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25" y="817099"/>
                <a:ext cx="3321166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468" t="-6604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3476998" y="4805770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seems </a:t>
            </a:r>
            <a:r>
              <a:rPr kumimoji="1" lang="en-US" altLang="ja-JP" dirty="0">
                <a:solidFill>
                  <a:srgbClr val="FF0000"/>
                </a:solidFill>
              </a:rPr>
              <a:t>unfavorable</a:t>
            </a:r>
            <a:r>
              <a:rPr kumimoji="1" lang="en-US" altLang="ja-JP" dirty="0"/>
              <a:t> for the</a:t>
            </a:r>
          </a:p>
          <a:p>
            <a:r>
              <a:rPr lang="en-US" altLang="ja-JP" dirty="0"/>
              <a:t>magnetically driven jet launching,</a:t>
            </a:r>
          </a:p>
          <a:p>
            <a:r>
              <a:rPr lang="en-US" altLang="ja-JP" dirty="0"/>
              <a:t>and SSA obs. in M87.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91" y="3176972"/>
            <a:ext cx="1812669" cy="35581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525" y="1407260"/>
            <a:ext cx="3816424" cy="30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48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 to accelerate jet?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35676" y="1016732"/>
                <a:ext cx="7275068" cy="3371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model for 3C 279 is consistent with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=15,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=0.02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(distance of the emission region from the BH.)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The BH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implies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∼8.6×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kumimoji="1" lang="en-US" altLang="ja-JP" dirty="0"/>
                  <a:t>.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The parabolic magnetic acceleration model,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40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≃8.8&lt;15</m:t>
                      </m:r>
                    </m:oMath>
                  </m:oMathPara>
                </a14:m>
                <a:endParaRPr kumimoji="1" lang="en-US" altLang="ja-JP" sz="2400" dirty="0"/>
              </a:p>
              <a:p>
                <a:endParaRPr lang="en-US" altLang="ja-JP" sz="2400" dirty="0"/>
              </a:p>
              <a:p>
                <a:r>
                  <a:rPr lang="en-US" altLang="ja-JP" sz="2000" dirty="0">
                    <a:solidFill>
                      <a:srgbClr val="FF0000"/>
                    </a:solidFill>
                  </a:rPr>
                  <a:t>The magnetic acceleration is too slow.</a:t>
                </a:r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6" y="1016732"/>
                <a:ext cx="7275068" cy="3371564"/>
              </a:xfrm>
              <a:prstGeom prst="rect">
                <a:avLst/>
              </a:prstGeom>
              <a:blipFill rotWithShape="0">
                <a:blip r:embed="rId2"/>
                <a:stretch>
                  <a:fillRect l="-922" t="-1085" b="-27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9497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Electron spectral index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908720"/>
            <a:ext cx="4384741" cy="31374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4056644"/>
            <a:ext cx="4247803" cy="2598229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 bwMode="auto">
          <a:xfrm>
            <a:off x="2159732" y="5985284"/>
            <a:ext cx="2772308" cy="25202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572733" y="834370"/>
                <a:ext cx="21387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For cooling break,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834370"/>
                <a:ext cx="2138727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79" t="-5660" r="-2279" b="-47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00" y="1538527"/>
            <a:ext cx="3864220" cy="287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220073" y="4545124"/>
                <a:ext cx="385242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In some cases, </a:t>
                </a:r>
                <a:r>
                  <a:rPr lang="en-US" altLang="ja-JP" dirty="0"/>
                  <a:t>a hard electron spectrum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&lt;2)</m:t>
                    </m:r>
                  </m:oMath>
                </a14:m>
                <a:r>
                  <a:rPr lang="en-US" altLang="ja-JP" dirty="0"/>
                  <a:t> is required.</a:t>
                </a:r>
              </a:p>
              <a:p>
                <a:r>
                  <a:rPr kumimoji="1" lang="en-US" altLang="ja-JP" dirty="0"/>
                  <a:t>The spectral break seems inconsistent with the cooling break.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4545124"/>
                <a:ext cx="3852428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1266" t="-2479" b="-5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7862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electron energy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4136"/>
            <a:ext cx="2736271" cy="20522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3356992"/>
            <a:ext cx="4103947" cy="2764899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 bwMode="auto">
          <a:xfrm>
            <a:off x="2015716" y="3969060"/>
            <a:ext cx="2772308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1998380" y="5121188"/>
            <a:ext cx="2772308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040052" y="984136"/>
                <a:ext cx="2809552" cy="651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Larmor radius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kumimoji="1" lang="en-US" altLang="ja-JP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4×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2" y="984136"/>
                <a:ext cx="2809552" cy="651012"/>
              </a:xfrm>
              <a:prstGeom prst="rect">
                <a:avLst/>
              </a:prstGeom>
              <a:blipFill rotWithShape="0">
                <a:blip r:embed="rId4"/>
                <a:stretch>
                  <a:fillRect l="-1952" t="-65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026320" y="1808820"/>
                <a:ext cx="3108800" cy="1683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Cooling timescale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kumimoji="1" lang="en-US" altLang="ja-JP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5000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kumimoji="1" lang="en-US" altLang="ja-JP" dirty="0"/>
              </a:p>
              <a:p>
                <a:r>
                  <a:rPr lang="en-US" altLang="ja-JP" dirty="0"/>
                  <a:t>Cooling timescale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brk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ja-JP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0.6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320" y="1808820"/>
                <a:ext cx="3108800" cy="1683538"/>
              </a:xfrm>
              <a:prstGeom prst="rect">
                <a:avLst/>
              </a:prstGeom>
              <a:blipFill rotWithShape="0">
                <a:blip r:embed="rId5"/>
                <a:stretch>
                  <a:fillRect l="-1765" t="-2899" r="-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860032" y="3753036"/>
            <a:ext cx="41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more optimistic model,</a:t>
            </a:r>
          </a:p>
          <a:p>
            <a:r>
              <a:rPr lang="en-US" altLang="ja-JP" dirty="0"/>
              <a:t>the maximum energy is determined by the size=Larmor radius.</a:t>
            </a:r>
          </a:p>
          <a:p>
            <a:r>
              <a:rPr kumimoji="1" lang="en-US" altLang="ja-JP" dirty="0"/>
              <a:t>But, the maximum energy is greatly</a:t>
            </a:r>
          </a:p>
          <a:p>
            <a:r>
              <a:rPr lang="en-US" altLang="ja-JP" dirty="0"/>
              <a:t>suppressed.</a:t>
            </a:r>
          </a:p>
          <a:p>
            <a:endParaRPr kumimoji="1" lang="en-US" altLang="ja-JP" dirty="0"/>
          </a:p>
          <a:p>
            <a:r>
              <a:rPr lang="en-US" altLang="ja-JP" dirty="0"/>
              <a:t>(Pulsar wind nebulae and supernova remnants seems consistent with the optimistic model.)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53827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Hadronic Model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669" y="880120"/>
            <a:ext cx="4084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 the spectral modeling,</a:t>
            </a:r>
          </a:p>
          <a:p>
            <a:r>
              <a:rPr kumimoji="1" lang="en-US" altLang="ja-JP" dirty="0"/>
              <a:t>unnatural assumptions are needed.</a:t>
            </a:r>
          </a:p>
          <a:p>
            <a:r>
              <a:rPr lang="en-US" altLang="ja-JP" dirty="0"/>
              <a:t>Hard to say fitting results great…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883525" y="817099"/>
                <a:ext cx="4927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High</a:t>
                </a:r>
                <a:r>
                  <a:rPr kumimoji="1" lang="en-US" altLang="ja-JP" dirty="0"/>
                  <a:t> magnetization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dirty="0"/>
                  <a:t>  is suggested.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25" y="817099"/>
                <a:ext cx="4927375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990" t="-11475" r="-61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596373" y="4494367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seems </a:t>
            </a:r>
            <a:r>
              <a:rPr kumimoji="1" lang="en-US" altLang="ja-JP" dirty="0">
                <a:solidFill>
                  <a:srgbClr val="FF0000"/>
                </a:solidFill>
              </a:rPr>
              <a:t>favorable</a:t>
            </a:r>
            <a:r>
              <a:rPr kumimoji="1" lang="en-US" altLang="ja-JP" dirty="0"/>
              <a:t> for the</a:t>
            </a:r>
          </a:p>
          <a:p>
            <a:r>
              <a:rPr lang="en-US" altLang="ja-JP" dirty="0"/>
              <a:t>magnetically driven jet launching,</a:t>
            </a:r>
          </a:p>
          <a:p>
            <a:r>
              <a:rPr lang="en-US" altLang="ja-JP" dirty="0"/>
              <a:t>and SSA obs. in M87.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" y="1917702"/>
            <a:ext cx="3922564" cy="26994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230" y="1358377"/>
            <a:ext cx="4065602" cy="3234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58238" y="4526785"/>
                <a:ext cx="3961341" cy="1539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jet power tends to be huge.</a:t>
                </a:r>
              </a:p>
              <a:p>
                <a:r>
                  <a:rPr lang="en-US" altLang="ja-JP" dirty="0"/>
                  <a:t>In 1ES 0229+200,</a:t>
                </a:r>
              </a:p>
              <a:p>
                <a:r>
                  <a:rPr kumimoji="1" lang="en-US" altLang="ja-JP" dirty="0"/>
                  <a:t>Leptonic: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Hadronic: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lang="en-US" altLang="ja-JP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ja-JP" dirty="0"/>
                  <a:t>,</a:t>
                </a:r>
              </a:p>
              <a:p>
                <a:r>
                  <a:rPr lang="en-US" altLang="ja-JP" dirty="0"/>
                  <a:t> larger than Eddington Luminosity.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8" y="4526785"/>
                <a:ext cx="3961341" cy="1539204"/>
              </a:xfrm>
              <a:prstGeom prst="rect">
                <a:avLst/>
              </a:prstGeom>
              <a:blipFill rotWithShape="0">
                <a:blip r:embed="rId5"/>
                <a:stretch>
                  <a:fillRect l="-1385" t="-2381" r="-615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20182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Shock dissipation in relativistic shock.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9808" y="980728"/>
                <a:ext cx="73949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When the magnetic energy is much higher than the matter energy,</a:t>
                </a:r>
              </a:p>
              <a:p>
                <a:r>
                  <a:rPr lang="en-US" altLang="ja-JP" dirty="0"/>
                  <a:t>the Alfven speed is almost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So that the shock dissipation is not efficient.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980728"/>
                <a:ext cx="7394973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660" t="-3974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331640" y="2147821"/>
                <a:ext cx="3505703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Magnetic</m:t>
                          </m:r>
                          <m: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Matter</m:t>
                          </m:r>
                          <m: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147821"/>
                <a:ext cx="3505703" cy="7562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19808" y="3032956"/>
            <a:ext cx="880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jump condition with the magnetic pressure gives the downstream speed as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1907704" y="3501008"/>
            <a:ext cx="0" cy="19082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63588" y="3825044"/>
                <a:ext cx="7505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3825044"/>
                <a:ext cx="75052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691" r="-4878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矢印 8"/>
          <p:cNvSpPr/>
          <p:nvPr/>
        </p:nvSpPr>
        <p:spPr bwMode="auto">
          <a:xfrm>
            <a:off x="1043608" y="4329100"/>
            <a:ext cx="468052" cy="2020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2195736" y="4354071"/>
            <a:ext cx="468052" cy="2020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123728" y="3849360"/>
                <a:ext cx="1337354" cy="279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3849360"/>
                <a:ext cx="1337354" cy="279115"/>
              </a:xfrm>
              <a:prstGeom prst="rect">
                <a:avLst/>
              </a:prstGeom>
              <a:blipFill rotWithShape="0">
                <a:blip r:embed="rId5"/>
                <a:stretch>
                  <a:fillRect l="-2727" r="-2727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195736" y="4833156"/>
                <a:ext cx="20232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≪1,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833156"/>
                <a:ext cx="202324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41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788024" y="3849360"/>
                <a:ext cx="28632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Insufficient deceleration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weak dissipation.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849360"/>
                <a:ext cx="2863284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702" t="-4717" r="-1489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23528" y="5260838"/>
                <a:ext cx="8350363" cy="1441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small Larmor radius in high B also implies difficulty for particle return</a:t>
                </a:r>
              </a:p>
              <a:p>
                <a:r>
                  <a:rPr lang="en-US" altLang="ja-JP" dirty="0"/>
                  <a:t>to the upstream. Shock acceleration may be not efficient.</a:t>
                </a:r>
              </a:p>
              <a:p>
                <a:r>
                  <a:rPr kumimoji="1" lang="en-US" altLang="ja-JP" dirty="0"/>
                  <a:t>Plasma skin depth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rad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260838"/>
                <a:ext cx="8350363" cy="1441613"/>
              </a:xfrm>
              <a:prstGeom prst="rect">
                <a:avLst/>
              </a:prstGeom>
              <a:blipFill rotWithShape="0">
                <a:blip r:embed="rId8"/>
                <a:stretch>
                  <a:fillRect l="-584" t="-25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7431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Neutrinos from a blazar(?)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980728"/>
            <a:ext cx="5398071" cy="57167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156176" y="1232756"/>
            <a:ext cx="282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may be consistent</a:t>
            </a:r>
          </a:p>
          <a:p>
            <a:r>
              <a:rPr lang="en-US" altLang="ja-JP" dirty="0"/>
              <a:t>with the hadronic model.</a:t>
            </a:r>
            <a:endParaRPr kumimoji="1" lang="ja-JP" altLang="en-US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797708"/>
              </p:ext>
            </p:extLst>
          </p:nvPr>
        </p:nvGraphicFramePr>
        <p:xfrm>
          <a:off x="5962931" y="2600908"/>
          <a:ext cx="2058601" cy="58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数式" r:id="rId4" imgW="888840" imgH="253800" progId="Equation.3">
                  <p:embed/>
                </p:oleObj>
              </mc:Choice>
              <mc:Fallback>
                <p:oleObj name="数式" r:id="rId4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931" y="2600908"/>
                        <a:ext cx="2058601" cy="588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83418"/>
              </p:ext>
            </p:extLst>
          </p:nvPr>
        </p:nvGraphicFramePr>
        <p:xfrm>
          <a:off x="6629158" y="3490428"/>
          <a:ext cx="2351830" cy="53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数式" r:id="rId6" imgW="1117440" imgH="253800" progId="Equation.3">
                  <p:embed/>
                </p:oleObj>
              </mc:Choice>
              <mc:Fallback>
                <p:oleObj name="数式" r:id="rId6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158" y="3490428"/>
                        <a:ext cx="2351830" cy="534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5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Active Galactic Nuclei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403648" y="1016732"/>
            <a:ext cx="5904656" cy="5384274"/>
            <a:chOff x="1295636" y="1105066"/>
            <a:chExt cx="5904656" cy="5384274"/>
          </a:xfrm>
        </p:grpSpPr>
        <p:sp>
          <p:nvSpPr>
            <p:cNvPr id="5" name="円/楕円 4"/>
            <p:cNvSpPr/>
            <p:nvPr/>
          </p:nvSpPr>
          <p:spPr bwMode="auto">
            <a:xfrm>
              <a:off x="1295636" y="1520788"/>
              <a:ext cx="5904656" cy="4968552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879812" y="1105066"/>
              <a:ext cx="3169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Active Galactic Nuclei (AGN)</a:t>
              </a:r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2505962" y="3384612"/>
              <a:ext cx="3484004" cy="310472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607419" y="3015280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Jet from BH</a:t>
              </a:r>
              <a:endParaRPr kumimoji="1" lang="ja-JP" altLang="en-US" dirty="0"/>
            </a:p>
          </p:txBody>
        </p:sp>
        <p:cxnSp>
          <p:nvCxnSpPr>
            <p:cNvPr id="10" name="直線コネクタ 9"/>
            <p:cNvCxnSpPr>
              <a:stCxn id="7" idx="0"/>
              <a:endCxn id="7" idx="4"/>
            </p:cNvCxnSpPr>
            <p:nvPr/>
          </p:nvCxnSpPr>
          <p:spPr bwMode="auto">
            <a:xfrm>
              <a:off x="4247964" y="3384612"/>
              <a:ext cx="0" cy="310472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テキスト ボックス 10"/>
            <p:cNvSpPr txBox="1"/>
            <p:nvPr/>
          </p:nvSpPr>
          <p:spPr>
            <a:xfrm>
              <a:off x="3137674" y="4281017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Blazar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348000" y="4281017"/>
              <a:ext cx="152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Radio Galaxy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pic>
          <p:nvPicPr>
            <p:cNvPr id="9218" name="Picture 2" descr="UGC 609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42116" y="2417240"/>
              <a:ext cx="995522" cy="128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upload.wikimedia.org/wikipedia/commons/thumb/3/39/M87_jet.jpg/1024px-M87_je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537" y="4696234"/>
              <a:ext cx="1193230" cy="1245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ãBlazar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9812" y="4701129"/>
              <a:ext cx="1224580" cy="114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454967" y="2094074"/>
              <a:ext cx="1786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>
                  <a:solidFill>
                    <a:srgbClr val="00B050"/>
                  </a:solidFill>
                </a:rPr>
                <a:t>Seyfert</a:t>
              </a:r>
              <a:r>
                <a:rPr kumimoji="1" lang="en-US" altLang="ja-JP" dirty="0">
                  <a:solidFill>
                    <a:srgbClr val="00B050"/>
                  </a:solidFill>
                </a:rPr>
                <a:t> Galaxy</a:t>
              </a:r>
            </a:p>
            <a:p>
              <a:pPr algn="ctr"/>
              <a:r>
                <a:rPr lang="en-US" altLang="ja-JP" dirty="0">
                  <a:solidFill>
                    <a:srgbClr val="00B050"/>
                  </a:solidFill>
                </a:rPr>
                <a:t>Quasar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9022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AGN-neutrinos correlation search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76772"/>
            <a:ext cx="6876256" cy="394678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9532" y="11967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ICRC 2017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1540" y="5323560"/>
            <a:ext cx="7119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most of gamma-rays from blazars is due to hadronic,</a:t>
            </a:r>
          </a:p>
          <a:p>
            <a:r>
              <a:rPr lang="en-US" altLang="ja-JP" dirty="0"/>
              <a:t>neutrino signals may be clustered around nearby bright blazars.</a:t>
            </a:r>
          </a:p>
          <a:p>
            <a:r>
              <a:rPr kumimoji="1" lang="en-US" altLang="ja-JP" dirty="0"/>
              <a:t>But, we do not find a clustering so far.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382733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high-energy cosmic ray (UHECR)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68044" y="1160748"/>
            <a:ext cx="395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hadronic model supports the hypothesis that blazars are source of ultra high-energy cosmic rays.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980728"/>
            <a:ext cx="4476375" cy="2974320"/>
          </a:xfrm>
          <a:prstGeom prst="rect">
            <a:avLst/>
          </a:prstGeom>
        </p:spPr>
      </p:pic>
      <p:pic>
        <p:nvPicPr>
          <p:cNvPr id="20482" name="Picture 2" descr="ãHillas diagramãã®ç»åæ¤ç´¢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3429000"/>
            <a:ext cx="3993617" cy="320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228184" y="3140968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Hillas</a:t>
            </a:r>
            <a:r>
              <a:rPr kumimoji="1" lang="en-US" altLang="ja-JP" dirty="0"/>
              <a:t> diagram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454207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AGN-UHECR correlation search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495"/>
            <a:ext cx="9144000" cy="47670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023828" y="9807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M82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2371" y="5733256"/>
            <a:ext cx="7646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most of UHECRs are originated from blazars,</a:t>
            </a:r>
          </a:p>
          <a:p>
            <a:r>
              <a:rPr lang="en-US" altLang="ja-JP" dirty="0"/>
              <a:t>UHECR arrival signals may be clustered around nearby bright blazars.</a:t>
            </a:r>
          </a:p>
          <a:p>
            <a:r>
              <a:rPr kumimoji="1" lang="en-US" altLang="ja-JP" dirty="0"/>
              <a:t>Weak clustering around Cen A(very nearby!).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6186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dirty="0"/>
              <a:t>Alternative Models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5013176"/>
            <a:ext cx="702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Magnetic reconnection and turbulence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717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component jet</a:t>
            </a:r>
            <a:endParaRPr kumimoji="1" lang="ja-JP" altLang="en-US" dirty="0"/>
          </a:p>
        </p:txBody>
      </p:sp>
      <p:pic>
        <p:nvPicPr>
          <p:cNvPr id="23554" name="Picture 2" descr="ãspine sheath je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0720" y="1030712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Spine &amp; sheath</a:t>
            </a:r>
            <a:endParaRPr kumimoji="1" lang="ja-JP" altLang="en-US" dirty="0"/>
          </a:p>
        </p:txBody>
      </p:sp>
      <p:pic>
        <p:nvPicPr>
          <p:cNvPr id="23556" name="Picture 4" descr="ãspine sheath jet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3020086" cy="356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602" y="1199746"/>
            <a:ext cx="3208056" cy="38970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18345" y="5204115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Tavecchio</a:t>
            </a:r>
            <a:r>
              <a:rPr kumimoji="1" lang="en-US" altLang="ja-JP" dirty="0"/>
              <a:t> &amp; </a:t>
            </a:r>
            <a:r>
              <a:rPr kumimoji="1" lang="en-US" altLang="ja-JP" dirty="0" err="1"/>
              <a:t>Ghisellini</a:t>
            </a:r>
            <a:r>
              <a:rPr kumimoji="1" lang="en-US" altLang="ja-JP" dirty="0"/>
              <a:t> 2008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63723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Reconnection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9" y="872716"/>
            <a:ext cx="5434110" cy="32763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80" y="1988840"/>
            <a:ext cx="3510419" cy="2700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31540" y="4509120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Sironi</a:t>
            </a:r>
            <a:r>
              <a:rPr kumimoji="1" lang="en-US" altLang="ja-JP" dirty="0"/>
              <a:t> &amp; </a:t>
            </a:r>
            <a:r>
              <a:rPr kumimoji="1" lang="en-US" altLang="ja-JP" dirty="0" err="1"/>
              <a:t>Spitkovsky</a:t>
            </a:r>
            <a:r>
              <a:rPr kumimoji="1" lang="en-US" altLang="ja-JP" dirty="0"/>
              <a:t> 2014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788024" y="5013176"/>
                <a:ext cx="4116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 harder spectrum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possible.</a:t>
                </a: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5013176"/>
                <a:ext cx="411644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83" t="-11475" r="-740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23158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Equipartition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1124744"/>
            <a:ext cx="6763325" cy="40306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0720" y="105273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Sironi</a:t>
            </a:r>
            <a:r>
              <a:rPr kumimoji="1" lang="en-US" altLang="ja-JP" dirty="0"/>
              <a:t>+ 2015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5589240"/>
            <a:ext cx="6484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electron energy and magnetic energy are comparable.</a:t>
            </a:r>
          </a:p>
          <a:p>
            <a:r>
              <a:rPr lang="en-US" altLang="ja-JP" dirty="0"/>
              <a:t>Not favorable for the leptonic model.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24176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Excitation of Turbulence</a:t>
            </a:r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38" r="-72699"/>
          <a:stretch/>
        </p:blipFill>
        <p:spPr bwMode="auto">
          <a:xfrm>
            <a:off x="5868144" y="957103"/>
            <a:ext cx="3708412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16112"/>
          <a:stretch/>
        </p:blipFill>
        <p:spPr bwMode="auto">
          <a:xfrm>
            <a:off x="2819552" y="4131543"/>
            <a:ext cx="3132348" cy="2618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738638" y="4103571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Kelvin-Helmholtz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(Beckwith+ 2011)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" y="1012536"/>
            <a:ext cx="5628363" cy="31823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1540" y="4123331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Rayleigh-Taylor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Toma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+ 2017)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6156" y="5697252"/>
            <a:ext cx="3294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Kink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(Bromberg &amp; </a:t>
            </a:r>
            <a:r>
              <a:rPr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Tchekhovskoy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2016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366881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Turbulence</a:t>
            </a:r>
            <a:endParaRPr kumimoji="1" lang="ja-JP" altLang="en-US" dirty="0"/>
          </a:p>
        </p:txBody>
      </p:sp>
      <p:pic>
        <p:nvPicPr>
          <p:cNvPr id="9218" name="Picture 2" descr="ãJet star interaction Barkov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44824"/>
            <a:ext cx="4415911" cy="34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23528" y="531396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Gourgouliatos</a:t>
            </a:r>
            <a:r>
              <a:rPr lang="en-US" altLang="ja-JP" dirty="0"/>
              <a:t> &amp; </a:t>
            </a:r>
            <a:r>
              <a:rPr lang="en-US" altLang="ja-JP" dirty="0" err="1"/>
              <a:t>Komissarov</a:t>
            </a:r>
            <a:r>
              <a:rPr lang="en-US" altLang="ja-JP" dirty="0"/>
              <a:t> 2018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369" y="1206084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Reconfinement</a:t>
            </a:r>
            <a:r>
              <a:rPr kumimoji="1" lang="en-US" altLang="ja-JP" dirty="0"/>
              <a:t> induced.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19" y="1756770"/>
            <a:ext cx="4544428" cy="357126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130476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Star-jet interaction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46617" y="539319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Perucho</a:t>
            </a:r>
            <a:r>
              <a:rPr lang="en-US" altLang="ja-JP" dirty="0"/>
              <a:t>+ 2017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57673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82" y="3676777"/>
            <a:ext cx="6030357" cy="5503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Scattering by turbulence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87524" y="908720"/>
            <a:ext cx="4751387" cy="2274887"/>
            <a:chOff x="613456" y="803534"/>
            <a:chExt cx="4751387" cy="2274887"/>
          </a:xfrm>
        </p:grpSpPr>
        <p:sp>
          <p:nvSpPr>
            <p:cNvPr id="3" name="Freeform 7"/>
            <p:cNvSpPr>
              <a:spLocks/>
            </p:cNvSpPr>
            <p:nvPr/>
          </p:nvSpPr>
          <p:spPr bwMode="auto">
            <a:xfrm>
              <a:off x="613456" y="803534"/>
              <a:ext cx="692150" cy="1230312"/>
            </a:xfrm>
            <a:custGeom>
              <a:avLst/>
              <a:gdLst>
                <a:gd name="T0" fmla="*/ 226 w 436"/>
                <a:gd name="T1" fmla="*/ 38 h 775"/>
                <a:gd name="T2" fmla="*/ 18 w 436"/>
                <a:gd name="T3" fmla="*/ 415 h 775"/>
                <a:gd name="T4" fmla="*/ 120 w 436"/>
                <a:gd name="T5" fmla="*/ 745 h 775"/>
                <a:gd name="T6" fmla="*/ 414 w 436"/>
                <a:gd name="T7" fmla="*/ 595 h 775"/>
                <a:gd name="T8" fmla="*/ 252 w 436"/>
                <a:gd name="T9" fmla="*/ 361 h 775"/>
                <a:gd name="T10" fmla="*/ 407 w 436"/>
                <a:gd name="T11" fmla="*/ 174 h 775"/>
                <a:gd name="T12" fmla="*/ 226 w 436"/>
                <a:gd name="T13" fmla="*/ 38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775">
                  <a:moveTo>
                    <a:pt x="226" y="38"/>
                  </a:moveTo>
                  <a:cubicBezTo>
                    <a:pt x="161" y="78"/>
                    <a:pt x="36" y="297"/>
                    <a:pt x="18" y="415"/>
                  </a:cubicBezTo>
                  <a:cubicBezTo>
                    <a:pt x="0" y="533"/>
                    <a:pt x="54" y="715"/>
                    <a:pt x="120" y="745"/>
                  </a:cubicBezTo>
                  <a:cubicBezTo>
                    <a:pt x="186" y="775"/>
                    <a:pt x="392" y="659"/>
                    <a:pt x="414" y="595"/>
                  </a:cubicBezTo>
                  <a:cubicBezTo>
                    <a:pt x="436" y="531"/>
                    <a:pt x="253" y="431"/>
                    <a:pt x="252" y="361"/>
                  </a:cubicBezTo>
                  <a:cubicBezTo>
                    <a:pt x="251" y="291"/>
                    <a:pt x="411" y="228"/>
                    <a:pt x="407" y="174"/>
                  </a:cubicBezTo>
                  <a:cubicBezTo>
                    <a:pt x="403" y="120"/>
                    <a:pt x="317" y="0"/>
                    <a:pt x="226" y="38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" name="Freeform 8"/>
            <p:cNvSpPr>
              <a:spLocks/>
            </p:cNvSpPr>
            <p:nvPr/>
          </p:nvSpPr>
          <p:spPr bwMode="auto">
            <a:xfrm>
              <a:off x="4302806" y="2035434"/>
              <a:ext cx="977900" cy="633412"/>
            </a:xfrm>
            <a:custGeom>
              <a:avLst/>
              <a:gdLst>
                <a:gd name="T0" fmla="*/ 41 w 616"/>
                <a:gd name="T1" fmla="*/ 71 h 399"/>
                <a:gd name="T2" fmla="*/ 40 w 616"/>
                <a:gd name="T3" fmla="*/ 310 h 399"/>
                <a:gd name="T4" fmla="*/ 106 w 616"/>
                <a:gd name="T5" fmla="*/ 394 h 399"/>
                <a:gd name="T6" fmla="*/ 214 w 616"/>
                <a:gd name="T7" fmla="*/ 280 h 399"/>
                <a:gd name="T8" fmla="*/ 604 w 616"/>
                <a:gd name="T9" fmla="*/ 214 h 399"/>
                <a:gd name="T10" fmla="*/ 284 w 616"/>
                <a:gd name="T11" fmla="*/ 24 h 399"/>
                <a:gd name="T12" fmla="*/ 41 w 616"/>
                <a:gd name="T13" fmla="*/ 7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" h="399">
                  <a:moveTo>
                    <a:pt x="41" y="71"/>
                  </a:moveTo>
                  <a:cubicBezTo>
                    <a:pt x="0" y="119"/>
                    <a:pt x="29" y="256"/>
                    <a:pt x="40" y="310"/>
                  </a:cubicBezTo>
                  <a:cubicBezTo>
                    <a:pt x="51" y="364"/>
                    <a:pt x="77" y="399"/>
                    <a:pt x="106" y="394"/>
                  </a:cubicBezTo>
                  <a:cubicBezTo>
                    <a:pt x="135" y="389"/>
                    <a:pt x="131" y="310"/>
                    <a:pt x="214" y="280"/>
                  </a:cubicBezTo>
                  <a:cubicBezTo>
                    <a:pt x="297" y="250"/>
                    <a:pt x="592" y="257"/>
                    <a:pt x="604" y="214"/>
                  </a:cubicBezTo>
                  <a:cubicBezTo>
                    <a:pt x="616" y="171"/>
                    <a:pt x="378" y="48"/>
                    <a:pt x="284" y="24"/>
                  </a:cubicBezTo>
                  <a:cubicBezTo>
                    <a:pt x="190" y="0"/>
                    <a:pt x="82" y="23"/>
                    <a:pt x="41" y="7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1780268" y="2381509"/>
              <a:ext cx="1241425" cy="696912"/>
            </a:xfrm>
            <a:custGeom>
              <a:avLst/>
              <a:gdLst>
                <a:gd name="T0" fmla="*/ 94 w 782"/>
                <a:gd name="T1" fmla="*/ 69 h 439"/>
                <a:gd name="T2" fmla="*/ 142 w 782"/>
                <a:gd name="T3" fmla="*/ 177 h 439"/>
                <a:gd name="T4" fmla="*/ 96 w 782"/>
                <a:gd name="T5" fmla="*/ 398 h 439"/>
                <a:gd name="T6" fmla="*/ 718 w 782"/>
                <a:gd name="T7" fmla="*/ 417 h 439"/>
                <a:gd name="T8" fmla="*/ 478 w 782"/>
                <a:gd name="T9" fmla="*/ 267 h 439"/>
                <a:gd name="T10" fmla="*/ 346 w 782"/>
                <a:gd name="T11" fmla="*/ 33 h 439"/>
                <a:gd name="T12" fmla="*/ 94 w 782"/>
                <a:gd name="T13" fmla="*/ 6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2" h="439">
                  <a:moveTo>
                    <a:pt x="94" y="69"/>
                  </a:moveTo>
                  <a:cubicBezTo>
                    <a:pt x="60" y="93"/>
                    <a:pt x="142" y="122"/>
                    <a:pt x="142" y="177"/>
                  </a:cubicBezTo>
                  <a:cubicBezTo>
                    <a:pt x="142" y="232"/>
                    <a:pt x="0" y="358"/>
                    <a:pt x="96" y="398"/>
                  </a:cubicBezTo>
                  <a:cubicBezTo>
                    <a:pt x="192" y="438"/>
                    <a:pt x="654" y="439"/>
                    <a:pt x="718" y="417"/>
                  </a:cubicBezTo>
                  <a:cubicBezTo>
                    <a:pt x="782" y="395"/>
                    <a:pt x="540" y="331"/>
                    <a:pt x="478" y="267"/>
                  </a:cubicBezTo>
                  <a:cubicBezTo>
                    <a:pt x="416" y="203"/>
                    <a:pt x="410" y="66"/>
                    <a:pt x="346" y="33"/>
                  </a:cubicBezTo>
                  <a:cubicBezTo>
                    <a:pt x="282" y="0"/>
                    <a:pt x="128" y="45"/>
                    <a:pt x="94" y="69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731181" y="913071"/>
              <a:ext cx="1598612" cy="595313"/>
            </a:xfrm>
            <a:custGeom>
              <a:avLst/>
              <a:gdLst>
                <a:gd name="T0" fmla="*/ 347 w 1007"/>
                <a:gd name="T1" fmla="*/ 0 h 375"/>
                <a:gd name="T2" fmla="*/ 29 w 1007"/>
                <a:gd name="T3" fmla="*/ 166 h 375"/>
                <a:gd name="T4" fmla="*/ 521 w 1007"/>
                <a:gd name="T5" fmla="*/ 214 h 375"/>
                <a:gd name="T6" fmla="*/ 971 w 1007"/>
                <a:gd name="T7" fmla="*/ 348 h 375"/>
                <a:gd name="T8" fmla="*/ 737 w 1007"/>
                <a:gd name="T9" fmla="*/ 52 h 375"/>
                <a:gd name="T10" fmla="*/ 569 w 1007"/>
                <a:gd name="T11" fmla="*/ 82 h 375"/>
                <a:gd name="T12" fmla="*/ 347 w 1007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7" h="375">
                  <a:moveTo>
                    <a:pt x="347" y="0"/>
                  </a:moveTo>
                  <a:cubicBezTo>
                    <a:pt x="252" y="34"/>
                    <a:pt x="0" y="130"/>
                    <a:pt x="29" y="166"/>
                  </a:cubicBezTo>
                  <a:cubicBezTo>
                    <a:pt x="58" y="202"/>
                    <a:pt x="364" y="184"/>
                    <a:pt x="521" y="214"/>
                  </a:cubicBezTo>
                  <a:cubicBezTo>
                    <a:pt x="678" y="244"/>
                    <a:pt x="935" y="375"/>
                    <a:pt x="971" y="348"/>
                  </a:cubicBezTo>
                  <a:cubicBezTo>
                    <a:pt x="1007" y="321"/>
                    <a:pt x="804" y="96"/>
                    <a:pt x="737" y="52"/>
                  </a:cubicBezTo>
                  <a:cubicBezTo>
                    <a:pt x="670" y="8"/>
                    <a:pt x="634" y="91"/>
                    <a:pt x="569" y="82"/>
                  </a:cubicBezTo>
                  <a:cubicBezTo>
                    <a:pt x="504" y="73"/>
                    <a:pt x="393" y="17"/>
                    <a:pt x="347" y="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 rot="2779933">
              <a:off x="973025" y="1452027"/>
              <a:ext cx="431800" cy="287337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rot="18865384">
              <a:off x="2125550" y="2675990"/>
              <a:ext cx="431800" cy="287337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 rot="9466797">
              <a:off x="3061381" y="1163896"/>
              <a:ext cx="431800" cy="287338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 rot="1443379">
              <a:off x="4572681" y="2243396"/>
              <a:ext cx="431800" cy="287338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624568" y="1079759"/>
              <a:ext cx="4740275" cy="1811337"/>
            </a:xfrm>
            <a:custGeom>
              <a:avLst/>
              <a:gdLst>
                <a:gd name="T0" fmla="*/ 2986 w 2986"/>
                <a:gd name="T1" fmla="*/ 98 h 1141"/>
                <a:gd name="T2" fmla="*/ 2034 w 2986"/>
                <a:gd name="T3" fmla="*/ 98 h 1141"/>
                <a:gd name="T4" fmla="*/ 1852 w 2986"/>
                <a:gd name="T5" fmla="*/ 144 h 1141"/>
                <a:gd name="T6" fmla="*/ 1036 w 2986"/>
                <a:gd name="T7" fmla="*/ 960 h 1141"/>
                <a:gd name="T8" fmla="*/ 809 w 2986"/>
                <a:gd name="T9" fmla="*/ 1005 h 1141"/>
                <a:gd name="T10" fmla="*/ 265 w 2986"/>
                <a:gd name="T11" fmla="*/ 461 h 1141"/>
                <a:gd name="T12" fmla="*/ 355 w 2986"/>
                <a:gd name="T13" fmla="*/ 416 h 1141"/>
                <a:gd name="T14" fmla="*/ 2397 w 2986"/>
                <a:gd name="T15" fmla="*/ 688 h 1141"/>
                <a:gd name="T16" fmla="*/ 2397 w 2986"/>
                <a:gd name="T17" fmla="*/ 824 h 1141"/>
                <a:gd name="T18" fmla="*/ 1489 w 2986"/>
                <a:gd name="T19" fmla="*/ 1141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6" h="1141">
                  <a:moveTo>
                    <a:pt x="2986" y="98"/>
                  </a:moveTo>
                  <a:cubicBezTo>
                    <a:pt x="2604" y="94"/>
                    <a:pt x="2223" y="90"/>
                    <a:pt x="2034" y="98"/>
                  </a:cubicBezTo>
                  <a:cubicBezTo>
                    <a:pt x="1845" y="106"/>
                    <a:pt x="2018" y="0"/>
                    <a:pt x="1852" y="144"/>
                  </a:cubicBezTo>
                  <a:cubicBezTo>
                    <a:pt x="1686" y="288"/>
                    <a:pt x="1210" y="817"/>
                    <a:pt x="1036" y="960"/>
                  </a:cubicBezTo>
                  <a:cubicBezTo>
                    <a:pt x="862" y="1103"/>
                    <a:pt x="937" y="1088"/>
                    <a:pt x="809" y="1005"/>
                  </a:cubicBezTo>
                  <a:cubicBezTo>
                    <a:pt x="681" y="922"/>
                    <a:pt x="341" y="559"/>
                    <a:pt x="265" y="461"/>
                  </a:cubicBezTo>
                  <a:cubicBezTo>
                    <a:pt x="189" y="363"/>
                    <a:pt x="0" y="378"/>
                    <a:pt x="355" y="416"/>
                  </a:cubicBezTo>
                  <a:cubicBezTo>
                    <a:pt x="710" y="454"/>
                    <a:pt x="2057" y="620"/>
                    <a:pt x="2397" y="688"/>
                  </a:cubicBezTo>
                  <a:cubicBezTo>
                    <a:pt x="2737" y="756"/>
                    <a:pt x="2548" y="749"/>
                    <a:pt x="2397" y="824"/>
                  </a:cubicBezTo>
                  <a:cubicBezTo>
                    <a:pt x="2246" y="899"/>
                    <a:pt x="1867" y="1020"/>
                    <a:pt x="1489" y="114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graphicFrame>
          <p:nvGraphicFramePr>
            <p:cNvPr id="12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3610418"/>
                </p:ext>
              </p:extLst>
            </p:nvPr>
          </p:nvGraphicFramePr>
          <p:xfrm>
            <a:off x="1332593" y="1308359"/>
            <a:ext cx="720725" cy="274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9" name="数式" r:id="rId4" imgW="533160" imgH="203040" progId="Equation.3">
                    <p:embed/>
                  </p:oleObj>
                </mc:Choice>
                <mc:Fallback>
                  <p:oleObj name="数式" r:id="rId4" imgW="533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593" y="1308359"/>
                          <a:ext cx="720725" cy="274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48" y="3670077"/>
            <a:ext cx="2140875" cy="56376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67817" y="4627995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Non-relativistic</a:t>
            </a:r>
            <a:r>
              <a:rPr kumimoji="1" lang="ja-JP" altLang="en-US" dirty="0"/>
              <a:t>＋</a:t>
            </a:r>
            <a:r>
              <a:rPr kumimoji="1" lang="en-US" altLang="ja-JP" dirty="0"/>
              <a:t>isotropic scattering</a:t>
            </a:r>
            <a:endParaRPr kumimoji="1" lang="ja-JP" altLang="en-US" dirty="0"/>
          </a:p>
        </p:txBody>
      </p:sp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458228"/>
              </p:ext>
            </p:extLst>
          </p:nvPr>
        </p:nvGraphicFramePr>
        <p:xfrm>
          <a:off x="4954774" y="4515211"/>
          <a:ext cx="16557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" name="数式" r:id="rId7" imgW="952200" imgH="393480" progId="Equation.3">
                  <p:embed/>
                </p:oleObj>
              </mc:Choice>
              <mc:Fallback>
                <p:oleObj name="数式" r:id="rId7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774" y="4515211"/>
                        <a:ext cx="1655762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958" y="5358341"/>
            <a:ext cx="1409113" cy="74842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70676" y="5532032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diffusion coefficient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511660" y="6272138"/>
                <a:ext cx="6541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 general, the collision timescale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depends on energy.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60" y="6272138"/>
                <a:ext cx="6541919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83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2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Classification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89940" y="1586456"/>
            <a:ext cx="27270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AGN</a:t>
            </a:r>
          </a:p>
          <a:p>
            <a:pPr algn="ctr"/>
            <a:r>
              <a:rPr lang="en-US" altLang="ja-JP" dirty="0"/>
              <a:t>(a few % of all galaxies)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33404" y="2539499"/>
            <a:ext cx="14542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Radio-quiet</a:t>
            </a:r>
          </a:p>
          <a:p>
            <a:pPr algn="ctr"/>
            <a:r>
              <a:rPr lang="en-US" altLang="ja-JP" dirty="0"/>
              <a:t>(85-95%)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8594" y="2544772"/>
            <a:ext cx="13468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Radio-loud</a:t>
            </a:r>
          </a:p>
          <a:p>
            <a:pPr algn="ctr"/>
            <a:r>
              <a:rPr lang="en-US" altLang="ja-JP" dirty="0"/>
              <a:t>(5-15%)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6184" y="3668641"/>
            <a:ext cx="10198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/>
              <a:t>Seyfert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08392" y="3668641"/>
            <a:ext cx="10422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Quasars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6184" y="4820769"/>
            <a:ext cx="8515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Type I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41136" y="4820769"/>
            <a:ext cx="9124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Type II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2746" y="3668641"/>
            <a:ext cx="15295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Radio Galaxy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55046" y="3668807"/>
            <a:ext cx="8563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Blazar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13847" y="4826946"/>
            <a:ext cx="607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FR1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408766" y="4830837"/>
            <a:ext cx="607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FR2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74906" y="4833156"/>
            <a:ext cx="250421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Flat Spectrum Radio Quasar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01955" y="4833156"/>
            <a:ext cx="8899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BL Lac</a:t>
            </a:r>
            <a:endParaRPr kumimoji="1" lang="ja-JP" altLang="en-US" dirty="0"/>
          </a:p>
        </p:txBody>
      </p:sp>
      <p:cxnSp>
        <p:nvCxnSpPr>
          <p:cNvPr id="17" name="直線コネクタ 16"/>
          <p:cNvCxnSpPr>
            <a:stCxn id="3" idx="2"/>
            <a:endCxn id="4" idx="0"/>
          </p:cNvCxnSpPr>
          <p:nvPr/>
        </p:nvCxnSpPr>
        <p:spPr bwMode="auto">
          <a:xfrm flipH="1">
            <a:off x="1760526" y="2232787"/>
            <a:ext cx="2092929" cy="3067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コネクタ 18"/>
          <p:cNvCxnSpPr>
            <a:stCxn id="3" idx="2"/>
            <a:endCxn id="5" idx="0"/>
          </p:cNvCxnSpPr>
          <p:nvPr/>
        </p:nvCxnSpPr>
        <p:spPr bwMode="auto">
          <a:xfrm>
            <a:off x="3853455" y="2232787"/>
            <a:ext cx="1898561" cy="3119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>
            <a:stCxn id="4" idx="2"/>
            <a:endCxn id="6" idx="0"/>
          </p:cNvCxnSpPr>
          <p:nvPr/>
        </p:nvCxnSpPr>
        <p:spPr bwMode="auto">
          <a:xfrm flipH="1">
            <a:off x="746100" y="3185830"/>
            <a:ext cx="1014426" cy="4828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>
            <a:stCxn id="4" idx="2"/>
            <a:endCxn id="7" idx="0"/>
          </p:cNvCxnSpPr>
          <p:nvPr/>
        </p:nvCxnSpPr>
        <p:spPr bwMode="auto">
          <a:xfrm>
            <a:off x="1760526" y="3185830"/>
            <a:ext cx="869003" cy="4828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コネクタ 24"/>
          <p:cNvCxnSpPr>
            <a:stCxn id="6" idx="2"/>
            <a:endCxn id="8" idx="0"/>
          </p:cNvCxnSpPr>
          <p:nvPr/>
        </p:nvCxnSpPr>
        <p:spPr bwMode="auto">
          <a:xfrm flipH="1">
            <a:off x="661942" y="4037973"/>
            <a:ext cx="84158" cy="782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>
            <a:stCxn id="6" idx="2"/>
            <a:endCxn id="9" idx="0"/>
          </p:cNvCxnSpPr>
          <p:nvPr/>
        </p:nvCxnSpPr>
        <p:spPr bwMode="auto">
          <a:xfrm>
            <a:off x="746100" y="4037973"/>
            <a:ext cx="1951251" cy="782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直線コネクタ 28"/>
          <p:cNvCxnSpPr>
            <a:stCxn id="7" idx="2"/>
            <a:endCxn id="8" idx="0"/>
          </p:cNvCxnSpPr>
          <p:nvPr/>
        </p:nvCxnSpPr>
        <p:spPr bwMode="auto">
          <a:xfrm flipH="1">
            <a:off x="661942" y="4037973"/>
            <a:ext cx="1967587" cy="782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>
            <a:stCxn id="7" idx="2"/>
            <a:endCxn id="9" idx="0"/>
          </p:cNvCxnSpPr>
          <p:nvPr/>
        </p:nvCxnSpPr>
        <p:spPr bwMode="auto">
          <a:xfrm>
            <a:off x="2629529" y="4037973"/>
            <a:ext cx="67822" cy="782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コネクタ 32"/>
          <p:cNvCxnSpPr>
            <a:stCxn id="5" idx="2"/>
            <a:endCxn id="11" idx="0"/>
          </p:cNvCxnSpPr>
          <p:nvPr/>
        </p:nvCxnSpPr>
        <p:spPr bwMode="auto">
          <a:xfrm flipH="1">
            <a:off x="4983209" y="3191103"/>
            <a:ext cx="768807" cy="4777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コネクタ 34"/>
          <p:cNvCxnSpPr>
            <a:stCxn id="5" idx="2"/>
            <a:endCxn id="10" idx="0"/>
          </p:cNvCxnSpPr>
          <p:nvPr/>
        </p:nvCxnSpPr>
        <p:spPr bwMode="auto">
          <a:xfrm>
            <a:off x="5752016" y="3191103"/>
            <a:ext cx="2235523" cy="4775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線コネクタ 36"/>
          <p:cNvCxnSpPr>
            <a:stCxn id="11" idx="2"/>
            <a:endCxn id="14" idx="0"/>
          </p:cNvCxnSpPr>
          <p:nvPr/>
        </p:nvCxnSpPr>
        <p:spPr bwMode="auto">
          <a:xfrm flipH="1">
            <a:off x="4727012" y="4038139"/>
            <a:ext cx="256197" cy="795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線コネクタ 38"/>
          <p:cNvCxnSpPr>
            <a:stCxn id="11" idx="2"/>
            <a:endCxn id="15" idx="0"/>
          </p:cNvCxnSpPr>
          <p:nvPr/>
        </p:nvCxnSpPr>
        <p:spPr bwMode="auto">
          <a:xfrm>
            <a:off x="4983209" y="4038139"/>
            <a:ext cx="1663740" cy="795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線コネクタ 40"/>
          <p:cNvCxnSpPr>
            <a:stCxn id="10" idx="2"/>
            <a:endCxn id="12" idx="0"/>
          </p:cNvCxnSpPr>
          <p:nvPr/>
        </p:nvCxnSpPr>
        <p:spPr bwMode="auto">
          <a:xfrm flipH="1">
            <a:off x="7517777" y="4037973"/>
            <a:ext cx="469762" cy="7889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線コネクタ 42"/>
          <p:cNvCxnSpPr>
            <a:stCxn id="10" idx="2"/>
            <a:endCxn id="13" idx="0"/>
          </p:cNvCxnSpPr>
          <p:nvPr/>
        </p:nvCxnSpPr>
        <p:spPr bwMode="auto">
          <a:xfrm>
            <a:off x="7987539" y="4037973"/>
            <a:ext cx="725157" cy="792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線コネクタ 44"/>
          <p:cNvCxnSpPr>
            <a:stCxn id="7" idx="2"/>
            <a:endCxn id="14" idx="0"/>
          </p:cNvCxnSpPr>
          <p:nvPr/>
        </p:nvCxnSpPr>
        <p:spPr bwMode="auto">
          <a:xfrm>
            <a:off x="2629529" y="4037973"/>
            <a:ext cx="2097483" cy="795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テキスト ボックス 45"/>
          <p:cNvSpPr txBox="1"/>
          <p:nvPr/>
        </p:nvSpPr>
        <p:spPr>
          <a:xfrm>
            <a:off x="2953548" y="4287531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5-10% radio-loud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815791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tochastic acceleration by turbulence</a:t>
            </a:r>
            <a:endParaRPr kumimoji="1" lang="ja-JP" altLang="en-US" dirty="0"/>
          </a:p>
        </p:txBody>
      </p:sp>
      <p:pic>
        <p:nvPicPr>
          <p:cNvPr id="9218" name="Picture 2" descr="「3次元 球殻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980728"/>
            <a:ext cx="4152976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5686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3846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6327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691" r="-8943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529" r="-20588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 bwMode="auto">
          <a:xfrm>
            <a:off x="1619672" y="4287579"/>
            <a:ext cx="144016" cy="329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887220" y="4634128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Energy=const.</a:t>
            </a:r>
            <a:endParaRPr kumimoji="1" lang="ja-JP" altLang="en-US" dirty="0"/>
          </a:p>
        </p:txBody>
      </p:sp>
      <p:sp>
        <p:nvSpPr>
          <p:cNvPr id="11" name="フリーフォーム 10"/>
          <p:cNvSpPr/>
          <p:nvPr/>
        </p:nvSpPr>
        <p:spPr bwMode="auto">
          <a:xfrm>
            <a:off x="2014655" y="3694771"/>
            <a:ext cx="1541294" cy="936702"/>
          </a:xfrm>
          <a:custGeom>
            <a:avLst/>
            <a:gdLst>
              <a:gd name="connsiteX0" fmla="*/ 550126 w 1540747"/>
              <a:gd name="connsiteY0" fmla="*/ 431180 h 936702"/>
              <a:gd name="connsiteX1" fmla="*/ 512956 w 1540747"/>
              <a:gd name="connsiteY1" fmla="*/ 401444 h 936702"/>
              <a:gd name="connsiteX2" fmla="*/ 498087 w 1540747"/>
              <a:gd name="connsiteY2" fmla="*/ 386575 h 936702"/>
              <a:gd name="connsiteX3" fmla="*/ 490653 w 1540747"/>
              <a:gd name="connsiteY3" fmla="*/ 356839 h 936702"/>
              <a:gd name="connsiteX4" fmla="*/ 468351 w 1540747"/>
              <a:gd name="connsiteY4" fmla="*/ 297366 h 936702"/>
              <a:gd name="connsiteX5" fmla="*/ 475785 w 1540747"/>
              <a:gd name="connsiteY5" fmla="*/ 215590 h 936702"/>
              <a:gd name="connsiteX6" fmla="*/ 535258 w 1540747"/>
              <a:gd name="connsiteY6" fmla="*/ 223024 h 936702"/>
              <a:gd name="connsiteX7" fmla="*/ 602166 w 1540747"/>
              <a:gd name="connsiteY7" fmla="*/ 237892 h 936702"/>
              <a:gd name="connsiteX8" fmla="*/ 654205 w 1540747"/>
              <a:gd name="connsiteY8" fmla="*/ 267629 h 936702"/>
              <a:gd name="connsiteX9" fmla="*/ 669073 w 1540747"/>
              <a:gd name="connsiteY9" fmla="*/ 289931 h 936702"/>
              <a:gd name="connsiteX10" fmla="*/ 698809 w 1540747"/>
              <a:gd name="connsiteY10" fmla="*/ 356839 h 936702"/>
              <a:gd name="connsiteX11" fmla="*/ 721112 w 1540747"/>
              <a:gd name="connsiteY11" fmla="*/ 408878 h 936702"/>
              <a:gd name="connsiteX12" fmla="*/ 721112 w 1540747"/>
              <a:gd name="connsiteY12" fmla="*/ 468351 h 936702"/>
              <a:gd name="connsiteX13" fmla="*/ 728546 w 1540747"/>
              <a:gd name="connsiteY13" fmla="*/ 557561 h 936702"/>
              <a:gd name="connsiteX14" fmla="*/ 743414 w 1540747"/>
              <a:gd name="connsiteY14" fmla="*/ 594731 h 936702"/>
              <a:gd name="connsiteX15" fmla="*/ 750848 w 1540747"/>
              <a:gd name="connsiteY15" fmla="*/ 624468 h 936702"/>
              <a:gd name="connsiteX16" fmla="*/ 817756 w 1540747"/>
              <a:gd name="connsiteY16" fmla="*/ 676507 h 936702"/>
              <a:gd name="connsiteX17" fmla="*/ 959005 w 1540747"/>
              <a:gd name="connsiteY17" fmla="*/ 669073 h 936702"/>
              <a:gd name="connsiteX18" fmla="*/ 966439 w 1540747"/>
              <a:gd name="connsiteY18" fmla="*/ 646770 h 936702"/>
              <a:gd name="connsiteX19" fmla="*/ 1018478 w 1540747"/>
              <a:gd name="connsiteY19" fmla="*/ 594731 h 936702"/>
              <a:gd name="connsiteX20" fmla="*/ 1033346 w 1540747"/>
              <a:gd name="connsiteY20" fmla="*/ 446049 h 936702"/>
              <a:gd name="connsiteX21" fmla="*/ 1048214 w 1540747"/>
              <a:gd name="connsiteY21" fmla="*/ 408878 h 936702"/>
              <a:gd name="connsiteX22" fmla="*/ 1033346 w 1540747"/>
              <a:gd name="connsiteY22" fmla="*/ 379141 h 936702"/>
              <a:gd name="connsiteX23" fmla="*/ 951570 w 1540747"/>
              <a:gd name="connsiteY23" fmla="*/ 341970 h 936702"/>
              <a:gd name="connsiteX24" fmla="*/ 921834 w 1540747"/>
              <a:gd name="connsiteY24" fmla="*/ 297366 h 936702"/>
              <a:gd name="connsiteX25" fmla="*/ 869795 w 1540747"/>
              <a:gd name="connsiteY25" fmla="*/ 275063 h 936702"/>
              <a:gd name="connsiteX26" fmla="*/ 810322 w 1540747"/>
              <a:gd name="connsiteY26" fmla="*/ 223024 h 936702"/>
              <a:gd name="connsiteX27" fmla="*/ 780585 w 1540747"/>
              <a:gd name="connsiteY27" fmla="*/ 185853 h 936702"/>
              <a:gd name="connsiteX28" fmla="*/ 765717 w 1540747"/>
              <a:gd name="connsiteY28" fmla="*/ 163551 h 936702"/>
              <a:gd name="connsiteX29" fmla="*/ 810322 w 1540747"/>
              <a:gd name="connsiteY29" fmla="*/ 7434 h 936702"/>
              <a:gd name="connsiteX30" fmla="*/ 869795 w 1540747"/>
              <a:gd name="connsiteY30" fmla="*/ 14868 h 936702"/>
              <a:gd name="connsiteX31" fmla="*/ 921834 w 1540747"/>
              <a:gd name="connsiteY31" fmla="*/ 66907 h 936702"/>
              <a:gd name="connsiteX32" fmla="*/ 1011044 w 1540747"/>
              <a:gd name="connsiteY32" fmla="*/ 111512 h 936702"/>
              <a:gd name="connsiteX33" fmla="*/ 1070517 w 1540747"/>
              <a:gd name="connsiteY33" fmla="*/ 156117 h 936702"/>
              <a:gd name="connsiteX34" fmla="*/ 1085385 w 1540747"/>
              <a:gd name="connsiteY34" fmla="*/ 185853 h 936702"/>
              <a:gd name="connsiteX35" fmla="*/ 1129990 w 1540747"/>
              <a:gd name="connsiteY35" fmla="*/ 208156 h 936702"/>
              <a:gd name="connsiteX36" fmla="*/ 1137424 w 1540747"/>
              <a:gd name="connsiteY36" fmla="*/ 230458 h 936702"/>
              <a:gd name="connsiteX37" fmla="*/ 1152292 w 1540747"/>
              <a:gd name="connsiteY37" fmla="*/ 245327 h 936702"/>
              <a:gd name="connsiteX38" fmla="*/ 1174595 w 1540747"/>
              <a:gd name="connsiteY38" fmla="*/ 312234 h 936702"/>
              <a:gd name="connsiteX39" fmla="*/ 1182029 w 1540747"/>
              <a:gd name="connsiteY39" fmla="*/ 341970 h 936702"/>
              <a:gd name="connsiteX40" fmla="*/ 1196897 w 1540747"/>
              <a:gd name="connsiteY40" fmla="*/ 356839 h 936702"/>
              <a:gd name="connsiteX41" fmla="*/ 1211766 w 1540747"/>
              <a:gd name="connsiteY41" fmla="*/ 379141 h 936702"/>
              <a:gd name="connsiteX42" fmla="*/ 1278673 w 1540747"/>
              <a:gd name="connsiteY42" fmla="*/ 416312 h 936702"/>
              <a:gd name="connsiteX43" fmla="*/ 1300975 w 1540747"/>
              <a:gd name="connsiteY43" fmla="*/ 431180 h 936702"/>
              <a:gd name="connsiteX44" fmla="*/ 1345580 w 1540747"/>
              <a:gd name="connsiteY44" fmla="*/ 446049 h 936702"/>
              <a:gd name="connsiteX45" fmla="*/ 1390185 w 1540747"/>
              <a:gd name="connsiteY45" fmla="*/ 475785 h 936702"/>
              <a:gd name="connsiteX46" fmla="*/ 1486829 w 1540747"/>
              <a:gd name="connsiteY46" fmla="*/ 490653 h 936702"/>
              <a:gd name="connsiteX47" fmla="*/ 1538868 w 1540747"/>
              <a:gd name="connsiteY47" fmla="*/ 483219 h 936702"/>
              <a:gd name="connsiteX48" fmla="*/ 1531434 w 1540747"/>
              <a:gd name="connsiteY48" fmla="*/ 460917 h 936702"/>
              <a:gd name="connsiteX49" fmla="*/ 1516566 w 1540747"/>
              <a:gd name="connsiteY49" fmla="*/ 371707 h 936702"/>
              <a:gd name="connsiteX50" fmla="*/ 1538868 w 1540747"/>
              <a:gd name="connsiteY50" fmla="*/ 334536 h 936702"/>
              <a:gd name="connsiteX51" fmla="*/ 1531434 w 1540747"/>
              <a:gd name="connsiteY51" fmla="*/ 289931 h 936702"/>
              <a:gd name="connsiteX52" fmla="*/ 1509131 w 1540747"/>
              <a:gd name="connsiteY52" fmla="*/ 237892 h 936702"/>
              <a:gd name="connsiteX53" fmla="*/ 1479395 w 1540747"/>
              <a:gd name="connsiteY53" fmla="*/ 223024 h 936702"/>
              <a:gd name="connsiteX54" fmla="*/ 1427356 w 1540747"/>
              <a:gd name="connsiteY54" fmla="*/ 208156 h 936702"/>
              <a:gd name="connsiteX55" fmla="*/ 1308409 w 1540747"/>
              <a:gd name="connsiteY55" fmla="*/ 178419 h 936702"/>
              <a:gd name="connsiteX56" fmla="*/ 1219200 w 1540747"/>
              <a:gd name="connsiteY56" fmla="*/ 170985 h 936702"/>
              <a:gd name="connsiteX57" fmla="*/ 1144858 w 1540747"/>
              <a:gd name="connsiteY57" fmla="*/ 126380 h 936702"/>
              <a:gd name="connsiteX58" fmla="*/ 1011044 w 1540747"/>
              <a:gd name="connsiteY58" fmla="*/ 89209 h 936702"/>
              <a:gd name="connsiteX59" fmla="*/ 810322 w 1540747"/>
              <a:gd name="connsiteY59" fmla="*/ 59473 h 936702"/>
              <a:gd name="connsiteX60" fmla="*/ 587297 w 1540747"/>
              <a:gd name="connsiteY60" fmla="*/ 52039 h 936702"/>
              <a:gd name="connsiteX61" fmla="*/ 512956 w 1540747"/>
              <a:gd name="connsiteY61" fmla="*/ 22302 h 936702"/>
              <a:gd name="connsiteX62" fmla="*/ 460917 w 1540747"/>
              <a:gd name="connsiteY62" fmla="*/ 0 h 936702"/>
              <a:gd name="connsiteX63" fmla="*/ 401444 w 1540747"/>
              <a:gd name="connsiteY63" fmla="*/ 66907 h 936702"/>
              <a:gd name="connsiteX64" fmla="*/ 341970 w 1540747"/>
              <a:gd name="connsiteY64" fmla="*/ 126380 h 936702"/>
              <a:gd name="connsiteX65" fmla="*/ 327102 w 1540747"/>
              <a:gd name="connsiteY65" fmla="*/ 215590 h 936702"/>
              <a:gd name="connsiteX66" fmla="*/ 319668 w 1540747"/>
              <a:gd name="connsiteY66" fmla="*/ 245327 h 936702"/>
              <a:gd name="connsiteX67" fmla="*/ 297366 w 1540747"/>
              <a:gd name="connsiteY67" fmla="*/ 260195 h 936702"/>
              <a:gd name="connsiteX68" fmla="*/ 44605 w 1540747"/>
              <a:gd name="connsiteY68" fmla="*/ 245327 h 936702"/>
              <a:gd name="connsiteX69" fmla="*/ 22302 w 1540747"/>
              <a:gd name="connsiteY69" fmla="*/ 230458 h 936702"/>
              <a:gd name="connsiteX70" fmla="*/ 0 w 1540747"/>
              <a:gd name="connsiteY70" fmla="*/ 223024 h 936702"/>
              <a:gd name="connsiteX71" fmla="*/ 7434 w 1540747"/>
              <a:gd name="connsiteY71" fmla="*/ 200722 h 936702"/>
              <a:gd name="connsiteX72" fmla="*/ 14868 w 1540747"/>
              <a:gd name="connsiteY72" fmla="*/ 141249 h 936702"/>
              <a:gd name="connsiteX73" fmla="*/ 37170 w 1540747"/>
              <a:gd name="connsiteY73" fmla="*/ 133814 h 936702"/>
              <a:gd name="connsiteX74" fmla="*/ 126380 w 1540747"/>
              <a:gd name="connsiteY74" fmla="*/ 148683 h 936702"/>
              <a:gd name="connsiteX75" fmla="*/ 148683 w 1540747"/>
              <a:gd name="connsiteY75" fmla="*/ 170985 h 936702"/>
              <a:gd name="connsiteX76" fmla="*/ 193287 w 1540747"/>
              <a:gd name="connsiteY76" fmla="*/ 185853 h 936702"/>
              <a:gd name="connsiteX77" fmla="*/ 237892 w 1540747"/>
              <a:gd name="connsiteY77" fmla="*/ 237892 h 936702"/>
              <a:gd name="connsiteX78" fmla="*/ 252761 w 1540747"/>
              <a:gd name="connsiteY78" fmla="*/ 275063 h 936702"/>
              <a:gd name="connsiteX79" fmla="*/ 267629 w 1540747"/>
              <a:gd name="connsiteY79" fmla="*/ 304800 h 936702"/>
              <a:gd name="connsiteX80" fmla="*/ 275063 w 1540747"/>
              <a:gd name="connsiteY80" fmla="*/ 341970 h 936702"/>
              <a:gd name="connsiteX81" fmla="*/ 297366 w 1540747"/>
              <a:gd name="connsiteY81" fmla="*/ 535258 h 936702"/>
              <a:gd name="connsiteX82" fmla="*/ 312234 w 1540747"/>
              <a:gd name="connsiteY82" fmla="*/ 564995 h 936702"/>
              <a:gd name="connsiteX83" fmla="*/ 341970 w 1540747"/>
              <a:gd name="connsiteY83" fmla="*/ 646770 h 936702"/>
              <a:gd name="connsiteX84" fmla="*/ 394009 w 1540747"/>
              <a:gd name="connsiteY84" fmla="*/ 683941 h 936702"/>
              <a:gd name="connsiteX85" fmla="*/ 438614 w 1540747"/>
              <a:gd name="connsiteY85" fmla="*/ 721112 h 936702"/>
              <a:gd name="connsiteX86" fmla="*/ 475785 w 1540747"/>
              <a:gd name="connsiteY86" fmla="*/ 728546 h 936702"/>
              <a:gd name="connsiteX87" fmla="*/ 527824 w 1540747"/>
              <a:gd name="connsiteY87" fmla="*/ 758283 h 936702"/>
              <a:gd name="connsiteX88" fmla="*/ 550126 w 1540747"/>
              <a:gd name="connsiteY88" fmla="*/ 765717 h 936702"/>
              <a:gd name="connsiteX89" fmla="*/ 609600 w 1540747"/>
              <a:gd name="connsiteY89" fmla="*/ 788019 h 936702"/>
              <a:gd name="connsiteX90" fmla="*/ 624468 w 1540747"/>
              <a:gd name="connsiteY90" fmla="*/ 802888 h 936702"/>
              <a:gd name="connsiteX91" fmla="*/ 728546 w 1540747"/>
              <a:gd name="connsiteY91" fmla="*/ 810322 h 936702"/>
              <a:gd name="connsiteX92" fmla="*/ 877229 w 1540747"/>
              <a:gd name="connsiteY92" fmla="*/ 825190 h 936702"/>
              <a:gd name="connsiteX93" fmla="*/ 906966 w 1540747"/>
              <a:gd name="connsiteY93" fmla="*/ 854927 h 936702"/>
              <a:gd name="connsiteX94" fmla="*/ 914400 w 1540747"/>
              <a:gd name="connsiteY94" fmla="*/ 936702 h 936702"/>
              <a:gd name="connsiteX0" fmla="*/ 550126 w 1541294"/>
              <a:gd name="connsiteY0" fmla="*/ 431180 h 936702"/>
              <a:gd name="connsiteX1" fmla="*/ 512956 w 1541294"/>
              <a:gd name="connsiteY1" fmla="*/ 401444 h 936702"/>
              <a:gd name="connsiteX2" fmla="*/ 498087 w 1541294"/>
              <a:gd name="connsiteY2" fmla="*/ 386575 h 936702"/>
              <a:gd name="connsiteX3" fmla="*/ 490653 w 1541294"/>
              <a:gd name="connsiteY3" fmla="*/ 356839 h 936702"/>
              <a:gd name="connsiteX4" fmla="*/ 468351 w 1541294"/>
              <a:gd name="connsiteY4" fmla="*/ 297366 h 936702"/>
              <a:gd name="connsiteX5" fmla="*/ 475785 w 1541294"/>
              <a:gd name="connsiteY5" fmla="*/ 215590 h 936702"/>
              <a:gd name="connsiteX6" fmla="*/ 535258 w 1541294"/>
              <a:gd name="connsiteY6" fmla="*/ 223024 h 936702"/>
              <a:gd name="connsiteX7" fmla="*/ 602166 w 1541294"/>
              <a:gd name="connsiteY7" fmla="*/ 237892 h 936702"/>
              <a:gd name="connsiteX8" fmla="*/ 654205 w 1541294"/>
              <a:gd name="connsiteY8" fmla="*/ 267629 h 936702"/>
              <a:gd name="connsiteX9" fmla="*/ 669073 w 1541294"/>
              <a:gd name="connsiteY9" fmla="*/ 289931 h 936702"/>
              <a:gd name="connsiteX10" fmla="*/ 698809 w 1541294"/>
              <a:gd name="connsiteY10" fmla="*/ 356839 h 936702"/>
              <a:gd name="connsiteX11" fmla="*/ 721112 w 1541294"/>
              <a:gd name="connsiteY11" fmla="*/ 408878 h 936702"/>
              <a:gd name="connsiteX12" fmla="*/ 721112 w 1541294"/>
              <a:gd name="connsiteY12" fmla="*/ 468351 h 936702"/>
              <a:gd name="connsiteX13" fmla="*/ 728546 w 1541294"/>
              <a:gd name="connsiteY13" fmla="*/ 557561 h 936702"/>
              <a:gd name="connsiteX14" fmla="*/ 743414 w 1541294"/>
              <a:gd name="connsiteY14" fmla="*/ 594731 h 936702"/>
              <a:gd name="connsiteX15" fmla="*/ 750848 w 1541294"/>
              <a:gd name="connsiteY15" fmla="*/ 624468 h 936702"/>
              <a:gd name="connsiteX16" fmla="*/ 817756 w 1541294"/>
              <a:gd name="connsiteY16" fmla="*/ 676507 h 936702"/>
              <a:gd name="connsiteX17" fmla="*/ 959005 w 1541294"/>
              <a:gd name="connsiteY17" fmla="*/ 669073 h 936702"/>
              <a:gd name="connsiteX18" fmla="*/ 966439 w 1541294"/>
              <a:gd name="connsiteY18" fmla="*/ 646770 h 936702"/>
              <a:gd name="connsiteX19" fmla="*/ 1018478 w 1541294"/>
              <a:gd name="connsiteY19" fmla="*/ 594731 h 936702"/>
              <a:gd name="connsiteX20" fmla="*/ 1033346 w 1541294"/>
              <a:gd name="connsiteY20" fmla="*/ 446049 h 936702"/>
              <a:gd name="connsiteX21" fmla="*/ 1048214 w 1541294"/>
              <a:gd name="connsiteY21" fmla="*/ 408878 h 936702"/>
              <a:gd name="connsiteX22" fmla="*/ 1033346 w 1541294"/>
              <a:gd name="connsiteY22" fmla="*/ 379141 h 936702"/>
              <a:gd name="connsiteX23" fmla="*/ 951570 w 1541294"/>
              <a:gd name="connsiteY23" fmla="*/ 341970 h 936702"/>
              <a:gd name="connsiteX24" fmla="*/ 921834 w 1541294"/>
              <a:gd name="connsiteY24" fmla="*/ 297366 h 936702"/>
              <a:gd name="connsiteX25" fmla="*/ 869795 w 1541294"/>
              <a:gd name="connsiteY25" fmla="*/ 275063 h 936702"/>
              <a:gd name="connsiteX26" fmla="*/ 810322 w 1541294"/>
              <a:gd name="connsiteY26" fmla="*/ 223024 h 936702"/>
              <a:gd name="connsiteX27" fmla="*/ 780585 w 1541294"/>
              <a:gd name="connsiteY27" fmla="*/ 185853 h 936702"/>
              <a:gd name="connsiteX28" fmla="*/ 765717 w 1541294"/>
              <a:gd name="connsiteY28" fmla="*/ 163551 h 936702"/>
              <a:gd name="connsiteX29" fmla="*/ 810322 w 1541294"/>
              <a:gd name="connsiteY29" fmla="*/ 7434 h 936702"/>
              <a:gd name="connsiteX30" fmla="*/ 869795 w 1541294"/>
              <a:gd name="connsiteY30" fmla="*/ 14868 h 936702"/>
              <a:gd name="connsiteX31" fmla="*/ 921834 w 1541294"/>
              <a:gd name="connsiteY31" fmla="*/ 66907 h 936702"/>
              <a:gd name="connsiteX32" fmla="*/ 1011044 w 1541294"/>
              <a:gd name="connsiteY32" fmla="*/ 111512 h 936702"/>
              <a:gd name="connsiteX33" fmla="*/ 1070517 w 1541294"/>
              <a:gd name="connsiteY33" fmla="*/ 156117 h 936702"/>
              <a:gd name="connsiteX34" fmla="*/ 1085385 w 1541294"/>
              <a:gd name="connsiteY34" fmla="*/ 185853 h 936702"/>
              <a:gd name="connsiteX35" fmla="*/ 1129990 w 1541294"/>
              <a:gd name="connsiteY35" fmla="*/ 208156 h 936702"/>
              <a:gd name="connsiteX36" fmla="*/ 1137424 w 1541294"/>
              <a:gd name="connsiteY36" fmla="*/ 230458 h 936702"/>
              <a:gd name="connsiteX37" fmla="*/ 1152292 w 1541294"/>
              <a:gd name="connsiteY37" fmla="*/ 245327 h 936702"/>
              <a:gd name="connsiteX38" fmla="*/ 1174595 w 1541294"/>
              <a:gd name="connsiteY38" fmla="*/ 312234 h 936702"/>
              <a:gd name="connsiteX39" fmla="*/ 1182029 w 1541294"/>
              <a:gd name="connsiteY39" fmla="*/ 341970 h 936702"/>
              <a:gd name="connsiteX40" fmla="*/ 1196897 w 1541294"/>
              <a:gd name="connsiteY40" fmla="*/ 356839 h 936702"/>
              <a:gd name="connsiteX41" fmla="*/ 1211766 w 1541294"/>
              <a:gd name="connsiteY41" fmla="*/ 379141 h 936702"/>
              <a:gd name="connsiteX42" fmla="*/ 1278673 w 1541294"/>
              <a:gd name="connsiteY42" fmla="*/ 416312 h 936702"/>
              <a:gd name="connsiteX43" fmla="*/ 1300975 w 1541294"/>
              <a:gd name="connsiteY43" fmla="*/ 431180 h 936702"/>
              <a:gd name="connsiteX44" fmla="*/ 1345580 w 1541294"/>
              <a:gd name="connsiteY44" fmla="*/ 446049 h 936702"/>
              <a:gd name="connsiteX45" fmla="*/ 1390185 w 1541294"/>
              <a:gd name="connsiteY45" fmla="*/ 475785 h 936702"/>
              <a:gd name="connsiteX46" fmla="*/ 1486829 w 1541294"/>
              <a:gd name="connsiteY46" fmla="*/ 490653 h 936702"/>
              <a:gd name="connsiteX47" fmla="*/ 1538868 w 1541294"/>
              <a:gd name="connsiteY47" fmla="*/ 483219 h 936702"/>
              <a:gd name="connsiteX48" fmla="*/ 1531434 w 1541294"/>
              <a:gd name="connsiteY48" fmla="*/ 460917 h 936702"/>
              <a:gd name="connsiteX49" fmla="*/ 1516566 w 1541294"/>
              <a:gd name="connsiteY49" fmla="*/ 371707 h 936702"/>
              <a:gd name="connsiteX50" fmla="*/ 1538868 w 1541294"/>
              <a:gd name="connsiteY50" fmla="*/ 334536 h 936702"/>
              <a:gd name="connsiteX51" fmla="*/ 1531434 w 1541294"/>
              <a:gd name="connsiteY51" fmla="*/ 289931 h 936702"/>
              <a:gd name="connsiteX52" fmla="*/ 1509131 w 1541294"/>
              <a:gd name="connsiteY52" fmla="*/ 237892 h 936702"/>
              <a:gd name="connsiteX53" fmla="*/ 1479395 w 1541294"/>
              <a:gd name="connsiteY53" fmla="*/ 223024 h 936702"/>
              <a:gd name="connsiteX54" fmla="*/ 1427356 w 1541294"/>
              <a:gd name="connsiteY54" fmla="*/ 208156 h 936702"/>
              <a:gd name="connsiteX55" fmla="*/ 1308409 w 1541294"/>
              <a:gd name="connsiteY55" fmla="*/ 178419 h 936702"/>
              <a:gd name="connsiteX56" fmla="*/ 1219200 w 1541294"/>
              <a:gd name="connsiteY56" fmla="*/ 170985 h 936702"/>
              <a:gd name="connsiteX57" fmla="*/ 1144858 w 1541294"/>
              <a:gd name="connsiteY57" fmla="*/ 126380 h 936702"/>
              <a:gd name="connsiteX58" fmla="*/ 1011044 w 1541294"/>
              <a:gd name="connsiteY58" fmla="*/ 89209 h 936702"/>
              <a:gd name="connsiteX59" fmla="*/ 810322 w 1541294"/>
              <a:gd name="connsiteY59" fmla="*/ 59473 h 936702"/>
              <a:gd name="connsiteX60" fmla="*/ 587297 w 1541294"/>
              <a:gd name="connsiteY60" fmla="*/ 52039 h 936702"/>
              <a:gd name="connsiteX61" fmla="*/ 512956 w 1541294"/>
              <a:gd name="connsiteY61" fmla="*/ 22302 h 936702"/>
              <a:gd name="connsiteX62" fmla="*/ 460917 w 1541294"/>
              <a:gd name="connsiteY62" fmla="*/ 0 h 936702"/>
              <a:gd name="connsiteX63" fmla="*/ 401444 w 1541294"/>
              <a:gd name="connsiteY63" fmla="*/ 66907 h 936702"/>
              <a:gd name="connsiteX64" fmla="*/ 341970 w 1541294"/>
              <a:gd name="connsiteY64" fmla="*/ 126380 h 936702"/>
              <a:gd name="connsiteX65" fmla="*/ 327102 w 1541294"/>
              <a:gd name="connsiteY65" fmla="*/ 215590 h 936702"/>
              <a:gd name="connsiteX66" fmla="*/ 319668 w 1541294"/>
              <a:gd name="connsiteY66" fmla="*/ 245327 h 936702"/>
              <a:gd name="connsiteX67" fmla="*/ 297366 w 1541294"/>
              <a:gd name="connsiteY67" fmla="*/ 260195 h 936702"/>
              <a:gd name="connsiteX68" fmla="*/ 44605 w 1541294"/>
              <a:gd name="connsiteY68" fmla="*/ 245327 h 936702"/>
              <a:gd name="connsiteX69" fmla="*/ 22302 w 1541294"/>
              <a:gd name="connsiteY69" fmla="*/ 230458 h 936702"/>
              <a:gd name="connsiteX70" fmla="*/ 0 w 1541294"/>
              <a:gd name="connsiteY70" fmla="*/ 223024 h 936702"/>
              <a:gd name="connsiteX71" fmla="*/ 7434 w 1541294"/>
              <a:gd name="connsiteY71" fmla="*/ 200722 h 936702"/>
              <a:gd name="connsiteX72" fmla="*/ 14868 w 1541294"/>
              <a:gd name="connsiteY72" fmla="*/ 141249 h 936702"/>
              <a:gd name="connsiteX73" fmla="*/ 37170 w 1541294"/>
              <a:gd name="connsiteY73" fmla="*/ 133814 h 936702"/>
              <a:gd name="connsiteX74" fmla="*/ 126380 w 1541294"/>
              <a:gd name="connsiteY74" fmla="*/ 148683 h 936702"/>
              <a:gd name="connsiteX75" fmla="*/ 148683 w 1541294"/>
              <a:gd name="connsiteY75" fmla="*/ 170985 h 936702"/>
              <a:gd name="connsiteX76" fmla="*/ 193287 w 1541294"/>
              <a:gd name="connsiteY76" fmla="*/ 185853 h 936702"/>
              <a:gd name="connsiteX77" fmla="*/ 237892 w 1541294"/>
              <a:gd name="connsiteY77" fmla="*/ 237892 h 936702"/>
              <a:gd name="connsiteX78" fmla="*/ 252761 w 1541294"/>
              <a:gd name="connsiteY78" fmla="*/ 275063 h 936702"/>
              <a:gd name="connsiteX79" fmla="*/ 267629 w 1541294"/>
              <a:gd name="connsiteY79" fmla="*/ 304800 h 936702"/>
              <a:gd name="connsiteX80" fmla="*/ 275063 w 1541294"/>
              <a:gd name="connsiteY80" fmla="*/ 341970 h 936702"/>
              <a:gd name="connsiteX81" fmla="*/ 297366 w 1541294"/>
              <a:gd name="connsiteY81" fmla="*/ 535258 h 936702"/>
              <a:gd name="connsiteX82" fmla="*/ 312234 w 1541294"/>
              <a:gd name="connsiteY82" fmla="*/ 564995 h 936702"/>
              <a:gd name="connsiteX83" fmla="*/ 341970 w 1541294"/>
              <a:gd name="connsiteY83" fmla="*/ 646770 h 936702"/>
              <a:gd name="connsiteX84" fmla="*/ 394009 w 1541294"/>
              <a:gd name="connsiteY84" fmla="*/ 683941 h 936702"/>
              <a:gd name="connsiteX85" fmla="*/ 438614 w 1541294"/>
              <a:gd name="connsiteY85" fmla="*/ 721112 h 936702"/>
              <a:gd name="connsiteX86" fmla="*/ 475785 w 1541294"/>
              <a:gd name="connsiteY86" fmla="*/ 728546 h 936702"/>
              <a:gd name="connsiteX87" fmla="*/ 527824 w 1541294"/>
              <a:gd name="connsiteY87" fmla="*/ 758283 h 936702"/>
              <a:gd name="connsiteX88" fmla="*/ 550126 w 1541294"/>
              <a:gd name="connsiteY88" fmla="*/ 765717 h 936702"/>
              <a:gd name="connsiteX89" fmla="*/ 609600 w 1541294"/>
              <a:gd name="connsiteY89" fmla="*/ 788019 h 936702"/>
              <a:gd name="connsiteX90" fmla="*/ 624468 w 1541294"/>
              <a:gd name="connsiteY90" fmla="*/ 802888 h 936702"/>
              <a:gd name="connsiteX91" fmla="*/ 728546 w 1541294"/>
              <a:gd name="connsiteY91" fmla="*/ 810322 h 936702"/>
              <a:gd name="connsiteX92" fmla="*/ 877229 w 1541294"/>
              <a:gd name="connsiteY92" fmla="*/ 825190 h 936702"/>
              <a:gd name="connsiteX93" fmla="*/ 906966 w 1541294"/>
              <a:gd name="connsiteY93" fmla="*/ 854927 h 936702"/>
              <a:gd name="connsiteX94" fmla="*/ 914400 w 1541294"/>
              <a:gd name="connsiteY94" fmla="*/ 936702 h 93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541294" h="936702">
                <a:moveTo>
                  <a:pt x="550126" y="431180"/>
                </a:moveTo>
                <a:cubicBezTo>
                  <a:pt x="537736" y="421268"/>
                  <a:pt x="525003" y="411770"/>
                  <a:pt x="512956" y="401444"/>
                </a:cubicBezTo>
                <a:cubicBezTo>
                  <a:pt x="507634" y="396882"/>
                  <a:pt x="501222" y="392844"/>
                  <a:pt x="498087" y="386575"/>
                </a:cubicBezTo>
                <a:cubicBezTo>
                  <a:pt x="493518" y="377437"/>
                  <a:pt x="494240" y="366406"/>
                  <a:pt x="490653" y="356839"/>
                </a:cubicBezTo>
                <a:cubicBezTo>
                  <a:pt x="461497" y="279089"/>
                  <a:pt x="487433" y="373693"/>
                  <a:pt x="468351" y="297366"/>
                </a:cubicBezTo>
                <a:cubicBezTo>
                  <a:pt x="470829" y="270107"/>
                  <a:pt x="457475" y="235935"/>
                  <a:pt x="475785" y="215590"/>
                </a:cubicBezTo>
                <a:cubicBezTo>
                  <a:pt x="489150" y="200740"/>
                  <a:pt x="515583" y="219552"/>
                  <a:pt x="535258" y="223024"/>
                </a:cubicBezTo>
                <a:cubicBezTo>
                  <a:pt x="557757" y="226994"/>
                  <a:pt x="579863" y="232936"/>
                  <a:pt x="602166" y="237892"/>
                </a:cubicBezTo>
                <a:cubicBezTo>
                  <a:pt x="613823" y="243721"/>
                  <a:pt x="643700" y="257124"/>
                  <a:pt x="654205" y="267629"/>
                </a:cubicBezTo>
                <a:cubicBezTo>
                  <a:pt x="660523" y="273947"/>
                  <a:pt x="664117" y="282497"/>
                  <a:pt x="669073" y="289931"/>
                </a:cubicBezTo>
                <a:cubicBezTo>
                  <a:pt x="685708" y="373108"/>
                  <a:pt x="662286" y="283795"/>
                  <a:pt x="698809" y="356839"/>
                </a:cubicBezTo>
                <a:cubicBezTo>
                  <a:pt x="746819" y="452856"/>
                  <a:pt x="666990" y="327691"/>
                  <a:pt x="721112" y="408878"/>
                </a:cubicBezTo>
                <a:cubicBezTo>
                  <a:pt x="707896" y="461742"/>
                  <a:pt x="714504" y="415486"/>
                  <a:pt x="721112" y="468351"/>
                </a:cubicBezTo>
                <a:cubicBezTo>
                  <a:pt x="724813" y="497960"/>
                  <a:pt x="723360" y="528175"/>
                  <a:pt x="728546" y="557561"/>
                </a:cubicBezTo>
                <a:cubicBezTo>
                  <a:pt x="730865" y="570702"/>
                  <a:pt x="739194" y="582071"/>
                  <a:pt x="743414" y="594731"/>
                </a:cubicBezTo>
                <a:cubicBezTo>
                  <a:pt x="746645" y="604424"/>
                  <a:pt x="744989" y="616098"/>
                  <a:pt x="750848" y="624468"/>
                </a:cubicBezTo>
                <a:cubicBezTo>
                  <a:pt x="781372" y="668074"/>
                  <a:pt x="782818" y="664862"/>
                  <a:pt x="817756" y="676507"/>
                </a:cubicBezTo>
                <a:cubicBezTo>
                  <a:pt x="864839" y="674029"/>
                  <a:pt x="912772" y="678320"/>
                  <a:pt x="959005" y="669073"/>
                </a:cubicBezTo>
                <a:cubicBezTo>
                  <a:pt x="966689" y="667536"/>
                  <a:pt x="961544" y="652889"/>
                  <a:pt x="966439" y="646770"/>
                </a:cubicBezTo>
                <a:cubicBezTo>
                  <a:pt x="981764" y="627614"/>
                  <a:pt x="1018478" y="594731"/>
                  <a:pt x="1018478" y="594731"/>
                </a:cubicBezTo>
                <a:cubicBezTo>
                  <a:pt x="1041774" y="501546"/>
                  <a:pt x="1001061" y="672045"/>
                  <a:pt x="1033346" y="446049"/>
                </a:cubicBezTo>
                <a:cubicBezTo>
                  <a:pt x="1035233" y="432838"/>
                  <a:pt x="1043258" y="421268"/>
                  <a:pt x="1048214" y="408878"/>
                </a:cubicBezTo>
                <a:cubicBezTo>
                  <a:pt x="1043258" y="398966"/>
                  <a:pt x="1042000" y="386064"/>
                  <a:pt x="1033346" y="379141"/>
                </a:cubicBezTo>
                <a:cubicBezTo>
                  <a:pt x="1009606" y="360149"/>
                  <a:pt x="979787" y="351377"/>
                  <a:pt x="951570" y="341970"/>
                </a:cubicBezTo>
                <a:cubicBezTo>
                  <a:pt x="941658" y="327102"/>
                  <a:pt x="934469" y="310001"/>
                  <a:pt x="921834" y="297366"/>
                </a:cubicBezTo>
                <a:cubicBezTo>
                  <a:pt x="912647" y="288179"/>
                  <a:pt x="883125" y="279506"/>
                  <a:pt x="869795" y="275063"/>
                </a:cubicBezTo>
                <a:cubicBezTo>
                  <a:pt x="826306" y="231574"/>
                  <a:pt x="847204" y="247612"/>
                  <a:pt x="810322" y="223024"/>
                </a:cubicBezTo>
                <a:cubicBezTo>
                  <a:pt x="764548" y="154367"/>
                  <a:pt x="822965" y="238829"/>
                  <a:pt x="780585" y="185853"/>
                </a:cubicBezTo>
                <a:cubicBezTo>
                  <a:pt x="775004" y="178876"/>
                  <a:pt x="770673" y="170985"/>
                  <a:pt x="765717" y="163551"/>
                </a:cubicBezTo>
                <a:cubicBezTo>
                  <a:pt x="768121" y="140717"/>
                  <a:pt x="741429" y="13175"/>
                  <a:pt x="810322" y="7434"/>
                </a:cubicBezTo>
                <a:cubicBezTo>
                  <a:pt x="830232" y="5775"/>
                  <a:pt x="849971" y="12390"/>
                  <a:pt x="869795" y="14868"/>
                </a:cubicBezTo>
                <a:cubicBezTo>
                  <a:pt x="887141" y="32214"/>
                  <a:pt x="898561" y="59149"/>
                  <a:pt x="921834" y="66907"/>
                </a:cubicBezTo>
                <a:cubicBezTo>
                  <a:pt x="968340" y="82409"/>
                  <a:pt x="937286" y="70535"/>
                  <a:pt x="1011044" y="111512"/>
                </a:cubicBezTo>
                <a:cubicBezTo>
                  <a:pt x="1052094" y="173087"/>
                  <a:pt x="986364" y="82483"/>
                  <a:pt x="1070517" y="156117"/>
                </a:cubicBezTo>
                <a:cubicBezTo>
                  <a:pt x="1078857" y="163415"/>
                  <a:pt x="1077045" y="178555"/>
                  <a:pt x="1085385" y="185853"/>
                </a:cubicBezTo>
                <a:cubicBezTo>
                  <a:pt x="1097895" y="196800"/>
                  <a:pt x="1115122" y="200722"/>
                  <a:pt x="1129990" y="208156"/>
                </a:cubicBezTo>
                <a:cubicBezTo>
                  <a:pt x="1132468" y="215590"/>
                  <a:pt x="1133392" y="223739"/>
                  <a:pt x="1137424" y="230458"/>
                </a:cubicBezTo>
                <a:cubicBezTo>
                  <a:pt x="1141030" y="236468"/>
                  <a:pt x="1149831" y="238764"/>
                  <a:pt x="1152292" y="245327"/>
                </a:cubicBezTo>
                <a:cubicBezTo>
                  <a:pt x="1186630" y="336896"/>
                  <a:pt x="1136288" y="254774"/>
                  <a:pt x="1174595" y="312234"/>
                </a:cubicBezTo>
                <a:cubicBezTo>
                  <a:pt x="1177073" y="322146"/>
                  <a:pt x="1177460" y="332832"/>
                  <a:pt x="1182029" y="341970"/>
                </a:cubicBezTo>
                <a:cubicBezTo>
                  <a:pt x="1185163" y="348239"/>
                  <a:pt x="1192518" y="351366"/>
                  <a:pt x="1196897" y="356839"/>
                </a:cubicBezTo>
                <a:cubicBezTo>
                  <a:pt x="1202479" y="363816"/>
                  <a:pt x="1205448" y="372823"/>
                  <a:pt x="1211766" y="379141"/>
                </a:cubicBezTo>
                <a:cubicBezTo>
                  <a:pt x="1224333" y="391708"/>
                  <a:pt x="1269924" y="411451"/>
                  <a:pt x="1278673" y="416312"/>
                </a:cubicBezTo>
                <a:cubicBezTo>
                  <a:pt x="1286483" y="420651"/>
                  <a:pt x="1292811" y="427551"/>
                  <a:pt x="1300975" y="431180"/>
                </a:cubicBezTo>
                <a:cubicBezTo>
                  <a:pt x="1315297" y="437545"/>
                  <a:pt x="1331562" y="439040"/>
                  <a:pt x="1345580" y="446049"/>
                </a:cubicBezTo>
                <a:cubicBezTo>
                  <a:pt x="1361563" y="454040"/>
                  <a:pt x="1373145" y="470404"/>
                  <a:pt x="1390185" y="475785"/>
                </a:cubicBezTo>
                <a:cubicBezTo>
                  <a:pt x="1421266" y="485600"/>
                  <a:pt x="1454614" y="485697"/>
                  <a:pt x="1486829" y="490653"/>
                </a:cubicBezTo>
                <a:cubicBezTo>
                  <a:pt x="1504175" y="488175"/>
                  <a:pt x="1524288" y="492939"/>
                  <a:pt x="1538868" y="483219"/>
                </a:cubicBezTo>
                <a:cubicBezTo>
                  <a:pt x="1545388" y="478872"/>
                  <a:pt x="1537346" y="490478"/>
                  <a:pt x="1531434" y="460917"/>
                </a:cubicBezTo>
                <a:cubicBezTo>
                  <a:pt x="1525522" y="431356"/>
                  <a:pt x="1521522" y="401444"/>
                  <a:pt x="1516566" y="371707"/>
                </a:cubicBezTo>
                <a:cubicBezTo>
                  <a:pt x="1524000" y="359317"/>
                  <a:pt x="1536283" y="348752"/>
                  <a:pt x="1538868" y="334536"/>
                </a:cubicBezTo>
                <a:cubicBezTo>
                  <a:pt x="1541564" y="319706"/>
                  <a:pt x="1534390" y="304712"/>
                  <a:pt x="1531434" y="289931"/>
                </a:cubicBezTo>
                <a:cubicBezTo>
                  <a:pt x="1527894" y="272233"/>
                  <a:pt x="1524367" y="250588"/>
                  <a:pt x="1509131" y="237892"/>
                </a:cubicBezTo>
                <a:cubicBezTo>
                  <a:pt x="1500618" y="230797"/>
                  <a:pt x="1489810" y="226811"/>
                  <a:pt x="1479395" y="223024"/>
                </a:cubicBezTo>
                <a:cubicBezTo>
                  <a:pt x="1462441" y="216859"/>
                  <a:pt x="1444636" y="213340"/>
                  <a:pt x="1427356" y="208156"/>
                </a:cubicBezTo>
                <a:cubicBezTo>
                  <a:pt x="1373407" y="191972"/>
                  <a:pt x="1413873" y="195293"/>
                  <a:pt x="1308409" y="178419"/>
                </a:cubicBezTo>
                <a:cubicBezTo>
                  <a:pt x="1278944" y="173705"/>
                  <a:pt x="1248936" y="173463"/>
                  <a:pt x="1219200" y="170985"/>
                </a:cubicBezTo>
                <a:cubicBezTo>
                  <a:pt x="1194419" y="156117"/>
                  <a:pt x="1171167" y="138338"/>
                  <a:pt x="1144858" y="126380"/>
                </a:cubicBezTo>
                <a:cubicBezTo>
                  <a:pt x="1076092" y="95123"/>
                  <a:pt x="1069859" y="100237"/>
                  <a:pt x="1011044" y="89209"/>
                </a:cubicBezTo>
                <a:cubicBezTo>
                  <a:pt x="922671" y="72639"/>
                  <a:pt x="915537" y="66189"/>
                  <a:pt x="810322" y="59473"/>
                </a:cubicBezTo>
                <a:cubicBezTo>
                  <a:pt x="736090" y="54735"/>
                  <a:pt x="661639" y="54517"/>
                  <a:pt x="587297" y="52039"/>
                </a:cubicBezTo>
                <a:cubicBezTo>
                  <a:pt x="562517" y="42127"/>
                  <a:pt x="537189" y="33486"/>
                  <a:pt x="512956" y="22302"/>
                </a:cubicBezTo>
                <a:cubicBezTo>
                  <a:pt x="452286" y="-5700"/>
                  <a:pt x="533473" y="18139"/>
                  <a:pt x="460917" y="0"/>
                </a:cubicBezTo>
                <a:cubicBezTo>
                  <a:pt x="440677" y="24288"/>
                  <a:pt x="424579" y="46343"/>
                  <a:pt x="401444" y="66907"/>
                </a:cubicBezTo>
                <a:cubicBezTo>
                  <a:pt x="345296" y="116817"/>
                  <a:pt x="369736" y="84734"/>
                  <a:pt x="341970" y="126380"/>
                </a:cubicBezTo>
                <a:cubicBezTo>
                  <a:pt x="337014" y="156117"/>
                  <a:pt x="332658" y="185959"/>
                  <a:pt x="327102" y="215590"/>
                </a:cubicBezTo>
                <a:cubicBezTo>
                  <a:pt x="325219" y="225632"/>
                  <a:pt x="325335" y="236826"/>
                  <a:pt x="319668" y="245327"/>
                </a:cubicBezTo>
                <a:cubicBezTo>
                  <a:pt x="314712" y="252761"/>
                  <a:pt x="304800" y="255239"/>
                  <a:pt x="297366" y="260195"/>
                </a:cubicBezTo>
                <a:cubicBezTo>
                  <a:pt x="213112" y="255239"/>
                  <a:pt x="128515" y="254398"/>
                  <a:pt x="44605" y="245327"/>
                </a:cubicBezTo>
                <a:cubicBezTo>
                  <a:pt x="35722" y="244367"/>
                  <a:pt x="30294" y="234454"/>
                  <a:pt x="22302" y="230458"/>
                </a:cubicBezTo>
                <a:cubicBezTo>
                  <a:pt x="15293" y="226954"/>
                  <a:pt x="7434" y="225502"/>
                  <a:pt x="0" y="223024"/>
                </a:cubicBezTo>
                <a:cubicBezTo>
                  <a:pt x="2478" y="215590"/>
                  <a:pt x="6032" y="208432"/>
                  <a:pt x="7434" y="200722"/>
                </a:cubicBezTo>
                <a:cubicBezTo>
                  <a:pt x="11008" y="181066"/>
                  <a:pt x="6754" y="159506"/>
                  <a:pt x="14868" y="141249"/>
                </a:cubicBezTo>
                <a:cubicBezTo>
                  <a:pt x="18051" y="134088"/>
                  <a:pt x="29736" y="136292"/>
                  <a:pt x="37170" y="133814"/>
                </a:cubicBezTo>
                <a:cubicBezTo>
                  <a:pt x="66907" y="138770"/>
                  <a:pt x="97780" y="139150"/>
                  <a:pt x="126380" y="148683"/>
                </a:cubicBezTo>
                <a:cubicBezTo>
                  <a:pt x="136354" y="152008"/>
                  <a:pt x="139493" y="165879"/>
                  <a:pt x="148683" y="170985"/>
                </a:cubicBezTo>
                <a:cubicBezTo>
                  <a:pt x="162383" y="178596"/>
                  <a:pt x="178419" y="180897"/>
                  <a:pt x="193287" y="185853"/>
                </a:cubicBezTo>
                <a:cubicBezTo>
                  <a:pt x="211578" y="204144"/>
                  <a:pt x="226570" y="215248"/>
                  <a:pt x="237892" y="237892"/>
                </a:cubicBezTo>
                <a:cubicBezTo>
                  <a:pt x="243860" y="249828"/>
                  <a:pt x="247341" y="262868"/>
                  <a:pt x="252761" y="275063"/>
                </a:cubicBezTo>
                <a:cubicBezTo>
                  <a:pt x="257262" y="285190"/>
                  <a:pt x="262673" y="294888"/>
                  <a:pt x="267629" y="304800"/>
                </a:cubicBezTo>
                <a:cubicBezTo>
                  <a:pt x="270107" y="317190"/>
                  <a:pt x="273446" y="329439"/>
                  <a:pt x="275063" y="341970"/>
                </a:cubicBezTo>
                <a:cubicBezTo>
                  <a:pt x="283363" y="406294"/>
                  <a:pt x="268362" y="477248"/>
                  <a:pt x="297366" y="535258"/>
                </a:cubicBezTo>
                <a:cubicBezTo>
                  <a:pt x="302322" y="545170"/>
                  <a:pt x="308730" y="554481"/>
                  <a:pt x="312234" y="564995"/>
                </a:cubicBezTo>
                <a:cubicBezTo>
                  <a:pt x="322804" y="596706"/>
                  <a:pt x="318594" y="623394"/>
                  <a:pt x="341970" y="646770"/>
                </a:cubicBezTo>
                <a:cubicBezTo>
                  <a:pt x="368756" y="673556"/>
                  <a:pt x="368679" y="662833"/>
                  <a:pt x="394009" y="683941"/>
                </a:cubicBezTo>
                <a:cubicBezTo>
                  <a:pt x="409785" y="697088"/>
                  <a:pt x="418479" y="713562"/>
                  <a:pt x="438614" y="721112"/>
                </a:cubicBezTo>
                <a:cubicBezTo>
                  <a:pt x="450445" y="725549"/>
                  <a:pt x="463395" y="726068"/>
                  <a:pt x="475785" y="728546"/>
                </a:cubicBezTo>
                <a:cubicBezTo>
                  <a:pt x="493131" y="738458"/>
                  <a:pt x="509955" y="749348"/>
                  <a:pt x="527824" y="758283"/>
                </a:cubicBezTo>
                <a:cubicBezTo>
                  <a:pt x="534833" y="761787"/>
                  <a:pt x="542789" y="762966"/>
                  <a:pt x="550126" y="765717"/>
                </a:cubicBezTo>
                <a:cubicBezTo>
                  <a:pt x="621231" y="792381"/>
                  <a:pt x="558983" y="771147"/>
                  <a:pt x="609600" y="788019"/>
                </a:cubicBezTo>
                <a:cubicBezTo>
                  <a:pt x="614556" y="792975"/>
                  <a:pt x="617579" y="801596"/>
                  <a:pt x="624468" y="802888"/>
                </a:cubicBezTo>
                <a:cubicBezTo>
                  <a:pt x="658653" y="809298"/>
                  <a:pt x="693900" y="807265"/>
                  <a:pt x="728546" y="810322"/>
                </a:cubicBezTo>
                <a:cubicBezTo>
                  <a:pt x="778161" y="814700"/>
                  <a:pt x="827668" y="820234"/>
                  <a:pt x="877229" y="825190"/>
                </a:cubicBezTo>
                <a:cubicBezTo>
                  <a:pt x="901018" y="833120"/>
                  <a:pt x="903001" y="827173"/>
                  <a:pt x="906966" y="854927"/>
                </a:cubicBezTo>
                <a:cubicBezTo>
                  <a:pt x="910837" y="882023"/>
                  <a:pt x="914400" y="936702"/>
                  <a:pt x="914400" y="93670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93709" y="5235974"/>
                <a:ext cx="4836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Outer: larger volume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Higher acceleration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09" y="5235974"/>
                <a:ext cx="483658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08" t="-13115" r="-504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𝐸𝐸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cool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551448" y="629880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Diffusion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97264" y="630022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Acceleration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0178" y="629880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Cooling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19928" y="630408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Injection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47" y="1172165"/>
            <a:ext cx="4467077" cy="38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77078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Mrk421+Hard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" y="1025041"/>
            <a:ext cx="4529242" cy="35228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81" y="1124744"/>
            <a:ext cx="4379577" cy="3323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=15, 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=0.16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3.7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=9.8×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46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6353276" y="5142823"/>
            <a:ext cx="2605200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See also Asano+ 2014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    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Kakuwa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ja-JP" sz="28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𝐸𝐸</m:t>
                        </m:r>
                      </m:sub>
                    </m:sSub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𝐾𝐸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28169" b="-450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6022452" y="914467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Asano &amp; </a:t>
            </a:r>
            <a:r>
              <a:rPr kumimoji="1" lang="en-US" altLang="ja-JP" dirty="0" err="1"/>
              <a:t>Hayashida</a:t>
            </a:r>
            <a:r>
              <a:rPr kumimoji="1" lang="en-US" altLang="ja-JP" dirty="0"/>
              <a:t> 2018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630932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Hard, and curved spectrum.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117258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End</a:t>
            </a:r>
            <a:endParaRPr kumimoji="1" lang="ja-JP" altLang="en-US" dirty="0"/>
          </a:p>
        </p:txBody>
      </p:sp>
      <p:pic>
        <p:nvPicPr>
          <p:cNvPr id="21508" name="Picture 4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112568" cy="51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21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Seyfert</a:t>
            </a:r>
            <a:r>
              <a:rPr kumimoji="1" lang="en-US" altLang="ja-JP" dirty="0"/>
              <a:t> Galaxy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567733" y="5879511"/>
                <a:ext cx="5959708" cy="38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Number density of galaxies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dirty="0"/>
                  <a:t>):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∼0.07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733" y="5879511"/>
                <a:ext cx="5959708" cy="385362"/>
              </a:xfrm>
              <a:prstGeom prst="rect">
                <a:avLst/>
              </a:prstGeom>
              <a:blipFill rotWithShape="0">
                <a:blip r:embed="rId2"/>
                <a:stretch>
                  <a:fillRect l="-818" t="-10938"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798903" y="6264873"/>
                <a:ext cx="349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Seyfert galaxies: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903" y="6264873"/>
                <a:ext cx="349736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394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ãNGC4151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6" y="1526838"/>
            <a:ext cx="4108199" cy="308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87524" y="99559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NGC 4151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379503" y="918456"/>
                <a:ext cx="465223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X-ray Luminosity: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Continuum: Power-law with photon index</a:t>
                </a:r>
              </a:p>
              <a:p>
                <a:r>
                  <a:rPr kumimoji="1" lang="en-US" altLang="ja-JP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503" y="918456"/>
                <a:ext cx="465223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047" t="-5298" r="-262" b="-8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4" name="Picture 4" descr="ãNGC4151 spectrumãã®ç»åæ¤ç´¢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9939"/>
            <a:ext cx="4140460" cy="26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292080" y="4732300"/>
                <a:ext cx="28994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Type I: Broad Lines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732300"/>
                <a:ext cx="2899448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681" t="-47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313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Seyfert</a:t>
            </a:r>
            <a:r>
              <a:rPr kumimoji="1" lang="en-US" altLang="ja-JP" dirty="0"/>
              <a:t> Type II</a:t>
            </a:r>
            <a:endParaRPr kumimoji="1" lang="ja-JP" altLang="en-US" dirty="0"/>
          </a:p>
        </p:txBody>
      </p:sp>
      <p:pic>
        <p:nvPicPr>
          <p:cNvPr id="13314" name="Picture 2" descr="ãNGC 1068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6772"/>
            <a:ext cx="4067563" cy="32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9808" y="908720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NGC 1068</a:t>
            </a:r>
            <a:endParaRPr kumimoji="1" lang="ja-JP" altLang="en-US" dirty="0"/>
          </a:p>
        </p:txBody>
      </p:sp>
      <p:pic>
        <p:nvPicPr>
          <p:cNvPr id="13318" name="Picture 6" descr="https://ned.ipac.caltech.edu/level5/March04/Risaliti/Figures/figur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484784"/>
            <a:ext cx="4227023" cy="33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622479" y="2679001"/>
                <a:ext cx="4568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79" y="2679001"/>
                <a:ext cx="456855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2000" r="-12000" b="-36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775565" y="1808808"/>
                <a:ext cx="60753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Ne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565" y="1808808"/>
                <a:ext cx="607539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9000" r="-8000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65942" y="1791624"/>
                <a:ext cx="268150" cy="232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942" y="1791624"/>
                <a:ext cx="268150" cy="232628"/>
              </a:xfrm>
              <a:prstGeom prst="rect">
                <a:avLst/>
              </a:prstGeom>
              <a:blipFill rotWithShape="0">
                <a:blip r:embed="rId6"/>
                <a:stretch>
                  <a:fillRect l="-11364" b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720928" y="2599562"/>
                <a:ext cx="42639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He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928" y="2599562"/>
                <a:ext cx="426399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7143" r="-5714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009821" y="1791624"/>
                <a:ext cx="275011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821" y="1791624"/>
                <a:ext cx="275011" cy="234616"/>
              </a:xfrm>
              <a:prstGeom prst="rect">
                <a:avLst/>
              </a:prstGeom>
              <a:blipFill rotWithShape="0">
                <a:blip r:embed="rId8"/>
                <a:stretch>
                  <a:fillRect l="-11111" r="-6667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328321" y="1706806"/>
                <a:ext cx="51456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21" y="1706806"/>
                <a:ext cx="514563" cy="215444"/>
              </a:xfrm>
              <a:prstGeom prst="rect">
                <a:avLst/>
              </a:prstGeom>
              <a:blipFill rotWithShape="0">
                <a:blip r:embed="rId9"/>
                <a:stretch>
                  <a:fillRect l="-10588" r="-9412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596336" y="2599562"/>
                <a:ext cx="39914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2599562"/>
                <a:ext cx="399147" cy="215444"/>
              </a:xfrm>
              <a:prstGeom prst="rect">
                <a:avLst/>
              </a:prstGeom>
              <a:blipFill rotWithShape="0">
                <a:blip r:embed="rId10"/>
                <a:stretch>
                  <a:fillRect l="-13636" r="-12121" b="-36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7920372" y="1621647"/>
                <a:ext cx="46166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372" y="1621647"/>
                <a:ext cx="461665" cy="215444"/>
              </a:xfrm>
              <a:prstGeom prst="rect">
                <a:avLst/>
              </a:prstGeom>
              <a:blipFill rotWithShape="0">
                <a:blip r:embed="rId11"/>
                <a:stretch>
                  <a:fillRect l="-11842" r="-10526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8184422" y="2687545"/>
                <a:ext cx="4296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II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422" y="2687545"/>
                <a:ext cx="429605" cy="215444"/>
              </a:xfrm>
              <a:prstGeom prst="rect">
                <a:avLst/>
              </a:prstGeom>
              <a:blipFill rotWithShape="0">
                <a:blip r:embed="rId12"/>
                <a:stretch>
                  <a:fillRect l="-12857" r="-12857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347923" y="4971094"/>
                <a:ext cx="24753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Type II: Narrow Lines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923" y="4971094"/>
                <a:ext cx="2475358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1970" t="-4717" r="-17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47564" y="5616249"/>
                <a:ext cx="70888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Similar luminosity to Type I</a:t>
                </a:r>
              </a:p>
              <a:p>
                <a:r>
                  <a:rPr lang="en-US" altLang="ja-JP" dirty="0"/>
                  <a:t>Soft X-ray luminosity is low, suggesting the absorption by gas.</a:t>
                </a:r>
              </a:p>
              <a:p>
                <a:r>
                  <a:rPr lang="en-US" altLang="ja-JP" dirty="0"/>
                  <a:t>Column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5616249"/>
                <a:ext cx="7088800" cy="923330"/>
              </a:xfrm>
              <a:prstGeom prst="rect">
                <a:avLst/>
              </a:prstGeom>
              <a:blipFill rotWithShape="0">
                <a:blip r:embed="rId14"/>
                <a:stretch>
                  <a:fillRect l="-688" t="-3289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095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350930"/>
            <a:ext cx="4248472" cy="30777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Quasar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9808" y="908720"/>
                <a:ext cx="37040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More luminous than </a:t>
                </a:r>
                <a:r>
                  <a:rPr lang="en-US" altLang="ja-JP" dirty="0" err="1"/>
                  <a:t>Seyfert</a:t>
                </a:r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Optical Luminosity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r>
                  <a:rPr lang="en-US" altLang="ja-JP" dirty="0"/>
                  <a:t>N</a:t>
                </a:r>
                <a:r>
                  <a:rPr kumimoji="1" lang="en-US" altLang="ja-JP" dirty="0"/>
                  <a:t>umber density: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908720"/>
                <a:ext cx="3704027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1316" t="-3289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ã3C48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301994"/>
            <a:ext cx="322872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43508" y="188082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48 (z=0.37)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9532" y="5049180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Most of QSOs are distant.</a:t>
            </a:r>
          </a:p>
          <a:p>
            <a:r>
              <a:rPr lang="en-US" altLang="ja-JP" dirty="0"/>
              <a:t>Almost point sources.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68044" y="5372345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Most of QSOs are type I.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4181349" y="304010"/>
            <a:ext cx="4558517" cy="2973631"/>
            <a:chOff x="3937919" y="908720"/>
            <a:chExt cx="5115894" cy="3386856"/>
          </a:xfrm>
        </p:grpSpPr>
        <p:pic>
          <p:nvPicPr>
            <p:cNvPr id="14340" name="Picture 4" descr="é¢é£ç»å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99" y="908720"/>
              <a:ext cx="5111114" cy="328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é¢é£ç»å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7919" y="3897052"/>
              <a:ext cx="5109606" cy="398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5616116" y="6296290"/>
            <a:ext cx="325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Composite spectrum from 101 QSOs</a:t>
            </a:r>
          </a:p>
          <a:p>
            <a:r>
              <a:rPr lang="en-US" altLang="ja-JP" sz="1400" dirty="0"/>
              <a:t>Zheng+ 1997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354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Unit</a:t>
            </a:r>
            <a:endParaRPr kumimoji="1" lang="ja-JP" altLang="en-US" dirty="0"/>
          </a:p>
        </p:txBody>
      </p:sp>
      <p:pic>
        <p:nvPicPr>
          <p:cNvPr id="24580" name="Picture 4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46388"/>
            <a:ext cx="6264696" cy="26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ãredshift luminosity distance z Mpc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08" y="3665598"/>
            <a:ext cx="4269250" cy="30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041068"/>
            <a:ext cx="3887347" cy="420248"/>
          </a:xfrm>
          <a:prstGeom prst="rect">
            <a:avLst/>
          </a:prstGeom>
        </p:spPr>
      </p:pic>
      <p:pic>
        <p:nvPicPr>
          <p:cNvPr id="24584" name="Picture 8" descr="ãgalaxy kpc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1" y="4797152"/>
            <a:ext cx="4345983" cy="17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3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Unified</a:t>
            </a:r>
            <a:r>
              <a:rPr kumimoji="1" lang="ja-JP" altLang="en-US" dirty="0"/>
              <a:t> </a:t>
            </a:r>
            <a:r>
              <a:rPr kumimoji="1" lang="en-US" altLang="ja-JP" dirty="0"/>
              <a:t>Model</a:t>
            </a:r>
            <a:endParaRPr kumimoji="1" lang="ja-JP" altLang="en-US" dirty="0"/>
          </a:p>
        </p:txBody>
      </p:sp>
      <p:pic>
        <p:nvPicPr>
          <p:cNvPr id="9218" name="Picture 2" descr="ãagn broad line regio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1188"/>
            <a:ext cx="7344816" cy="48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0" y="6354341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Zier</a:t>
            </a:r>
            <a:r>
              <a:rPr kumimoji="1" lang="en-US" altLang="ja-JP" dirty="0"/>
              <a:t> &amp; Biermann 2002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 bwMode="auto">
          <a:xfrm>
            <a:off x="2618024" y="5193196"/>
            <a:ext cx="1351333" cy="1258054"/>
          </a:xfrm>
          <a:prstGeom prst="ellipse">
            <a:avLst/>
          </a:prstGeom>
          <a:solidFill>
            <a:srgbClr val="FFC000">
              <a:alpha val="3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09632" y="633836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Hot corona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 bwMode="auto">
          <a:xfrm flipV="1">
            <a:off x="4031940" y="1304764"/>
            <a:ext cx="900100" cy="45174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4259675" y="4365104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Optical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 flipH="1" flipV="1">
            <a:off x="3609632" y="5517232"/>
            <a:ext cx="242288" cy="32777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矢印コネクタ 13"/>
          <p:cNvCxnSpPr/>
          <p:nvPr/>
        </p:nvCxnSpPr>
        <p:spPr bwMode="auto">
          <a:xfrm flipV="1">
            <a:off x="3609632" y="1304764"/>
            <a:ext cx="1250400" cy="42124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テキスト ボックス 16"/>
          <p:cNvSpPr txBox="1"/>
          <p:nvPr/>
        </p:nvSpPr>
        <p:spPr>
          <a:xfrm>
            <a:off x="3201456" y="4532066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X-ray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 bwMode="auto">
          <a:xfrm flipH="1" flipV="1">
            <a:off x="2735796" y="5013177"/>
            <a:ext cx="42715" cy="738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矢印コネクタ 20"/>
          <p:cNvCxnSpPr/>
          <p:nvPr/>
        </p:nvCxnSpPr>
        <p:spPr bwMode="auto">
          <a:xfrm flipV="1">
            <a:off x="2735796" y="1304763"/>
            <a:ext cx="2016224" cy="37084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テキスト ボックス 23"/>
          <p:cNvSpPr txBox="1"/>
          <p:nvPr/>
        </p:nvSpPr>
        <p:spPr>
          <a:xfrm>
            <a:off x="2416217" y="4514430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Line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 bwMode="auto">
          <a:xfrm flipH="1" flipV="1">
            <a:off x="2381662" y="3284985"/>
            <a:ext cx="396849" cy="244827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矢印コネクタ 27"/>
          <p:cNvCxnSpPr/>
          <p:nvPr/>
        </p:nvCxnSpPr>
        <p:spPr bwMode="auto">
          <a:xfrm flipV="1">
            <a:off x="2406450" y="1304762"/>
            <a:ext cx="2232495" cy="19888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テキスト ボックス 30"/>
          <p:cNvSpPr txBox="1"/>
          <p:nvPr/>
        </p:nvSpPr>
        <p:spPr>
          <a:xfrm>
            <a:off x="2471140" y="2681793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Line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00498">
            <a:off x="4665125" y="850870"/>
            <a:ext cx="475988" cy="393150"/>
          </a:xfrm>
          <a:prstGeom prst="rect">
            <a:avLst/>
          </a:prstGeom>
          <a:noFill/>
        </p:spPr>
      </p:pic>
      <p:cxnSp>
        <p:nvCxnSpPr>
          <p:cNvPr id="33" name="直線コネクタ 32"/>
          <p:cNvCxnSpPr/>
          <p:nvPr/>
        </p:nvCxnSpPr>
        <p:spPr bwMode="auto">
          <a:xfrm flipH="1">
            <a:off x="3599373" y="4811706"/>
            <a:ext cx="1869839" cy="69482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線矢印コネクタ 36"/>
          <p:cNvCxnSpPr/>
          <p:nvPr/>
        </p:nvCxnSpPr>
        <p:spPr bwMode="auto">
          <a:xfrm flipH="1" flipV="1">
            <a:off x="4961404" y="1354311"/>
            <a:ext cx="505835" cy="34678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テキスト ボックス 40"/>
          <p:cNvSpPr txBox="1"/>
          <p:nvPr/>
        </p:nvSpPr>
        <p:spPr>
          <a:xfrm>
            <a:off x="4794735" y="2897360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Scattered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</a:rPr>
              <a:t>X-ray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9224" name="テキスト ボックス 9223"/>
          <p:cNvSpPr txBox="1"/>
          <p:nvPr/>
        </p:nvSpPr>
        <p:spPr>
          <a:xfrm>
            <a:off x="5112060" y="8451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 I</a:t>
            </a:r>
            <a:endParaRPr kumimoji="1" lang="ja-JP" altLang="en-US" dirty="0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8071">
            <a:off x="7057534" y="1899324"/>
            <a:ext cx="475988" cy="393150"/>
          </a:xfrm>
          <a:prstGeom prst="rect">
            <a:avLst/>
          </a:prstGeom>
          <a:noFill/>
        </p:spPr>
      </p:pic>
      <p:sp>
        <p:nvSpPr>
          <p:cNvPr id="45" name="テキスト ボックス 44"/>
          <p:cNvSpPr txBox="1"/>
          <p:nvPr/>
        </p:nvSpPr>
        <p:spPr>
          <a:xfrm>
            <a:off x="7159617" y="153474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 II</a:t>
            </a:r>
            <a:endParaRPr kumimoji="1" lang="ja-JP" altLang="en-US" dirty="0"/>
          </a:p>
        </p:txBody>
      </p:sp>
      <p:sp>
        <p:nvSpPr>
          <p:cNvPr id="9225" name="テキスト ボックス 9224"/>
          <p:cNvSpPr txBox="1"/>
          <p:nvPr/>
        </p:nvSpPr>
        <p:spPr>
          <a:xfrm>
            <a:off x="7388205" y="2251029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cannot see</a:t>
            </a:r>
          </a:p>
          <a:p>
            <a:r>
              <a:rPr kumimoji="1" lang="en-US" altLang="ja-JP" dirty="0"/>
              <a:t>broad lines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1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X-ray spectrum</a:t>
            </a:r>
            <a:endParaRPr kumimoji="1" lang="ja-JP" altLang="en-US" dirty="0"/>
          </a:p>
        </p:txBody>
      </p:sp>
      <p:pic>
        <p:nvPicPr>
          <p:cNvPr id="10242" name="Picture 2" descr="http://www.isdc.unige.ch/~ricci/Website/AGN_in_the_X-ray_band_files/spectra_A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3" y="1484784"/>
            <a:ext cx="4431664" cy="28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39652" y="4509120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Ricci+ 2011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35" y="1943316"/>
            <a:ext cx="4312423" cy="331244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44108" y="1580726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Seyfert</a:t>
            </a:r>
            <a:r>
              <a:rPr lang="en-US" altLang="ja-JP" dirty="0"/>
              <a:t> galaxy IC 4329A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808" y="1304764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Typical X-ray spectrum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80212" y="5445224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Brenneman+ 2014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328084" y="2669971"/>
                <a:ext cx="617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𝑉𝐼𝐼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084" y="2669971"/>
                <a:ext cx="61728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941" r="-5941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128284" y="3248980"/>
                <a:ext cx="5570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𝐹𝑒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284" y="3248980"/>
                <a:ext cx="55707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6522" r="-652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70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Black Hole and Accretion Disk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500" y="773837"/>
            <a:ext cx="248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dirty="0"/>
          </a:p>
          <a:p>
            <a:r>
              <a:rPr lang="en-US" altLang="ja-JP" dirty="0"/>
              <a:t>Schwarzschild</a:t>
            </a:r>
            <a:r>
              <a:rPr kumimoji="1" lang="en-US" altLang="ja-JP" dirty="0"/>
              <a:t> radius: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553270" y="921491"/>
                <a:ext cx="3612464" cy="1521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≃3×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kumimoji="1" lang="en-US" altLang="ja-JP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altLang="ja-JP" dirty="0">
                  <a:latin typeface="Cambria Math" panose="02040503050406030204" pitchFamily="18" charset="0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270" y="921491"/>
                <a:ext cx="3612464" cy="15216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ãaccretion disk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816932"/>
            <a:ext cx="4644516" cy="33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矢印コネクタ 5"/>
          <p:cNvCxnSpPr/>
          <p:nvPr/>
        </p:nvCxnSpPr>
        <p:spPr bwMode="auto">
          <a:xfrm flipH="1">
            <a:off x="2627784" y="3344218"/>
            <a:ext cx="612068" cy="11318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54909" y="3069511"/>
                <a:ext cx="4145750" cy="672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3"/>
                    </a:solidFill>
                  </a:rPr>
                  <a:t>Inner most stable circular orbit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endParaRPr kumimoji="1" lang="en-US" altLang="ja-JP" dirty="0">
                  <a:solidFill>
                    <a:schemeClr val="accent3"/>
                  </a:solidFill>
                </a:endParaRPr>
              </a:p>
              <a:p>
                <a:r>
                  <a:rPr lang="en-US" altLang="ja-JP" dirty="0">
                    <a:solidFill>
                      <a:schemeClr val="accent3"/>
                    </a:solidFill>
                  </a:rPr>
                  <a:t>(non-rotating BH)</a:t>
                </a:r>
                <a:endParaRPr kumimoji="1" lang="ja-JP" alt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09" y="3069511"/>
                <a:ext cx="4145750" cy="672492"/>
              </a:xfrm>
              <a:prstGeom prst="rect">
                <a:avLst/>
              </a:prstGeom>
              <a:blipFill rotWithShape="0">
                <a:blip r:embed="rId4"/>
                <a:stretch>
                  <a:fillRect l="-1176" t="-8182"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825339" y="2708920"/>
                <a:ext cx="2830583" cy="168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per particle: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kumimoji="1" lang="en-US" altLang="ja-JP" b="0" i="1" dirty="0">
                    <a:latin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dirty="0"/>
                  <a:t> </a:t>
                </a:r>
                <a:r>
                  <a:rPr lang="en-US" altLang="ja-JP" dirty="0"/>
                  <a:t>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altLang="ja-JP" dirty="0"/>
                  <a:t>, 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Then,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=1/6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39" y="2708920"/>
                <a:ext cx="2830583" cy="1684051"/>
              </a:xfrm>
              <a:prstGeom prst="rect">
                <a:avLst/>
              </a:prstGeom>
              <a:blipFill rotWithShape="0">
                <a:blip r:embed="rId5"/>
                <a:stretch>
                  <a:fillRect l="-1940" t="-1805" b="-39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846347" y="4473064"/>
                <a:ext cx="4357668" cy="2445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general relativistic calculation</a:t>
                </a:r>
              </a:p>
              <a:p>
                <a:r>
                  <a:rPr lang="en-US" altLang="ja-JP" dirty="0"/>
                  <a:t>gives us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</m:e>
                        </m:rad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=0.057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In extremely rotating BH,</a:t>
                </a:r>
              </a:p>
              <a:p>
                <a:r>
                  <a:rPr lang="en-US" altLang="ja-JP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rad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347" y="4473064"/>
                <a:ext cx="4357668" cy="2445028"/>
              </a:xfrm>
              <a:prstGeom prst="rect">
                <a:avLst/>
              </a:prstGeom>
              <a:blipFill rotWithShape="0">
                <a:blip r:embed="rId6"/>
                <a:stretch>
                  <a:fillRect l="-1119" t="-14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43508" y="6398185"/>
                <a:ext cx="6604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(In the Sun, nuclear fusion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He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implies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=0.0068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6398185"/>
                <a:ext cx="660462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831" t="-13333" r="-185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54909" y="5445224"/>
                <a:ext cx="3508781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3"/>
                    </a:solidFill>
                  </a:rPr>
                  <a:t>In extremely rotating BH,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endParaRPr kumimoji="1" lang="ja-JP" alt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09" y="5445224"/>
                <a:ext cx="3508781" cy="391902"/>
              </a:xfrm>
              <a:prstGeom prst="rect">
                <a:avLst/>
              </a:prstGeom>
              <a:blipFill rotWithShape="0">
                <a:blip r:embed="rId8"/>
                <a:stretch>
                  <a:fillRect l="-1389" t="-12308" b="-1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352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Eddington Luminosity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87524" y="1016732"/>
                <a:ext cx="7435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per particle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can be released as photon emission.</a:t>
                </a:r>
              </a:p>
              <a:p>
                <a:r>
                  <a:rPr lang="en-US" altLang="ja-JP" dirty="0"/>
                  <a:t>The luminosity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1016732"/>
                <a:ext cx="743524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656" t="-754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439652" y="1638741"/>
                <a:ext cx="5159554" cy="6374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≃5.7×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44</m:t>
                          </m:r>
                        </m:sup>
                      </m:s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0.01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52" y="1638741"/>
                <a:ext cx="5159554" cy="6374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359532" y="2456892"/>
            <a:ext cx="631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However, photon emission prevents accretion of matter.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 bwMode="auto">
          <a:xfrm>
            <a:off x="365127" y="3465004"/>
            <a:ext cx="684076" cy="75608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 flipV="1">
            <a:off x="1049203" y="2960948"/>
            <a:ext cx="2262657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矢印コネクタ 9"/>
          <p:cNvCxnSpPr/>
          <p:nvPr/>
        </p:nvCxnSpPr>
        <p:spPr bwMode="auto">
          <a:xfrm>
            <a:off x="1223628" y="3843046"/>
            <a:ext cx="22915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矢印コネクタ 11"/>
          <p:cNvCxnSpPr/>
          <p:nvPr/>
        </p:nvCxnSpPr>
        <p:spPr bwMode="auto">
          <a:xfrm>
            <a:off x="1223628" y="4113076"/>
            <a:ext cx="208823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テキスト ボックス 13"/>
          <p:cNvSpPr txBox="1"/>
          <p:nvPr/>
        </p:nvSpPr>
        <p:spPr>
          <a:xfrm>
            <a:off x="1439652" y="348936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Emission</a:t>
            </a:r>
            <a:endParaRPr kumimoji="1" lang="ja-JP" altLang="en-US" dirty="0"/>
          </a:p>
        </p:txBody>
      </p:sp>
      <p:sp>
        <p:nvSpPr>
          <p:cNvPr id="15" name="右矢印 14"/>
          <p:cNvSpPr/>
          <p:nvPr/>
        </p:nvSpPr>
        <p:spPr bwMode="auto">
          <a:xfrm>
            <a:off x="4535996" y="3620425"/>
            <a:ext cx="540060" cy="34668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806026" y="3222181"/>
                <a:ext cx="3769815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Radiative force per particle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026" y="3222181"/>
                <a:ext cx="3769815" cy="485646"/>
              </a:xfrm>
              <a:prstGeom prst="rect">
                <a:avLst/>
              </a:prstGeom>
              <a:blipFill rotWithShape="0">
                <a:blip r:embed="rId4"/>
                <a:stretch>
                  <a:fillRect l="-1292" b="-3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右矢印 16"/>
          <p:cNvSpPr/>
          <p:nvPr/>
        </p:nvSpPr>
        <p:spPr bwMode="auto">
          <a:xfrm flipH="1">
            <a:off x="3805569" y="3620425"/>
            <a:ext cx="548444" cy="34668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657320" y="3915462"/>
                <a:ext cx="3145092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Gravity per particle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20" y="3915462"/>
                <a:ext cx="3145092" cy="485774"/>
              </a:xfrm>
              <a:prstGeom prst="rect">
                <a:avLst/>
              </a:prstGeom>
              <a:blipFill rotWithShape="0">
                <a:blip r:embed="rId5"/>
                <a:stretch>
                  <a:fillRect l="-1744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円/楕円 18"/>
          <p:cNvSpPr/>
          <p:nvPr/>
        </p:nvSpPr>
        <p:spPr bwMode="auto">
          <a:xfrm>
            <a:off x="4372996" y="374306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7165" y="4905164"/>
            <a:ext cx="7903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 accrete matter, gravity force should be larger than radiative force.</a:t>
            </a:r>
          </a:p>
          <a:p>
            <a:r>
              <a:rPr lang="en-US" altLang="ja-JP" dirty="0"/>
              <a:t>The maximum Luminosity, so-called Eddington luminosity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647651" y="5633251"/>
                <a:ext cx="486428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≃1.3×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651" y="5633251"/>
                <a:ext cx="4864280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498345" y="6420129"/>
                <a:ext cx="4385175" cy="386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Of course,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3.9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345" y="6420129"/>
                <a:ext cx="4385175" cy="386965"/>
              </a:xfrm>
              <a:prstGeom prst="rect">
                <a:avLst/>
              </a:prstGeom>
              <a:blipFill rotWithShape="0">
                <a:blip r:embed="rId7"/>
                <a:stretch>
                  <a:fillRect l="-1252" t="-10938"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425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Kinematical</a:t>
            </a:r>
            <a:r>
              <a:rPr kumimoji="1" lang="ja-JP" altLang="en-US" dirty="0"/>
              <a:t> </a:t>
            </a:r>
            <a:r>
              <a:rPr kumimoji="1" lang="en-US" altLang="ja-JP" dirty="0"/>
              <a:t>Signature of BH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052735"/>
            <a:ext cx="4042768" cy="561753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740352" y="4185084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NGC</a:t>
            </a:r>
            <a:r>
              <a:rPr lang="ja-JP" altLang="en-US" dirty="0"/>
              <a:t> </a:t>
            </a:r>
            <a:r>
              <a:rPr lang="en-US" altLang="ja-JP" dirty="0"/>
              <a:t>4258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840544" y="5697252"/>
                <a:ext cx="1198212" cy="293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4×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544" y="5697252"/>
                <a:ext cx="1198212" cy="293029"/>
              </a:xfrm>
              <a:prstGeom prst="rect">
                <a:avLst/>
              </a:prstGeom>
              <a:blipFill rotWithShape="0">
                <a:blip r:embed="rId3"/>
                <a:stretch>
                  <a:fillRect l="-3046" r="-2538" b="-270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http://www.extinctionshift.com/movie20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5" y="16331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5373" y="1057062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Center of our galaxy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935596" y="4222434"/>
                <a:ext cx="2859181" cy="294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2.5×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&lt;0.2</m:t>
                    </m:r>
                  </m:oMath>
                </a14:m>
                <a:r>
                  <a:rPr kumimoji="1" lang="en-US" altLang="ja-JP" dirty="0"/>
                  <a:t> pc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4222434"/>
                <a:ext cx="2859181" cy="294632"/>
              </a:xfrm>
              <a:prstGeom prst="rect">
                <a:avLst/>
              </a:prstGeom>
              <a:blipFill rotWithShape="0">
                <a:blip r:embed="rId5"/>
                <a:stretch>
                  <a:fillRect l="-2766" t="-31250" r="-4043" b="-3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/>
          <p:nvPr/>
        </p:nvCxnSpPr>
        <p:spPr bwMode="auto">
          <a:xfrm flipH="1">
            <a:off x="6336196" y="3789040"/>
            <a:ext cx="4372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6171521" y="3845861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0.13pc</a:t>
            </a:r>
            <a:endParaRPr kumimoji="1" lang="ja-JP" altLang="en-US" sz="14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8" y="4554416"/>
            <a:ext cx="1670375" cy="2002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770783" y="4797152"/>
                <a:ext cx="2555443" cy="1217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Radio source there</a:t>
                </a:r>
              </a:p>
              <a:p>
                <a:r>
                  <a:rPr lang="en-US" altLang="ja-JP" dirty="0"/>
                  <a:t>size&lt;1 AU=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kumimoji="1" lang="en-US" altLang="ja-JP" dirty="0"/>
                  <a:t>pc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Density&gt;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83" y="4797152"/>
                <a:ext cx="2555443" cy="1217962"/>
              </a:xfrm>
              <a:prstGeom prst="rect">
                <a:avLst/>
              </a:prstGeom>
              <a:blipFill rotWithShape="0">
                <a:blip r:embed="rId7"/>
                <a:stretch>
                  <a:fillRect l="-1905" t="-3000" r="-1190" b="-4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815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Estimate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224" y="802943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Reverberation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1386064"/>
            <a:ext cx="5336753" cy="47118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07521" y="6181219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Kaspi</a:t>
            </a:r>
            <a:r>
              <a:rPr kumimoji="1" lang="en-US" altLang="ja-JP" dirty="0"/>
              <a:t>+ 2000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4103948" y="1736812"/>
            <a:ext cx="36004" cy="11247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4463988" y="2299184"/>
            <a:ext cx="0" cy="144280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矢印コネクタ 11"/>
          <p:cNvCxnSpPr/>
          <p:nvPr/>
        </p:nvCxnSpPr>
        <p:spPr bwMode="auto">
          <a:xfrm>
            <a:off x="4139952" y="2492896"/>
            <a:ext cx="3240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746170" y="1085958"/>
                <a:ext cx="432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Distance to the broad line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</m:oMath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70" y="1085958"/>
                <a:ext cx="432304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127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333" y="3023169"/>
            <a:ext cx="3328325" cy="128801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940152" y="266224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Spectrum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 bwMode="auto">
          <a:xfrm flipV="1">
            <a:off x="8208404" y="4018912"/>
            <a:ext cx="252028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198274" y="4487448"/>
                <a:ext cx="2603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Velocity dispersion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274" y="4487448"/>
                <a:ext cx="260340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108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274" y="5471688"/>
            <a:ext cx="2335500" cy="55404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597333" y="496151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Virialization</a:t>
            </a:r>
            <a:endParaRPr kumimoji="1" lang="ja-JP" altLang="en-US" dirty="0"/>
          </a:p>
        </p:txBody>
      </p:sp>
      <p:pic>
        <p:nvPicPr>
          <p:cNvPr id="26" name="Picture 2" descr="ãagn broad line regionãã®ç»åæ¤ç´¢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46" y="656693"/>
            <a:ext cx="3043322" cy="202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200498">
            <a:off x="7970410" y="215170"/>
            <a:ext cx="475988" cy="393150"/>
          </a:xfrm>
          <a:prstGeom prst="rect">
            <a:avLst/>
          </a:prstGeom>
          <a:noFill/>
        </p:spPr>
      </p:pic>
      <p:cxnSp>
        <p:nvCxnSpPr>
          <p:cNvPr id="29" name="直線矢印コネクタ 28"/>
          <p:cNvCxnSpPr/>
          <p:nvPr/>
        </p:nvCxnSpPr>
        <p:spPr bwMode="auto">
          <a:xfrm flipV="1">
            <a:off x="7499976" y="722313"/>
            <a:ext cx="600416" cy="17705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線矢印コネクタ 29"/>
          <p:cNvCxnSpPr/>
          <p:nvPr/>
        </p:nvCxnSpPr>
        <p:spPr bwMode="auto">
          <a:xfrm flipH="1" flipV="1">
            <a:off x="7416316" y="2067457"/>
            <a:ext cx="83660" cy="3408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矢印コネクタ 32"/>
          <p:cNvCxnSpPr/>
          <p:nvPr/>
        </p:nvCxnSpPr>
        <p:spPr bwMode="auto">
          <a:xfrm flipV="1">
            <a:off x="7416316" y="656693"/>
            <a:ext cx="612068" cy="14107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0143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AGN density evolution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32756"/>
            <a:ext cx="3765119" cy="497717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83990" y="6351039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Wall+ 2005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69" y="1736812"/>
            <a:ext cx="4578728" cy="37491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92280" y="5697252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Ueda+ 2014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775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Luminosity Function &amp; X-ray Background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6773"/>
            <a:ext cx="4553192" cy="37084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1160748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Evolution of Luminosity function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75" y="1664804"/>
            <a:ext cx="4480083" cy="335617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72200" y="1279250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X-ray background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773079" y="4257092"/>
                <a:ext cx="13898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1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=24−26</m:t>
                          </m:r>
                        </m:e>
                      </m:func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79" y="4257092"/>
                <a:ext cx="1389868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3070" r="-1754" b="-36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776356" y="2853226"/>
                <a:ext cx="67127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23−24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56" y="2853226"/>
                <a:ext cx="671274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545" r="-3636" b="-1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493500" y="4257092"/>
                <a:ext cx="67127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22−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500" y="4257092"/>
                <a:ext cx="671274" cy="215444"/>
              </a:xfrm>
              <a:prstGeom prst="rect">
                <a:avLst/>
              </a:prstGeom>
              <a:blipFill rotWithShape="0">
                <a:blip r:embed="rId6"/>
                <a:stretch>
                  <a:fillRect l="-4545" r="-3636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272189" y="3341983"/>
                <a:ext cx="44262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&lt;22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189" y="3341983"/>
                <a:ext cx="442621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5556" r="-6944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7236296" y="5245860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Ueda+ 2014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733" y="5963472"/>
            <a:ext cx="423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X-ray sky is dominated by AGNs.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4218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Blazar and </a:t>
            </a:r>
          </a:p>
          <a:p>
            <a:pPr algn="ctr"/>
            <a:r>
              <a:rPr lang="en-US" altLang="ja-JP" sz="8800" dirty="0"/>
              <a:t>Radio Galaxy</a:t>
            </a:r>
          </a:p>
          <a:p>
            <a:pPr algn="ctr"/>
            <a:endParaRPr lang="en-US" altLang="ja-JP" sz="8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87824" y="527014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</a:rPr>
              <a:t>Jet from AGN core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Jet Axis and Observer</a:t>
            </a:r>
            <a:endParaRPr kumimoji="1" lang="ja-JP" altLang="en-US" dirty="0"/>
          </a:p>
        </p:txBody>
      </p:sp>
      <p:pic>
        <p:nvPicPr>
          <p:cNvPr id="9220" name="Picture 4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72716"/>
            <a:ext cx="4572508" cy="58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860032" y="1160748"/>
                <a:ext cx="3650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Radio Loud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Accompanying Jet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160748"/>
                <a:ext cx="365035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336" t="-11475" r="-83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4656760" y="2204864"/>
            <a:ext cx="448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Blazar: Jet seen by on-axis observers</a:t>
            </a:r>
          </a:p>
          <a:p>
            <a:endParaRPr lang="en-US" altLang="ja-JP" dirty="0"/>
          </a:p>
          <a:p>
            <a:r>
              <a:rPr kumimoji="1" lang="en-US" altLang="ja-JP" dirty="0"/>
              <a:t>Radio Galaxy: Jet seen by off-axis</a:t>
            </a:r>
          </a:p>
          <a:p>
            <a:r>
              <a:rPr lang="en-US" altLang="ja-JP" dirty="0"/>
              <a:t>                                       </a:t>
            </a:r>
            <a:r>
              <a:rPr kumimoji="1" lang="en-US" altLang="ja-JP" dirty="0"/>
              <a:t> observers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828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 Day 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9808" y="980728"/>
            <a:ext cx="8705850" cy="5400600"/>
          </a:xfrm>
        </p:spPr>
        <p:txBody>
          <a:bodyPr/>
          <a:lstStyle/>
          <a:p>
            <a:r>
              <a:rPr kumimoji="1" lang="en-US" altLang="ja-JP" dirty="0"/>
              <a:t>Introduction</a:t>
            </a:r>
          </a:p>
          <a:p>
            <a:r>
              <a:rPr lang="en-US" altLang="ja-JP" dirty="0"/>
              <a:t>Active Galactic Nuclei (Super Massive Black Hole)</a:t>
            </a:r>
          </a:p>
          <a:p>
            <a:r>
              <a:rPr kumimoji="1" lang="en-US" altLang="ja-JP" dirty="0"/>
              <a:t>Blazar and Radio Galaxy</a:t>
            </a:r>
          </a:p>
          <a:p>
            <a:r>
              <a:rPr lang="en-US" altLang="ja-JP" dirty="0"/>
              <a:t>Relativistic Jet</a:t>
            </a:r>
          </a:p>
          <a:p>
            <a:r>
              <a:rPr kumimoji="1" lang="en-US" altLang="ja-JP" dirty="0"/>
              <a:t>Accretion Disk</a:t>
            </a:r>
          </a:p>
          <a:p>
            <a:r>
              <a:rPr lang="en-US" altLang="ja-JP" dirty="0"/>
              <a:t>Blandford-</a:t>
            </a:r>
            <a:r>
              <a:rPr lang="en-US" altLang="ja-JP" dirty="0" err="1"/>
              <a:t>Znajek</a:t>
            </a:r>
            <a:r>
              <a:rPr lang="en-US" altLang="ja-JP" dirty="0"/>
              <a:t> Process</a:t>
            </a:r>
          </a:p>
          <a:p>
            <a:r>
              <a:rPr kumimoji="1" lang="en-US" altLang="ja-JP" dirty="0"/>
              <a:t>Magnetic Jet Acceleration</a:t>
            </a:r>
          </a:p>
          <a:p>
            <a:r>
              <a:rPr lang="en-US" altLang="ja-JP" dirty="0"/>
              <a:t>Magnetic Reconnection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0851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Radio Galaxy</a:t>
            </a:r>
            <a:endParaRPr kumimoji="1" lang="ja-JP" altLang="en-US" dirty="0"/>
          </a:p>
        </p:txBody>
      </p:sp>
      <p:pic>
        <p:nvPicPr>
          <p:cNvPr id="10242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1321091"/>
            <a:ext cx="4448896" cy="35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3384" y="980232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 I (</a:t>
            </a:r>
            <a:r>
              <a:rPr lang="en-US" altLang="ja-JP" dirty="0" err="1"/>
              <a:t>Fanaroff</a:t>
            </a:r>
            <a:r>
              <a:rPr lang="en-US" altLang="ja-JP" dirty="0"/>
              <a:t> and Riley Class I)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253498" y="5173518"/>
                <a:ext cx="263565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Cygnus A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en-US" altLang="ja-JP" dirty="0"/>
                  <a:t> 230 </a:t>
                </a:r>
                <a:r>
                  <a:rPr kumimoji="1" lang="en-US" altLang="ja-JP" dirty="0" err="1"/>
                  <a:t>Mpc</a:t>
                </a:r>
                <a:r>
                  <a:rPr kumimoji="1" lang="en-US" altLang="ja-JP" dirty="0"/>
                  <a:t>)</a:t>
                </a:r>
              </a:p>
              <a:p>
                <a:r>
                  <a:rPr lang="en-US" altLang="ja-JP" dirty="0"/>
                  <a:t>Double Hot Spots</a:t>
                </a:r>
              </a:p>
              <a:p>
                <a:r>
                  <a:rPr kumimoji="1" lang="en-US" altLang="ja-JP" dirty="0"/>
                  <a:t>Strong Jet</a:t>
                </a:r>
              </a:p>
              <a:p>
                <a:r>
                  <a:rPr lang="en-US" altLang="ja-JP" dirty="0"/>
                  <a:t>On-axis: FSRQ?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98" y="5173518"/>
                <a:ext cx="2635658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2083" t="-3306" r="-11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4133531" y="98023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 II</a:t>
            </a:r>
            <a:endParaRPr kumimoji="1" lang="ja-JP" altLang="en-US" dirty="0"/>
          </a:p>
        </p:txBody>
      </p:sp>
      <p:pic>
        <p:nvPicPr>
          <p:cNvPr id="10244" name="Picture 4" descr="ãCentaurus A radio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0" y="1321091"/>
            <a:ext cx="3595524" cy="3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13384" y="5173519"/>
                <a:ext cx="384592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Centaurus A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en-US" altLang="ja-JP" dirty="0"/>
                  <a:t> 4 </a:t>
                </a:r>
                <a:r>
                  <a:rPr kumimoji="1" lang="en-US" altLang="ja-JP" dirty="0" err="1"/>
                  <a:t>Mpc</a:t>
                </a:r>
                <a:r>
                  <a:rPr kumimoji="1" lang="en-US" altLang="ja-JP" dirty="0"/>
                  <a:t>)</a:t>
                </a:r>
              </a:p>
              <a:p>
                <a:r>
                  <a:rPr lang="en-US" altLang="ja-JP" dirty="0"/>
                  <a:t>Intensity decreases along the jet.</a:t>
                </a:r>
              </a:p>
              <a:p>
                <a:r>
                  <a:rPr kumimoji="1" lang="en-US" altLang="ja-JP" dirty="0"/>
                  <a:t>Weak Jet</a:t>
                </a:r>
              </a:p>
              <a:p>
                <a:r>
                  <a:rPr lang="en-US" altLang="ja-JP" dirty="0"/>
                  <a:t>On-axis: BL Lac?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84" y="5173519"/>
                <a:ext cx="3845925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268" t="-4061" r="-634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247934" y="6281514"/>
                <a:ext cx="3898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Number density: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3×10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34" y="6281514"/>
                <a:ext cx="389811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408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19808" y="6299167"/>
                <a:ext cx="3532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Number density: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6299167"/>
                <a:ext cx="3532634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7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941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Blazar: BL Lac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3508" y="1124744"/>
            <a:ext cx="370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Prototype: </a:t>
            </a:r>
            <a:r>
              <a:rPr lang="en-US" altLang="ja-JP" dirty="0"/>
              <a:t>BL </a:t>
            </a:r>
            <a:r>
              <a:rPr lang="en-US" altLang="ja-JP" dirty="0" err="1"/>
              <a:t>Lacertae</a:t>
            </a:r>
            <a:r>
              <a:rPr lang="en-US" altLang="ja-JP" dirty="0"/>
              <a:t> (z=0.07)</a:t>
            </a:r>
          </a:p>
        </p:txBody>
      </p:sp>
      <p:pic>
        <p:nvPicPr>
          <p:cNvPr id="11266" name="Picture 2" descr="Figure 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8" y="1988840"/>
            <a:ext cx="3963454" cy="34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31797" y="1619508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Average spectrum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1765" y="5424252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Landoni</a:t>
            </a:r>
            <a:r>
              <a:rPr lang="en-US" altLang="ja-JP" dirty="0"/>
              <a:t>+ 2013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5985284"/>
            <a:ext cx="3145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Power-law spectrum.</a:t>
            </a:r>
          </a:p>
          <a:p>
            <a:r>
              <a:rPr lang="en-US" altLang="ja-JP" dirty="0"/>
              <a:t>Hard to find emission lines.</a:t>
            </a:r>
            <a:endParaRPr kumimoji="1"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488" y="1997833"/>
            <a:ext cx="4706170" cy="29628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120172" y="1360313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Broadband spectrum</a:t>
            </a:r>
          </a:p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 (</a:t>
            </a:r>
            <a:r>
              <a:rPr kumimoji="1" lang="en-US" altLang="ja-JP" dirty="0" err="1"/>
              <a:t>Abdo</a:t>
            </a:r>
            <a:r>
              <a:rPr kumimoji="1" lang="en-US" altLang="ja-JP" dirty="0"/>
              <a:t>+ 2011)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4692" y="5121188"/>
            <a:ext cx="3760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Emission is dominated by the jet.</a:t>
            </a:r>
          </a:p>
          <a:p>
            <a:r>
              <a:rPr lang="en-US" altLang="ja-JP" dirty="0"/>
              <a:t>Synchrotron peak is in X-ray.</a:t>
            </a:r>
          </a:p>
          <a:p>
            <a:r>
              <a:rPr lang="en-US" altLang="ja-JP" dirty="0" err="1"/>
              <a:t>TeV</a:t>
            </a:r>
            <a:r>
              <a:rPr lang="en-US" altLang="ja-JP" dirty="0"/>
              <a:t> target.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932040" y="6262283"/>
                <a:ext cx="3805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Number density: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∼3×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6262283"/>
                <a:ext cx="380514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82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388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Blazar: Flat Spectrum Radio Quasar (FSRQ)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" y="1592796"/>
            <a:ext cx="5276912" cy="41404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55776" y="6021288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Ackerman+ 2016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89024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279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58284" y="1268760"/>
            <a:ext cx="37192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Luminous than BL Lac.</a:t>
            </a:r>
          </a:p>
          <a:p>
            <a:r>
              <a:rPr kumimoji="1" lang="en-US" altLang="ja-JP" dirty="0"/>
              <a:t>Synchrotron peak is in optical.</a:t>
            </a:r>
          </a:p>
          <a:p>
            <a:endParaRPr lang="en-US" altLang="ja-JP" dirty="0"/>
          </a:p>
          <a:p>
            <a:r>
              <a:rPr kumimoji="1" lang="en-US" altLang="ja-JP" dirty="0"/>
              <a:t>Most of energies are released</a:t>
            </a:r>
          </a:p>
          <a:p>
            <a:r>
              <a:rPr lang="en-US" altLang="ja-JP" dirty="0"/>
              <a:t> in gamma-ray.</a:t>
            </a:r>
          </a:p>
          <a:p>
            <a:endParaRPr kumimoji="1" lang="en-US" altLang="ja-JP" dirty="0"/>
          </a:p>
          <a:p>
            <a:r>
              <a:rPr lang="en-US" altLang="ja-JP" dirty="0"/>
              <a:t>External photons from broad</a:t>
            </a:r>
          </a:p>
          <a:p>
            <a:r>
              <a:rPr kumimoji="1" lang="en-US" altLang="ja-JP" dirty="0"/>
              <a:t>line region or dust torus</a:t>
            </a:r>
          </a:p>
          <a:p>
            <a:r>
              <a:rPr lang="en-US" altLang="ja-JP" dirty="0"/>
              <a:t>contribute to the seed photons</a:t>
            </a:r>
          </a:p>
          <a:p>
            <a:r>
              <a:rPr kumimoji="1" lang="en-US" altLang="ja-JP" dirty="0"/>
              <a:t>for inverse Compton scattering.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529606" y="6219719"/>
                <a:ext cx="3532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Number density: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06" y="6219719"/>
                <a:ext cx="353263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37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675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Blazar Sequence</a:t>
            </a:r>
            <a:endParaRPr kumimoji="1" lang="ja-JP" altLang="en-US" dirty="0"/>
          </a:p>
        </p:txBody>
      </p:sp>
      <p:pic>
        <p:nvPicPr>
          <p:cNvPr id="12290" name="Picture 2" descr="http://inspirehep.net/record/1347346/files/gfos_swi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073"/>
            <a:ext cx="546735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27584" y="61293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Donato+ 2001, </a:t>
            </a:r>
            <a:r>
              <a:rPr kumimoji="1" lang="en-US" altLang="ja-JP" dirty="0" err="1"/>
              <a:t>Ghisellini</a:t>
            </a:r>
            <a:r>
              <a:rPr kumimoji="1" lang="en-US" altLang="ja-JP" dirty="0"/>
              <a:t> 2015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341356" y="1412776"/>
                <a:ext cx="3802644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Brighter, Softer.</a:t>
                </a:r>
              </a:p>
              <a:p>
                <a:r>
                  <a:rPr lang="en-US" altLang="ja-JP" dirty="0"/>
                  <a:t>Dimmer, Harder.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High cooling efficiency</a:t>
                </a:r>
              </a:p>
              <a:p>
                <a:r>
                  <a:rPr kumimoji="1" lang="en-US" altLang="ja-JP" dirty="0"/>
                  <a:t>leads to a lower maximum energy.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In bright sources, gamma-ray</a:t>
                </a:r>
              </a:p>
              <a:p>
                <a:r>
                  <a:rPr kumimoji="1" lang="en-US" altLang="ja-JP" dirty="0"/>
                  <a:t>photons are absorbed via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56" y="1412776"/>
                <a:ext cx="3802644" cy="2585323"/>
              </a:xfrm>
              <a:prstGeom prst="rect">
                <a:avLst/>
              </a:prstGeom>
              <a:blipFill rotWithShape="0">
                <a:blip r:embed="rId3"/>
                <a:stretch>
                  <a:fillRect l="-1282" t="-1415" r="-962" b="-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810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Background Radiation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980728"/>
            <a:ext cx="6696744" cy="509276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619910" y="6237312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Average energy density of radiation in the Universe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1016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 Background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486" y="872716"/>
            <a:ext cx="5024249" cy="35459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976156" y="4473116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Inoue &amp; Tanaka 2016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" y="944724"/>
            <a:ext cx="4463988" cy="32290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67644" y="4473116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Ajello</a:t>
            </a:r>
            <a:r>
              <a:rPr kumimoji="1" lang="en-US" altLang="ja-JP" dirty="0"/>
              <a:t>+ 2015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98675" y="5589240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gamma-ray sky is dominated by blazars.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9871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Constraint on DM signal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944724"/>
            <a:ext cx="4496725" cy="554686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77755" y="1016732"/>
            <a:ext cx="40479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Possible gamma-ray signal</a:t>
            </a:r>
          </a:p>
          <a:p>
            <a:r>
              <a:rPr lang="en-US" altLang="ja-JP" dirty="0"/>
              <a:t>from pair annihilated dark matters.</a:t>
            </a:r>
          </a:p>
          <a:p>
            <a:endParaRPr kumimoji="1" lang="en-US" altLang="ja-JP" dirty="0"/>
          </a:p>
          <a:p>
            <a:r>
              <a:rPr lang="en-US" altLang="ja-JP" dirty="0"/>
              <a:t>This depends on the sub-halo</a:t>
            </a:r>
          </a:p>
          <a:p>
            <a:r>
              <a:rPr lang="en-US" altLang="ja-JP" dirty="0"/>
              <a:t>structure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71800" y="634467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Ajello</a:t>
            </a:r>
            <a:r>
              <a:rPr kumimoji="1" lang="en-US" altLang="ja-JP" dirty="0"/>
              <a:t>+ 2015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7214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Relativistic Jet</a:t>
            </a:r>
          </a:p>
          <a:p>
            <a:pPr algn="ctr"/>
            <a:endParaRPr lang="en-US" altLang="ja-JP" sz="8800" dirty="0"/>
          </a:p>
          <a:p>
            <a:pPr algn="ctr"/>
            <a:endParaRPr lang="en-US" altLang="ja-JP" sz="8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3588" y="4581128"/>
            <a:ext cx="874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</a:rPr>
              <a:t>Most Enigmatic Phenomena in the Universe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Superluminal</a:t>
            </a:r>
            <a:r>
              <a:rPr kumimoji="1" lang="ja-JP" altLang="en-US" dirty="0"/>
              <a:t> </a:t>
            </a:r>
            <a:r>
              <a:rPr kumimoji="1" lang="en-US" altLang="ja-JP" dirty="0"/>
              <a:t>Motion</a:t>
            </a:r>
            <a:endParaRPr kumimoji="1" lang="ja-JP" altLang="en-US" dirty="0"/>
          </a:p>
        </p:txBody>
      </p:sp>
      <p:pic>
        <p:nvPicPr>
          <p:cNvPr id="73730" name="Picture 2" descr="http://images.nrao.edu/images/3c279_mosaic_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3178234" cy="47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0079" y="1116743"/>
            <a:ext cx="2603598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/>
              <a:t>Blazar</a:t>
            </a:r>
            <a:r>
              <a:rPr lang="en-US" altLang="ja-JP" sz="1662" dirty="0"/>
              <a:t> 3C 279@z=0.536</a:t>
            </a:r>
          </a:p>
          <a:p>
            <a:r>
              <a:rPr lang="en-US" altLang="ja-JP" sz="1662" dirty="0"/>
              <a:t> 22GHz by VLBA</a:t>
            </a:r>
            <a:endParaRPr lang="ja-JP" altLang="en-US" sz="1662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45588" y="5821882"/>
            <a:ext cx="82105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62" dirty="0">
                <a:solidFill>
                  <a:schemeClr val="bg1"/>
                </a:solidFill>
              </a:rPr>
              <a:t>～</a:t>
            </a:r>
            <a:r>
              <a:rPr lang="en-US" altLang="ja-JP" sz="1662" dirty="0">
                <a:solidFill>
                  <a:schemeClr val="bg1"/>
                </a:solidFill>
              </a:rPr>
              <a:t>7.5c</a:t>
            </a:r>
            <a:endParaRPr lang="ja-JP" altLang="en-US" sz="1662" dirty="0">
              <a:solidFill>
                <a:schemeClr val="bg1"/>
              </a:solidFill>
            </a:endParaRPr>
          </a:p>
        </p:txBody>
      </p:sp>
      <p:pic>
        <p:nvPicPr>
          <p:cNvPr id="73732" name="Picture 4" descr="http://upload.wikimedia.org/wikipedia/commons/thumb/3/32/Superluminalmotion.gif/300px-Superluminalmo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3" y="1081336"/>
            <a:ext cx="263769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97" y="4764044"/>
            <a:ext cx="498461" cy="46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矢印コネクタ 5"/>
          <p:cNvCxnSpPr/>
          <p:nvPr/>
        </p:nvCxnSpPr>
        <p:spPr bwMode="auto">
          <a:xfrm flipV="1">
            <a:off x="4173186" y="4258771"/>
            <a:ext cx="1262910" cy="797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30340" y="4236451"/>
                <a:ext cx="38831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534" y="4303739"/>
                <a:ext cx="422423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0145" r="-11594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/>
          <p:cNvCxnSpPr/>
          <p:nvPr/>
        </p:nvCxnSpPr>
        <p:spPr bwMode="auto">
          <a:xfrm>
            <a:off x="4173186" y="5056398"/>
            <a:ext cx="37222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フリーフォーム 10"/>
          <p:cNvSpPr/>
          <p:nvPr/>
        </p:nvSpPr>
        <p:spPr bwMode="auto">
          <a:xfrm>
            <a:off x="4532398" y="4850614"/>
            <a:ext cx="113488" cy="212789"/>
          </a:xfrm>
          <a:custGeom>
            <a:avLst/>
            <a:gdLst>
              <a:gd name="connsiteX0" fmla="*/ 0 w 122945"/>
              <a:gd name="connsiteY0" fmla="*/ 0 h 230521"/>
              <a:gd name="connsiteX1" fmla="*/ 99893 w 122945"/>
              <a:gd name="connsiteY1" fmla="*/ 92209 h 230521"/>
              <a:gd name="connsiteX2" fmla="*/ 122945 w 122945"/>
              <a:gd name="connsiteY2" fmla="*/ 230521 h 23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45" h="230521">
                <a:moveTo>
                  <a:pt x="0" y="0"/>
                </a:moveTo>
                <a:cubicBezTo>
                  <a:pt x="39701" y="26894"/>
                  <a:pt x="79402" y="53789"/>
                  <a:pt x="99893" y="92209"/>
                </a:cubicBezTo>
                <a:cubicBezTo>
                  <a:pt x="120384" y="130629"/>
                  <a:pt x="121664" y="180575"/>
                  <a:pt x="122945" y="23052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672860" y="4792293"/>
                <a:ext cx="19697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264" y="4905901"/>
                <a:ext cx="21352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000" r="-17143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コネクタ 13"/>
          <p:cNvCxnSpPr/>
          <p:nvPr/>
        </p:nvCxnSpPr>
        <p:spPr bwMode="auto">
          <a:xfrm>
            <a:off x="5436096" y="4258771"/>
            <a:ext cx="0" cy="8046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455731" y="4536602"/>
                <a:ext cx="77886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375" y="4628902"/>
                <a:ext cx="84510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5072" r="-5072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517551" y="5086481"/>
                <a:ext cx="80932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013" y="5224604"/>
                <a:ext cx="87556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895" r="-4895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4173186" y="5121319"/>
            <a:ext cx="132938" cy="10707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7804460" y="5174858"/>
                <a:ext cx="856260" cy="371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arrival</m:t>
                          </m:r>
                        </m:sub>
                      </m:sSub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ja-JP" altLang="en-US" sz="1292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832" y="5320346"/>
                <a:ext cx="928972" cy="403380"/>
              </a:xfrm>
              <a:prstGeom prst="rect">
                <a:avLst/>
              </a:prstGeom>
              <a:blipFill rotWithShape="0">
                <a:blip r:embed="rId9"/>
                <a:stretch>
                  <a:fillRect l="-2632" r="-2632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矢印 20"/>
          <p:cNvSpPr/>
          <p:nvPr/>
        </p:nvSpPr>
        <p:spPr bwMode="auto">
          <a:xfrm>
            <a:off x="8255990" y="5121319"/>
            <a:ext cx="132938" cy="10707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5445833" y="4165597"/>
            <a:ext cx="132938" cy="10707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8259047" y="4276179"/>
            <a:ext cx="132938" cy="10707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7097820" y="3827813"/>
                <a:ext cx="1985159" cy="377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arrival</m:t>
                          </m:r>
                        </m:sub>
                      </m:sSub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ja-JP" altLang="en-US" sz="129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304" y="3861048"/>
                <a:ext cx="2149691" cy="409599"/>
              </a:xfrm>
              <a:prstGeom prst="rect">
                <a:avLst/>
              </a:prstGeom>
              <a:blipFill rotWithShape="0">
                <a:blip r:embed="rId10"/>
                <a:stretch>
                  <a:fillRect l="-567" r="-567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054000" y="5584432"/>
                <a:ext cx="212987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833" y="5764051"/>
                <a:ext cx="23102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83" r="-263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102491" y="5882759"/>
                <a:ext cx="1665136" cy="528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65" y="6087239"/>
                <a:ext cx="1801775" cy="57265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図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092" y="1626871"/>
            <a:ext cx="2683380" cy="1715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6348092" y="1354527"/>
                <a:ext cx="46019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99" y="1181654"/>
                <a:ext cx="498213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3415" r="-365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8120368" y="3333946"/>
                <a:ext cx="97142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degree</m:t>
                          </m:r>
                        </m:e>
                      </m:d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065" y="3326025"/>
                <a:ext cx="104515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488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6834250" y="2833468"/>
                <a:ext cx="170828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=0.997,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≃13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71" y="2783840"/>
                <a:ext cx="185364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289" r="-197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36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M87</a:t>
            </a:r>
            <a:endParaRPr kumimoji="1" lang="ja-JP" altLang="en-US" dirty="0"/>
          </a:p>
        </p:txBody>
      </p:sp>
      <p:pic>
        <p:nvPicPr>
          <p:cNvPr id="3" name="Picture 2" descr="「M87 radio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412776"/>
            <a:ext cx="3420380" cy="28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43508" y="1004488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 I radio galaxy (elliptical)</a:t>
            </a:r>
            <a:endParaRPr kumimoji="1" lang="ja-JP" altLang="en-US" dirty="0"/>
          </a:p>
        </p:txBody>
      </p:sp>
      <p:pic>
        <p:nvPicPr>
          <p:cNvPr id="9218" name="Picture 2" descr="M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004488"/>
            <a:ext cx="4466667" cy="52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76256" y="6343096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Optical Image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43508" y="4581128"/>
                <a:ext cx="3804247" cy="66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Distance 16.7Mpc (Virgo cluster),</a:t>
                </a:r>
              </a:p>
              <a:p>
                <a:r>
                  <a:rPr kumimoji="1" lang="en-US" altLang="ja-JP" dirty="0"/>
                  <a:t>Black hole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∼7×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4581128"/>
                <a:ext cx="3804247" cy="663964"/>
              </a:xfrm>
              <a:prstGeom prst="rect">
                <a:avLst/>
              </a:prstGeom>
              <a:blipFill rotWithShape="0">
                <a:blip r:embed="rId4"/>
                <a:stretch>
                  <a:fillRect l="-1442" t="-4587" r="-801" b="-9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7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 Day 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9532" y="1016732"/>
            <a:ext cx="8229600" cy="4929188"/>
          </a:xfrm>
        </p:spPr>
        <p:txBody>
          <a:bodyPr/>
          <a:lstStyle/>
          <a:p>
            <a:r>
              <a:rPr kumimoji="1" lang="en-US" altLang="ja-JP" dirty="0"/>
              <a:t>Blazar Emission Spectrum (Radio-Gamma)</a:t>
            </a:r>
          </a:p>
          <a:p>
            <a:r>
              <a:rPr lang="en-US" altLang="ja-JP" dirty="0"/>
              <a:t>Particle Acceleration by Shock Wave</a:t>
            </a:r>
          </a:p>
          <a:p>
            <a:r>
              <a:rPr lang="en-US" altLang="ja-JP" dirty="0"/>
              <a:t>Relativistic Effects on Emission</a:t>
            </a:r>
          </a:p>
          <a:p>
            <a:r>
              <a:rPr kumimoji="1" lang="en-US" altLang="ja-JP" dirty="0"/>
              <a:t>Leptonic Model</a:t>
            </a:r>
          </a:p>
          <a:p>
            <a:r>
              <a:rPr lang="en-US" altLang="ja-JP" dirty="0"/>
              <a:t>Hadronic Model</a:t>
            </a:r>
          </a:p>
          <a:p>
            <a:r>
              <a:rPr kumimoji="1" lang="en-US" altLang="ja-JP" dirty="0"/>
              <a:t>Implication from Spectral Modeling</a:t>
            </a:r>
          </a:p>
          <a:p>
            <a:r>
              <a:rPr lang="en-US" altLang="ja-JP" dirty="0"/>
              <a:t>Alternative Models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495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Proper motion in 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" y="1046040"/>
            <a:ext cx="4896036" cy="25926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758008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Asada+ 2014 (18 cm)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046040"/>
            <a:ext cx="4071269" cy="30381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626827"/>
            <a:ext cx="3924436" cy="317083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355976" y="4293096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Gradual acceleration?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935596" y="3830592"/>
                <a:ext cx="2095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Viewing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𝜊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3830592"/>
                <a:ext cx="209589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32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497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Spine-Sheath Structure?</a:t>
            </a:r>
            <a:endParaRPr kumimoji="1" lang="ja-JP" altLang="en-US" dirty="0"/>
          </a:p>
        </p:txBody>
      </p:sp>
      <p:pic>
        <p:nvPicPr>
          <p:cNvPr id="10242" name="Picture 2" descr="https://www.aoc.nrao.edu/~cwalker/M87/m87_2008_movie_rgb1_0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052736"/>
            <a:ext cx="4704457" cy="31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2636" y="4250297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Walker+ 2016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160748"/>
            <a:ext cx="3282564" cy="497717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28184" y="6129300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Hawley &amp; </a:t>
            </a:r>
            <a:r>
              <a:rPr kumimoji="1" lang="en-US" altLang="ja-JP" dirty="0" err="1"/>
              <a:t>Krolik</a:t>
            </a:r>
            <a:r>
              <a:rPr kumimoji="1" lang="en-US" altLang="ja-JP" dirty="0"/>
              <a:t> 2006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9248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二等辺三角形 13"/>
          <p:cNvSpPr/>
          <p:nvPr/>
        </p:nvSpPr>
        <p:spPr bwMode="auto">
          <a:xfrm rot="11879788">
            <a:off x="7350165" y="2084527"/>
            <a:ext cx="1053758" cy="1134048"/>
          </a:xfrm>
          <a:prstGeom prst="triangle">
            <a:avLst/>
          </a:prstGeom>
          <a:solidFill>
            <a:srgbClr val="FFC0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Limb brightening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" y="872716"/>
            <a:ext cx="4968552" cy="31128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88" y="4129111"/>
            <a:ext cx="3442309" cy="2561204"/>
          </a:xfrm>
          <a:prstGeom prst="rect">
            <a:avLst/>
          </a:prstGeom>
        </p:spPr>
      </p:pic>
      <p:sp>
        <p:nvSpPr>
          <p:cNvPr id="5" name="二等辺三角形 4"/>
          <p:cNvSpPr/>
          <p:nvPr/>
        </p:nvSpPr>
        <p:spPr bwMode="auto">
          <a:xfrm rot="10800000">
            <a:off x="6029652" y="3233930"/>
            <a:ext cx="2052228" cy="3456384"/>
          </a:xfrm>
          <a:prstGeom prst="triangl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二等辺三角形 5"/>
          <p:cNvSpPr/>
          <p:nvPr/>
        </p:nvSpPr>
        <p:spPr bwMode="auto">
          <a:xfrm rot="10800000">
            <a:off x="6677724" y="3233931"/>
            <a:ext cx="756084" cy="3456384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下矢印 6"/>
          <p:cNvSpPr/>
          <p:nvPr/>
        </p:nvSpPr>
        <p:spPr bwMode="auto">
          <a:xfrm rot="10800000">
            <a:off x="6983757" y="3882002"/>
            <a:ext cx="144016" cy="61206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656447" y="2868613"/>
                <a:ext cx="85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High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447" y="2868613"/>
                <a:ext cx="85792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38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/>
          <p:cNvSpPr/>
          <p:nvPr/>
        </p:nvSpPr>
        <p:spPr bwMode="auto">
          <a:xfrm rot="12120000">
            <a:off x="7522725" y="4092101"/>
            <a:ext cx="123762" cy="38519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795532" y="4301783"/>
                <a:ext cx="805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532" y="4301783"/>
                <a:ext cx="80502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818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二等辺三角形 10"/>
          <p:cNvSpPr/>
          <p:nvPr/>
        </p:nvSpPr>
        <p:spPr bwMode="auto">
          <a:xfrm rot="10800000">
            <a:off x="6863224" y="1757636"/>
            <a:ext cx="385079" cy="120769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37883" y="1043916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Beamed Photon</a:t>
            </a:r>
          </a:p>
          <a:p>
            <a:pPr algn="ctr"/>
            <a:r>
              <a:rPr lang="en-US" altLang="ja-JP" dirty="0"/>
              <a:t>(Invisible)</a:t>
            </a:r>
            <a:endParaRPr kumimoji="1" lang="ja-JP" altLang="en-US" dirty="0"/>
          </a:p>
        </p:txBody>
      </p:sp>
      <p:pic>
        <p:nvPicPr>
          <p:cNvPr id="13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6013">
            <a:off x="8351331" y="893231"/>
            <a:ext cx="498461" cy="46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7072266" y="2233052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Loosely Beamed</a:t>
            </a:r>
          </a:p>
          <a:p>
            <a:pPr algn="ctr"/>
            <a:r>
              <a:rPr lang="en-US" altLang="ja-JP" dirty="0"/>
              <a:t>(visible)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94091" y="6381328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05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Collimation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1976"/>
            <a:ext cx="5250215" cy="4096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053" r="-13158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二等辺三角形 5"/>
          <p:cNvSpPr/>
          <p:nvPr/>
        </p:nvSpPr>
        <p:spPr bwMode="auto">
          <a:xfrm rot="10800000">
            <a:off x="6991808" y="1068016"/>
            <a:ext cx="756084" cy="3456384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>
            <a:off x="6961327" y="985012"/>
            <a:ext cx="82809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254272" y="708013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72" y="708013"/>
                <a:ext cx="231153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8421" r="-15789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/>
          <p:cNvCxnSpPr/>
          <p:nvPr/>
        </p:nvCxnSpPr>
        <p:spPr bwMode="auto">
          <a:xfrm>
            <a:off x="7789420" y="1068016"/>
            <a:ext cx="0" cy="355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891908" y="2553771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908" y="2553771"/>
                <a:ext cx="19313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539552" y="5233206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Asada+ 2012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703776" y="4855384"/>
                <a:ext cx="19570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Connical: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Parabolic: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76" y="4855384"/>
                <a:ext cx="1957011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2804" t="-6542" b="-112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35520" y="5741037"/>
            <a:ext cx="601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Bondi radius: at which escape velocity=sound velocity.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1151620" y="2117695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confinement</a:t>
            </a:r>
          </a:p>
          <a:p>
            <a:r>
              <a:rPr lang="en-US" altLang="ja-JP" dirty="0"/>
              <a:t>by external gas?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46860" y="765256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Free expansion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602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Accretion Disk</a:t>
            </a:r>
          </a:p>
          <a:p>
            <a:pPr algn="ctr"/>
            <a:endParaRPr lang="en-US" altLang="ja-JP" sz="8800" dirty="0"/>
          </a:p>
          <a:p>
            <a:pPr algn="ctr"/>
            <a:endParaRPr lang="en-US" altLang="ja-JP" sz="8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11760" y="4941168"/>
            <a:ext cx="687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Energy Source of Jet?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56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73116"/>
            <a:ext cx="2340260" cy="233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Physics in Accretion Disk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3" y="908720"/>
            <a:ext cx="8914587" cy="4929188"/>
          </a:xfrm>
        </p:spPr>
        <p:txBody>
          <a:bodyPr/>
          <a:lstStyle/>
          <a:p>
            <a:r>
              <a:rPr kumimoji="1" lang="en-US" altLang="ja-JP" dirty="0"/>
              <a:t>Gas rotates with nearly </a:t>
            </a:r>
            <a:r>
              <a:rPr lang="en-US" altLang="ja-JP" b="1" dirty="0" err="1"/>
              <a:t>Keplerian</a:t>
            </a:r>
            <a:r>
              <a:rPr kumimoji="1" lang="en-US" altLang="ja-JP" dirty="0"/>
              <a:t> motion.</a:t>
            </a:r>
          </a:p>
          <a:p>
            <a:pPr lvl="1"/>
            <a:r>
              <a:rPr lang="en-US" altLang="ja-JP" dirty="0"/>
              <a:t>Inner gas faster</a:t>
            </a:r>
          </a:p>
          <a:p>
            <a:pPr lvl="1"/>
            <a:r>
              <a:rPr kumimoji="1" lang="en-US" altLang="ja-JP" dirty="0"/>
              <a:t>Velocity Shear in radial direction.</a:t>
            </a:r>
          </a:p>
          <a:p>
            <a:r>
              <a:rPr lang="en-US" altLang="ja-JP" dirty="0"/>
              <a:t>Viscosity transports angular momentum.</a:t>
            </a:r>
          </a:p>
          <a:p>
            <a:pPr lvl="1"/>
            <a:r>
              <a:rPr lang="en-US" altLang="ja-JP" dirty="0"/>
              <a:t>Magnetic Field acts as viscosity.</a:t>
            </a:r>
          </a:p>
          <a:p>
            <a:r>
              <a:rPr kumimoji="1" lang="en-US" altLang="ja-JP" dirty="0"/>
              <a:t>Gas gradually falls inward.</a:t>
            </a:r>
          </a:p>
          <a:p>
            <a:r>
              <a:rPr lang="en-US" altLang="ja-JP" dirty="0"/>
              <a:t>Gravitational energy converts to heat via viscosity.</a:t>
            </a:r>
          </a:p>
          <a:p>
            <a:r>
              <a:rPr lang="en-US" altLang="ja-JP" dirty="0"/>
              <a:t>Photon emission from hot gas.</a:t>
            </a:r>
          </a:p>
        </p:txBody>
      </p:sp>
    </p:spTree>
    <p:extLst>
      <p:ext uri="{BB962C8B-B14F-4D97-AF65-F5344CB8AC3E}">
        <p14:creationId xmlns:p14="http://schemas.microsoft.com/office/powerpoint/2010/main" val="2838500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Formulation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536" y="980728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 Equation (Mass conservation)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331640" y="1520788"/>
                <a:ext cx="180940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520788"/>
                <a:ext cx="1809406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219808" y="2218199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Motion Equation (Momentum conservation)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331640" y="2652268"/>
                <a:ext cx="583364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d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/3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652268"/>
                <a:ext cx="5833648" cy="526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231536" y="3358691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26435" y="3978304"/>
                <a:ext cx="644144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d>
                            <m:d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35" y="3978304"/>
                <a:ext cx="6441442" cy="6223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719976" y="5691108"/>
                <a:ext cx="4296882" cy="6283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976" y="5691108"/>
                <a:ext cx="4296882" cy="6283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3419872" y="521534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Viscosity Tensor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5436096" y="2652268"/>
            <a:ext cx="1656184" cy="5914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2947627" y="3074359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Pressure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54268" y="3089799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Gravity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95303" y="3089799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Viscosity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088" y="4591208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Viscous heating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22334" y="4591207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Radiative cooling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12497" y="3856591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Gravity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74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Viscosity (Phenomenological)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311860" y="1257190"/>
                <a:ext cx="2699072" cy="683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60" y="1257190"/>
                <a:ext cx="2699072" cy="6830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ãcylindrical coordinat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6098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0" y="819385"/>
                <a:ext cx="3444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Cylindrical Coordinate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9385"/>
                <a:ext cx="344498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1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53464" y="2173395"/>
                <a:ext cx="158698" cy="1896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ja-JP" alt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464" y="2173395"/>
                <a:ext cx="158698" cy="189667"/>
              </a:xfrm>
              <a:prstGeom prst="rect">
                <a:avLst/>
              </a:prstGeom>
              <a:blipFill rotWithShape="0">
                <a:blip r:embed="rId5"/>
                <a:stretch>
                  <a:fillRect l="-19231" t="-25806" r="-53846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19672" y="2886241"/>
                <a:ext cx="135422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sz="105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886241"/>
                <a:ext cx="135422" cy="161583"/>
              </a:xfrm>
              <a:prstGeom prst="rect">
                <a:avLst/>
              </a:prstGeom>
              <a:blipFill rotWithShape="0">
                <a:blip r:embed="rId6"/>
                <a:stretch>
                  <a:fillRect l="-18182" r="-1818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 bwMode="auto">
          <a:xfrm>
            <a:off x="2064284" y="2024453"/>
            <a:ext cx="798356" cy="14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277662" y="2083562"/>
                <a:ext cx="2882905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Kepler rotation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662" y="2083562"/>
                <a:ext cx="2882905" cy="656013"/>
              </a:xfrm>
              <a:prstGeom prst="rect">
                <a:avLst/>
              </a:prstGeom>
              <a:blipFill rotWithShape="0">
                <a:blip r:embed="rId7"/>
                <a:stretch>
                  <a:fillRect l="-19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103948" y="2965523"/>
                <a:ext cx="3272627" cy="391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𝜈𝜌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 </a:t>
                </a:r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48" y="2965523"/>
                <a:ext cx="3272627" cy="391710"/>
              </a:xfrm>
              <a:prstGeom prst="rect">
                <a:avLst/>
              </a:prstGeom>
              <a:blipFill rotWithShape="0">
                <a:blip r:embed="rId8"/>
                <a:stretch>
                  <a:fillRect l="-2607" t="-10769" r="-3724"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87624" y="3753036"/>
                <a:ext cx="5127814" cy="49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We define viscous torque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𝑅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r>
                  <a:rPr kumimoji="1" lang="en-US" altLang="ja-JP" dirty="0"/>
                  <a:t>, then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753036"/>
                <a:ext cx="5127814" cy="492892"/>
              </a:xfrm>
              <a:prstGeom prst="rect">
                <a:avLst/>
              </a:prstGeom>
              <a:blipFill rotWithShape="0">
                <a:blip r:embed="rId9"/>
                <a:stretch>
                  <a:fillRect l="-1070" r="-238" b="-24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460106" y="3690135"/>
                <a:ext cx="183293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>
                              <a:latin typeface="Cambria Math" panose="02040503050406030204" pitchFamily="18" charset="0"/>
                            </a:rPr>
                            <m:t>𝑑𝑅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106" y="3690135"/>
                <a:ext cx="1832938" cy="55579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75556" y="4617132"/>
                <a:ext cx="3833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Alpha-viscosity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4617132"/>
                <a:ext cx="383310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272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788024" y="4605358"/>
                <a:ext cx="3418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Non-dimensional parameter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605358"/>
                <a:ext cx="341850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42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円/楕円 14"/>
          <p:cNvSpPr/>
          <p:nvPr/>
        </p:nvSpPr>
        <p:spPr bwMode="auto">
          <a:xfrm>
            <a:off x="1295636" y="5733256"/>
            <a:ext cx="432048" cy="43204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 flipV="1">
            <a:off x="1835696" y="4974690"/>
            <a:ext cx="3276364" cy="7585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コネクタ 18"/>
          <p:cNvCxnSpPr/>
          <p:nvPr/>
        </p:nvCxnSpPr>
        <p:spPr bwMode="auto">
          <a:xfrm>
            <a:off x="1871700" y="6165304"/>
            <a:ext cx="3276364" cy="54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/>
          <p:nvPr/>
        </p:nvCxnSpPr>
        <p:spPr bwMode="auto">
          <a:xfrm>
            <a:off x="1835696" y="5949280"/>
            <a:ext cx="540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矢印コネクタ 22"/>
          <p:cNvCxnSpPr/>
          <p:nvPr/>
        </p:nvCxnSpPr>
        <p:spPr bwMode="auto">
          <a:xfrm>
            <a:off x="4546393" y="5121188"/>
            <a:ext cx="0" cy="797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4536032" y="5425769"/>
                <a:ext cx="251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032" y="5425769"/>
                <a:ext cx="251992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7073" r="-17073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 descr="é¢é£ç»å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28" y="5979109"/>
            <a:ext cx="334136" cy="3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線矢印コネクタ 27"/>
          <p:cNvCxnSpPr/>
          <p:nvPr/>
        </p:nvCxnSpPr>
        <p:spPr bwMode="auto">
          <a:xfrm flipH="1">
            <a:off x="4788024" y="5972620"/>
            <a:ext cx="1" cy="3650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4842048" y="5979109"/>
                <a:ext cx="3898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48" y="5979109"/>
                <a:ext cx="38985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0938" r="-10938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/>
          <p:cNvSpPr txBox="1"/>
          <p:nvPr/>
        </p:nvSpPr>
        <p:spPr>
          <a:xfrm>
            <a:off x="4872985" y="6279515"/>
            <a:ext cx="4193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Vortex exchanges the angular momentum.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86265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Magnetorotational</a:t>
            </a:r>
            <a:r>
              <a:rPr kumimoji="1" lang="en-US" altLang="ja-JP" dirty="0"/>
              <a:t> instability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872716"/>
            <a:ext cx="486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viscosity (</a:t>
            </a:r>
            <a:r>
              <a:rPr kumimoji="1" lang="en-US" altLang="ja-JP" dirty="0" err="1"/>
              <a:t>Balbus</a:t>
            </a:r>
            <a:r>
              <a:rPr kumimoji="1" lang="en-US" altLang="ja-JP" dirty="0"/>
              <a:t> &amp; Hawley 1991)</a:t>
            </a:r>
            <a:endParaRPr kumimoji="1" lang="ja-JP" altLang="en-US" dirty="0"/>
          </a:p>
        </p:txBody>
      </p:sp>
      <p:pic>
        <p:nvPicPr>
          <p:cNvPr id="11266" name="Picture 2" descr="ãmagneto-rotational instability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484784"/>
            <a:ext cx="27813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123728" y="1484784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Field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7784" y="230995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tension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95536" y="4113076"/>
                <a:ext cx="2862579" cy="497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Typical wave length: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113076"/>
                <a:ext cx="2862579" cy="497187"/>
              </a:xfrm>
              <a:prstGeom prst="rect">
                <a:avLst/>
              </a:prstGeom>
              <a:blipFill rotWithShape="0">
                <a:blip r:embed="rId3"/>
                <a:stretch>
                  <a:fillRect l="-1919" t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927098" y="4725144"/>
                <a:ext cx="2883033" cy="54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Alfven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𝜋𝜌</m:t>
                            </m:r>
                          </m:e>
                        </m:rad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98" y="4725144"/>
                <a:ext cx="2883033" cy="544765"/>
              </a:xfrm>
              <a:prstGeom prst="rect">
                <a:avLst/>
              </a:prstGeom>
              <a:blipFill rotWithShape="0">
                <a:blip r:embed="rId4"/>
                <a:stretch>
                  <a:fillRect l="-1691" b="-11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72364" y="5384790"/>
                <a:ext cx="3486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Typical growing timescale: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4" y="5384790"/>
                <a:ext cx="348678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9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2364" y="6021288"/>
                <a:ext cx="2462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may grow as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4" y="6021288"/>
                <a:ext cx="246253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8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8" name="Picture 4" descr="http://www.cfca.nao.ac.jp/files/glbdsk8_snp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4077"/>
            <a:ext cx="3561099" cy="29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732240" y="83474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220072" y="4560887"/>
                <a:ext cx="22557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Effective viscosity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∼0.01−0.1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560887"/>
                <a:ext cx="2255746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2162" t="-4717" r="-18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725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Continuity Equation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331640" y="1520788"/>
                <a:ext cx="1914435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𝑑𝑅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520788"/>
                <a:ext cx="1914435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33543" y="2312876"/>
                <a:ext cx="2799036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Integrating over z.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43" y="2312876"/>
                <a:ext cx="2799036" cy="412164"/>
              </a:xfrm>
              <a:prstGeom prst="rect">
                <a:avLst/>
              </a:prstGeom>
              <a:blipFill rotWithShape="0">
                <a:blip r:embed="rId3"/>
                <a:stretch>
                  <a:fillRect l="-1743" t="-130882" r="-16340" b="-192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971600" y="2938279"/>
                <a:ext cx="2463751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938279"/>
                <a:ext cx="2463751" cy="285656"/>
              </a:xfrm>
              <a:prstGeom prst="rect">
                <a:avLst/>
              </a:prstGeom>
              <a:blipFill rotWithShape="0">
                <a:blip r:embed="rId4"/>
                <a:stretch>
                  <a:fillRect l="-494" t="-10638" b="-191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50853" y="3472796"/>
                <a:ext cx="4190443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where the surface density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853" y="3472796"/>
                <a:ext cx="4190443" cy="412164"/>
              </a:xfrm>
              <a:prstGeom prst="rect">
                <a:avLst/>
              </a:prstGeom>
              <a:blipFill rotWithShape="0">
                <a:blip r:embed="rId5"/>
                <a:stretch>
                  <a:fillRect l="-1310" t="-132836" r="-7569" b="-1970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247964" y="2941335"/>
                <a:ext cx="1442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64" y="2941335"/>
                <a:ext cx="14425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814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3830" y="4332007"/>
            <a:ext cx="572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Just expressing that mass inflow rate is constant.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07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Introduction</a:t>
            </a:r>
            <a:endParaRPr kumimoji="1" lang="ja-JP" altLang="en-US" dirty="0"/>
          </a:p>
        </p:txBody>
      </p:sp>
      <p:pic>
        <p:nvPicPr>
          <p:cNvPr id="9218" name="Picture 2" descr="ãBlazar je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436096" y="980728"/>
            <a:ext cx="363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Blazar: Relativistic Jet from Super </a:t>
            </a:r>
            <a:r>
              <a:rPr lang="en-US" altLang="ja-JP" sz="2000" dirty="0">
                <a:solidFill>
                  <a:srgbClr val="FF0000"/>
                </a:solidFill>
              </a:rPr>
              <a:t>M</a:t>
            </a:r>
            <a:r>
              <a:rPr kumimoji="1" lang="en-US" altLang="ja-JP" sz="2000" dirty="0">
                <a:solidFill>
                  <a:srgbClr val="FF0000"/>
                </a:solidFill>
              </a:rPr>
              <a:t>assive Black Hole.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120172" y="2394176"/>
                <a:ext cx="2102242" cy="86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&gt;10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2394176"/>
                <a:ext cx="2102242" cy="8649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5580112" y="2024844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Lorentz Factor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26586" y="3443822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Black Hole Mass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200707" y="3964718"/>
                <a:ext cx="1941172" cy="294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07" y="3964718"/>
                <a:ext cx="1941172" cy="294632"/>
              </a:xfrm>
              <a:prstGeom prst="rect">
                <a:avLst/>
              </a:prstGeom>
              <a:blipFill rotWithShape="0">
                <a:blip r:embed="rId4"/>
                <a:stretch>
                  <a:fillRect l="-1567" r="-1254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5556" y="5434892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Non-thermal Emission: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44491" y="44934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Jet Power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158114" y="5130065"/>
                <a:ext cx="2065437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14" y="5130065"/>
                <a:ext cx="2065437" cy="304827"/>
              </a:xfrm>
              <a:prstGeom prst="rect">
                <a:avLst/>
              </a:prstGeom>
              <a:blipFill rotWithShape="0">
                <a:blip r:embed="rId5"/>
                <a:stretch>
                  <a:fillRect l="-1475" r="-1180" b="-2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741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円弧 12"/>
          <p:cNvSpPr/>
          <p:nvPr/>
        </p:nvSpPr>
        <p:spPr bwMode="auto">
          <a:xfrm>
            <a:off x="1259652" y="3691402"/>
            <a:ext cx="5120952" cy="5120952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Momentum Equation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261" b="-6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47564" y="1567825"/>
                <a:ext cx="170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567825"/>
                <a:ext cx="1705916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92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358828" y="1297141"/>
                <a:ext cx="1245276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828" y="1297141"/>
                <a:ext cx="1245276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096272" y="2158516"/>
            <a:ext cx="779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Kepler rotation, balance between centrifugal and gravitational forces.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47564" y="2661019"/>
                <a:ext cx="170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2661019"/>
                <a:ext cx="17014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3333" r="-3226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96272" y="3117360"/>
                <a:ext cx="3115725" cy="6223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72" y="3117360"/>
                <a:ext cx="3115725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096272" y="3739710"/>
            <a:ext cx="80377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Integrating over z with the continuity eq. and finally integrating over R.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08650" y="4242213"/>
                <a:ext cx="2149306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650" y="4242213"/>
                <a:ext cx="2149306" cy="891719"/>
              </a:xfrm>
              <a:prstGeom prst="rect">
                <a:avLst/>
              </a:prstGeom>
              <a:blipFill rotWithShape="0">
                <a:blip r:embed="rId7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円弧 10"/>
          <p:cNvSpPr/>
          <p:nvPr/>
        </p:nvSpPr>
        <p:spPr bwMode="auto">
          <a:xfrm>
            <a:off x="2483768" y="5227489"/>
            <a:ext cx="1980220" cy="198022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3388080" y="5913276"/>
            <a:ext cx="432048" cy="43204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3604104" y="6129300"/>
            <a:ext cx="40282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7169339" y="5774776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9" y="5774776"/>
                <a:ext cx="23115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8421" r="-15789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256557" y="6228697"/>
                <a:ext cx="4011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57" y="6228697"/>
                <a:ext cx="40119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9091" r="-3030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657756" y="562524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959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Momentum Equation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261" b="-6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47564" y="1567825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567825"/>
                <a:ext cx="1681038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261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519772" y="1567825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Neglecting the ram pressure,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43897" y="1498161"/>
                <a:ext cx="1346972" cy="526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97" y="1498161"/>
                <a:ext cx="1346972" cy="526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15616" y="2204113"/>
                <a:ext cx="4145430" cy="5785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204113"/>
                <a:ext cx="4145430" cy="5785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15616" y="3070136"/>
                <a:ext cx="1041504" cy="526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070136"/>
                <a:ext cx="1041504" cy="526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791580" y="3892278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Finally, the sound speed is expressed with the disk height as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214093" y="4455084"/>
                <a:ext cx="1620635" cy="565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93" y="4455084"/>
                <a:ext cx="1620635" cy="56541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383868" y="455312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305376" y="4455084"/>
                <a:ext cx="1371081" cy="51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76" y="4455084"/>
                <a:ext cx="1371081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79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Equation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9532" y="1387155"/>
            <a:ext cx="2225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Integrating over z,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056037" y="1952406"/>
                <a:ext cx="1936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37" y="1952406"/>
                <a:ext cx="1936748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830" r="-629" b="-32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375756" y="2314050"/>
            <a:ext cx="5480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Advection of heat=Viscous Heating – Radiative Cooling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04993" y="2737249"/>
                <a:ext cx="2584297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93" y="2737249"/>
                <a:ext cx="2584297" cy="7265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41085" y="3544586"/>
                <a:ext cx="1428340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85" y="3544586"/>
                <a:ext cx="1428340" cy="7265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636" y="4271132"/>
            <a:ext cx="628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When the disk is optically thick, the thermal radiation is</a:t>
            </a:r>
          </a:p>
          <a:p>
            <a:r>
              <a:rPr lang="en-US" altLang="ja-JP" dirty="0"/>
              <a:t>expressed with the effective temperature as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43329" y="5078469"/>
                <a:ext cx="7206781" cy="432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SB</m:t>
                        </m:r>
                      </m:sub>
                    </m:sSub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kumimoji="1" lang="ja-JP" altLang="en-US" dirty="0"/>
                  <a:t>   </a:t>
                </a:r>
                <a:r>
                  <a:rPr lang="en-US" altLang="ja-JP" dirty="0"/>
                  <a:t>where the </a:t>
                </a:r>
                <a:r>
                  <a:rPr lang="en-US" altLang="ja-JP" b="1" dirty="0"/>
                  <a:t>Stefan</a:t>
                </a:r>
                <a:r>
                  <a:rPr lang="en-US" altLang="ja-JP" dirty="0"/>
                  <a:t>–</a:t>
                </a:r>
                <a:r>
                  <a:rPr lang="en-US" altLang="ja-JP" b="1" dirty="0"/>
                  <a:t>Boltzmann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SB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60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29" y="5078469"/>
                <a:ext cx="7206781" cy="432106"/>
              </a:xfrm>
              <a:prstGeom prst="rect">
                <a:avLst/>
              </a:prstGeom>
              <a:blipFill rotWithShape="0">
                <a:blip r:embed="rId5"/>
                <a:stretch>
                  <a:fillRect t="-1408" b="-14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104993" y="5644009"/>
                <a:ext cx="4936544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d>
                                    <m:dPr>
                                      <m:ctrlP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93" y="5644009"/>
                <a:ext cx="4936544" cy="7265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4463988" y="6185889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rough estimate: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840252" y="6048793"/>
                <a:ext cx="1583510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6048793"/>
                <a:ext cx="1583510" cy="56534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645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05273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Continuity: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57852" y="1094574"/>
                <a:ext cx="1595693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852" y="1094574"/>
                <a:ext cx="1595693" cy="285656"/>
              </a:xfrm>
              <a:prstGeom prst="rect">
                <a:avLst/>
              </a:prstGeom>
              <a:blipFill rotWithShape="0">
                <a:blip r:embed="rId2"/>
                <a:stretch>
                  <a:fillRect l="-763" t="-13043" r="-1145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02628" y="1752491"/>
                <a:ext cx="170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8" y="1752491"/>
                <a:ext cx="1705916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92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101452" y="1417132"/>
                <a:ext cx="1245276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52" y="1417132"/>
                <a:ext cx="1245276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81864" y="2755277"/>
                <a:ext cx="170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4" y="2755277"/>
                <a:ext cx="17014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3115" r="-2867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096964" y="2494084"/>
                <a:ext cx="2149306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964" y="2494084"/>
                <a:ext cx="2149306" cy="891719"/>
              </a:xfrm>
              <a:prstGeom prst="rect">
                <a:avLst/>
              </a:prstGeom>
              <a:blipFill rotWithShape="0">
                <a:blip r:embed="rId6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95536" y="3752755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752755"/>
                <a:ext cx="168103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3333" r="-2899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179409" y="3654715"/>
                <a:ext cx="1918282" cy="51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09" y="3654715"/>
                <a:ext cx="1918282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02628" y="4565567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(entropy):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531737" y="4585405"/>
                <a:ext cx="1936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737" y="4585405"/>
                <a:ext cx="19367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830" r="-629" b="-32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81864" y="5573249"/>
                <a:ext cx="4009752" cy="48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Alpha-viscosity model: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𝑃𝐻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ΣΩ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4" y="5573249"/>
                <a:ext cx="4009752" cy="484043"/>
              </a:xfrm>
              <a:prstGeom prst="rect">
                <a:avLst/>
              </a:prstGeom>
              <a:blipFill rotWithShape="0">
                <a:blip r:embed="rId10"/>
                <a:stretch>
                  <a:fillRect l="-1370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688124" y="1383159"/>
                <a:ext cx="2736455" cy="654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Parameters:</a:t>
                </a:r>
                <a:r>
                  <a:rPr kumimoji="1"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Variables: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124" y="1383159"/>
                <a:ext cx="2736455" cy="654988"/>
              </a:xfrm>
              <a:prstGeom prst="rect">
                <a:avLst/>
              </a:prstGeom>
              <a:blipFill rotWithShape="0">
                <a:blip r:embed="rId11"/>
                <a:stretch>
                  <a:fillRect l="-1782" t="-6542" b="-121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/>
          <p:cNvCxnSpPr/>
          <p:nvPr/>
        </p:nvCxnSpPr>
        <p:spPr bwMode="auto">
          <a:xfrm>
            <a:off x="7416316" y="2038147"/>
            <a:ext cx="0" cy="717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840252" y="2829207"/>
                <a:ext cx="12934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kumimoji="1" lang="en-US" altLang="ja-JP"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</m:oMath>
                </a14:m>
                <a:r>
                  <a:rPr kumimoji="1" lang="en-US" altLang="ja-JP" dirty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2829207"/>
                <a:ext cx="1293431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6132" t="-32609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850291" y="4944768"/>
                <a:ext cx="144488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291" y="4944768"/>
                <a:ext cx="1444883" cy="51860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308047" y="22157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Equation of State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90858" y="3225599"/>
            <a:ext cx="313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depending on optical depth</a:t>
            </a:r>
          </a:p>
          <a:p>
            <a:r>
              <a:rPr lang="en-US" altLang="ja-JP" dirty="0"/>
              <a:t>and temperature.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083292" y="4875892"/>
                <a:ext cx="1583510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292" y="4875892"/>
                <a:ext cx="1583510" cy="56534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286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Shakura-Sunyaev</a:t>
            </a:r>
            <a:r>
              <a:rPr lang="en-US" altLang="ja-JP" dirty="0"/>
              <a:t> Standard Disk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975234"/>
            <a:ext cx="473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disk is optically thick and hot enough.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75556" y="1536489"/>
                <a:ext cx="18687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≃0→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1536489"/>
                <a:ext cx="186878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932" r="-651" b="-3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19772" y="1415686"/>
                <a:ext cx="315689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SB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72" y="1415686"/>
                <a:ext cx="3156890" cy="5186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367644" y="2276872"/>
                <a:ext cx="5634555" cy="2015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SB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ja-JP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in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≃20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>
                                              <a:latin typeface="Cambria Math" panose="02040503050406030204" pitchFamily="18" charset="0"/>
                                            </a:rPr>
                                            <m:t>in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44" y="2276872"/>
                <a:ext cx="5634555" cy="201580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796136" y="4493896"/>
                <a:ext cx="2089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not depends 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493896"/>
                <a:ext cx="208961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624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67544" y="496281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Luminosity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935596" y="5186383"/>
                <a:ext cx="7441909" cy="1456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disk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𝑅𝑑𝑅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SB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𝐺𝑀</m:t>
                          </m:r>
                          <m:acc>
                            <m:accPr>
                              <m:chr m:val="̇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≃4.7×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=0.38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=0.083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186383"/>
                <a:ext cx="7441909" cy="14565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65488" y="198909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Effective temperature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4610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Inner-most </a:t>
            </a:r>
            <a:r>
              <a:rPr lang="en-US" altLang="ja-JP" dirty="0"/>
              <a:t>S</a:t>
            </a:r>
            <a:r>
              <a:rPr kumimoji="1" lang="en-US" altLang="ja-JP" dirty="0"/>
              <a:t>table </a:t>
            </a:r>
            <a:r>
              <a:rPr lang="en-US" altLang="ja-JP" dirty="0"/>
              <a:t>C</a:t>
            </a:r>
            <a:r>
              <a:rPr kumimoji="1" lang="en-US" altLang="ja-JP" dirty="0"/>
              <a:t>ircular </a:t>
            </a:r>
            <a:r>
              <a:rPr lang="en-US" altLang="ja-JP" dirty="0"/>
              <a:t>O</a:t>
            </a:r>
            <a:r>
              <a:rPr kumimoji="1" lang="en-US" altLang="ja-JP" dirty="0"/>
              <a:t>rbit (ISCO)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23528" y="954836"/>
                <a:ext cx="3006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Kerr parameter: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54836"/>
                <a:ext cx="3006785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62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ãISCO orbit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1726312"/>
            <a:ext cx="3708412" cy="25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1424443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Effective Potential (Newtonian)</a:t>
            </a:r>
            <a:endParaRPr kumimoji="1" lang="ja-JP" altLang="en-US" sz="1400" dirty="0"/>
          </a:p>
        </p:txBody>
      </p:sp>
      <p:cxnSp>
        <p:nvCxnSpPr>
          <p:cNvPr id="6" name="直線矢印コネクタ 5"/>
          <p:cNvCxnSpPr/>
          <p:nvPr/>
        </p:nvCxnSpPr>
        <p:spPr bwMode="auto">
          <a:xfrm flipH="1">
            <a:off x="6430674" y="2650382"/>
            <a:ext cx="252028" cy="60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テキスト ボックス 6"/>
          <p:cNvSpPr txBox="1"/>
          <p:nvPr/>
        </p:nvSpPr>
        <p:spPr>
          <a:xfrm>
            <a:off x="5458566" y="2264709"/>
            <a:ext cx="3682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Decreasing angular momentum of particle</a:t>
            </a:r>
            <a:endParaRPr kumimoji="1" lang="ja-JP" altLang="en-US" sz="1400" dirty="0"/>
          </a:p>
        </p:txBody>
      </p:sp>
      <p:pic>
        <p:nvPicPr>
          <p:cNvPr id="10244" name="Picture 4" descr="http://inspirehep.net/record/1458947/files/U-New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5" y="1726312"/>
            <a:ext cx="3368855" cy="24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959932" y="1441611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Effective Potential (GR)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>
            <a:off x="2051720" y="2736219"/>
            <a:ext cx="252028" cy="60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375756" y="4687003"/>
                <a:ext cx="384316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−3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∓4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4687003"/>
                <a:ext cx="3843168" cy="563680"/>
              </a:xfrm>
              <a:prstGeom prst="rect">
                <a:avLst/>
              </a:prstGeom>
              <a:blipFill rotWithShape="0"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602840" y="5714078"/>
                <a:ext cx="1648978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=0: 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=3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→1: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40" y="5714078"/>
                <a:ext cx="1648978" cy="787523"/>
              </a:xfrm>
              <a:prstGeom prst="rect">
                <a:avLst/>
              </a:prstGeom>
              <a:blipFill rotWithShape="0">
                <a:blip r:embed="rId6"/>
                <a:stretch>
                  <a:fillRect l="-1107" r="-7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522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Advection Dominated Accretion Flow (ADAF)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31540" y="1016732"/>
                <a:ext cx="1936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016732"/>
                <a:ext cx="1936748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839" r="-631" b="-3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/>
          <p:cNvCxnSpPr/>
          <p:nvPr/>
        </p:nvCxnSpPr>
        <p:spPr bwMode="auto">
          <a:xfrm>
            <a:off x="1799692" y="872716"/>
            <a:ext cx="468052" cy="68407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278729" y="1535103"/>
            <a:ext cx="594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Case 1: Too low density, optically thin, emissivity low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094300"/>
            <a:ext cx="5472100" cy="8198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339752" y="1909634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Bremsstrahlung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27684" y="2914166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we neglect the cooling,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987824" y="3309733"/>
                <a:ext cx="2830262" cy="612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≃160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3309733"/>
                <a:ext cx="2830262" cy="612732"/>
              </a:xfrm>
              <a:prstGeom prst="rect">
                <a:avLst/>
              </a:prstGeom>
              <a:blipFill rotWithShape="0">
                <a:blip r:embed="rId4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853698" y="392246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Hot, dim disk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78729" y="4430169"/>
                <a:ext cx="8743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Case 2: Too high density, optically thick, photon escape time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advection time.</a:t>
                </a: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9" y="4430169"/>
                <a:ext cx="874309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28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99592" y="4937873"/>
                <a:ext cx="3064429" cy="37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Super Eddington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937873"/>
                <a:ext cx="3064429" cy="377989"/>
              </a:xfrm>
              <a:prstGeom prst="rect">
                <a:avLst/>
              </a:prstGeom>
              <a:blipFill rotWithShape="0">
                <a:blip r:embed="rId6"/>
                <a:stretch>
                  <a:fillRect l="-1793" t="-9677" b="-209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円/楕円 13"/>
          <p:cNvSpPr/>
          <p:nvPr/>
        </p:nvSpPr>
        <p:spPr bwMode="auto">
          <a:xfrm>
            <a:off x="3095836" y="5661248"/>
            <a:ext cx="432048" cy="43204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 bwMode="auto">
          <a:xfrm flipV="1">
            <a:off x="3635896" y="4902682"/>
            <a:ext cx="3276364" cy="7585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3671900" y="6093296"/>
            <a:ext cx="3276364" cy="54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コネクタ 16"/>
          <p:cNvCxnSpPr/>
          <p:nvPr/>
        </p:nvCxnSpPr>
        <p:spPr bwMode="auto">
          <a:xfrm>
            <a:off x="3635896" y="5877272"/>
            <a:ext cx="540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下矢印 22"/>
          <p:cNvSpPr/>
          <p:nvPr/>
        </p:nvSpPr>
        <p:spPr bwMode="auto">
          <a:xfrm rot="8849753">
            <a:off x="4762984" y="4802830"/>
            <a:ext cx="518110" cy="64807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98959" y="483085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Emission</a:t>
            </a:r>
            <a:endParaRPr kumimoji="1" lang="ja-JP" altLang="en-US" dirty="0"/>
          </a:p>
        </p:txBody>
      </p:sp>
      <p:sp>
        <p:nvSpPr>
          <p:cNvPr id="25" name="右矢印 24"/>
          <p:cNvSpPr/>
          <p:nvPr/>
        </p:nvSpPr>
        <p:spPr bwMode="auto">
          <a:xfrm rot="10800000">
            <a:off x="6251514" y="5644729"/>
            <a:ext cx="761259" cy="44856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87760" y="539992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Accretion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4280" y="6369687"/>
            <a:ext cx="735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Super massive black holes at very high z may have grown like this.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40814" y="6000355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Radiation pressure </a:t>
            </a:r>
            <a:r>
              <a:rPr kumimoji="1" lang="en-US" altLang="ja-JP" dirty="0" err="1">
                <a:solidFill>
                  <a:srgbClr val="FF0000"/>
                </a:solidFill>
              </a:rPr>
              <a:t>domitates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1885" y="5815689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Bright soft disk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917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Jet from </a:t>
            </a:r>
            <a:r>
              <a:rPr lang="en-US" altLang="ja-JP" dirty="0"/>
              <a:t>accretion </a:t>
            </a:r>
            <a:r>
              <a:rPr kumimoji="1" lang="en-US" altLang="ja-JP" dirty="0"/>
              <a:t>disk?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958158"/>
            <a:ext cx="726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accretion disk has been considered as the engine of the jets.</a:t>
            </a:r>
            <a:endParaRPr kumimoji="1" lang="ja-JP" altLang="en-US" dirty="0"/>
          </a:p>
        </p:txBody>
      </p:sp>
      <p:pic>
        <p:nvPicPr>
          <p:cNvPr id="12290" name="Picture 2" descr="ãBlandford Payneãã®ç»åæ¤ç´¢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61" y="1329214"/>
            <a:ext cx="4248472" cy="2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49029" y="43291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Blandford &amp; Payne (1982)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28" y="1483067"/>
            <a:ext cx="1960849" cy="26042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88" y="1318166"/>
            <a:ext cx="1831040" cy="296964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03029" y="4337647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Simulation: </a:t>
            </a:r>
            <a:r>
              <a:rPr kumimoji="1" lang="en-US" altLang="ja-JP" dirty="0" err="1"/>
              <a:t>Ohsuga</a:t>
            </a:r>
            <a:r>
              <a:rPr kumimoji="1" lang="en-US" altLang="ja-JP" dirty="0"/>
              <a:t> &amp; </a:t>
            </a:r>
            <a:r>
              <a:rPr kumimoji="1" lang="en-US" altLang="ja-JP" dirty="0" err="1"/>
              <a:t>Mineshige</a:t>
            </a:r>
            <a:r>
              <a:rPr kumimoji="1" lang="en-US" altLang="ja-JP" dirty="0"/>
              <a:t> (2011)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572733" y="5013176"/>
                <a:ext cx="44326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Magnetic and Radiative Forces produce</a:t>
                </a:r>
              </a:p>
              <a:p>
                <a:r>
                  <a:rPr lang="en-US" altLang="ja-JP" dirty="0"/>
                  <a:t> disk wind, whose velocity is typically</a:t>
                </a:r>
              </a:p>
              <a:p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0.1−0.3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5013176"/>
                <a:ext cx="4432624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100" t="-3289" r="-5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7335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dirty="0"/>
              <a:t>Blandford-</a:t>
            </a:r>
            <a:r>
              <a:rPr lang="en-US" altLang="ja-JP" sz="8000" dirty="0" err="1"/>
              <a:t>Znajek</a:t>
            </a:r>
            <a:endParaRPr lang="en-US" altLang="ja-JP" sz="8000" dirty="0"/>
          </a:p>
          <a:p>
            <a:pPr algn="ctr"/>
            <a:r>
              <a:rPr lang="en-US" altLang="ja-JP" sz="8000" dirty="0"/>
              <a:t>Process</a:t>
            </a:r>
          </a:p>
          <a:p>
            <a:pPr algn="ctr"/>
            <a:endParaRPr lang="en-US" altLang="ja-JP" sz="8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67644" y="4941168"/>
            <a:ext cx="687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Energy Extraction from Black Hole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26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Rotating Black Hole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1004" y="944724"/>
            <a:ext cx="36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Angular momentum of black hole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14056"/>
            <a:ext cx="1836204" cy="745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59532" y="2059151"/>
                <a:ext cx="2856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maximum value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2059151"/>
                <a:ext cx="285610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92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59532" y="285293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Mass of black hole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173578"/>
            <a:ext cx="2845365" cy="7431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96607" y="386815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naked mass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 bwMode="auto">
          <a:xfrm flipV="1">
            <a:off x="1673678" y="3681028"/>
            <a:ext cx="113905" cy="2357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431540" y="4437112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Rotation energy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58" y="4935418"/>
            <a:ext cx="2931483" cy="396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31540" y="5553236"/>
                <a:ext cx="1205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5553236"/>
                <a:ext cx="120501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569" t="-1311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014587" y="6021288"/>
                <a:ext cx="2096856" cy="635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BH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87" y="6021288"/>
                <a:ext cx="2096856" cy="6354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4896036" y="990890"/>
            <a:ext cx="322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rotation energy can be</a:t>
            </a:r>
          </a:p>
          <a:p>
            <a:r>
              <a:rPr lang="en-US" altLang="ja-JP" dirty="0"/>
              <a:t>used as the jet energy?</a:t>
            </a:r>
            <a:endParaRPr kumimoji="1" lang="ja-JP" altLang="en-US" dirty="0"/>
          </a:p>
        </p:txBody>
      </p:sp>
      <p:pic>
        <p:nvPicPr>
          <p:cNvPr id="13316" name="Picture 4" descr="http://www.cosmicteaparty.org/files/blackholesp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625145"/>
            <a:ext cx="34290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3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980728"/>
            <a:ext cx="6109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</a:t>
            </a:r>
            <a:r>
              <a:rPr lang="en-US" altLang="ja-JP" b="1" dirty="0"/>
              <a:t>Catalogue of Radio Sources published in 1959</a:t>
            </a:r>
          </a:p>
          <a:p>
            <a:endParaRPr kumimoji="1" lang="en-US" altLang="ja-JP" b="1" dirty="0"/>
          </a:p>
          <a:p>
            <a:r>
              <a:rPr lang="en-US" altLang="ja-JP" dirty="0"/>
              <a:t>159 MHz Observation with Cambridge Interferometer</a:t>
            </a:r>
          </a:p>
          <a:p>
            <a:r>
              <a:rPr lang="en-US" altLang="ja-JP" dirty="0"/>
              <a:t>directed by  Martin Ryle and Antony Hewish.</a:t>
            </a:r>
            <a:endParaRPr kumimoji="1" lang="ja-JP" altLang="en-US" dirty="0"/>
          </a:p>
        </p:txBody>
      </p:sp>
      <p:pic>
        <p:nvPicPr>
          <p:cNvPr id="12290" name="Picture 2" descr="https://upload.wikimedia.org/wikipedia/commons/d/d6/3C273_Chand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744924"/>
            <a:ext cx="3802624" cy="32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232462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273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9703" y="6034583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Confirmed as extragalactic source in 1963.</a:t>
            </a:r>
          </a:p>
          <a:p>
            <a:r>
              <a:rPr lang="en-US" altLang="ja-JP" dirty="0"/>
              <a:t>(redshift z=0.16)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744924"/>
            <a:ext cx="3929127" cy="3173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78764" y="2305299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 </a:t>
            </a:r>
            <a:r>
              <a:rPr kumimoji="1" lang="en-US" altLang="ja-JP" dirty="0" err="1"/>
              <a:t>Lacertae</a:t>
            </a:r>
            <a:r>
              <a:rPr kumimoji="1" lang="en-US" altLang="ja-JP" dirty="0"/>
              <a:t> </a:t>
            </a:r>
          </a:p>
          <a:p>
            <a:r>
              <a:rPr lang="en-US" altLang="ja-JP" dirty="0"/>
              <a:t> </a:t>
            </a:r>
            <a:r>
              <a:rPr kumimoji="1" lang="en-US" altLang="ja-JP" dirty="0"/>
              <a:t>(optical, </a:t>
            </a:r>
            <a:r>
              <a:rPr kumimoji="1" lang="en-US" altLang="ja-JP" dirty="0" err="1"/>
              <a:t>Oke</a:t>
            </a:r>
            <a:r>
              <a:rPr kumimoji="1" lang="en-US" altLang="ja-JP" dirty="0"/>
              <a:t> and Gunn 1974)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64188" y="5977154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power-law spectrum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2991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Flat Space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23528" y="1052736"/>
                <a:ext cx="5916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Spherical Coordinate: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𝑐𝑡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52736"/>
                <a:ext cx="59160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824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606430" y="192853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Flat Space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477455" y="1532495"/>
                <a:ext cx="3689280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1" lang="en-US" altLang="ja-JP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455" y="1532495"/>
                <a:ext cx="3689280" cy="1034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83352" y="2844538"/>
                <a:ext cx="7060330" cy="581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52" y="2844538"/>
                <a:ext cx="7060330" cy="581826"/>
              </a:xfrm>
              <a:prstGeom prst="rect">
                <a:avLst/>
              </a:prstGeom>
              <a:blipFill rotWithShape="0">
                <a:blip r:embed="rId4"/>
                <a:stretch>
                  <a:fillRect l="-345" b="-1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095836" y="3607460"/>
                <a:ext cx="1379673" cy="531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836" y="3607460"/>
                <a:ext cx="1379673" cy="5315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483352" y="3692060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Momentum of particle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040052" y="3756565"/>
                <a:ext cx="2561150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2" y="3756565"/>
                <a:ext cx="2561150" cy="304827"/>
              </a:xfrm>
              <a:prstGeom prst="rect">
                <a:avLst/>
              </a:prstGeom>
              <a:blipFill rotWithShape="0">
                <a:blip r:embed="rId6"/>
                <a:stretch>
                  <a:fillRect l="-1429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11560" y="4689140"/>
                <a:ext cx="3731791" cy="499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Action of particle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689140"/>
                <a:ext cx="3731791" cy="499560"/>
              </a:xfrm>
              <a:prstGeom prst="rect">
                <a:avLst/>
              </a:prstGeom>
              <a:blipFill rotWithShape="0">
                <a:blip r:embed="rId7"/>
                <a:stretch>
                  <a:fillRect l="-1307" b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079612" y="5188700"/>
                <a:ext cx="7201010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zero-component: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1"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Hamiltonian,</a:t>
                </a: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                                                    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constant for test particle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12" y="5188700"/>
                <a:ext cx="7201010" cy="776559"/>
              </a:xfrm>
              <a:prstGeom prst="rect">
                <a:avLst/>
              </a:prstGeom>
              <a:blipFill rotWithShape="0">
                <a:blip r:embed="rId8"/>
                <a:stretch>
                  <a:fillRect l="-677" b="-10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377973" y="5933263"/>
                <a:ext cx="5981445" cy="870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973" y="5933263"/>
                <a:ext cx="5981445" cy="87049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243771" y="256389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Line element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81610" y="4026538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(Contravariant)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733" y="4809572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(Covariant 4-vector)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62977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Kerr Space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11560" y="4669735"/>
                <a:ext cx="7162538" cy="731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zero-component: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sub>
                            </m:sSub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num>
                                      <m:den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𝐺𝑀𝑚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669735"/>
                <a:ext cx="7162538" cy="731675"/>
              </a:xfrm>
              <a:prstGeom prst="rect">
                <a:avLst/>
              </a:prstGeom>
              <a:blipFill rotWithShape="0">
                <a:blip r:embed="rId2"/>
                <a:stretch>
                  <a:fillRect l="-6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9" y="845390"/>
            <a:ext cx="4276828" cy="186033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420" y="1206457"/>
            <a:ext cx="3777594" cy="111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11560" y="2930473"/>
                <a:ext cx="4011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→0: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lang="en-US" altLang="ja-JP" dirty="0"/>
                  <a:t>Schwarzschild BH. In this case,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930473"/>
                <a:ext cx="401154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520" t="-33333" r="-2736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755576" y="3297105"/>
                <a:ext cx="5578900" cy="1125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𝑚𝑐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𝑑𝑙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297105"/>
                <a:ext cx="5578900" cy="112518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688124" y="2533242"/>
                <a:ext cx="23203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𝑐𝑑𝑡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124" y="2533242"/>
                <a:ext cx="232031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57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/>
          <p:cNvCxnSpPr/>
          <p:nvPr/>
        </p:nvCxnSpPr>
        <p:spPr bwMode="auto">
          <a:xfrm flipH="1">
            <a:off x="5562110" y="4404727"/>
            <a:ext cx="252028" cy="425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624228" y="3330107"/>
                <a:ext cx="1775166" cy="608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rad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228" y="3330107"/>
                <a:ext cx="1775166" cy="60894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5328084" y="410124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</a:t>
            </a:r>
            <a:r>
              <a:rPr kumimoji="1" lang="en-US" altLang="ja-JP" dirty="0" err="1"/>
              <a:t>rela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28584" y="5415904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Energy conservation in Newton physics.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431540" y="5923401"/>
                <a:ext cx="32651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≠0→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03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5923401"/>
                <a:ext cx="326518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87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1191879" y="6360869"/>
                <a:ext cx="68624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kumimoji="1" lang="en-US" altLang="ja-JP" b="0" dirty="0">
                    <a:solidFill>
                      <a:srgbClr val="FF0000"/>
                    </a:solidFill>
                  </a:rPr>
                  <a:t> and</a:t>
                </a:r>
                <a:r>
                  <a:rPr kumimoji="1" lang="ja-JP" altLang="en-US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can be negative, so the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𝑐𝑝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can be negative.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879" y="6360869"/>
                <a:ext cx="686245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244" t="-32609" r="-356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円/楕円 2"/>
          <p:cNvSpPr/>
          <p:nvPr/>
        </p:nvSpPr>
        <p:spPr bwMode="auto">
          <a:xfrm>
            <a:off x="3203848" y="780937"/>
            <a:ext cx="1188132" cy="65445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020963" y="482361"/>
                <a:ext cx="4152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03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63" y="482361"/>
                <a:ext cx="41524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0294" r="-2941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5107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Ergosphere</a:t>
            </a:r>
            <a:endParaRPr kumimoji="1" lang="ja-JP" altLang="en-US" dirty="0"/>
          </a:p>
        </p:txBody>
      </p:sp>
      <p:pic>
        <p:nvPicPr>
          <p:cNvPr id="14338" name="Picture 2" descr="ãergospher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980728"/>
            <a:ext cx="3814634" cy="28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16" y="908720"/>
            <a:ext cx="3713497" cy="727004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 bwMode="auto">
          <a:xfrm flipH="1">
            <a:off x="3635896" y="1484784"/>
            <a:ext cx="324036" cy="2520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94807" y="1552146"/>
                <a:ext cx="2161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807" y="1552146"/>
                <a:ext cx="216123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535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442" y="2924944"/>
            <a:ext cx="2804504" cy="590891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 bwMode="auto">
          <a:xfrm flipH="1" flipV="1">
            <a:off x="3149644" y="2740278"/>
            <a:ext cx="1314344" cy="285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672664" y="3485022"/>
                <a:ext cx="2223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64" y="3485022"/>
                <a:ext cx="222323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47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/>
          <p:cNvCxnSpPr/>
          <p:nvPr/>
        </p:nvCxnSpPr>
        <p:spPr bwMode="auto">
          <a:xfrm flipH="1">
            <a:off x="3635896" y="2240868"/>
            <a:ext cx="828092" cy="1654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464556" y="2095668"/>
                <a:ext cx="3677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en-US" altLang="ja-JP" dirty="0"/>
                  <a:t>,</a:t>
                </a:r>
              </a:p>
              <a:p>
                <a:r>
                  <a:rPr lang="en-US" altLang="ja-JP" dirty="0"/>
                  <a:t> </a:t>
                </a:r>
                <a:r>
                  <a:rPr kumimoji="1" lang="en-US" altLang="ja-JP" dirty="0"/>
                  <a:t>the energy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can be negative.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556" y="2095668"/>
                <a:ext cx="3677545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325" t="-7547" r="-828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84372" y="3728281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Penrose process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749393" y="4738942"/>
                <a:ext cx="714650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/>
                  <a:t>The initial energy of particle outside the ergosphere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en-US" altLang="ja-JP" sz="1600" dirty="0"/>
                  <a:t>.</a:t>
                </a:r>
              </a:p>
              <a:p>
                <a:r>
                  <a:rPr lang="en-US" altLang="ja-JP" sz="1600" dirty="0"/>
                  <a:t>It penetrate into the ergosphere, keeping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constant.</a:t>
                </a:r>
              </a:p>
              <a:p>
                <a:r>
                  <a:rPr lang="en-US" altLang="ja-JP" sz="1600" dirty="0"/>
                  <a:t>It decays into two particles. The energy of one can be negative.</a:t>
                </a:r>
              </a:p>
              <a:p>
                <a:r>
                  <a:rPr kumimoji="1" lang="en-US" altLang="ja-JP" sz="1600" dirty="0"/>
                  <a:t>The negative energy particle falls into the BH: energy of BH decreases!</a:t>
                </a:r>
              </a:p>
              <a:p>
                <a:r>
                  <a:rPr lang="en-US" altLang="ja-JP" sz="1600" dirty="0"/>
                  <a:t>The escaped other particle has energy larger than the initial value.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93" y="4738942"/>
                <a:ext cx="7146508" cy="1323439"/>
              </a:xfrm>
              <a:prstGeom prst="rect">
                <a:avLst/>
              </a:prstGeom>
              <a:blipFill rotWithShape="0">
                <a:blip r:embed="rId8"/>
                <a:stretch>
                  <a:fillRect l="-512" t="-1843" b="-50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/>
            </p:nvSpPr>
            <p:spPr>
              <a:xfrm>
                <a:off x="3862583" y="3828011"/>
                <a:ext cx="3747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583" y="3828011"/>
                <a:ext cx="374718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/>
          <p:cNvCxnSpPr/>
          <p:nvPr/>
        </p:nvCxnSpPr>
        <p:spPr bwMode="auto">
          <a:xfrm flipH="1" flipV="1">
            <a:off x="2195737" y="2565315"/>
            <a:ext cx="732305" cy="4607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爆発 1 23"/>
          <p:cNvSpPr/>
          <p:nvPr/>
        </p:nvSpPr>
        <p:spPr bwMode="auto">
          <a:xfrm>
            <a:off x="2928042" y="2850605"/>
            <a:ext cx="406381" cy="537502"/>
          </a:xfrm>
          <a:prstGeom prst="irregularSeal1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decay</a:t>
            </a: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H="1" flipV="1">
            <a:off x="3334423" y="3311323"/>
            <a:ext cx="625509" cy="7398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正方形/長方形 27"/>
              <p:cNvSpPr/>
              <p:nvPr/>
            </p:nvSpPr>
            <p:spPr>
              <a:xfrm>
                <a:off x="1801517" y="2750024"/>
                <a:ext cx="900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8" name="正方形/長方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17" y="2750024"/>
                <a:ext cx="900311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/>
          <p:cNvCxnSpPr/>
          <p:nvPr/>
        </p:nvCxnSpPr>
        <p:spPr bwMode="auto">
          <a:xfrm flipH="1">
            <a:off x="2670385" y="3285679"/>
            <a:ext cx="339917" cy="129920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正方形/長方形 31"/>
              <p:cNvSpPr/>
              <p:nvPr/>
            </p:nvSpPr>
            <p:spPr>
              <a:xfrm>
                <a:off x="2771800" y="4315252"/>
                <a:ext cx="38470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energy extraction!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2" name="正方形/長方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315252"/>
                <a:ext cx="3847015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13333" r="-792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/>
          <p:cNvSpPr txBox="1"/>
          <p:nvPr/>
        </p:nvSpPr>
        <p:spPr>
          <a:xfrm>
            <a:off x="642009" y="6090740"/>
            <a:ext cx="786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This process seems ad hoc. But this shows that the ergosphere can be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the place where the BH energy releases.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92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FIDO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59532" y="1016732"/>
                <a:ext cx="7493783" cy="1335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 the ergosphere,</a:t>
                </a:r>
                <a:r>
                  <a:rPr kumimoji="1"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en-US" altLang="ja-JP" dirty="0"/>
                  <a:t>. To keep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should be finite.</a:t>
                </a:r>
              </a:p>
              <a:p>
                <a:r>
                  <a:rPr lang="en-US" altLang="ja-JP" dirty="0"/>
                  <a:t>So a particle cannot come to rest in the ergosphere (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|=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𝑑𝑙</m:t>
                            </m:r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dirty="0"/>
                  <a:t>).</a:t>
                </a:r>
              </a:p>
              <a:p>
                <a:endParaRPr kumimoji="1" lang="en-US" altLang="ja-JP" dirty="0"/>
              </a:p>
              <a:p>
                <a:r>
                  <a:rPr kumimoji="1" lang="en-US" altLang="ja-JP" dirty="0"/>
                  <a:t>Fiducial observer (FIDO)</a:t>
                </a:r>
                <a:r>
                  <a:rPr kumimoji="1" lang="ja-JP" altLang="en-US" dirty="0"/>
                  <a:t>： </a:t>
                </a: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1016732"/>
                <a:ext cx="7493783" cy="1335815"/>
              </a:xfrm>
              <a:prstGeom prst="rect">
                <a:avLst/>
              </a:prstGeom>
              <a:blipFill rotWithShape="0">
                <a:blip r:embed="rId2"/>
                <a:stretch>
                  <a:fillRect l="-732" t="-3653" b="-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006869"/>
            <a:ext cx="1404156" cy="2921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74" y="1828523"/>
            <a:ext cx="1440160" cy="6488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511480"/>
            <a:ext cx="5112568" cy="6892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36" y="2537773"/>
            <a:ext cx="1214486" cy="6724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32140" y="2708920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Lapse function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4156" y="34290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Four velocity of FIDO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628" y="3857450"/>
            <a:ext cx="3951667" cy="70683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531" y="3936120"/>
            <a:ext cx="1793664" cy="69984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8204" y="4739860"/>
            <a:ext cx="2209952" cy="60036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636" y="5212963"/>
            <a:ext cx="1836204" cy="47406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369495" y="4525922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Contravariant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57848" y="5687027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Covariant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99628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Energy Release</a:t>
            </a:r>
            <a:endParaRPr kumimoji="1" lang="ja-JP" altLang="en-US" dirty="0"/>
          </a:p>
        </p:txBody>
      </p:sp>
      <p:pic>
        <p:nvPicPr>
          <p:cNvPr id="15362" name="Picture 2" descr="ãergosphere magnetic field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052736"/>
            <a:ext cx="2373379" cy="50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804" y="1977842"/>
            <a:ext cx="934200" cy="4471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080" y="2854902"/>
            <a:ext cx="2179800" cy="39852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348816" y="2497950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thickness of the ergosphere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92" y="3639562"/>
            <a:ext cx="3581100" cy="4957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56828" y="3253422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Volume of the ergosphere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85082" y="4336756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Energy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341" y="4310022"/>
            <a:ext cx="1518075" cy="4665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600844" y="494622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Timescale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1747" y="4934137"/>
            <a:ext cx="661725" cy="417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707904" y="5630298"/>
                <a:ext cx="2968057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Release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630298"/>
                <a:ext cx="2968057" cy="485646"/>
              </a:xfrm>
              <a:prstGeom prst="rect">
                <a:avLst/>
              </a:prstGeom>
              <a:blipFill rotWithShape="0">
                <a:blip r:embed="rId8"/>
                <a:stretch>
                  <a:fillRect l="-1643" b="-3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961" y="5484321"/>
            <a:ext cx="1440225" cy="7776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10386" y="938198"/>
            <a:ext cx="5715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frame-dragging effect in the ergosphere</a:t>
            </a:r>
            <a:r>
              <a:rPr lang="en-US" altLang="ja-JP" dirty="0"/>
              <a:t>.</a:t>
            </a:r>
          </a:p>
          <a:p>
            <a:r>
              <a:rPr kumimoji="1" lang="en-US" altLang="ja-JP" dirty="0"/>
              <a:t>This will induce twisted magnetic fields. </a:t>
            </a:r>
          </a:p>
          <a:p>
            <a:r>
              <a:rPr lang="en-US" altLang="ja-JP" dirty="0"/>
              <a:t>The induced Poynting flux may propagate outward.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813035" y="4998793"/>
                <a:ext cx="6081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035" y="4998793"/>
                <a:ext cx="608115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8081" r="-2020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489157" y="4336756"/>
                <a:ext cx="7641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57" y="4336756"/>
                <a:ext cx="764184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6349" r="-794"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389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Maxwell’s Equations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58812"/>
            <a:ext cx="5813349" cy="69427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972888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Electromagnetic tensor</a:t>
            </a:r>
            <a:r>
              <a:rPr lang="ja-JP" altLang="en-US" dirty="0"/>
              <a:t> </a:t>
            </a:r>
            <a:r>
              <a:rPr lang="en-US" altLang="ja-JP" dirty="0"/>
              <a:t>and its dual tensor.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19" y="1967935"/>
            <a:ext cx="1699047" cy="4164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10891" y="200409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Determinant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 bwMode="auto">
          <a:xfrm flipV="1">
            <a:off x="5976156" y="1157554"/>
            <a:ext cx="360040" cy="3243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5988395" y="879523"/>
            <a:ext cx="3042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Antisymmetric Levi-</a:t>
            </a:r>
            <a:r>
              <a:rPr lang="en-US" altLang="ja-JP" sz="1400" dirty="0" err="1"/>
              <a:t>Civita</a:t>
            </a:r>
            <a:r>
              <a:rPr lang="en-US" altLang="ja-JP" sz="1400" dirty="0"/>
              <a:t> symbol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528" y="2504916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and Electric Fields projected to FIDO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49" y="2866690"/>
            <a:ext cx="1620180" cy="35400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896746"/>
            <a:ext cx="1442162" cy="36012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4048" y="3263922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Definition of Spatial Vector Calculation in the Kerr Space Time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51" y="3760430"/>
            <a:ext cx="3538489" cy="53139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165" y="3691670"/>
            <a:ext cx="4286001" cy="66891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07" y="5240468"/>
            <a:ext cx="3384376" cy="76060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23528" y="4856846"/>
            <a:ext cx="49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Maxwell’s equations in the Kerr Space Time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1508" y="5271888"/>
            <a:ext cx="4174558" cy="61665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63588" y="605560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712" y="5997931"/>
            <a:ext cx="4344128" cy="484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874081" y="4355371"/>
                <a:ext cx="287777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081" y="4355371"/>
                <a:ext cx="2877775" cy="51860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3738945" y="6431202"/>
            <a:ext cx="501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same form as the equations without gravity.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3633" y="5874207"/>
            <a:ext cx="909271" cy="3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6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Ideal MHD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016732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flat space time, the Lorentz </a:t>
            </a:r>
            <a:r>
              <a:rPr kumimoji="1" lang="en-US" altLang="ja-JP" dirty="0" err="1"/>
              <a:t>toransformations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547664" y="1556792"/>
                <a:ext cx="3605025" cy="478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556792"/>
                <a:ext cx="3605025" cy="47840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31540" y="2312876"/>
                <a:ext cx="3645485" cy="1007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 the plasma rest frame,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2312876"/>
                <a:ext cx="3645485" cy="1007327"/>
              </a:xfrm>
              <a:prstGeom prst="rect">
                <a:avLst/>
              </a:prstGeom>
              <a:blipFill rotWithShape="0">
                <a:blip r:embed="rId3"/>
                <a:stretch>
                  <a:fillRect l="-1505" t="-4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843808" y="3320771"/>
                <a:ext cx="2187074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ja-JP" altLang="en-US" sz="2400" b="1" i="1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320771"/>
                <a:ext cx="2187074" cy="6890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503548" y="4221088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Kerr space time,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159732" y="4725144"/>
                <a:ext cx="1116396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2400" b="1" i="1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732" y="4725144"/>
                <a:ext cx="1116396" cy="6890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3527884" y="4884995"/>
            <a:ext cx="519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provides the perpendicular velocity of matter</a:t>
            </a:r>
          </a:p>
          <a:p>
            <a:r>
              <a:rPr lang="en-US" altLang="ja-JP" dirty="0"/>
              <a:t>for FIDO</a:t>
            </a:r>
            <a:r>
              <a:rPr kumimoji="1" lang="en-US" altLang="ja-JP" dirty="0"/>
              <a:t>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8661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80" y="2461236"/>
            <a:ext cx="1646501" cy="5307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Steady State and Force-Free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052736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conservation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38640"/>
            <a:ext cx="5585640" cy="6656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27684" y="2144507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Energy density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5936" y="2144507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Poynting Flux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32723" y="1897733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Energy exchange with matter.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Here, we neglect.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" y="2412115"/>
            <a:ext cx="2758068" cy="4279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207576" y="3615186"/>
                <a:ext cx="4065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Ideal MHD,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1" lang="en-US" altLang="ja-JP" b="1" dirty="0"/>
                  <a:t>. </a:t>
                </a:r>
                <a:r>
                  <a:rPr lang="en-US" altLang="ja-JP" dirty="0"/>
                  <a:t>Here, we can write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576" y="3615186"/>
                <a:ext cx="406553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99" t="-11475" r="-750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126" y="3649633"/>
            <a:ext cx="1603000" cy="3522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866" y="4465726"/>
            <a:ext cx="1260140" cy="28397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0261" y="2187280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Split Monopole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498" y="4127758"/>
            <a:ext cx="1906056" cy="28260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370" y="3087097"/>
            <a:ext cx="1173950" cy="308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524284" y="3076935"/>
                <a:ext cx="3028393" cy="2881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ad>
                      <m:radPr>
                        <m:deg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rad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constant along B.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284" y="3076935"/>
                <a:ext cx="3028393" cy="288156"/>
              </a:xfrm>
              <a:prstGeom prst="rect">
                <a:avLst/>
              </a:prstGeom>
              <a:blipFill rotWithShape="0">
                <a:blip r:embed="rId10"/>
                <a:stretch>
                  <a:fillRect l="-1811" t="-31915" r="-4024" b="-40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716002" y="4465726"/>
                <a:ext cx="26449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constant along B.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02" y="4465726"/>
                <a:ext cx="2644955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304" t="-33333" r="-4378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5658" y="4989569"/>
            <a:ext cx="1893135" cy="344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3491880" y="4977172"/>
                <a:ext cx="197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/>
                  <a:t>-component of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977172"/>
                <a:ext cx="1970732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11475" r="-1548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図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8870" y="5388164"/>
            <a:ext cx="1383232" cy="385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104890" y="5435478"/>
                <a:ext cx="2709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890" y="5435478"/>
                <a:ext cx="270907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6667" r="-6667" b="-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6825109" y="5435478"/>
            <a:ext cx="21528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871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Boundary Condition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48" y="1088740"/>
            <a:ext cx="703508" cy="3293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86" y="1022684"/>
            <a:ext cx="1708124" cy="461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15616" y="1068768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Near the horizon</a:t>
            </a:r>
            <a:r>
              <a:rPr kumimoji="1" lang="en-US" altLang="ja-JP" dirty="0"/>
              <a:t>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9552" y="1599889"/>
                <a:ext cx="573355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There, the matter may fall radially with a speed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.</a:t>
                </a:r>
              </a:p>
              <a:p>
                <a:r>
                  <a:rPr lang="en-US" altLang="ja-JP" dirty="0"/>
                  <a:t>In the comoving frame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in the ideal MHD.</a:t>
                </a:r>
              </a:p>
              <a:p>
                <a:r>
                  <a:rPr lang="en-US" altLang="ja-JP" dirty="0"/>
                  <a:t>So, for FIDO,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99889"/>
                <a:ext cx="5733557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957" t="-4605" r="-213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647564" y="3140968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leads to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097131"/>
            <a:ext cx="3056784" cy="8263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468544" y="3554137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near the horizon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028" y="3969518"/>
            <a:ext cx="1584176" cy="42855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260798" y="2638840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Znajek</a:t>
            </a:r>
            <a:r>
              <a:rPr kumimoji="1" lang="en-US" altLang="ja-JP" dirty="0"/>
              <a:t> condition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27584" y="4509120"/>
                <a:ext cx="5961504" cy="395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5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kumimoji="1" lang="en-US" altLang="ja-JP" dirty="0"/>
                  <a:t>, the matter velocity may be close 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. Then,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509120"/>
                <a:ext cx="5961504" cy="395493"/>
              </a:xfrm>
              <a:prstGeom prst="rect">
                <a:avLst/>
              </a:prstGeom>
              <a:blipFill rotWithShape="0">
                <a:blip r:embed="rId7"/>
                <a:stretch>
                  <a:fillRect l="-920" t="-13846" r="-613" b="-1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032" y="4961758"/>
            <a:ext cx="4539756" cy="46027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279969" y="502183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obtain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07604" y="5733256"/>
            <a:ext cx="341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Comparing the two equations,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978" y="5616747"/>
            <a:ext cx="1089193" cy="57337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40052" y="6190118"/>
            <a:ext cx="399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: angular velocity of magnetic field.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047402" y="2293171"/>
                <a:ext cx="1901290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≃−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ja-JP" altLang="en-US" sz="2400" i="1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02" y="2293171"/>
                <a:ext cx="1901290" cy="68903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916930" y="4362348"/>
                <a:ext cx="1665776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ja-JP" altLang="en-US" sz="2400" i="1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930" y="4362348"/>
                <a:ext cx="1665776" cy="68903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53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Poynting Flux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54986"/>
            <a:ext cx="5544616" cy="77021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8" y="1942633"/>
            <a:ext cx="1089900" cy="5054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7" y="1841754"/>
            <a:ext cx="3384376" cy="8712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8" y="2813629"/>
            <a:ext cx="2128238" cy="43865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05962" y="2813629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If we express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369476"/>
            <a:ext cx="3620025" cy="7192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660" y="4271390"/>
            <a:ext cx="5177025" cy="991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652120" y="5625244"/>
                <a:ext cx="1360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625244"/>
                <a:ext cx="136050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3587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079612" y="420595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Luminosity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43808" y="6244283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We have neglected matter.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3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 (X-ray)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232756"/>
            <a:ext cx="8297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1970 Bowyer+ reported X-ray detection of 3C 273 and M87 with rocket</a:t>
            </a:r>
          </a:p>
          <a:p>
            <a:r>
              <a:rPr lang="en-US" altLang="ja-JP" dirty="0"/>
              <a:t>observation.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2636912"/>
            <a:ext cx="7379579" cy="33115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564" y="2267580"/>
            <a:ext cx="516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Ginga</a:t>
            </a:r>
            <a:r>
              <a:rPr kumimoji="1" lang="en-US" altLang="ja-JP" dirty="0"/>
              <a:t> observation of 3C 279 (Makino+ 1989)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783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GRMHD simulation</a:t>
            </a:r>
            <a:endParaRPr kumimoji="1" lang="ja-JP" altLang="en-US" dirty="0"/>
          </a:p>
        </p:txBody>
      </p:sp>
      <p:pic>
        <p:nvPicPr>
          <p:cNvPr id="16386" name="Picture 2" descr="ãBlandford Znajek simulationãã®ç»åæ¤ç´¢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32756"/>
            <a:ext cx="5580112" cy="266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2140" y="863424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Mckinney</a:t>
            </a:r>
            <a:r>
              <a:rPr kumimoji="1" lang="en-US" altLang="ja-JP" dirty="0"/>
              <a:t> 05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304764"/>
            <a:ext cx="2546352" cy="4998280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 bwMode="auto">
          <a:xfrm flipH="1" flipV="1">
            <a:off x="5436096" y="4653136"/>
            <a:ext cx="1116124" cy="9001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815916" y="4268674"/>
                <a:ext cx="22669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Stagnation surface</a:t>
                </a:r>
              </a:p>
              <a:p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16" y="4268674"/>
                <a:ext cx="2266967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419" t="-4717" r="-1613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219808" y="5338044"/>
            <a:ext cx="63113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Matter density continuously decreases.</a:t>
            </a:r>
          </a:p>
          <a:p>
            <a:r>
              <a:rPr lang="en-US" altLang="ja-JP" dirty="0"/>
              <a:t>To have a steady solution, particle injection</a:t>
            </a:r>
          </a:p>
          <a:p>
            <a:r>
              <a:rPr kumimoji="1" lang="en-US" altLang="ja-JP" dirty="0"/>
              <a:t>is needed.</a:t>
            </a:r>
          </a:p>
          <a:p>
            <a:r>
              <a:rPr lang="en-US" altLang="ja-JP" dirty="0"/>
              <a:t>The injection rate adjusts the magnetization parameter.</a:t>
            </a:r>
          </a:p>
          <a:p>
            <a:r>
              <a:rPr kumimoji="1" lang="en-US" altLang="ja-JP" dirty="0"/>
              <a:t>Magnetic energy dominates the jet.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5916" y="9606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Funnel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09459" y="3794337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Disk(wind)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67081" y="867574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Nakamura+ 2018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17948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dirty="0"/>
              <a:t>Magnetic Jet Acceleration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9104" y="501317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Can a jet accelerate to relativistic speed?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7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Poynting Flux Dominated Jet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647564" y="1052736"/>
                <a:ext cx="103688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052736"/>
                <a:ext cx="1036886" cy="55585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431540" y="198884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Conical jet</a:t>
            </a:r>
            <a:endParaRPr kumimoji="1" lang="ja-JP" altLang="en-US" dirty="0"/>
          </a:p>
        </p:txBody>
      </p:sp>
      <p:sp>
        <p:nvSpPr>
          <p:cNvPr id="5" name="二等辺三角形 4"/>
          <p:cNvSpPr/>
          <p:nvPr/>
        </p:nvSpPr>
        <p:spPr bwMode="auto">
          <a:xfrm rot="16200000">
            <a:off x="3275856" y="355304"/>
            <a:ext cx="972108" cy="3636404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0152" y="1772816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Cutting out a part of</a:t>
            </a:r>
          </a:p>
          <a:p>
            <a:r>
              <a:rPr kumimoji="1" lang="en-US" altLang="ja-JP" dirty="0"/>
              <a:t>spherical flow.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540" y="2875121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Assume </a:t>
            </a:r>
            <a:r>
              <a:rPr lang="en-US" altLang="ja-JP" dirty="0"/>
              <a:t>s</a:t>
            </a:r>
            <a:r>
              <a:rPr kumimoji="1" lang="en-US" altLang="ja-JP" dirty="0"/>
              <a:t>pherically symmetric.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223" y="2891693"/>
            <a:ext cx="1077231" cy="384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47564" y="3429000"/>
                <a:ext cx="6199774" cy="37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At a large distance, we can neglect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kumimoji="1" lang="en-US" altLang="ja-JP" dirty="0"/>
                  <a:t>, so that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3429000"/>
                <a:ext cx="6199774" cy="375231"/>
              </a:xfrm>
              <a:prstGeom prst="rect">
                <a:avLst/>
              </a:prstGeom>
              <a:blipFill rotWithShape="0">
                <a:blip r:embed="rId4"/>
                <a:stretch>
                  <a:fillRect l="-787" t="-14754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32" y="3891714"/>
            <a:ext cx="3612498" cy="78822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076" y="4057407"/>
            <a:ext cx="2880450" cy="4568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443" y="4772731"/>
            <a:ext cx="2546579" cy="72896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55774" y="5006404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Magnetization parameter: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29" y="5609329"/>
            <a:ext cx="1751625" cy="42768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20883" y="5678845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At the foot of the jet,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450" y="6238888"/>
            <a:ext cx="1415455" cy="42575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/>
          <a:srcRect l="1" r="427"/>
          <a:stretch/>
        </p:blipFill>
        <p:spPr>
          <a:xfrm>
            <a:off x="2977577" y="6182987"/>
            <a:ext cx="2530527" cy="4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231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Available Lorentz factor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1757379"/>
            <a:ext cx="2052228" cy="35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379440" y="1060028"/>
                <a:ext cx="4386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Steady state + ideal MHD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440" y="1060028"/>
                <a:ext cx="438658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111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r="43617"/>
          <a:stretch/>
        </p:blipFill>
        <p:spPr>
          <a:xfrm>
            <a:off x="219808" y="864392"/>
            <a:ext cx="1908212" cy="760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807804" y="1796588"/>
                <a:ext cx="4076309" cy="294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iso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𝑟𝐵</m:t>
                            </m:r>
                          </m:e>
                        </m:d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804" y="1796588"/>
                <a:ext cx="4076309" cy="294696"/>
              </a:xfrm>
              <a:prstGeom prst="rect">
                <a:avLst/>
              </a:prstGeom>
              <a:blipFill rotWithShape="0">
                <a:blip r:embed="rId5"/>
                <a:stretch>
                  <a:fillRect l="-1497" t="-31250" r="-299" b="-3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440313" y="314824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But, when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284" y="3148245"/>
            <a:ext cx="1061785" cy="4105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4156" y="2260998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 the jet accelerates, the magnetic luminosity decreases with radius.</a:t>
            </a:r>
          </a:p>
          <a:p>
            <a:r>
              <a:rPr lang="en-US" altLang="ja-JP" dirty="0"/>
              <a:t>Energy transfer from magnetic to kinetic.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3040672" y="3169758"/>
                <a:ext cx="2542106" cy="38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𝑟𝐵</m:t>
                              </m:r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72" y="3169758"/>
                <a:ext cx="2542106" cy="3870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2693863" y="3148245"/>
            <a:ext cx="22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,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1733" y="370698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because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1987857" y="3586182"/>
                <a:ext cx="476200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𝑟𝐵</m:t>
                              </m:r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iso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57" y="3586182"/>
                <a:ext cx="4762008" cy="6109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4920274" y="4235640"/>
            <a:ext cx="39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room to give energy to matter.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03548" y="4571239"/>
                <a:ext cx="1560492" cy="371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ra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4571239"/>
                <a:ext cx="1560492" cy="371448"/>
              </a:xfrm>
              <a:prstGeom prst="rect">
                <a:avLst/>
              </a:prstGeom>
              <a:blipFill rotWithShape="0">
                <a:blip r:embed="rId9"/>
                <a:stretch>
                  <a:fillRect l="-3516" t="-1311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19708" y="51101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Total luminosity: 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2255" y="5056718"/>
            <a:ext cx="2997225" cy="4762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065" y="5700503"/>
            <a:ext cx="2101950" cy="4860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356012" y="5817171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Inefficient acceleration.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516216" y="5817171"/>
                <a:ext cx="21472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/>
                  <a:t> is ideal)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5817171"/>
                <a:ext cx="2147254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557" t="-11475" r="-198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0143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Axially symmetric jet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55056"/>
            <a:ext cx="2271221" cy="44582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944724"/>
            <a:ext cx="752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jet is confined by the disk wind. It seems parabolic, not conical.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999226" y="1448780"/>
                <a:ext cx="3759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Cylindrical Coordinate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26" y="1448780"/>
                <a:ext cx="375981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45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/>
          <p:cNvSpPr/>
          <p:nvPr/>
        </p:nvSpPr>
        <p:spPr bwMode="auto">
          <a:xfrm>
            <a:off x="5063510" y="2653848"/>
            <a:ext cx="798356" cy="14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3203848" y="1954540"/>
            <a:ext cx="2556284" cy="2502714"/>
            <a:chOff x="4247964" y="3410562"/>
            <a:chExt cx="2556284" cy="2502714"/>
          </a:xfrm>
        </p:grpSpPr>
        <p:cxnSp>
          <p:nvCxnSpPr>
            <p:cNvPr id="11" name="直線矢印コネクタ 10"/>
            <p:cNvCxnSpPr/>
            <p:nvPr/>
          </p:nvCxnSpPr>
          <p:spPr bwMode="auto">
            <a:xfrm>
              <a:off x="5063510" y="4869160"/>
              <a:ext cx="174073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矢印コネクタ 11"/>
            <p:cNvCxnSpPr/>
            <p:nvPr/>
          </p:nvCxnSpPr>
          <p:spPr bwMode="auto">
            <a:xfrm flipH="1">
              <a:off x="4247964" y="4869160"/>
              <a:ext cx="815546" cy="10441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線矢印コネクタ 14"/>
            <p:cNvCxnSpPr/>
            <p:nvPr/>
          </p:nvCxnSpPr>
          <p:spPr bwMode="auto">
            <a:xfrm flipH="1" flipV="1">
              <a:off x="5034414" y="3418067"/>
              <a:ext cx="29096" cy="14510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5063510" y="4869159"/>
              <a:ext cx="552606" cy="6152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5319618" y="4951118"/>
                  <a:ext cx="2311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9618" y="4951118"/>
                  <a:ext cx="231153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421" r="-15789" b="-108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線コネクタ 22"/>
            <p:cNvCxnSpPr/>
            <p:nvPr/>
          </p:nvCxnSpPr>
          <p:spPr bwMode="auto">
            <a:xfrm flipV="1">
              <a:off x="5616116" y="4077072"/>
              <a:ext cx="0" cy="14073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円弧 23"/>
            <p:cNvSpPr/>
            <p:nvPr/>
          </p:nvSpPr>
          <p:spPr bwMode="auto">
            <a:xfrm rot="7699106">
              <a:off x="4699943" y="4496465"/>
              <a:ext cx="612068" cy="815538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889879" y="5234716"/>
                  <a:ext cx="2389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5" name="テキスト ボックス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879" y="5234716"/>
                  <a:ext cx="238976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0769" r="-25641" b="-3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線コネクタ 27"/>
            <p:cNvCxnSpPr>
              <a:cxnSpLocks noChangeAspect="1"/>
            </p:cNvCxnSpPr>
            <p:nvPr/>
          </p:nvCxnSpPr>
          <p:spPr bwMode="auto">
            <a:xfrm>
              <a:off x="5614167" y="4057464"/>
              <a:ext cx="193997" cy="216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5778248" y="4155813"/>
                  <a:ext cx="3288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8248" y="4155813"/>
                  <a:ext cx="32880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40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直線コネクタ 29"/>
            <p:cNvCxnSpPr>
              <a:cxnSpLocks/>
            </p:cNvCxnSpPr>
            <p:nvPr/>
          </p:nvCxnSpPr>
          <p:spPr bwMode="auto">
            <a:xfrm flipV="1">
              <a:off x="5621787" y="3729559"/>
              <a:ext cx="0" cy="3442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5501574" y="3410562"/>
                  <a:ext cx="30662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7" name="テキスト ボックス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574" y="3410562"/>
                  <a:ext cx="306622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7843" b="-1555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線コネクタ 37"/>
            <p:cNvCxnSpPr>
              <a:cxnSpLocks/>
            </p:cNvCxnSpPr>
            <p:nvPr/>
          </p:nvCxnSpPr>
          <p:spPr bwMode="auto">
            <a:xfrm flipV="1">
              <a:off x="5629874" y="3943370"/>
              <a:ext cx="312778" cy="1140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5942652" y="3755715"/>
                  <a:ext cx="344966" cy="301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3" name="テキスト ボックス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2652" y="3755715"/>
                  <a:ext cx="344966" cy="30174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8929" b="-28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5407488" y="4335838"/>
                  <a:ext cx="1931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4" name="テキスト ボックス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7488" y="4335838"/>
                  <a:ext cx="193130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903" r="-9677" b="-217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3117273" y="4647698"/>
                <a:ext cx="817660" cy="573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73" y="4647698"/>
                <a:ext cx="817660" cy="57336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/>
          <p:cNvSpPr txBox="1"/>
          <p:nvPr/>
        </p:nvSpPr>
        <p:spPr>
          <a:xfrm>
            <a:off x="4128186" y="475550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Then,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4870236" y="4647698"/>
                <a:ext cx="396788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,0,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36" y="4647698"/>
                <a:ext cx="3967881" cy="62235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3122432" y="5413776"/>
                <a:ext cx="4251292" cy="1244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en-US" altLang="ja-JP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ΔA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432" y="5413776"/>
                <a:ext cx="4251292" cy="12447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5830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Vector Potential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63" y="937419"/>
            <a:ext cx="1457751" cy="3894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41" y="969323"/>
            <a:ext cx="1401300" cy="3985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58100" y="96727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Flux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107" y="1412956"/>
            <a:ext cx="3534416" cy="73128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395" y="2151123"/>
            <a:ext cx="1692188" cy="39668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66215" y="2151123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means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234602" y="2242453"/>
                <a:ext cx="23692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constant along B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02" y="2242453"/>
                <a:ext cx="236923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608" t="-33333" r="-5155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859" y="2071673"/>
            <a:ext cx="2210743" cy="6185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031" y="2797499"/>
            <a:ext cx="1634850" cy="40824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 bwMode="auto">
          <a:xfrm>
            <a:off x="2229223" y="2996646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08" y="2748478"/>
            <a:ext cx="1050975" cy="466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343298" y="2830883"/>
                <a:ext cx="1466234" cy="30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298" y="2830883"/>
                <a:ext cx="1466234" cy="301749"/>
              </a:xfrm>
              <a:prstGeom prst="rect">
                <a:avLst/>
              </a:prstGeom>
              <a:blipFill rotWithShape="0">
                <a:blip r:embed="rId10"/>
                <a:stretch>
                  <a:fillRect l="-2490" r="-415" b="-2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739716" y="1589767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Poloidal component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847172" y="3356161"/>
                <a:ext cx="1386085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So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∥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ja-JP" dirty="0"/>
                  <a:t>.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72" y="3356161"/>
                <a:ext cx="1386085" cy="390748"/>
              </a:xfrm>
              <a:prstGeom prst="rect">
                <a:avLst/>
              </a:prstGeom>
              <a:blipFill rotWithShape="0">
                <a:blip r:embed="rId11"/>
                <a:stretch>
                  <a:fillRect l="-3965" t="-14063" r="-2643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5223" y="3298815"/>
            <a:ext cx="1518075" cy="50544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3376" y="4407489"/>
            <a:ext cx="2997225" cy="84564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712326" y="466490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</a:t>
            </a:r>
            <a:r>
              <a:rPr kumimoji="1" lang="en-US" altLang="ja-JP" dirty="0"/>
              <a:t>e can rewrite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47716" y="3962543"/>
                <a:ext cx="6641946" cy="524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Introducing a value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den>
                    </m:f>
                  </m:oMath>
                </a14:m>
                <a:r>
                  <a:rPr kumimoji="1" lang="en-US" altLang="ja-JP" dirty="0"/>
                  <a:t>, which </a:t>
                </a:r>
                <a:r>
                  <a:rPr lang="en-US" altLang="ja-JP" dirty="0"/>
                  <a:t>is also constant along B,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16" y="3962543"/>
                <a:ext cx="6641946" cy="524182"/>
              </a:xfrm>
              <a:prstGeom prst="rect">
                <a:avLst/>
              </a:prstGeom>
              <a:blipFill rotWithShape="0">
                <a:blip r:embed="rId14"/>
                <a:stretch>
                  <a:fillRect l="-734" r="-459" b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4423941" y="442319"/>
            <a:ext cx="473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Fields are defined by the vector potential.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910" y="5932222"/>
            <a:ext cx="3308625" cy="4665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50830" y="5428166"/>
            <a:ext cx="563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Ideal MHD condition provides an identical equation.</a:t>
            </a:r>
            <a:endParaRPr kumimoji="1"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5521" y="5901458"/>
            <a:ext cx="2257650" cy="388800"/>
          </a:xfrm>
          <a:prstGeom prst="rect">
            <a:avLst/>
          </a:prstGeom>
        </p:spPr>
      </p:pic>
      <p:cxnSp>
        <p:nvCxnSpPr>
          <p:cNvPr id="27" name="直線矢印コネクタ 26"/>
          <p:cNvCxnSpPr/>
          <p:nvPr/>
        </p:nvCxnSpPr>
        <p:spPr bwMode="auto">
          <a:xfrm>
            <a:off x="4771310" y="6165502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正方形/長方形 27"/>
          <p:cNvSpPr/>
          <p:nvPr/>
        </p:nvSpPr>
        <p:spPr bwMode="auto">
          <a:xfrm>
            <a:off x="4103948" y="2151123"/>
            <a:ext cx="2628292" cy="4497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845964" y="3323269"/>
            <a:ext cx="1518076" cy="4497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2744119" y="4481886"/>
            <a:ext cx="2634027" cy="77124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472319" y="5901458"/>
            <a:ext cx="2320852" cy="388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0750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MHD equations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14" y="919161"/>
            <a:ext cx="2483927" cy="64381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3528" y="1056404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14" y="1022967"/>
            <a:ext cx="1868400" cy="5346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564921" y="1136885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25" y="2457464"/>
            <a:ext cx="4396362" cy="1112655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 bwMode="auto">
          <a:xfrm>
            <a:off x="4212693" y="1255682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テキスト ボックス 13"/>
          <p:cNvSpPr txBox="1"/>
          <p:nvPr/>
        </p:nvSpPr>
        <p:spPr>
          <a:xfrm>
            <a:off x="356201" y="197320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4677811" y="3005225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865" y="2701167"/>
            <a:ext cx="3329240" cy="60811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663965" y="3309282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06" y="4470869"/>
            <a:ext cx="6628934" cy="94321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53895" y="3945601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Momentum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815799" y="5574731"/>
                <a:ext cx="1495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-component</a:t>
                </a:r>
                <a:endParaRPr kumimoji="1" lang="ja-JP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99" y="5574731"/>
                <a:ext cx="149573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347" t="-32609" r="-9796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/>
          <p:nvPr/>
        </p:nvCxnSpPr>
        <p:spPr bwMode="auto">
          <a:xfrm>
            <a:off x="2538267" y="571323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401" y="5408121"/>
            <a:ext cx="3842810" cy="587657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580787" y="6184868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683692" y="1060858"/>
            <a:ext cx="1760516" cy="49670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209865" y="2687615"/>
            <a:ext cx="3329240" cy="6216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3018401" y="5425136"/>
            <a:ext cx="3744416" cy="61838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33581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Radial Evolution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9808" y="908720"/>
            <a:ext cx="670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Introducing the Alfven </a:t>
            </a:r>
            <a:r>
              <a:rPr kumimoji="1" lang="en-US" altLang="ja-JP" dirty="0">
                <a:solidFill>
                  <a:srgbClr val="FF0000"/>
                </a:solidFill>
              </a:rPr>
              <a:t>Mach number </a:t>
            </a:r>
            <a:r>
              <a:rPr kumimoji="1" lang="en-US" altLang="ja-JP" dirty="0"/>
              <a:t>for poloidal velocity as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324" y="922646"/>
            <a:ext cx="1359342" cy="3683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32" y="1290977"/>
            <a:ext cx="1277745" cy="59740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65817" y="1392780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 the Alfven velocity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0" y="2508090"/>
            <a:ext cx="3867928" cy="365529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9512" y="1901304"/>
            <a:ext cx="456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evolutions along B are expressed as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08104" y="267291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995" y="3161952"/>
            <a:ext cx="1065594" cy="2783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193" y="2685841"/>
            <a:ext cx="1232651" cy="35640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581348"/>
            <a:ext cx="1603609" cy="303781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768244" y="3581348"/>
            <a:ext cx="22842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are constant along B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075" y="4985191"/>
            <a:ext cx="1757434" cy="35416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201" y="4157455"/>
            <a:ext cx="1463332" cy="36541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321325" y="4553461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Alfven radius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77860" y="542759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</a:t>
            </a:r>
            <a:endParaRPr kumimoji="1" lang="ja-JP" altLang="en-US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8244" y="5339351"/>
            <a:ext cx="1724351" cy="547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00291" y="6134702"/>
                <a:ext cx="6726200" cy="567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From the definition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=1/(1−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provides</a:t>
                </a:r>
                <a:r>
                  <a:rPr kumimoji="1" lang="ja-JP" altLang="en-US" dirty="0"/>
                  <a:t> </a:t>
                </a: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91" y="6134702"/>
                <a:ext cx="6726200" cy="567784"/>
              </a:xfrm>
              <a:prstGeom prst="rect">
                <a:avLst/>
              </a:prstGeom>
              <a:blipFill rotWithShape="0">
                <a:blip r:embed="rId11"/>
                <a:stretch>
                  <a:fillRect l="-7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図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1230" y="6241180"/>
            <a:ext cx="467100" cy="427680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 bwMode="auto">
          <a:xfrm>
            <a:off x="6296404" y="2608367"/>
            <a:ext cx="1302591" cy="49670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0962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Final Lorentz factor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35873" y="1016732"/>
                <a:ext cx="7108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namely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kumimoji="1" lang="en-US" altLang="ja-JP" dirty="0"/>
                  <a:t>, the Lorentz factor should be constant.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73" y="1016732"/>
                <a:ext cx="71081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772" t="-13333" r="-515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44" y="1484784"/>
            <a:ext cx="2948585" cy="7276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668" y="2386242"/>
            <a:ext cx="1362375" cy="4179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9808" y="243351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This implies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 bwMode="auto">
          <a:xfrm>
            <a:off x="3095836" y="2618178"/>
            <a:ext cx="3960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73" y="2399469"/>
            <a:ext cx="1440225" cy="4276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461954" y="2456519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same as spherical expansion.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66606" y="3104964"/>
                <a:ext cx="1491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kumimoji="1" lang="en-US" altLang="ja-JP" dirty="0"/>
                  <a:t>, if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06" y="3104964"/>
                <a:ext cx="149169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265" t="-11475" r="-244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296" y="3124677"/>
            <a:ext cx="1005223" cy="32990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824" y="3124677"/>
            <a:ext cx="1562809" cy="390251"/>
          </a:xfrm>
          <a:prstGeom prst="rect">
            <a:avLst/>
          </a:prstGeom>
        </p:spPr>
      </p:pic>
      <p:cxnSp>
        <p:nvCxnSpPr>
          <p:cNvPr id="16" name="直線矢印コネクタ 15"/>
          <p:cNvCxnSpPr/>
          <p:nvPr/>
        </p:nvCxnSpPr>
        <p:spPr bwMode="auto">
          <a:xfrm>
            <a:off x="3095836" y="3289630"/>
            <a:ext cx="3240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テキスト ボックス 16"/>
          <p:cNvSpPr txBox="1"/>
          <p:nvPr/>
        </p:nvSpPr>
        <p:spPr>
          <a:xfrm>
            <a:off x="5652120" y="3085251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inefficient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404773" y="359039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8296" y="3631700"/>
            <a:ext cx="1343731" cy="35152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880" y="3590392"/>
            <a:ext cx="1547220" cy="419239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5652120" y="3590091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efficient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9552" y="4365104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acceleration phase,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9205" y="4422841"/>
            <a:ext cx="2555516" cy="393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863588" y="4905164"/>
                <a:ext cx="4769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and the Mach number grows faster than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4905164"/>
                <a:ext cx="4769832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151" t="-13333" r="-102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821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Line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4764"/>
            <a:ext cx="4784615" cy="471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040052" y="1520788"/>
                <a:ext cx="36215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Simulations show magnetic field</a:t>
                </a:r>
              </a:p>
              <a:p>
                <a:r>
                  <a:rPr lang="en-US" altLang="ja-JP" b="0" dirty="0"/>
                  <a:t>line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1.6</m:t>
                        </m:r>
                      </m:sup>
                    </m:sSup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2" y="1520788"/>
                <a:ext cx="362150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515" t="-4717" r="-673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184068" y="2888940"/>
                <a:ext cx="3804247" cy="1223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magnetic field is the tangent</a:t>
                </a:r>
              </a:p>
              <a:p>
                <a:r>
                  <a:rPr lang="en-US" altLang="ja-JP" dirty="0"/>
                  <a:t>of the field line.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If we express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kumimoji="1" lang="en-US" altLang="ja-JP" dirty="0"/>
                  <a:t>,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68" y="2888940"/>
                <a:ext cx="3804247" cy="1223989"/>
              </a:xfrm>
              <a:prstGeom prst="rect">
                <a:avLst/>
              </a:prstGeom>
              <a:blipFill rotWithShape="0">
                <a:blip r:embed="rId4"/>
                <a:stretch>
                  <a:fillRect l="-1282" t="-2985" r="-962"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429" y="4359740"/>
            <a:ext cx="1027787" cy="3153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090" y="4300277"/>
            <a:ext cx="1592725" cy="374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364088" y="4941168"/>
                <a:ext cx="3553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at a large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941168"/>
                <a:ext cx="35538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544" t="-13333" r="-515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33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 (gamma-ray)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812"/>
            <a:ext cx="5085431" cy="333188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1196752"/>
            <a:ext cx="3986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279</a:t>
            </a:r>
          </a:p>
          <a:p>
            <a:r>
              <a:rPr kumimoji="1" lang="en-US" altLang="ja-JP" dirty="0"/>
              <a:t>EGRET Detection </a:t>
            </a:r>
            <a:r>
              <a:rPr lang="en-US" altLang="ja-JP" dirty="0"/>
              <a:t>(Hartman+ 1992)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1024" y="5157192"/>
            <a:ext cx="462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Gamma-ray dominant in Emission Power!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76" y="1505008"/>
            <a:ext cx="2951321" cy="41359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929385" y="1097450"/>
            <a:ext cx="421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Whipple (IACT) detected </a:t>
            </a:r>
            <a:r>
              <a:rPr kumimoji="1" lang="en-US" altLang="ja-JP" dirty="0" err="1"/>
              <a:t>TeV</a:t>
            </a:r>
            <a:r>
              <a:rPr kumimoji="1" lang="en-US" altLang="ja-JP" dirty="0"/>
              <a:t> photons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76256" y="584126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Punch+ 1992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35285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Acceleration feature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944724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Momentum Conservation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144878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Poloidal component: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18112"/>
            <a:ext cx="6876256" cy="54004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27584" y="2528900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where the current is written as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6" y="2468813"/>
            <a:ext cx="1499564" cy="56521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20172" y="25428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(Ampere equation)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87524" y="3269294"/>
                <a:ext cx="3451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Cold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/>
                  <a:t>) and assum</a:t>
                </a:r>
                <a:r>
                  <a:rPr lang="en-US" altLang="ja-JP" dirty="0"/>
                  <a:t>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3269294"/>
                <a:ext cx="345190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13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3723020"/>
            <a:ext cx="2061846" cy="590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509045" y="3879709"/>
                <a:ext cx="2420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045" y="3879709"/>
                <a:ext cx="24205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4649" y="3766474"/>
            <a:ext cx="933248" cy="517872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 bwMode="auto">
          <a:xfrm>
            <a:off x="1475656" y="4725144"/>
            <a:ext cx="5400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3824964"/>
            <a:ext cx="1092332" cy="33174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584" y="4394998"/>
            <a:ext cx="2251820" cy="58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273862" y="5110210"/>
                <a:ext cx="572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kumimoji="1" lang="en-US" altLang="ja-JP" dirty="0"/>
                  <a:t>, </a:t>
                </a:r>
                <a:r>
                  <a:rPr lang="en-US" altLang="ja-JP" dirty="0"/>
                  <a:t>the Mach number grows faster than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dirty="0"/>
                  <a:t>.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62" y="5110210"/>
                <a:ext cx="5724196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852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図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1337" y="5616821"/>
            <a:ext cx="3084894" cy="97974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273862" y="594676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Finally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37781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Radio Observation of 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1976"/>
            <a:ext cx="5250215" cy="4096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053" r="-13158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539552" y="5233206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Asada+ 2012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5520" y="5741037"/>
            <a:ext cx="601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Bondi radius: at which escape velocity=sound velocity.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1151620" y="2117695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confinement</a:t>
            </a:r>
          </a:p>
          <a:p>
            <a:r>
              <a:rPr lang="en-US" altLang="ja-JP" dirty="0"/>
              <a:t>by external gas?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46860" y="765256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Free expansion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590904" y="1434251"/>
                <a:ext cx="2672142" cy="408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=1.7→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904" y="1434251"/>
                <a:ext cx="2672142" cy="40876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図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2074" y="2206608"/>
            <a:ext cx="3924436" cy="317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598118" y="2410373"/>
                <a:ext cx="2095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Viewing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𝜊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18" y="2410373"/>
                <a:ext cx="2095895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32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7045241" y="3188812"/>
                <a:ext cx="8544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41" y="3188812"/>
                <a:ext cx="854400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000" r="-714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7344308" y="5363959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Asada+ 2014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02484" y="593705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Consistent?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6395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Magnetization in 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" y="1268760"/>
            <a:ext cx="4273007" cy="429347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3508" y="91138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Kino+ 2015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3548" y="5625244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EHT 230GHz obs.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62287"/>
            <a:ext cx="3756959" cy="2479000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 bwMode="auto">
          <a:xfrm>
            <a:off x="4355976" y="1880828"/>
            <a:ext cx="612068" cy="504056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71347" y="148478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implies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6552220" y="3465004"/>
            <a:ext cx="36004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テキスト ボックス 19"/>
          <p:cNvSpPr txBox="1"/>
          <p:nvPr/>
        </p:nvSpPr>
        <p:spPr>
          <a:xfrm>
            <a:off x="6607169" y="3469920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ISCO size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899315"/>
            <a:ext cx="4569682" cy="64803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85" y="4591882"/>
            <a:ext cx="4419673" cy="70038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058" y="5510204"/>
            <a:ext cx="2841525" cy="53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3815916" y="5978174"/>
                <a:ext cx="33794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Synchrotron self-absorption</a:t>
                </a:r>
              </a:p>
              <a:p>
                <a:r>
                  <a:rPr lang="en-US" altLang="ja-JP" dirty="0"/>
                  <a:t> optical depth</a:t>
                </a:r>
                <a:r>
                  <a:rPr kumimoji="1" lang="en-US" altLang="ja-JP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SA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size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16" y="5978174"/>
                <a:ext cx="3379451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625" t="-5660" r="-1083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9736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energy dominance in 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53" y="1217481"/>
            <a:ext cx="5260033" cy="44408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1052" y="1052994"/>
            <a:ext cx="4362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Frequency, optically-thick radius</a:t>
            </a:r>
          </a:p>
          <a:p>
            <a:r>
              <a:rPr lang="en-US" altLang="ja-JP" dirty="0"/>
              <a:t>for Synch. Self-abs., and flux provides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2" y="1916832"/>
            <a:ext cx="4268940" cy="1637322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 bwMode="auto">
          <a:xfrm>
            <a:off x="1540159" y="2852936"/>
            <a:ext cx="54006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3959932" y="2168860"/>
            <a:ext cx="54006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線コネクタ 8"/>
          <p:cNvCxnSpPr/>
          <p:nvPr/>
        </p:nvCxnSpPr>
        <p:spPr bwMode="auto">
          <a:xfrm>
            <a:off x="2735796" y="2852936"/>
            <a:ext cx="2520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コネクタ 9"/>
          <p:cNvCxnSpPr/>
          <p:nvPr/>
        </p:nvCxnSpPr>
        <p:spPr bwMode="auto">
          <a:xfrm>
            <a:off x="3621880" y="2961561"/>
            <a:ext cx="36004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1619500" y="37130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sensitive function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61699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dirty="0"/>
              <a:t>Magnetic Reconnection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87624" y="5013176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Direct energy release from magnetic field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426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Reconnection</a:t>
            </a:r>
            <a:endParaRPr kumimoji="1" lang="ja-JP" altLang="en-US" dirty="0"/>
          </a:p>
        </p:txBody>
      </p:sp>
      <p:pic>
        <p:nvPicPr>
          <p:cNvPr id="9218" name="Picture 2" descr="ãç£æ°ãªã³ãã¯ã·ã§ã³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708"/>
            <a:ext cx="558165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76" y="1628800"/>
            <a:ext cx="1499564" cy="565219"/>
          </a:xfrm>
          <a:prstGeom prst="rect">
            <a:avLst/>
          </a:prstGeom>
        </p:spPr>
      </p:pic>
      <p:pic>
        <p:nvPicPr>
          <p:cNvPr id="9220" name="Picture 4" descr="ãmagnetic reconnection sun animation gifãã®ç»åæ¤ç´¢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2100"/>
            <a:ext cx="3672408" cy="22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é¢é£ç»å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2456892"/>
            <a:ext cx="3796680" cy="37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59532" y="5481228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Non-ideal MHD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5337212"/>
            <a:ext cx="1937785" cy="66764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94" y="6048698"/>
            <a:ext cx="2700300" cy="6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267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Petschek</a:t>
            </a:r>
            <a:r>
              <a:rPr kumimoji="1" lang="en-US" altLang="ja-JP" dirty="0"/>
              <a:t> Reconnection</a:t>
            </a:r>
            <a:endParaRPr kumimoji="1" lang="ja-JP" altLang="en-US" dirty="0"/>
          </a:p>
        </p:txBody>
      </p:sp>
      <p:pic>
        <p:nvPicPr>
          <p:cNvPr id="10242" name="Picture 2" descr="ãPetschek reconnectio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708"/>
            <a:ext cx="5940660" cy="44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 bwMode="auto">
          <a:xfrm>
            <a:off x="2988332" y="3248980"/>
            <a:ext cx="360040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" name="直線コネクタ 4"/>
          <p:cNvCxnSpPr>
            <a:stCxn id="3" idx="3"/>
          </p:cNvCxnSpPr>
          <p:nvPr/>
        </p:nvCxnSpPr>
        <p:spPr bwMode="auto">
          <a:xfrm flipH="1">
            <a:off x="1439652" y="3494831"/>
            <a:ext cx="1601407" cy="176137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650192" y="5304718"/>
            <a:ext cx="467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Only around here, the resistivity is finite.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1397243"/>
            <a:ext cx="2717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Fast reconnection.</a:t>
            </a:r>
          </a:p>
          <a:p>
            <a:endParaRPr lang="en-US" altLang="ja-JP" dirty="0"/>
          </a:p>
          <a:p>
            <a:r>
              <a:rPr kumimoji="1" lang="en-US" altLang="ja-JP" dirty="0"/>
              <a:t>Slow shock is essential.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77483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Wave speed in MHD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12474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MHD equations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40" y="1037819"/>
            <a:ext cx="1788533" cy="543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12608"/>
            <a:ext cx="4504292" cy="5651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08" y="992553"/>
            <a:ext cx="1716025" cy="63371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896506"/>
            <a:ext cx="1063452" cy="325909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 bwMode="auto">
          <a:xfrm>
            <a:off x="3720072" y="2484384"/>
            <a:ext cx="600401" cy="36004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V="1">
            <a:off x="971600" y="2844424"/>
            <a:ext cx="0" cy="2924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39552" y="2653552"/>
                <a:ext cx="3509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653552"/>
                <a:ext cx="35099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2281" r="-3509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 bwMode="auto">
          <a:xfrm flipV="1">
            <a:off x="715049" y="3501008"/>
            <a:ext cx="976631" cy="1260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1490343" y="3573016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343" y="3573016"/>
                <a:ext cx="40267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円弧 16"/>
          <p:cNvSpPr/>
          <p:nvPr/>
        </p:nvSpPr>
        <p:spPr bwMode="auto">
          <a:xfrm>
            <a:off x="674205" y="3856498"/>
            <a:ext cx="599797" cy="549160"/>
          </a:xfrm>
          <a:prstGeom prst="arc">
            <a:avLst>
              <a:gd name="adj1" fmla="val 16200000"/>
              <a:gd name="adj2" fmla="val 2050403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105928" y="3529485"/>
                <a:ext cx="213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28" y="3529485"/>
                <a:ext cx="21352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0000" r="-17143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68" y="3088253"/>
            <a:ext cx="5083521" cy="71548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9189" y="4483219"/>
            <a:ext cx="1897995" cy="369521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049672" y="411886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Phase velocity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42127" y="44517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Alfven wave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55957" y="4884191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Fast/Slow wave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0923" y="4864808"/>
            <a:ext cx="4942394" cy="555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3267282" y="5494162"/>
                <a:ext cx="1283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282" y="5494162"/>
                <a:ext cx="128381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318" r="-948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8264" y="3803739"/>
            <a:ext cx="1607252" cy="54420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9834" y="3751371"/>
            <a:ext cx="1316022" cy="6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17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conversion</a:t>
            </a:r>
            <a:endParaRPr kumimoji="1" lang="ja-JP" altLang="en-US" dirty="0"/>
          </a:p>
        </p:txBody>
      </p:sp>
      <p:pic>
        <p:nvPicPr>
          <p:cNvPr id="11284" name="Picture 20" descr="ãsin wave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340768"/>
            <a:ext cx="3512332" cy="10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59532" y="1052736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Fast wave</a:t>
            </a:r>
            <a:endParaRPr kumimoji="1" lang="ja-JP" altLang="en-US" dirty="0"/>
          </a:p>
        </p:txBody>
      </p:sp>
      <p:pic>
        <p:nvPicPr>
          <p:cNvPr id="17" name="Picture 20" descr="ãsin wave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619091"/>
            <a:ext cx="3512332" cy="5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コネクタ 17"/>
          <p:cNvCxnSpPr/>
          <p:nvPr/>
        </p:nvCxnSpPr>
        <p:spPr bwMode="auto">
          <a:xfrm flipV="1">
            <a:off x="3599892" y="1520788"/>
            <a:ext cx="43204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テキスト ボックス 18"/>
          <p:cNvSpPr txBox="1"/>
          <p:nvPr/>
        </p:nvSpPr>
        <p:spPr>
          <a:xfrm>
            <a:off x="3959932" y="1336122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90000"/>
                  </a:schemeClr>
                </a:solidFill>
              </a:rPr>
              <a:t>Gas pressure</a:t>
            </a:r>
            <a:endParaRPr kumimoji="1" lang="ja-JP" altLang="en-US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 bwMode="auto">
          <a:xfrm flipV="1">
            <a:off x="3563888" y="1225787"/>
            <a:ext cx="43204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テキスト ボックス 21"/>
          <p:cNvSpPr txBox="1"/>
          <p:nvPr/>
        </p:nvSpPr>
        <p:spPr>
          <a:xfrm>
            <a:off x="3918344" y="102689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pressure</a:t>
            </a:r>
            <a:endParaRPr kumimoji="1" lang="ja-JP" altLang="en-US" dirty="0"/>
          </a:p>
        </p:txBody>
      </p:sp>
      <p:pic>
        <p:nvPicPr>
          <p:cNvPr id="23" name="Picture 20" descr="ãsin wave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8" y="2837340"/>
            <a:ext cx="3512332" cy="10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345468" y="254930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Slow wave</a:t>
            </a:r>
            <a:endParaRPr kumimoji="1" lang="ja-JP" altLang="en-US" dirty="0"/>
          </a:p>
        </p:txBody>
      </p:sp>
      <p:pic>
        <p:nvPicPr>
          <p:cNvPr id="25" name="Picture 20" descr="ãsin wave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115663"/>
            <a:ext cx="3512332" cy="5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Petschek reconnectionãã®ç»åæ¤ç´¢çµæ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506" y="3052124"/>
            <a:ext cx="3931747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コネクタ 3"/>
          <p:cNvCxnSpPr/>
          <p:nvPr/>
        </p:nvCxnSpPr>
        <p:spPr bwMode="auto">
          <a:xfrm>
            <a:off x="3131798" y="4091415"/>
            <a:ext cx="0" cy="23402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テキスト ボックス 4"/>
          <p:cNvSpPr txBox="1"/>
          <p:nvPr/>
        </p:nvSpPr>
        <p:spPr>
          <a:xfrm>
            <a:off x="2546134" y="380097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Slow shock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 bwMode="auto">
          <a:xfrm>
            <a:off x="2747374" y="6575691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772935" y="6431675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35" y="6431675"/>
                <a:ext cx="19313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2500" r="-6250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コネクタ 9"/>
          <p:cNvCxnSpPr/>
          <p:nvPr/>
        </p:nvCxnSpPr>
        <p:spPr bwMode="auto">
          <a:xfrm>
            <a:off x="2541218" y="4045805"/>
            <a:ext cx="585664" cy="1149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424306" y="4151868"/>
                <a:ext cx="243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306" y="4151868"/>
                <a:ext cx="24365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000" r="-15000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コネクタ 15"/>
          <p:cNvCxnSpPr/>
          <p:nvPr/>
        </p:nvCxnSpPr>
        <p:spPr bwMode="auto">
          <a:xfrm flipH="1">
            <a:off x="1367602" y="5195526"/>
            <a:ext cx="17592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円弧 19"/>
          <p:cNvSpPr/>
          <p:nvPr/>
        </p:nvSpPr>
        <p:spPr bwMode="auto">
          <a:xfrm rot="14950185">
            <a:off x="2535953" y="4584791"/>
            <a:ext cx="1008112" cy="900100"/>
          </a:xfrm>
          <a:prstGeom prst="arc">
            <a:avLst>
              <a:gd name="adj1" fmla="val 16200000"/>
              <a:gd name="adj2" fmla="val 2127452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2331990" y="4623815"/>
                <a:ext cx="213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990" y="4623815"/>
                <a:ext cx="21352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2857" r="-14286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右矢印 26"/>
          <p:cNvSpPr/>
          <p:nvPr/>
        </p:nvSpPr>
        <p:spPr bwMode="auto">
          <a:xfrm>
            <a:off x="1650099" y="5392550"/>
            <a:ext cx="360040" cy="21602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86199" y="5710094"/>
                <a:ext cx="2990691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up</m:t>
                          </m:r>
                        </m:sub>
                      </m:sSub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&lt;∼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up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9" y="5710094"/>
                <a:ext cx="2990691" cy="301686"/>
              </a:xfrm>
              <a:prstGeom prst="rect">
                <a:avLst/>
              </a:prstGeom>
              <a:blipFill rotWithShape="0">
                <a:blip r:embed="rId8"/>
                <a:stretch>
                  <a:fillRect l="-204" r="-815" b="-224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コネクタ 29"/>
          <p:cNvCxnSpPr/>
          <p:nvPr/>
        </p:nvCxnSpPr>
        <p:spPr bwMode="auto">
          <a:xfrm>
            <a:off x="3142708" y="5195526"/>
            <a:ext cx="10891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右矢印 32"/>
          <p:cNvSpPr/>
          <p:nvPr/>
        </p:nvSpPr>
        <p:spPr bwMode="auto">
          <a:xfrm rot="16200000">
            <a:off x="3599892" y="4764452"/>
            <a:ext cx="360040" cy="21602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3167369" y="4280532"/>
                <a:ext cx="1501950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up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369" y="4280532"/>
                <a:ext cx="1501950" cy="301686"/>
              </a:xfrm>
              <a:prstGeom prst="rect">
                <a:avLst/>
              </a:prstGeom>
              <a:blipFill rotWithShape="0">
                <a:blip r:embed="rId9"/>
                <a:stretch>
                  <a:fillRect l="-1220" r="-2033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3240513" y="5264855"/>
                <a:ext cx="1390765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dw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up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513" y="5264855"/>
                <a:ext cx="1390765" cy="301686"/>
              </a:xfrm>
              <a:prstGeom prst="rect">
                <a:avLst/>
              </a:prstGeom>
              <a:blipFill rotWithShape="0">
                <a:blip r:embed="rId10"/>
                <a:stretch>
                  <a:fillRect l="-3070" r="-877" b="-224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3250460" y="5653729"/>
                <a:ext cx="1483227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dw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⊥,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up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460" y="5653729"/>
                <a:ext cx="1483227" cy="301686"/>
              </a:xfrm>
              <a:prstGeom prst="rect">
                <a:avLst/>
              </a:prstGeom>
              <a:blipFill rotWithShape="0">
                <a:blip r:embed="rId11"/>
                <a:stretch>
                  <a:fillRect l="-2459" r="-820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線コネクタ 36"/>
          <p:cNvCxnSpPr/>
          <p:nvPr/>
        </p:nvCxnSpPr>
        <p:spPr bwMode="auto">
          <a:xfrm flipH="1">
            <a:off x="6588224" y="2636912"/>
            <a:ext cx="360040" cy="19287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円弧 38"/>
          <p:cNvSpPr/>
          <p:nvPr/>
        </p:nvSpPr>
        <p:spPr bwMode="auto">
          <a:xfrm rot="17644327">
            <a:off x="6342167" y="3970984"/>
            <a:ext cx="674201" cy="686911"/>
          </a:xfrm>
          <a:prstGeom prst="arc">
            <a:avLst>
              <a:gd name="adj1" fmla="val 16200000"/>
              <a:gd name="adj2" fmla="val 20213779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6374704" y="3708643"/>
                <a:ext cx="213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704" y="3708643"/>
                <a:ext cx="213520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2857" r="-14286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右矢印 40"/>
          <p:cNvSpPr/>
          <p:nvPr/>
        </p:nvSpPr>
        <p:spPr bwMode="auto">
          <a:xfrm rot="6607078">
            <a:off x="6749954" y="4221082"/>
            <a:ext cx="360040" cy="21602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6801744" y="3768806"/>
                <a:ext cx="8620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744" y="3768806"/>
                <a:ext cx="862031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2128" r="-3546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5227037" y="4733963"/>
                <a:ext cx="8315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37" y="4733963"/>
                <a:ext cx="831574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2190" r="-3650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コネクタ 43"/>
          <p:cNvCxnSpPr/>
          <p:nvPr/>
        </p:nvCxnSpPr>
        <p:spPr bwMode="auto">
          <a:xfrm>
            <a:off x="5346921" y="4368799"/>
            <a:ext cx="1885838" cy="31011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5445267" y="1746692"/>
                <a:ext cx="32960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Magnetic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Kinetic/Thermal</a:t>
                </a:r>
              </a:p>
              <a:p>
                <a:r>
                  <a:rPr lang="en-US" altLang="ja-JP" dirty="0"/>
                  <a:t>Dissipation at shock surface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267" y="1746692"/>
                <a:ext cx="3296095" cy="646331"/>
              </a:xfrm>
              <a:prstGeom prst="rect">
                <a:avLst/>
              </a:prstGeom>
              <a:blipFill rotWithShape="0">
                <a:blip r:embed="rId15"/>
                <a:stretch>
                  <a:fillRect l="-1479" t="-7547" r="-1109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44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Gradual acceleration due to magnetic reconnection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944724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ideal MHD and steady outflow,</a:t>
            </a:r>
          </a:p>
          <a:p>
            <a:r>
              <a:rPr lang="en-US" altLang="ja-JP" dirty="0"/>
              <a:t>the induction eq.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863588" y="1606173"/>
                <a:ext cx="2246641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606173"/>
                <a:ext cx="2246641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467544" y="2348880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spherically symmetric case,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56968" y="2816932"/>
                <a:ext cx="1001684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𝑣𝑟𝐵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8" y="2816932"/>
                <a:ext cx="1001684" cy="526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67544" y="3609020"/>
                <a:ext cx="4441665" cy="66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 non-ideal MHD case,</a:t>
                </a:r>
              </a:p>
              <a:p>
                <a:r>
                  <a:rPr lang="en-US" altLang="ja-JP" dirty="0"/>
                  <a:t> the magnetic dissipation timescale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dis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609020"/>
                <a:ext cx="4441665" cy="668581"/>
              </a:xfrm>
              <a:prstGeom prst="rect">
                <a:avLst/>
              </a:prstGeom>
              <a:blipFill rotWithShape="0">
                <a:blip r:embed="rId4"/>
                <a:stretch>
                  <a:fillRect l="-1236" t="-4545" b="-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56968" y="4394112"/>
                <a:ext cx="1340239" cy="573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𝑣𝑟𝐵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𝑣𝑟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di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8" y="4394112"/>
                <a:ext cx="1340239" cy="57349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67544" y="5084113"/>
                <a:ext cx="2103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084113"/>
                <a:ext cx="210390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60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48252" y="5487369"/>
                <a:ext cx="2098138" cy="602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𝑟𝐵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∼−2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𝑟𝐵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52" y="5487369"/>
                <a:ext cx="2098138" cy="6026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857070" y="865141"/>
                <a:ext cx="3205558" cy="654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Adopting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𝑟𝐵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070" y="865141"/>
                <a:ext cx="3205558" cy="654988"/>
              </a:xfrm>
              <a:prstGeom prst="rect">
                <a:avLst/>
              </a:prstGeom>
              <a:blipFill rotWithShape="0">
                <a:blip r:embed="rId8"/>
                <a:stretch>
                  <a:fillRect l="-1711" t="-5607" b="-9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5325122" y="147539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Matter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44469" y="1475395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Magnetic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33334" y="1475394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Initial=const.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987890" y="1812250"/>
                <a:ext cx="1220526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∼2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890" y="1812250"/>
                <a:ext cx="1220526" cy="57272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フリーフォーム 16"/>
          <p:cNvSpPr/>
          <p:nvPr/>
        </p:nvSpPr>
        <p:spPr bwMode="auto">
          <a:xfrm>
            <a:off x="5433794" y="2882106"/>
            <a:ext cx="505086" cy="564256"/>
          </a:xfrm>
          <a:custGeom>
            <a:avLst/>
            <a:gdLst>
              <a:gd name="connsiteX0" fmla="*/ 38135 w 505086"/>
              <a:gd name="connsiteY0" fmla="*/ 213360 h 564256"/>
              <a:gd name="connsiteX1" fmla="*/ 68615 w 505086"/>
              <a:gd name="connsiteY1" fmla="*/ 106680 h 564256"/>
              <a:gd name="connsiteX2" fmla="*/ 91475 w 505086"/>
              <a:gd name="connsiteY2" fmla="*/ 91440 h 564256"/>
              <a:gd name="connsiteX3" fmla="*/ 114335 w 505086"/>
              <a:gd name="connsiteY3" fmla="*/ 45720 h 564256"/>
              <a:gd name="connsiteX4" fmla="*/ 167675 w 505086"/>
              <a:gd name="connsiteY4" fmla="*/ 60960 h 564256"/>
              <a:gd name="connsiteX5" fmla="*/ 182915 w 505086"/>
              <a:gd name="connsiteY5" fmla="*/ 99060 h 564256"/>
              <a:gd name="connsiteX6" fmla="*/ 205775 w 505086"/>
              <a:gd name="connsiteY6" fmla="*/ 106680 h 564256"/>
              <a:gd name="connsiteX7" fmla="*/ 213395 w 505086"/>
              <a:gd name="connsiteY7" fmla="*/ 129540 h 564256"/>
              <a:gd name="connsiteX8" fmla="*/ 236255 w 505086"/>
              <a:gd name="connsiteY8" fmla="*/ 160020 h 564256"/>
              <a:gd name="connsiteX9" fmla="*/ 243875 w 505086"/>
              <a:gd name="connsiteY9" fmla="*/ 190500 h 564256"/>
              <a:gd name="connsiteX10" fmla="*/ 221015 w 505086"/>
              <a:gd name="connsiteY10" fmla="*/ 327660 h 564256"/>
              <a:gd name="connsiteX11" fmla="*/ 129575 w 505086"/>
              <a:gd name="connsiteY11" fmla="*/ 312420 h 564256"/>
              <a:gd name="connsiteX12" fmla="*/ 76235 w 505086"/>
              <a:gd name="connsiteY12" fmla="*/ 297180 h 564256"/>
              <a:gd name="connsiteX13" fmla="*/ 83855 w 505086"/>
              <a:gd name="connsiteY13" fmla="*/ 259080 h 564256"/>
              <a:gd name="connsiteX14" fmla="*/ 91475 w 505086"/>
              <a:gd name="connsiteY14" fmla="*/ 236220 h 564256"/>
              <a:gd name="connsiteX15" fmla="*/ 144815 w 505086"/>
              <a:gd name="connsiteY15" fmla="*/ 220980 h 564256"/>
              <a:gd name="connsiteX16" fmla="*/ 259115 w 505086"/>
              <a:gd name="connsiteY16" fmla="*/ 228600 h 564256"/>
              <a:gd name="connsiteX17" fmla="*/ 312455 w 505086"/>
              <a:gd name="connsiteY17" fmla="*/ 243840 h 564256"/>
              <a:gd name="connsiteX18" fmla="*/ 327695 w 505086"/>
              <a:gd name="connsiteY18" fmla="*/ 213360 h 564256"/>
              <a:gd name="connsiteX19" fmla="*/ 350555 w 505086"/>
              <a:gd name="connsiteY19" fmla="*/ 182880 h 564256"/>
              <a:gd name="connsiteX20" fmla="*/ 320075 w 505086"/>
              <a:gd name="connsiteY20" fmla="*/ 53340 h 564256"/>
              <a:gd name="connsiteX21" fmla="*/ 289595 w 505086"/>
              <a:gd name="connsiteY21" fmla="*/ 45720 h 564256"/>
              <a:gd name="connsiteX22" fmla="*/ 251495 w 505086"/>
              <a:gd name="connsiteY22" fmla="*/ 60960 h 564256"/>
              <a:gd name="connsiteX23" fmla="*/ 243875 w 505086"/>
              <a:gd name="connsiteY23" fmla="*/ 91440 h 564256"/>
              <a:gd name="connsiteX24" fmla="*/ 205775 w 505086"/>
              <a:gd name="connsiteY24" fmla="*/ 167640 h 564256"/>
              <a:gd name="connsiteX25" fmla="*/ 190535 w 505086"/>
              <a:gd name="connsiteY25" fmla="*/ 228600 h 564256"/>
              <a:gd name="connsiteX26" fmla="*/ 198155 w 505086"/>
              <a:gd name="connsiteY26" fmla="*/ 251460 h 564256"/>
              <a:gd name="connsiteX27" fmla="*/ 213395 w 505086"/>
              <a:gd name="connsiteY27" fmla="*/ 281940 h 564256"/>
              <a:gd name="connsiteX28" fmla="*/ 221015 w 505086"/>
              <a:gd name="connsiteY28" fmla="*/ 350520 h 564256"/>
              <a:gd name="connsiteX29" fmla="*/ 236255 w 505086"/>
              <a:gd name="connsiteY29" fmla="*/ 373380 h 564256"/>
              <a:gd name="connsiteX30" fmla="*/ 243875 w 505086"/>
              <a:gd name="connsiteY30" fmla="*/ 396240 h 564256"/>
              <a:gd name="connsiteX31" fmla="*/ 266735 w 505086"/>
              <a:gd name="connsiteY31" fmla="*/ 419100 h 564256"/>
              <a:gd name="connsiteX32" fmla="*/ 289595 w 505086"/>
              <a:gd name="connsiteY32" fmla="*/ 464820 h 564256"/>
              <a:gd name="connsiteX33" fmla="*/ 274355 w 505086"/>
              <a:gd name="connsiteY33" fmla="*/ 548640 h 564256"/>
              <a:gd name="connsiteX34" fmla="*/ 251495 w 505086"/>
              <a:gd name="connsiteY34" fmla="*/ 563880 h 564256"/>
              <a:gd name="connsiteX35" fmla="*/ 114335 w 505086"/>
              <a:gd name="connsiteY35" fmla="*/ 548640 h 564256"/>
              <a:gd name="connsiteX36" fmla="*/ 68615 w 505086"/>
              <a:gd name="connsiteY36" fmla="*/ 518160 h 564256"/>
              <a:gd name="connsiteX37" fmla="*/ 22895 w 505086"/>
              <a:gd name="connsiteY37" fmla="*/ 480060 h 564256"/>
              <a:gd name="connsiteX38" fmla="*/ 7655 w 505086"/>
              <a:gd name="connsiteY38" fmla="*/ 426720 h 564256"/>
              <a:gd name="connsiteX39" fmla="*/ 35 w 505086"/>
              <a:gd name="connsiteY39" fmla="*/ 396240 h 564256"/>
              <a:gd name="connsiteX40" fmla="*/ 15275 w 505086"/>
              <a:gd name="connsiteY40" fmla="*/ 274320 h 564256"/>
              <a:gd name="connsiteX41" fmla="*/ 30515 w 505086"/>
              <a:gd name="connsiteY41" fmla="*/ 251460 h 564256"/>
              <a:gd name="connsiteX42" fmla="*/ 53375 w 505086"/>
              <a:gd name="connsiteY42" fmla="*/ 243840 h 564256"/>
              <a:gd name="connsiteX43" fmla="*/ 129575 w 505086"/>
              <a:gd name="connsiteY43" fmla="*/ 259080 h 564256"/>
              <a:gd name="connsiteX44" fmla="*/ 144815 w 505086"/>
              <a:gd name="connsiteY44" fmla="*/ 281940 h 564256"/>
              <a:gd name="connsiteX45" fmla="*/ 190535 w 505086"/>
              <a:gd name="connsiteY45" fmla="*/ 289560 h 564256"/>
              <a:gd name="connsiteX46" fmla="*/ 259115 w 505086"/>
              <a:gd name="connsiteY46" fmla="*/ 342900 h 564256"/>
              <a:gd name="connsiteX47" fmla="*/ 289595 w 505086"/>
              <a:gd name="connsiteY47" fmla="*/ 350520 h 564256"/>
              <a:gd name="connsiteX48" fmla="*/ 335315 w 505086"/>
              <a:gd name="connsiteY48" fmla="*/ 365760 h 564256"/>
              <a:gd name="connsiteX49" fmla="*/ 365795 w 505086"/>
              <a:gd name="connsiteY49" fmla="*/ 396240 h 564256"/>
              <a:gd name="connsiteX50" fmla="*/ 381035 w 505086"/>
              <a:gd name="connsiteY50" fmla="*/ 419100 h 564256"/>
              <a:gd name="connsiteX51" fmla="*/ 441995 w 505086"/>
              <a:gd name="connsiteY51" fmla="*/ 388620 h 564256"/>
              <a:gd name="connsiteX52" fmla="*/ 464855 w 505086"/>
              <a:gd name="connsiteY52" fmla="*/ 342900 h 564256"/>
              <a:gd name="connsiteX53" fmla="*/ 495335 w 505086"/>
              <a:gd name="connsiteY53" fmla="*/ 251460 h 564256"/>
              <a:gd name="connsiteX54" fmla="*/ 487715 w 505086"/>
              <a:gd name="connsiteY54" fmla="*/ 68580 h 564256"/>
              <a:gd name="connsiteX55" fmla="*/ 480095 w 505086"/>
              <a:gd name="connsiteY55" fmla="*/ 38100 h 564256"/>
              <a:gd name="connsiteX56" fmla="*/ 472475 w 505086"/>
              <a:gd name="connsiteY56" fmla="*/ 0 h 56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05086" h="564256">
                <a:moveTo>
                  <a:pt x="38135" y="213360"/>
                </a:moveTo>
                <a:cubicBezTo>
                  <a:pt x="42679" y="190638"/>
                  <a:pt x="56174" y="114974"/>
                  <a:pt x="68615" y="106680"/>
                </a:cubicBezTo>
                <a:lnTo>
                  <a:pt x="91475" y="91440"/>
                </a:lnTo>
                <a:cubicBezTo>
                  <a:pt x="94434" y="82564"/>
                  <a:pt x="103256" y="49413"/>
                  <a:pt x="114335" y="45720"/>
                </a:cubicBezTo>
                <a:cubicBezTo>
                  <a:pt x="119119" y="44125"/>
                  <a:pt x="160564" y="58590"/>
                  <a:pt x="167675" y="60960"/>
                </a:cubicBezTo>
                <a:cubicBezTo>
                  <a:pt x="172755" y="73660"/>
                  <a:pt x="174158" y="88552"/>
                  <a:pt x="182915" y="99060"/>
                </a:cubicBezTo>
                <a:cubicBezTo>
                  <a:pt x="188057" y="105230"/>
                  <a:pt x="200095" y="101000"/>
                  <a:pt x="205775" y="106680"/>
                </a:cubicBezTo>
                <a:cubicBezTo>
                  <a:pt x="211455" y="112360"/>
                  <a:pt x="209410" y="122566"/>
                  <a:pt x="213395" y="129540"/>
                </a:cubicBezTo>
                <a:cubicBezTo>
                  <a:pt x="219696" y="140567"/>
                  <a:pt x="228635" y="149860"/>
                  <a:pt x="236255" y="160020"/>
                </a:cubicBezTo>
                <a:cubicBezTo>
                  <a:pt x="238795" y="170180"/>
                  <a:pt x="244425" y="180042"/>
                  <a:pt x="243875" y="190500"/>
                </a:cubicBezTo>
                <a:cubicBezTo>
                  <a:pt x="239290" y="277611"/>
                  <a:pt x="238341" y="275681"/>
                  <a:pt x="221015" y="327660"/>
                </a:cubicBezTo>
                <a:cubicBezTo>
                  <a:pt x="190535" y="322580"/>
                  <a:pt x="159946" y="318115"/>
                  <a:pt x="129575" y="312420"/>
                </a:cubicBezTo>
                <a:cubicBezTo>
                  <a:pt x="107705" y="308319"/>
                  <a:pt x="96450" y="303918"/>
                  <a:pt x="76235" y="297180"/>
                </a:cubicBezTo>
                <a:cubicBezTo>
                  <a:pt x="78775" y="284480"/>
                  <a:pt x="80714" y="271645"/>
                  <a:pt x="83855" y="259080"/>
                </a:cubicBezTo>
                <a:cubicBezTo>
                  <a:pt x="85803" y="251288"/>
                  <a:pt x="85795" y="241900"/>
                  <a:pt x="91475" y="236220"/>
                </a:cubicBezTo>
                <a:cubicBezTo>
                  <a:pt x="95119" y="232576"/>
                  <a:pt x="144551" y="221046"/>
                  <a:pt x="144815" y="220980"/>
                </a:cubicBezTo>
                <a:cubicBezTo>
                  <a:pt x="182915" y="223520"/>
                  <a:pt x="221749" y="220734"/>
                  <a:pt x="259115" y="228600"/>
                </a:cubicBezTo>
                <a:cubicBezTo>
                  <a:pt x="332629" y="244077"/>
                  <a:pt x="254394" y="263194"/>
                  <a:pt x="312455" y="243840"/>
                </a:cubicBezTo>
                <a:cubicBezTo>
                  <a:pt x="317535" y="233680"/>
                  <a:pt x="321675" y="222993"/>
                  <a:pt x="327695" y="213360"/>
                </a:cubicBezTo>
                <a:cubicBezTo>
                  <a:pt x="334426" y="202590"/>
                  <a:pt x="349071" y="195493"/>
                  <a:pt x="350555" y="182880"/>
                </a:cubicBezTo>
                <a:cubicBezTo>
                  <a:pt x="354528" y="149113"/>
                  <a:pt x="357986" y="80420"/>
                  <a:pt x="320075" y="53340"/>
                </a:cubicBezTo>
                <a:cubicBezTo>
                  <a:pt x="311553" y="47253"/>
                  <a:pt x="299755" y="48260"/>
                  <a:pt x="289595" y="45720"/>
                </a:cubicBezTo>
                <a:cubicBezTo>
                  <a:pt x="276895" y="50800"/>
                  <a:pt x="261167" y="51288"/>
                  <a:pt x="251495" y="60960"/>
                </a:cubicBezTo>
                <a:cubicBezTo>
                  <a:pt x="244090" y="68365"/>
                  <a:pt x="248000" y="81814"/>
                  <a:pt x="243875" y="91440"/>
                </a:cubicBezTo>
                <a:cubicBezTo>
                  <a:pt x="232688" y="117542"/>
                  <a:pt x="212663" y="140090"/>
                  <a:pt x="205775" y="167640"/>
                </a:cubicBezTo>
                <a:lnTo>
                  <a:pt x="190535" y="228600"/>
                </a:lnTo>
                <a:cubicBezTo>
                  <a:pt x="193075" y="236220"/>
                  <a:pt x="194991" y="244077"/>
                  <a:pt x="198155" y="251460"/>
                </a:cubicBezTo>
                <a:cubicBezTo>
                  <a:pt x="202630" y="261901"/>
                  <a:pt x="210841" y="270872"/>
                  <a:pt x="213395" y="281940"/>
                </a:cubicBezTo>
                <a:cubicBezTo>
                  <a:pt x="218567" y="304352"/>
                  <a:pt x="215437" y="328206"/>
                  <a:pt x="221015" y="350520"/>
                </a:cubicBezTo>
                <a:cubicBezTo>
                  <a:pt x="223236" y="359405"/>
                  <a:pt x="232159" y="365189"/>
                  <a:pt x="236255" y="373380"/>
                </a:cubicBezTo>
                <a:cubicBezTo>
                  <a:pt x="239847" y="380564"/>
                  <a:pt x="239420" y="389557"/>
                  <a:pt x="243875" y="396240"/>
                </a:cubicBezTo>
                <a:cubicBezTo>
                  <a:pt x="249853" y="405206"/>
                  <a:pt x="260757" y="410134"/>
                  <a:pt x="266735" y="419100"/>
                </a:cubicBezTo>
                <a:cubicBezTo>
                  <a:pt x="276186" y="433277"/>
                  <a:pt x="281975" y="449580"/>
                  <a:pt x="289595" y="464820"/>
                </a:cubicBezTo>
                <a:cubicBezTo>
                  <a:pt x="306889" y="551289"/>
                  <a:pt x="329965" y="534738"/>
                  <a:pt x="274355" y="548640"/>
                </a:cubicBezTo>
                <a:cubicBezTo>
                  <a:pt x="266735" y="553720"/>
                  <a:pt x="260633" y="563271"/>
                  <a:pt x="251495" y="563880"/>
                </a:cubicBezTo>
                <a:cubicBezTo>
                  <a:pt x="213339" y="566424"/>
                  <a:pt x="155531" y="555506"/>
                  <a:pt x="114335" y="548640"/>
                </a:cubicBezTo>
                <a:cubicBezTo>
                  <a:pt x="99095" y="538480"/>
                  <a:pt x="79605" y="532813"/>
                  <a:pt x="68615" y="518160"/>
                </a:cubicBezTo>
                <a:cubicBezTo>
                  <a:pt x="40936" y="481254"/>
                  <a:pt x="57803" y="491696"/>
                  <a:pt x="22895" y="480060"/>
                </a:cubicBezTo>
                <a:cubicBezTo>
                  <a:pt x="17815" y="462280"/>
                  <a:pt x="12520" y="444560"/>
                  <a:pt x="7655" y="426720"/>
                </a:cubicBezTo>
                <a:cubicBezTo>
                  <a:pt x="4899" y="416616"/>
                  <a:pt x="-488" y="406700"/>
                  <a:pt x="35" y="396240"/>
                </a:cubicBezTo>
                <a:cubicBezTo>
                  <a:pt x="2080" y="355335"/>
                  <a:pt x="6838" y="314398"/>
                  <a:pt x="15275" y="274320"/>
                </a:cubicBezTo>
                <a:cubicBezTo>
                  <a:pt x="17162" y="265358"/>
                  <a:pt x="23364" y="257181"/>
                  <a:pt x="30515" y="251460"/>
                </a:cubicBezTo>
                <a:cubicBezTo>
                  <a:pt x="36787" y="246442"/>
                  <a:pt x="45755" y="246380"/>
                  <a:pt x="53375" y="243840"/>
                </a:cubicBezTo>
                <a:cubicBezTo>
                  <a:pt x="78775" y="248920"/>
                  <a:pt x="105665" y="249117"/>
                  <a:pt x="129575" y="259080"/>
                </a:cubicBezTo>
                <a:cubicBezTo>
                  <a:pt x="138029" y="262602"/>
                  <a:pt x="136624" y="277844"/>
                  <a:pt x="144815" y="281940"/>
                </a:cubicBezTo>
                <a:cubicBezTo>
                  <a:pt x="158634" y="288850"/>
                  <a:pt x="175295" y="287020"/>
                  <a:pt x="190535" y="289560"/>
                </a:cubicBezTo>
                <a:cubicBezTo>
                  <a:pt x="215622" y="314647"/>
                  <a:pt x="222657" y="324671"/>
                  <a:pt x="259115" y="342900"/>
                </a:cubicBezTo>
                <a:cubicBezTo>
                  <a:pt x="268482" y="347584"/>
                  <a:pt x="279564" y="347511"/>
                  <a:pt x="289595" y="350520"/>
                </a:cubicBezTo>
                <a:cubicBezTo>
                  <a:pt x="304982" y="355136"/>
                  <a:pt x="320075" y="360680"/>
                  <a:pt x="335315" y="365760"/>
                </a:cubicBezTo>
                <a:cubicBezTo>
                  <a:pt x="351940" y="415636"/>
                  <a:pt x="328850" y="366684"/>
                  <a:pt x="365795" y="396240"/>
                </a:cubicBezTo>
                <a:cubicBezTo>
                  <a:pt x="372946" y="401961"/>
                  <a:pt x="375955" y="411480"/>
                  <a:pt x="381035" y="419100"/>
                </a:cubicBezTo>
                <a:cubicBezTo>
                  <a:pt x="405968" y="410789"/>
                  <a:pt x="419092" y="408251"/>
                  <a:pt x="441995" y="388620"/>
                </a:cubicBezTo>
                <a:cubicBezTo>
                  <a:pt x="454339" y="378040"/>
                  <a:pt x="460787" y="357817"/>
                  <a:pt x="464855" y="342900"/>
                </a:cubicBezTo>
                <a:cubicBezTo>
                  <a:pt x="486449" y="263722"/>
                  <a:pt x="468776" y="304578"/>
                  <a:pt x="495335" y="251460"/>
                </a:cubicBezTo>
                <a:cubicBezTo>
                  <a:pt x="504553" y="94762"/>
                  <a:pt x="514619" y="167229"/>
                  <a:pt x="487715" y="68580"/>
                </a:cubicBezTo>
                <a:cubicBezTo>
                  <a:pt x="484959" y="58476"/>
                  <a:pt x="482367" y="48323"/>
                  <a:pt x="480095" y="38100"/>
                </a:cubicBezTo>
                <a:cubicBezTo>
                  <a:pt x="477285" y="25457"/>
                  <a:pt x="472475" y="0"/>
                  <a:pt x="472475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矢印コネクタ 18"/>
          <p:cNvCxnSpPr>
            <a:stCxn id="17" idx="54"/>
          </p:cNvCxnSpPr>
          <p:nvPr/>
        </p:nvCxnSpPr>
        <p:spPr bwMode="auto">
          <a:xfrm>
            <a:off x="5921509" y="2950686"/>
            <a:ext cx="340377" cy="34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矢印コネクタ 19"/>
          <p:cNvCxnSpPr/>
          <p:nvPr/>
        </p:nvCxnSpPr>
        <p:spPr bwMode="auto">
          <a:xfrm>
            <a:off x="5455331" y="3297349"/>
            <a:ext cx="340377" cy="34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テキスト ボックス 20"/>
          <p:cNvSpPr txBox="1"/>
          <p:nvPr/>
        </p:nvSpPr>
        <p:spPr>
          <a:xfrm>
            <a:off x="4815014" y="2511264"/>
            <a:ext cx="2513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In the laboratory frame,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806085" y="3861605"/>
                <a:ext cx="41113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/>
                  <a:t>All fluid elements move with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kumimoji="1" lang="en-US" altLang="ja-JP" sz="1600" dirty="0"/>
              </a:p>
              <a:p>
                <a:r>
                  <a:rPr lang="en-US" altLang="ja-JP" sz="1600" dirty="0"/>
                  <a:t>So the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is almost constant.</a:t>
                </a:r>
              </a:p>
              <a:p>
                <a:r>
                  <a:rPr lang="en-US" altLang="ja-JP" sz="1600" dirty="0"/>
                  <a:t>Lorentz contraction:</a:t>
                </a:r>
              </a:p>
              <a:p>
                <a:r>
                  <a:rPr kumimoji="1" lang="en-US" altLang="ja-JP" sz="1600" dirty="0"/>
                  <a:t>In the comoving frame,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en-US" altLang="ja-JP" sz="1600" dirty="0"/>
                  <a:t>.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sz="1600" dirty="0"/>
                  <a:t>,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di</m:t>
                        </m:r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en-US" altLang="ja-JP" sz="1600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di</m:t>
                          </m:r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altLang="ja-JP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sz="160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di</m:t>
                          </m:r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085" y="3861605"/>
                <a:ext cx="4111382" cy="1569660"/>
              </a:xfrm>
              <a:prstGeom prst="rect">
                <a:avLst/>
              </a:prstGeom>
              <a:blipFill rotWithShape="0">
                <a:blip r:embed="rId10"/>
                <a:stretch>
                  <a:fillRect l="-741" t="-15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/>
          <p:cNvCxnSpPr/>
          <p:nvPr/>
        </p:nvCxnSpPr>
        <p:spPr bwMode="auto">
          <a:xfrm flipV="1">
            <a:off x="5455331" y="3507820"/>
            <a:ext cx="582157" cy="71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6100095" y="2942005"/>
                <a:ext cx="27847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095" y="2942005"/>
                <a:ext cx="278473" cy="184666"/>
              </a:xfrm>
              <a:prstGeom prst="rect">
                <a:avLst/>
              </a:prstGeom>
              <a:blipFill rotWithShape="0">
                <a:blip r:embed="rId11"/>
                <a:stretch>
                  <a:fillRect l="-4444" r="-4444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5820916" y="3222651"/>
                <a:ext cx="27847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916" y="3222651"/>
                <a:ext cx="278473" cy="184666"/>
              </a:xfrm>
              <a:prstGeom prst="rect">
                <a:avLst/>
              </a:prstGeom>
              <a:blipFill rotWithShape="0">
                <a:blip r:embed="rId11"/>
                <a:stretch>
                  <a:fillRect l="-4348" r="-2174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5260073" y="3521966"/>
                <a:ext cx="7327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ja-JP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073" y="3521966"/>
                <a:ext cx="732701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833" t="-2222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正方形/長方形 27"/>
          <p:cNvSpPr/>
          <p:nvPr/>
        </p:nvSpPr>
        <p:spPr bwMode="auto">
          <a:xfrm>
            <a:off x="4806085" y="2511264"/>
            <a:ext cx="3709972" cy="316622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5038891" y="5717910"/>
                <a:ext cx="209916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891" y="5717910"/>
                <a:ext cx="2099164" cy="52591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3597999" y="6326404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Close to the case of</a:t>
            </a:r>
            <a:r>
              <a:rPr kumimoji="1" lang="en-US" altLang="ja-JP" dirty="0"/>
              <a:t> the parabolic ideal MHD jet.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051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Non-thermal Emission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" y="1304764"/>
            <a:ext cx="4859723" cy="50719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3528" y="868070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279 (</a:t>
            </a:r>
            <a:r>
              <a:rPr kumimoji="1" lang="en-US" altLang="ja-JP" dirty="0" err="1"/>
              <a:t>Hayashida</a:t>
            </a:r>
            <a:r>
              <a:rPr lang="en-US" altLang="ja-JP" dirty="0"/>
              <a:t>+</a:t>
            </a:r>
            <a:r>
              <a:rPr kumimoji="1" lang="en-US" altLang="ja-JP" dirty="0"/>
              <a:t> 2015)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37402"/>
            <a:ext cx="4132113" cy="533721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86807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421(</a:t>
            </a:r>
            <a:r>
              <a:rPr kumimoji="1" lang="en-US" altLang="ja-JP" dirty="0" err="1"/>
              <a:t>Acciari</a:t>
            </a:r>
            <a:r>
              <a:rPr lang="en-US" altLang="ja-JP" dirty="0"/>
              <a:t>+</a:t>
            </a:r>
            <a:r>
              <a:rPr kumimoji="1" lang="en-US" altLang="ja-JP" dirty="0"/>
              <a:t> 2011)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88743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Blazar Emission Spectrum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7744" y="5013176"/>
            <a:ext cx="536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From radio to gamma-ray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4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nuFnu</a:t>
            </a:r>
            <a:r>
              <a:rPr kumimoji="1" lang="en-US" altLang="ja-JP" dirty="0"/>
              <a:t>-Plot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67544" y="1475491"/>
                <a:ext cx="3103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Photons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475491"/>
                <a:ext cx="3103349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359532" y="983486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Photon Number Flux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5127" y="2139866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Flux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9552" y="2654003"/>
                <a:ext cx="4605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Photon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654003"/>
                <a:ext cx="460549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530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247964" y="1436691"/>
                <a:ext cx="454444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Photon index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defined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64" y="1436691"/>
                <a:ext cx="4544449" cy="374270"/>
              </a:xfrm>
              <a:prstGeom prst="rect">
                <a:avLst/>
              </a:prstGeom>
              <a:blipFill rotWithShape="0">
                <a:blip r:embed="rId4"/>
                <a:stretch>
                  <a:fillRect l="-1208" t="-11475" b="-229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5688124" y="2659166"/>
                <a:ext cx="152368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Γ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124" y="2659166"/>
                <a:ext cx="1523687" cy="3742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082824" y="3265125"/>
                <a:ext cx="4839466" cy="50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T</a:t>
                </a:r>
                <a:r>
                  <a:rPr kumimoji="1" lang="en-US" altLang="ja-JP" dirty="0"/>
                  <a:t>otal energy Flux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𝑑𝐸</m:t>
                        </m:r>
                      </m:e>
                    </m:nary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b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24" y="3265125"/>
                <a:ext cx="4839466" cy="501227"/>
              </a:xfrm>
              <a:prstGeom prst="rect">
                <a:avLst/>
              </a:prstGeom>
              <a:blipFill rotWithShape="0">
                <a:blip r:embed="rId6"/>
                <a:stretch>
                  <a:fillRect l="-1134" t="-98780" b="-15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67644" y="3881641"/>
                <a:ext cx="64459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kumimoji="1" lang="en-US" altLang="ja-JP" dirty="0"/>
                  <a:t>, low-energy photons dominate the total energy.</a:t>
                </a:r>
              </a:p>
              <a:p>
                <a:r>
                  <a:rPr lang="en-US" altLang="ja-JP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/>
                  <a:t>, high-energy photons dominate the total energy.</a:t>
                </a:r>
                <a:endParaRPr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44" y="3881641"/>
                <a:ext cx="6445995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756" t="-52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67544" y="4812418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nuFnu</a:t>
            </a:r>
            <a:r>
              <a:rPr lang="en-US" altLang="ja-JP" dirty="0"/>
              <a:t>-plot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932993" y="5234222"/>
                <a:ext cx="602273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𝐸𝐹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convenient to see</a:t>
                </a:r>
              </a:p>
              <a:p>
                <a:r>
                  <a:rPr lang="en-US" altLang="ja-JP" dirty="0"/>
                  <a:t>which energy range dominate.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93" y="5234222"/>
                <a:ext cx="6022739" cy="553998"/>
              </a:xfrm>
              <a:prstGeom prst="rect">
                <a:avLst/>
              </a:prstGeom>
              <a:blipFill rotWithShape="0">
                <a:blip r:embed="rId8"/>
                <a:stretch>
                  <a:fillRect l="-2328" t="-16484" r="-1619" b="-24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8905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 Lac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20788"/>
            <a:ext cx="4706170" cy="29628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59532" y="866485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Broadband spectrum</a:t>
            </a:r>
          </a:p>
          <a:p>
            <a:r>
              <a:rPr lang="en-US" altLang="ja-JP" dirty="0" err="1"/>
              <a:t>Abdo</a:t>
            </a:r>
            <a:r>
              <a:rPr lang="en-US" altLang="ja-JP" dirty="0"/>
              <a:t>+ 2011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245" y="1512816"/>
            <a:ext cx="4106877" cy="371703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012160" y="1004984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Tagliaferri</a:t>
            </a:r>
            <a:r>
              <a:rPr kumimoji="1" lang="en-US" altLang="ja-JP" dirty="0"/>
              <a:t>+ 2008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60232" y="5301208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1ES 1959+650</a:t>
            </a:r>
          </a:p>
          <a:p>
            <a:r>
              <a:rPr lang="en-US" altLang="ja-JP" dirty="0"/>
              <a:t>(z=0.047)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0064" y="4437112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Mrk</a:t>
            </a:r>
            <a:r>
              <a:rPr lang="en-US" altLang="ja-JP" dirty="0"/>
              <a:t> 421 (z=0.031)</a:t>
            </a:r>
            <a:endParaRPr lang="ja-JP" altLang="en-US" dirty="0"/>
          </a:p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885978" y="6237312"/>
                <a:ext cx="7288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TeV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gamma-rays: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electrons,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protons,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78" y="6237312"/>
                <a:ext cx="728866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6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9733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501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448780"/>
            <a:ext cx="4346314" cy="28083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3508" y="107944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Abdo</a:t>
            </a:r>
            <a:r>
              <a:rPr kumimoji="1" lang="en-US" altLang="ja-JP" dirty="0"/>
              <a:t>+ 2011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162"/>
          <a:stretch/>
        </p:blipFill>
        <p:spPr>
          <a:xfrm>
            <a:off x="4696592" y="1448780"/>
            <a:ext cx="4215903" cy="306034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56076" y="1064434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Acciari</a:t>
            </a:r>
            <a:r>
              <a:rPr kumimoji="1" lang="en-US" altLang="ja-JP" dirty="0"/>
              <a:t>+ 2011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09163" y="1621998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1997 Outburst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76356" y="317697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2009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60751" y="472514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z=0.034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71032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Extremely Hard Blazar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78821"/>
            <a:ext cx="7164796" cy="483331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128284" y="627331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z=0.186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524" y="809489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Aharonian</a:t>
            </a:r>
            <a:r>
              <a:rPr kumimoji="1" lang="en-US" altLang="ja-JP" dirty="0"/>
              <a:t>+ 2017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015716" y="6180983"/>
                <a:ext cx="27521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TeV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IR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716" y="6180983"/>
                <a:ext cx="275216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22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9098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1ES 0229+200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1268760"/>
            <a:ext cx="6742929" cy="507656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092280" y="97608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z=0.14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 rot="19518009">
            <a:off x="3564344" y="3238262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12160" y="2276872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MAGIC data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2182" y="3688203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Detection of valley?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826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PKS 2155-304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980728"/>
            <a:ext cx="8197700" cy="439586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66333" y="536312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Madejski</a:t>
            </a:r>
            <a:r>
              <a:rPr kumimoji="1" lang="en-US" altLang="ja-JP" dirty="0"/>
              <a:t>+ 2016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76156" y="159279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taken 2013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28284" y="96213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z=0.116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30806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 Variability in PKS 2155-304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3" y="1268760"/>
            <a:ext cx="7344308" cy="53008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72733" y="1664804"/>
            <a:ext cx="262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&gt;200 GeV taken 2002</a:t>
            </a:r>
          </a:p>
          <a:p>
            <a:r>
              <a:rPr lang="en-US" altLang="ja-JP" dirty="0"/>
              <a:t> with H.E.S.S.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808" y="6345324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Aharonian</a:t>
            </a:r>
            <a:r>
              <a:rPr kumimoji="1" lang="en-US" altLang="ja-JP" dirty="0"/>
              <a:t>+ 2007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411760" y="4905164"/>
                <a:ext cx="206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Shortest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∼200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dirty="0"/>
                  <a:t> </a:t>
                </a: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905164"/>
                <a:ext cx="206338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66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478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FSRQ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029" y="1044896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279 (z=0.536)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8583" y="4816637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Hayashida</a:t>
            </a:r>
            <a:r>
              <a:rPr kumimoji="1" lang="en-US" altLang="ja-JP" dirty="0"/>
              <a:t>+ 2012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097" y="1736812"/>
            <a:ext cx="4625679" cy="31026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752020" y="1044896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PKS1510-089 (z=0.36)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2684" y="396906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taken 2011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37311" y="5068699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Nalewajko</a:t>
            </a:r>
            <a:r>
              <a:rPr kumimoji="1" lang="en-US" altLang="ja-JP" dirty="0"/>
              <a:t>+ 2012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2" y="1736812"/>
            <a:ext cx="4399326" cy="29419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257565" y="3989401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2008-2010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81409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3C 279 Flare in 2015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124744"/>
            <a:ext cx="4840364" cy="51211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16832"/>
            <a:ext cx="3958265" cy="3356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971883" y="986244"/>
                <a:ext cx="39537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in isotropic equivalent.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883" y="986244"/>
                <a:ext cx="395377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235" t="-33333" r="-3241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347864" y="6384432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Ackermann+ 2016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3822931"/>
      </p:ext>
    </p:extLst>
  </p:cSld>
  <p:clrMapOvr>
    <a:masterClrMapping/>
  </p:clrMapOvr>
</p:sld>
</file>

<file path=ppt/theme/theme1.xml><?xml version="1.0" encoding="utf-8"?>
<a:theme xmlns:a="http://schemas.openxmlformats.org/drawingml/2006/main" name="1_s-natural7">
  <a:themeElements>
    <a:clrScheme name="s-natural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7">
      <a:majorFont>
        <a:latin typeface="HGP創英角ﾎﾟｯﾌﾟ体"/>
        <a:ea typeface="HGP創英角ﾎﾟｯﾌﾟ体"/>
        <a:cs typeface=""/>
      </a:majorFont>
      <a:minorFont>
        <a:latin typeface="HGP創英角ﾎﾟｯﾌﾟ体"/>
        <a:ea typeface="HGP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lnDef>
  </a:objectDefaults>
  <a:extraClrSchemeLst>
    <a:extraClrScheme>
      <a:clrScheme name="s-natural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18980</TotalTime>
  <Words>6632</Words>
  <Application>Microsoft Office PowerPoint</Application>
  <PresentationFormat>画面に合わせる (4:3)</PresentationFormat>
  <Paragraphs>1445</Paragraphs>
  <Slides>162</Slides>
  <Notes>1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162</vt:i4>
      </vt:variant>
    </vt:vector>
  </HeadingPairs>
  <TitlesOfParts>
    <vt:vector size="170" baseType="lpstr">
      <vt:lpstr>HGP創英角ﾎﾟｯﾌﾟ体</vt:lpstr>
      <vt:lpstr>HG創英角ﾎﾟｯﾌﾟ体</vt:lpstr>
      <vt:lpstr>ＭＳ Ｐゴシック</vt:lpstr>
      <vt:lpstr>Arial</vt:lpstr>
      <vt:lpstr>Calibri</vt:lpstr>
      <vt:lpstr>Cambria Math</vt:lpstr>
      <vt:lpstr>1_s-natural7</vt:lpstr>
      <vt:lpstr>数式</vt:lpstr>
      <vt:lpstr>Blazar Physics</vt:lpstr>
      <vt:lpstr>Unit</vt:lpstr>
      <vt:lpstr>Contents Day 1</vt:lpstr>
      <vt:lpstr>Contents Day 2</vt:lpstr>
      <vt:lpstr>Introduction</vt:lpstr>
      <vt:lpstr>History</vt:lpstr>
      <vt:lpstr>History (X-ray)</vt:lpstr>
      <vt:lpstr>History (gamma-ray)</vt:lpstr>
      <vt:lpstr>Non-thermal Emission</vt:lpstr>
      <vt:lpstr>Multi-Wavelength Observation</vt:lpstr>
      <vt:lpstr>Gamma-ray Sky</vt:lpstr>
      <vt:lpstr>Enigmatic Problems</vt:lpstr>
      <vt:lpstr>Enigmatic Problems</vt:lpstr>
      <vt:lpstr>PowerPoint プレゼンテーション</vt:lpstr>
      <vt:lpstr>Active Galactic Nuclei</vt:lpstr>
      <vt:lpstr>Classification</vt:lpstr>
      <vt:lpstr>Seyfert Galaxy</vt:lpstr>
      <vt:lpstr>Seyfert Type II</vt:lpstr>
      <vt:lpstr>Quasar</vt:lpstr>
      <vt:lpstr>Unified Model</vt:lpstr>
      <vt:lpstr>X-ray spectrum</vt:lpstr>
      <vt:lpstr>Black Hole and Accretion Disk</vt:lpstr>
      <vt:lpstr>Eddington Luminosity</vt:lpstr>
      <vt:lpstr>Kinematical Signature of BH</vt:lpstr>
      <vt:lpstr>Mass Estimate</vt:lpstr>
      <vt:lpstr>AGN density evolution</vt:lpstr>
      <vt:lpstr>Luminosity Function &amp; X-ray Background</vt:lpstr>
      <vt:lpstr>PowerPoint プレゼンテーション</vt:lpstr>
      <vt:lpstr>Jet Axis and Observer</vt:lpstr>
      <vt:lpstr>Radio Galaxy</vt:lpstr>
      <vt:lpstr>Blazar: BL Lac</vt:lpstr>
      <vt:lpstr>Blazar: Flat Spectrum Radio Quasar (FSRQ)</vt:lpstr>
      <vt:lpstr>Blazar Sequence</vt:lpstr>
      <vt:lpstr>Background Radiation</vt:lpstr>
      <vt:lpstr>Gamma-ray Background</vt:lpstr>
      <vt:lpstr>Constraint on DM signal</vt:lpstr>
      <vt:lpstr>PowerPoint プレゼンテーション</vt:lpstr>
      <vt:lpstr>Superluminal Motion</vt:lpstr>
      <vt:lpstr>M87</vt:lpstr>
      <vt:lpstr>Proper motion in M87</vt:lpstr>
      <vt:lpstr>Spine-Sheath Structure?</vt:lpstr>
      <vt:lpstr>Limb brightening</vt:lpstr>
      <vt:lpstr>Collimation</vt:lpstr>
      <vt:lpstr>PowerPoint プレゼンテーション</vt:lpstr>
      <vt:lpstr>Physics in Accretion Disk</vt:lpstr>
      <vt:lpstr>Formulation</vt:lpstr>
      <vt:lpstr>Viscosity (Phenomenological)</vt:lpstr>
      <vt:lpstr>Magnetorotational instability</vt:lpstr>
      <vt:lpstr>Continuity Equation</vt:lpstr>
      <vt:lpstr>Momentum Equation (R,θ)</vt:lpstr>
      <vt:lpstr>Momentum Equation (z)</vt:lpstr>
      <vt:lpstr>Energy Equation</vt:lpstr>
      <vt:lpstr>Summary</vt:lpstr>
      <vt:lpstr>Shakura-Sunyaev Standard Disk</vt:lpstr>
      <vt:lpstr>Inner-most Stable Circular Orbit (ISCO)</vt:lpstr>
      <vt:lpstr>Advection Dominated Accretion Flow (ADAF)</vt:lpstr>
      <vt:lpstr>Jet from accretion disk?</vt:lpstr>
      <vt:lpstr>PowerPoint プレゼンテーション</vt:lpstr>
      <vt:lpstr>Rotating Black Hole</vt:lpstr>
      <vt:lpstr>Flat Space Time</vt:lpstr>
      <vt:lpstr>Kerr Space Time</vt:lpstr>
      <vt:lpstr>Ergosphere</vt:lpstr>
      <vt:lpstr>FIDO</vt:lpstr>
      <vt:lpstr>Magnetic Energy Release</vt:lpstr>
      <vt:lpstr>Maxwell’s Equations</vt:lpstr>
      <vt:lpstr>Ideal MHD</vt:lpstr>
      <vt:lpstr>Steady State and Force-Free</vt:lpstr>
      <vt:lpstr>Boundary Condition</vt:lpstr>
      <vt:lpstr>Poynting Flux</vt:lpstr>
      <vt:lpstr>GRMHD simulation</vt:lpstr>
      <vt:lpstr>PowerPoint プレゼンテーション</vt:lpstr>
      <vt:lpstr>Poynting Flux Dominated Jet</vt:lpstr>
      <vt:lpstr>Available Lorentz factor</vt:lpstr>
      <vt:lpstr>Axially symmetric jet</vt:lpstr>
      <vt:lpstr>Vector Potential</vt:lpstr>
      <vt:lpstr>MHD equations</vt:lpstr>
      <vt:lpstr>Radial Evolution</vt:lpstr>
      <vt:lpstr>Final Lorentz factor</vt:lpstr>
      <vt:lpstr>Magnetic Line</vt:lpstr>
      <vt:lpstr>Acceleration feature</vt:lpstr>
      <vt:lpstr>Radio Observation of M87</vt:lpstr>
      <vt:lpstr>Magnetization in M87</vt:lpstr>
      <vt:lpstr>Magnetic energy dominance in M87</vt:lpstr>
      <vt:lpstr>PowerPoint プレゼンテーション</vt:lpstr>
      <vt:lpstr>Magnetic Reconnection</vt:lpstr>
      <vt:lpstr>Petschek Reconnection</vt:lpstr>
      <vt:lpstr>Wave speed in MHD</vt:lpstr>
      <vt:lpstr>Energy conversion</vt:lpstr>
      <vt:lpstr>Gradual acceleration due to magnetic reconnection</vt:lpstr>
      <vt:lpstr>PowerPoint プレゼンテーション</vt:lpstr>
      <vt:lpstr>nuFnu-Plot</vt:lpstr>
      <vt:lpstr>BL Lac</vt:lpstr>
      <vt:lpstr>Mrk 501</vt:lpstr>
      <vt:lpstr>Extremely Hard Blazar</vt:lpstr>
      <vt:lpstr>1ES 0229+200</vt:lpstr>
      <vt:lpstr>PKS 2155-304</vt:lpstr>
      <vt:lpstr>Gamma-ray Variability in PKS 2155-304</vt:lpstr>
      <vt:lpstr>FSRQ</vt:lpstr>
      <vt:lpstr>3C 279 Flare in 2015 </vt:lpstr>
      <vt:lpstr>PowerPoint プレゼンテーション</vt:lpstr>
      <vt:lpstr>Direct Evidence of Shock Acceleration</vt:lpstr>
      <vt:lpstr>Power-law spectrum</vt:lpstr>
      <vt:lpstr>Fermi Acceleration</vt:lpstr>
      <vt:lpstr>Downstream Rest Frame</vt:lpstr>
      <vt:lpstr>Scattering in Upstream</vt:lpstr>
      <vt:lpstr>Downstream Rest Frame Again</vt:lpstr>
      <vt:lpstr>Shock Jump Condition</vt:lpstr>
      <vt:lpstr>Shock Jump Condition</vt:lpstr>
      <vt:lpstr>Downstream Rest Frame</vt:lpstr>
      <vt:lpstr>Downstream Rest Frame</vt:lpstr>
      <vt:lpstr>Upstream Rest Frame</vt:lpstr>
      <vt:lpstr>Energy Gain</vt:lpstr>
      <vt:lpstr>Escape Probability</vt:lpstr>
      <vt:lpstr>Simulations</vt:lpstr>
      <vt:lpstr>PowerPoint プレゼンテーション</vt:lpstr>
      <vt:lpstr>Lorentz transformation</vt:lpstr>
      <vt:lpstr>Luminosity</vt:lpstr>
      <vt:lpstr>Variability: Curvature</vt:lpstr>
      <vt:lpstr>Implied size of emission region</vt:lpstr>
      <vt:lpstr>Spectrum</vt:lpstr>
      <vt:lpstr>Off-axis</vt:lpstr>
      <vt:lpstr>PowerPoint プレゼンテーション</vt:lpstr>
      <vt:lpstr>Synchrotron</vt:lpstr>
      <vt:lpstr>Emissivity</vt:lpstr>
      <vt:lpstr>Electron Energy Distribution</vt:lpstr>
      <vt:lpstr>Synchrotron spectrum from power-law electrons</vt:lpstr>
      <vt:lpstr>Inverse Compton</vt:lpstr>
      <vt:lpstr>Synchrotron Self Compton</vt:lpstr>
      <vt:lpstr>Parameter adjusting</vt:lpstr>
      <vt:lpstr>Steady one zone model</vt:lpstr>
      <vt:lpstr>Phenomenological model</vt:lpstr>
      <vt:lpstr>External Compton (FSRQ)</vt:lpstr>
      <vt:lpstr>3C 279</vt:lpstr>
      <vt:lpstr>Two zone model; PKS 1510-089</vt:lpstr>
      <vt:lpstr>3C 279 Flare</vt:lpstr>
      <vt:lpstr>Steady 1D model</vt:lpstr>
      <vt:lpstr>PowerPoint プレゼンテーション</vt:lpstr>
      <vt:lpstr>Proton acceleration</vt:lpstr>
      <vt:lpstr>Emission from Protons</vt:lpstr>
      <vt:lpstr>Mrk 421</vt:lpstr>
      <vt:lpstr>Steady 1D model</vt:lpstr>
      <vt:lpstr>PowerPoint プレゼンテーション</vt:lpstr>
      <vt:lpstr>Leptonic Model</vt:lpstr>
      <vt:lpstr>How to accelerate jet?</vt:lpstr>
      <vt:lpstr>Electron spectral index</vt:lpstr>
      <vt:lpstr>Maximum electron energy</vt:lpstr>
      <vt:lpstr>Hadronic Model</vt:lpstr>
      <vt:lpstr>Shock dissipation in relativistic shock.</vt:lpstr>
      <vt:lpstr>Neutrinos from a blazar(?)</vt:lpstr>
      <vt:lpstr>AGN-neutrinos correlation search</vt:lpstr>
      <vt:lpstr>Ultra high-energy cosmic ray (UHECR)</vt:lpstr>
      <vt:lpstr>AGN-UHECR correlation search</vt:lpstr>
      <vt:lpstr>PowerPoint プレゼンテーション</vt:lpstr>
      <vt:lpstr>Two component jet</vt:lpstr>
      <vt:lpstr>Reconnection</vt:lpstr>
      <vt:lpstr>Equipartition</vt:lpstr>
      <vt:lpstr>Excitation of Turbulence</vt:lpstr>
      <vt:lpstr>Turbulence</vt:lpstr>
      <vt:lpstr>Scattering by turbulence</vt:lpstr>
      <vt:lpstr>Stochastic acceleration by turbulence</vt:lpstr>
      <vt:lpstr>Mrk421+Hard Sphere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乱流による粒子加速</dc:title>
  <dc:creator>Asano</dc:creator>
  <cp:lastModifiedBy>asano</cp:lastModifiedBy>
  <cp:revision>488</cp:revision>
  <dcterms:created xsi:type="dcterms:W3CDTF">2016-09-02T10:02:28Z</dcterms:created>
  <dcterms:modified xsi:type="dcterms:W3CDTF">2018-06-08T10:48:02Z</dcterms:modified>
</cp:coreProperties>
</file>