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8"/>
  </p:notesMasterIdLst>
  <p:handoutMasterIdLst>
    <p:handoutMasterId r:id="rId59"/>
  </p:handoutMasterIdLst>
  <p:sldIdLst>
    <p:sldId id="1276" r:id="rId2"/>
    <p:sldId id="1649" r:id="rId3"/>
    <p:sldId id="1758" r:id="rId4"/>
    <p:sldId id="1759" r:id="rId5"/>
    <p:sldId id="1799" r:id="rId6"/>
    <p:sldId id="1762" r:id="rId7"/>
    <p:sldId id="1840" r:id="rId8"/>
    <p:sldId id="1841" r:id="rId9"/>
    <p:sldId id="1808" r:id="rId10"/>
    <p:sldId id="1842" r:id="rId11"/>
    <p:sldId id="1843" r:id="rId12"/>
    <p:sldId id="1810" r:id="rId13"/>
    <p:sldId id="1811" r:id="rId14"/>
    <p:sldId id="1812" r:id="rId15"/>
    <p:sldId id="1844" r:id="rId16"/>
    <p:sldId id="1850" r:id="rId17"/>
    <p:sldId id="1785" r:id="rId18"/>
    <p:sldId id="1845" r:id="rId19"/>
    <p:sldId id="1846" r:id="rId20"/>
    <p:sldId id="1866" r:id="rId21"/>
    <p:sldId id="1848" r:id="rId22"/>
    <p:sldId id="1651" r:id="rId23"/>
    <p:sldId id="1652" r:id="rId24"/>
    <p:sldId id="1870" r:id="rId25"/>
    <p:sldId id="1873" r:id="rId26"/>
    <p:sldId id="1871" r:id="rId27"/>
    <p:sldId id="1867" r:id="rId28"/>
    <p:sldId id="1868" r:id="rId29"/>
    <p:sldId id="1776" r:id="rId30"/>
    <p:sldId id="1869" r:id="rId31"/>
    <p:sldId id="1778" r:id="rId32"/>
    <p:sldId id="1777" r:id="rId33"/>
    <p:sldId id="1874" r:id="rId34"/>
    <p:sldId id="1875" r:id="rId35"/>
    <p:sldId id="1876" r:id="rId36"/>
    <p:sldId id="1881" r:id="rId37"/>
    <p:sldId id="1877" r:id="rId38"/>
    <p:sldId id="1878" r:id="rId39"/>
    <p:sldId id="1879" r:id="rId40"/>
    <p:sldId id="1880" r:id="rId41"/>
    <p:sldId id="1790" r:id="rId42"/>
    <p:sldId id="1851" r:id="rId43"/>
    <p:sldId id="1852" r:id="rId44"/>
    <p:sldId id="1853" r:id="rId45"/>
    <p:sldId id="1855" r:id="rId46"/>
    <p:sldId id="1856" r:id="rId47"/>
    <p:sldId id="1857" r:id="rId48"/>
    <p:sldId id="1858" r:id="rId49"/>
    <p:sldId id="1859" r:id="rId50"/>
    <p:sldId id="1860" r:id="rId51"/>
    <p:sldId id="1861" r:id="rId52"/>
    <p:sldId id="1862" r:id="rId53"/>
    <p:sldId id="1863" r:id="rId54"/>
    <p:sldId id="1864" r:id="rId55"/>
    <p:sldId id="1883" r:id="rId56"/>
    <p:sldId id="1865" r:id="rId57"/>
  </p:sldIdLst>
  <p:sldSz cx="12192000" cy="6858000"/>
  <p:notesSz cx="7035800" cy="9194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96">
          <p15:clr>
            <a:srgbClr val="A4A3A4"/>
          </p15:clr>
        </p15:guide>
        <p15:guide id="2" pos="221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ard Jackson (home)" initials="BVJ" lastIdx="1" clrIdx="0">
    <p:extLst>
      <p:ext uri="{19B8F6BF-5375-455C-9EA6-DF929625EA0E}">
        <p15:presenceInfo xmlns:p15="http://schemas.microsoft.com/office/powerpoint/2012/main" userId="Bernard Jackson (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3333CC"/>
    <a:srgbClr val="0000FF"/>
    <a:srgbClr val="FF3300"/>
    <a:srgbClr val="990000"/>
    <a:srgbClr val="33CC33"/>
    <a:srgbClr val="9966FF"/>
    <a:srgbClr val="FF9900"/>
    <a:srgbClr val="FF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79" autoAdjust="0"/>
    <p:restoredTop sz="94390" autoAdjust="0"/>
  </p:normalViewPr>
  <p:slideViewPr>
    <p:cSldViewPr>
      <p:cViewPr varScale="1">
        <p:scale>
          <a:sx n="87" d="100"/>
          <a:sy n="87" d="100"/>
        </p:scale>
        <p:origin x="933" y="27"/>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0" d="100"/>
          <a:sy n="80" d="100"/>
        </p:scale>
        <p:origin x="3696" y="72"/>
      </p:cViewPr>
      <p:guideLst>
        <p:guide orient="horz" pos="2896"/>
        <p:guide pos="22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16.xml"/><Relationship Id="rId1" Type="http://schemas.openxmlformats.org/officeDocument/2006/relationships/slide" Target="slides/slide1.xml"/><Relationship Id="rId4"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495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defTabSz="927100" eaLnBrk="1" hangingPunct="1">
              <a:spcBef>
                <a:spcPct val="0"/>
              </a:spcBef>
              <a:buFontTx/>
              <a:buNone/>
              <a:defRPr sz="1200" smtClean="0">
                <a:latin typeface="Times New Roman" panose="02020603050405020304" pitchFamily="18" charset="0"/>
              </a:defRPr>
            </a:lvl1pPr>
          </a:lstStyle>
          <a:p>
            <a:pPr>
              <a:defRPr/>
            </a:pPr>
            <a:endParaRPr lang="en-US" altLang="en-US"/>
          </a:p>
        </p:txBody>
      </p:sp>
      <p:sp>
        <p:nvSpPr>
          <p:cNvPr id="39939" name="Rectangle 3"/>
          <p:cNvSpPr>
            <a:spLocks noGrp="1" noChangeArrowheads="1"/>
          </p:cNvSpPr>
          <p:nvPr>
            <p:ph type="dt" sz="quarter" idx="1"/>
          </p:nvPr>
        </p:nvSpPr>
        <p:spPr bwMode="auto">
          <a:xfrm>
            <a:off x="3986213" y="0"/>
            <a:ext cx="30495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lgn="r" defTabSz="927100" eaLnBrk="1" hangingPunct="1">
              <a:spcBef>
                <a:spcPct val="0"/>
              </a:spcBef>
              <a:buFontTx/>
              <a:buNone/>
              <a:defRPr sz="1200" smtClean="0">
                <a:latin typeface="Times New Roman" panose="02020603050405020304" pitchFamily="18" charset="0"/>
              </a:defRPr>
            </a:lvl1pPr>
          </a:lstStyle>
          <a:p>
            <a:pPr>
              <a:defRPr/>
            </a:pPr>
            <a:endParaRPr lang="en-US" altLang="en-US"/>
          </a:p>
        </p:txBody>
      </p:sp>
      <p:sp>
        <p:nvSpPr>
          <p:cNvPr id="39940" name="Rectangle 4"/>
          <p:cNvSpPr>
            <a:spLocks noGrp="1" noChangeArrowheads="1"/>
          </p:cNvSpPr>
          <p:nvPr>
            <p:ph type="ftr" sz="quarter" idx="2"/>
          </p:nvPr>
        </p:nvSpPr>
        <p:spPr bwMode="auto">
          <a:xfrm>
            <a:off x="0" y="8734425"/>
            <a:ext cx="30495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defTabSz="927100" eaLnBrk="1" hangingPunct="1">
              <a:spcBef>
                <a:spcPct val="0"/>
              </a:spcBef>
              <a:buFontTx/>
              <a:buNone/>
              <a:defRPr sz="1200" smtClean="0">
                <a:latin typeface="Times New Roman" panose="02020603050405020304" pitchFamily="18" charset="0"/>
              </a:defRPr>
            </a:lvl1pPr>
          </a:lstStyle>
          <a:p>
            <a:pPr>
              <a:defRPr/>
            </a:pPr>
            <a:endParaRPr lang="en-US" altLang="en-US"/>
          </a:p>
        </p:txBody>
      </p:sp>
      <p:sp>
        <p:nvSpPr>
          <p:cNvPr id="39941" name="Rectangle 5"/>
          <p:cNvSpPr>
            <a:spLocks noGrp="1" noChangeArrowheads="1"/>
          </p:cNvSpPr>
          <p:nvPr>
            <p:ph type="sldNum" sz="quarter" idx="3"/>
          </p:nvPr>
        </p:nvSpPr>
        <p:spPr bwMode="auto">
          <a:xfrm>
            <a:off x="3986213" y="8734425"/>
            <a:ext cx="30495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lgn="r" defTabSz="927100" eaLnBrk="1" hangingPunct="1">
              <a:spcBef>
                <a:spcPct val="0"/>
              </a:spcBef>
              <a:buFontTx/>
              <a:buNone/>
              <a:defRPr sz="1200" smtClean="0">
                <a:latin typeface="Times New Roman" panose="02020603050405020304" pitchFamily="18" charset="0"/>
              </a:defRPr>
            </a:lvl1pPr>
          </a:lstStyle>
          <a:p>
            <a:pPr>
              <a:defRPr/>
            </a:pPr>
            <a:fld id="{7A0C632C-567C-4080-8A99-348D88031CED}" type="slidenum">
              <a:rPr lang="en-US" altLang="en-US"/>
              <a:pPr>
                <a:defRPr/>
              </a:pPr>
              <a:t>‹#›</a:t>
            </a:fld>
            <a:endParaRPr lang="en-US" altLang="en-US"/>
          </a:p>
        </p:txBody>
      </p:sp>
    </p:spTree>
    <p:extLst>
      <p:ext uri="{BB962C8B-B14F-4D97-AF65-F5344CB8AC3E}">
        <p14:creationId xmlns:p14="http://schemas.microsoft.com/office/powerpoint/2010/main" val="1012182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smtClean="0">
                <a:latin typeface="Times New Roman" panose="02020603050405020304" pitchFamily="18" charset="0"/>
              </a:defRPr>
            </a:lvl1pPr>
          </a:lstStyle>
          <a:p>
            <a:pPr>
              <a:defRPr/>
            </a:pPr>
            <a:endParaRPr lang="en-US" altLang="en-US"/>
          </a:p>
        </p:txBody>
      </p:sp>
      <p:sp>
        <p:nvSpPr>
          <p:cNvPr id="63491" name="Rectangle 3"/>
          <p:cNvSpPr>
            <a:spLocks noGrp="1" noChangeArrowheads="1"/>
          </p:cNvSpPr>
          <p:nvPr>
            <p:ph type="dt" idx="1"/>
          </p:nvPr>
        </p:nvSpPr>
        <p:spPr bwMode="auto">
          <a:xfrm>
            <a:off x="3962400" y="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smtClean="0">
                <a:latin typeface="Times New Roman" panose="02020603050405020304"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4572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914400" y="4343400"/>
            <a:ext cx="5181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3494" name="Rectangle 6"/>
          <p:cNvSpPr>
            <a:spLocks noGrp="1" noChangeArrowheads="1"/>
          </p:cNvSpPr>
          <p:nvPr>
            <p:ph type="ftr" sz="quarter" idx="4"/>
          </p:nvPr>
        </p:nvSpPr>
        <p:spPr bwMode="auto">
          <a:xfrm>
            <a:off x="0" y="8763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smtClean="0">
                <a:latin typeface="Times New Roman" panose="02020603050405020304" pitchFamily="18" charset="0"/>
              </a:defRPr>
            </a:lvl1pPr>
          </a:lstStyle>
          <a:p>
            <a:pPr>
              <a:defRPr/>
            </a:pPr>
            <a:endParaRPr lang="en-US" altLang="en-US"/>
          </a:p>
        </p:txBody>
      </p:sp>
      <p:sp>
        <p:nvSpPr>
          <p:cNvPr id="63495" name="Rectangle 7"/>
          <p:cNvSpPr>
            <a:spLocks noGrp="1" noChangeArrowheads="1"/>
          </p:cNvSpPr>
          <p:nvPr>
            <p:ph type="sldNum" sz="quarter" idx="5"/>
          </p:nvPr>
        </p:nvSpPr>
        <p:spPr bwMode="auto">
          <a:xfrm>
            <a:off x="3962400" y="8763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smtClean="0">
                <a:latin typeface="Times New Roman" panose="02020603050405020304" pitchFamily="18" charset="0"/>
              </a:defRPr>
            </a:lvl1pPr>
          </a:lstStyle>
          <a:p>
            <a:pPr>
              <a:defRPr/>
            </a:pPr>
            <a:fld id="{EF5B1134-4407-4991-8287-A4B39E02FCA6}" type="slidenum">
              <a:rPr lang="en-US" altLang="en-US"/>
              <a:pPr>
                <a:defRPr/>
              </a:pPr>
              <a:t>‹#›</a:t>
            </a:fld>
            <a:endParaRPr lang="en-US" altLang="en-US"/>
          </a:p>
        </p:txBody>
      </p:sp>
    </p:spTree>
    <p:extLst>
      <p:ext uri="{BB962C8B-B14F-4D97-AF65-F5344CB8AC3E}">
        <p14:creationId xmlns:p14="http://schemas.microsoft.com/office/powerpoint/2010/main" val="294279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30E25517-37B0-4CE7-AA20-35E5BD246D45}" type="slidenum">
              <a:rPr lang="en-US" altLang="en-US" sz="1200">
                <a:latin typeface="Times New Roman" panose="02020603050405020304" pitchFamily="18" charset="0"/>
              </a:rPr>
              <a:pPr>
                <a:spcBef>
                  <a:spcPct val="0"/>
                </a:spcBef>
                <a:buFontTx/>
                <a:buNone/>
              </a:pPr>
              <a:t>1</a:t>
            </a:fld>
            <a:endParaRPr lang="en-US" altLang="en-US" sz="1200" dirty="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xfrm>
            <a:off x="457200" y="685800"/>
            <a:ext cx="6096000" cy="3429000"/>
          </a:xfrm>
          <a:ln/>
        </p:spPr>
      </p:sp>
      <p:sp>
        <p:nvSpPr>
          <p:cNvPr id="512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29650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0B00E902-C303-487C-87D3-DFDC693EA618}" type="slidenum">
              <a:rPr lang="en-US" altLang="en-US" sz="1200">
                <a:latin typeface="Times New Roman" panose="02020603050405020304" pitchFamily="18" charset="0"/>
              </a:rPr>
              <a:pPr>
                <a:spcBef>
                  <a:spcPct val="0"/>
                </a:spcBef>
                <a:buFontTx/>
                <a:buNone/>
              </a:pPr>
              <a:t>15</a:t>
            </a:fld>
            <a:endParaRPr lang="en-US" altLang="en-US" sz="1200">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xfrm>
            <a:off x="457200" y="685800"/>
            <a:ext cx="6096000" cy="3429000"/>
          </a:xfrm>
          <a:ln/>
        </p:spPr>
      </p:sp>
      <p:sp>
        <p:nvSpPr>
          <p:cNvPr id="23556" name="Rectangle 3"/>
          <p:cNvSpPr>
            <a:spLocks noGrp="1" noChangeArrowheads="1"/>
          </p:cNvSpPr>
          <p:nvPr>
            <p:ph type="body" idx="1"/>
          </p:nvPr>
        </p:nvSpPr>
        <p:spPr>
          <a:noFill/>
        </p:spPr>
        <p:txBody>
          <a:bodyPr/>
          <a:lstStyle/>
          <a:p>
            <a:pPr eaLnBrk="1" hangingPunct="1"/>
            <a:r>
              <a:rPr lang="en-US" altLang="en-US" dirty="0"/>
              <a:t>UCSD has forecast background and CME solar wind conditions in real time at the Earth and throughout the heliosphere globally since the year 2000 with updates over this period at UCSD and at other locations around the world using a variety of different visualizations. Recently this has been used to drive the ENLIL 3-D MHD model, and to use ENLIL as a kernel in the tomographic result to provide comparative modeling results that can be accessed from this website (shown at top left on the website panel).</a:t>
            </a:r>
          </a:p>
        </p:txBody>
      </p:sp>
    </p:spTree>
    <p:extLst>
      <p:ext uri="{BB962C8B-B14F-4D97-AF65-F5344CB8AC3E}">
        <p14:creationId xmlns:p14="http://schemas.microsoft.com/office/powerpoint/2010/main" val="376448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30E25517-37B0-4CE7-AA20-35E5BD246D45}" type="slidenum">
              <a:rPr lang="en-US" altLang="en-US" sz="1200">
                <a:latin typeface="Times New Roman" panose="02020603050405020304" pitchFamily="18" charset="0"/>
              </a:rPr>
              <a:pPr>
                <a:spcBef>
                  <a:spcPct val="0"/>
                </a:spcBef>
                <a:buFontTx/>
                <a:buNone/>
              </a:pPr>
              <a:t>16</a:t>
            </a:fld>
            <a:endParaRPr lang="en-US" altLang="en-US" sz="1200" dirty="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smtClean="0"/>
              <a:t>Current 2021/01/18</a:t>
            </a:r>
            <a:r>
              <a:rPr lang="en-US" altLang="en-US" baseline="0" dirty="0" smtClean="0"/>
              <a:t> 09 UT </a:t>
            </a:r>
            <a:r>
              <a:rPr lang="en-US" altLang="en-US" dirty="0" smtClean="0"/>
              <a:t>UCSD</a:t>
            </a:r>
            <a:r>
              <a:rPr lang="en-US" altLang="en-US" baseline="0" dirty="0" smtClean="0"/>
              <a:t> Forecast at https;//ips.ucsd.edu/IPS-</a:t>
            </a:r>
            <a:r>
              <a:rPr lang="en-US" altLang="en-US" baseline="0" smtClean="0"/>
              <a:t>ENLIL_predictions</a:t>
            </a:r>
            <a:endParaRPr lang="en-US" altLang="en-US" dirty="0"/>
          </a:p>
        </p:txBody>
      </p:sp>
    </p:spTree>
    <p:extLst>
      <p:ext uri="{BB962C8B-B14F-4D97-AF65-F5344CB8AC3E}">
        <p14:creationId xmlns:p14="http://schemas.microsoft.com/office/powerpoint/2010/main" val="76199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089037-4C8F-4A97-9C60-9DD296530D1A}" type="slidenum">
              <a:rPr lang="en-US" altLang="en-US"/>
              <a:pPr/>
              <a:t>17</a:t>
            </a:fld>
            <a:endParaRPr lang="en-US" altLang="en-US"/>
          </a:p>
        </p:txBody>
      </p:sp>
      <p:sp>
        <p:nvSpPr>
          <p:cNvPr id="1865730" name="Rectangle 2"/>
          <p:cNvSpPr>
            <a:spLocks noGrp="1" noRot="1" noChangeAspect="1" noChangeArrowheads="1" noTextEdit="1"/>
          </p:cNvSpPr>
          <p:nvPr>
            <p:ph type="sldImg"/>
          </p:nvPr>
        </p:nvSpPr>
        <p:spPr>
          <a:ln/>
        </p:spPr>
      </p:sp>
      <p:sp>
        <p:nvSpPr>
          <p:cNvPr id="1865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8460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EC2C4FC-6F12-43B7-BCED-5BF66C529327}" type="slidenum">
              <a:rPr lang="en-US" altLang="en-US"/>
              <a:pPr/>
              <a:t>18</a:t>
            </a:fld>
            <a:endParaRPr lang="en-US" altLang="en-US"/>
          </a:p>
        </p:txBody>
      </p:sp>
      <p:sp>
        <p:nvSpPr>
          <p:cNvPr id="1521666" name="スライド イメージ プレースホルダー 1"/>
          <p:cNvSpPr>
            <a:spLocks noGrp="1" noRot="1" noChangeAspect="1" noTextEdit="1"/>
          </p:cNvSpPr>
          <p:nvPr>
            <p:ph type="sldImg"/>
          </p:nvPr>
        </p:nvSpPr>
        <p:spPr>
          <a:xfrm>
            <a:off x="460375" y="690563"/>
            <a:ext cx="6127750" cy="3448050"/>
          </a:xfrm>
          <a:ln/>
        </p:spPr>
      </p:sp>
      <p:sp>
        <p:nvSpPr>
          <p:cNvPr id="1521667" name="ノート プレースホルダー 2"/>
          <p:cNvSpPr>
            <a:spLocks noGrp="1"/>
          </p:cNvSpPr>
          <p:nvPr>
            <p:ph type="body" idx="1"/>
          </p:nvPr>
        </p:nvSpPr>
        <p:spPr>
          <a:xfrm>
            <a:off x="703263" y="4367213"/>
            <a:ext cx="5629275" cy="4137025"/>
          </a:xfrm>
        </p:spPr>
        <p:txBody>
          <a:bodyPr lIns="94837" tIns="47420" rIns="94837" bIns="47420"/>
          <a:lstStyle/>
          <a:p>
            <a:r>
              <a:rPr lang="en-US" altLang="ja-JP" dirty="0"/>
              <a:t>For studying transient phenomena especially fast-moving CMEs, continuous and high cadence observations are needed, and a world-wide network is essential to improve cadence of IPS observations to remove outages near the Sun. Shown here are the IPS stations where IPS observations have been performed. By exchanging IPS data among these stations, it is possible to provide continuous monitoring of the solar wind and fast-moving heliospheric structures from close to the Sun and outward.</a:t>
            </a:r>
            <a:endParaRPr lang="ja-JP" altLang="en-US" dirty="0"/>
          </a:p>
        </p:txBody>
      </p:sp>
      <p:sp>
        <p:nvSpPr>
          <p:cNvPr id="1521668" name="スライド番号プレースホルダー 3"/>
          <p:cNvSpPr txBox="1">
            <a:spLocks noGrp="1"/>
          </p:cNvSpPr>
          <p:nvPr/>
        </p:nvSpPr>
        <p:spPr bwMode="auto">
          <a:xfrm>
            <a:off x="3984625" y="8734425"/>
            <a:ext cx="30495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37" tIns="47420" rIns="94837" bIns="47420" anchor="b"/>
          <a:lstStyle>
            <a:lvl1pPr defTabSz="949325">
              <a:spcBef>
                <a:spcPct val="0"/>
              </a:spcBef>
              <a:defRPr sz="2400">
                <a:solidFill>
                  <a:schemeClr val="tx1"/>
                </a:solidFill>
                <a:latin typeface="Times New Roman" panose="02020603050405020304" pitchFamily="18" charset="0"/>
              </a:defRPr>
            </a:lvl1pPr>
            <a:lvl2pPr marL="742950" indent="-285750" defTabSz="949325">
              <a:spcBef>
                <a:spcPct val="0"/>
              </a:spcBef>
              <a:defRPr sz="2400">
                <a:solidFill>
                  <a:schemeClr val="tx1"/>
                </a:solidFill>
                <a:latin typeface="Times New Roman" panose="02020603050405020304" pitchFamily="18" charset="0"/>
              </a:defRPr>
            </a:lvl2pPr>
            <a:lvl3pPr marL="1143000" indent="-228600" defTabSz="949325">
              <a:spcBef>
                <a:spcPct val="0"/>
              </a:spcBef>
              <a:defRPr sz="2400">
                <a:solidFill>
                  <a:schemeClr val="tx1"/>
                </a:solidFill>
                <a:latin typeface="Times New Roman" panose="02020603050405020304" pitchFamily="18" charset="0"/>
              </a:defRPr>
            </a:lvl3pPr>
            <a:lvl4pPr marL="1600200" indent="-228600" defTabSz="949325">
              <a:spcBef>
                <a:spcPct val="0"/>
              </a:spcBef>
              <a:defRPr sz="2400">
                <a:solidFill>
                  <a:schemeClr val="tx1"/>
                </a:solidFill>
                <a:latin typeface="Times New Roman" panose="02020603050405020304" pitchFamily="18" charset="0"/>
              </a:defRPr>
            </a:lvl4pPr>
            <a:lvl5pPr marL="2057400" indent="-228600" defTabSz="949325">
              <a:spcBef>
                <a:spcPct val="0"/>
              </a:spcBef>
              <a:defRPr sz="2400">
                <a:solidFill>
                  <a:schemeClr val="tx1"/>
                </a:solidFill>
                <a:latin typeface="Times New Roman" panose="02020603050405020304" pitchFamily="18" charset="0"/>
              </a:defRPr>
            </a:lvl5pPr>
            <a:lvl6pPr marL="2514600" indent="-228600" defTabSz="949325" fontAlgn="base">
              <a:spcBef>
                <a:spcPct val="0"/>
              </a:spcBef>
              <a:spcAft>
                <a:spcPct val="0"/>
              </a:spcAft>
              <a:defRPr sz="2400">
                <a:solidFill>
                  <a:schemeClr val="tx1"/>
                </a:solidFill>
                <a:latin typeface="Times New Roman" panose="02020603050405020304" pitchFamily="18" charset="0"/>
              </a:defRPr>
            </a:lvl6pPr>
            <a:lvl7pPr marL="2971800" indent="-228600" defTabSz="949325" fontAlgn="base">
              <a:spcBef>
                <a:spcPct val="0"/>
              </a:spcBef>
              <a:spcAft>
                <a:spcPct val="0"/>
              </a:spcAft>
              <a:defRPr sz="2400">
                <a:solidFill>
                  <a:schemeClr val="tx1"/>
                </a:solidFill>
                <a:latin typeface="Times New Roman" panose="02020603050405020304" pitchFamily="18" charset="0"/>
              </a:defRPr>
            </a:lvl7pPr>
            <a:lvl8pPr marL="3429000" indent="-228600" defTabSz="949325" fontAlgn="base">
              <a:spcBef>
                <a:spcPct val="0"/>
              </a:spcBef>
              <a:spcAft>
                <a:spcPct val="0"/>
              </a:spcAft>
              <a:defRPr sz="2400">
                <a:solidFill>
                  <a:schemeClr val="tx1"/>
                </a:solidFill>
                <a:latin typeface="Times New Roman" panose="02020603050405020304" pitchFamily="18" charset="0"/>
              </a:defRPr>
            </a:lvl8pPr>
            <a:lvl9pPr marL="3886200" indent="-228600" defTabSz="949325" fontAlgn="base">
              <a:spcBef>
                <a:spcPct val="0"/>
              </a:spcBef>
              <a:spcAft>
                <a:spcPct val="0"/>
              </a:spcAft>
              <a:defRPr sz="2400">
                <a:solidFill>
                  <a:schemeClr val="tx1"/>
                </a:solidFill>
                <a:latin typeface="Times New Roman" panose="02020603050405020304" pitchFamily="18" charset="0"/>
              </a:defRPr>
            </a:lvl9pPr>
          </a:lstStyle>
          <a:p>
            <a:pPr algn="r">
              <a:buFontTx/>
              <a:buNone/>
            </a:pPr>
            <a:fld id="{02B9E6B1-7872-4255-B3E1-9A4F69A469E4}" type="slidenum">
              <a:rPr kumimoji="1" lang="en-US" altLang="ja-JP" sz="1200">
                <a:latin typeface="Arial" panose="020B0604020202020204" pitchFamily="34" charset="0"/>
              </a:rPr>
              <a:pPr algn="r">
                <a:buFontTx/>
                <a:buNone/>
              </a:pPr>
              <a:t>18</a:t>
            </a:fld>
            <a:endParaRPr kumimoji="1" lang="en-US" altLang="ja-JP" sz="1200">
              <a:latin typeface="Arial" panose="020B0604020202020204" pitchFamily="34" charset="0"/>
            </a:endParaRPr>
          </a:p>
        </p:txBody>
      </p:sp>
    </p:spTree>
    <p:extLst>
      <p:ext uri="{BB962C8B-B14F-4D97-AF65-F5344CB8AC3E}">
        <p14:creationId xmlns:p14="http://schemas.microsoft.com/office/powerpoint/2010/main" val="345953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the European Low Frequency (LOFAR) array has been one of the most successful participants in this Worldwide IPS Stations (WIPSS) Network that enables a combination of IPS radio sites used to fill in the longitudinal and temporal gaps in IPS observations, and the UCSD tomographic technique, enabling continuous coverage of velocity and density heliospheric proxies. Used only in “campaign mode” so far over approximately one-month intervals during Parker Solar Probe close solar passes, LOFAR has provided some of the best continuous predictions of the global heliosphere, and the efficacy of using combined IPS data sets.</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19</a:t>
            </a:fld>
            <a:endParaRPr lang="en-US"/>
          </a:p>
        </p:txBody>
      </p:sp>
    </p:spTree>
    <p:extLst>
      <p:ext uri="{BB962C8B-B14F-4D97-AF65-F5344CB8AC3E}">
        <p14:creationId xmlns:p14="http://schemas.microsoft.com/office/powerpoint/2010/main" val="159381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analyses, forecasts, and visualizations are helped significantly when more IPS stations can be combined. Shown are “Sun at center” fisheye plots of the scintillation strengths given as g-level and velocity perpendicular to the line of sight relative to the source values from both ISEE and LOFAR (often same sources at different times); Ecliptic cuts of densities and velocities of the global heliosphere at these different times are shown in the middle. At right are the combined ISEE and LOFAR time series data sets with ACE in-situ data for a one-month period at Earth, along with their Pearson’s R correlations.</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20</a:t>
            </a:fld>
            <a:endParaRPr lang="en-US"/>
          </a:p>
        </p:txBody>
      </p:sp>
    </p:spTree>
    <p:extLst>
      <p:ext uri="{BB962C8B-B14F-4D97-AF65-F5344CB8AC3E}">
        <p14:creationId xmlns:p14="http://schemas.microsoft.com/office/powerpoint/2010/main" val="3647570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shows the period around</a:t>
            </a:r>
            <a:r>
              <a:rPr lang="en-US" baseline="0" dirty="0"/>
              <a:t> the</a:t>
            </a:r>
            <a:r>
              <a:rPr lang="en-US" dirty="0"/>
              <a:t> second Parker Solar Probe close pass on</a:t>
            </a:r>
            <a:r>
              <a:rPr lang="en-US" baseline="0" dirty="0"/>
              <a:t> April 4, 2019, at 21 UT </a:t>
            </a:r>
            <a:r>
              <a:rPr lang="en-US" dirty="0"/>
              <a:t>as before. Now, the meridional cuts</a:t>
            </a:r>
            <a:r>
              <a:rPr lang="en-US" baseline="0" dirty="0"/>
              <a:t> at Earth are presented as well as the ecliptic cuts</a:t>
            </a:r>
            <a:r>
              <a:rPr lang="en-US" dirty="0"/>
              <a:t>. This close solar pass is interesting in that at the end of the period, the</a:t>
            </a:r>
            <a:r>
              <a:rPr lang="en-US" baseline="0" dirty="0"/>
              <a:t> PSP passes between the Sun and STEREO and the Sun and Earth providing a preview of the solar wind before it arrives at STEREO and Earth.</a:t>
            </a:r>
            <a:endParaRPr lang="en-US" dirty="0"/>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21</a:t>
            </a:fld>
            <a:endParaRPr lang="en-US"/>
          </a:p>
        </p:txBody>
      </p:sp>
    </p:spTree>
    <p:extLst>
      <p:ext uri="{BB962C8B-B14F-4D97-AF65-F5344CB8AC3E}">
        <p14:creationId xmlns:p14="http://schemas.microsoft.com/office/powerpoint/2010/main" val="64166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1) We have been successful in operating a near real-time iterated ENLIL model using the IPS time-dependent tomography throughout the period of the AFOSR contract. The ENLIL model provides non-radial heliospheric transport, and more “physics”. How this model works is shown in the flow diagram. We are able to provide a 3-iteration result beginning with the kinematic model outcome in a little over 6 hours with an old 16-node computer that has been a standard “workhorse”. 2) However, to experiment more with this system, and non-radial heliospheric flow we needed a new computer, and after many trials, we a have now purchased a new Linux (Dual 32 core processor) and colleague Dusan Odstrcil has just last week gotten this to run his ENLIL program on it.</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22</a:t>
            </a:fld>
            <a:endParaRPr lang="en-US" altLang="en-US"/>
          </a:p>
        </p:txBody>
      </p:sp>
    </p:spTree>
    <p:extLst>
      <p:ext uri="{BB962C8B-B14F-4D97-AF65-F5344CB8AC3E}">
        <p14:creationId xmlns:p14="http://schemas.microsoft.com/office/powerpoint/2010/main" val="3046956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From the old system run with an archival IPS data set in 2017 we show sample density and velocity fits for the same time period from the UCSD kinematic and the iterated ENLIL system. Both generally give comparable results.</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23</a:t>
            </a:fld>
            <a:endParaRPr lang="en-US" altLang="en-US"/>
          </a:p>
        </p:txBody>
      </p:sp>
    </p:spTree>
    <p:extLst>
      <p:ext uri="{BB962C8B-B14F-4D97-AF65-F5344CB8AC3E}">
        <p14:creationId xmlns:p14="http://schemas.microsoft.com/office/powerpoint/2010/main" val="317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492A56-20AD-4740-AC34-22B12198C556}" type="slidenum">
              <a:rPr lang="en-US" altLang="en-US"/>
              <a:pPr/>
              <a:t>25</a:t>
            </a:fld>
            <a:endParaRPr lang="en-US" altLang="en-US"/>
          </a:p>
        </p:txBody>
      </p:sp>
      <p:sp>
        <p:nvSpPr>
          <p:cNvPr id="1518594" name="Rectangle 2"/>
          <p:cNvSpPr>
            <a:spLocks noGrp="1" noRot="1" noChangeAspect="1" noChangeArrowheads="1" noTextEdit="1"/>
          </p:cNvSpPr>
          <p:nvPr>
            <p:ph type="sldImg"/>
          </p:nvPr>
        </p:nvSpPr>
        <p:spPr>
          <a:xfrm>
            <a:off x="398463" y="695325"/>
            <a:ext cx="6188075" cy="3481388"/>
          </a:xfrm>
          <a:ln/>
        </p:spPr>
      </p:sp>
      <p:sp>
        <p:nvSpPr>
          <p:cNvPr id="1518595" name="Rectangle 3"/>
          <p:cNvSpPr>
            <a:spLocks noGrp="1" noChangeArrowheads="1"/>
          </p:cNvSpPr>
          <p:nvPr>
            <p:ph type="body" idx="1"/>
          </p:nvPr>
        </p:nvSpPr>
        <p:spPr>
          <a:xfrm>
            <a:off x="1066800" y="4419600"/>
            <a:ext cx="4857750" cy="3530600"/>
          </a:xfrm>
        </p:spPr>
        <p:txBody>
          <a:bodyPr/>
          <a:lstStyle/>
          <a:p>
            <a:r>
              <a:rPr lang="en-US" altLang="en-US"/>
              <a:t>The same is shown for daily observations from STELab IPS observations. &lt;click&gt; For the IPS, the “Nagoya” line of sight weighting provides a weight for each source observation on the source surface.</a:t>
            </a:r>
          </a:p>
        </p:txBody>
      </p:sp>
    </p:spTree>
    <p:extLst>
      <p:ext uri="{BB962C8B-B14F-4D97-AF65-F5344CB8AC3E}">
        <p14:creationId xmlns:p14="http://schemas.microsoft.com/office/powerpoint/2010/main" val="237346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5D487D88-567F-4F4F-8C30-773E541B4289}" type="slidenum">
              <a:rPr lang="en-US" altLang="en-US" sz="1200">
                <a:latin typeface="Times New Roman" panose="02020603050405020304" pitchFamily="18" charset="0"/>
              </a:rPr>
              <a:pPr>
                <a:spcBef>
                  <a:spcPct val="0"/>
                </a:spcBef>
                <a:buFontTx/>
                <a:buNone/>
              </a:pPr>
              <a:t>2</a:t>
            </a:fld>
            <a:endParaRPr lang="en-US" altLang="en-US" sz="1200">
              <a:latin typeface="Times New Roman" panose="02020603050405020304" pitchFamily="18" charset="0"/>
            </a:endParaRPr>
          </a:p>
        </p:txBody>
      </p:sp>
      <p:sp>
        <p:nvSpPr>
          <p:cNvPr id="7171" name="Rectangle 2"/>
          <p:cNvSpPr>
            <a:spLocks noGrp="1" noRot="1" noChangeAspect="1" noChangeArrowheads="1" noTextEdit="1"/>
          </p:cNvSpPr>
          <p:nvPr>
            <p:ph type="sldImg"/>
          </p:nvPr>
        </p:nvSpPr>
        <p:spPr>
          <a:xfrm>
            <a:off x="454025" y="688975"/>
            <a:ext cx="6127750" cy="3448050"/>
          </a:xfrm>
          <a:ln/>
        </p:spPr>
      </p:sp>
      <p:sp>
        <p:nvSpPr>
          <p:cNvPr id="7172" name="Rectangle 3"/>
          <p:cNvSpPr>
            <a:spLocks noGrp="1" noChangeArrowheads="1"/>
          </p:cNvSpPr>
          <p:nvPr>
            <p:ph type="body" idx="1"/>
          </p:nvPr>
        </p:nvSpPr>
        <p:spPr>
          <a:xfrm>
            <a:off x="938213" y="4367213"/>
            <a:ext cx="5159375" cy="4138612"/>
          </a:xfrm>
          <a:noFill/>
        </p:spPr>
        <p:txBody>
          <a:bodyPr/>
          <a:lstStyle/>
          <a:p>
            <a:pPr eaLnBrk="1" hangingPunct="1"/>
            <a:r>
              <a:rPr lang="en-US" altLang="en-US"/>
              <a:t>My talk will proceed this way</a:t>
            </a:r>
          </a:p>
        </p:txBody>
      </p:sp>
    </p:spTree>
    <p:extLst>
      <p:ext uri="{BB962C8B-B14F-4D97-AF65-F5344CB8AC3E}">
        <p14:creationId xmlns:p14="http://schemas.microsoft.com/office/powerpoint/2010/main" val="3307949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285B81-7BBB-4FC7-8191-3367D2DE6A78}" type="slidenum">
              <a:rPr lang="en-US" altLang="en-US"/>
              <a:pPr/>
              <a:t>27</a:t>
            </a:fld>
            <a:endParaRPr lang="en-US" altLang="en-US"/>
          </a:p>
        </p:txBody>
      </p:sp>
      <p:sp>
        <p:nvSpPr>
          <p:cNvPr id="1290242" name="Rectangle 2"/>
          <p:cNvSpPr>
            <a:spLocks noGrp="1" noRot="1" noChangeAspect="1" noChangeArrowheads="1" noTextEdit="1"/>
          </p:cNvSpPr>
          <p:nvPr>
            <p:ph type="sldImg"/>
          </p:nvPr>
        </p:nvSpPr>
        <p:spPr>
          <a:xfrm>
            <a:off x="454025" y="690563"/>
            <a:ext cx="6127750" cy="3448050"/>
          </a:xfrm>
          <a:ln/>
        </p:spPr>
      </p:sp>
      <p:sp>
        <p:nvSpPr>
          <p:cNvPr id="1290243" name="Rectangle 3"/>
          <p:cNvSpPr>
            <a:spLocks noGrp="1" noChangeArrowheads="1"/>
          </p:cNvSpPr>
          <p:nvPr>
            <p:ph type="body" idx="1"/>
          </p:nvPr>
        </p:nvSpPr>
        <p:spPr>
          <a:xfrm>
            <a:off x="703263" y="4367213"/>
            <a:ext cx="5629275" cy="4137025"/>
          </a:xfrm>
        </p:spPr>
        <p:txBody>
          <a:bodyPr/>
          <a:lstStyle/>
          <a:p>
            <a:r>
              <a:rPr lang="en-US" altLang="en-US" dirty="0"/>
              <a:t>The best precedent for this is the Solar Mass Ejection Imager (SMEI), a predecessor to the STEREO heliospheric imagers, that was launched out of the Vandenberg Air Force Base in 2003 and was closed after over 8 years of successful operation in 2011. SMEI viewed nearly the whole sky in Thomson-scattered light in pieced-together strip images. </a:t>
            </a:r>
          </a:p>
        </p:txBody>
      </p:sp>
    </p:spTree>
    <p:extLst>
      <p:ext uri="{BB962C8B-B14F-4D97-AF65-F5344CB8AC3E}">
        <p14:creationId xmlns:p14="http://schemas.microsoft.com/office/powerpoint/2010/main" val="1676234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67C7E-FC09-4665-8AC4-D6EECAAA60FE}" type="slidenum">
              <a:rPr lang="en-US" altLang="en-US"/>
              <a:pPr/>
              <a:t>28</a:t>
            </a:fld>
            <a:endParaRPr lang="en-US" altLang="en-US"/>
          </a:p>
        </p:txBody>
      </p:sp>
      <p:sp>
        <p:nvSpPr>
          <p:cNvPr id="1648642" name="Rectangle 2"/>
          <p:cNvSpPr>
            <a:spLocks noGrp="1" noRot="1" noChangeAspect="1" noChangeArrowheads="1" noTextEdit="1"/>
          </p:cNvSpPr>
          <p:nvPr>
            <p:ph type="sldImg"/>
          </p:nvPr>
        </p:nvSpPr>
        <p:spPr>
          <a:xfrm>
            <a:off x="457200" y="685800"/>
            <a:ext cx="6096000" cy="3429000"/>
          </a:xfrm>
          <a:ln/>
        </p:spPr>
      </p:sp>
      <p:sp>
        <p:nvSpPr>
          <p:cNvPr id="1648643" name="Rectangle 3"/>
          <p:cNvSpPr>
            <a:spLocks noGrp="1" noChangeArrowheads="1"/>
          </p:cNvSpPr>
          <p:nvPr>
            <p:ph type="body" idx="1"/>
          </p:nvPr>
        </p:nvSpPr>
        <p:spPr/>
        <p:txBody>
          <a:bodyPr/>
          <a:lstStyle/>
          <a:p>
            <a:r>
              <a:rPr lang="en-US" altLang="en-US" dirty="0"/>
              <a:t>A view of one pieced-together image is shown.  Blank areas include a region within 18 degrees of the Sun, a location that was shuttered off that came too close to the Sun to provide viable data, and a location blanked by high energy particles and the aurora in the orbital auroral oval location. </a:t>
            </a:r>
          </a:p>
        </p:txBody>
      </p:sp>
    </p:spTree>
    <p:extLst>
      <p:ext uri="{BB962C8B-B14F-4D97-AF65-F5344CB8AC3E}">
        <p14:creationId xmlns:p14="http://schemas.microsoft.com/office/powerpoint/2010/main" val="38818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FC2D7-EBCE-48FD-9D3B-EF0DD4AF0BC3}" type="slidenum">
              <a:rPr lang="en-US" altLang="en-US"/>
              <a:pPr/>
              <a:t>29</a:t>
            </a:fld>
            <a:endParaRPr lang="en-US" altLang="en-US"/>
          </a:p>
        </p:txBody>
      </p:sp>
      <p:sp>
        <p:nvSpPr>
          <p:cNvPr id="1883138" name="Rectangle 2"/>
          <p:cNvSpPr>
            <a:spLocks noGrp="1" noRot="1" noChangeAspect="1" noChangeArrowheads="1" noTextEdit="1"/>
          </p:cNvSpPr>
          <p:nvPr>
            <p:ph type="sldImg"/>
          </p:nvPr>
        </p:nvSpPr>
        <p:spPr>
          <a:xfrm>
            <a:off x="457200" y="685800"/>
            <a:ext cx="6096000" cy="3429000"/>
          </a:xfrm>
          <a:ln/>
        </p:spPr>
      </p:sp>
      <p:sp>
        <p:nvSpPr>
          <p:cNvPr id="18831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28389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67C7E-FC09-4665-8AC4-D6EECAAA60FE}" type="slidenum">
              <a:rPr lang="en-US" altLang="en-US"/>
              <a:pPr/>
              <a:t>30</a:t>
            </a:fld>
            <a:endParaRPr lang="en-US" altLang="en-US"/>
          </a:p>
        </p:txBody>
      </p:sp>
      <p:sp>
        <p:nvSpPr>
          <p:cNvPr id="1648642" name="Rectangle 2"/>
          <p:cNvSpPr>
            <a:spLocks noGrp="1" noRot="1" noChangeAspect="1" noChangeArrowheads="1" noTextEdit="1"/>
          </p:cNvSpPr>
          <p:nvPr>
            <p:ph type="sldImg"/>
          </p:nvPr>
        </p:nvSpPr>
        <p:spPr>
          <a:xfrm>
            <a:off x="457200" y="685800"/>
            <a:ext cx="6096000" cy="3429000"/>
          </a:xfrm>
          <a:ln/>
        </p:spPr>
      </p:sp>
      <p:sp>
        <p:nvSpPr>
          <p:cNvPr id="1648643" name="Rectangle 3"/>
          <p:cNvSpPr>
            <a:spLocks noGrp="1" noChangeArrowheads="1"/>
          </p:cNvSpPr>
          <p:nvPr>
            <p:ph type="body" idx="1"/>
          </p:nvPr>
        </p:nvSpPr>
        <p:spPr/>
        <p:txBody>
          <a:bodyPr/>
          <a:lstStyle/>
          <a:p>
            <a:r>
              <a:rPr lang="en-US" altLang="en-US" dirty="0"/>
              <a:t>UCSD maintains the only SMEI Web pages and has upgraded them at: </a:t>
            </a:r>
            <a:r>
              <a:rPr lang="en-US" altLang="en-US" b="1" dirty="0"/>
              <a:t>http://smei.ucsd.edu. </a:t>
            </a:r>
            <a:r>
              <a:rPr lang="en-US" altLang="en-US" b="0" dirty="0"/>
              <a:t>(click) </a:t>
            </a:r>
            <a:r>
              <a:rPr lang="en-US" altLang="en-US" dirty="0"/>
              <a:t>The UCSD SMEI webpages, among other things, provide low-resolution 3-D tomographic analyses of the global heliosphere at 3-hour intervals over the whole of the SMEI 8-year lifetime. </a:t>
            </a:r>
          </a:p>
        </p:txBody>
      </p:sp>
    </p:spTree>
    <p:extLst>
      <p:ext uri="{BB962C8B-B14F-4D97-AF65-F5344CB8AC3E}">
        <p14:creationId xmlns:p14="http://schemas.microsoft.com/office/powerpoint/2010/main" val="4014941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5334FB-A244-4920-BBBC-C9F7F41D747F}" type="slidenum">
              <a:rPr lang="en-US" altLang="en-US"/>
              <a:pPr/>
              <a:t>31</a:t>
            </a:fld>
            <a:endParaRPr lang="en-US" altLang="en-US"/>
          </a:p>
        </p:txBody>
      </p:sp>
      <p:sp>
        <p:nvSpPr>
          <p:cNvPr id="1753090" name="Rectangle 2"/>
          <p:cNvSpPr>
            <a:spLocks noGrp="1" noRot="1" noChangeAspect="1" noChangeArrowheads="1" noTextEdit="1"/>
          </p:cNvSpPr>
          <p:nvPr>
            <p:ph type="sldImg"/>
          </p:nvPr>
        </p:nvSpPr>
        <p:spPr>
          <a:xfrm>
            <a:off x="457200" y="685800"/>
            <a:ext cx="6096000" cy="3429000"/>
          </a:xfrm>
          <a:ln/>
        </p:spPr>
      </p:sp>
      <p:sp>
        <p:nvSpPr>
          <p:cNvPr id="1753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6203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CC19A-A564-4D0D-A5EE-900226539E65}" type="slidenum">
              <a:rPr lang="en-US" altLang="en-US"/>
              <a:pPr/>
              <a:t>32</a:t>
            </a:fld>
            <a:endParaRPr lang="en-US" altLang="en-US"/>
          </a:p>
        </p:txBody>
      </p:sp>
      <p:sp>
        <p:nvSpPr>
          <p:cNvPr id="1881090" name="Rectangle 2"/>
          <p:cNvSpPr>
            <a:spLocks noGrp="1" noRot="1" noChangeAspect="1" noChangeArrowheads="1" noTextEdit="1"/>
          </p:cNvSpPr>
          <p:nvPr>
            <p:ph type="sldImg"/>
          </p:nvPr>
        </p:nvSpPr>
        <p:spPr>
          <a:xfrm>
            <a:off x="457200" y="685800"/>
            <a:ext cx="6096000" cy="3429000"/>
          </a:xfrm>
          <a:ln/>
        </p:spPr>
      </p:sp>
      <p:sp>
        <p:nvSpPr>
          <p:cNvPr id="1881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57954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forecasts include our UCSD standard Kinematic Model (that conserves mass and mass flux). We also have several other model versions displayed on these websites: one that is used to drive the ENLIL 3-D MHD model and another (shown in the middle panels that iterates using ENLIL as a kernel. However, to provide very high resolution, more data than supplied by current IPS is needed, and we have now shown the SMEI Thomson-scattering analysis, like as is planned for ASHI, can supply this with at least a one-hour cadence as shown in the right panels.</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33</a:t>
            </a:fld>
            <a:endParaRPr lang="en-US"/>
          </a:p>
        </p:txBody>
      </p:sp>
    </p:spTree>
    <p:extLst>
      <p:ext uri="{BB962C8B-B14F-4D97-AF65-F5344CB8AC3E}">
        <p14:creationId xmlns:p14="http://schemas.microsoft.com/office/powerpoint/2010/main" val="3785671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ASHI we have recently resurrected the Solar Mass Ejection Imager (SMEI) Thomson-scattering analysis to use the STEREO HI data that is more nearly</a:t>
            </a:r>
            <a:r>
              <a:rPr lang="en-US" baseline="0" dirty="0"/>
              <a:t> like that expected from ASHI than that from SMEI</a:t>
            </a:r>
            <a:r>
              <a:rPr lang="en-US" dirty="0"/>
              <a:t>. This provides both SMEI and STEREO HI densities at previously unequaled temporal resolutions at the spacecraft with cadences of about one hour.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STEREO A reconstructions are shown here at the time of a large CME event passage in 2011 over a period of 6 days. From STEREO A alone the view of the heliosphere is incomplete but shows much interesting structure, that even at Earth can show both voids and density enhancements that are quite good (depending on which in-situ</a:t>
            </a:r>
            <a:r>
              <a:rPr lang="en-US" baseline="0" dirty="0"/>
              <a:t> spacecraft data set you believe), and at lower resolution than at the spacecraft itself.</a:t>
            </a:r>
            <a:r>
              <a:rPr lang="en-US" dirty="0"/>
              <a:t>; in this case the 3-D analysis highlights a different, somewhat later CME in 2011 (in the middle</a:t>
            </a:r>
            <a:r>
              <a:rPr lang="en-US" baseline="0" dirty="0"/>
              <a:t> and right panels)</a:t>
            </a:r>
            <a:r>
              <a:rPr lang="en-US" dirty="0"/>
              <a:t>, and a cylindrical density void structure that was associated with enhanced magnetic field following the CME that passed to the north and east of Earth.</a:t>
            </a:r>
          </a:p>
          <a:p>
            <a:endParaRPr lang="en-US" dirty="0"/>
          </a:p>
        </p:txBody>
      </p:sp>
      <p:sp>
        <p:nvSpPr>
          <p:cNvPr id="4" name="Slide Number Placeholder 3"/>
          <p:cNvSpPr>
            <a:spLocks noGrp="1"/>
          </p:cNvSpPr>
          <p:nvPr>
            <p:ph type="sldNum" sz="quarter" idx="10"/>
          </p:nvPr>
        </p:nvSpPr>
        <p:spPr/>
        <p:txBody>
          <a:bodyPr/>
          <a:lstStyle/>
          <a:p>
            <a:pPr>
              <a:defRPr/>
            </a:pPr>
            <a:fld id="{042E6C30-1E34-4429-A44B-36002FEDFF73}" type="slidenum">
              <a:rPr lang="en-US" smtClean="0"/>
              <a:pPr>
                <a:defRPr/>
              </a:pPr>
              <a:t>34</a:t>
            </a:fld>
            <a:endParaRPr lang="en-US"/>
          </a:p>
        </p:txBody>
      </p:sp>
    </p:spTree>
    <p:extLst>
      <p:ext uri="{BB962C8B-B14F-4D97-AF65-F5344CB8AC3E}">
        <p14:creationId xmlns:p14="http://schemas.microsoft.com/office/powerpoint/2010/main" val="260390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ASHI, most of the hardware for the balloon flight test is now available, and currently being mechanically and thermally tested.</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35</a:t>
            </a:fld>
            <a:endParaRPr lang="en-US"/>
          </a:p>
        </p:txBody>
      </p:sp>
    </p:spTree>
    <p:extLst>
      <p:ext uri="{BB962C8B-B14F-4D97-AF65-F5344CB8AC3E}">
        <p14:creationId xmlns:p14="http://schemas.microsoft.com/office/powerpoint/2010/main" val="1877501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ASHI group has recently been given a go-ahead by NASA and the Columbia Scientific Balloon Facility to ready ASHI for a balloon flight out of Texas or New Mexico in this coming summer. To view the whole sky without any bright features in the way, we must do this at night when no Moon is present, and from the balloon top. The major purpose of ASHI is the global 3-D reconstruction of the heliosphere in density from within about 2 degrees of the Sun outward to 180 degrees away from</a:t>
            </a:r>
            <a:r>
              <a:rPr lang="en-US" baseline="0" dirty="0"/>
              <a:t> it</a:t>
            </a:r>
            <a:r>
              <a:rPr lang="en-US" dirty="0"/>
              <a:t>. This allows the best tracking of structures outward from the Sun, the reconstruction of the region near the spacecraft, and an extension of the structure measured in-situ to nearby. </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36</a:t>
            </a:fld>
            <a:endParaRPr lang="en-US"/>
          </a:p>
        </p:txBody>
      </p:sp>
    </p:spTree>
    <p:extLst>
      <p:ext uri="{BB962C8B-B14F-4D97-AF65-F5344CB8AC3E}">
        <p14:creationId xmlns:p14="http://schemas.microsoft.com/office/powerpoint/2010/main" val="174968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8DB7818D-6B4D-4A5D-98E1-594E99803F18}" type="slidenum">
              <a:rPr lang="en-US" altLang="en-US" sz="1200">
                <a:latin typeface="Times New Roman" panose="02020603050405020304" pitchFamily="18" charset="0"/>
              </a:rPr>
              <a:pPr>
                <a:spcBef>
                  <a:spcPct val="0"/>
                </a:spcBef>
                <a:buFontTx/>
                <a:buNone/>
              </a:pPr>
              <a:t>7</a:t>
            </a:fld>
            <a:endParaRPr lang="en-US" altLang="en-US" sz="1200">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xfrm>
            <a:off x="457200" y="685800"/>
            <a:ext cx="6096000" cy="3429000"/>
          </a:xfrm>
          <a:ln/>
        </p:spPr>
      </p:sp>
      <p:sp>
        <p:nvSpPr>
          <p:cNvPr id="11268" name="Rectangle 3"/>
          <p:cNvSpPr>
            <a:spLocks noGrp="1" noChangeArrowheads="1"/>
          </p:cNvSpPr>
          <p:nvPr>
            <p:ph type="body" idx="1"/>
          </p:nvPr>
        </p:nvSpPr>
        <p:spPr>
          <a:noFill/>
        </p:spPr>
        <p:txBody>
          <a:bodyPr/>
          <a:lstStyle/>
          <a:p>
            <a:pPr eaLnBrk="1" hangingPunct="1"/>
            <a:r>
              <a:rPr lang="en-US" altLang="en-US" dirty="0"/>
              <a:t>The </a:t>
            </a:r>
            <a:r>
              <a:rPr lang="en-US" altLang="en-US" dirty="0" err="1"/>
              <a:t>STELab</a:t>
            </a:r>
            <a:r>
              <a:rPr lang="en-US" altLang="en-US" dirty="0"/>
              <a:t> interplanetary scintillation 327 MHz remote-sensing cylindrical parabola near Mt. Fuji is shown. The array moves in declination to provide views of sources at different locations in the sky as they pass overhead. The other array of this type is at Kiso, to the north of Toyokawa.  There is also an array at Toyokawa. All three arrays view the same scintillating source at the same time.</a:t>
            </a:r>
          </a:p>
        </p:txBody>
      </p:sp>
    </p:spTree>
    <p:extLst>
      <p:ext uri="{BB962C8B-B14F-4D97-AF65-F5344CB8AC3E}">
        <p14:creationId xmlns:p14="http://schemas.microsoft.com/office/powerpoint/2010/main" val="3582770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most of the hardware ready to fly on a topside balloon flight using a COTS camera. The trick in providing the small system mass, that is about one tenth that of SMEI, is the circular corral that prevents scattered light from the Sun and spacecraft appendages from entering the region near the lens (as described and ground tested in the right panels). </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37</a:t>
            </a:fld>
            <a:endParaRPr lang="en-US"/>
          </a:p>
        </p:txBody>
      </p:sp>
    </p:spTree>
    <p:extLst>
      <p:ext uri="{BB962C8B-B14F-4D97-AF65-F5344CB8AC3E}">
        <p14:creationId xmlns:p14="http://schemas.microsoft.com/office/powerpoint/2010/main" val="163560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Tests at night using the ASHI system have provided data that we can use, but just for processing techniques since the night sky even on the highest mountain tops, has been shown simply too bright to view the heliosphere.</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38</a:t>
            </a:fld>
            <a:endParaRPr lang="en-US"/>
          </a:p>
        </p:txBody>
      </p:sp>
    </p:spTree>
    <p:extLst>
      <p:ext uri="{BB962C8B-B14F-4D97-AF65-F5344CB8AC3E}">
        <p14:creationId xmlns:p14="http://schemas.microsoft.com/office/powerpoint/2010/main" val="3737692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based tests calibrated against the stellar background provide a wonderful test of the system throughput to certify what we expect from the full-up system and how our direct plus small mirror system will operate in space.</a:t>
            </a:r>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39</a:t>
            </a:fld>
            <a:endParaRPr lang="en-US"/>
          </a:p>
        </p:txBody>
      </p:sp>
    </p:spTree>
    <p:extLst>
      <p:ext uri="{BB962C8B-B14F-4D97-AF65-F5344CB8AC3E}">
        <p14:creationId xmlns:p14="http://schemas.microsoft.com/office/powerpoint/2010/main" val="53605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good camera, several versions of ASHI are possible, and we have potentially been scheduled for a ride to GEO orbit on an ESPA ring in ~2024 that is similar to that of the Air Force Eagle Spacecraft (if ASHI can be ready in time).  With a little squeezing, (and probably not quite</a:t>
            </a:r>
            <a:r>
              <a:rPr lang="en-US" baseline="0" dirty="0"/>
              <a:t> as close near-Sun viewing) </a:t>
            </a:r>
            <a:r>
              <a:rPr lang="en-US" dirty="0"/>
              <a:t>a 9U CubeSat version of ASHI is also possible. </a:t>
            </a:r>
          </a:p>
          <a:p>
            <a:endParaRPr lang="en-US" dirty="0"/>
          </a:p>
        </p:txBody>
      </p:sp>
      <p:sp>
        <p:nvSpPr>
          <p:cNvPr id="4" name="Slide Number Placeholder 3"/>
          <p:cNvSpPr>
            <a:spLocks noGrp="1"/>
          </p:cNvSpPr>
          <p:nvPr>
            <p:ph type="sldNum" sz="quarter" idx="5"/>
          </p:nvPr>
        </p:nvSpPr>
        <p:spPr/>
        <p:txBody>
          <a:bodyPr/>
          <a:lstStyle/>
          <a:p>
            <a:pPr>
              <a:defRPr/>
            </a:pPr>
            <a:fld id="{042E6C30-1E34-4429-A44B-36002FEDFF73}" type="slidenum">
              <a:rPr lang="en-US" smtClean="0"/>
              <a:pPr>
                <a:defRPr/>
              </a:pPr>
              <a:t>40</a:t>
            </a:fld>
            <a:endParaRPr lang="en-US"/>
          </a:p>
        </p:txBody>
      </p:sp>
    </p:spTree>
    <p:extLst>
      <p:ext uri="{BB962C8B-B14F-4D97-AF65-F5344CB8AC3E}">
        <p14:creationId xmlns:p14="http://schemas.microsoft.com/office/powerpoint/2010/main" val="2863316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5D487D88-567F-4F4F-8C30-773E541B4289}" type="slidenum">
              <a:rPr lang="en-US" altLang="en-US" sz="1200">
                <a:latin typeface="Times New Roman" panose="02020603050405020304" pitchFamily="18" charset="0"/>
              </a:rPr>
              <a:pPr>
                <a:spcBef>
                  <a:spcPct val="0"/>
                </a:spcBef>
                <a:buFontTx/>
                <a:buNone/>
              </a:pPr>
              <a:t>41</a:t>
            </a:fld>
            <a:endParaRPr lang="en-US" altLang="en-US" sz="1200">
              <a:latin typeface="Times New Roman" panose="02020603050405020304" pitchFamily="18" charset="0"/>
            </a:endParaRPr>
          </a:p>
        </p:txBody>
      </p:sp>
      <p:sp>
        <p:nvSpPr>
          <p:cNvPr id="7171" name="Rectangle 2"/>
          <p:cNvSpPr>
            <a:spLocks noGrp="1" noRot="1" noChangeAspect="1" noChangeArrowheads="1" noTextEdit="1"/>
          </p:cNvSpPr>
          <p:nvPr>
            <p:ph type="sldImg"/>
          </p:nvPr>
        </p:nvSpPr>
        <p:spPr>
          <a:xfrm>
            <a:off x="454025" y="688975"/>
            <a:ext cx="6127750" cy="3448050"/>
          </a:xfrm>
          <a:ln/>
        </p:spPr>
      </p:sp>
      <p:sp>
        <p:nvSpPr>
          <p:cNvPr id="7172" name="Rectangle 3"/>
          <p:cNvSpPr>
            <a:spLocks noGrp="1" noChangeArrowheads="1"/>
          </p:cNvSpPr>
          <p:nvPr>
            <p:ph type="body" idx="1"/>
          </p:nvPr>
        </p:nvSpPr>
        <p:spPr>
          <a:xfrm>
            <a:off x="938213" y="4367213"/>
            <a:ext cx="5159375" cy="4138612"/>
          </a:xfrm>
          <a:noFill/>
        </p:spPr>
        <p:txBody>
          <a:bodyPr/>
          <a:lstStyle/>
          <a:p>
            <a:pPr eaLnBrk="1" hangingPunct="1"/>
            <a:r>
              <a:rPr lang="en-US" altLang="en-US"/>
              <a:t>My talk will proceed this way</a:t>
            </a:r>
          </a:p>
        </p:txBody>
      </p:sp>
    </p:spTree>
    <p:extLst>
      <p:ext uri="{BB962C8B-B14F-4D97-AF65-F5344CB8AC3E}">
        <p14:creationId xmlns:p14="http://schemas.microsoft.com/office/powerpoint/2010/main" val="4075980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Magnetic field predicted at UCSD using the CSSS model (Zhao &amp; Hoeksema, 1995). The magnetic field at the source surface that is strictly perpendicular to that surface, is </a:t>
            </a:r>
            <a:r>
              <a:rPr lang="en-US" dirty="0" err="1"/>
              <a:t>convected</a:t>
            </a:r>
            <a:r>
              <a:rPr lang="en-US" dirty="0"/>
              <a:t> outward by the solar wind model values of velocity given in the UCSD tomography model.</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43</a:t>
            </a:fld>
            <a:endParaRPr lang="en-US" altLang="en-US"/>
          </a:p>
        </p:txBody>
      </p:sp>
    </p:spTree>
    <p:extLst>
      <p:ext uri="{BB962C8B-B14F-4D97-AF65-F5344CB8AC3E}">
        <p14:creationId xmlns:p14="http://schemas.microsoft.com/office/powerpoint/2010/main" val="3070260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The Parker formulation of frozen in fields provides the amplitudes of the radial and tangential components of the solar wind in RTN coordinates. These fields give no component of field perpendicular to the heliographic equator. However the GSM field at Earth is not perpendicular to this plane.</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44</a:t>
            </a:fld>
            <a:endParaRPr lang="en-US" altLang="en-US"/>
          </a:p>
        </p:txBody>
      </p:sp>
    </p:spTree>
    <p:extLst>
      <p:ext uri="{BB962C8B-B14F-4D97-AF65-F5344CB8AC3E}">
        <p14:creationId xmlns:p14="http://schemas.microsoft.com/office/powerpoint/2010/main" val="4064828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Viewed along the ecliptic plane, the Earth’s axis (and hence the pole of the Earth) is not perpendicular to the ecliptic plane and in summer and spring this geometric tilt maximizes away from the perpendicular, as does the Bz field component of the GSM field.</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46</a:t>
            </a:fld>
            <a:endParaRPr lang="en-US" altLang="en-US"/>
          </a:p>
        </p:txBody>
      </p:sp>
    </p:spTree>
    <p:extLst>
      <p:ext uri="{BB962C8B-B14F-4D97-AF65-F5344CB8AC3E}">
        <p14:creationId xmlns:p14="http://schemas.microsoft.com/office/powerpoint/2010/main" val="422394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More precisely (since the heliographic equator is not exactly the same as the ecliptic), the Earth’s ecliptic and the heliographic equator with its spiral magnetic field look mor like this (depicted at the autumnal equinox). Here the RTN field component parallel to the GSM Bz component of Earth can have an effect that is maximum. </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47</a:t>
            </a:fld>
            <a:endParaRPr lang="en-US" altLang="en-US"/>
          </a:p>
        </p:txBody>
      </p:sp>
    </p:spTree>
    <p:extLst>
      <p:ext uri="{BB962C8B-B14F-4D97-AF65-F5344CB8AC3E}">
        <p14:creationId xmlns:p14="http://schemas.microsoft.com/office/powerpoint/2010/main" val="111522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We provide a predicted value of the GSM field components using the CSSS modeling, and this is compared with 3-day smoothed GSM Bz value measured from ACE given by NOAA. This is projected into the future and compared in a Person’s R correlation 1) from the observations available on the plot were data exists up through the time shown, and 2) from observations one day into the future, that are determined for ~10 days once the observation are obtained. These are typical results and show about the same correlations. There is a dip </a:t>
            </a:r>
            <a:r>
              <a:rPr lang="en-US" dirty="0" err="1"/>
              <a:t>toi</a:t>
            </a:r>
            <a:r>
              <a:rPr lang="en-US" dirty="0"/>
              <a:t> a minimum in Bz that is predicted about 3 days into the future..</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48</a:t>
            </a:fld>
            <a:endParaRPr lang="en-US" altLang="en-US"/>
          </a:p>
        </p:txBody>
      </p:sp>
    </p:spTree>
    <p:extLst>
      <p:ext uri="{BB962C8B-B14F-4D97-AF65-F5344CB8AC3E}">
        <p14:creationId xmlns:p14="http://schemas.microsoft.com/office/powerpoint/2010/main" val="151897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47437E31-6066-4EAD-8588-35BF030B5FD6}" type="slidenum">
              <a:rPr lang="en-US" altLang="en-US" sz="1200">
                <a:latin typeface="Times New Roman" panose="02020603050405020304" pitchFamily="18" charset="0"/>
              </a:rPr>
              <a:pPr>
                <a:spcBef>
                  <a:spcPct val="0"/>
                </a:spcBef>
                <a:buFontTx/>
                <a:buNone/>
              </a:pPr>
              <a:t>8</a:t>
            </a:fld>
            <a:endParaRPr lang="en-US" altLang="en-US" sz="1200">
              <a:latin typeface="Times New Roman" panose="02020603050405020304" pitchFamily="18"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a:t>Density inhomogenieties in the solar wind on the order of 150 km size from point radio sources produce an intensity pattern variation on the ground that travels away from the Sun with the solar wind speed. This pattern, measured and correlated between different radio sites in Japan allows a determination of the solar wind speed by translating this value to the line of sight perpendicular. The fuzz observed correlates from one radio site to another.</a:t>
            </a:r>
          </a:p>
          <a:p>
            <a:pPr eaLnBrk="1" hangingPunct="1"/>
            <a:endParaRPr lang="en-US" altLang="en-US"/>
          </a:p>
        </p:txBody>
      </p:sp>
    </p:spTree>
    <p:extLst>
      <p:ext uri="{BB962C8B-B14F-4D97-AF65-F5344CB8AC3E}">
        <p14:creationId xmlns:p14="http://schemas.microsoft.com/office/powerpoint/2010/main" val="367334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The same display as before is shown. The next day the dip to negative Bz is 2 days in the future.</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49</a:t>
            </a:fld>
            <a:endParaRPr lang="en-US" altLang="en-US"/>
          </a:p>
        </p:txBody>
      </p:sp>
    </p:spTree>
    <p:extLst>
      <p:ext uri="{BB962C8B-B14F-4D97-AF65-F5344CB8AC3E}">
        <p14:creationId xmlns:p14="http://schemas.microsoft.com/office/powerpoint/2010/main" val="3107302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Now the dip is one day into the future.</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50</a:t>
            </a:fld>
            <a:endParaRPr lang="en-US" altLang="en-US"/>
          </a:p>
        </p:txBody>
      </p:sp>
    </p:spTree>
    <p:extLst>
      <p:ext uri="{BB962C8B-B14F-4D97-AF65-F5344CB8AC3E}">
        <p14:creationId xmlns:p14="http://schemas.microsoft.com/office/powerpoint/2010/main" val="2799823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Now the dip is present at the run time of the prediction..</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51</a:t>
            </a:fld>
            <a:endParaRPr lang="en-US" altLang="en-US"/>
          </a:p>
        </p:txBody>
      </p:sp>
    </p:spTree>
    <p:extLst>
      <p:ext uri="{BB962C8B-B14F-4D97-AF65-F5344CB8AC3E}">
        <p14:creationId xmlns:p14="http://schemas.microsoft.com/office/powerpoint/2010/main" val="814886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And here is what has happened. The planetary Kp index that is present on the NOAA website is shown superimposed on the past display.</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52</a:t>
            </a:fld>
            <a:endParaRPr lang="en-US" altLang="en-US"/>
          </a:p>
        </p:txBody>
      </p:sp>
    </p:spTree>
    <p:extLst>
      <p:ext uri="{BB962C8B-B14F-4D97-AF65-F5344CB8AC3E}">
        <p14:creationId xmlns:p14="http://schemas.microsoft.com/office/powerpoint/2010/main" val="1691865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That this field component is the Russell-McPherron effect is shown from 11 years of GONG data amplitudes of the Bz field predicted by UCSD. There is a maximum of this effect in the spring and fall of the year, </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53</a:t>
            </a:fld>
            <a:endParaRPr lang="en-US" altLang="en-US"/>
          </a:p>
        </p:txBody>
      </p:sp>
    </p:spTree>
    <p:extLst>
      <p:ext uri="{BB962C8B-B14F-4D97-AF65-F5344CB8AC3E}">
        <p14:creationId xmlns:p14="http://schemas.microsoft.com/office/powerpoint/2010/main" val="1004558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r>
              <a:rPr lang="en-US" dirty="0"/>
              <a:t>Here a skill score analysis from 11-years of UCSD prediction data (see Jackson et al, 2019), is shown for the correspondence of the dips of Bz we have found, and the occurrence of minor and moderate geomagnetic storms via the criterion above. There is a hit rate per three-day interval of determining that a storm will occur of about 80%. The probably that this type storm will occur with dip present is better than 50%!</a:t>
            </a:r>
          </a:p>
        </p:txBody>
      </p:sp>
      <p:sp>
        <p:nvSpPr>
          <p:cNvPr id="4" name="Slide Number Placeholder 3"/>
          <p:cNvSpPr>
            <a:spLocks noGrp="1"/>
          </p:cNvSpPr>
          <p:nvPr>
            <p:ph type="sldNum" sz="quarter" idx="5"/>
          </p:nvPr>
        </p:nvSpPr>
        <p:spPr/>
        <p:txBody>
          <a:bodyPr/>
          <a:lstStyle/>
          <a:p>
            <a:pPr>
              <a:defRPr/>
            </a:pPr>
            <a:fld id="{EF5B1134-4407-4991-8287-A4B39E02FCA6}" type="slidenum">
              <a:rPr lang="en-US" altLang="en-US" smtClean="0"/>
              <a:pPr>
                <a:defRPr/>
              </a:pPr>
              <a:t>54</a:t>
            </a:fld>
            <a:endParaRPr lang="en-US" altLang="en-US"/>
          </a:p>
        </p:txBody>
      </p:sp>
    </p:spTree>
    <p:extLst>
      <p:ext uri="{BB962C8B-B14F-4D97-AF65-F5344CB8AC3E}">
        <p14:creationId xmlns:p14="http://schemas.microsoft.com/office/powerpoint/2010/main" val="543660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30E25517-37B0-4CE7-AA20-35E5BD246D45}" type="slidenum">
              <a:rPr lang="en-US" altLang="en-US" sz="1200">
                <a:latin typeface="Times New Roman" panose="02020603050405020304" pitchFamily="18" charset="0"/>
              </a:rPr>
              <a:pPr>
                <a:spcBef>
                  <a:spcPct val="0"/>
                </a:spcBef>
                <a:buFontTx/>
                <a:buNone/>
              </a:pPr>
              <a:t>55</a:t>
            </a:fld>
            <a:endParaRPr lang="en-US" altLang="en-US" sz="1200" dirty="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xfrm>
            <a:off x="457200" y="685800"/>
            <a:ext cx="6096000" cy="3429000"/>
          </a:xfrm>
          <a:ln/>
        </p:spPr>
      </p:sp>
      <p:sp>
        <p:nvSpPr>
          <p:cNvPr id="5124" name="Rectangle 3"/>
          <p:cNvSpPr>
            <a:spLocks noGrp="1" noChangeArrowheads="1"/>
          </p:cNvSpPr>
          <p:nvPr>
            <p:ph type="body" idx="1"/>
          </p:nvPr>
        </p:nvSpPr>
        <p:spPr>
          <a:noFill/>
        </p:spPr>
        <p:txBody>
          <a:bodyPr/>
          <a:lstStyle/>
          <a:p>
            <a:pPr eaLnBrk="1" hangingPunct="1"/>
            <a:r>
              <a:rPr lang="en-US" altLang="en-US" dirty="0"/>
              <a:t>The converged 3-model that best fits the observations can provide many different views of the parameters fit at a given time. From left: Top line: Remotely sensed density, and velocity. Next line </a:t>
            </a:r>
            <a:r>
              <a:rPr lang="en-US" altLang="en-US" b="1" dirty="0"/>
              <a:t>Density</a:t>
            </a:r>
            <a:r>
              <a:rPr lang="en-US" altLang="en-US" dirty="0"/>
              <a:t>: ecliptic cut, meridional cut through the Earth longitude, Synoptic plot at the Earth’s distance, and time series (compared with ACE density up until the run time, Parson’s R correlation. Bottom line: same type displays for </a:t>
            </a:r>
            <a:r>
              <a:rPr lang="en-US" altLang="en-US" b="1" dirty="0"/>
              <a:t>Tangential field in RTN </a:t>
            </a:r>
            <a:r>
              <a:rPr lang="en-US" altLang="en-US" dirty="0"/>
              <a:t>as shown on the second line.</a:t>
            </a:r>
          </a:p>
          <a:p>
            <a:pPr eaLnBrk="1" hangingPunct="1"/>
            <a:endParaRPr lang="en-US" altLang="en-US" dirty="0"/>
          </a:p>
        </p:txBody>
      </p:sp>
    </p:spTree>
    <p:extLst>
      <p:ext uri="{BB962C8B-B14F-4D97-AF65-F5344CB8AC3E}">
        <p14:creationId xmlns:p14="http://schemas.microsoft.com/office/powerpoint/2010/main" val="3621230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7673088-E5D3-4971-8864-246FB1004D0B}"/>
              </a:ext>
            </a:extLst>
          </p:cNvPr>
          <p:cNvSpPr>
            <a:spLocks noGrp="1"/>
          </p:cNvSpPr>
          <p:nvPr>
            <p:ph type="body" idx="1"/>
          </p:nvPr>
        </p:nvSpPr>
        <p:spPr/>
        <p:txBody>
          <a:bodyPr/>
          <a:lstStyle/>
          <a:p>
            <a:r>
              <a:rPr lang="en-US" dirty="0"/>
              <a:t>This example shown prior is a background solar wind effect. Since last September there have been very few geomagnetic storms, but three of those that have occurred are ones that were predicted by the UCSD technique, and this is one.</a:t>
            </a:r>
          </a:p>
        </p:txBody>
      </p:sp>
    </p:spTree>
    <p:extLst>
      <p:ext uri="{BB962C8B-B14F-4D97-AF65-F5344CB8AC3E}">
        <p14:creationId xmlns:p14="http://schemas.microsoft.com/office/powerpoint/2010/main" val="334116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FA798F60-2456-4C56-8C8D-07929C43A766}" type="slidenum">
              <a:rPr lang="en-US" altLang="en-US" sz="1200">
                <a:latin typeface="Times New Roman" panose="02020603050405020304" pitchFamily="18" charset="0"/>
              </a:rPr>
              <a:pPr>
                <a:spcBef>
                  <a:spcPct val="0"/>
                </a:spcBef>
                <a:buFontTx/>
                <a:buNone/>
              </a:pPr>
              <a:t>10</a:t>
            </a:fld>
            <a:endParaRPr lang="en-US" altLang="en-US" sz="1200">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xfrm>
            <a:off x="454025" y="688975"/>
            <a:ext cx="6127750" cy="3448050"/>
          </a:xfrm>
          <a:ln/>
        </p:spPr>
      </p:sp>
      <p:sp>
        <p:nvSpPr>
          <p:cNvPr id="18436" name="Rectangle 3"/>
          <p:cNvSpPr>
            <a:spLocks noGrp="1" noChangeArrowheads="1"/>
          </p:cNvSpPr>
          <p:nvPr>
            <p:ph type="body" idx="1"/>
          </p:nvPr>
        </p:nvSpPr>
        <p:spPr>
          <a:xfrm>
            <a:off x="1074738" y="4376738"/>
            <a:ext cx="4892675" cy="3497262"/>
          </a:xfrm>
          <a:noFill/>
        </p:spPr>
        <p:txBody>
          <a:bodyPr/>
          <a:lstStyle/>
          <a:p>
            <a:pPr eaLnBrk="1" hangingPunct="1"/>
            <a:r>
              <a:rPr lang="en-US" altLang="en-US" smtClean="0"/>
              <a:t>This shows how the UCSD IPS time-dependent Computer Assisted Tomography (C.A.T.) analysis works. The 327 MHz IPS line of sight weighting provides a weight for each source observation on a spherical source surface below each line.  As material moves outward from the Sun, it follows a very specific modeled path and expansion that is weighted differently at different times. The full mathematical treatment can be found in </a:t>
            </a:r>
            <a:r>
              <a:rPr lang="en-US" altLang="en-US" b="1" smtClean="0"/>
              <a:t>Jackson, B.V., </a:t>
            </a:r>
            <a:r>
              <a:rPr lang="en-US" altLang="en-US" b="1" i="1" smtClean="0"/>
              <a:t>et al</a:t>
            </a:r>
            <a:r>
              <a:rPr lang="en-US" altLang="en-US" b="1" smtClean="0"/>
              <a:t>., 2008, </a:t>
            </a:r>
            <a:r>
              <a:rPr lang="en-US" altLang="en-US" b="1" i="1" smtClean="0"/>
              <a:t>Adv. in Geosciences,</a:t>
            </a:r>
            <a:r>
              <a:rPr lang="en-US" altLang="en-US" b="1" smtClean="0"/>
              <a:t> 21, 339-360.</a:t>
            </a:r>
          </a:p>
          <a:p>
            <a:pPr eaLnBrk="1" hangingPunct="1"/>
            <a:endParaRPr lang="en-US" altLang="en-US" smtClean="0"/>
          </a:p>
        </p:txBody>
      </p:sp>
    </p:spTree>
    <p:extLst>
      <p:ext uri="{BB962C8B-B14F-4D97-AF65-F5344CB8AC3E}">
        <p14:creationId xmlns:p14="http://schemas.microsoft.com/office/powerpoint/2010/main" val="22053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fld id="{8CA93EA6-1E3E-4B93-A8F7-D7097C6FD760}" type="slidenum">
              <a:rPr lang="en-US" altLang="en-US" sz="1200">
                <a:latin typeface="Times New Roman" panose="02020603050405020304" pitchFamily="18" charset="0"/>
              </a:rPr>
              <a:pPr>
                <a:spcBef>
                  <a:spcPct val="0"/>
                </a:spcBef>
                <a:buFontTx/>
                <a:buNone/>
              </a:pPr>
              <a:t>11</a:t>
            </a:fld>
            <a:endParaRPr lang="en-US" altLang="en-US" sz="120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xfrm>
            <a:off x="454025" y="688975"/>
            <a:ext cx="6127750" cy="3448050"/>
          </a:xfrm>
          <a:ln/>
        </p:spPr>
      </p:sp>
      <p:sp>
        <p:nvSpPr>
          <p:cNvPr id="20484" name="Rectangle 3"/>
          <p:cNvSpPr>
            <a:spLocks noGrp="1" noChangeArrowheads="1"/>
          </p:cNvSpPr>
          <p:nvPr>
            <p:ph type="body" idx="1"/>
          </p:nvPr>
        </p:nvSpPr>
        <p:spPr>
          <a:xfrm>
            <a:off x="1074738" y="4376738"/>
            <a:ext cx="4892675" cy="3497262"/>
          </a:xfrm>
          <a:noFill/>
        </p:spPr>
        <p:txBody>
          <a:bodyPr/>
          <a:lstStyle/>
          <a:p>
            <a:pPr eaLnBrk="1" hangingPunct="1"/>
            <a:r>
              <a:rPr lang="en-US" altLang="en-US" smtClean="0"/>
              <a:t>This shows the line of sight traces on a Carrington map at the source surface (lower right). The line of sight weighting provides a weight for each source observation on the source surface. The full mathematical treatment can be found in </a:t>
            </a:r>
            <a:r>
              <a:rPr lang="en-US" altLang="en-US" b="1" smtClean="0"/>
              <a:t>Jackson, B.V., </a:t>
            </a:r>
            <a:r>
              <a:rPr lang="en-US" altLang="en-US" b="1" i="1" smtClean="0"/>
              <a:t>et al</a:t>
            </a:r>
            <a:r>
              <a:rPr lang="en-US" altLang="en-US" b="1" smtClean="0"/>
              <a:t>., 2008, </a:t>
            </a:r>
            <a:r>
              <a:rPr lang="en-US" altLang="en-US" b="1" i="1" smtClean="0"/>
              <a:t>Adv. in Geosciences,</a:t>
            </a:r>
            <a:r>
              <a:rPr lang="en-US" altLang="en-US" b="1" smtClean="0"/>
              <a:t> 21, 339-360.</a:t>
            </a:r>
          </a:p>
        </p:txBody>
      </p:sp>
    </p:spTree>
    <p:extLst>
      <p:ext uri="{BB962C8B-B14F-4D97-AF65-F5344CB8AC3E}">
        <p14:creationId xmlns:p14="http://schemas.microsoft.com/office/powerpoint/2010/main" val="388939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687B3-8FF5-4DD1-B639-17B90D3C5BEB}" type="slidenum">
              <a:rPr lang="en-US" altLang="en-US"/>
              <a:pPr/>
              <a:t>12</a:t>
            </a:fld>
            <a:endParaRPr lang="en-US" altLang="en-US"/>
          </a:p>
        </p:txBody>
      </p:sp>
      <p:sp>
        <p:nvSpPr>
          <p:cNvPr id="1520642" name="Rectangle 2"/>
          <p:cNvSpPr>
            <a:spLocks noGrp="1" noRot="1" noChangeAspect="1" noChangeArrowheads="1" noTextEdit="1"/>
          </p:cNvSpPr>
          <p:nvPr>
            <p:ph type="sldImg"/>
          </p:nvPr>
        </p:nvSpPr>
        <p:spPr>
          <a:xfrm>
            <a:off x="457200" y="685800"/>
            <a:ext cx="6096000" cy="3429000"/>
          </a:xfrm>
          <a:ln/>
        </p:spPr>
      </p:sp>
      <p:sp>
        <p:nvSpPr>
          <p:cNvPr id="15206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7973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687B3-8FF5-4DD1-B639-17B90D3C5BEB}" type="slidenum">
              <a:rPr lang="en-US" altLang="en-US"/>
              <a:pPr/>
              <a:t>13</a:t>
            </a:fld>
            <a:endParaRPr lang="en-US" altLang="en-US"/>
          </a:p>
        </p:txBody>
      </p:sp>
      <p:sp>
        <p:nvSpPr>
          <p:cNvPr id="1520642" name="Rectangle 2"/>
          <p:cNvSpPr>
            <a:spLocks noGrp="1" noRot="1" noChangeAspect="1" noChangeArrowheads="1" noTextEdit="1"/>
          </p:cNvSpPr>
          <p:nvPr>
            <p:ph type="sldImg"/>
          </p:nvPr>
        </p:nvSpPr>
        <p:spPr>
          <a:xfrm>
            <a:off x="457200" y="685800"/>
            <a:ext cx="6096000" cy="3429000"/>
          </a:xfrm>
          <a:ln/>
        </p:spPr>
      </p:sp>
      <p:sp>
        <p:nvSpPr>
          <p:cNvPr id="15206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8167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5B1134-4407-4991-8287-A4B39E02FCA6}" type="slidenum">
              <a:rPr lang="en-US" altLang="en-US" smtClean="0"/>
              <a:pPr>
                <a:defRPr/>
              </a:pPr>
              <a:t>14</a:t>
            </a:fld>
            <a:endParaRPr lang="en-US" altLang="en-US"/>
          </a:p>
        </p:txBody>
      </p:sp>
    </p:spTree>
    <p:extLst>
      <p:ext uri="{BB962C8B-B14F-4D97-AF65-F5344CB8AC3E}">
        <p14:creationId xmlns:p14="http://schemas.microsoft.com/office/powerpoint/2010/main" val="3071925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2/14/2021</a:t>
            </a:fld>
            <a:endParaRPr lang="en-US" dirty="0"/>
          </a:p>
        </p:txBody>
      </p:sp>
      <p:sp>
        <p:nvSpPr>
          <p:cNvPr id="5" name="Footer Placeholder 4"/>
          <p:cNvSpPr>
            <a:spLocks noGrp="1"/>
          </p:cNvSpPr>
          <p:nvPr>
            <p:ph type="ftr" sz="quarter" idx="11"/>
          </p:nvPr>
        </p:nvSpPr>
        <p:spPr>
          <a:xfrm>
            <a:off x="5410200" y="6096000"/>
            <a:ext cx="2743200" cy="62547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01502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7F20EFB5-5464-41EA-8F9F-EB530ECF3205}" type="slidenum">
              <a:rPr lang="en-US" altLang="en-US" smtClean="0"/>
              <a:pPr>
                <a:defRPr/>
              </a:pPr>
              <a:t>‹#›</a:t>
            </a:fld>
            <a:endParaRPr lang="en-US" altLang="en-US"/>
          </a:p>
        </p:txBody>
      </p:sp>
    </p:spTree>
    <p:extLst>
      <p:ext uri="{BB962C8B-B14F-4D97-AF65-F5344CB8AC3E}">
        <p14:creationId xmlns:p14="http://schemas.microsoft.com/office/powerpoint/2010/main" val="338259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68D43C08-FAE7-4AE9-A099-496D1EE8C83A}" type="slidenum">
              <a:rPr lang="en-US" altLang="en-US" smtClean="0"/>
              <a:pPr>
                <a:defRPr/>
              </a:pPr>
              <a:t>‹#›</a:t>
            </a:fld>
            <a:endParaRPr lang="en-US" altLang="en-US"/>
          </a:p>
        </p:txBody>
      </p:sp>
    </p:spTree>
    <p:extLst>
      <p:ext uri="{BB962C8B-B14F-4D97-AF65-F5344CB8AC3E}">
        <p14:creationId xmlns:p14="http://schemas.microsoft.com/office/powerpoint/2010/main" val="1257914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Tree>
    <p:extLst>
      <p:ext uri="{BB962C8B-B14F-4D97-AF65-F5344CB8AC3E}">
        <p14:creationId xmlns:p14="http://schemas.microsoft.com/office/powerpoint/2010/main" val="2893685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A9CD3359-2C8F-49B1-9F32-6EA55DDBAC48}" type="slidenum">
              <a:rPr lang="en-US" altLang="en-US"/>
              <a:pPr>
                <a:defRPr/>
              </a:pPr>
              <a:t>‹#›</a:t>
            </a:fld>
            <a:endParaRPr lang="en-US" altLang="en-US"/>
          </a:p>
        </p:txBody>
      </p:sp>
    </p:spTree>
    <p:extLst>
      <p:ext uri="{BB962C8B-B14F-4D97-AF65-F5344CB8AC3E}">
        <p14:creationId xmlns:p14="http://schemas.microsoft.com/office/powerpoint/2010/main" val="224684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48DCC453-5E8C-4746-8D74-7C1D3D035BB6}" type="slidenum">
              <a:rPr lang="en-US" altLang="en-US" smtClean="0"/>
              <a:pPr>
                <a:defRPr/>
              </a:pPr>
              <a:t>‹#›</a:t>
            </a:fld>
            <a:endParaRPr lang="en-US" altLang="en-US"/>
          </a:p>
        </p:txBody>
      </p:sp>
    </p:spTree>
    <p:extLst>
      <p:ext uri="{BB962C8B-B14F-4D97-AF65-F5344CB8AC3E}">
        <p14:creationId xmlns:p14="http://schemas.microsoft.com/office/powerpoint/2010/main" val="114758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F3D04E5C-5FEE-45B8-A03C-25B588873997}" type="slidenum">
              <a:rPr lang="en-US" altLang="en-US" smtClean="0"/>
              <a:pPr>
                <a:defRPr/>
              </a:pPr>
              <a:t>‹#›</a:t>
            </a:fld>
            <a:endParaRPr lang="en-US" altLang="en-US"/>
          </a:p>
        </p:txBody>
      </p:sp>
    </p:spTree>
    <p:extLst>
      <p:ext uri="{BB962C8B-B14F-4D97-AF65-F5344CB8AC3E}">
        <p14:creationId xmlns:p14="http://schemas.microsoft.com/office/powerpoint/2010/main" val="1383963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A15A2D7A-09EC-4C4A-8EA0-AFD2BADD9B41}" type="slidenum">
              <a:rPr lang="en-US" altLang="en-US" smtClean="0"/>
              <a:pPr>
                <a:defRPr/>
              </a:pPr>
              <a:t>‹#›</a:t>
            </a:fld>
            <a:endParaRPr lang="en-US" altLang="en-US"/>
          </a:p>
        </p:txBody>
      </p:sp>
    </p:spTree>
    <p:extLst>
      <p:ext uri="{BB962C8B-B14F-4D97-AF65-F5344CB8AC3E}">
        <p14:creationId xmlns:p14="http://schemas.microsoft.com/office/powerpoint/2010/main" val="106646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8" name="Footer Placeholder 7"/>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a:defRPr/>
            </a:pPr>
            <a:fld id="{5450BA34-29A0-4B04-A680-B30EC63D772C}" type="slidenum">
              <a:rPr lang="en-US" altLang="en-US" smtClean="0"/>
              <a:pPr>
                <a:defRPr/>
              </a:pPr>
              <a:t>‹#›</a:t>
            </a:fld>
            <a:endParaRPr lang="en-US" altLang="en-US"/>
          </a:p>
        </p:txBody>
      </p:sp>
    </p:spTree>
    <p:extLst>
      <p:ext uri="{BB962C8B-B14F-4D97-AF65-F5344CB8AC3E}">
        <p14:creationId xmlns:p14="http://schemas.microsoft.com/office/powerpoint/2010/main" val="2900094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4" name="Footer Placeholder 3"/>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a:defRPr/>
            </a:pPr>
            <a:fld id="{422F784F-B7D0-423C-8C94-F5D09FDEEA8E}" type="slidenum">
              <a:rPr lang="en-US" altLang="en-US" smtClean="0"/>
              <a:pPr>
                <a:defRPr/>
              </a:pPr>
              <a:t>‹#›</a:t>
            </a:fld>
            <a:endParaRPr lang="en-US" altLang="en-US"/>
          </a:p>
        </p:txBody>
      </p:sp>
    </p:spTree>
    <p:extLst>
      <p:ext uri="{BB962C8B-B14F-4D97-AF65-F5344CB8AC3E}">
        <p14:creationId xmlns:p14="http://schemas.microsoft.com/office/powerpoint/2010/main" val="8411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2/14/2021</a:t>
            </a:fld>
            <a:endParaRPr lang="en-US" dirty="0"/>
          </a:p>
        </p:txBody>
      </p:sp>
      <p:sp>
        <p:nvSpPr>
          <p:cNvPr id="3" name="Footer Placeholder 2"/>
          <p:cNvSpPr>
            <a:spLocks noGrp="1"/>
          </p:cNvSpPr>
          <p:nvPr>
            <p:ph type="ftr" sz="quarter" idx="11"/>
          </p:nvPr>
        </p:nvSpPr>
        <p:spPr>
          <a:xfrm>
            <a:off x="5410200" y="6096000"/>
            <a:ext cx="2743200" cy="62547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5781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8F9EF501-14D2-4C8A-A3B3-CEC269296687}" type="slidenum">
              <a:rPr lang="en-US" altLang="en-US" smtClean="0"/>
              <a:pPr>
                <a:defRPr/>
              </a:pPr>
              <a:t>‹#›</a:t>
            </a:fld>
            <a:endParaRPr lang="en-US" altLang="en-US"/>
          </a:p>
        </p:txBody>
      </p:sp>
    </p:spTree>
    <p:extLst>
      <p:ext uri="{BB962C8B-B14F-4D97-AF65-F5344CB8AC3E}">
        <p14:creationId xmlns:p14="http://schemas.microsoft.com/office/powerpoint/2010/main" val="31066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5410200" y="6096000"/>
            <a:ext cx="2743200" cy="62547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4503F28C-92E5-4EF0-8CDB-701E0D190FFA}" type="slidenum">
              <a:rPr lang="en-US" altLang="en-US" smtClean="0"/>
              <a:pPr>
                <a:defRPr/>
              </a:pPr>
              <a:t>‹#›</a:t>
            </a:fld>
            <a:endParaRPr lang="en-US" altLang="en-US"/>
          </a:p>
        </p:txBody>
      </p:sp>
    </p:spTree>
    <p:extLst>
      <p:ext uri="{BB962C8B-B14F-4D97-AF65-F5344CB8AC3E}">
        <p14:creationId xmlns:p14="http://schemas.microsoft.com/office/powerpoint/2010/main" val="364813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7">
            <a:extLst>
              <a:ext uri="{FF2B5EF4-FFF2-40B4-BE49-F238E27FC236}">
                <a16:creationId xmlns="" xmlns:a16="http://schemas.microsoft.com/office/drawing/2014/main" id="{EAA723C7-B812-4A86-93BF-491BB992E7A7}"/>
              </a:ext>
            </a:extLst>
          </p:cNvPr>
          <p:cNvSpPr txBox="1">
            <a:spLocks noChangeArrowheads="1"/>
          </p:cNvSpPr>
          <p:nvPr userDrawn="1"/>
        </p:nvSpPr>
        <p:spPr bwMode="auto">
          <a:xfrm>
            <a:off x="10744200" y="6629400"/>
            <a:ext cx="1432984" cy="230812"/>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900" dirty="0">
                <a:solidFill>
                  <a:srgbClr val="FFCC00"/>
                </a:solidFill>
                <a:latin typeface="Times New Roman" panose="02020603050405020304" pitchFamily="18" charset="0"/>
              </a:rPr>
              <a:t>  </a:t>
            </a:r>
            <a:r>
              <a:rPr lang="en-US" altLang="en-US" sz="800" dirty="0">
                <a:solidFill>
                  <a:srgbClr val="FFCC00"/>
                </a:solidFill>
              </a:rPr>
              <a:t>CASS/UCSD </a:t>
            </a:r>
            <a:r>
              <a:rPr lang="en-US" altLang="en-US" sz="800" dirty="0" smtClean="0">
                <a:solidFill>
                  <a:srgbClr val="FFCC00"/>
                </a:solidFill>
              </a:rPr>
              <a:t>ICRR 2021</a:t>
            </a:r>
            <a:endParaRPr lang="en-US" altLang="en-US" sz="800" dirty="0">
              <a:solidFill>
                <a:srgbClr val="FFCC00"/>
              </a:solidFill>
            </a:endParaRPr>
          </a:p>
        </p:txBody>
      </p:sp>
      <p:sp>
        <p:nvSpPr>
          <p:cNvPr id="9" name="Text Box 8">
            <a:extLst>
              <a:ext uri="{FF2B5EF4-FFF2-40B4-BE49-F238E27FC236}">
                <a16:creationId xmlns="" xmlns:a16="http://schemas.microsoft.com/office/drawing/2014/main" id="{5516A389-C238-4F09-9D6C-6A77CD456C2C}"/>
              </a:ext>
            </a:extLst>
          </p:cNvPr>
          <p:cNvSpPr txBox="1">
            <a:spLocks noChangeArrowheads="1"/>
          </p:cNvSpPr>
          <p:nvPr userDrawn="1"/>
        </p:nvSpPr>
        <p:spPr bwMode="auto">
          <a:xfrm>
            <a:off x="0" y="1"/>
            <a:ext cx="12192000" cy="5385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buNone/>
            </a:pPr>
            <a:r>
              <a:rPr lang="en-US" sz="2900" b="1" dirty="0" smtClean="0">
                <a:solidFill>
                  <a:srgbClr val="0000FF"/>
                </a:solidFill>
              </a:rPr>
              <a:t>Heliospheric </a:t>
            </a:r>
            <a:r>
              <a:rPr lang="en-US" sz="2900" b="1" dirty="0">
                <a:solidFill>
                  <a:srgbClr val="0000FF"/>
                </a:solidFill>
              </a:rPr>
              <a:t>Remote </a:t>
            </a:r>
            <a:r>
              <a:rPr lang="en-US" sz="2900" b="1" dirty="0" smtClean="0">
                <a:solidFill>
                  <a:srgbClr val="0000FF"/>
                </a:solidFill>
              </a:rPr>
              <a:t>Using IPS and Spacecraft Imagery</a:t>
            </a:r>
            <a:endParaRPr lang="en-US" sz="2900" dirty="0">
              <a:solidFill>
                <a:srgbClr val="0000FF"/>
              </a:solidFill>
              <a:cs typeface="Arial" panose="020B0604020202020204" pitchFamily="34" charset="0"/>
            </a:endParaRPr>
          </a:p>
        </p:txBody>
      </p:sp>
    </p:spTree>
    <p:extLst>
      <p:ext uri="{BB962C8B-B14F-4D97-AF65-F5344CB8AC3E}">
        <p14:creationId xmlns:p14="http://schemas.microsoft.com/office/powerpoint/2010/main" val="24514156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video" Target="file:///E:\Work\Presentations\2021\2021_02_16_BVJ_ICRR_Tokyo\TDJULY14.AVI" TargetMode="External"/><Relationship Id="rId7" Type="http://schemas.openxmlformats.org/officeDocument/2006/relationships/image" Target="../media/image23.png"/><Relationship Id="rId2" Type="http://schemas.microsoft.com/office/2007/relationships/media" Target="file:///E:\Work\Presentations\2021\2021_02_16_BVJ_ICRR_Tokyo\TDJULY14.AVI"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video" Target="../media/media4.avi"/><Relationship Id="rId13" Type="http://schemas.openxmlformats.org/officeDocument/2006/relationships/image" Target="../media/image65.png"/><Relationship Id="rId18" Type="http://schemas.openxmlformats.org/officeDocument/2006/relationships/image" Target="../media/image70.png"/><Relationship Id="rId3" Type="http://schemas.microsoft.com/office/2007/relationships/media" Target="../media/media2.avi"/><Relationship Id="rId7" Type="http://schemas.microsoft.com/office/2007/relationships/media" Target="../media/media4.avi"/><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video" Target="../media/media1.avi"/><Relationship Id="rId16" Type="http://schemas.openxmlformats.org/officeDocument/2006/relationships/image" Target="../media/image68.png"/><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63.png"/><Relationship Id="rId5" Type="http://schemas.microsoft.com/office/2007/relationships/media" Target="../media/media3.avi"/><Relationship Id="rId15" Type="http://schemas.openxmlformats.org/officeDocument/2006/relationships/image" Target="../media/image67.png"/><Relationship Id="rId10" Type="http://schemas.openxmlformats.org/officeDocument/2006/relationships/notesSlide" Target="../notesSlides/notesSlide15.xml"/><Relationship Id="rId19" Type="http://schemas.openxmlformats.org/officeDocument/2006/relationships/image" Target="../media/image71.PNG"/><Relationship Id="rId4" Type="http://schemas.openxmlformats.org/officeDocument/2006/relationships/video" Target="../media/media2.avi"/><Relationship Id="rId9" Type="http://schemas.openxmlformats.org/officeDocument/2006/relationships/slideLayout" Target="../slideLayouts/slideLayout2.xml"/><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video" Target="../media/media6.avi"/><Relationship Id="rId13" Type="http://schemas.openxmlformats.org/officeDocument/2006/relationships/image" Target="../media/image73.png"/><Relationship Id="rId18" Type="http://schemas.openxmlformats.org/officeDocument/2006/relationships/image" Target="../media/image69.png"/><Relationship Id="rId3" Type="http://schemas.microsoft.com/office/2007/relationships/media" Target="../media/media5.avi"/><Relationship Id="rId7" Type="http://schemas.microsoft.com/office/2007/relationships/media" Target="../media/media6.avi"/><Relationship Id="rId12" Type="http://schemas.openxmlformats.org/officeDocument/2006/relationships/image" Target="../media/image72.png"/><Relationship Id="rId17" Type="http://schemas.openxmlformats.org/officeDocument/2006/relationships/image" Target="../media/image76.png"/><Relationship Id="rId2" Type="http://schemas.openxmlformats.org/officeDocument/2006/relationships/video" Target="../media/media4.avi"/><Relationship Id="rId16" Type="http://schemas.openxmlformats.org/officeDocument/2006/relationships/image" Target="../media/image70.png"/><Relationship Id="rId1" Type="http://schemas.microsoft.com/office/2007/relationships/media" Target="../media/media4.avi"/><Relationship Id="rId6" Type="http://schemas.openxmlformats.org/officeDocument/2006/relationships/video" Target="../media/media3.avi"/><Relationship Id="rId11" Type="http://schemas.openxmlformats.org/officeDocument/2006/relationships/image" Target="../media/image63.png"/><Relationship Id="rId5" Type="http://schemas.microsoft.com/office/2007/relationships/media" Target="../media/media3.avi"/><Relationship Id="rId15" Type="http://schemas.openxmlformats.org/officeDocument/2006/relationships/image" Target="../media/image75.png"/><Relationship Id="rId10" Type="http://schemas.openxmlformats.org/officeDocument/2006/relationships/notesSlide" Target="../notesSlides/notesSlide16.xml"/><Relationship Id="rId19" Type="http://schemas.openxmlformats.org/officeDocument/2006/relationships/image" Target="../media/image77.png"/><Relationship Id="rId4" Type="http://schemas.openxmlformats.org/officeDocument/2006/relationships/video" Target="../media/media5.avi"/><Relationship Id="rId9" Type="http://schemas.openxmlformats.org/officeDocument/2006/relationships/slideLayout" Target="../slideLayouts/slideLayout2.xml"/><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0.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E:\Work\Presentations\2021\2021_02_16_BVJ_ICRR_Tokyo\A_May_990.avi" TargetMode="External"/><Relationship Id="rId1" Type="http://schemas.microsoft.com/office/2007/relationships/media" Target="file:///E:\Work\Presentations\2021\2021_02_16_BVJ_ICRR_Tokyo\A_May_990.avi" TargetMode="External"/><Relationship Id="rId5" Type="http://schemas.openxmlformats.org/officeDocument/2006/relationships/image" Target="../media/image92.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7.xml"/><Relationship Id="rId7" Type="http://schemas.openxmlformats.org/officeDocument/2006/relationships/image" Target="../media/image100.png"/><Relationship Id="rId2" Type="http://schemas.openxmlformats.org/officeDocument/2006/relationships/video" Target="file:///C:\Jackson\Work\Presentations\2016\2016_10_30-11-4_RAUGM\BVJ_plenary\030528_c3.mpg" TargetMode="External"/><Relationship Id="rId1" Type="http://schemas.microsoft.com/office/2007/relationships/media" Target="file:///C:\Jackson\Work\Presentations\2016\2016_10_30-11-4_RAUGM\BVJ_plenary\030528_c3.mpg" TargetMode="Externa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3.tif"/></Relationships>
</file>

<file path=ppt/slides/_rels/slide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slideLayout" Target="../slideLayouts/slideLayout2.xml"/><Relationship Id="rId7" Type="http://schemas.openxmlformats.org/officeDocument/2006/relationships/image" Target="../media/image12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8.jpeg"/><Relationship Id="rId7"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29.jpeg"/></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3.gif"/></Relationships>
</file>

<file path=ppt/slides/_rels/slide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5"/>
          <p:cNvSpPr txBox="1">
            <a:spLocks noChangeArrowheads="1"/>
          </p:cNvSpPr>
          <p:nvPr/>
        </p:nvSpPr>
        <p:spPr bwMode="auto">
          <a:xfrm>
            <a:off x="0" y="2966564"/>
            <a:ext cx="12192000" cy="340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0"/>
              </a:spcBef>
              <a:buNone/>
            </a:pPr>
            <a:r>
              <a:rPr kumimoji="1" lang="en-US" altLang="en-US" sz="4400" b="1" dirty="0"/>
              <a:t>Bernard V. Jackson, </a:t>
            </a:r>
          </a:p>
          <a:p>
            <a:pPr algn="ctr">
              <a:spcBef>
                <a:spcPct val="0"/>
              </a:spcBef>
              <a:buNone/>
            </a:pPr>
            <a:r>
              <a:rPr kumimoji="1" lang="en-US" altLang="en-US" sz="4000" b="1" dirty="0"/>
              <a:t>P. Paul Hick, Andy Buffington</a:t>
            </a:r>
          </a:p>
          <a:p>
            <a:pPr algn="ctr">
              <a:spcBef>
                <a:spcPct val="0"/>
              </a:spcBef>
              <a:buNone/>
            </a:pPr>
            <a:endParaRPr kumimoji="1" lang="en-US" altLang="en-US" sz="3600" b="1" dirty="0"/>
          </a:p>
          <a:p>
            <a:pPr algn="ctr">
              <a:spcBef>
                <a:spcPct val="0"/>
              </a:spcBef>
              <a:buFontTx/>
              <a:buNone/>
            </a:pPr>
            <a:r>
              <a:rPr kumimoji="1" lang="en-US" altLang="en-US" sz="3200" b="1" i="1" dirty="0"/>
              <a:t>Center for Astrophysics and Space Sciences, </a:t>
            </a:r>
          </a:p>
          <a:p>
            <a:pPr algn="ctr">
              <a:spcBef>
                <a:spcPct val="0"/>
              </a:spcBef>
              <a:buFontTx/>
              <a:buNone/>
            </a:pPr>
            <a:r>
              <a:rPr kumimoji="1" lang="en-US" altLang="en-US" sz="3200" b="1" i="1" dirty="0"/>
              <a:t>University of California at San Diego, </a:t>
            </a:r>
            <a:r>
              <a:rPr kumimoji="1" lang="en-US" altLang="en-US" sz="3200" b="1" i="1" dirty="0" err="1"/>
              <a:t>LaJolla</a:t>
            </a:r>
            <a:r>
              <a:rPr kumimoji="1" lang="en-US" altLang="en-US" sz="3200" b="1" i="1" dirty="0"/>
              <a:t>, CA, USA</a:t>
            </a:r>
          </a:p>
          <a:p>
            <a:pPr algn="ctr">
              <a:spcBef>
                <a:spcPct val="0"/>
              </a:spcBef>
              <a:buFontTx/>
              <a:buNone/>
            </a:pPr>
            <a:endParaRPr kumimoji="1" lang="en-US" altLang="en-US" sz="2700" b="1" dirty="0"/>
          </a:p>
        </p:txBody>
      </p:sp>
      <p:sp>
        <p:nvSpPr>
          <p:cNvPr id="4101" name="Rectangle 6"/>
          <p:cNvSpPr>
            <a:spLocks noChangeArrowheads="1"/>
          </p:cNvSpPr>
          <p:nvPr/>
        </p:nvSpPr>
        <p:spPr bwMode="auto">
          <a:xfrm>
            <a:off x="4114800" y="6477000"/>
            <a:ext cx="1295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buFontTx/>
              <a:buNone/>
            </a:pPr>
            <a:r>
              <a:rPr lang="en-US" altLang="en-US" sz="1800" b="1">
                <a:solidFill>
                  <a:schemeClr val="bg1"/>
                </a:solidFill>
                <a:latin typeface="Times New Roman" panose="02020603050405020304" pitchFamily="18" charset="0"/>
              </a:rPr>
              <a:t>Masayoshi</a:t>
            </a:r>
            <a:endParaRPr lang="en-US" altLang="en-US" sz="3600">
              <a:solidFill>
                <a:schemeClr val="bg1"/>
              </a:solidFill>
              <a:latin typeface="Times New Roman" panose="02020603050405020304" pitchFamily="18" charset="0"/>
            </a:endParaRPr>
          </a:p>
        </p:txBody>
      </p:sp>
      <p:sp>
        <p:nvSpPr>
          <p:cNvPr id="4102" name="Text Box 7"/>
          <p:cNvSpPr txBox="1">
            <a:spLocks noChangeArrowheads="1"/>
          </p:cNvSpPr>
          <p:nvPr/>
        </p:nvSpPr>
        <p:spPr bwMode="auto">
          <a:xfrm>
            <a:off x="2209800" y="6367475"/>
            <a:ext cx="7810500"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2400" b="1" dirty="0">
                <a:solidFill>
                  <a:srgbClr val="0000FF"/>
                </a:solidFill>
              </a:rPr>
              <a:t>http://ips.ucsd.edu/                 https://ashi.ucsd.edu/</a:t>
            </a:r>
            <a:endParaRPr kumimoji="1" lang="en-US" altLang="en-US" sz="1600" b="1" dirty="0">
              <a:solidFill>
                <a:srgbClr val="0000FF"/>
              </a:solidFill>
            </a:endParaRPr>
          </a:p>
        </p:txBody>
      </p:sp>
      <p:sp>
        <p:nvSpPr>
          <p:cNvPr id="8" name="Text Box 8"/>
          <p:cNvSpPr txBox="1">
            <a:spLocks noChangeArrowheads="1"/>
          </p:cNvSpPr>
          <p:nvPr/>
        </p:nvSpPr>
        <p:spPr bwMode="auto">
          <a:xfrm>
            <a:off x="0" y="1"/>
            <a:ext cx="12192000" cy="12003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sz="3600" b="1" dirty="0" smtClean="0">
                <a:solidFill>
                  <a:srgbClr val="0000FF"/>
                </a:solidFill>
              </a:rPr>
              <a:t>Heliospheric Remote Sensing Using IPS and Spacecraft Imagery</a:t>
            </a:r>
            <a:endParaRPr lang="en-US" sz="3600" b="1" dirty="0">
              <a:solidFill>
                <a:srgbClr val="0000FF"/>
              </a:solidFill>
            </a:endParaRPr>
          </a:p>
        </p:txBody>
      </p:sp>
      <p:pic>
        <p:nvPicPr>
          <p:cNvPr id="6" name="Picture 2" descr="IMG_2540_MM">
            <a:extLst>
              <a:ext uri="{FF2B5EF4-FFF2-40B4-BE49-F238E27FC236}">
                <a16:creationId xmlns="" xmlns:a16="http://schemas.microsoft.com/office/drawing/2014/main" id="{C43B38CF-E54A-4429-9F3E-1DCB02A021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57811"/>
            <a:ext cx="2790131" cy="225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96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248400" y="6013451"/>
            <a:ext cx="3505200" cy="69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000" b="1"/>
              <a:t>Sample outward motion over time</a:t>
            </a:r>
          </a:p>
        </p:txBody>
      </p:sp>
      <p:sp>
        <p:nvSpPr>
          <p:cNvPr id="17411" name="Rectangle 3"/>
          <p:cNvSpPr>
            <a:spLocks noChangeArrowheads="1"/>
          </p:cNvSpPr>
          <p:nvPr/>
        </p:nvSpPr>
        <p:spPr bwMode="auto">
          <a:xfrm>
            <a:off x="6096000" y="1066800"/>
            <a:ext cx="43434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2000" b="1"/>
              <a:t>Heliospheric C.A.T. analyses: </a:t>
            </a:r>
            <a:br>
              <a:rPr lang="en-US" altLang="en-US" sz="2000" b="1"/>
            </a:br>
            <a:r>
              <a:rPr lang="en-US" altLang="en-US" sz="2000" b="1"/>
              <a:t>example line-of-sight distribution for each sky location to form the source surface of the 3D reconstruction.</a:t>
            </a:r>
          </a:p>
        </p:txBody>
      </p:sp>
      <p:sp>
        <p:nvSpPr>
          <p:cNvPr id="17413" name="Rectangle 5"/>
          <p:cNvSpPr>
            <a:spLocks noChangeArrowheads="1"/>
          </p:cNvSpPr>
          <p:nvPr/>
        </p:nvSpPr>
        <p:spPr bwMode="auto">
          <a:xfrm>
            <a:off x="1981200" y="685800"/>
            <a:ext cx="3657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tx2"/>
                </a:solidFill>
              </a:rPr>
              <a:t>IPS line-of-sight response</a:t>
            </a:r>
            <a:endParaRPr lang="en-US" altLang="en-US" sz="4000" b="1">
              <a:solidFill>
                <a:schemeClr val="tx2"/>
              </a:solidFill>
            </a:endParaRPr>
          </a:p>
        </p:txBody>
      </p:sp>
      <p:sp>
        <p:nvSpPr>
          <p:cNvPr id="17415" name="Text Box 7"/>
          <p:cNvSpPr txBox="1">
            <a:spLocks noChangeArrowheads="1"/>
          </p:cNvSpPr>
          <p:nvPr/>
        </p:nvSpPr>
        <p:spPr bwMode="auto">
          <a:xfrm>
            <a:off x="5486400" y="776516"/>
            <a:ext cx="518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eaLnBrk="1" hangingPunct="1">
              <a:buFontTx/>
              <a:buNone/>
            </a:pPr>
            <a:r>
              <a:rPr lang="en-US" altLang="en-US" sz="1400" b="1"/>
              <a:t>Jackson, B.V., </a:t>
            </a:r>
            <a:r>
              <a:rPr lang="en-US" altLang="en-US" sz="1400" b="1" i="1"/>
              <a:t>et al</a:t>
            </a:r>
            <a:r>
              <a:rPr lang="en-US" altLang="en-US" sz="1400" b="1"/>
              <a:t>., 2008, </a:t>
            </a:r>
            <a:r>
              <a:rPr lang="en-US" altLang="en-US" sz="1400" b="1" i="1"/>
              <a:t>Adv. in Geosciences,</a:t>
            </a:r>
            <a:r>
              <a:rPr lang="en-US" altLang="en-US" sz="1400" b="1"/>
              <a:t> 21, 339-360.</a:t>
            </a:r>
          </a:p>
        </p:txBody>
      </p:sp>
      <p:pic>
        <p:nvPicPr>
          <p:cNvPr id="17416" name="Picture 8" descr="outward_motion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48001"/>
            <a:ext cx="41148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9"/>
          <p:cNvSpPr txBox="1">
            <a:spLocks noChangeArrowheads="1"/>
          </p:cNvSpPr>
          <p:nvPr/>
        </p:nvSpPr>
        <p:spPr bwMode="auto">
          <a:xfrm>
            <a:off x="5715001" y="3200401"/>
            <a:ext cx="2009775" cy="46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500" b="1" dirty="0"/>
              <a:t>ISEE IPS</a:t>
            </a:r>
          </a:p>
        </p:txBody>
      </p:sp>
      <p:pic>
        <p:nvPicPr>
          <p:cNvPr id="11" name="Picture 10" descr="Picture1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3944938"/>
            <a:ext cx="36576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576" y="1134125"/>
            <a:ext cx="4307283" cy="3100212"/>
          </a:xfrm>
          <a:prstGeom prst="rect">
            <a:avLst/>
          </a:prstGeom>
        </p:spPr>
      </p:pic>
    </p:spTree>
    <p:extLst>
      <p:ext uri="{BB962C8B-B14F-4D97-AF65-F5344CB8AC3E}">
        <p14:creationId xmlns:p14="http://schemas.microsoft.com/office/powerpoint/2010/main" val="2501854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834" name="Text Box 2"/>
          <p:cNvSpPr txBox="1">
            <a:spLocks noChangeArrowheads="1"/>
          </p:cNvSpPr>
          <p:nvPr/>
        </p:nvSpPr>
        <p:spPr bwMode="auto">
          <a:xfrm>
            <a:off x="7239000" y="5943600"/>
            <a:ext cx="1752600" cy="42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200"/>
              <a:t>13 July 2000</a:t>
            </a:r>
          </a:p>
        </p:txBody>
      </p:sp>
      <p:sp>
        <p:nvSpPr>
          <p:cNvPr id="1528835" name="Text Box 3"/>
          <p:cNvSpPr txBox="1">
            <a:spLocks noChangeArrowheads="1"/>
          </p:cNvSpPr>
          <p:nvPr/>
        </p:nvSpPr>
        <p:spPr bwMode="auto">
          <a:xfrm>
            <a:off x="6934201" y="5943600"/>
            <a:ext cx="2373313" cy="42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200"/>
              <a:t>14 July 2000</a:t>
            </a:r>
          </a:p>
        </p:txBody>
      </p:sp>
      <p:pic>
        <p:nvPicPr>
          <p:cNvPr id="1528836" name="Picture 4" descr="July_14_SS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57601"/>
            <a:ext cx="42052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8837" name="Picture 5" descr="July_13_SS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0"/>
            <a:ext cx="41910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6096000" y="1066800"/>
            <a:ext cx="43434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2000" b="1" dirty="0" err="1"/>
              <a:t>Heliospheric</a:t>
            </a:r>
            <a:r>
              <a:rPr lang="en-US" altLang="en-US" sz="2000" b="1" dirty="0"/>
              <a:t> C.A.T. analyses: </a:t>
            </a:r>
            <a:br>
              <a:rPr lang="en-US" altLang="en-US" sz="2000" b="1" dirty="0"/>
            </a:br>
            <a:r>
              <a:rPr lang="en-US" altLang="en-US" sz="2000" b="1" dirty="0"/>
              <a:t>example line-of-sight distribution for each sky location to form the source surface of the 3D reconstruction.</a:t>
            </a:r>
          </a:p>
        </p:txBody>
      </p:sp>
      <p:sp>
        <p:nvSpPr>
          <p:cNvPr id="19463" name="Text Box 7"/>
          <p:cNvSpPr txBox="1">
            <a:spLocks noChangeArrowheads="1"/>
          </p:cNvSpPr>
          <p:nvPr/>
        </p:nvSpPr>
        <p:spPr bwMode="auto">
          <a:xfrm>
            <a:off x="5715001" y="3197226"/>
            <a:ext cx="2009775" cy="46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945" tIns="41473" rIns="82945" bIns="41473">
            <a:spAutoFit/>
          </a:bodyPr>
          <a:lstStyle>
            <a:lvl1pPr defTabSz="828675">
              <a:spcBef>
                <a:spcPct val="20000"/>
              </a:spcBef>
              <a:buChar char="•"/>
              <a:defRPr sz="28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800">
                <a:solidFill>
                  <a:schemeClr val="tx1"/>
                </a:solidFill>
                <a:latin typeface="Arial" panose="020B0604020202020204" pitchFamily="34" charset="0"/>
              </a:defRPr>
            </a:lvl3pPr>
            <a:lvl4pPr marL="1600200" indent="-228600" defTabSz="828675">
              <a:spcBef>
                <a:spcPct val="20000"/>
              </a:spcBef>
              <a:buChar char="•"/>
              <a:defRPr sz="2800">
                <a:solidFill>
                  <a:schemeClr val="tx1"/>
                </a:solidFill>
                <a:latin typeface="Arial" panose="020B0604020202020204" pitchFamily="34" charset="0"/>
              </a:defRPr>
            </a:lvl4pPr>
            <a:lvl5pPr marL="2057400" indent="-228600" defTabSz="828675">
              <a:spcBef>
                <a:spcPct val="20000"/>
              </a:spcBef>
              <a:buChar char="•"/>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2500" b="1" dirty="0"/>
              <a:t>ISEE IPS</a:t>
            </a:r>
          </a:p>
        </p:txBody>
      </p:sp>
      <p:sp>
        <p:nvSpPr>
          <p:cNvPr id="19465" name="Rectangle 9"/>
          <p:cNvSpPr>
            <a:spLocks noChangeArrowheads="1"/>
          </p:cNvSpPr>
          <p:nvPr/>
        </p:nvSpPr>
        <p:spPr bwMode="auto">
          <a:xfrm>
            <a:off x="1981200" y="685800"/>
            <a:ext cx="3657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tx2"/>
                </a:solidFill>
              </a:rPr>
              <a:t>IPS line-of-sight response</a:t>
            </a:r>
            <a:endParaRPr lang="en-US" altLang="en-US" sz="4000" b="1">
              <a:solidFill>
                <a:schemeClr val="tx2"/>
              </a:solidFill>
            </a:endParaRPr>
          </a:p>
        </p:txBody>
      </p:sp>
      <p:pic>
        <p:nvPicPr>
          <p:cNvPr id="19466" name="Picture 10" descr="Picture1M"/>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3944938"/>
            <a:ext cx="36576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 Box 11"/>
          <p:cNvSpPr txBox="1">
            <a:spLocks noChangeArrowheads="1"/>
          </p:cNvSpPr>
          <p:nvPr/>
        </p:nvSpPr>
        <p:spPr bwMode="auto">
          <a:xfrm>
            <a:off x="5486400" y="776516"/>
            <a:ext cx="518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eaLnBrk="1" hangingPunct="1">
              <a:buFontTx/>
              <a:buNone/>
            </a:pPr>
            <a:r>
              <a:rPr lang="en-US" altLang="en-US" sz="1400" b="1"/>
              <a:t>Jackson, B.V., </a:t>
            </a:r>
            <a:r>
              <a:rPr lang="en-US" altLang="en-US" sz="1400" b="1" i="1"/>
              <a:t>et al</a:t>
            </a:r>
            <a:r>
              <a:rPr lang="en-US" altLang="en-US" sz="1400" b="1"/>
              <a:t>., 2008, </a:t>
            </a:r>
            <a:r>
              <a:rPr lang="en-US" altLang="en-US" sz="1400" b="1" i="1"/>
              <a:t>Adv. in Geosciences,</a:t>
            </a:r>
            <a:r>
              <a:rPr lang="en-US" altLang="en-US" sz="1400" b="1"/>
              <a:t> 21, 339-360.</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76" y="1134125"/>
            <a:ext cx="4307283" cy="3100212"/>
          </a:xfrm>
          <a:prstGeom prst="rect">
            <a:avLst/>
          </a:prstGeom>
        </p:spPr>
      </p:pic>
    </p:spTree>
    <p:extLst>
      <p:ext uri="{BB962C8B-B14F-4D97-AF65-F5344CB8AC3E}">
        <p14:creationId xmlns:p14="http://schemas.microsoft.com/office/powerpoint/2010/main" val="2044070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52883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288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8835"/>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5288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8834" grpId="0"/>
      <p:bldP spid="15288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4"/>
          <p:cNvGraphicFramePr>
            <a:graphicFrameLocks noChangeAspect="1"/>
          </p:cNvGraphicFramePr>
          <p:nvPr/>
        </p:nvGraphicFramePr>
        <p:xfrm>
          <a:off x="8892040" y="830082"/>
          <a:ext cx="3192256" cy="5754052"/>
        </p:xfrm>
        <a:graphic>
          <a:graphicData uri="http://schemas.openxmlformats.org/presentationml/2006/ole">
            <mc:AlternateContent xmlns:mc="http://schemas.openxmlformats.org/markup-compatibility/2006">
              <mc:Choice xmlns:v="urn:schemas-microsoft-com:vml" Requires="v">
                <p:oleObj spid="_x0000_s4110" name="Picture" r:id="rId6" imgW="2375703" imgH="4280347" progId="Word.Picture.8">
                  <p:embed/>
                </p:oleObj>
              </mc:Choice>
              <mc:Fallback>
                <p:oleObj name="Picture" r:id="rId6" imgW="2375703" imgH="4280347" progId="Word.Pictur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040" y="830082"/>
                        <a:ext cx="3192256" cy="5754052"/>
                      </a:xfrm>
                      <a:prstGeom prst="rect">
                        <a:avLst/>
                      </a:prstGeom>
                      <a:noFill/>
                      <a:ln>
                        <a:noFill/>
                      </a:ln>
                      <a:effectLst/>
                    </p:spPr>
                  </p:pic>
                </p:oleObj>
              </mc:Fallback>
            </mc:AlternateContent>
          </a:graphicData>
        </a:graphic>
      </p:graphicFrame>
      <p:pic>
        <p:nvPicPr>
          <p:cNvPr id="1519618" name="Picture 2" descr="july11_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2412" y="830082"/>
            <a:ext cx="3093720" cy="5766244"/>
          </a:xfrm>
          <a:prstGeom prst="rect">
            <a:avLst/>
          </a:prstGeom>
          <a:noFill/>
          <a:extLst>
            <a:ext uri="{909E8E84-426E-40DD-AFC4-6F175D3DCCD1}">
              <a14:hiddenFill xmlns:a14="http://schemas.microsoft.com/office/drawing/2010/main">
                <a:solidFill>
                  <a:srgbClr val="FFFFFF"/>
                </a:solidFill>
              </a14:hiddenFill>
            </a:ext>
          </a:extLst>
        </p:spPr>
      </p:pic>
      <p:pic>
        <p:nvPicPr>
          <p:cNvPr id="1519621" name="TDJULY14.AVI">
            <a:hlinkClick r:id="" action="ppaction://media"/>
          </p:cNvPr>
          <p:cNvPicPr>
            <a:picLocks noGrp="1" noChangeAspect="1" noChangeArrowheads="1"/>
          </p:cNvPicPr>
          <p:nvPr>
            <p:ph idx="1"/>
            <a:videoFile r:link="rId3"/>
            <p:extLst>
              <p:ext uri="{DAA4B4D4-6D71-4841-9C94-3DE7FCFB9230}">
                <p14:media xmlns:p14="http://schemas.microsoft.com/office/powerpoint/2010/main" r:link="rId2"/>
              </p:ext>
            </p:extLst>
          </p:nvPr>
        </p:nvPicPr>
        <p:blipFill>
          <a:blip r:embed="rId9">
            <a:extLst>
              <a:ext uri="{28A0092B-C50C-407E-A947-70E740481C1C}">
                <a14:useLocalDpi xmlns:a14="http://schemas.microsoft.com/office/drawing/2010/main" val="0"/>
              </a:ext>
            </a:extLst>
          </a:blip>
          <a:srcRect/>
          <a:stretch>
            <a:fillRect/>
          </a:stretch>
        </p:blipFill>
        <p:spPr bwMode="auto">
          <a:xfrm>
            <a:off x="1021302" y="2590800"/>
            <a:ext cx="4247689" cy="4192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9622" name="Text Box 6"/>
          <p:cNvSpPr txBox="1">
            <a:spLocks noChangeArrowheads="1"/>
          </p:cNvSpPr>
          <p:nvPr/>
        </p:nvSpPr>
        <p:spPr bwMode="auto">
          <a:xfrm>
            <a:off x="541021" y="605873"/>
            <a:ext cx="510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800" b="1" dirty="0">
                <a:latin typeface="Arial" panose="020B0604020202020204" pitchFamily="34" charset="0"/>
              </a:rPr>
              <a:t>Jackson, B.V., </a:t>
            </a:r>
            <a:r>
              <a:rPr lang="en-US" altLang="en-US" sz="1800" b="1" i="1" dirty="0">
                <a:latin typeface="Arial" panose="020B0604020202020204" pitchFamily="34" charset="0"/>
              </a:rPr>
              <a:t>et al</a:t>
            </a:r>
            <a:r>
              <a:rPr lang="en-US" altLang="en-US" sz="1800" b="1" dirty="0">
                <a:latin typeface="Arial" panose="020B0604020202020204" pitchFamily="34" charset="0"/>
              </a:rPr>
              <a:t>., 2002, </a:t>
            </a:r>
            <a:r>
              <a:rPr lang="en-US" altLang="en-US" sz="1800" b="1" i="1" dirty="0">
                <a:latin typeface="Arial" panose="020B0604020202020204" pitchFamily="34" charset="0"/>
              </a:rPr>
              <a:t>Solar Wind 10, </a:t>
            </a:r>
            <a:r>
              <a:rPr lang="en-US" altLang="en-US" sz="1800" b="1" dirty="0">
                <a:latin typeface="Arial" panose="020B0604020202020204" pitchFamily="34" charset="0"/>
              </a:rPr>
              <a:t>31</a:t>
            </a:r>
            <a:endParaRPr lang="en-US" altLang="en-US" sz="1800" dirty="0">
              <a:latin typeface="Arial" panose="020B0604020202020204" pitchFamily="34" charset="0"/>
            </a:endParaRPr>
          </a:p>
        </p:txBody>
      </p:sp>
      <p:sp>
        <p:nvSpPr>
          <p:cNvPr id="1519624" name="Text Box 8"/>
          <p:cNvSpPr txBox="1">
            <a:spLocks noChangeArrowheads="1"/>
          </p:cNvSpPr>
          <p:nvPr/>
        </p:nvSpPr>
        <p:spPr bwMode="auto">
          <a:xfrm>
            <a:off x="6035040" y="595544"/>
            <a:ext cx="6004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800" b="1" dirty="0">
                <a:latin typeface="Arial" panose="020B0604020202020204" pitchFamily="34" charset="0"/>
              </a:rPr>
              <a:t>Jackson, B.V., </a:t>
            </a:r>
            <a:r>
              <a:rPr lang="en-US" altLang="en-US" sz="1800" b="1" i="1" dirty="0">
                <a:latin typeface="Arial" panose="020B0604020202020204" pitchFamily="34" charset="0"/>
              </a:rPr>
              <a:t>et al</a:t>
            </a:r>
            <a:r>
              <a:rPr lang="en-US" altLang="en-US" sz="1800" b="1" dirty="0">
                <a:latin typeface="Arial" panose="020B0604020202020204" pitchFamily="34" charset="0"/>
              </a:rPr>
              <a:t>., 2008, </a:t>
            </a:r>
            <a:r>
              <a:rPr lang="en-US" altLang="en-US" sz="1800" b="1" i="1" dirty="0">
                <a:latin typeface="Arial" panose="020B0604020202020204" pitchFamily="34" charset="0"/>
              </a:rPr>
              <a:t>Adv. in Geosciences</a:t>
            </a:r>
            <a:r>
              <a:rPr lang="en-US" altLang="en-US" sz="1800" b="1" dirty="0">
                <a:latin typeface="Arial" panose="020B0604020202020204" pitchFamily="34" charset="0"/>
              </a:rPr>
              <a:t> 21, 339</a:t>
            </a:r>
          </a:p>
        </p:txBody>
      </p:sp>
      <p:sp>
        <p:nvSpPr>
          <p:cNvPr id="9" name="Text Box 6"/>
          <p:cNvSpPr txBox="1">
            <a:spLocks noChangeArrowheads="1"/>
          </p:cNvSpPr>
          <p:nvPr/>
        </p:nvSpPr>
        <p:spPr bwMode="auto">
          <a:xfrm>
            <a:off x="7620000" y="1838015"/>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2000" b="1" dirty="0">
                <a:latin typeface="Arial" panose="020B0604020202020204" pitchFamily="34" charset="0"/>
              </a:rPr>
              <a:t>Density</a:t>
            </a:r>
            <a:endParaRPr lang="en-US" altLang="en-US" sz="2000" dirty="0">
              <a:latin typeface="Arial" panose="020B0604020202020204" pitchFamily="34" charset="0"/>
            </a:endParaRPr>
          </a:p>
        </p:txBody>
      </p:sp>
      <p:sp>
        <p:nvSpPr>
          <p:cNvPr id="10" name="Text Box 6"/>
          <p:cNvSpPr txBox="1">
            <a:spLocks noChangeArrowheads="1"/>
          </p:cNvSpPr>
          <p:nvPr/>
        </p:nvSpPr>
        <p:spPr bwMode="auto">
          <a:xfrm>
            <a:off x="10488168" y="2663952"/>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2000" b="1" dirty="0">
                <a:latin typeface="Arial" panose="020B0604020202020204" pitchFamily="34" charset="0"/>
              </a:rPr>
              <a:t>Velocity</a:t>
            </a:r>
            <a:endParaRPr lang="en-US" altLang="en-US" sz="2000" dirty="0">
              <a:latin typeface="Arial" panose="020B0604020202020204" pitchFamily="34" charset="0"/>
            </a:endParaRPr>
          </a:p>
        </p:txBody>
      </p:sp>
      <p:sp>
        <p:nvSpPr>
          <p:cNvPr id="13" name="Rectangle 3"/>
          <p:cNvSpPr>
            <a:spLocks noGrp="1" noChangeArrowheads="1"/>
          </p:cNvSpPr>
          <p:nvPr>
            <p:ph type="title"/>
          </p:nvPr>
        </p:nvSpPr>
        <p:spPr bwMode="auto">
          <a:xfrm>
            <a:off x="426721" y="918431"/>
            <a:ext cx="5334000"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r>
              <a:rPr lang="en-US" altLang="en-US" b="1" dirty="0">
                <a:latin typeface="Arial" panose="020B0604020202020204" pitchFamily="34" charset="0"/>
              </a:rPr>
              <a:t>IPS C.A.T. analysis</a:t>
            </a:r>
          </a:p>
        </p:txBody>
      </p:sp>
      <p:sp>
        <p:nvSpPr>
          <p:cNvPr id="14" name="Rectangle 4"/>
          <p:cNvSpPr>
            <a:spLocks noChangeArrowheads="1"/>
          </p:cNvSpPr>
          <p:nvPr/>
        </p:nvSpPr>
        <p:spPr bwMode="auto">
          <a:xfrm>
            <a:off x="832103" y="149376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altLang="en-US" sz="3200" b="1" dirty="0">
                <a:solidFill>
                  <a:schemeClr val="tx2"/>
                </a:solidFill>
              </a:rPr>
              <a:t>“Bastille Day” event </a:t>
            </a:r>
          </a:p>
          <a:p>
            <a:pPr algn="ctr">
              <a:spcBef>
                <a:spcPct val="0"/>
              </a:spcBef>
              <a:buFontTx/>
              <a:buNone/>
            </a:pPr>
            <a:r>
              <a:rPr lang="en-US" altLang="en-US" sz="3200" b="1" dirty="0">
                <a:solidFill>
                  <a:schemeClr val="tx2"/>
                </a:solidFill>
              </a:rPr>
              <a:t>14 July 2000</a:t>
            </a:r>
          </a:p>
        </p:txBody>
      </p:sp>
    </p:spTree>
    <p:extLst>
      <p:ext uri="{BB962C8B-B14F-4D97-AF65-F5344CB8AC3E}">
        <p14:creationId xmlns:p14="http://schemas.microsoft.com/office/powerpoint/2010/main" val="4116319084"/>
      </p:ext>
    </p:extLst>
  </p:cSld>
  <p:clrMapOvr>
    <a:masterClrMapping/>
  </p:clrMapOvr>
  <p:transition advTm="60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6000" fill="hold"/>
                                        <p:tgtEl>
                                          <p:spTgt spid="15196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151962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TEL-STEL_552_Ecliptic-cut_20000715-0300UT_ns0-+_nv3h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45" y="2537807"/>
            <a:ext cx="4079855" cy="40798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STEL-STEL_552_Ecliptic-cut_20000715-0300UT_ns0-+_nv3h_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048" y="2560320"/>
            <a:ext cx="4069080" cy="4069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4"/>
          <p:cNvGraphicFramePr>
            <a:graphicFrameLocks noChangeAspect="1"/>
          </p:cNvGraphicFramePr>
          <p:nvPr/>
        </p:nvGraphicFramePr>
        <p:xfrm>
          <a:off x="8892040" y="830082"/>
          <a:ext cx="3192256" cy="5754052"/>
        </p:xfrm>
        <a:graphic>
          <a:graphicData uri="http://schemas.openxmlformats.org/presentationml/2006/ole">
            <mc:AlternateContent xmlns:mc="http://schemas.openxmlformats.org/markup-compatibility/2006">
              <mc:Choice xmlns:v="urn:schemas-microsoft-com:vml" Requires="v">
                <p:oleObj spid="_x0000_s5136" name="Picture" r:id="rId6" imgW="2375703" imgH="4280347" progId="Word.Picture.8">
                  <p:embed/>
                </p:oleObj>
              </mc:Choice>
              <mc:Fallback>
                <p:oleObj name="Picture" r:id="rId6" imgW="2375703" imgH="4280347" progId="Word.Pictur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040" y="830082"/>
                        <a:ext cx="3192256" cy="5754052"/>
                      </a:xfrm>
                      <a:prstGeom prst="rect">
                        <a:avLst/>
                      </a:prstGeom>
                      <a:noFill/>
                      <a:ln>
                        <a:noFill/>
                      </a:ln>
                      <a:effectLst/>
                    </p:spPr>
                  </p:pic>
                </p:oleObj>
              </mc:Fallback>
            </mc:AlternateContent>
          </a:graphicData>
        </a:graphic>
      </p:graphicFrame>
      <p:pic>
        <p:nvPicPr>
          <p:cNvPr id="1519618" name="Picture 2" descr="july11_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2412" y="830082"/>
            <a:ext cx="3093720" cy="5766244"/>
          </a:xfrm>
          <a:prstGeom prst="rect">
            <a:avLst/>
          </a:prstGeom>
          <a:noFill/>
          <a:extLst>
            <a:ext uri="{909E8E84-426E-40DD-AFC4-6F175D3DCCD1}">
              <a14:hiddenFill xmlns:a14="http://schemas.microsoft.com/office/drawing/2010/main">
                <a:solidFill>
                  <a:srgbClr val="FFFFFF"/>
                </a:solidFill>
              </a14:hiddenFill>
            </a:ext>
          </a:extLst>
        </p:spPr>
      </p:pic>
      <p:sp>
        <p:nvSpPr>
          <p:cNvPr id="1519619" name="Rectangle 3"/>
          <p:cNvSpPr>
            <a:spLocks noGrp="1" noChangeArrowheads="1"/>
          </p:cNvSpPr>
          <p:nvPr>
            <p:ph type="title"/>
          </p:nvPr>
        </p:nvSpPr>
        <p:spPr bwMode="auto">
          <a:xfrm>
            <a:off x="426721" y="918431"/>
            <a:ext cx="5334000"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r>
              <a:rPr lang="en-US" altLang="en-US" b="1" dirty="0">
                <a:latin typeface="Arial" panose="020B0604020202020204" pitchFamily="34" charset="0"/>
              </a:rPr>
              <a:t>IPS C.A.T. analysis</a:t>
            </a:r>
          </a:p>
        </p:txBody>
      </p:sp>
      <p:sp>
        <p:nvSpPr>
          <p:cNvPr id="1519620" name="Rectangle 4"/>
          <p:cNvSpPr>
            <a:spLocks noChangeArrowheads="1"/>
          </p:cNvSpPr>
          <p:nvPr/>
        </p:nvSpPr>
        <p:spPr bwMode="auto">
          <a:xfrm>
            <a:off x="832103" y="149376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altLang="en-US" sz="3200" b="1" dirty="0">
                <a:solidFill>
                  <a:schemeClr val="tx2"/>
                </a:solidFill>
              </a:rPr>
              <a:t>“Bastille Day” event </a:t>
            </a:r>
          </a:p>
          <a:p>
            <a:pPr algn="ctr">
              <a:spcBef>
                <a:spcPct val="0"/>
              </a:spcBef>
              <a:buFontTx/>
              <a:buNone/>
            </a:pPr>
            <a:r>
              <a:rPr lang="en-US" altLang="en-US" sz="3200" b="1" dirty="0">
                <a:solidFill>
                  <a:schemeClr val="tx2"/>
                </a:solidFill>
              </a:rPr>
              <a:t>14 July 2000</a:t>
            </a:r>
          </a:p>
        </p:txBody>
      </p:sp>
      <p:sp>
        <p:nvSpPr>
          <p:cNvPr id="1519622" name="Text Box 6"/>
          <p:cNvSpPr txBox="1">
            <a:spLocks noChangeArrowheads="1"/>
          </p:cNvSpPr>
          <p:nvPr/>
        </p:nvSpPr>
        <p:spPr bwMode="auto">
          <a:xfrm>
            <a:off x="541021" y="605873"/>
            <a:ext cx="510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800" b="1" dirty="0">
                <a:latin typeface="Arial" panose="020B0604020202020204" pitchFamily="34" charset="0"/>
              </a:rPr>
              <a:t>Jackson, B.V., </a:t>
            </a:r>
            <a:r>
              <a:rPr lang="en-US" altLang="en-US" sz="1800" b="1" i="1" dirty="0">
                <a:latin typeface="Arial" panose="020B0604020202020204" pitchFamily="34" charset="0"/>
              </a:rPr>
              <a:t>et al</a:t>
            </a:r>
            <a:r>
              <a:rPr lang="en-US" altLang="en-US" sz="1800" b="1" dirty="0">
                <a:latin typeface="Arial" panose="020B0604020202020204" pitchFamily="34" charset="0"/>
              </a:rPr>
              <a:t>., 2002, </a:t>
            </a:r>
            <a:r>
              <a:rPr lang="en-US" altLang="en-US" sz="1800" b="1" i="1" dirty="0">
                <a:latin typeface="Arial" panose="020B0604020202020204" pitchFamily="34" charset="0"/>
              </a:rPr>
              <a:t>Solar Wind 10, </a:t>
            </a:r>
            <a:r>
              <a:rPr lang="en-US" altLang="en-US" sz="1800" b="1" dirty="0">
                <a:latin typeface="Arial" panose="020B0604020202020204" pitchFamily="34" charset="0"/>
              </a:rPr>
              <a:t>31</a:t>
            </a:r>
            <a:endParaRPr lang="en-US" altLang="en-US" sz="1800" dirty="0">
              <a:latin typeface="Arial" panose="020B0604020202020204" pitchFamily="34" charset="0"/>
            </a:endParaRPr>
          </a:p>
        </p:txBody>
      </p:sp>
      <p:sp>
        <p:nvSpPr>
          <p:cNvPr id="1519624" name="Text Box 8"/>
          <p:cNvSpPr txBox="1">
            <a:spLocks noChangeArrowheads="1"/>
          </p:cNvSpPr>
          <p:nvPr/>
        </p:nvSpPr>
        <p:spPr bwMode="auto">
          <a:xfrm>
            <a:off x="6035040" y="595544"/>
            <a:ext cx="6004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800" b="1" dirty="0">
                <a:latin typeface="Arial" panose="020B0604020202020204" pitchFamily="34" charset="0"/>
              </a:rPr>
              <a:t>Jackson, B.V., </a:t>
            </a:r>
            <a:r>
              <a:rPr lang="en-US" altLang="en-US" sz="1800" b="1" i="1" dirty="0">
                <a:latin typeface="Arial" panose="020B0604020202020204" pitchFamily="34" charset="0"/>
              </a:rPr>
              <a:t>et al</a:t>
            </a:r>
            <a:r>
              <a:rPr lang="en-US" altLang="en-US" sz="1800" b="1" dirty="0">
                <a:latin typeface="Arial" panose="020B0604020202020204" pitchFamily="34" charset="0"/>
              </a:rPr>
              <a:t>., 2008, </a:t>
            </a:r>
            <a:r>
              <a:rPr lang="en-US" altLang="en-US" sz="1800" b="1" i="1" dirty="0">
                <a:latin typeface="Arial" panose="020B0604020202020204" pitchFamily="34" charset="0"/>
              </a:rPr>
              <a:t>Adv. in Geosciences</a:t>
            </a:r>
            <a:r>
              <a:rPr lang="en-US" altLang="en-US" sz="1800" b="1" dirty="0">
                <a:latin typeface="Arial" panose="020B0604020202020204" pitchFamily="34" charset="0"/>
              </a:rPr>
              <a:t> 21, 339</a:t>
            </a:r>
          </a:p>
        </p:txBody>
      </p:sp>
      <p:sp>
        <p:nvSpPr>
          <p:cNvPr id="9" name="Text Box 6"/>
          <p:cNvSpPr txBox="1">
            <a:spLocks noChangeArrowheads="1"/>
          </p:cNvSpPr>
          <p:nvPr/>
        </p:nvSpPr>
        <p:spPr bwMode="auto">
          <a:xfrm>
            <a:off x="7620000" y="1838015"/>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2000" b="1" dirty="0">
                <a:latin typeface="Arial" panose="020B0604020202020204" pitchFamily="34" charset="0"/>
              </a:rPr>
              <a:t>Density</a:t>
            </a:r>
            <a:endParaRPr lang="en-US" altLang="en-US" sz="2000" dirty="0">
              <a:latin typeface="Arial" panose="020B0604020202020204" pitchFamily="34" charset="0"/>
            </a:endParaRPr>
          </a:p>
        </p:txBody>
      </p:sp>
      <p:sp>
        <p:nvSpPr>
          <p:cNvPr id="10" name="Text Box 6"/>
          <p:cNvSpPr txBox="1">
            <a:spLocks noChangeArrowheads="1"/>
          </p:cNvSpPr>
          <p:nvPr/>
        </p:nvSpPr>
        <p:spPr bwMode="auto">
          <a:xfrm>
            <a:off x="10488168" y="2663952"/>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2000" b="1" dirty="0">
                <a:latin typeface="Arial" panose="020B0604020202020204" pitchFamily="34" charset="0"/>
              </a:rPr>
              <a:t>Velocity</a:t>
            </a:r>
            <a:endParaRPr lang="en-US" altLang="en-US" sz="2000" dirty="0">
              <a:latin typeface="Arial" panose="020B0604020202020204" pitchFamily="34" charset="0"/>
            </a:endParaRPr>
          </a:p>
        </p:txBody>
      </p:sp>
      <p:sp>
        <p:nvSpPr>
          <p:cNvPr id="13" name="Rectangle 7"/>
          <p:cNvSpPr>
            <a:spLocks noChangeArrowheads="1"/>
          </p:cNvSpPr>
          <p:nvPr/>
        </p:nvSpPr>
        <p:spPr bwMode="auto">
          <a:xfrm>
            <a:off x="1455421" y="2793456"/>
            <a:ext cx="327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a:latin typeface="Arial" panose="020B0604020202020204" pitchFamily="34" charset="0"/>
              </a:rPr>
              <a:t>IPS Density Ecliptic Cut</a:t>
            </a:r>
            <a:endParaRPr lang="en-US" altLang="en-US" sz="1800" b="1" dirty="0">
              <a:solidFill>
                <a:srgbClr val="0000FF"/>
              </a:solidFill>
              <a:latin typeface="Arial" panose="020B0604020202020204" pitchFamily="34" charset="0"/>
            </a:endParaRPr>
          </a:p>
        </p:txBody>
      </p:sp>
      <p:sp>
        <p:nvSpPr>
          <p:cNvPr id="15" name="Rectangle 9"/>
          <p:cNvSpPr>
            <a:spLocks noChangeArrowheads="1"/>
          </p:cNvSpPr>
          <p:nvPr/>
        </p:nvSpPr>
        <p:spPr bwMode="auto">
          <a:xfrm>
            <a:off x="1462678" y="2818584"/>
            <a:ext cx="3284221" cy="254544"/>
          </a:xfrm>
          <a:prstGeom prst="rect">
            <a:avLst/>
          </a:prstGeom>
          <a:solidFill>
            <a:schemeClr val="bg1"/>
          </a:solidFill>
          <a:ln>
            <a:noFill/>
          </a:ln>
          <a:effectLs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a:latin typeface="Arial" panose="020B0604020202020204" pitchFamily="34" charset="0"/>
              </a:rPr>
              <a:t>IPS Velocity Ecliptic Cut</a:t>
            </a:r>
            <a:endParaRPr lang="en-US" altLang="en-US" sz="18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3688902728"/>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524000" y="540766"/>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2014/08/12/ 21UT CME </a:t>
            </a:r>
            <a:endParaRPr lang="en-US" altLang="ja-JP" sz="3600" dirty="0">
              <a:solidFill>
                <a:schemeClr val="tx2"/>
              </a:solidFill>
              <a:latin typeface="Times New Roman" panose="02020603050405020304" pitchFamily="18" charset="0"/>
              <a:ea typeface="MS PGothic" panose="020B0600070205080204" pitchFamily="34" charset="-128"/>
            </a:endParaRPr>
          </a:p>
        </p:txBody>
      </p:sp>
      <p:sp>
        <p:nvSpPr>
          <p:cNvPr id="8" name="Rectangle 2"/>
          <p:cNvSpPr>
            <a:spLocks noChangeArrowheads="1"/>
          </p:cNvSpPr>
          <p:nvPr/>
        </p:nvSpPr>
        <p:spPr bwMode="auto">
          <a:xfrm>
            <a:off x="8377554" y="1600201"/>
            <a:ext cx="2362200" cy="166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UCSD Kinematic IPS Model</a:t>
            </a:r>
            <a:endParaRPr lang="en-US" altLang="ja-JP" sz="3600" dirty="0">
              <a:solidFill>
                <a:schemeClr val="tx2"/>
              </a:solidFill>
              <a:latin typeface="Times New Roman" panose="02020603050405020304" pitchFamily="18" charset="0"/>
              <a:ea typeface="MS PGothic" panose="020B0600070205080204" pitchFamily="34" charset="-12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428015"/>
            <a:ext cx="2209800" cy="21771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428014"/>
            <a:ext cx="2209800" cy="220428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421822"/>
            <a:ext cx="2205354" cy="218338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196" y="3962400"/>
            <a:ext cx="4163209" cy="2057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5404" y="3886201"/>
            <a:ext cx="4166796" cy="2122823"/>
          </a:xfrm>
          <a:prstGeom prst="rect">
            <a:avLst/>
          </a:prstGeom>
        </p:spPr>
      </p:pic>
      <p:sp>
        <p:nvSpPr>
          <p:cNvPr id="14" name="文字方塊 45"/>
          <p:cNvSpPr txBox="1"/>
          <p:nvPr/>
        </p:nvSpPr>
        <p:spPr>
          <a:xfrm>
            <a:off x="1910998" y="6290021"/>
            <a:ext cx="8008056" cy="461665"/>
          </a:xfrm>
          <a:prstGeom prst="rect">
            <a:avLst/>
          </a:prstGeom>
          <a:noFill/>
        </p:spPr>
        <p:txBody>
          <a:bodyPr wrap="square">
            <a:spAutoFit/>
          </a:bodyPr>
          <a:lstStyle/>
          <a:p>
            <a:pPr algn="just" eaLnBrk="1" hangingPunct="1">
              <a:defRPr/>
            </a:pPr>
            <a:r>
              <a:rPr lang="en-US" altLang="zh-TW" sz="2400" b="1" dirty="0">
                <a:effectLst>
                  <a:outerShdw blurRad="38100" dist="38100" dir="2700000" algn="tl">
                    <a:srgbClr val="FFFFFF"/>
                  </a:outerShdw>
                </a:effectLst>
                <a:latin typeface="Arial" charset="0"/>
                <a:ea typeface="新細明體" charset="-120"/>
              </a:rPr>
              <a:t>Time series showing CME density and velocity arrival. </a:t>
            </a:r>
          </a:p>
        </p:txBody>
      </p:sp>
      <p:sp>
        <p:nvSpPr>
          <p:cNvPr id="15" name="文字方塊 45"/>
          <p:cNvSpPr txBox="1"/>
          <p:nvPr/>
        </p:nvSpPr>
        <p:spPr>
          <a:xfrm>
            <a:off x="1524000" y="1050363"/>
            <a:ext cx="9144000" cy="276999"/>
          </a:xfrm>
          <a:prstGeom prst="rect">
            <a:avLst/>
          </a:prstGeom>
          <a:solidFill>
            <a:schemeClr val="bg1"/>
          </a:solidFill>
        </p:spPr>
        <p:txBody>
          <a:bodyPr wrap="square">
            <a:spAutoFit/>
          </a:bodyPr>
          <a:lstStyle/>
          <a:p>
            <a:pPr algn="just" eaLnBrk="1" hangingPunct="1">
              <a:defRPr/>
            </a:pPr>
            <a:r>
              <a:rPr lang="en-US" altLang="zh-TW" sz="1200" b="1" dirty="0">
                <a:effectLst>
                  <a:outerShdw blurRad="38100" dist="38100" dir="2700000" algn="tl">
                    <a:srgbClr val="FFFFFF"/>
                  </a:outerShdw>
                </a:effectLst>
                <a:latin typeface="Arial" charset="0"/>
                <a:ea typeface="新細明體" charset="-120"/>
              </a:rPr>
              <a:t>CME LASCO C3 Coronagraph           IPS g-level fisheye	</a:t>
            </a:r>
          </a:p>
        </p:txBody>
      </p:sp>
      <p:sp>
        <p:nvSpPr>
          <p:cNvPr id="9" name="文字方塊 45"/>
          <p:cNvSpPr txBox="1"/>
          <p:nvPr/>
        </p:nvSpPr>
        <p:spPr>
          <a:xfrm>
            <a:off x="1524000" y="1045712"/>
            <a:ext cx="9144000" cy="276999"/>
          </a:xfrm>
          <a:prstGeom prst="rect">
            <a:avLst/>
          </a:prstGeom>
          <a:noFill/>
        </p:spPr>
        <p:txBody>
          <a:bodyPr wrap="square">
            <a:spAutoFit/>
          </a:bodyPr>
          <a:lstStyle/>
          <a:p>
            <a:pPr algn="just" eaLnBrk="1" hangingPunct="1">
              <a:defRPr/>
            </a:pPr>
            <a:r>
              <a:rPr lang="en-US" altLang="zh-TW" sz="1200" b="1" dirty="0">
                <a:effectLst>
                  <a:outerShdw blurRad="38100" dist="38100" dir="2700000" algn="tl">
                    <a:srgbClr val="FFFFFF"/>
                  </a:outerShdw>
                </a:effectLst>
                <a:latin typeface="Arial" charset="0"/>
                <a:ea typeface="新細明體" charset="-120"/>
              </a:rPr>
              <a:t>CME LASCO C3 Coronagraph           IPS g-level fisheye	      Density Ecliptic Cut</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9148" y="1657459"/>
            <a:ext cx="4049305" cy="398954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9404" y="1619374"/>
            <a:ext cx="4105867" cy="4095627"/>
          </a:xfrm>
          <a:prstGeom prst="rect">
            <a:avLst/>
          </a:prstGeom>
        </p:spPr>
      </p:pic>
      <p:sp>
        <p:nvSpPr>
          <p:cNvPr id="18" name="文字方塊 45"/>
          <p:cNvSpPr txBox="1"/>
          <p:nvPr/>
        </p:nvSpPr>
        <p:spPr>
          <a:xfrm>
            <a:off x="1693548" y="980341"/>
            <a:ext cx="8074453" cy="338554"/>
          </a:xfrm>
          <a:prstGeom prst="rect">
            <a:avLst/>
          </a:prstGeom>
          <a:noFill/>
        </p:spPr>
        <p:txBody>
          <a:bodyPr wrap="square">
            <a:spAutoFit/>
          </a:bodyPr>
          <a:lstStyle/>
          <a:p>
            <a:pPr algn="just" eaLnBrk="1" hangingPunct="1">
              <a:defRPr/>
            </a:pPr>
            <a:r>
              <a:rPr lang="en-US" altLang="zh-TW" sz="1600" b="1" dirty="0">
                <a:effectLst>
                  <a:outerShdw blurRad="38100" dist="38100" dir="2700000" algn="tl">
                    <a:srgbClr val="FFFFFF"/>
                  </a:outerShdw>
                </a:effectLst>
                <a:latin typeface="Arial" charset="0"/>
                <a:ea typeface="新細明體" charset="-120"/>
              </a:rPr>
              <a:t>CME LASCO C3 Coronagraph  Image                 IPS g-level fisheye 2½ days later. </a:t>
            </a:r>
          </a:p>
        </p:txBody>
      </p:sp>
    </p:spTree>
    <p:extLst>
      <p:ext uri="{BB962C8B-B14F-4D97-AF65-F5344CB8AC3E}">
        <p14:creationId xmlns:p14="http://schemas.microsoft.com/office/powerpoint/2010/main" val="15208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9"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676400"/>
            <a:ext cx="7263600" cy="4829724"/>
          </a:xfrm>
          <a:prstGeom prst="rect">
            <a:avLst/>
          </a:prstGeom>
        </p:spPr>
      </p:pic>
      <p:sp>
        <p:nvSpPr>
          <p:cNvPr id="22531" name="Text Box 3"/>
          <p:cNvSpPr txBox="1">
            <a:spLocks noChangeArrowheads="1"/>
          </p:cNvSpPr>
          <p:nvPr/>
        </p:nvSpPr>
        <p:spPr bwMode="auto">
          <a:xfrm>
            <a:off x="27432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22532" name="Rectangle 4"/>
          <p:cNvSpPr>
            <a:spLocks noChangeArrowheads="1"/>
          </p:cNvSpPr>
          <p:nvPr/>
        </p:nvSpPr>
        <p:spPr bwMode="auto">
          <a:xfrm>
            <a:off x="1672590" y="989120"/>
            <a:ext cx="9144000" cy="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None/>
            </a:pPr>
            <a:r>
              <a:rPr lang="en-US" altLang="en-US" sz="2000" b="1" dirty="0">
                <a:solidFill>
                  <a:schemeClr val="tx2"/>
                </a:solidFill>
              </a:rPr>
              <a:t>http://ips.ucsd.edu/    or    http://ips.ucsd.edu/high_resolution_predictions/ </a:t>
            </a:r>
            <a:endParaRPr lang="en-US" altLang="en-US" sz="2000" b="1" dirty="0">
              <a:solidFill>
                <a:srgbClr val="0000FF"/>
              </a:solidFill>
            </a:endParaRPr>
          </a:p>
        </p:txBody>
      </p:sp>
      <p:sp>
        <p:nvSpPr>
          <p:cNvPr id="22533" name="Rectangle 5"/>
          <p:cNvSpPr>
            <a:spLocks noChangeArrowheads="1"/>
          </p:cNvSpPr>
          <p:nvPr/>
        </p:nvSpPr>
        <p:spPr bwMode="auto">
          <a:xfrm>
            <a:off x="177164" y="1832606"/>
            <a:ext cx="3632835" cy="68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tx2"/>
                </a:solidFill>
              </a:rPr>
              <a:t>UCSD and other</a:t>
            </a:r>
          </a:p>
          <a:p>
            <a:pPr algn="ctr" eaLnBrk="1" hangingPunct="1">
              <a:spcBef>
                <a:spcPct val="0"/>
              </a:spcBef>
              <a:buFontTx/>
              <a:buNone/>
            </a:pPr>
            <a:r>
              <a:rPr lang="en-US" altLang="en-US" sz="2400" b="1" dirty="0">
                <a:solidFill>
                  <a:schemeClr val="tx2"/>
                </a:solidFill>
              </a:rPr>
              <a:t>IPS Web pages</a:t>
            </a:r>
            <a:endParaRPr lang="en-US" altLang="en-US" sz="2400" b="1" dirty="0">
              <a:solidFill>
                <a:srgbClr val="0000FF"/>
              </a:solidFill>
            </a:endParaRPr>
          </a:p>
        </p:txBody>
      </p:sp>
      <p:sp>
        <p:nvSpPr>
          <p:cNvPr id="22534" name="Rectangle 2"/>
          <p:cNvSpPr>
            <a:spLocks noChangeArrowheads="1"/>
          </p:cNvSpPr>
          <p:nvPr/>
        </p:nvSpPr>
        <p:spPr bwMode="auto">
          <a:xfrm>
            <a:off x="0" y="129540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UCSD Prediction Analyses</a:t>
            </a:r>
            <a:r>
              <a:rPr lang="en-US" altLang="ja-JP" sz="3600" dirty="0">
                <a:solidFill>
                  <a:schemeClr val="tx2"/>
                </a:solidFill>
                <a:latin typeface="Times New Roman" panose="02020603050405020304" pitchFamily="18" charset="0"/>
                <a:ea typeface="MS PGothic" panose="020B0600070205080204" pitchFamily="34" charset="-128"/>
              </a:rPr>
              <a:t> </a:t>
            </a:r>
          </a:p>
        </p:txBody>
      </p:sp>
      <p:sp>
        <p:nvSpPr>
          <p:cNvPr id="22535" name="Text Box 9"/>
          <p:cNvSpPr txBox="1">
            <a:spLocks noChangeArrowheads="1"/>
          </p:cNvSpPr>
          <p:nvPr/>
        </p:nvSpPr>
        <p:spPr bwMode="auto">
          <a:xfrm>
            <a:off x="0" y="721298"/>
            <a:ext cx="12115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eaLnBrk="1" hangingPunct="1">
              <a:buFontTx/>
              <a:buNone/>
            </a:pPr>
            <a:r>
              <a:rPr lang="en-US" altLang="en-US" sz="1400" b="1" dirty="0"/>
              <a:t>Jackson, B.V., </a:t>
            </a:r>
            <a:r>
              <a:rPr lang="en-US" altLang="en-US" sz="1400" b="1" i="1" dirty="0"/>
              <a:t>et al</a:t>
            </a:r>
            <a:r>
              <a:rPr lang="en-US" altLang="en-US" sz="1400" b="1" dirty="0"/>
              <a:t>., 2011, </a:t>
            </a:r>
            <a:r>
              <a:rPr lang="en-US" altLang="en-US" sz="1400" b="1" i="1" dirty="0"/>
              <a:t>Adv. in Geosciences,</a:t>
            </a:r>
            <a:r>
              <a:rPr lang="en-US" altLang="en-US" sz="1400" b="1" dirty="0"/>
              <a:t> 30, 93-115;              Jackson </a:t>
            </a:r>
            <a:r>
              <a:rPr lang="en-US" altLang="en-US" sz="1400" b="1" i="1" dirty="0"/>
              <a:t>et al</a:t>
            </a:r>
            <a:r>
              <a:rPr lang="en-US" altLang="en-US" sz="1400" b="1" dirty="0"/>
              <a:t>., 2013, </a:t>
            </a:r>
            <a:r>
              <a:rPr lang="en-US" altLang="en-US" sz="1400" b="1" i="1" dirty="0"/>
              <a:t>Solar Phys</a:t>
            </a:r>
            <a:r>
              <a:rPr lang="en-US" altLang="en-US" sz="1400" b="1" dirty="0"/>
              <a:t>., 258, 151-165 </a:t>
            </a:r>
          </a:p>
        </p:txBody>
      </p:sp>
      <p:sp>
        <p:nvSpPr>
          <p:cNvPr id="8" name="Text Box 263">
            <a:extLst>
              <a:ext uri="{FF2B5EF4-FFF2-40B4-BE49-F238E27FC236}">
                <a16:creationId xmlns="" xmlns:a16="http://schemas.microsoft.com/office/drawing/2014/main" id="{396EBE90-10A6-4A72-A8EB-BB3A2F0434B9}"/>
              </a:ext>
            </a:extLst>
          </p:cNvPr>
          <p:cNvSpPr txBox="1">
            <a:spLocks noChangeAspect="1" noChangeArrowheads="1"/>
          </p:cNvSpPr>
          <p:nvPr/>
        </p:nvSpPr>
        <p:spPr bwMode="auto">
          <a:xfrm>
            <a:off x="88689" y="4048067"/>
            <a:ext cx="4170247" cy="337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USCD: </a:t>
            </a:r>
            <a:r>
              <a:rPr lang="en-US" altLang="en-US" sz="1200" b="1" dirty="0">
                <a:solidFill>
                  <a:srgbClr val="0000FF"/>
                </a:solidFill>
                <a:latin typeface="Arial" panose="020B0604020202020204" pitchFamily="34" charset="0"/>
              </a:rPr>
              <a:t>https://ips.ucsd.edu/high_resolution_predictions</a:t>
            </a:r>
          </a:p>
        </p:txBody>
      </p:sp>
      <p:sp>
        <p:nvSpPr>
          <p:cNvPr id="9" name="Text Box 330">
            <a:extLst>
              <a:ext uri="{FF2B5EF4-FFF2-40B4-BE49-F238E27FC236}">
                <a16:creationId xmlns="" xmlns:a16="http://schemas.microsoft.com/office/drawing/2014/main" id="{92D1B430-357B-47A7-B39E-78CE218EDEC2}"/>
              </a:ext>
            </a:extLst>
          </p:cNvPr>
          <p:cNvSpPr txBox="1">
            <a:spLocks noChangeAspect="1" noChangeArrowheads="1"/>
          </p:cNvSpPr>
          <p:nvPr/>
        </p:nvSpPr>
        <p:spPr bwMode="auto">
          <a:xfrm>
            <a:off x="88690" y="4430623"/>
            <a:ext cx="4559510" cy="31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CCMC:</a:t>
            </a:r>
            <a:r>
              <a:rPr lang="en-US" altLang="en-US" sz="1200" b="1" dirty="0">
                <a:solidFill>
                  <a:srgbClr val="0000FF"/>
                </a:solidFill>
                <a:latin typeface="Arial" panose="020B0604020202020204" pitchFamily="34" charset="0"/>
              </a:rPr>
              <a:t> https://iswa.ccmc.gsfc.nasa.gov/IswaSystemWebApp/</a:t>
            </a:r>
          </a:p>
        </p:txBody>
      </p:sp>
      <p:sp>
        <p:nvSpPr>
          <p:cNvPr id="10" name="Text Box 331">
            <a:extLst>
              <a:ext uri="{FF2B5EF4-FFF2-40B4-BE49-F238E27FC236}">
                <a16:creationId xmlns="" xmlns:a16="http://schemas.microsoft.com/office/drawing/2014/main" id="{F01324C2-8E6A-40C0-8B7B-B0B2EF27E07C}"/>
              </a:ext>
            </a:extLst>
          </p:cNvPr>
          <p:cNvSpPr txBox="1">
            <a:spLocks noChangeAspect="1" noChangeArrowheads="1"/>
          </p:cNvSpPr>
          <p:nvPr/>
        </p:nvSpPr>
        <p:spPr bwMode="auto">
          <a:xfrm>
            <a:off x="88689" y="4832481"/>
            <a:ext cx="3857066" cy="397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KSWC:</a:t>
            </a:r>
            <a:r>
              <a:rPr lang="en-US" altLang="en-US" sz="1200" b="1" dirty="0">
                <a:solidFill>
                  <a:srgbClr val="0066FF"/>
                </a:solidFill>
                <a:latin typeface="Arial" panose="020B0604020202020204" pitchFamily="34" charset="0"/>
              </a:rPr>
              <a:t> </a:t>
            </a:r>
            <a:r>
              <a:rPr lang="en-US" altLang="en-US" sz="1200" b="1" dirty="0">
                <a:solidFill>
                  <a:srgbClr val="0000FF"/>
                </a:solidFill>
                <a:latin typeface="Arial" panose="020B0604020202020204" pitchFamily="34" charset="0"/>
              </a:rPr>
              <a:t>http://www.spaceweather.go.kr/models/ips</a:t>
            </a:r>
          </a:p>
        </p:txBody>
      </p:sp>
      <p:sp>
        <p:nvSpPr>
          <p:cNvPr id="11" name="Text Box 332">
            <a:extLst>
              <a:ext uri="{FF2B5EF4-FFF2-40B4-BE49-F238E27FC236}">
                <a16:creationId xmlns="" xmlns:a16="http://schemas.microsoft.com/office/drawing/2014/main" id="{EEFD86B2-406E-404E-885F-6218BCBCB7E1}"/>
              </a:ext>
            </a:extLst>
          </p:cNvPr>
          <p:cNvSpPr txBox="1">
            <a:spLocks noChangeAspect="1" noChangeArrowheads="1"/>
          </p:cNvSpPr>
          <p:nvPr/>
        </p:nvSpPr>
        <p:spPr bwMode="auto">
          <a:xfrm>
            <a:off x="88689" y="5230474"/>
            <a:ext cx="4078440" cy="40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GMU:  </a:t>
            </a:r>
            <a:r>
              <a:rPr lang="en-US" altLang="en-US" sz="1200" b="1" dirty="0">
                <a:solidFill>
                  <a:srgbClr val="0000FF"/>
                </a:solidFill>
                <a:latin typeface="Arial" panose="020B0604020202020204" pitchFamily="34" charset="0"/>
              </a:rPr>
              <a:t> </a:t>
            </a:r>
            <a:r>
              <a:rPr lang="en-US" altLang="en-US" sz="1200" b="1" dirty="0" smtClean="0">
                <a:solidFill>
                  <a:srgbClr val="0000FF"/>
                </a:solidFill>
                <a:latin typeface="Arial" panose="020B0604020202020204" pitchFamily="34" charset="0"/>
              </a:rPr>
              <a:t> http</a:t>
            </a:r>
            <a:r>
              <a:rPr lang="en-US" altLang="en-US" sz="1200" b="1" dirty="0">
                <a:solidFill>
                  <a:srgbClr val="0000FF"/>
                </a:solidFill>
                <a:latin typeface="Arial" panose="020B0604020202020204" pitchFamily="34" charset="0"/>
              </a:rPr>
              <a:t>://spaceweather.gmu.edu/projects/enlil/</a:t>
            </a:r>
          </a:p>
        </p:txBody>
      </p:sp>
      <p:sp>
        <p:nvSpPr>
          <p:cNvPr id="12" name="Text Box 333">
            <a:extLst>
              <a:ext uri="{FF2B5EF4-FFF2-40B4-BE49-F238E27FC236}">
                <a16:creationId xmlns="" xmlns:a16="http://schemas.microsoft.com/office/drawing/2014/main" id="{42D4E953-4F83-4068-ACEA-B7C2172D506B}"/>
              </a:ext>
            </a:extLst>
          </p:cNvPr>
          <p:cNvSpPr txBox="1">
            <a:spLocks noChangeAspect="1" noChangeArrowheads="1"/>
          </p:cNvSpPr>
          <p:nvPr/>
        </p:nvSpPr>
        <p:spPr bwMode="auto">
          <a:xfrm>
            <a:off x="990600" y="2951570"/>
            <a:ext cx="1799753" cy="42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3000" b="1" dirty="0">
                <a:solidFill>
                  <a:srgbClr val="660033"/>
                </a:solidFill>
                <a:latin typeface="Arial" panose="020B0604020202020204" pitchFamily="34" charset="0"/>
              </a:rPr>
              <a:t>Websites:</a:t>
            </a:r>
          </a:p>
        </p:txBody>
      </p:sp>
      <p:sp>
        <p:nvSpPr>
          <p:cNvPr id="13" name="Text Box 263">
            <a:extLst>
              <a:ext uri="{FF2B5EF4-FFF2-40B4-BE49-F238E27FC236}">
                <a16:creationId xmlns="" xmlns:a16="http://schemas.microsoft.com/office/drawing/2014/main" id="{0DE5EB25-6CBE-4193-BF0E-AE086960A679}"/>
              </a:ext>
            </a:extLst>
          </p:cNvPr>
          <p:cNvSpPr txBox="1">
            <a:spLocks noChangeAspect="1" noChangeArrowheads="1"/>
          </p:cNvSpPr>
          <p:nvPr/>
        </p:nvSpPr>
        <p:spPr bwMode="auto">
          <a:xfrm>
            <a:off x="98941" y="3622842"/>
            <a:ext cx="4116015" cy="36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a:solidFill>
                  <a:srgbClr val="660033"/>
                </a:solidFill>
                <a:latin typeface="Arial" panose="020B0604020202020204" pitchFamily="34" charset="0"/>
              </a:rPr>
              <a:t>ISEE:   </a:t>
            </a:r>
            <a:r>
              <a:rPr lang="en-US" altLang="en-US" sz="1200" b="1" dirty="0">
                <a:solidFill>
                  <a:srgbClr val="0000FF"/>
                </a:solidFill>
                <a:latin typeface="Arial" panose="020B0604020202020204" pitchFamily="34" charset="0"/>
              </a:rPr>
              <a:t>http://stsw1.stelab.nagoya-u.ac.jp/index-e.html</a:t>
            </a:r>
          </a:p>
        </p:txBody>
      </p:sp>
      <p:sp>
        <p:nvSpPr>
          <p:cNvPr id="17" name="Text Box 332">
            <a:extLst>
              <a:ext uri="{FF2B5EF4-FFF2-40B4-BE49-F238E27FC236}">
                <a16:creationId xmlns="" xmlns:a16="http://schemas.microsoft.com/office/drawing/2014/main" id="{EEFD86B2-406E-404E-885F-6218BCBCB7E1}"/>
              </a:ext>
            </a:extLst>
          </p:cNvPr>
          <p:cNvSpPr txBox="1">
            <a:spLocks noChangeAspect="1" noChangeArrowheads="1"/>
          </p:cNvSpPr>
          <p:nvPr/>
        </p:nvSpPr>
        <p:spPr bwMode="auto">
          <a:xfrm>
            <a:off x="76200" y="5611474"/>
            <a:ext cx="4078440" cy="40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200" b="1" dirty="0" smtClean="0">
                <a:solidFill>
                  <a:srgbClr val="660033"/>
                </a:solidFill>
                <a:latin typeface="Arial" panose="020B0604020202020204" pitchFamily="34" charset="0"/>
              </a:rPr>
              <a:t>UK Met: </a:t>
            </a:r>
            <a:r>
              <a:rPr lang="en-US" altLang="en-US" sz="1200" b="1" dirty="0" smtClean="0">
                <a:solidFill>
                  <a:srgbClr val="0000FF"/>
                </a:solidFill>
                <a:latin typeface="Arial" panose="020B0604020202020204" pitchFamily="34" charset="0"/>
              </a:rPr>
              <a:t>soon to happen</a:t>
            </a:r>
            <a:endParaRPr lang="en-US" altLang="en-US" sz="12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1356992180"/>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248" y="4953000"/>
            <a:ext cx="3203228" cy="1600200"/>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3245669"/>
            <a:ext cx="3203228" cy="160020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352800"/>
            <a:ext cx="2743200" cy="137160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065776"/>
            <a:ext cx="2743200" cy="13716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4528" y="4876800"/>
            <a:ext cx="1645920" cy="164592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0" y="4876800"/>
            <a:ext cx="1645920" cy="1645920"/>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1480" y="3200400"/>
            <a:ext cx="1645920" cy="164592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6000" y="3200400"/>
            <a:ext cx="1645920" cy="164592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00" y="4953000"/>
            <a:ext cx="1490133" cy="167640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200" y="3248025"/>
            <a:ext cx="1447800" cy="162877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6800" y="838200"/>
            <a:ext cx="2133600" cy="2133600"/>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3000" y="762000"/>
            <a:ext cx="2062480" cy="2209800"/>
          </a:xfrm>
          <a:prstGeom prst="rect">
            <a:avLst/>
          </a:prstGeom>
        </p:spPr>
      </p:pic>
      <p:sp>
        <p:nvSpPr>
          <p:cNvPr id="4099" name="Text Box 4"/>
          <p:cNvSpPr txBox="1">
            <a:spLocks noChangeArrowheads="1"/>
          </p:cNvSpPr>
          <p:nvPr/>
        </p:nvSpPr>
        <p:spPr bwMode="auto">
          <a:xfrm>
            <a:off x="2117725" y="803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2400" dirty="0">
              <a:latin typeface="Times New Roman" panose="02020603050405020304" pitchFamily="18" charset="0"/>
            </a:endParaRPr>
          </a:p>
        </p:txBody>
      </p:sp>
      <p:sp>
        <p:nvSpPr>
          <p:cNvPr id="4101" name="Rectangle 6"/>
          <p:cNvSpPr>
            <a:spLocks noChangeArrowheads="1"/>
          </p:cNvSpPr>
          <p:nvPr/>
        </p:nvSpPr>
        <p:spPr bwMode="auto">
          <a:xfrm>
            <a:off x="4114800" y="6477000"/>
            <a:ext cx="1295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buFontTx/>
              <a:buNone/>
            </a:pPr>
            <a:r>
              <a:rPr lang="en-US" altLang="en-US" sz="1800" b="1">
                <a:solidFill>
                  <a:schemeClr val="bg1"/>
                </a:solidFill>
                <a:latin typeface="Times New Roman" panose="02020603050405020304" pitchFamily="18" charset="0"/>
              </a:rPr>
              <a:t>Masayoshi</a:t>
            </a:r>
            <a:endParaRPr lang="en-US" altLang="en-US" sz="3600">
              <a:solidFill>
                <a:schemeClr val="bg1"/>
              </a:solidFill>
              <a:latin typeface="Times New Roman" panose="02020603050405020304" pitchFamily="18" charset="0"/>
            </a:endParaRPr>
          </a:p>
        </p:txBody>
      </p:sp>
      <p:sp>
        <p:nvSpPr>
          <p:cNvPr id="4102" name="Text Box 7"/>
          <p:cNvSpPr txBox="1">
            <a:spLocks noChangeArrowheads="1"/>
          </p:cNvSpPr>
          <p:nvPr/>
        </p:nvSpPr>
        <p:spPr bwMode="auto">
          <a:xfrm>
            <a:off x="6477000" y="3048000"/>
            <a:ext cx="1905000"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Density (n/cm</a:t>
            </a:r>
            <a:r>
              <a:rPr kumimoji="1" lang="en-US" altLang="en-US" sz="1600" b="1" baseline="30000" dirty="0"/>
              <a:t>3</a:t>
            </a:r>
            <a:r>
              <a:rPr kumimoji="1" lang="en-US" altLang="en-US" sz="1600" b="1" dirty="0"/>
              <a:t>)</a:t>
            </a:r>
          </a:p>
        </p:txBody>
      </p:sp>
      <p:sp>
        <p:nvSpPr>
          <p:cNvPr id="21" name="Text Box 7"/>
          <p:cNvSpPr txBox="1">
            <a:spLocks noChangeArrowheads="1"/>
          </p:cNvSpPr>
          <p:nvPr/>
        </p:nvSpPr>
        <p:spPr bwMode="auto">
          <a:xfrm>
            <a:off x="380646" y="1271446"/>
            <a:ext cx="1152498" cy="58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Remote Density</a:t>
            </a:r>
          </a:p>
        </p:txBody>
      </p:sp>
      <p:sp>
        <p:nvSpPr>
          <p:cNvPr id="24" name="Rectangle 2"/>
          <p:cNvSpPr>
            <a:spLocks noChangeArrowheads="1"/>
          </p:cNvSpPr>
          <p:nvPr/>
        </p:nvSpPr>
        <p:spPr bwMode="auto">
          <a:xfrm>
            <a:off x="3048000" y="762000"/>
            <a:ext cx="5791200" cy="212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endParaRPr lang="en-US" altLang="ja-JP" sz="3200" b="1" dirty="0">
              <a:solidFill>
                <a:schemeClr val="tx2"/>
              </a:solidFill>
              <a:ea typeface="MS PGothic" panose="020B0600070205080204" pitchFamily="34" charset="-128"/>
            </a:endParaRPr>
          </a:p>
          <a:p>
            <a:pPr algn="ctr" eaLnBrk="1" hangingPunct="1">
              <a:lnSpc>
                <a:spcPct val="75000"/>
              </a:lnSpc>
              <a:spcBef>
                <a:spcPct val="0"/>
              </a:spcBef>
              <a:buFontTx/>
              <a:buNone/>
            </a:pPr>
            <a:r>
              <a:rPr lang="en-US" altLang="ja-JP" b="1" dirty="0">
                <a:solidFill>
                  <a:schemeClr val="tx2"/>
                </a:solidFill>
                <a:ea typeface="MS PGothic" panose="020B0600070205080204" pitchFamily="34" charset="-128"/>
              </a:rPr>
              <a:t>UCSD </a:t>
            </a:r>
            <a:r>
              <a:rPr lang="en-US" altLang="ja-JP" b="1" dirty="0" smtClean="0">
                <a:solidFill>
                  <a:schemeClr val="tx2"/>
                </a:solidFill>
                <a:ea typeface="MS PGothic" panose="020B0600070205080204" pitchFamily="34" charset="-128"/>
              </a:rPr>
              <a:t>IPS &amp; IPS-Driven </a:t>
            </a:r>
            <a:r>
              <a:rPr lang="en-US" altLang="ja-JP" b="1" dirty="0">
                <a:solidFill>
                  <a:schemeClr val="tx2"/>
                </a:solidFill>
                <a:ea typeface="MS PGothic" panose="020B0600070205080204" pitchFamily="34" charset="-128"/>
              </a:rPr>
              <a:t>ENLIL Prediction</a:t>
            </a:r>
          </a:p>
          <a:p>
            <a:pPr algn="ctr" eaLnBrk="1" hangingPunct="1">
              <a:lnSpc>
                <a:spcPct val="75000"/>
              </a:lnSpc>
              <a:spcBef>
                <a:spcPct val="0"/>
              </a:spcBef>
              <a:buFontTx/>
              <a:buNone/>
            </a:pPr>
            <a:endParaRPr lang="en-US" altLang="ja-JP" b="1" dirty="0">
              <a:solidFill>
                <a:schemeClr val="tx2"/>
              </a:solidFill>
              <a:ea typeface="MS PGothic" panose="020B0600070205080204" pitchFamily="34" charset="-128"/>
              <a:cs typeface="Arial" panose="020B0604020202020204" pitchFamily="34" charset="0"/>
            </a:endParaRPr>
          </a:p>
          <a:p>
            <a:pPr algn="ctr" eaLnBrk="1" hangingPunct="1">
              <a:lnSpc>
                <a:spcPct val="75000"/>
              </a:lnSpc>
              <a:spcBef>
                <a:spcPct val="0"/>
              </a:spcBef>
              <a:buFontTx/>
              <a:buNone/>
            </a:pPr>
            <a:r>
              <a:rPr lang="en-US" altLang="ja-JP" b="1" dirty="0" smtClean="0">
                <a:solidFill>
                  <a:schemeClr val="tx2"/>
                </a:solidFill>
                <a:ea typeface="MS PGothic" panose="020B0600070205080204" pitchFamily="34" charset="-128"/>
                <a:cs typeface="Arial" panose="020B0604020202020204" pitchFamily="34" charset="0"/>
              </a:rPr>
              <a:t>Yesterday’s</a:t>
            </a:r>
            <a:r>
              <a:rPr lang="en-US" altLang="ja-JP" b="1" dirty="0" smtClean="0">
                <a:solidFill>
                  <a:schemeClr val="tx2"/>
                </a:solidFill>
                <a:ea typeface="MS PGothic" panose="020B0600070205080204" pitchFamily="34" charset="-128"/>
                <a:cs typeface="Arial" panose="020B0604020202020204" pitchFamily="34" charset="0"/>
              </a:rPr>
              <a:t> </a:t>
            </a:r>
            <a:r>
              <a:rPr lang="en-US" altLang="ja-JP" b="1" dirty="0" smtClean="0">
                <a:solidFill>
                  <a:schemeClr val="tx2"/>
                </a:solidFill>
                <a:ea typeface="MS PGothic" panose="020B0600070205080204" pitchFamily="34" charset="-128"/>
                <a:cs typeface="Arial" panose="020B0604020202020204" pitchFamily="34" charset="0"/>
              </a:rPr>
              <a:t>2021/02/14 21 </a:t>
            </a:r>
            <a:r>
              <a:rPr lang="en-US" altLang="ja-JP" b="1" dirty="0">
                <a:solidFill>
                  <a:schemeClr val="tx2"/>
                </a:solidFill>
                <a:ea typeface="MS PGothic" panose="020B0600070205080204" pitchFamily="34" charset="-128"/>
                <a:cs typeface="Arial" panose="020B0604020202020204" pitchFamily="34" charset="0"/>
              </a:rPr>
              <a:t>UT Analysis from ISEE</a:t>
            </a:r>
            <a:r>
              <a:rPr lang="en-US" altLang="ja-JP" dirty="0">
                <a:solidFill>
                  <a:schemeClr val="tx2"/>
                </a:solidFill>
                <a:ea typeface="MS PGothic" panose="020B0600070205080204" pitchFamily="34" charset="-128"/>
                <a:cs typeface="Arial" panose="020B0604020202020204" pitchFamily="34" charset="0"/>
              </a:rPr>
              <a:t> </a:t>
            </a:r>
          </a:p>
        </p:txBody>
      </p:sp>
      <p:sp>
        <p:nvSpPr>
          <p:cNvPr id="25" name="Text Box 5"/>
          <p:cNvSpPr txBox="1">
            <a:spLocks noChangeArrowheads="1"/>
          </p:cNvSpPr>
          <p:nvPr/>
        </p:nvSpPr>
        <p:spPr bwMode="auto">
          <a:xfrm>
            <a:off x="1613365" y="6412346"/>
            <a:ext cx="759367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13" name="Rectangle 6"/>
          <p:cNvSpPr>
            <a:spLocks noChangeArrowheads="1"/>
          </p:cNvSpPr>
          <p:nvPr/>
        </p:nvSpPr>
        <p:spPr bwMode="auto">
          <a:xfrm>
            <a:off x="3169144" y="502767"/>
            <a:ext cx="61985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tx2"/>
                </a:solidFill>
              </a:rPr>
              <a:t>(http://ips.ucsd.edu/IPS-ENLIL_predictions)</a:t>
            </a:r>
            <a:endParaRPr lang="en-US" altLang="en-US" sz="2000" b="1" dirty="0">
              <a:solidFill>
                <a:srgbClr val="0000FF"/>
              </a:solidFill>
            </a:endParaRPr>
          </a:p>
        </p:txBody>
      </p:sp>
      <p:sp>
        <p:nvSpPr>
          <p:cNvPr id="28" name="Text Box 7"/>
          <p:cNvSpPr txBox="1">
            <a:spLocks noChangeArrowheads="1"/>
          </p:cNvSpPr>
          <p:nvPr/>
        </p:nvSpPr>
        <p:spPr bwMode="auto">
          <a:xfrm>
            <a:off x="6019800" y="4766866"/>
            <a:ext cx="3200400"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smtClean="0"/>
              <a:t>GSM </a:t>
            </a:r>
            <a:r>
              <a:rPr kumimoji="1" lang="en-US" altLang="en-US" sz="1600" b="1" dirty="0" err="1" smtClean="0"/>
              <a:t>Bz</a:t>
            </a:r>
            <a:r>
              <a:rPr kumimoji="1" lang="en-US" altLang="en-US" sz="1600" b="1" dirty="0" smtClean="0"/>
              <a:t> </a:t>
            </a:r>
            <a:r>
              <a:rPr kumimoji="1" lang="en-US" altLang="en-US" sz="1600" b="1" dirty="0"/>
              <a:t>Magnetic Field (</a:t>
            </a:r>
            <a:r>
              <a:rPr kumimoji="1" lang="en-US" altLang="en-US" sz="1600" b="1" dirty="0" err="1"/>
              <a:t>nT</a:t>
            </a:r>
            <a:r>
              <a:rPr kumimoji="1" lang="en-US" altLang="en-US" sz="1600" b="1" dirty="0"/>
              <a:t>)</a:t>
            </a:r>
          </a:p>
        </p:txBody>
      </p:sp>
      <p:sp>
        <p:nvSpPr>
          <p:cNvPr id="22" name="Text Box 7"/>
          <p:cNvSpPr txBox="1">
            <a:spLocks noChangeArrowheads="1"/>
          </p:cNvSpPr>
          <p:nvPr/>
        </p:nvSpPr>
        <p:spPr bwMode="auto">
          <a:xfrm>
            <a:off x="10754019" y="1276202"/>
            <a:ext cx="1059289" cy="58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Density </a:t>
            </a:r>
            <a:r>
              <a:rPr kumimoji="1" lang="en-US" altLang="en-US" sz="1600" b="1" dirty="0" err="1"/>
              <a:t>Skymap</a:t>
            </a:r>
            <a:endParaRPr kumimoji="1" lang="en-US" altLang="en-US" sz="1600" b="1" dirty="0"/>
          </a:p>
        </p:txBody>
      </p:sp>
      <p:sp>
        <p:nvSpPr>
          <p:cNvPr id="30" name="Text Box 7">
            <a:extLst>
              <a:ext uri="{FF2B5EF4-FFF2-40B4-BE49-F238E27FC236}">
                <a16:creationId xmlns="" xmlns:a16="http://schemas.microsoft.com/office/drawing/2014/main" id="{08E62D7B-51D1-42E8-B167-4B02CEFE1D03}"/>
              </a:ext>
            </a:extLst>
          </p:cNvPr>
          <p:cNvSpPr txBox="1">
            <a:spLocks noChangeArrowheads="1"/>
          </p:cNvSpPr>
          <p:nvPr/>
        </p:nvSpPr>
        <p:spPr bwMode="auto">
          <a:xfrm rot="16200000">
            <a:off x="-701886" y="3597486"/>
            <a:ext cx="1894706"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ENLIL Density</a:t>
            </a:r>
          </a:p>
        </p:txBody>
      </p:sp>
      <p:sp>
        <p:nvSpPr>
          <p:cNvPr id="40" name="Text Box 7">
            <a:extLst>
              <a:ext uri="{FF2B5EF4-FFF2-40B4-BE49-F238E27FC236}">
                <a16:creationId xmlns="" xmlns:a16="http://schemas.microsoft.com/office/drawing/2014/main" id="{356F4293-12F6-4EC1-A16B-D8FB0CB8DFEF}"/>
              </a:ext>
            </a:extLst>
          </p:cNvPr>
          <p:cNvSpPr txBox="1">
            <a:spLocks noChangeArrowheads="1"/>
          </p:cNvSpPr>
          <p:nvPr/>
        </p:nvSpPr>
        <p:spPr bwMode="auto">
          <a:xfrm rot="16200000">
            <a:off x="-701886" y="5350086"/>
            <a:ext cx="1894706"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ENLIL Velocity</a:t>
            </a:r>
          </a:p>
        </p:txBody>
      </p:sp>
    </p:spTree>
    <p:extLst>
      <p:ext uri="{BB962C8B-B14F-4D97-AF65-F5344CB8AC3E}">
        <p14:creationId xmlns:p14="http://schemas.microsoft.com/office/powerpoint/2010/main" val="29568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6" name="Rectangle 2"/>
          <p:cNvSpPr>
            <a:spLocks noChangeArrowheads="1"/>
          </p:cNvSpPr>
          <p:nvPr/>
        </p:nvSpPr>
        <p:spPr bwMode="auto">
          <a:xfrm>
            <a:off x="2971800" y="580894"/>
            <a:ext cx="8610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3200" b="1" dirty="0">
                <a:latin typeface="Arial" panose="020B0604020202020204" pitchFamily="34" charset="0"/>
              </a:rPr>
              <a:t>UCSD IPS Data-Driven ENLIL Model (2014)</a:t>
            </a:r>
          </a:p>
        </p:txBody>
      </p:sp>
      <p:sp>
        <p:nvSpPr>
          <p:cNvPr id="1864708" name="Rectangle 4"/>
          <p:cNvSpPr>
            <a:spLocks noChangeArrowheads="1"/>
          </p:cNvSpPr>
          <p:nvPr/>
        </p:nvSpPr>
        <p:spPr bwMode="auto">
          <a:xfrm>
            <a:off x="469392" y="519660"/>
            <a:ext cx="25908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1800" b="1" dirty="0">
                <a:solidFill>
                  <a:srgbClr val="FF0000"/>
                </a:solidFill>
                <a:latin typeface="Arial" panose="020B0604020202020204" pitchFamily="34" charset="0"/>
              </a:rPr>
              <a:t>Kinematic Model Iterative Data Fit</a:t>
            </a:r>
          </a:p>
        </p:txBody>
      </p:sp>
      <p:sp>
        <p:nvSpPr>
          <p:cNvPr id="1864710" name="Rectangle 6"/>
          <p:cNvSpPr>
            <a:spLocks noChangeArrowheads="1"/>
          </p:cNvSpPr>
          <p:nvPr/>
        </p:nvSpPr>
        <p:spPr bwMode="auto">
          <a:xfrm>
            <a:off x="152400" y="1251728"/>
            <a:ext cx="121920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zh-TW" sz="2400" b="1" dirty="0">
                <a:solidFill>
                  <a:schemeClr val="tx1"/>
                </a:solidFill>
                <a:latin typeface="Arial" panose="020B0604020202020204" pitchFamily="34" charset="0"/>
                <a:ea typeface="PMingLiU" pitchFamily="18" charset="-120"/>
              </a:rPr>
              <a:t>     ENLIL 3D-MHD forward modeling from a 21.0 </a:t>
            </a:r>
            <a:r>
              <a:rPr lang="en-US" altLang="zh-TW" sz="2400" b="1" dirty="0" err="1">
                <a:solidFill>
                  <a:schemeClr val="tx1"/>
                </a:solidFill>
                <a:latin typeface="Arial" panose="020B0604020202020204" pitchFamily="34" charset="0"/>
                <a:ea typeface="PMingLiU" pitchFamily="18" charset="-120"/>
              </a:rPr>
              <a:t>Rs</a:t>
            </a:r>
            <a:r>
              <a:rPr lang="en-US" altLang="zh-TW" sz="2400" b="1" dirty="0">
                <a:solidFill>
                  <a:schemeClr val="tx1"/>
                </a:solidFill>
                <a:latin typeface="Arial" panose="020B0604020202020204" pitchFamily="34" charset="0"/>
                <a:ea typeface="PMingLiU" pitchFamily="18" charset="-120"/>
              </a:rPr>
              <a:t> 3-D time-dependent IPS</a:t>
            </a:r>
          </a:p>
          <a:p>
            <a:pPr algn="l">
              <a:buFontTx/>
              <a:buNone/>
            </a:pPr>
            <a:r>
              <a:rPr lang="en-US" altLang="zh-TW" sz="2400" b="1" dirty="0">
                <a:solidFill>
                  <a:schemeClr val="tx1"/>
                </a:solidFill>
                <a:latin typeface="Arial" panose="020B0604020202020204" pitchFamily="34" charset="0"/>
                <a:ea typeface="PMingLiU" pitchFamily="18" charset="-120"/>
              </a:rPr>
              <a:t>     tomography boundary</a:t>
            </a:r>
            <a:endParaRPr lang="en-US" altLang="en-US" sz="1600" b="1" dirty="0">
              <a:solidFill>
                <a:schemeClr val="tx1"/>
              </a:solidFill>
              <a:latin typeface="Arial" panose="020B0604020202020204" pitchFamily="34" charset="0"/>
              <a:ea typeface="PMingLiU" pitchFamily="18" charset="-120"/>
            </a:endParaRPr>
          </a:p>
        </p:txBody>
      </p:sp>
      <p:sp>
        <p:nvSpPr>
          <p:cNvPr id="1864709" name="Rectangle 5"/>
          <p:cNvSpPr>
            <a:spLocks noChangeArrowheads="1"/>
          </p:cNvSpPr>
          <p:nvPr/>
        </p:nvSpPr>
        <p:spPr bwMode="auto">
          <a:xfrm>
            <a:off x="838200" y="2814900"/>
            <a:ext cx="3118103" cy="1985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4000" b="1" dirty="0">
                <a:solidFill>
                  <a:schemeClr val="tx1"/>
                </a:solidFill>
                <a:latin typeface="Arial" panose="020B0604020202020204" pitchFamily="34" charset="0"/>
                <a:ea typeface="PMingLiU" pitchFamily="18" charset="-120"/>
              </a:rPr>
              <a:t>Density ecliptic cut</a:t>
            </a:r>
          </a:p>
        </p:txBody>
      </p:sp>
      <p:sp>
        <p:nvSpPr>
          <p:cNvPr id="1864713" name="Text Box 9"/>
          <p:cNvSpPr txBox="1">
            <a:spLocks noChangeArrowheads="1"/>
          </p:cNvSpPr>
          <p:nvPr/>
        </p:nvSpPr>
        <p:spPr bwMode="auto">
          <a:xfrm>
            <a:off x="3956303" y="6529002"/>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0" rIns="91420" bIns="45710">
            <a:spAutoFit/>
          </a:bodyPr>
          <a:lstStyle/>
          <a:p>
            <a:pPr eaLnBrk="0" hangingPunct="0">
              <a:spcBef>
                <a:spcPct val="0"/>
              </a:spcBef>
              <a:buFontTx/>
              <a:buNone/>
            </a:pPr>
            <a:r>
              <a:rPr kumimoji="1" lang="en-US" altLang="en-US" b="1" dirty="0">
                <a:solidFill>
                  <a:srgbClr val="3333CC"/>
                </a:solidFill>
              </a:rPr>
              <a:t>http://spaceweather.gmu.edu/projects/enlil/latest/density.html</a:t>
            </a:r>
          </a:p>
        </p:txBody>
      </p:sp>
      <p:pic>
        <p:nvPicPr>
          <p:cNvPr id="1864714" name="Picture 10" descr="ENLIL_c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735" y="1682635"/>
            <a:ext cx="8213907" cy="486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935441"/>
      </p:ext>
    </p:extLst>
  </p:cSld>
  <p:clrMapOvr>
    <a:masterClrMapping/>
  </p:clrMapOvr>
  <p:transition advTm="60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Rectangle 27"/>
          <p:cNvSpPr>
            <a:spLocks noGrp="1" noChangeArrowheads="1"/>
          </p:cNvSpPr>
          <p:nvPr>
            <p:ph type="title" idx="4294967295"/>
          </p:nvPr>
        </p:nvSpPr>
        <p:spPr bwMode="auto">
          <a:xfrm>
            <a:off x="1524000" y="533400"/>
            <a:ext cx="9144000" cy="6096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ja-JP" sz="3600" b="1" dirty="0">
                <a:latin typeface="Arial" panose="020B0604020202020204" pitchFamily="34" charset="0"/>
                <a:ea typeface="MS PGothic" panose="020B0600070205080204" pitchFamily="34" charset="-128"/>
              </a:rPr>
              <a:t>Worldwide IPS Stations (WIPSS) network</a:t>
            </a:r>
          </a:p>
        </p:txBody>
      </p:sp>
      <p:pic>
        <p:nvPicPr>
          <p:cNvPr id="1520643" name="Picture 9" descr="world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84588"/>
            <a:ext cx="72009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0644" name="Text Box 10"/>
          <p:cNvSpPr txBox="1">
            <a:spLocks noChangeArrowheads="1"/>
          </p:cNvSpPr>
          <p:nvPr/>
        </p:nvSpPr>
        <p:spPr bwMode="auto">
          <a:xfrm>
            <a:off x="6024564" y="4724400"/>
            <a:ext cx="833437"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a:latin typeface="Arial Black" panose="020B0A04020102020204" pitchFamily="34" charset="0"/>
                <a:ea typeface="MS PGothic" panose="020B0600070205080204" pitchFamily="34" charset="-128"/>
              </a:rPr>
              <a:t>Japan</a:t>
            </a:r>
          </a:p>
        </p:txBody>
      </p:sp>
      <p:sp>
        <p:nvSpPr>
          <p:cNvPr id="1520645" name="Text Box 11"/>
          <p:cNvSpPr txBox="1">
            <a:spLocks noChangeArrowheads="1"/>
          </p:cNvSpPr>
          <p:nvPr/>
        </p:nvSpPr>
        <p:spPr bwMode="auto">
          <a:xfrm>
            <a:off x="8332788" y="4941888"/>
            <a:ext cx="887412"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a:latin typeface="Arial Black" panose="020B0A04020102020204" pitchFamily="34" charset="0"/>
                <a:ea typeface="MS PGothic" panose="020B0600070205080204" pitchFamily="34" charset="-128"/>
              </a:rPr>
              <a:t>Mexico</a:t>
            </a:r>
          </a:p>
        </p:txBody>
      </p:sp>
      <p:sp>
        <p:nvSpPr>
          <p:cNvPr id="1520646" name="Text Box 12"/>
          <p:cNvSpPr txBox="1">
            <a:spLocks noChangeArrowheads="1"/>
          </p:cNvSpPr>
          <p:nvPr/>
        </p:nvSpPr>
        <p:spPr bwMode="auto">
          <a:xfrm>
            <a:off x="4440239" y="4797426"/>
            <a:ext cx="675185" cy="30777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a:latin typeface="Arial Black" panose="020B0A04020102020204" pitchFamily="34" charset="0"/>
                <a:ea typeface="MS PGothic" panose="020B0600070205080204" pitchFamily="34" charset="-128"/>
              </a:rPr>
              <a:t>India</a:t>
            </a:r>
          </a:p>
        </p:txBody>
      </p:sp>
      <p:sp>
        <p:nvSpPr>
          <p:cNvPr id="1520647" name="Text Box 13"/>
          <p:cNvSpPr txBox="1">
            <a:spLocks noChangeArrowheads="1"/>
          </p:cNvSpPr>
          <p:nvPr/>
        </p:nvSpPr>
        <p:spPr bwMode="auto">
          <a:xfrm>
            <a:off x="3935414" y="4149726"/>
            <a:ext cx="838819" cy="30777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a:latin typeface="Arial Black" panose="020B0A04020102020204" pitchFamily="34" charset="0"/>
                <a:ea typeface="MS PGothic" panose="020B0600070205080204" pitchFamily="34" charset="-128"/>
              </a:rPr>
              <a:t>Russia</a:t>
            </a:r>
          </a:p>
        </p:txBody>
      </p:sp>
      <p:sp>
        <p:nvSpPr>
          <p:cNvPr id="1520648" name="Text Box 14"/>
          <p:cNvSpPr txBox="1">
            <a:spLocks noChangeArrowheads="1"/>
          </p:cNvSpPr>
          <p:nvPr/>
        </p:nvSpPr>
        <p:spPr bwMode="auto">
          <a:xfrm>
            <a:off x="2279650" y="4149725"/>
            <a:ext cx="1106488"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200">
                <a:latin typeface="Arial Black" panose="020B0A04020102020204" pitchFamily="34" charset="0"/>
                <a:ea typeface="MS PGothic" panose="020B0600070205080204" pitchFamily="34" charset="-128"/>
              </a:rPr>
              <a:t>UK/EISCAT</a:t>
            </a:r>
          </a:p>
          <a:p>
            <a:pPr>
              <a:buFontTx/>
              <a:buNone/>
            </a:pPr>
            <a:r>
              <a:rPr kumimoji="1" lang="en-US" altLang="ja-JP" sz="1200">
                <a:latin typeface="Arial Black" panose="020B0A04020102020204" pitchFamily="34" charset="0"/>
                <a:ea typeface="MS PGothic" panose="020B0600070205080204" pitchFamily="34" charset="-128"/>
              </a:rPr>
              <a:t>    LOFAR)</a:t>
            </a:r>
          </a:p>
        </p:txBody>
      </p:sp>
      <p:sp>
        <p:nvSpPr>
          <p:cNvPr id="1520649" name="Text Box 15"/>
          <p:cNvSpPr txBox="1">
            <a:spLocks noChangeArrowheads="1"/>
          </p:cNvSpPr>
          <p:nvPr/>
        </p:nvSpPr>
        <p:spPr bwMode="auto">
          <a:xfrm>
            <a:off x="4800600" y="6505576"/>
            <a:ext cx="1428750" cy="2762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200">
                <a:latin typeface="Arial Black" panose="020B0A04020102020204" pitchFamily="34" charset="0"/>
                <a:ea typeface="MS PGothic" panose="020B0600070205080204" pitchFamily="34" charset="-128"/>
              </a:rPr>
              <a:t>US-Australia</a:t>
            </a:r>
          </a:p>
        </p:txBody>
      </p:sp>
      <p:sp>
        <p:nvSpPr>
          <p:cNvPr id="1520650" name="AutoShape 18"/>
          <p:cNvSpPr>
            <a:spLocks noChangeArrowheads="1"/>
          </p:cNvSpPr>
          <p:nvPr/>
        </p:nvSpPr>
        <p:spPr bwMode="auto">
          <a:xfrm>
            <a:off x="1524001" y="4941888"/>
            <a:ext cx="1871663" cy="1223962"/>
          </a:xfrm>
          <a:prstGeom prst="wedgeRectCallout">
            <a:avLst>
              <a:gd name="adj1" fmla="val 113019"/>
              <a:gd name="adj2" fmla="val -3106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800">
              <a:latin typeface="Arial" panose="020B0604020202020204" pitchFamily="34" charset="0"/>
              <a:ea typeface="MS PGothic" panose="020B0600070205080204" pitchFamily="34" charset="-128"/>
            </a:endParaRPr>
          </a:p>
        </p:txBody>
      </p:sp>
      <p:pic>
        <p:nvPicPr>
          <p:cNvPr id="1520651" name="Picture 19" descr="NASAIHY_2006_SMEI_Ulysses_IPS_6c"/>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a:stretch>
            <a:fillRect/>
          </a:stretch>
        </p:blipFill>
        <p:spPr bwMode="auto">
          <a:xfrm>
            <a:off x="1524000" y="4953001"/>
            <a:ext cx="19431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0652" name="Text Box 20"/>
          <p:cNvSpPr txBox="1">
            <a:spLocks noChangeArrowheads="1"/>
          </p:cNvSpPr>
          <p:nvPr/>
        </p:nvSpPr>
        <p:spPr bwMode="auto">
          <a:xfrm>
            <a:off x="1524000" y="6553200"/>
            <a:ext cx="2209800"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b="1">
                <a:latin typeface="Arial" panose="020B0604020202020204" pitchFamily="34" charset="0"/>
                <a:ea typeface="MS PGothic" panose="020B0600070205080204" pitchFamily="34" charset="-128"/>
              </a:rPr>
              <a:t>Ooty 327MHz</a:t>
            </a:r>
            <a:r>
              <a:rPr kumimoji="1" lang="ja-JP" altLang="en-US" sz="1400" b="1">
                <a:latin typeface="Arial" panose="020B0604020202020204" pitchFamily="34" charset="0"/>
                <a:ea typeface="MS PGothic" panose="020B0600070205080204" pitchFamily="34" charset="-128"/>
              </a:rPr>
              <a:t>、</a:t>
            </a:r>
            <a:r>
              <a:rPr kumimoji="1" lang="en-US" altLang="ja-JP" sz="1400" b="1">
                <a:latin typeface="Arial" panose="020B0604020202020204" pitchFamily="34" charset="0"/>
                <a:ea typeface="MS PGothic" panose="020B0600070205080204" pitchFamily="34" charset="-128"/>
              </a:rPr>
              <a:t>16,000㎡</a:t>
            </a:r>
          </a:p>
        </p:txBody>
      </p:sp>
      <p:sp>
        <p:nvSpPr>
          <p:cNvPr id="1520653" name="AutoShape 21"/>
          <p:cNvSpPr>
            <a:spLocks noChangeArrowheads="1"/>
          </p:cNvSpPr>
          <p:nvPr/>
        </p:nvSpPr>
        <p:spPr bwMode="auto">
          <a:xfrm>
            <a:off x="1774826" y="1844676"/>
            <a:ext cx="1800225" cy="1223963"/>
          </a:xfrm>
          <a:prstGeom prst="wedgeRectCallout">
            <a:avLst>
              <a:gd name="adj1" fmla="val 67019"/>
              <a:gd name="adj2" fmla="val 15700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800">
              <a:latin typeface="Arial" panose="020B0604020202020204" pitchFamily="34" charset="0"/>
              <a:ea typeface="MS PGothic" panose="020B0600070205080204" pitchFamily="34" charset="-128"/>
            </a:endParaRPr>
          </a:p>
        </p:txBody>
      </p:sp>
      <p:pic>
        <p:nvPicPr>
          <p:cNvPr id="1520654" name="Picture 22" descr="bsa_big"/>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a:stretch>
            <a:fillRect/>
          </a:stretch>
        </p:blipFill>
        <p:spPr bwMode="auto">
          <a:xfrm>
            <a:off x="1752601" y="1828801"/>
            <a:ext cx="18002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0655" name="Text Box 23"/>
          <p:cNvSpPr txBox="1">
            <a:spLocks noChangeArrowheads="1"/>
          </p:cNvSpPr>
          <p:nvPr/>
        </p:nvSpPr>
        <p:spPr bwMode="auto">
          <a:xfrm>
            <a:off x="1774826" y="1268413"/>
            <a:ext cx="1800225" cy="5232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b="1">
                <a:latin typeface="Arial" panose="020B0604020202020204" pitchFamily="34" charset="0"/>
                <a:ea typeface="MS PGothic" panose="020B0600070205080204" pitchFamily="34" charset="-128"/>
              </a:rPr>
              <a:t>Pushchino103MHz</a:t>
            </a:r>
          </a:p>
          <a:p>
            <a:pPr>
              <a:buFontTx/>
              <a:buNone/>
            </a:pPr>
            <a:r>
              <a:rPr kumimoji="1" lang="en-US" altLang="ja-JP" sz="1400" b="1">
                <a:latin typeface="Arial" panose="020B0604020202020204" pitchFamily="34" charset="0"/>
                <a:ea typeface="MS PGothic" panose="020B0600070205080204" pitchFamily="34" charset="-128"/>
              </a:rPr>
              <a:t>70,000㎡</a:t>
            </a:r>
          </a:p>
        </p:txBody>
      </p:sp>
      <p:sp>
        <p:nvSpPr>
          <p:cNvPr id="1520656" name="Text Box 24"/>
          <p:cNvSpPr txBox="1">
            <a:spLocks noChangeArrowheads="1"/>
          </p:cNvSpPr>
          <p:nvPr/>
        </p:nvSpPr>
        <p:spPr bwMode="auto">
          <a:xfrm>
            <a:off x="8834438" y="1700213"/>
            <a:ext cx="1833562" cy="5232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b="1">
                <a:latin typeface="Arial" panose="020B0604020202020204" pitchFamily="34" charset="0"/>
                <a:ea typeface="MS PGothic" panose="020B0600070205080204" pitchFamily="34" charset="-128"/>
              </a:rPr>
              <a:t>MEXART</a:t>
            </a:r>
          </a:p>
          <a:p>
            <a:pPr>
              <a:buFontTx/>
              <a:buNone/>
            </a:pPr>
            <a:r>
              <a:rPr kumimoji="1" lang="en-US" altLang="ja-JP" sz="1400" b="1">
                <a:latin typeface="Arial" panose="020B0604020202020204" pitchFamily="34" charset="0"/>
                <a:ea typeface="MS PGothic" panose="020B0600070205080204" pitchFamily="34" charset="-128"/>
              </a:rPr>
              <a:t>140MHz</a:t>
            </a:r>
            <a:r>
              <a:rPr kumimoji="1" lang="ja-JP" altLang="en-US" sz="1400" b="1">
                <a:latin typeface="Arial" panose="020B0604020202020204" pitchFamily="34" charset="0"/>
                <a:ea typeface="MS PGothic" panose="020B0600070205080204" pitchFamily="34" charset="-128"/>
              </a:rPr>
              <a:t>、</a:t>
            </a:r>
            <a:r>
              <a:rPr kumimoji="1" lang="en-US" altLang="ja-JP" sz="1400" b="1">
                <a:latin typeface="Arial" panose="020B0604020202020204" pitchFamily="34" charset="0"/>
                <a:ea typeface="MS PGothic" panose="020B0600070205080204" pitchFamily="34" charset="-128"/>
              </a:rPr>
              <a:t>10,000㎡</a:t>
            </a:r>
          </a:p>
        </p:txBody>
      </p:sp>
      <p:sp>
        <p:nvSpPr>
          <p:cNvPr id="1520657" name="AutoShape 25"/>
          <p:cNvSpPr>
            <a:spLocks noChangeArrowheads="1"/>
          </p:cNvSpPr>
          <p:nvPr/>
        </p:nvSpPr>
        <p:spPr bwMode="auto">
          <a:xfrm>
            <a:off x="8580438" y="2286000"/>
            <a:ext cx="2087562" cy="1079500"/>
          </a:xfrm>
          <a:prstGeom prst="wedgeRectCallout">
            <a:avLst>
              <a:gd name="adj1" fmla="val -68250"/>
              <a:gd name="adj2" fmla="val 20206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800">
              <a:latin typeface="Arial" panose="020B0604020202020204" pitchFamily="34" charset="0"/>
              <a:ea typeface="MS PGothic" panose="020B0600070205080204" pitchFamily="34" charset="-128"/>
            </a:endParaRPr>
          </a:p>
        </p:txBody>
      </p:sp>
      <p:pic>
        <p:nvPicPr>
          <p:cNvPr id="1520658" name="Picture 26" descr="MEXARTantena5"/>
          <p:cNvPicPr>
            <a:picLocks noChangeAspect="1" noChangeArrowheads="1"/>
          </p:cNvPicPr>
          <p:nvPr/>
        </p:nvPicPr>
        <p:blipFill>
          <a:blip r:embed="rId6">
            <a:lum bright="-6000" contrast="12000"/>
            <a:extLst>
              <a:ext uri="{28A0092B-C50C-407E-A947-70E740481C1C}">
                <a14:useLocalDpi xmlns:a14="http://schemas.microsoft.com/office/drawing/2010/main" val="0"/>
              </a:ext>
            </a:extLst>
          </a:blip>
          <a:srcRect/>
          <a:stretch>
            <a:fillRect/>
          </a:stretch>
        </p:blipFill>
        <p:spPr bwMode="auto">
          <a:xfrm>
            <a:off x="8501064" y="2286000"/>
            <a:ext cx="216693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0659" name="AutoShape 29"/>
          <p:cNvSpPr>
            <a:spLocks noChangeArrowheads="1"/>
          </p:cNvSpPr>
          <p:nvPr/>
        </p:nvSpPr>
        <p:spPr bwMode="auto">
          <a:xfrm>
            <a:off x="6553200" y="5867400"/>
            <a:ext cx="1981200" cy="990600"/>
          </a:xfrm>
          <a:prstGeom prst="wedgeRectCallout">
            <a:avLst>
              <a:gd name="adj1" fmla="val -106731"/>
              <a:gd name="adj2" fmla="val -2099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800">
              <a:latin typeface="Arial" panose="020B0604020202020204" pitchFamily="34" charset="0"/>
              <a:ea typeface="MS PGothic" panose="020B0600070205080204" pitchFamily="34" charset="-128"/>
            </a:endParaRPr>
          </a:p>
        </p:txBody>
      </p:sp>
      <p:pic>
        <p:nvPicPr>
          <p:cNvPr id="1520660" name="Picture 28" descr="NASAIHY_2006_SMEI_Ulysses_IPS_6"/>
          <p:cNvPicPr>
            <a:picLocks noChangeAspect="1" noChangeArrowheads="1"/>
          </p:cNvPicPr>
          <p:nvPr/>
        </p:nvPicPr>
        <p:blipFill>
          <a:blip r:embed="rId7" cstate="print">
            <a:lum bright="-6000" contrast="12000"/>
            <a:extLst>
              <a:ext uri="{28A0092B-C50C-407E-A947-70E740481C1C}">
                <a14:useLocalDpi xmlns:a14="http://schemas.microsoft.com/office/drawing/2010/main" val="0"/>
              </a:ext>
            </a:extLst>
          </a:blip>
          <a:srcRect/>
          <a:stretch>
            <a:fillRect/>
          </a:stretch>
        </p:blipFill>
        <p:spPr bwMode="auto">
          <a:xfrm>
            <a:off x="6324600" y="5767388"/>
            <a:ext cx="22098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0661" name="Text Box 30"/>
          <p:cNvSpPr txBox="1">
            <a:spLocks noChangeArrowheads="1"/>
          </p:cNvSpPr>
          <p:nvPr/>
        </p:nvSpPr>
        <p:spPr bwMode="auto">
          <a:xfrm>
            <a:off x="8763001" y="5943600"/>
            <a:ext cx="1109599" cy="5232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b="1">
                <a:latin typeface="Arial" panose="020B0604020202020204" pitchFamily="34" charset="0"/>
                <a:ea typeface="MS PGothic" panose="020B0600070205080204" pitchFamily="34" charset="-128"/>
              </a:rPr>
              <a:t>MWA</a:t>
            </a:r>
          </a:p>
          <a:p>
            <a:pPr>
              <a:buFontTx/>
              <a:buNone/>
            </a:pPr>
            <a:r>
              <a:rPr kumimoji="1" lang="en-US" altLang="ja-JP" sz="1400" b="1">
                <a:latin typeface="Arial" panose="020B0604020202020204" pitchFamily="34" charset="0"/>
                <a:ea typeface="MS PGothic" panose="020B0600070205080204" pitchFamily="34" charset="-128"/>
              </a:rPr>
              <a:t>80-300MHz</a:t>
            </a:r>
          </a:p>
        </p:txBody>
      </p:sp>
      <p:sp>
        <p:nvSpPr>
          <p:cNvPr id="1520662" name="AutoShape 31"/>
          <p:cNvSpPr>
            <a:spLocks noChangeArrowheads="1"/>
          </p:cNvSpPr>
          <p:nvPr/>
        </p:nvSpPr>
        <p:spPr bwMode="auto">
          <a:xfrm>
            <a:off x="4876800" y="2133601"/>
            <a:ext cx="2808288" cy="1223963"/>
          </a:xfrm>
          <a:prstGeom prst="wedgeRectCallout">
            <a:avLst>
              <a:gd name="adj1" fmla="val -16648"/>
              <a:gd name="adj2" fmla="val 1598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800">
              <a:latin typeface="Arial" panose="020B0604020202020204" pitchFamily="34" charset="0"/>
              <a:ea typeface="MS PGothic" panose="020B0600070205080204" pitchFamily="34" charset="-128"/>
            </a:endParaRPr>
          </a:p>
        </p:txBody>
      </p:sp>
      <p:pic>
        <p:nvPicPr>
          <p:cNvPr id="1520663" name="Picture 3" descr="PICT0200"/>
          <p:cNvPicPr>
            <a:picLocks noGrp="1" noChangeAspect="1" noChangeArrowheads="1"/>
          </p:cNvPicPr>
          <p:nvPr>
            <p:ph idx="4294967295"/>
          </p:nvPr>
        </p:nvPicPr>
        <p:blipFill>
          <a:blip r:embed="rId8">
            <a:lum bright="-12000" contrast="24000"/>
            <a:extLst>
              <a:ext uri="{28A0092B-C50C-407E-A947-70E740481C1C}">
                <a14:useLocalDpi xmlns:a14="http://schemas.microsoft.com/office/drawing/2010/main" val="0"/>
              </a:ext>
            </a:extLst>
          </a:blip>
          <a:srcRect/>
          <a:stretch>
            <a:fillRect/>
          </a:stretch>
        </p:blipFill>
        <p:spPr bwMode="auto">
          <a:xfrm>
            <a:off x="4800601" y="1981201"/>
            <a:ext cx="3095625" cy="1711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0664" name="Text Box 32"/>
          <p:cNvSpPr txBox="1">
            <a:spLocks noChangeArrowheads="1"/>
          </p:cNvSpPr>
          <p:nvPr/>
        </p:nvSpPr>
        <p:spPr bwMode="auto">
          <a:xfrm>
            <a:off x="4953001" y="1371601"/>
            <a:ext cx="28051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600" b="1">
                <a:latin typeface="Arial" panose="020B0604020202020204" pitchFamily="34" charset="0"/>
                <a:ea typeface="MS PGothic" panose="020B0600070205080204" pitchFamily="34" charset="-128"/>
              </a:rPr>
              <a:t>STEL Multi-Station 327MHz</a:t>
            </a:r>
          </a:p>
          <a:p>
            <a:pPr>
              <a:buFontTx/>
              <a:buNone/>
            </a:pPr>
            <a:r>
              <a:rPr kumimoji="1" lang="en-US" altLang="ja-JP" sz="1600" b="1">
                <a:latin typeface="Arial" panose="020B0604020202020204" pitchFamily="34" charset="0"/>
                <a:ea typeface="MS PGothic" panose="020B0600070205080204" pitchFamily="34" charset="-128"/>
              </a:rPr>
              <a:t>2000 ㎡×3, 3500 ㎡</a:t>
            </a:r>
          </a:p>
        </p:txBody>
      </p:sp>
      <p:sp>
        <p:nvSpPr>
          <p:cNvPr id="1520665" name="Text Box 10"/>
          <p:cNvSpPr txBox="1">
            <a:spLocks noChangeArrowheads="1"/>
          </p:cNvSpPr>
          <p:nvPr/>
        </p:nvSpPr>
        <p:spPr bwMode="auto">
          <a:xfrm>
            <a:off x="9861551" y="3684588"/>
            <a:ext cx="720725"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a:latin typeface="Arial Black" panose="020B0A04020102020204" pitchFamily="34" charset="0"/>
                <a:ea typeface="MS PGothic" panose="020B0600070205080204" pitchFamily="34" charset="-128"/>
              </a:rPr>
              <a:t>IPS</a:t>
            </a:r>
          </a:p>
        </p:txBody>
      </p:sp>
      <p:sp>
        <p:nvSpPr>
          <p:cNvPr id="1520667" name="AutoShape 31"/>
          <p:cNvSpPr>
            <a:spLocks noChangeArrowheads="1"/>
          </p:cNvSpPr>
          <p:nvPr/>
        </p:nvSpPr>
        <p:spPr bwMode="auto">
          <a:xfrm>
            <a:off x="4953000" y="5105400"/>
            <a:ext cx="609600" cy="685800"/>
          </a:xfrm>
          <a:prstGeom prst="wedgeRectCallout">
            <a:avLst>
              <a:gd name="adj1" fmla="val 49741"/>
              <a:gd name="adj2" fmla="val -1011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buFontTx/>
              <a:buNone/>
            </a:pPr>
            <a:endParaRPr kumimoji="1" lang="ja-JP" altLang="ja-JP" sz="1800">
              <a:latin typeface="Arial" panose="020B0604020202020204" pitchFamily="34" charset="0"/>
              <a:ea typeface="MS PGothic" panose="020B0600070205080204" pitchFamily="34" charset="-128"/>
            </a:endParaRPr>
          </a:p>
        </p:txBody>
      </p:sp>
      <p:pic>
        <p:nvPicPr>
          <p:cNvPr id="1520666" name="Picture 26" descr="Jeju_array_M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4400" y="5105401"/>
            <a:ext cx="1676400" cy="703263"/>
          </a:xfrm>
          <a:prstGeom prst="rect">
            <a:avLst/>
          </a:prstGeom>
          <a:noFill/>
          <a:extLst>
            <a:ext uri="{909E8E84-426E-40DD-AFC4-6F175D3DCCD1}">
              <a14:hiddenFill xmlns:a14="http://schemas.microsoft.com/office/drawing/2010/main">
                <a:solidFill>
                  <a:srgbClr val="FFFFFF"/>
                </a:solidFill>
              </a14:hiddenFill>
            </a:ext>
          </a:extLst>
        </p:spPr>
      </p:pic>
      <p:sp>
        <p:nvSpPr>
          <p:cNvPr id="1520668" name="Text Box 10"/>
          <p:cNvSpPr txBox="1">
            <a:spLocks noChangeArrowheads="1"/>
          </p:cNvSpPr>
          <p:nvPr/>
        </p:nvSpPr>
        <p:spPr bwMode="auto">
          <a:xfrm>
            <a:off x="4805364" y="4419600"/>
            <a:ext cx="833437" cy="304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New Roman" panose="02020603050405020304" pitchFamily="18" charset="0"/>
              </a:defRPr>
            </a:lvl1pPr>
            <a:lvl2pPr marL="742950" indent="-285750">
              <a:spcBef>
                <a:spcPct val="0"/>
              </a:spcBef>
              <a:defRPr sz="2400">
                <a:solidFill>
                  <a:schemeClr val="tx1"/>
                </a:solidFill>
                <a:latin typeface="Times New Roman" panose="02020603050405020304" pitchFamily="18" charset="0"/>
              </a:defRPr>
            </a:lvl2pPr>
            <a:lvl3pPr marL="1143000" indent="-228600">
              <a:spcBef>
                <a:spcPct val="0"/>
              </a:spcBef>
              <a:defRPr sz="2400">
                <a:solidFill>
                  <a:schemeClr val="tx1"/>
                </a:solidFill>
                <a:latin typeface="Times New Roman" panose="02020603050405020304" pitchFamily="18" charset="0"/>
              </a:defRPr>
            </a:lvl3pPr>
            <a:lvl4pPr marL="1600200" indent="-228600">
              <a:spcBef>
                <a:spcPct val="0"/>
              </a:spcBef>
              <a:defRPr sz="2400">
                <a:solidFill>
                  <a:schemeClr val="tx1"/>
                </a:solidFill>
                <a:latin typeface="Times New Roman" panose="02020603050405020304" pitchFamily="18" charset="0"/>
              </a:defRPr>
            </a:lvl4pPr>
            <a:lvl5pPr marL="2057400" indent="-228600">
              <a:spcBef>
                <a:spcPct val="0"/>
              </a:spcBef>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buFontTx/>
              <a:buNone/>
            </a:pPr>
            <a:r>
              <a:rPr kumimoji="1" lang="en-US" altLang="ja-JP" sz="1400">
                <a:latin typeface="Arial Black" panose="020B0A04020102020204" pitchFamily="34" charset="0"/>
                <a:ea typeface="MS PGothic" panose="020B0600070205080204" pitchFamily="34" charset="-128"/>
              </a:rPr>
              <a:t>Korea</a:t>
            </a:r>
          </a:p>
        </p:txBody>
      </p:sp>
    </p:spTree>
    <p:extLst>
      <p:ext uri="{BB962C8B-B14F-4D97-AF65-F5344CB8AC3E}">
        <p14:creationId xmlns:p14="http://schemas.microsoft.com/office/powerpoint/2010/main" val="162338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p:nvPr/>
        </p:nvPicPr>
        <p:blipFill>
          <a:blip r:embed="rId3"/>
          <a:stretch/>
        </p:blipFill>
        <p:spPr>
          <a:xfrm>
            <a:off x="3352800" y="458407"/>
            <a:ext cx="8512210" cy="5682319"/>
          </a:xfrm>
          <a:prstGeom prst="rect">
            <a:avLst/>
          </a:prstGeom>
          <a:ln>
            <a:noFill/>
          </a:ln>
        </p:spPr>
      </p:pic>
      <p:sp>
        <p:nvSpPr>
          <p:cNvPr id="128" name="TextShape 3"/>
          <p:cNvSpPr txBox="1"/>
          <p:nvPr/>
        </p:nvSpPr>
        <p:spPr>
          <a:xfrm>
            <a:off x="3559721" y="2626159"/>
            <a:ext cx="682819" cy="401005"/>
          </a:xfrm>
          <a:prstGeom prst="rect">
            <a:avLst/>
          </a:prstGeom>
          <a:solidFill>
            <a:srgbClr val="666666"/>
          </a:solidFill>
          <a:ln>
            <a:noFill/>
          </a:ln>
        </p:spPr>
        <p:txBody>
          <a:bodyPr lIns="81638" tIns="40819" rIns="81638" bIns="40819"/>
          <a:lstStyle/>
          <a:p>
            <a:r>
              <a:rPr lang="en-GB" sz="1633" spc="-1" dirty="0">
                <a:solidFill>
                  <a:srgbClr val="FFFFFF"/>
                </a:solidFill>
                <a:uFill>
                  <a:solidFill>
                    <a:srgbClr val="FFFFFF"/>
                  </a:solidFill>
                </a:uFill>
                <a:latin typeface="Arial"/>
              </a:rPr>
              <a:t>UK: 1</a:t>
            </a:r>
          </a:p>
        </p:txBody>
      </p:sp>
      <p:pic>
        <p:nvPicPr>
          <p:cNvPr id="129" name="Picture 10" descr="chilbolton2.jpg"/>
          <p:cNvPicPr/>
          <p:nvPr/>
        </p:nvPicPr>
        <p:blipFill>
          <a:blip r:embed="rId4"/>
          <a:stretch/>
        </p:blipFill>
        <p:spPr>
          <a:xfrm>
            <a:off x="4437056" y="1917238"/>
            <a:ext cx="2038006" cy="922181"/>
          </a:xfrm>
          <a:prstGeom prst="rect">
            <a:avLst/>
          </a:prstGeom>
          <a:ln w="9360">
            <a:solidFill>
              <a:srgbClr val="000000"/>
            </a:solidFill>
            <a:miter/>
          </a:ln>
          <a:effectLst>
            <a:outerShdw dist="76367" dir="2700000">
              <a:srgbClr val="808080">
                <a:alpha val="75000"/>
              </a:srgbClr>
            </a:outerShdw>
          </a:effectLst>
        </p:spPr>
      </p:pic>
      <p:pic>
        <p:nvPicPr>
          <p:cNvPr id="130" name="Picture 11" descr="nancayLBA.jpg"/>
          <p:cNvPicPr/>
          <p:nvPr/>
        </p:nvPicPr>
        <p:blipFill>
          <a:blip r:embed="rId5"/>
          <a:stretch/>
        </p:blipFill>
        <p:spPr>
          <a:xfrm>
            <a:off x="4070590" y="4895856"/>
            <a:ext cx="1542628" cy="1111254"/>
          </a:xfrm>
          <a:prstGeom prst="rect">
            <a:avLst/>
          </a:prstGeom>
          <a:ln w="9360">
            <a:solidFill>
              <a:srgbClr val="000000"/>
            </a:solidFill>
            <a:miter/>
          </a:ln>
          <a:effectLst>
            <a:outerShdw dist="76367" dir="2700000">
              <a:srgbClr val="808080">
                <a:alpha val="75000"/>
              </a:srgbClr>
            </a:outerShdw>
          </a:effectLst>
        </p:spPr>
      </p:pic>
      <p:pic>
        <p:nvPicPr>
          <p:cNvPr id="131" name="Picture 12" descr="Lofar_Tautenburg.Michael_Pluto_gross.jpg"/>
          <p:cNvPicPr/>
          <p:nvPr/>
        </p:nvPicPr>
        <p:blipFill>
          <a:blip r:embed="rId6"/>
          <a:stretch/>
        </p:blipFill>
        <p:spPr>
          <a:xfrm>
            <a:off x="8610600" y="3952613"/>
            <a:ext cx="1664758" cy="1498870"/>
          </a:xfrm>
          <a:prstGeom prst="rect">
            <a:avLst/>
          </a:prstGeom>
          <a:ln w="9360">
            <a:solidFill>
              <a:srgbClr val="000000"/>
            </a:solidFill>
            <a:miter/>
          </a:ln>
          <a:effectLst>
            <a:outerShdw dist="76367" dir="2700000">
              <a:srgbClr val="808080">
                <a:alpha val="75000"/>
              </a:srgbClr>
            </a:outerShdw>
          </a:effectLst>
        </p:spPr>
      </p:pic>
      <p:pic>
        <p:nvPicPr>
          <p:cNvPr id="132" name="Picture 14" descr="lofar_superterp_small.jpg"/>
          <p:cNvPicPr/>
          <p:nvPr/>
        </p:nvPicPr>
        <p:blipFill>
          <a:blip r:embed="rId7"/>
          <a:stretch/>
        </p:blipFill>
        <p:spPr>
          <a:xfrm>
            <a:off x="6549825" y="1128291"/>
            <a:ext cx="1739538" cy="1566793"/>
          </a:xfrm>
          <a:prstGeom prst="rect">
            <a:avLst/>
          </a:prstGeom>
          <a:ln w="9360">
            <a:solidFill>
              <a:srgbClr val="000000"/>
            </a:solidFill>
            <a:miter/>
          </a:ln>
          <a:effectLst>
            <a:outerShdw dist="76367" dir="2700000">
              <a:srgbClr val="808080">
                <a:alpha val="75000"/>
              </a:srgbClr>
            </a:outerShdw>
          </a:effectLst>
        </p:spPr>
      </p:pic>
      <p:pic>
        <p:nvPicPr>
          <p:cNvPr id="133" name="Picture 15" descr="lofar-plus-dish-effelsberg.jpg"/>
          <p:cNvPicPr/>
          <p:nvPr/>
        </p:nvPicPr>
        <p:blipFill>
          <a:blip r:embed="rId8"/>
          <a:stretch/>
        </p:blipFill>
        <p:spPr>
          <a:xfrm>
            <a:off x="6608684" y="4696488"/>
            <a:ext cx="1549159" cy="1239588"/>
          </a:xfrm>
          <a:prstGeom prst="rect">
            <a:avLst/>
          </a:prstGeom>
          <a:ln w="9360">
            <a:solidFill>
              <a:srgbClr val="000000"/>
            </a:solidFill>
            <a:miter/>
          </a:ln>
          <a:effectLst>
            <a:outerShdw dist="76367" dir="2700000">
              <a:srgbClr val="808080">
                <a:alpha val="75000"/>
              </a:srgbClr>
            </a:outerShdw>
          </a:effectLst>
        </p:spPr>
      </p:pic>
      <p:sp>
        <p:nvSpPr>
          <p:cNvPr id="134" name="CustomShape 4"/>
          <p:cNvSpPr/>
          <p:nvPr/>
        </p:nvSpPr>
        <p:spPr>
          <a:xfrm>
            <a:off x="67639" y="2053580"/>
            <a:ext cx="3388622" cy="789927"/>
          </a:xfrm>
          <a:custGeom>
            <a:avLst/>
            <a:gdLst/>
            <a:ahLst/>
            <a:cxnLst/>
            <a:rect l="l" t="t" r="r" b="b"/>
            <a:pathLst>
              <a:path w="21599" h="21599">
                <a:moveTo>
                  <a:pt x="0" y="0"/>
                </a:moveTo>
                <a:lnTo>
                  <a:pt x="21599" y="0"/>
                </a:lnTo>
                <a:lnTo>
                  <a:pt x="21599" y="21599"/>
                </a:lnTo>
                <a:lnTo>
                  <a:pt x="0" y="21599"/>
                </a:lnTo>
                <a:lnTo>
                  <a:pt x="0" y="0"/>
                </a:lnTo>
                <a:close/>
              </a:path>
            </a:pathLst>
          </a:custGeom>
          <a:blipFill>
            <a:blip r:embed="rId9"/>
            <a:stretch>
              <a:fillRect/>
            </a:stretch>
          </a:blipFill>
          <a:ln w="25560">
            <a:solidFill>
              <a:srgbClr val="F69F3C"/>
            </a:solidFill>
            <a:miter/>
          </a:ln>
        </p:spPr>
        <p:style>
          <a:lnRef idx="0">
            <a:scrgbClr r="0" g="0" b="0"/>
          </a:lnRef>
          <a:fillRef idx="0">
            <a:scrgbClr r="0" g="0" b="0"/>
          </a:fillRef>
          <a:effectRef idx="0">
            <a:scrgbClr r="0" g="0" b="0"/>
          </a:effectRef>
          <a:fontRef idx="minor"/>
        </p:style>
      </p:sp>
      <p:sp>
        <p:nvSpPr>
          <p:cNvPr id="135" name="CustomShape 5"/>
          <p:cNvSpPr/>
          <p:nvPr/>
        </p:nvSpPr>
        <p:spPr>
          <a:xfrm>
            <a:off x="15909" y="2007563"/>
            <a:ext cx="3388622" cy="561668"/>
          </a:xfrm>
          <a:custGeom>
            <a:avLst/>
            <a:gdLst/>
            <a:ahLst/>
            <a:cxnLst/>
            <a:rect l="l" t="t" r="r" b="b"/>
            <a:pathLst>
              <a:path w="21599" h="21599">
                <a:moveTo>
                  <a:pt x="0" y="0"/>
                </a:moveTo>
                <a:lnTo>
                  <a:pt x="21599" y="0"/>
                </a:lnTo>
                <a:lnTo>
                  <a:pt x="21599" y="21599"/>
                </a:lnTo>
                <a:lnTo>
                  <a:pt x="0" y="21599"/>
                </a:lnTo>
                <a:lnTo>
                  <a:pt x="0" y="0"/>
                </a:lnTo>
                <a:close/>
              </a:path>
            </a:pathLst>
          </a:custGeom>
          <a:noFill/>
          <a:ln>
            <a:noFill/>
          </a:ln>
        </p:spPr>
        <p:style>
          <a:lnRef idx="0">
            <a:scrgbClr r="0" g="0" b="0"/>
          </a:lnRef>
          <a:fillRef idx="0">
            <a:scrgbClr r="0" g="0" b="0"/>
          </a:fillRef>
          <a:effectRef idx="0">
            <a:scrgbClr r="0" g="0" b="0"/>
          </a:effectRef>
          <a:fontRef idx="minor"/>
        </p:style>
        <p:txBody>
          <a:bodyPr lIns="80658" tIns="80658" rIns="80658" bIns="80658"/>
          <a:lstStyle/>
          <a:p>
            <a:pPr marL="168176" indent="-168176">
              <a:lnSpc>
                <a:spcPct val="120000"/>
              </a:lnSpc>
              <a:buClr>
                <a:srgbClr val="FFFFFF"/>
              </a:buClr>
              <a:buFont typeface="Arial"/>
              <a:buChar char="•"/>
            </a:pPr>
            <a:r>
              <a:rPr lang="en-US" sz="1270" b="1" spc="-1" dirty="0">
                <a:solidFill>
                  <a:srgbClr val="FFFFFF"/>
                </a:solidFill>
                <a:uFill>
                  <a:solidFill>
                    <a:srgbClr val="FFFFFF"/>
                  </a:solidFill>
                </a:uFill>
                <a:latin typeface="Arial"/>
                <a:ea typeface="Tahoma"/>
              </a:rPr>
              <a:t>38 NL stations, 12 international stations</a:t>
            </a:r>
            <a:endParaRPr lang="en-GB" sz="1633" spc="-1" dirty="0">
              <a:solidFill>
                <a:srgbClr val="FFFFFF"/>
              </a:solidFill>
              <a:uFill>
                <a:solidFill>
                  <a:srgbClr val="FFFFFF"/>
                </a:solidFill>
              </a:uFill>
              <a:latin typeface="Arial"/>
            </a:endParaRPr>
          </a:p>
          <a:p>
            <a:pPr marL="168176" indent="-168176">
              <a:lnSpc>
                <a:spcPct val="120000"/>
              </a:lnSpc>
              <a:buClr>
                <a:srgbClr val="FFFFFF"/>
              </a:buClr>
              <a:buFont typeface="Arial"/>
              <a:buChar char="•"/>
            </a:pPr>
            <a:r>
              <a:rPr lang="en-US" sz="1270" b="1" spc="-1" dirty="0">
                <a:solidFill>
                  <a:srgbClr val="FFFFFF"/>
                </a:solidFill>
                <a:uFill>
                  <a:solidFill>
                    <a:srgbClr val="FFFFFF"/>
                  </a:solidFill>
                </a:uFill>
                <a:latin typeface="Arial"/>
                <a:ea typeface="Tahoma"/>
              </a:rPr>
              <a:t>1 new station to come in Ireland (2017)</a:t>
            </a:r>
            <a:endParaRPr lang="en-GB" sz="1633" spc="-1" dirty="0">
              <a:solidFill>
                <a:srgbClr val="FFFFFF"/>
              </a:solidFill>
              <a:uFill>
                <a:solidFill>
                  <a:srgbClr val="FFFFFF"/>
                </a:solidFill>
              </a:uFill>
              <a:latin typeface="Arial"/>
            </a:endParaRPr>
          </a:p>
          <a:p>
            <a:pPr marL="168176" indent="-168176">
              <a:lnSpc>
                <a:spcPct val="120000"/>
              </a:lnSpc>
              <a:buClr>
                <a:srgbClr val="FFFFFF"/>
              </a:buClr>
              <a:buFont typeface="Arial"/>
              <a:buChar char="•"/>
            </a:pPr>
            <a:r>
              <a:rPr lang="en-US" sz="1270" b="1" spc="-1" dirty="0">
                <a:solidFill>
                  <a:srgbClr val="FFFFFF"/>
                </a:solidFill>
                <a:uFill>
                  <a:solidFill>
                    <a:srgbClr val="FFFFFF"/>
                  </a:solidFill>
                </a:uFill>
                <a:latin typeface="Arial"/>
                <a:ea typeface="Tahoma"/>
              </a:rPr>
              <a:t>1 new station to come in Latvia (2019)</a:t>
            </a:r>
            <a:endParaRPr lang="en-GB" sz="1633" spc="-1" dirty="0">
              <a:solidFill>
                <a:srgbClr val="FFFFFF"/>
              </a:solidFill>
              <a:uFill>
                <a:solidFill>
                  <a:srgbClr val="FFFFFF"/>
                </a:solidFill>
              </a:uFill>
              <a:latin typeface="Arial"/>
            </a:endParaRPr>
          </a:p>
        </p:txBody>
      </p:sp>
      <p:sp>
        <p:nvSpPr>
          <p:cNvPr id="136" name="TextShape 6"/>
          <p:cNvSpPr txBox="1"/>
          <p:nvPr/>
        </p:nvSpPr>
        <p:spPr>
          <a:xfrm>
            <a:off x="236735" y="3726129"/>
            <a:ext cx="3821955" cy="937202"/>
          </a:xfrm>
          <a:prstGeom prst="rect">
            <a:avLst/>
          </a:prstGeom>
          <a:solidFill>
            <a:srgbClr val="C0C0C0"/>
          </a:solidFill>
          <a:ln>
            <a:noFill/>
          </a:ln>
        </p:spPr>
        <p:txBody>
          <a:bodyPr lIns="81638" tIns="40819" rIns="81638" bIns="40819"/>
          <a:lstStyle/>
          <a:p>
            <a:r>
              <a:rPr lang="en-GB" sz="1814" spc="-1" dirty="0">
                <a:solidFill>
                  <a:srgbClr val="FFFFFF"/>
                </a:solidFill>
                <a:uFill>
                  <a:solidFill>
                    <a:srgbClr val="FFFFFF"/>
                  </a:solidFill>
                </a:uFill>
                <a:latin typeface="Arial"/>
              </a:rPr>
              <a:t>Frequency range: 10-240 MHz</a:t>
            </a:r>
          </a:p>
          <a:p>
            <a:r>
              <a:rPr lang="en-GB" sz="1814" spc="-1" dirty="0">
                <a:solidFill>
                  <a:srgbClr val="FFFFFF"/>
                </a:solidFill>
                <a:uFill>
                  <a:solidFill>
                    <a:srgbClr val="FFFFFF"/>
                  </a:solidFill>
                </a:uFill>
                <a:latin typeface="Arial"/>
              </a:rPr>
              <a:t>High time- and frequency resolution</a:t>
            </a:r>
          </a:p>
          <a:p>
            <a:r>
              <a:rPr lang="en-GB" sz="1814" spc="-1" dirty="0">
                <a:solidFill>
                  <a:srgbClr val="FFFFFF"/>
                </a:solidFill>
                <a:uFill>
                  <a:solidFill>
                    <a:srgbClr val="FFFFFF"/>
                  </a:solidFill>
                </a:uFill>
                <a:latin typeface="Arial"/>
              </a:rPr>
              <a:t>Multi-beam capabilities</a:t>
            </a:r>
          </a:p>
        </p:txBody>
      </p:sp>
      <p:sp>
        <p:nvSpPr>
          <p:cNvPr id="137" name="CustomShape 7"/>
          <p:cNvSpPr/>
          <p:nvPr/>
        </p:nvSpPr>
        <p:spPr>
          <a:xfrm>
            <a:off x="9818401" y="1045324"/>
            <a:ext cx="130620" cy="130620"/>
          </a:xfrm>
          <a:prstGeom prst="ellipse">
            <a:avLst/>
          </a:prstGeom>
          <a:solidFill>
            <a:srgbClr val="FF7F00"/>
          </a:solidFill>
          <a:ln>
            <a:solidFill>
              <a:srgbClr val="3465A4"/>
            </a:solidFill>
          </a:ln>
        </p:spPr>
        <p:style>
          <a:lnRef idx="0">
            <a:scrgbClr r="0" g="0" b="0"/>
          </a:lnRef>
          <a:fillRef idx="0">
            <a:scrgbClr r="0" g="0" b="0"/>
          </a:fillRef>
          <a:effectRef idx="0">
            <a:scrgbClr r="0" g="0" b="0"/>
          </a:effectRef>
          <a:fontRef idx="minor"/>
        </p:style>
      </p:sp>
      <p:sp>
        <p:nvSpPr>
          <p:cNvPr id="15" name="Text Box 2"/>
          <p:cNvSpPr txBox="1">
            <a:spLocks noChangeArrowheads="1"/>
          </p:cNvSpPr>
          <p:nvPr/>
        </p:nvSpPr>
        <p:spPr bwMode="auto">
          <a:xfrm>
            <a:off x="6172200" y="6223737"/>
            <a:ext cx="2660144" cy="523220"/>
          </a:xfrm>
          <a:prstGeom prst="rect">
            <a:avLst/>
          </a:prstGeom>
          <a:solidFill>
            <a:schemeClr val="bg1"/>
          </a:solidFill>
          <a:ln>
            <a:noFill/>
          </a:ln>
          <a:effectLst/>
        </p:spPr>
        <p:txBody>
          <a:bodyPr wrap="square">
            <a:spAutoFit/>
          </a:bodyPr>
          <a:lstStyle/>
          <a:p>
            <a:pPr algn="ctr">
              <a:spcBef>
                <a:spcPct val="50000"/>
              </a:spcBef>
              <a:buFontTx/>
              <a:buNone/>
            </a:pPr>
            <a:r>
              <a:rPr lang="en-US" altLang="en-US" sz="1400" b="1" dirty="0">
                <a:latin typeface="Arial" panose="020B0604020202020204" pitchFamily="34" charset="0"/>
                <a:cs typeface="Arial" panose="020B0604020202020204" pitchFamily="34" charset="0"/>
              </a:rPr>
              <a:t>Courtesy Richard Fallows, ASTRON, The Netherlands</a:t>
            </a:r>
          </a:p>
        </p:txBody>
      </p:sp>
      <p:sp>
        <p:nvSpPr>
          <p:cNvPr id="16" name="Rectangle 9"/>
          <p:cNvSpPr txBox="1">
            <a:spLocks noChangeArrowheads="1"/>
          </p:cNvSpPr>
          <p:nvPr/>
        </p:nvSpPr>
        <p:spPr bwMode="auto">
          <a:xfrm>
            <a:off x="432381" y="752424"/>
            <a:ext cx="2819399" cy="1013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54" tIns="46028" rIns="92054" bIns="46028"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FF0000"/>
                </a:solidFill>
                <a:latin typeface="Arial" panose="020B0604020202020204" pitchFamily="34" charset="0"/>
              </a:rPr>
              <a:t>Campaign Mode</a:t>
            </a:r>
          </a:p>
        </p:txBody>
      </p:sp>
      <p:sp>
        <p:nvSpPr>
          <p:cNvPr id="17" name="Rectangle 9">
            <a:extLst>
              <a:ext uri="{FF2B5EF4-FFF2-40B4-BE49-F238E27FC236}">
                <a16:creationId xmlns="" xmlns:a16="http://schemas.microsoft.com/office/drawing/2014/main" id="{4FA8026B-BCA8-4782-848F-8238030D95F8}"/>
              </a:ext>
            </a:extLst>
          </p:cNvPr>
          <p:cNvSpPr txBox="1">
            <a:spLocks noChangeArrowheads="1"/>
          </p:cNvSpPr>
          <p:nvPr/>
        </p:nvSpPr>
        <p:spPr bwMode="auto">
          <a:xfrm>
            <a:off x="300520" y="5017469"/>
            <a:ext cx="2819399" cy="1013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54" tIns="46028" rIns="92054" bIns="46028"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FF0000"/>
                </a:solidFill>
                <a:latin typeface="Arial" panose="020B0604020202020204" pitchFamily="34" charset="0"/>
              </a:rPr>
              <a:t>WIPSS</a:t>
            </a:r>
          </a:p>
        </p:txBody>
      </p:sp>
    </p:spTree>
    <p:extLst>
      <p:ext uri="{BB962C8B-B14F-4D97-AF65-F5344CB8AC3E}">
        <p14:creationId xmlns:p14="http://schemas.microsoft.com/office/powerpoint/2010/main" val="994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381000"/>
            <a:ext cx="1158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ts val="0"/>
              </a:spcBef>
              <a:buNone/>
            </a:pPr>
            <a:r>
              <a:rPr lang="en-US" altLang="en-US" sz="4000" b="1" dirty="0">
                <a:solidFill>
                  <a:schemeClr val="tx2"/>
                </a:solidFill>
              </a:rPr>
              <a:t>Introduction:</a:t>
            </a:r>
          </a:p>
          <a:p>
            <a:pPr eaLnBrk="1" hangingPunct="1">
              <a:spcBef>
                <a:spcPts val="0"/>
              </a:spcBef>
              <a:buNone/>
            </a:pPr>
            <a:endParaRPr lang="en-US" altLang="en-US" sz="1000" b="1" dirty="0"/>
          </a:p>
          <a:p>
            <a:pPr eaLnBrk="1" hangingPunct="1">
              <a:spcBef>
                <a:spcPts val="0"/>
              </a:spcBef>
              <a:buNone/>
            </a:pPr>
            <a:endParaRPr lang="en-US" altLang="en-US" sz="1200" b="1" dirty="0"/>
          </a:p>
          <a:p>
            <a:pPr marL="514350" indent="-514350" eaLnBrk="1" hangingPunct="1">
              <a:spcBef>
                <a:spcPts val="0"/>
              </a:spcBef>
              <a:buFontTx/>
              <a:buAutoNum type="arabicParenR"/>
            </a:pPr>
            <a:r>
              <a:rPr lang="en-US" altLang="en-US" sz="2400" b="1" dirty="0"/>
              <a:t>Highlights in the History of Interplanetary Scintillation (IPS) to View the Heliosphere</a:t>
            </a:r>
          </a:p>
          <a:p>
            <a:pPr marL="514350" indent="-514350" eaLnBrk="1" hangingPunct="1">
              <a:spcBef>
                <a:spcPts val="0"/>
              </a:spcBef>
              <a:buFontTx/>
              <a:buAutoNum type="arabicParenR"/>
            </a:pPr>
            <a:endParaRPr lang="en-US" altLang="en-US" sz="2400" b="1" dirty="0"/>
          </a:p>
          <a:p>
            <a:pPr marL="514350" indent="-514350" eaLnBrk="1" hangingPunct="1">
              <a:spcBef>
                <a:spcPts val="0"/>
              </a:spcBef>
              <a:buFontTx/>
              <a:buAutoNum type="arabicParenR"/>
            </a:pPr>
            <a:r>
              <a:rPr lang="en-US" altLang="en-US" sz="2400" b="1" dirty="0"/>
              <a:t>IPS and Thomson-Scattering Provides a Way Forward to Provide Global Heliospheric Modeling using Computer Assisted </a:t>
            </a:r>
            <a:r>
              <a:rPr lang="en-US" altLang="en-US" sz="2400" b="1" dirty="0" smtClean="0"/>
              <a:t>Tomography</a:t>
            </a:r>
          </a:p>
          <a:p>
            <a:pPr marL="514350" indent="-514350" eaLnBrk="1" hangingPunct="1">
              <a:spcBef>
                <a:spcPts val="0"/>
              </a:spcBef>
              <a:buFontTx/>
              <a:buAutoNum type="arabicParenR"/>
            </a:pPr>
            <a:endParaRPr lang="en-US" altLang="en-US" sz="2400" b="1" dirty="0" smtClean="0"/>
          </a:p>
          <a:p>
            <a:pPr marL="514350" indent="-514350">
              <a:spcBef>
                <a:spcPts val="0"/>
              </a:spcBef>
              <a:buFontTx/>
              <a:buAutoNum type="arabicParenR"/>
            </a:pPr>
            <a:r>
              <a:rPr lang="en-US" altLang="en-US" sz="2400" b="1" dirty="0"/>
              <a:t>The Use 3-D MHD Modeling Provides More Physics:</a:t>
            </a:r>
          </a:p>
          <a:p>
            <a:pPr>
              <a:spcBef>
                <a:spcPts val="0"/>
              </a:spcBef>
              <a:buNone/>
            </a:pPr>
            <a:r>
              <a:rPr lang="en-US" altLang="en-US" sz="2400" b="1" dirty="0"/>
              <a:t>             solar wind heating, heliospheric non-radial flow, shock </a:t>
            </a:r>
            <a:r>
              <a:rPr lang="en-US" altLang="en-US" sz="2400" b="1" dirty="0" smtClean="0"/>
              <a:t>processes</a:t>
            </a:r>
          </a:p>
          <a:p>
            <a:pPr>
              <a:spcBef>
                <a:spcPts val="0"/>
              </a:spcBef>
              <a:buNone/>
            </a:pPr>
            <a:endParaRPr lang="en-US" altLang="en-US" sz="2400" b="1" dirty="0"/>
          </a:p>
          <a:p>
            <a:pPr marL="457200" indent="-457200">
              <a:spcBef>
                <a:spcPts val="0"/>
              </a:spcBef>
              <a:buAutoNum type="arabicParenR" startAt="4"/>
            </a:pPr>
            <a:r>
              <a:rPr lang="en-US" altLang="en-US" sz="2400" b="1" dirty="0" smtClean="0"/>
              <a:t>Recent Advances Using Solar Mass Ejection Imager (SMEI) and STEREO HI Instrumentation to </a:t>
            </a:r>
            <a:r>
              <a:rPr lang="en-US" altLang="en-US" sz="2400" b="1" dirty="0"/>
              <a:t>P</a:t>
            </a:r>
            <a:r>
              <a:rPr lang="en-US" altLang="en-US" sz="2400" b="1" dirty="0" smtClean="0"/>
              <a:t>rovide Higher-Resolution Tomography</a:t>
            </a:r>
            <a:endParaRPr lang="en-US" altLang="en-US" sz="2400" b="1" dirty="0"/>
          </a:p>
          <a:p>
            <a:pPr eaLnBrk="1" hangingPunct="1">
              <a:spcBef>
                <a:spcPts val="0"/>
              </a:spcBef>
              <a:buNone/>
            </a:pPr>
            <a:endParaRPr lang="en-US" altLang="en-US" sz="2000" b="1" dirty="0"/>
          </a:p>
          <a:p>
            <a:pPr eaLnBrk="1" hangingPunct="1">
              <a:spcBef>
                <a:spcPts val="0"/>
              </a:spcBef>
              <a:buNone/>
            </a:pPr>
            <a:r>
              <a:rPr lang="en-US" altLang="en-US" sz="2400" b="1" dirty="0" smtClean="0"/>
              <a:t>5)  Future Plans for a Heliospheric Imager</a:t>
            </a:r>
            <a:endParaRPr lang="en-US" altLang="en-US" sz="2400" b="1" dirty="0"/>
          </a:p>
          <a:p>
            <a:pPr eaLnBrk="1" hangingPunct="1">
              <a:spcBef>
                <a:spcPts val="0"/>
              </a:spcBef>
              <a:buNone/>
            </a:pPr>
            <a:endParaRPr lang="en-US" altLang="en-US" sz="2400" b="1" dirty="0"/>
          </a:p>
          <a:p>
            <a:pPr lvl="1" eaLnBrk="1" hangingPunct="1">
              <a:spcBef>
                <a:spcPts val="0"/>
              </a:spcBef>
              <a:buNone/>
            </a:pPr>
            <a:r>
              <a:rPr lang="en-US" altLang="en-US" b="1" dirty="0"/>
              <a:t> </a:t>
            </a:r>
          </a:p>
        </p:txBody>
      </p:sp>
    </p:spTree>
    <p:extLst>
      <p:ext uri="{BB962C8B-B14F-4D97-AF65-F5344CB8AC3E}">
        <p14:creationId xmlns:p14="http://schemas.microsoft.com/office/powerpoint/2010/main" val="859559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09600"/>
            <a:ext cx="12192000" cy="619948"/>
          </a:xfrm>
          <a:prstGeom prst="rect">
            <a:avLst/>
          </a:prstGeom>
          <a:solidFill>
            <a:schemeClr val="bg1"/>
          </a:solidFill>
          <a:ln>
            <a:noFill/>
          </a:ln>
          <a:effectLst/>
        </p:spPr>
        <p:txBody>
          <a:bodyPr lIns="92075" tIns="0" rIns="92075" bIns="0"/>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000" b="1" dirty="0"/>
              <a:t>ISEE and LOFAR Data Combined (PSP 2</a:t>
            </a:r>
            <a:r>
              <a:rPr lang="en-US" altLang="en-US" sz="4000" b="1" baseline="30000" dirty="0"/>
              <a:t>nd</a:t>
            </a:r>
            <a:r>
              <a:rPr lang="en-US" altLang="en-US" sz="4000" b="1" dirty="0"/>
              <a:t> Pass)</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7" name="Rectangle 6"/>
          <p:cNvSpPr>
            <a:spLocks noChangeArrowheads="1"/>
          </p:cNvSpPr>
          <p:nvPr/>
        </p:nvSpPr>
        <p:spPr bwMode="auto">
          <a:xfrm>
            <a:off x="9296400" y="2181723"/>
            <a:ext cx="2667000" cy="3352800"/>
          </a:xfrm>
          <a:prstGeom prst="rect">
            <a:avLst/>
          </a:prstGeom>
          <a:solidFill>
            <a:schemeClr val="bg1"/>
          </a:solidFill>
          <a:ln>
            <a:noFill/>
          </a:ln>
          <a:effectLst/>
        </p:spPr>
        <p:txBody>
          <a:bodyPr lIns="92075" tIns="0" rIns="92075" bIns="0"/>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ts val="0"/>
              </a:spcBef>
              <a:buNone/>
            </a:pPr>
            <a:r>
              <a:rPr lang="en-US" altLang="en-US" sz="3200" b="1" dirty="0"/>
              <a:t>LOFAR-ISEE density</a:t>
            </a:r>
          </a:p>
          <a:p>
            <a:pPr>
              <a:spcBef>
                <a:spcPts val="0"/>
              </a:spcBef>
              <a:buNone/>
            </a:pPr>
            <a:endParaRPr lang="en-US" altLang="en-US" sz="3200" b="1" dirty="0"/>
          </a:p>
          <a:p>
            <a:pPr>
              <a:spcBef>
                <a:spcPts val="0"/>
              </a:spcBef>
              <a:buNone/>
            </a:pPr>
            <a:endParaRPr lang="en-US" altLang="en-US" sz="3200" b="1" dirty="0"/>
          </a:p>
          <a:p>
            <a:pPr>
              <a:spcBef>
                <a:spcPts val="0"/>
              </a:spcBef>
              <a:buNone/>
            </a:pPr>
            <a:endParaRPr lang="en-US" altLang="en-US" sz="1200" b="1" dirty="0"/>
          </a:p>
          <a:p>
            <a:pPr>
              <a:spcBef>
                <a:spcPts val="0"/>
              </a:spcBef>
              <a:buNone/>
            </a:pPr>
            <a:r>
              <a:rPr lang="en-US" altLang="en-US" sz="3200" b="1" dirty="0"/>
              <a:t>LOFAR-ISEE velocity</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0" name="Rectangle 9"/>
          <p:cNvSpPr>
            <a:spLocks noChangeArrowheads="1"/>
          </p:cNvSpPr>
          <p:nvPr/>
        </p:nvSpPr>
        <p:spPr bwMode="auto">
          <a:xfrm>
            <a:off x="0" y="6486700"/>
            <a:ext cx="10439400" cy="371300"/>
          </a:xfrm>
          <a:prstGeom prst="rect">
            <a:avLst/>
          </a:prstGeom>
          <a:solidFill>
            <a:schemeClr val="bg1"/>
          </a:solidFill>
          <a:ln>
            <a:noFill/>
          </a:ln>
          <a:effectLst/>
        </p:spPr>
        <p:txBody>
          <a:bodyPr lIns="92075" tIns="0" rIns="92075" bIns="0"/>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1900" b="1" dirty="0"/>
              <a:t>LOFAR data courtesy of LOFAR4SW consortium – R. Fallows, M.M. Bisi, B. Jackson, etc.</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3" name="Picture 2">
            <a:extLst>
              <a:ext uri="{FF2B5EF4-FFF2-40B4-BE49-F238E27FC236}">
                <a16:creationId xmlns:a16="http://schemas.microsoft.com/office/drawing/2014/main" xmlns="" id="{7D14FE8B-7A02-4609-B1E1-227724F3FA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7378" y="1569876"/>
            <a:ext cx="4900626" cy="4679307"/>
          </a:xfrm>
          <a:prstGeom prst="rect">
            <a:avLst/>
          </a:prstGeom>
        </p:spPr>
      </p:pic>
      <p:pic>
        <p:nvPicPr>
          <p:cNvPr id="9" name="Picture 8" descr="A picture containing orange, clock, sign&#10;&#10;Description automatically generated">
            <a:extLst>
              <a:ext uri="{FF2B5EF4-FFF2-40B4-BE49-F238E27FC236}">
                <a16:creationId xmlns:a16="http://schemas.microsoft.com/office/drawing/2014/main" xmlns="" id="{102BBC51-3CDE-42E2-B301-A7C5B04B55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 y="1572533"/>
            <a:ext cx="4316212" cy="4636496"/>
          </a:xfrm>
          <a:prstGeom prst="rect">
            <a:avLst/>
          </a:prstGeom>
        </p:spPr>
      </p:pic>
      <p:sp>
        <p:nvSpPr>
          <p:cNvPr id="11" name="Rectangle 5">
            <a:extLst>
              <a:ext uri="{FF2B5EF4-FFF2-40B4-BE49-F238E27FC236}">
                <a16:creationId xmlns:a16="http://schemas.microsoft.com/office/drawing/2014/main" xmlns="" id="{5F7B957D-CE10-4E53-8928-A16E7B63D1A1}"/>
              </a:ext>
            </a:extLst>
          </p:cNvPr>
          <p:cNvSpPr>
            <a:spLocks noChangeArrowheads="1"/>
          </p:cNvSpPr>
          <p:nvPr/>
        </p:nvSpPr>
        <p:spPr bwMode="auto">
          <a:xfrm>
            <a:off x="762000" y="1229547"/>
            <a:ext cx="990600" cy="3416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000" b="1" i="1" dirty="0">
                <a:solidFill>
                  <a:schemeClr val="tx1"/>
                </a:solidFill>
                <a:latin typeface="Arial" panose="020B0604020202020204" pitchFamily="34" charset="0"/>
                <a:ea typeface="PMingLiU" pitchFamily="18" charset="-120"/>
              </a:rPr>
              <a:t>g</a:t>
            </a:r>
            <a:r>
              <a:rPr lang="en-US" altLang="en-US" sz="2000" b="1" dirty="0">
                <a:solidFill>
                  <a:schemeClr val="tx1"/>
                </a:solidFill>
                <a:latin typeface="Arial" panose="020B0604020202020204" pitchFamily="34" charset="0"/>
                <a:ea typeface="PMingLiU" pitchFamily="18" charset="-120"/>
              </a:rPr>
              <a:t>-level</a:t>
            </a:r>
          </a:p>
        </p:txBody>
      </p:sp>
      <p:sp>
        <p:nvSpPr>
          <p:cNvPr id="12" name="Rectangle 5">
            <a:extLst>
              <a:ext uri="{FF2B5EF4-FFF2-40B4-BE49-F238E27FC236}">
                <a16:creationId xmlns:a16="http://schemas.microsoft.com/office/drawing/2014/main" xmlns="" id="{9445FBF6-708F-4E44-8267-CE5406F3F773}"/>
              </a:ext>
            </a:extLst>
          </p:cNvPr>
          <p:cNvSpPr>
            <a:spLocks noChangeArrowheads="1"/>
          </p:cNvSpPr>
          <p:nvPr/>
        </p:nvSpPr>
        <p:spPr bwMode="auto">
          <a:xfrm>
            <a:off x="457200" y="6115050"/>
            <a:ext cx="1600199" cy="319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000" b="1" dirty="0">
                <a:solidFill>
                  <a:schemeClr val="tx1"/>
                </a:solidFill>
                <a:latin typeface="MS PGothic" panose="020B0600070205080204" pitchFamily="34" charset="-128"/>
                <a:ea typeface="MS PGothic" panose="020B0600070205080204" pitchFamily="34" charset="-128"/>
                <a:cs typeface="Arial" panose="020B0604020202020204" pitchFamily="34" charset="0"/>
              </a:rPr>
              <a:t>Ʇ</a:t>
            </a:r>
            <a:r>
              <a:rPr lang="en-US" altLang="en-US" sz="2000" b="1" dirty="0">
                <a:solidFill>
                  <a:schemeClr val="tx1"/>
                </a:solidFill>
                <a:latin typeface="Arial" panose="020B0604020202020204" pitchFamily="34" charset="0"/>
                <a:ea typeface="PMingLiU" pitchFamily="18" charset="-120"/>
                <a:cs typeface="Arial" panose="020B0604020202020204" pitchFamily="34" charset="0"/>
              </a:rPr>
              <a:t> </a:t>
            </a:r>
            <a:r>
              <a:rPr lang="en-US" altLang="en-US" sz="2000" b="1" dirty="0">
                <a:solidFill>
                  <a:schemeClr val="tx1"/>
                </a:solidFill>
                <a:latin typeface="Arial" panose="020B0604020202020204" pitchFamily="34" charset="0"/>
                <a:ea typeface="PMingLiU" pitchFamily="18" charset="-120"/>
              </a:rPr>
              <a:t> velocity</a:t>
            </a:r>
          </a:p>
        </p:txBody>
      </p:sp>
      <p:sp>
        <p:nvSpPr>
          <p:cNvPr id="14" name="Text Box 9">
            <a:extLst>
              <a:ext uri="{FF2B5EF4-FFF2-40B4-BE49-F238E27FC236}">
                <a16:creationId xmlns:a16="http://schemas.microsoft.com/office/drawing/2014/main" xmlns="" id="{16673023-1E40-4E43-9EC6-EDE5FF1B8C9C}"/>
              </a:ext>
            </a:extLst>
          </p:cNvPr>
          <p:cNvSpPr txBox="1">
            <a:spLocks noChangeArrowheads="1"/>
          </p:cNvSpPr>
          <p:nvPr/>
        </p:nvSpPr>
        <p:spPr bwMode="auto">
          <a:xfrm>
            <a:off x="4269297" y="1260454"/>
            <a:ext cx="7924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eaLnBrk="1" hangingPunct="1">
              <a:buFontTx/>
              <a:buNone/>
            </a:pPr>
            <a:r>
              <a:rPr lang="en-US" altLang="en-US" sz="1400" b="1" dirty="0"/>
              <a:t>Jackson </a:t>
            </a:r>
            <a:r>
              <a:rPr lang="en-US" altLang="en-US" sz="1400" b="1" i="1" dirty="0"/>
              <a:t>et al</a:t>
            </a:r>
            <a:r>
              <a:rPr lang="en-US" altLang="en-US" sz="1400" b="1" dirty="0"/>
              <a:t>., 2020, </a:t>
            </a:r>
            <a:r>
              <a:rPr lang="en-US" altLang="en-US" sz="1400" b="1" i="1" dirty="0">
                <a:cs typeface="Arial" panose="020B0604020202020204" pitchFamily="34" charset="0"/>
              </a:rPr>
              <a:t>Frontiers in Astronomy and Space Sci</a:t>
            </a:r>
            <a:r>
              <a:rPr lang="en-US" altLang="en-US" sz="1400" b="1" dirty="0">
                <a:cs typeface="Arial" panose="020B0604020202020204" pitchFamily="34" charset="0"/>
              </a:rPr>
              <a:t>., </a:t>
            </a:r>
            <a:r>
              <a:rPr lang="en-US" altLang="en-US" sz="1400" b="1" dirty="0" err="1">
                <a:cs typeface="Arial" panose="020B0604020202020204" pitchFamily="34" charset="0"/>
              </a:rPr>
              <a:t>doi</a:t>
            </a:r>
            <a:r>
              <a:rPr lang="en-US" altLang="en-US" sz="1400" b="1" dirty="0">
                <a:cs typeface="Arial" panose="020B0604020202020204" pitchFamily="34" charset="0"/>
              </a:rPr>
              <a:t>: </a:t>
            </a:r>
            <a:r>
              <a:rPr lang="en-US" sz="1400" b="1" i="0" u="none" strike="noStrike" baseline="0" dirty="0">
                <a:solidFill>
                  <a:srgbClr val="4D4D4D"/>
                </a:solidFill>
                <a:cs typeface="Arial" panose="020B0604020202020204" pitchFamily="34" charset="0"/>
              </a:rPr>
              <a:t>10.3389/fspas.2020.568429</a:t>
            </a:r>
            <a:endParaRPr lang="en-US" altLang="en-US" sz="1400" b="1" dirty="0">
              <a:cs typeface="Arial" panose="020B0604020202020204" pitchFamily="34" charset="0"/>
            </a:endParaRPr>
          </a:p>
        </p:txBody>
      </p:sp>
      <p:sp>
        <p:nvSpPr>
          <p:cNvPr id="15" name="Rectangle 5">
            <a:extLst>
              <a:ext uri="{FF2B5EF4-FFF2-40B4-BE49-F238E27FC236}">
                <a16:creationId xmlns:a16="http://schemas.microsoft.com/office/drawing/2014/main" xmlns="" id="{C0FCB2FC-9B88-49DC-BCE4-898040A0132B}"/>
              </a:ext>
            </a:extLst>
          </p:cNvPr>
          <p:cNvSpPr>
            <a:spLocks noChangeArrowheads="1"/>
          </p:cNvSpPr>
          <p:nvPr/>
        </p:nvSpPr>
        <p:spPr bwMode="auto">
          <a:xfrm>
            <a:off x="2709979" y="1198675"/>
            <a:ext cx="1166979" cy="3725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000" b="1" dirty="0">
                <a:solidFill>
                  <a:schemeClr val="tx1"/>
                </a:solidFill>
                <a:latin typeface="Arial" panose="020B0604020202020204" pitchFamily="34" charset="0"/>
                <a:ea typeface="PMingLiU" pitchFamily="18" charset="-120"/>
              </a:rPr>
              <a:t>density</a:t>
            </a:r>
          </a:p>
        </p:txBody>
      </p:sp>
      <p:sp>
        <p:nvSpPr>
          <p:cNvPr id="16" name="Rectangle 5">
            <a:extLst>
              <a:ext uri="{FF2B5EF4-FFF2-40B4-BE49-F238E27FC236}">
                <a16:creationId xmlns:a16="http://schemas.microsoft.com/office/drawing/2014/main" xmlns="" id="{1558485F-74DC-4069-B0E2-44156C5D113B}"/>
              </a:ext>
            </a:extLst>
          </p:cNvPr>
          <p:cNvSpPr>
            <a:spLocks noChangeArrowheads="1"/>
          </p:cNvSpPr>
          <p:nvPr/>
        </p:nvSpPr>
        <p:spPr bwMode="auto">
          <a:xfrm>
            <a:off x="2819400" y="6062135"/>
            <a:ext cx="1166979" cy="3725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000" b="1" dirty="0">
                <a:solidFill>
                  <a:schemeClr val="tx1"/>
                </a:solidFill>
                <a:latin typeface="Arial" panose="020B0604020202020204" pitchFamily="34" charset="0"/>
                <a:ea typeface="PMingLiU" pitchFamily="18" charset="-120"/>
              </a:rPr>
              <a:t>velocity</a:t>
            </a:r>
          </a:p>
        </p:txBody>
      </p:sp>
      <p:pic>
        <p:nvPicPr>
          <p:cNvPr id="17" name="ISEE_LOFAR_ACE-L0_PIPS_Fisheye_328_412">
            <a:hlinkClick r:id="" action="ppaction://media"/>
            <a:extLst>
              <a:ext uri="{FF2B5EF4-FFF2-40B4-BE49-F238E27FC236}">
                <a16:creationId xmlns:a16="http://schemas.microsoft.com/office/drawing/2014/main" xmlns="" id="{C2D003AD-8D83-43CD-934A-9FFA252B473C}"/>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76200" y="1572837"/>
            <a:ext cx="2160963" cy="2160963"/>
          </a:xfrm>
          <a:prstGeom prst="rect">
            <a:avLst/>
          </a:prstGeom>
        </p:spPr>
      </p:pic>
      <p:pic>
        <p:nvPicPr>
          <p:cNvPr id="18" name="ISEE_LOFAR_ACE-L0_PV_Fisheye_328_412">
            <a:hlinkClick r:id="" action="ppaction://media"/>
            <a:extLst>
              <a:ext uri="{FF2B5EF4-FFF2-40B4-BE49-F238E27FC236}">
                <a16:creationId xmlns:a16="http://schemas.microsoft.com/office/drawing/2014/main" xmlns="" id="{E0D0C90E-A717-4D7C-A83A-4BEBCF22F0F9}"/>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6199" y="3895344"/>
            <a:ext cx="2160964" cy="2160964"/>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58568" y="1572768"/>
            <a:ext cx="2157984" cy="2157984"/>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58568" y="3886200"/>
            <a:ext cx="2157984" cy="2157984"/>
          </a:xfrm>
          <a:prstGeom prst="rect">
            <a:avLst/>
          </a:prstGeom>
        </p:spPr>
      </p:pic>
      <p:pic>
        <p:nvPicPr>
          <p:cNvPr id="6" name="ips_psp_2_V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2258568" y="3886200"/>
            <a:ext cx="2157984" cy="2157984"/>
          </a:xfrm>
          <a:prstGeom prst="rect">
            <a:avLst/>
          </a:prstGeom>
        </p:spPr>
      </p:pic>
      <p:pic>
        <p:nvPicPr>
          <p:cNvPr id="8" name="ips_psp_2_De">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2258568" y="1572768"/>
            <a:ext cx="2157984" cy="2157984"/>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7117" y="3736107"/>
            <a:ext cx="2425029" cy="157908"/>
          </a:xfrm>
          <a:prstGeom prst="rect">
            <a:avLst/>
          </a:prstGeom>
        </p:spPr>
      </p:pic>
      <p:cxnSp>
        <p:nvCxnSpPr>
          <p:cNvPr id="21" name="Straight Arrow Connector 20"/>
          <p:cNvCxnSpPr/>
          <p:nvPr/>
        </p:nvCxnSpPr>
        <p:spPr bwMode="auto">
          <a:xfrm>
            <a:off x="5833872" y="1880027"/>
            <a:ext cx="0" cy="558373"/>
          </a:xfrm>
          <a:prstGeom prst="straightConnector1">
            <a:avLst/>
          </a:prstGeom>
          <a:solidFill>
            <a:schemeClr val="accent1"/>
          </a:solidFill>
          <a:ln w="28575" cap="flat" cmpd="sng" algn="ctr">
            <a:solidFill>
              <a:srgbClr val="FF0000"/>
            </a:solidFill>
            <a:prstDash val="solid"/>
            <a:round/>
            <a:headEnd type="none" w="sm" len="sm"/>
            <a:tailEnd type="triangle"/>
          </a:ln>
          <a:effectLst/>
        </p:spPr>
      </p:cxnSp>
      <p:cxnSp>
        <p:nvCxnSpPr>
          <p:cNvPr id="22" name="Straight Arrow Connector 21"/>
          <p:cNvCxnSpPr/>
          <p:nvPr/>
        </p:nvCxnSpPr>
        <p:spPr bwMode="auto">
          <a:xfrm flipV="1">
            <a:off x="5833872" y="5090268"/>
            <a:ext cx="0" cy="568397"/>
          </a:xfrm>
          <a:prstGeom prst="straightConnector1">
            <a:avLst/>
          </a:prstGeom>
          <a:solidFill>
            <a:schemeClr val="accent1"/>
          </a:solidFill>
          <a:ln w="28575" cap="flat" cmpd="sng" algn="ctr">
            <a:solidFill>
              <a:srgbClr val="0070C0"/>
            </a:solidFill>
            <a:prstDash val="solid"/>
            <a:round/>
            <a:headEnd type="none" w="sm" len="sm"/>
            <a:tailEnd type="triangle"/>
          </a:ln>
          <a:effectLst/>
        </p:spPr>
      </p:cxnSp>
      <p:sp>
        <p:nvSpPr>
          <p:cNvPr id="23" name="Rectangle 5">
            <a:extLst>
              <a:ext uri="{FF2B5EF4-FFF2-40B4-BE49-F238E27FC236}">
                <a16:creationId xmlns:a16="http://schemas.microsoft.com/office/drawing/2014/main" xmlns="" id="{9445FBF6-708F-4E44-8267-CE5406F3F773}"/>
              </a:ext>
            </a:extLst>
          </p:cNvPr>
          <p:cNvSpPr>
            <a:spLocks noChangeArrowheads="1"/>
          </p:cNvSpPr>
          <p:nvPr/>
        </p:nvSpPr>
        <p:spPr bwMode="auto">
          <a:xfrm>
            <a:off x="5334000" y="5528661"/>
            <a:ext cx="1036319" cy="2600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Close Pass</a:t>
            </a:r>
            <a:endParaRPr lang="en-US" altLang="en-US" sz="1200" b="1" dirty="0">
              <a:solidFill>
                <a:schemeClr val="tx1"/>
              </a:solidFill>
              <a:latin typeface="Arial" panose="020B0604020202020204" pitchFamily="34" charset="0"/>
              <a:ea typeface="PMingLiU" pitchFamily="18" charset="-120"/>
              <a:cs typeface="Arial" panose="020B0604020202020204" pitchFamily="34" charset="0"/>
            </a:endParaRPr>
          </a:p>
        </p:txBody>
      </p:sp>
    </p:spTree>
    <p:extLst>
      <p:ext uri="{BB962C8B-B14F-4D97-AF65-F5344CB8AC3E}">
        <p14:creationId xmlns:p14="http://schemas.microsoft.com/office/powerpoint/2010/main" val="4784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64000" fill="hold"/>
                                        <p:tgtEl>
                                          <p:spTgt spid="17"/>
                                        </p:tgtEl>
                                      </p:cBhvr>
                                    </p:cmd>
                                  </p:childTnLst>
                                </p:cTn>
                              </p:par>
                              <p:par>
                                <p:cTn id="20" presetID="1" presetClass="mediacall" presetSubtype="0" fill="hold" nodeType="withEffect">
                                  <p:stCondLst>
                                    <p:cond delay="0"/>
                                  </p:stCondLst>
                                  <p:childTnLst>
                                    <p:cmd type="call" cmd="playFrom(0.0)">
                                      <p:cBhvr>
                                        <p:cTn id="21" dur="64000" fill="hold"/>
                                        <p:tgtEl>
                                          <p:spTgt spid="18"/>
                                        </p:tgtEl>
                                      </p:cBhvr>
                                    </p:cmd>
                                  </p:childTnLst>
                                </p:cTn>
                              </p:par>
                              <p:par>
                                <p:cTn id="22" presetID="1" presetClass="mediacall" presetSubtype="0" fill="hold" nodeType="withEffect">
                                  <p:stCondLst>
                                    <p:cond delay="0"/>
                                  </p:stCondLst>
                                  <p:childTnLst>
                                    <p:cmd type="call" cmd="playFrom(0.0)">
                                      <p:cBhvr>
                                        <p:cTn id="23" dur="64000" fill="hold"/>
                                        <p:tgtEl>
                                          <p:spTgt spid="6"/>
                                        </p:tgtEl>
                                      </p:cBhvr>
                                    </p:cmd>
                                  </p:childTnLst>
                                </p:cTn>
                              </p:par>
                              <p:par>
                                <p:cTn id="24" presetID="1" presetClass="mediacall" presetSubtype="0" fill="hold" nodeType="withEffect">
                                  <p:stCondLst>
                                    <p:cond delay="0"/>
                                  </p:stCondLst>
                                  <p:childTnLst>
                                    <p:cmd type="call" cmd="playFrom(0.0)">
                                      <p:cBhvr>
                                        <p:cTn id="25" dur="6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17"/>
                </p:tgtEl>
              </p:cMediaNode>
            </p:video>
            <p:video>
              <p:cMediaNode vol="80000">
                <p:cTn id="27" repeatCount="indefinite" fill="hold" display="0">
                  <p:stCondLst>
                    <p:cond delay="indefinite"/>
                  </p:stCondLst>
                </p:cTn>
                <p:tgtEl>
                  <p:spTgt spid="18"/>
                </p:tgtEl>
              </p:cMediaNode>
            </p:video>
            <p:video>
              <p:cMediaNode vol="80000">
                <p:cTn id="28" repeatCount="indefinite" fill="hold" display="0">
                  <p:stCondLst>
                    <p:cond delay="indefinite"/>
                  </p:stCondLst>
                </p:cTn>
                <p:tgtEl>
                  <p:spTgt spid="6"/>
                </p:tgtEl>
              </p:cMediaNode>
            </p:video>
            <p:video>
              <p:cMediaNode vol="80000">
                <p:cTn id="29" repeatCount="indefinite"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noChangeArrowheads="1"/>
          </p:cNvSpPr>
          <p:nvPr/>
        </p:nvSpPr>
        <p:spPr bwMode="auto">
          <a:xfrm>
            <a:off x="0" y="609600"/>
            <a:ext cx="12192000" cy="619948"/>
          </a:xfrm>
          <a:prstGeom prst="rect">
            <a:avLst/>
          </a:prstGeom>
          <a:solidFill>
            <a:schemeClr val="bg1"/>
          </a:solidFill>
          <a:ln>
            <a:noFill/>
          </a:ln>
          <a:effectLst/>
        </p:spPr>
        <p:txBody>
          <a:bodyPr lIns="92075" tIns="0" rIns="92075" bIns="0"/>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000" b="1" dirty="0"/>
              <a:t>ISEE and LOFAR Data Combined (PSP 2</a:t>
            </a:r>
            <a:r>
              <a:rPr lang="en-US" altLang="en-US" sz="4000" b="1" baseline="30000" dirty="0"/>
              <a:t>nd</a:t>
            </a:r>
            <a:r>
              <a:rPr lang="en-US" altLang="en-US" sz="4000" b="1" dirty="0"/>
              <a:t> Pass)</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29" name="Picture 28">
            <a:extLst>
              <a:ext uri="{FF2B5EF4-FFF2-40B4-BE49-F238E27FC236}">
                <a16:creationId xmlns="" xmlns:a16="http://schemas.microsoft.com/office/drawing/2014/main" id="{7D14FE8B-7A02-4609-B1E1-227724F3FA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3984" y="1600200"/>
            <a:ext cx="5037837" cy="4810322"/>
          </a:xfrm>
          <a:prstGeom prst="rect">
            <a:avLst/>
          </a:prstGeom>
        </p:spPr>
      </p:pic>
      <p:sp>
        <p:nvSpPr>
          <p:cNvPr id="7" name="Rectangle 6"/>
          <p:cNvSpPr>
            <a:spLocks noChangeArrowheads="1"/>
          </p:cNvSpPr>
          <p:nvPr/>
        </p:nvSpPr>
        <p:spPr bwMode="auto">
          <a:xfrm>
            <a:off x="9448800" y="2181724"/>
            <a:ext cx="2667000" cy="3352800"/>
          </a:xfrm>
          <a:prstGeom prst="rect">
            <a:avLst/>
          </a:prstGeom>
          <a:solidFill>
            <a:schemeClr val="bg1"/>
          </a:solidFill>
          <a:ln>
            <a:noFill/>
          </a:ln>
          <a:effectLst/>
        </p:spPr>
        <p:txBody>
          <a:bodyPr lIns="92075" tIns="0" rIns="92075" bIns="0"/>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ts val="0"/>
              </a:spcBef>
              <a:buNone/>
            </a:pPr>
            <a:r>
              <a:rPr lang="en-US" altLang="en-US" sz="3200" b="1" dirty="0"/>
              <a:t>LOFAR-ISEE density</a:t>
            </a:r>
          </a:p>
          <a:p>
            <a:pPr>
              <a:spcBef>
                <a:spcPts val="0"/>
              </a:spcBef>
              <a:buNone/>
            </a:pPr>
            <a:endParaRPr lang="en-US" altLang="en-US" sz="3200" b="1" dirty="0"/>
          </a:p>
          <a:p>
            <a:pPr>
              <a:spcBef>
                <a:spcPts val="0"/>
              </a:spcBef>
              <a:buNone/>
            </a:pPr>
            <a:endParaRPr lang="en-US" altLang="en-US" sz="3200" b="1" dirty="0"/>
          </a:p>
          <a:p>
            <a:pPr>
              <a:spcBef>
                <a:spcPts val="0"/>
              </a:spcBef>
              <a:buNone/>
            </a:pPr>
            <a:endParaRPr lang="en-US" altLang="en-US" sz="1200" b="1" dirty="0"/>
          </a:p>
          <a:p>
            <a:pPr>
              <a:spcBef>
                <a:spcPts val="0"/>
              </a:spcBef>
              <a:buNone/>
            </a:pPr>
            <a:endParaRPr lang="en-US" altLang="en-US" sz="1200" b="1" dirty="0"/>
          </a:p>
          <a:p>
            <a:pPr>
              <a:spcBef>
                <a:spcPts val="0"/>
              </a:spcBef>
              <a:buNone/>
            </a:pPr>
            <a:r>
              <a:rPr lang="en-US" altLang="en-US" sz="3200" b="1" dirty="0"/>
              <a:t>LOFAR-ISEE velocity</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0" name="Rectangle 9"/>
          <p:cNvSpPr>
            <a:spLocks noChangeArrowheads="1"/>
          </p:cNvSpPr>
          <p:nvPr/>
        </p:nvSpPr>
        <p:spPr bwMode="auto">
          <a:xfrm>
            <a:off x="0" y="6486700"/>
            <a:ext cx="10439400" cy="371300"/>
          </a:xfrm>
          <a:prstGeom prst="rect">
            <a:avLst/>
          </a:prstGeom>
          <a:solidFill>
            <a:schemeClr val="bg1"/>
          </a:solidFill>
          <a:ln>
            <a:noFill/>
          </a:ln>
          <a:effectLst/>
        </p:spPr>
        <p:txBody>
          <a:bodyPr lIns="92075" tIns="0" rIns="92075" bIns="0"/>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1900" b="1" dirty="0"/>
              <a:t>LOFAR data courtesy of LOFAR4SW consortium – R. Fallows, M.M. Bisi, B. Jackson, etc.</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2" name="Rectangle 5">
            <a:extLst>
              <a:ext uri="{FF2B5EF4-FFF2-40B4-BE49-F238E27FC236}">
                <a16:creationId xmlns="" xmlns:a16="http://schemas.microsoft.com/office/drawing/2014/main" id="{9445FBF6-708F-4E44-8267-CE5406F3F773}"/>
              </a:ext>
            </a:extLst>
          </p:cNvPr>
          <p:cNvSpPr>
            <a:spLocks noChangeArrowheads="1"/>
          </p:cNvSpPr>
          <p:nvPr/>
        </p:nvSpPr>
        <p:spPr bwMode="auto">
          <a:xfrm>
            <a:off x="304800" y="6115050"/>
            <a:ext cx="4267200" cy="371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000" b="1" dirty="0">
                <a:solidFill>
                  <a:schemeClr val="tx1"/>
                </a:solidFill>
                <a:latin typeface="MS PGothic" panose="020B0600070205080204" pitchFamily="34" charset="-128"/>
                <a:ea typeface="MS PGothic" panose="020B0600070205080204" pitchFamily="34" charset="-128"/>
                <a:cs typeface="Arial" panose="020B0604020202020204" pitchFamily="34" charset="0"/>
              </a:rPr>
              <a:t>Ecliptic cuts           Meridional cuts</a:t>
            </a:r>
            <a:endParaRPr lang="en-US" altLang="en-US" sz="2000" b="1" dirty="0">
              <a:solidFill>
                <a:schemeClr val="tx1"/>
              </a:solidFill>
              <a:latin typeface="Arial" panose="020B0604020202020204" pitchFamily="34" charset="0"/>
              <a:ea typeface="PMingLiU" pitchFamily="18" charset="-120"/>
            </a:endParaRPr>
          </a:p>
        </p:txBody>
      </p:sp>
      <p:sp>
        <p:nvSpPr>
          <p:cNvPr id="14" name="Text Box 9">
            <a:extLst>
              <a:ext uri="{FF2B5EF4-FFF2-40B4-BE49-F238E27FC236}">
                <a16:creationId xmlns="" xmlns:a16="http://schemas.microsoft.com/office/drawing/2014/main" id="{16673023-1E40-4E43-9EC6-EDE5FF1B8C9C}"/>
              </a:ext>
            </a:extLst>
          </p:cNvPr>
          <p:cNvSpPr txBox="1">
            <a:spLocks noChangeArrowheads="1"/>
          </p:cNvSpPr>
          <p:nvPr/>
        </p:nvSpPr>
        <p:spPr bwMode="auto">
          <a:xfrm>
            <a:off x="1905000" y="1216787"/>
            <a:ext cx="7924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eaLnBrk="1" hangingPunct="1">
              <a:buFontTx/>
              <a:buNone/>
            </a:pPr>
            <a:r>
              <a:rPr lang="en-US" altLang="en-US" sz="1400" b="1" dirty="0"/>
              <a:t>Jackson </a:t>
            </a:r>
            <a:r>
              <a:rPr lang="en-US" altLang="en-US" sz="1400" b="1" i="1" dirty="0"/>
              <a:t>et al</a:t>
            </a:r>
            <a:r>
              <a:rPr lang="en-US" altLang="en-US" sz="1400" b="1" dirty="0"/>
              <a:t>., 2020, </a:t>
            </a:r>
            <a:r>
              <a:rPr lang="en-US" altLang="en-US" sz="1400" b="1" i="1" dirty="0">
                <a:cs typeface="Arial" panose="020B0604020202020204" pitchFamily="34" charset="0"/>
              </a:rPr>
              <a:t>Frontiers in Astronomy and Space Sci</a:t>
            </a:r>
            <a:r>
              <a:rPr lang="en-US" altLang="en-US" sz="1400" b="1" dirty="0">
                <a:cs typeface="Arial" panose="020B0604020202020204" pitchFamily="34" charset="0"/>
              </a:rPr>
              <a:t>., </a:t>
            </a:r>
            <a:r>
              <a:rPr lang="en-US" altLang="en-US" sz="1400" b="1" dirty="0" err="1">
                <a:cs typeface="Arial" panose="020B0604020202020204" pitchFamily="34" charset="0"/>
              </a:rPr>
              <a:t>doi</a:t>
            </a:r>
            <a:r>
              <a:rPr lang="en-US" altLang="en-US" sz="1400" b="1" dirty="0">
                <a:cs typeface="Arial" panose="020B0604020202020204" pitchFamily="34" charset="0"/>
              </a:rPr>
              <a:t>: </a:t>
            </a:r>
            <a:r>
              <a:rPr lang="en-US" sz="1400" b="1" i="0" u="none" strike="noStrike" baseline="0" dirty="0">
                <a:solidFill>
                  <a:srgbClr val="4D4D4D"/>
                </a:solidFill>
                <a:cs typeface="Arial" panose="020B0604020202020204" pitchFamily="34" charset="0"/>
              </a:rPr>
              <a:t>10.3389/fspas.2020.568429</a:t>
            </a:r>
            <a:endParaRPr lang="en-US" altLang="en-US" sz="1400" b="1" dirty="0">
              <a:cs typeface="Arial" panose="020B0604020202020204" pitchFamily="34" charset="0"/>
            </a:endParaRPr>
          </a:p>
        </p:txBody>
      </p:sp>
      <p:sp>
        <p:nvSpPr>
          <p:cNvPr id="24" name="Rectangle 5">
            <a:extLst>
              <a:ext uri="{FF2B5EF4-FFF2-40B4-BE49-F238E27FC236}">
                <a16:creationId xmlns="" xmlns:a16="http://schemas.microsoft.com/office/drawing/2014/main" id="{9445FBF6-708F-4E44-8267-CE5406F3F773}"/>
              </a:ext>
            </a:extLst>
          </p:cNvPr>
          <p:cNvSpPr>
            <a:spLocks noChangeArrowheads="1"/>
          </p:cNvSpPr>
          <p:nvPr/>
        </p:nvSpPr>
        <p:spPr bwMode="auto">
          <a:xfrm>
            <a:off x="282472" y="3777318"/>
            <a:ext cx="4267200" cy="2600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PSP               BepiColombo           Stereo</a:t>
            </a:r>
            <a:endParaRPr lang="en-US" altLang="en-US" sz="1200" b="1" dirty="0">
              <a:solidFill>
                <a:schemeClr val="tx1"/>
              </a:solidFill>
              <a:latin typeface="Arial" panose="020B0604020202020204" pitchFamily="34" charset="0"/>
              <a:ea typeface="PMingLiU" pitchFamily="18" charset="-120"/>
              <a:cs typeface="Arial" panose="020B0604020202020204" pitchFamily="34" charset="0"/>
            </a:endParaRPr>
          </a:p>
        </p:txBody>
      </p:sp>
      <p:cxnSp>
        <p:nvCxnSpPr>
          <p:cNvPr id="26" name="Straight Arrow Connector 25"/>
          <p:cNvCxnSpPr/>
          <p:nvPr/>
        </p:nvCxnSpPr>
        <p:spPr bwMode="auto">
          <a:xfrm>
            <a:off x="5943600" y="1880027"/>
            <a:ext cx="0" cy="558373"/>
          </a:xfrm>
          <a:prstGeom prst="straightConnector1">
            <a:avLst/>
          </a:prstGeom>
          <a:solidFill>
            <a:schemeClr val="accent1"/>
          </a:solidFill>
          <a:ln w="28575" cap="flat" cmpd="sng" algn="ctr">
            <a:solidFill>
              <a:srgbClr val="FF0000"/>
            </a:solidFill>
            <a:prstDash val="solid"/>
            <a:round/>
            <a:headEnd type="none" w="sm" len="sm"/>
            <a:tailEnd type="triangle"/>
          </a:ln>
          <a:effectLst/>
        </p:spPr>
      </p:cxnSp>
      <p:cxnSp>
        <p:nvCxnSpPr>
          <p:cNvPr id="27" name="Straight Arrow Connector 26"/>
          <p:cNvCxnSpPr/>
          <p:nvPr/>
        </p:nvCxnSpPr>
        <p:spPr bwMode="auto">
          <a:xfrm flipV="1">
            <a:off x="5943600" y="5222803"/>
            <a:ext cx="0" cy="568397"/>
          </a:xfrm>
          <a:prstGeom prst="straightConnector1">
            <a:avLst/>
          </a:prstGeom>
          <a:solidFill>
            <a:schemeClr val="accent1"/>
          </a:solidFill>
          <a:ln w="28575" cap="flat" cmpd="sng" algn="ctr">
            <a:solidFill>
              <a:srgbClr val="0070C0"/>
            </a:solidFill>
            <a:prstDash val="solid"/>
            <a:round/>
            <a:headEnd type="none" w="sm" len="sm"/>
            <a:tailEnd type="triangle"/>
          </a:ln>
          <a:effectLst/>
        </p:spPr>
      </p:cxnSp>
      <p:sp>
        <p:nvSpPr>
          <p:cNvPr id="30" name="Flowchart: Decision 29"/>
          <p:cNvSpPr/>
          <p:nvPr/>
        </p:nvSpPr>
        <p:spPr bwMode="auto">
          <a:xfrm>
            <a:off x="762000" y="3861602"/>
            <a:ext cx="91440" cy="91440"/>
          </a:xfrm>
          <a:prstGeom prst="flowChartDecision">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b="1" dirty="0"/>
              <a:t> </a:t>
            </a:r>
            <a:endParaRPr kumimoji="0" lang="en-US" sz="2400" b="0" i="0" u="none" strike="noStrike" cap="none" normalizeH="0" baseline="0" dirty="0">
              <a:ln>
                <a:noFill/>
              </a:ln>
              <a:solidFill>
                <a:schemeClr val="tx1"/>
              </a:solidFill>
              <a:effectLst/>
              <a:latin typeface="Times New Roman" charset="0"/>
            </a:endParaRPr>
          </a:p>
        </p:txBody>
      </p:sp>
      <p:sp>
        <p:nvSpPr>
          <p:cNvPr id="31" name="Flowchart: Process 30"/>
          <p:cNvSpPr/>
          <p:nvPr/>
        </p:nvSpPr>
        <p:spPr bwMode="auto">
          <a:xfrm>
            <a:off x="1752600" y="3873861"/>
            <a:ext cx="73152" cy="73152"/>
          </a:xfrm>
          <a:prstGeom prst="flowChartProcess">
            <a:avLst/>
          </a:prstGeom>
          <a:noFill/>
          <a:ln w="222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2" name="Oval 31"/>
          <p:cNvSpPr/>
          <p:nvPr/>
        </p:nvSpPr>
        <p:spPr bwMode="auto">
          <a:xfrm>
            <a:off x="3200400" y="3881850"/>
            <a:ext cx="76200" cy="70317"/>
          </a:xfrm>
          <a:prstGeom prst="ellipse">
            <a:avLst/>
          </a:prstGeom>
          <a:noFill/>
          <a:ln w="2222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 name="Rectangle 5">
            <a:extLst>
              <a:ext uri="{FF2B5EF4-FFF2-40B4-BE49-F238E27FC236}">
                <a16:creationId xmlns="" xmlns:a16="http://schemas.microsoft.com/office/drawing/2014/main" id="{9445FBF6-708F-4E44-8267-CE5406F3F773}"/>
              </a:ext>
            </a:extLst>
          </p:cNvPr>
          <p:cNvSpPr>
            <a:spLocks noChangeArrowheads="1"/>
          </p:cNvSpPr>
          <p:nvPr/>
        </p:nvSpPr>
        <p:spPr bwMode="auto">
          <a:xfrm>
            <a:off x="5410200" y="5661196"/>
            <a:ext cx="1036319" cy="2600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Close Pass</a:t>
            </a:r>
            <a:endParaRPr lang="en-US" altLang="en-US" sz="1200" b="1" dirty="0">
              <a:solidFill>
                <a:schemeClr val="tx1"/>
              </a:solidFill>
              <a:latin typeface="Arial" panose="020B0604020202020204" pitchFamily="34" charset="0"/>
              <a:ea typeface="PMingLiU" pitchFamily="18" charset="-120"/>
              <a:cs typeface="Arial" panose="020B0604020202020204" pitchFamily="34" charset="0"/>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152" y="1600200"/>
            <a:ext cx="2148840" cy="2148840"/>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6000" y="1600200"/>
            <a:ext cx="2148840" cy="2148840"/>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152" y="4023360"/>
            <a:ext cx="2148840" cy="2148840"/>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6000" y="4023360"/>
            <a:ext cx="2148840" cy="2148840"/>
          </a:xfrm>
          <a:prstGeom prst="rect">
            <a:avLst/>
          </a:prstGeom>
        </p:spPr>
      </p:pic>
      <p:pic>
        <p:nvPicPr>
          <p:cNvPr id="17" name="ips_psp_2_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73152" y="1600200"/>
            <a:ext cx="2148840" cy="2148840"/>
          </a:xfrm>
          <a:prstGeom prst="rect">
            <a:avLst/>
          </a:prstGeom>
        </p:spPr>
      </p:pic>
      <p:pic>
        <p:nvPicPr>
          <p:cNvPr id="18" name="ips_psp_2_D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2286000" y="1600200"/>
            <a:ext cx="2148840" cy="2148840"/>
          </a:xfrm>
          <a:prstGeom prst="rect">
            <a:avLst/>
          </a:prstGeom>
        </p:spPr>
      </p:pic>
      <p:pic>
        <p:nvPicPr>
          <p:cNvPr id="19" name="ips_psp_2_V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73152" y="4023360"/>
            <a:ext cx="2148840" cy="2148840"/>
          </a:xfrm>
          <a:prstGeom prst="rect">
            <a:avLst/>
          </a:prstGeom>
        </p:spPr>
      </p:pic>
      <p:pic>
        <p:nvPicPr>
          <p:cNvPr id="20" name="ips_psp_2_Vm">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9"/>
          <a:stretch>
            <a:fillRect/>
          </a:stretch>
        </p:blipFill>
        <p:spPr>
          <a:xfrm>
            <a:off x="2286000" y="4023360"/>
            <a:ext cx="2148840" cy="2148840"/>
          </a:xfrm>
          <a:prstGeom prst="rect">
            <a:avLst/>
          </a:prstGeom>
        </p:spPr>
      </p:pic>
    </p:spTree>
    <p:extLst>
      <p:ext uri="{BB962C8B-B14F-4D97-AF65-F5344CB8AC3E}">
        <p14:creationId xmlns:p14="http://schemas.microsoft.com/office/powerpoint/2010/main" val="70748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 presetClass="mediacall" presetSubtype="0" fill="hold" nodeType="withEffect">
                                  <p:stCondLst>
                                    <p:cond delay="0"/>
                                  </p:stCondLst>
                                  <p:childTnLst>
                                    <p:cmd type="call" cmd="playFrom(0.0)">
                                      <p:cBhvr>
                                        <p:cTn id="9" dur="64000" fill="hold"/>
                                        <p:tgtEl>
                                          <p:spTgt spid="17"/>
                                        </p:tgtEl>
                                      </p:cBhvr>
                                    </p:cmd>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 presetClass="mediacall" presetSubtype="0" fill="hold" nodeType="withEffect">
                                  <p:stCondLst>
                                    <p:cond delay="0"/>
                                  </p:stCondLst>
                                  <p:childTnLst>
                                    <p:cmd type="call" cmd="playFrom(0.0)">
                                      <p:cBhvr>
                                        <p:cTn id="14" dur="64000" fill="hold"/>
                                        <p:tgtEl>
                                          <p:spTgt spid="20"/>
                                        </p:tgtEl>
                                      </p:cBhvr>
                                    </p:cmd>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 presetClass="mediacall" presetSubtype="0" fill="hold" nodeType="withEffect">
                                  <p:stCondLst>
                                    <p:cond delay="0"/>
                                  </p:stCondLst>
                                  <p:childTnLst>
                                    <p:cmd type="call" cmd="playFrom(0.0)">
                                      <p:cBhvr>
                                        <p:cTn id="19" dur="64000" fill="hold"/>
                                        <p:tgtEl>
                                          <p:spTgt spid="18"/>
                                        </p:tgtEl>
                                      </p:cBhvr>
                                    </p:cmd>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 presetClass="mediacall" presetSubtype="0" fill="hold" nodeType="withEffect">
                                  <p:stCondLst>
                                    <p:cond delay="0"/>
                                  </p:stCondLst>
                                  <p:childTnLst>
                                    <p:cmd type="call" cmd="playFrom(0.0)">
                                      <p:cBhvr>
                                        <p:cTn id="24" dur="64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17"/>
                </p:tgtEl>
              </p:cMediaNode>
            </p:video>
            <p:video>
              <p:cMediaNode vol="80000">
                <p:cTn id="26" repeatCount="indefinite" fill="hold" display="0">
                  <p:stCondLst>
                    <p:cond delay="indefinite"/>
                  </p:stCondLst>
                </p:cTn>
                <p:tgtEl>
                  <p:spTgt spid="18"/>
                </p:tgtEl>
              </p:cMediaNode>
            </p:video>
            <p:video>
              <p:cMediaNode vol="80000">
                <p:cTn id="27" repeatCount="indefinite" fill="hold" display="0">
                  <p:stCondLst>
                    <p:cond delay="indefinite"/>
                  </p:stCondLst>
                </p:cTn>
                <p:tgtEl>
                  <p:spTgt spid="19"/>
                </p:tgtEl>
              </p:cMediaNode>
            </p:video>
            <p:video>
              <p:cMediaNode vol="80000">
                <p:cTn id="28" repeatCount="indefinite" fill="hold" display="0">
                  <p:stCondLst>
                    <p:cond delay="indefinite"/>
                  </p:stCondLst>
                </p:cTn>
                <p:tgtEl>
                  <p:spTgt spid="2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spect="1" noChangeArrowheads="1"/>
          </p:cNvSpPr>
          <p:nvPr/>
        </p:nvSpPr>
        <p:spPr bwMode="auto">
          <a:xfrm>
            <a:off x="1524000" y="903880"/>
            <a:ext cx="9144000" cy="467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3200" b="1" dirty="0">
                <a:solidFill>
                  <a:srgbClr val="990000"/>
                </a:solidFill>
                <a:latin typeface="Arial" panose="020B0604020202020204" pitchFamily="34" charset="0"/>
              </a:rPr>
              <a:t>The Iterative Process with the ENLIL 3-D MHD</a:t>
            </a:r>
          </a:p>
        </p:txBody>
      </p:sp>
      <p:sp>
        <p:nvSpPr>
          <p:cNvPr id="5" name="Text Box 19"/>
          <p:cNvSpPr txBox="1">
            <a:spLocks noChangeAspect="1" noChangeArrowheads="1"/>
          </p:cNvSpPr>
          <p:nvPr/>
        </p:nvSpPr>
        <p:spPr bwMode="auto">
          <a:xfrm>
            <a:off x="3200400" y="5943600"/>
            <a:ext cx="4953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2000" b="1" dirty="0">
                <a:solidFill>
                  <a:srgbClr val="990000"/>
                </a:solidFill>
                <a:latin typeface="Arial" panose="020B0604020202020204" pitchFamily="34" charset="0"/>
              </a:rPr>
              <a:t>UHA MS-FLUKSS                ENLIL</a:t>
            </a:r>
          </a:p>
          <a:p>
            <a:r>
              <a:rPr lang="en-US" altLang="en-US" sz="2000" b="1" dirty="0">
                <a:solidFill>
                  <a:srgbClr val="990000"/>
                </a:solidFill>
                <a:latin typeface="Arial" panose="020B0604020202020204" pitchFamily="34" charset="0"/>
              </a:rPr>
              <a:t>     (Pogorelov)                  (Odstrcil)</a:t>
            </a:r>
          </a:p>
        </p:txBody>
      </p:sp>
      <p:sp>
        <p:nvSpPr>
          <p:cNvPr id="7" name="Rectangle 2"/>
          <p:cNvSpPr>
            <a:spLocks noChangeArrowheads="1"/>
          </p:cNvSpPr>
          <p:nvPr/>
        </p:nvSpPr>
        <p:spPr bwMode="auto">
          <a:xfrm>
            <a:off x="1524000" y="533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rgbClr val="990000"/>
                </a:solidFill>
                <a:ea typeface="MS PGothic" panose="020B0600070205080204" pitchFamily="34" charset="-128"/>
              </a:rPr>
              <a:t>Non-Radial Transport  - IPS-Driven ENLIL</a:t>
            </a:r>
            <a:endParaRPr lang="en-US" altLang="ja-JP" sz="3600" dirty="0">
              <a:solidFill>
                <a:srgbClr val="990000"/>
              </a:solidFill>
              <a:latin typeface="Times New Roman" panose="02020603050405020304" pitchFamily="18" charset="0"/>
              <a:ea typeface="MS PGothic" panose="020B0600070205080204" pitchFamily="34" charset="-128"/>
            </a:endParaRPr>
          </a:p>
        </p:txBody>
      </p:sp>
      <p:pic>
        <p:nvPicPr>
          <p:cNvPr id="8" name="Picture 7" descr="A screenshot of a cell phone&#10;&#10;Description automatically generated">
            <a:extLst>
              <a:ext uri="{FF2B5EF4-FFF2-40B4-BE49-F238E27FC236}">
                <a16:creationId xmlns="" xmlns:a16="http://schemas.microsoft.com/office/drawing/2014/main" id="{AE4C1D2B-BFC5-4D36-851B-22832029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6850474" cy="5029200"/>
          </a:xfrm>
          <a:prstGeom prst="rect">
            <a:avLst/>
          </a:prstGeom>
        </p:spPr>
      </p:pic>
      <p:pic>
        <p:nvPicPr>
          <p:cNvPr id="9" name="Picture 8">
            <a:extLst>
              <a:ext uri="{FF2B5EF4-FFF2-40B4-BE49-F238E27FC236}">
                <a16:creationId xmlns="" xmlns:a16="http://schemas.microsoft.com/office/drawing/2014/main" id="{F075AAD3-1302-47C9-96C1-EDEE41E14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6923" y="2286000"/>
            <a:ext cx="2401077" cy="4267200"/>
          </a:xfrm>
          <a:prstGeom prst="rect">
            <a:avLst/>
          </a:prstGeom>
        </p:spPr>
      </p:pic>
      <p:sp>
        <p:nvSpPr>
          <p:cNvPr id="10" name="Rectangle 6">
            <a:extLst>
              <a:ext uri="{FF2B5EF4-FFF2-40B4-BE49-F238E27FC236}">
                <a16:creationId xmlns="" xmlns:a16="http://schemas.microsoft.com/office/drawing/2014/main" id="{FCC2668D-73AC-4BC8-B9F9-1336444F648E}"/>
              </a:ext>
            </a:extLst>
          </p:cNvPr>
          <p:cNvSpPr>
            <a:spLocks noChangeArrowheads="1"/>
          </p:cNvSpPr>
          <p:nvPr/>
        </p:nvSpPr>
        <p:spPr bwMode="auto">
          <a:xfrm>
            <a:off x="7924800" y="1506287"/>
            <a:ext cx="2743200" cy="645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t>New UCSD 64-core AMD machine</a:t>
            </a:r>
          </a:p>
        </p:txBody>
      </p:sp>
    </p:spTree>
    <p:extLst>
      <p:ext uri="{BB962C8B-B14F-4D97-AF65-F5344CB8AC3E}">
        <p14:creationId xmlns:p14="http://schemas.microsoft.com/office/powerpoint/2010/main" val="9778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spect="1" noChangeArrowheads="1"/>
          </p:cNvSpPr>
          <p:nvPr/>
        </p:nvSpPr>
        <p:spPr bwMode="auto">
          <a:xfrm>
            <a:off x="1535724" y="889441"/>
            <a:ext cx="9143999" cy="37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2800" b="1" dirty="0">
                <a:latin typeface="Arial" panose="020B0604020202020204" pitchFamily="34" charset="0"/>
              </a:rPr>
              <a:t>2017/09/4 &amp; 10 CMEs, No Earth X8.2 09/10 12 UT CME</a:t>
            </a:r>
          </a:p>
        </p:txBody>
      </p:sp>
      <p:sp>
        <p:nvSpPr>
          <p:cNvPr id="3" name="Text Box 19"/>
          <p:cNvSpPr txBox="1">
            <a:spLocks noChangeAspect="1" noChangeArrowheads="1"/>
          </p:cNvSpPr>
          <p:nvPr/>
        </p:nvSpPr>
        <p:spPr bwMode="auto">
          <a:xfrm>
            <a:off x="1535724" y="467202"/>
            <a:ext cx="9132277" cy="414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2800" b="1" dirty="0">
                <a:solidFill>
                  <a:srgbClr val="990000"/>
                </a:solidFill>
                <a:latin typeface="Arial" panose="020B0604020202020204" pitchFamily="34" charset="0"/>
              </a:rPr>
              <a:t>IPS Iteratively</a:t>
            </a:r>
            <a:r>
              <a:rPr lang="en-US" altLang="en-US" sz="2800" b="1" dirty="0">
                <a:solidFill>
                  <a:srgbClr val="990000"/>
                </a:solidFill>
                <a:latin typeface="Arial" panose="020B0604020202020204" pitchFamily="34" charset="0"/>
                <a:sym typeface="Wingdings" panose="05000000000000000000" pitchFamily="2" charset="2"/>
              </a:rPr>
              <a:t> </a:t>
            </a:r>
            <a:r>
              <a:rPr lang="en-US" altLang="en-US" sz="2800" b="1" dirty="0">
                <a:solidFill>
                  <a:srgbClr val="990000"/>
                </a:solidFill>
                <a:latin typeface="Arial" panose="020B0604020202020204" pitchFamily="34" charset="0"/>
              </a:rPr>
              <a:t>Updated ENLIL Model Density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554480"/>
            <a:ext cx="4663440" cy="23296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560" y="1554480"/>
            <a:ext cx="4663440" cy="232966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4297680"/>
            <a:ext cx="4663440" cy="2329662"/>
          </a:xfrm>
          <a:prstGeom prst="rect">
            <a:avLst/>
          </a:prstGeom>
        </p:spPr>
      </p:pic>
      <p:sp>
        <p:nvSpPr>
          <p:cNvPr id="5" name="Text Box 19"/>
          <p:cNvSpPr txBox="1">
            <a:spLocks noChangeAspect="1" noChangeArrowheads="1"/>
          </p:cNvSpPr>
          <p:nvPr/>
        </p:nvSpPr>
        <p:spPr bwMode="auto">
          <a:xfrm>
            <a:off x="1524000" y="1284984"/>
            <a:ext cx="9144000" cy="365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2000" b="1" dirty="0">
                <a:solidFill>
                  <a:srgbClr val="3333CC"/>
                </a:solidFill>
                <a:latin typeface="Arial" panose="020B0604020202020204" pitchFamily="34" charset="0"/>
              </a:rPr>
              <a:t>Iteration 0 (Kinematic-IPS)</a:t>
            </a:r>
          </a:p>
        </p:txBody>
      </p:sp>
      <p:sp>
        <p:nvSpPr>
          <p:cNvPr id="7" name="Text Box 19"/>
          <p:cNvSpPr txBox="1">
            <a:spLocks noChangeAspect="1" noChangeArrowheads="1"/>
          </p:cNvSpPr>
          <p:nvPr/>
        </p:nvSpPr>
        <p:spPr bwMode="auto">
          <a:xfrm>
            <a:off x="1524000" y="4016328"/>
            <a:ext cx="9144000" cy="403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2000" b="1" dirty="0">
                <a:solidFill>
                  <a:srgbClr val="3333CC"/>
                </a:solidFill>
                <a:latin typeface="Arial" panose="020B0604020202020204" pitchFamily="34" charset="0"/>
              </a:rPr>
              <a:t>Iteration 3 (ENLIL-IPS)</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560" y="4297680"/>
            <a:ext cx="4663440" cy="2329662"/>
          </a:xfrm>
          <a:prstGeom prst="rect">
            <a:avLst/>
          </a:prstGeom>
        </p:spPr>
      </p:pic>
      <p:sp>
        <p:nvSpPr>
          <p:cNvPr id="10" name="Text Box 19"/>
          <p:cNvSpPr txBox="1">
            <a:spLocks noChangeAspect="1" noChangeArrowheads="1"/>
          </p:cNvSpPr>
          <p:nvPr/>
        </p:nvSpPr>
        <p:spPr bwMode="auto">
          <a:xfrm>
            <a:off x="4343400" y="1885899"/>
            <a:ext cx="1242496" cy="195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400" b="1" dirty="0">
                <a:latin typeface="Arial" panose="020B0604020202020204" pitchFamily="34" charset="0"/>
              </a:rPr>
              <a:t>Density</a:t>
            </a:r>
          </a:p>
        </p:txBody>
      </p:sp>
      <p:sp>
        <p:nvSpPr>
          <p:cNvPr id="11" name="Text Box 19"/>
          <p:cNvSpPr txBox="1">
            <a:spLocks noChangeAspect="1" noChangeArrowheads="1"/>
          </p:cNvSpPr>
          <p:nvPr/>
        </p:nvSpPr>
        <p:spPr bwMode="auto">
          <a:xfrm>
            <a:off x="4267200" y="4602691"/>
            <a:ext cx="1242496" cy="195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400" b="1" dirty="0">
                <a:latin typeface="Arial" panose="020B0604020202020204" pitchFamily="34" charset="0"/>
              </a:rPr>
              <a:t>Density</a:t>
            </a:r>
          </a:p>
        </p:txBody>
      </p:sp>
      <p:sp>
        <p:nvSpPr>
          <p:cNvPr id="12" name="Text Box 19"/>
          <p:cNvSpPr txBox="1">
            <a:spLocks noChangeAspect="1" noChangeArrowheads="1"/>
          </p:cNvSpPr>
          <p:nvPr/>
        </p:nvSpPr>
        <p:spPr bwMode="auto">
          <a:xfrm>
            <a:off x="8840231" y="1987386"/>
            <a:ext cx="763031" cy="2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400" b="1" dirty="0">
                <a:latin typeface="Arial" panose="020B0604020202020204" pitchFamily="34" charset="0"/>
              </a:rPr>
              <a:t>Velocity</a:t>
            </a:r>
          </a:p>
        </p:txBody>
      </p:sp>
      <p:sp>
        <p:nvSpPr>
          <p:cNvPr id="13" name="Text Box 19"/>
          <p:cNvSpPr txBox="1">
            <a:spLocks noChangeAspect="1" noChangeArrowheads="1"/>
          </p:cNvSpPr>
          <p:nvPr/>
        </p:nvSpPr>
        <p:spPr bwMode="auto">
          <a:xfrm>
            <a:off x="8840232" y="4726548"/>
            <a:ext cx="763031" cy="2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400" b="1" dirty="0">
                <a:latin typeface="Arial" panose="020B0604020202020204" pitchFamily="34" charset="0"/>
              </a:rPr>
              <a:t>Velocity</a:t>
            </a:r>
          </a:p>
        </p:txBody>
      </p:sp>
      <p:sp>
        <p:nvSpPr>
          <p:cNvPr id="15" name="Text Box 19"/>
          <p:cNvSpPr txBox="1">
            <a:spLocks noChangeAspect="1" noChangeArrowheads="1"/>
          </p:cNvSpPr>
          <p:nvPr/>
        </p:nvSpPr>
        <p:spPr bwMode="auto">
          <a:xfrm>
            <a:off x="7315201" y="3285513"/>
            <a:ext cx="662505" cy="223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400" b="1" dirty="0">
                <a:solidFill>
                  <a:srgbClr val="990000"/>
                </a:solidFill>
                <a:latin typeface="Arial" panose="020B0604020202020204" pitchFamily="34" charset="0"/>
              </a:rPr>
              <a:t>CME ?</a:t>
            </a:r>
          </a:p>
        </p:txBody>
      </p:sp>
      <p:cxnSp>
        <p:nvCxnSpPr>
          <p:cNvPr id="16" name="Straight Arrow Connector 15"/>
          <p:cNvCxnSpPr/>
          <p:nvPr/>
        </p:nvCxnSpPr>
        <p:spPr bwMode="auto">
          <a:xfrm flipH="1" flipV="1">
            <a:off x="7595617" y="2834640"/>
            <a:ext cx="11647" cy="418618"/>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 name="Text Box 19"/>
          <p:cNvSpPr txBox="1">
            <a:spLocks noChangeAspect="1" noChangeArrowheads="1"/>
          </p:cNvSpPr>
          <p:nvPr/>
        </p:nvSpPr>
        <p:spPr bwMode="auto">
          <a:xfrm>
            <a:off x="7356005" y="6062663"/>
            <a:ext cx="662505" cy="223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400" b="1" dirty="0">
                <a:solidFill>
                  <a:srgbClr val="990000"/>
                </a:solidFill>
                <a:latin typeface="Arial" panose="020B0604020202020204" pitchFamily="34" charset="0"/>
              </a:rPr>
              <a:t>CME ?</a:t>
            </a:r>
          </a:p>
        </p:txBody>
      </p:sp>
      <p:cxnSp>
        <p:nvCxnSpPr>
          <p:cNvPr id="21" name="Straight Arrow Connector 20"/>
          <p:cNvCxnSpPr/>
          <p:nvPr/>
        </p:nvCxnSpPr>
        <p:spPr bwMode="auto">
          <a:xfrm flipH="1" flipV="1">
            <a:off x="7595617" y="5638800"/>
            <a:ext cx="1" cy="423862"/>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Straight Arrow Connector 29"/>
          <p:cNvCxnSpPr/>
          <p:nvPr/>
        </p:nvCxnSpPr>
        <p:spPr bwMode="auto">
          <a:xfrm flipH="1" flipV="1">
            <a:off x="7149575" y="2819400"/>
            <a:ext cx="11647" cy="418618"/>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Arrow Connector 30"/>
          <p:cNvCxnSpPr/>
          <p:nvPr/>
        </p:nvCxnSpPr>
        <p:spPr bwMode="auto">
          <a:xfrm flipH="1" flipV="1">
            <a:off x="7161222" y="5638800"/>
            <a:ext cx="11647" cy="418618"/>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Straight Arrow Connector 31"/>
          <p:cNvCxnSpPr/>
          <p:nvPr/>
        </p:nvCxnSpPr>
        <p:spPr bwMode="auto">
          <a:xfrm>
            <a:off x="2743200" y="5068330"/>
            <a:ext cx="0" cy="418070"/>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Straight Arrow Connector 34"/>
          <p:cNvCxnSpPr/>
          <p:nvPr/>
        </p:nvCxnSpPr>
        <p:spPr bwMode="auto">
          <a:xfrm>
            <a:off x="2743200" y="2286000"/>
            <a:ext cx="0" cy="418070"/>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 name="Straight Arrow Connector 35"/>
          <p:cNvCxnSpPr/>
          <p:nvPr/>
        </p:nvCxnSpPr>
        <p:spPr bwMode="auto">
          <a:xfrm flipV="1">
            <a:off x="3124200" y="3133068"/>
            <a:ext cx="0" cy="372133"/>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 name="Straight Arrow Connector 37"/>
          <p:cNvCxnSpPr/>
          <p:nvPr/>
        </p:nvCxnSpPr>
        <p:spPr bwMode="auto">
          <a:xfrm flipV="1">
            <a:off x="3124200" y="5876268"/>
            <a:ext cx="0" cy="372133"/>
          </a:xfrm>
          <a:prstGeom prst="straightConnector1">
            <a:avLst/>
          </a:prstGeom>
          <a:solidFill>
            <a:srgbClr val="FFFFFF"/>
          </a:solidFill>
          <a:ln w="28575"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337326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1524000" y="2286000"/>
            <a:ext cx="9067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400" b="1" dirty="0">
                <a:solidFill>
                  <a:srgbClr val="CC0000"/>
                </a:solidFill>
              </a:rPr>
              <a:t>Electron Thomson Scattering</a:t>
            </a:r>
          </a:p>
        </p:txBody>
      </p:sp>
    </p:spTree>
    <p:extLst>
      <p:ext uri="{BB962C8B-B14F-4D97-AF65-F5344CB8AC3E}">
        <p14:creationId xmlns:p14="http://schemas.microsoft.com/office/powerpoint/2010/main" val="880083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41B4CDD-BFB6-41D8-950E-C8B1FEBE55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420" y="1616772"/>
            <a:ext cx="4523580" cy="3064067"/>
          </a:xfrm>
          <a:prstGeom prst="rect">
            <a:avLst/>
          </a:prstGeom>
        </p:spPr>
      </p:pic>
      <p:pic>
        <p:nvPicPr>
          <p:cNvPr id="1517574" name="Picture 6" descr="Picture1M"/>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a:stretch>
            <a:fillRect/>
          </a:stretch>
        </p:blipFill>
        <p:spPr bwMode="auto">
          <a:xfrm>
            <a:off x="2057400" y="4419518"/>
            <a:ext cx="3079197" cy="2324098"/>
          </a:xfrm>
          <a:prstGeom prst="rect">
            <a:avLst/>
          </a:prstGeom>
          <a:noFill/>
          <a:extLst>
            <a:ext uri="{909E8E84-426E-40DD-AFC4-6F175D3DCCD1}">
              <a14:hiddenFill xmlns:a14="http://schemas.microsoft.com/office/drawing/2010/main">
                <a:solidFill>
                  <a:srgbClr val="FFFFFF"/>
                </a:solidFill>
              </a14:hiddenFill>
            </a:ext>
          </a:extLst>
        </p:spPr>
      </p:pic>
      <p:sp>
        <p:nvSpPr>
          <p:cNvPr id="1517575" name="Rectangle 7"/>
          <p:cNvSpPr>
            <a:spLocks noChangeArrowheads="1"/>
          </p:cNvSpPr>
          <p:nvPr/>
        </p:nvSpPr>
        <p:spPr bwMode="auto">
          <a:xfrm>
            <a:off x="6096000" y="1066800"/>
            <a:ext cx="43434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521" tIns="41761" rIns="83521" bIns="41761"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2000" b="1">
                <a:solidFill>
                  <a:schemeClr val="tx1"/>
                </a:solidFill>
                <a:latin typeface="Arial" panose="020B0604020202020204" pitchFamily="34" charset="0"/>
              </a:rPr>
              <a:t>Heliospheric C.A.T. analyses: </a:t>
            </a:r>
            <a:br>
              <a:rPr lang="en-US" altLang="en-US" sz="2000" b="1">
                <a:solidFill>
                  <a:schemeClr val="tx1"/>
                </a:solidFill>
                <a:latin typeface="Arial" panose="020B0604020202020204" pitchFamily="34" charset="0"/>
              </a:rPr>
            </a:br>
            <a:r>
              <a:rPr lang="en-US" altLang="en-US" sz="2000" b="1">
                <a:solidFill>
                  <a:schemeClr val="tx1"/>
                </a:solidFill>
                <a:latin typeface="Arial" panose="020B0604020202020204" pitchFamily="34" charset="0"/>
              </a:rPr>
              <a:t>example line-of-sight distribution for each sky location to form the source surface of the 3D reconstruction.</a:t>
            </a:r>
          </a:p>
        </p:txBody>
      </p:sp>
      <p:sp>
        <p:nvSpPr>
          <p:cNvPr id="1517578" name="Rectangle 10"/>
          <p:cNvSpPr>
            <a:spLocks noChangeArrowheads="1"/>
          </p:cNvSpPr>
          <p:nvPr/>
        </p:nvSpPr>
        <p:spPr bwMode="auto">
          <a:xfrm>
            <a:off x="1066800" y="533400"/>
            <a:ext cx="4419600" cy="48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a:latin typeface="Arial" panose="020B0604020202020204" pitchFamily="34" charset="0"/>
              </a:rPr>
              <a:t>     </a:t>
            </a:r>
            <a:r>
              <a:rPr lang="en-US" altLang="en-US" sz="2400" b="1" dirty="0">
                <a:latin typeface="Arial" panose="020B0604020202020204" pitchFamily="34" charset="0"/>
              </a:rPr>
              <a:t>Line-of-sight Response</a:t>
            </a:r>
          </a:p>
        </p:txBody>
      </p:sp>
      <p:sp>
        <p:nvSpPr>
          <p:cNvPr id="1517579" name="Text Box 11"/>
          <p:cNvSpPr txBox="1">
            <a:spLocks noChangeArrowheads="1"/>
          </p:cNvSpPr>
          <p:nvPr/>
        </p:nvSpPr>
        <p:spPr bwMode="auto">
          <a:xfrm>
            <a:off x="5715000" y="684441"/>
            <a:ext cx="4800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a:latin typeface="Arial" panose="020B0604020202020204" pitchFamily="34" charset="0"/>
              </a:rPr>
              <a:t>Jackson, B.V., </a:t>
            </a:r>
            <a:r>
              <a:rPr lang="en-US" altLang="en-US" sz="1400" b="1" i="1">
                <a:latin typeface="Arial" panose="020B0604020202020204" pitchFamily="34" charset="0"/>
              </a:rPr>
              <a:t>et al</a:t>
            </a:r>
            <a:r>
              <a:rPr lang="en-US" altLang="en-US" sz="1400" b="1">
                <a:latin typeface="Arial" panose="020B0604020202020204" pitchFamily="34" charset="0"/>
              </a:rPr>
              <a:t>., 2008, </a:t>
            </a:r>
            <a:r>
              <a:rPr lang="en-US" altLang="en-US" sz="1400" b="1" i="1">
                <a:latin typeface="Arial" panose="020B0604020202020204" pitchFamily="34" charset="0"/>
              </a:rPr>
              <a:t>Adv. in Geosciences</a:t>
            </a:r>
            <a:r>
              <a:rPr lang="en-US" altLang="en-US" sz="1400" b="1">
                <a:latin typeface="Arial" panose="020B0604020202020204" pitchFamily="34" charset="0"/>
              </a:rPr>
              <a:t> 21, 339</a:t>
            </a:r>
            <a:endParaRPr lang="en-US" altLang="en-US" sz="1400">
              <a:latin typeface="Arial" panose="020B0604020202020204" pitchFamily="34" charset="0"/>
            </a:endParaRPr>
          </a:p>
        </p:txBody>
      </p:sp>
      <p:pic>
        <p:nvPicPr>
          <p:cNvPr id="1517580" name="Picture 12" descr="tom_outflow_M"/>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3581400"/>
            <a:ext cx="4438650" cy="3098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0"/>
          <p:cNvSpPr>
            <a:spLocks noChangeArrowheads="1"/>
          </p:cNvSpPr>
          <p:nvPr/>
        </p:nvSpPr>
        <p:spPr bwMode="auto">
          <a:xfrm>
            <a:off x="914400" y="990600"/>
            <a:ext cx="5040312" cy="218300"/>
          </a:xfrm>
          <a:prstGeom prst="rect">
            <a:avLst/>
          </a:prstGeom>
          <a:solidFill>
            <a:schemeClr val="bg1"/>
          </a:solidFill>
          <a:ln>
            <a:noFill/>
          </a:ln>
          <a:effec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a:latin typeface="Arial" panose="020B0604020202020204" pitchFamily="34" charset="0"/>
              </a:rPr>
              <a:t>Thomson scattering</a:t>
            </a:r>
            <a:endParaRPr lang="en-US" altLang="en-US" sz="4000" b="1" dirty="0">
              <a:latin typeface="Arial" panose="020B0604020202020204" pitchFamily="34" charset="0"/>
            </a:endParaRPr>
          </a:p>
        </p:txBody>
      </p:sp>
      <p:sp>
        <p:nvSpPr>
          <p:cNvPr id="17" name="Rectangle 10">
            <a:extLst>
              <a:ext uri="{FF2B5EF4-FFF2-40B4-BE49-F238E27FC236}">
                <a16:creationId xmlns:a16="http://schemas.microsoft.com/office/drawing/2014/main" xmlns="" id="{CF3706A0-E248-42B5-BC38-D5B3E59FAD0C}"/>
              </a:ext>
            </a:extLst>
          </p:cNvPr>
          <p:cNvSpPr>
            <a:spLocks noChangeArrowheads="1"/>
          </p:cNvSpPr>
          <p:nvPr/>
        </p:nvSpPr>
        <p:spPr bwMode="auto">
          <a:xfrm>
            <a:off x="2362201" y="12192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gn="l">
              <a:buFontTx/>
              <a:buNone/>
            </a:pPr>
            <a:r>
              <a:rPr lang="en-US" altLang="en-US" sz="1200" b="1" dirty="0">
                <a:latin typeface="Arial" panose="020B0604020202020204" pitchFamily="34" charset="0"/>
              </a:rPr>
              <a:t>Solid line: brightness</a:t>
            </a:r>
          </a:p>
          <a:p>
            <a:pPr algn="l">
              <a:buFontTx/>
              <a:buNone/>
            </a:pPr>
            <a:r>
              <a:rPr lang="en-US" altLang="en-US" sz="1200" b="1" dirty="0">
                <a:latin typeface="Arial" panose="020B0604020202020204" pitchFamily="34" charset="0"/>
              </a:rPr>
              <a:t>Dashed line: Polarization Brightness (</a:t>
            </a:r>
            <a:r>
              <a:rPr lang="en-US" altLang="en-US" sz="1200" b="1" dirty="0" err="1">
                <a:latin typeface="Arial" panose="020B0604020202020204" pitchFamily="34" charset="0"/>
              </a:rPr>
              <a:t>pB</a:t>
            </a:r>
            <a:r>
              <a:rPr lang="en-US" altLang="en-US" sz="1800" b="1" dirty="0">
                <a:latin typeface="Arial" panose="020B0604020202020204" pitchFamily="34" charset="0"/>
              </a:rPr>
              <a:t>)</a:t>
            </a:r>
          </a:p>
        </p:txBody>
      </p:sp>
    </p:spTree>
    <p:extLst>
      <p:ext uri="{BB962C8B-B14F-4D97-AF65-F5344CB8AC3E}">
        <p14:creationId xmlns:p14="http://schemas.microsoft.com/office/powerpoint/2010/main" val="248776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xmlns="" id="{85B18E8A-7D4D-4FA1-B44E-B40EB9763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0"/>
            <a:ext cx="4654062" cy="4033520"/>
          </a:xfrm>
          <a:prstGeom prst="rect">
            <a:avLst/>
          </a:prstGeom>
        </p:spPr>
      </p:pic>
      <p:sp>
        <p:nvSpPr>
          <p:cNvPr id="2" name="Rectangle 1"/>
          <p:cNvSpPr/>
          <p:nvPr/>
        </p:nvSpPr>
        <p:spPr>
          <a:xfrm>
            <a:off x="457200" y="437112"/>
            <a:ext cx="8382000" cy="1231106"/>
          </a:xfrm>
          <a:prstGeom prst="rect">
            <a:avLst/>
          </a:prstGeom>
        </p:spPr>
        <p:txBody>
          <a:bodyPr wrap="square">
            <a:spAutoFit/>
          </a:bodyPr>
          <a:lstStyle/>
          <a:p>
            <a:pPr algn="ctr" eaLnBrk="1" hangingPunct="1">
              <a:buFontTx/>
              <a:buNone/>
            </a:pPr>
            <a:endParaRPr lang="en-US" altLang="en-US" sz="1000" b="1" dirty="0"/>
          </a:p>
          <a:p>
            <a:pPr algn="ctr" eaLnBrk="1" hangingPunct="1">
              <a:buFontTx/>
              <a:buNone/>
            </a:pPr>
            <a:r>
              <a:rPr lang="en-US" altLang="en-US" sz="3200" b="1" dirty="0"/>
              <a:t>An “All Sky” Coronagraph </a:t>
            </a:r>
          </a:p>
          <a:p>
            <a:pPr algn="ctr" eaLnBrk="1" hangingPunct="1">
              <a:buFontTx/>
              <a:buNone/>
            </a:pPr>
            <a:r>
              <a:rPr lang="en-US" altLang="en-US" sz="3200" b="1" dirty="0"/>
              <a:t>The Solar Mass Ejection Imager (SMEI) </a:t>
            </a:r>
          </a:p>
        </p:txBody>
      </p:sp>
      <p:sp>
        <p:nvSpPr>
          <p:cNvPr id="8" name="Rectangle 16"/>
          <p:cNvSpPr>
            <a:spLocks noChangeArrowheads="1"/>
          </p:cNvSpPr>
          <p:nvPr/>
        </p:nvSpPr>
        <p:spPr bwMode="auto">
          <a:xfrm>
            <a:off x="838200" y="1781801"/>
            <a:ext cx="6934200" cy="463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400" b="1" dirty="0">
                <a:solidFill>
                  <a:srgbClr val="3333CC"/>
                </a:solidFill>
                <a:latin typeface="Arial" panose="020B0604020202020204" pitchFamily="34" charset="0"/>
              </a:rPr>
              <a:t>Stray light suppression, precise photometry</a:t>
            </a:r>
          </a:p>
        </p:txBody>
      </p:sp>
      <p:pic>
        <p:nvPicPr>
          <p:cNvPr id="5" name="Picture 7" descr="CORIO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69976"/>
            <a:ext cx="3259138" cy="5876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5204820" y="2849627"/>
            <a:ext cx="3253379"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spcBef>
                <a:spcPct val="50000"/>
              </a:spcBef>
              <a:buFontTx/>
              <a:buNone/>
            </a:pPr>
            <a:r>
              <a:rPr kumimoji="1" lang="en-US" altLang="en-US" sz="2400" b="1" dirty="0">
                <a:latin typeface="Arial Narrow" panose="020B0606020202030204" pitchFamily="34" charset="0"/>
              </a:rPr>
              <a:t>The Coriolis spacecraft at Vandenberg AFB prior to flight (2002).  The SMEI baffles are circled. The large NRL radiometer </a:t>
            </a:r>
            <a:r>
              <a:rPr kumimoji="1" lang="en-US" altLang="en-US" sz="2400" b="1" i="1" dirty="0" err="1">
                <a:latin typeface="Arial Narrow" panose="020B0606020202030204" pitchFamily="34" charset="0"/>
              </a:rPr>
              <a:t>Windsat</a:t>
            </a:r>
            <a:r>
              <a:rPr kumimoji="1" lang="en-US" altLang="en-US" sz="2400" b="1" dirty="0">
                <a:latin typeface="Arial Narrow" panose="020B0606020202030204" pitchFamily="34" charset="0"/>
              </a:rPr>
              <a:t> is on the top of the spacecraft. </a:t>
            </a:r>
          </a:p>
        </p:txBody>
      </p:sp>
    </p:spTree>
    <p:extLst>
      <p:ext uri="{BB962C8B-B14F-4D97-AF65-F5344CB8AC3E}">
        <p14:creationId xmlns:p14="http://schemas.microsoft.com/office/powerpoint/2010/main" val="3122411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8" name="Text Box 2"/>
          <p:cNvSpPr txBox="1">
            <a:spLocks noChangeArrowheads="1"/>
          </p:cNvSpPr>
          <p:nvPr/>
        </p:nvSpPr>
        <p:spPr bwMode="auto">
          <a:xfrm>
            <a:off x="7467601" y="5375045"/>
            <a:ext cx="4724399" cy="110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spcBef>
                <a:spcPts val="0"/>
              </a:spcBef>
              <a:buFontTx/>
              <a:buNone/>
            </a:pPr>
            <a:r>
              <a:rPr kumimoji="1" lang="en-US" altLang="en-US" sz="2400" b="1" dirty="0">
                <a:latin typeface="Arial" panose="020B0604020202020204" pitchFamily="34" charset="0"/>
                <a:cs typeface="Arial" panose="020B0604020202020204" pitchFamily="34" charset="0"/>
              </a:rPr>
              <a:t>Simultaneous images from the three SMEI cameras</a:t>
            </a:r>
            <a:r>
              <a:rPr kumimoji="1" lang="en-US" altLang="en-US" b="1" dirty="0">
                <a:latin typeface="Arial" panose="020B0604020202020204" pitchFamily="34" charset="0"/>
                <a:cs typeface="Arial" panose="020B0604020202020204" pitchFamily="34" charset="0"/>
              </a:rPr>
              <a:t>.</a:t>
            </a:r>
            <a:r>
              <a:rPr kumimoji="1" lang="en-US" altLang="en-US" sz="2400" b="1" dirty="0">
                <a:latin typeface="Arial" panose="020B0604020202020204" pitchFamily="34" charset="0"/>
                <a:cs typeface="Arial" panose="020B0604020202020204" pitchFamily="34" charset="0"/>
              </a:rPr>
              <a:t> </a:t>
            </a:r>
          </a:p>
          <a:p>
            <a:pPr eaLnBrk="0" hangingPunct="0">
              <a:spcBef>
                <a:spcPts val="0"/>
              </a:spcBef>
              <a:buFontTx/>
              <a:buNone/>
            </a:pPr>
            <a:r>
              <a:rPr kumimoji="1" lang="en-US" altLang="en-US" sz="1800" b="1" dirty="0">
                <a:latin typeface="Arial" panose="020B0604020202020204" pitchFamily="34" charset="0"/>
                <a:cs typeface="Arial" panose="020B0604020202020204" pitchFamily="34" charset="0"/>
              </a:rPr>
              <a:t>(Operation stopped: September 28, 2011)</a:t>
            </a:r>
          </a:p>
        </p:txBody>
      </p:sp>
      <p:sp>
        <p:nvSpPr>
          <p:cNvPr id="1289219" name="Rectangle 3"/>
          <p:cNvSpPr>
            <a:spLocks noGrp="1" noChangeArrowheads="1"/>
          </p:cNvSpPr>
          <p:nvPr>
            <p:ph type="title"/>
          </p:nvPr>
        </p:nvSpPr>
        <p:spPr bwMode="auto">
          <a:xfrm>
            <a:off x="3633788" y="734822"/>
            <a:ext cx="3124200" cy="100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normAutofit fontScale="90000"/>
          </a:bodyPr>
          <a:lstStyle/>
          <a:p>
            <a:pPr algn="ctr"/>
            <a:r>
              <a:rPr lang="en-US" altLang="en-US" sz="2800" b="1" dirty="0">
                <a:latin typeface="Arial" panose="020B0604020202020204" pitchFamily="34" charset="0"/>
              </a:rPr>
              <a:t>The Solar Mass Ejection Imager (SMEI)</a:t>
            </a:r>
          </a:p>
        </p:txBody>
      </p:sp>
      <p:sp>
        <p:nvSpPr>
          <p:cNvPr id="1289221" name="Text Box 5"/>
          <p:cNvSpPr txBox="1">
            <a:spLocks noChangeArrowheads="1"/>
          </p:cNvSpPr>
          <p:nvPr/>
        </p:nvSpPr>
        <p:spPr bwMode="auto">
          <a:xfrm>
            <a:off x="6934200" y="1892300"/>
            <a:ext cx="60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buFontTx/>
              <a:buNone/>
            </a:pPr>
            <a:r>
              <a:rPr kumimoji="1" lang="en-US" altLang="en-US" sz="2400" b="1" dirty="0">
                <a:latin typeface="Arial" panose="020B0604020202020204" pitchFamily="34" charset="0"/>
                <a:cs typeface="Arial" panose="020B0604020202020204" pitchFamily="34" charset="0"/>
              </a:rPr>
              <a:t>C1</a:t>
            </a:r>
          </a:p>
        </p:txBody>
      </p:sp>
      <p:sp>
        <p:nvSpPr>
          <p:cNvPr id="1289222" name="Text Box 6"/>
          <p:cNvSpPr txBox="1">
            <a:spLocks noChangeArrowheads="1"/>
          </p:cNvSpPr>
          <p:nvPr/>
        </p:nvSpPr>
        <p:spPr bwMode="auto">
          <a:xfrm>
            <a:off x="6915944" y="2805882"/>
            <a:ext cx="6810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buFontTx/>
              <a:buNone/>
            </a:pPr>
            <a:r>
              <a:rPr kumimoji="1" lang="en-US" altLang="en-US" sz="2400" b="1" dirty="0">
                <a:latin typeface="Arial" panose="020B0604020202020204" pitchFamily="34" charset="0"/>
                <a:cs typeface="Arial" panose="020B0604020202020204" pitchFamily="34" charset="0"/>
              </a:rPr>
              <a:t>C2</a:t>
            </a:r>
          </a:p>
        </p:txBody>
      </p:sp>
      <p:sp>
        <p:nvSpPr>
          <p:cNvPr id="1289223" name="Text Box 7"/>
          <p:cNvSpPr txBox="1">
            <a:spLocks noChangeArrowheads="1"/>
          </p:cNvSpPr>
          <p:nvPr/>
        </p:nvSpPr>
        <p:spPr bwMode="auto">
          <a:xfrm>
            <a:off x="6934200" y="3692525"/>
            <a:ext cx="6810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buFontTx/>
              <a:buNone/>
            </a:pPr>
            <a:r>
              <a:rPr kumimoji="1" lang="en-US" altLang="en-US" sz="2400" b="1" dirty="0">
                <a:latin typeface="Arial" panose="020B0604020202020204" pitchFamily="34" charset="0"/>
                <a:cs typeface="Arial" panose="020B0604020202020204" pitchFamily="34" charset="0"/>
              </a:rPr>
              <a:t>C3</a:t>
            </a:r>
          </a:p>
        </p:txBody>
      </p:sp>
      <p:sp>
        <p:nvSpPr>
          <p:cNvPr id="1289224" name="Text Box 8"/>
          <p:cNvSpPr txBox="1">
            <a:spLocks noChangeArrowheads="1"/>
          </p:cNvSpPr>
          <p:nvPr/>
        </p:nvSpPr>
        <p:spPr bwMode="auto">
          <a:xfrm>
            <a:off x="9344025" y="1316038"/>
            <a:ext cx="7953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buFontTx/>
              <a:buNone/>
            </a:pPr>
            <a:r>
              <a:rPr kumimoji="1" lang="en-US" altLang="en-US" sz="2400" b="1" dirty="0">
                <a:latin typeface="Arial" panose="020B0604020202020204" pitchFamily="34" charset="0"/>
                <a:cs typeface="Arial" panose="020B0604020202020204" pitchFamily="34" charset="0"/>
              </a:rPr>
              <a:t>Sun</a:t>
            </a:r>
          </a:p>
        </p:txBody>
      </p:sp>
      <p:sp>
        <p:nvSpPr>
          <p:cNvPr id="1289225" name="Text Box 9"/>
          <p:cNvSpPr txBox="1">
            <a:spLocks noChangeArrowheads="1"/>
          </p:cNvSpPr>
          <p:nvPr/>
        </p:nvSpPr>
        <p:spPr bwMode="auto">
          <a:xfrm>
            <a:off x="6858000" y="4210050"/>
            <a:ext cx="762000" cy="7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buFontTx/>
              <a:buNone/>
            </a:pPr>
            <a:r>
              <a:rPr kumimoji="1" lang="en-US" altLang="en-US" sz="2400" b="1" dirty="0">
                <a:latin typeface="Arial" panose="020B0604020202020204" pitchFamily="34" charset="0"/>
                <a:cs typeface="Arial" panose="020B0604020202020204" pitchFamily="34" charset="0"/>
              </a:rPr>
              <a:t>Sun</a:t>
            </a:r>
          </a:p>
          <a:p>
            <a:pPr eaLnBrk="0" hangingPunct="0">
              <a:lnSpc>
                <a:spcPct val="5000"/>
              </a:lnSpc>
              <a:spcBef>
                <a:spcPct val="50000"/>
              </a:spcBef>
              <a:buFontTx/>
              <a:buNone/>
            </a:pPr>
            <a:endParaRPr kumimoji="1" lang="en-US" altLang="en-US" sz="2400" b="1" dirty="0"/>
          </a:p>
        </p:txBody>
      </p:sp>
      <p:pic>
        <p:nvPicPr>
          <p:cNvPr id="1289226" name="Picture 10" descr="Coriolis&amp;SMEIwF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753" y="1848612"/>
            <a:ext cx="3457575" cy="4495800"/>
          </a:xfrm>
          <a:prstGeom prst="rect">
            <a:avLst/>
          </a:prstGeom>
          <a:noFill/>
          <a:extLst>
            <a:ext uri="{909E8E84-426E-40DD-AFC4-6F175D3DCCD1}">
              <a14:hiddenFill xmlns:a14="http://schemas.microsoft.com/office/drawing/2010/main">
                <a:solidFill>
                  <a:srgbClr val="FFFFFF"/>
                </a:solidFill>
              </a14:hiddenFill>
            </a:ext>
          </a:extLst>
        </p:spPr>
      </p:pic>
      <p:sp>
        <p:nvSpPr>
          <p:cNvPr id="1289227" name="Line 11"/>
          <p:cNvSpPr>
            <a:spLocks noChangeShapeType="1"/>
          </p:cNvSpPr>
          <p:nvPr/>
        </p:nvSpPr>
        <p:spPr bwMode="auto">
          <a:xfrm flipH="1">
            <a:off x="8767763" y="1557338"/>
            <a:ext cx="5762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9228" name="Line 12"/>
          <p:cNvSpPr>
            <a:spLocks noChangeShapeType="1"/>
          </p:cNvSpPr>
          <p:nvPr/>
        </p:nvSpPr>
        <p:spPr bwMode="auto">
          <a:xfrm flipH="1">
            <a:off x="7256463" y="4652963"/>
            <a:ext cx="0" cy="57626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9229" name="Text Box 13"/>
          <p:cNvSpPr txBox="1">
            <a:spLocks noChangeArrowheads="1"/>
          </p:cNvSpPr>
          <p:nvPr/>
        </p:nvSpPr>
        <p:spPr bwMode="auto">
          <a:xfrm>
            <a:off x="6749409" y="669972"/>
            <a:ext cx="5257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buFontTx/>
              <a:buNone/>
            </a:pPr>
            <a:r>
              <a:rPr lang="en-US" altLang="en-US" sz="1800" b="1" dirty="0">
                <a:latin typeface="Arial" panose="020B0604020202020204" pitchFamily="34" charset="0"/>
              </a:rPr>
              <a:t>Jackson, B.V., et al., 2004, </a:t>
            </a:r>
            <a:r>
              <a:rPr lang="en-US" altLang="en-US" sz="1800" b="1" i="1" dirty="0">
                <a:latin typeface="Arial" panose="020B0604020202020204" pitchFamily="34" charset="0"/>
              </a:rPr>
              <a:t>Solar Phys.,</a:t>
            </a:r>
            <a:r>
              <a:rPr lang="en-US" altLang="en-US" sz="1800" b="1" dirty="0">
                <a:latin typeface="Arial" panose="020B0604020202020204" pitchFamily="34" charset="0"/>
              </a:rPr>
              <a:t> 225, 177</a:t>
            </a:r>
            <a:r>
              <a:rPr lang="en-US" altLang="en-US" sz="1800" dirty="0">
                <a:latin typeface="Arial" panose="020B0604020202020204" pitchFamily="34" charset="0"/>
              </a:rPr>
              <a:t> </a:t>
            </a:r>
          </a:p>
        </p:txBody>
      </p:sp>
      <p:sp>
        <p:nvSpPr>
          <p:cNvPr id="1289230" name="Text Box 14"/>
          <p:cNvSpPr txBox="1">
            <a:spLocks noChangeArrowheads="1"/>
          </p:cNvSpPr>
          <p:nvPr/>
        </p:nvSpPr>
        <p:spPr bwMode="auto">
          <a:xfrm>
            <a:off x="7274719" y="832670"/>
            <a:ext cx="46482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0" tIns="45710" rIns="91420" bIns="45710">
            <a:spAutoFit/>
          </a:bodyPr>
          <a:lstStyle/>
          <a:p>
            <a:pPr algn="ctr" eaLnBrk="0" hangingPunct="0">
              <a:spcBef>
                <a:spcPct val="50000"/>
              </a:spcBef>
              <a:buFontTx/>
              <a:buNone/>
            </a:pPr>
            <a:r>
              <a:rPr kumimoji="1" lang="en-US" altLang="en-US" sz="3200" b="1" dirty="0">
                <a:latin typeface="Arial Narrow" panose="020B0606020202030204" pitchFamily="34" charset="0"/>
              </a:rPr>
              <a:t>Launch 6 January 2003</a:t>
            </a:r>
          </a:p>
        </p:txBody>
      </p:sp>
      <p:sp>
        <p:nvSpPr>
          <p:cNvPr id="1289231" name="Rectangle 15"/>
          <p:cNvSpPr>
            <a:spLocks noChangeArrowheads="1"/>
          </p:cNvSpPr>
          <p:nvPr/>
        </p:nvSpPr>
        <p:spPr bwMode="auto">
          <a:xfrm>
            <a:off x="7391400" y="4724400"/>
            <a:ext cx="472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200" b="1" dirty="0">
                <a:latin typeface="Arial" panose="020B0604020202020204" pitchFamily="34" charset="0"/>
              </a:rPr>
              <a:t>1 gigabyte/day;  total ~4 terabytes</a:t>
            </a:r>
          </a:p>
        </p:txBody>
      </p:sp>
      <p:sp>
        <p:nvSpPr>
          <p:cNvPr id="1289232" name="Rectangle 16"/>
          <p:cNvSpPr>
            <a:spLocks noChangeArrowheads="1"/>
          </p:cNvSpPr>
          <p:nvPr/>
        </p:nvSpPr>
        <p:spPr bwMode="auto">
          <a:xfrm>
            <a:off x="1347788" y="6381930"/>
            <a:ext cx="4572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000" b="1" dirty="0">
                <a:latin typeface="Arial" panose="020B0604020202020204" pitchFamily="34" charset="0"/>
              </a:rPr>
              <a:t>A joint US Air Force - NASA Project</a:t>
            </a:r>
          </a:p>
        </p:txBody>
      </p:sp>
      <p:pic>
        <p:nvPicPr>
          <p:cNvPr id="2" name="2003020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85125" y="1774494"/>
            <a:ext cx="3951749" cy="2385547"/>
          </a:xfrm>
          <a:prstGeom prst="rect">
            <a:avLst/>
          </a:prstGeom>
        </p:spPr>
      </p:pic>
      <p:pic>
        <p:nvPicPr>
          <p:cNvPr id="23" name="Picture 2" descr="20030106_usaf_titan2_launch_slc4w_lm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1891328"/>
            <a:ext cx="2803628" cy="44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9"/>
          <p:cNvSpPr txBox="1">
            <a:spLocks noChangeArrowheads="1"/>
          </p:cNvSpPr>
          <p:nvPr/>
        </p:nvSpPr>
        <p:spPr bwMode="auto">
          <a:xfrm>
            <a:off x="152134" y="596188"/>
            <a:ext cx="310896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0" hangingPunct="0">
              <a:buFontTx/>
              <a:buNone/>
            </a:pPr>
            <a:r>
              <a:rPr kumimoji="1" lang="en-US" altLang="en-US" sz="2400" b="1" dirty="0">
                <a:latin typeface="Arial Narrow" panose="020B0606020202030204" pitchFamily="34" charset="0"/>
              </a:rPr>
              <a:t>Titan II launch from Vandenberg AFB</a:t>
            </a:r>
          </a:p>
          <a:p>
            <a:pPr algn="ctr" eaLnBrk="0" hangingPunct="0">
              <a:buFontTx/>
              <a:buNone/>
            </a:pPr>
            <a:r>
              <a:rPr kumimoji="1" lang="en-US" altLang="en-US" sz="2400" b="1" dirty="0">
                <a:latin typeface="Arial Narrow" panose="020B0606020202030204" pitchFamily="34" charset="0"/>
              </a:rPr>
              <a:t>6 January 2003.</a:t>
            </a:r>
          </a:p>
        </p:txBody>
      </p:sp>
    </p:spTree>
    <p:extLst>
      <p:ext uri="{BB962C8B-B14F-4D97-AF65-F5344CB8AC3E}">
        <p14:creationId xmlns:p14="http://schemas.microsoft.com/office/powerpoint/2010/main" val="2020733296"/>
      </p:ext>
    </p:extLst>
  </p:cSld>
  <p:clrMapOvr>
    <a:masterClrMapping/>
  </p:clrMapOvr>
  <mc:AlternateContent xmlns:mc="http://schemas.openxmlformats.org/markup-compatibility/2006" xmlns:p14="http://schemas.microsoft.com/office/powerpoint/2010/main">
    <mc:Choice Requires="p14">
      <p:transition spd="med" p14:dur="700" advTm="600000">
        <p:fade/>
      </p:transition>
    </mc:Choice>
    <mc:Fallback xmlns="">
      <p:transition spd="med" advTm="6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619" name="Rectangle 3"/>
          <p:cNvSpPr>
            <a:spLocks noChangeArrowheads="1"/>
          </p:cNvSpPr>
          <p:nvPr/>
        </p:nvSpPr>
        <p:spPr bwMode="auto">
          <a:xfrm>
            <a:off x="1524000" y="64770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800" b="1">
                <a:latin typeface="Arial" panose="020B0604020202020204" pitchFamily="34" charset="0"/>
              </a:rPr>
              <a:t>SMEI Webpages - </a:t>
            </a:r>
            <a:r>
              <a:rPr lang="en-US" altLang="en-US" sz="2000" b="1">
                <a:latin typeface="Arial" panose="020B0604020202020204" pitchFamily="34" charset="0"/>
              </a:rPr>
              <a:t>http://smei.ucsd.edu</a:t>
            </a:r>
          </a:p>
        </p:txBody>
      </p:sp>
      <p:pic>
        <p:nvPicPr>
          <p:cNvPr id="5" name="Picture 9" descr="sky">
            <a:extLst>
              <a:ext uri="{FF2B5EF4-FFF2-40B4-BE49-F238E27FC236}">
                <a16:creationId xmlns:a16="http://schemas.microsoft.com/office/drawing/2014/main" xmlns="" id="{F8ED5561-002F-4815-B75E-3F07BD327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2348"/>
            <a:ext cx="11356095" cy="575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6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Rectangle 2"/>
          <p:cNvSpPr>
            <a:spLocks noChangeArrowheads="1"/>
          </p:cNvSpPr>
          <p:nvPr/>
        </p:nvSpPr>
        <p:spPr bwMode="auto">
          <a:xfrm>
            <a:off x="1524000" y="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endParaRPr lang="en-US" altLang="en-US" sz="3200">
              <a:solidFill>
                <a:schemeClr val="tx1"/>
              </a:solidFill>
            </a:endParaRPr>
          </a:p>
        </p:txBody>
      </p:sp>
      <p:sp>
        <p:nvSpPr>
          <p:cNvPr id="1882115" name="Rectangle 3"/>
          <p:cNvSpPr>
            <a:spLocks noChangeArrowheads="1"/>
          </p:cNvSpPr>
          <p:nvPr/>
        </p:nvSpPr>
        <p:spPr bwMode="auto">
          <a:xfrm>
            <a:off x="1524000" y="6629400"/>
            <a:ext cx="1143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endParaRPr lang="en-US" altLang="en-US" sz="2000">
              <a:solidFill>
                <a:schemeClr val="tx1"/>
              </a:solidFill>
            </a:endParaRPr>
          </a:p>
        </p:txBody>
      </p:sp>
      <p:sp>
        <p:nvSpPr>
          <p:cNvPr id="1882116" name="Text Box 4"/>
          <p:cNvSpPr txBox="1">
            <a:spLocks noChangeArrowheads="1"/>
          </p:cNvSpPr>
          <p:nvPr/>
        </p:nvSpPr>
        <p:spPr bwMode="auto">
          <a:xfrm>
            <a:off x="2117725" y="803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endParaRPr lang="en-US" altLang="en-US" sz="2400">
              <a:latin typeface="Times New Roman" panose="02020603050405020304" pitchFamily="18" charset="0"/>
            </a:endParaRPr>
          </a:p>
        </p:txBody>
      </p:sp>
      <p:sp>
        <p:nvSpPr>
          <p:cNvPr id="1882117" name="Rectangle 5"/>
          <p:cNvSpPr>
            <a:spLocks noChangeArrowheads="1"/>
          </p:cNvSpPr>
          <p:nvPr/>
        </p:nvSpPr>
        <p:spPr bwMode="auto">
          <a:xfrm>
            <a:off x="1524000" y="4572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3600" b="1">
                <a:latin typeface="Arial" panose="020B0604020202020204" pitchFamily="34" charset="0"/>
              </a:rPr>
              <a:t>Images from the 3-D reconstructions</a:t>
            </a:r>
          </a:p>
        </p:txBody>
      </p:sp>
      <p:pic>
        <p:nvPicPr>
          <p:cNvPr id="1882118" name="A_May_990.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828800" y="1473200"/>
            <a:ext cx="8077200" cy="5384800"/>
          </a:xfrm>
          <a:prstGeom prst="rect">
            <a:avLst/>
          </a:prstGeom>
          <a:noFill/>
          <a:extLst>
            <a:ext uri="{909E8E84-426E-40DD-AFC4-6F175D3DCCD1}">
              <a14:hiddenFill xmlns:a14="http://schemas.microsoft.com/office/drawing/2010/main">
                <a:solidFill>
                  <a:srgbClr val="FFFFFF"/>
                </a:solidFill>
              </a14:hiddenFill>
            </a:ext>
          </a:extLst>
        </p:spPr>
      </p:pic>
      <p:sp>
        <p:nvSpPr>
          <p:cNvPr id="1882119" name="Rectangle 7"/>
          <p:cNvSpPr>
            <a:spLocks noChangeArrowheads="1"/>
          </p:cNvSpPr>
          <p:nvPr/>
        </p:nvSpPr>
        <p:spPr bwMode="auto">
          <a:xfrm>
            <a:off x="1752600" y="990600"/>
            <a:ext cx="891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3200" b="1"/>
              <a:t>26 May – 05 June 2003, (May 28 ‘Halo’ CME)</a:t>
            </a:r>
          </a:p>
        </p:txBody>
      </p:sp>
    </p:spTree>
    <p:extLst>
      <p:ext uri="{BB962C8B-B14F-4D97-AF65-F5344CB8AC3E}">
        <p14:creationId xmlns:p14="http://schemas.microsoft.com/office/powerpoint/2010/main" val="3042702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333" fill="hold"/>
                                        <p:tgtEl>
                                          <p:spTgt spid="18821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88211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783" y="4343400"/>
            <a:ext cx="6854917" cy="1870990"/>
          </a:xfrm>
          <a:prstGeom prst="rect">
            <a:avLst/>
          </a:prstGeom>
        </p:spPr>
      </p:pic>
      <p:sp>
        <p:nvSpPr>
          <p:cNvPr id="4" name="Rectangle 3"/>
          <p:cNvSpPr/>
          <p:nvPr/>
        </p:nvSpPr>
        <p:spPr>
          <a:xfrm>
            <a:off x="0" y="609600"/>
            <a:ext cx="12192000" cy="523220"/>
          </a:xfrm>
          <a:prstGeom prst="rect">
            <a:avLst/>
          </a:prstGeom>
        </p:spPr>
        <p:txBody>
          <a:bodyPr wrap="square">
            <a:spAutoFit/>
          </a:bodyPr>
          <a:lstStyle/>
          <a:p>
            <a:pPr algn="ctr" eaLnBrk="1" hangingPunct="1">
              <a:buFontTx/>
              <a:buNone/>
            </a:pPr>
            <a:r>
              <a:rPr lang="en-US" altLang="en-US" sz="2800" b="1" dirty="0"/>
              <a:t>Interplanetary Scintillation (IPS) – What’s That?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656" y="1294263"/>
            <a:ext cx="4553585" cy="32198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275982"/>
            <a:ext cx="4267200" cy="3292115"/>
          </a:xfrm>
          <a:prstGeom prst="rect">
            <a:avLst/>
          </a:prstGeom>
        </p:spPr>
      </p:pic>
      <p:sp>
        <p:nvSpPr>
          <p:cNvPr id="9" name="Rectangle 2"/>
          <p:cNvSpPr>
            <a:spLocks noChangeArrowheads="1"/>
          </p:cNvSpPr>
          <p:nvPr/>
        </p:nvSpPr>
        <p:spPr bwMode="auto">
          <a:xfrm>
            <a:off x="762000" y="4604673"/>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IPS line-of-sight response</a:t>
            </a:r>
            <a:endParaRPr lang="en-US" altLang="en-US" sz="4000" b="1" dirty="0">
              <a:solidFill>
                <a:schemeClr val="tx2"/>
              </a:solidFill>
            </a:endParaRPr>
          </a:p>
        </p:txBody>
      </p:sp>
      <p:sp>
        <p:nvSpPr>
          <p:cNvPr id="10" name="Rectangle 2"/>
          <p:cNvSpPr>
            <a:spLocks noChangeArrowheads="1"/>
          </p:cNvSpPr>
          <p:nvPr/>
        </p:nvSpPr>
        <p:spPr bwMode="auto">
          <a:xfrm>
            <a:off x="3427442" y="6423839"/>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Radio source time series</a:t>
            </a:r>
            <a:endParaRPr lang="en-US" altLang="en-US" sz="4000" b="1" dirty="0">
              <a:solidFill>
                <a:schemeClr val="tx2"/>
              </a:solidFill>
            </a:endParaRPr>
          </a:p>
        </p:txBody>
      </p:sp>
      <p:sp>
        <p:nvSpPr>
          <p:cNvPr id="11" name="Rectangle 2"/>
          <p:cNvSpPr>
            <a:spLocks noChangeArrowheads="1"/>
          </p:cNvSpPr>
          <p:nvPr/>
        </p:nvSpPr>
        <p:spPr bwMode="auto">
          <a:xfrm>
            <a:off x="6579936" y="4724400"/>
            <a:ext cx="477983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Cambridge England (</a:t>
            </a:r>
            <a:r>
              <a:rPr lang="en-US" altLang="en-US" sz="1800" b="1" dirty="0" err="1">
                <a:solidFill>
                  <a:schemeClr val="tx2"/>
                </a:solidFill>
              </a:rPr>
              <a:t>Mullard</a:t>
            </a:r>
            <a:r>
              <a:rPr lang="en-US" altLang="en-US" sz="1800" b="1" dirty="0">
                <a:solidFill>
                  <a:schemeClr val="tx2"/>
                </a:solidFill>
              </a:rPr>
              <a:t>) IPS array</a:t>
            </a:r>
            <a:endParaRPr lang="en-US" altLang="en-US" sz="4000" b="1" dirty="0">
              <a:solidFill>
                <a:schemeClr val="tx2"/>
              </a:solidFill>
            </a:endParaRPr>
          </a:p>
        </p:txBody>
      </p:sp>
    </p:spTree>
    <p:extLst>
      <p:ext uri="{BB962C8B-B14F-4D97-AF65-F5344CB8AC3E}">
        <p14:creationId xmlns:p14="http://schemas.microsoft.com/office/powerpoint/2010/main" val="79662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7618" name="Picture 2" descr="smei_web_front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0"/>
            <a:ext cx="8610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647619" name="Rectangle 3"/>
          <p:cNvSpPr>
            <a:spLocks noChangeArrowheads="1"/>
          </p:cNvSpPr>
          <p:nvPr/>
        </p:nvSpPr>
        <p:spPr bwMode="auto">
          <a:xfrm>
            <a:off x="1524000" y="64770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800" b="1">
                <a:latin typeface="Arial" panose="020B0604020202020204" pitchFamily="34" charset="0"/>
              </a:rPr>
              <a:t>SMEI Webpages - </a:t>
            </a:r>
            <a:r>
              <a:rPr lang="en-US" altLang="en-US" sz="2000" b="1">
                <a:latin typeface="Arial" panose="020B0604020202020204" pitchFamily="34" charset="0"/>
              </a:rPr>
              <a:t>http://smei.ucsd.edu</a:t>
            </a:r>
          </a:p>
        </p:txBody>
      </p:sp>
      <p:pic>
        <p:nvPicPr>
          <p:cNvPr id="1647623" name="Picture 7" descr="SMEI_Data&amp;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726948"/>
            <a:ext cx="8610600" cy="575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48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647618"/>
                                        </p:tgtEl>
                                      </p:cBhvr>
                                    </p:animEffect>
                                    <p:set>
                                      <p:cBhvr>
                                        <p:cTn id="7" dur="1" fill="hold">
                                          <p:stCondLst>
                                            <p:cond delay="1999"/>
                                          </p:stCondLst>
                                        </p:cTn>
                                        <p:tgtEl>
                                          <p:spTgt spid="16476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47623"/>
                                        </p:tgtEl>
                                        <p:attrNameLst>
                                          <p:attrName>style.visibility</p:attrName>
                                        </p:attrNameLst>
                                      </p:cBhvr>
                                      <p:to>
                                        <p:strVal val="visible"/>
                                      </p:to>
                                    </p:set>
                                    <p:animEffect transition="in" filter="fade">
                                      <p:cBhvr>
                                        <p:cTn id="10" dur="2000"/>
                                        <p:tgtEl>
                                          <p:spTgt spid="1647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2066" name="Picture 2" descr="STEL-STEL_N_Ecliptic-cut_20030529-1200UT_ns0-+_nv3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256" y="1321086"/>
            <a:ext cx="3742944" cy="3742944"/>
          </a:xfrm>
          <a:prstGeom prst="rect">
            <a:avLst/>
          </a:prstGeom>
          <a:noFill/>
          <a:extLst>
            <a:ext uri="{909E8E84-426E-40DD-AFC4-6F175D3DCCD1}">
              <a14:hiddenFill xmlns:a14="http://schemas.microsoft.com/office/drawing/2010/main">
                <a:solidFill>
                  <a:srgbClr val="FFFFFF"/>
                </a:solidFill>
              </a14:hiddenFill>
            </a:ext>
          </a:extLst>
        </p:spPr>
      </p:pic>
      <p:pic>
        <p:nvPicPr>
          <p:cNvPr id="1752067" name="Picture 3" descr="e3_200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5243" y="1524285"/>
            <a:ext cx="7199844" cy="3595975"/>
          </a:xfrm>
          <a:prstGeom prst="rect">
            <a:avLst/>
          </a:prstGeom>
          <a:noFill/>
          <a:extLst>
            <a:ext uri="{909E8E84-426E-40DD-AFC4-6F175D3DCCD1}">
              <a14:hiddenFill xmlns:a14="http://schemas.microsoft.com/office/drawing/2010/main">
                <a:solidFill>
                  <a:srgbClr val="FFFFFF"/>
                </a:solidFill>
              </a14:hiddenFill>
            </a:ext>
          </a:extLst>
        </p:spPr>
      </p:pic>
      <p:sp>
        <p:nvSpPr>
          <p:cNvPr id="1752068" name="Text Box 4"/>
          <p:cNvSpPr txBox="1">
            <a:spLocks noChangeArrowheads="1"/>
          </p:cNvSpPr>
          <p:nvPr/>
        </p:nvSpPr>
        <p:spPr bwMode="auto">
          <a:xfrm>
            <a:off x="533400" y="5791200"/>
            <a:ext cx="11125200" cy="83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p>
            <a:pPr>
              <a:spcBef>
                <a:spcPct val="50000"/>
              </a:spcBef>
              <a:buFontTx/>
              <a:buNone/>
            </a:pPr>
            <a:r>
              <a:rPr lang="en-US" altLang="en-US" sz="2400" b="1" dirty="0"/>
              <a:t>SMEI proton density reconstruction for the 27-28 May 2003 halo CME sequence.  Reconstructed and ACE L2</a:t>
            </a:r>
            <a:r>
              <a:rPr lang="en-US" altLang="en-US" sz="2400" dirty="0"/>
              <a:t> </a:t>
            </a:r>
            <a:r>
              <a:rPr lang="en-US" altLang="en-US" sz="2400" b="1" i="1" dirty="0"/>
              <a:t>in-situ</a:t>
            </a:r>
            <a:r>
              <a:rPr lang="en-US" altLang="en-US" sz="2400" b="1" dirty="0"/>
              <a:t> densities are compared over one Carrington rotation.</a:t>
            </a:r>
          </a:p>
        </p:txBody>
      </p:sp>
      <p:sp>
        <p:nvSpPr>
          <p:cNvPr id="1752069" name="Rectangle 5"/>
          <p:cNvSpPr>
            <a:spLocks noChangeArrowheads="1"/>
          </p:cNvSpPr>
          <p:nvPr/>
        </p:nvSpPr>
        <p:spPr bwMode="auto">
          <a:xfrm>
            <a:off x="3124200" y="759111"/>
            <a:ext cx="5943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800" b="1" dirty="0">
                <a:latin typeface="Arial" panose="020B0604020202020204" pitchFamily="34" charset="0"/>
              </a:rPr>
              <a:t>27-28 May 2003 CME event period</a:t>
            </a:r>
          </a:p>
        </p:txBody>
      </p:sp>
      <p:sp>
        <p:nvSpPr>
          <p:cNvPr id="1752070" name="Text Box 6"/>
          <p:cNvSpPr txBox="1">
            <a:spLocks noChangeArrowheads="1"/>
          </p:cNvSpPr>
          <p:nvPr/>
        </p:nvSpPr>
        <p:spPr bwMode="auto">
          <a:xfrm>
            <a:off x="1524000" y="590552"/>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lgn="ctr">
              <a:spcBef>
                <a:spcPct val="20000"/>
              </a:spcBef>
              <a:buFontTx/>
              <a:buNone/>
            </a:pPr>
            <a:r>
              <a:rPr lang="en-US" altLang="en-US" sz="1800" b="1" dirty="0">
                <a:latin typeface="Arial" panose="020B0604020202020204" pitchFamily="34" charset="0"/>
              </a:rPr>
              <a:t>Jackson, B.V., </a:t>
            </a:r>
            <a:r>
              <a:rPr lang="en-US" altLang="en-US" sz="1800" b="1" i="1" dirty="0">
                <a:latin typeface="Arial" panose="020B0604020202020204" pitchFamily="34" charset="0"/>
              </a:rPr>
              <a:t>et al</a:t>
            </a:r>
            <a:r>
              <a:rPr lang="en-US" altLang="en-US" sz="1800" b="1" dirty="0">
                <a:latin typeface="Arial" panose="020B0604020202020204" pitchFamily="34" charset="0"/>
              </a:rPr>
              <a:t>., 2008, </a:t>
            </a:r>
            <a:r>
              <a:rPr lang="en-US" altLang="en-US" sz="1800" b="1" i="1" dirty="0">
                <a:latin typeface="Arial" panose="020B0604020202020204" pitchFamily="34" charset="0"/>
              </a:rPr>
              <a:t>J. </a:t>
            </a:r>
            <a:r>
              <a:rPr lang="en-US" altLang="en-US" sz="1800" b="1" i="1" dirty="0" err="1">
                <a:latin typeface="Arial" panose="020B0604020202020204" pitchFamily="34" charset="0"/>
              </a:rPr>
              <a:t>Geophys</a:t>
            </a:r>
            <a:r>
              <a:rPr lang="en-US" altLang="en-US" sz="1800" b="1" i="1" dirty="0">
                <a:latin typeface="Arial" panose="020B0604020202020204" pitchFamily="34" charset="0"/>
              </a:rPr>
              <a:t> Res</a:t>
            </a:r>
            <a:r>
              <a:rPr lang="en-US" altLang="en-US" sz="1800" b="1" dirty="0">
                <a:latin typeface="Arial" panose="020B0604020202020204" pitchFamily="34" charset="0"/>
              </a:rPr>
              <a:t>., 113, A00A15, doi:10.1029/2008JA013224</a:t>
            </a:r>
            <a:r>
              <a:rPr lang="en-US" altLang="en-US" sz="1800" dirty="0">
                <a:latin typeface="Arial" panose="020B0604020202020204" pitchFamily="34" charset="0"/>
              </a:rPr>
              <a:t> </a:t>
            </a:r>
          </a:p>
        </p:txBody>
      </p:sp>
      <p:sp>
        <p:nvSpPr>
          <p:cNvPr id="1752071" name="Text Box 7"/>
          <p:cNvSpPr txBox="1">
            <a:spLocks noChangeArrowheads="1"/>
          </p:cNvSpPr>
          <p:nvPr/>
        </p:nvSpPr>
        <p:spPr bwMode="auto">
          <a:xfrm>
            <a:off x="2819400" y="5314951"/>
            <a:ext cx="6553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None/>
            </a:pPr>
            <a:r>
              <a:rPr lang="en-US" altLang="en-US" sz="2000" b="1" dirty="0">
                <a:latin typeface="Arial" panose="020B0604020202020204" pitchFamily="34" charset="0"/>
              </a:rPr>
              <a:t>Full SMEI data set, 6-hour cadence, 3</a:t>
            </a:r>
            <a:r>
              <a:rPr lang="en-US" altLang="en-US" sz="2000" b="1" dirty="0">
                <a:latin typeface="Arial" panose="020B0604020202020204" pitchFamily="34" charset="0"/>
                <a:cs typeface="Arial" panose="020B0604020202020204" pitchFamily="34" charset="0"/>
              </a:rPr>
              <a:t>º</a:t>
            </a:r>
            <a:r>
              <a:rPr lang="en-US" altLang="en-US" sz="2000" b="1" dirty="0">
                <a:latin typeface="Arial" panose="020B0604020202020204" pitchFamily="34" charset="0"/>
              </a:rPr>
              <a:t> x 3</a:t>
            </a:r>
            <a:r>
              <a:rPr lang="en-US" altLang="en-US" sz="2000" b="1" dirty="0">
                <a:latin typeface="Arial" panose="020B0604020202020204" pitchFamily="34" charset="0"/>
                <a:cs typeface="Arial" panose="020B0604020202020204" pitchFamily="34" charset="0"/>
              </a:rPr>
              <a:t>º</a:t>
            </a:r>
            <a:r>
              <a:rPr lang="en-US" altLang="en-US" sz="2000" b="1" dirty="0">
                <a:latin typeface="Arial" panose="020B0604020202020204" pitchFamily="34" charset="0"/>
              </a:rPr>
              <a:t> </a:t>
            </a:r>
            <a:r>
              <a:rPr lang="en-US" altLang="en-US" sz="2000" b="1" dirty="0" err="1">
                <a:latin typeface="Arial" panose="020B0604020202020204" pitchFamily="34" charset="0"/>
              </a:rPr>
              <a:t>lat</a:t>
            </a:r>
            <a:r>
              <a:rPr lang="en-US" altLang="en-US" sz="2000" b="1" dirty="0">
                <a:latin typeface="Arial" panose="020B0604020202020204" pitchFamily="34" charset="0"/>
              </a:rPr>
              <a:t>, long</a:t>
            </a:r>
          </a:p>
        </p:txBody>
      </p:sp>
      <p:pic>
        <p:nvPicPr>
          <p:cNvPr id="1752072" name="Picture 8" descr="STEL-SMEI_552_Ecliptic-cut_20030529-1200UT_ns0-+_nv3h_v"/>
          <p:cNvPicPr>
            <a:picLocks noChangeAspect="1" noChangeArrowheads="1"/>
          </p:cNvPicPr>
          <p:nvPr/>
        </p:nvPicPr>
        <p:blipFill>
          <a:blip r:embed="rId5" cstate="print">
            <a:clrChange>
              <a:clrFrom>
                <a:srgbClr val="FFFFFF"/>
              </a:clrFrom>
              <a:clrTo>
                <a:srgbClr val="FFFFFF">
                  <a:alpha val="0"/>
                </a:srgbClr>
              </a:clrTo>
            </a:clrChange>
            <a:lum bright="18000" contrast="48000"/>
            <a:extLst>
              <a:ext uri="{28A0092B-C50C-407E-A947-70E740481C1C}">
                <a14:useLocalDpi xmlns:a14="http://schemas.microsoft.com/office/drawing/2010/main" val="0"/>
              </a:ext>
            </a:extLst>
          </a:blip>
          <a:srcRect/>
          <a:stretch>
            <a:fillRect/>
          </a:stretch>
        </p:blipFill>
        <p:spPr bwMode="auto">
          <a:xfrm>
            <a:off x="545647" y="1321086"/>
            <a:ext cx="3721553" cy="37215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269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207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52072"/>
                                        </p:tgtEl>
                                        <p:attrNameLst>
                                          <p:attrName>style.visibility</p:attrName>
                                        </p:attrNameLst>
                                      </p:cBhvr>
                                      <p:to>
                                        <p:strVal val="visible"/>
                                      </p:to>
                                    </p:set>
                                    <p:animEffect transition="in" filter="fade">
                                      <p:cBhvr>
                                        <p:cTn id="9" dur="2000"/>
                                        <p:tgtEl>
                                          <p:spTgt spid="1752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0066" name="Picture 2" descr="30_May_2003_View_02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480" y="594011"/>
            <a:ext cx="5715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880067" name="Picture 3" descr="30_May_2003_View_01M"/>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1272" y="581311"/>
            <a:ext cx="5486400" cy="5359400"/>
          </a:xfrm>
          <a:prstGeom prst="rect">
            <a:avLst/>
          </a:prstGeom>
          <a:noFill/>
          <a:extLst>
            <a:ext uri="{909E8E84-426E-40DD-AFC4-6F175D3DCCD1}">
              <a14:hiddenFill xmlns:a14="http://schemas.microsoft.com/office/drawing/2010/main">
                <a:solidFill>
                  <a:srgbClr val="FFFFFF"/>
                </a:solidFill>
              </a14:hiddenFill>
            </a:ext>
          </a:extLst>
        </p:spPr>
      </p:pic>
      <p:sp>
        <p:nvSpPr>
          <p:cNvPr id="1880068" name="Text Box 4"/>
          <p:cNvSpPr txBox="1">
            <a:spLocks noChangeArrowheads="1"/>
          </p:cNvSpPr>
          <p:nvPr/>
        </p:nvSpPr>
        <p:spPr bwMode="auto">
          <a:xfrm>
            <a:off x="3810000" y="5961698"/>
            <a:ext cx="396849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en-US" sz="2000" b="1" dirty="0"/>
              <a:t>SMEI density (remote observer view) of the 28 May 2003 halo CME</a:t>
            </a:r>
            <a:endParaRPr lang="en-US" altLang="en-US" sz="2000" dirty="0"/>
          </a:p>
        </p:txBody>
      </p:sp>
      <p:sp>
        <p:nvSpPr>
          <p:cNvPr id="1880069" name="Rectangle 5"/>
          <p:cNvSpPr>
            <a:spLocks noChangeArrowheads="1"/>
          </p:cNvSpPr>
          <p:nvPr/>
        </p:nvSpPr>
        <p:spPr bwMode="auto">
          <a:xfrm>
            <a:off x="76200" y="808038"/>
            <a:ext cx="510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800" b="1" dirty="0">
                <a:latin typeface="Arial" panose="020B0604020202020204" pitchFamily="34" charset="0"/>
              </a:rPr>
              <a:t>2003 May 27-28 CME events</a:t>
            </a:r>
          </a:p>
        </p:txBody>
      </p:sp>
      <p:sp>
        <p:nvSpPr>
          <p:cNvPr id="1880070" name="Text Box 6"/>
          <p:cNvSpPr txBox="1">
            <a:spLocks noChangeArrowheads="1"/>
          </p:cNvSpPr>
          <p:nvPr/>
        </p:nvSpPr>
        <p:spPr bwMode="auto">
          <a:xfrm>
            <a:off x="381000" y="1529699"/>
            <a:ext cx="2667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en-US" sz="2000" b="1" dirty="0"/>
              <a:t>SMEI density 3D reconstruction of the 28 May 2003 halo CME as viewed from 15</a:t>
            </a:r>
            <a:r>
              <a:rPr lang="en-US" altLang="en-US" sz="2000" b="1" dirty="0">
                <a:cs typeface="Arial" panose="020B0604020202020204" pitchFamily="34" charset="0"/>
              </a:rPr>
              <a:t>º above the ecliptic plane about 30º east of the Sun-Earth line</a:t>
            </a:r>
            <a:r>
              <a:rPr lang="en-US" altLang="en-US" sz="2000" b="1" dirty="0"/>
              <a:t>. </a:t>
            </a:r>
            <a:endParaRPr lang="en-US" altLang="en-US" sz="2000" dirty="0"/>
          </a:p>
        </p:txBody>
      </p:sp>
      <p:sp>
        <p:nvSpPr>
          <p:cNvPr id="1880071" name="Text Box 7"/>
          <p:cNvSpPr txBox="1">
            <a:spLocks noChangeArrowheads="1"/>
          </p:cNvSpPr>
          <p:nvPr/>
        </p:nvSpPr>
        <p:spPr bwMode="auto">
          <a:xfrm>
            <a:off x="3429000" y="381000"/>
            <a:ext cx="7239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1pPr>
            <a:lvl2pPr marL="4143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2pPr>
            <a:lvl3pPr marL="828675"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3pPr>
            <a:lvl4pPr marL="1244600"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4pPr>
            <a:lvl5pPr marL="1658938" defTabSz="828675">
              <a:spcBef>
                <a:spcPct val="0"/>
              </a:spcBef>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Times New Roman" panose="02020603050405020304" pitchFamily="18" charset="0"/>
              </a:defRPr>
            </a:lvl9pPr>
          </a:lstStyle>
          <a:p>
            <a:pPr>
              <a:spcBef>
                <a:spcPct val="20000"/>
              </a:spcBef>
              <a:buFontTx/>
              <a:buNone/>
            </a:pPr>
            <a:r>
              <a:rPr lang="en-US" altLang="en-US" sz="1400" b="1">
                <a:latin typeface="Arial" panose="020B0604020202020204" pitchFamily="34" charset="0"/>
              </a:rPr>
              <a:t>Jackson, B.V., et al., 2008, </a:t>
            </a:r>
            <a:r>
              <a:rPr lang="en-US" altLang="en-US" sz="1400" b="1" i="1">
                <a:latin typeface="Arial" panose="020B0604020202020204" pitchFamily="34" charset="0"/>
              </a:rPr>
              <a:t>J. Geophys Res</a:t>
            </a:r>
            <a:r>
              <a:rPr lang="en-US" altLang="en-US" sz="1400" b="1">
                <a:latin typeface="Arial" panose="020B0604020202020204" pitchFamily="34" charset="0"/>
              </a:rPr>
              <a:t>., 113, A00A15, doi:10.1029/2008JA013224</a:t>
            </a:r>
            <a:r>
              <a:rPr lang="en-US" altLang="en-US" sz="2800">
                <a:latin typeface="Arial" panose="020B0604020202020204" pitchFamily="34" charset="0"/>
              </a:rPr>
              <a:t> </a:t>
            </a:r>
          </a:p>
        </p:txBody>
      </p:sp>
      <p:pic>
        <p:nvPicPr>
          <p:cNvPr id="1880072" name="030528_c3.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79532" y="39624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y_30_46_M"/>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8496" y="1655109"/>
            <a:ext cx="4384744" cy="470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8446868" y="1161651"/>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2800" b="1" dirty="0">
                <a:latin typeface="Arial" panose="020B0604020202020204" pitchFamily="34" charset="0"/>
              </a:rPr>
              <a:t>CME mass</a:t>
            </a:r>
          </a:p>
        </p:txBody>
      </p:sp>
    </p:spTree>
    <p:extLst>
      <p:ext uri="{BB962C8B-B14F-4D97-AF65-F5344CB8AC3E}">
        <p14:creationId xmlns:p14="http://schemas.microsoft.com/office/powerpoint/2010/main" val="1960231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33" fill="hold"/>
                                        <p:tgtEl>
                                          <p:spTgt spid="188007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8006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8800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Prev" delay="0">
                      <p:tgtEl>
                        <p:sldTgt/>
                      </p:tgtEl>
                    </p:cond>
                  </p:endCondLst>
                </p:cTn>
                <p:tgtEl>
                  <p:spTgt spid="188007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spect="1" noChangeArrowheads="1"/>
          </p:cNvSpPr>
          <p:nvPr/>
        </p:nvSpPr>
        <p:spPr bwMode="auto">
          <a:xfrm>
            <a:off x="1283462" y="607596"/>
            <a:ext cx="10515600" cy="467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3600" b="1" dirty="0">
                <a:latin typeface="Arial" panose="020B0604020202020204" pitchFamily="34" charset="0"/>
              </a:rPr>
              <a:t>Current IPS                   New SMEI Analysis</a:t>
            </a:r>
          </a:p>
        </p:txBody>
      </p:sp>
      <p:pic>
        <p:nvPicPr>
          <p:cNvPr id="5" name="Picture 4" descr="A close up of text on a white background&#10;&#10;Description automatically generated">
            <a:extLst>
              <a:ext uri="{FF2B5EF4-FFF2-40B4-BE49-F238E27FC236}">
                <a16:creationId xmlns:a16="http://schemas.microsoft.com/office/drawing/2014/main" xmlns="" id="{BEFCB1E5-F7E1-443E-9565-59881B8E8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87288"/>
            <a:ext cx="5056485" cy="5281320"/>
          </a:xfrm>
          <a:prstGeom prst="rect">
            <a:avLst/>
          </a:prstGeom>
        </p:spPr>
      </p:pic>
      <p:pic>
        <p:nvPicPr>
          <p:cNvPr id="8" name="Picture 7" descr="A close up of a map&#10;&#10;Description automatically generated">
            <a:extLst>
              <a:ext uri="{FF2B5EF4-FFF2-40B4-BE49-F238E27FC236}">
                <a16:creationId xmlns:a16="http://schemas.microsoft.com/office/drawing/2014/main" xmlns="" id="{A1D395C8-9BC1-4C5A-B71F-64F07B515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850" y="1371600"/>
            <a:ext cx="5379212" cy="5139593"/>
          </a:xfrm>
          <a:prstGeom prst="rect">
            <a:avLst/>
          </a:prstGeom>
        </p:spPr>
      </p:pic>
      <p:sp>
        <p:nvSpPr>
          <p:cNvPr id="9" name="Text Box 19">
            <a:extLst>
              <a:ext uri="{FF2B5EF4-FFF2-40B4-BE49-F238E27FC236}">
                <a16:creationId xmlns:a16="http://schemas.microsoft.com/office/drawing/2014/main" xmlns="" id="{017A559F-3A0A-4EE8-A096-10B8E31403E0}"/>
              </a:ext>
            </a:extLst>
          </p:cNvPr>
          <p:cNvSpPr txBox="1">
            <a:spLocks noChangeAspect="1" noChangeArrowheads="1"/>
          </p:cNvSpPr>
          <p:nvPr/>
        </p:nvSpPr>
        <p:spPr bwMode="auto">
          <a:xfrm>
            <a:off x="910009" y="4114800"/>
            <a:ext cx="5169662" cy="316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2000" b="1" dirty="0">
                <a:latin typeface="Arial" panose="020B0604020202020204" pitchFamily="34" charset="0"/>
              </a:rPr>
              <a:t>Kinematic Model     </a:t>
            </a:r>
            <a:r>
              <a:rPr lang="en-US" altLang="en-US" sz="2000" b="1" dirty="0">
                <a:solidFill>
                  <a:srgbClr val="3333CC"/>
                </a:solidFill>
                <a:latin typeface="Arial" panose="020B0604020202020204" pitchFamily="34" charset="0"/>
              </a:rPr>
              <a:t>Iteration 3 (ENLIL-IPS)</a:t>
            </a:r>
          </a:p>
        </p:txBody>
      </p:sp>
      <p:cxnSp>
        <p:nvCxnSpPr>
          <p:cNvPr id="7" name="Straight Arrow Connector 6"/>
          <p:cNvCxnSpPr/>
          <p:nvPr/>
        </p:nvCxnSpPr>
        <p:spPr>
          <a:xfrm flipH="1">
            <a:off x="7620000" y="2971800"/>
            <a:ext cx="381000" cy="1040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18856" y="2987488"/>
            <a:ext cx="1981200" cy="1040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19"/>
          <p:cNvSpPr txBox="1">
            <a:spLocks noChangeAspect="1" noChangeArrowheads="1"/>
          </p:cNvSpPr>
          <p:nvPr/>
        </p:nvSpPr>
        <p:spPr bwMode="auto">
          <a:xfrm>
            <a:off x="44435" y="1108696"/>
            <a:ext cx="11995165" cy="24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pPr algn="ctr"/>
            <a:r>
              <a:rPr lang="en-US" altLang="en-US" sz="1600" b="1" dirty="0">
                <a:latin typeface="Arial" panose="020B0604020202020204" pitchFamily="34" charset="0"/>
              </a:rPr>
              <a:t> Current Low Resolution IPS  ~ 6-hour cadence                            New SMEI Analysis  ~ 1 hour cadence</a:t>
            </a:r>
          </a:p>
        </p:txBody>
      </p:sp>
      <p:sp>
        <p:nvSpPr>
          <p:cNvPr id="12" name="Text Box 19"/>
          <p:cNvSpPr txBox="1">
            <a:spLocks noChangeAspect="1" noChangeArrowheads="1"/>
          </p:cNvSpPr>
          <p:nvPr/>
        </p:nvSpPr>
        <p:spPr bwMode="auto">
          <a:xfrm>
            <a:off x="11778" y="6611703"/>
            <a:ext cx="10354559" cy="24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sz="4800">
                <a:solidFill>
                  <a:schemeClr val="tx1"/>
                </a:solidFill>
                <a:latin typeface="Times New Roman" panose="02020603050405020304" pitchFamily="18" charset="0"/>
                <a:cs typeface="Times New Roman" panose="02020603050405020304" pitchFamily="18" charset="0"/>
              </a:defRPr>
            </a:lvl9pPr>
          </a:lstStyle>
          <a:p>
            <a:r>
              <a:rPr lang="en-US" altLang="en-US" sz="1600" b="1" dirty="0">
                <a:latin typeface="Arial" panose="020B0604020202020204" pitchFamily="34" charset="0"/>
              </a:rPr>
              <a:t>                   Earth environment comparable cadence values in 3-D latitude, longitude, and solar distance</a:t>
            </a:r>
          </a:p>
        </p:txBody>
      </p:sp>
    </p:spTree>
    <p:extLst>
      <p:ext uri="{BB962C8B-B14F-4D97-AF65-F5344CB8AC3E}">
        <p14:creationId xmlns:p14="http://schemas.microsoft.com/office/powerpoint/2010/main" val="381446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histogram&#10;&#10;Description automatically generated">
            <a:extLst>
              <a:ext uri="{FF2B5EF4-FFF2-40B4-BE49-F238E27FC236}">
                <a16:creationId xmlns:a16="http://schemas.microsoft.com/office/drawing/2014/main" xmlns="" id="{BB825E28-F3D8-4BBC-91AC-BF077EED8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4322" y="4800600"/>
            <a:ext cx="3494943" cy="2088013"/>
          </a:xfrm>
          <a:prstGeom prst="rect">
            <a:avLst/>
          </a:prstGeom>
        </p:spPr>
      </p:pic>
      <p:pic>
        <p:nvPicPr>
          <p:cNvPr id="9" name="Picture 8" descr="Chart, line chart, histogram&#10;&#10;Description automatically generated">
            <a:extLst>
              <a:ext uri="{FF2B5EF4-FFF2-40B4-BE49-F238E27FC236}">
                <a16:creationId xmlns:a16="http://schemas.microsoft.com/office/drawing/2014/main" xmlns="" id="{CC0C193E-BBE6-4F3A-ABB6-B3CD99E1C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955" y="2438400"/>
            <a:ext cx="3870045" cy="3679019"/>
          </a:xfrm>
          <a:prstGeom prst="rect">
            <a:avLst/>
          </a:prstGeom>
        </p:spPr>
      </p:pic>
      <p:sp>
        <p:nvSpPr>
          <p:cNvPr id="28" name="Footer Placeholder 1">
            <a:extLst>
              <a:ext uri="{FF2B5EF4-FFF2-40B4-BE49-F238E27FC236}">
                <a16:creationId xmlns:a16="http://schemas.microsoft.com/office/drawing/2014/main" xmlns="" id="{BDA5DDCC-E90A-4FE9-AA31-5BC242856B8F}"/>
              </a:ext>
            </a:extLst>
          </p:cNvPr>
          <p:cNvSpPr txBox="1">
            <a:spLocks/>
          </p:cNvSpPr>
          <p:nvPr/>
        </p:nvSpPr>
        <p:spPr bwMode="auto">
          <a:xfrm>
            <a:off x="1025187" y="1913853"/>
            <a:ext cx="1946613" cy="372147"/>
          </a:xfrm>
          <a:prstGeom prst="rect">
            <a:avLst/>
          </a:prstGeom>
          <a:solidFill>
            <a:schemeClr val="bg1"/>
          </a:solidFill>
          <a:ln w="9525">
            <a:noFill/>
            <a:miter lim="800000"/>
            <a:headEnd/>
            <a:tailEnd/>
          </a:ln>
          <a:effectLst/>
        </p:spPr>
        <p:txBody>
          <a:bodyPr vert="horz" wrap="square" lIns="92075" tIns="46038" rIns="92075" bIns="46038" numCol="1" anchor="t" anchorCtr="0" compatLnSpc="1">
            <a:prstTxWarp prst="textNoShape">
              <a:avLst/>
            </a:prstTxWarp>
          </a:bodyPr>
          <a:lstStyle>
            <a:defPPr>
              <a:defRPr lang="en-US"/>
            </a:defPPr>
            <a:lvl1pPr algn="ctr" rtl="0" eaLnBrk="0" fontAlgn="base" hangingPunct="0">
              <a:spcBef>
                <a:spcPct val="0"/>
              </a:spcBef>
              <a:spcAft>
                <a:spcPct val="0"/>
              </a:spcAft>
              <a:defRPr sz="1400" b="1"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a:defRPr/>
            </a:pPr>
            <a:r>
              <a:rPr lang="en-US" sz="1800" dirty="0">
                <a:latin typeface="Arial" panose="020B0604020202020204" pitchFamily="34" charset="0"/>
                <a:cs typeface="Arial" panose="020B0604020202020204" pitchFamily="34" charset="0"/>
              </a:rPr>
              <a:t>AT EARTH</a:t>
            </a:r>
          </a:p>
        </p:txBody>
      </p:sp>
      <p:pic>
        <p:nvPicPr>
          <p:cNvPr id="22" name="Picture 21">
            <a:extLst>
              <a:ext uri="{FF2B5EF4-FFF2-40B4-BE49-F238E27FC236}">
                <a16:creationId xmlns:a16="http://schemas.microsoft.com/office/drawing/2014/main" xmlns="" id="{0792B8E5-E80B-4351-95C1-78D460F8EE8A}"/>
              </a:ext>
            </a:extLst>
          </p:cNvPr>
          <p:cNvPicPr>
            <a:picLocks noChangeAspect="1"/>
          </p:cNvPicPr>
          <p:nvPr/>
        </p:nvPicPr>
        <p:blipFill>
          <a:blip r:embed="rId5"/>
          <a:stretch>
            <a:fillRect/>
          </a:stretch>
        </p:blipFill>
        <p:spPr>
          <a:xfrm>
            <a:off x="10558" y="2448191"/>
            <a:ext cx="3700780" cy="3581400"/>
          </a:xfrm>
          <a:prstGeom prst="rect">
            <a:avLst/>
          </a:prstGeom>
        </p:spPr>
      </p:pic>
      <p:sp>
        <p:nvSpPr>
          <p:cNvPr id="19" name="Rectangle 18">
            <a:extLst>
              <a:ext uri="{FF2B5EF4-FFF2-40B4-BE49-F238E27FC236}">
                <a16:creationId xmlns:a16="http://schemas.microsoft.com/office/drawing/2014/main" xmlns="" id="{216F3FA1-A427-4D57-8E8B-430398C0F6EA}"/>
              </a:ext>
            </a:extLst>
          </p:cNvPr>
          <p:cNvSpPr>
            <a:spLocks noChangeArrowheads="1"/>
          </p:cNvSpPr>
          <p:nvPr/>
        </p:nvSpPr>
        <p:spPr bwMode="auto">
          <a:xfrm>
            <a:off x="0" y="609600"/>
            <a:ext cx="1216539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800" b="1" dirty="0"/>
              <a:t>Thomson-Scattering Data Analyses</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21" name="Rectangle 20">
            <a:extLst>
              <a:ext uri="{FF2B5EF4-FFF2-40B4-BE49-F238E27FC236}">
                <a16:creationId xmlns:a16="http://schemas.microsoft.com/office/drawing/2014/main" xmlns="" id="{B48D54BD-C599-4A62-AAF2-7B31E63FA879}"/>
              </a:ext>
            </a:extLst>
          </p:cNvPr>
          <p:cNvSpPr>
            <a:spLocks noChangeArrowheads="1"/>
          </p:cNvSpPr>
          <p:nvPr/>
        </p:nvSpPr>
        <p:spPr bwMode="auto">
          <a:xfrm>
            <a:off x="0" y="1295400"/>
            <a:ext cx="12165390" cy="60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3600" b="1" dirty="0"/>
              <a:t>STEREO HI-A Tomography</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i="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24" name="Picture 23" descr="A picture containing radar chart&#10;&#10;Description automatically generated">
            <a:extLst>
              <a:ext uri="{FF2B5EF4-FFF2-40B4-BE49-F238E27FC236}">
                <a16:creationId xmlns:a16="http://schemas.microsoft.com/office/drawing/2014/main" xmlns="" id="{21216049-3BAB-4742-81EC-D0A1F76E3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2469988"/>
            <a:ext cx="4483388" cy="3678677"/>
          </a:xfrm>
          <a:prstGeom prst="rect">
            <a:avLst/>
          </a:prstGeom>
        </p:spPr>
      </p:pic>
      <p:sp>
        <p:nvSpPr>
          <p:cNvPr id="33" name="Rectangle 32">
            <a:extLst>
              <a:ext uri="{FF2B5EF4-FFF2-40B4-BE49-F238E27FC236}">
                <a16:creationId xmlns:a16="http://schemas.microsoft.com/office/drawing/2014/main" xmlns="" id="{EEAC8E52-D166-4647-9A6B-37AD2DCACC86}"/>
              </a:ext>
            </a:extLst>
          </p:cNvPr>
          <p:cNvSpPr>
            <a:spLocks noChangeArrowheads="1"/>
          </p:cNvSpPr>
          <p:nvPr/>
        </p:nvSpPr>
        <p:spPr bwMode="auto">
          <a:xfrm>
            <a:off x="1143000" y="1999844"/>
            <a:ext cx="2053617" cy="362356"/>
          </a:xfrm>
          <a:prstGeom prst="rect">
            <a:avLst/>
          </a:prstGeom>
          <a:solidFill>
            <a:schemeClr val="bg1"/>
          </a:solidFill>
          <a:ln>
            <a:noFill/>
          </a:ln>
          <a:effec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2000" b="1" dirty="0"/>
              <a:t>AT STEREO A</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i="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31" name="Rectangle 30">
            <a:extLst>
              <a:ext uri="{FF2B5EF4-FFF2-40B4-BE49-F238E27FC236}">
                <a16:creationId xmlns:a16="http://schemas.microsoft.com/office/drawing/2014/main" xmlns="" id="{7BE23657-DFB6-4516-B092-20FB146BCC71}"/>
              </a:ext>
            </a:extLst>
          </p:cNvPr>
          <p:cNvSpPr>
            <a:spLocks noChangeArrowheads="1"/>
          </p:cNvSpPr>
          <p:nvPr/>
        </p:nvSpPr>
        <p:spPr bwMode="auto">
          <a:xfrm>
            <a:off x="9372600" y="2076044"/>
            <a:ext cx="2053617" cy="362356"/>
          </a:xfrm>
          <a:prstGeom prst="rect">
            <a:avLst/>
          </a:prstGeom>
          <a:solidFill>
            <a:schemeClr val="bg1"/>
          </a:solidFill>
          <a:ln>
            <a:noFill/>
          </a:ln>
          <a:effec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2000" b="1" dirty="0"/>
              <a:t>AT EARTH</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i="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cxnSp>
        <p:nvCxnSpPr>
          <p:cNvPr id="35" name="Straight Arrow Connector 34">
            <a:extLst>
              <a:ext uri="{FF2B5EF4-FFF2-40B4-BE49-F238E27FC236}">
                <a16:creationId xmlns:a16="http://schemas.microsoft.com/office/drawing/2014/main" xmlns="" id="{A289C5B6-4789-4B6C-ACE9-99BB1A4E477A}"/>
              </a:ext>
            </a:extLst>
          </p:cNvPr>
          <p:cNvCxnSpPr/>
          <p:nvPr/>
        </p:nvCxnSpPr>
        <p:spPr bwMode="auto">
          <a:xfrm>
            <a:off x="4599807" y="2743200"/>
            <a:ext cx="152400" cy="685800"/>
          </a:xfrm>
          <a:prstGeom prst="straightConnector1">
            <a:avLst/>
          </a:prstGeom>
          <a:solidFill>
            <a:schemeClr val="accent1"/>
          </a:solidFill>
          <a:ln w="50800" cap="flat" cmpd="sng" algn="ctr">
            <a:solidFill>
              <a:srgbClr val="FF0000"/>
            </a:solidFill>
            <a:prstDash val="solid"/>
            <a:round/>
            <a:headEnd type="none" w="sm" len="sm"/>
            <a:tailEnd type="triangle"/>
          </a:ln>
          <a:effectLst/>
        </p:spPr>
      </p:cxnSp>
      <p:cxnSp>
        <p:nvCxnSpPr>
          <p:cNvPr id="36" name="Straight Arrow Connector 35">
            <a:extLst>
              <a:ext uri="{FF2B5EF4-FFF2-40B4-BE49-F238E27FC236}">
                <a16:creationId xmlns:a16="http://schemas.microsoft.com/office/drawing/2014/main" xmlns="" id="{B6DE21D0-67F7-4BAD-AFE4-24F9F5E1E655}"/>
              </a:ext>
            </a:extLst>
          </p:cNvPr>
          <p:cNvCxnSpPr>
            <a:cxnSpLocks/>
          </p:cNvCxnSpPr>
          <p:nvPr/>
        </p:nvCxnSpPr>
        <p:spPr bwMode="auto">
          <a:xfrm flipH="1">
            <a:off x="6047609" y="3341693"/>
            <a:ext cx="687692" cy="964836"/>
          </a:xfrm>
          <a:prstGeom prst="straightConnector1">
            <a:avLst/>
          </a:prstGeom>
          <a:solidFill>
            <a:schemeClr val="accent1"/>
          </a:solidFill>
          <a:ln w="50800" cap="flat" cmpd="sng" algn="ctr">
            <a:solidFill>
              <a:srgbClr val="002060"/>
            </a:solidFill>
            <a:prstDash val="solid"/>
            <a:round/>
            <a:headEnd type="none" w="sm" len="sm"/>
            <a:tailEnd type="triangle"/>
          </a:ln>
          <a:effectLst/>
        </p:spPr>
      </p:cxnSp>
      <p:sp>
        <p:nvSpPr>
          <p:cNvPr id="15" name="Rectangle 14">
            <a:extLst>
              <a:ext uri="{FF2B5EF4-FFF2-40B4-BE49-F238E27FC236}">
                <a16:creationId xmlns:a16="http://schemas.microsoft.com/office/drawing/2014/main" xmlns="" id="{C580AF35-7ADD-46F1-ACB3-F6198CECA435}"/>
              </a:ext>
            </a:extLst>
          </p:cNvPr>
          <p:cNvSpPr>
            <a:spLocks noChangeArrowheads="1"/>
          </p:cNvSpPr>
          <p:nvPr/>
        </p:nvSpPr>
        <p:spPr bwMode="auto">
          <a:xfrm>
            <a:off x="6404585" y="3036892"/>
            <a:ext cx="910617" cy="304801"/>
          </a:xfrm>
          <a:prstGeom prst="rect">
            <a:avLst/>
          </a:prstGeom>
          <a:solidFill>
            <a:schemeClr val="bg1"/>
          </a:solidFill>
          <a:ln>
            <a:noFill/>
          </a:ln>
          <a:effec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1400" b="1" dirty="0"/>
              <a:t>EARTH</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i="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cxnSp>
        <p:nvCxnSpPr>
          <p:cNvPr id="16" name="Straight Arrow Connector 15">
            <a:extLst>
              <a:ext uri="{FF2B5EF4-FFF2-40B4-BE49-F238E27FC236}">
                <a16:creationId xmlns:a16="http://schemas.microsoft.com/office/drawing/2014/main" xmlns="" id="{318C7D8F-6D75-4205-B400-7392B5AE20B0}"/>
              </a:ext>
            </a:extLst>
          </p:cNvPr>
          <p:cNvCxnSpPr>
            <a:cxnSpLocks/>
          </p:cNvCxnSpPr>
          <p:nvPr/>
        </p:nvCxnSpPr>
        <p:spPr bwMode="auto">
          <a:xfrm>
            <a:off x="6830197" y="3341693"/>
            <a:ext cx="970010" cy="964836"/>
          </a:xfrm>
          <a:prstGeom prst="straightConnector1">
            <a:avLst/>
          </a:prstGeom>
          <a:solidFill>
            <a:schemeClr val="accent1"/>
          </a:solidFill>
          <a:ln w="50800" cap="flat" cmpd="sng" algn="ctr">
            <a:solidFill>
              <a:srgbClr val="002060"/>
            </a:solidFill>
            <a:prstDash val="solid"/>
            <a:round/>
            <a:headEnd type="none" w="sm" len="sm"/>
            <a:tailEnd type="triangle"/>
          </a:ln>
          <a:effectLst/>
        </p:spPr>
      </p:cxnSp>
      <p:pic>
        <p:nvPicPr>
          <p:cNvPr id="11" name="Picture 10" descr="Chart, line chart, histogram&#10;&#10;Description automatically generated">
            <a:extLst>
              <a:ext uri="{FF2B5EF4-FFF2-40B4-BE49-F238E27FC236}">
                <a16:creationId xmlns:a16="http://schemas.microsoft.com/office/drawing/2014/main" xmlns="" id="{074CD6A2-F9FD-4BEC-ACF9-1BB3A06D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040" y="2441448"/>
            <a:ext cx="3889554" cy="3697565"/>
          </a:xfrm>
          <a:prstGeom prst="rect">
            <a:avLst/>
          </a:prstGeom>
        </p:spPr>
      </p:pic>
      <p:pic>
        <p:nvPicPr>
          <p:cNvPr id="3" name="Picture 2" descr="Chart, line chart, histogram&#10;&#10;Description automatically generated">
            <a:extLst>
              <a:ext uri="{FF2B5EF4-FFF2-40B4-BE49-F238E27FC236}">
                <a16:creationId xmlns:a16="http://schemas.microsoft.com/office/drawing/2014/main" xmlns="" id="{DFF767B4-620B-4012-902F-DF561D0427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1040" y="2441448"/>
            <a:ext cx="3885989" cy="3694176"/>
          </a:xfrm>
          <a:prstGeom prst="rect">
            <a:avLst/>
          </a:prstGeom>
        </p:spPr>
      </p:pic>
      <p:cxnSp>
        <p:nvCxnSpPr>
          <p:cNvPr id="7" name="Straight Connector 6">
            <a:extLst>
              <a:ext uri="{FF2B5EF4-FFF2-40B4-BE49-F238E27FC236}">
                <a16:creationId xmlns:a16="http://schemas.microsoft.com/office/drawing/2014/main" xmlns="" id="{01CD5A01-40E0-412F-839C-159EB8BB7039}"/>
              </a:ext>
            </a:extLst>
          </p:cNvPr>
          <p:cNvCxnSpPr>
            <a:cxnSpLocks/>
          </p:cNvCxnSpPr>
          <p:nvPr/>
        </p:nvCxnSpPr>
        <p:spPr>
          <a:xfrm>
            <a:off x="7772400" y="4495800"/>
            <a:ext cx="35319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25" name="Picture 24" descr="Chart, histogram&#10;&#10;Description automatically generated">
            <a:extLst>
              <a:ext uri="{FF2B5EF4-FFF2-40B4-BE49-F238E27FC236}">
                <a16:creationId xmlns:a16="http://schemas.microsoft.com/office/drawing/2014/main" xmlns="" id="{1A27C4A3-15E1-4B10-BCE3-BFBAE2CBD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068" y="4800600"/>
            <a:ext cx="3494943" cy="2088013"/>
          </a:xfrm>
          <a:prstGeom prst="rect">
            <a:avLst/>
          </a:prstGeom>
        </p:spPr>
      </p:pic>
      <p:sp>
        <p:nvSpPr>
          <p:cNvPr id="13" name="TextBox 12">
            <a:extLst>
              <a:ext uri="{FF2B5EF4-FFF2-40B4-BE49-F238E27FC236}">
                <a16:creationId xmlns:a16="http://schemas.microsoft.com/office/drawing/2014/main" xmlns="" id="{C5203987-D5B7-4F84-B277-5E0014F1D6E0}"/>
              </a:ext>
            </a:extLst>
          </p:cNvPr>
          <p:cNvSpPr txBox="1"/>
          <p:nvPr/>
        </p:nvSpPr>
        <p:spPr>
          <a:xfrm>
            <a:off x="3200400" y="6127071"/>
            <a:ext cx="6172200" cy="709335"/>
          </a:xfrm>
          <a:prstGeom prst="rect">
            <a:avLst/>
          </a:prstGeom>
          <a:solidFill>
            <a:srgbClr val="FFFFFF"/>
          </a:solidFill>
        </p:spPr>
        <p:txBody>
          <a:bodyPr wrap="square" rtlCol="0">
            <a:spAutoFit/>
          </a:bodyPr>
          <a:lstStyle/>
          <a:p>
            <a:endParaRPr lang="en-US" dirty="0"/>
          </a:p>
        </p:txBody>
      </p:sp>
      <p:cxnSp>
        <p:nvCxnSpPr>
          <p:cNvPr id="26" name="Straight Connector 25">
            <a:extLst>
              <a:ext uri="{FF2B5EF4-FFF2-40B4-BE49-F238E27FC236}">
                <a16:creationId xmlns:a16="http://schemas.microsoft.com/office/drawing/2014/main" xmlns="" id="{1EC87B13-DCEE-4AF8-BF70-5AA1C406CF22}"/>
              </a:ext>
            </a:extLst>
          </p:cNvPr>
          <p:cNvCxnSpPr>
            <a:cxnSpLocks/>
          </p:cNvCxnSpPr>
          <p:nvPr/>
        </p:nvCxnSpPr>
        <p:spPr>
          <a:xfrm>
            <a:off x="10287000" y="5257800"/>
            <a:ext cx="113921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BA56BB9-5BAF-4223-9A50-8DE237A89C6B}"/>
              </a:ext>
            </a:extLst>
          </p:cNvPr>
          <p:cNvCxnSpPr>
            <a:cxnSpLocks/>
          </p:cNvCxnSpPr>
          <p:nvPr/>
        </p:nvCxnSpPr>
        <p:spPr>
          <a:xfrm>
            <a:off x="6967728" y="4953000"/>
            <a:ext cx="3810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D51F4D9E-C6E4-45BE-A753-2E32E7830579}"/>
              </a:ext>
            </a:extLst>
          </p:cNvPr>
          <p:cNvCxnSpPr>
            <a:cxnSpLocks/>
          </p:cNvCxnSpPr>
          <p:nvPr/>
        </p:nvCxnSpPr>
        <p:spPr>
          <a:xfrm>
            <a:off x="11048998" y="5334000"/>
            <a:ext cx="3810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318C7D8F-6D75-4205-B400-7392B5AE20B0}"/>
              </a:ext>
            </a:extLst>
          </p:cNvPr>
          <p:cNvCxnSpPr>
            <a:cxnSpLocks/>
          </p:cNvCxnSpPr>
          <p:nvPr/>
        </p:nvCxnSpPr>
        <p:spPr bwMode="auto">
          <a:xfrm flipH="1">
            <a:off x="11277600" y="3036892"/>
            <a:ext cx="9579" cy="788587"/>
          </a:xfrm>
          <a:prstGeom prst="straightConnector1">
            <a:avLst/>
          </a:prstGeom>
          <a:solidFill>
            <a:schemeClr val="accent1"/>
          </a:solidFill>
          <a:ln w="50800" cap="flat" cmpd="sng" algn="ctr">
            <a:solidFill>
              <a:srgbClr val="002060"/>
            </a:solidFill>
            <a:prstDash val="solid"/>
            <a:round/>
            <a:headEnd type="none" w="sm" len="sm"/>
            <a:tailEnd type="triangle"/>
          </a:ln>
          <a:effectLst/>
        </p:spPr>
      </p:cxnSp>
      <p:sp>
        <p:nvSpPr>
          <p:cNvPr id="27" name="Rectangle 26">
            <a:extLst>
              <a:ext uri="{FF2B5EF4-FFF2-40B4-BE49-F238E27FC236}">
                <a16:creationId xmlns:a16="http://schemas.microsoft.com/office/drawing/2014/main" xmlns="" id="{7BE23657-DFB6-4516-B092-20FB146BCC71}"/>
              </a:ext>
            </a:extLst>
          </p:cNvPr>
          <p:cNvSpPr>
            <a:spLocks noChangeArrowheads="1"/>
          </p:cNvSpPr>
          <p:nvPr/>
        </p:nvSpPr>
        <p:spPr bwMode="auto">
          <a:xfrm>
            <a:off x="10900424" y="2689133"/>
            <a:ext cx="773509" cy="299208"/>
          </a:xfrm>
          <a:prstGeom prst="rect">
            <a:avLst/>
          </a:prstGeom>
          <a:noFill/>
          <a:ln>
            <a:noFill/>
          </a:ln>
          <a:effec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1800" b="1" dirty="0"/>
              <a:t>Void</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i="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Tree>
    <p:extLst>
      <p:ext uri="{BB962C8B-B14F-4D97-AF65-F5344CB8AC3E}">
        <p14:creationId xmlns:p14="http://schemas.microsoft.com/office/powerpoint/2010/main" val="251777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6610" y="617912"/>
            <a:ext cx="1216539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800" b="1" dirty="0"/>
              <a:t>Thomson-Scattering Heliospheric Imager</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1414962"/>
            <a:ext cx="8210121" cy="4909638"/>
          </a:xfrm>
          <a:prstGeom prst="rect">
            <a:avLst/>
          </a:prstGeom>
        </p:spPr>
      </p:pic>
      <p:sp>
        <p:nvSpPr>
          <p:cNvPr id="15" name="Rectangle 14"/>
          <p:cNvSpPr>
            <a:spLocks noChangeArrowheads="1"/>
          </p:cNvSpPr>
          <p:nvPr/>
        </p:nvSpPr>
        <p:spPr bwMode="auto">
          <a:xfrm>
            <a:off x="3019172" y="1485062"/>
            <a:ext cx="529254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3600" b="1" dirty="0">
                <a:solidFill>
                  <a:schemeClr val="bg1"/>
                </a:solidFill>
              </a:rPr>
              <a:t>https//ashi.ucsd.edu</a:t>
            </a: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2" name="Picture 1" descr="A picture containing text, kitchenware, cooker&#10;&#10;Description automatically generated">
            <a:extLst>
              <a:ext uri="{FF2B5EF4-FFF2-40B4-BE49-F238E27FC236}">
                <a16:creationId xmlns:a16="http://schemas.microsoft.com/office/drawing/2014/main" xmlns="" id="{54520A86-A760-4F60-AA48-2F95353F8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3262" y="4489713"/>
            <a:ext cx="3778738" cy="1863880"/>
          </a:xfrm>
          <a:prstGeom prst="rect">
            <a:avLst/>
          </a:prstGeom>
        </p:spPr>
      </p:pic>
      <p:pic>
        <p:nvPicPr>
          <p:cNvPr id="4" name="Picture 3" descr="Diagram&#10;&#10;Description automatically generated">
            <a:extLst>
              <a:ext uri="{FF2B5EF4-FFF2-40B4-BE49-F238E27FC236}">
                <a16:creationId xmlns:a16="http://schemas.microsoft.com/office/drawing/2014/main" xmlns="" id="{25A54A70-20B9-49F8-AF1C-38C05C906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3262" y="1323705"/>
            <a:ext cx="3778738" cy="3204108"/>
          </a:xfrm>
          <a:prstGeom prst="rect">
            <a:avLst/>
          </a:prstGeom>
        </p:spPr>
      </p:pic>
    </p:spTree>
    <p:extLst>
      <p:ext uri="{BB962C8B-B14F-4D97-AF65-F5344CB8AC3E}">
        <p14:creationId xmlns:p14="http://schemas.microsoft.com/office/powerpoint/2010/main" val="33609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ransport&#10;&#10;Description automatically generated">
            <a:extLst>
              <a:ext uri="{FF2B5EF4-FFF2-40B4-BE49-F238E27FC236}">
                <a16:creationId xmlns:a16="http://schemas.microsoft.com/office/drawing/2014/main" xmlns="" id="{80B39FE3-1061-4CD6-9838-DB0E5ADB5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7800" y="1206547"/>
            <a:ext cx="2286000" cy="5171824"/>
          </a:xfrm>
          <a:prstGeom prst="rect">
            <a:avLst/>
          </a:prstGeom>
        </p:spPr>
      </p:pic>
      <p:sp>
        <p:nvSpPr>
          <p:cNvPr id="8" name="Rectangle 7"/>
          <p:cNvSpPr>
            <a:spLocks noChangeArrowheads="1"/>
          </p:cNvSpPr>
          <p:nvPr/>
        </p:nvSpPr>
        <p:spPr bwMode="auto">
          <a:xfrm>
            <a:off x="26610" y="617912"/>
            <a:ext cx="1216539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800" b="1" dirty="0"/>
              <a:t>Thomson-Scattering Heliospheric Imager</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1414962"/>
            <a:ext cx="8210121" cy="4909638"/>
          </a:xfrm>
          <a:prstGeom prst="rect">
            <a:avLst/>
          </a:prstGeom>
        </p:spPr>
      </p:pic>
      <p:sp>
        <p:nvSpPr>
          <p:cNvPr id="15" name="Rectangle 14"/>
          <p:cNvSpPr>
            <a:spLocks noChangeArrowheads="1"/>
          </p:cNvSpPr>
          <p:nvPr/>
        </p:nvSpPr>
        <p:spPr bwMode="auto">
          <a:xfrm>
            <a:off x="3019172" y="1485062"/>
            <a:ext cx="529254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3600" b="1" dirty="0">
                <a:solidFill>
                  <a:schemeClr val="bg1"/>
                </a:solidFill>
              </a:rPr>
              <a:t>https//ashi.ucsd.edu</a:t>
            </a: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4" name="Rectangle 10">
            <a:extLst>
              <a:ext uri="{FF2B5EF4-FFF2-40B4-BE49-F238E27FC236}">
                <a16:creationId xmlns:a16="http://schemas.microsoft.com/office/drawing/2014/main" xmlns="" id="{C93DC72C-2B26-4E20-B065-000E7334E1E5}"/>
              </a:ext>
            </a:extLst>
          </p:cNvPr>
          <p:cNvSpPr>
            <a:spLocks noChangeArrowheads="1"/>
          </p:cNvSpPr>
          <p:nvPr/>
        </p:nvSpPr>
        <p:spPr bwMode="auto">
          <a:xfrm>
            <a:off x="5105400" y="5943600"/>
            <a:ext cx="3276600" cy="381000"/>
          </a:xfrm>
          <a:prstGeom prst="rect">
            <a:avLst/>
          </a:prstGeom>
          <a:solidFill>
            <a:srgbClr val="FFFFFF"/>
          </a:solidFill>
          <a:ln>
            <a:noFill/>
          </a:ln>
          <a:effectLs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a:solidFill>
                  <a:schemeClr val="tx1"/>
                </a:solidFill>
                <a:latin typeface="Arial" panose="020B0604020202020204" pitchFamily="34" charset="0"/>
              </a:rPr>
              <a:t>ASHI balloon flight model</a:t>
            </a:r>
            <a:endParaRPr lang="en-US" altLang="en-US" sz="4000" b="1" dirty="0">
              <a:solidFill>
                <a:schemeClr val="tx1"/>
              </a:solidFill>
              <a:latin typeface="Arial" panose="020B0604020202020204" pitchFamily="34" charset="0"/>
            </a:endParaRPr>
          </a:p>
        </p:txBody>
      </p:sp>
      <p:sp>
        <p:nvSpPr>
          <p:cNvPr id="7" name="Rectangle 10">
            <a:extLst>
              <a:ext uri="{FF2B5EF4-FFF2-40B4-BE49-F238E27FC236}">
                <a16:creationId xmlns:a16="http://schemas.microsoft.com/office/drawing/2014/main" xmlns="" id="{C93DC72C-2B26-4E20-B065-000E7334E1E5}"/>
              </a:ext>
            </a:extLst>
          </p:cNvPr>
          <p:cNvSpPr>
            <a:spLocks noChangeArrowheads="1"/>
          </p:cNvSpPr>
          <p:nvPr/>
        </p:nvSpPr>
        <p:spPr bwMode="auto">
          <a:xfrm>
            <a:off x="152400" y="6400800"/>
            <a:ext cx="7086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lgn="ctr">
              <a:spcBef>
                <a:spcPct val="0"/>
              </a:spcBef>
              <a:defRPr sz="4400">
                <a:solidFill>
                  <a:schemeClr val="tx2"/>
                </a:solidFill>
                <a:latin typeface="Times New Roman" panose="02020603050405020304" pitchFamily="18" charset="0"/>
              </a:defRPr>
            </a:lvl1pPr>
            <a:lvl2pPr algn="ctr">
              <a:spcBef>
                <a:spcPct val="0"/>
              </a:spcBef>
              <a:defRPr sz="4400">
                <a:solidFill>
                  <a:schemeClr val="tx2"/>
                </a:solidFill>
                <a:latin typeface="Times New Roman" panose="02020603050405020304" pitchFamily="18" charset="0"/>
              </a:defRPr>
            </a:lvl2pPr>
            <a:lvl3pPr algn="ctr">
              <a:spcBef>
                <a:spcPct val="0"/>
              </a:spcBef>
              <a:defRPr sz="4400">
                <a:solidFill>
                  <a:schemeClr val="tx2"/>
                </a:solidFill>
                <a:latin typeface="Times New Roman" panose="02020603050405020304" pitchFamily="18" charset="0"/>
              </a:defRPr>
            </a:lvl3pPr>
            <a:lvl4pPr algn="ctr">
              <a:spcBef>
                <a:spcPct val="0"/>
              </a:spcBef>
              <a:defRPr sz="4400">
                <a:solidFill>
                  <a:schemeClr val="tx2"/>
                </a:solidFill>
                <a:latin typeface="Times New Roman" panose="02020603050405020304" pitchFamily="18" charset="0"/>
              </a:defRPr>
            </a:lvl4pPr>
            <a:lvl5pPr algn="ct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1800" b="1" dirty="0" smtClean="0">
                <a:solidFill>
                  <a:schemeClr val="tx1"/>
                </a:solidFill>
                <a:latin typeface="Arial" panose="020B0604020202020204" pitchFamily="34" charset="0"/>
              </a:rPr>
              <a:t>We now have a ride on a topside balloon flight – summer 2021!</a:t>
            </a:r>
            <a:endParaRPr lang="en-US" altLang="en-US" sz="4000" b="1" dirty="0">
              <a:solidFill>
                <a:schemeClr val="tx1"/>
              </a:solidFill>
              <a:latin typeface="Arial" panose="020B0604020202020204" pitchFamily="34" charset="0"/>
            </a:endParaRPr>
          </a:p>
        </p:txBody>
      </p:sp>
    </p:spTree>
    <p:extLst>
      <p:ext uri="{BB962C8B-B14F-4D97-AF65-F5344CB8AC3E}">
        <p14:creationId xmlns:p14="http://schemas.microsoft.com/office/powerpoint/2010/main" val="400390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scatter chart&#10;&#10;Description automatically generated">
            <a:extLst>
              <a:ext uri="{FF2B5EF4-FFF2-40B4-BE49-F238E27FC236}">
                <a16:creationId xmlns:a16="http://schemas.microsoft.com/office/drawing/2014/main" xmlns="" id="{EFCB068E-F3D9-4580-BF27-D0FD25682E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809" y="3505200"/>
            <a:ext cx="3701750" cy="2819400"/>
          </a:xfrm>
          <a:prstGeom prst="rect">
            <a:avLst/>
          </a:prstGeom>
        </p:spPr>
      </p:pic>
      <p:pic>
        <p:nvPicPr>
          <p:cNvPr id="10" name="Picture 9" descr="Diagram, schematic&#10;&#10;Description automatically generated">
            <a:extLst>
              <a:ext uri="{FF2B5EF4-FFF2-40B4-BE49-F238E27FC236}">
                <a16:creationId xmlns:a16="http://schemas.microsoft.com/office/drawing/2014/main" xmlns="" id="{1F432296-A098-4D65-A1A0-5DF3B8EF6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809" y="1225041"/>
            <a:ext cx="3884852" cy="2410047"/>
          </a:xfrm>
          <a:prstGeom prst="rect">
            <a:avLst/>
          </a:prstGeom>
        </p:spPr>
      </p:pic>
      <p:sp>
        <p:nvSpPr>
          <p:cNvPr id="8" name="Rectangle 7"/>
          <p:cNvSpPr>
            <a:spLocks noChangeArrowheads="1"/>
          </p:cNvSpPr>
          <p:nvPr/>
        </p:nvSpPr>
        <p:spPr bwMode="auto">
          <a:xfrm>
            <a:off x="85271" y="609600"/>
            <a:ext cx="1216539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800" b="1" dirty="0"/>
              <a:t>Thomson-Scattering Heliospheric Imager</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3" name="Picture 2" descr="Diagram&#10;&#10;Description automatically generated">
            <a:extLst>
              <a:ext uri="{FF2B5EF4-FFF2-40B4-BE49-F238E27FC236}">
                <a16:creationId xmlns:a16="http://schemas.microsoft.com/office/drawing/2014/main" xmlns="" id="{3BE595D2-C733-4148-8B03-67330763A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43" y="1447800"/>
            <a:ext cx="8061009" cy="5131255"/>
          </a:xfrm>
          <a:prstGeom prst="rect">
            <a:avLst/>
          </a:prstGeom>
        </p:spPr>
      </p:pic>
      <p:pic>
        <p:nvPicPr>
          <p:cNvPr id="12" name="Picture 11" descr="Diagram&#10;&#10;Description automatically generated">
            <a:extLst>
              <a:ext uri="{FF2B5EF4-FFF2-40B4-BE49-F238E27FC236}">
                <a16:creationId xmlns:a16="http://schemas.microsoft.com/office/drawing/2014/main" xmlns="" id="{739CF21F-C91F-4C10-B6F8-5C53C42D10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200" y="3886200"/>
            <a:ext cx="2426377" cy="2057400"/>
          </a:xfrm>
          <a:prstGeom prst="rect">
            <a:avLst/>
          </a:prstGeom>
        </p:spPr>
      </p:pic>
    </p:spTree>
    <p:extLst>
      <p:ext uri="{BB962C8B-B14F-4D97-AF65-F5344CB8AC3E}">
        <p14:creationId xmlns:p14="http://schemas.microsoft.com/office/powerpoint/2010/main" val="19774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7214" y="763356"/>
            <a:ext cx="1219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800" b="1" dirty="0"/>
              <a:t>Night Sky Tests</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3" name="Rectangle 12"/>
          <p:cNvSpPr>
            <a:spLocks noChangeArrowheads="1"/>
          </p:cNvSpPr>
          <p:nvPr/>
        </p:nvSpPr>
        <p:spPr bwMode="auto">
          <a:xfrm>
            <a:off x="9162544" y="2951054"/>
            <a:ext cx="295325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3600" b="1" dirty="0"/>
              <a:t>(All Sky Heliospheric Imager)</a:t>
            </a: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4" name="Rectangle 13"/>
          <p:cNvSpPr>
            <a:spLocks noChangeArrowheads="1"/>
          </p:cNvSpPr>
          <p:nvPr/>
        </p:nvSpPr>
        <p:spPr bwMode="auto">
          <a:xfrm>
            <a:off x="9740900" y="2098915"/>
            <a:ext cx="1765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400" b="1" dirty="0">
                <a:solidFill>
                  <a:schemeClr val="tx2"/>
                </a:solidFill>
              </a:rPr>
              <a:t>ASHI</a:t>
            </a:r>
          </a:p>
        </p:txBody>
      </p:sp>
      <p:sp>
        <p:nvSpPr>
          <p:cNvPr id="7" name="Rectangle 6"/>
          <p:cNvSpPr>
            <a:spLocks noChangeArrowheads="1"/>
          </p:cNvSpPr>
          <p:nvPr/>
        </p:nvSpPr>
        <p:spPr bwMode="auto">
          <a:xfrm>
            <a:off x="1600200" y="6101861"/>
            <a:ext cx="6936756" cy="67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3600" b="1" dirty="0"/>
              <a:t>Instrument / Camera Tests</a:t>
            </a: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 y="1803935"/>
            <a:ext cx="9142647" cy="4114800"/>
          </a:xfrm>
          <a:prstGeom prst="rect">
            <a:avLst/>
          </a:prstGeom>
        </p:spPr>
      </p:pic>
    </p:spTree>
    <p:extLst>
      <p:ext uri="{BB962C8B-B14F-4D97-AF65-F5344CB8AC3E}">
        <p14:creationId xmlns:p14="http://schemas.microsoft.com/office/powerpoint/2010/main" val="38590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xmlns="" id="{D9E7E131-817D-4292-AD4E-B92F00C78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251" y="1371600"/>
            <a:ext cx="4027749" cy="2415709"/>
          </a:xfrm>
          <a:prstGeom prst="rect">
            <a:avLst/>
          </a:prstGeom>
        </p:spPr>
      </p:pic>
      <p:sp>
        <p:nvSpPr>
          <p:cNvPr id="8" name="Rectangle 7"/>
          <p:cNvSpPr>
            <a:spLocks noChangeArrowheads="1"/>
          </p:cNvSpPr>
          <p:nvPr/>
        </p:nvSpPr>
        <p:spPr bwMode="auto">
          <a:xfrm>
            <a:off x="0" y="609600"/>
            <a:ext cx="1219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4800" b="1" dirty="0"/>
              <a:t>Night Sky Tests</a:t>
            </a:r>
          </a:p>
          <a:p>
            <a:pPr>
              <a:spcBef>
                <a:spcPts val="0"/>
              </a:spcBef>
              <a:buNone/>
            </a:pPr>
            <a:endParaRPr lang="en-US" altLang="en-US" sz="1400" b="1" dirty="0"/>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3" name="Rectangle 12"/>
          <p:cNvSpPr>
            <a:spLocks noChangeArrowheads="1"/>
          </p:cNvSpPr>
          <p:nvPr/>
        </p:nvSpPr>
        <p:spPr bwMode="auto">
          <a:xfrm>
            <a:off x="5472968" y="2209800"/>
            <a:ext cx="295325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3600" b="1" dirty="0"/>
              <a:t>(All Sky Heliospheric Imager)</a:t>
            </a: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4" name="Rectangle 13"/>
          <p:cNvSpPr>
            <a:spLocks noChangeArrowheads="1"/>
          </p:cNvSpPr>
          <p:nvPr/>
        </p:nvSpPr>
        <p:spPr bwMode="auto">
          <a:xfrm>
            <a:off x="6056060" y="1447800"/>
            <a:ext cx="17653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400" b="1" dirty="0">
                <a:solidFill>
                  <a:schemeClr val="tx2"/>
                </a:solidFill>
              </a:rPr>
              <a:t>ASHI</a:t>
            </a:r>
          </a:p>
        </p:txBody>
      </p:sp>
      <p:sp>
        <p:nvSpPr>
          <p:cNvPr id="7" name="Rectangle 6"/>
          <p:cNvSpPr>
            <a:spLocks noChangeArrowheads="1"/>
          </p:cNvSpPr>
          <p:nvPr/>
        </p:nvSpPr>
        <p:spPr bwMode="auto">
          <a:xfrm>
            <a:off x="990600" y="6246070"/>
            <a:ext cx="4054588" cy="48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3600" b="1" dirty="0"/>
              <a:t>Test Images</a:t>
            </a: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412" y="1453243"/>
            <a:ext cx="4955556" cy="4750108"/>
          </a:xfrm>
          <a:prstGeom prst="rect">
            <a:avLst/>
          </a:prstGeom>
        </p:spPr>
      </p:pic>
      <p:pic>
        <p:nvPicPr>
          <p:cNvPr id="4" name="Movie_10_2">
            <a:hlinkClick r:id="" action="ppaction://media"/>
            <a:extLst>
              <a:ext uri="{FF2B5EF4-FFF2-40B4-BE49-F238E27FC236}">
                <a16:creationId xmlns:a16="http://schemas.microsoft.com/office/drawing/2014/main" xmlns="" id="{EBD7DE3D-15E5-4DEF-B823-A5B6ED30E9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7412" y="1447800"/>
            <a:ext cx="4928207" cy="4928207"/>
          </a:xfrm>
          <a:prstGeom prst="rect">
            <a:avLst/>
          </a:prstGeom>
        </p:spPr>
      </p:pic>
      <p:pic>
        <p:nvPicPr>
          <p:cNvPr id="9" name="Picture 8" descr="A picture containing sitting, red, orange, light&#10;&#10;Description automatically generated">
            <a:extLst>
              <a:ext uri="{FF2B5EF4-FFF2-40B4-BE49-F238E27FC236}">
                <a16:creationId xmlns:a16="http://schemas.microsoft.com/office/drawing/2014/main" xmlns="" id="{949D82E8-537A-4BDE-80BA-B0A71DE84E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0" y="4034407"/>
            <a:ext cx="5306672" cy="2599186"/>
          </a:xfrm>
          <a:prstGeom prst="rect">
            <a:avLst/>
          </a:prstGeom>
        </p:spPr>
      </p:pic>
    </p:spTree>
    <p:extLst>
      <p:ext uri="{BB962C8B-B14F-4D97-AF65-F5344CB8AC3E}">
        <p14:creationId xmlns:p14="http://schemas.microsoft.com/office/powerpoint/2010/main" val="58850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625" y="4101624"/>
            <a:ext cx="4839375" cy="219105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8" y="1334710"/>
            <a:ext cx="6308372" cy="4505980"/>
          </a:xfrm>
          <a:prstGeom prst="rect">
            <a:avLst/>
          </a:prstGeom>
        </p:spPr>
      </p:pic>
      <p:sp>
        <p:nvSpPr>
          <p:cNvPr id="5" name="Rectangle 2"/>
          <p:cNvSpPr>
            <a:spLocks noChangeArrowheads="1"/>
          </p:cNvSpPr>
          <p:nvPr/>
        </p:nvSpPr>
        <p:spPr bwMode="auto">
          <a:xfrm>
            <a:off x="76200" y="6020947"/>
            <a:ext cx="6019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tx2"/>
                </a:solidFill>
              </a:rPr>
              <a:t>Anthony Hewish / </a:t>
            </a:r>
            <a:r>
              <a:rPr lang="en-US" altLang="en-US" sz="2400" b="1" dirty="0" err="1">
                <a:solidFill>
                  <a:schemeClr val="tx2"/>
                </a:solidFill>
              </a:rPr>
              <a:t>Mullard</a:t>
            </a:r>
            <a:r>
              <a:rPr lang="en-US" altLang="en-US" sz="2400" b="1" dirty="0">
                <a:solidFill>
                  <a:schemeClr val="tx2"/>
                </a:solidFill>
              </a:rPr>
              <a:t> IPS array</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586096"/>
            <a:ext cx="3607153" cy="3262521"/>
          </a:xfrm>
          <a:prstGeom prst="rect">
            <a:avLst/>
          </a:prstGeom>
        </p:spPr>
      </p:pic>
      <p:sp>
        <p:nvSpPr>
          <p:cNvPr id="6" name="Rectangle 2"/>
          <p:cNvSpPr>
            <a:spLocks noChangeArrowheads="1"/>
          </p:cNvSpPr>
          <p:nvPr/>
        </p:nvSpPr>
        <p:spPr bwMode="auto">
          <a:xfrm>
            <a:off x="8305800" y="3937622"/>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Student </a:t>
            </a:r>
            <a:r>
              <a:rPr lang="en-US" altLang="en-US" sz="1800" b="1" dirty="0" err="1">
                <a:solidFill>
                  <a:schemeClr val="tx2"/>
                </a:solidFill>
              </a:rPr>
              <a:t>Joscelyn</a:t>
            </a:r>
            <a:r>
              <a:rPr lang="en-US" altLang="en-US" sz="1800" b="1" dirty="0">
                <a:solidFill>
                  <a:schemeClr val="tx2"/>
                </a:solidFill>
              </a:rPr>
              <a:t> Bell</a:t>
            </a:r>
            <a:endParaRPr lang="en-US" altLang="en-US" sz="4000" b="1" dirty="0">
              <a:solidFill>
                <a:schemeClr val="tx2"/>
              </a:solidFill>
            </a:endParaRPr>
          </a:p>
        </p:txBody>
      </p:sp>
      <p:sp>
        <p:nvSpPr>
          <p:cNvPr id="7" name="Rectangle 2"/>
          <p:cNvSpPr>
            <a:spLocks noChangeArrowheads="1"/>
          </p:cNvSpPr>
          <p:nvPr/>
        </p:nvSpPr>
        <p:spPr bwMode="auto">
          <a:xfrm>
            <a:off x="6274311" y="3081134"/>
            <a:ext cx="189907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tx2"/>
                </a:solidFill>
              </a:rPr>
              <a:t>“Scruff” </a:t>
            </a:r>
          </a:p>
          <a:p>
            <a:pPr algn="ctr" eaLnBrk="1" hangingPunct="1">
              <a:spcBef>
                <a:spcPct val="0"/>
              </a:spcBef>
              <a:buFontTx/>
              <a:buNone/>
            </a:pPr>
            <a:r>
              <a:rPr lang="en-US" altLang="en-US" sz="2400" b="1" dirty="0">
                <a:solidFill>
                  <a:schemeClr val="tx2"/>
                </a:solidFill>
              </a:rPr>
              <a:t>- LGMs</a:t>
            </a:r>
          </a:p>
        </p:txBody>
      </p:sp>
      <p:sp>
        <p:nvSpPr>
          <p:cNvPr id="10" name="Rectangle 9"/>
          <p:cNvSpPr/>
          <p:nvPr/>
        </p:nvSpPr>
        <p:spPr>
          <a:xfrm>
            <a:off x="7223850" y="6401947"/>
            <a:ext cx="2667000" cy="374461"/>
          </a:xfrm>
          <a:prstGeom prst="rect">
            <a:avLst/>
          </a:prstGeom>
        </p:spPr>
        <p:txBody>
          <a:bodyPr wrap="square">
            <a:spAutoFit/>
          </a:bodyPr>
          <a:lstStyle/>
          <a:p>
            <a:pPr algn="ctr" eaLnBrk="1" hangingPunct="1">
              <a:lnSpc>
                <a:spcPts val="2160"/>
              </a:lnSpc>
              <a:buFontTx/>
              <a:buNone/>
            </a:pPr>
            <a:r>
              <a:rPr lang="en-US" altLang="en-US" sz="2400" b="1" dirty="0"/>
              <a:t>What’s This?</a:t>
            </a:r>
          </a:p>
        </p:txBody>
      </p:sp>
      <p:cxnSp>
        <p:nvCxnSpPr>
          <p:cNvPr id="12" name="Straight Arrow Connector 11"/>
          <p:cNvCxnSpPr/>
          <p:nvPr/>
        </p:nvCxnSpPr>
        <p:spPr bwMode="auto">
          <a:xfrm flipV="1">
            <a:off x="8610600" y="5324364"/>
            <a:ext cx="1542845" cy="1022205"/>
          </a:xfrm>
          <a:prstGeom prst="straightConnector1">
            <a:avLst/>
          </a:prstGeom>
          <a:solidFill>
            <a:srgbClr val="FFFFFF"/>
          </a:solidFill>
          <a:ln w="44450"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 name="Rectangle 12"/>
          <p:cNvSpPr/>
          <p:nvPr/>
        </p:nvSpPr>
        <p:spPr>
          <a:xfrm>
            <a:off x="0" y="609600"/>
            <a:ext cx="8458200" cy="523220"/>
          </a:xfrm>
          <a:prstGeom prst="rect">
            <a:avLst/>
          </a:prstGeom>
        </p:spPr>
        <p:txBody>
          <a:bodyPr wrap="square">
            <a:spAutoFit/>
          </a:bodyPr>
          <a:lstStyle/>
          <a:p>
            <a:pPr algn="ctr" eaLnBrk="1" hangingPunct="1">
              <a:buFontTx/>
              <a:buNone/>
            </a:pPr>
            <a:r>
              <a:rPr lang="en-US" altLang="en-US" sz="2800" b="1" dirty="0"/>
              <a:t>Interplanetary Scintillation (IPS) – What’s That?</a:t>
            </a:r>
          </a:p>
        </p:txBody>
      </p:sp>
    </p:spTree>
    <p:extLst>
      <p:ext uri="{BB962C8B-B14F-4D97-AF65-F5344CB8AC3E}">
        <p14:creationId xmlns:p14="http://schemas.microsoft.com/office/powerpoint/2010/main" val="2094897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xmlns="" id="{E7050065-F854-4E05-801B-CDB574CD5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5814" y="762000"/>
            <a:ext cx="4216186" cy="17871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931123"/>
            <a:ext cx="8153400" cy="2770157"/>
          </a:xfrm>
          <a:prstGeom prst="rect">
            <a:avLst/>
          </a:prstGeom>
        </p:spPr>
      </p:pic>
      <p:cxnSp>
        <p:nvCxnSpPr>
          <p:cNvPr id="7" name="Straight Arrow Connector 6"/>
          <p:cNvCxnSpPr/>
          <p:nvPr/>
        </p:nvCxnSpPr>
        <p:spPr bwMode="auto">
          <a:xfrm flipH="1" flipV="1">
            <a:off x="1730295" y="5111595"/>
            <a:ext cx="696192" cy="822614"/>
          </a:xfrm>
          <a:prstGeom prst="straightConnector1">
            <a:avLst/>
          </a:prstGeom>
          <a:solidFill>
            <a:schemeClr val="accent1"/>
          </a:solidFill>
          <a:ln w="41275" cap="flat" cmpd="sng" algn="ctr">
            <a:solidFill>
              <a:srgbClr val="FFFF66"/>
            </a:solidFill>
            <a:prstDash val="solid"/>
            <a:round/>
            <a:headEnd type="none" w="sm" len="sm"/>
            <a:tailEnd type="triangle"/>
          </a:ln>
          <a:effectLst/>
        </p:spPr>
      </p:cxnSp>
      <p:sp>
        <p:nvSpPr>
          <p:cNvPr id="13" name="Date Placeholder 5">
            <a:extLst>
              <a:ext uri="{FF2B5EF4-FFF2-40B4-BE49-F238E27FC236}">
                <a16:creationId xmlns:a16="http://schemas.microsoft.com/office/drawing/2014/main" xmlns="" id="{38056A9E-5158-45FC-B0F7-B52CF2DFD32E}"/>
              </a:ext>
            </a:extLst>
          </p:cNvPr>
          <p:cNvSpPr txBox="1">
            <a:spLocks/>
          </p:cNvSpPr>
          <p:nvPr/>
        </p:nvSpPr>
        <p:spPr bwMode="auto">
          <a:xfrm>
            <a:off x="2078391" y="5400809"/>
            <a:ext cx="838201" cy="533400"/>
          </a:xfrm>
          <a:prstGeom prst="rect">
            <a:avLst/>
          </a:prstGeom>
          <a:solidFill>
            <a:schemeClr val="bg1"/>
          </a:solidFill>
          <a:ln w="9525">
            <a:noFill/>
            <a:miter lim="800000"/>
            <a:headEnd/>
            <a:tailEnd/>
          </a:ln>
          <a:effectLst/>
        </p:spPr>
        <p:txBody>
          <a:bodyPr vert="horz" wrap="square" lIns="92075" tIns="46038" rIns="92075" bIns="46038" numCol="1" anchor="t" anchorCtr="0" compatLnSpc="1">
            <a:prstTxWarp prst="textNoShape">
              <a:avLst/>
            </a:prstTxWarp>
          </a:bodyPr>
          <a:lstStyle>
            <a:defPPr>
              <a:defRPr lang="en-US"/>
            </a:defPPr>
            <a:lvl1pPr algn="l" rtl="0" eaLnBrk="0" fontAlgn="base" hangingPunct="0">
              <a:spcBef>
                <a:spcPct val="20000"/>
              </a:spcBef>
              <a:spcAft>
                <a:spcPct val="0"/>
              </a:spcAft>
              <a:buChar char="•"/>
              <a:defRPr sz="2000" kern="1200">
                <a:solidFill>
                  <a:schemeClr val="tx1"/>
                </a:solidFill>
                <a:latin typeface="Times New Roman" charset="0"/>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Times New Roman"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charset="0"/>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Times New Roman" charset="0"/>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Times New Roman" charset="0"/>
                <a:ea typeface="+mn-ea"/>
                <a:cs typeface="+mn-cs"/>
              </a:defRPr>
            </a:lvl5pPr>
            <a:lvl6pPr marL="2514600" indent="-228600" algn="l" defTabSz="914400" rtl="0" eaLnBrk="0" fontAlgn="base" latinLnBrk="0" hangingPunct="0">
              <a:spcBef>
                <a:spcPct val="20000"/>
              </a:spcBef>
              <a:spcAft>
                <a:spcPct val="0"/>
              </a:spcAft>
              <a:buChar char="»"/>
              <a:defRPr sz="1600" kern="1200">
                <a:solidFill>
                  <a:schemeClr val="tx1"/>
                </a:solidFill>
                <a:latin typeface="Times New Roman" charset="0"/>
                <a:ea typeface="+mn-ea"/>
                <a:cs typeface="+mn-cs"/>
              </a:defRPr>
            </a:lvl6pPr>
            <a:lvl7pPr marL="2971800" indent="-228600" algn="l" defTabSz="914400" rtl="0" eaLnBrk="0" fontAlgn="base" latinLnBrk="0" hangingPunct="0">
              <a:spcBef>
                <a:spcPct val="20000"/>
              </a:spcBef>
              <a:spcAft>
                <a:spcPct val="0"/>
              </a:spcAft>
              <a:buChar char="»"/>
              <a:defRPr sz="1600" kern="1200">
                <a:solidFill>
                  <a:schemeClr val="tx1"/>
                </a:solidFill>
                <a:latin typeface="Times New Roman" charset="0"/>
                <a:ea typeface="+mn-ea"/>
                <a:cs typeface="+mn-cs"/>
              </a:defRPr>
            </a:lvl7pPr>
            <a:lvl8pPr marL="3429000" indent="-228600" algn="l" defTabSz="914400" rtl="0" eaLnBrk="0" fontAlgn="base" latinLnBrk="0" hangingPunct="0">
              <a:spcBef>
                <a:spcPct val="20000"/>
              </a:spcBef>
              <a:spcAft>
                <a:spcPct val="0"/>
              </a:spcAft>
              <a:buChar char="»"/>
              <a:defRPr sz="1600" kern="1200">
                <a:solidFill>
                  <a:schemeClr val="tx1"/>
                </a:solidFill>
                <a:latin typeface="Times New Roman" charset="0"/>
                <a:ea typeface="+mn-ea"/>
                <a:cs typeface="+mn-cs"/>
              </a:defRPr>
            </a:lvl8pPr>
            <a:lvl9pPr marL="3886200" indent="-228600" algn="l" defTabSz="914400" rtl="0" eaLnBrk="0" fontAlgn="base" latinLnBrk="0" hangingPunct="0">
              <a:spcBef>
                <a:spcPct val="20000"/>
              </a:spcBef>
              <a:spcAft>
                <a:spcPct val="0"/>
              </a:spcAft>
              <a:buChar char="»"/>
              <a:defRPr sz="1600" kern="1200">
                <a:solidFill>
                  <a:schemeClr val="tx1"/>
                </a:solidFill>
                <a:latin typeface="Times New Roman" charset="0"/>
                <a:ea typeface="+mn-ea"/>
                <a:cs typeface="+mn-cs"/>
              </a:defRPr>
            </a:lvl9pPr>
          </a:lstStyle>
          <a:p>
            <a:pPr algn="ctr">
              <a:spcBef>
                <a:spcPct val="0"/>
              </a:spcBef>
              <a:buFontTx/>
              <a:buNone/>
            </a:pPr>
            <a:r>
              <a:rPr lang="en-US" altLang="en-US" b="1" dirty="0"/>
              <a:t>ASHI</a:t>
            </a:r>
          </a:p>
        </p:txBody>
      </p:sp>
      <p:sp>
        <p:nvSpPr>
          <p:cNvPr id="15" name="Oval 14"/>
          <p:cNvSpPr/>
          <p:nvPr/>
        </p:nvSpPr>
        <p:spPr bwMode="auto">
          <a:xfrm>
            <a:off x="1524000" y="4988523"/>
            <a:ext cx="228600" cy="152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6" name="Oval 15"/>
          <p:cNvSpPr/>
          <p:nvPr/>
        </p:nvSpPr>
        <p:spPr bwMode="auto">
          <a:xfrm>
            <a:off x="1560576" y="5015955"/>
            <a:ext cx="152400" cy="9698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xmlns="" id="{E6CA0B2B-376B-42D8-BB1A-DB362C7AFEFB}"/>
              </a:ext>
            </a:extLst>
          </p:cNvPr>
          <p:cNvSpPr txBox="1"/>
          <p:nvPr/>
        </p:nvSpPr>
        <p:spPr>
          <a:xfrm>
            <a:off x="304800" y="1259651"/>
            <a:ext cx="8324299" cy="1569660"/>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ASHI in GEO orbit</a:t>
            </a:r>
          </a:p>
          <a:p>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ASHI has a potential ride to GEO orbit in 2024 on an ESPA ring </a:t>
            </a:r>
          </a:p>
          <a:p>
            <a:pPr algn="ctr"/>
            <a:r>
              <a:rPr lang="en-US" sz="2000" b="1" dirty="0">
                <a:latin typeface="Arial" panose="020B0604020202020204" pitchFamily="34" charset="0"/>
                <a:cs typeface="Arial" panose="020B0604020202020204" pitchFamily="34" charset="0"/>
              </a:rPr>
              <a:t>similar to that of the US AF Eagle Spacecraft that is now operating.</a:t>
            </a:r>
          </a:p>
        </p:txBody>
      </p:sp>
      <p:pic>
        <p:nvPicPr>
          <p:cNvPr id="12" name="Picture 11" descr="Diagram&#10;&#10;Description automatically generated">
            <a:extLst>
              <a:ext uri="{FF2B5EF4-FFF2-40B4-BE49-F238E27FC236}">
                <a16:creationId xmlns:a16="http://schemas.microsoft.com/office/drawing/2014/main" xmlns="" id="{5DED3ADC-19E8-4C85-8B5F-8B8E0C630C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6800" y="3776291"/>
            <a:ext cx="3084999" cy="1405309"/>
          </a:xfrm>
          <a:prstGeom prst="rect">
            <a:avLst/>
          </a:prstGeom>
        </p:spPr>
      </p:pic>
      <p:sp>
        <p:nvSpPr>
          <p:cNvPr id="17" name="Rectangle 16">
            <a:extLst>
              <a:ext uri="{FF2B5EF4-FFF2-40B4-BE49-F238E27FC236}">
                <a16:creationId xmlns:a16="http://schemas.microsoft.com/office/drawing/2014/main" xmlns="" id="{29B40AD2-E45B-444C-8695-904D5B6D88B6}"/>
              </a:ext>
            </a:extLst>
          </p:cNvPr>
          <p:cNvSpPr>
            <a:spLocks noChangeArrowheads="1"/>
          </p:cNvSpPr>
          <p:nvPr/>
        </p:nvSpPr>
        <p:spPr bwMode="auto">
          <a:xfrm>
            <a:off x="8675914" y="2549131"/>
            <a:ext cx="3048000" cy="105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2000" b="1" dirty="0"/>
              <a:t>Spacecraft ASHI</a:t>
            </a:r>
          </a:p>
          <a:p>
            <a:pPr algn="ctr">
              <a:spcBef>
                <a:spcPts val="0"/>
              </a:spcBef>
              <a:buNone/>
            </a:pPr>
            <a:r>
              <a:rPr lang="en-US" altLang="en-US" sz="2000" b="1" dirty="0"/>
              <a:t>(10x SMEI throughput)</a:t>
            </a:r>
          </a:p>
          <a:p>
            <a:pPr>
              <a:spcBef>
                <a:spcPts val="0"/>
              </a:spcBef>
              <a:buNone/>
            </a:pPr>
            <a:r>
              <a:rPr lang="en-US" altLang="en-US" sz="2400" b="1" dirty="0"/>
              <a:t>           </a:t>
            </a:r>
            <a:r>
              <a:rPr lang="en-US" altLang="en-US" sz="2000" b="1" dirty="0"/>
              <a:t>3 – 5 kg</a:t>
            </a:r>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8" name="Rectangle 17">
            <a:extLst>
              <a:ext uri="{FF2B5EF4-FFF2-40B4-BE49-F238E27FC236}">
                <a16:creationId xmlns:a16="http://schemas.microsoft.com/office/drawing/2014/main" xmlns="" id="{45ECEC71-6F8A-4737-933B-2CA5F8E55995}"/>
              </a:ext>
            </a:extLst>
          </p:cNvPr>
          <p:cNvSpPr>
            <a:spLocks noChangeArrowheads="1"/>
          </p:cNvSpPr>
          <p:nvPr/>
        </p:nvSpPr>
        <p:spPr bwMode="auto">
          <a:xfrm>
            <a:off x="8629099" y="5368532"/>
            <a:ext cx="3200400" cy="72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sz="2000" b="1" dirty="0"/>
              <a:t>9U CubeSat ASHI</a:t>
            </a:r>
          </a:p>
          <a:p>
            <a:pPr algn="ctr">
              <a:spcBef>
                <a:spcPts val="0"/>
              </a:spcBef>
              <a:buNone/>
            </a:pPr>
            <a:r>
              <a:rPr lang="en-US" altLang="en-US" sz="2000" b="1" dirty="0"/>
              <a:t>(With a Little Squeezing)</a:t>
            </a: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
        <p:nvSpPr>
          <p:cNvPr id="14" name="Rectangle 13"/>
          <p:cNvSpPr>
            <a:spLocks noChangeArrowheads="1"/>
          </p:cNvSpPr>
          <p:nvPr/>
        </p:nvSpPr>
        <p:spPr bwMode="auto">
          <a:xfrm>
            <a:off x="0" y="609600"/>
            <a:ext cx="7848600" cy="67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ts val="0"/>
              </a:spcBef>
              <a:buNone/>
            </a:pPr>
            <a:r>
              <a:rPr lang="en-US" altLang="en-US" b="1" dirty="0" smtClean="0">
                <a:solidFill>
                  <a:srgbClr val="C00000"/>
                </a:solidFill>
              </a:rPr>
              <a:t>We need help – lens, space qualified camera!</a:t>
            </a:r>
            <a:endParaRPr lang="en-US" altLang="en-US" b="1" dirty="0">
              <a:solidFill>
                <a:srgbClr val="C00000"/>
              </a:solidFill>
            </a:endParaRPr>
          </a:p>
          <a:p>
            <a:pPr>
              <a:spcBef>
                <a:spcPts val="0"/>
              </a:spcBef>
              <a:buNone/>
            </a:pPr>
            <a:endParaRPr lang="en-US" altLang="en-US" sz="2400" b="1" dirty="0"/>
          </a:p>
          <a:p>
            <a:pPr>
              <a:spcBef>
                <a:spcPts val="0"/>
              </a:spcBef>
              <a:buNone/>
            </a:pPr>
            <a:endParaRPr lang="en-US" altLang="en-US" sz="1600" b="1" dirty="0"/>
          </a:p>
          <a:p>
            <a:pPr>
              <a:spcBef>
                <a:spcPts val="0"/>
              </a:spcBef>
              <a:buNone/>
            </a:pPr>
            <a:endParaRPr lang="en-US" altLang="en-US" b="1" dirty="0"/>
          </a:p>
          <a:p>
            <a:pPr>
              <a:spcBef>
                <a:spcPts val="0"/>
              </a:spcBef>
              <a:buNone/>
            </a:pPr>
            <a:endParaRPr lang="en-US" altLang="en-US" b="1" dirty="0"/>
          </a:p>
          <a:p>
            <a:pPr>
              <a:spcBef>
                <a:spcPts val="0"/>
              </a:spcBef>
              <a:buNone/>
            </a:pPr>
            <a:endParaRPr lang="en-US" altLang="en-US" sz="1400" b="1" dirty="0"/>
          </a:p>
          <a:p>
            <a:pPr>
              <a:spcBef>
                <a:spcPts val="0"/>
              </a:spcBef>
              <a:buNone/>
            </a:pPr>
            <a:endParaRPr lang="en-US" altLang="en-US" b="1" dirty="0"/>
          </a:p>
          <a:p>
            <a:pPr eaLnBrk="1" hangingPunct="1">
              <a:buFontTx/>
              <a:buNone/>
            </a:pPr>
            <a:r>
              <a:rPr lang="en-US" altLang="en-US" b="1" dirty="0"/>
              <a:t>      </a:t>
            </a:r>
          </a:p>
          <a:p>
            <a:pPr eaLnBrk="1" hangingPunct="1">
              <a:buFontTx/>
              <a:buNone/>
            </a:pPr>
            <a:endParaRPr lang="en-US" altLang="en-US" b="1" dirty="0"/>
          </a:p>
          <a:p>
            <a:pPr lvl="1">
              <a:spcBef>
                <a:spcPts val="0"/>
              </a:spcBef>
              <a:buNone/>
            </a:pPr>
            <a:r>
              <a:rPr lang="en-US" altLang="en-US" b="1" dirty="0"/>
              <a:t> </a:t>
            </a:r>
          </a:p>
        </p:txBody>
      </p:sp>
    </p:spTree>
    <p:extLst>
      <p:ext uri="{BB962C8B-B14F-4D97-AF65-F5344CB8AC3E}">
        <p14:creationId xmlns:p14="http://schemas.microsoft.com/office/powerpoint/2010/main" val="8716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685800"/>
            <a:ext cx="1158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ts val="0"/>
              </a:spcBef>
              <a:buNone/>
            </a:pPr>
            <a:r>
              <a:rPr lang="en-US" altLang="en-US" sz="4000" b="1" dirty="0">
                <a:solidFill>
                  <a:schemeClr val="tx2"/>
                </a:solidFill>
              </a:rPr>
              <a:t>Conclusions:</a:t>
            </a:r>
          </a:p>
          <a:p>
            <a:pPr>
              <a:spcBef>
                <a:spcPts val="0"/>
              </a:spcBef>
              <a:buNone/>
            </a:pPr>
            <a:endParaRPr lang="en-US" altLang="en-US" sz="2400" b="1" dirty="0"/>
          </a:p>
          <a:p>
            <a:pPr marL="514350" indent="-514350">
              <a:spcBef>
                <a:spcPts val="0"/>
              </a:spcBef>
              <a:buFontTx/>
              <a:buAutoNum type="arabicParenR"/>
            </a:pPr>
            <a:r>
              <a:rPr lang="en-US" altLang="en-US" sz="2400" b="1" dirty="0"/>
              <a:t>Highlights in the History of Interplanetary Scintillation (IPS) to View the Heliosphere</a:t>
            </a:r>
          </a:p>
          <a:p>
            <a:pPr marL="514350" indent="-514350">
              <a:spcBef>
                <a:spcPts val="0"/>
              </a:spcBef>
              <a:buFontTx/>
              <a:buAutoNum type="arabicParenR"/>
            </a:pPr>
            <a:endParaRPr lang="en-US" altLang="en-US" sz="2400" b="1" dirty="0"/>
          </a:p>
          <a:p>
            <a:pPr marL="514350" indent="-514350">
              <a:spcBef>
                <a:spcPts val="0"/>
              </a:spcBef>
              <a:buFontTx/>
              <a:buAutoNum type="arabicParenR"/>
            </a:pPr>
            <a:r>
              <a:rPr lang="en-US" altLang="en-US" sz="2400" b="1" dirty="0"/>
              <a:t>IPS and Thomson-Scattering Provides a Way Forward to Provide Global </a:t>
            </a:r>
            <a:r>
              <a:rPr lang="en-US" altLang="en-US" sz="2400" b="1" dirty="0" err="1"/>
              <a:t>Heliospheric</a:t>
            </a:r>
            <a:r>
              <a:rPr lang="en-US" altLang="en-US" sz="2400" b="1" dirty="0"/>
              <a:t> Modeling using Computer Assisted Tomography</a:t>
            </a:r>
          </a:p>
          <a:p>
            <a:pPr marL="514350" indent="-514350">
              <a:spcBef>
                <a:spcPts val="0"/>
              </a:spcBef>
              <a:buFontTx/>
              <a:buAutoNum type="arabicParenR"/>
            </a:pPr>
            <a:endParaRPr lang="en-US" altLang="en-US" sz="2400" b="1" dirty="0"/>
          </a:p>
          <a:p>
            <a:pPr marL="514350" indent="-514350">
              <a:spcBef>
                <a:spcPts val="0"/>
              </a:spcBef>
              <a:buFontTx/>
              <a:buAutoNum type="arabicParenR"/>
            </a:pPr>
            <a:r>
              <a:rPr lang="en-US" altLang="en-US" sz="2400" b="1" dirty="0"/>
              <a:t>The Use 3-D MHD Modeling Provides More Physics:</a:t>
            </a:r>
          </a:p>
          <a:p>
            <a:pPr>
              <a:spcBef>
                <a:spcPts val="0"/>
              </a:spcBef>
              <a:buNone/>
            </a:pPr>
            <a:r>
              <a:rPr lang="en-US" altLang="en-US" sz="2400" b="1" dirty="0" smtClean="0"/>
              <a:t>       solar </a:t>
            </a:r>
            <a:r>
              <a:rPr lang="en-US" altLang="en-US" sz="2400" b="1" dirty="0"/>
              <a:t>wind heating, </a:t>
            </a:r>
            <a:r>
              <a:rPr lang="en-US" altLang="en-US" sz="2400" b="1" dirty="0" err="1"/>
              <a:t>heliospheric</a:t>
            </a:r>
            <a:r>
              <a:rPr lang="en-US" altLang="en-US" sz="2400" b="1" dirty="0"/>
              <a:t> non-radial flow, shock processes</a:t>
            </a:r>
          </a:p>
          <a:p>
            <a:pPr>
              <a:spcBef>
                <a:spcPts val="0"/>
              </a:spcBef>
              <a:buNone/>
            </a:pPr>
            <a:endParaRPr lang="en-US" altLang="en-US" sz="2400" b="1" dirty="0"/>
          </a:p>
          <a:p>
            <a:pPr marL="457200" indent="-457200">
              <a:spcBef>
                <a:spcPts val="0"/>
              </a:spcBef>
              <a:buAutoNum type="arabicParenR" startAt="4"/>
            </a:pPr>
            <a:r>
              <a:rPr lang="en-US" altLang="en-US" sz="2400" b="1" dirty="0"/>
              <a:t>Recent Advances Using Solar Mass Ejection Imager (SMEI) and STEREO HI Instrumentation to Provide Higher-Resolution Tomography</a:t>
            </a:r>
          </a:p>
          <a:p>
            <a:pPr>
              <a:spcBef>
                <a:spcPts val="0"/>
              </a:spcBef>
              <a:buNone/>
            </a:pPr>
            <a:endParaRPr lang="en-US" altLang="en-US" sz="2400" b="1" dirty="0"/>
          </a:p>
          <a:p>
            <a:pPr>
              <a:spcBef>
                <a:spcPts val="0"/>
              </a:spcBef>
              <a:buNone/>
            </a:pPr>
            <a:r>
              <a:rPr lang="en-US" altLang="en-US" sz="2400" b="1" dirty="0"/>
              <a:t>5)  Future Plans for a </a:t>
            </a:r>
            <a:r>
              <a:rPr lang="en-US" altLang="en-US" sz="2400" b="1" dirty="0" err="1"/>
              <a:t>Heliospheric</a:t>
            </a:r>
            <a:r>
              <a:rPr lang="en-US" altLang="en-US" sz="2400" b="1" dirty="0"/>
              <a:t> Imager</a:t>
            </a:r>
          </a:p>
          <a:p>
            <a:pPr lvl="1" eaLnBrk="1" hangingPunct="1">
              <a:spcBef>
                <a:spcPts val="0"/>
              </a:spcBef>
              <a:buNone/>
            </a:pPr>
            <a:r>
              <a:rPr lang="en-US" altLang="en-US" sz="2400" b="1" dirty="0" smtClean="0"/>
              <a:t> </a:t>
            </a:r>
            <a:endParaRPr lang="en-US" altLang="en-US" sz="2400" b="1" dirty="0"/>
          </a:p>
        </p:txBody>
      </p:sp>
    </p:spTree>
    <p:extLst>
      <p:ext uri="{BB962C8B-B14F-4D97-AF65-F5344CB8AC3E}">
        <p14:creationId xmlns:p14="http://schemas.microsoft.com/office/powerpoint/2010/main" val="2588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0" y="1524000"/>
            <a:ext cx="12192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400" b="1" dirty="0">
                <a:solidFill>
                  <a:srgbClr val="CC0000"/>
                </a:solidFill>
              </a:rPr>
              <a:t>Magnetic Field Extrapolations</a:t>
            </a:r>
          </a:p>
        </p:txBody>
      </p:sp>
    </p:spTree>
    <p:extLst>
      <p:ext uri="{BB962C8B-B14F-4D97-AF65-F5344CB8AC3E}">
        <p14:creationId xmlns:p14="http://schemas.microsoft.com/office/powerpoint/2010/main" val="1838098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4089422"/>
            <a:ext cx="5067300" cy="2692378"/>
          </a:xfrm>
          <a:prstGeom prst="rect">
            <a:avLst/>
          </a:prstGeom>
        </p:spPr>
      </p:pic>
      <p:pic>
        <p:nvPicPr>
          <p:cNvPr id="55298" name="Picture 3" descr="CSSS_model_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9806" y="926831"/>
            <a:ext cx="67056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5"/>
          <p:cNvSpPr>
            <a:spLocks noChangeArrowheads="1"/>
          </p:cNvSpPr>
          <p:nvPr/>
        </p:nvSpPr>
        <p:spPr bwMode="auto">
          <a:xfrm>
            <a:off x="1504406" y="3696582"/>
            <a:ext cx="91440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b="1" dirty="0"/>
              <a:t>Source surface B</a:t>
            </a:r>
            <a:r>
              <a:rPr lang="en-US" altLang="en-US" b="1" baseline="-25000" dirty="0"/>
              <a:t>r</a:t>
            </a:r>
            <a:r>
              <a:rPr lang="en-US" altLang="en-US" b="1" dirty="0"/>
              <a:t> field component sample</a:t>
            </a:r>
          </a:p>
        </p:txBody>
      </p:sp>
      <p:sp>
        <p:nvSpPr>
          <p:cNvPr id="55301" name="Rectangle 6"/>
          <p:cNvSpPr>
            <a:spLocks noChangeArrowheads="1"/>
          </p:cNvSpPr>
          <p:nvPr/>
        </p:nvSpPr>
        <p:spPr bwMode="auto">
          <a:xfrm>
            <a:off x="7029995" y="1070811"/>
            <a:ext cx="35814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b="1" dirty="0"/>
              <a:t>CSSS model</a:t>
            </a:r>
          </a:p>
        </p:txBody>
      </p:sp>
      <p:sp>
        <p:nvSpPr>
          <p:cNvPr id="7" name="Text Box 9"/>
          <p:cNvSpPr txBox="1">
            <a:spLocks noChangeArrowheads="1"/>
          </p:cNvSpPr>
          <p:nvPr/>
        </p:nvSpPr>
        <p:spPr bwMode="auto">
          <a:xfrm>
            <a:off x="6152606" y="2667000"/>
            <a:ext cx="449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400" b="1" dirty="0"/>
              <a:t>Dunn et al., 2005, </a:t>
            </a:r>
            <a:r>
              <a:rPr lang="en-US" altLang="en-US" sz="1400" b="1" i="1" dirty="0"/>
              <a:t>Solar Physics</a:t>
            </a:r>
            <a:r>
              <a:rPr lang="en-US" altLang="en-US" sz="1400" b="1" dirty="0"/>
              <a:t> 227: 339–353.</a:t>
            </a:r>
          </a:p>
        </p:txBody>
      </p:sp>
      <p:sp>
        <p:nvSpPr>
          <p:cNvPr id="8" name="Text Box 2"/>
          <p:cNvSpPr txBox="1">
            <a:spLocks noChangeArrowheads="1"/>
          </p:cNvSpPr>
          <p:nvPr/>
        </p:nvSpPr>
        <p:spPr bwMode="auto">
          <a:xfrm>
            <a:off x="2247900" y="754171"/>
            <a:ext cx="7696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400" b="1" dirty="0"/>
              <a:t>(Zhao, X. P. and Hoeksema, J. T., 1995, </a:t>
            </a:r>
            <a:r>
              <a:rPr lang="en-US" altLang="en-US" sz="1400" b="1" i="1" dirty="0"/>
              <a:t>J. </a:t>
            </a:r>
            <a:r>
              <a:rPr lang="en-US" altLang="en-US" sz="1400" b="1" i="1" dirty="0" err="1"/>
              <a:t>Geophys</a:t>
            </a:r>
            <a:r>
              <a:rPr lang="en-US" altLang="en-US" sz="1400" b="1" i="1" dirty="0"/>
              <a:t>. Res., </a:t>
            </a:r>
            <a:r>
              <a:rPr lang="en-US" altLang="en-US" sz="1400" b="1" dirty="0"/>
              <a:t>100 (A1), 19.)</a:t>
            </a:r>
          </a:p>
        </p:txBody>
      </p:sp>
      <p:sp>
        <p:nvSpPr>
          <p:cNvPr id="9" name="Rectangle 6"/>
          <p:cNvSpPr>
            <a:spLocks noChangeArrowheads="1"/>
          </p:cNvSpPr>
          <p:nvPr/>
        </p:nvSpPr>
        <p:spPr bwMode="auto">
          <a:xfrm>
            <a:off x="2368731" y="40386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AutoNum type="arabicPeriod"/>
            </a:pPr>
            <a:r>
              <a:rPr lang="en-US" altLang="en-US" sz="1600" b="1" dirty="0">
                <a:solidFill>
                  <a:schemeClr val="tx2"/>
                </a:solidFill>
              </a:rPr>
              <a:t>Inner region: the CSSS model calculates the magnetic field using</a:t>
            </a:r>
            <a:br>
              <a:rPr lang="en-US" altLang="en-US" sz="1600" b="1" dirty="0">
                <a:solidFill>
                  <a:schemeClr val="tx2"/>
                </a:solidFill>
              </a:rPr>
            </a:br>
            <a:r>
              <a:rPr lang="en-US" altLang="en-US" sz="1600" b="1" dirty="0" err="1">
                <a:solidFill>
                  <a:schemeClr val="tx2"/>
                </a:solidFill>
              </a:rPr>
              <a:t>photospheric</a:t>
            </a:r>
            <a:r>
              <a:rPr lang="en-US" altLang="en-US" sz="1600" b="1" dirty="0">
                <a:solidFill>
                  <a:schemeClr val="tx2"/>
                </a:solidFill>
              </a:rPr>
              <a:t> measurements and a horizontal current model.</a:t>
            </a:r>
          </a:p>
        </p:txBody>
      </p:sp>
      <p:sp>
        <p:nvSpPr>
          <p:cNvPr id="10" name="Rectangle 7"/>
          <p:cNvSpPr>
            <a:spLocks noChangeArrowheads="1"/>
          </p:cNvSpPr>
          <p:nvPr/>
        </p:nvSpPr>
        <p:spPr bwMode="auto">
          <a:xfrm>
            <a:off x="2362200" y="4783183"/>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1600" b="1">
                <a:solidFill>
                  <a:schemeClr val="tx2"/>
                </a:solidFill>
              </a:rPr>
              <a:t>2.	Middle region: the CSSS model opens the field lines. In the outer region.</a:t>
            </a:r>
          </a:p>
        </p:txBody>
      </p:sp>
      <p:sp>
        <p:nvSpPr>
          <p:cNvPr id="11" name="Rectangle 8"/>
          <p:cNvSpPr>
            <a:spLocks noChangeArrowheads="1"/>
          </p:cNvSpPr>
          <p:nvPr/>
        </p:nvSpPr>
        <p:spPr bwMode="auto">
          <a:xfrm>
            <a:off x="2368731" y="53340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1600" b="1">
                <a:solidFill>
                  <a:schemeClr val="tx2"/>
                </a:solidFill>
              </a:rPr>
              <a:t>3.	Outer region: the UCSD tomography convects the magnetic field along velocity flow lines.</a:t>
            </a:r>
          </a:p>
        </p:txBody>
      </p:sp>
    </p:spTree>
    <p:extLst>
      <p:ext uri="{BB962C8B-B14F-4D97-AF65-F5344CB8AC3E}">
        <p14:creationId xmlns:p14="http://schemas.microsoft.com/office/powerpoint/2010/main" val="244831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900"/>
                                        <p:tgtEl>
                                          <p:spTgt spid="10"/>
                                        </p:tgtEl>
                                      </p:cBhvr>
                                    </p:animEffect>
                                    <p:set>
                                      <p:cBhvr>
                                        <p:cTn id="10" dur="1" fill="hold">
                                          <p:stCondLst>
                                            <p:cond delay="8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55300"/>
                                        </p:tgtEl>
                                        <p:attrNameLst>
                                          <p:attrName>style.visibility</p:attrName>
                                        </p:attrNameLst>
                                      </p:cBhvr>
                                      <p:to>
                                        <p:strVal val="visible"/>
                                      </p:to>
                                    </p:set>
                                    <p:animEffect transition="in" filter="fade">
                                      <p:cBhvr>
                                        <p:cTn id="16" dur="1000"/>
                                        <p:tgtEl>
                                          <p:spTgt spid="55300"/>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oronal_flow_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762000"/>
            <a:ext cx="6064634"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6" descr="equations_M"/>
          <p:cNvPicPr>
            <a:picLocks noChangeAspect="1" noChangeArrowheads="1"/>
          </p:cNvPicPr>
          <p:nvPr/>
        </p:nvPicPr>
        <p:blipFill>
          <a:blip r:embed="rId4">
            <a:clrChange>
              <a:clrFrom>
                <a:srgbClr val="FFFFFF"/>
              </a:clrFrom>
              <a:clrTo>
                <a:srgbClr val="FFFFFF">
                  <a:alpha val="0"/>
                </a:srgbClr>
              </a:clrTo>
            </a:clrChange>
            <a:lum bright="-42000" contrast="66000"/>
            <a:extLst>
              <a:ext uri="{28A0092B-C50C-407E-A947-70E740481C1C}">
                <a14:useLocalDpi xmlns:a14="http://schemas.microsoft.com/office/drawing/2010/main" val="0"/>
              </a:ext>
            </a:extLst>
          </a:blip>
          <a:srcRect/>
          <a:stretch>
            <a:fillRect/>
          </a:stretch>
        </p:blipFill>
        <p:spPr bwMode="auto">
          <a:xfrm>
            <a:off x="6248400" y="609600"/>
            <a:ext cx="5810250" cy="544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7086600" y="914400"/>
            <a:ext cx="3581400" cy="681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b="1" dirty="0"/>
              <a:t>RTN heliographic coordinates</a:t>
            </a:r>
          </a:p>
        </p:txBody>
      </p:sp>
    </p:spTree>
    <p:extLst>
      <p:ext uri="{BB962C8B-B14F-4D97-AF65-F5344CB8AC3E}">
        <p14:creationId xmlns:p14="http://schemas.microsoft.com/office/powerpoint/2010/main" val="4007713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371600" y="914400"/>
            <a:ext cx="9281809" cy="25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chemeClr val="tx2"/>
                </a:solidFill>
              </a:rPr>
              <a:t>In the meantime with magnetic fields something simple to try is to show the coupling between the field we can obtain and the GSM field </a:t>
            </a:r>
          </a:p>
        </p:txBody>
      </p:sp>
      <p:sp>
        <p:nvSpPr>
          <p:cNvPr id="43011" name="Rectangle 3"/>
          <p:cNvSpPr>
            <a:spLocks noChangeArrowheads="1"/>
          </p:cNvSpPr>
          <p:nvPr/>
        </p:nvSpPr>
        <p:spPr bwMode="auto">
          <a:xfrm>
            <a:off x="1600200" y="3733800"/>
            <a:ext cx="9067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marL="838200" indent="-838200">
              <a:spcBef>
                <a:spcPct val="20000"/>
              </a:spcBef>
              <a:buChar char="•"/>
              <a:defRPr sz="2800">
                <a:solidFill>
                  <a:schemeClr val="tx1"/>
                </a:solidFill>
                <a:latin typeface="Arial" panose="020B0604020202020204" pitchFamily="34" charset="0"/>
              </a:defRPr>
            </a:lvl1pPr>
            <a:lvl2pPr marL="838200" indent="-838200">
              <a:spcBef>
                <a:spcPct val="20000"/>
              </a:spcBef>
              <a:buChar char="•"/>
              <a:defRPr sz="2800">
                <a:solidFill>
                  <a:schemeClr val="tx1"/>
                </a:solidFill>
                <a:latin typeface="Arial" panose="020B0604020202020204" pitchFamily="34" charset="0"/>
              </a:defRPr>
            </a:lvl2pPr>
            <a:lvl3pPr marL="838200" indent="-838200">
              <a:spcBef>
                <a:spcPct val="20000"/>
              </a:spcBef>
              <a:buChar char="•"/>
              <a:defRPr sz="2800">
                <a:solidFill>
                  <a:schemeClr val="tx1"/>
                </a:solidFill>
                <a:latin typeface="Arial" panose="020B0604020202020204" pitchFamily="34" charset="0"/>
              </a:defRPr>
            </a:lvl3pPr>
            <a:lvl4pPr marL="838200" indent="-838200">
              <a:spcBef>
                <a:spcPct val="20000"/>
              </a:spcBef>
              <a:buChar char="•"/>
              <a:defRPr sz="2800">
                <a:solidFill>
                  <a:schemeClr val="tx1"/>
                </a:solidFill>
                <a:latin typeface="Arial" panose="020B0604020202020204" pitchFamily="34" charset="0"/>
              </a:defRPr>
            </a:lvl4pPr>
            <a:lvl5pPr marL="838200" indent="-838200">
              <a:spcBef>
                <a:spcPct val="20000"/>
              </a:spcBef>
              <a:buChar char="•"/>
              <a:defRPr sz="2800">
                <a:solidFill>
                  <a:schemeClr val="tx1"/>
                </a:solidFill>
                <a:latin typeface="Arial" panose="020B0604020202020204" pitchFamily="34" charset="0"/>
              </a:defRPr>
            </a:lvl5pPr>
            <a:lvl6pPr marL="1295400" indent="-838200" eaLnBrk="0" fontAlgn="base" hangingPunct="0">
              <a:spcBef>
                <a:spcPct val="20000"/>
              </a:spcBef>
              <a:spcAft>
                <a:spcPct val="0"/>
              </a:spcAft>
              <a:buChar char="•"/>
              <a:defRPr sz="2800">
                <a:solidFill>
                  <a:schemeClr val="tx1"/>
                </a:solidFill>
                <a:latin typeface="Arial" panose="020B0604020202020204" pitchFamily="34" charset="0"/>
              </a:defRPr>
            </a:lvl6pPr>
            <a:lvl7pPr marL="1752600" indent="-838200" eaLnBrk="0" fontAlgn="base" hangingPunct="0">
              <a:spcBef>
                <a:spcPct val="20000"/>
              </a:spcBef>
              <a:spcAft>
                <a:spcPct val="0"/>
              </a:spcAft>
              <a:buChar char="•"/>
              <a:defRPr sz="2800">
                <a:solidFill>
                  <a:schemeClr val="tx1"/>
                </a:solidFill>
                <a:latin typeface="Arial" panose="020B0604020202020204" pitchFamily="34" charset="0"/>
              </a:defRPr>
            </a:lvl7pPr>
            <a:lvl8pPr marL="2209800" indent="-838200" eaLnBrk="0" fontAlgn="base" hangingPunct="0">
              <a:spcBef>
                <a:spcPct val="20000"/>
              </a:spcBef>
              <a:spcAft>
                <a:spcPct val="0"/>
              </a:spcAft>
              <a:buChar char="•"/>
              <a:defRPr sz="2800">
                <a:solidFill>
                  <a:schemeClr val="tx1"/>
                </a:solidFill>
                <a:latin typeface="Arial" panose="020B0604020202020204" pitchFamily="34" charset="0"/>
              </a:defRPr>
            </a:lvl8pPr>
            <a:lvl9pPr marL="2667000" indent="-8382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400" b="1" dirty="0">
                <a:solidFill>
                  <a:srgbClr val="CC0000"/>
                </a:solidFill>
              </a:rPr>
              <a:t>Magnetic Field</a:t>
            </a:r>
          </a:p>
          <a:p>
            <a:pPr algn="ctr" eaLnBrk="1" hangingPunct="1">
              <a:spcBef>
                <a:spcPct val="0"/>
              </a:spcBef>
              <a:buFontTx/>
              <a:buNone/>
            </a:pPr>
            <a:r>
              <a:rPr lang="en-US" altLang="en-US" sz="4400" b="1" dirty="0">
                <a:solidFill>
                  <a:srgbClr val="CC0000"/>
                </a:solidFill>
              </a:rPr>
              <a:t>Russell - </a:t>
            </a:r>
            <a:r>
              <a:rPr lang="en-US" altLang="en-US" sz="4400" b="1" dirty="0" err="1">
                <a:solidFill>
                  <a:srgbClr val="CC0000"/>
                </a:solidFill>
              </a:rPr>
              <a:t>McPherron</a:t>
            </a:r>
            <a:r>
              <a:rPr lang="en-US" altLang="en-US" sz="4400" b="1" dirty="0">
                <a:solidFill>
                  <a:srgbClr val="CC0000"/>
                </a:solidFill>
              </a:rPr>
              <a:t> Effect </a:t>
            </a:r>
          </a:p>
          <a:p>
            <a:pPr algn="ctr" eaLnBrk="1" hangingPunct="1">
              <a:spcBef>
                <a:spcPct val="0"/>
              </a:spcBef>
              <a:buFontTx/>
              <a:buNone/>
            </a:pPr>
            <a:r>
              <a:rPr lang="en-US" altLang="en-US" sz="4400" b="1" dirty="0">
                <a:solidFill>
                  <a:srgbClr val="CC0000"/>
                </a:solidFill>
              </a:rPr>
              <a:t>“Daily Implementation”</a:t>
            </a:r>
            <a:endParaRPr lang="en-US" altLang="en-US" sz="3200" b="1" dirty="0">
              <a:solidFill>
                <a:srgbClr val="CC0000"/>
              </a:solidFill>
            </a:endParaRPr>
          </a:p>
        </p:txBody>
      </p:sp>
      <p:sp>
        <p:nvSpPr>
          <p:cNvPr id="4" name="Text Box 6"/>
          <p:cNvSpPr txBox="1">
            <a:spLocks noChangeArrowheads="1"/>
          </p:cNvSpPr>
          <p:nvPr/>
        </p:nvSpPr>
        <p:spPr bwMode="auto">
          <a:xfrm>
            <a:off x="1371600" y="6033700"/>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21545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oronal_flow_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93862" y="1236666"/>
            <a:ext cx="47244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rot="5400000">
            <a:off x="2559000" y="1211941"/>
            <a:ext cx="2872114" cy="4724400"/>
          </a:xfrm>
          <a:prstGeom prst="rect">
            <a:avLst/>
          </a:prstGeom>
        </p:spPr>
      </p:pic>
      <p:sp>
        <p:nvSpPr>
          <p:cNvPr id="5" name="Rectangle 6"/>
          <p:cNvSpPr>
            <a:spLocks noChangeArrowheads="1"/>
          </p:cNvSpPr>
          <p:nvPr/>
        </p:nvSpPr>
        <p:spPr bwMode="auto">
          <a:xfrm>
            <a:off x="2971800" y="497086"/>
            <a:ext cx="5486400" cy="547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400" b="1" dirty="0"/>
              <a:t>RTN coordinates</a:t>
            </a:r>
          </a:p>
        </p:txBody>
      </p:sp>
      <p:sp>
        <p:nvSpPr>
          <p:cNvPr id="14" name="Rectangle 6"/>
          <p:cNvSpPr>
            <a:spLocks noChangeArrowheads="1"/>
          </p:cNvSpPr>
          <p:nvPr/>
        </p:nvSpPr>
        <p:spPr bwMode="auto">
          <a:xfrm>
            <a:off x="2209800" y="3652737"/>
            <a:ext cx="243645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b="1" dirty="0"/>
              <a:t>Sun</a:t>
            </a:r>
          </a:p>
        </p:txBody>
      </p:sp>
      <p:pic>
        <p:nvPicPr>
          <p:cNvPr id="19" name="Picture 18"/>
          <p:cNvPicPr>
            <a:picLocks noChangeAspect="1"/>
          </p:cNvPicPr>
          <p:nvPr/>
        </p:nvPicPr>
        <p:blipFill>
          <a:blip r:embed="rId5"/>
          <a:stretch>
            <a:fillRect/>
          </a:stretch>
        </p:blipFill>
        <p:spPr>
          <a:xfrm>
            <a:off x="6313715" y="2462705"/>
            <a:ext cx="1586277" cy="500287"/>
          </a:xfrm>
          <a:prstGeom prst="rect">
            <a:avLst/>
          </a:prstGeom>
        </p:spPr>
      </p:pic>
      <p:pic>
        <p:nvPicPr>
          <p:cNvPr id="8" name="Picture 7"/>
          <p:cNvPicPr>
            <a:picLocks noChangeAspect="1"/>
          </p:cNvPicPr>
          <p:nvPr/>
        </p:nvPicPr>
        <p:blipFill>
          <a:blip r:embed="rId5"/>
          <a:stretch>
            <a:fillRect/>
          </a:stretch>
        </p:blipFill>
        <p:spPr>
          <a:xfrm>
            <a:off x="6313715" y="1348004"/>
            <a:ext cx="1586277" cy="500287"/>
          </a:xfrm>
          <a:prstGeom prst="rect">
            <a:avLst/>
          </a:prstGeom>
        </p:spPr>
      </p:pic>
      <p:pic>
        <p:nvPicPr>
          <p:cNvPr id="24" name="Picture 23"/>
          <p:cNvPicPr>
            <a:picLocks noChangeAspect="1"/>
          </p:cNvPicPr>
          <p:nvPr/>
        </p:nvPicPr>
        <p:blipFill>
          <a:blip r:embed="rId6"/>
          <a:stretch>
            <a:fillRect/>
          </a:stretch>
        </p:blipFill>
        <p:spPr>
          <a:xfrm>
            <a:off x="1676401" y="1490472"/>
            <a:ext cx="6397983" cy="4184764"/>
          </a:xfrm>
          <a:prstGeom prst="rect">
            <a:avLst/>
          </a:prstGeom>
        </p:spPr>
      </p:pic>
      <p:pic>
        <p:nvPicPr>
          <p:cNvPr id="7" name="Picture 6"/>
          <p:cNvPicPr>
            <a:picLocks noChangeAspect="1"/>
          </p:cNvPicPr>
          <p:nvPr/>
        </p:nvPicPr>
        <p:blipFill>
          <a:blip r:embed="rId7"/>
          <a:stretch>
            <a:fillRect/>
          </a:stretch>
        </p:blipFill>
        <p:spPr>
          <a:xfrm>
            <a:off x="3971926" y="3431266"/>
            <a:ext cx="295275" cy="285750"/>
          </a:xfrm>
          <a:prstGeom prst="rect">
            <a:avLst/>
          </a:prstGeom>
        </p:spPr>
      </p:pic>
      <p:cxnSp>
        <p:nvCxnSpPr>
          <p:cNvPr id="29" name="Straight Arrow Connector 28"/>
          <p:cNvCxnSpPr/>
          <p:nvPr/>
        </p:nvCxnSpPr>
        <p:spPr bwMode="auto">
          <a:xfrm flipV="1">
            <a:off x="6239234" y="2567148"/>
            <a:ext cx="599214" cy="1852452"/>
          </a:xfrm>
          <a:prstGeom prst="straightConnector1">
            <a:avLst/>
          </a:prstGeom>
          <a:solidFill>
            <a:srgbClr val="FFFFFF"/>
          </a:solidFill>
          <a:ln w="57150" cap="flat" cmpd="sng" algn="ctr">
            <a:solidFill>
              <a:srgbClr val="3333CC"/>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 name="Rectangle 6"/>
          <p:cNvSpPr>
            <a:spLocks noChangeArrowheads="1"/>
          </p:cNvSpPr>
          <p:nvPr/>
        </p:nvSpPr>
        <p:spPr bwMode="auto">
          <a:xfrm>
            <a:off x="2971800" y="510817"/>
            <a:ext cx="5486400" cy="547903"/>
          </a:xfrm>
          <a:prstGeom prst="rect">
            <a:avLst/>
          </a:prstGeom>
          <a:solidFill>
            <a:schemeClr val="bg1"/>
          </a:solid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400" b="1" dirty="0"/>
              <a:t>GSM coordinates</a:t>
            </a:r>
          </a:p>
        </p:txBody>
      </p:sp>
      <p:sp>
        <p:nvSpPr>
          <p:cNvPr id="13" name="Text Box 2"/>
          <p:cNvSpPr txBox="1">
            <a:spLocks noChangeArrowheads="1"/>
          </p:cNvSpPr>
          <p:nvPr/>
        </p:nvSpPr>
        <p:spPr bwMode="auto">
          <a:xfrm>
            <a:off x="1524000" y="990601"/>
            <a:ext cx="914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(Russell, C. T., and </a:t>
            </a:r>
            <a:r>
              <a:rPr lang="en-US" altLang="en-US" sz="1800" b="1" dirty="0" err="1"/>
              <a:t>McPherron</a:t>
            </a:r>
            <a:r>
              <a:rPr lang="en-US" altLang="en-US" sz="1800" b="1" dirty="0"/>
              <a:t>, R. L., 1973, </a:t>
            </a:r>
            <a:r>
              <a:rPr lang="en-US" altLang="en-US" sz="1800" b="1" i="1" dirty="0"/>
              <a:t>J. </a:t>
            </a:r>
            <a:r>
              <a:rPr lang="en-US" altLang="en-US" sz="1800" b="1" i="1" dirty="0" err="1"/>
              <a:t>Geophys</a:t>
            </a:r>
            <a:r>
              <a:rPr lang="en-US" altLang="en-US" sz="1800" b="1" i="1" dirty="0"/>
              <a:t>. Res., </a:t>
            </a:r>
            <a:r>
              <a:rPr lang="en-US" altLang="en-US" sz="1800" b="1" dirty="0"/>
              <a:t>78 (1), 92.)</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9708" y="2514600"/>
            <a:ext cx="4312709" cy="2091794"/>
          </a:xfrm>
          <a:prstGeom prst="rect">
            <a:avLst/>
          </a:prstGeom>
        </p:spPr>
      </p:pic>
      <p:sp>
        <p:nvSpPr>
          <p:cNvPr id="4" name="TextBox 3"/>
          <p:cNvSpPr txBox="1"/>
          <p:nvPr/>
        </p:nvSpPr>
        <p:spPr>
          <a:xfrm>
            <a:off x="6184818" y="2505704"/>
            <a:ext cx="2180702" cy="2209800"/>
          </a:xfrm>
          <a:prstGeom prst="rect">
            <a:avLst/>
          </a:prstGeom>
          <a:solidFill>
            <a:schemeClr val="bg1"/>
          </a:solidFill>
        </p:spPr>
        <p:txBody>
          <a:bodyPr wrap="square" rtlCol="0">
            <a:spAutoFit/>
          </a:bodyPr>
          <a:lstStyle/>
          <a:p>
            <a:endParaRPr lang="en-US" dirty="0"/>
          </a:p>
        </p:txBody>
      </p:sp>
      <p:pic>
        <p:nvPicPr>
          <p:cNvPr id="52227" name="Picture 6" descr="equations_M"/>
          <p:cNvPicPr>
            <a:picLocks noChangeAspect="1" noChangeArrowheads="1"/>
          </p:cNvPicPr>
          <p:nvPr/>
        </p:nvPicPr>
        <p:blipFill>
          <a:blip r:embed="rId9">
            <a:clrChange>
              <a:clrFrom>
                <a:srgbClr val="FFFFFF"/>
              </a:clrFrom>
              <a:clrTo>
                <a:srgbClr val="FFFFFF">
                  <a:alpha val="0"/>
                </a:srgbClr>
              </a:clrTo>
            </a:clrChange>
            <a:lum bright="-42000" contrast="66000"/>
            <a:extLst>
              <a:ext uri="{28A0092B-C50C-407E-A947-70E740481C1C}">
                <a14:useLocalDpi xmlns:a14="http://schemas.microsoft.com/office/drawing/2010/main" val="0"/>
              </a:ext>
            </a:extLst>
          </a:blip>
          <a:srcRect/>
          <a:stretch>
            <a:fillRect/>
          </a:stretch>
        </p:blipFill>
        <p:spPr bwMode="auto">
          <a:xfrm>
            <a:off x="7106853" y="2588919"/>
            <a:ext cx="4428766" cy="403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9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2226"/>
                                        </p:tgtEl>
                                      </p:cBhvr>
                                    </p:animEffect>
                                    <p:set>
                                      <p:cBhvr>
                                        <p:cTn id="7" dur="1" fill="hold">
                                          <p:stCondLst>
                                            <p:cond delay="999"/>
                                          </p:stCondLst>
                                        </p:cTn>
                                        <p:tgtEl>
                                          <p:spTgt spid="522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par>
                                <p:cTn id="35" presetID="10" presetClass="entr" presetSubtype="0" fill="hold" nodeType="withEffect">
                                  <p:stCondLst>
                                    <p:cond delay="1000"/>
                                  </p:stCondLst>
                                  <p:childTnLst>
                                    <p:set>
                                      <p:cBhvr>
                                        <p:cTn id="36" dur="1" fill="hold">
                                          <p:stCondLst>
                                            <p:cond delay="0"/>
                                          </p:stCondLst>
                                        </p:cTn>
                                        <p:tgtEl>
                                          <p:spTgt spid="52227"/>
                                        </p:tgtEl>
                                        <p:attrNameLst>
                                          <p:attrName>style.visibility</p:attrName>
                                        </p:attrNameLst>
                                      </p:cBhvr>
                                      <p:to>
                                        <p:strVal val="visible"/>
                                      </p:to>
                                    </p:set>
                                    <p:animEffect transition="in" filter="fade">
                                      <p:cBhvr>
                                        <p:cTn id="3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524000" y="691799"/>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050" y="2059953"/>
            <a:ext cx="8515350" cy="2644755"/>
          </a:xfrm>
          <a:prstGeom prst="rect">
            <a:avLst/>
          </a:prstGeom>
        </p:spPr>
      </p:pic>
      <p:sp>
        <p:nvSpPr>
          <p:cNvPr id="5" name="Rectangle 6"/>
          <p:cNvSpPr>
            <a:spLocks noChangeArrowheads="1"/>
          </p:cNvSpPr>
          <p:nvPr/>
        </p:nvSpPr>
        <p:spPr bwMode="auto">
          <a:xfrm>
            <a:off x="3752850" y="1230066"/>
            <a:ext cx="4114800" cy="410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9041" tIns="34521" rIns="69041" bIns="34521"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300" b="1" dirty="0"/>
              <a:t>RTN coordinates</a:t>
            </a:r>
          </a:p>
        </p:txBody>
      </p:sp>
      <p:sp>
        <p:nvSpPr>
          <p:cNvPr id="36" name="Rectangle 6"/>
          <p:cNvSpPr>
            <a:spLocks noChangeArrowheads="1"/>
          </p:cNvSpPr>
          <p:nvPr/>
        </p:nvSpPr>
        <p:spPr bwMode="auto">
          <a:xfrm>
            <a:off x="3695700" y="1200152"/>
            <a:ext cx="4114800" cy="410927"/>
          </a:xfrm>
          <a:prstGeom prst="rect">
            <a:avLst/>
          </a:prstGeom>
          <a:solidFill>
            <a:schemeClr val="bg1"/>
          </a:solidFill>
          <a:ln>
            <a:noFill/>
          </a:ln>
          <a:effectLst/>
        </p:spPr>
        <p:txBody>
          <a:bodyPr lIns="69041" tIns="34521" rIns="69041" bIns="34521"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300" b="1" dirty="0"/>
              <a:t>GSM coordinates</a:t>
            </a:r>
          </a:p>
        </p:txBody>
      </p:sp>
      <p:sp>
        <p:nvSpPr>
          <p:cNvPr id="13" name="Text Box 2"/>
          <p:cNvSpPr txBox="1">
            <a:spLocks noChangeArrowheads="1"/>
          </p:cNvSpPr>
          <p:nvPr/>
        </p:nvSpPr>
        <p:spPr bwMode="auto">
          <a:xfrm>
            <a:off x="1890522" y="1747967"/>
            <a:ext cx="8153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(Russell, C. T., and McPherron, R. L., 1973, </a:t>
            </a:r>
            <a:r>
              <a:rPr lang="en-US" altLang="en-US" sz="1800" b="1" i="1" dirty="0"/>
              <a:t>J. Geophys. Res., </a:t>
            </a:r>
            <a:r>
              <a:rPr lang="en-US" altLang="en-US" sz="1800" b="1" dirty="0"/>
              <a:t>78 (1), 92.)</a:t>
            </a:r>
          </a:p>
        </p:txBody>
      </p:sp>
      <p:pic>
        <p:nvPicPr>
          <p:cNvPr id="52227" name="Picture 6" descr="equations_M"/>
          <p:cNvPicPr>
            <a:picLocks noChangeAspect="1" noChangeArrowheads="1"/>
          </p:cNvPicPr>
          <p:nvPr/>
        </p:nvPicPr>
        <p:blipFill>
          <a:blip r:embed="rId4">
            <a:clrChange>
              <a:clrFrom>
                <a:srgbClr val="FFFFFF"/>
              </a:clrFrom>
              <a:clrTo>
                <a:srgbClr val="FFFFFF">
                  <a:alpha val="0"/>
                </a:srgbClr>
              </a:clrTo>
            </a:clrChange>
            <a:lum bright="-42000" contrast="66000"/>
            <a:extLst>
              <a:ext uri="{28A0092B-C50C-407E-A947-70E740481C1C}">
                <a14:useLocalDpi xmlns:a14="http://schemas.microsoft.com/office/drawing/2010/main" val="0"/>
              </a:ext>
            </a:extLst>
          </a:blip>
          <a:srcRect/>
          <a:stretch>
            <a:fillRect/>
          </a:stretch>
        </p:blipFill>
        <p:spPr bwMode="auto">
          <a:xfrm>
            <a:off x="2092064" y="3257551"/>
            <a:ext cx="3321575" cy="302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594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524000" y="959544"/>
            <a:ext cx="9149272" cy="8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UCSD Prediction Analyses</a:t>
            </a:r>
            <a:endParaRPr lang="en-US" altLang="ja-JP" sz="3200" b="1" dirty="0">
              <a:solidFill>
                <a:schemeClr val="tx2"/>
              </a:solidFill>
              <a:latin typeface="Times New Roman" panose="02020603050405020304" pitchFamily="18" charset="0"/>
              <a:ea typeface="MS PGothic" panose="020B0600070205080204" pitchFamily="34" charset="-128"/>
            </a:endParaRPr>
          </a:p>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cs typeface="Arial" panose="020B0604020202020204" pitchFamily="34" charset="0"/>
              </a:rPr>
              <a:t>March 2017 Analyses from ISEE: Day -3</a:t>
            </a:r>
            <a:r>
              <a:rPr lang="en-US" altLang="ja-JP" sz="3600" dirty="0">
                <a:solidFill>
                  <a:schemeClr val="tx2"/>
                </a:solidFill>
                <a:ea typeface="MS PGothic" panose="020B0600070205080204" pitchFamily="34" charset="-128"/>
                <a:cs typeface="Arial" panose="020B060402020202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0" y="1901952"/>
            <a:ext cx="8804298" cy="4398264"/>
          </a:xfrm>
          <a:prstGeom prst="rect">
            <a:avLst/>
          </a:prstGeom>
        </p:spPr>
      </p:pic>
      <p:cxnSp>
        <p:nvCxnSpPr>
          <p:cNvPr id="14" name="Straight Arrow Connector 13"/>
          <p:cNvCxnSpPr/>
          <p:nvPr/>
        </p:nvCxnSpPr>
        <p:spPr bwMode="auto">
          <a:xfrm>
            <a:off x="5410200" y="3200400"/>
            <a:ext cx="0" cy="533400"/>
          </a:xfrm>
          <a:prstGeom prst="straightConnector1">
            <a:avLst/>
          </a:prstGeom>
          <a:solidFill>
            <a:srgbClr val="FFFFFF"/>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Rectangle 6"/>
          <p:cNvSpPr>
            <a:spLocks noChangeArrowheads="1"/>
          </p:cNvSpPr>
          <p:nvPr/>
        </p:nvSpPr>
        <p:spPr bwMode="auto">
          <a:xfrm>
            <a:off x="4241651" y="5334000"/>
            <a:ext cx="1473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002060"/>
                </a:solidFill>
              </a:rPr>
              <a:t>From here</a:t>
            </a:r>
          </a:p>
        </p:txBody>
      </p:sp>
      <p:cxnSp>
        <p:nvCxnSpPr>
          <p:cNvPr id="13" name="Straight Arrow Connector 12"/>
          <p:cNvCxnSpPr/>
          <p:nvPr/>
        </p:nvCxnSpPr>
        <p:spPr bwMode="auto">
          <a:xfrm flipV="1">
            <a:off x="5062728" y="4922958"/>
            <a:ext cx="0" cy="487242"/>
          </a:xfrm>
          <a:prstGeom prst="straightConnector1">
            <a:avLst/>
          </a:prstGeom>
          <a:solidFill>
            <a:srgbClr val="FFFFFF"/>
          </a:solidFill>
          <a:ln w="47625" cap="flat" cmpd="sng" algn="ctr">
            <a:solidFill>
              <a:srgbClr val="00206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057400"/>
            <a:ext cx="4267200" cy="4495800"/>
          </a:xfrm>
          <a:prstGeom prst="rect">
            <a:avLst/>
          </a:prstGeom>
        </p:spPr>
      </p:pic>
      <p:sp>
        <p:nvSpPr>
          <p:cNvPr id="16" name="Rectangle 6"/>
          <p:cNvSpPr>
            <a:spLocks noChangeArrowheads="1"/>
          </p:cNvSpPr>
          <p:nvPr/>
        </p:nvSpPr>
        <p:spPr bwMode="auto">
          <a:xfrm>
            <a:off x="4495800" y="2577046"/>
            <a:ext cx="1752600" cy="547903"/>
          </a:xfrm>
          <a:prstGeom prst="rect">
            <a:avLst/>
          </a:prstGeom>
          <a:solidFill>
            <a:schemeClr val="bg1"/>
          </a:solid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rPr>
              <a:t>Three Days In Future</a:t>
            </a:r>
          </a:p>
        </p:txBody>
      </p:sp>
      <p:sp>
        <p:nvSpPr>
          <p:cNvPr id="19" name="Rectangle 6"/>
          <p:cNvSpPr>
            <a:spLocks noChangeArrowheads="1"/>
          </p:cNvSpPr>
          <p:nvPr/>
        </p:nvSpPr>
        <p:spPr bwMode="auto">
          <a:xfrm>
            <a:off x="5105401" y="1905000"/>
            <a:ext cx="22859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chemeClr val="tx2"/>
                </a:solidFill>
              </a:rPr>
              <a:t>Bz</a:t>
            </a:r>
            <a:r>
              <a:rPr lang="en-US" altLang="en-US" sz="3600" b="1" dirty="0">
                <a:solidFill>
                  <a:schemeClr val="tx2"/>
                </a:solidFill>
              </a:rPr>
              <a:t> (GSM)</a:t>
            </a:r>
            <a:endParaRPr lang="en-US" altLang="en-US" sz="3600" b="1" dirty="0">
              <a:solidFill>
                <a:srgbClr val="0000FF"/>
              </a:solidFill>
            </a:endParaRPr>
          </a:p>
        </p:txBody>
      </p:sp>
      <p:sp>
        <p:nvSpPr>
          <p:cNvPr id="11" name="Text Box 5"/>
          <p:cNvSpPr txBox="1">
            <a:spLocks noChangeArrowheads="1"/>
          </p:cNvSpPr>
          <p:nvPr/>
        </p:nvSpPr>
        <p:spPr bwMode="auto">
          <a:xfrm>
            <a:off x="15240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17" name="Text Box 6"/>
          <p:cNvSpPr txBox="1">
            <a:spLocks noChangeArrowheads="1"/>
          </p:cNvSpPr>
          <p:nvPr/>
        </p:nvSpPr>
        <p:spPr bwMode="auto">
          <a:xfrm>
            <a:off x="1524000" y="59049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136740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0" y="1901952"/>
            <a:ext cx="8804298" cy="4398264"/>
          </a:xfrm>
          <a:prstGeom prst="rect">
            <a:avLst/>
          </a:prstGeom>
        </p:spPr>
      </p:pic>
      <p:cxnSp>
        <p:nvCxnSpPr>
          <p:cNvPr id="14" name="Straight Arrow Connector 13"/>
          <p:cNvCxnSpPr/>
          <p:nvPr/>
        </p:nvCxnSpPr>
        <p:spPr bwMode="auto">
          <a:xfrm>
            <a:off x="5257800" y="3200400"/>
            <a:ext cx="0" cy="533400"/>
          </a:xfrm>
          <a:prstGeom prst="straightConnector1">
            <a:avLst/>
          </a:prstGeom>
          <a:solidFill>
            <a:srgbClr val="FFFFFF"/>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Rectangle 6"/>
          <p:cNvSpPr>
            <a:spLocks noChangeArrowheads="1"/>
          </p:cNvSpPr>
          <p:nvPr/>
        </p:nvSpPr>
        <p:spPr bwMode="auto">
          <a:xfrm>
            <a:off x="4343400" y="2577046"/>
            <a:ext cx="1752600" cy="547903"/>
          </a:xfrm>
          <a:prstGeom prst="rect">
            <a:avLst/>
          </a:prstGeom>
          <a:solidFill>
            <a:schemeClr val="bg1"/>
          </a:solid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rPr>
              <a:t>Two Days In Future</a:t>
            </a:r>
          </a:p>
        </p:txBody>
      </p:sp>
      <p:sp>
        <p:nvSpPr>
          <p:cNvPr id="9" name="Rectangle 6"/>
          <p:cNvSpPr>
            <a:spLocks noChangeArrowheads="1"/>
          </p:cNvSpPr>
          <p:nvPr/>
        </p:nvSpPr>
        <p:spPr bwMode="auto">
          <a:xfrm>
            <a:off x="4241651" y="5334000"/>
            <a:ext cx="1473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002060"/>
                </a:solidFill>
              </a:rPr>
              <a:t>From here</a:t>
            </a:r>
          </a:p>
        </p:txBody>
      </p:sp>
      <p:cxnSp>
        <p:nvCxnSpPr>
          <p:cNvPr id="13" name="Straight Arrow Connector 12"/>
          <p:cNvCxnSpPr/>
          <p:nvPr/>
        </p:nvCxnSpPr>
        <p:spPr bwMode="auto">
          <a:xfrm flipV="1">
            <a:off x="5062728" y="4922958"/>
            <a:ext cx="0" cy="487242"/>
          </a:xfrm>
          <a:prstGeom prst="straightConnector1">
            <a:avLst/>
          </a:prstGeom>
          <a:solidFill>
            <a:srgbClr val="FFFFFF"/>
          </a:solidFill>
          <a:ln w="47625" cap="flat" cmpd="sng" algn="ctr">
            <a:solidFill>
              <a:srgbClr val="00206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57400"/>
            <a:ext cx="4191000" cy="4572000"/>
          </a:xfrm>
          <a:prstGeom prst="rect">
            <a:avLst/>
          </a:prstGeom>
        </p:spPr>
      </p:pic>
      <p:sp>
        <p:nvSpPr>
          <p:cNvPr id="19" name="Rectangle 6"/>
          <p:cNvSpPr>
            <a:spLocks noChangeArrowheads="1"/>
          </p:cNvSpPr>
          <p:nvPr/>
        </p:nvSpPr>
        <p:spPr bwMode="auto">
          <a:xfrm>
            <a:off x="5105401" y="1905000"/>
            <a:ext cx="22859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chemeClr val="tx2"/>
                </a:solidFill>
              </a:rPr>
              <a:t>Bz</a:t>
            </a:r>
            <a:r>
              <a:rPr lang="en-US" altLang="en-US" sz="3600" b="1" dirty="0">
                <a:solidFill>
                  <a:schemeClr val="tx2"/>
                </a:solidFill>
              </a:rPr>
              <a:t> (GSM)</a:t>
            </a:r>
            <a:endParaRPr lang="en-US" altLang="en-US" sz="3600" b="1" dirty="0">
              <a:solidFill>
                <a:srgbClr val="0000FF"/>
              </a:solidFill>
            </a:endParaRPr>
          </a:p>
        </p:txBody>
      </p:sp>
      <p:sp>
        <p:nvSpPr>
          <p:cNvPr id="11" name="Text Box 5"/>
          <p:cNvSpPr txBox="1">
            <a:spLocks noChangeArrowheads="1"/>
          </p:cNvSpPr>
          <p:nvPr/>
        </p:nvSpPr>
        <p:spPr bwMode="auto">
          <a:xfrm>
            <a:off x="15240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15" name="Rectangle 2"/>
          <p:cNvSpPr>
            <a:spLocks noChangeArrowheads="1"/>
          </p:cNvSpPr>
          <p:nvPr/>
        </p:nvSpPr>
        <p:spPr bwMode="auto">
          <a:xfrm>
            <a:off x="1524000" y="959544"/>
            <a:ext cx="9149272" cy="8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UCSD Prediction Analyses</a:t>
            </a:r>
            <a:endParaRPr lang="en-US" altLang="ja-JP" sz="3200" b="1" dirty="0">
              <a:solidFill>
                <a:schemeClr val="tx2"/>
              </a:solidFill>
              <a:latin typeface="Times New Roman" panose="02020603050405020304" pitchFamily="18" charset="0"/>
              <a:ea typeface="MS PGothic" panose="020B0600070205080204" pitchFamily="34" charset="-128"/>
            </a:endParaRPr>
          </a:p>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cs typeface="Arial" panose="020B0604020202020204" pitchFamily="34" charset="0"/>
              </a:rPr>
              <a:t>March 2017 Analyses from ISEE: Day -2</a:t>
            </a:r>
            <a:r>
              <a:rPr lang="en-US" altLang="ja-JP" sz="3600" dirty="0">
                <a:solidFill>
                  <a:schemeClr val="tx2"/>
                </a:solidFill>
                <a:ea typeface="MS PGothic" panose="020B0600070205080204" pitchFamily="34" charset="-128"/>
                <a:cs typeface="Arial" panose="020B0604020202020204" pitchFamily="34" charset="0"/>
              </a:rPr>
              <a:t> </a:t>
            </a:r>
          </a:p>
        </p:txBody>
      </p:sp>
      <p:sp>
        <p:nvSpPr>
          <p:cNvPr id="17" name="Text Box 6"/>
          <p:cNvSpPr txBox="1">
            <a:spLocks noChangeArrowheads="1"/>
          </p:cNvSpPr>
          <p:nvPr/>
        </p:nvSpPr>
        <p:spPr bwMode="auto">
          <a:xfrm>
            <a:off x="1524000" y="59049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169581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638800" y="1447800"/>
            <a:ext cx="6400800" cy="3810000"/>
          </a:xfrm>
          <a:prstGeom prst="rect">
            <a:avLst/>
          </a:prstGeom>
          <a:noFill/>
          <a:ln>
            <a:noFill/>
          </a:ln>
          <a:effec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4000" b="1" dirty="0"/>
              <a:t>UCSD also had an IPS array system</a:t>
            </a:r>
          </a:p>
          <a:p>
            <a:pPr algn="ctr" eaLnBrk="1" hangingPunct="1">
              <a:spcBef>
                <a:spcPct val="0"/>
              </a:spcBef>
              <a:buFontTx/>
              <a:buNone/>
            </a:pPr>
            <a:r>
              <a:rPr lang="en-US" altLang="en-US" sz="4000" b="1" dirty="0"/>
              <a:t>(Clark Dry Lake antenna system </a:t>
            </a:r>
            <a:r>
              <a:rPr lang="en-US" altLang="en-US" sz="4000" b="1" dirty="0" smtClean="0"/>
              <a:t>- one </a:t>
            </a:r>
            <a:r>
              <a:rPr lang="en-US" altLang="en-US" sz="4000" b="1" dirty="0"/>
              <a:t>of </a:t>
            </a:r>
            <a:r>
              <a:rPr lang="en-US" altLang="en-US" sz="4000" b="1" dirty="0" smtClean="0"/>
              <a:t>three </a:t>
            </a:r>
          </a:p>
          <a:p>
            <a:pPr algn="ctr" eaLnBrk="1" hangingPunct="1">
              <a:spcBef>
                <a:spcPct val="0"/>
              </a:spcBef>
              <a:buFontTx/>
              <a:buNone/>
            </a:pPr>
            <a:r>
              <a:rPr lang="en-US" altLang="en-US" sz="4000" b="1" dirty="0" smtClean="0"/>
              <a:t>in the 1970’s </a:t>
            </a:r>
          </a:p>
          <a:p>
            <a:pPr algn="ctr" eaLnBrk="1" hangingPunct="1">
              <a:spcBef>
                <a:spcPct val="0"/>
              </a:spcBef>
              <a:buFontTx/>
              <a:buNone/>
            </a:pPr>
            <a:r>
              <a:rPr lang="en-US" altLang="en-US" sz="4000" b="1" dirty="0" smtClean="0"/>
              <a:t>and early 1980’s)</a:t>
            </a:r>
            <a:endParaRPr lang="en-US" altLang="en-US" sz="40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00449"/>
            <a:ext cx="4423056" cy="6142206"/>
          </a:xfrm>
          <a:prstGeom prst="rect">
            <a:avLst/>
          </a:prstGeom>
        </p:spPr>
      </p:pic>
    </p:spTree>
    <p:extLst>
      <p:ext uri="{BB962C8B-B14F-4D97-AF65-F5344CB8AC3E}">
        <p14:creationId xmlns:p14="http://schemas.microsoft.com/office/powerpoint/2010/main" val="6034183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0" y="1901952"/>
            <a:ext cx="8804298" cy="4398264"/>
          </a:xfrm>
          <a:prstGeom prst="rect">
            <a:avLst/>
          </a:prstGeom>
        </p:spPr>
      </p:pic>
      <p:cxnSp>
        <p:nvCxnSpPr>
          <p:cNvPr id="14" name="Straight Arrow Connector 13"/>
          <p:cNvCxnSpPr/>
          <p:nvPr/>
        </p:nvCxnSpPr>
        <p:spPr bwMode="auto">
          <a:xfrm>
            <a:off x="5081016" y="3200400"/>
            <a:ext cx="0" cy="533400"/>
          </a:xfrm>
          <a:prstGeom prst="straightConnector1">
            <a:avLst/>
          </a:prstGeom>
          <a:solidFill>
            <a:srgbClr val="FFFFFF"/>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Rectangle 6"/>
          <p:cNvSpPr>
            <a:spLocks noChangeArrowheads="1"/>
          </p:cNvSpPr>
          <p:nvPr/>
        </p:nvSpPr>
        <p:spPr bwMode="auto">
          <a:xfrm>
            <a:off x="4241651" y="5334000"/>
            <a:ext cx="1473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002060"/>
                </a:solidFill>
              </a:rPr>
              <a:t>From here</a:t>
            </a:r>
          </a:p>
        </p:txBody>
      </p:sp>
      <p:cxnSp>
        <p:nvCxnSpPr>
          <p:cNvPr id="13" name="Straight Arrow Connector 12"/>
          <p:cNvCxnSpPr/>
          <p:nvPr/>
        </p:nvCxnSpPr>
        <p:spPr bwMode="auto">
          <a:xfrm flipV="1">
            <a:off x="5062728" y="4922958"/>
            <a:ext cx="0" cy="487242"/>
          </a:xfrm>
          <a:prstGeom prst="straightConnector1">
            <a:avLst/>
          </a:prstGeom>
          <a:solidFill>
            <a:srgbClr val="FFFFFF"/>
          </a:solidFill>
          <a:ln w="47625" cap="flat" cmpd="sng" algn="ctr">
            <a:solidFill>
              <a:srgbClr val="00206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9908" y="2032650"/>
            <a:ext cx="4303786" cy="4571999"/>
          </a:xfrm>
          <a:prstGeom prst="rect">
            <a:avLst/>
          </a:prstGeom>
        </p:spPr>
      </p:pic>
      <p:sp>
        <p:nvSpPr>
          <p:cNvPr id="11" name="Text Box 5"/>
          <p:cNvSpPr txBox="1">
            <a:spLocks noChangeArrowheads="1"/>
          </p:cNvSpPr>
          <p:nvPr/>
        </p:nvSpPr>
        <p:spPr bwMode="auto">
          <a:xfrm>
            <a:off x="15240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16" name="Rectangle 6"/>
          <p:cNvSpPr>
            <a:spLocks noChangeArrowheads="1"/>
          </p:cNvSpPr>
          <p:nvPr/>
        </p:nvSpPr>
        <p:spPr bwMode="auto">
          <a:xfrm>
            <a:off x="4267200" y="2577046"/>
            <a:ext cx="1600200" cy="547903"/>
          </a:xfrm>
          <a:prstGeom prst="rect">
            <a:avLst/>
          </a:prstGeom>
          <a:solidFill>
            <a:schemeClr val="bg1"/>
          </a:solid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rPr>
              <a:t>One Day In Future</a:t>
            </a:r>
          </a:p>
        </p:txBody>
      </p:sp>
      <p:sp>
        <p:nvSpPr>
          <p:cNvPr id="19" name="Rectangle 6"/>
          <p:cNvSpPr>
            <a:spLocks noChangeArrowheads="1"/>
          </p:cNvSpPr>
          <p:nvPr/>
        </p:nvSpPr>
        <p:spPr bwMode="auto">
          <a:xfrm>
            <a:off x="5105401" y="1905000"/>
            <a:ext cx="22859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chemeClr val="tx2"/>
                </a:solidFill>
              </a:rPr>
              <a:t>Bz</a:t>
            </a:r>
            <a:r>
              <a:rPr lang="en-US" altLang="en-US" sz="3600" b="1" dirty="0">
                <a:solidFill>
                  <a:schemeClr val="tx2"/>
                </a:solidFill>
              </a:rPr>
              <a:t> (GSM)</a:t>
            </a:r>
            <a:endParaRPr lang="en-US" altLang="en-US" sz="3600" b="1" dirty="0">
              <a:solidFill>
                <a:srgbClr val="0000FF"/>
              </a:solidFill>
            </a:endParaRPr>
          </a:p>
        </p:txBody>
      </p:sp>
      <p:sp>
        <p:nvSpPr>
          <p:cNvPr id="15" name="Rectangle 2"/>
          <p:cNvSpPr>
            <a:spLocks noChangeArrowheads="1"/>
          </p:cNvSpPr>
          <p:nvPr/>
        </p:nvSpPr>
        <p:spPr bwMode="auto">
          <a:xfrm>
            <a:off x="1524000" y="959544"/>
            <a:ext cx="9149272" cy="8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UCSD Prediction Analyses</a:t>
            </a:r>
            <a:endParaRPr lang="en-US" altLang="ja-JP" sz="3200" b="1" dirty="0">
              <a:solidFill>
                <a:schemeClr val="tx2"/>
              </a:solidFill>
              <a:latin typeface="Times New Roman" panose="02020603050405020304" pitchFamily="18" charset="0"/>
              <a:ea typeface="MS PGothic" panose="020B0600070205080204" pitchFamily="34" charset="-128"/>
            </a:endParaRPr>
          </a:p>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cs typeface="Arial" panose="020B0604020202020204" pitchFamily="34" charset="0"/>
              </a:rPr>
              <a:t>March 2017 Analyses from ISEE: Day -1</a:t>
            </a:r>
            <a:r>
              <a:rPr lang="en-US" altLang="ja-JP" sz="3600" dirty="0">
                <a:solidFill>
                  <a:schemeClr val="tx2"/>
                </a:solidFill>
                <a:ea typeface="MS PGothic" panose="020B0600070205080204" pitchFamily="34" charset="-128"/>
                <a:cs typeface="Arial" panose="020B0604020202020204" pitchFamily="34" charset="0"/>
              </a:rPr>
              <a:t> </a:t>
            </a:r>
          </a:p>
        </p:txBody>
      </p:sp>
      <p:sp>
        <p:nvSpPr>
          <p:cNvPr id="17" name="Text Box 6"/>
          <p:cNvSpPr txBox="1">
            <a:spLocks noChangeArrowheads="1"/>
          </p:cNvSpPr>
          <p:nvPr/>
        </p:nvSpPr>
        <p:spPr bwMode="auto">
          <a:xfrm>
            <a:off x="1524000" y="59049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19373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0" y="1901952"/>
            <a:ext cx="8804298" cy="4398264"/>
          </a:xfrm>
          <a:prstGeom prst="rect">
            <a:avLst/>
          </a:prstGeom>
        </p:spPr>
      </p:pic>
      <p:sp>
        <p:nvSpPr>
          <p:cNvPr id="11" name="Text Box 5"/>
          <p:cNvSpPr txBox="1">
            <a:spLocks noChangeArrowheads="1"/>
          </p:cNvSpPr>
          <p:nvPr/>
        </p:nvSpPr>
        <p:spPr bwMode="auto">
          <a:xfrm>
            <a:off x="15240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19" name="Rectangle 6"/>
          <p:cNvSpPr>
            <a:spLocks noChangeArrowheads="1"/>
          </p:cNvSpPr>
          <p:nvPr/>
        </p:nvSpPr>
        <p:spPr bwMode="auto">
          <a:xfrm>
            <a:off x="5105401" y="1905000"/>
            <a:ext cx="22859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chemeClr val="tx2"/>
                </a:solidFill>
              </a:rPr>
              <a:t>Bz</a:t>
            </a:r>
            <a:r>
              <a:rPr lang="en-US" altLang="en-US" sz="3600" b="1" dirty="0">
                <a:solidFill>
                  <a:schemeClr val="tx2"/>
                </a:solidFill>
              </a:rPr>
              <a:t> (GSM)</a:t>
            </a:r>
            <a:endParaRPr lang="en-US" altLang="en-US" sz="3600" b="1" dirty="0">
              <a:solidFill>
                <a:srgbClr val="0000FF"/>
              </a:solidFill>
            </a:endParaRPr>
          </a:p>
        </p:txBody>
      </p:sp>
      <p:cxnSp>
        <p:nvCxnSpPr>
          <p:cNvPr id="13" name="Straight Arrow Connector 12"/>
          <p:cNvCxnSpPr/>
          <p:nvPr/>
        </p:nvCxnSpPr>
        <p:spPr bwMode="auto">
          <a:xfrm>
            <a:off x="4907280" y="3200400"/>
            <a:ext cx="0" cy="533400"/>
          </a:xfrm>
          <a:prstGeom prst="straightConnector1">
            <a:avLst/>
          </a:prstGeom>
          <a:solidFill>
            <a:srgbClr val="FFFFFF"/>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Rectangle 6"/>
          <p:cNvSpPr>
            <a:spLocks noChangeArrowheads="1"/>
          </p:cNvSpPr>
          <p:nvPr/>
        </p:nvSpPr>
        <p:spPr bwMode="auto">
          <a:xfrm>
            <a:off x="4267200" y="2583549"/>
            <a:ext cx="1524000" cy="547903"/>
          </a:xfrm>
          <a:prstGeom prst="rect">
            <a:avLst/>
          </a:prstGeom>
          <a:solidFill>
            <a:schemeClr val="bg1"/>
          </a:solid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rPr>
              <a:t>No Days In Future</a:t>
            </a:r>
          </a:p>
        </p:txBody>
      </p:sp>
      <p:sp>
        <p:nvSpPr>
          <p:cNvPr id="14" name="Rectangle 2"/>
          <p:cNvSpPr>
            <a:spLocks noChangeArrowheads="1"/>
          </p:cNvSpPr>
          <p:nvPr/>
        </p:nvSpPr>
        <p:spPr bwMode="auto">
          <a:xfrm>
            <a:off x="1524000" y="959544"/>
            <a:ext cx="9149272" cy="8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UCSD Prediction Analyses</a:t>
            </a:r>
          </a:p>
          <a:p>
            <a:pPr algn="ctr" eaLnBrk="1" hangingPunct="1">
              <a:lnSpc>
                <a:spcPct val="75000"/>
              </a:lnSpc>
              <a:spcBef>
                <a:spcPct val="0"/>
              </a:spcBef>
              <a:buFontTx/>
              <a:buNone/>
            </a:pPr>
            <a:endParaRPr lang="en-US" altLang="ja-JP" sz="400" b="1" dirty="0">
              <a:solidFill>
                <a:schemeClr val="tx2"/>
              </a:solidFill>
              <a:latin typeface="Times New Roman" panose="02020603050405020304" pitchFamily="18" charset="0"/>
              <a:ea typeface="MS PGothic" panose="020B0600070205080204" pitchFamily="34" charset="-128"/>
            </a:endParaRPr>
          </a:p>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cs typeface="Arial" panose="020B0604020202020204" pitchFamily="34" charset="0"/>
              </a:rPr>
              <a:t>March 2017 Analyses from ISEE: Day 0 </a:t>
            </a:r>
            <a:r>
              <a:rPr lang="en-US" altLang="ja-JP" sz="200" b="1" dirty="0">
                <a:solidFill>
                  <a:schemeClr val="tx2"/>
                </a:solidFill>
                <a:ea typeface="MS PGothic" panose="020B0600070205080204" pitchFamily="34" charset="-128"/>
                <a:cs typeface="Arial" panose="020B0604020202020204" pitchFamily="34" charset="0"/>
              </a:rPr>
              <a:t> </a:t>
            </a:r>
            <a:endParaRPr lang="en-US" altLang="ja-JP" sz="200" dirty="0">
              <a:solidFill>
                <a:schemeClr val="tx2"/>
              </a:solidFill>
              <a:ea typeface="MS PGothic" panose="020B0600070205080204" pitchFamily="34" charset="-128"/>
              <a:cs typeface="Arial" panose="020B0604020202020204" pitchFamily="34" charset="0"/>
            </a:endParaRPr>
          </a:p>
        </p:txBody>
      </p:sp>
      <p:sp>
        <p:nvSpPr>
          <p:cNvPr id="9" name="Text Box 6"/>
          <p:cNvSpPr txBox="1">
            <a:spLocks noChangeArrowheads="1"/>
          </p:cNvSpPr>
          <p:nvPr/>
        </p:nvSpPr>
        <p:spPr bwMode="auto">
          <a:xfrm>
            <a:off x="1524000" y="59049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1716070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 xmlns:a16="http://schemas.microsoft.com/office/drawing/2014/main" id="{797273FC-F423-4959-9ACB-12FBE15C2AB0}"/>
              </a:ext>
            </a:extLst>
          </p:cNvPr>
          <p:cNvSpPr>
            <a:spLocks noChangeArrowheads="1"/>
          </p:cNvSpPr>
          <p:nvPr/>
        </p:nvSpPr>
        <p:spPr bwMode="auto">
          <a:xfrm>
            <a:off x="1524000" y="953082"/>
            <a:ext cx="9149272" cy="88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rPr>
              <a:t>UCSD Prediction Analyses</a:t>
            </a:r>
          </a:p>
          <a:p>
            <a:pPr algn="ctr" eaLnBrk="1" hangingPunct="1">
              <a:lnSpc>
                <a:spcPct val="75000"/>
              </a:lnSpc>
              <a:spcBef>
                <a:spcPct val="0"/>
              </a:spcBef>
              <a:buFontTx/>
              <a:buNone/>
            </a:pPr>
            <a:endParaRPr lang="en-US" altLang="ja-JP" sz="400" b="1" dirty="0">
              <a:solidFill>
                <a:schemeClr val="tx2"/>
              </a:solidFill>
              <a:latin typeface="Times New Roman" panose="02020603050405020304" pitchFamily="18" charset="0"/>
              <a:ea typeface="MS PGothic" panose="020B0600070205080204" pitchFamily="34" charset="-128"/>
            </a:endParaRPr>
          </a:p>
          <a:p>
            <a:pPr algn="ctr" eaLnBrk="1" hangingPunct="1">
              <a:lnSpc>
                <a:spcPct val="75000"/>
              </a:lnSpc>
              <a:spcBef>
                <a:spcPct val="0"/>
              </a:spcBef>
              <a:buFontTx/>
              <a:buNone/>
            </a:pPr>
            <a:r>
              <a:rPr lang="en-US" altLang="ja-JP" sz="3200" b="1" dirty="0">
                <a:solidFill>
                  <a:schemeClr val="tx2"/>
                </a:solidFill>
                <a:ea typeface="MS PGothic" panose="020B0600070205080204" pitchFamily="34" charset="-128"/>
                <a:cs typeface="Arial" panose="020B0604020202020204" pitchFamily="34" charset="0"/>
              </a:rPr>
              <a:t>March 2017 Analyses from ISEE: Day 0 </a:t>
            </a:r>
            <a:r>
              <a:rPr lang="en-US" altLang="ja-JP" sz="200" b="1" dirty="0">
                <a:solidFill>
                  <a:schemeClr val="tx2"/>
                </a:solidFill>
                <a:ea typeface="MS PGothic" panose="020B0600070205080204" pitchFamily="34" charset="-128"/>
                <a:cs typeface="Arial" panose="020B0604020202020204" pitchFamily="34" charset="0"/>
              </a:rPr>
              <a:t> </a:t>
            </a:r>
            <a:endParaRPr lang="en-US" altLang="ja-JP" sz="200" dirty="0">
              <a:solidFill>
                <a:schemeClr val="tx2"/>
              </a:solidFill>
              <a:ea typeface="MS PGothic" panose="020B0600070205080204" pitchFamily="34" charset="-128"/>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0" y="1901952"/>
            <a:ext cx="8804298" cy="4398264"/>
          </a:xfrm>
          <a:prstGeom prst="rect">
            <a:avLst/>
          </a:prstGeom>
        </p:spPr>
      </p:pic>
      <p:sp>
        <p:nvSpPr>
          <p:cNvPr id="11" name="Text Box 5"/>
          <p:cNvSpPr txBox="1">
            <a:spLocks noChangeArrowheads="1"/>
          </p:cNvSpPr>
          <p:nvPr/>
        </p:nvSpPr>
        <p:spPr bwMode="auto">
          <a:xfrm>
            <a:off x="1524000" y="6400800"/>
            <a:ext cx="769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19" name="Rectangle 6"/>
          <p:cNvSpPr>
            <a:spLocks noChangeArrowheads="1"/>
          </p:cNvSpPr>
          <p:nvPr/>
        </p:nvSpPr>
        <p:spPr bwMode="auto">
          <a:xfrm>
            <a:off x="5105401" y="1905000"/>
            <a:ext cx="22859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chemeClr val="tx2"/>
                </a:solidFill>
              </a:rPr>
              <a:t>Bz</a:t>
            </a:r>
            <a:r>
              <a:rPr lang="en-US" altLang="en-US" sz="3600" b="1" dirty="0">
                <a:solidFill>
                  <a:schemeClr val="tx2"/>
                </a:solidFill>
              </a:rPr>
              <a:t> (GSM)</a:t>
            </a:r>
            <a:endParaRPr lang="en-US" altLang="en-US" sz="3600" b="1" dirty="0">
              <a:solidFill>
                <a:srgbClr val="0000FF"/>
              </a:solidFill>
            </a:endParaRPr>
          </a:p>
        </p:txBody>
      </p:sp>
      <p:cxnSp>
        <p:nvCxnSpPr>
          <p:cNvPr id="13" name="Straight Arrow Connector 12"/>
          <p:cNvCxnSpPr/>
          <p:nvPr/>
        </p:nvCxnSpPr>
        <p:spPr bwMode="auto">
          <a:xfrm>
            <a:off x="4907280" y="3200400"/>
            <a:ext cx="0" cy="533400"/>
          </a:xfrm>
          <a:prstGeom prst="straightConnector1">
            <a:avLst/>
          </a:prstGeom>
          <a:solidFill>
            <a:srgbClr val="FFFFFF"/>
          </a:solidFill>
          <a:ln w="476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Rectangle 6"/>
          <p:cNvSpPr>
            <a:spLocks noChangeArrowheads="1"/>
          </p:cNvSpPr>
          <p:nvPr/>
        </p:nvSpPr>
        <p:spPr bwMode="auto">
          <a:xfrm>
            <a:off x="4267200" y="2583549"/>
            <a:ext cx="1524000" cy="547903"/>
          </a:xfrm>
          <a:prstGeom prst="rect">
            <a:avLst/>
          </a:prstGeom>
          <a:solidFill>
            <a:schemeClr val="bg1"/>
          </a:solid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rPr>
              <a:t>No Days In Future</a:t>
            </a:r>
          </a:p>
        </p:txBody>
      </p:sp>
      <p:sp>
        <p:nvSpPr>
          <p:cNvPr id="9" name="Rectangle 6"/>
          <p:cNvSpPr>
            <a:spLocks noChangeArrowheads="1"/>
          </p:cNvSpPr>
          <p:nvPr/>
        </p:nvSpPr>
        <p:spPr bwMode="auto">
          <a:xfrm>
            <a:off x="5078850" y="1719005"/>
            <a:ext cx="2285999" cy="746992"/>
          </a:xfrm>
          <a:prstGeom prst="rect">
            <a:avLst/>
          </a:prstGeom>
          <a:solidFill>
            <a:schemeClr val="bg1"/>
          </a:solidFill>
          <a:ln>
            <a:noFill/>
          </a:ln>
          <a:effec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600" b="1" dirty="0">
                <a:solidFill>
                  <a:schemeClr val="tx2"/>
                </a:solidFill>
              </a:rPr>
              <a:t>NOAA </a:t>
            </a:r>
            <a:r>
              <a:rPr lang="en-US" altLang="en-US" sz="3600" b="1" dirty="0" err="1">
                <a:solidFill>
                  <a:schemeClr val="tx2"/>
                </a:solidFill>
              </a:rPr>
              <a:t>Kp</a:t>
            </a:r>
            <a:endParaRPr lang="en-US" altLang="en-US" sz="3600" b="1" dirty="0">
              <a:solidFill>
                <a:srgbClr val="0000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742" y="2382856"/>
            <a:ext cx="5357258" cy="4017944"/>
          </a:xfrm>
          <a:prstGeom prst="rect">
            <a:avLst/>
          </a:prstGeom>
        </p:spPr>
      </p:pic>
      <p:sp>
        <p:nvSpPr>
          <p:cNvPr id="14" name="Text Box 6"/>
          <p:cNvSpPr txBox="1">
            <a:spLocks noChangeArrowheads="1"/>
          </p:cNvSpPr>
          <p:nvPr/>
        </p:nvSpPr>
        <p:spPr bwMode="auto">
          <a:xfrm>
            <a:off x="1524000" y="59049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77402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106846" y="990600"/>
            <a:ext cx="8435507" cy="5715000"/>
          </a:xfrm>
          <a:prstGeom prst="rect">
            <a:avLst/>
          </a:prstGeom>
          <a:no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3600" b="1" dirty="0"/>
              <a:t>IPS-Projected Bz Amplitude in GSM</a:t>
            </a:r>
          </a:p>
          <a:p>
            <a:pPr algn="ctr" eaLnBrk="1" hangingPunct="1">
              <a:spcBef>
                <a:spcPct val="0"/>
              </a:spcBef>
              <a:buFontTx/>
              <a:buNone/>
            </a:pPr>
            <a:endParaRPr lang="en-US" altLang="en-US" sz="1600" b="1" dirty="0"/>
          </a:p>
          <a:p>
            <a:pPr algn="ctr" eaLnBrk="1" hangingPunct="1">
              <a:spcBef>
                <a:spcPct val="0"/>
              </a:spcBef>
              <a:buFontTx/>
              <a:buNone/>
            </a:pPr>
            <a:endParaRPr lang="en-US" altLang="en-US" sz="3600" b="1" dirty="0"/>
          </a:p>
          <a:p>
            <a:pPr algn="ctr" eaLnBrk="1" hangingPunct="1">
              <a:spcBef>
                <a:spcPct val="0"/>
              </a:spcBef>
              <a:buFontTx/>
              <a:buNone/>
            </a:pPr>
            <a:endParaRPr lang="en-US" altLang="en-US" sz="3600" b="1" dirty="0"/>
          </a:p>
          <a:p>
            <a:pPr algn="ctr" eaLnBrk="1" hangingPunct="1">
              <a:spcBef>
                <a:spcPct val="0"/>
              </a:spcBef>
              <a:buFontTx/>
              <a:buNone/>
            </a:pPr>
            <a:r>
              <a:rPr lang="en-US" altLang="en-US" sz="3600" b="1" dirty="0"/>
              <a:t>Coordinates</a:t>
            </a:r>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endParaRPr lang="en-US" altLang="en-US" sz="800" b="1" dirty="0"/>
          </a:p>
          <a:p>
            <a:pPr algn="ctr" eaLnBrk="1" hangingPunct="1">
              <a:spcBef>
                <a:spcPct val="0"/>
              </a:spcBef>
              <a:buFontTx/>
              <a:buNone/>
            </a:pPr>
            <a:r>
              <a:rPr lang="en-US" altLang="en-US" b="1" dirty="0"/>
              <a:t>(11 years of GONG data)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056856"/>
            <a:ext cx="6477000" cy="4191544"/>
          </a:xfrm>
          <a:prstGeom prst="rect">
            <a:avLst/>
          </a:prstGeom>
        </p:spPr>
      </p:pic>
      <p:sp>
        <p:nvSpPr>
          <p:cNvPr id="4" name="Text Box 2"/>
          <p:cNvSpPr txBox="1">
            <a:spLocks noChangeArrowheads="1"/>
          </p:cNvSpPr>
          <p:nvPr/>
        </p:nvSpPr>
        <p:spPr bwMode="auto">
          <a:xfrm>
            <a:off x="2266949" y="1599656"/>
            <a:ext cx="81153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(Russell, C. T., and McPherron, R. L., 1973, </a:t>
            </a:r>
            <a:r>
              <a:rPr lang="en-US" altLang="en-US" sz="1800" b="1" i="1" dirty="0"/>
              <a:t>J. Geophys. Res., </a:t>
            </a:r>
            <a:r>
              <a:rPr lang="en-US" altLang="en-US" sz="1800" b="1" dirty="0"/>
              <a:t>78 (1), 92.)</a:t>
            </a:r>
          </a:p>
        </p:txBody>
      </p:sp>
      <p:sp>
        <p:nvSpPr>
          <p:cNvPr id="6" name="Text Box 6"/>
          <p:cNvSpPr txBox="1">
            <a:spLocks noChangeArrowheads="1"/>
          </p:cNvSpPr>
          <p:nvPr/>
        </p:nvSpPr>
        <p:spPr bwMode="auto">
          <a:xfrm>
            <a:off x="1524000" y="59049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5496580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76" y="1636771"/>
            <a:ext cx="3053551" cy="2779572"/>
          </a:xfrm>
          <a:prstGeom prst="rect">
            <a:avLst/>
          </a:prstGeom>
        </p:spPr>
      </p:pic>
      <p:sp>
        <p:nvSpPr>
          <p:cNvPr id="7" name="文字方塊 49"/>
          <p:cNvSpPr txBox="1"/>
          <p:nvPr/>
        </p:nvSpPr>
        <p:spPr bwMode="auto">
          <a:xfrm>
            <a:off x="3199585" y="6369847"/>
            <a:ext cx="5273716" cy="276999"/>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rtlCol="0">
            <a:spAutoFit/>
          </a:bodyPr>
          <a:lstStyle>
            <a:defPPr>
              <a:defRPr lang="zh-TW"/>
            </a:defPPr>
            <a:lvl1pPr marL="0" algn="l" defTabSz="3086100" rtl="0" eaLnBrk="1" latinLnBrk="0" hangingPunct="1">
              <a:defRPr sz="6100" kern="1200">
                <a:solidFill>
                  <a:schemeClr val="tx1"/>
                </a:solidFill>
                <a:latin typeface="+mn-lt"/>
                <a:ea typeface="+mn-ea"/>
                <a:cs typeface="+mn-cs"/>
              </a:defRPr>
            </a:lvl1pPr>
            <a:lvl2pPr marL="1543050" algn="l" defTabSz="3086100" rtl="0" eaLnBrk="1" latinLnBrk="0" hangingPunct="1">
              <a:defRPr sz="6100" kern="1200">
                <a:solidFill>
                  <a:schemeClr val="tx1"/>
                </a:solidFill>
                <a:latin typeface="+mn-lt"/>
                <a:ea typeface="+mn-ea"/>
                <a:cs typeface="+mn-cs"/>
              </a:defRPr>
            </a:lvl2pPr>
            <a:lvl3pPr marL="3086100" algn="l" defTabSz="3086100" rtl="0" eaLnBrk="1" latinLnBrk="0" hangingPunct="1">
              <a:defRPr sz="6100" kern="1200">
                <a:solidFill>
                  <a:schemeClr val="tx1"/>
                </a:solidFill>
                <a:latin typeface="+mn-lt"/>
                <a:ea typeface="+mn-ea"/>
                <a:cs typeface="+mn-cs"/>
              </a:defRPr>
            </a:lvl3pPr>
            <a:lvl4pPr marL="4629150" algn="l" defTabSz="3086100" rtl="0" eaLnBrk="1" latinLnBrk="0" hangingPunct="1">
              <a:defRPr sz="6100" kern="1200">
                <a:solidFill>
                  <a:schemeClr val="tx1"/>
                </a:solidFill>
                <a:latin typeface="+mn-lt"/>
                <a:ea typeface="+mn-ea"/>
                <a:cs typeface="+mn-cs"/>
              </a:defRPr>
            </a:lvl4pPr>
            <a:lvl5pPr marL="6172200" algn="l" defTabSz="3086100" rtl="0" eaLnBrk="1" latinLnBrk="0" hangingPunct="1">
              <a:defRPr sz="6100" kern="1200">
                <a:solidFill>
                  <a:schemeClr val="tx1"/>
                </a:solidFill>
                <a:latin typeface="+mn-lt"/>
                <a:ea typeface="+mn-ea"/>
                <a:cs typeface="+mn-cs"/>
              </a:defRPr>
            </a:lvl5pPr>
            <a:lvl6pPr marL="7715250" algn="l" defTabSz="3086100" rtl="0" eaLnBrk="1" latinLnBrk="0" hangingPunct="1">
              <a:defRPr sz="6100" kern="1200">
                <a:solidFill>
                  <a:schemeClr val="tx1"/>
                </a:solidFill>
                <a:latin typeface="+mn-lt"/>
                <a:ea typeface="+mn-ea"/>
                <a:cs typeface="+mn-cs"/>
              </a:defRPr>
            </a:lvl6pPr>
            <a:lvl7pPr marL="9258300" algn="l" defTabSz="3086100" rtl="0" eaLnBrk="1" latinLnBrk="0" hangingPunct="1">
              <a:defRPr sz="6100" kern="1200">
                <a:solidFill>
                  <a:schemeClr val="tx1"/>
                </a:solidFill>
                <a:latin typeface="+mn-lt"/>
                <a:ea typeface="+mn-ea"/>
                <a:cs typeface="+mn-cs"/>
              </a:defRPr>
            </a:lvl7pPr>
            <a:lvl8pPr marL="10801350" algn="l" defTabSz="3086100" rtl="0" eaLnBrk="1" latinLnBrk="0" hangingPunct="1">
              <a:defRPr sz="6100" kern="1200">
                <a:solidFill>
                  <a:schemeClr val="tx1"/>
                </a:solidFill>
                <a:latin typeface="+mn-lt"/>
                <a:ea typeface="+mn-ea"/>
                <a:cs typeface="+mn-cs"/>
              </a:defRPr>
            </a:lvl8pPr>
            <a:lvl9pPr marL="12344400" algn="l" defTabSz="3086100" rtl="0" eaLnBrk="1" latinLnBrk="0" hangingPunct="1">
              <a:defRPr sz="6100" kern="1200">
                <a:solidFill>
                  <a:schemeClr val="tx1"/>
                </a:solidFill>
                <a:latin typeface="+mn-lt"/>
                <a:ea typeface="+mn-ea"/>
                <a:cs typeface="+mn-cs"/>
              </a:defRPr>
            </a:lvl9pPr>
          </a:lstStyle>
          <a:p>
            <a:pPr algn="ctr"/>
            <a:r>
              <a:rPr lang="en-US" altLang="zh-TW" sz="1800" b="1" dirty="0">
                <a:solidFill>
                  <a:srgbClr val="660033"/>
                </a:solidFill>
                <a:latin typeface="Arial" panose="020B0604020202020204" pitchFamily="34" charset="0"/>
              </a:rPr>
              <a:t>(CRs of Bz excursions &lt; 0.25 nT are removed</a:t>
            </a:r>
            <a:r>
              <a:rPr lang="en-US" altLang="zh-TW" sz="1350" b="1" dirty="0">
                <a:solidFill>
                  <a:srgbClr val="660033"/>
                </a:solidFill>
                <a:latin typeface="Arial" panose="020B0604020202020204" pitchFamily="34" charset="0"/>
              </a:rPr>
              <a:t>)</a:t>
            </a:r>
            <a:endParaRPr lang="zh-TW" altLang="en-US" sz="1350" b="1" dirty="0">
              <a:solidFill>
                <a:srgbClr val="660033"/>
              </a:solidFill>
              <a:latin typeface="Arial" panose="020B0604020202020204" pitchFamily="34" charset="0"/>
            </a:endParaRPr>
          </a:p>
        </p:txBody>
      </p:sp>
      <p:sp>
        <p:nvSpPr>
          <p:cNvPr id="8" name="Rectangle 2"/>
          <p:cNvSpPr>
            <a:spLocks noChangeArrowheads="1"/>
          </p:cNvSpPr>
          <p:nvPr/>
        </p:nvSpPr>
        <p:spPr bwMode="auto">
          <a:xfrm>
            <a:off x="0" y="1051803"/>
            <a:ext cx="1219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3600" b="1" dirty="0">
                <a:solidFill>
                  <a:schemeClr val="tx2"/>
                </a:solidFill>
                <a:ea typeface="MS PGothic" panose="020B0600070205080204" pitchFamily="34" charset="-128"/>
              </a:rPr>
              <a:t>Kp Skill Score Analysis Over Eleven Years</a:t>
            </a:r>
          </a:p>
        </p:txBody>
      </p:sp>
      <p:sp>
        <p:nvSpPr>
          <p:cNvPr id="14" name="矩形 66"/>
          <p:cNvSpPr/>
          <p:nvPr/>
        </p:nvSpPr>
        <p:spPr>
          <a:xfrm>
            <a:off x="3477031" y="2004366"/>
            <a:ext cx="8132800" cy="1631216"/>
          </a:xfrm>
          <a:prstGeom prst="rect">
            <a:avLst/>
          </a:prstGeom>
        </p:spPr>
        <p:txBody>
          <a:bodyPr wrap="square">
            <a:spAutoFit/>
          </a:bodyPr>
          <a:lstStyle/>
          <a:p>
            <a:pPr>
              <a:spcBef>
                <a:spcPts val="469"/>
              </a:spcBef>
            </a:pPr>
            <a:r>
              <a:rPr lang="en-US" altLang="zh-TW" sz="2000" b="1" dirty="0">
                <a:solidFill>
                  <a:srgbClr val="000066"/>
                </a:solidFill>
              </a:rPr>
              <a:t>In a skill score comparison study similar to that of Mozer and Briggs, a contingency table (right) from the eleven years of data can be determined that gives the probability of our ability to predict a minor or greater geomagnetic storm (Kp ≥ 5) using this technique within a predicted window one day before and two days following a -Bz dip of at least 1.0 nT. </a:t>
            </a:r>
            <a:endParaRPr lang="en-US" altLang="zh-TW" sz="2000" b="1" baseline="30000" dirty="0">
              <a:solidFill>
                <a:srgbClr val="FF0000"/>
              </a:solidFill>
            </a:endParaRPr>
          </a:p>
        </p:txBody>
      </p:sp>
      <p:sp>
        <p:nvSpPr>
          <p:cNvPr id="16" name="文字方塊 55"/>
          <p:cNvSpPr txBox="1"/>
          <p:nvPr/>
        </p:nvSpPr>
        <p:spPr bwMode="auto">
          <a:xfrm>
            <a:off x="975353" y="4599436"/>
            <a:ext cx="2148847" cy="30777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rtlCol="0">
            <a:spAutoFit/>
          </a:bodyPr>
          <a:lstStyle/>
          <a:p>
            <a:r>
              <a:rPr lang="en-US" altLang="zh-TW" sz="2000" b="1" dirty="0"/>
              <a:t>Contingency Table</a:t>
            </a:r>
            <a:endParaRPr lang="zh-TW" altLang="en-US" sz="2000" b="1" dirty="0"/>
          </a:p>
        </p:txBody>
      </p:sp>
      <p:sp>
        <p:nvSpPr>
          <p:cNvPr id="18" name="矩形 64"/>
          <p:cNvSpPr/>
          <p:nvPr/>
        </p:nvSpPr>
        <p:spPr>
          <a:xfrm>
            <a:off x="3280527" y="3728775"/>
            <a:ext cx="5192774" cy="1554272"/>
          </a:xfrm>
          <a:prstGeom prst="rect">
            <a:avLst/>
          </a:prstGeom>
        </p:spPr>
        <p:txBody>
          <a:bodyPr wrap="square" lIns="0" rIns="0">
            <a:spAutoFit/>
          </a:bodyPr>
          <a:lstStyle/>
          <a:p>
            <a:pPr indent="-171450">
              <a:spcBef>
                <a:spcPts val="900"/>
              </a:spcBef>
              <a:buFont typeface="Arial" panose="020B0604020202020204" pitchFamily="34" charset="0"/>
              <a:buChar char="•"/>
            </a:pPr>
            <a:r>
              <a:rPr lang="en-US" altLang="zh-TW" sz="2000" b="1" dirty="0">
                <a:solidFill>
                  <a:srgbClr val="000066"/>
                </a:solidFill>
                <a:cs typeface="Times New Roman" panose="02020603050405020304" pitchFamily="18" charset="0"/>
              </a:rPr>
              <a:t>0.80 [Hit Rate = (n</a:t>
            </a:r>
            <a:r>
              <a:rPr lang="en-US" altLang="zh-TW" sz="2000" b="1" baseline="-25000" dirty="0">
                <a:solidFill>
                  <a:srgbClr val="000066"/>
                </a:solidFill>
                <a:cs typeface="Times New Roman" panose="02020603050405020304" pitchFamily="18" charset="0"/>
              </a:rPr>
              <a:t>11</a:t>
            </a:r>
            <a:r>
              <a:rPr lang="en-US" altLang="zh-TW" sz="2000" b="1" dirty="0">
                <a:solidFill>
                  <a:srgbClr val="000066"/>
                </a:solidFill>
                <a:cs typeface="Times New Roman" panose="02020603050405020304" pitchFamily="18" charset="0"/>
              </a:rPr>
              <a:t> + n</a:t>
            </a:r>
            <a:r>
              <a:rPr lang="en-US" altLang="zh-TW" sz="2000" b="1" baseline="-25000" dirty="0">
                <a:solidFill>
                  <a:srgbClr val="000066"/>
                </a:solidFill>
                <a:cs typeface="Times New Roman" panose="02020603050405020304" pitchFamily="18" charset="0"/>
              </a:rPr>
              <a:t>00</a:t>
            </a:r>
            <a:r>
              <a:rPr lang="en-US" altLang="zh-TW" sz="2000" b="1" dirty="0">
                <a:solidFill>
                  <a:srgbClr val="000066"/>
                </a:solidFill>
                <a:cs typeface="Times New Roman" panose="02020603050405020304" pitchFamily="18" charset="0"/>
              </a:rPr>
              <a:t>)/n]  {HR}</a:t>
            </a:r>
          </a:p>
          <a:p>
            <a:pPr indent="-171450">
              <a:spcBef>
                <a:spcPts val="900"/>
              </a:spcBef>
              <a:buFont typeface="Arial" panose="020B0604020202020204" pitchFamily="34" charset="0"/>
              <a:buChar char="•"/>
            </a:pPr>
            <a:r>
              <a:rPr lang="en-US" altLang="zh-TW" sz="2000" b="1" dirty="0">
                <a:solidFill>
                  <a:srgbClr val="000066"/>
                </a:solidFill>
                <a:cs typeface="Times New Roman" panose="02020603050405020304" pitchFamily="18" charset="0"/>
              </a:rPr>
              <a:t>0.30 [Threat Score = n</a:t>
            </a:r>
            <a:r>
              <a:rPr lang="en-US" altLang="zh-TW" sz="2000" b="1" baseline="-25000" dirty="0">
                <a:solidFill>
                  <a:srgbClr val="000066"/>
                </a:solidFill>
                <a:cs typeface="Times New Roman" panose="02020603050405020304" pitchFamily="18" charset="0"/>
              </a:rPr>
              <a:t>11</a:t>
            </a:r>
            <a:r>
              <a:rPr lang="en-US" altLang="zh-TW" sz="2000" b="1" dirty="0">
                <a:solidFill>
                  <a:srgbClr val="000066"/>
                </a:solidFill>
                <a:cs typeface="Times New Roman" panose="02020603050405020304" pitchFamily="18" charset="0"/>
              </a:rPr>
              <a:t>/(n</a:t>
            </a:r>
            <a:r>
              <a:rPr lang="en-US" altLang="zh-TW" sz="2000" b="1" baseline="-25000" dirty="0">
                <a:solidFill>
                  <a:srgbClr val="000066"/>
                </a:solidFill>
                <a:cs typeface="Times New Roman" panose="02020603050405020304" pitchFamily="18" charset="0"/>
              </a:rPr>
              <a:t>11</a:t>
            </a:r>
            <a:r>
              <a:rPr lang="en-US" altLang="zh-TW" sz="2000" b="1" dirty="0">
                <a:solidFill>
                  <a:srgbClr val="000066"/>
                </a:solidFill>
                <a:cs typeface="Times New Roman" panose="02020603050405020304" pitchFamily="18" charset="0"/>
              </a:rPr>
              <a:t> +n</a:t>
            </a:r>
            <a:r>
              <a:rPr lang="en-US" altLang="zh-TW" sz="2000" b="1" baseline="-25000" dirty="0">
                <a:solidFill>
                  <a:srgbClr val="000066"/>
                </a:solidFill>
                <a:cs typeface="Times New Roman" panose="02020603050405020304" pitchFamily="18" charset="0"/>
              </a:rPr>
              <a:t>01</a:t>
            </a:r>
            <a:r>
              <a:rPr lang="en-US" altLang="zh-TW" sz="2000" b="1" dirty="0">
                <a:solidFill>
                  <a:srgbClr val="000066"/>
                </a:solidFill>
                <a:cs typeface="Times New Roman" panose="02020603050405020304" pitchFamily="18" charset="0"/>
              </a:rPr>
              <a:t> +n</a:t>
            </a:r>
            <a:r>
              <a:rPr lang="en-US" altLang="zh-TW" sz="2000" b="1" baseline="-25000" dirty="0">
                <a:solidFill>
                  <a:srgbClr val="000066"/>
                </a:solidFill>
                <a:cs typeface="Times New Roman" panose="02020603050405020304" pitchFamily="18" charset="0"/>
              </a:rPr>
              <a:t>10</a:t>
            </a:r>
            <a:r>
              <a:rPr lang="en-US" altLang="zh-TW" sz="2000" b="1" dirty="0">
                <a:solidFill>
                  <a:srgbClr val="000066"/>
                </a:solidFill>
                <a:cs typeface="Times New Roman" panose="02020603050405020304" pitchFamily="18" charset="0"/>
              </a:rPr>
              <a:t>)] {TS}</a:t>
            </a:r>
          </a:p>
          <a:p>
            <a:pPr indent="-171450">
              <a:spcBef>
                <a:spcPts val="900"/>
              </a:spcBef>
              <a:buFont typeface="Arial" panose="020B0604020202020204" pitchFamily="34" charset="0"/>
              <a:buChar char="•"/>
            </a:pPr>
            <a:r>
              <a:rPr lang="en-US" altLang="zh-TW" sz="2000" b="1" dirty="0">
                <a:solidFill>
                  <a:srgbClr val="000066"/>
                </a:solidFill>
                <a:cs typeface="Times New Roman" panose="02020603050405020304" pitchFamily="18" charset="0"/>
              </a:rPr>
              <a:t>0.55 [Prob. Of Detection = n</a:t>
            </a:r>
            <a:r>
              <a:rPr lang="en-US" altLang="zh-TW" sz="2000" b="1" baseline="-25000" dirty="0">
                <a:solidFill>
                  <a:srgbClr val="000066"/>
                </a:solidFill>
                <a:cs typeface="Times New Roman" panose="02020603050405020304" pitchFamily="18" charset="0"/>
              </a:rPr>
              <a:t>11</a:t>
            </a:r>
            <a:r>
              <a:rPr lang="en-US" altLang="zh-TW" sz="2000" b="1" dirty="0">
                <a:solidFill>
                  <a:srgbClr val="000066"/>
                </a:solidFill>
                <a:cs typeface="Times New Roman" panose="02020603050405020304" pitchFamily="18" charset="0"/>
              </a:rPr>
              <a:t>/(n</a:t>
            </a:r>
            <a:r>
              <a:rPr lang="en-US" altLang="zh-TW" sz="2000" b="1" baseline="-25000" dirty="0">
                <a:solidFill>
                  <a:srgbClr val="000066"/>
                </a:solidFill>
                <a:cs typeface="Times New Roman" panose="02020603050405020304" pitchFamily="18" charset="0"/>
              </a:rPr>
              <a:t>11</a:t>
            </a:r>
            <a:r>
              <a:rPr lang="en-US" altLang="zh-TW" sz="2000" b="1" dirty="0">
                <a:solidFill>
                  <a:srgbClr val="000066"/>
                </a:solidFill>
                <a:cs typeface="Times New Roman" panose="02020603050405020304" pitchFamily="18" charset="0"/>
              </a:rPr>
              <a:t> +n</a:t>
            </a:r>
            <a:r>
              <a:rPr lang="en-US" altLang="zh-TW" sz="2000" b="1" baseline="-25000" dirty="0">
                <a:solidFill>
                  <a:srgbClr val="000066"/>
                </a:solidFill>
                <a:cs typeface="Times New Roman" panose="02020603050405020304" pitchFamily="18" charset="0"/>
              </a:rPr>
              <a:t>01</a:t>
            </a:r>
            <a:r>
              <a:rPr lang="en-US" altLang="zh-TW" sz="2000" b="1" dirty="0">
                <a:solidFill>
                  <a:srgbClr val="000066"/>
                </a:solidFill>
                <a:cs typeface="Times New Roman" panose="02020603050405020304" pitchFamily="18" charset="0"/>
              </a:rPr>
              <a:t>)] {POD}</a:t>
            </a:r>
          </a:p>
          <a:p>
            <a:r>
              <a:rPr lang="en-US" altLang="zh-TW" sz="2000" b="1" dirty="0">
                <a:solidFill>
                  <a:srgbClr val="000066"/>
                </a:solidFill>
                <a:cs typeface="Times New Roman" panose="02020603050405020304" pitchFamily="18" charset="0"/>
              </a:rPr>
              <a:t>         (1.0 above is perfect, 0.0 the worst possible)</a:t>
            </a:r>
          </a:p>
        </p:txBody>
      </p:sp>
      <p:sp>
        <p:nvSpPr>
          <p:cNvPr id="19" name="矩形 64"/>
          <p:cNvSpPr/>
          <p:nvPr/>
        </p:nvSpPr>
        <p:spPr>
          <a:xfrm>
            <a:off x="3205682" y="5309472"/>
            <a:ext cx="5354657" cy="730969"/>
          </a:xfrm>
          <a:prstGeom prst="rect">
            <a:avLst/>
          </a:prstGeom>
        </p:spPr>
        <p:txBody>
          <a:bodyPr wrap="square" lIns="0" tIns="68580" rIns="0">
            <a:spAutoFit/>
          </a:bodyPr>
          <a:lstStyle/>
          <a:p>
            <a:pPr marL="257175" indent="-171450">
              <a:buFont typeface="Arial" panose="020B0604020202020204" pitchFamily="34" charset="0"/>
              <a:buChar char="•"/>
            </a:pPr>
            <a:r>
              <a:rPr lang="en-US" altLang="zh-TW" sz="2000" b="1" dirty="0">
                <a:solidFill>
                  <a:srgbClr val="000066"/>
                </a:solidFill>
                <a:cs typeface="Times New Roman" panose="02020603050405020304" pitchFamily="18" charset="0"/>
              </a:rPr>
              <a:t>0.40 [False Alarm Rate = n</a:t>
            </a:r>
            <a:r>
              <a:rPr lang="en-US" altLang="zh-TW" sz="2000" b="1" baseline="-25000" dirty="0">
                <a:solidFill>
                  <a:srgbClr val="000066"/>
                </a:solidFill>
                <a:cs typeface="Times New Roman" panose="02020603050405020304" pitchFamily="18" charset="0"/>
              </a:rPr>
              <a:t>01</a:t>
            </a:r>
            <a:r>
              <a:rPr lang="en-US" altLang="zh-TW" sz="2000" b="1" dirty="0">
                <a:solidFill>
                  <a:srgbClr val="000066"/>
                </a:solidFill>
                <a:cs typeface="Times New Roman" panose="02020603050405020304" pitchFamily="18" charset="0"/>
              </a:rPr>
              <a:t>/(n</a:t>
            </a:r>
            <a:r>
              <a:rPr lang="en-US" altLang="zh-TW" sz="2000" b="1" baseline="-25000" dirty="0">
                <a:solidFill>
                  <a:srgbClr val="000066"/>
                </a:solidFill>
                <a:cs typeface="Times New Roman" panose="02020603050405020304" pitchFamily="18" charset="0"/>
              </a:rPr>
              <a:t>01</a:t>
            </a:r>
            <a:r>
              <a:rPr lang="en-US" altLang="zh-TW" sz="2000" b="1" dirty="0">
                <a:solidFill>
                  <a:srgbClr val="000066"/>
                </a:solidFill>
                <a:cs typeface="Times New Roman" panose="02020603050405020304" pitchFamily="18" charset="0"/>
              </a:rPr>
              <a:t> + n</a:t>
            </a:r>
            <a:r>
              <a:rPr lang="en-US" altLang="zh-TW" sz="2000" b="1" baseline="-25000" dirty="0">
                <a:solidFill>
                  <a:srgbClr val="000066"/>
                </a:solidFill>
                <a:cs typeface="Times New Roman" panose="02020603050405020304" pitchFamily="18" charset="0"/>
              </a:rPr>
              <a:t>11</a:t>
            </a:r>
            <a:r>
              <a:rPr lang="en-US" altLang="zh-TW" sz="2000" b="1" dirty="0">
                <a:solidFill>
                  <a:srgbClr val="000066"/>
                </a:solidFill>
                <a:cs typeface="Times New Roman" panose="02020603050405020304" pitchFamily="18" charset="0"/>
              </a:rPr>
              <a:t>)]  {FAR}</a:t>
            </a:r>
          </a:p>
          <a:p>
            <a:pPr marL="85725"/>
            <a:r>
              <a:rPr lang="en-US" altLang="zh-TW" sz="2000" b="1" dirty="0">
                <a:solidFill>
                  <a:srgbClr val="000066"/>
                </a:solidFill>
                <a:cs typeface="Times New Roman" panose="02020603050405020304" pitchFamily="18" charset="0"/>
              </a:rPr>
              <a:t>       (0.0 is best possible, 1.0 the worst possible)</a:t>
            </a:r>
          </a:p>
        </p:txBody>
      </p:sp>
      <p:sp>
        <p:nvSpPr>
          <p:cNvPr id="21" name="矩形 64"/>
          <p:cNvSpPr/>
          <p:nvPr/>
        </p:nvSpPr>
        <p:spPr>
          <a:xfrm>
            <a:off x="8629629" y="3845484"/>
            <a:ext cx="3181371" cy="1015663"/>
          </a:xfrm>
          <a:prstGeom prst="rect">
            <a:avLst/>
          </a:prstGeom>
        </p:spPr>
        <p:txBody>
          <a:bodyPr wrap="square">
            <a:spAutoFit/>
          </a:bodyPr>
          <a:lstStyle/>
          <a:p>
            <a:r>
              <a:rPr lang="en-US" altLang="zh-TW" sz="2000" b="1" dirty="0">
                <a:solidFill>
                  <a:srgbClr val="000066"/>
                </a:solidFill>
                <a:cs typeface="Times New Roman" panose="02020603050405020304" pitchFamily="18" charset="0"/>
              </a:rPr>
              <a:t>(The low TS is mostly from  CMEs with the most n</a:t>
            </a:r>
            <a:r>
              <a:rPr lang="en-US" altLang="zh-TW" sz="2000" b="1" baseline="-25000" dirty="0">
                <a:solidFill>
                  <a:srgbClr val="000066"/>
                </a:solidFill>
                <a:cs typeface="Times New Roman" panose="02020603050405020304" pitchFamily="18" charset="0"/>
              </a:rPr>
              <a:t>10</a:t>
            </a:r>
            <a:r>
              <a:rPr lang="en-US" altLang="zh-TW" sz="2000" b="1" dirty="0">
                <a:solidFill>
                  <a:srgbClr val="000066"/>
                </a:solidFill>
                <a:cs typeface="Times New Roman" panose="02020603050405020304" pitchFamily="18" charset="0"/>
              </a:rPr>
              <a:t> hits present at solar maximum) </a:t>
            </a:r>
          </a:p>
        </p:txBody>
      </p:sp>
      <p:sp>
        <p:nvSpPr>
          <p:cNvPr id="22" name="Text Box 6"/>
          <p:cNvSpPr txBox="1">
            <a:spLocks noChangeArrowheads="1"/>
          </p:cNvSpPr>
          <p:nvPr/>
        </p:nvSpPr>
        <p:spPr bwMode="auto">
          <a:xfrm>
            <a:off x="4114800" y="1587552"/>
            <a:ext cx="7619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buNone/>
            </a:pPr>
            <a:r>
              <a:rPr lang="en-US" altLang="en-US" sz="1800" b="1" dirty="0"/>
              <a:t>(Mozer, </a:t>
            </a:r>
            <a:r>
              <a:rPr lang="en-US" sz="1800" b="1" dirty="0"/>
              <a:t>J. B., and Briggs, W. M., 2003, </a:t>
            </a:r>
            <a:r>
              <a:rPr lang="en-US" sz="1800" b="1" i="1" dirty="0"/>
              <a:t>J. Geophys. Res., </a:t>
            </a:r>
            <a:r>
              <a:rPr lang="en-US" sz="1800" b="1" dirty="0"/>
              <a:t>108</a:t>
            </a:r>
            <a:r>
              <a:rPr lang="en-US" sz="1800" b="1" i="1" dirty="0"/>
              <a:t>, </a:t>
            </a:r>
            <a:r>
              <a:rPr lang="en-US" sz="1800" b="1" dirty="0"/>
              <a:t>1262.</a:t>
            </a:r>
            <a:endParaRPr lang="en-US" altLang="en-US" sz="1800" b="1" dirty="0"/>
          </a:p>
        </p:txBody>
      </p:sp>
      <p:sp>
        <p:nvSpPr>
          <p:cNvPr id="24" name="矩形 64"/>
          <p:cNvSpPr/>
          <p:nvPr/>
        </p:nvSpPr>
        <p:spPr>
          <a:xfrm>
            <a:off x="8635185" y="4978716"/>
            <a:ext cx="3099614" cy="1015663"/>
          </a:xfrm>
          <a:prstGeom prst="rect">
            <a:avLst/>
          </a:prstGeom>
        </p:spPr>
        <p:txBody>
          <a:bodyPr wrap="square">
            <a:spAutoFit/>
          </a:bodyPr>
          <a:lstStyle/>
          <a:p>
            <a:r>
              <a:rPr lang="en-US" altLang="zh-TW" sz="2000" b="1" dirty="0">
                <a:solidFill>
                  <a:srgbClr val="000066"/>
                </a:solidFill>
                <a:cs typeface="Times New Roman" panose="02020603050405020304" pitchFamily="18" charset="0"/>
              </a:rPr>
              <a:t>(Even though no storm occurs with </a:t>
            </a:r>
            <a:r>
              <a:rPr lang="en-US" altLang="zh-TW" sz="2000" b="1" dirty="0">
                <a:solidFill>
                  <a:srgbClr val="000066"/>
                </a:solidFill>
              </a:rPr>
              <a:t>Kp ≥ 5, often Kp is enhanced) </a:t>
            </a:r>
            <a:endParaRPr lang="en-US" altLang="zh-TW" sz="2000" b="1" dirty="0">
              <a:solidFill>
                <a:srgbClr val="000066"/>
              </a:solidFill>
              <a:cs typeface="Times New Roman" panose="02020603050405020304" pitchFamily="18" charset="0"/>
            </a:endParaRPr>
          </a:p>
        </p:txBody>
      </p:sp>
      <p:sp>
        <p:nvSpPr>
          <p:cNvPr id="13" name="Text Box 6"/>
          <p:cNvSpPr txBox="1">
            <a:spLocks noChangeArrowheads="1"/>
          </p:cNvSpPr>
          <p:nvPr/>
        </p:nvSpPr>
        <p:spPr bwMode="auto">
          <a:xfrm>
            <a:off x="1524000" y="691799"/>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1909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678" y="5014993"/>
            <a:ext cx="3160773" cy="1578991"/>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149" y="5202134"/>
            <a:ext cx="2596960" cy="129848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889" y="4919958"/>
            <a:ext cx="1648614" cy="164861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6253" y="4910932"/>
            <a:ext cx="1652891" cy="165289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8066" y="3238132"/>
            <a:ext cx="3161340" cy="157927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5488" y="3462056"/>
            <a:ext cx="2598583" cy="129929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0798" y="3168838"/>
            <a:ext cx="1676705" cy="1676705"/>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9373" y="3190099"/>
            <a:ext cx="1655445" cy="165544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000" y="623922"/>
            <a:ext cx="2239546" cy="2399515"/>
          </a:xfrm>
          <a:prstGeom prst="rect">
            <a:avLst/>
          </a:prstGeom>
        </p:spPr>
      </p:pic>
      <p:sp>
        <p:nvSpPr>
          <p:cNvPr id="4099" name="Text Box 4"/>
          <p:cNvSpPr txBox="1">
            <a:spLocks noChangeArrowheads="1"/>
          </p:cNvSpPr>
          <p:nvPr/>
        </p:nvSpPr>
        <p:spPr bwMode="auto">
          <a:xfrm>
            <a:off x="1332103" y="71291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endParaRPr lang="en-US" altLang="en-US" sz="2400" dirty="0">
              <a:latin typeface="Times New Roman" panose="02020603050405020304" pitchFamily="18" charset="0"/>
            </a:endParaRPr>
          </a:p>
        </p:txBody>
      </p:sp>
      <p:sp>
        <p:nvSpPr>
          <p:cNvPr id="4101" name="Rectangle 6"/>
          <p:cNvSpPr>
            <a:spLocks noChangeArrowheads="1"/>
          </p:cNvSpPr>
          <p:nvPr/>
        </p:nvSpPr>
        <p:spPr bwMode="auto">
          <a:xfrm>
            <a:off x="4114800" y="6477000"/>
            <a:ext cx="1295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54" tIns="46028" rIns="92054" bIns="46028"/>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buFontTx/>
              <a:buNone/>
            </a:pPr>
            <a:r>
              <a:rPr lang="en-US" altLang="en-US" sz="1800" b="1">
                <a:solidFill>
                  <a:schemeClr val="bg1"/>
                </a:solidFill>
                <a:latin typeface="Times New Roman" panose="02020603050405020304" pitchFamily="18" charset="0"/>
              </a:rPr>
              <a:t>Masayoshi</a:t>
            </a:r>
            <a:endParaRPr lang="en-US" altLang="en-US" sz="3600">
              <a:solidFill>
                <a:schemeClr val="bg1"/>
              </a:solidFill>
              <a:latin typeface="Times New Roman" panose="02020603050405020304" pitchFamily="18" charset="0"/>
            </a:endParaRPr>
          </a:p>
        </p:txBody>
      </p:sp>
      <p:sp>
        <p:nvSpPr>
          <p:cNvPr id="4102" name="Text Box 7"/>
          <p:cNvSpPr txBox="1">
            <a:spLocks noChangeArrowheads="1"/>
          </p:cNvSpPr>
          <p:nvPr/>
        </p:nvSpPr>
        <p:spPr bwMode="auto">
          <a:xfrm>
            <a:off x="5177258" y="3175106"/>
            <a:ext cx="1905000"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Density (n/cm</a:t>
            </a:r>
            <a:r>
              <a:rPr kumimoji="1" lang="en-US" altLang="en-US" sz="1600" b="1" baseline="30000" dirty="0"/>
              <a:t>3</a:t>
            </a:r>
            <a:r>
              <a:rPr kumimoji="1" lang="en-US" altLang="en-US" sz="1600" b="1" dirty="0"/>
              <a:t>)</a:t>
            </a:r>
          </a:p>
        </p:txBody>
      </p:sp>
      <p:sp>
        <p:nvSpPr>
          <p:cNvPr id="21" name="Text Box 7"/>
          <p:cNvSpPr txBox="1">
            <a:spLocks noChangeArrowheads="1"/>
          </p:cNvSpPr>
          <p:nvPr/>
        </p:nvSpPr>
        <p:spPr bwMode="auto">
          <a:xfrm>
            <a:off x="1500773" y="647527"/>
            <a:ext cx="923927"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Density</a:t>
            </a:r>
          </a:p>
        </p:txBody>
      </p:sp>
      <p:sp>
        <p:nvSpPr>
          <p:cNvPr id="24" name="Rectangle 2"/>
          <p:cNvSpPr>
            <a:spLocks noChangeArrowheads="1"/>
          </p:cNvSpPr>
          <p:nvPr/>
        </p:nvSpPr>
        <p:spPr bwMode="auto">
          <a:xfrm>
            <a:off x="3657600" y="463448"/>
            <a:ext cx="4777300" cy="234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ts val="2700"/>
              </a:lnSpc>
              <a:spcBef>
                <a:spcPct val="0"/>
              </a:spcBef>
              <a:buNone/>
            </a:pPr>
            <a:endParaRPr lang="en-US" altLang="ja-JP" sz="3200" b="1" dirty="0">
              <a:solidFill>
                <a:schemeClr val="tx2"/>
              </a:solidFill>
              <a:ea typeface="MS PGothic" panose="020B0600070205080204" pitchFamily="34" charset="-128"/>
            </a:endParaRPr>
          </a:p>
          <a:p>
            <a:pPr algn="ctr" eaLnBrk="1" hangingPunct="1">
              <a:lnSpc>
                <a:spcPts val="2700"/>
              </a:lnSpc>
              <a:spcBef>
                <a:spcPct val="0"/>
              </a:spcBef>
              <a:buNone/>
            </a:pPr>
            <a:r>
              <a:rPr lang="en-US" altLang="ja-JP" b="1" dirty="0">
                <a:solidFill>
                  <a:schemeClr val="tx2"/>
                </a:solidFill>
                <a:ea typeface="MS PGothic" panose="020B0600070205080204" pitchFamily="34" charset="-128"/>
              </a:rPr>
              <a:t>UCSD Prediction Example</a:t>
            </a:r>
          </a:p>
          <a:p>
            <a:pPr algn="ctr" eaLnBrk="1" hangingPunct="1">
              <a:lnSpc>
                <a:spcPts val="2700"/>
              </a:lnSpc>
              <a:spcBef>
                <a:spcPct val="0"/>
              </a:spcBef>
              <a:buNone/>
            </a:pPr>
            <a:r>
              <a:rPr lang="en-US" altLang="ja-JP" b="1" dirty="0">
                <a:solidFill>
                  <a:schemeClr val="tx2"/>
                </a:solidFill>
                <a:ea typeface="MS PGothic" panose="020B0600070205080204" pitchFamily="34" charset="-128"/>
                <a:cs typeface="Arial" panose="020B0604020202020204" pitchFamily="34" charset="0"/>
              </a:rPr>
              <a:t>(3-D MHD ENLIL Kernel)</a:t>
            </a:r>
          </a:p>
          <a:p>
            <a:pPr algn="ctr" eaLnBrk="1" hangingPunct="1">
              <a:lnSpc>
                <a:spcPts val="1800"/>
              </a:lnSpc>
              <a:spcBef>
                <a:spcPct val="0"/>
              </a:spcBef>
              <a:buNone/>
            </a:pPr>
            <a:endParaRPr lang="en-US" altLang="ja-JP" sz="1000" b="1" dirty="0">
              <a:solidFill>
                <a:schemeClr val="tx2"/>
              </a:solidFill>
              <a:ea typeface="MS PGothic" panose="020B0600070205080204" pitchFamily="34" charset="-128"/>
              <a:cs typeface="Arial" panose="020B0604020202020204" pitchFamily="34" charset="0"/>
            </a:endParaRPr>
          </a:p>
          <a:p>
            <a:pPr algn="ctr" eaLnBrk="1" hangingPunct="1">
              <a:lnSpc>
                <a:spcPts val="2700"/>
              </a:lnSpc>
              <a:spcBef>
                <a:spcPct val="0"/>
              </a:spcBef>
              <a:buNone/>
            </a:pPr>
            <a:r>
              <a:rPr lang="en-US" altLang="ja-JP" b="1" dirty="0">
                <a:solidFill>
                  <a:schemeClr val="tx2"/>
                </a:solidFill>
                <a:ea typeface="MS PGothic" panose="020B0600070205080204" pitchFamily="34" charset="-128"/>
                <a:cs typeface="Arial" panose="020B0604020202020204" pitchFamily="34" charset="0"/>
              </a:rPr>
              <a:t>Analysis last Friday</a:t>
            </a:r>
          </a:p>
          <a:p>
            <a:pPr algn="ctr">
              <a:lnSpc>
                <a:spcPts val="2700"/>
              </a:lnSpc>
              <a:spcBef>
                <a:spcPct val="0"/>
              </a:spcBef>
              <a:buNone/>
            </a:pPr>
            <a:r>
              <a:rPr lang="en-US" altLang="ja-JP" b="1" dirty="0">
                <a:solidFill>
                  <a:schemeClr val="tx2"/>
                </a:solidFill>
                <a:ea typeface="MS PGothic" panose="020B0600070205080204" pitchFamily="34" charset="-128"/>
                <a:cs typeface="Arial" panose="020B0604020202020204" pitchFamily="34" charset="0"/>
              </a:rPr>
              <a:t>from ISEE</a:t>
            </a:r>
            <a:r>
              <a:rPr lang="en-US" altLang="ja-JP" dirty="0">
                <a:solidFill>
                  <a:schemeClr val="tx2"/>
                </a:solidFill>
                <a:ea typeface="MS PGothic" panose="020B0600070205080204" pitchFamily="34" charset="-128"/>
                <a:cs typeface="Arial" panose="020B0604020202020204" pitchFamily="34" charset="0"/>
              </a:rPr>
              <a:t> </a:t>
            </a:r>
            <a:r>
              <a:rPr lang="en-US" altLang="ja-JP" b="1" dirty="0">
                <a:solidFill>
                  <a:schemeClr val="tx2"/>
                </a:solidFill>
                <a:ea typeface="MS PGothic" panose="020B0600070205080204" pitchFamily="34" charset="-128"/>
                <a:cs typeface="Arial" panose="020B0604020202020204" pitchFamily="34" charset="0"/>
              </a:rPr>
              <a:t>at 15 UT</a:t>
            </a:r>
            <a:endParaRPr lang="en-US" altLang="ja-JP" dirty="0">
              <a:solidFill>
                <a:schemeClr val="tx2"/>
              </a:solidFill>
              <a:ea typeface="MS PGothic" panose="020B0600070205080204" pitchFamily="34" charset="-128"/>
              <a:cs typeface="Arial" panose="020B0604020202020204" pitchFamily="34" charset="0"/>
            </a:endParaRPr>
          </a:p>
        </p:txBody>
      </p:sp>
      <p:sp>
        <p:nvSpPr>
          <p:cNvPr id="25" name="Text Box 5"/>
          <p:cNvSpPr txBox="1">
            <a:spLocks noChangeArrowheads="1"/>
          </p:cNvSpPr>
          <p:nvPr/>
        </p:nvSpPr>
        <p:spPr bwMode="auto">
          <a:xfrm>
            <a:off x="1613365" y="6412346"/>
            <a:ext cx="759367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a:spcBef>
                <a:spcPct val="50000"/>
              </a:spcBef>
              <a:buFontTx/>
              <a:buNone/>
            </a:pPr>
            <a:r>
              <a:rPr lang="en-US" altLang="en-US" sz="1800" b="1" dirty="0"/>
              <a:t>Web analysis runs automatically using Linux on a P.C</a:t>
            </a:r>
            <a:r>
              <a:rPr lang="en-US" altLang="en-US" sz="2400" b="1" dirty="0">
                <a:solidFill>
                  <a:srgbClr val="003399"/>
                </a:solidFill>
              </a:rPr>
              <a:t>.</a:t>
            </a:r>
            <a:endParaRPr lang="en-US" altLang="en-US" sz="2400" b="1" dirty="0"/>
          </a:p>
        </p:txBody>
      </p:sp>
      <p:sp>
        <p:nvSpPr>
          <p:cNvPr id="13" name="Rectangle 6"/>
          <p:cNvSpPr>
            <a:spLocks noChangeArrowheads="1"/>
          </p:cNvSpPr>
          <p:nvPr/>
        </p:nvSpPr>
        <p:spPr bwMode="auto">
          <a:xfrm>
            <a:off x="3169144" y="505256"/>
            <a:ext cx="61985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tx2"/>
                </a:solidFill>
              </a:rPr>
              <a:t>(http://ips.ucsd.edu/high_resolution_predictions)</a:t>
            </a:r>
            <a:endParaRPr lang="en-US" altLang="en-US" sz="2000" b="1" dirty="0">
              <a:solidFill>
                <a:srgbClr val="0000FF"/>
              </a:solidFill>
            </a:endParaRPr>
          </a:p>
        </p:txBody>
      </p:sp>
      <p:sp>
        <p:nvSpPr>
          <p:cNvPr id="28" name="Text Box 7"/>
          <p:cNvSpPr txBox="1">
            <a:spLocks noChangeArrowheads="1"/>
          </p:cNvSpPr>
          <p:nvPr/>
        </p:nvSpPr>
        <p:spPr bwMode="auto">
          <a:xfrm>
            <a:off x="4759452" y="4917990"/>
            <a:ext cx="3200400" cy="33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Tangential Magnetic Field (</a:t>
            </a:r>
            <a:r>
              <a:rPr kumimoji="1" lang="en-US" altLang="en-US" sz="1600" b="1" dirty="0" err="1"/>
              <a:t>nT</a:t>
            </a:r>
            <a:r>
              <a:rPr kumimoji="1" lang="en-US" altLang="en-US" sz="1600" b="1" dirty="0"/>
              <a:t>)</a:t>
            </a: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7722" y="680184"/>
            <a:ext cx="2367078" cy="2367078"/>
          </a:xfrm>
          <a:prstGeom prst="rect">
            <a:avLst/>
          </a:prstGeom>
        </p:spPr>
      </p:pic>
      <p:sp>
        <p:nvSpPr>
          <p:cNvPr id="23" name="Text Box 7"/>
          <p:cNvSpPr txBox="1">
            <a:spLocks noChangeArrowheads="1"/>
          </p:cNvSpPr>
          <p:nvPr/>
        </p:nvSpPr>
        <p:spPr bwMode="auto">
          <a:xfrm>
            <a:off x="10782303" y="623922"/>
            <a:ext cx="1442354" cy="338534"/>
          </a:xfrm>
          <a:prstGeom prst="rect">
            <a:avLst/>
          </a:prstGeom>
          <a:solidFill>
            <a:srgbClr val="FFFFFF"/>
          </a:solidFill>
          <a:ln>
            <a:noFill/>
          </a:ln>
          <a:effectLst/>
        </p:spPr>
        <p:txBody>
          <a:bodyPr wrap="square" lIns="91420" tIns="45710" rIns="91420" bIns="4571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spcBef>
                <a:spcPct val="0"/>
              </a:spcBef>
              <a:buFontTx/>
              <a:buNone/>
            </a:pPr>
            <a:r>
              <a:rPr kumimoji="1" lang="en-US" altLang="en-US" sz="1600" b="1" dirty="0"/>
              <a:t>IPS g-level</a:t>
            </a:r>
          </a:p>
        </p:txBody>
      </p:sp>
    </p:spTree>
    <p:extLst>
      <p:ext uri="{BB962C8B-B14F-4D97-AF65-F5344CB8AC3E}">
        <p14:creationId xmlns:p14="http://schemas.microsoft.com/office/powerpoint/2010/main" val="2721819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4013759"/>
            <a:ext cx="5404669" cy="26999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257" y="1443551"/>
            <a:ext cx="2283191" cy="23134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534" y="3903156"/>
            <a:ext cx="3737267" cy="2722604"/>
          </a:xfrm>
          <a:prstGeom prst="rect">
            <a:avLst/>
          </a:prstGeom>
        </p:spPr>
      </p:pic>
      <p:sp>
        <p:nvSpPr>
          <p:cNvPr id="9" name="Rectangle 2"/>
          <p:cNvSpPr>
            <a:spLocks noChangeArrowheads="1"/>
          </p:cNvSpPr>
          <p:nvPr/>
        </p:nvSpPr>
        <p:spPr bwMode="auto">
          <a:xfrm>
            <a:off x="1535086" y="916323"/>
            <a:ext cx="9143998" cy="4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b="1" dirty="0">
                <a:solidFill>
                  <a:schemeClr val="tx2"/>
                </a:solidFill>
                <a:ea typeface="MS PGothic" panose="020B0600070205080204" pitchFamily="34" charset="-128"/>
              </a:rPr>
              <a:t>GSM Bz UCSD September 27, 2019 prediction</a:t>
            </a:r>
          </a:p>
        </p:txBody>
      </p:sp>
      <p:sp>
        <p:nvSpPr>
          <p:cNvPr id="17" name="Rectangle 2"/>
          <p:cNvSpPr>
            <a:spLocks noChangeArrowheads="1"/>
          </p:cNvSpPr>
          <p:nvPr/>
        </p:nvSpPr>
        <p:spPr bwMode="auto">
          <a:xfrm>
            <a:off x="7836120" y="4347410"/>
            <a:ext cx="1627247" cy="57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lnSpc>
                <a:spcPct val="75000"/>
              </a:lnSpc>
              <a:spcBef>
                <a:spcPct val="0"/>
              </a:spcBef>
              <a:buFontTx/>
              <a:buNone/>
            </a:pPr>
            <a:r>
              <a:rPr lang="en-US" altLang="ja-JP" sz="2400" b="1" dirty="0">
                <a:solidFill>
                  <a:srgbClr val="C00000"/>
                </a:solidFill>
                <a:ea typeface="MS PGothic" panose="020B0600070205080204" pitchFamily="34" charset="-128"/>
              </a:rPr>
              <a:t>NOAA </a:t>
            </a:r>
            <a:r>
              <a:rPr lang="en-US" altLang="ja-JP" sz="2400" b="1" dirty="0" err="1">
                <a:solidFill>
                  <a:srgbClr val="C00000"/>
                </a:solidFill>
                <a:ea typeface="MS PGothic" panose="020B0600070205080204" pitchFamily="34" charset="-128"/>
              </a:rPr>
              <a:t>Kp</a:t>
            </a:r>
            <a:endParaRPr lang="en-US" altLang="ja-JP" sz="2400" b="1" dirty="0">
              <a:solidFill>
                <a:srgbClr val="C00000"/>
              </a:solidFill>
              <a:ea typeface="MS PGothic" panose="020B0600070205080204" pitchFamily="34" charset="-128"/>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478078"/>
            <a:ext cx="4583084" cy="233192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3018" y="1447801"/>
            <a:ext cx="2309183" cy="2309183"/>
          </a:xfrm>
          <a:prstGeom prst="rect">
            <a:avLst/>
          </a:prstGeom>
        </p:spPr>
      </p:pic>
      <p:sp>
        <p:nvSpPr>
          <p:cNvPr id="11" name="Text Box 6"/>
          <p:cNvSpPr txBox="1">
            <a:spLocks noChangeArrowheads="1"/>
          </p:cNvSpPr>
          <p:nvPr/>
        </p:nvSpPr>
        <p:spPr bwMode="auto">
          <a:xfrm>
            <a:off x="1524000" y="59049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a:buNone/>
            </a:pPr>
            <a:r>
              <a:rPr lang="en-US" altLang="en-US" sz="1800" b="1" dirty="0"/>
              <a:t>(Jackson, B.V., </a:t>
            </a:r>
            <a:r>
              <a:rPr lang="en-US" altLang="en-US" sz="1800" b="1" i="1" dirty="0"/>
              <a:t>et al</a:t>
            </a:r>
            <a:r>
              <a:rPr lang="en-US" altLang="en-US" sz="1800" b="1" dirty="0"/>
              <a:t>., 2019, </a:t>
            </a:r>
            <a:r>
              <a:rPr lang="en-US" altLang="en-US" sz="1800" b="1" i="1" dirty="0"/>
              <a:t>Space Weather,</a:t>
            </a:r>
            <a:r>
              <a:rPr lang="en-US" altLang="en-US" sz="1800" b="1" dirty="0"/>
              <a:t> 17, 639-652,</a:t>
            </a:r>
            <a:r>
              <a:rPr lang="en-US" sz="1800" b="1" dirty="0"/>
              <a:t>doi:10.1029/2018SW002098)</a:t>
            </a:r>
            <a:endParaRPr lang="en-US" altLang="en-US" sz="1800" b="1" dirty="0"/>
          </a:p>
        </p:txBody>
      </p:sp>
    </p:spTree>
    <p:extLst>
      <p:ext uri="{BB962C8B-B14F-4D97-AF65-F5344CB8AC3E}">
        <p14:creationId xmlns:p14="http://schemas.microsoft.com/office/powerpoint/2010/main" val="44898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54" y="1610309"/>
            <a:ext cx="6445125" cy="447918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894" y="1327108"/>
            <a:ext cx="5412305" cy="5045584"/>
          </a:xfrm>
          <a:prstGeom prst="rect">
            <a:avLst/>
          </a:prstGeom>
        </p:spPr>
      </p:pic>
      <p:sp>
        <p:nvSpPr>
          <p:cNvPr id="5" name="Rectangle 4"/>
          <p:cNvSpPr/>
          <p:nvPr/>
        </p:nvSpPr>
        <p:spPr>
          <a:xfrm>
            <a:off x="4064073" y="1215862"/>
            <a:ext cx="2667000" cy="461665"/>
          </a:xfrm>
          <a:prstGeom prst="rect">
            <a:avLst/>
          </a:prstGeom>
        </p:spPr>
        <p:txBody>
          <a:bodyPr wrap="square">
            <a:spAutoFit/>
          </a:bodyPr>
          <a:lstStyle/>
          <a:p>
            <a:pPr algn="ctr" eaLnBrk="1" hangingPunct="1">
              <a:buFontTx/>
              <a:buNone/>
            </a:pPr>
            <a:r>
              <a:rPr lang="en-US" altLang="en-US" sz="2400" b="1" dirty="0">
                <a:solidFill>
                  <a:srgbClr val="990000"/>
                </a:solidFill>
              </a:rPr>
              <a:t>CME!!</a:t>
            </a:r>
          </a:p>
        </p:txBody>
      </p:sp>
      <p:cxnSp>
        <p:nvCxnSpPr>
          <p:cNvPr id="7" name="Straight Arrow Connector 6"/>
          <p:cNvCxnSpPr/>
          <p:nvPr/>
        </p:nvCxnSpPr>
        <p:spPr bwMode="auto">
          <a:xfrm flipH="1">
            <a:off x="3153188" y="1704959"/>
            <a:ext cx="1691421" cy="1270586"/>
          </a:xfrm>
          <a:prstGeom prst="straightConnector1">
            <a:avLst/>
          </a:prstGeom>
          <a:solidFill>
            <a:srgbClr val="FFFFFF"/>
          </a:solidFill>
          <a:ln w="38100"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Straight Arrow Connector 7"/>
          <p:cNvCxnSpPr/>
          <p:nvPr/>
        </p:nvCxnSpPr>
        <p:spPr bwMode="auto">
          <a:xfrm>
            <a:off x="5837889" y="1589243"/>
            <a:ext cx="2268126" cy="2917245"/>
          </a:xfrm>
          <a:prstGeom prst="straightConnector1">
            <a:avLst/>
          </a:prstGeom>
          <a:solidFill>
            <a:srgbClr val="FFFFFF"/>
          </a:solidFill>
          <a:ln w="38100" cap="flat" cmpd="sng" algn="ctr">
            <a:solidFill>
              <a:srgbClr val="99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Rectangle 10"/>
          <p:cNvSpPr/>
          <p:nvPr/>
        </p:nvSpPr>
        <p:spPr>
          <a:xfrm>
            <a:off x="1143000" y="6141858"/>
            <a:ext cx="4370103" cy="461665"/>
          </a:xfrm>
          <a:prstGeom prst="rect">
            <a:avLst/>
          </a:prstGeom>
        </p:spPr>
        <p:txBody>
          <a:bodyPr wrap="square">
            <a:spAutoFit/>
          </a:bodyPr>
          <a:lstStyle/>
          <a:p>
            <a:pPr algn="ctr" eaLnBrk="1" hangingPunct="1">
              <a:buFontTx/>
              <a:buNone/>
            </a:pPr>
            <a:r>
              <a:rPr lang="en-US" altLang="en-US" sz="2400" b="1" dirty="0"/>
              <a:t>P78-1 SOLWIND Coronagraph</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3031" y="1210896"/>
            <a:ext cx="5698235" cy="5406276"/>
          </a:xfrm>
          <a:prstGeom prst="rect">
            <a:avLst/>
          </a:prstGeom>
        </p:spPr>
      </p:pic>
      <p:sp>
        <p:nvSpPr>
          <p:cNvPr id="13" name="Rectangle 12"/>
          <p:cNvSpPr/>
          <p:nvPr/>
        </p:nvSpPr>
        <p:spPr>
          <a:xfrm>
            <a:off x="2648778" y="551776"/>
            <a:ext cx="8305801" cy="646331"/>
          </a:xfrm>
          <a:prstGeom prst="rect">
            <a:avLst/>
          </a:prstGeom>
        </p:spPr>
        <p:txBody>
          <a:bodyPr wrap="square">
            <a:spAutoFit/>
          </a:bodyPr>
          <a:lstStyle/>
          <a:p>
            <a:pPr algn="ctr" eaLnBrk="1" hangingPunct="1">
              <a:buFontTx/>
              <a:buNone/>
            </a:pPr>
            <a:r>
              <a:rPr lang="en-US" altLang="en-US" sz="3600" b="1" dirty="0"/>
              <a:t>SOHO LASCO C2 CME </a:t>
            </a:r>
            <a:r>
              <a:rPr lang="en-US" altLang="en-US" sz="2800" b="1" dirty="0"/>
              <a:t>(1995-present)</a:t>
            </a:r>
            <a:endParaRPr lang="en-US" altLang="en-US" b="1" dirty="0"/>
          </a:p>
        </p:txBody>
      </p:sp>
      <p:sp>
        <p:nvSpPr>
          <p:cNvPr id="14" name="Rectangle 13"/>
          <p:cNvSpPr/>
          <p:nvPr/>
        </p:nvSpPr>
        <p:spPr>
          <a:xfrm>
            <a:off x="25148" y="626121"/>
            <a:ext cx="7107936" cy="584775"/>
          </a:xfrm>
          <a:prstGeom prst="rect">
            <a:avLst/>
          </a:prstGeom>
        </p:spPr>
        <p:txBody>
          <a:bodyPr wrap="square">
            <a:spAutoFit/>
          </a:bodyPr>
          <a:lstStyle/>
          <a:p>
            <a:pPr algn="ctr" eaLnBrk="1" hangingPunct="1">
              <a:buFontTx/>
              <a:buNone/>
            </a:pPr>
            <a:r>
              <a:rPr lang="en-US" altLang="en-US" sz="3200" b="1" dirty="0"/>
              <a:t>SOLWIND Coronagraph CME </a:t>
            </a:r>
            <a:r>
              <a:rPr lang="en-US" altLang="en-US" sz="2400" b="1" dirty="0"/>
              <a:t>(1979/08/14)</a:t>
            </a:r>
          </a:p>
        </p:txBody>
      </p:sp>
      <p:sp>
        <p:nvSpPr>
          <p:cNvPr id="20" name="Rectangle 19"/>
          <p:cNvSpPr/>
          <p:nvPr/>
        </p:nvSpPr>
        <p:spPr>
          <a:xfrm>
            <a:off x="7010401" y="1237113"/>
            <a:ext cx="4876798" cy="461665"/>
          </a:xfrm>
          <a:prstGeom prst="rect">
            <a:avLst/>
          </a:prstGeom>
        </p:spPr>
        <p:txBody>
          <a:bodyPr wrap="square">
            <a:spAutoFit/>
          </a:bodyPr>
          <a:lstStyle/>
          <a:p>
            <a:pPr algn="ctr" eaLnBrk="1" hangingPunct="1">
              <a:buFontTx/>
              <a:buNone/>
            </a:pPr>
            <a:r>
              <a:rPr lang="en-US" altLang="en-US" sz="2400" b="1" dirty="0"/>
              <a:t>Interplanetary Scintillation (IPS)</a:t>
            </a:r>
          </a:p>
        </p:txBody>
      </p:sp>
      <p:sp>
        <p:nvSpPr>
          <p:cNvPr id="22" name="Rectangle 21"/>
          <p:cNvSpPr/>
          <p:nvPr/>
        </p:nvSpPr>
        <p:spPr>
          <a:xfrm>
            <a:off x="323551" y="2112486"/>
            <a:ext cx="3316728" cy="1200329"/>
          </a:xfrm>
          <a:prstGeom prst="rect">
            <a:avLst/>
          </a:prstGeom>
        </p:spPr>
        <p:txBody>
          <a:bodyPr wrap="square">
            <a:spAutoFit/>
          </a:bodyPr>
          <a:lstStyle/>
          <a:p>
            <a:pPr algn="ctr" eaLnBrk="1" hangingPunct="1">
              <a:buFontTx/>
              <a:buNone/>
            </a:pPr>
            <a:r>
              <a:rPr lang="en-US" altLang="en-US" sz="3600" b="1" dirty="0"/>
              <a:t>14 March </a:t>
            </a:r>
            <a:r>
              <a:rPr lang="en-US" altLang="en-US" sz="3600" b="1" dirty="0" smtClean="0"/>
              <a:t>2014 CME </a:t>
            </a:r>
            <a:endParaRPr lang="en-US" altLang="en-US" b="1" dirty="0"/>
          </a:p>
        </p:txBody>
      </p:sp>
    </p:spTree>
    <p:extLst>
      <p:ext uri="{BB962C8B-B14F-4D97-AF65-F5344CB8AC3E}">
        <p14:creationId xmlns:p14="http://schemas.microsoft.com/office/powerpoint/2010/main" val="4468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ntr" presetSubtype="0" fill="hold" grpId="1"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1" grpId="2"/>
      <p:bldP spid="13" grpId="1"/>
      <p:bldP spid="13" grpId="2"/>
      <p:bldP spid="14"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02664" y="61722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ISEE IPS array near Mt. Fuji</a:t>
            </a:r>
            <a:endParaRPr lang="en-US" altLang="en-US" sz="4000" b="1" dirty="0">
              <a:solidFill>
                <a:schemeClr val="tx2"/>
              </a:solidFill>
            </a:endParaRPr>
          </a:p>
        </p:txBody>
      </p:sp>
      <p:pic>
        <p:nvPicPr>
          <p:cNvPr id="10244" name="Picture 4" descr="Japan_arr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46372"/>
            <a:ext cx="5029200" cy="42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6858000" y="61722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ISEE IPS array systems</a:t>
            </a:r>
            <a:endParaRPr lang="en-US" altLang="en-US" sz="4000" b="1" dirty="0">
              <a:solidFill>
                <a:schemeClr val="tx2"/>
              </a:solidFill>
            </a:endParaRPr>
          </a:p>
        </p:txBody>
      </p:sp>
      <p:pic>
        <p:nvPicPr>
          <p:cNvPr id="10246" name="Picture 6" descr="富士アンテナ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73804"/>
            <a:ext cx="5998578" cy="423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xmlns="" id="{3E9192A8-E52D-47E3-894F-12341CFBB65C}"/>
              </a:ext>
            </a:extLst>
          </p:cNvPr>
          <p:cNvSpPr txBox="1">
            <a:spLocks noChangeArrowheads="1"/>
          </p:cNvSpPr>
          <p:nvPr/>
        </p:nvSpPr>
        <p:spPr bwMode="auto">
          <a:xfrm>
            <a:off x="0" y="838200"/>
            <a:ext cx="12192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54" tIns="46028" rIns="92054" bIns="46028"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a:latin typeface="Arial" panose="020B0604020202020204" pitchFamily="34" charset="0"/>
              </a:rPr>
              <a:t>ISEE IPS Heliospheric Analysis</a:t>
            </a:r>
            <a:endParaRPr lang="en-US" altLang="en-US" sz="3200" b="1" dirty="0">
              <a:latin typeface="Arial" panose="020B0604020202020204" pitchFamily="34" charset="0"/>
            </a:endParaRPr>
          </a:p>
        </p:txBody>
      </p:sp>
    </p:spTree>
    <p:extLst>
      <p:ext uri="{BB962C8B-B14F-4D97-AF65-F5344CB8AC3E}">
        <p14:creationId xmlns:p14="http://schemas.microsoft.com/office/powerpoint/2010/main" val="3114418368"/>
      </p:ext>
    </p:extLst>
  </p:cSld>
  <p:clrMapOvr>
    <a:masterClrMapping/>
  </p:clrMapOvr>
  <p:transition advTm="60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To_source"/>
          <p:cNvPicPr>
            <a:picLocks noChangeAspect="1" noChangeArrowheads="1"/>
          </p:cNvPicPr>
          <p:nvPr/>
        </p:nvPicPr>
        <p:blipFill>
          <a:blip r:embed="rId3">
            <a:lum bright="-24000" contrast="42000"/>
            <a:extLst>
              <a:ext uri="{28A0092B-C50C-407E-A947-70E740481C1C}">
                <a14:useLocalDpi xmlns:a14="http://schemas.microsoft.com/office/drawing/2010/main" val="0"/>
              </a:ext>
            </a:extLst>
          </a:blip>
          <a:srcRect/>
          <a:stretch>
            <a:fillRect/>
          </a:stretch>
        </p:blipFill>
        <p:spPr bwMode="auto">
          <a:xfrm>
            <a:off x="1524000" y="1752601"/>
            <a:ext cx="49530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526310" y="4971491"/>
            <a:ext cx="6093691" cy="1663219"/>
          </a:xfrm>
          <a:prstGeom prst="rect">
            <a:avLst/>
          </a:prstGeom>
        </p:spPr>
      </p:pic>
      <p:pic>
        <p:nvPicPr>
          <p:cNvPr id="12292" name="Picture 4" descr="Japan_arr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992313"/>
            <a:ext cx="39624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l="12630" t="13678" r="8420" b="43420"/>
          <a:stretch>
            <a:fillRect/>
          </a:stretch>
        </p:blipFill>
        <p:spPr bwMode="auto">
          <a:xfrm>
            <a:off x="6723803" y="1932507"/>
            <a:ext cx="4459396"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Rectangle 2"/>
          <p:cNvSpPr>
            <a:spLocks noChangeArrowheads="1"/>
          </p:cNvSpPr>
          <p:nvPr/>
        </p:nvSpPr>
        <p:spPr bwMode="auto">
          <a:xfrm>
            <a:off x="2057400" y="48768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tx2"/>
                </a:solidFill>
              </a:rPr>
              <a:t>IPS line-of-sight response</a:t>
            </a:r>
            <a:endParaRPr lang="en-US" altLang="en-US" sz="4000" b="1">
              <a:solidFill>
                <a:schemeClr val="tx2"/>
              </a:solidFill>
            </a:endParaRPr>
          </a:p>
        </p:txBody>
      </p:sp>
      <p:sp>
        <p:nvSpPr>
          <p:cNvPr id="12293" name="Rectangle 5"/>
          <p:cNvSpPr>
            <a:spLocks noChangeArrowheads="1"/>
          </p:cNvSpPr>
          <p:nvPr/>
        </p:nvSpPr>
        <p:spPr bwMode="auto">
          <a:xfrm>
            <a:off x="6629400" y="5638800"/>
            <a:ext cx="365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solidFill>
                  <a:schemeClr val="tx2"/>
                </a:solidFill>
              </a:rPr>
              <a:t>ISEE IPS array systems</a:t>
            </a:r>
            <a:endParaRPr lang="en-US" altLang="en-US" sz="4000" b="1" dirty="0">
              <a:solidFill>
                <a:schemeClr val="tx2"/>
              </a:solidFill>
            </a:endParaRPr>
          </a:p>
        </p:txBody>
      </p:sp>
      <p:sp>
        <p:nvSpPr>
          <p:cNvPr id="12295" name="Rectangle 7"/>
          <p:cNvSpPr>
            <a:spLocks noGrp="1" noChangeArrowheads="1"/>
          </p:cNvSpPr>
          <p:nvPr>
            <p:ph type="title"/>
          </p:nvPr>
        </p:nvSpPr>
        <p:spPr bwMode="auto">
          <a:xfrm>
            <a:off x="0" y="838200"/>
            <a:ext cx="12192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54" tIns="46028" rIns="92054" bIns="46028" numCol="1" anchor="ctr" anchorCtr="0" compatLnSpc="1">
            <a:prstTxWarp prst="textNoShape">
              <a:avLst/>
            </a:prstTxWarp>
          </a:bodyPr>
          <a:lstStyle/>
          <a:p>
            <a:pPr algn="ctr" eaLnBrk="1" hangingPunct="1"/>
            <a:r>
              <a:rPr lang="en-US" altLang="en-US" sz="3200" b="1" dirty="0">
                <a:latin typeface="Arial" panose="020B0604020202020204" pitchFamily="34" charset="0"/>
              </a:rPr>
              <a:t>ISEE IPS Heliospheric Analysis</a:t>
            </a:r>
          </a:p>
        </p:txBody>
      </p:sp>
      <p:sp>
        <p:nvSpPr>
          <p:cNvPr id="10" name="Rectangle 2"/>
          <p:cNvSpPr>
            <a:spLocks noChangeArrowheads="1"/>
          </p:cNvSpPr>
          <p:nvPr/>
        </p:nvSpPr>
        <p:spPr bwMode="auto">
          <a:xfrm>
            <a:off x="1419225" y="581556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smtClean="0">
                <a:solidFill>
                  <a:schemeClr val="tx2"/>
                </a:solidFill>
              </a:rPr>
              <a:t>ISEE </a:t>
            </a:r>
            <a:r>
              <a:rPr lang="en-US" altLang="en-US" sz="1800" b="1" dirty="0">
                <a:solidFill>
                  <a:schemeClr val="tx2"/>
                </a:solidFill>
              </a:rPr>
              <a:t>IPS array in </a:t>
            </a:r>
            <a:r>
              <a:rPr lang="en-US" altLang="en-US" sz="1800" b="1" dirty="0" err="1">
                <a:solidFill>
                  <a:schemeClr val="tx2"/>
                </a:solidFill>
              </a:rPr>
              <a:t>Toyokawa</a:t>
            </a:r>
            <a:r>
              <a:rPr lang="en-US" altLang="en-US" sz="1800" b="1" dirty="0">
                <a:solidFill>
                  <a:schemeClr val="tx2"/>
                </a:solidFill>
              </a:rPr>
              <a:t> </a:t>
            </a:r>
            <a:br>
              <a:rPr lang="en-US" altLang="en-US" sz="1800" b="1" dirty="0">
                <a:solidFill>
                  <a:schemeClr val="tx2"/>
                </a:solidFill>
              </a:rPr>
            </a:br>
            <a:r>
              <a:rPr lang="en-US" altLang="en-US" sz="1800" b="1" dirty="0">
                <a:solidFill>
                  <a:schemeClr val="tx2"/>
                </a:solidFill>
              </a:rPr>
              <a:t>(3,432 m</a:t>
            </a:r>
            <a:r>
              <a:rPr lang="en-US" altLang="en-US" sz="1800" b="1" baseline="30000" dirty="0">
                <a:solidFill>
                  <a:schemeClr val="tx2"/>
                </a:solidFill>
              </a:rPr>
              <a:t>2</a:t>
            </a:r>
            <a:r>
              <a:rPr lang="en-US" altLang="en-US" sz="1800" b="1" dirty="0">
                <a:solidFill>
                  <a:schemeClr val="tx2"/>
                </a:solidFill>
              </a:rPr>
              <a:t> array now operates well – year-round operation began in 2011)</a:t>
            </a:r>
            <a:endParaRPr lang="en-US" altLang="en-US" sz="1800" b="1" dirty="0">
              <a:latin typeface="Arial Narrow" panose="020B0606020202030204" pitchFamily="34" charset="0"/>
            </a:endParaRPr>
          </a:p>
        </p:txBody>
      </p:sp>
      <p:pic>
        <p:nvPicPr>
          <p:cNvPr id="11" name="Picture 4" descr="toyakaw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1225" y="1424535"/>
            <a:ext cx="76200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344431"/>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500"/>
                                        <p:tgtEl>
                                          <p:spTgt spid="12293"/>
                                        </p:tgtEl>
                                      </p:cBhvr>
                                    </p:animEffect>
                                    <p:set>
                                      <p:cBhvr>
                                        <p:cTn id="10" dur="1" fill="hold">
                                          <p:stCondLst>
                                            <p:cond delay="499"/>
                                          </p:stCondLst>
                                        </p:cTn>
                                        <p:tgtEl>
                                          <p:spTgt spid="1229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292"/>
                                        </p:tgtEl>
                                      </p:cBhvr>
                                    </p:animEffect>
                                    <p:set>
                                      <p:cBhvr>
                                        <p:cTn id="13" dur="1" fill="hold">
                                          <p:stCondLst>
                                            <p:cond delay="499"/>
                                          </p:stCondLst>
                                        </p:cTn>
                                        <p:tgtEl>
                                          <p:spTgt spid="1229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2293"/>
                                        </p:tgtEl>
                                      </p:cBhvr>
                                    </p:animEffect>
                                    <p:set>
                                      <p:cBhvr>
                                        <p:cTn id="27" dur="1" fill="hold">
                                          <p:stCondLst>
                                            <p:cond delay="499"/>
                                          </p:stCondLst>
                                        </p:cTn>
                                        <p:tgtEl>
                                          <p:spTgt spid="1229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2294"/>
                                        </p:tgtEl>
                                      </p:cBhvr>
                                    </p:animEffect>
                                    <p:set>
                                      <p:cBhvr>
                                        <p:cTn id="30" dur="1" fill="hold">
                                          <p:stCondLst>
                                            <p:cond delay="499"/>
                                          </p:stCondLst>
                                        </p:cTn>
                                        <p:tgtEl>
                                          <p:spTgt spid="1229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3"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86400" y="685800"/>
            <a:ext cx="6857278" cy="5572088"/>
          </a:xfrm>
          <a:prstGeom prst="rect">
            <a:avLst/>
          </a:prstGeom>
        </p:spPr>
      </p:pic>
      <p:sp>
        <p:nvSpPr>
          <p:cNvPr id="4" name="Rectangle 9"/>
          <p:cNvSpPr>
            <a:spLocks noChangeArrowheads="1"/>
          </p:cNvSpPr>
          <p:nvPr/>
        </p:nvSpPr>
        <p:spPr bwMode="auto">
          <a:xfrm>
            <a:off x="6848856" y="6263722"/>
            <a:ext cx="3886200" cy="381000"/>
          </a:xfrm>
          <a:prstGeom prst="rect">
            <a:avLst/>
          </a:prstGeom>
          <a:solidFill>
            <a:schemeClr val="bg1"/>
          </a:solidFill>
          <a:ln>
            <a:noFill/>
          </a:ln>
          <a:effectLst/>
        </p:spPr>
        <p:txBody>
          <a:bodyPr lIns="92054" tIns="46028" rIns="92054" bIns="46028"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800">
                <a:solidFill>
                  <a:schemeClr val="tx1"/>
                </a:solidFill>
                <a:latin typeface="Arial" panose="020B0604020202020204" pitchFamily="34" charset="0"/>
              </a:defRPr>
            </a:lvl4pPr>
            <a:lvl5pPr marL="2057400" indent="-228600">
              <a:spcBef>
                <a:spcPct val="20000"/>
              </a:spcBef>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tx1"/>
                </a:solidFill>
                <a:latin typeface="Arial" panose="020B0604020202020204" pitchFamily="34" charset="0"/>
              </a:defRPr>
            </a:lvl9pPr>
          </a:lstStyle>
          <a:p>
            <a:pPr algn="ctr" eaLnBrk="1" hangingPunct="1">
              <a:spcBef>
                <a:spcPct val="0"/>
              </a:spcBef>
              <a:buFontTx/>
              <a:buNone/>
            </a:pPr>
            <a:r>
              <a:rPr lang="en-US" altLang="en-US" sz="1800" b="1" dirty="0"/>
              <a:t>From Masayoshi Kojima (2013)</a:t>
            </a:r>
            <a:endParaRPr lang="en-US" altLang="en-US" sz="4000" b="1" dirty="0"/>
          </a:p>
        </p:txBody>
      </p:sp>
      <p:sp>
        <p:nvSpPr>
          <p:cNvPr id="6" name="Text Box 11"/>
          <p:cNvSpPr txBox="1">
            <a:spLocks noChangeArrowheads="1"/>
          </p:cNvSpPr>
          <p:nvPr/>
        </p:nvSpPr>
        <p:spPr bwMode="auto">
          <a:xfrm>
            <a:off x="18288" y="533400"/>
            <a:ext cx="5181600" cy="9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Lst>
              <a:defRPr sz="2800">
                <a:solidFill>
                  <a:schemeClr val="tx1"/>
                </a:solidFill>
                <a:latin typeface="Arial" panose="020B0604020202020204" pitchFamily="34" charset="0"/>
              </a:defRPr>
            </a:lvl9pPr>
          </a:lstStyle>
          <a:p>
            <a:pPr algn="ctr" eaLnBrk="1" hangingPunct="1">
              <a:buFontTx/>
              <a:buNone/>
            </a:pPr>
            <a:r>
              <a:rPr lang="en-US" altLang="en-US" sz="3200" b="1" dirty="0"/>
              <a:t>Corotating Tomography</a:t>
            </a:r>
          </a:p>
          <a:p>
            <a:pPr algn="ctr" eaLnBrk="1" hangingPunct="1">
              <a:buFontTx/>
              <a:buNone/>
            </a:pPr>
            <a:r>
              <a:rPr lang="en-US" altLang="en-US" sz="2400" b="1" dirty="0"/>
              <a:t>(Programed 1995-1996)</a:t>
            </a:r>
          </a:p>
        </p:txBody>
      </p:sp>
      <p:sp>
        <p:nvSpPr>
          <p:cNvPr id="7" name="Rectangle 6"/>
          <p:cNvSpPr/>
          <p:nvPr/>
        </p:nvSpPr>
        <p:spPr>
          <a:xfrm>
            <a:off x="108785" y="4572000"/>
            <a:ext cx="5225215" cy="2123658"/>
          </a:xfrm>
          <a:prstGeom prst="rect">
            <a:avLst/>
          </a:prstGeom>
        </p:spPr>
        <p:txBody>
          <a:bodyPr wrap="square">
            <a:spAutoFit/>
          </a:bodyPr>
          <a:lstStyle/>
          <a:p>
            <a:r>
              <a:rPr lang="en-US" sz="2200" dirty="0">
                <a:latin typeface="Arial" panose="020B0604020202020204" pitchFamily="34" charset="0"/>
                <a:ea typeface="MS Mincho"/>
                <a:cs typeface="Arial" panose="020B0604020202020204" pitchFamily="34" charset="0"/>
              </a:rPr>
              <a:t>Jackson, B.V., Hick, P.L., Kojima, M., and </a:t>
            </a:r>
            <a:r>
              <a:rPr lang="en-US" sz="2200" dirty="0" err="1">
                <a:latin typeface="Arial" panose="020B0604020202020204" pitchFamily="34" charset="0"/>
                <a:ea typeface="MS Mincho"/>
                <a:cs typeface="Arial" panose="020B0604020202020204" pitchFamily="34" charset="0"/>
              </a:rPr>
              <a:t>Yokobe</a:t>
            </a:r>
            <a:r>
              <a:rPr lang="en-US" sz="2200" dirty="0">
                <a:latin typeface="Arial" panose="020B0604020202020204" pitchFamily="34" charset="0"/>
                <a:ea typeface="MS Mincho"/>
                <a:cs typeface="Arial" panose="020B0604020202020204" pitchFamily="34" charset="0"/>
              </a:rPr>
              <a:t>, A., 1998, ‘Heliospheric Tomography Using Interplanetary Scintillation Observations 1. Combined Nagoya and Cambridge data’,</a:t>
            </a:r>
            <a:r>
              <a:rPr lang="en-US" sz="2200" i="1" dirty="0">
                <a:latin typeface="Arial" panose="020B0604020202020204" pitchFamily="34" charset="0"/>
                <a:ea typeface="MS Mincho"/>
                <a:cs typeface="Arial" panose="020B0604020202020204" pitchFamily="34" charset="0"/>
              </a:rPr>
              <a:t> </a:t>
            </a:r>
          </a:p>
          <a:p>
            <a:r>
              <a:rPr lang="en-US" sz="2200" i="1" dirty="0">
                <a:latin typeface="Arial" panose="020B0604020202020204" pitchFamily="34" charset="0"/>
                <a:ea typeface="MS Mincho"/>
                <a:cs typeface="Arial" panose="020B0604020202020204" pitchFamily="34" charset="0"/>
              </a:rPr>
              <a:t>J. </a:t>
            </a:r>
            <a:r>
              <a:rPr lang="en-US" sz="2200" i="1" dirty="0" err="1">
                <a:latin typeface="Arial" panose="020B0604020202020204" pitchFamily="34" charset="0"/>
                <a:ea typeface="MS Mincho"/>
                <a:cs typeface="Arial" panose="020B0604020202020204" pitchFamily="34" charset="0"/>
              </a:rPr>
              <a:t>Geophys</a:t>
            </a:r>
            <a:r>
              <a:rPr lang="en-US" sz="2200" i="1" dirty="0">
                <a:latin typeface="Arial" panose="020B0604020202020204" pitchFamily="34" charset="0"/>
                <a:ea typeface="MS Mincho"/>
                <a:cs typeface="Arial" panose="020B0604020202020204" pitchFamily="34" charset="0"/>
              </a:rPr>
              <a:t>. Res</a:t>
            </a:r>
            <a:r>
              <a:rPr lang="en-US" sz="2200" dirty="0">
                <a:latin typeface="Arial" panose="020B0604020202020204" pitchFamily="34" charset="0"/>
                <a:ea typeface="MS Mincho"/>
                <a:cs typeface="Arial" panose="020B0604020202020204" pitchFamily="34" charset="0"/>
              </a:rPr>
              <a:t>., </a:t>
            </a:r>
            <a:r>
              <a:rPr lang="en-US" sz="2200" b="1" dirty="0">
                <a:latin typeface="Arial" panose="020B0604020202020204" pitchFamily="34" charset="0"/>
                <a:ea typeface="MS Mincho"/>
                <a:cs typeface="Arial" panose="020B0604020202020204" pitchFamily="34" charset="0"/>
              </a:rPr>
              <a:t>103</a:t>
            </a:r>
            <a:r>
              <a:rPr lang="en-US" sz="2200" dirty="0">
                <a:latin typeface="Arial" panose="020B0604020202020204" pitchFamily="34" charset="0"/>
                <a:ea typeface="MS Mincho"/>
                <a:cs typeface="Arial" panose="020B0604020202020204" pitchFamily="34" charset="0"/>
              </a:rPr>
              <a:t>, 12,049.</a:t>
            </a:r>
            <a:endParaRPr lang="en-US" sz="2200" dirty="0">
              <a:latin typeface="Arial" panose="020B0604020202020204" pitchFamily="34" charset="0"/>
              <a:cs typeface="Arial" panose="020B0604020202020204" pitchFamily="34" charset="0"/>
            </a:endParaRPr>
          </a:p>
        </p:txBody>
      </p:sp>
      <p:sp>
        <p:nvSpPr>
          <p:cNvPr id="8" name="Rectangle 7"/>
          <p:cNvSpPr/>
          <p:nvPr/>
        </p:nvSpPr>
        <p:spPr>
          <a:xfrm>
            <a:off x="108785" y="1704975"/>
            <a:ext cx="5329790" cy="2800767"/>
          </a:xfrm>
          <a:prstGeom prst="rect">
            <a:avLst/>
          </a:prstGeom>
        </p:spPr>
        <p:txBody>
          <a:bodyPr wrap="square">
            <a:spAutoFit/>
          </a:bodyPr>
          <a:lstStyle/>
          <a:p>
            <a:r>
              <a:rPr lang="en-US" sz="2200" dirty="0">
                <a:latin typeface="Arial" panose="020B0604020202020204" pitchFamily="34" charset="0"/>
                <a:ea typeface="MS Mincho"/>
                <a:cs typeface="Arial" panose="020B0604020202020204" pitchFamily="34" charset="0"/>
              </a:rPr>
              <a:t>Kojima, M., Tokumaru, M., Watanabe, H., </a:t>
            </a:r>
            <a:r>
              <a:rPr lang="en-US" sz="2200" dirty="0" err="1">
                <a:latin typeface="Arial" panose="020B0604020202020204" pitchFamily="34" charset="0"/>
                <a:ea typeface="MS Mincho"/>
                <a:cs typeface="Arial" panose="020B0604020202020204" pitchFamily="34" charset="0"/>
              </a:rPr>
              <a:t>Yokobe</a:t>
            </a:r>
            <a:r>
              <a:rPr lang="en-US" sz="2200" dirty="0">
                <a:latin typeface="Arial" panose="020B0604020202020204" pitchFamily="34" charset="0"/>
                <a:ea typeface="MS Mincho"/>
                <a:cs typeface="Arial" panose="020B0604020202020204" pitchFamily="34" charset="0"/>
              </a:rPr>
              <a:t>, A., </a:t>
            </a:r>
            <a:r>
              <a:rPr lang="en-US" sz="2200" dirty="0" err="1">
                <a:latin typeface="Arial" panose="020B0604020202020204" pitchFamily="34" charset="0"/>
                <a:ea typeface="MS Mincho"/>
                <a:cs typeface="Arial" panose="020B0604020202020204" pitchFamily="34" charset="0"/>
              </a:rPr>
              <a:t>Asai</a:t>
            </a:r>
            <a:r>
              <a:rPr lang="en-US" sz="2200" dirty="0">
                <a:latin typeface="Arial" panose="020B0604020202020204" pitchFamily="34" charset="0"/>
                <a:ea typeface="MS Mincho"/>
                <a:cs typeface="Arial" panose="020B0604020202020204" pitchFamily="34" charset="0"/>
              </a:rPr>
              <a:t>, K., Jackson, B.V., and Hick, P.L., 1998, ‘Heliospheric Tomography Using Interplanetary Scintillation Observations 2. Latitude and Heliocentric Distance Dependence of Solar Wind Structure at 0.1-1 AU’, </a:t>
            </a:r>
            <a:r>
              <a:rPr lang="en-US" sz="2200" i="1" dirty="0">
                <a:latin typeface="Arial" panose="020B0604020202020204" pitchFamily="34" charset="0"/>
                <a:ea typeface="MS Mincho"/>
                <a:cs typeface="Arial" panose="020B0604020202020204" pitchFamily="34" charset="0"/>
              </a:rPr>
              <a:t>J. </a:t>
            </a:r>
            <a:r>
              <a:rPr lang="en-US" sz="2200" i="1" dirty="0" err="1">
                <a:latin typeface="Arial" panose="020B0604020202020204" pitchFamily="34" charset="0"/>
                <a:ea typeface="MS Mincho"/>
                <a:cs typeface="Arial" panose="020B0604020202020204" pitchFamily="34" charset="0"/>
              </a:rPr>
              <a:t>Geophys</a:t>
            </a:r>
            <a:r>
              <a:rPr lang="en-US" sz="2200" i="1" dirty="0">
                <a:latin typeface="Arial" panose="020B0604020202020204" pitchFamily="34" charset="0"/>
                <a:ea typeface="MS Mincho"/>
                <a:cs typeface="Arial" panose="020B0604020202020204" pitchFamily="34" charset="0"/>
              </a:rPr>
              <a:t>. Res</a:t>
            </a:r>
            <a:r>
              <a:rPr lang="en-US" sz="2200" dirty="0">
                <a:latin typeface="Arial" panose="020B0604020202020204" pitchFamily="34" charset="0"/>
                <a:ea typeface="MS Mincho"/>
                <a:cs typeface="Arial" panose="020B0604020202020204" pitchFamily="34" charset="0"/>
              </a:rPr>
              <a:t>., </a:t>
            </a:r>
            <a:r>
              <a:rPr lang="en-US" sz="2200" b="1" dirty="0">
                <a:latin typeface="Arial" panose="020B0604020202020204" pitchFamily="34" charset="0"/>
                <a:ea typeface="MS Mincho"/>
                <a:cs typeface="Arial" panose="020B0604020202020204" pitchFamily="34" charset="0"/>
              </a:rPr>
              <a:t>103</a:t>
            </a:r>
            <a:r>
              <a:rPr lang="en-US" sz="2200" dirty="0">
                <a:latin typeface="Arial" panose="020B0604020202020204" pitchFamily="34" charset="0"/>
                <a:ea typeface="MS Mincho"/>
                <a:cs typeface="Arial" panose="020B0604020202020204" pitchFamily="34" charset="0"/>
              </a:rPr>
              <a:t>, 1,981.</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992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126650</TotalTime>
  <Words>5078</Words>
  <Application>Microsoft Office PowerPoint</Application>
  <PresentationFormat>Widescreen</PresentationFormat>
  <Paragraphs>738</Paragraphs>
  <Slides>56</Slides>
  <Notes>47</Notes>
  <HiddenSlides>0</HiddenSlides>
  <MMClips>13</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1" baseType="lpstr">
      <vt:lpstr>MS PGothic</vt:lpstr>
      <vt:lpstr>MS PGothic</vt:lpstr>
      <vt:lpstr>Arial</vt:lpstr>
      <vt:lpstr>Arial Black</vt:lpstr>
      <vt:lpstr>Arial Narrow</vt:lpstr>
      <vt:lpstr>Calibri</vt:lpstr>
      <vt:lpstr>Calibri Light</vt:lpstr>
      <vt:lpstr>MS Mincho</vt:lpstr>
      <vt:lpstr>PMingLiU</vt:lpstr>
      <vt:lpstr>PMingLiU</vt:lpstr>
      <vt:lpstr>Tahoma</vt:lpstr>
      <vt:lpstr>Times New Roman</vt:lpstr>
      <vt:lpstr>Wingdings</vt:lpstr>
      <vt:lpstr>Default Design</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ISEE IPS Heliospheric Analysis</vt:lpstr>
      <vt:lpstr>PowerPoint Presentation</vt:lpstr>
      <vt:lpstr>PowerPoint Presentation</vt:lpstr>
      <vt:lpstr>PowerPoint Presentation</vt:lpstr>
      <vt:lpstr>IPS C.A.T. analysis</vt:lpstr>
      <vt:lpstr>IPS C.A.T. analysis</vt:lpstr>
      <vt:lpstr>PowerPoint Presentation</vt:lpstr>
      <vt:lpstr>PowerPoint Presentation</vt:lpstr>
      <vt:lpstr>PowerPoint Presentation</vt:lpstr>
      <vt:lpstr>PowerPoint Presentation</vt:lpstr>
      <vt:lpstr>Worldwide IPS Stations (WIPSS)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Mass Ejection Imager (SMEI)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Your Company Name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dc:creator>
  <cp:lastModifiedBy>Bernard Jackson (home)</cp:lastModifiedBy>
  <cp:revision>1486</cp:revision>
  <dcterms:created xsi:type="dcterms:W3CDTF">2003-11-21T18:47:47Z</dcterms:created>
  <dcterms:modified xsi:type="dcterms:W3CDTF">2021-02-15T03:25:35Z</dcterms:modified>
</cp:coreProperties>
</file>