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2"/>
  </p:notesMasterIdLst>
  <p:sldIdLst>
    <p:sldId id="718" r:id="rId2"/>
    <p:sldId id="719" r:id="rId3"/>
    <p:sldId id="715" r:id="rId4"/>
    <p:sldId id="717" r:id="rId5"/>
    <p:sldId id="725" r:id="rId6"/>
    <p:sldId id="729" r:id="rId7"/>
    <p:sldId id="734" r:id="rId8"/>
    <p:sldId id="743" r:id="rId9"/>
    <p:sldId id="739" r:id="rId10"/>
    <p:sldId id="766" r:id="rId11"/>
    <p:sldId id="764" r:id="rId12"/>
    <p:sldId id="631" r:id="rId13"/>
    <p:sldId id="618" r:id="rId14"/>
    <p:sldId id="673" r:id="rId15"/>
    <p:sldId id="787" r:id="rId16"/>
    <p:sldId id="617" r:id="rId17"/>
    <p:sldId id="795" r:id="rId18"/>
    <p:sldId id="786" r:id="rId19"/>
    <p:sldId id="774" r:id="rId20"/>
    <p:sldId id="772" r:id="rId21"/>
    <p:sldId id="798" r:id="rId22"/>
    <p:sldId id="675" r:id="rId23"/>
    <p:sldId id="805" r:id="rId24"/>
    <p:sldId id="809" r:id="rId25"/>
    <p:sldId id="678" r:id="rId26"/>
    <p:sldId id="621" r:id="rId27"/>
    <p:sldId id="776" r:id="rId28"/>
    <p:sldId id="679" r:id="rId29"/>
    <p:sldId id="680" r:id="rId30"/>
    <p:sldId id="681" r:id="rId31"/>
    <p:sldId id="812" r:id="rId32"/>
    <p:sldId id="658" r:id="rId33"/>
    <p:sldId id="779" r:id="rId34"/>
    <p:sldId id="767" r:id="rId35"/>
    <p:sldId id="768" r:id="rId36"/>
    <p:sldId id="769" r:id="rId37"/>
    <p:sldId id="813" r:id="rId38"/>
    <p:sldId id="749" r:id="rId39"/>
    <p:sldId id="713" r:id="rId40"/>
    <p:sldId id="781" r:id="rId41"/>
  </p:sldIdLst>
  <p:sldSz cx="9906000" cy="6858000" type="A4"/>
  <p:notesSz cx="6731000" cy="985678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福島正己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33"/>
    <a:srgbClr val="008000"/>
    <a:srgbClr val="FF33CC"/>
    <a:srgbClr val="FF0000"/>
    <a:srgbClr val="FFFF00"/>
    <a:srgbClr val="FF9933"/>
    <a:srgbClr val="FF505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3989" autoAdjust="0"/>
    <p:restoredTop sz="99823" autoAdjust="0"/>
  </p:normalViewPr>
  <p:slideViewPr>
    <p:cSldViewPr>
      <p:cViewPr varScale="1">
        <p:scale>
          <a:sx n="120" d="100"/>
          <a:sy n="120" d="100"/>
        </p:scale>
        <p:origin x="1398" y="8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endParaRPr lang="en-US" altLang="ja-JP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endParaRPr lang="en-US" altLang="ja-JP"/>
          </a:p>
        </p:txBody>
      </p:sp>
      <p:sp>
        <p:nvSpPr>
          <p:cNvPr id="17101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696913" y="739775"/>
            <a:ext cx="53371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1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71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endParaRPr lang="en-US" altLang="ja-JP"/>
          </a:p>
        </p:txBody>
      </p:sp>
      <p:sp>
        <p:nvSpPr>
          <p:cNvPr id="171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fld id="{934C3808-2BCC-420B-9A55-DB10B5AF7A8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77022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62FD6F-99A6-4E69-A8F4-6F57D8BA981E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71373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698500" y="739775"/>
            <a:ext cx="5337175" cy="3695700"/>
          </a:xfrm>
          <a:ln/>
        </p:spPr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79950"/>
            <a:ext cx="4937125" cy="4437063"/>
          </a:xfrm>
        </p:spPr>
        <p:txBody>
          <a:bodyPr/>
          <a:lstStyle/>
          <a:p>
            <a:endParaRPr lang="ja-JP" altLang="ja-JP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6054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B1260F-8BEE-4BAE-AC8D-D2E3154899F3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726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87102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1E8F0-9891-4636-B2C5-C2AB06F262C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30878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AA87E-67BF-4243-91CE-D0BF205A1CE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55368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387B6-F38B-421E-9993-22DA8FC19B6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46702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815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5029200" y="1600200"/>
            <a:ext cx="43815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95300" y="3938588"/>
            <a:ext cx="43815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29200" y="3938588"/>
            <a:ext cx="43815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0CABB89C-97A3-46B6-9C41-B7082A822CF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71079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5029200" y="1600200"/>
            <a:ext cx="43815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5029200" y="3938588"/>
            <a:ext cx="43815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6CFE1151-5A60-45F1-B3C6-21D0D80F38B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03033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20E5B-FE3B-4517-A18B-A8AD96C9D28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2763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F152E-053D-4B9B-9D4E-F450E7E377E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22460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29D5B-8782-42B1-8FFC-F9460E8A6A6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3637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EFA2A-2B00-499B-8FB9-C89AA7F864E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8731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400CA-6357-4029-8046-47802053556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50940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F476C-5D99-4667-A21F-037EE6A5251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5856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90E80-612C-4271-901F-91EDE966622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0429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2A7A8-F109-4633-B3E1-3899DA63DE1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1370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endParaRPr lang="en-US" altLang="ja-JP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en-US" altLang="ja-JP"/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A26B328E-4396-4949-8CA3-72844ABDF0BD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330" name="Picture 2" descr="DSC00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743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1331" name="Text Box 3"/>
          <p:cNvSpPr txBox="1">
            <a:spLocks noChangeArrowheads="1"/>
          </p:cNvSpPr>
          <p:nvPr/>
        </p:nvSpPr>
        <p:spPr bwMode="auto">
          <a:xfrm>
            <a:off x="665163" y="260350"/>
            <a:ext cx="8713787" cy="624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0" lang="en-US" altLang="ja-JP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</a:rPr>
              <a:t>“</a:t>
            </a:r>
            <a:r>
              <a:rPr kumimoji="0" lang="en-US" altLang="ja-JP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</a:rPr>
              <a:t>Scientific Activities of ICRR” </a:t>
            </a:r>
          </a:p>
          <a:p>
            <a:pPr algn="ctr"/>
            <a:endParaRPr kumimoji="0" lang="en-US" altLang="ja-JP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</a:endParaRPr>
          </a:p>
          <a:p>
            <a:pPr algn="ctr"/>
            <a:endParaRPr kumimoji="0" lang="en-US" altLang="ja-JP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</a:endParaRPr>
          </a:p>
          <a:p>
            <a:pPr algn="ctr"/>
            <a:r>
              <a:rPr kumimoji="0" lang="en-US" altLang="ja-JP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</a:rPr>
              <a:t>---  Observation of Ultra-high Energy Cosmic Rays --- </a:t>
            </a:r>
          </a:p>
          <a:p>
            <a:pPr algn="ctr"/>
            <a:endParaRPr kumimoji="0" lang="en-US" altLang="ja-JP" sz="1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</a:endParaRPr>
          </a:p>
          <a:p>
            <a:pPr algn="ctr"/>
            <a:r>
              <a:rPr kumimoji="0" lang="en-US" altLang="ja-JP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</a:rPr>
              <a:t>The Status of Telescope Array</a:t>
            </a:r>
            <a:endParaRPr kumimoji="0" lang="en-US" altLang="ja-JP" sz="4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</a:endParaRPr>
          </a:p>
          <a:p>
            <a:pPr algn="ctr"/>
            <a:endParaRPr kumimoji="0" lang="en-US" altLang="ja-JP" sz="4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</a:endParaRPr>
          </a:p>
          <a:p>
            <a:pPr algn="ctr"/>
            <a:endParaRPr kumimoji="0" lang="en-US" altLang="ja-JP" sz="4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</a:endParaRPr>
          </a:p>
          <a:p>
            <a:pPr algn="ctr"/>
            <a:endParaRPr kumimoji="0" lang="en-US" altLang="ja-JP" sz="4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</a:endParaRPr>
          </a:p>
          <a:p>
            <a:pPr algn="ctr"/>
            <a:r>
              <a:rPr kumimoji="0" lang="en-US" altLang="ja-JP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</a:rPr>
              <a:t>Oct. 19th, 2006 @ Kashiwa, Japan</a:t>
            </a:r>
          </a:p>
          <a:p>
            <a:pPr algn="ctr"/>
            <a:endParaRPr kumimoji="0" lang="en-US" altLang="ja-JP" sz="12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</a:endParaRPr>
          </a:p>
          <a:p>
            <a:pPr algn="ctr"/>
            <a:r>
              <a:rPr kumimoji="0" lang="en-US" altLang="ja-JP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</a:rPr>
              <a:t>M.Fukushima</a:t>
            </a:r>
          </a:p>
        </p:txBody>
      </p:sp>
      <p:graphicFrame>
        <p:nvGraphicFramePr>
          <p:cNvPr id="611332" name="Object 4"/>
          <p:cNvGraphicFramePr>
            <a:graphicFrameLocks noChangeAspect="1"/>
          </p:cNvGraphicFramePr>
          <p:nvPr/>
        </p:nvGraphicFramePr>
        <p:xfrm>
          <a:off x="1652588" y="1235075"/>
          <a:ext cx="6600825" cy="440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333" name="グラフ" r:id="rId4" imgW="6600749" imgH="4400702" progId="MSGraph.Chart.8">
                  <p:embed followColorScheme="full"/>
                </p:oleObj>
              </mc:Choice>
              <mc:Fallback>
                <p:oleObj name="グラフ" r:id="rId4" imgW="6600749" imgH="4400702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2588" y="1235075"/>
                        <a:ext cx="6600825" cy="440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Text Box 2"/>
          <p:cNvSpPr txBox="1">
            <a:spLocks noChangeArrowheads="1"/>
          </p:cNvSpPr>
          <p:nvPr/>
        </p:nvSpPr>
        <p:spPr bwMode="auto">
          <a:xfrm>
            <a:off x="1350963" y="1125538"/>
            <a:ext cx="7634287" cy="447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b="1">
                <a:solidFill>
                  <a:schemeClr val="bg1"/>
                </a:solidFill>
                <a:latin typeface="ＭＳ Ｐゴシック" panose="020B0600070205080204" pitchFamily="50" charset="-128"/>
              </a:rPr>
              <a:t>No conclusion reached on GZK.</a:t>
            </a:r>
          </a:p>
          <a:p>
            <a:endParaRPr lang="en-US" altLang="ja-JP" sz="3200" b="1">
              <a:solidFill>
                <a:schemeClr val="bg1"/>
              </a:solidFill>
              <a:latin typeface="ＭＳ Ｐゴシック" panose="020B0600070205080204" pitchFamily="50" charset="-128"/>
            </a:endParaRPr>
          </a:p>
          <a:p>
            <a:r>
              <a:rPr lang="en-US" altLang="ja-JP" sz="3200" b="1">
                <a:solidFill>
                  <a:schemeClr val="bg1"/>
                </a:solidFill>
                <a:latin typeface="ＭＳ Ｐゴシック" panose="020B0600070205080204" pitchFamily="50" charset="-128"/>
              </a:rPr>
              <a:t>Energy Scale is in question.</a:t>
            </a:r>
          </a:p>
          <a:p>
            <a:endParaRPr lang="en-US" altLang="ja-JP" sz="3200" b="1">
              <a:solidFill>
                <a:schemeClr val="bg1"/>
              </a:solidFill>
              <a:latin typeface="ＭＳ Ｐゴシック" panose="020B0600070205080204" pitchFamily="50" charset="-128"/>
            </a:endParaRPr>
          </a:p>
          <a:p>
            <a:r>
              <a:rPr lang="en-US" altLang="ja-JP" sz="3200" b="1">
                <a:solidFill>
                  <a:schemeClr val="bg1"/>
                </a:solidFill>
                <a:latin typeface="ＭＳ Ｐゴシック" panose="020B0600070205080204" pitchFamily="50" charset="-128"/>
              </a:rPr>
              <a:t>But it may not be the only cause</a:t>
            </a:r>
          </a:p>
          <a:p>
            <a:r>
              <a:rPr lang="en-US" altLang="ja-JP" sz="3200" b="1">
                <a:solidFill>
                  <a:schemeClr val="bg1"/>
                </a:solidFill>
                <a:latin typeface="ＭＳ Ｐゴシック" panose="020B0600070205080204" pitchFamily="50" charset="-128"/>
              </a:rPr>
              <a:t>of Discrepancies.</a:t>
            </a:r>
          </a:p>
          <a:p>
            <a:endParaRPr lang="en-US" altLang="ja-JP" sz="3200" b="1">
              <a:solidFill>
                <a:schemeClr val="bg1"/>
              </a:solidFill>
              <a:latin typeface="ＭＳ Ｐゴシック" panose="020B0600070205080204" pitchFamily="50" charset="-128"/>
            </a:endParaRPr>
          </a:p>
          <a:p>
            <a:r>
              <a:rPr lang="en-US" altLang="ja-JP" sz="3200" b="1">
                <a:solidFill>
                  <a:schemeClr val="bg1"/>
                </a:solidFill>
                <a:latin typeface="ＭＳ Ｐゴシック" panose="020B0600070205080204" pitchFamily="50" charset="-128"/>
              </a:rPr>
              <a:t>Even after energy rescaling, # of events </a:t>
            </a:r>
          </a:p>
          <a:p>
            <a:r>
              <a:rPr lang="en-US" altLang="ja-JP" sz="3200" b="1">
                <a:solidFill>
                  <a:schemeClr val="bg1"/>
                </a:solidFill>
                <a:latin typeface="ＭＳ Ｐゴシック" panose="020B0600070205080204" pitchFamily="50" charset="-128"/>
              </a:rPr>
              <a:t>with E &gt; 10</a:t>
            </a:r>
            <a:r>
              <a:rPr lang="en-US" altLang="ja-JP" sz="3200" b="1" baseline="30000">
                <a:solidFill>
                  <a:schemeClr val="bg1"/>
                </a:solidFill>
                <a:latin typeface="ＭＳ Ｐゴシック" panose="020B0600070205080204" pitchFamily="50" charset="-128"/>
              </a:rPr>
              <a:t>20 </a:t>
            </a:r>
            <a:r>
              <a:rPr lang="en-US" altLang="ja-JP" sz="3200" b="1">
                <a:solidFill>
                  <a:schemeClr val="bg1"/>
                </a:solidFill>
                <a:latin typeface="ＭＳ Ｐゴシック" panose="020B0600070205080204" pitchFamily="50" charset="-128"/>
              </a:rPr>
              <a:t>eV differs among experiments.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Text Box 2"/>
          <p:cNvSpPr txBox="1">
            <a:spLocks noChangeArrowheads="1"/>
          </p:cNvSpPr>
          <p:nvPr/>
        </p:nvSpPr>
        <p:spPr bwMode="auto">
          <a:xfrm>
            <a:off x="1712913" y="1844675"/>
            <a:ext cx="691515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b="1">
                <a:solidFill>
                  <a:srgbClr val="0099FF"/>
                </a:solidFill>
                <a:latin typeface="ＭＳ Ｐゴシック" panose="020B0600070205080204" pitchFamily="50" charset="-128"/>
              </a:rPr>
              <a:t>AGASA: stopped in Jan, 2004</a:t>
            </a:r>
          </a:p>
          <a:p>
            <a:r>
              <a:rPr lang="en-US" altLang="ja-JP" sz="3200" b="1">
                <a:solidFill>
                  <a:srgbClr val="0099FF"/>
                </a:solidFill>
                <a:latin typeface="ＭＳ Ｐゴシック" panose="020B0600070205080204" pitchFamily="50" charset="-128"/>
              </a:rPr>
              <a:t>Auger: 1st result in Aug. 2005 </a:t>
            </a:r>
          </a:p>
          <a:p>
            <a:r>
              <a:rPr lang="en-US" altLang="ja-JP" sz="3200" b="1">
                <a:solidFill>
                  <a:srgbClr val="0099FF"/>
                </a:solidFill>
                <a:latin typeface="ＭＳ Ｐゴシック" panose="020B0600070205080204" pitchFamily="50" charset="-128"/>
              </a:rPr>
              <a:t>HiRes: stopped in Apr. 2006</a:t>
            </a:r>
          </a:p>
          <a:p>
            <a:endParaRPr lang="en-US" altLang="ja-JP" sz="3200" b="1">
              <a:solidFill>
                <a:srgbClr val="0099FF"/>
              </a:solidFill>
              <a:latin typeface="ＭＳ Ｐゴシック" panose="020B0600070205080204" pitchFamily="50" charset="-128"/>
            </a:endParaRPr>
          </a:p>
          <a:p>
            <a:r>
              <a:rPr lang="en-US" altLang="ja-JP" sz="3200" b="1">
                <a:solidFill>
                  <a:schemeClr val="bg1"/>
                </a:solidFill>
                <a:latin typeface="ＭＳ Ｐゴシック" panose="020B0600070205080204" pitchFamily="50" charset="-128"/>
              </a:rPr>
              <a:t>ph-1 TA: will start DAQ in April 2007</a:t>
            </a:r>
          </a:p>
          <a:p>
            <a:r>
              <a:rPr lang="en-US" altLang="ja-JP" sz="3200" b="1">
                <a:solidFill>
                  <a:schemeClr val="bg1"/>
                </a:solidFill>
                <a:latin typeface="ＭＳ Ｐゴシック" panose="020B0600070205080204" pitchFamily="50" charset="-128"/>
              </a:rPr>
              <a:t>Auger-South: will be completed in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80" name="Picture 4" descr="図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00013"/>
            <a:ext cx="9906000" cy="701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0981" name="Freeform 5"/>
          <p:cNvSpPr>
            <a:spLocks/>
          </p:cNvSpPr>
          <p:nvPr/>
        </p:nvSpPr>
        <p:spPr bwMode="auto">
          <a:xfrm flipH="1">
            <a:off x="488950" y="5229225"/>
            <a:ext cx="71438" cy="720725"/>
          </a:xfrm>
          <a:custGeom>
            <a:avLst/>
            <a:gdLst>
              <a:gd name="T0" fmla="*/ 0 w 1"/>
              <a:gd name="T1" fmla="*/ 0 h 288"/>
              <a:gd name="T2" fmla="*/ 0 w 1"/>
              <a:gd name="T3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288">
                <a:moveTo>
                  <a:pt x="0" y="0"/>
                </a:moveTo>
                <a:lnTo>
                  <a:pt x="0" y="288"/>
                </a:lnTo>
              </a:path>
            </a:pathLst>
          </a:custGeom>
          <a:noFill/>
          <a:ln w="57150" cmpd="sng">
            <a:solidFill>
              <a:schemeClr val="accent2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0982" name="Text Box 6"/>
          <p:cNvSpPr txBox="1">
            <a:spLocks noChangeArrowheads="1"/>
          </p:cNvSpPr>
          <p:nvPr/>
        </p:nvSpPr>
        <p:spPr bwMode="auto">
          <a:xfrm>
            <a:off x="211138" y="5949950"/>
            <a:ext cx="2870200" cy="728663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>
                <a:solidFill>
                  <a:schemeClr val="bg1"/>
                </a:solidFill>
              </a:rPr>
              <a:t>3 x Fluorescence Stations</a:t>
            </a:r>
          </a:p>
          <a:p>
            <a:pPr algn="ctr"/>
            <a:r>
              <a:rPr lang="en-US" altLang="ja-JP" sz="2000">
                <a:solidFill>
                  <a:srgbClr val="3399FF"/>
                </a:solidFill>
              </a:rPr>
              <a:t>AGASA x 4</a:t>
            </a:r>
          </a:p>
        </p:txBody>
      </p:sp>
      <p:sp>
        <p:nvSpPr>
          <p:cNvPr id="510983" name="Text Box 7"/>
          <p:cNvSpPr txBox="1">
            <a:spLocks noChangeArrowheads="1"/>
          </p:cNvSpPr>
          <p:nvPr/>
        </p:nvSpPr>
        <p:spPr bwMode="auto">
          <a:xfrm>
            <a:off x="6986588" y="1268413"/>
            <a:ext cx="1619250" cy="6715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>
                <a:solidFill>
                  <a:schemeClr val="bg1"/>
                </a:solidFill>
              </a:rPr>
              <a:t>576  Counters</a:t>
            </a:r>
          </a:p>
          <a:p>
            <a:pPr algn="ctr"/>
            <a:r>
              <a:rPr lang="en-US" altLang="ja-JP" sz="2000">
                <a:solidFill>
                  <a:srgbClr val="0099FF"/>
                </a:solidFill>
              </a:rPr>
              <a:t>AGASA x 9</a:t>
            </a:r>
          </a:p>
        </p:txBody>
      </p:sp>
      <p:sp>
        <p:nvSpPr>
          <p:cNvPr id="510984" name="Freeform 8"/>
          <p:cNvSpPr>
            <a:spLocks/>
          </p:cNvSpPr>
          <p:nvPr/>
        </p:nvSpPr>
        <p:spPr bwMode="auto">
          <a:xfrm flipV="1">
            <a:off x="5170488" y="1628775"/>
            <a:ext cx="1798637" cy="1008063"/>
          </a:xfrm>
          <a:custGeom>
            <a:avLst/>
            <a:gdLst>
              <a:gd name="T0" fmla="*/ 0 w 744"/>
              <a:gd name="T1" fmla="*/ 0 h 8"/>
              <a:gd name="T2" fmla="*/ 744 w 744"/>
              <a:gd name="T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44" h="8">
                <a:moveTo>
                  <a:pt x="0" y="0"/>
                </a:moveTo>
                <a:lnTo>
                  <a:pt x="744" y="8"/>
                </a:lnTo>
              </a:path>
            </a:pathLst>
          </a:custGeom>
          <a:noFill/>
          <a:ln w="57150" cmpd="sng">
            <a:solidFill>
              <a:schemeClr val="accent2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0985" name="Text Box 9"/>
          <p:cNvSpPr txBox="1">
            <a:spLocks noChangeArrowheads="1"/>
          </p:cNvSpPr>
          <p:nvPr/>
        </p:nvSpPr>
        <p:spPr bwMode="auto">
          <a:xfrm>
            <a:off x="7040563" y="5949950"/>
            <a:ext cx="2514600" cy="423863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>
                <a:solidFill>
                  <a:srgbClr val="0099FF"/>
                </a:solidFill>
              </a:rPr>
              <a:t>Low Energy Extension</a:t>
            </a:r>
            <a:endParaRPr lang="en-US" altLang="ja-JP" sz="2000">
              <a:solidFill>
                <a:srgbClr val="0099FF"/>
              </a:solidFill>
            </a:endParaRPr>
          </a:p>
        </p:txBody>
      </p:sp>
      <p:sp>
        <p:nvSpPr>
          <p:cNvPr id="510986" name="Text Box 10"/>
          <p:cNvSpPr txBox="1">
            <a:spLocks noChangeArrowheads="1"/>
          </p:cNvSpPr>
          <p:nvPr/>
        </p:nvSpPr>
        <p:spPr bwMode="auto">
          <a:xfrm>
            <a:off x="8193088" y="5373688"/>
            <a:ext cx="1244600" cy="57943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TALE</a:t>
            </a:r>
          </a:p>
        </p:txBody>
      </p:sp>
      <p:sp>
        <p:nvSpPr>
          <p:cNvPr id="510988" name="Text Box 12"/>
          <p:cNvSpPr txBox="1">
            <a:spLocks noChangeArrowheads="1"/>
          </p:cNvSpPr>
          <p:nvPr/>
        </p:nvSpPr>
        <p:spPr bwMode="auto">
          <a:xfrm>
            <a:off x="57150" y="1120775"/>
            <a:ext cx="2619375" cy="5794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Phase-1 TA </a:t>
            </a:r>
          </a:p>
        </p:txBody>
      </p:sp>
      <p:sp>
        <p:nvSpPr>
          <p:cNvPr id="510989" name="Text Box 13"/>
          <p:cNvSpPr txBox="1">
            <a:spLocks noChangeArrowheads="1"/>
          </p:cNvSpPr>
          <p:nvPr/>
        </p:nvSpPr>
        <p:spPr bwMode="auto">
          <a:xfrm>
            <a:off x="4151313" y="1530350"/>
            <a:ext cx="13081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i="0"/>
              <a:t>Comm. Tower</a:t>
            </a:r>
          </a:p>
        </p:txBody>
      </p:sp>
      <p:sp>
        <p:nvSpPr>
          <p:cNvPr id="510990" name="Text Box 14"/>
          <p:cNvSpPr txBox="1">
            <a:spLocks noChangeArrowheads="1"/>
          </p:cNvSpPr>
          <p:nvPr/>
        </p:nvSpPr>
        <p:spPr bwMode="auto">
          <a:xfrm>
            <a:off x="3584575" y="3835400"/>
            <a:ext cx="528638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i="0"/>
              <a:t>CLF</a:t>
            </a:r>
          </a:p>
        </p:txBody>
      </p:sp>
      <p:sp>
        <p:nvSpPr>
          <p:cNvPr id="510992" name="Text Box 16"/>
          <p:cNvSpPr txBox="1">
            <a:spLocks noChangeArrowheads="1"/>
          </p:cNvSpPr>
          <p:nvPr/>
        </p:nvSpPr>
        <p:spPr bwMode="auto">
          <a:xfrm>
            <a:off x="6215063" y="295275"/>
            <a:ext cx="3416300" cy="396875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000" i="0">
                <a:solidFill>
                  <a:schemeClr val="accent1"/>
                </a:solidFill>
              </a:rPr>
              <a:t>Millard County in Utah / USA</a:t>
            </a:r>
          </a:p>
        </p:txBody>
      </p:sp>
      <p:grpSp>
        <p:nvGrpSpPr>
          <p:cNvPr id="510996" name="Group 20"/>
          <p:cNvGrpSpPr>
            <a:grpSpLocks/>
          </p:cNvGrpSpPr>
          <p:nvPr/>
        </p:nvGrpSpPr>
        <p:grpSpPr bwMode="auto">
          <a:xfrm>
            <a:off x="992188" y="4508500"/>
            <a:ext cx="288925" cy="288925"/>
            <a:chOff x="398" y="935"/>
            <a:chExt cx="182" cy="182"/>
          </a:xfrm>
        </p:grpSpPr>
        <p:sp>
          <p:nvSpPr>
            <p:cNvPr id="510994" name="Line 18"/>
            <p:cNvSpPr>
              <a:spLocks noChangeShapeType="1"/>
            </p:cNvSpPr>
            <p:nvPr/>
          </p:nvSpPr>
          <p:spPr bwMode="auto">
            <a:xfrm rot="2700000">
              <a:off x="398" y="1026"/>
              <a:ext cx="18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0995" name="Line 19"/>
            <p:cNvSpPr>
              <a:spLocks noChangeShapeType="1"/>
            </p:cNvSpPr>
            <p:nvPr/>
          </p:nvSpPr>
          <p:spPr bwMode="auto">
            <a:xfrm rot="18900000">
              <a:off x="398" y="1026"/>
              <a:ext cx="18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10997" name="Group 21"/>
          <p:cNvGrpSpPr>
            <a:grpSpLocks/>
          </p:cNvGrpSpPr>
          <p:nvPr/>
        </p:nvGrpSpPr>
        <p:grpSpPr bwMode="auto">
          <a:xfrm>
            <a:off x="5816600" y="5084763"/>
            <a:ext cx="288925" cy="288925"/>
            <a:chOff x="398" y="935"/>
            <a:chExt cx="182" cy="182"/>
          </a:xfrm>
        </p:grpSpPr>
        <p:sp>
          <p:nvSpPr>
            <p:cNvPr id="510998" name="Line 22"/>
            <p:cNvSpPr>
              <a:spLocks noChangeShapeType="1"/>
            </p:cNvSpPr>
            <p:nvPr/>
          </p:nvSpPr>
          <p:spPr bwMode="auto">
            <a:xfrm rot="2700000">
              <a:off x="398" y="1026"/>
              <a:ext cx="18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0999" name="Line 23"/>
            <p:cNvSpPr>
              <a:spLocks noChangeShapeType="1"/>
            </p:cNvSpPr>
            <p:nvPr/>
          </p:nvSpPr>
          <p:spPr bwMode="auto">
            <a:xfrm rot="18900000">
              <a:off x="398" y="1026"/>
              <a:ext cx="18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11003" name="Freeform 27"/>
          <p:cNvSpPr>
            <a:spLocks/>
          </p:cNvSpPr>
          <p:nvPr/>
        </p:nvSpPr>
        <p:spPr bwMode="auto">
          <a:xfrm>
            <a:off x="6032500" y="5300663"/>
            <a:ext cx="1008063" cy="865187"/>
          </a:xfrm>
          <a:custGeom>
            <a:avLst/>
            <a:gdLst>
              <a:gd name="T0" fmla="*/ 0 w 744"/>
              <a:gd name="T1" fmla="*/ 0 h 8"/>
              <a:gd name="T2" fmla="*/ 744 w 744"/>
              <a:gd name="T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44" h="8">
                <a:moveTo>
                  <a:pt x="0" y="0"/>
                </a:moveTo>
                <a:lnTo>
                  <a:pt x="744" y="8"/>
                </a:lnTo>
              </a:path>
            </a:pathLst>
          </a:custGeom>
          <a:noFill/>
          <a:ln w="57150" cmpd="sng">
            <a:solidFill>
              <a:schemeClr val="accent2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6642" name="Object 2"/>
          <p:cNvGraphicFramePr>
            <a:graphicFrameLocks noChangeAspect="1"/>
          </p:cNvGraphicFramePr>
          <p:nvPr>
            <p:ph sz="quarter" idx="1"/>
          </p:nvPr>
        </p:nvGraphicFramePr>
        <p:xfrm>
          <a:off x="458788" y="908050"/>
          <a:ext cx="9505950" cy="600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653" name="Photo Editor Photo" r:id="rId3" imgW="15238095" imgH="11428571" progId="MSPhotoEd.3">
                  <p:embed/>
                </p:oleObj>
              </mc:Choice>
              <mc:Fallback>
                <p:oleObj name="Photo Editor Photo" r:id="rId3" imgW="15238095" imgH="1142857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5750"/>
                      <a:stretch>
                        <a:fillRect/>
                      </a:stretch>
                    </p:blipFill>
                    <p:spPr bwMode="auto">
                      <a:xfrm>
                        <a:off x="458788" y="908050"/>
                        <a:ext cx="9505950" cy="600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6643" name="Rectangle 3"/>
          <p:cNvSpPr>
            <a:spLocks noChangeArrowheads="1"/>
          </p:cNvSpPr>
          <p:nvPr/>
        </p:nvSpPr>
        <p:spPr bwMode="auto">
          <a:xfrm>
            <a:off x="4592638" y="0"/>
            <a:ext cx="5313362" cy="24209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496644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4740275" y="76200"/>
          <a:ext cx="1652588" cy="220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654" name="Photo Editor Photo" r:id="rId5" imgW="11428571" imgH="15238095" progId="MSPhotoEd.3">
                  <p:embed/>
                </p:oleObj>
              </mc:Choice>
              <mc:Fallback>
                <p:oleObj name="Photo Editor Photo" r:id="rId5" imgW="11428571" imgH="15238095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0275" y="76200"/>
                        <a:ext cx="1652588" cy="220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6645" name="Picture 5"/>
          <p:cNvPicPr>
            <a:picLocks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7475" y="71438"/>
            <a:ext cx="1654175" cy="2205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6646" name="Picture 6"/>
          <p:cNvPicPr>
            <a:picLocks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5313" y="98425"/>
            <a:ext cx="1633537" cy="2178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6647" name="Text Box 7"/>
          <p:cNvSpPr txBox="1">
            <a:spLocks noChangeArrowheads="1"/>
          </p:cNvSpPr>
          <p:nvPr/>
        </p:nvSpPr>
        <p:spPr bwMode="auto">
          <a:xfrm>
            <a:off x="200025" y="190500"/>
            <a:ext cx="3810000" cy="1249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i="0">
                <a:solidFill>
                  <a:srgbClr val="3366FF"/>
                </a:solidFill>
              </a:rPr>
              <a:t>Plastic Scintillator </a:t>
            </a:r>
          </a:p>
          <a:p>
            <a:r>
              <a:rPr lang="en-US" altLang="ja-JP" sz="2400" i="0">
                <a:solidFill>
                  <a:srgbClr val="3366FF"/>
                </a:solidFill>
              </a:rPr>
              <a:t>        3 m</a:t>
            </a:r>
            <a:r>
              <a:rPr lang="en-US" altLang="ja-JP" sz="2400" i="0" baseline="30000">
                <a:solidFill>
                  <a:srgbClr val="3366FF"/>
                </a:solidFill>
              </a:rPr>
              <a:t>2</a:t>
            </a:r>
            <a:r>
              <a:rPr lang="en-US" altLang="ja-JP" sz="2400" i="0">
                <a:solidFill>
                  <a:srgbClr val="3366FF"/>
                </a:solidFill>
              </a:rPr>
              <a:t>, 12 mm t</a:t>
            </a:r>
          </a:p>
          <a:p>
            <a:r>
              <a:rPr lang="en-US" altLang="ja-JP" sz="2000" i="0">
                <a:solidFill>
                  <a:srgbClr val="3366FF"/>
                </a:solidFill>
              </a:rPr>
              <a:t>WLSF readout, 2 layers overlaid</a:t>
            </a:r>
          </a:p>
        </p:txBody>
      </p:sp>
      <p:pic>
        <p:nvPicPr>
          <p:cNvPr id="496649" name="Picture 9" descr="pe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0363"/>
            <a:ext cx="42322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6650" name="Text Box 10"/>
          <p:cNvSpPr txBox="1">
            <a:spLocks noChangeArrowheads="1"/>
          </p:cNvSpPr>
          <p:nvPr/>
        </p:nvSpPr>
        <p:spPr bwMode="auto">
          <a:xfrm>
            <a:off x="-87313" y="3860800"/>
            <a:ext cx="4324351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i="0">
                <a:latin typeface="Tahoma" panose="020B0604030504040204" pitchFamily="34" charset="0"/>
              </a:rPr>
              <a:t> 1 MIP photo-electron distribution</a:t>
            </a:r>
          </a:p>
        </p:txBody>
      </p:sp>
      <p:sp>
        <p:nvSpPr>
          <p:cNvPr id="496651" name="Line 11"/>
          <p:cNvSpPr>
            <a:spLocks noChangeShapeType="1"/>
          </p:cNvSpPr>
          <p:nvPr/>
        </p:nvSpPr>
        <p:spPr bwMode="auto">
          <a:xfrm>
            <a:off x="2216150" y="5949950"/>
            <a:ext cx="0" cy="5032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96652" name="Text Box 12"/>
          <p:cNvSpPr txBox="1">
            <a:spLocks noChangeArrowheads="1"/>
          </p:cNvSpPr>
          <p:nvPr/>
        </p:nvSpPr>
        <p:spPr bwMode="auto">
          <a:xfrm>
            <a:off x="1820863" y="5516563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i="0">
                <a:solidFill>
                  <a:srgbClr val="FF0000"/>
                </a:solidFill>
              </a:rPr>
              <a:t>24 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0" name="Picture 2" descr="DSC004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5905" r="15501" b="8858"/>
          <a:stretch>
            <a:fillRect/>
          </a:stretch>
        </p:blipFill>
        <p:spPr bwMode="auto">
          <a:xfrm>
            <a:off x="-447675" y="-26988"/>
            <a:ext cx="7616825" cy="698182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01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7000" r="10625" b="8000"/>
          <a:stretch>
            <a:fillRect/>
          </a:stretch>
        </p:blipFill>
        <p:spPr bwMode="auto">
          <a:xfrm>
            <a:off x="6162675" y="4911725"/>
            <a:ext cx="3657600" cy="184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0136" name="Picture 8" descr="P21705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09"/>
          <a:stretch>
            <a:fillRect/>
          </a:stretch>
        </p:blipFill>
        <p:spPr bwMode="auto">
          <a:xfrm>
            <a:off x="6656388" y="274638"/>
            <a:ext cx="3135312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0137" name="Text Box 9"/>
          <p:cNvSpPr txBox="1">
            <a:spLocks noChangeArrowheads="1"/>
          </p:cNvSpPr>
          <p:nvPr/>
        </p:nvSpPr>
        <p:spPr bwMode="auto">
          <a:xfrm>
            <a:off x="6153150" y="3044825"/>
            <a:ext cx="3644900" cy="1739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buFontTx/>
              <a:buChar char="•"/>
            </a:pPr>
            <a:r>
              <a:rPr lang="en-US" altLang="ja-JP">
                <a:solidFill>
                  <a:schemeClr val="bg1"/>
                </a:solidFill>
              </a:rPr>
              <a:t>50 MHz, 12 bit FADC</a:t>
            </a:r>
          </a:p>
          <a:p>
            <a:pPr>
              <a:buFontTx/>
              <a:buChar char="•"/>
            </a:pPr>
            <a:r>
              <a:rPr lang="en-US" altLang="ja-JP">
                <a:solidFill>
                  <a:schemeClr val="bg1"/>
                </a:solidFill>
              </a:rPr>
              <a:t>GPS time stamp (~20ns)</a:t>
            </a:r>
          </a:p>
          <a:p>
            <a:pPr>
              <a:buFontTx/>
              <a:buChar char="•"/>
            </a:pPr>
            <a:r>
              <a:rPr lang="en-US" altLang="ja-JP">
                <a:solidFill>
                  <a:schemeClr val="bg1"/>
                </a:solidFill>
              </a:rPr>
              <a:t>Wireless LAN modem</a:t>
            </a:r>
          </a:p>
          <a:p>
            <a:pPr>
              <a:buFontTx/>
              <a:buChar char="•"/>
            </a:pPr>
            <a:r>
              <a:rPr lang="en-US" altLang="ja-JP">
                <a:solidFill>
                  <a:schemeClr val="bg1"/>
                </a:solidFill>
              </a:rPr>
              <a:t>Solar panel + charge controller</a:t>
            </a:r>
          </a:p>
          <a:p>
            <a:pPr>
              <a:buFontTx/>
              <a:buChar char="•"/>
            </a:pPr>
            <a:r>
              <a:rPr lang="en-US" altLang="ja-JP">
                <a:solidFill>
                  <a:schemeClr val="bg1"/>
                </a:solidFill>
              </a:rPr>
              <a:t>Battery</a:t>
            </a:r>
          </a:p>
          <a:p>
            <a:pPr>
              <a:buFontTx/>
              <a:buChar char="•"/>
            </a:pPr>
            <a:r>
              <a:rPr lang="en-US" altLang="ja-JP">
                <a:solidFill>
                  <a:schemeClr val="bg1"/>
                </a:solidFill>
              </a:rPr>
              <a:t>Slow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3" name="Text Box 5"/>
          <p:cNvSpPr txBox="1">
            <a:spLocks noChangeArrowheads="1"/>
          </p:cNvSpPr>
          <p:nvPr/>
        </p:nvSpPr>
        <p:spPr bwMode="auto">
          <a:xfrm>
            <a:off x="2347913" y="2122488"/>
            <a:ext cx="1279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i="0">
                <a:latin typeface="ＭＳ Ｐゴシック" panose="020B0600070205080204" pitchFamily="50" charset="-128"/>
              </a:rPr>
              <a:t>Upper layer</a:t>
            </a:r>
          </a:p>
        </p:txBody>
      </p:sp>
      <p:sp>
        <p:nvSpPr>
          <p:cNvPr id="703500" name="Text Box 12"/>
          <p:cNvSpPr txBox="1">
            <a:spLocks noChangeArrowheads="1"/>
          </p:cNvSpPr>
          <p:nvPr/>
        </p:nvSpPr>
        <p:spPr bwMode="auto">
          <a:xfrm>
            <a:off x="273050" y="461963"/>
            <a:ext cx="60436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/>
              <a:t>Spectrum and Rate for Cosmic Muon</a:t>
            </a:r>
          </a:p>
        </p:txBody>
      </p:sp>
      <p:pic>
        <p:nvPicPr>
          <p:cNvPr id="703502" name="Picture 14" descr="y06m02d27p008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t="4666" r="54359" b="51993"/>
          <a:stretch>
            <a:fillRect/>
          </a:stretch>
        </p:blipFill>
        <p:spPr>
          <a:xfrm>
            <a:off x="631825" y="1844675"/>
            <a:ext cx="6911975" cy="4043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03508" name="Group 20"/>
          <p:cNvGrpSpPr>
            <a:grpSpLocks/>
          </p:cNvGrpSpPr>
          <p:nvPr/>
        </p:nvGrpSpPr>
        <p:grpSpPr bwMode="auto">
          <a:xfrm>
            <a:off x="2792413" y="1989138"/>
            <a:ext cx="1152525" cy="431800"/>
            <a:chOff x="1759" y="1117"/>
            <a:chExt cx="726" cy="272"/>
          </a:xfrm>
        </p:grpSpPr>
        <p:sp>
          <p:nvSpPr>
            <p:cNvPr id="703506" name="Line 18"/>
            <p:cNvSpPr>
              <a:spLocks noChangeShapeType="1"/>
            </p:cNvSpPr>
            <p:nvPr/>
          </p:nvSpPr>
          <p:spPr bwMode="auto">
            <a:xfrm>
              <a:off x="1759" y="1253"/>
              <a:ext cx="72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3507" name="Line 19"/>
            <p:cNvSpPr>
              <a:spLocks noChangeShapeType="1"/>
            </p:cNvSpPr>
            <p:nvPr/>
          </p:nvSpPr>
          <p:spPr bwMode="auto">
            <a:xfrm>
              <a:off x="1759" y="1117"/>
              <a:ext cx="0" cy="27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703509" name="Text Box 21"/>
          <p:cNvSpPr txBox="1">
            <a:spLocks noChangeArrowheads="1"/>
          </p:cNvSpPr>
          <p:nvPr/>
        </p:nvSpPr>
        <p:spPr bwMode="auto">
          <a:xfrm>
            <a:off x="4068763" y="2008188"/>
            <a:ext cx="17859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628 Hz at 1/3μ</a:t>
            </a:r>
          </a:p>
        </p:txBody>
      </p:sp>
      <p:grpSp>
        <p:nvGrpSpPr>
          <p:cNvPr id="703510" name="Group 22"/>
          <p:cNvGrpSpPr>
            <a:grpSpLocks/>
          </p:cNvGrpSpPr>
          <p:nvPr/>
        </p:nvGrpSpPr>
        <p:grpSpPr bwMode="auto">
          <a:xfrm>
            <a:off x="4737100" y="3789363"/>
            <a:ext cx="1152525" cy="431800"/>
            <a:chOff x="1759" y="1117"/>
            <a:chExt cx="726" cy="272"/>
          </a:xfrm>
        </p:grpSpPr>
        <p:sp>
          <p:nvSpPr>
            <p:cNvPr id="703511" name="Line 23"/>
            <p:cNvSpPr>
              <a:spLocks noChangeShapeType="1"/>
            </p:cNvSpPr>
            <p:nvPr/>
          </p:nvSpPr>
          <p:spPr bwMode="auto">
            <a:xfrm>
              <a:off x="1759" y="1253"/>
              <a:ext cx="726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3512" name="Line 24"/>
            <p:cNvSpPr>
              <a:spLocks noChangeShapeType="1"/>
            </p:cNvSpPr>
            <p:nvPr/>
          </p:nvSpPr>
          <p:spPr bwMode="auto">
            <a:xfrm>
              <a:off x="1759" y="1117"/>
              <a:ext cx="0" cy="272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703513" name="Text Box 25"/>
          <p:cNvSpPr txBox="1">
            <a:spLocks noChangeArrowheads="1"/>
          </p:cNvSpPr>
          <p:nvPr/>
        </p:nvSpPr>
        <p:spPr bwMode="auto">
          <a:xfrm>
            <a:off x="6032500" y="3860800"/>
            <a:ext cx="14684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8000"/>
                </a:solidFill>
              </a:rPr>
              <a:t>42 Hz at 3μ</a:t>
            </a:r>
            <a:endParaRPr lang="en-US" altLang="ja-JP">
              <a:solidFill>
                <a:srgbClr val="008000"/>
              </a:solidFill>
            </a:endParaRPr>
          </a:p>
        </p:txBody>
      </p:sp>
      <p:grpSp>
        <p:nvGrpSpPr>
          <p:cNvPr id="703514" name="Group 26"/>
          <p:cNvGrpSpPr>
            <a:grpSpLocks/>
          </p:cNvGrpSpPr>
          <p:nvPr/>
        </p:nvGrpSpPr>
        <p:grpSpPr bwMode="auto">
          <a:xfrm>
            <a:off x="2432050" y="5949950"/>
            <a:ext cx="1152525" cy="431800"/>
            <a:chOff x="1759" y="1117"/>
            <a:chExt cx="726" cy="272"/>
          </a:xfrm>
        </p:grpSpPr>
        <p:sp>
          <p:nvSpPr>
            <p:cNvPr id="703515" name="Line 27"/>
            <p:cNvSpPr>
              <a:spLocks noChangeShapeType="1"/>
            </p:cNvSpPr>
            <p:nvPr/>
          </p:nvSpPr>
          <p:spPr bwMode="auto">
            <a:xfrm>
              <a:off x="1759" y="1253"/>
              <a:ext cx="726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3516" name="Line 28"/>
            <p:cNvSpPr>
              <a:spLocks noChangeShapeType="1"/>
            </p:cNvSpPr>
            <p:nvPr/>
          </p:nvSpPr>
          <p:spPr bwMode="auto">
            <a:xfrm>
              <a:off x="1759" y="1117"/>
              <a:ext cx="0" cy="27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703517" name="Text Box 29"/>
          <p:cNvSpPr txBox="1">
            <a:spLocks noChangeArrowheads="1"/>
          </p:cNvSpPr>
          <p:nvPr/>
        </p:nvSpPr>
        <p:spPr bwMode="auto">
          <a:xfrm>
            <a:off x="3729038" y="6021388"/>
            <a:ext cx="5216525" cy="3762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chemeClr val="accent2"/>
                </a:solidFill>
              </a:rPr>
              <a:t>~ 1000 Hz</a:t>
            </a:r>
            <a:r>
              <a:rPr lang="en-US" altLang="ja-JP">
                <a:solidFill>
                  <a:schemeClr val="accent2"/>
                </a:solidFill>
              </a:rPr>
              <a:t>. Triggered by lower layer at 1/3μ level</a:t>
            </a:r>
          </a:p>
        </p:txBody>
      </p:sp>
      <p:sp>
        <p:nvSpPr>
          <p:cNvPr id="703518" name="Text Box 30"/>
          <p:cNvSpPr txBox="1">
            <a:spLocks noChangeArrowheads="1"/>
          </p:cNvSpPr>
          <p:nvPr/>
        </p:nvSpPr>
        <p:spPr bwMode="auto">
          <a:xfrm>
            <a:off x="5889625" y="1844675"/>
            <a:ext cx="2593975" cy="6508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Wave form recorded </a:t>
            </a:r>
          </a:p>
          <a:p>
            <a:r>
              <a:rPr lang="en-US" altLang="ja-JP">
                <a:solidFill>
                  <a:srgbClr val="FF0000"/>
                </a:solidFill>
              </a:rPr>
              <a:t>locally at each counter  </a:t>
            </a:r>
          </a:p>
        </p:txBody>
      </p:sp>
      <p:sp>
        <p:nvSpPr>
          <p:cNvPr id="703519" name="Text Box 31"/>
          <p:cNvSpPr txBox="1">
            <a:spLocks noChangeArrowheads="1"/>
          </p:cNvSpPr>
          <p:nvPr/>
        </p:nvSpPr>
        <p:spPr bwMode="auto">
          <a:xfrm>
            <a:off x="7545388" y="3573463"/>
            <a:ext cx="2160587" cy="92551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i="0">
                <a:solidFill>
                  <a:srgbClr val="008000"/>
                </a:solidFill>
                <a:latin typeface="ＭＳ Ｐゴシック" panose="020B0600070205080204" pitchFamily="50" charset="-128"/>
              </a:rPr>
              <a:t>Timing sent to</a:t>
            </a:r>
          </a:p>
          <a:p>
            <a:r>
              <a:rPr lang="en-US" altLang="ja-JP" i="0">
                <a:solidFill>
                  <a:srgbClr val="008000"/>
                </a:solidFill>
                <a:latin typeface="ＭＳ Ｐゴシック" panose="020B0600070205080204" pitchFamily="50" charset="-128"/>
              </a:rPr>
              <a:t> comm. tower for</a:t>
            </a:r>
          </a:p>
          <a:p>
            <a:r>
              <a:rPr lang="en-US" altLang="ja-JP" i="0">
                <a:solidFill>
                  <a:srgbClr val="008000"/>
                </a:solidFill>
                <a:latin typeface="ＭＳ Ｐゴシック" panose="020B0600070205080204" pitchFamily="50" charset="-128"/>
              </a:rPr>
              <a:t> Coincidence Trigger</a:t>
            </a:r>
          </a:p>
        </p:txBody>
      </p:sp>
      <p:sp>
        <p:nvSpPr>
          <p:cNvPr id="703520" name="Rectangle 32"/>
          <p:cNvSpPr>
            <a:spLocks noChangeArrowheads="1"/>
          </p:cNvSpPr>
          <p:nvPr/>
        </p:nvSpPr>
        <p:spPr bwMode="auto">
          <a:xfrm>
            <a:off x="7258050" y="620713"/>
            <a:ext cx="2447925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03521" name="Rectangle 33"/>
          <p:cNvSpPr>
            <a:spLocks noChangeArrowheads="1"/>
          </p:cNvSpPr>
          <p:nvPr/>
        </p:nvSpPr>
        <p:spPr bwMode="auto">
          <a:xfrm>
            <a:off x="7258050" y="981075"/>
            <a:ext cx="2447925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03522" name="Line 34"/>
          <p:cNvSpPr>
            <a:spLocks noChangeShapeType="1"/>
          </p:cNvSpPr>
          <p:nvPr/>
        </p:nvSpPr>
        <p:spPr bwMode="auto">
          <a:xfrm flipH="1">
            <a:off x="8194675" y="144463"/>
            <a:ext cx="649288" cy="1268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03523" name="Text Box 35"/>
          <p:cNvSpPr txBox="1">
            <a:spLocks noChangeArrowheads="1"/>
          </p:cNvSpPr>
          <p:nvPr/>
        </p:nvSpPr>
        <p:spPr bwMode="auto">
          <a:xfrm>
            <a:off x="8770938" y="101600"/>
            <a:ext cx="6969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i="0">
                <a:solidFill>
                  <a:srgbClr val="FF0000"/>
                </a:solidFill>
                <a:latin typeface="ＭＳ Ｐゴシック" panose="020B0600070205080204" pitchFamily="50" charset="-128"/>
              </a:rPr>
              <a:t>muon</a:t>
            </a:r>
          </a:p>
        </p:txBody>
      </p:sp>
      <p:sp>
        <p:nvSpPr>
          <p:cNvPr id="703524" name="Text Box 36"/>
          <p:cNvSpPr txBox="1">
            <a:spLocks noChangeArrowheads="1"/>
          </p:cNvSpPr>
          <p:nvPr/>
        </p:nvSpPr>
        <p:spPr bwMode="auto">
          <a:xfrm>
            <a:off x="6824663" y="260350"/>
            <a:ext cx="107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i="0">
                <a:solidFill>
                  <a:schemeClr val="accent2"/>
                </a:solidFill>
                <a:latin typeface="ＭＳ Ｐゴシック" panose="020B0600070205080204" pitchFamily="50" charset="-128"/>
              </a:rPr>
              <a:t>spectrum</a:t>
            </a:r>
          </a:p>
        </p:txBody>
      </p:sp>
      <p:sp>
        <p:nvSpPr>
          <p:cNvPr id="703525" name="Text Box 37"/>
          <p:cNvSpPr txBox="1">
            <a:spLocks noChangeArrowheads="1"/>
          </p:cNvSpPr>
          <p:nvPr/>
        </p:nvSpPr>
        <p:spPr bwMode="auto">
          <a:xfrm>
            <a:off x="6824663" y="1052513"/>
            <a:ext cx="795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i="0">
                <a:solidFill>
                  <a:schemeClr val="accent2"/>
                </a:solidFill>
                <a:latin typeface="ＭＳ Ｐゴシック" panose="020B0600070205080204" pitchFamily="50" charset="-128"/>
              </a:rPr>
              <a:t>trigger</a:t>
            </a:r>
          </a:p>
        </p:txBody>
      </p:sp>
      <p:sp>
        <p:nvSpPr>
          <p:cNvPr id="703526" name="Text Box 38"/>
          <p:cNvSpPr txBox="1">
            <a:spLocks noChangeArrowheads="1"/>
          </p:cNvSpPr>
          <p:nvPr/>
        </p:nvSpPr>
        <p:spPr bwMode="auto">
          <a:xfrm>
            <a:off x="920750" y="1268413"/>
            <a:ext cx="385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Integrated over 12 time bins (240ns)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0" name="Text Box 4"/>
          <p:cNvSpPr txBox="1">
            <a:spLocks noChangeArrowheads="1"/>
          </p:cNvSpPr>
          <p:nvPr/>
        </p:nvSpPr>
        <p:spPr bwMode="auto">
          <a:xfrm>
            <a:off x="560388" y="692150"/>
            <a:ext cx="9129712" cy="554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i="0">
                <a:solidFill>
                  <a:srgbClr val="FFFF00"/>
                </a:solidFill>
              </a:rPr>
              <a:t>Why Plastic Scintillator ?</a:t>
            </a:r>
          </a:p>
          <a:p>
            <a:endParaRPr lang="en-US" altLang="ja-JP" sz="800" i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800" i="0">
                <a:solidFill>
                  <a:schemeClr val="bg1"/>
                </a:solidFill>
              </a:rPr>
              <a:t>  Conserve AGASA energy scale and check</a:t>
            </a:r>
          </a:p>
          <a:p>
            <a:pPr>
              <a:buFont typeface="Wingdings" panose="05000000000000000000" pitchFamily="2" charset="2"/>
              <a:buChar char="n"/>
            </a:pPr>
            <a:endParaRPr lang="en-US" altLang="ja-JP" sz="1000" i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800" i="0">
                <a:solidFill>
                  <a:schemeClr val="bg1"/>
                </a:solidFill>
              </a:rPr>
              <a:t>  Sample electromagnetic shower (~90% of Eprimary)</a:t>
            </a:r>
            <a:r>
              <a:rPr lang="ja-JP" altLang="en-US" sz="2800" i="0">
                <a:solidFill>
                  <a:schemeClr val="bg1"/>
                </a:solidFill>
              </a:rPr>
              <a:t>　</a:t>
            </a:r>
          </a:p>
          <a:p>
            <a:r>
              <a:rPr lang="ja-JP" altLang="en-US" sz="2800" i="0">
                <a:solidFill>
                  <a:schemeClr val="bg1"/>
                </a:solidFill>
              </a:rPr>
              <a:t>　　　</a:t>
            </a:r>
            <a:r>
              <a:rPr lang="en-US" altLang="ja-JP" sz="2800" i="0">
                <a:solidFill>
                  <a:schemeClr val="bg1"/>
                </a:solidFill>
              </a:rPr>
              <a:t>&gt;&gt;&gt; less dependent on </a:t>
            </a:r>
          </a:p>
          <a:p>
            <a:pPr lvl="2">
              <a:buFontTx/>
              <a:buChar char="•"/>
            </a:pPr>
            <a:r>
              <a:rPr lang="en-US" altLang="ja-JP" sz="2800" i="0">
                <a:solidFill>
                  <a:schemeClr val="bg1"/>
                </a:solidFill>
              </a:rPr>
              <a:t>  primary composition</a:t>
            </a:r>
          </a:p>
          <a:p>
            <a:pPr lvl="2">
              <a:buFontTx/>
              <a:buChar char="•"/>
            </a:pPr>
            <a:r>
              <a:rPr lang="en-US" altLang="ja-JP" sz="2800" i="0">
                <a:solidFill>
                  <a:schemeClr val="bg1"/>
                </a:solidFill>
              </a:rPr>
              <a:t>  hadronic interaction @EHE</a:t>
            </a:r>
          </a:p>
          <a:p>
            <a:endParaRPr lang="en-US" altLang="ja-JP" sz="1400" i="0">
              <a:solidFill>
                <a:schemeClr val="bg1"/>
              </a:solidFill>
            </a:endParaRPr>
          </a:p>
          <a:p>
            <a:r>
              <a:rPr kumimoji="0" lang="en-US" altLang="ja-JP" sz="2800" i="0">
                <a:solidFill>
                  <a:srgbClr val="FFFF00"/>
                </a:solidFill>
              </a:rPr>
              <a:t>Why Two Layers ?</a:t>
            </a:r>
          </a:p>
          <a:p>
            <a:endParaRPr kumimoji="0" lang="en-US" altLang="ja-JP" sz="900" i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kumimoji="0" lang="ja-JP" altLang="en-US" sz="2800" i="0">
                <a:solidFill>
                  <a:schemeClr val="bg1"/>
                </a:solidFill>
              </a:rPr>
              <a:t>　</a:t>
            </a:r>
            <a:r>
              <a:rPr kumimoji="0" lang="en-US" altLang="ja-JP" sz="2800" i="0">
                <a:solidFill>
                  <a:schemeClr val="bg1"/>
                </a:solidFill>
              </a:rPr>
              <a:t>trigger and calibration by muon</a:t>
            </a:r>
          </a:p>
          <a:p>
            <a:pPr>
              <a:buFont typeface="Wingdings" panose="05000000000000000000" pitchFamily="2" charset="2"/>
              <a:buChar char="n"/>
            </a:pPr>
            <a:r>
              <a:rPr kumimoji="0" lang="ja-JP" altLang="en-US" sz="2800" i="0">
                <a:solidFill>
                  <a:schemeClr val="bg1"/>
                </a:solidFill>
              </a:rPr>
              <a:t>　</a:t>
            </a:r>
            <a:r>
              <a:rPr kumimoji="0" lang="en-US" altLang="ja-JP" sz="2800" i="0">
                <a:solidFill>
                  <a:schemeClr val="bg1"/>
                </a:solidFill>
              </a:rPr>
              <a:t>wider dynamic range (PMT Gain H/L)</a:t>
            </a:r>
          </a:p>
          <a:p>
            <a:pPr>
              <a:buFont typeface="Wingdings" panose="05000000000000000000" pitchFamily="2" charset="2"/>
              <a:buNone/>
            </a:pPr>
            <a:r>
              <a:rPr kumimoji="0" lang="en-US" altLang="ja-JP" sz="2800" i="0">
                <a:solidFill>
                  <a:schemeClr val="bg1"/>
                </a:solidFill>
              </a:rPr>
              <a:t>     linear upto 60 / 360 MIPs in 20 ns</a:t>
            </a:r>
          </a:p>
          <a:p>
            <a:pPr>
              <a:buFont typeface="Wingdings" panose="05000000000000000000" pitchFamily="2" charset="2"/>
              <a:buNone/>
            </a:pPr>
            <a:r>
              <a:rPr kumimoji="0" lang="en-US" altLang="ja-JP" sz="2800" i="0">
                <a:solidFill>
                  <a:schemeClr val="bg1"/>
                </a:solidFill>
              </a:rPr>
              <a:t>                            </a:t>
            </a:r>
            <a:r>
              <a:rPr kumimoji="0" lang="en-US" altLang="ja-JP" sz="1600" i="0">
                <a:solidFill>
                  <a:srgbClr val="FF9933"/>
                </a:solidFill>
              </a:rPr>
              <a:t>S(600) for 3 x 10</a:t>
            </a:r>
            <a:r>
              <a:rPr kumimoji="0" lang="en-US" altLang="ja-JP" sz="1600" i="0" baseline="30000">
                <a:solidFill>
                  <a:srgbClr val="FF9933"/>
                </a:solidFill>
              </a:rPr>
              <a:t>20</a:t>
            </a:r>
            <a:r>
              <a:rPr kumimoji="0" lang="en-US" altLang="ja-JP" sz="1600" i="0">
                <a:solidFill>
                  <a:srgbClr val="FF9933"/>
                </a:solidFill>
              </a:rPr>
              <a:t>eV</a:t>
            </a:r>
          </a:p>
          <a:p>
            <a:endParaRPr kumimoji="0" lang="en-US" altLang="ja-JP" sz="900" i="0">
              <a:solidFill>
                <a:srgbClr val="FF9933"/>
              </a:solidFill>
            </a:endParaRPr>
          </a:p>
        </p:txBody>
      </p:sp>
      <p:grpSp>
        <p:nvGrpSpPr>
          <p:cNvPr id="495624" name="Group 8"/>
          <p:cNvGrpSpPr>
            <a:grpSpLocks/>
          </p:cNvGrpSpPr>
          <p:nvPr/>
        </p:nvGrpSpPr>
        <p:grpSpPr bwMode="auto">
          <a:xfrm>
            <a:off x="1497013" y="2274888"/>
            <a:ext cx="8328025" cy="1441450"/>
            <a:chOff x="1260" y="1161"/>
            <a:chExt cx="5246" cy="908"/>
          </a:xfrm>
        </p:grpSpPr>
        <p:sp>
          <p:nvSpPr>
            <p:cNvPr id="495621" name="Oval 5"/>
            <p:cNvSpPr>
              <a:spLocks noChangeArrowheads="1"/>
            </p:cNvSpPr>
            <p:nvPr/>
          </p:nvSpPr>
          <p:spPr bwMode="auto">
            <a:xfrm>
              <a:off x="1260" y="1344"/>
              <a:ext cx="2495" cy="725"/>
            </a:xfrm>
            <a:prstGeom prst="ellipse">
              <a:avLst/>
            </a:prstGeom>
            <a:noFill/>
            <a:ln w="57150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5622" name="Line 6"/>
            <p:cNvSpPr>
              <a:spLocks noChangeShapeType="1"/>
            </p:cNvSpPr>
            <p:nvPr/>
          </p:nvSpPr>
          <p:spPr bwMode="auto">
            <a:xfrm flipV="1">
              <a:off x="3619" y="1344"/>
              <a:ext cx="499" cy="181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5623" name="Text Box 7"/>
            <p:cNvSpPr txBox="1">
              <a:spLocks noChangeArrowheads="1"/>
            </p:cNvSpPr>
            <p:nvPr/>
          </p:nvSpPr>
          <p:spPr bwMode="auto">
            <a:xfrm>
              <a:off x="4096" y="1161"/>
              <a:ext cx="241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 i="0">
                  <a:solidFill>
                    <a:srgbClr val="FF9933"/>
                  </a:solidFill>
                </a:rPr>
                <a:t>may vary over GZK energy</a:t>
              </a:r>
            </a:p>
          </p:txBody>
        </p:sp>
      </p:grpSp>
      <p:sp>
        <p:nvSpPr>
          <p:cNvPr id="495625" name="Line 9"/>
          <p:cNvSpPr>
            <a:spLocks noChangeShapeType="1"/>
          </p:cNvSpPr>
          <p:nvPr/>
        </p:nvSpPr>
        <p:spPr bwMode="auto">
          <a:xfrm flipV="1">
            <a:off x="3873500" y="5589588"/>
            <a:ext cx="0" cy="215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2727" name="Group 23"/>
          <p:cNvGrpSpPr>
            <a:grpSpLocks/>
          </p:cNvGrpSpPr>
          <p:nvPr/>
        </p:nvGrpSpPr>
        <p:grpSpPr bwMode="auto">
          <a:xfrm>
            <a:off x="704850" y="698500"/>
            <a:ext cx="8482013" cy="5538788"/>
            <a:chOff x="489" y="391"/>
            <a:chExt cx="5343" cy="3489"/>
          </a:xfrm>
        </p:grpSpPr>
        <p:pic>
          <p:nvPicPr>
            <p:cNvPr id="712706" name="Picture 2" descr="all_s540_Energy_X-Xmax_100Ee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" y="391"/>
              <a:ext cx="5343" cy="3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2708" name="Text Box 4"/>
            <p:cNvSpPr txBox="1">
              <a:spLocks noChangeArrowheads="1"/>
            </p:cNvSpPr>
            <p:nvPr/>
          </p:nvSpPr>
          <p:spPr bwMode="auto">
            <a:xfrm>
              <a:off x="1306" y="2659"/>
              <a:ext cx="498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0947" tIns="35473" rIns="70947" bIns="35473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482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96678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44938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933575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390775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847975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305175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762375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kumimoji="0" lang="en-US" altLang="zh-CN" sz="3400" b="1">
                  <a:solidFill>
                    <a:srgbClr val="FF00FF"/>
                  </a:solidFill>
                  <a:latin typeface="Arial Narrow" panose="020B0606020202030204" pitchFamily="34" charset="0"/>
                  <a:ea typeface="SimSun" panose="02010600030101010101" pitchFamily="2" charset="-122"/>
                  <a:sym typeface="Symbol" panose="05050102010706020507" pitchFamily="18" charset="2"/>
                </a:rPr>
                <a:t></a:t>
              </a:r>
              <a:r>
                <a:rPr kumimoji="0" lang="en-US" altLang="zh-CN" sz="3400" b="1" i="0" baseline="30000">
                  <a:solidFill>
                    <a:srgbClr val="FF00FF"/>
                  </a:solidFill>
                  <a:latin typeface="Arial Narrow" panose="020B0606020202030204" pitchFamily="34" charset="0"/>
                  <a:ea typeface="SimSun" panose="02010600030101010101" pitchFamily="2" charset="-122"/>
                  <a:sym typeface="Symbol" panose="05050102010706020507" pitchFamily="18" charset="2"/>
                </a:rPr>
                <a:t></a:t>
              </a:r>
              <a:endParaRPr kumimoji="0" lang="en-US" altLang="ja-JP" sz="3400" b="1" i="0">
                <a:solidFill>
                  <a:srgbClr val="0066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12709" name="Text Box 5"/>
            <p:cNvSpPr txBox="1">
              <a:spLocks noChangeArrowheads="1"/>
            </p:cNvSpPr>
            <p:nvPr/>
          </p:nvSpPr>
          <p:spPr bwMode="auto">
            <a:xfrm>
              <a:off x="1306" y="1480"/>
              <a:ext cx="4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0947" tIns="35473" rIns="70947" bIns="35473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482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96678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44938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933575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390775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847975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305175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762375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kumimoji="0" lang="en-US" altLang="zh-CN" sz="3800" b="1">
                  <a:solidFill>
                    <a:srgbClr val="FF00FF"/>
                  </a:solidFill>
                  <a:latin typeface="Arial Narrow" panose="020B0606020202030204" pitchFamily="34" charset="0"/>
                  <a:ea typeface="SimSun" panose="02010600030101010101" pitchFamily="2" charset="-122"/>
                </a:rPr>
                <a:t>e</a:t>
              </a:r>
              <a:r>
                <a:rPr kumimoji="0" lang="en-US" altLang="zh-CN" sz="3800" b="1" i="0" baseline="30000">
                  <a:solidFill>
                    <a:srgbClr val="FF00FF"/>
                  </a:solidFill>
                  <a:latin typeface="Arial Narrow" panose="020B0606020202030204" pitchFamily="34" charset="0"/>
                  <a:ea typeface="SimSun" panose="02010600030101010101" pitchFamily="2" charset="-122"/>
                  <a:sym typeface="Symbol" panose="05050102010706020507" pitchFamily="18" charset="2"/>
                </a:rPr>
                <a:t></a:t>
              </a:r>
              <a:endParaRPr kumimoji="0" lang="en-US" altLang="ja-JP" sz="3800" b="1" i="0">
                <a:solidFill>
                  <a:srgbClr val="0066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12710" name="Text Box 6"/>
            <p:cNvSpPr txBox="1">
              <a:spLocks noChangeArrowheads="1"/>
            </p:cNvSpPr>
            <p:nvPr/>
          </p:nvSpPr>
          <p:spPr bwMode="auto">
            <a:xfrm>
              <a:off x="1215" y="890"/>
              <a:ext cx="344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0947" tIns="35473" rIns="70947" bIns="35473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482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96678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44938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1933575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390775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847975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305175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762375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kumimoji="0" lang="en-US" altLang="zh-CN" sz="3800" b="1" i="0">
                  <a:solidFill>
                    <a:srgbClr val="FF00FF"/>
                  </a:solidFill>
                  <a:latin typeface="Arial Narrow" panose="020B0606020202030204" pitchFamily="34" charset="0"/>
                  <a:ea typeface="SimSun" panose="02010600030101010101" pitchFamily="2" charset="-122"/>
                  <a:sym typeface="Symbol" panose="05050102010706020507" pitchFamily="18" charset="2"/>
                </a:rPr>
                <a:t></a:t>
              </a:r>
              <a:endParaRPr kumimoji="0" lang="en-US" altLang="ja-JP" sz="3800" b="1" i="0">
                <a:solidFill>
                  <a:srgbClr val="0066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12711" name="Text Box 7"/>
            <p:cNvSpPr txBox="1">
              <a:spLocks noChangeArrowheads="1"/>
            </p:cNvSpPr>
            <p:nvPr/>
          </p:nvSpPr>
          <p:spPr bwMode="auto">
            <a:xfrm>
              <a:off x="2077" y="1026"/>
              <a:ext cx="380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00FF"/>
                  </a:solidFill>
                  <a:miter lim="800000"/>
                  <a:headEnd type="none" w="lg" len="lg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09" tIns="45654" rIns="91309" bIns="45654">
              <a:spAutoFit/>
            </a:bodyPr>
            <a:lstStyle/>
            <a:p>
              <a:pPr algn="ctr"/>
              <a:r>
                <a:rPr kumimoji="0" lang="en-US" altLang="ja-JP" sz="1700" b="1" i="0">
                  <a:solidFill>
                    <a:srgbClr val="FF9900"/>
                  </a:solidFill>
                  <a:latin typeface="Arial Narrow" panose="020B0606020202030204" pitchFamily="34" charset="0"/>
                </a:rPr>
                <a:t>36</a:t>
              </a:r>
              <a:r>
                <a:rPr kumimoji="0" lang="en-US" altLang="ja-JP" sz="1700" b="1" i="0" baseline="30000">
                  <a:solidFill>
                    <a:srgbClr val="FF9900"/>
                  </a:solidFill>
                  <a:latin typeface="Arial Narrow" panose="020B0606020202030204" pitchFamily="34" charset="0"/>
                </a:rPr>
                <a:t>o</a:t>
              </a:r>
              <a:endParaRPr kumimoji="0" lang="en-US" altLang="ja-JP" sz="1700" b="1" i="0">
                <a:solidFill>
                  <a:srgbClr val="FF99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12712" name="Text Box 8"/>
            <p:cNvSpPr txBox="1">
              <a:spLocks noChangeArrowheads="1"/>
            </p:cNvSpPr>
            <p:nvPr/>
          </p:nvSpPr>
          <p:spPr bwMode="auto">
            <a:xfrm>
              <a:off x="1850" y="935"/>
              <a:ext cx="380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00FF"/>
                  </a:solidFill>
                  <a:miter lim="800000"/>
                  <a:headEnd type="none" w="lg" len="lg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09" tIns="45654" rIns="91309" bIns="45654">
              <a:spAutoFit/>
            </a:bodyPr>
            <a:lstStyle/>
            <a:p>
              <a:pPr algn="ctr"/>
              <a:r>
                <a:rPr kumimoji="0" lang="en-US" altLang="ja-JP" sz="1700" b="1" i="0">
                  <a:solidFill>
                    <a:srgbClr val="FF9900"/>
                  </a:solidFill>
                  <a:latin typeface="Arial Narrow" panose="020B0606020202030204" pitchFamily="34" charset="0"/>
                </a:rPr>
                <a:t>25</a:t>
              </a:r>
              <a:r>
                <a:rPr kumimoji="0" lang="en-US" altLang="ja-JP" sz="1700" b="1" i="0" baseline="30000">
                  <a:solidFill>
                    <a:srgbClr val="FF9900"/>
                  </a:solidFill>
                  <a:latin typeface="Arial Narrow" panose="020B0606020202030204" pitchFamily="34" charset="0"/>
                </a:rPr>
                <a:t>o</a:t>
              </a:r>
              <a:endParaRPr kumimoji="0" lang="en-US" altLang="ja-JP" sz="1700" b="1" i="0">
                <a:solidFill>
                  <a:srgbClr val="FF99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12713" name="Text Box 9"/>
            <p:cNvSpPr txBox="1">
              <a:spLocks noChangeArrowheads="1"/>
            </p:cNvSpPr>
            <p:nvPr/>
          </p:nvSpPr>
          <p:spPr bwMode="auto">
            <a:xfrm>
              <a:off x="2394" y="1162"/>
              <a:ext cx="34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00FF"/>
                  </a:solidFill>
                  <a:miter lim="800000"/>
                  <a:headEnd type="none" w="lg" len="lg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09" tIns="45654" rIns="91309" bIns="45654">
              <a:spAutoFit/>
            </a:bodyPr>
            <a:lstStyle/>
            <a:p>
              <a:pPr algn="ctr"/>
              <a:r>
                <a:rPr kumimoji="0" lang="en-US" altLang="ja-JP" sz="1700" b="1" i="0">
                  <a:solidFill>
                    <a:srgbClr val="FF9900"/>
                  </a:solidFill>
                  <a:latin typeface="Arial Narrow" panose="020B0606020202030204" pitchFamily="34" charset="0"/>
                </a:rPr>
                <a:t>45</a:t>
              </a:r>
              <a:r>
                <a:rPr kumimoji="0" lang="en-US" altLang="ja-JP" sz="1700" b="1" i="0" baseline="30000">
                  <a:solidFill>
                    <a:srgbClr val="FF9900"/>
                  </a:solidFill>
                  <a:latin typeface="Arial Narrow" panose="020B0606020202030204" pitchFamily="34" charset="0"/>
                </a:rPr>
                <a:t>o</a:t>
              </a:r>
              <a:endParaRPr kumimoji="0" lang="en-US" altLang="ja-JP" sz="1700" b="1" i="0">
                <a:solidFill>
                  <a:srgbClr val="FF99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12714" name="Text Box 10"/>
            <p:cNvSpPr txBox="1">
              <a:spLocks noChangeArrowheads="1"/>
            </p:cNvSpPr>
            <p:nvPr/>
          </p:nvSpPr>
          <p:spPr bwMode="auto">
            <a:xfrm>
              <a:off x="2893" y="1480"/>
              <a:ext cx="374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00FF"/>
                  </a:solidFill>
                  <a:miter lim="800000"/>
                  <a:headEnd type="none" w="lg" len="lg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09" tIns="45654" rIns="91309" bIns="45654">
              <a:spAutoFit/>
            </a:bodyPr>
            <a:lstStyle/>
            <a:p>
              <a:pPr algn="ctr"/>
              <a:r>
                <a:rPr kumimoji="0" lang="en-US" altLang="ja-JP" sz="1700" b="1" i="0">
                  <a:solidFill>
                    <a:srgbClr val="FF9900"/>
                  </a:solidFill>
                  <a:latin typeface="Arial Narrow" panose="020B0606020202030204" pitchFamily="34" charset="0"/>
                </a:rPr>
                <a:t>53</a:t>
              </a:r>
              <a:r>
                <a:rPr kumimoji="0" lang="en-US" altLang="ja-JP" sz="1700" b="1" i="0" baseline="30000">
                  <a:solidFill>
                    <a:srgbClr val="FF9900"/>
                  </a:solidFill>
                  <a:latin typeface="Arial Narrow" panose="020B0606020202030204" pitchFamily="34" charset="0"/>
                </a:rPr>
                <a:t>o</a:t>
              </a:r>
              <a:endParaRPr kumimoji="0" lang="en-US" altLang="ja-JP" sz="1700" b="1" i="0">
                <a:solidFill>
                  <a:srgbClr val="FF99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12715" name="Text Box 11"/>
            <p:cNvSpPr txBox="1">
              <a:spLocks noChangeArrowheads="1"/>
            </p:cNvSpPr>
            <p:nvPr/>
          </p:nvSpPr>
          <p:spPr bwMode="auto">
            <a:xfrm>
              <a:off x="3528" y="1979"/>
              <a:ext cx="405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00FF"/>
                  </a:solidFill>
                  <a:miter lim="800000"/>
                  <a:headEnd type="none" w="lg" len="lg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09" tIns="45654" rIns="91309" bIns="45654">
              <a:spAutoFit/>
            </a:bodyPr>
            <a:lstStyle/>
            <a:p>
              <a:pPr algn="ctr"/>
              <a:r>
                <a:rPr kumimoji="0" lang="en-US" altLang="ja-JP" sz="1700" b="1" i="0">
                  <a:solidFill>
                    <a:srgbClr val="FF9900"/>
                  </a:solidFill>
                  <a:latin typeface="Arial Narrow" panose="020B0606020202030204" pitchFamily="34" charset="0"/>
                </a:rPr>
                <a:t>60</a:t>
              </a:r>
              <a:r>
                <a:rPr kumimoji="0" lang="en-US" altLang="ja-JP" sz="1700" b="1" i="0" baseline="30000">
                  <a:solidFill>
                    <a:srgbClr val="FF9900"/>
                  </a:solidFill>
                  <a:latin typeface="Arial Narrow" panose="020B0606020202030204" pitchFamily="34" charset="0"/>
                </a:rPr>
                <a:t>o</a:t>
              </a:r>
              <a:endParaRPr kumimoji="0" lang="en-US" altLang="ja-JP" sz="1700" b="1" i="0">
                <a:solidFill>
                  <a:srgbClr val="FF99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12716" name="Text Box 12"/>
            <p:cNvSpPr txBox="1">
              <a:spLocks noChangeArrowheads="1"/>
            </p:cNvSpPr>
            <p:nvPr/>
          </p:nvSpPr>
          <p:spPr bwMode="auto">
            <a:xfrm>
              <a:off x="1623" y="935"/>
              <a:ext cx="319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00FF"/>
                  </a:solidFill>
                  <a:miter lim="800000"/>
                  <a:headEnd type="none" w="lg" len="lg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09" tIns="45654" rIns="91309" bIns="45654">
              <a:spAutoFit/>
            </a:bodyPr>
            <a:lstStyle/>
            <a:p>
              <a:pPr algn="ctr"/>
              <a:r>
                <a:rPr kumimoji="0" lang="en-US" altLang="ja-JP" sz="1700" b="1" i="0">
                  <a:solidFill>
                    <a:srgbClr val="FF9900"/>
                  </a:solidFill>
                  <a:latin typeface="Arial Narrow" panose="020B0606020202030204" pitchFamily="34" charset="0"/>
                </a:rPr>
                <a:t>0</a:t>
              </a:r>
              <a:r>
                <a:rPr kumimoji="0" lang="en-US" altLang="ja-JP" sz="1700" b="1" i="0" baseline="30000">
                  <a:solidFill>
                    <a:srgbClr val="FF9900"/>
                  </a:solidFill>
                  <a:latin typeface="Arial Narrow" panose="020B0606020202030204" pitchFamily="34" charset="0"/>
                </a:rPr>
                <a:t>o</a:t>
              </a:r>
              <a:endParaRPr kumimoji="0" lang="en-US" altLang="ja-JP" sz="1700" b="1" i="0">
                <a:solidFill>
                  <a:srgbClr val="FF99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12717" name="Text Box 13"/>
            <p:cNvSpPr txBox="1">
              <a:spLocks noChangeArrowheads="1"/>
            </p:cNvSpPr>
            <p:nvPr/>
          </p:nvSpPr>
          <p:spPr bwMode="auto">
            <a:xfrm>
              <a:off x="4481" y="2432"/>
              <a:ext cx="375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00FF"/>
                  </a:solidFill>
                  <a:miter lim="800000"/>
                  <a:headEnd type="none" w="lg" len="lg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09" tIns="45654" rIns="91309" bIns="45654">
              <a:spAutoFit/>
            </a:bodyPr>
            <a:lstStyle/>
            <a:p>
              <a:pPr algn="ctr"/>
              <a:r>
                <a:rPr kumimoji="0" lang="en-US" altLang="ja-JP" sz="1700" b="1" i="0">
                  <a:solidFill>
                    <a:srgbClr val="FF9900"/>
                  </a:solidFill>
                  <a:latin typeface="Arial Narrow" panose="020B0606020202030204" pitchFamily="34" charset="0"/>
                </a:rPr>
                <a:t>66</a:t>
              </a:r>
              <a:r>
                <a:rPr kumimoji="0" lang="en-US" altLang="ja-JP" sz="1700" b="1" i="0" baseline="30000">
                  <a:solidFill>
                    <a:srgbClr val="FF9900"/>
                  </a:solidFill>
                  <a:latin typeface="Arial Narrow" panose="020B0606020202030204" pitchFamily="34" charset="0"/>
                </a:rPr>
                <a:t>o</a:t>
              </a:r>
              <a:endParaRPr kumimoji="0" lang="en-US" altLang="ja-JP" sz="1700" b="1" i="0">
                <a:solidFill>
                  <a:srgbClr val="FF9900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712718" name="Group 14"/>
            <p:cNvGrpSpPr>
              <a:grpSpLocks/>
            </p:cNvGrpSpPr>
            <p:nvPr/>
          </p:nvGrpSpPr>
          <p:grpSpPr bwMode="auto">
            <a:xfrm>
              <a:off x="4209" y="754"/>
              <a:ext cx="1104" cy="672"/>
              <a:chOff x="3929" y="1090"/>
              <a:chExt cx="1070" cy="717"/>
            </a:xfrm>
          </p:grpSpPr>
          <p:sp>
            <p:nvSpPr>
              <p:cNvPr id="712719" name="Text Box 15"/>
              <p:cNvSpPr txBox="1">
                <a:spLocks noChangeArrowheads="1"/>
              </p:cNvSpPr>
              <p:nvPr/>
            </p:nvSpPr>
            <p:spPr bwMode="auto">
              <a:xfrm>
                <a:off x="3961" y="1571"/>
                <a:ext cx="1028" cy="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9900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309" tIns="45654" rIns="91309" bIns="45654">
                <a:spAutoFit/>
              </a:bodyPr>
              <a:lstStyle/>
              <a:p>
                <a:pPr algn="ctr"/>
                <a:r>
                  <a:rPr kumimoji="0" lang="en-US" altLang="ja-JP" sz="1700" b="1" i="0">
                    <a:solidFill>
                      <a:srgbClr val="FF0000"/>
                    </a:solidFill>
                    <a:latin typeface="Arial Narrow" panose="020B0606020202030204" pitchFamily="34" charset="0"/>
                  </a:rPr>
                  <a:t>Proton/SIBYLL</a:t>
                </a:r>
              </a:p>
            </p:txBody>
          </p:sp>
          <p:sp>
            <p:nvSpPr>
              <p:cNvPr id="712720" name="Text Box 16"/>
              <p:cNvSpPr txBox="1">
                <a:spLocks noChangeArrowheads="1"/>
              </p:cNvSpPr>
              <p:nvPr/>
            </p:nvSpPr>
            <p:spPr bwMode="auto">
              <a:xfrm>
                <a:off x="3984" y="1440"/>
                <a:ext cx="1015" cy="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9900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309" tIns="45654" rIns="91309" bIns="45654">
                <a:spAutoFit/>
              </a:bodyPr>
              <a:lstStyle/>
              <a:p>
                <a:pPr algn="ctr"/>
                <a:r>
                  <a:rPr kumimoji="0" lang="en-US" altLang="ja-JP" sz="1700" b="1" i="0">
                    <a:solidFill>
                      <a:srgbClr val="00FF00"/>
                    </a:solidFill>
                    <a:latin typeface="Arial Narrow" panose="020B0606020202030204" pitchFamily="34" charset="0"/>
                  </a:rPr>
                  <a:t>Proton/QGSJET</a:t>
                </a:r>
              </a:p>
            </p:txBody>
          </p:sp>
          <p:sp>
            <p:nvSpPr>
              <p:cNvPr id="712721" name="Text Box 17"/>
              <p:cNvSpPr txBox="1">
                <a:spLocks noChangeArrowheads="1"/>
              </p:cNvSpPr>
              <p:nvPr/>
            </p:nvSpPr>
            <p:spPr bwMode="auto">
              <a:xfrm>
                <a:off x="3929" y="1248"/>
                <a:ext cx="967" cy="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9900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309" tIns="45654" rIns="91309" bIns="45654">
                <a:spAutoFit/>
              </a:bodyPr>
              <a:lstStyle/>
              <a:p>
                <a:pPr algn="ctr"/>
                <a:r>
                  <a:rPr kumimoji="0" lang="en-US" altLang="ja-JP" sz="1700" b="1" i="0">
                    <a:solidFill>
                      <a:srgbClr val="3333FF"/>
                    </a:solidFill>
                    <a:latin typeface="Arial Narrow" panose="020B0606020202030204" pitchFamily="34" charset="0"/>
                  </a:rPr>
                  <a:t>Iron/SIBYLL</a:t>
                </a:r>
              </a:p>
            </p:txBody>
          </p:sp>
          <p:sp>
            <p:nvSpPr>
              <p:cNvPr id="712722" name="Text Box 18"/>
              <p:cNvSpPr txBox="1">
                <a:spLocks noChangeArrowheads="1"/>
              </p:cNvSpPr>
              <p:nvPr/>
            </p:nvSpPr>
            <p:spPr bwMode="auto">
              <a:xfrm>
                <a:off x="3992" y="1090"/>
                <a:ext cx="865" cy="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9900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309" tIns="45654" rIns="91309" bIns="45654">
                <a:spAutoFit/>
              </a:bodyPr>
              <a:lstStyle/>
              <a:p>
                <a:pPr algn="ctr"/>
                <a:r>
                  <a:rPr kumimoji="0" lang="en-US" altLang="ja-JP" sz="1700" b="1" i="0">
                    <a:solidFill>
                      <a:schemeClr val="bg2"/>
                    </a:solidFill>
                    <a:latin typeface="Arial Narrow" panose="020B0606020202030204" pitchFamily="34" charset="0"/>
                  </a:rPr>
                  <a:t>Iron/QGSJET</a:t>
                </a:r>
              </a:p>
            </p:txBody>
          </p:sp>
        </p:grpSp>
      </p:grpSp>
      <p:sp>
        <p:nvSpPr>
          <p:cNvPr id="712725" name="Text Box 21"/>
          <p:cNvSpPr txBox="1">
            <a:spLocks noChangeArrowheads="1"/>
          </p:cNvSpPr>
          <p:nvPr/>
        </p:nvSpPr>
        <p:spPr bwMode="auto">
          <a:xfrm>
            <a:off x="8310563" y="6203950"/>
            <a:ext cx="1385887" cy="546100"/>
          </a:xfrm>
          <a:prstGeom prst="rect">
            <a:avLst/>
          </a:prstGeom>
          <a:solidFill>
            <a:srgbClr val="00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/>
              <a:t>ARISAKA</a:t>
            </a:r>
          </a:p>
          <a:p>
            <a:r>
              <a:rPr lang="en-US" altLang="ja-JP" sz="1400"/>
              <a:t>GAP 2004-037</a:t>
            </a:r>
          </a:p>
        </p:txBody>
      </p:sp>
      <p:sp>
        <p:nvSpPr>
          <p:cNvPr id="712726" name="Text Box 22"/>
          <p:cNvSpPr txBox="1">
            <a:spLocks noChangeArrowheads="1"/>
          </p:cNvSpPr>
          <p:nvPr/>
        </p:nvSpPr>
        <p:spPr bwMode="auto">
          <a:xfrm>
            <a:off x="115888" y="171450"/>
            <a:ext cx="1038225" cy="385763"/>
          </a:xfrm>
          <a:prstGeom prst="rect">
            <a:avLst/>
          </a:prstGeom>
          <a:solidFill>
            <a:srgbClr val="00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36000">
            <a:spAutoFit/>
          </a:bodyPr>
          <a:lstStyle/>
          <a:p>
            <a:r>
              <a:rPr lang="en-US" altLang="ja-JP" b="1" i="0">
                <a:solidFill>
                  <a:srgbClr val="FFFF00"/>
                </a:solidFill>
              </a:rPr>
              <a:t>AUGER</a:t>
            </a:r>
          </a:p>
        </p:txBody>
      </p:sp>
      <p:sp>
        <p:nvSpPr>
          <p:cNvPr id="712728" name="Rectangle 24"/>
          <p:cNvSpPr>
            <a:spLocks noChangeArrowheads="1"/>
          </p:cNvSpPr>
          <p:nvPr/>
        </p:nvSpPr>
        <p:spPr bwMode="auto">
          <a:xfrm>
            <a:off x="704850" y="620713"/>
            <a:ext cx="5400675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2724" name="Text Box 20"/>
          <p:cNvSpPr txBox="1">
            <a:spLocks noChangeArrowheads="1"/>
          </p:cNvSpPr>
          <p:nvPr/>
        </p:nvSpPr>
        <p:spPr bwMode="auto">
          <a:xfrm>
            <a:off x="1352550" y="620713"/>
            <a:ext cx="79502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/>
              <a:t>Particle density at 540m from shower core   vs   X - Xmax</a:t>
            </a:r>
          </a:p>
        </p:txBody>
      </p:sp>
      <p:sp>
        <p:nvSpPr>
          <p:cNvPr id="712729" name="Text Box 25"/>
          <p:cNvSpPr txBox="1">
            <a:spLocks noChangeArrowheads="1"/>
          </p:cNvSpPr>
          <p:nvPr/>
        </p:nvSpPr>
        <p:spPr bwMode="auto">
          <a:xfrm>
            <a:off x="3944938" y="2636838"/>
            <a:ext cx="1358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i="0">
                <a:solidFill>
                  <a:srgbClr val="FF9933"/>
                </a:solidFill>
                <a:latin typeface="ＭＳ Ｐゴシック" panose="020B0600070205080204" pitchFamily="50" charset="-128"/>
              </a:rPr>
              <a:t>ZENITH ANGLE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466" name="Picture 2" descr="1km-i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125538"/>
            <a:ext cx="5616575" cy="517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2467" name="Picture 3" descr="b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3068638"/>
            <a:ext cx="4305300" cy="38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2468" name="Text Box 4"/>
          <p:cNvSpPr txBox="1">
            <a:spLocks noChangeArrowheads="1"/>
          </p:cNvSpPr>
          <p:nvPr/>
        </p:nvSpPr>
        <p:spPr bwMode="auto">
          <a:xfrm>
            <a:off x="1281113" y="6308725"/>
            <a:ext cx="381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i="0"/>
              <a:t># of particles in upper scintillator</a:t>
            </a:r>
          </a:p>
        </p:txBody>
      </p:sp>
      <p:sp>
        <p:nvSpPr>
          <p:cNvPr id="702469" name="Text Box 5"/>
          <p:cNvSpPr txBox="1">
            <a:spLocks noChangeArrowheads="1"/>
          </p:cNvSpPr>
          <p:nvPr/>
        </p:nvSpPr>
        <p:spPr bwMode="auto">
          <a:xfrm rot="16200000">
            <a:off x="-1603375" y="3422650"/>
            <a:ext cx="3768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i="0"/>
              <a:t># of particles in lower scintillator</a:t>
            </a:r>
          </a:p>
        </p:txBody>
      </p:sp>
      <p:sp>
        <p:nvSpPr>
          <p:cNvPr id="702470" name="Text Box 6"/>
          <p:cNvSpPr txBox="1">
            <a:spLocks noChangeArrowheads="1"/>
          </p:cNvSpPr>
          <p:nvPr/>
        </p:nvSpPr>
        <p:spPr bwMode="auto">
          <a:xfrm>
            <a:off x="631825" y="9525"/>
            <a:ext cx="48688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400" i="0">
                <a:solidFill>
                  <a:srgbClr val="3366FF"/>
                </a:solidFill>
              </a:rPr>
              <a:t>Expected Signals from</a:t>
            </a:r>
            <a:r>
              <a:rPr lang="en-US" altLang="ja-JP" sz="2400" b="1" i="0">
                <a:solidFill>
                  <a:srgbClr val="3366FF"/>
                </a:solidFill>
              </a:rPr>
              <a:t> </a:t>
            </a:r>
            <a:r>
              <a:rPr lang="en-US" altLang="ja-JP" sz="2400" i="0">
                <a:solidFill>
                  <a:srgbClr val="3366FF"/>
                </a:solidFill>
              </a:rPr>
              <a:t>e</a:t>
            </a:r>
            <a:r>
              <a:rPr lang="en-US" altLang="ja-JP" sz="2400" b="1" i="0">
                <a:solidFill>
                  <a:srgbClr val="3366FF"/>
                </a:solidFill>
              </a:rPr>
              <a:t>, γ, μ</a:t>
            </a:r>
          </a:p>
          <a:p>
            <a:r>
              <a:rPr lang="en-US" altLang="ja-JP" sz="2000" i="0">
                <a:solidFill>
                  <a:srgbClr val="3366FF"/>
                </a:solidFill>
                <a:latin typeface="ＭＳ Ｐゴシック" panose="020B0600070205080204" pitchFamily="50" charset="-128"/>
              </a:rPr>
              <a:t>by GEANT for 10</a:t>
            </a:r>
            <a:r>
              <a:rPr lang="en-US" altLang="ja-JP" sz="2000" i="0" baseline="30000">
                <a:solidFill>
                  <a:srgbClr val="3366FF"/>
                </a:solidFill>
                <a:latin typeface="ＭＳ Ｐゴシック" panose="020B0600070205080204" pitchFamily="50" charset="-128"/>
              </a:rPr>
              <a:t>16</a:t>
            </a:r>
            <a:r>
              <a:rPr lang="en-US" altLang="ja-JP" sz="2000" i="0">
                <a:solidFill>
                  <a:srgbClr val="3366FF"/>
                </a:solidFill>
                <a:latin typeface="ＭＳ Ｐゴシック" panose="020B0600070205080204" pitchFamily="50" charset="-128"/>
              </a:rPr>
              <a:t>eV proton shower</a:t>
            </a:r>
          </a:p>
          <a:p>
            <a:r>
              <a:rPr lang="en-US" altLang="ja-JP" sz="2000" i="0">
                <a:solidFill>
                  <a:srgbClr val="3366FF"/>
                </a:solidFill>
                <a:latin typeface="ＭＳ Ｐゴシック" panose="020B0600070205080204" pitchFamily="50" charset="-128"/>
              </a:rPr>
              <a:t>@ 600 g/cm</a:t>
            </a:r>
            <a:r>
              <a:rPr lang="en-US" altLang="ja-JP" sz="2000" i="0" baseline="30000">
                <a:solidFill>
                  <a:srgbClr val="3366FF"/>
                </a:solidFill>
                <a:latin typeface="ＭＳ Ｐゴシック" panose="020B0600070205080204" pitchFamily="50" charset="-128"/>
              </a:rPr>
              <a:t>2 </a:t>
            </a:r>
            <a:r>
              <a:rPr lang="en-US" altLang="ja-JP" sz="2000" i="0">
                <a:solidFill>
                  <a:srgbClr val="3366FF"/>
                </a:solidFill>
                <a:latin typeface="ＭＳ Ｐゴシック" panose="020B0600070205080204" pitchFamily="50" charset="-128"/>
              </a:rPr>
              <a:t>and 1 km away from core</a:t>
            </a:r>
          </a:p>
        </p:txBody>
      </p:sp>
      <p:grpSp>
        <p:nvGrpSpPr>
          <p:cNvPr id="702471" name="Group 7"/>
          <p:cNvGrpSpPr>
            <a:grpSpLocks/>
          </p:cNvGrpSpPr>
          <p:nvPr/>
        </p:nvGrpSpPr>
        <p:grpSpPr bwMode="auto">
          <a:xfrm>
            <a:off x="5961063" y="333375"/>
            <a:ext cx="1368425" cy="1223963"/>
            <a:chOff x="3982" y="255"/>
            <a:chExt cx="862" cy="771"/>
          </a:xfrm>
        </p:grpSpPr>
        <p:sp>
          <p:nvSpPr>
            <p:cNvPr id="702472" name="Line 8"/>
            <p:cNvSpPr>
              <a:spLocks noChangeShapeType="1"/>
            </p:cNvSpPr>
            <p:nvPr/>
          </p:nvSpPr>
          <p:spPr bwMode="auto">
            <a:xfrm>
              <a:off x="3982" y="255"/>
              <a:ext cx="862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2473" name="Line 9"/>
            <p:cNvSpPr>
              <a:spLocks noChangeShapeType="1"/>
            </p:cNvSpPr>
            <p:nvPr/>
          </p:nvSpPr>
          <p:spPr bwMode="auto">
            <a:xfrm>
              <a:off x="3982" y="391"/>
              <a:ext cx="86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2474" name="Line 10"/>
            <p:cNvSpPr>
              <a:spLocks noChangeShapeType="1"/>
            </p:cNvSpPr>
            <p:nvPr/>
          </p:nvSpPr>
          <p:spPr bwMode="auto">
            <a:xfrm>
              <a:off x="3982" y="709"/>
              <a:ext cx="86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2475" name="Line 11"/>
            <p:cNvSpPr>
              <a:spLocks noChangeShapeType="1"/>
            </p:cNvSpPr>
            <p:nvPr/>
          </p:nvSpPr>
          <p:spPr bwMode="auto">
            <a:xfrm>
              <a:off x="3982" y="1026"/>
              <a:ext cx="86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2476" name="Rectangle 12"/>
            <p:cNvSpPr>
              <a:spLocks noChangeArrowheads="1"/>
            </p:cNvSpPr>
            <p:nvPr/>
          </p:nvSpPr>
          <p:spPr bwMode="auto">
            <a:xfrm>
              <a:off x="3982" y="482"/>
              <a:ext cx="862" cy="1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2477" name="Rectangle 13"/>
            <p:cNvSpPr>
              <a:spLocks noChangeArrowheads="1"/>
            </p:cNvSpPr>
            <p:nvPr/>
          </p:nvSpPr>
          <p:spPr bwMode="auto">
            <a:xfrm>
              <a:off x="3982" y="799"/>
              <a:ext cx="862" cy="1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702478" name="Rectangle 14"/>
          <p:cNvSpPr>
            <a:spLocks noChangeArrowheads="1"/>
          </p:cNvSpPr>
          <p:nvPr/>
        </p:nvSpPr>
        <p:spPr bwMode="auto">
          <a:xfrm>
            <a:off x="8337550" y="2420938"/>
            <a:ext cx="1368425" cy="215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02479" name="Rectangle 15"/>
          <p:cNvSpPr>
            <a:spLocks noChangeArrowheads="1"/>
          </p:cNvSpPr>
          <p:nvPr/>
        </p:nvSpPr>
        <p:spPr bwMode="auto">
          <a:xfrm>
            <a:off x="8337550" y="2781300"/>
            <a:ext cx="1368425" cy="215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02480" name="Text Box 16"/>
          <p:cNvSpPr txBox="1">
            <a:spLocks noChangeArrowheads="1"/>
          </p:cNvSpPr>
          <p:nvPr/>
        </p:nvSpPr>
        <p:spPr bwMode="auto">
          <a:xfrm>
            <a:off x="7400925" y="160338"/>
            <a:ext cx="1271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i="0"/>
              <a:t>2.0 mm t  Al</a:t>
            </a:r>
          </a:p>
        </p:txBody>
      </p:sp>
      <p:sp>
        <p:nvSpPr>
          <p:cNvPr id="702481" name="Text Box 17"/>
          <p:cNvSpPr txBox="1">
            <a:spLocks noChangeArrowheads="1"/>
          </p:cNvSpPr>
          <p:nvPr/>
        </p:nvSpPr>
        <p:spPr bwMode="auto">
          <a:xfrm>
            <a:off x="7400925" y="376238"/>
            <a:ext cx="1328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i="0"/>
              <a:t>1.2 mm t  Fe</a:t>
            </a:r>
          </a:p>
        </p:txBody>
      </p:sp>
      <p:sp>
        <p:nvSpPr>
          <p:cNvPr id="702482" name="Text Box 18"/>
          <p:cNvSpPr txBox="1">
            <a:spLocks noChangeArrowheads="1"/>
          </p:cNvSpPr>
          <p:nvPr/>
        </p:nvSpPr>
        <p:spPr bwMode="auto">
          <a:xfrm>
            <a:off x="7400925" y="1412875"/>
            <a:ext cx="1328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i="0"/>
              <a:t>1.2 mm t  Fe</a:t>
            </a:r>
          </a:p>
        </p:txBody>
      </p:sp>
      <p:sp>
        <p:nvSpPr>
          <p:cNvPr id="702483" name="Text Box 19"/>
          <p:cNvSpPr txBox="1">
            <a:spLocks noChangeArrowheads="1"/>
          </p:cNvSpPr>
          <p:nvPr/>
        </p:nvSpPr>
        <p:spPr bwMode="auto">
          <a:xfrm>
            <a:off x="7400925" y="836613"/>
            <a:ext cx="1328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i="0"/>
              <a:t>1.0 mm t  Fe</a:t>
            </a:r>
          </a:p>
        </p:txBody>
      </p:sp>
      <p:sp>
        <p:nvSpPr>
          <p:cNvPr id="702484" name="Text Box 20"/>
          <p:cNvSpPr txBox="1">
            <a:spLocks noChangeArrowheads="1"/>
          </p:cNvSpPr>
          <p:nvPr/>
        </p:nvSpPr>
        <p:spPr bwMode="auto">
          <a:xfrm>
            <a:off x="6753225" y="2708275"/>
            <a:ext cx="1543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i="0"/>
              <a:t>10 mm t  Scint.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Text Box 2"/>
          <p:cNvSpPr txBox="1">
            <a:spLocks noChangeArrowheads="1"/>
          </p:cNvSpPr>
          <p:nvPr/>
        </p:nvSpPr>
        <p:spPr bwMode="auto">
          <a:xfrm>
            <a:off x="1352550" y="5564188"/>
            <a:ext cx="6904038" cy="457200"/>
          </a:xfrm>
          <a:prstGeom prst="rect">
            <a:avLst/>
          </a:prstGeom>
          <a:solidFill>
            <a:srgbClr val="008000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●</a:t>
            </a:r>
            <a:r>
              <a:rPr lang="ja-JP" altLang="en-US" sz="24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　合計５１６台を、２００７年２月までに設置の予定</a:t>
            </a:r>
            <a:r>
              <a:rPr lang="ja-JP" altLang="en-US" sz="2400" i="0">
                <a:solidFill>
                  <a:schemeClr val="bg1"/>
                </a:solidFill>
              </a:rPr>
              <a:t>　</a:t>
            </a:r>
          </a:p>
        </p:txBody>
      </p:sp>
      <p:pic>
        <p:nvPicPr>
          <p:cNvPr id="688131" name="Picture 3" descr="P91607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906000" cy="70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8132" name="Text Box 4"/>
          <p:cNvSpPr txBox="1">
            <a:spLocks noChangeArrowheads="1"/>
          </p:cNvSpPr>
          <p:nvPr/>
        </p:nvSpPr>
        <p:spPr bwMode="auto">
          <a:xfrm>
            <a:off x="-15875" y="957263"/>
            <a:ext cx="9880600" cy="3840162"/>
          </a:xfrm>
          <a:prstGeom prst="rect">
            <a:avLst/>
          </a:prstGeom>
          <a:solidFill>
            <a:srgbClr val="3399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○</a:t>
            </a:r>
            <a:r>
              <a:rPr lang="ja-JP" altLang="en-US" sz="28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　</a:t>
            </a:r>
            <a:r>
              <a:rPr lang="en-US" altLang="ja-JP" sz="28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80% of SDs &amp; 3 towers on federal land. </a:t>
            </a:r>
          </a:p>
          <a:p>
            <a:r>
              <a:rPr lang="en-US" altLang="ja-JP" sz="28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○</a:t>
            </a:r>
            <a:r>
              <a:rPr lang="ja-JP" altLang="en-US" sz="28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　</a:t>
            </a:r>
            <a:r>
              <a:rPr lang="en-US" altLang="ja-JP" sz="28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Took 2.5 years for getting permission from BLM office.</a:t>
            </a:r>
          </a:p>
          <a:p>
            <a:r>
              <a:rPr lang="en-US" altLang="ja-JP" sz="28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</a:t>
            </a:r>
            <a:r>
              <a:rPr lang="en-US" altLang="ja-JP" sz="24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Surveys of endangered animals and plants, cultural resources </a:t>
            </a:r>
          </a:p>
          <a:p>
            <a:r>
              <a:rPr lang="en-US" altLang="ja-JP" sz="24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and historical sites, and numerous other administrative works </a:t>
            </a:r>
          </a:p>
          <a:p>
            <a:r>
              <a:rPr lang="en-US" altLang="ja-JP" sz="24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done by U of Utah colleagues</a:t>
            </a:r>
            <a:r>
              <a:rPr lang="en-US" altLang="ja-JP" sz="28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</a:p>
          <a:p>
            <a:endParaRPr lang="en-US" altLang="ja-JP" sz="1400" i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altLang="ja-JP" sz="32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○</a:t>
            </a:r>
            <a:r>
              <a:rPr lang="ja-JP" altLang="en-US" sz="32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　</a:t>
            </a:r>
            <a:r>
              <a:rPr lang="en-US" altLang="ja-JP" sz="32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First comm. tower built on Sept.15</a:t>
            </a:r>
            <a:r>
              <a:rPr lang="en-US" altLang="ja-JP" sz="3200" i="0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</a:t>
            </a:r>
            <a:r>
              <a:rPr lang="en-US" altLang="ja-JP" sz="32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+ 16</a:t>
            </a:r>
            <a:r>
              <a:rPr lang="en-US" altLang="ja-JP" sz="3200" i="0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</a:t>
            </a:r>
            <a:endParaRPr lang="en-US" altLang="ja-JP" sz="3200" i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altLang="ja-JP" sz="32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○</a:t>
            </a:r>
            <a:r>
              <a:rPr lang="ja-JP" altLang="en-US" sz="32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　</a:t>
            </a:r>
            <a:r>
              <a:rPr lang="en-US" altLang="ja-JP" sz="32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First 50 counters will be deployed today (Sept 19).</a:t>
            </a:r>
          </a:p>
          <a:p>
            <a:r>
              <a:rPr lang="en-US" altLang="ja-JP" sz="32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○</a:t>
            </a:r>
            <a:r>
              <a:rPr lang="ja-JP" altLang="en-US" sz="32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　</a:t>
            </a:r>
            <a:r>
              <a:rPr lang="en-US" altLang="ja-JP" sz="32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516 counters will be in the field by next February.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Text Box 2"/>
          <p:cNvSpPr txBox="1">
            <a:spLocks noChangeArrowheads="1"/>
          </p:cNvSpPr>
          <p:nvPr/>
        </p:nvSpPr>
        <p:spPr bwMode="auto">
          <a:xfrm>
            <a:off x="704850" y="641350"/>
            <a:ext cx="8689975" cy="569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chemeClr val="bg1"/>
                </a:solidFill>
              </a:rPr>
              <a:t>                                </a:t>
            </a:r>
            <a:r>
              <a:rPr lang="en-US" altLang="ja-JP" sz="2800">
                <a:solidFill>
                  <a:schemeClr val="bg1"/>
                </a:solidFill>
              </a:rPr>
              <a:t>Telescope Array (TA)</a:t>
            </a:r>
          </a:p>
          <a:p>
            <a:endParaRPr lang="en-US" altLang="ja-JP" sz="2800">
              <a:solidFill>
                <a:schemeClr val="bg1"/>
              </a:solidFill>
            </a:endParaRPr>
          </a:p>
          <a:p>
            <a:r>
              <a:rPr lang="en-US" altLang="ja-JP" sz="2400">
                <a:solidFill>
                  <a:schemeClr val="bg1"/>
                </a:solidFill>
              </a:rPr>
              <a:t>Originally planned as a large array of fluorescence telescopes </a:t>
            </a:r>
          </a:p>
          <a:p>
            <a:r>
              <a:rPr lang="en-US" altLang="ja-JP" sz="2400">
                <a:solidFill>
                  <a:schemeClr val="bg1"/>
                </a:solidFill>
              </a:rPr>
              <a:t>to identify the origin of super-GZK (E &gt; 10</a:t>
            </a:r>
            <a:r>
              <a:rPr lang="en-US" altLang="ja-JP" sz="2400" baseline="30000">
                <a:solidFill>
                  <a:schemeClr val="bg1"/>
                </a:solidFill>
              </a:rPr>
              <a:t>20</a:t>
            </a:r>
            <a:r>
              <a:rPr lang="en-US" altLang="ja-JP" sz="2400">
                <a:solidFill>
                  <a:schemeClr val="bg1"/>
                </a:solidFill>
              </a:rPr>
              <a:t>eV) cosmic rays </a:t>
            </a:r>
          </a:p>
          <a:p>
            <a:r>
              <a:rPr lang="en-US" altLang="ja-JP" sz="2400">
                <a:solidFill>
                  <a:schemeClr val="bg1"/>
                </a:solidFill>
              </a:rPr>
              <a:t>(ICRR review in 2000).</a:t>
            </a:r>
          </a:p>
          <a:p>
            <a:endParaRPr lang="en-US" altLang="ja-JP" sz="2400">
              <a:solidFill>
                <a:schemeClr val="bg1"/>
              </a:solidFill>
            </a:endParaRPr>
          </a:p>
          <a:p>
            <a:r>
              <a:rPr lang="en-US" altLang="ja-JP" sz="2400">
                <a:solidFill>
                  <a:schemeClr val="bg1"/>
                </a:solidFill>
              </a:rPr>
              <a:t>HiRes monocular spectrum suggested existence of GZK cutoff </a:t>
            </a:r>
          </a:p>
          <a:p>
            <a:r>
              <a:rPr lang="en-US" altLang="ja-JP" sz="2400">
                <a:solidFill>
                  <a:schemeClr val="bg1"/>
                </a:solidFill>
              </a:rPr>
              <a:t>(27</a:t>
            </a:r>
            <a:r>
              <a:rPr lang="en-US" altLang="ja-JP" sz="2400" baseline="30000">
                <a:solidFill>
                  <a:schemeClr val="bg1"/>
                </a:solidFill>
              </a:rPr>
              <a:t>th</a:t>
            </a:r>
            <a:r>
              <a:rPr lang="en-US" altLang="ja-JP" sz="2400">
                <a:solidFill>
                  <a:schemeClr val="bg1"/>
                </a:solidFill>
              </a:rPr>
              <a:t> ICRC @ Hamburg in 2001).</a:t>
            </a:r>
            <a:endParaRPr lang="en-US" altLang="ja-JP" i="0">
              <a:solidFill>
                <a:schemeClr val="accent1"/>
              </a:solidFill>
            </a:endParaRPr>
          </a:p>
          <a:p>
            <a:endParaRPr lang="en-US" altLang="ja-JP" sz="2400">
              <a:solidFill>
                <a:schemeClr val="bg1"/>
              </a:solidFill>
            </a:endParaRPr>
          </a:p>
          <a:p>
            <a:r>
              <a:rPr lang="en-US" altLang="ja-JP" sz="2400">
                <a:solidFill>
                  <a:schemeClr val="bg1"/>
                </a:solidFill>
              </a:rPr>
              <a:t>                           Physics?  Method?  Statistics? </a:t>
            </a:r>
          </a:p>
          <a:p>
            <a:endParaRPr lang="en-US" altLang="ja-JP" sz="2400">
              <a:solidFill>
                <a:schemeClr val="bg1"/>
              </a:solidFill>
            </a:endParaRPr>
          </a:p>
          <a:p>
            <a:r>
              <a:rPr lang="en-US" altLang="ja-JP" sz="2400">
                <a:solidFill>
                  <a:schemeClr val="bg1"/>
                </a:solidFill>
              </a:rPr>
              <a:t>Critical look at systematics of SD (AGASA) and FD (HiRes)</a:t>
            </a:r>
          </a:p>
          <a:p>
            <a:r>
              <a:rPr lang="en-US" altLang="ja-JP" sz="2400">
                <a:solidFill>
                  <a:schemeClr val="bg1"/>
                </a:solidFill>
              </a:rPr>
              <a:t>measurements became imperative.</a:t>
            </a:r>
          </a:p>
          <a:p>
            <a:endParaRPr lang="en-US" altLang="ja-JP" sz="2400">
              <a:solidFill>
                <a:schemeClr val="bg1"/>
              </a:solidFill>
            </a:endParaRPr>
          </a:p>
          <a:p>
            <a:r>
              <a:rPr lang="en-US" altLang="ja-JP" sz="2400">
                <a:solidFill>
                  <a:schemeClr val="bg1"/>
                </a:solidFill>
              </a:rPr>
              <a:t>Phase-1 TA financed in 2003 as SD / FD hybrid detector.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82" name="Picture 2" descr="2006_0725_TA-SD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" r="19931" b="22321"/>
          <a:stretch>
            <a:fillRect/>
          </a:stretch>
        </p:blipFill>
        <p:spPr bwMode="auto">
          <a:xfrm>
            <a:off x="-104775" y="0"/>
            <a:ext cx="10148888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084" name="Text Box 4"/>
          <p:cNvSpPr txBox="1">
            <a:spLocks noChangeArrowheads="1"/>
          </p:cNvSpPr>
          <p:nvPr/>
        </p:nvSpPr>
        <p:spPr bwMode="auto">
          <a:xfrm>
            <a:off x="128588" y="5589588"/>
            <a:ext cx="9605962" cy="519112"/>
          </a:xfrm>
          <a:prstGeom prst="rect">
            <a:avLst/>
          </a:prstGeom>
          <a:solidFill>
            <a:srgbClr val="009999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i="0">
                <a:solidFill>
                  <a:schemeClr val="bg1"/>
                </a:solidFill>
              </a:rPr>
              <a:t>SDs waiting for Deployment near Delta Cosmic Ray Center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03" name="Picture 3" descr="CIMG14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8513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07" name="Picture 7" descr="DSC004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213" y="3429000"/>
            <a:ext cx="5761038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10" name="Picture 10" descr="CIMG09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-87313"/>
            <a:ext cx="5316537" cy="708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11" name="Text Box 11"/>
          <p:cNvSpPr txBox="1">
            <a:spLocks noChangeArrowheads="1"/>
          </p:cNvSpPr>
          <p:nvPr/>
        </p:nvSpPr>
        <p:spPr bwMode="auto">
          <a:xfrm>
            <a:off x="200025" y="2852738"/>
            <a:ext cx="3797300" cy="366712"/>
          </a:xfrm>
          <a:prstGeom prst="rect">
            <a:avLst/>
          </a:prstGeom>
          <a:solidFill>
            <a:schemeClr val="tx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From Delta to staging area (~30km)</a:t>
            </a:r>
          </a:p>
        </p:txBody>
      </p:sp>
      <p:sp>
        <p:nvSpPr>
          <p:cNvPr id="716812" name="Text Box 12"/>
          <p:cNvSpPr txBox="1">
            <a:spLocks noChangeArrowheads="1"/>
          </p:cNvSpPr>
          <p:nvPr/>
        </p:nvSpPr>
        <p:spPr bwMode="auto">
          <a:xfrm>
            <a:off x="1495425" y="3783013"/>
            <a:ext cx="2952750" cy="366712"/>
          </a:xfrm>
          <a:prstGeom prst="rect">
            <a:avLst/>
          </a:prstGeom>
          <a:solidFill>
            <a:schemeClr val="tx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18 SDs at the staging area </a:t>
            </a:r>
          </a:p>
        </p:txBody>
      </p:sp>
      <p:sp>
        <p:nvSpPr>
          <p:cNvPr id="716814" name="Text Box 14"/>
          <p:cNvSpPr txBox="1">
            <a:spLocks noChangeArrowheads="1"/>
          </p:cNvSpPr>
          <p:nvPr/>
        </p:nvSpPr>
        <p:spPr bwMode="auto">
          <a:xfrm>
            <a:off x="3008313" y="6302375"/>
            <a:ext cx="3054350" cy="366713"/>
          </a:xfrm>
          <a:prstGeom prst="rect">
            <a:avLst/>
          </a:prstGeom>
          <a:solidFill>
            <a:schemeClr val="tx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18 SDs deployed in 3 hours </a:t>
            </a:r>
          </a:p>
        </p:txBody>
      </p:sp>
      <p:sp>
        <p:nvSpPr>
          <p:cNvPr id="716815" name="Text Box 15"/>
          <p:cNvSpPr txBox="1">
            <a:spLocks noChangeArrowheads="1"/>
          </p:cNvSpPr>
          <p:nvPr/>
        </p:nvSpPr>
        <p:spPr bwMode="auto">
          <a:xfrm>
            <a:off x="1522413" y="115888"/>
            <a:ext cx="494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FFFF00"/>
                </a:solidFill>
              </a:rPr>
              <a:t>TEST DEPLOYMENT in Dec.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8" name="Picture 2" descr="cimg2009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113"/>
            <a:ext cx="9129713" cy="6846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2186" name="Picture 10" descr="image01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1563" y="2205038"/>
            <a:ext cx="4471987" cy="2557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2182" name="Text Box 6"/>
          <p:cNvSpPr txBox="1">
            <a:spLocks noChangeArrowheads="1"/>
          </p:cNvSpPr>
          <p:nvPr/>
        </p:nvSpPr>
        <p:spPr bwMode="auto">
          <a:xfrm>
            <a:off x="303213" y="160338"/>
            <a:ext cx="5945187" cy="579437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3200" i="0">
                <a:solidFill>
                  <a:schemeClr val="bg1"/>
                </a:solidFill>
              </a:rPr>
              <a:t>FLUORESCENCE  ELESCOPE</a:t>
            </a:r>
          </a:p>
        </p:txBody>
      </p:sp>
      <p:sp>
        <p:nvSpPr>
          <p:cNvPr id="562190" name="Text Box 14"/>
          <p:cNvSpPr txBox="1">
            <a:spLocks noChangeArrowheads="1"/>
          </p:cNvSpPr>
          <p:nvPr/>
        </p:nvSpPr>
        <p:spPr bwMode="auto">
          <a:xfrm>
            <a:off x="4089400" y="788988"/>
            <a:ext cx="5478463" cy="1187450"/>
          </a:xfrm>
          <a:prstGeom prst="rect">
            <a:avLst/>
          </a:prstGeom>
          <a:solidFill>
            <a:schemeClr val="tx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buFontTx/>
              <a:buChar char="•"/>
            </a:pPr>
            <a:r>
              <a:rPr lang="en-US" altLang="ja-JP" sz="2400">
                <a:solidFill>
                  <a:srgbClr val="0099FF"/>
                </a:solidFill>
              </a:rPr>
              <a:t>Fixed telescope with spherical mirror</a:t>
            </a:r>
          </a:p>
          <a:p>
            <a:pPr>
              <a:buFontTx/>
              <a:buChar char="•"/>
            </a:pPr>
            <a:r>
              <a:rPr lang="en-US" altLang="ja-JP" sz="2400">
                <a:solidFill>
                  <a:srgbClr val="0099FF"/>
                </a:solidFill>
              </a:rPr>
              <a:t>One telescope with 18</a:t>
            </a:r>
            <a:r>
              <a:rPr lang="en-US" altLang="ja-JP" sz="2400" baseline="30000">
                <a:solidFill>
                  <a:srgbClr val="0099FF"/>
                </a:solidFill>
              </a:rPr>
              <a:t>0</a:t>
            </a:r>
            <a:r>
              <a:rPr lang="en-US" altLang="ja-JP" sz="2400">
                <a:solidFill>
                  <a:srgbClr val="0099FF"/>
                </a:solidFill>
              </a:rPr>
              <a:t> x 15</a:t>
            </a:r>
            <a:r>
              <a:rPr lang="en-US" altLang="ja-JP" sz="2400" baseline="30000">
                <a:solidFill>
                  <a:srgbClr val="0099FF"/>
                </a:solidFill>
              </a:rPr>
              <a:t>0 </a:t>
            </a:r>
            <a:r>
              <a:rPr lang="en-US" altLang="ja-JP" sz="2400">
                <a:solidFill>
                  <a:srgbClr val="0099FF"/>
                </a:solidFill>
              </a:rPr>
              <a:t>FoV</a:t>
            </a:r>
          </a:p>
          <a:p>
            <a:r>
              <a:rPr lang="en-US" altLang="ja-JP" sz="2400">
                <a:solidFill>
                  <a:srgbClr val="0099FF"/>
                </a:solidFill>
              </a:rPr>
              <a:t>        seen by mosaic PMT camera</a:t>
            </a:r>
          </a:p>
        </p:txBody>
      </p:sp>
      <p:sp>
        <p:nvSpPr>
          <p:cNvPr id="562191" name="Text Box 15"/>
          <p:cNvSpPr txBox="1">
            <a:spLocks noChangeArrowheads="1"/>
          </p:cNvSpPr>
          <p:nvPr/>
        </p:nvSpPr>
        <p:spPr bwMode="auto">
          <a:xfrm>
            <a:off x="4665663" y="4978400"/>
            <a:ext cx="5024437" cy="1187450"/>
          </a:xfrm>
          <a:prstGeom prst="rect">
            <a:avLst/>
          </a:prstGeom>
          <a:solidFill>
            <a:schemeClr val="tx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buFontTx/>
              <a:buChar char="•"/>
            </a:pPr>
            <a:r>
              <a:rPr lang="en-US" altLang="ja-JP" sz="2400">
                <a:solidFill>
                  <a:srgbClr val="FFFF00"/>
                </a:solidFill>
              </a:rPr>
              <a:t>6 x 2  telescopes / station</a:t>
            </a:r>
          </a:p>
          <a:p>
            <a:pPr>
              <a:buFontTx/>
              <a:buChar char="•"/>
            </a:pPr>
            <a:r>
              <a:rPr lang="en-US" altLang="ja-JP" sz="2400">
                <a:solidFill>
                  <a:srgbClr val="FFFF00"/>
                </a:solidFill>
              </a:rPr>
              <a:t>Field of View  3</a:t>
            </a:r>
            <a:r>
              <a:rPr lang="en-US" altLang="ja-JP" sz="2400" baseline="30000">
                <a:solidFill>
                  <a:srgbClr val="FFFF00"/>
                </a:solidFill>
              </a:rPr>
              <a:t>0</a:t>
            </a:r>
            <a:r>
              <a:rPr lang="en-US" altLang="ja-JP" sz="2400">
                <a:solidFill>
                  <a:srgbClr val="FFFF00"/>
                </a:solidFill>
              </a:rPr>
              <a:t>-33</a:t>
            </a:r>
            <a:r>
              <a:rPr lang="en-US" altLang="ja-JP" sz="2400" baseline="30000">
                <a:solidFill>
                  <a:srgbClr val="FFFF00"/>
                </a:solidFill>
              </a:rPr>
              <a:t>0</a:t>
            </a:r>
            <a:r>
              <a:rPr lang="en-US" altLang="ja-JP" sz="2400">
                <a:solidFill>
                  <a:srgbClr val="FFFF00"/>
                </a:solidFill>
              </a:rPr>
              <a:t> for elevation</a:t>
            </a:r>
          </a:p>
          <a:p>
            <a:r>
              <a:rPr lang="en-US" altLang="ja-JP" sz="2400">
                <a:solidFill>
                  <a:srgbClr val="FFFF00"/>
                </a:solidFill>
              </a:rPr>
              <a:t>                           108</a:t>
            </a:r>
            <a:r>
              <a:rPr lang="en-US" altLang="ja-JP" sz="2400" baseline="30000">
                <a:solidFill>
                  <a:srgbClr val="FFFF00"/>
                </a:solidFill>
              </a:rPr>
              <a:t>0</a:t>
            </a:r>
            <a:r>
              <a:rPr lang="en-US" altLang="ja-JP" sz="2400">
                <a:solidFill>
                  <a:srgbClr val="FFFF00"/>
                </a:solidFill>
              </a:rPr>
              <a:t> for azimuth</a:t>
            </a:r>
          </a:p>
        </p:txBody>
      </p:sp>
      <p:grpSp>
        <p:nvGrpSpPr>
          <p:cNvPr id="562226" name="Group 50"/>
          <p:cNvGrpSpPr>
            <a:grpSpLocks/>
          </p:cNvGrpSpPr>
          <p:nvPr/>
        </p:nvGrpSpPr>
        <p:grpSpPr bwMode="auto">
          <a:xfrm>
            <a:off x="5649913" y="2997200"/>
            <a:ext cx="2900362" cy="693738"/>
            <a:chOff x="3559" y="1888"/>
            <a:chExt cx="1827" cy="437"/>
          </a:xfrm>
        </p:grpSpPr>
        <p:grpSp>
          <p:nvGrpSpPr>
            <p:cNvPr id="562200" name="Group 24"/>
            <p:cNvGrpSpPr>
              <a:grpSpLocks/>
            </p:cNvGrpSpPr>
            <p:nvPr/>
          </p:nvGrpSpPr>
          <p:grpSpPr bwMode="auto">
            <a:xfrm>
              <a:off x="4254" y="1888"/>
              <a:ext cx="409" cy="407"/>
              <a:chOff x="761" y="1979"/>
              <a:chExt cx="409" cy="407"/>
            </a:xfrm>
          </p:grpSpPr>
          <p:grpSp>
            <p:nvGrpSpPr>
              <p:cNvPr id="562196" name="Group 20"/>
              <p:cNvGrpSpPr>
                <a:grpSpLocks/>
              </p:cNvGrpSpPr>
              <p:nvPr/>
            </p:nvGrpSpPr>
            <p:grpSpPr bwMode="auto">
              <a:xfrm>
                <a:off x="761" y="1979"/>
                <a:ext cx="181" cy="407"/>
                <a:chOff x="761" y="1979"/>
                <a:chExt cx="181" cy="407"/>
              </a:xfrm>
            </p:grpSpPr>
            <p:sp>
              <p:nvSpPr>
                <p:cNvPr id="562193" name="Oval 17"/>
                <p:cNvSpPr>
                  <a:spLocks noChangeArrowheads="1"/>
                </p:cNvSpPr>
                <p:nvPr/>
              </p:nvSpPr>
              <p:spPr bwMode="auto">
                <a:xfrm>
                  <a:off x="761" y="1979"/>
                  <a:ext cx="181" cy="181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62195" name="Oval 19"/>
                <p:cNvSpPr>
                  <a:spLocks noChangeArrowheads="1"/>
                </p:cNvSpPr>
                <p:nvPr/>
              </p:nvSpPr>
              <p:spPr bwMode="auto">
                <a:xfrm>
                  <a:off x="761" y="2205"/>
                  <a:ext cx="181" cy="181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62197" name="Group 21"/>
              <p:cNvGrpSpPr>
                <a:grpSpLocks/>
              </p:cNvGrpSpPr>
              <p:nvPr/>
            </p:nvGrpSpPr>
            <p:grpSpPr bwMode="auto">
              <a:xfrm>
                <a:off x="989" y="1979"/>
                <a:ext cx="181" cy="407"/>
                <a:chOff x="761" y="1979"/>
                <a:chExt cx="181" cy="407"/>
              </a:xfrm>
            </p:grpSpPr>
            <p:sp>
              <p:nvSpPr>
                <p:cNvPr id="562198" name="Oval 22"/>
                <p:cNvSpPr>
                  <a:spLocks noChangeArrowheads="1"/>
                </p:cNvSpPr>
                <p:nvPr/>
              </p:nvSpPr>
              <p:spPr bwMode="auto">
                <a:xfrm>
                  <a:off x="761" y="1979"/>
                  <a:ext cx="181" cy="181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62199" name="Oval 23"/>
                <p:cNvSpPr>
                  <a:spLocks noChangeArrowheads="1"/>
                </p:cNvSpPr>
                <p:nvPr/>
              </p:nvSpPr>
              <p:spPr bwMode="auto">
                <a:xfrm>
                  <a:off x="761" y="2205"/>
                  <a:ext cx="181" cy="181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562205" name="Group 29"/>
            <p:cNvGrpSpPr>
              <a:grpSpLocks/>
            </p:cNvGrpSpPr>
            <p:nvPr/>
          </p:nvGrpSpPr>
          <p:grpSpPr bwMode="auto">
            <a:xfrm>
              <a:off x="5114" y="1918"/>
              <a:ext cx="272" cy="407"/>
              <a:chOff x="761" y="1979"/>
              <a:chExt cx="409" cy="407"/>
            </a:xfrm>
          </p:grpSpPr>
          <p:grpSp>
            <p:nvGrpSpPr>
              <p:cNvPr id="562206" name="Group 30"/>
              <p:cNvGrpSpPr>
                <a:grpSpLocks/>
              </p:cNvGrpSpPr>
              <p:nvPr/>
            </p:nvGrpSpPr>
            <p:grpSpPr bwMode="auto">
              <a:xfrm>
                <a:off x="761" y="1979"/>
                <a:ext cx="181" cy="407"/>
                <a:chOff x="761" y="1979"/>
                <a:chExt cx="181" cy="407"/>
              </a:xfrm>
            </p:grpSpPr>
            <p:sp>
              <p:nvSpPr>
                <p:cNvPr id="562207" name="Oval 31"/>
                <p:cNvSpPr>
                  <a:spLocks noChangeArrowheads="1"/>
                </p:cNvSpPr>
                <p:nvPr/>
              </p:nvSpPr>
              <p:spPr bwMode="auto">
                <a:xfrm>
                  <a:off x="761" y="1979"/>
                  <a:ext cx="181" cy="181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62208" name="Oval 32"/>
                <p:cNvSpPr>
                  <a:spLocks noChangeArrowheads="1"/>
                </p:cNvSpPr>
                <p:nvPr/>
              </p:nvSpPr>
              <p:spPr bwMode="auto">
                <a:xfrm>
                  <a:off x="761" y="2205"/>
                  <a:ext cx="181" cy="181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62209" name="Group 33"/>
              <p:cNvGrpSpPr>
                <a:grpSpLocks/>
              </p:cNvGrpSpPr>
              <p:nvPr/>
            </p:nvGrpSpPr>
            <p:grpSpPr bwMode="auto">
              <a:xfrm>
                <a:off x="989" y="1979"/>
                <a:ext cx="181" cy="407"/>
                <a:chOff x="761" y="1979"/>
                <a:chExt cx="181" cy="407"/>
              </a:xfrm>
            </p:grpSpPr>
            <p:sp>
              <p:nvSpPr>
                <p:cNvPr id="562210" name="Oval 34"/>
                <p:cNvSpPr>
                  <a:spLocks noChangeArrowheads="1"/>
                </p:cNvSpPr>
                <p:nvPr/>
              </p:nvSpPr>
              <p:spPr bwMode="auto">
                <a:xfrm>
                  <a:off x="761" y="1979"/>
                  <a:ext cx="181" cy="181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62211" name="Oval 35"/>
                <p:cNvSpPr>
                  <a:spLocks noChangeArrowheads="1"/>
                </p:cNvSpPr>
                <p:nvPr/>
              </p:nvSpPr>
              <p:spPr bwMode="auto">
                <a:xfrm>
                  <a:off x="761" y="2205"/>
                  <a:ext cx="181" cy="181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562219" name="Group 43"/>
            <p:cNvGrpSpPr>
              <a:grpSpLocks/>
            </p:cNvGrpSpPr>
            <p:nvPr/>
          </p:nvGrpSpPr>
          <p:grpSpPr bwMode="auto">
            <a:xfrm>
              <a:off x="3559" y="1908"/>
              <a:ext cx="272" cy="407"/>
              <a:chOff x="761" y="1979"/>
              <a:chExt cx="409" cy="407"/>
            </a:xfrm>
          </p:grpSpPr>
          <p:grpSp>
            <p:nvGrpSpPr>
              <p:cNvPr id="562220" name="Group 44"/>
              <p:cNvGrpSpPr>
                <a:grpSpLocks/>
              </p:cNvGrpSpPr>
              <p:nvPr/>
            </p:nvGrpSpPr>
            <p:grpSpPr bwMode="auto">
              <a:xfrm>
                <a:off x="761" y="1979"/>
                <a:ext cx="181" cy="407"/>
                <a:chOff x="761" y="1979"/>
                <a:chExt cx="181" cy="407"/>
              </a:xfrm>
            </p:grpSpPr>
            <p:sp>
              <p:nvSpPr>
                <p:cNvPr id="562221" name="Oval 45"/>
                <p:cNvSpPr>
                  <a:spLocks noChangeArrowheads="1"/>
                </p:cNvSpPr>
                <p:nvPr/>
              </p:nvSpPr>
              <p:spPr bwMode="auto">
                <a:xfrm>
                  <a:off x="761" y="1979"/>
                  <a:ext cx="181" cy="181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62222" name="Oval 46"/>
                <p:cNvSpPr>
                  <a:spLocks noChangeArrowheads="1"/>
                </p:cNvSpPr>
                <p:nvPr/>
              </p:nvSpPr>
              <p:spPr bwMode="auto">
                <a:xfrm>
                  <a:off x="761" y="2205"/>
                  <a:ext cx="181" cy="181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62223" name="Group 47"/>
              <p:cNvGrpSpPr>
                <a:grpSpLocks/>
              </p:cNvGrpSpPr>
              <p:nvPr/>
            </p:nvGrpSpPr>
            <p:grpSpPr bwMode="auto">
              <a:xfrm>
                <a:off x="989" y="1979"/>
                <a:ext cx="181" cy="407"/>
                <a:chOff x="761" y="1979"/>
                <a:chExt cx="181" cy="407"/>
              </a:xfrm>
            </p:grpSpPr>
            <p:sp>
              <p:nvSpPr>
                <p:cNvPr id="562224" name="Oval 48"/>
                <p:cNvSpPr>
                  <a:spLocks noChangeArrowheads="1"/>
                </p:cNvSpPr>
                <p:nvPr/>
              </p:nvSpPr>
              <p:spPr bwMode="auto">
                <a:xfrm>
                  <a:off x="761" y="1979"/>
                  <a:ext cx="181" cy="181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62225" name="Oval 49"/>
                <p:cNvSpPr>
                  <a:spLocks noChangeArrowheads="1"/>
                </p:cNvSpPr>
                <p:nvPr/>
              </p:nvSpPr>
              <p:spPr bwMode="auto">
                <a:xfrm>
                  <a:off x="761" y="2205"/>
                  <a:ext cx="181" cy="181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002" name="Picture 10" descr="cimg07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695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5016" name="Text Box 24"/>
          <p:cNvSpPr txBox="1">
            <a:spLocks noChangeArrowheads="1"/>
          </p:cNvSpPr>
          <p:nvPr/>
        </p:nvSpPr>
        <p:spPr bwMode="auto">
          <a:xfrm>
            <a:off x="273050" y="333375"/>
            <a:ext cx="4589463" cy="579438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3200" i="0">
                <a:solidFill>
                  <a:schemeClr val="bg1"/>
                </a:solidFill>
              </a:rPr>
              <a:t>TELESCOPE  CAMERA</a:t>
            </a:r>
          </a:p>
        </p:txBody>
      </p:sp>
      <p:pic>
        <p:nvPicPr>
          <p:cNvPr id="725017" name="Picture 25" descr="cimg06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7" t="17122" r="24557" b="16557"/>
          <a:stretch>
            <a:fillRect/>
          </a:stretch>
        </p:blipFill>
        <p:spPr bwMode="auto">
          <a:xfrm>
            <a:off x="98425" y="4064000"/>
            <a:ext cx="331152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5018" name="Text Box 26"/>
          <p:cNvSpPr txBox="1">
            <a:spLocks noChangeArrowheads="1"/>
          </p:cNvSpPr>
          <p:nvPr/>
        </p:nvSpPr>
        <p:spPr bwMode="auto">
          <a:xfrm>
            <a:off x="560388" y="2636838"/>
            <a:ext cx="4932362" cy="1187450"/>
          </a:xfrm>
          <a:prstGeom prst="rect">
            <a:avLst/>
          </a:prstGeom>
          <a:solidFill>
            <a:schemeClr val="tx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buFontTx/>
              <a:buChar char="•"/>
            </a:pPr>
            <a:r>
              <a:rPr lang="en-US" altLang="ja-JP" sz="2400">
                <a:solidFill>
                  <a:srgbClr val="0099FF"/>
                </a:solidFill>
              </a:rPr>
              <a:t>16 x 16 PMT array</a:t>
            </a:r>
          </a:p>
          <a:p>
            <a:pPr>
              <a:buFontTx/>
              <a:buChar char="•"/>
            </a:pPr>
            <a:r>
              <a:rPr lang="en-US" altLang="ja-JP" sz="2400">
                <a:solidFill>
                  <a:srgbClr val="0099FF"/>
                </a:solidFill>
              </a:rPr>
              <a:t>BG3 glass filter (UV transparent)</a:t>
            </a:r>
          </a:p>
          <a:p>
            <a:pPr>
              <a:buFontTx/>
              <a:buChar char="•"/>
            </a:pPr>
            <a:r>
              <a:rPr lang="en-US" altLang="ja-JP" sz="2400">
                <a:solidFill>
                  <a:srgbClr val="0099FF"/>
                </a:solidFill>
              </a:rPr>
              <a:t>Pre-amplifier  (x 50)</a:t>
            </a:r>
          </a:p>
        </p:txBody>
      </p:sp>
      <p:sp>
        <p:nvSpPr>
          <p:cNvPr id="725019" name="Text Box 27"/>
          <p:cNvSpPr txBox="1">
            <a:spLocks noChangeArrowheads="1"/>
          </p:cNvSpPr>
          <p:nvPr/>
        </p:nvSpPr>
        <p:spPr bwMode="auto">
          <a:xfrm>
            <a:off x="3513138" y="4149725"/>
            <a:ext cx="6132512" cy="2481263"/>
          </a:xfrm>
          <a:prstGeom prst="rect">
            <a:avLst/>
          </a:prstGeom>
          <a:solidFill>
            <a:schemeClr val="tx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>
                <a:solidFill>
                  <a:srgbClr val="FFFF00"/>
                </a:solidFill>
              </a:rPr>
              <a:t>1.   3 PMTs:  absolutely calibrated </a:t>
            </a:r>
          </a:p>
          <a:p>
            <a:r>
              <a:rPr lang="en-US" altLang="ja-JP" sz="2400">
                <a:solidFill>
                  <a:srgbClr val="FFFF00"/>
                </a:solidFill>
              </a:rPr>
              <a:t>      by standard UV light source  </a:t>
            </a:r>
            <a:r>
              <a:rPr lang="en-US" altLang="ja-JP">
                <a:solidFill>
                  <a:srgbClr val="FFFF00"/>
                </a:solidFill>
              </a:rPr>
              <a:t>(self develop.)</a:t>
            </a:r>
          </a:p>
          <a:p>
            <a:r>
              <a:rPr lang="en-US" altLang="ja-JP" sz="2400">
                <a:solidFill>
                  <a:srgbClr val="FFFF00"/>
                </a:solidFill>
              </a:rPr>
              <a:t>      &amp; PMT gain monitored  by YAP + </a:t>
            </a:r>
            <a:r>
              <a:rPr lang="en-US" altLang="ja-JP" sz="2400" baseline="30000">
                <a:solidFill>
                  <a:srgbClr val="FFFF00"/>
                </a:solidFill>
              </a:rPr>
              <a:t>241</a:t>
            </a:r>
            <a:r>
              <a:rPr lang="en-US" altLang="ja-JP" sz="2400">
                <a:solidFill>
                  <a:srgbClr val="FFFF00"/>
                </a:solidFill>
              </a:rPr>
              <a:t>Am.</a:t>
            </a:r>
          </a:p>
          <a:p>
            <a:endParaRPr lang="en-US" altLang="ja-JP" sz="800">
              <a:solidFill>
                <a:srgbClr val="FFFF00"/>
              </a:solidFill>
            </a:endParaRPr>
          </a:p>
          <a:p>
            <a:r>
              <a:rPr lang="en-US" altLang="ja-JP" sz="2400">
                <a:solidFill>
                  <a:srgbClr val="FFFF00"/>
                </a:solidFill>
              </a:rPr>
              <a:t>2.   All 256 PMTs: relatively adjusted in situ </a:t>
            </a:r>
          </a:p>
          <a:p>
            <a:r>
              <a:rPr lang="en-US" altLang="ja-JP" sz="2400">
                <a:solidFill>
                  <a:srgbClr val="FFFF00"/>
                </a:solidFill>
              </a:rPr>
              <a:t>      by diffused light ( Xenon flasher )</a:t>
            </a:r>
          </a:p>
          <a:p>
            <a:endParaRPr lang="en-US" altLang="ja-JP" sz="500">
              <a:solidFill>
                <a:srgbClr val="FFFF00"/>
              </a:solidFill>
            </a:endParaRPr>
          </a:p>
          <a:p>
            <a:r>
              <a:rPr lang="en-US" altLang="ja-JP" sz="2400">
                <a:solidFill>
                  <a:srgbClr val="FFFF00"/>
                </a:solidFill>
              </a:rPr>
              <a:t>3.   XY-mapping by UV-LED scanner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1140" name="Object 4"/>
          <p:cNvGraphicFramePr>
            <a:graphicFrameLocks noChangeAspect="1"/>
          </p:cNvGraphicFramePr>
          <p:nvPr/>
        </p:nvGraphicFramePr>
        <p:xfrm>
          <a:off x="0" y="0"/>
          <a:ext cx="9993313" cy="691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155" name="Photo Editor 写真" r:id="rId3" imgW="12193702" imgH="9142857" progId="MSPhotoEd.3">
                  <p:embed/>
                </p:oleObj>
              </mc:Choice>
              <mc:Fallback>
                <p:oleObj name="Photo Editor 写真" r:id="rId3" imgW="12193702" imgH="914285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993313" cy="691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66FF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1153" name="Oval 17"/>
          <p:cNvSpPr>
            <a:spLocks noChangeArrowheads="1"/>
          </p:cNvSpPr>
          <p:nvPr/>
        </p:nvSpPr>
        <p:spPr bwMode="auto">
          <a:xfrm>
            <a:off x="3513138" y="549275"/>
            <a:ext cx="1655762" cy="5256213"/>
          </a:xfrm>
          <a:prstGeom prst="ellips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31149" name="Text Box 13"/>
          <p:cNvSpPr txBox="1">
            <a:spLocks noChangeArrowheads="1"/>
          </p:cNvSpPr>
          <p:nvPr/>
        </p:nvSpPr>
        <p:spPr bwMode="auto">
          <a:xfrm>
            <a:off x="3584575" y="1268413"/>
            <a:ext cx="1639888" cy="822325"/>
          </a:xfrm>
          <a:prstGeom prst="rect">
            <a:avLst/>
          </a:prstGeom>
          <a:solidFill>
            <a:schemeClr val="tx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>
                <a:solidFill>
                  <a:srgbClr val="FFFF00"/>
                </a:solidFill>
              </a:rPr>
              <a:t>FADC</a:t>
            </a:r>
          </a:p>
          <a:p>
            <a:r>
              <a:rPr lang="en-US" altLang="ja-JP" sz="2400">
                <a:solidFill>
                  <a:srgbClr val="FFFF00"/>
                </a:solidFill>
              </a:rPr>
              <a:t>Track Trig.</a:t>
            </a:r>
          </a:p>
        </p:txBody>
      </p:sp>
      <p:sp>
        <p:nvSpPr>
          <p:cNvPr id="731150" name="Text Box 14"/>
          <p:cNvSpPr txBox="1">
            <a:spLocks noChangeArrowheads="1"/>
          </p:cNvSpPr>
          <p:nvPr/>
        </p:nvSpPr>
        <p:spPr bwMode="auto">
          <a:xfrm>
            <a:off x="3729038" y="4365625"/>
            <a:ext cx="1098550" cy="457200"/>
          </a:xfrm>
          <a:prstGeom prst="rect">
            <a:avLst/>
          </a:prstGeom>
          <a:solidFill>
            <a:schemeClr val="tx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>
                <a:solidFill>
                  <a:srgbClr val="FFFF00"/>
                </a:solidFill>
              </a:rPr>
              <a:t>HV PS</a:t>
            </a:r>
          </a:p>
        </p:txBody>
      </p:sp>
      <p:sp>
        <p:nvSpPr>
          <p:cNvPr id="731151" name="Text Box 15"/>
          <p:cNvSpPr txBox="1">
            <a:spLocks noChangeArrowheads="1"/>
          </p:cNvSpPr>
          <p:nvPr/>
        </p:nvSpPr>
        <p:spPr bwMode="auto">
          <a:xfrm>
            <a:off x="4232275" y="3284538"/>
            <a:ext cx="557213" cy="457200"/>
          </a:xfrm>
          <a:prstGeom prst="rect">
            <a:avLst/>
          </a:prstGeom>
          <a:solidFill>
            <a:schemeClr val="tx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>
                <a:solidFill>
                  <a:srgbClr val="FFFF00"/>
                </a:solidFill>
              </a:rPr>
              <a:t>LV</a:t>
            </a:r>
          </a:p>
        </p:txBody>
      </p:sp>
      <p:sp>
        <p:nvSpPr>
          <p:cNvPr id="731152" name="Text Box 16"/>
          <p:cNvSpPr txBox="1">
            <a:spLocks noChangeArrowheads="1"/>
          </p:cNvSpPr>
          <p:nvPr/>
        </p:nvSpPr>
        <p:spPr bwMode="auto">
          <a:xfrm>
            <a:off x="3657600" y="2492375"/>
            <a:ext cx="608013" cy="457200"/>
          </a:xfrm>
          <a:prstGeom prst="rect">
            <a:avLst/>
          </a:prstGeom>
          <a:solidFill>
            <a:schemeClr val="tx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2400">
                <a:solidFill>
                  <a:srgbClr val="FFFF00"/>
                </a:solidFill>
              </a:rPr>
              <a:t>PC</a:t>
            </a:r>
          </a:p>
        </p:txBody>
      </p:sp>
      <p:sp>
        <p:nvSpPr>
          <p:cNvPr id="731148" name="Text Box 12"/>
          <p:cNvSpPr txBox="1">
            <a:spLocks noChangeArrowheads="1"/>
          </p:cNvSpPr>
          <p:nvPr/>
        </p:nvSpPr>
        <p:spPr bwMode="auto">
          <a:xfrm>
            <a:off x="292100" y="333375"/>
            <a:ext cx="5740400" cy="579438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3200" i="0">
                <a:solidFill>
                  <a:schemeClr val="bg1"/>
                </a:solidFill>
              </a:rPr>
              <a:t>TELESCOPE  ELECTRONICS</a:t>
            </a:r>
          </a:p>
        </p:txBody>
      </p:sp>
      <p:sp>
        <p:nvSpPr>
          <p:cNvPr id="731154" name="Text Box 18"/>
          <p:cNvSpPr txBox="1">
            <a:spLocks noChangeArrowheads="1"/>
          </p:cNvSpPr>
          <p:nvPr/>
        </p:nvSpPr>
        <p:spPr bwMode="auto">
          <a:xfrm>
            <a:off x="3641725" y="5780088"/>
            <a:ext cx="1455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FF9933"/>
                </a:solidFill>
              </a:rPr>
              <a:t>1 camera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250" name="Picture 2" descr="anim-runid0000078-trgid0000004"/>
          <p:cNvPicPr>
            <a:picLocks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6650" y="404813"/>
            <a:ext cx="7654925" cy="964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5251" name="Rectangle 3"/>
          <p:cNvSpPr>
            <a:spLocks noChangeArrowheads="1"/>
          </p:cNvSpPr>
          <p:nvPr/>
        </p:nvSpPr>
        <p:spPr bwMode="auto">
          <a:xfrm>
            <a:off x="849313" y="6381750"/>
            <a:ext cx="7991475" cy="38877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 i="0"/>
          </a:p>
        </p:txBody>
      </p:sp>
      <p:sp>
        <p:nvSpPr>
          <p:cNvPr id="565252" name="Line 4"/>
          <p:cNvSpPr>
            <a:spLocks noChangeShapeType="1"/>
          </p:cNvSpPr>
          <p:nvPr/>
        </p:nvSpPr>
        <p:spPr bwMode="auto">
          <a:xfrm>
            <a:off x="2686050" y="742950"/>
            <a:ext cx="4911725" cy="55562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65253" name="Text Box 5"/>
          <p:cNvSpPr txBox="1">
            <a:spLocks noChangeArrowheads="1"/>
          </p:cNvSpPr>
          <p:nvPr/>
        </p:nvSpPr>
        <p:spPr bwMode="auto">
          <a:xfrm>
            <a:off x="1857375" y="469900"/>
            <a:ext cx="5924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i="0"/>
              <a:t>One of the first events of TA: 2005/07/12, 2:52 am, Utah.</a:t>
            </a:r>
          </a:p>
        </p:txBody>
      </p:sp>
      <p:sp>
        <p:nvSpPr>
          <p:cNvPr id="565254" name="Rectangle 6"/>
          <p:cNvSpPr>
            <a:spLocks noChangeArrowheads="1"/>
          </p:cNvSpPr>
          <p:nvPr/>
        </p:nvSpPr>
        <p:spPr bwMode="auto">
          <a:xfrm>
            <a:off x="8121650" y="260350"/>
            <a:ext cx="863600" cy="6597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 i="0"/>
          </a:p>
        </p:txBody>
      </p:sp>
      <p:sp>
        <p:nvSpPr>
          <p:cNvPr id="565256" name="Text Box 8"/>
          <p:cNvSpPr txBox="1">
            <a:spLocks noChangeArrowheads="1"/>
          </p:cNvSpPr>
          <p:nvPr/>
        </p:nvSpPr>
        <p:spPr bwMode="auto">
          <a:xfrm>
            <a:off x="2360613" y="1052513"/>
            <a:ext cx="15557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i="0"/>
              <a:t>200 ns / step.</a:t>
            </a:r>
          </a:p>
        </p:txBody>
      </p:sp>
      <p:sp>
        <p:nvSpPr>
          <p:cNvPr id="565257" name="Text Box 9"/>
          <p:cNvSpPr txBox="1">
            <a:spLocks noChangeArrowheads="1"/>
          </p:cNvSpPr>
          <p:nvPr/>
        </p:nvSpPr>
        <p:spPr bwMode="auto">
          <a:xfrm>
            <a:off x="5754688" y="6508750"/>
            <a:ext cx="4094162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i="0"/>
              <a:t>top / bottom &amp; left / right of camera view reversed.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Text Box 2"/>
          <p:cNvSpPr txBox="1">
            <a:spLocks noChangeArrowheads="1"/>
          </p:cNvSpPr>
          <p:nvPr/>
        </p:nvSpPr>
        <p:spPr bwMode="auto">
          <a:xfrm>
            <a:off x="1146175" y="588963"/>
            <a:ext cx="7910513" cy="571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i="0">
                <a:solidFill>
                  <a:srgbClr val="FFFF00"/>
                </a:solidFill>
              </a:rPr>
              <a:t>Spherical Mirror (3.3m </a:t>
            </a:r>
            <a:r>
              <a:rPr lang="en-US" altLang="ja-JP" sz="2800" i="0">
                <a:solidFill>
                  <a:srgbClr val="FFFF00"/>
                </a:solidFill>
                <a:latin typeface="Symbol" panose="05050102010706020507" pitchFamily="18" charset="2"/>
              </a:rPr>
              <a:t>f</a:t>
            </a:r>
            <a:r>
              <a:rPr lang="ja-JP" altLang="en-US" sz="2800" i="0">
                <a:solidFill>
                  <a:srgbClr val="FFFF00"/>
                </a:solidFill>
              </a:rPr>
              <a:t>）</a:t>
            </a:r>
            <a:r>
              <a:rPr lang="en-US" altLang="ja-JP" sz="2800" i="0">
                <a:solidFill>
                  <a:srgbClr val="FFFF00"/>
                </a:solidFill>
              </a:rPr>
              <a:t>, 1</a:t>
            </a:r>
            <a:r>
              <a:rPr lang="en-US" altLang="ja-JP" sz="2800" i="0" baseline="30000">
                <a:solidFill>
                  <a:srgbClr val="FFFF00"/>
                </a:solidFill>
              </a:rPr>
              <a:t>0</a:t>
            </a:r>
            <a:r>
              <a:rPr lang="en-US" altLang="ja-JP" sz="2800" i="0">
                <a:solidFill>
                  <a:srgbClr val="FFFF00"/>
                </a:solidFill>
              </a:rPr>
              <a:t> pixel PMT</a:t>
            </a:r>
          </a:p>
          <a:p>
            <a:endParaRPr lang="en-US" altLang="ja-JP" sz="800" i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ja-JP" altLang="en-US" sz="2800" i="0">
                <a:solidFill>
                  <a:schemeClr val="bg1"/>
                </a:solidFill>
              </a:rPr>
              <a:t>　</a:t>
            </a:r>
            <a:r>
              <a:rPr lang="en-US" altLang="ja-JP" sz="2800" i="0">
                <a:solidFill>
                  <a:schemeClr val="bg1"/>
                </a:solidFill>
              </a:rPr>
              <a:t>Conserve HiRes optics  </a:t>
            </a:r>
            <a:r>
              <a:rPr lang="en-US" altLang="ja-JP" sz="2000" i="0">
                <a:solidFill>
                  <a:schemeClr val="bg1"/>
                </a:solidFill>
              </a:rPr>
              <a:t>(30% more light than HiRes)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ja-JP" altLang="en-US" sz="2800" i="0">
                <a:solidFill>
                  <a:schemeClr val="bg1"/>
                </a:solidFill>
              </a:rPr>
              <a:t>　</a:t>
            </a:r>
            <a:r>
              <a:rPr lang="en-US" altLang="ja-JP" sz="2800" i="0">
                <a:solidFill>
                  <a:schemeClr val="bg1"/>
                </a:solidFill>
              </a:rPr>
              <a:t>Simple in Optics &amp; Mechanics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ja-JP" altLang="en-US" sz="2800" i="0">
                <a:solidFill>
                  <a:schemeClr val="bg1"/>
                </a:solidFill>
              </a:rPr>
              <a:t>　“</a:t>
            </a:r>
            <a:r>
              <a:rPr lang="en-US" altLang="ja-JP" sz="2800" i="0">
                <a:solidFill>
                  <a:schemeClr val="bg1"/>
                </a:solidFill>
              </a:rPr>
              <a:t>Sandwich” configuration for stereo meas..</a:t>
            </a:r>
          </a:p>
          <a:p>
            <a:pPr lvl="2">
              <a:buFontTx/>
              <a:buChar char="•"/>
            </a:pPr>
            <a:r>
              <a:rPr lang="en-US" altLang="ja-JP" sz="2800" i="0">
                <a:solidFill>
                  <a:schemeClr val="bg1"/>
                </a:solidFill>
              </a:rPr>
              <a:t>  less than 20 km to the nearest FD station</a:t>
            </a:r>
          </a:p>
          <a:p>
            <a:pPr lvl="2">
              <a:buFontTx/>
              <a:buChar char="•"/>
            </a:pPr>
            <a:r>
              <a:rPr lang="en-US" altLang="ja-JP" sz="2800" i="0">
                <a:solidFill>
                  <a:schemeClr val="bg1"/>
                </a:solidFill>
              </a:rPr>
              <a:t>  always tagged by the SD</a:t>
            </a:r>
          </a:p>
          <a:p>
            <a:endParaRPr lang="en-US" altLang="ja-JP" sz="1600" i="0">
              <a:solidFill>
                <a:schemeClr val="bg1"/>
              </a:solidFill>
            </a:endParaRPr>
          </a:p>
          <a:p>
            <a:r>
              <a:rPr lang="en-US" altLang="ja-JP" sz="2800" i="0">
                <a:solidFill>
                  <a:srgbClr val="FFFF00"/>
                </a:solidFill>
              </a:rPr>
              <a:t>-HV, DC coupled, 40MHz,12-bit sampling</a:t>
            </a:r>
          </a:p>
          <a:p>
            <a:endParaRPr lang="en-US" altLang="ja-JP" sz="900" i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ja-JP" altLang="en-US" sz="2800" i="0">
                <a:solidFill>
                  <a:schemeClr val="bg1"/>
                </a:solidFill>
              </a:rPr>
              <a:t>　</a:t>
            </a:r>
            <a:r>
              <a:rPr lang="en-US" altLang="ja-JP" sz="2800" i="0">
                <a:solidFill>
                  <a:schemeClr val="bg1"/>
                </a:solidFill>
              </a:rPr>
              <a:t>No wave form distortion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ja-JP" altLang="en-US" sz="2800" i="0">
                <a:solidFill>
                  <a:schemeClr val="bg1"/>
                </a:solidFill>
              </a:rPr>
              <a:t>　</a:t>
            </a:r>
            <a:r>
              <a:rPr lang="en-US" altLang="ja-JP" sz="2800" i="0">
                <a:solidFill>
                  <a:schemeClr val="bg1"/>
                </a:solidFill>
              </a:rPr>
              <a:t>Direct night sky BG measurement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800" i="0">
                <a:solidFill>
                  <a:schemeClr val="bg1"/>
                </a:solidFill>
              </a:rPr>
              <a:t>   “FD as a lidar”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ja-JP" altLang="en-US" sz="2800" i="0">
                <a:solidFill>
                  <a:schemeClr val="bg1"/>
                </a:solidFill>
              </a:rPr>
              <a:t>　</a:t>
            </a:r>
            <a:r>
              <a:rPr lang="en-US" altLang="ja-JP" sz="2800" i="0">
                <a:solidFill>
                  <a:schemeClr val="bg1"/>
                </a:solidFill>
              </a:rPr>
              <a:t>~ms baseline update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ja-JP" altLang="en-US" sz="2800" i="0">
                <a:solidFill>
                  <a:schemeClr val="bg1"/>
                </a:solidFill>
              </a:rPr>
              <a:t>　</a:t>
            </a:r>
            <a:r>
              <a:rPr lang="en-US" altLang="ja-JP" sz="2800" i="0">
                <a:solidFill>
                  <a:schemeClr val="bg1"/>
                </a:solidFill>
              </a:rPr>
              <a:t>5 contiguous PMTs for “track” trigger</a:t>
            </a:r>
            <a:endParaRPr lang="en-US" altLang="ja-JP" sz="2800" i="0">
              <a:solidFill>
                <a:srgbClr val="FFFF00"/>
              </a:solidFill>
            </a:endParaRPr>
          </a:p>
        </p:txBody>
      </p:sp>
      <p:grpSp>
        <p:nvGrpSpPr>
          <p:cNvPr id="499720" name="Group 8"/>
          <p:cNvGrpSpPr>
            <a:grpSpLocks/>
          </p:cNvGrpSpPr>
          <p:nvPr/>
        </p:nvGrpSpPr>
        <p:grpSpPr bwMode="auto">
          <a:xfrm>
            <a:off x="560388" y="1125538"/>
            <a:ext cx="8496300" cy="4319587"/>
            <a:chOff x="353" y="709"/>
            <a:chExt cx="5352" cy="2721"/>
          </a:xfrm>
        </p:grpSpPr>
        <p:sp>
          <p:nvSpPr>
            <p:cNvPr id="499716" name="Oval 4"/>
            <p:cNvSpPr>
              <a:spLocks noChangeArrowheads="1"/>
            </p:cNvSpPr>
            <p:nvPr/>
          </p:nvSpPr>
          <p:spPr bwMode="auto">
            <a:xfrm>
              <a:off x="353" y="2523"/>
              <a:ext cx="4808" cy="907"/>
            </a:xfrm>
            <a:prstGeom prst="ellipse">
              <a:avLst/>
            </a:prstGeom>
            <a:noFill/>
            <a:ln w="57150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9719" name="Oval 7"/>
            <p:cNvSpPr>
              <a:spLocks noChangeArrowheads="1"/>
            </p:cNvSpPr>
            <p:nvPr/>
          </p:nvSpPr>
          <p:spPr bwMode="auto">
            <a:xfrm>
              <a:off x="761" y="709"/>
              <a:ext cx="4944" cy="362"/>
            </a:xfrm>
            <a:prstGeom prst="ellipse">
              <a:avLst/>
            </a:prstGeom>
            <a:noFill/>
            <a:ln w="57150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9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9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8" name="Picture 2" descr="MirrorConstruc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742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0179" name="Text Box 3"/>
          <p:cNvSpPr txBox="1">
            <a:spLocks noChangeArrowheads="1"/>
          </p:cNvSpPr>
          <p:nvPr/>
        </p:nvSpPr>
        <p:spPr bwMode="auto">
          <a:xfrm>
            <a:off x="693738" y="2973388"/>
            <a:ext cx="8651875" cy="1433512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ja-JP" sz="2800" i="0">
                <a:solidFill>
                  <a:schemeClr val="bg1"/>
                </a:solidFill>
              </a:rPr>
              <a:t>   1</a:t>
            </a:r>
            <a:r>
              <a:rPr lang="en-US" altLang="ja-JP" sz="2800" i="0" baseline="30000">
                <a:solidFill>
                  <a:schemeClr val="bg1"/>
                </a:solidFill>
              </a:rPr>
              <a:t>st</a:t>
            </a:r>
            <a:r>
              <a:rPr lang="en-US" altLang="ja-JP" sz="2800" i="0">
                <a:solidFill>
                  <a:schemeClr val="bg1"/>
                </a:solidFill>
              </a:rPr>
              <a:t> FD station: 8 / 12 telescopes completed </a:t>
            </a:r>
          </a:p>
          <a:p>
            <a:pPr>
              <a:buFontTx/>
              <a:buChar char="•"/>
            </a:pPr>
            <a:r>
              <a:rPr lang="ja-JP" altLang="en-US" sz="2800" i="0">
                <a:solidFill>
                  <a:schemeClr val="bg1"/>
                </a:solidFill>
              </a:rPr>
              <a:t>　</a:t>
            </a:r>
            <a:r>
              <a:rPr lang="en-US" altLang="ja-JP" sz="2800" i="0">
                <a:solidFill>
                  <a:schemeClr val="bg1"/>
                </a:solidFill>
              </a:rPr>
              <a:t>2</a:t>
            </a:r>
            <a:r>
              <a:rPr lang="en-US" altLang="ja-JP" sz="2800" i="0" baseline="30000">
                <a:solidFill>
                  <a:schemeClr val="bg1"/>
                </a:solidFill>
              </a:rPr>
              <a:t>nd</a:t>
            </a:r>
            <a:r>
              <a:rPr lang="en-US" altLang="ja-JP" sz="2800" i="0">
                <a:solidFill>
                  <a:schemeClr val="bg1"/>
                </a:solidFill>
              </a:rPr>
              <a:t> station: to be ready by March, 2007 </a:t>
            </a:r>
          </a:p>
          <a:p>
            <a:pPr>
              <a:buFontTx/>
              <a:buChar char="•"/>
            </a:pPr>
            <a:r>
              <a:rPr lang="ja-JP" altLang="en-US" sz="2800" i="0">
                <a:solidFill>
                  <a:schemeClr val="bg1"/>
                </a:solidFill>
              </a:rPr>
              <a:t>　</a:t>
            </a:r>
            <a:r>
              <a:rPr lang="en-US" altLang="ja-JP" sz="2800" i="0">
                <a:solidFill>
                  <a:schemeClr val="bg1"/>
                </a:solidFill>
              </a:rPr>
              <a:t>3</a:t>
            </a:r>
            <a:r>
              <a:rPr lang="en-US" altLang="ja-JP" sz="2800" i="0" baseline="30000">
                <a:solidFill>
                  <a:schemeClr val="bg1"/>
                </a:solidFill>
              </a:rPr>
              <a:t>rd</a:t>
            </a:r>
            <a:r>
              <a:rPr lang="en-US" altLang="ja-JP" sz="2800" i="0">
                <a:solidFill>
                  <a:schemeClr val="bg1"/>
                </a:solidFill>
              </a:rPr>
              <a:t> station: transfer of HiRes. Ready by June, 2007</a:t>
            </a:r>
            <a:r>
              <a:rPr lang="en-US" altLang="ja-JP" sz="3200" i="0">
                <a:solidFill>
                  <a:schemeClr val="bg1"/>
                </a:solidFill>
              </a:rPr>
              <a:t>.</a:t>
            </a:r>
            <a:endParaRPr lang="en-US" altLang="ja-JP" sz="3200" i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4" name="Picture 2" descr="図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1"/>
          <a:stretch>
            <a:fillRect/>
          </a:stretch>
        </p:blipFill>
        <p:spPr bwMode="auto">
          <a:xfrm>
            <a:off x="200025" y="995363"/>
            <a:ext cx="7489825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75" name="Text Box 3"/>
          <p:cNvSpPr txBox="1">
            <a:spLocks noChangeArrowheads="1"/>
          </p:cNvSpPr>
          <p:nvPr/>
        </p:nvSpPr>
        <p:spPr bwMode="auto">
          <a:xfrm>
            <a:off x="6537325" y="2636838"/>
            <a:ext cx="2232025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b="1">
                <a:solidFill>
                  <a:srgbClr val="E53903"/>
                </a:solidFill>
                <a:latin typeface="Symbol" panose="05050102010706020507" pitchFamily="18" charset="2"/>
              </a:rPr>
              <a:t>D</a:t>
            </a:r>
            <a:r>
              <a:rPr lang="en-US" altLang="ja-JP" b="1">
                <a:solidFill>
                  <a:srgbClr val="E53903"/>
                </a:solidFill>
                <a:latin typeface="Times New Roman" panose="02020603050405020304" pitchFamily="18" charset="0"/>
              </a:rPr>
              <a:t>E        # of photons</a:t>
            </a:r>
          </a:p>
        </p:txBody>
      </p:sp>
      <p:sp>
        <p:nvSpPr>
          <p:cNvPr id="566276" name="Text Box 4"/>
          <p:cNvSpPr txBox="1">
            <a:spLocks noChangeArrowheads="1"/>
          </p:cNvSpPr>
          <p:nvPr/>
        </p:nvSpPr>
        <p:spPr bwMode="auto">
          <a:xfrm>
            <a:off x="6183313" y="2060575"/>
            <a:ext cx="2544762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9144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716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288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2860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2800">
                <a:solidFill>
                  <a:schemeClr val="accent2"/>
                </a:solidFill>
                <a:latin typeface="ＭＳ Ｐゴシック" panose="020B0600070205080204" pitchFamily="50" charset="-128"/>
              </a:rPr>
              <a:t>1. Fluores. Eff.</a:t>
            </a:r>
            <a:r>
              <a:rPr lang="ja-JP" altLang="en-US" sz="2800">
                <a:solidFill>
                  <a:schemeClr val="accent2"/>
                </a:solidFill>
                <a:latin typeface="ＭＳ Ｐゴシック" panose="020B0600070205080204" pitchFamily="50" charset="-128"/>
              </a:rPr>
              <a:t>　</a:t>
            </a:r>
          </a:p>
        </p:txBody>
      </p:sp>
      <p:sp>
        <p:nvSpPr>
          <p:cNvPr id="566277" name="Text Box 5"/>
          <p:cNvSpPr txBox="1">
            <a:spLocks noChangeArrowheads="1"/>
          </p:cNvSpPr>
          <p:nvPr/>
        </p:nvSpPr>
        <p:spPr bwMode="auto">
          <a:xfrm>
            <a:off x="415925" y="5013325"/>
            <a:ext cx="3208338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>
                <a:solidFill>
                  <a:schemeClr val="accent2"/>
                </a:solidFill>
                <a:latin typeface="ＭＳ Ｐゴシック" panose="020B0600070205080204" pitchFamily="50" charset="-128"/>
              </a:rPr>
              <a:t>3. Telescope Calib.</a:t>
            </a:r>
            <a:r>
              <a:rPr lang="ja-JP" altLang="en-US" sz="2800">
                <a:solidFill>
                  <a:schemeClr val="accent2"/>
                </a:solidFill>
                <a:latin typeface="ＭＳ Ｐゴシック" panose="020B0600070205080204" pitchFamily="50" charset="-128"/>
              </a:rPr>
              <a:t>　</a:t>
            </a:r>
          </a:p>
        </p:txBody>
      </p:sp>
      <p:sp>
        <p:nvSpPr>
          <p:cNvPr id="566278" name="Text Box 6"/>
          <p:cNvSpPr txBox="1">
            <a:spLocks noChangeArrowheads="1"/>
          </p:cNvSpPr>
          <p:nvPr/>
        </p:nvSpPr>
        <p:spPr bwMode="auto">
          <a:xfrm>
            <a:off x="930275" y="1844675"/>
            <a:ext cx="3490913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800">
                <a:solidFill>
                  <a:schemeClr val="accent2"/>
                </a:solidFill>
                <a:latin typeface="ＭＳ Ｐゴシック" panose="020B0600070205080204" pitchFamily="50" charset="-128"/>
              </a:rPr>
              <a:t>2. Atmospheric Corr.</a:t>
            </a:r>
            <a:r>
              <a:rPr lang="ja-JP" altLang="en-US" sz="2800">
                <a:solidFill>
                  <a:schemeClr val="accent2"/>
                </a:solidFill>
                <a:latin typeface="ＭＳ Ｐゴシック" panose="020B0600070205080204" pitchFamily="50" charset="-128"/>
              </a:rPr>
              <a:t>　</a:t>
            </a:r>
            <a:endParaRPr kumimoji="0" lang="ja-JP" altLang="en-US" sz="2800">
              <a:solidFill>
                <a:schemeClr val="accent2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566279" name="Text Box 7"/>
          <p:cNvSpPr txBox="1">
            <a:spLocks noChangeArrowheads="1"/>
          </p:cNvSpPr>
          <p:nvPr/>
        </p:nvSpPr>
        <p:spPr bwMode="auto">
          <a:xfrm>
            <a:off x="1352550" y="2420938"/>
            <a:ext cx="1728788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b="1">
                <a:solidFill>
                  <a:srgbClr val="E53903"/>
                </a:solidFill>
                <a:latin typeface="Times New Roman" panose="02020603050405020304" pitchFamily="18" charset="0"/>
              </a:rPr>
              <a:t>loss of photons </a:t>
            </a:r>
          </a:p>
        </p:txBody>
      </p:sp>
      <p:sp>
        <p:nvSpPr>
          <p:cNvPr id="566280" name="Text Box 8"/>
          <p:cNvSpPr txBox="1">
            <a:spLocks noChangeArrowheads="1"/>
          </p:cNvSpPr>
          <p:nvPr/>
        </p:nvSpPr>
        <p:spPr bwMode="auto">
          <a:xfrm>
            <a:off x="1135063" y="5589588"/>
            <a:ext cx="2738437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b="1">
                <a:solidFill>
                  <a:srgbClr val="E53903"/>
                </a:solidFill>
                <a:latin typeface="Times New Roman" panose="02020603050405020304" pitchFamily="18" charset="0"/>
              </a:rPr>
              <a:t># of ptotons           ADC ch</a:t>
            </a:r>
          </a:p>
        </p:txBody>
      </p:sp>
      <p:sp>
        <p:nvSpPr>
          <p:cNvPr id="566281" name="Text Box 9"/>
          <p:cNvSpPr txBox="1">
            <a:spLocks noChangeArrowheads="1"/>
          </p:cNvSpPr>
          <p:nvPr/>
        </p:nvSpPr>
        <p:spPr bwMode="auto">
          <a:xfrm>
            <a:off x="360363" y="185738"/>
            <a:ext cx="9272587" cy="5191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800">
                <a:solidFill>
                  <a:schemeClr val="folHlink"/>
                </a:solidFill>
              </a:rPr>
              <a:t>FD is a Total Absorption Calorimetry</a:t>
            </a:r>
            <a:r>
              <a:rPr lang="ja-JP" altLang="en-US" sz="1200">
                <a:solidFill>
                  <a:schemeClr val="bg1"/>
                </a:solidFill>
              </a:rPr>
              <a:t>　</a:t>
            </a:r>
            <a:r>
              <a:rPr lang="en-US" altLang="ja-JP" sz="1600">
                <a:solidFill>
                  <a:schemeClr val="bg1"/>
                </a:solidFill>
              </a:rPr>
              <a:t>for absolute energy measurement</a:t>
            </a:r>
          </a:p>
        </p:txBody>
      </p:sp>
      <p:pic>
        <p:nvPicPr>
          <p:cNvPr id="566282" name="Picture 10" descr="図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4292600"/>
            <a:ext cx="3884612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6283" name="Text Box 11"/>
          <p:cNvSpPr txBox="1">
            <a:spLocks noChangeArrowheads="1"/>
          </p:cNvSpPr>
          <p:nvPr/>
        </p:nvSpPr>
        <p:spPr bwMode="auto">
          <a:xfrm>
            <a:off x="6592888" y="4221163"/>
            <a:ext cx="307657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i="0"/>
              <a:t>Air Fluorescence Spectrum  </a:t>
            </a:r>
          </a:p>
        </p:txBody>
      </p:sp>
      <p:sp>
        <p:nvSpPr>
          <p:cNvPr id="566284" name="Line 12"/>
          <p:cNvSpPr>
            <a:spLocks noChangeShapeType="1"/>
          </p:cNvSpPr>
          <p:nvPr/>
        </p:nvSpPr>
        <p:spPr bwMode="auto">
          <a:xfrm>
            <a:off x="2505075" y="5805488"/>
            <a:ext cx="287338" cy="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66285" name="Line 13"/>
          <p:cNvSpPr>
            <a:spLocks noChangeShapeType="1"/>
          </p:cNvSpPr>
          <p:nvPr/>
        </p:nvSpPr>
        <p:spPr bwMode="auto">
          <a:xfrm>
            <a:off x="7040563" y="2852738"/>
            <a:ext cx="287337" cy="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Text Box 2"/>
          <p:cNvSpPr txBox="1">
            <a:spLocks noChangeArrowheads="1"/>
          </p:cNvSpPr>
          <p:nvPr/>
        </p:nvSpPr>
        <p:spPr bwMode="auto">
          <a:xfrm>
            <a:off x="5483225" y="4365625"/>
            <a:ext cx="4206875" cy="9255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i="0">
                <a:solidFill>
                  <a:schemeClr val="bg1"/>
                </a:solidFill>
              </a:rPr>
              <a:t>Piece to Piece Calibration is needed.</a:t>
            </a:r>
          </a:p>
          <a:p>
            <a:pPr algn="ctr"/>
            <a:r>
              <a:rPr lang="en-US" altLang="ja-JP" i="0">
                <a:solidFill>
                  <a:schemeClr val="bg1"/>
                </a:solidFill>
              </a:rPr>
              <a:t>We also have Xe flasher, YAP and LED</a:t>
            </a:r>
          </a:p>
          <a:p>
            <a:pPr algn="ctr"/>
            <a:r>
              <a:rPr lang="en-US" altLang="ja-JP" i="0">
                <a:solidFill>
                  <a:schemeClr val="bg1"/>
                </a:solidFill>
              </a:rPr>
              <a:t>but….</a:t>
            </a:r>
          </a:p>
        </p:txBody>
      </p:sp>
      <p:sp>
        <p:nvSpPr>
          <p:cNvPr id="567299" name="Text Box 3"/>
          <p:cNvSpPr txBox="1">
            <a:spLocks noChangeArrowheads="1"/>
          </p:cNvSpPr>
          <p:nvPr/>
        </p:nvSpPr>
        <p:spPr bwMode="auto">
          <a:xfrm>
            <a:off x="776288" y="260350"/>
            <a:ext cx="6954837" cy="605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    </a:t>
            </a:r>
            <a:r>
              <a:rPr lang="en-US" altLang="ja-JP" sz="2400" i="0">
                <a:solidFill>
                  <a:srgbClr val="FFFF00"/>
                </a:solidFill>
                <a:latin typeface="ＭＳ Ｐゴシック" panose="020B0600070205080204" pitchFamily="50" charset="-128"/>
              </a:rPr>
              <a:t>Energy Deposit</a:t>
            </a:r>
            <a:r>
              <a:rPr lang="en-US" altLang="ja-JP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 </a:t>
            </a:r>
            <a:r>
              <a:rPr lang="ja-JP" altLang="en-US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＝</a:t>
            </a:r>
          </a:p>
          <a:p>
            <a:endParaRPr lang="ja-JP" altLang="en-US" sz="800" i="0">
              <a:solidFill>
                <a:schemeClr val="bg1"/>
              </a:solidFill>
              <a:latin typeface="ＭＳ Ｐゴシック" panose="020B0600070205080204" pitchFamily="50" charset="-128"/>
            </a:endParaRPr>
          </a:p>
          <a:p>
            <a:r>
              <a:rPr lang="ja-JP" altLang="en-US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    </a:t>
            </a:r>
            <a:r>
              <a:rPr lang="en-US" altLang="ja-JP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Fluorescence Efficiency</a:t>
            </a:r>
          </a:p>
          <a:p>
            <a:r>
              <a:rPr lang="ja-JP" altLang="en-US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ｘ　</a:t>
            </a:r>
            <a:r>
              <a:rPr lang="en-US" altLang="ja-JP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Rayleigh and Mie Scattering Loss</a:t>
            </a:r>
          </a:p>
          <a:p>
            <a:r>
              <a:rPr lang="ja-JP" altLang="en-US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ｘ　</a:t>
            </a:r>
            <a:r>
              <a:rPr lang="en-US" altLang="ja-JP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Obscuration </a:t>
            </a:r>
            <a:r>
              <a:rPr lang="ja-JP" altLang="en-US" sz="20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（</a:t>
            </a:r>
            <a:r>
              <a:rPr lang="en-US" altLang="ja-JP" sz="20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by camera and supporting structures</a:t>
            </a:r>
            <a:r>
              <a:rPr lang="ja-JP" altLang="en-US" sz="20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）</a:t>
            </a:r>
          </a:p>
          <a:p>
            <a:r>
              <a:rPr lang="ja-JP" altLang="en-US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ｘ　</a:t>
            </a:r>
            <a:r>
              <a:rPr lang="en-US" altLang="ja-JP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Mirror Area and Reflectivity</a:t>
            </a:r>
          </a:p>
          <a:p>
            <a:r>
              <a:rPr lang="ja-JP" altLang="en-US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ｘ　</a:t>
            </a:r>
            <a:r>
              <a:rPr lang="en-US" altLang="ja-JP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Transparency of Camera Window  </a:t>
            </a:r>
            <a:r>
              <a:rPr lang="ja-JP" altLang="en-US" sz="20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（</a:t>
            </a:r>
            <a:r>
              <a:rPr lang="en-US" altLang="ja-JP" sz="20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UV transp. lucite</a:t>
            </a:r>
            <a:r>
              <a:rPr lang="ja-JP" altLang="en-US" sz="20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）</a:t>
            </a:r>
          </a:p>
          <a:p>
            <a:r>
              <a:rPr lang="ja-JP" altLang="en-US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ｘ　</a:t>
            </a:r>
            <a:r>
              <a:rPr lang="en-US" altLang="ja-JP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Transmittance of BG3 Filter </a:t>
            </a:r>
            <a:r>
              <a:rPr lang="ja-JP" altLang="en-US" sz="20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（</a:t>
            </a:r>
            <a:r>
              <a:rPr lang="en-US" altLang="ja-JP" sz="20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against Night Sky bg</a:t>
            </a:r>
            <a:r>
              <a:rPr lang="ja-JP" altLang="en-US" sz="20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）</a:t>
            </a:r>
          </a:p>
          <a:p>
            <a:r>
              <a:rPr lang="ja-JP" altLang="en-US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ｘ　</a:t>
            </a:r>
            <a:r>
              <a:rPr lang="en-US" altLang="ja-JP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PMT Gap</a:t>
            </a:r>
          </a:p>
          <a:p>
            <a:r>
              <a:rPr lang="ja-JP" altLang="en-US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ｘ　</a:t>
            </a:r>
            <a:r>
              <a:rPr lang="en-US" altLang="ja-JP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PMT Quantum Efficiency</a:t>
            </a:r>
            <a:endParaRPr lang="en-US" altLang="ja-JP" sz="1200" i="0">
              <a:solidFill>
                <a:schemeClr val="bg1"/>
              </a:solidFill>
              <a:latin typeface="ＭＳ Ｐゴシック" panose="020B0600070205080204" pitchFamily="50" charset="-128"/>
            </a:endParaRPr>
          </a:p>
          <a:p>
            <a:r>
              <a:rPr lang="ja-JP" altLang="en-US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ｘ　</a:t>
            </a:r>
            <a:r>
              <a:rPr lang="en-US" altLang="ja-JP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PMT </a:t>
            </a:r>
            <a:r>
              <a:rPr lang="en-US" altLang="ja-JP" sz="20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(dinode)</a:t>
            </a:r>
            <a:r>
              <a:rPr lang="en-US" altLang="ja-JP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 Collection Efficiency</a:t>
            </a:r>
          </a:p>
          <a:p>
            <a:r>
              <a:rPr lang="ja-JP" altLang="en-US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ｘ　</a:t>
            </a:r>
            <a:r>
              <a:rPr lang="en-US" altLang="ja-JP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PMT Gain</a:t>
            </a:r>
          </a:p>
          <a:p>
            <a:r>
              <a:rPr lang="ja-JP" altLang="en-US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ｘ　</a:t>
            </a:r>
            <a:r>
              <a:rPr lang="en-US" altLang="ja-JP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Preamplifier Gain</a:t>
            </a:r>
          </a:p>
          <a:p>
            <a:r>
              <a:rPr lang="ja-JP" altLang="en-US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ｘ　</a:t>
            </a:r>
            <a:r>
              <a:rPr lang="en-US" altLang="ja-JP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Cable Attenuation</a:t>
            </a:r>
          </a:p>
          <a:p>
            <a:r>
              <a:rPr lang="ja-JP" altLang="en-US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ｘ　</a:t>
            </a:r>
            <a:r>
              <a:rPr lang="en-US" altLang="ja-JP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Shaper/Amplifier Gain</a:t>
            </a:r>
          </a:p>
          <a:p>
            <a:r>
              <a:rPr lang="ja-JP" altLang="en-US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ｘ　</a:t>
            </a:r>
            <a:r>
              <a:rPr lang="en-US" altLang="ja-JP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FADC Conversion Gain</a:t>
            </a:r>
          </a:p>
          <a:p>
            <a:r>
              <a:rPr lang="ja-JP" altLang="en-US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ｘ　</a:t>
            </a:r>
            <a:r>
              <a:rPr lang="en-US" altLang="ja-JP" sz="2400" i="0">
                <a:solidFill>
                  <a:srgbClr val="FF9933"/>
                </a:solidFill>
                <a:latin typeface="ＭＳ Ｐゴシック" panose="020B0600070205080204" pitchFamily="50" charset="-128"/>
              </a:rPr>
              <a:t>FADC Count </a:t>
            </a:r>
          </a:p>
        </p:txBody>
      </p:sp>
      <p:sp>
        <p:nvSpPr>
          <p:cNvPr id="567300" name="Text Box 4"/>
          <p:cNvSpPr txBox="1">
            <a:spLocks noChangeArrowheads="1"/>
          </p:cNvSpPr>
          <p:nvPr/>
        </p:nvSpPr>
        <p:spPr bwMode="auto">
          <a:xfrm>
            <a:off x="128588" y="765175"/>
            <a:ext cx="644525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0">
                <a:solidFill>
                  <a:schemeClr val="bg1"/>
                </a:solidFill>
                <a:latin typeface="ＭＳ Ｐゴシック" panose="020B0600070205080204" pitchFamily="50" charset="-128"/>
              </a:rPr>
              <a:t>  </a:t>
            </a:r>
            <a:r>
              <a:rPr lang="en-US" altLang="ja-JP" sz="2400" i="0">
                <a:solidFill>
                  <a:srgbClr val="0099FF"/>
                </a:solidFill>
                <a:latin typeface="ＭＳ Ｐゴシック" panose="020B0600070205080204" pitchFamily="50" charset="-128"/>
              </a:rPr>
              <a:t>1.</a:t>
            </a:r>
          </a:p>
          <a:p>
            <a:r>
              <a:rPr lang="en-US" altLang="ja-JP" sz="2400" i="0">
                <a:solidFill>
                  <a:srgbClr val="0099FF"/>
                </a:solidFill>
                <a:latin typeface="ＭＳ Ｐゴシック" panose="020B0600070205080204" pitchFamily="50" charset="-128"/>
              </a:rPr>
              <a:t>  2.</a:t>
            </a:r>
          </a:p>
          <a:p>
            <a:r>
              <a:rPr lang="en-US" altLang="ja-JP" sz="2400" i="0">
                <a:solidFill>
                  <a:srgbClr val="0099FF"/>
                </a:solidFill>
                <a:latin typeface="ＭＳ Ｐゴシック" panose="020B0600070205080204" pitchFamily="50" charset="-128"/>
              </a:rPr>
              <a:t>  3.</a:t>
            </a:r>
          </a:p>
          <a:p>
            <a:r>
              <a:rPr lang="en-US" altLang="ja-JP" sz="2400" i="0">
                <a:solidFill>
                  <a:srgbClr val="0099FF"/>
                </a:solidFill>
                <a:latin typeface="ＭＳ Ｐゴシック" panose="020B0600070205080204" pitchFamily="50" charset="-128"/>
              </a:rPr>
              <a:t>  4.</a:t>
            </a:r>
          </a:p>
          <a:p>
            <a:r>
              <a:rPr lang="en-US" altLang="ja-JP" sz="2400" i="0">
                <a:solidFill>
                  <a:srgbClr val="0099FF"/>
                </a:solidFill>
                <a:latin typeface="ＭＳ Ｐゴシック" panose="020B0600070205080204" pitchFamily="50" charset="-128"/>
              </a:rPr>
              <a:t>  5.</a:t>
            </a:r>
          </a:p>
          <a:p>
            <a:r>
              <a:rPr lang="en-US" altLang="ja-JP" sz="2400" i="0">
                <a:solidFill>
                  <a:srgbClr val="0099FF"/>
                </a:solidFill>
                <a:latin typeface="ＭＳ Ｐゴシック" panose="020B0600070205080204" pitchFamily="50" charset="-128"/>
              </a:rPr>
              <a:t>  6.</a:t>
            </a:r>
          </a:p>
          <a:p>
            <a:r>
              <a:rPr lang="en-US" altLang="ja-JP" sz="2400" i="0">
                <a:solidFill>
                  <a:srgbClr val="0099FF"/>
                </a:solidFill>
                <a:latin typeface="ＭＳ Ｐゴシック" panose="020B0600070205080204" pitchFamily="50" charset="-128"/>
              </a:rPr>
              <a:t>  7.</a:t>
            </a:r>
          </a:p>
          <a:p>
            <a:r>
              <a:rPr lang="en-US" altLang="ja-JP" sz="2400" i="0">
                <a:solidFill>
                  <a:srgbClr val="0099FF"/>
                </a:solidFill>
                <a:latin typeface="ＭＳ Ｐゴシック" panose="020B0600070205080204" pitchFamily="50" charset="-128"/>
              </a:rPr>
              <a:t>  8.</a:t>
            </a:r>
          </a:p>
          <a:p>
            <a:r>
              <a:rPr lang="en-US" altLang="ja-JP" sz="2400" i="0">
                <a:solidFill>
                  <a:srgbClr val="0099FF"/>
                </a:solidFill>
                <a:latin typeface="ＭＳ Ｐゴシック" panose="020B0600070205080204" pitchFamily="50" charset="-128"/>
              </a:rPr>
              <a:t>  9.</a:t>
            </a:r>
          </a:p>
          <a:p>
            <a:r>
              <a:rPr lang="en-US" altLang="ja-JP" sz="2400" i="0">
                <a:solidFill>
                  <a:srgbClr val="0099FF"/>
                </a:solidFill>
                <a:latin typeface="ＭＳ Ｐゴシック" panose="020B0600070205080204" pitchFamily="50" charset="-128"/>
              </a:rPr>
              <a:t> 10.</a:t>
            </a:r>
          </a:p>
          <a:p>
            <a:r>
              <a:rPr lang="en-US" altLang="ja-JP" sz="2400" i="0">
                <a:solidFill>
                  <a:srgbClr val="0099FF"/>
                </a:solidFill>
                <a:latin typeface="ＭＳ Ｐゴシック" panose="020B0600070205080204" pitchFamily="50" charset="-128"/>
              </a:rPr>
              <a:t> 11.</a:t>
            </a:r>
          </a:p>
          <a:p>
            <a:r>
              <a:rPr lang="en-US" altLang="ja-JP" sz="2400" i="0">
                <a:solidFill>
                  <a:srgbClr val="0099FF"/>
                </a:solidFill>
                <a:latin typeface="ＭＳ Ｐゴシック" panose="020B0600070205080204" pitchFamily="50" charset="-128"/>
              </a:rPr>
              <a:t> 12.</a:t>
            </a:r>
          </a:p>
          <a:p>
            <a:r>
              <a:rPr lang="en-US" altLang="ja-JP" sz="2400" i="0">
                <a:solidFill>
                  <a:srgbClr val="0099FF"/>
                </a:solidFill>
                <a:latin typeface="ＭＳ Ｐゴシック" panose="020B0600070205080204" pitchFamily="50" charset="-128"/>
              </a:rPr>
              <a:t> 13.</a:t>
            </a:r>
          </a:p>
          <a:p>
            <a:r>
              <a:rPr lang="en-US" altLang="ja-JP" sz="2400" i="0">
                <a:solidFill>
                  <a:srgbClr val="0099FF"/>
                </a:solidFill>
                <a:latin typeface="ＭＳ Ｐゴシック" panose="020B0600070205080204" pitchFamily="50" charset="-128"/>
              </a:rPr>
              <a:t> 14.</a:t>
            </a:r>
          </a:p>
          <a:p>
            <a:r>
              <a:rPr lang="en-US" altLang="ja-JP" sz="2400" i="0">
                <a:solidFill>
                  <a:srgbClr val="0099FF"/>
                </a:solidFill>
                <a:latin typeface="ＭＳ Ｐゴシック" panose="020B0600070205080204" pitchFamily="50" charset="-128"/>
              </a:rPr>
              <a:t> 15.</a:t>
            </a:r>
          </a:p>
        </p:txBody>
      </p:sp>
      <p:sp>
        <p:nvSpPr>
          <p:cNvPr id="567301" name="Text Box 5"/>
          <p:cNvSpPr txBox="1">
            <a:spLocks noChangeArrowheads="1"/>
          </p:cNvSpPr>
          <p:nvPr/>
        </p:nvSpPr>
        <p:spPr bwMode="auto">
          <a:xfrm>
            <a:off x="4808538" y="5373688"/>
            <a:ext cx="477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0">
                <a:solidFill>
                  <a:srgbClr val="FFFF00"/>
                </a:solidFill>
              </a:rPr>
              <a:t>Energy Deposit</a:t>
            </a:r>
            <a:r>
              <a:rPr lang="ja-JP" altLang="en-US" sz="2000" i="0"/>
              <a:t>　　　　　</a:t>
            </a:r>
            <a:r>
              <a:rPr lang="en-US" altLang="ja-JP" sz="2400" i="0">
                <a:solidFill>
                  <a:srgbClr val="FF9933"/>
                </a:solidFill>
              </a:rPr>
              <a:t>FADC count</a:t>
            </a:r>
          </a:p>
        </p:txBody>
      </p:sp>
      <p:sp>
        <p:nvSpPr>
          <p:cNvPr id="567302" name="Line 6"/>
          <p:cNvSpPr>
            <a:spLocks noChangeShapeType="1"/>
          </p:cNvSpPr>
          <p:nvPr/>
        </p:nvSpPr>
        <p:spPr bwMode="auto">
          <a:xfrm>
            <a:off x="7185025" y="5589588"/>
            <a:ext cx="5048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67303" name="Text Box 7"/>
          <p:cNvSpPr txBox="1">
            <a:spLocks noChangeArrowheads="1"/>
          </p:cNvSpPr>
          <p:nvPr/>
        </p:nvSpPr>
        <p:spPr bwMode="auto">
          <a:xfrm>
            <a:off x="1136650" y="6396038"/>
            <a:ext cx="3844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i="0">
                <a:solidFill>
                  <a:schemeClr val="bg1"/>
                </a:solidFill>
              </a:rPr>
              <a:t>５％</a:t>
            </a:r>
            <a:r>
              <a:rPr lang="en-US" altLang="ja-JP" i="0">
                <a:solidFill>
                  <a:schemeClr val="bg1"/>
                </a:solidFill>
              </a:rPr>
              <a:t>?</a:t>
            </a:r>
            <a:r>
              <a:rPr lang="ja-JP" altLang="en-US" i="0">
                <a:solidFill>
                  <a:schemeClr val="bg1"/>
                </a:solidFill>
              </a:rPr>
              <a:t>　ｘ　ＳＱＲＴ（１５）　～　２０％ </a:t>
            </a:r>
            <a:r>
              <a:rPr lang="en-US" altLang="ja-JP" i="0">
                <a:solidFill>
                  <a:schemeClr val="bg1"/>
                </a:solidFill>
              </a:rPr>
              <a:t>???</a:t>
            </a:r>
          </a:p>
        </p:txBody>
      </p:sp>
      <p:sp>
        <p:nvSpPr>
          <p:cNvPr id="567304" name="Text Box 8"/>
          <p:cNvSpPr txBox="1">
            <a:spLocks noChangeArrowheads="1"/>
          </p:cNvSpPr>
          <p:nvPr/>
        </p:nvSpPr>
        <p:spPr bwMode="auto">
          <a:xfrm>
            <a:off x="5105400" y="5984875"/>
            <a:ext cx="4672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000" i="0">
                <a:solidFill>
                  <a:schemeClr val="bg1"/>
                </a:solidFill>
              </a:rPr>
              <a:t>Direct End to End Calibration is wanted.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Text Box 2"/>
          <p:cNvSpPr txBox="1">
            <a:spLocks noChangeArrowheads="1"/>
          </p:cNvSpPr>
          <p:nvPr/>
        </p:nvSpPr>
        <p:spPr bwMode="auto">
          <a:xfrm>
            <a:off x="415925" y="98425"/>
            <a:ext cx="42783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8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Mechanism of GZK Cutoff</a:t>
            </a:r>
            <a:endParaRPr kumimoji="0" lang="en-US" altLang="ja-JP" sz="32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08259" name="Picture 3" descr="W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2852738"/>
            <a:ext cx="481965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8260" name="Text Box 4"/>
          <p:cNvSpPr txBox="1">
            <a:spLocks noChangeArrowheads="1"/>
          </p:cNvSpPr>
          <p:nvPr/>
        </p:nvSpPr>
        <p:spPr bwMode="auto">
          <a:xfrm>
            <a:off x="1606550" y="3560763"/>
            <a:ext cx="1592263" cy="588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/>
              <a:t>2.725 K</a:t>
            </a:r>
          </a:p>
        </p:txBody>
      </p:sp>
      <p:sp>
        <p:nvSpPr>
          <p:cNvPr id="608261" name="Text Box 5"/>
          <p:cNvSpPr txBox="1">
            <a:spLocks noChangeArrowheads="1"/>
          </p:cNvSpPr>
          <p:nvPr/>
        </p:nvSpPr>
        <p:spPr bwMode="auto">
          <a:xfrm>
            <a:off x="1136650" y="4711700"/>
            <a:ext cx="2460625" cy="588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/>
              <a:t>411 ph / cm</a:t>
            </a:r>
            <a:r>
              <a:rPr lang="en-US" altLang="ja-JP" sz="3200" baseline="30000"/>
              <a:t>3</a:t>
            </a:r>
          </a:p>
        </p:txBody>
      </p:sp>
      <p:pic>
        <p:nvPicPr>
          <p:cNvPr id="608262" name="Picture 6" descr="図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97200"/>
            <a:ext cx="4881563" cy="32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8263" name="Group 7"/>
          <p:cNvGrpSpPr>
            <a:grpSpLocks/>
          </p:cNvGrpSpPr>
          <p:nvPr/>
        </p:nvGrpSpPr>
        <p:grpSpPr bwMode="auto">
          <a:xfrm>
            <a:off x="6176963" y="3357563"/>
            <a:ext cx="3392487" cy="528637"/>
            <a:chOff x="3936" y="1757"/>
            <a:chExt cx="2137" cy="333"/>
          </a:xfrm>
        </p:grpSpPr>
        <p:sp>
          <p:nvSpPr>
            <p:cNvPr id="608264" name="Line 8"/>
            <p:cNvSpPr>
              <a:spLocks noChangeShapeType="1"/>
            </p:cNvSpPr>
            <p:nvPr/>
          </p:nvSpPr>
          <p:spPr bwMode="auto">
            <a:xfrm>
              <a:off x="3936" y="1933"/>
              <a:ext cx="499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8265" name="Text Box 9"/>
            <p:cNvSpPr txBox="1">
              <a:spLocks noChangeArrowheads="1"/>
            </p:cNvSpPr>
            <p:nvPr/>
          </p:nvSpPr>
          <p:spPr bwMode="auto">
            <a:xfrm>
              <a:off x="4486" y="1757"/>
              <a:ext cx="1587" cy="3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800"/>
                <a:t>0.6 x 10</a:t>
              </a:r>
              <a:r>
                <a:rPr lang="en-US" altLang="ja-JP" sz="2800" baseline="30000"/>
                <a:t>-27</a:t>
              </a:r>
              <a:r>
                <a:rPr lang="en-US" altLang="ja-JP" sz="2800"/>
                <a:t> cm</a:t>
              </a:r>
              <a:r>
                <a:rPr lang="en-US" altLang="ja-JP" sz="2800" baseline="30000"/>
                <a:t>2</a:t>
              </a:r>
            </a:p>
          </p:txBody>
        </p:sp>
      </p:grpSp>
      <p:grpSp>
        <p:nvGrpSpPr>
          <p:cNvPr id="608266" name="Group 10"/>
          <p:cNvGrpSpPr>
            <a:grpSpLocks/>
          </p:cNvGrpSpPr>
          <p:nvPr/>
        </p:nvGrpSpPr>
        <p:grpSpPr bwMode="auto">
          <a:xfrm>
            <a:off x="488950" y="620713"/>
            <a:ext cx="8929688" cy="2278062"/>
            <a:chOff x="308" y="2994"/>
            <a:chExt cx="5625" cy="1435"/>
          </a:xfrm>
        </p:grpSpPr>
        <p:sp>
          <p:nvSpPr>
            <p:cNvPr id="608267" name="Text Box 11"/>
            <p:cNvSpPr txBox="1">
              <a:spLocks noChangeArrowheads="1"/>
            </p:cNvSpPr>
            <p:nvPr/>
          </p:nvSpPr>
          <p:spPr bwMode="auto">
            <a:xfrm>
              <a:off x="1656" y="4102"/>
              <a:ext cx="11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ja-JP" altLang="ja-JP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08268" name="Rectangle 12"/>
            <p:cNvSpPr>
              <a:spLocks noChangeArrowheads="1"/>
            </p:cNvSpPr>
            <p:nvPr/>
          </p:nvSpPr>
          <p:spPr bwMode="auto">
            <a:xfrm>
              <a:off x="308" y="3034"/>
              <a:ext cx="5625" cy="12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08269" name="Line 13"/>
            <p:cNvSpPr>
              <a:spLocks noChangeShapeType="1"/>
            </p:cNvSpPr>
            <p:nvPr/>
          </p:nvSpPr>
          <p:spPr bwMode="auto">
            <a:xfrm>
              <a:off x="377" y="3703"/>
              <a:ext cx="1592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8270" name="Line 14"/>
            <p:cNvSpPr>
              <a:spLocks noChangeShapeType="1"/>
            </p:cNvSpPr>
            <p:nvPr/>
          </p:nvSpPr>
          <p:spPr bwMode="auto">
            <a:xfrm flipH="1">
              <a:off x="1991" y="3547"/>
              <a:ext cx="168" cy="130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8271" name="Text Box 15"/>
            <p:cNvSpPr txBox="1">
              <a:spLocks noChangeArrowheads="1"/>
            </p:cNvSpPr>
            <p:nvPr/>
          </p:nvSpPr>
          <p:spPr bwMode="auto">
            <a:xfrm>
              <a:off x="2122" y="3382"/>
              <a:ext cx="27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000" b="1" i="0">
                  <a:solidFill>
                    <a:srgbClr val="FF5050"/>
                  </a:solidFill>
                  <a:latin typeface="Times New Roman" panose="02020603050405020304" pitchFamily="18" charset="0"/>
                </a:rPr>
                <a:t>γ</a:t>
              </a:r>
            </a:p>
          </p:txBody>
        </p:sp>
        <p:sp>
          <p:nvSpPr>
            <p:cNvPr id="608272" name="Text Box 16"/>
            <p:cNvSpPr txBox="1">
              <a:spLocks noChangeArrowheads="1"/>
            </p:cNvSpPr>
            <p:nvPr/>
          </p:nvSpPr>
          <p:spPr bwMode="auto">
            <a:xfrm>
              <a:off x="988" y="3320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400" b="1" i="0">
                  <a:solidFill>
                    <a:srgbClr val="FF0000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rPr>
                <a:t>p</a:t>
              </a:r>
            </a:p>
          </p:txBody>
        </p:sp>
        <p:sp>
          <p:nvSpPr>
            <p:cNvPr id="608273" name="Text Box 17"/>
            <p:cNvSpPr txBox="1">
              <a:spLocks noChangeArrowheads="1"/>
            </p:cNvSpPr>
            <p:nvPr/>
          </p:nvSpPr>
          <p:spPr bwMode="auto">
            <a:xfrm>
              <a:off x="2424" y="3722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400" b="1" i="0">
                  <a:solidFill>
                    <a:srgbClr val="CC3399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rPr>
                <a:t>n</a:t>
              </a:r>
            </a:p>
          </p:txBody>
        </p:sp>
        <p:sp>
          <p:nvSpPr>
            <p:cNvPr id="608274" name="Line 18"/>
            <p:cNvSpPr>
              <a:spLocks noChangeShapeType="1"/>
            </p:cNvSpPr>
            <p:nvPr/>
          </p:nvSpPr>
          <p:spPr bwMode="auto">
            <a:xfrm>
              <a:off x="1997" y="3729"/>
              <a:ext cx="1457" cy="25"/>
            </a:xfrm>
            <a:prstGeom prst="line">
              <a:avLst/>
            </a:prstGeom>
            <a:noFill/>
            <a:ln w="57150">
              <a:solidFill>
                <a:srgbClr val="D60093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8275" name="Line 19"/>
            <p:cNvSpPr>
              <a:spLocks noChangeShapeType="1"/>
            </p:cNvSpPr>
            <p:nvPr/>
          </p:nvSpPr>
          <p:spPr bwMode="auto">
            <a:xfrm flipV="1">
              <a:off x="2198" y="3689"/>
              <a:ext cx="592" cy="14"/>
            </a:xfrm>
            <a:prstGeom prst="line">
              <a:avLst/>
            </a:prstGeom>
            <a:noFill/>
            <a:ln w="57150">
              <a:solidFill>
                <a:srgbClr val="0099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8276" name="Text Box 20"/>
            <p:cNvSpPr txBox="1">
              <a:spLocks noChangeArrowheads="1"/>
            </p:cNvSpPr>
            <p:nvPr/>
          </p:nvSpPr>
          <p:spPr bwMode="auto">
            <a:xfrm>
              <a:off x="4980" y="3708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400" b="1" i="0">
                  <a:solidFill>
                    <a:srgbClr val="FF0000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rPr>
                <a:t>p</a:t>
              </a:r>
            </a:p>
          </p:txBody>
        </p:sp>
        <p:grpSp>
          <p:nvGrpSpPr>
            <p:cNvPr id="608277" name="Group 21"/>
            <p:cNvGrpSpPr>
              <a:grpSpLocks/>
            </p:cNvGrpSpPr>
            <p:nvPr/>
          </p:nvGrpSpPr>
          <p:grpSpPr bwMode="auto">
            <a:xfrm>
              <a:off x="2342" y="3328"/>
              <a:ext cx="380" cy="327"/>
              <a:chOff x="2414" y="3040"/>
              <a:chExt cx="380" cy="327"/>
            </a:xfrm>
          </p:grpSpPr>
          <p:sp>
            <p:nvSpPr>
              <p:cNvPr id="608278" name="Text Box 22"/>
              <p:cNvSpPr txBox="1">
                <a:spLocks noChangeArrowheads="1"/>
              </p:cNvSpPr>
              <p:nvPr/>
            </p:nvSpPr>
            <p:spPr bwMode="auto">
              <a:xfrm>
                <a:off x="2414" y="3040"/>
                <a:ext cx="342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2800" b="1" i="0">
                    <a:solidFill>
                      <a:srgbClr val="0099FF"/>
                    </a:solidFill>
                    <a:latin typeface="Century" panose="02040604050505020304" pitchFamily="18" charset="0"/>
                    <a:ea typeface="ＭＳ 明朝" panose="02020609040205080304" pitchFamily="17" charset="-128"/>
                  </a:rPr>
                  <a:t>π</a:t>
                </a:r>
                <a:endParaRPr lang="en-US" altLang="ja-JP" sz="2800" b="1" i="0" baseline="30000">
                  <a:solidFill>
                    <a:srgbClr val="0099FF"/>
                  </a:solidFill>
                  <a:latin typeface="Century" panose="02040604050505020304" pitchFamily="18" charset="0"/>
                  <a:ea typeface="ＭＳ 明朝" panose="02020609040205080304" pitchFamily="17" charset="-128"/>
                </a:endParaRPr>
              </a:p>
            </p:txBody>
          </p:sp>
          <p:sp>
            <p:nvSpPr>
              <p:cNvPr id="608279" name="Text Box 23"/>
              <p:cNvSpPr txBox="1">
                <a:spLocks noChangeArrowheads="1"/>
              </p:cNvSpPr>
              <p:nvPr/>
            </p:nvSpPr>
            <p:spPr bwMode="auto">
              <a:xfrm>
                <a:off x="2565" y="3095"/>
                <a:ext cx="22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1400" b="1" i="0">
                    <a:solidFill>
                      <a:srgbClr val="0099FF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rPr>
                  <a:t>＋</a:t>
                </a:r>
              </a:p>
            </p:txBody>
          </p:sp>
        </p:grpSp>
        <p:sp>
          <p:nvSpPr>
            <p:cNvPr id="608280" name="Line 24"/>
            <p:cNvSpPr>
              <a:spLocks noChangeShapeType="1"/>
            </p:cNvSpPr>
            <p:nvPr/>
          </p:nvSpPr>
          <p:spPr bwMode="auto">
            <a:xfrm flipV="1">
              <a:off x="2801" y="3547"/>
              <a:ext cx="542" cy="13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608281" name="Group 25"/>
            <p:cNvGrpSpPr>
              <a:grpSpLocks/>
            </p:cNvGrpSpPr>
            <p:nvPr/>
          </p:nvGrpSpPr>
          <p:grpSpPr bwMode="auto">
            <a:xfrm>
              <a:off x="2830" y="3282"/>
              <a:ext cx="369" cy="381"/>
              <a:chOff x="2910" y="3098"/>
              <a:chExt cx="369" cy="381"/>
            </a:xfrm>
          </p:grpSpPr>
          <p:sp>
            <p:nvSpPr>
              <p:cNvPr id="608282" name="Text Box 26"/>
              <p:cNvSpPr txBox="1">
                <a:spLocks noChangeArrowheads="1"/>
              </p:cNvSpPr>
              <p:nvPr/>
            </p:nvSpPr>
            <p:spPr bwMode="auto">
              <a:xfrm>
                <a:off x="2910" y="3191"/>
                <a:ext cx="31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3600" b="1" i="0" baseline="30000">
                    <a:solidFill>
                      <a:srgbClr val="33CC33"/>
                    </a:solidFill>
                    <a:latin typeface="Century" panose="02040604050505020304" pitchFamily="18" charset="0"/>
                    <a:ea typeface="ＭＳ 明朝" panose="02020609040205080304" pitchFamily="17" charset="-128"/>
                  </a:rPr>
                  <a:t>μ</a:t>
                </a:r>
              </a:p>
            </p:txBody>
          </p:sp>
          <p:sp>
            <p:nvSpPr>
              <p:cNvPr id="608283" name="Text Box 27"/>
              <p:cNvSpPr txBox="1">
                <a:spLocks noChangeArrowheads="1"/>
              </p:cNvSpPr>
              <p:nvPr/>
            </p:nvSpPr>
            <p:spPr bwMode="auto">
              <a:xfrm>
                <a:off x="3050" y="3098"/>
                <a:ext cx="22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1400" b="1" i="0">
                    <a:solidFill>
                      <a:srgbClr val="33CC33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rPr>
                  <a:t>＋</a:t>
                </a:r>
              </a:p>
            </p:txBody>
          </p:sp>
        </p:grpSp>
        <p:sp>
          <p:nvSpPr>
            <p:cNvPr id="608284" name="Line 28"/>
            <p:cNvSpPr>
              <a:spLocks noChangeShapeType="1"/>
            </p:cNvSpPr>
            <p:nvPr/>
          </p:nvSpPr>
          <p:spPr bwMode="auto">
            <a:xfrm>
              <a:off x="3488" y="3800"/>
              <a:ext cx="195" cy="2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8285" name="Line 29"/>
            <p:cNvSpPr>
              <a:spLocks noChangeShapeType="1"/>
            </p:cNvSpPr>
            <p:nvPr/>
          </p:nvSpPr>
          <p:spPr bwMode="auto">
            <a:xfrm>
              <a:off x="3331" y="3553"/>
              <a:ext cx="615" cy="20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8286" name="Line 30"/>
            <p:cNvSpPr>
              <a:spLocks noChangeShapeType="1"/>
            </p:cNvSpPr>
            <p:nvPr/>
          </p:nvSpPr>
          <p:spPr bwMode="auto">
            <a:xfrm flipV="1">
              <a:off x="3343" y="3449"/>
              <a:ext cx="419" cy="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8287" name="Line 31"/>
            <p:cNvSpPr>
              <a:spLocks noChangeShapeType="1"/>
            </p:cNvSpPr>
            <p:nvPr/>
          </p:nvSpPr>
          <p:spPr bwMode="auto">
            <a:xfrm flipV="1">
              <a:off x="3320" y="3371"/>
              <a:ext cx="274" cy="1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8288" name="Text Box 32"/>
            <p:cNvSpPr txBox="1">
              <a:spLocks noChangeArrowheads="1"/>
            </p:cNvSpPr>
            <p:nvPr/>
          </p:nvSpPr>
          <p:spPr bwMode="auto">
            <a:xfrm>
              <a:off x="3501" y="3078"/>
              <a:ext cx="37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3200" b="1" i="0">
                  <a:latin typeface="Century" panose="02040604050505020304" pitchFamily="18" charset="0"/>
                  <a:ea typeface="ＭＳ 明朝" panose="02020609040205080304" pitchFamily="17" charset="-128"/>
                </a:rPr>
                <a:t>ν</a:t>
              </a:r>
              <a:endParaRPr lang="en-US" altLang="ja-JP" sz="3200" b="1" i="0" baseline="30000">
                <a:latin typeface="Century" panose="02040604050505020304" pitchFamily="18" charset="0"/>
                <a:ea typeface="ＭＳ 明朝" panose="02020609040205080304" pitchFamily="17" charset="-128"/>
              </a:endParaRPr>
            </a:p>
          </p:txBody>
        </p:sp>
        <p:sp>
          <p:nvSpPr>
            <p:cNvPr id="608289" name="Line 33"/>
            <p:cNvSpPr>
              <a:spLocks noChangeShapeType="1"/>
            </p:cNvSpPr>
            <p:nvPr/>
          </p:nvSpPr>
          <p:spPr bwMode="auto">
            <a:xfrm>
              <a:off x="2795" y="3703"/>
              <a:ext cx="196" cy="20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8290" name="Line 34"/>
            <p:cNvSpPr>
              <a:spLocks noChangeShapeType="1"/>
            </p:cNvSpPr>
            <p:nvPr/>
          </p:nvSpPr>
          <p:spPr bwMode="auto">
            <a:xfrm>
              <a:off x="3488" y="3774"/>
              <a:ext cx="681" cy="65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8291" name="Line 35"/>
            <p:cNvSpPr>
              <a:spLocks noChangeShapeType="1"/>
            </p:cNvSpPr>
            <p:nvPr/>
          </p:nvSpPr>
          <p:spPr bwMode="auto">
            <a:xfrm flipV="1">
              <a:off x="3483" y="3708"/>
              <a:ext cx="2087" cy="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608292" name="Group 36"/>
            <p:cNvGrpSpPr>
              <a:grpSpLocks/>
            </p:cNvGrpSpPr>
            <p:nvPr/>
          </p:nvGrpSpPr>
          <p:grpSpPr bwMode="auto">
            <a:xfrm>
              <a:off x="3813" y="3271"/>
              <a:ext cx="311" cy="403"/>
              <a:chOff x="3965" y="3231"/>
              <a:chExt cx="311" cy="403"/>
            </a:xfrm>
          </p:grpSpPr>
          <p:sp>
            <p:nvSpPr>
              <p:cNvPr id="608293" name="Text Box 37"/>
              <p:cNvSpPr txBox="1">
                <a:spLocks noChangeArrowheads="1"/>
              </p:cNvSpPr>
              <p:nvPr/>
            </p:nvSpPr>
            <p:spPr bwMode="auto">
              <a:xfrm>
                <a:off x="3965" y="3298"/>
                <a:ext cx="232" cy="3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4400" b="1" i="0" baseline="30000">
                    <a:solidFill>
                      <a:srgbClr val="FF9933"/>
                    </a:solidFill>
                    <a:latin typeface="Century" panose="02040604050505020304" pitchFamily="18" charset="0"/>
                    <a:ea typeface="ＭＳ 明朝" panose="02020609040205080304" pitchFamily="17" charset="-128"/>
                  </a:rPr>
                  <a:t>e</a:t>
                </a:r>
              </a:p>
            </p:txBody>
          </p:sp>
          <p:sp>
            <p:nvSpPr>
              <p:cNvPr id="608294" name="Text Box 38"/>
              <p:cNvSpPr txBox="1">
                <a:spLocks noChangeArrowheads="1"/>
              </p:cNvSpPr>
              <p:nvPr/>
            </p:nvSpPr>
            <p:spPr bwMode="auto">
              <a:xfrm>
                <a:off x="4047" y="3231"/>
                <a:ext cx="22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0" lang="ja-JP" altLang="en-US" sz="1400" b="1" i="0">
                    <a:solidFill>
                      <a:srgbClr val="FF9933"/>
                    </a:solidFill>
                    <a:latin typeface="Times New Roman" panose="02020603050405020304" pitchFamily="18" charset="0"/>
                    <a:ea typeface="ＭＳ 明朝" panose="02020609040205080304" pitchFamily="17" charset="-128"/>
                  </a:rPr>
                  <a:t>＋</a:t>
                </a:r>
                <a:endParaRPr lang="ja-JP" altLang="en-US" sz="1400" b="1" i="0">
                  <a:solidFill>
                    <a:srgbClr val="FF9933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</a:endParaRPr>
              </a:p>
            </p:txBody>
          </p:sp>
        </p:grpSp>
        <p:sp>
          <p:nvSpPr>
            <p:cNvPr id="608295" name="Line 39"/>
            <p:cNvSpPr>
              <a:spLocks noChangeShapeType="1"/>
            </p:cNvSpPr>
            <p:nvPr/>
          </p:nvSpPr>
          <p:spPr bwMode="auto">
            <a:xfrm flipV="1">
              <a:off x="4300" y="3563"/>
              <a:ext cx="499" cy="3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8296" name="Text Box 40"/>
            <p:cNvSpPr txBox="1">
              <a:spLocks noChangeArrowheads="1"/>
            </p:cNvSpPr>
            <p:nvPr/>
          </p:nvSpPr>
          <p:spPr bwMode="auto">
            <a:xfrm>
              <a:off x="4799" y="3291"/>
              <a:ext cx="37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3200" b="1" i="0">
                  <a:solidFill>
                    <a:schemeClr val="accent2"/>
                  </a:solidFill>
                  <a:latin typeface="Century" panose="02040604050505020304" pitchFamily="18" charset="0"/>
                  <a:ea typeface="ＭＳ 明朝" panose="02020609040205080304" pitchFamily="17" charset="-128"/>
                </a:rPr>
                <a:t>ν</a:t>
              </a:r>
              <a:endParaRPr lang="en-US" altLang="ja-JP" sz="3200" b="1" i="0" baseline="30000">
                <a:solidFill>
                  <a:schemeClr val="accent2"/>
                </a:solidFill>
                <a:latin typeface="Century" panose="02040604050505020304" pitchFamily="18" charset="0"/>
                <a:ea typeface="ＭＳ 明朝" panose="02020609040205080304" pitchFamily="17" charset="-128"/>
              </a:endParaRPr>
            </a:p>
          </p:txBody>
        </p:sp>
        <p:sp>
          <p:nvSpPr>
            <p:cNvPr id="608297" name="Line 41"/>
            <p:cNvSpPr>
              <a:spLocks noChangeShapeType="1"/>
            </p:cNvSpPr>
            <p:nvPr/>
          </p:nvSpPr>
          <p:spPr bwMode="auto">
            <a:xfrm flipV="1">
              <a:off x="4300" y="3382"/>
              <a:ext cx="453" cy="45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8298" name="Text Box 42"/>
            <p:cNvSpPr txBox="1">
              <a:spLocks noChangeArrowheads="1"/>
            </p:cNvSpPr>
            <p:nvPr/>
          </p:nvSpPr>
          <p:spPr bwMode="auto">
            <a:xfrm>
              <a:off x="4753" y="3109"/>
              <a:ext cx="3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400" b="1" i="0">
                  <a:solidFill>
                    <a:srgbClr val="FF5050"/>
                  </a:solidFill>
                  <a:latin typeface="ＭＳ Ｐゴシック" panose="020B0600070205080204" pitchFamily="50" charset="-128"/>
                </a:rPr>
                <a:t>γ</a:t>
              </a:r>
            </a:p>
          </p:txBody>
        </p:sp>
        <p:sp>
          <p:nvSpPr>
            <p:cNvPr id="608299" name="Rectangle 43"/>
            <p:cNvSpPr>
              <a:spLocks noChangeArrowheads="1"/>
            </p:cNvSpPr>
            <p:nvPr/>
          </p:nvSpPr>
          <p:spPr bwMode="auto">
            <a:xfrm>
              <a:off x="1959" y="2994"/>
              <a:ext cx="2268" cy="133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>
                    <a:alpha val="35001"/>
                  </a:schemeClr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08300" name="Text Box 44"/>
            <p:cNvSpPr txBox="1">
              <a:spLocks noChangeArrowheads="1"/>
            </p:cNvSpPr>
            <p:nvPr/>
          </p:nvSpPr>
          <p:spPr bwMode="auto">
            <a:xfrm>
              <a:off x="681" y="3769"/>
              <a:ext cx="893" cy="207"/>
            </a:xfrm>
            <a:prstGeom prst="rect">
              <a:avLst/>
            </a:prstGeom>
            <a:noFill/>
            <a:ln w="28575">
              <a:solidFill>
                <a:srgbClr val="FF99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0" bIns="25200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  <a:latin typeface="ＭＳ Ｐゴシック" panose="020B0600070205080204" pitchFamily="50" charset="-128"/>
                </a:rPr>
                <a:t> E = 10</a:t>
              </a:r>
              <a:r>
                <a:rPr lang="en-US" altLang="ja-JP" baseline="30000">
                  <a:solidFill>
                    <a:srgbClr val="FF0000"/>
                  </a:solidFill>
                  <a:latin typeface="ＭＳ Ｐゴシック" panose="020B0600070205080204" pitchFamily="50" charset="-128"/>
                </a:rPr>
                <a:t> 20</a:t>
              </a:r>
              <a:r>
                <a:rPr lang="en-US" altLang="ja-JP">
                  <a:solidFill>
                    <a:srgbClr val="FF0000"/>
                  </a:solidFill>
                  <a:latin typeface="ＭＳ Ｐゴシック" panose="020B0600070205080204" pitchFamily="50" charset="-128"/>
                </a:rPr>
                <a:t> eV </a:t>
              </a:r>
            </a:p>
          </p:txBody>
        </p:sp>
        <p:sp>
          <p:nvSpPr>
            <p:cNvPr id="608301" name="Oval 45"/>
            <p:cNvSpPr>
              <a:spLocks noChangeArrowheads="1"/>
            </p:cNvSpPr>
            <p:nvPr/>
          </p:nvSpPr>
          <p:spPr bwMode="auto">
            <a:xfrm>
              <a:off x="1755" y="3454"/>
              <a:ext cx="477" cy="483"/>
            </a:xfrm>
            <a:prstGeom prst="ellipse">
              <a:avLst/>
            </a:prstGeom>
            <a:noFill/>
            <a:ln w="101600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608302" name="Group 46"/>
            <p:cNvGrpSpPr>
              <a:grpSpLocks/>
            </p:cNvGrpSpPr>
            <p:nvPr/>
          </p:nvGrpSpPr>
          <p:grpSpPr bwMode="auto">
            <a:xfrm>
              <a:off x="4526" y="4020"/>
              <a:ext cx="1236" cy="263"/>
              <a:chOff x="4526" y="4020"/>
              <a:chExt cx="1236" cy="263"/>
            </a:xfrm>
          </p:grpSpPr>
          <p:sp>
            <p:nvSpPr>
              <p:cNvPr id="608303" name="Text Box 47"/>
              <p:cNvSpPr txBox="1">
                <a:spLocks noChangeArrowheads="1"/>
              </p:cNvSpPr>
              <p:nvPr/>
            </p:nvSpPr>
            <p:spPr bwMode="auto">
              <a:xfrm>
                <a:off x="4526" y="4020"/>
                <a:ext cx="1236" cy="207"/>
              </a:xfrm>
              <a:prstGeom prst="rect">
                <a:avLst/>
              </a:prstGeom>
              <a:noFill/>
              <a:ln w="28575">
                <a:solidFill>
                  <a:srgbClr val="FF9933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000" tIns="0" bIns="25200">
                <a:spAutoFit/>
              </a:bodyPr>
              <a:lstStyle/>
              <a:p>
                <a:r>
                  <a:rPr lang="en-US" altLang="ja-JP">
                    <a:solidFill>
                      <a:srgbClr val="FF0000"/>
                    </a:solidFill>
                    <a:latin typeface="ＭＳ Ｐゴシック" panose="020B0600070205080204" pitchFamily="50" charset="-128"/>
                  </a:rPr>
                  <a:t> E    0.8 x 10</a:t>
                </a:r>
                <a:r>
                  <a:rPr lang="en-US" altLang="ja-JP" baseline="30000">
                    <a:solidFill>
                      <a:srgbClr val="FF0000"/>
                    </a:solidFill>
                    <a:latin typeface="ＭＳ Ｐゴシック" panose="020B0600070205080204" pitchFamily="50" charset="-128"/>
                  </a:rPr>
                  <a:t> 20</a:t>
                </a:r>
                <a:r>
                  <a:rPr lang="en-US" altLang="ja-JP">
                    <a:solidFill>
                      <a:srgbClr val="FF0000"/>
                    </a:solidFill>
                    <a:latin typeface="ＭＳ Ｐゴシック" panose="020B0600070205080204" pitchFamily="50" charset="-128"/>
                  </a:rPr>
                  <a:t> eV </a:t>
                </a:r>
              </a:p>
            </p:txBody>
          </p:sp>
          <p:sp>
            <p:nvSpPr>
              <p:cNvPr id="608304" name="Text Box 48"/>
              <p:cNvSpPr txBox="1">
                <a:spLocks noChangeArrowheads="1"/>
              </p:cNvSpPr>
              <p:nvPr/>
            </p:nvSpPr>
            <p:spPr bwMode="auto">
              <a:xfrm>
                <a:off x="4689" y="4094"/>
                <a:ext cx="129" cy="1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FF99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000" tIns="0" bIns="25200">
                <a:spAutoFit/>
              </a:bodyPr>
              <a:lstStyle/>
              <a:p>
                <a:r>
                  <a:rPr lang="en-US" altLang="ja-JP">
                    <a:solidFill>
                      <a:srgbClr val="FF0000"/>
                    </a:solidFill>
                    <a:latin typeface="ＭＳ Ｐゴシック" panose="020B0600070205080204" pitchFamily="50" charset="-128"/>
                  </a:rPr>
                  <a:t>~</a:t>
                </a:r>
              </a:p>
            </p:txBody>
          </p:sp>
        </p:grpSp>
      </p:grpSp>
      <p:sp>
        <p:nvSpPr>
          <p:cNvPr id="608305" name="Line 49"/>
          <p:cNvSpPr>
            <a:spLocks noChangeShapeType="1"/>
          </p:cNvSpPr>
          <p:nvPr/>
        </p:nvSpPr>
        <p:spPr bwMode="auto">
          <a:xfrm>
            <a:off x="344488" y="6453188"/>
            <a:ext cx="1008062" cy="0"/>
          </a:xfrm>
          <a:prstGeom prst="line">
            <a:avLst/>
          </a:prstGeom>
          <a:noFill/>
          <a:ln w="123825">
            <a:solidFill>
              <a:srgbClr val="FFCC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08306" name="Text Box 50"/>
          <p:cNvSpPr txBox="1">
            <a:spLocks noChangeArrowheads="1"/>
          </p:cNvSpPr>
          <p:nvPr/>
        </p:nvSpPr>
        <p:spPr bwMode="auto">
          <a:xfrm>
            <a:off x="4881563" y="5876925"/>
            <a:ext cx="4953000" cy="5794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3200">
                <a:solidFill>
                  <a:srgbClr val="FF9933"/>
                </a:solidFill>
              </a:rPr>
              <a:t>　　</a:t>
            </a:r>
          </a:p>
        </p:txBody>
      </p:sp>
      <p:sp>
        <p:nvSpPr>
          <p:cNvPr id="608307" name="Text Box 51"/>
          <p:cNvSpPr txBox="1">
            <a:spLocks noChangeArrowheads="1"/>
          </p:cNvSpPr>
          <p:nvPr/>
        </p:nvSpPr>
        <p:spPr bwMode="auto">
          <a:xfrm>
            <a:off x="4953000" y="5876925"/>
            <a:ext cx="4953000" cy="5794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3200">
                <a:solidFill>
                  <a:srgbClr val="FF9933"/>
                </a:solidFill>
              </a:rPr>
              <a:t>　　</a:t>
            </a:r>
          </a:p>
        </p:txBody>
      </p:sp>
      <p:sp>
        <p:nvSpPr>
          <p:cNvPr id="608308" name="Text Box 52"/>
          <p:cNvSpPr txBox="1">
            <a:spLocks noChangeArrowheads="1"/>
          </p:cNvSpPr>
          <p:nvPr/>
        </p:nvSpPr>
        <p:spPr bwMode="auto">
          <a:xfrm>
            <a:off x="1568450" y="6237288"/>
            <a:ext cx="8061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super-GZK Cosmic Rays must call for a New Physics.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Text Box 2"/>
          <p:cNvSpPr txBox="1">
            <a:spLocks noChangeArrowheads="1"/>
          </p:cNvSpPr>
          <p:nvPr/>
        </p:nvSpPr>
        <p:spPr bwMode="auto">
          <a:xfrm>
            <a:off x="68263" y="44450"/>
            <a:ext cx="7621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>
                <a:solidFill>
                  <a:schemeClr val="bg1"/>
                </a:solidFill>
              </a:rPr>
              <a:t>Inject Electron Linac Beam </a:t>
            </a:r>
            <a:r>
              <a:rPr lang="ja-JP" altLang="en-US" sz="2400">
                <a:solidFill>
                  <a:schemeClr val="bg1"/>
                </a:solidFill>
              </a:rPr>
              <a:t>（</a:t>
            </a:r>
            <a:r>
              <a:rPr lang="en-US" altLang="ja-JP" sz="2400">
                <a:solidFill>
                  <a:schemeClr val="bg1"/>
                </a:solidFill>
              </a:rPr>
              <a:t>10 - 40 MeV</a:t>
            </a:r>
            <a:r>
              <a:rPr lang="ja-JP" altLang="en-US" sz="2400">
                <a:solidFill>
                  <a:schemeClr val="bg1"/>
                </a:solidFill>
              </a:rPr>
              <a:t>） </a:t>
            </a:r>
            <a:r>
              <a:rPr lang="en-US" altLang="ja-JP" sz="2400">
                <a:solidFill>
                  <a:schemeClr val="bg1"/>
                </a:solidFill>
              </a:rPr>
              <a:t>into the Sky </a:t>
            </a:r>
            <a:endParaRPr lang="en-US" altLang="ja-JP" sz="2400">
              <a:solidFill>
                <a:srgbClr val="FFFF00"/>
              </a:solidFill>
            </a:endParaRPr>
          </a:p>
        </p:txBody>
      </p:sp>
      <p:sp>
        <p:nvSpPr>
          <p:cNvPr id="568323" name="Text Box 3"/>
          <p:cNvSpPr txBox="1">
            <a:spLocks noChangeArrowheads="1"/>
          </p:cNvSpPr>
          <p:nvPr/>
        </p:nvSpPr>
        <p:spPr bwMode="auto">
          <a:xfrm>
            <a:off x="631825" y="5589588"/>
            <a:ext cx="8585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chemeClr val="bg1"/>
                </a:solidFill>
              </a:rPr>
              <a:t>20 MeV / particle x 10</a:t>
            </a:r>
            <a:r>
              <a:rPr lang="en-US" altLang="ja-JP" sz="2400" baseline="30000">
                <a:solidFill>
                  <a:schemeClr val="bg1"/>
                </a:solidFill>
              </a:rPr>
              <a:t>9</a:t>
            </a:r>
            <a:r>
              <a:rPr lang="en-US" altLang="ja-JP" sz="2400">
                <a:solidFill>
                  <a:schemeClr val="bg1"/>
                </a:solidFill>
              </a:rPr>
              <a:t> ppp =</a:t>
            </a:r>
            <a:r>
              <a:rPr lang="en-US" altLang="ja-JP" sz="2400">
                <a:solidFill>
                  <a:schemeClr val="accent1"/>
                </a:solidFill>
              </a:rPr>
              <a:t> </a:t>
            </a:r>
            <a:r>
              <a:rPr lang="en-US" altLang="ja-JP" sz="2400">
                <a:solidFill>
                  <a:srgbClr val="FF3300"/>
                </a:solidFill>
              </a:rPr>
              <a:t>2 x 10</a:t>
            </a:r>
            <a:r>
              <a:rPr lang="en-US" altLang="ja-JP" sz="2400" baseline="30000">
                <a:solidFill>
                  <a:srgbClr val="FF3300"/>
                </a:solidFill>
              </a:rPr>
              <a:t>16 </a:t>
            </a:r>
            <a:r>
              <a:rPr lang="en-US" altLang="ja-JP" sz="2400">
                <a:solidFill>
                  <a:srgbClr val="FF3300"/>
                </a:solidFill>
              </a:rPr>
              <a:t>eV</a:t>
            </a:r>
            <a:r>
              <a:rPr lang="en-US" altLang="ja-JP" sz="2400">
                <a:solidFill>
                  <a:schemeClr val="accent1"/>
                </a:solidFill>
              </a:rPr>
              <a:t>  </a:t>
            </a:r>
            <a:r>
              <a:rPr lang="en-US" altLang="ja-JP" sz="2400">
                <a:solidFill>
                  <a:schemeClr val="bg1"/>
                </a:solidFill>
              </a:rPr>
              <a:t>total energy deposit.</a:t>
            </a:r>
          </a:p>
          <a:p>
            <a:r>
              <a:rPr lang="en-US" altLang="ja-JP" sz="2400">
                <a:solidFill>
                  <a:srgbClr val="FFFF00"/>
                </a:solidFill>
              </a:rPr>
              <a:t>                     </a:t>
            </a:r>
          </a:p>
          <a:p>
            <a:r>
              <a:rPr lang="ja-JP" altLang="en-US" sz="2400">
                <a:solidFill>
                  <a:srgbClr val="FFFF00"/>
                </a:solidFill>
              </a:rPr>
              <a:t>　　　</a:t>
            </a:r>
            <a:r>
              <a:rPr lang="en-US" altLang="ja-JP" sz="2400">
                <a:solidFill>
                  <a:srgbClr val="FF9933"/>
                </a:solidFill>
              </a:rPr>
              <a:t>Absolutely calibrated Light Source!!</a:t>
            </a:r>
          </a:p>
          <a:p>
            <a:r>
              <a:rPr lang="en-US" altLang="ja-JP" sz="2400">
                <a:solidFill>
                  <a:srgbClr val="99FF33"/>
                </a:solidFill>
              </a:rPr>
              <a:t>         </a:t>
            </a:r>
          </a:p>
        </p:txBody>
      </p:sp>
      <p:grpSp>
        <p:nvGrpSpPr>
          <p:cNvPr id="568324" name="Group 4"/>
          <p:cNvGrpSpPr>
            <a:grpSpLocks/>
          </p:cNvGrpSpPr>
          <p:nvPr/>
        </p:nvGrpSpPr>
        <p:grpSpPr bwMode="auto">
          <a:xfrm>
            <a:off x="795338" y="539750"/>
            <a:ext cx="7181850" cy="5049838"/>
            <a:chOff x="943" y="612"/>
            <a:chExt cx="4524" cy="3181"/>
          </a:xfrm>
        </p:grpSpPr>
        <p:pic>
          <p:nvPicPr>
            <p:cNvPr id="568325" name="Picture 5" descr="20mev_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4" t="19193" r="30594" b="25591"/>
            <a:stretch>
              <a:fillRect/>
            </a:stretch>
          </p:blipFill>
          <p:spPr bwMode="auto">
            <a:xfrm>
              <a:off x="943" y="612"/>
              <a:ext cx="1952" cy="3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8326" name="Picture 6" descr="40mev_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4" t="19193" r="29956" b="26083"/>
            <a:stretch>
              <a:fillRect/>
            </a:stretch>
          </p:blipFill>
          <p:spPr bwMode="auto">
            <a:xfrm>
              <a:off x="3483" y="618"/>
              <a:ext cx="1984" cy="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8327" name="Text Box 7"/>
            <p:cNvSpPr txBox="1">
              <a:spLocks noChangeArrowheads="1"/>
            </p:cNvSpPr>
            <p:nvPr/>
          </p:nvSpPr>
          <p:spPr bwMode="auto">
            <a:xfrm>
              <a:off x="1033" y="3249"/>
              <a:ext cx="673" cy="25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i="0">
                  <a:solidFill>
                    <a:schemeClr val="bg1"/>
                  </a:solidFill>
                </a:rPr>
                <a:t>20 MeV</a:t>
              </a:r>
            </a:p>
          </p:txBody>
        </p:sp>
        <p:sp>
          <p:nvSpPr>
            <p:cNvPr id="568328" name="Text Box 8"/>
            <p:cNvSpPr txBox="1">
              <a:spLocks noChangeArrowheads="1"/>
            </p:cNvSpPr>
            <p:nvPr/>
          </p:nvSpPr>
          <p:spPr bwMode="auto">
            <a:xfrm>
              <a:off x="3574" y="3249"/>
              <a:ext cx="667" cy="2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i="0">
                  <a:solidFill>
                    <a:schemeClr val="bg1"/>
                  </a:solidFill>
                </a:rPr>
                <a:t>40 MeV</a:t>
              </a:r>
            </a:p>
          </p:txBody>
        </p:sp>
        <p:sp>
          <p:nvSpPr>
            <p:cNvPr id="568329" name="Text Box 9"/>
            <p:cNvSpPr txBox="1">
              <a:spLocks noChangeArrowheads="1"/>
            </p:cNvSpPr>
            <p:nvPr/>
          </p:nvSpPr>
          <p:spPr bwMode="auto">
            <a:xfrm>
              <a:off x="2031" y="3280"/>
              <a:ext cx="812" cy="21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 i="0">
                  <a:solidFill>
                    <a:schemeClr val="bg1"/>
                  </a:solidFill>
                </a:rPr>
                <a:t>100 m away</a:t>
              </a:r>
            </a:p>
          </p:txBody>
        </p:sp>
        <p:sp>
          <p:nvSpPr>
            <p:cNvPr id="568330" name="Text Box 10"/>
            <p:cNvSpPr txBox="1">
              <a:spLocks noChangeArrowheads="1"/>
            </p:cNvSpPr>
            <p:nvPr/>
          </p:nvSpPr>
          <p:spPr bwMode="auto">
            <a:xfrm>
              <a:off x="4576" y="3257"/>
              <a:ext cx="812" cy="21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 i="0">
                  <a:solidFill>
                    <a:schemeClr val="bg1"/>
                  </a:solidFill>
                </a:rPr>
                <a:t>100 m away</a:t>
              </a:r>
            </a:p>
          </p:txBody>
        </p:sp>
        <p:sp>
          <p:nvSpPr>
            <p:cNvPr id="568331" name="Line 11"/>
            <p:cNvSpPr>
              <a:spLocks noChangeShapeType="1"/>
            </p:cNvSpPr>
            <p:nvPr/>
          </p:nvSpPr>
          <p:spPr bwMode="auto">
            <a:xfrm>
              <a:off x="1396" y="2568"/>
              <a:ext cx="0" cy="59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68332" name="Line 12"/>
            <p:cNvSpPr>
              <a:spLocks noChangeShapeType="1"/>
            </p:cNvSpPr>
            <p:nvPr/>
          </p:nvSpPr>
          <p:spPr bwMode="auto">
            <a:xfrm>
              <a:off x="3982" y="2568"/>
              <a:ext cx="0" cy="59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68333" name="AutoShape 13"/>
          <p:cNvSpPr>
            <a:spLocks noChangeArrowheads="1"/>
          </p:cNvSpPr>
          <p:nvPr/>
        </p:nvSpPr>
        <p:spPr bwMode="auto">
          <a:xfrm>
            <a:off x="631825" y="6296025"/>
            <a:ext cx="358775" cy="485775"/>
          </a:xfrm>
          <a:prstGeom prst="rightArrow">
            <a:avLst>
              <a:gd name="adj1" fmla="val 49676"/>
              <a:gd name="adj2" fmla="val 46019"/>
            </a:avLst>
          </a:prstGeom>
          <a:solidFill>
            <a:srgbClr val="99FF33"/>
          </a:solidFill>
          <a:ln w="9525">
            <a:solidFill>
              <a:srgbClr val="99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68334" name="Text Box 14"/>
          <p:cNvSpPr txBox="1">
            <a:spLocks noChangeArrowheads="1"/>
          </p:cNvSpPr>
          <p:nvPr/>
        </p:nvSpPr>
        <p:spPr bwMode="auto">
          <a:xfrm>
            <a:off x="7545388" y="1216025"/>
            <a:ext cx="2244725" cy="466725"/>
          </a:xfrm>
          <a:prstGeom prst="rect">
            <a:avLst/>
          </a:prstGeom>
          <a:noFill/>
          <a:ln w="9525">
            <a:solidFill>
              <a:srgbClr val="E8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0">
                <a:solidFill>
                  <a:schemeClr val="bg1"/>
                </a:solidFill>
              </a:rPr>
              <a:t>Telescope FoV</a:t>
            </a:r>
          </a:p>
        </p:txBody>
      </p:sp>
      <p:sp>
        <p:nvSpPr>
          <p:cNvPr id="568335" name="Line 15"/>
          <p:cNvSpPr>
            <a:spLocks noChangeShapeType="1"/>
          </p:cNvSpPr>
          <p:nvPr/>
        </p:nvSpPr>
        <p:spPr bwMode="auto">
          <a:xfrm flipH="1">
            <a:off x="7400925" y="1628775"/>
            <a:ext cx="1439863" cy="792163"/>
          </a:xfrm>
          <a:prstGeom prst="line">
            <a:avLst/>
          </a:prstGeom>
          <a:noFill/>
          <a:ln w="9525">
            <a:solidFill>
              <a:srgbClr val="E8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68336" name="Rectangle 16"/>
          <p:cNvSpPr>
            <a:spLocks noChangeArrowheads="1"/>
          </p:cNvSpPr>
          <p:nvPr/>
        </p:nvSpPr>
        <p:spPr bwMode="auto">
          <a:xfrm>
            <a:off x="6396038" y="2449513"/>
            <a:ext cx="131762" cy="122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68337" name="Line 17"/>
          <p:cNvSpPr>
            <a:spLocks noChangeShapeType="1"/>
          </p:cNvSpPr>
          <p:nvPr/>
        </p:nvSpPr>
        <p:spPr bwMode="auto">
          <a:xfrm>
            <a:off x="6537325" y="2565400"/>
            <a:ext cx="1223963" cy="35877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68338" name="Text Box 18"/>
          <p:cNvSpPr txBox="1">
            <a:spLocks noChangeArrowheads="1"/>
          </p:cNvSpPr>
          <p:nvPr/>
        </p:nvSpPr>
        <p:spPr bwMode="auto">
          <a:xfrm>
            <a:off x="7989888" y="2727325"/>
            <a:ext cx="1549400" cy="4667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i="0">
                <a:solidFill>
                  <a:schemeClr val="bg1"/>
                </a:solidFill>
              </a:rPr>
              <a:t>PMT pixel</a:t>
            </a:r>
          </a:p>
        </p:txBody>
      </p:sp>
      <p:sp>
        <p:nvSpPr>
          <p:cNvPr id="568339" name="Text Box 19"/>
          <p:cNvSpPr txBox="1">
            <a:spLocks noChangeArrowheads="1"/>
          </p:cNvSpPr>
          <p:nvPr/>
        </p:nvSpPr>
        <p:spPr bwMode="auto">
          <a:xfrm>
            <a:off x="6392863" y="6308725"/>
            <a:ext cx="32242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FFFF00"/>
                </a:solidFill>
              </a:rPr>
              <a:t>From Energy deposit  to  ADC 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6" name="Rectangle 4"/>
          <p:cNvSpPr>
            <a:spLocks noGrp="1" noChangeArrowheads="1"/>
          </p:cNvSpPr>
          <p:nvPr>
            <p:ph type="title"/>
          </p:nvPr>
        </p:nvSpPr>
        <p:spPr>
          <a:xfrm>
            <a:off x="495300" y="76200"/>
            <a:ext cx="8915400" cy="685800"/>
          </a:xfrm>
        </p:spPr>
        <p:txBody>
          <a:bodyPr/>
          <a:lstStyle/>
          <a:p>
            <a:r>
              <a:rPr lang="en-US" altLang="ja-JP" sz="3200" b="1" u="sng">
                <a:solidFill>
                  <a:srgbClr val="0000FF"/>
                </a:solidFill>
              </a:rPr>
              <a:t>TA-Linac for calibration</a:t>
            </a:r>
          </a:p>
        </p:txBody>
      </p:sp>
      <p:grpSp>
        <p:nvGrpSpPr>
          <p:cNvPr id="740392" name="Group 40"/>
          <p:cNvGrpSpPr>
            <a:grpSpLocks/>
          </p:cNvGrpSpPr>
          <p:nvPr/>
        </p:nvGrpSpPr>
        <p:grpSpPr bwMode="auto">
          <a:xfrm>
            <a:off x="144463" y="2133600"/>
            <a:ext cx="9561512" cy="4468813"/>
            <a:chOff x="91" y="706"/>
            <a:chExt cx="6023" cy="2815"/>
          </a:xfrm>
        </p:grpSpPr>
        <p:pic>
          <p:nvPicPr>
            <p:cNvPr id="740357" name="Picture 5" descr="ta-linac-design-ver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" y="706"/>
              <a:ext cx="5987" cy="2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0391" name="Rectangle 39"/>
            <p:cNvSpPr>
              <a:spLocks noChangeArrowheads="1"/>
            </p:cNvSpPr>
            <p:nvPr/>
          </p:nvSpPr>
          <p:spPr bwMode="auto">
            <a:xfrm>
              <a:off x="91" y="709"/>
              <a:ext cx="6016" cy="2509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740393" name="Text Box 41"/>
          <p:cNvSpPr txBox="1">
            <a:spLocks noChangeArrowheads="1"/>
          </p:cNvSpPr>
          <p:nvPr/>
        </p:nvSpPr>
        <p:spPr bwMode="auto">
          <a:xfrm>
            <a:off x="776288" y="981075"/>
            <a:ext cx="72532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/>
              <a:t>Assembly of TA Linac proceeding using KEK B factory injector </a:t>
            </a:r>
          </a:p>
          <a:p>
            <a:r>
              <a:rPr lang="en-US" altLang="ja-JP" sz="2000"/>
              <a:t>components.   Beam test at KEK in March, 2007.</a:t>
            </a:r>
          </a:p>
        </p:txBody>
      </p:sp>
      <p:sp>
        <p:nvSpPr>
          <p:cNvPr id="740394" name="Line 42"/>
          <p:cNvSpPr>
            <a:spLocks noChangeShapeType="1"/>
          </p:cNvSpPr>
          <p:nvPr/>
        </p:nvSpPr>
        <p:spPr bwMode="auto">
          <a:xfrm flipV="1">
            <a:off x="8596313" y="333375"/>
            <a:ext cx="0" cy="17272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770" name="Picture 2" descr="DSC006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313"/>
            <a:ext cx="11217275" cy="825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4771" name="Picture 3" descr="遠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357188"/>
            <a:ext cx="5111750" cy="191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4772" name="Text Box 4"/>
          <p:cNvSpPr txBox="1">
            <a:spLocks noChangeArrowheads="1"/>
          </p:cNvSpPr>
          <p:nvPr/>
        </p:nvSpPr>
        <p:spPr bwMode="auto">
          <a:xfrm>
            <a:off x="2154238" y="4843463"/>
            <a:ext cx="2973387" cy="701675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000" i="0">
                <a:solidFill>
                  <a:schemeClr val="bg1"/>
                </a:solidFill>
              </a:rPr>
              <a:t>MEADE  telescope</a:t>
            </a:r>
          </a:p>
          <a:p>
            <a:pPr algn="ctr"/>
            <a:r>
              <a:rPr lang="en-US" altLang="ja-JP" sz="2000" i="0">
                <a:solidFill>
                  <a:schemeClr val="bg1"/>
                </a:solidFill>
              </a:rPr>
              <a:t>on  alto-azimuth mount.  </a:t>
            </a:r>
          </a:p>
        </p:txBody>
      </p:sp>
      <p:sp>
        <p:nvSpPr>
          <p:cNvPr id="544773" name="Text Box 5"/>
          <p:cNvSpPr txBox="1">
            <a:spLocks noChangeArrowheads="1"/>
          </p:cNvSpPr>
          <p:nvPr/>
        </p:nvSpPr>
        <p:spPr bwMode="auto">
          <a:xfrm>
            <a:off x="5964238" y="2540000"/>
            <a:ext cx="3044825" cy="396875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000" i="0">
                <a:solidFill>
                  <a:schemeClr val="bg1"/>
                </a:solidFill>
              </a:rPr>
              <a:t>YAG laser (355 nm, 5mJ)</a:t>
            </a:r>
          </a:p>
        </p:txBody>
      </p:sp>
      <p:sp>
        <p:nvSpPr>
          <p:cNvPr id="544774" name="Text Box 6"/>
          <p:cNvSpPr txBox="1">
            <a:spLocks noChangeArrowheads="1"/>
          </p:cNvSpPr>
          <p:nvPr/>
        </p:nvSpPr>
        <p:spPr bwMode="auto">
          <a:xfrm>
            <a:off x="860425" y="173038"/>
            <a:ext cx="5532438" cy="519112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800" i="0">
                <a:solidFill>
                  <a:schemeClr val="bg1"/>
                </a:solidFill>
              </a:rPr>
              <a:t>Lidar for Atomospheric Monitoring</a:t>
            </a:r>
          </a:p>
        </p:txBody>
      </p:sp>
      <p:sp>
        <p:nvSpPr>
          <p:cNvPr id="544775" name="Line 7"/>
          <p:cNvSpPr>
            <a:spLocks noChangeShapeType="1"/>
          </p:cNvSpPr>
          <p:nvPr/>
        </p:nvSpPr>
        <p:spPr bwMode="auto">
          <a:xfrm flipH="1">
            <a:off x="6824663" y="2924175"/>
            <a:ext cx="576262" cy="5048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44777" name="Line 9"/>
          <p:cNvSpPr>
            <a:spLocks noChangeShapeType="1"/>
          </p:cNvSpPr>
          <p:nvPr/>
        </p:nvSpPr>
        <p:spPr bwMode="auto">
          <a:xfrm flipV="1">
            <a:off x="3657600" y="4221163"/>
            <a:ext cx="790575" cy="50323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08088" y="333375"/>
            <a:ext cx="7273925" cy="792163"/>
          </a:xfrm>
        </p:spPr>
        <p:txBody>
          <a:bodyPr/>
          <a:lstStyle/>
          <a:p>
            <a:pPr algn="l"/>
            <a:r>
              <a:rPr lang="en-US" altLang="ja-JP" sz="3200">
                <a:latin typeface="Cataneo BT" pitchFamily="66" charset="0"/>
              </a:rPr>
              <a:t>Lidar Observation at the BRM station</a:t>
            </a:r>
          </a:p>
        </p:txBody>
      </p:sp>
      <p:pic>
        <p:nvPicPr>
          <p:cNvPr id="693251" name="Picture 3" descr="051101_4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233488"/>
            <a:ext cx="5168900" cy="485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3252" name="Picture 4" descr="051101_47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1268413"/>
            <a:ext cx="4879975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3254" name="Text Box 6"/>
          <p:cNvSpPr txBox="1">
            <a:spLocks noChangeArrowheads="1"/>
          </p:cNvSpPr>
          <p:nvPr/>
        </p:nvSpPr>
        <p:spPr bwMode="auto">
          <a:xfrm rot="16200000">
            <a:off x="-920750" y="3074988"/>
            <a:ext cx="26860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0">
                <a:solidFill>
                  <a:schemeClr val="accent2"/>
                </a:solidFill>
              </a:rPr>
              <a:t>LOG (photons</a:t>
            </a:r>
            <a:r>
              <a:rPr lang="ja-JP" altLang="en-US" sz="2400" i="0">
                <a:solidFill>
                  <a:schemeClr val="accent2"/>
                </a:solidFill>
              </a:rPr>
              <a:t>・</a:t>
            </a:r>
            <a:r>
              <a:rPr lang="en-US" altLang="ja-JP" sz="2400" i="0">
                <a:solidFill>
                  <a:schemeClr val="accent2"/>
                </a:solidFill>
              </a:rPr>
              <a:t>R</a:t>
            </a:r>
            <a:r>
              <a:rPr lang="en-US" altLang="ja-JP" sz="2400" i="0" baseline="30000">
                <a:solidFill>
                  <a:schemeClr val="accent2"/>
                </a:solidFill>
              </a:rPr>
              <a:t>2</a:t>
            </a:r>
            <a:r>
              <a:rPr lang="en-US" altLang="ja-JP" sz="2400" i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693255" name="Rectangle 7"/>
          <p:cNvSpPr>
            <a:spLocks noChangeArrowheads="1"/>
          </p:cNvSpPr>
          <p:nvPr/>
        </p:nvSpPr>
        <p:spPr bwMode="auto">
          <a:xfrm>
            <a:off x="631825" y="1196975"/>
            <a:ext cx="8929688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93256" name="Rectangle 8"/>
          <p:cNvSpPr>
            <a:spLocks noChangeArrowheads="1"/>
          </p:cNvSpPr>
          <p:nvPr/>
        </p:nvSpPr>
        <p:spPr bwMode="auto">
          <a:xfrm>
            <a:off x="704850" y="5661025"/>
            <a:ext cx="8929688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93253" name="Text Box 5"/>
          <p:cNvSpPr txBox="1">
            <a:spLocks noChangeArrowheads="1"/>
          </p:cNvSpPr>
          <p:nvPr/>
        </p:nvSpPr>
        <p:spPr bwMode="auto">
          <a:xfrm>
            <a:off x="1784350" y="5661025"/>
            <a:ext cx="221773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0">
                <a:solidFill>
                  <a:schemeClr val="accent2"/>
                </a:solidFill>
              </a:rPr>
              <a:t>Distance R (m)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964" name="Picture 4" descr="image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39700"/>
            <a:ext cx="7489825" cy="652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0966" name="Text Box 6"/>
          <p:cNvSpPr txBox="1">
            <a:spLocks noChangeArrowheads="1"/>
          </p:cNvSpPr>
          <p:nvPr/>
        </p:nvSpPr>
        <p:spPr bwMode="auto">
          <a:xfrm rot="16200000">
            <a:off x="-1265237" y="3186113"/>
            <a:ext cx="4019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600">
                <a:solidFill>
                  <a:srgbClr val="FFFF00"/>
                </a:solidFill>
              </a:rPr>
              <a:t>Performance of TA</a:t>
            </a:r>
          </a:p>
        </p:txBody>
      </p:sp>
      <p:grpSp>
        <p:nvGrpSpPr>
          <p:cNvPr id="680973" name="Group 13"/>
          <p:cNvGrpSpPr>
            <a:grpSpLocks/>
          </p:cNvGrpSpPr>
          <p:nvPr/>
        </p:nvGrpSpPr>
        <p:grpSpPr bwMode="auto">
          <a:xfrm>
            <a:off x="4992688" y="115888"/>
            <a:ext cx="1389062" cy="3249612"/>
            <a:chOff x="3145" y="73"/>
            <a:chExt cx="875" cy="2047"/>
          </a:xfrm>
        </p:grpSpPr>
        <p:sp>
          <p:nvSpPr>
            <p:cNvPr id="680967" name="Text Box 7"/>
            <p:cNvSpPr txBox="1">
              <a:spLocks noChangeArrowheads="1"/>
            </p:cNvSpPr>
            <p:nvPr/>
          </p:nvSpPr>
          <p:spPr bwMode="auto">
            <a:xfrm>
              <a:off x="3145" y="465"/>
              <a:ext cx="87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FF0000"/>
                  </a:solidFill>
                </a:rPr>
                <a:t>140 km</a:t>
              </a:r>
              <a:r>
                <a:rPr lang="en-US" altLang="ja-JP" sz="2000" baseline="30000">
                  <a:solidFill>
                    <a:srgbClr val="FF0000"/>
                  </a:solidFill>
                </a:rPr>
                <a:t>2</a:t>
              </a:r>
              <a:r>
                <a:rPr lang="en-US" altLang="ja-JP" sz="2000">
                  <a:solidFill>
                    <a:srgbClr val="FF0000"/>
                  </a:solidFill>
                </a:rPr>
                <a:t> sr</a:t>
              </a:r>
            </a:p>
          </p:txBody>
        </p:sp>
        <p:sp>
          <p:nvSpPr>
            <p:cNvPr id="680969" name="Text Box 9"/>
            <p:cNvSpPr txBox="1">
              <a:spLocks noChangeArrowheads="1"/>
            </p:cNvSpPr>
            <p:nvPr/>
          </p:nvSpPr>
          <p:spPr bwMode="auto">
            <a:xfrm>
              <a:off x="3343" y="1397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FF0000"/>
                  </a:solidFill>
                </a:rPr>
                <a:t>25 %</a:t>
              </a:r>
            </a:p>
          </p:txBody>
        </p:sp>
        <p:sp>
          <p:nvSpPr>
            <p:cNvPr id="680970" name="Text Box 10"/>
            <p:cNvSpPr txBox="1">
              <a:spLocks noChangeArrowheads="1"/>
            </p:cNvSpPr>
            <p:nvPr/>
          </p:nvSpPr>
          <p:spPr bwMode="auto">
            <a:xfrm>
              <a:off x="3352" y="1615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FF0000"/>
                  </a:solidFill>
                </a:rPr>
                <a:t>18 %</a:t>
              </a:r>
            </a:p>
          </p:txBody>
        </p:sp>
        <p:sp>
          <p:nvSpPr>
            <p:cNvPr id="680971" name="Text Box 11"/>
            <p:cNvSpPr txBox="1">
              <a:spLocks noChangeArrowheads="1"/>
            </p:cNvSpPr>
            <p:nvPr/>
          </p:nvSpPr>
          <p:spPr bwMode="auto">
            <a:xfrm>
              <a:off x="3451" y="1870"/>
              <a:ext cx="26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FF0000"/>
                  </a:solidFill>
                </a:rPr>
                <a:t>2</a:t>
              </a:r>
              <a:r>
                <a:rPr lang="en-US" altLang="ja-JP" sz="2000" baseline="3000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680972" name="Text Box 12"/>
            <p:cNvSpPr txBox="1">
              <a:spLocks noChangeArrowheads="1"/>
            </p:cNvSpPr>
            <p:nvPr/>
          </p:nvSpPr>
          <p:spPr bwMode="auto">
            <a:xfrm>
              <a:off x="3223" y="73"/>
              <a:ext cx="6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FF0000"/>
                  </a:solidFill>
                </a:rPr>
                <a:t>AGASA</a:t>
              </a:r>
            </a:p>
          </p:txBody>
        </p:sp>
      </p:grpSp>
      <p:sp>
        <p:nvSpPr>
          <p:cNvPr id="680975" name="Text Box 15"/>
          <p:cNvSpPr txBox="1">
            <a:spLocks noChangeArrowheads="1"/>
          </p:cNvSpPr>
          <p:nvPr/>
        </p:nvSpPr>
        <p:spPr bwMode="auto">
          <a:xfrm>
            <a:off x="7761288" y="2209800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 i="0">
                <a:solidFill>
                  <a:srgbClr val="FF33CC"/>
                </a:solidFill>
                <a:latin typeface="ＭＳ Ｐゴシック" panose="020B0600070205080204" pitchFamily="50" charset="-128"/>
              </a:rPr>
              <a:t>or  better</a:t>
            </a:r>
          </a:p>
        </p:txBody>
      </p:sp>
      <p:sp>
        <p:nvSpPr>
          <p:cNvPr id="680976" name="Text Box 16"/>
          <p:cNvSpPr txBox="1">
            <a:spLocks noChangeArrowheads="1"/>
          </p:cNvSpPr>
          <p:nvPr/>
        </p:nvSpPr>
        <p:spPr bwMode="auto">
          <a:xfrm>
            <a:off x="7761288" y="2781300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 i="0">
                <a:solidFill>
                  <a:srgbClr val="FF33CC"/>
                </a:solidFill>
                <a:latin typeface="ＭＳ Ｐゴシック" panose="020B0600070205080204" pitchFamily="50" charset="-128"/>
              </a:rPr>
              <a:t>or  better</a:t>
            </a:r>
          </a:p>
        </p:txBody>
      </p:sp>
      <p:sp>
        <p:nvSpPr>
          <p:cNvPr id="680977" name="Line 17"/>
          <p:cNvSpPr>
            <a:spLocks noChangeShapeType="1"/>
          </p:cNvSpPr>
          <p:nvPr/>
        </p:nvSpPr>
        <p:spPr bwMode="auto">
          <a:xfrm>
            <a:off x="6248400" y="1628775"/>
            <a:ext cx="433388" cy="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80978" name="Line 18"/>
          <p:cNvSpPr>
            <a:spLocks noChangeShapeType="1"/>
          </p:cNvSpPr>
          <p:nvPr/>
        </p:nvSpPr>
        <p:spPr bwMode="auto">
          <a:xfrm>
            <a:off x="6248400" y="3500438"/>
            <a:ext cx="433388" cy="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80979" name="Line 19"/>
          <p:cNvSpPr>
            <a:spLocks noChangeShapeType="1"/>
          </p:cNvSpPr>
          <p:nvPr/>
        </p:nvSpPr>
        <p:spPr bwMode="auto">
          <a:xfrm>
            <a:off x="6248400" y="4221163"/>
            <a:ext cx="433388" cy="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80980" name="Text Box 20"/>
          <p:cNvSpPr txBox="1">
            <a:spLocks noChangeArrowheads="1"/>
          </p:cNvSpPr>
          <p:nvPr/>
        </p:nvSpPr>
        <p:spPr bwMode="auto">
          <a:xfrm>
            <a:off x="6013450" y="1262063"/>
            <a:ext cx="48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99FF"/>
                </a:solidFill>
              </a:rPr>
              <a:t>FD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986" name="Picture 2" descr="image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268413"/>
            <a:ext cx="9129713" cy="45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1989" name="Text Box 5"/>
          <p:cNvSpPr txBox="1">
            <a:spLocks noChangeArrowheads="1"/>
          </p:cNvSpPr>
          <p:nvPr/>
        </p:nvSpPr>
        <p:spPr bwMode="auto">
          <a:xfrm>
            <a:off x="2720975" y="404813"/>
            <a:ext cx="4349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600">
                <a:solidFill>
                  <a:srgbClr val="FFFF00"/>
                </a:solidFill>
              </a:rPr>
              <a:t># of Events per Year</a:t>
            </a:r>
          </a:p>
        </p:txBody>
      </p:sp>
      <p:sp>
        <p:nvSpPr>
          <p:cNvPr id="681990" name="Text Box 6"/>
          <p:cNvSpPr txBox="1">
            <a:spLocks noChangeArrowheads="1"/>
          </p:cNvSpPr>
          <p:nvPr/>
        </p:nvSpPr>
        <p:spPr bwMode="auto">
          <a:xfrm>
            <a:off x="4206875" y="2655888"/>
            <a:ext cx="146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SPECTRUM</a:t>
            </a:r>
          </a:p>
        </p:txBody>
      </p:sp>
      <p:sp>
        <p:nvSpPr>
          <p:cNvPr id="681991" name="Text Box 7"/>
          <p:cNvSpPr txBox="1">
            <a:spLocks noChangeArrowheads="1"/>
          </p:cNvSpPr>
          <p:nvPr/>
        </p:nvSpPr>
        <p:spPr bwMode="auto">
          <a:xfrm>
            <a:off x="4252913" y="3567113"/>
            <a:ext cx="127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Calibration</a:t>
            </a:r>
          </a:p>
        </p:txBody>
      </p:sp>
      <p:sp>
        <p:nvSpPr>
          <p:cNvPr id="681993" name="Text Box 9"/>
          <p:cNvSpPr txBox="1">
            <a:spLocks noChangeArrowheads="1"/>
          </p:cNvSpPr>
          <p:nvPr/>
        </p:nvSpPr>
        <p:spPr bwMode="auto">
          <a:xfrm>
            <a:off x="4376738" y="3068638"/>
            <a:ext cx="1073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X -check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012" name="Picture 4" descr="image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130175"/>
            <a:ext cx="7204075" cy="665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3013" name="Text Box 5"/>
          <p:cNvSpPr txBox="1">
            <a:spLocks noChangeArrowheads="1"/>
          </p:cNvSpPr>
          <p:nvPr/>
        </p:nvSpPr>
        <p:spPr bwMode="auto">
          <a:xfrm rot="16200000">
            <a:off x="-1666875" y="3063875"/>
            <a:ext cx="480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600">
                <a:solidFill>
                  <a:srgbClr val="FFFF00"/>
                </a:solidFill>
              </a:rPr>
              <a:t>Cumulated # of Events</a:t>
            </a:r>
          </a:p>
        </p:txBody>
      </p:sp>
      <p:sp>
        <p:nvSpPr>
          <p:cNvPr id="683014" name="Line 6"/>
          <p:cNvSpPr>
            <a:spLocks noChangeShapeType="1"/>
          </p:cNvSpPr>
          <p:nvPr/>
        </p:nvSpPr>
        <p:spPr bwMode="auto">
          <a:xfrm>
            <a:off x="2000250" y="2708275"/>
            <a:ext cx="6265863" cy="0"/>
          </a:xfrm>
          <a:prstGeom prst="line">
            <a:avLst/>
          </a:prstGeom>
          <a:noFill/>
          <a:ln w="28575">
            <a:solidFill>
              <a:srgbClr val="FF5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688" name="Group 312"/>
          <p:cNvGrpSpPr>
            <a:grpSpLocks/>
          </p:cNvGrpSpPr>
          <p:nvPr/>
        </p:nvGrpSpPr>
        <p:grpSpPr bwMode="auto">
          <a:xfrm>
            <a:off x="5600700" y="2133600"/>
            <a:ext cx="4203700" cy="4608513"/>
            <a:chOff x="3528" y="1344"/>
            <a:chExt cx="2648" cy="2903"/>
          </a:xfrm>
        </p:grpSpPr>
        <p:sp>
          <p:nvSpPr>
            <p:cNvPr id="741402" name="Rectangle 26"/>
            <p:cNvSpPr>
              <a:spLocks noChangeArrowheads="1"/>
            </p:cNvSpPr>
            <p:nvPr/>
          </p:nvSpPr>
          <p:spPr bwMode="auto">
            <a:xfrm>
              <a:off x="3528" y="1344"/>
              <a:ext cx="2648" cy="290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41405" name="Text Box 29"/>
            <p:cNvSpPr txBox="1">
              <a:spLocks noChangeArrowheads="1"/>
            </p:cNvSpPr>
            <p:nvPr/>
          </p:nvSpPr>
          <p:spPr bwMode="auto">
            <a:xfrm>
              <a:off x="4765" y="3861"/>
              <a:ext cx="1195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 i="0"/>
                <a:t>Log</a:t>
              </a:r>
              <a:r>
                <a:rPr lang="ja-JP" altLang="en-US" sz="1400" i="0"/>
                <a:t>（エネルギー［</a:t>
              </a:r>
              <a:r>
                <a:rPr lang="en-US" altLang="ja-JP" sz="1400" i="0"/>
                <a:t>eV</a:t>
              </a:r>
              <a:r>
                <a:rPr lang="ja-JP" altLang="en-US" sz="1400" i="0"/>
                <a:t>］）</a:t>
              </a:r>
            </a:p>
          </p:txBody>
        </p:sp>
        <p:sp>
          <p:nvSpPr>
            <p:cNvPr id="741406" name="Text Box 30"/>
            <p:cNvSpPr txBox="1">
              <a:spLocks noChangeArrowheads="1"/>
            </p:cNvSpPr>
            <p:nvPr/>
          </p:nvSpPr>
          <p:spPr bwMode="auto">
            <a:xfrm rot="16200000">
              <a:off x="3049" y="2256"/>
              <a:ext cx="178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i="0"/>
                <a:t>       Log ( </a:t>
              </a:r>
              <a:r>
                <a:rPr lang="ja-JP" altLang="en-US" i="0"/>
                <a:t>流量 </a:t>
              </a:r>
              <a:r>
                <a:rPr lang="en-US" altLang="ja-JP" i="0"/>
                <a:t>x E</a:t>
              </a:r>
              <a:r>
                <a:rPr lang="en-US" altLang="ja-JP" i="0" baseline="30000"/>
                <a:t>3</a:t>
              </a:r>
              <a:r>
                <a:rPr lang="en-US" altLang="ja-JP" i="0"/>
                <a:t>)</a:t>
              </a:r>
            </a:p>
          </p:txBody>
        </p:sp>
        <p:pic>
          <p:nvPicPr>
            <p:cNvPr id="741433" name="Picture 57" descr="image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2" y="1672"/>
              <a:ext cx="2526" cy="2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41404" name="Freeform 28"/>
            <p:cNvSpPr>
              <a:spLocks/>
            </p:cNvSpPr>
            <p:nvPr/>
          </p:nvSpPr>
          <p:spPr bwMode="auto">
            <a:xfrm>
              <a:off x="5479" y="3249"/>
              <a:ext cx="369" cy="563"/>
            </a:xfrm>
            <a:custGeom>
              <a:avLst/>
              <a:gdLst>
                <a:gd name="T0" fmla="*/ 14 w 369"/>
                <a:gd name="T1" fmla="*/ 3 h 563"/>
                <a:gd name="T2" fmla="*/ 369 w 369"/>
                <a:gd name="T3" fmla="*/ 563 h 563"/>
                <a:gd name="T4" fmla="*/ 0 w 369"/>
                <a:gd name="T5" fmla="*/ 556 h 563"/>
                <a:gd name="T6" fmla="*/ 0 w 369"/>
                <a:gd name="T7" fmla="*/ 0 h 563"/>
                <a:gd name="T8" fmla="*/ 14 w 369"/>
                <a:gd name="T9" fmla="*/ 3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563">
                  <a:moveTo>
                    <a:pt x="14" y="3"/>
                  </a:moveTo>
                  <a:lnTo>
                    <a:pt x="369" y="563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0099FF">
                <a:alpha val="53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41407" name="Rectangle 31"/>
            <p:cNvSpPr>
              <a:spLocks noChangeArrowheads="1"/>
            </p:cNvSpPr>
            <p:nvPr/>
          </p:nvSpPr>
          <p:spPr bwMode="auto">
            <a:xfrm>
              <a:off x="4027" y="3204"/>
              <a:ext cx="1270" cy="2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741408" name="Group 32"/>
            <p:cNvGrpSpPr>
              <a:grpSpLocks/>
            </p:cNvGrpSpPr>
            <p:nvPr/>
          </p:nvGrpSpPr>
          <p:grpSpPr bwMode="auto">
            <a:xfrm>
              <a:off x="4254" y="3249"/>
              <a:ext cx="1452" cy="409"/>
              <a:chOff x="1581" y="2605"/>
              <a:chExt cx="1441" cy="417"/>
            </a:xfrm>
          </p:grpSpPr>
          <p:sp>
            <p:nvSpPr>
              <p:cNvPr id="741409" name="Freeform 33"/>
              <p:cNvSpPr>
                <a:spLocks/>
              </p:cNvSpPr>
              <p:nvPr/>
            </p:nvSpPr>
            <p:spPr bwMode="auto">
              <a:xfrm>
                <a:off x="1581" y="2605"/>
                <a:ext cx="1441" cy="417"/>
              </a:xfrm>
              <a:custGeom>
                <a:avLst/>
                <a:gdLst>
                  <a:gd name="T0" fmla="*/ 906 w 1441"/>
                  <a:gd name="T1" fmla="*/ 417 h 417"/>
                  <a:gd name="T2" fmla="*/ 906 w 1441"/>
                  <a:gd name="T3" fmla="*/ 347 h 417"/>
                  <a:gd name="T4" fmla="*/ 1441 w 1441"/>
                  <a:gd name="T5" fmla="*/ 389 h 417"/>
                  <a:gd name="T6" fmla="*/ 906 w 1441"/>
                  <a:gd name="T7" fmla="*/ 243 h 417"/>
                  <a:gd name="T8" fmla="*/ 906 w 1441"/>
                  <a:gd name="T9" fmla="*/ 0 h 417"/>
                  <a:gd name="T10" fmla="*/ 755 w 1441"/>
                  <a:gd name="T11" fmla="*/ 0 h 417"/>
                  <a:gd name="T12" fmla="*/ 755 w 1441"/>
                  <a:gd name="T13" fmla="*/ 0 h 417"/>
                  <a:gd name="T14" fmla="*/ 528 w 1441"/>
                  <a:gd name="T15" fmla="*/ 0 h 417"/>
                  <a:gd name="T16" fmla="*/ 0 w 1441"/>
                  <a:gd name="T17" fmla="*/ 0 h 417"/>
                  <a:gd name="T18" fmla="*/ 0 w 1441"/>
                  <a:gd name="T19" fmla="*/ 243 h 417"/>
                  <a:gd name="T20" fmla="*/ 0 w 1441"/>
                  <a:gd name="T21" fmla="*/ 347 h 417"/>
                  <a:gd name="T22" fmla="*/ 0 w 1441"/>
                  <a:gd name="T23" fmla="*/ 347 h 417"/>
                  <a:gd name="T24" fmla="*/ 0 w 1441"/>
                  <a:gd name="T25" fmla="*/ 417 h 417"/>
                  <a:gd name="T26" fmla="*/ 528 w 1441"/>
                  <a:gd name="T27" fmla="*/ 417 h 417"/>
                  <a:gd name="T28" fmla="*/ 755 w 1441"/>
                  <a:gd name="T29" fmla="*/ 417 h 417"/>
                  <a:gd name="T30" fmla="*/ 755 w 1441"/>
                  <a:gd name="T31" fmla="*/ 417 h 417"/>
                  <a:gd name="T32" fmla="*/ 906 w 1441"/>
                  <a:gd name="T33" fmla="*/ 417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41" h="417">
                    <a:moveTo>
                      <a:pt x="906" y="417"/>
                    </a:moveTo>
                    <a:lnTo>
                      <a:pt x="906" y="347"/>
                    </a:lnTo>
                    <a:lnTo>
                      <a:pt x="1441" y="389"/>
                    </a:lnTo>
                    <a:lnTo>
                      <a:pt x="906" y="243"/>
                    </a:lnTo>
                    <a:lnTo>
                      <a:pt x="906" y="0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528" y="0"/>
                    </a:lnTo>
                    <a:lnTo>
                      <a:pt x="0" y="0"/>
                    </a:lnTo>
                    <a:lnTo>
                      <a:pt x="0" y="243"/>
                    </a:lnTo>
                    <a:lnTo>
                      <a:pt x="0" y="347"/>
                    </a:lnTo>
                    <a:lnTo>
                      <a:pt x="0" y="347"/>
                    </a:lnTo>
                    <a:lnTo>
                      <a:pt x="0" y="417"/>
                    </a:lnTo>
                    <a:lnTo>
                      <a:pt x="528" y="417"/>
                    </a:lnTo>
                    <a:lnTo>
                      <a:pt x="755" y="417"/>
                    </a:lnTo>
                    <a:lnTo>
                      <a:pt x="755" y="417"/>
                    </a:lnTo>
                    <a:lnTo>
                      <a:pt x="906" y="417"/>
                    </a:ln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41410" name="Freeform 34"/>
              <p:cNvSpPr>
                <a:spLocks/>
              </p:cNvSpPr>
              <p:nvPr/>
            </p:nvSpPr>
            <p:spPr bwMode="auto">
              <a:xfrm>
                <a:off x="1581" y="2605"/>
                <a:ext cx="1441" cy="417"/>
              </a:xfrm>
              <a:custGeom>
                <a:avLst/>
                <a:gdLst>
                  <a:gd name="T0" fmla="*/ 906 w 1441"/>
                  <a:gd name="T1" fmla="*/ 417 h 417"/>
                  <a:gd name="T2" fmla="*/ 906 w 1441"/>
                  <a:gd name="T3" fmla="*/ 347 h 417"/>
                  <a:gd name="T4" fmla="*/ 1441 w 1441"/>
                  <a:gd name="T5" fmla="*/ 389 h 417"/>
                  <a:gd name="T6" fmla="*/ 906 w 1441"/>
                  <a:gd name="T7" fmla="*/ 243 h 417"/>
                  <a:gd name="T8" fmla="*/ 906 w 1441"/>
                  <a:gd name="T9" fmla="*/ 0 h 417"/>
                  <a:gd name="T10" fmla="*/ 755 w 1441"/>
                  <a:gd name="T11" fmla="*/ 0 h 417"/>
                  <a:gd name="T12" fmla="*/ 755 w 1441"/>
                  <a:gd name="T13" fmla="*/ 0 h 417"/>
                  <a:gd name="T14" fmla="*/ 528 w 1441"/>
                  <a:gd name="T15" fmla="*/ 0 h 417"/>
                  <a:gd name="T16" fmla="*/ 0 w 1441"/>
                  <a:gd name="T17" fmla="*/ 0 h 417"/>
                  <a:gd name="T18" fmla="*/ 0 w 1441"/>
                  <a:gd name="T19" fmla="*/ 243 h 417"/>
                  <a:gd name="T20" fmla="*/ 0 w 1441"/>
                  <a:gd name="T21" fmla="*/ 347 h 417"/>
                  <a:gd name="T22" fmla="*/ 0 w 1441"/>
                  <a:gd name="T23" fmla="*/ 347 h 417"/>
                  <a:gd name="T24" fmla="*/ 0 w 1441"/>
                  <a:gd name="T25" fmla="*/ 417 h 417"/>
                  <a:gd name="T26" fmla="*/ 528 w 1441"/>
                  <a:gd name="T27" fmla="*/ 417 h 417"/>
                  <a:gd name="T28" fmla="*/ 755 w 1441"/>
                  <a:gd name="T29" fmla="*/ 417 h 417"/>
                  <a:gd name="T30" fmla="*/ 755 w 1441"/>
                  <a:gd name="T31" fmla="*/ 417 h 417"/>
                  <a:gd name="T32" fmla="*/ 906 w 1441"/>
                  <a:gd name="T33" fmla="*/ 417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41" h="417">
                    <a:moveTo>
                      <a:pt x="906" y="417"/>
                    </a:moveTo>
                    <a:lnTo>
                      <a:pt x="906" y="347"/>
                    </a:lnTo>
                    <a:lnTo>
                      <a:pt x="1441" y="389"/>
                    </a:lnTo>
                    <a:lnTo>
                      <a:pt x="906" y="243"/>
                    </a:lnTo>
                    <a:lnTo>
                      <a:pt x="906" y="0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528" y="0"/>
                    </a:lnTo>
                    <a:lnTo>
                      <a:pt x="0" y="0"/>
                    </a:lnTo>
                    <a:lnTo>
                      <a:pt x="0" y="243"/>
                    </a:lnTo>
                    <a:lnTo>
                      <a:pt x="0" y="347"/>
                    </a:lnTo>
                    <a:lnTo>
                      <a:pt x="0" y="347"/>
                    </a:lnTo>
                    <a:lnTo>
                      <a:pt x="0" y="417"/>
                    </a:lnTo>
                    <a:lnTo>
                      <a:pt x="528" y="417"/>
                    </a:lnTo>
                    <a:lnTo>
                      <a:pt x="755" y="417"/>
                    </a:lnTo>
                    <a:lnTo>
                      <a:pt x="755" y="417"/>
                    </a:lnTo>
                    <a:lnTo>
                      <a:pt x="906" y="417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741411" name="Text Box 35"/>
            <p:cNvSpPr txBox="1">
              <a:spLocks noChangeArrowheads="1"/>
            </p:cNvSpPr>
            <p:nvPr/>
          </p:nvSpPr>
          <p:spPr bwMode="auto">
            <a:xfrm>
              <a:off x="4300" y="3274"/>
              <a:ext cx="82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 i="0"/>
                <a:t>Expected by</a:t>
              </a:r>
            </a:p>
            <a:p>
              <a:r>
                <a:rPr lang="en-US" altLang="ja-JP" sz="1600" i="0"/>
                <a:t>GZK cutoff</a:t>
              </a:r>
            </a:p>
          </p:txBody>
        </p:sp>
        <p:sp>
          <p:nvSpPr>
            <p:cNvPr id="741680" name="Line 304"/>
            <p:cNvSpPr>
              <a:spLocks noChangeShapeType="1"/>
            </p:cNvSpPr>
            <p:nvPr/>
          </p:nvSpPr>
          <p:spPr bwMode="auto">
            <a:xfrm>
              <a:off x="5479" y="1933"/>
              <a:ext cx="0" cy="907"/>
            </a:xfrm>
            <a:prstGeom prst="line">
              <a:avLst/>
            </a:prstGeom>
            <a:noFill/>
            <a:ln w="57150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41681" name="Line 305"/>
            <p:cNvSpPr>
              <a:spLocks noChangeShapeType="1"/>
            </p:cNvSpPr>
            <p:nvPr/>
          </p:nvSpPr>
          <p:spPr bwMode="auto">
            <a:xfrm>
              <a:off x="5479" y="2024"/>
              <a:ext cx="589" cy="0"/>
            </a:xfrm>
            <a:prstGeom prst="line">
              <a:avLst/>
            </a:prstGeom>
            <a:noFill/>
            <a:ln w="57150">
              <a:solidFill>
                <a:srgbClr val="FF99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41683" name="Line 307"/>
            <p:cNvSpPr>
              <a:spLocks noChangeShapeType="1"/>
            </p:cNvSpPr>
            <p:nvPr/>
          </p:nvSpPr>
          <p:spPr bwMode="auto">
            <a:xfrm>
              <a:off x="5569" y="2115"/>
              <a:ext cx="0" cy="27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41685" name="Line 309"/>
            <p:cNvSpPr>
              <a:spLocks noChangeShapeType="1"/>
            </p:cNvSpPr>
            <p:nvPr/>
          </p:nvSpPr>
          <p:spPr bwMode="auto">
            <a:xfrm>
              <a:off x="5569" y="2205"/>
              <a:ext cx="589" cy="0"/>
            </a:xfrm>
            <a:prstGeom prst="line">
              <a:avLst/>
            </a:prstGeom>
            <a:noFill/>
            <a:ln w="57150">
              <a:solidFill>
                <a:srgbClr val="FF99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41686" name="Line 310"/>
            <p:cNvSpPr>
              <a:spLocks noChangeShapeType="1"/>
            </p:cNvSpPr>
            <p:nvPr/>
          </p:nvSpPr>
          <p:spPr bwMode="auto">
            <a:xfrm>
              <a:off x="5569" y="2115"/>
              <a:ext cx="0" cy="272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41687" name="Line 311"/>
            <p:cNvSpPr>
              <a:spLocks noChangeShapeType="1"/>
            </p:cNvSpPr>
            <p:nvPr/>
          </p:nvSpPr>
          <p:spPr bwMode="auto">
            <a:xfrm>
              <a:off x="5569" y="2205"/>
              <a:ext cx="589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741676" name="Picture 300" descr="event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25" y="188913"/>
            <a:ext cx="7127875" cy="3843337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1679" name="Text Box 303"/>
          <p:cNvSpPr txBox="1">
            <a:spLocks noChangeArrowheads="1"/>
          </p:cNvSpPr>
          <p:nvPr/>
        </p:nvSpPr>
        <p:spPr bwMode="auto">
          <a:xfrm>
            <a:off x="176213" y="4437063"/>
            <a:ext cx="4933950" cy="207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800">
                <a:solidFill>
                  <a:srgbClr val="FFFF00"/>
                </a:solidFill>
              </a:rPr>
              <a:t>Result of TA by spring 2010</a:t>
            </a:r>
          </a:p>
          <a:p>
            <a:endParaRPr lang="en-US" altLang="ja-JP">
              <a:solidFill>
                <a:srgbClr val="FFFF00"/>
              </a:solidFill>
            </a:endParaRPr>
          </a:p>
          <a:p>
            <a:pPr>
              <a:buFontTx/>
              <a:buChar char="•"/>
            </a:pPr>
            <a:r>
              <a:rPr lang="en-US" altLang="ja-JP" sz="2800">
                <a:solidFill>
                  <a:schemeClr val="bg1"/>
                </a:solidFill>
              </a:rPr>
              <a:t>AGASA flux</a:t>
            </a:r>
          </a:p>
          <a:p>
            <a:pPr>
              <a:buFontTx/>
              <a:buChar char="•"/>
            </a:pPr>
            <a:r>
              <a:rPr lang="en-US" altLang="ja-JP" sz="2800">
                <a:solidFill>
                  <a:schemeClr val="bg1"/>
                </a:solidFill>
              </a:rPr>
              <a:t>AGASA Energy  x 1 or x 0.8</a:t>
            </a:r>
          </a:p>
          <a:p>
            <a:pPr>
              <a:buFontTx/>
              <a:buChar char="•"/>
            </a:pPr>
            <a:r>
              <a:rPr lang="en-US" altLang="ja-JP" sz="2800">
                <a:solidFill>
                  <a:schemeClr val="bg1"/>
                </a:solidFill>
              </a:rPr>
              <a:t>TA = SD </a:t>
            </a:r>
            <a:r>
              <a:rPr lang="en-US" altLang="ja-JP" sz="2000">
                <a:solidFill>
                  <a:schemeClr val="bg1"/>
                </a:solidFill>
              </a:rPr>
              <a:t>(516 ctrs)</a:t>
            </a:r>
            <a:r>
              <a:rPr lang="en-US" altLang="ja-JP" sz="2800">
                <a:solidFill>
                  <a:schemeClr val="bg1"/>
                </a:solidFill>
              </a:rPr>
              <a:t> + FD mono</a:t>
            </a:r>
          </a:p>
        </p:txBody>
      </p:sp>
      <p:sp>
        <p:nvSpPr>
          <p:cNvPr id="741689" name="Line 313"/>
          <p:cNvSpPr>
            <a:spLocks noChangeShapeType="1"/>
          </p:cNvSpPr>
          <p:nvPr/>
        </p:nvSpPr>
        <p:spPr bwMode="auto">
          <a:xfrm>
            <a:off x="7113588" y="1916113"/>
            <a:ext cx="1511300" cy="122555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41690" name="Line 314"/>
          <p:cNvSpPr>
            <a:spLocks noChangeShapeType="1"/>
          </p:cNvSpPr>
          <p:nvPr/>
        </p:nvSpPr>
        <p:spPr bwMode="auto">
          <a:xfrm>
            <a:off x="7113588" y="2636838"/>
            <a:ext cx="1511300" cy="6477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41691" name="Line 315"/>
          <p:cNvSpPr>
            <a:spLocks noChangeShapeType="1"/>
          </p:cNvSpPr>
          <p:nvPr/>
        </p:nvSpPr>
        <p:spPr bwMode="auto">
          <a:xfrm>
            <a:off x="7113588" y="3429000"/>
            <a:ext cx="1727200" cy="144463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530" name="Picture 2" descr="image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0"/>
            <a:ext cx="6624638" cy="37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2531" name="Picture 3" descr="image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3657600"/>
            <a:ext cx="8653463" cy="31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2532" name="Text Box 4"/>
          <p:cNvSpPr txBox="1">
            <a:spLocks noChangeArrowheads="1"/>
          </p:cNvSpPr>
          <p:nvPr/>
        </p:nvSpPr>
        <p:spPr bwMode="auto">
          <a:xfrm>
            <a:off x="8310563" y="6203950"/>
            <a:ext cx="1508125" cy="546100"/>
          </a:xfrm>
          <a:prstGeom prst="rect">
            <a:avLst/>
          </a:prstGeom>
          <a:solidFill>
            <a:srgbClr val="FF9933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/>
              <a:t>SHINOZAKI</a:t>
            </a:r>
          </a:p>
          <a:p>
            <a:r>
              <a:rPr lang="en-US" altLang="ja-JP" sz="1400"/>
              <a:t>@WeiHai, 2006 </a:t>
            </a:r>
          </a:p>
        </p:txBody>
      </p:sp>
      <p:sp>
        <p:nvSpPr>
          <p:cNvPr id="662533" name="Text Box 5"/>
          <p:cNvSpPr txBox="1">
            <a:spLocks noChangeArrowheads="1"/>
          </p:cNvSpPr>
          <p:nvPr/>
        </p:nvSpPr>
        <p:spPr bwMode="auto">
          <a:xfrm>
            <a:off x="115888" y="171450"/>
            <a:ext cx="1038225" cy="385763"/>
          </a:xfrm>
          <a:prstGeom prst="rect">
            <a:avLst/>
          </a:prstGeom>
          <a:solidFill>
            <a:srgbClr val="FF9933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36000">
            <a:spAutoFit/>
          </a:bodyPr>
          <a:lstStyle/>
          <a:p>
            <a:r>
              <a:rPr lang="en-US" altLang="ja-JP" b="1" i="0">
                <a:solidFill>
                  <a:srgbClr val="FFFF00"/>
                </a:solidFill>
              </a:rPr>
              <a:t>AGASA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2" name="Picture 2" descr="DSC001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3700"/>
            <a:ext cx="9993313" cy="749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4" name="Text Box 4"/>
          <p:cNvSpPr txBox="1">
            <a:spLocks noChangeArrowheads="1"/>
          </p:cNvSpPr>
          <p:nvPr/>
        </p:nvSpPr>
        <p:spPr bwMode="auto">
          <a:xfrm>
            <a:off x="211138" y="193675"/>
            <a:ext cx="9355137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4000"/>
              </a:lnSpc>
            </a:pPr>
            <a:r>
              <a:rPr lang="en-US" altLang="ja-JP" sz="2400" i="0">
                <a:solidFill>
                  <a:schemeClr val="bg1"/>
                </a:solidFill>
              </a:rPr>
              <a:t>                                          </a:t>
            </a:r>
            <a:r>
              <a:rPr lang="en-US" altLang="ja-JP" sz="28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</a:p>
          <a:p>
            <a:pPr>
              <a:lnSpc>
                <a:spcPts val="4000"/>
              </a:lnSpc>
            </a:pPr>
            <a:endParaRPr lang="en-US" altLang="ja-JP" sz="1000" i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ts val="4000"/>
              </a:lnSpc>
              <a:buFontTx/>
              <a:buChar char="•"/>
            </a:pPr>
            <a:r>
              <a:rPr lang="en-US" altLang="ja-JP" sz="28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Phase-1 TA approved in 2003:  </a:t>
            </a:r>
            <a:r>
              <a:rPr lang="en-US" altLang="ja-JP" sz="2800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x AGASA + FD</a:t>
            </a:r>
          </a:p>
          <a:p>
            <a:pPr>
              <a:lnSpc>
                <a:spcPts val="4000"/>
              </a:lnSpc>
              <a:buFontTx/>
              <a:buChar char="•"/>
            </a:pPr>
            <a:r>
              <a:rPr lang="en-US" altLang="ja-JP" sz="28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NSF budget approved in 2006:  </a:t>
            </a:r>
            <a:r>
              <a:rPr lang="en-US" altLang="ja-JP" sz="2800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infra + FD + TALE</a:t>
            </a:r>
          </a:p>
          <a:p>
            <a:pPr>
              <a:lnSpc>
                <a:spcPts val="4000"/>
              </a:lnSpc>
            </a:pPr>
            <a:r>
              <a:rPr lang="en-US" altLang="ja-JP" sz="28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</a:t>
            </a:r>
            <a:r>
              <a:rPr lang="en-US" altLang="ja-JP" sz="2400" i="0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TALE: low energy extension of TA</a:t>
            </a:r>
          </a:p>
          <a:p>
            <a:pPr>
              <a:lnSpc>
                <a:spcPts val="4000"/>
              </a:lnSpc>
              <a:buFontTx/>
              <a:buChar char="•"/>
            </a:pPr>
            <a:r>
              <a:rPr lang="en-US" altLang="ja-JP" sz="28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Start data taking with 516 SDs &amp; 3 FDs next spring.</a:t>
            </a:r>
          </a:p>
          <a:p>
            <a:pPr>
              <a:lnSpc>
                <a:spcPts val="4000"/>
              </a:lnSpc>
            </a:pPr>
            <a:r>
              <a:rPr lang="en-US" altLang="ja-JP" sz="28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</a:t>
            </a:r>
            <a:r>
              <a:rPr lang="en-US" altLang="ja-JP" sz="2400" i="0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516 SDs = 90% of proposal, 3</a:t>
            </a:r>
            <a:r>
              <a:rPr lang="en-US" altLang="ja-JP" sz="2400" i="0" baseline="30000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rd</a:t>
            </a:r>
            <a:r>
              <a:rPr lang="en-US" altLang="ja-JP" sz="2400" i="0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FD by HiRes transfer</a:t>
            </a:r>
            <a:endParaRPr lang="en-US" altLang="ja-JP" sz="700" i="0">
              <a:solidFill>
                <a:srgbClr val="0099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ts val="4000"/>
              </a:lnSpc>
              <a:buFontTx/>
              <a:buChar char="•"/>
            </a:pPr>
            <a:r>
              <a:rPr lang="en-US" altLang="ja-JP" sz="28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Confirm </a:t>
            </a:r>
            <a:r>
              <a:rPr lang="en-US" altLang="ja-JP" sz="2800" i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super-GZK</a:t>
            </a:r>
            <a:r>
              <a:rPr lang="en-US" altLang="ja-JP" sz="2800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ja-JP" sz="28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cluster in the North by 2010.</a:t>
            </a:r>
          </a:p>
          <a:p>
            <a:pPr>
              <a:lnSpc>
                <a:spcPts val="4000"/>
              </a:lnSpc>
              <a:buFontTx/>
              <a:buChar char="•"/>
            </a:pPr>
            <a:r>
              <a:rPr lang="en-US" altLang="ja-JP" sz="28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Understand SD systematics.</a:t>
            </a:r>
          </a:p>
          <a:p>
            <a:pPr>
              <a:lnSpc>
                <a:spcPts val="4000"/>
              </a:lnSpc>
              <a:buFontTx/>
              <a:buChar char="•"/>
            </a:pPr>
            <a:r>
              <a:rPr lang="en-US" altLang="ja-JP" sz="28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Establish stereo FD method and </a:t>
            </a:r>
            <a:r>
              <a:rPr lang="en-US" altLang="ja-JP" sz="2800" i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energy calibration</a:t>
            </a:r>
            <a:r>
              <a:rPr lang="en-US" altLang="ja-JP" sz="2800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>
              <a:lnSpc>
                <a:spcPts val="4000"/>
              </a:lnSpc>
            </a:pPr>
            <a:endParaRPr lang="en-US" altLang="ja-JP" sz="700" i="0">
              <a:solidFill>
                <a:srgbClr val="0099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ts val="4000"/>
              </a:lnSpc>
            </a:pPr>
            <a:r>
              <a:rPr lang="en-US" altLang="ja-JP" sz="28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ja-JP" sz="2800" i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Future:</a:t>
            </a:r>
            <a:r>
              <a:rPr lang="en-US" altLang="ja-JP" sz="28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Integrated Giant Ground Detector (&gt; 100 AGASA)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Text Box 2"/>
          <p:cNvSpPr txBox="1">
            <a:spLocks noChangeArrowheads="1"/>
          </p:cNvSpPr>
          <p:nvPr/>
        </p:nvSpPr>
        <p:spPr bwMode="auto">
          <a:xfrm>
            <a:off x="1922463" y="476250"/>
            <a:ext cx="6386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chemeClr val="bg1"/>
                </a:solidFill>
              </a:rPr>
              <a:t>Energy Spectra by AGASA and HiRes (mono)</a:t>
            </a:r>
          </a:p>
        </p:txBody>
      </p:sp>
      <p:pic>
        <p:nvPicPr>
          <p:cNvPr id="610307" name="Picture 3" descr="imag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773238"/>
            <a:ext cx="4665662" cy="445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0308" name="Text Box 4"/>
          <p:cNvSpPr txBox="1">
            <a:spLocks noChangeArrowheads="1"/>
          </p:cNvSpPr>
          <p:nvPr/>
        </p:nvSpPr>
        <p:spPr bwMode="auto">
          <a:xfrm>
            <a:off x="1281113" y="2276475"/>
            <a:ext cx="1271587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00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0">
                <a:solidFill>
                  <a:srgbClr val="0099FF"/>
                </a:solidFill>
              </a:rPr>
              <a:t>AGASA</a:t>
            </a:r>
          </a:p>
        </p:txBody>
      </p:sp>
      <p:pic>
        <p:nvPicPr>
          <p:cNvPr id="610309" name="Picture 5" descr="hr12_gbt_c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16000" r="11858" b="18646"/>
          <a:stretch>
            <a:fillRect/>
          </a:stretch>
        </p:blipFill>
        <p:spPr bwMode="auto">
          <a:xfrm>
            <a:off x="4953000" y="1773238"/>
            <a:ext cx="48704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0310" name="Text Box 6"/>
          <p:cNvSpPr txBox="1">
            <a:spLocks noChangeArrowheads="1"/>
          </p:cNvSpPr>
          <p:nvPr/>
        </p:nvSpPr>
        <p:spPr bwMode="auto">
          <a:xfrm>
            <a:off x="5673725" y="5013325"/>
            <a:ext cx="1054100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00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0">
                <a:solidFill>
                  <a:srgbClr val="0099FF"/>
                </a:solidFill>
              </a:rPr>
              <a:t>HiRes</a:t>
            </a:r>
          </a:p>
        </p:txBody>
      </p:sp>
      <p:sp>
        <p:nvSpPr>
          <p:cNvPr id="610312" name="Text Box 8"/>
          <p:cNvSpPr txBox="1">
            <a:spLocks noChangeArrowheads="1"/>
          </p:cNvSpPr>
          <p:nvPr/>
        </p:nvSpPr>
        <p:spPr bwMode="auto">
          <a:xfrm>
            <a:off x="733425" y="1360488"/>
            <a:ext cx="349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i="0">
                <a:solidFill>
                  <a:srgbClr val="FFFF00"/>
                </a:solidFill>
              </a:rPr>
              <a:t>Ground Array (plastic scintillator)</a:t>
            </a:r>
          </a:p>
        </p:txBody>
      </p:sp>
      <p:sp>
        <p:nvSpPr>
          <p:cNvPr id="610313" name="Text Box 9"/>
          <p:cNvSpPr txBox="1">
            <a:spLocks noChangeArrowheads="1"/>
          </p:cNvSpPr>
          <p:nvPr/>
        </p:nvSpPr>
        <p:spPr bwMode="auto">
          <a:xfrm>
            <a:off x="6024563" y="1354138"/>
            <a:ext cx="2673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i="0">
                <a:solidFill>
                  <a:srgbClr val="FFFF00"/>
                </a:solidFill>
              </a:rPr>
              <a:t>Fluorescence Telescope</a:t>
            </a:r>
          </a:p>
        </p:txBody>
      </p:sp>
      <p:sp>
        <p:nvSpPr>
          <p:cNvPr id="610314" name="Line 10"/>
          <p:cNvSpPr>
            <a:spLocks noChangeShapeType="1"/>
          </p:cNvSpPr>
          <p:nvPr/>
        </p:nvSpPr>
        <p:spPr bwMode="auto">
          <a:xfrm>
            <a:off x="908050" y="4487863"/>
            <a:ext cx="381635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0315" name="Line 11"/>
          <p:cNvSpPr>
            <a:spLocks noChangeShapeType="1"/>
          </p:cNvSpPr>
          <p:nvPr/>
        </p:nvSpPr>
        <p:spPr bwMode="auto">
          <a:xfrm>
            <a:off x="5751513" y="4122738"/>
            <a:ext cx="381635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Text Box 2"/>
          <p:cNvSpPr txBox="1">
            <a:spLocks noChangeArrowheads="1"/>
          </p:cNvSpPr>
          <p:nvPr/>
        </p:nvSpPr>
        <p:spPr bwMode="auto">
          <a:xfrm>
            <a:off x="128588" y="65088"/>
            <a:ext cx="9517062" cy="668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800" b="1">
                <a:solidFill>
                  <a:schemeClr val="bg1"/>
                </a:solidFill>
              </a:rPr>
              <a:t>Telescope Array  Collaboration</a:t>
            </a:r>
          </a:p>
          <a:p>
            <a:endParaRPr lang="en-US" altLang="ja-JP" sz="2400">
              <a:solidFill>
                <a:schemeClr val="bg1"/>
              </a:solidFill>
            </a:endParaRPr>
          </a:p>
          <a:p>
            <a:r>
              <a:rPr lang="en-US" altLang="ja-JP">
                <a:solidFill>
                  <a:schemeClr val="bg1"/>
                </a:solidFill>
              </a:rPr>
              <a:t>H.Kawai </a:t>
            </a:r>
            <a:r>
              <a:rPr lang="en-US" altLang="ja-JP" baseline="30000">
                <a:solidFill>
                  <a:schemeClr val="bg1"/>
                </a:solidFill>
              </a:rPr>
              <a:t>a</a:t>
            </a:r>
            <a:r>
              <a:rPr lang="en-US" altLang="ja-JP">
                <a:solidFill>
                  <a:schemeClr val="bg1"/>
                </a:solidFill>
              </a:rPr>
              <a:t>, T.Nunomura </a:t>
            </a:r>
            <a:r>
              <a:rPr lang="en-US" altLang="ja-JP" baseline="30000">
                <a:solidFill>
                  <a:schemeClr val="bg1"/>
                </a:solidFill>
              </a:rPr>
              <a:t>a</a:t>
            </a:r>
            <a:r>
              <a:rPr lang="en-US" altLang="ja-JP">
                <a:solidFill>
                  <a:schemeClr val="bg1"/>
                </a:solidFill>
              </a:rPr>
              <a:t>, N.Sakurai </a:t>
            </a:r>
            <a:r>
              <a:rPr lang="en-US" altLang="ja-JP" baseline="30000">
                <a:solidFill>
                  <a:schemeClr val="bg1"/>
                </a:solidFill>
              </a:rPr>
              <a:t>a</a:t>
            </a:r>
            <a:r>
              <a:rPr lang="en-US" altLang="ja-JP">
                <a:solidFill>
                  <a:schemeClr val="bg1"/>
                </a:solidFill>
              </a:rPr>
              <a:t>, S.Yoshida </a:t>
            </a:r>
            <a:r>
              <a:rPr lang="en-US" altLang="ja-JP" baseline="30000">
                <a:solidFill>
                  <a:schemeClr val="bg1"/>
                </a:solidFill>
              </a:rPr>
              <a:t>a</a:t>
            </a:r>
            <a:r>
              <a:rPr lang="en-US" altLang="ja-JP">
                <a:solidFill>
                  <a:schemeClr val="bg1"/>
                </a:solidFill>
              </a:rPr>
              <a:t>, </a:t>
            </a:r>
          </a:p>
          <a:p>
            <a:r>
              <a:rPr lang="en-US" altLang="ja-JP">
                <a:solidFill>
                  <a:schemeClr val="bg1"/>
                </a:solidFill>
              </a:rPr>
              <a:t>H.Yoshii </a:t>
            </a:r>
            <a:r>
              <a:rPr lang="en-US" altLang="ja-JP" baseline="30000">
                <a:solidFill>
                  <a:schemeClr val="bg1"/>
                </a:solidFill>
              </a:rPr>
              <a:t>b</a:t>
            </a:r>
            <a:r>
              <a:rPr lang="en-US" altLang="ja-JP">
                <a:solidFill>
                  <a:schemeClr val="bg1"/>
                </a:solidFill>
              </a:rPr>
              <a:t>, K.Tanaka </a:t>
            </a:r>
            <a:r>
              <a:rPr lang="en-US" altLang="ja-JP" baseline="30000">
                <a:solidFill>
                  <a:schemeClr val="bg1"/>
                </a:solidFill>
              </a:rPr>
              <a:t>c</a:t>
            </a:r>
            <a:r>
              <a:rPr lang="en-US" altLang="ja-JP">
                <a:solidFill>
                  <a:schemeClr val="bg1"/>
                </a:solidFill>
              </a:rPr>
              <a:t>, F.Cohen </a:t>
            </a:r>
            <a:r>
              <a:rPr lang="en-US" altLang="ja-JP" baseline="30000">
                <a:solidFill>
                  <a:schemeClr val="bg1"/>
                </a:solidFill>
              </a:rPr>
              <a:t>d</a:t>
            </a:r>
            <a:r>
              <a:rPr lang="en-US" altLang="ja-JP">
                <a:solidFill>
                  <a:schemeClr val="bg1"/>
                </a:solidFill>
              </a:rPr>
              <a:t>, M.Fukushima</a:t>
            </a:r>
            <a:r>
              <a:rPr lang="en-US" altLang="ja-JP" baseline="30000">
                <a:solidFill>
                  <a:schemeClr val="bg1"/>
                </a:solidFill>
              </a:rPr>
              <a:t> d</a:t>
            </a:r>
            <a:r>
              <a:rPr lang="en-US" altLang="ja-JP">
                <a:solidFill>
                  <a:schemeClr val="bg1"/>
                </a:solidFill>
              </a:rPr>
              <a:t>,</a:t>
            </a:r>
            <a:r>
              <a:rPr lang="en-US" altLang="ja-JP" i="0">
                <a:solidFill>
                  <a:schemeClr val="bg1"/>
                </a:solidFill>
              </a:rPr>
              <a:t> </a:t>
            </a:r>
            <a:r>
              <a:rPr lang="en-US" altLang="ja-JP">
                <a:solidFill>
                  <a:schemeClr val="bg1"/>
                </a:solidFill>
              </a:rPr>
              <a:t>N.Hayashida </a:t>
            </a:r>
            <a:r>
              <a:rPr lang="en-US" altLang="ja-JP" baseline="30000">
                <a:solidFill>
                  <a:schemeClr val="bg1"/>
                </a:solidFill>
              </a:rPr>
              <a:t>d</a:t>
            </a:r>
            <a:r>
              <a:rPr lang="en-US" altLang="ja-JP">
                <a:solidFill>
                  <a:schemeClr val="bg1"/>
                </a:solidFill>
              </a:rPr>
              <a:t>, M.Ohnishi </a:t>
            </a:r>
            <a:r>
              <a:rPr lang="en-US" altLang="ja-JP" baseline="30000">
                <a:solidFill>
                  <a:schemeClr val="bg1"/>
                </a:solidFill>
              </a:rPr>
              <a:t>d</a:t>
            </a:r>
            <a:r>
              <a:rPr lang="en-US" altLang="ja-JP">
                <a:solidFill>
                  <a:schemeClr val="bg1"/>
                </a:solidFill>
              </a:rPr>
              <a:t>, H.Ohoka </a:t>
            </a:r>
            <a:r>
              <a:rPr lang="en-US" altLang="ja-JP" baseline="30000">
                <a:solidFill>
                  <a:schemeClr val="bg1"/>
                </a:solidFill>
              </a:rPr>
              <a:t>d</a:t>
            </a:r>
            <a:r>
              <a:rPr lang="en-US" altLang="ja-JP">
                <a:solidFill>
                  <a:schemeClr val="bg1"/>
                </a:solidFill>
              </a:rPr>
              <a:t>, </a:t>
            </a:r>
          </a:p>
          <a:p>
            <a:r>
              <a:rPr lang="en-US" altLang="ja-JP">
                <a:solidFill>
                  <a:schemeClr val="bg1"/>
                </a:solidFill>
              </a:rPr>
              <a:t>S.Ozawa </a:t>
            </a:r>
            <a:r>
              <a:rPr lang="en-US" altLang="ja-JP" baseline="30000">
                <a:solidFill>
                  <a:schemeClr val="bg1"/>
                </a:solidFill>
              </a:rPr>
              <a:t>d</a:t>
            </a:r>
            <a:r>
              <a:rPr lang="en-US" altLang="ja-JP">
                <a:solidFill>
                  <a:schemeClr val="bg1"/>
                </a:solidFill>
              </a:rPr>
              <a:t>, H.Sagawa </a:t>
            </a:r>
            <a:r>
              <a:rPr lang="en-US" altLang="ja-JP" baseline="30000">
                <a:solidFill>
                  <a:schemeClr val="bg1"/>
                </a:solidFill>
              </a:rPr>
              <a:t>d</a:t>
            </a:r>
            <a:r>
              <a:rPr lang="en-US" altLang="ja-JP">
                <a:solidFill>
                  <a:schemeClr val="bg1"/>
                </a:solidFill>
              </a:rPr>
              <a:t>, T.Shibata </a:t>
            </a:r>
            <a:r>
              <a:rPr lang="en-US" altLang="ja-JP" baseline="30000">
                <a:solidFill>
                  <a:schemeClr val="bg1"/>
                </a:solidFill>
              </a:rPr>
              <a:t>d</a:t>
            </a:r>
            <a:r>
              <a:rPr lang="en-US" altLang="ja-JP">
                <a:solidFill>
                  <a:schemeClr val="bg1"/>
                </a:solidFill>
              </a:rPr>
              <a:t>, H.Shimodaira </a:t>
            </a:r>
            <a:r>
              <a:rPr lang="en-US" altLang="ja-JP" baseline="30000">
                <a:solidFill>
                  <a:schemeClr val="bg1"/>
                </a:solidFill>
              </a:rPr>
              <a:t>d</a:t>
            </a:r>
            <a:r>
              <a:rPr lang="en-US" altLang="ja-JP">
                <a:solidFill>
                  <a:schemeClr val="bg1"/>
                </a:solidFill>
              </a:rPr>
              <a:t>, M.Takeda </a:t>
            </a:r>
            <a:r>
              <a:rPr lang="en-US" altLang="ja-JP" baseline="30000">
                <a:solidFill>
                  <a:schemeClr val="bg1"/>
                </a:solidFill>
              </a:rPr>
              <a:t>d</a:t>
            </a:r>
            <a:r>
              <a:rPr lang="en-US" altLang="ja-JP">
                <a:solidFill>
                  <a:schemeClr val="bg1"/>
                </a:solidFill>
              </a:rPr>
              <a:t>, A.Taketa </a:t>
            </a:r>
            <a:r>
              <a:rPr lang="en-US" altLang="ja-JP" baseline="30000">
                <a:solidFill>
                  <a:schemeClr val="bg1"/>
                </a:solidFill>
              </a:rPr>
              <a:t>d</a:t>
            </a:r>
            <a:r>
              <a:rPr lang="en-US" altLang="ja-JP">
                <a:solidFill>
                  <a:schemeClr val="bg1"/>
                </a:solidFill>
              </a:rPr>
              <a:t>, M.Takita </a:t>
            </a:r>
            <a:r>
              <a:rPr lang="en-US" altLang="ja-JP" baseline="30000">
                <a:solidFill>
                  <a:schemeClr val="bg1"/>
                </a:solidFill>
              </a:rPr>
              <a:t>d</a:t>
            </a:r>
            <a:r>
              <a:rPr lang="en-US" altLang="ja-JP">
                <a:solidFill>
                  <a:schemeClr val="bg1"/>
                </a:solidFill>
              </a:rPr>
              <a:t>, </a:t>
            </a:r>
          </a:p>
          <a:p>
            <a:r>
              <a:rPr lang="en-US" altLang="ja-JP">
                <a:solidFill>
                  <a:schemeClr val="bg1"/>
                </a:solidFill>
              </a:rPr>
              <a:t>H.Tokuno </a:t>
            </a:r>
            <a:r>
              <a:rPr lang="en-US" altLang="ja-JP" baseline="30000">
                <a:solidFill>
                  <a:schemeClr val="bg1"/>
                </a:solidFill>
              </a:rPr>
              <a:t>d</a:t>
            </a:r>
            <a:r>
              <a:rPr lang="en-US" altLang="ja-JP">
                <a:solidFill>
                  <a:schemeClr val="bg1"/>
                </a:solidFill>
              </a:rPr>
              <a:t>, R.Torii </a:t>
            </a:r>
            <a:r>
              <a:rPr lang="en-US" altLang="ja-JP" baseline="30000">
                <a:solidFill>
                  <a:schemeClr val="bg1"/>
                </a:solidFill>
              </a:rPr>
              <a:t>d</a:t>
            </a:r>
            <a:r>
              <a:rPr lang="en-US" altLang="ja-JP">
                <a:solidFill>
                  <a:schemeClr val="bg1"/>
                </a:solidFill>
              </a:rPr>
              <a:t>, S.Udo </a:t>
            </a:r>
            <a:r>
              <a:rPr lang="en-US" altLang="ja-JP" baseline="30000">
                <a:solidFill>
                  <a:schemeClr val="bg1"/>
                </a:solidFill>
              </a:rPr>
              <a:t>d</a:t>
            </a:r>
            <a:r>
              <a:rPr lang="en-US" altLang="ja-JP">
                <a:solidFill>
                  <a:schemeClr val="bg1"/>
                </a:solidFill>
              </a:rPr>
              <a:t>, H.Fujii </a:t>
            </a:r>
            <a:r>
              <a:rPr lang="en-US" altLang="ja-JP" baseline="30000">
                <a:solidFill>
                  <a:schemeClr val="bg1"/>
                </a:solidFill>
              </a:rPr>
              <a:t>e</a:t>
            </a:r>
            <a:r>
              <a:rPr lang="en-US" altLang="ja-JP">
                <a:solidFill>
                  <a:schemeClr val="bg1"/>
                </a:solidFill>
              </a:rPr>
              <a:t>, T.Matsuda </a:t>
            </a:r>
            <a:r>
              <a:rPr lang="en-US" altLang="ja-JP" baseline="30000">
                <a:solidFill>
                  <a:schemeClr val="bg1"/>
                </a:solidFill>
              </a:rPr>
              <a:t>e</a:t>
            </a:r>
            <a:r>
              <a:rPr lang="en-US" altLang="ja-JP">
                <a:solidFill>
                  <a:schemeClr val="bg1"/>
                </a:solidFill>
              </a:rPr>
              <a:t>, M.Tanaka </a:t>
            </a:r>
            <a:r>
              <a:rPr lang="en-US" altLang="ja-JP" baseline="30000">
                <a:solidFill>
                  <a:schemeClr val="bg1"/>
                </a:solidFill>
              </a:rPr>
              <a:t>e</a:t>
            </a:r>
            <a:r>
              <a:rPr lang="en-US" altLang="ja-JP">
                <a:solidFill>
                  <a:schemeClr val="bg1"/>
                </a:solidFill>
              </a:rPr>
              <a:t>, H.Yamaoka </a:t>
            </a:r>
            <a:r>
              <a:rPr lang="en-US" altLang="ja-JP" baseline="30000">
                <a:solidFill>
                  <a:schemeClr val="bg1"/>
                </a:solidFill>
              </a:rPr>
              <a:t>e</a:t>
            </a:r>
            <a:r>
              <a:rPr lang="en-US" altLang="ja-JP">
                <a:solidFill>
                  <a:schemeClr val="bg1"/>
                </a:solidFill>
              </a:rPr>
              <a:t>, K.Hibino </a:t>
            </a:r>
            <a:r>
              <a:rPr lang="en-US" altLang="ja-JP" baseline="30000">
                <a:solidFill>
                  <a:schemeClr val="bg1"/>
                </a:solidFill>
              </a:rPr>
              <a:t>f</a:t>
            </a:r>
            <a:r>
              <a:rPr lang="en-US" altLang="ja-JP">
                <a:solidFill>
                  <a:schemeClr val="bg1"/>
                </a:solidFill>
              </a:rPr>
              <a:t>, </a:t>
            </a:r>
          </a:p>
          <a:p>
            <a:r>
              <a:rPr lang="en-US" altLang="ja-JP">
                <a:solidFill>
                  <a:schemeClr val="bg1"/>
                </a:solidFill>
              </a:rPr>
              <a:t>T.Benno </a:t>
            </a:r>
            <a:r>
              <a:rPr lang="en-US" altLang="ja-JP" baseline="30000">
                <a:solidFill>
                  <a:schemeClr val="bg1"/>
                </a:solidFill>
              </a:rPr>
              <a:t>g</a:t>
            </a:r>
            <a:r>
              <a:rPr lang="en-US" altLang="ja-JP">
                <a:solidFill>
                  <a:schemeClr val="bg1"/>
                </a:solidFill>
              </a:rPr>
              <a:t>, M.Chikawa </a:t>
            </a:r>
            <a:r>
              <a:rPr lang="en-US" altLang="ja-JP" baseline="30000">
                <a:solidFill>
                  <a:schemeClr val="bg1"/>
                </a:solidFill>
              </a:rPr>
              <a:t>g</a:t>
            </a:r>
            <a:r>
              <a:rPr lang="en-US" altLang="ja-JP">
                <a:solidFill>
                  <a:schemeClr val="bg1"/>
                </a:solidFill>
              </a:rPr>
              <a:t>, T.Nakamura </a:t>
            </a:r>
            <a:r>
              <a:rPr lang="en-US" altLang="ja-JP" baseline="30000">
                <a:solidFill>
                  <a:schemeClr val="bg1"/>
                </a:solidFill>
              </a:rPr>
              <a:t>h</a:t>
            </a:r>
            <a:r>
              <a:rPr lang="en-US" altLang="ja-JP">
                <a:solidFill>
                  <a:schemeClr val="bg1"/>
                </a:solidFill>
              </a:rPr>
              <a:t>, K.Kadota </a:t>
            </a:r>
            <a:r>
              <a:rPr lang="en-US" altLang="ja-JP" baseline="30000">
                <a:solidFill>
                  <a:schemeClr val="bg1"/>
                </a:solidFill>
              </a:rPr>
              <a:t>j</a:t>
            </a:r>
            <a:r>
              <a:rPr lang="en-US" altLang="ja-JP">
                <a:solidFill>
                  <a:schemeClr val="bg1"/>
                </a:solidFill>
              </a:rPr>
              <a:t>, Y.Uchihori </a:t>
            </a:r>
            <a:r>
              <a:rPr lang="en-US" altLang="ja-JP" baseline="30000">
                <a:solidFill>
                  <a:schemeClr val="bg1"/>
                </a:solidFill>
              </a:rPr>
              <a:t>k</a:t>
            </a:r>
            <a:r>
              <a:rPr lang="en-US" altLang="ja-JP">
                <a:solidFill>
                  <a:schemeClr val="bg1"/>
                </a:solidFill>
              </a:rPr>
              <a:t>, Y.Hayashi </a:t>
            </a:r>
            <a:r>
              <a:rPr lang="en-US" altLang="ja-JP" baseline="30000">
                <a:solidFill>
                  <a:schemeClr val="bg1"/>
                </a:solidFill>
              </a:rPr>
              <a:t>l</a:t>
            </a:r>
            <a:r>
              <a:rPr lang="en-US" altLang="ja-JP">
                <a:solidFill>
                  <a:schemeClr val="bg1"/>
                </a:solidFill>
              </a:rPr>
              <a:t>, S.Kawakami </a:t>
            </a:r>
            <a:r>
              <a:rPr lang="en-US" altLang="ja-JP" baseline="30000">
                <a:solidFill>
                  <a:schemeClr val="bg1"/>
                </a:solidFill>
              </a:rPr>
              <a:t>l</a:t>
            </a:r>
            <a:r>
              <a:rPr lang="en-US" altLang="ja-JP">
                <a:solidFill>
                  <a:schemeClr val="bg1"/>
                </a:solidFill>
              </a:rPr>
              <a:t>, </a:t>
            </a:r>
          </a:p>
          <a:p>
            <a:r>
              <a:rPr lang="en-US" altLang="ja-JP">
                <a:solidFill>
                  <a:schemeClr val="bg1"/>
                </a:solidFill>
              </a:rPr>
              <a:t>K.Matsumoto </a:t>
            </a:r>
            <a:r>
              <a:rPr lang="en-US" altLang="ja-JP" baseline="30000">
                <a:solidFill>
                  <a:schemeClr val="bg1"/>
                </a:solidFill>
              </a:rPr>
              <a:t>l</a:t>
            </a:r>
            <a:r>
              <a:rPr lang="en-US" altLang="ja-JP">
                <a:solidFill>
                  <a:schemeClr val="bg1"/>
                </a:solidFill>
              </a:rPr>
              <a:t>, Y.Matsumoto </a:t>
            </a:r>
            <a:r>
              <a:rPr lang="en-US" altLang="ja-JP" baseline="30000">
                <a:solidFill>
                  <a:schemeClr val="bg1"/>
                </a:solidFill>
              </a:rPr>
              <a:t>l</a:t>
            </a:r>
            <a:r>
              <a:rPr lang="en-US" altLang="ja-JP">
                <a:solidFill>
                  <a:schemeClr val="bg1"/>
                </a:solidFill>
              </a:rPr>
              <a:t>, T.Matsuyama </a:t>
            </a:r>
            <a:r>
              <a:rPr lang="en-US" altLang="ja-JP" baseline="30000">
                <a:solidFill>
                  <a:schemeClr val="bg1"/>
                </a:solidFill>
              </a:rPr>
              <a:t>l</a:t>
            </a:r>
            <a:r>
              <a:rPr lang="en-US" altLang="ja-JP">
                <a:solidFill>
                  <a:schemeClr val="bg1"/>
                </a:solidFill>
              </a:rPr>
              <a:t>, S.Ogio </a:t>
            </a:r>
            <a:r>
              <a:rPr lang="en-US" altLang="ja-JP" baseline="30000">
                <a:solidFill>
                  <a:schemeClr val="bg1"/>
                </a:solidFill>
              </a:rPr>
              <a:t>l</a:t>
            </a:r>
            <a:r>
              <a:rPr lang="en-US" altLang="ja-JP">
                <a:solidFill>
                  <a:schemeClr val="bg1"/>
                </a:solidFill>
              </a:rPr>
              <a:t>, A.Ohshima </a:t>
            </a:r>
            <a:r>
              <a:rPr lang="en-US" altLang="ja-JP" baseline="30000">
                <a:solidFill>
                  <a:schemeClr val="bg1"/>
                </a:solidFill>
              </a:rPr>
              <a:t>l</a:t>
            </a:r>
            <a:r>
              <a:rPr lang="en-US" altLang="ja-JP">
                <a:solidFill>
                  <a:schemeClr val="bg1"/>
                </a:solidFill>
              </a:rPr>
              <a:t>, T.Okuda </a:t>
            </a:r>
            <a:r>
              <a:rPr lang="en-US" altLang="ja-JP" baseline="30000">
                <a:solidFill>
                  <a:schemeClr val="bg1"/>
                </a:solidFill>
              </a:rPr>
              <a:t>l</a:t>
            </a:r>
            <a:r>
              <a:rPr lang="en-US" altLang="ja-JP">
                <a:solidFill>
                  <a:schemeClr val="bg1"/>
                </a:solidFill>
              </a:rPr>
              <a:t>, </a:t>
            </a:r>
          </a:p>
          <a:p>
            <a:r>
              <a:rPr lang="en-US" altLang="ja-JP">
                <a:solidFill>
                  <a:schemeClr val="bg1"/>
                </a:solidFill>
              </a:rPr>
              <a:t>D.R.Bergman </a:t>
            </a:r>
            <a:r>
              <a:rPr lang="en-US" altLang="ja-JP" baseline="30000">
                <a:solidFill>
                  <a:schemeClr val="bg1"/>
                </a:solidFill>
              </a:rPr>
              <a:t>m</a:t>
            </a:r>
            <a:r>
              <a:rPr lang="en-US" altLang="ja-JP">
                <a:solidFill>
                  <a:schemeClr val="bg1"/>
                </a:solidFill>
              </a:rPr>
              <a:t>, G.Hughes </a:t>
            </a:r>
            <a:r>
              <a:rPr lang="en-US" altLang="ja-JP" baseline="30000">
                <a:solidFill>
                  <a:schemeClr val="bg1"/>
                </a:solidFill>
              </a:rPr>
              <a:t>m</a:t>
            </a:r>
            <a:r>
              <a:rPr lang="en-US" altLang="ja-JP">
                <a:solidFill>
                  <a:schemeClr val="bg1"/>
                </a:solidFill>
              </a:rPr>
              <a:t>, S.Stratton </a:t>
            </a:r>
            <a:r>
              <a:rPr lang="en-US" altLang="ja-JP" baseline="30000">
                <a:solidFill>
                  <a:schemeClr val="bg1"/>
                </a:solidFill>
              </a:rPr>
              <a:t>m</a:t>
            </a:r>
            <a:r>
              <a:rPr lang="en-US" altLang="ja-JP">
                <a:solidFill>
                  <a:schemeClr val="bg1"/>
                </a:solidFill>
              </a:rPr>
              <a:t>, G.B.Thomson </a:t>
            </a:r>
            <a:r>
              <a:rPr lang="en-US" altLang="ja-JP" baseline="30000">
                <a:solidFill>
                  <a:schemeClr val="bg1"/>
                </a:solidFill>
              </a:rPr>
              <a:t>m</a:t>
            </a:r>
            <a:r>
              <a:rPr lang="en-US" altLang="ja-JP">
                <a:solidFill>
                  <a:schemeClr val="bg1"/>
                </a:solidFill>
              </a:rPr>
              <a:t>, N.Inoue </a:t>
            </a:r>
            <a:r>
              <a:rPr lang="en-US" altLang="ja-JP" baseline="30000">
                <a:solidFill>
                  <a:schemeClr val="bg1"/>
                </a:solidFill>
              </a:rPr>
              <a:t>n</a:t>
            </a:r>
            <a:r>
              <a:rPr lang="en-US" altLang="ja-JP">
                <a:solidFill>
                  <a:schemeClr val="bg1"/>
                </a:solidFill>
              </a:rPr>
              <a:t>, Y.Wada </a:t>
            </a:r>
            <a:r>
              <a:rPr lang="en-US" altLang="ja-JP" baseline="30000">
                <a:solidFill>
                  <a:schemeClr val="bg1"/>
                </a:solidFill>
              </a:rPr>
              <a:t>n</a:t>
            </a:r>
            <a:r>
              <a:rPr lang="en-US" altLang="ja-JP">
                <a:solidFill>
                  <a:schemeClr val="bg1"/>
                </a:solidFill>
              </a:rPr>
              <a:t>, </a:t>
            </a:r>
          </a:p>
          <a:p>
            <a:r>
              <a:rPr lang="en-US" altLang="ja-JP">
                <a:solidFill>
                  <a:schemeClr val="bg1"/>
                </a:solidFill>
              </a:rPr>
              <a:t>K.Kasahara </a:t>
            </a:r>
            <a:r>
              <a:rPr lang="en-US" altLang="ja-JP" baseline="30000">
                <a:solidFill>
                  <a:schemeClr val="bg1"/>
                </a:solidFill>
              </a:rPr>
              <a:t>o</a:t>
            </a:r>
            <a:r>
              <a:rPr lang="en-US" altLang="ja-JP">
                <a:solidFill>
                  <a:schemeClr val="bg1"/>
                </a:solidFill>
              </a:rPr>
              <a:t>, M.Fukuda </a:t>
            </a:r>
            <a:r>
              <a:rPr lang="en-US" altLang="ja-JP" baseline="30000">
                <a:solidFill>
                  <a:schemeClr val="bg1"/>
                </a:solidFill>
              </a:rPr>
              <a:t>p</a:t>
            </a:r>
            <a:r>
              <a:rPr lang="en-US" altLang="ja-JP">
                <a:solidFill>
                  <a:schemeClr val="bg1"/>
                </a:solidFill>
              </a:rPr>
              <a:t>, T.Iguchi </a:t>
            </a:r>
            <a:r>
              <a:rPr lang="en-US" altLang="ja-JP" baseline="30000">
                <a:solidFill>
                  <a:schemeClr val="bg1"/>
                </a:solidFill>
              </a:rPr>
              <a:t>p</a:t>
            </a:r>
            <a:r>
              <a:rPr lang="en-US" altLang="ja-JP">
                <a:solidFill>
                  <a:schemeClr val="bg1"/>
                </a:solidFill>
              </a:rPr>
              <a:t>, F.Kakimoto </a:t>
            </a:r>
            <a:r>
              <a:rPr lang="en-US" altLang="ja-JP" baseline="30000">
                <a:solidFill>
                  <a:schemeClr val="bg1"/>
                </a:solidFill>
              </a:rPr>
              <a:t>p</a:t>
            </a:r>
            <a:r>
              <a:rPr lang="en-US" altLang="ja-JP">
                <a:solidFill>
                  <a:schemeClr val="bg1"/>
                </a:solidFill>
              </a:rPr>
              <a:t>, R.Minagawa</a:t>
            </a:r>
            <a:r>
              <a:rPr lang="en-US" altLang="ja-JP" baseline="30000">
                <a:solidFill>
                  <a:schemeClr val="bg1"/>
                </a:solidFill>
              </a:rPr>
              <a:t> p</a:t>
            </a:r>
            <a:r>
              <a:rPr lang="en-US" altLang="ja-JP">
                <a:solidFill>
                  <a:schemeClr val="bg1"/>
                </a:solidFill>
              </a:rPr>
              <a:t>, Y.Tameda </a:t>
            </a:r>
            <a:r>
              <a:rPr lang="en-US" altLang="ja-JP" baseline="30000">
                <a:solidFill>
                  <a:schemeClr val="bg1"/>
                </a:solidFill>
              </a:rPr>
              <a:t>p</a:t>
            </a:r>
            <a:r>
              <a:rPr lang="en-US" altLang="ja-JP">
                <a:solidFill>
                  <a:schemeClr val="bg1"/>
                </a:solidFill>
              </a:rPr>
              <a:t>, </a:t>
            </a:r>
          </a:p>
          <a:p>
            <a:r>
              <a:rPr lang="en-US" altLang="ja-JP">
                <a:solidFill>
                  <a:schemeClr val="bg1"/>
                </a:solidFill>
              </a:rPr>
              <a:t>Y.Tsunesada </a:t>
            </a:r>
            <a:r>
              <a:rPr lang="en-US" altLang="ja-JP" baseline="30000">
                <a:solidFill>
                  <a:schemeClr val="bg1"/>
                </a:solidFill>
              </a:rPr>
              <a:t>p</a:t>
            </a:r>
            <a:r>
              <a:rPr lang="en-US" altLang="ja-JP">
                <a:solidFill>
                  <a:schemeClr val="bg1"/>
                </a:solidFill>
              </a:rPr>
              <a:t>, J.W.Belz </a:t>
            </a:r>
            <a:r>
              <a:rPr lang="en-US" altLang="ja-JP" baseline="30000">
                <a:solidFill>
                  <a:schemeClr val="bg1"/>
                </a:solidFill>
              </a:rPr>
              <a:t>qs</a:t>
            </a:r>
            <a:r>
              <a:rPr lang="en-US" altLang="ja-JP">
                <a:solidFill>
                  <a:schemeClr val="bg1"/>
                </a:solidFill>
              </a:rPr>
              <a:t>, J.A.J.Matthews </a:t>
            </a:r>
            <a:r>
              <a:rPr lang="en-US" altLang="ja-JP" baseline="30000">
                <a:solidFill>
                  <a:schemeClr val="bg1"/>
                </a:solidFill>
              </a:rPr>
              <a:t>r</a:t>
            </a:r>
            <a:r>
              <a:rPr lang="en-US" altLang="ja-JP">
                <a:solidFill>
                  <a:schemeClr val="bg1"/>
                </a:solidFill>
              </a:rPr>
              <a:t>, T.Abu-Zayyad </a:t>
            </a:r>
            <a:r>
              <a:rPr lang="en-US" altLang="ja-JP" baseline="30000">
                <a:solidFill>
                  <a:schemeClr val="bg1"/>
                </a:solidFill>
              </a:rPr>
              <a:t>s</a:t>
            </a:r>
            <a:r>
              <a:rPr lang="en-US" altLang="ja-JP">
                <a:solidFill>
                  <a:schemeClr val="bg1"/>
                </a:solidFill>
              </a:rPr>
              <a:t>, R.Cady </a:t>
            </a:r>
            <a:r>
              <a:rPr lang="en-US" altLang="ja-JP" baseline="30000">
                <a:solidFill>
                  <a:schemeClr val="bg1"/>
                </a:solidFill>
              </a:rPr>
              <a:t>s</a:t>
            </a:r>
            <a:r>
              <a:rPr lang="en-US" altLang="ja-JP">
                <a:solidFill>
                  <a:schemeClr val="bg1"/>
                </a:solidFill>
              </a:rPr>
              <a:t>, Z.Cao </a:t>
            </a:r>
            <a:r>
              <a:rPr lang="en-US" altLang="ja-JP" baseline="30000">
                <a:solidFill>
                  <a:schemeClr val="bg1"/>
                </a:solidFill>
              </a:rPr>
              <a:t>s</a:t>
            </a:r>
            <a:r>
              <a:rPr lang="en-US" altLang="ja-JP">
                <a:solidFill>
                  <a:schemeClr val="bg1"/>
                </a:solidFill>
              </a:rPr>
              <a:t>, </a:t>
            </a:r>
          </a:p>
          <a:p>
            <a:r>
              <a:rPr lang="en-US" altLang="ja-JP">
                <a:solidFill>
                  <a:schemeClr val="bg1"/>
                </a:solidFill>
              </a:rPr>
              <a:t>C.C.H.Jui </a:t>
            </a:r>
            <a:r>
              <a:rPr lang="en-US" altLang="ja-JP" baseline="30000">
                <a:solidFill>
                  <a:schemeClr val="bg1"/>
                </a:solidFill>
              </a:rPr>
              <a:t>s</a:t>
            </a:r>
            <a:r>
              <a:rPr lang="en-US" altLang="ja-JP">
                <a:solidFill>
                  <a:schemeClr val="bg1"/>
                </a:solidFill>
              </a:rPr>
              <a:t>, K.Martens </a:t>
            </a:r>
            <a:r>
              <a:rPr lang="en-US" altLang="ja-JP" baseline="30000">
                <a:solidFill>
                  <a:schemeClr val="bg1"/>
                </a:solidFill>
              </a:rPr>
              <a:t>s</a:t>
            </a:r>
            <a:r>
              <a:rPr lang="en-US" altLang="ja-JP">
                <a:solidFill>
                  <a:schemeClr val="bg1"/>
                </a:solidFill>
              </a:rPr>
              <a:t>, J.N.Matthews </a:t>
            </a:r>
            <a:r>
              <a:rPr lang="en-US" altLang="ja-JP" baseline="30000">
                <a:solidFill>
                  <a:schemeClr val="bg1"/>
                </a:solidFill>
              </a:rPr>
              <a:t>s</a:t>
            </a:r>
            <a:r>
              <a:rPr lang="en-US" altLang="ja-JP">
                <a:solidFill>
                  <a:schemeClr val="bg1"/>
                </a:solidFill>
              </a:rPr>
              <a:t>, J.D.Smith </a:t>
            </a:r>
            <a:r>
              <a:rPr lang="en-US" altLang="ja-JP" baseline="30000">
                <a:solidFill>
                  <a:schemeClr val="bg1"/>
                </a:solidFill>
              </a:rPr>
              <a:t>s</a:t>
            </a:r>
            <a:r>
              <a:rPr lang="en-US" altLang="ja-JP">
                <a:solidFill>
                  <a:schemeClr val="bg1"/>
                </a:solidFill>
              </a:rPr>
              <a:t>, P.Sokolsky </a:t>
            </a:r>
            <a:r>
              <a:rPr lang="en-US" altLang="ja-JP" baseline="30000">
                <a:solidFill>
                  <a:schemeClr val="bg1"/>
                </a:solidFill>
              </a:rPr>
              <a:t>s</a:t>
            </a:r>
            <a:r>
              <a:rPr lang="en-US" altLang="ja-JP">
                <a:solidFill>
                  <a:schemeClr val="bg1"/>
                </a:solidFill>
              </a:rPr>
              <a:t>, R.W.Springer </a:t>
            </a:r>
            <a:r>
              <a:rPr lang="en-US" altLang="ja-JP" baseline="30000">
                <a:solidFill>
                  <a:schemeClr val="bg1"/>
                </a:solidFill>
              </a:rPr>
              <a:t>s</a:t>
            </a:r>
            <a:r>
              <a:rPr lang="en-US" altLang="ja-JP">
                <a:solidFill>
                  <a:schemeClr val="bg1"/>
                </a:solidFill>
              </a:rPr>
              <a:t>, </a:t>
            </a:r>
          </a:p>
          <a:p>
            <a:r>
              <a:rPr lang="en-US" altLang="ja-JP">
                <a:solidFill>
                  <a:schemeClr val="bg1"/>
                </a:solidFill>
              </a:rPr>
              <a:t>S.B.Thomas </a:t>
            </a:r>
            <a:r>
              <a:rPr lang="en-US" altLang="ja-JP" baseline="30000">
                <a:solidFill>
                  <a:schemeClr val="bg1"/>
                </a:solidFill>
              </a:rPr>
              <a:t>s</a:t>
            </a:r>
            <a:r>
              <a:rPr lang="en-US" altLang="ja-JP">
                <a:solidFill>
                  <a:schemeClr val="bg1"/>
                </a:solidFill>
              </a:rPr>
              <a:t>, L.R.Wiencke </a:t>
            </a:r>
            <a:r>
              <a:rPr lang="en-US" altLang="ja-JP" baseline="30000">
                <a:solidFill>
                  <a:schemeClr val="bg1"/>
                </a:solidFill>
              </a:rPr>
              <a:t>s</a:t>
            </a:r>
            <a:r>
              <a:rPr lang="en-US" altLang="ja-JP">
                <a:solidFill>
                  <a:schemeClr val="bg1"/>
                </a:solidFill>
              </a:rPr>
              <a:t>, T.Doyle </a:t>
            </a:r>
            <a:r>
              <a:rPr lang="en-US" altLang="ja-JP" baseline="30000">
                <a:solidFill>
                  <a:schemeClr val="bg1"/>
                </a:solidFill>
              </a:rPr>
              <a:t>t</a:t>
            </a:r>
            <a:r>
              <a:rPr lang="en-US" altLang="ja-JP">
                <a:solidFill>
                  <a:schemeClr val="bg1"/>
                </a:solidFill>
              </a:rPr>
              <a:t>, M.J.Taylor </a:t>
            </a:r>
            <a:r>
              <a:rPr lang="en-US" altLang="ja-JP" baseline="30000">
                <a:solidFill>
                  <a:schemeClr val="bg1"/>
                </a:solidFill>
              </a:rPr>
              <a:t>t</a:t>
            </a:r>
            <a:r>
              <a:rPr lang="en-US" altLang="ja-JP">
                <a:solidFill>
                  <a:schemeClr val="bg1"/>
                </a:solidFill>
              </a:rPr>
              <a:t>, V.B.Wickwar </a:t>
            </a:r>
            <a:r>
              <a:rPr lang="en-US" altLang="ja-JP" baseline="30000">
                <a:solidFill>
                  <a:schemeClr val="bg1"/>
                </a:solidFill>
              </a:rPr>
              <a:t>t</a:t>
            </a:r>
            <a:r>
              <a:rPr lang="en-US" altLang="ja-JP">
                <a:solidFill>
                  <a:schemeClr val="bg1"/>
                </a:solidFill>
              </a:rPr>
              <a:t>, T.D.Wilkerson </a:t>
            </a:r>
            <a:r>
              <a:rPr lang="en-US" altLang="ja-JP" baseline="30000">
                <a:solidFill>
                  <a:schemeClr val="bg1"/>
                </a:solidFill>
              </a:rPr>
              <a:t>t</a:t>
            </a:r>
            <a:r>
              <a:rPr lang="en-US" altLang="ja-JP">
                <a:solidFill>
                  <a:schemeClr val="bg1"/>
                </a:solidFill>
              </a:rPr>
              <a:t>, </a:t>
            </a:r>
          </a:p>
          <a:p>
            <a:r>
              <a:rPr lang="en-US" altLang="ja-JP">
                <a:solidFill>
                  <a:schemeClr val="bg1"/>
                </a:solidFill>
              </a:rPr>
              <a:t>K.Hashimoto </a:t>
            </a:r>
            <a:r>
              <a:rPr lang="en-US" altLang="ja-JP" baseline="30000">
                <a:solidFill>
                  <a:schemeClr val="bg1"/>
                </a:solidFill>
              </a:rPr>
              <a:t>u</a:t>
            </a:r>
            <a:r>
              <a:rPr lang="en-US" altLang="ja-JP">
                <a:solidFill>
                  <a:schemeClr val="bg1"/>
                </a:solidFill>
              </a:rPr>
              <a:t>, K.Honda </a:t>
            </a:r>
            <a:r>
              <a:rPr lang="en-US" altLang="ja-JP" baseline="30000">
                <a:solidFill>
                  <a:schemeClr val="bg1"/>
                </a:solidFill>
              </a:rPr>
              <a:t>u</a:t>
            </a:r>
            <a:r>
              <a:rPr lang="en-US" altLang="ja-JP">
                <a:solidFill>
                  <a:schemeClr val="bg1"/>
                </a:solidFill>
              </a:rPr>
              <a:t>, T.Ishii </a:t>
            </a:r>
            <a:r>
              <a:rPr lang="en-US" altLang="ja-JP" baseline="30000">
                <a:solidFill>
                  <a:schemeClr val="bg1"/>
                </a:solidFill>
              </a:rPr>
              <a:t>u</a:t>
            </a:r>
            <a:r>
              <a:rPr lang="en-US" altLang="ja-JP">
                <a:solidFill>
                  <a:schemeClr val="bg1"/>
                </a:solidFill>
              </a:rPr>
              <a:t>, T.Kanbe </a:t>
            </a:r>
            <a:r>
              <a:rPr lang="en-US" altLang="ja-JP" baseline="30000">
                <a:solidFill>
                  <a:schemeClr val="bg1"/>
                </a:solidFill>
              </a:rPr>
              <a:t>u</a:t>
            </a:r>
            <a:r>
              <a:rPr lang="en-US" altLang="ja-JP">
                <a:solidFill>
                  <a:schemeClr val="bg1"/>
                </a:solidFill>
              </a:rPr>
              <a:t>,S.J.Baek </a:t>
            </a:r>
            <a:r>
              <a:rPr lang="en-US" altLang="ja-JP" baseline="30000">
                <a:solidFill>
                  <a:schemeClr val="bg1"/>
                </a:solidFill>
              </a:rPr>
              <a:t>v</a:t>
            </a:r>
            <a:r>
              <a:rPr lang="en-US" altLang="ja-JP">
                <a:solidFill>
                  <a:schemeClr val="bg1"/>
                </a:solidFill>
              </a:rPr>
              <a:t>, J.E.Kim </a:t>
            </a:r>
            <a:r>
              <a:rPr lang="en-US" altLang="ja-JP" baseline="30000">
                <a:solidFill>
                  <a:schemeClr val="bg1"/>
                </a:solidFill>
              </a:rPr>
              <a:t>v</a:t>
            </a:r>
            <a:r>
              <a:rPr lang="en-US" altLang="ja-JP">
                <a:solidFill>
                  <a:schemeClr val="bg1"/>
                </a:solidFill>
              </a:rPr>
              <a:t>, K.S.Kim </a:t>
            </a:r>
            <a:r>
              <a:rPr lang="en-US" altLang="ja-JP" baseline="30000">
                <a:solidFill>
                  <a:schemeClr val="bg1"/>
                </a:solidFill>
              </a:rPr>
              <a:t>v</a:t>
            </a:r>
            <a:r>
              <a:rPr lang="en-US" altLang="ja-JP">
                <a:solidFill>
                  <a:schemeClr val="bg1"/>
                </a:solidFill>
              </a:rPr>
              <a:t>, S.Nam </a:t>
            </a:r>
            <a:r>
              <a:rPr lang="en-US" altLang="ja-JP" baseline="30000">
                <a:solidFill>
                  <a:schemeClr val="bg1"/>
                </a:solidFill>
              </a:rPr>
              <a:t>v</a:t>
            </a:r>
            <a:r>
              <a:rPr lang="en-US" altLang="ja-JP">
                <a:solidFill>
                  <a:schemeClr val="bg1"/>
                </a:solidFill>
              </a:rPr>
              <a:t>, </a:t>
            </a:r>
          </a:p>
          <a:p>
            <a:r>
              <a:rPr lang="en-US" altLang="ja-JP">
                <a:solidFill>
                  <a:schemeClr val="bg1"/>
                </a:solidFill>
              </a:rPr>
              <a:t>I.H.Park </a:t>
            </a:r>
            <a:r>
              <a:rPr lang="en-US" altLang="ja-JP" baseline="30000">
                <a:solidFill>
                  <a:schemeClr val="bg1"/>
                </a:solidFill>
              </a:rPr>
              <a:t>v</a:t>
            </a:r>
            <a:r>
              <a:rPr lang="en-US" altLang="ja-JP">
                <a:solidFill>
                  <a:schemeClr val="bg1"/>
                </a:solidFill>
              </a:rPr>
              <a:t>, J.Yang </a:t>
            </a:r>
            <a:r>
              <a:rPr lang="en-US" altLang="ja-JP" baseline="30000">
                <a:solidFill>
                  <a:schemeClr val="bg1"/>
                </a:solidFill>
              </a:rPr>
              <a:t>v</a:t>
            </a:r>
            <a:r>
              <a:rPr lang="en-US" altLang="ja-JP">
                <a:solidFill>
                  <a:schemeClr val="bg1"/>
                </a:solidFill>
              </a:rPr>
              <a:t>, B.G.Cheon </a:t>
            </a:r>
            <a:r>
              <a:rPr lang="en-US" altLang="ja-JP" baseline="30000">
                <a:solidFill>
                  <a:schemeClr val="bg1"/>
                </a:solidFill>
              </a:rPr>
              <a:t>w</a:t>
            </a:r>
            <a:r>
              <a:rPr lang="en-US" altLang="ja-JP">
                <a:solidFill>
                  <a:schemeClr val="bg1"/>
                </a:solidFill>
              </a:rPr>
              <a:t>, Y.Unno </a:t>
            </a:r>
            <a:r>
              <a:rPr lang="en-US" altLang="ja-JP" baseline="30000">
                <a:solidFill>
                  <a:schemeClr val="bg1"/>
                </a:solidFill>
              </a:rPr>
              <a:t>w</a:t>
            </a:r>
            <a:r>
              <a:rPr lang="en-US" altLang="ja-JP">
                <a:solidFill>
                  <a:schemeClr val="bg1"/>
                </a:solidFill>
              </a:rPr>
              <a:t>, Y.H.Yun </a:t>
            </a:r>
            <a:r>
              <a:rPr lang="en-US" altLang="ja-JP" baseline="30000">
                <a:solidFill>
                  <a:schemeClr val="bg1"/>
                </a:solidFill>
              </a:rPr>
              <a:t>w</a:t>
            </a:r>
            <a:r>
              <a:rPr lang="en-US" altLang="ja-JP">
                <a:solidFill>
                  <a:schemeClr val="bg1"/>
                </a:solidFill>
              </a:rPr>
              <a:t>, I.S.Cho </a:t>
            </a:r>
            <a:r>
              <a:rPr lang="en-US" altLang="ja-JP" baseline="30000">
                <a:solidFill>
                  <a:schemeClr val="bg1"/>
                </a:solidFill>
              </a:rPr>
              <a:t>x</a:t>
            </a:r>
            <a:r>
              <a:rPr lang="en-US" altLang="ja-JP">
                <a:solidFill>
                  <a:schemeClr val="bg1"/>
                </a:solidFill>
              </a:rPr>
              <a:t>, Y.J.Kwon </a:t>
            </a:r>
            <a:r>
              <a:rPr lang="en-US" altLang="ja-JP" baseline="30000">
                <a:solidFill>
                  <a:schemeClr val="bg1"/>
                </a:solidFill>
              </a:rPr>
              <a:t>x</a:t>
            </a:r>
            <a:r>
              <a:rPr lang="en-US" altLang="ja-JP">
                <a:solidFill>
                  <a:schemeClr val="bg1"/>
                </a:solidFill>
              </a:rPr>
              <a:t>   </a:t>
            </a:r>
          </a:p>
          <a:p>
            <a:endParaRPr lang="en-US" altLang="ja-JP">
              <a:solidFill>
                <a:schemeClr val="bg1"/>
              </a:solidFill>
            </a:endParaRPr>
          </a:p>
          <a:p>
            <a:r>
              <a:rPr lang="en-US" altLang="ja-JP" sz="1600">
                <a:solidFill>
                  <a:schemeClr val="bg1"/>
                </a:solidFill>
              </a:rPr>
              <a:t>(a) Chiba University</a:t>
            </a:r>
            <a:r>
              <a:rPr lang="ja-JP" altLang="en-US" sz="1600">
                <a:solidFill>
                  <a:schemeClr val="bg1"/>
                </a:solidFill>
              </a:rPr>
              <a:t>　 </a:t>
            </a:r>
            <a:r>
              <a:rPr lang="en-US" altLang="ja-JP" sz="1600">
                <a:solidFill>
                  <a:schemeClr val="bg1"/>
                </a:solidFill>
              </a:rPr>
              <a:t>(b) Ehime University   (c) Hiroshima City University </a:t>
            </a:r>
          </a:p>
          <a:p>
            <a:r>
              <a:rPr lang="en-US" altLang="ja-JP" sz="1600">
                <a:solidFill>
                  <a:schemeClr val="bg1"/>
                </a:solidFill>
              </a:rPr>
              <a:t>(d) ICRR, University of Tokyo,  (e) Institute of Particle and Nuclear Studies, KEK </a:t>
            </a:r>
          </a:p>
          <a:p>
            <a:r>
              <a:rPr lang="en-US" altLang="ja-JP" sz="1600">
                <a:solidFill>
                  <a:schemeClr val="bg1"/>
                </a:solidFill>
              </a:rPr>
              <a:t>(f) Kanagawa University  (g) Kinki University   (h) Kochi University   (j) Musashi Institute of Technology   </a:t>
            </a:r>
          </a:p>
          <a:p>
            <a:r>
              <a:rPr lang="en-US" altLang="ja-JP" sz="1600">
                <a:solidFill>
                  <a:schemeClr val="bg1"/>
                </a:solidFill>
              </a:rPr>
              <a:t>(k) National Institute of Radiological Sciences   (l) Osaka City University   (m) Rutgers University   </a:t>
            </a:r>
          </a:p>
          <a:p>
            <a:r>
              <a:rPr lang="es-ES" altLang="ja-JP" sz="1600">
                <a:solidFill>
                  <a:schemeClr val="bg1"/>
                </a:solidFill>
              </a:rPr>
              <a:t>(n) Saitama University</a:t>
            </a:r>
            <a:r>
              <a:rPr lang="en-US" altLang="ja-JP" sz="1600">
                <a:solidFill>
                  <a:schemeClr val="bg1"/>
                </a:solidFill>
              </a:rPr>
              <a:t>   (o) Shibaura Institute of Technology  (p) Tokyo Institute of Technology   </a:t>
            </a:r>
          </a:p>
          <a:p>
            <a:r>
              <a:rPr lang="en-US" altLang="ja-JP" sz="1600">
                <a:solidFill>
                  <a:schemeClr val="bg1"/>
                </a:solidFill>
              </a:rPr>
              <a:t>(q) University of Montana    (r) University of New Mexico   (s) University of Utah   </a:t>
            </a:r>
          </a:p>
          <a:p>
            <a:r>
              <a:rPr lang="en-US" altLang="ja-JP" sz="1600">
                <a:solidFill>
                  <a:schemeClr val="bg1"/>
                </a:solidFill>
              </a:rPr>
              <a:t>(t) Utah State University    </a:t>
            </a:r>
            <a:r>
              <a:rPr lang="es-ES" altLang="ja-JP" sz="1600">
                <a:solidFill>
                  <a:schemeClr val="bg1"/>
                </a:solidFill>
              </a:rPr>
              <a:t>(u) Yamanashi University   (v) Ewha Womans University   </a:t>
            </a:r>
          </a:p>
          <a:p>
            <a:r>
              <a:rPr lang="es-ES" altLang="ja-JP" sz="1600">
                <a:solidFill>
                  <a:schemeClr val="bg1"/>
                </a:solidFill>
              </a:rPr>
              <a:t>(w) Chonnam University   (x) Yonsei University</a:t>
            </a:r>
            <a:endParaRPr lang="en-US" altLang="ja-JP" sz="1600">
              <a:solidFill>
                <a:schemeClr val="bg1"/>
              </a:solidFill>
            </a:endParaRPr>
          </a:p>
        </p:txBody>
      </p:sp>
      <p:sp>
        <p:nvSpPr>
          <p:cNvPr id="695299" name="Text Box 3"/>
          <p:cNvSpPr txBox="1">
            <a:spLocks noChangeArrowheads="1"/>
          </p:cNvSpPr>
          <p:nvPr/>
        </p:nvSpPr>
        <p:spPr bwMode="auto">
          <a:xfrm>
            <a:off x="6110288" y="269875"/>
            <a:ext cx="3522662" cy="711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i="0">
                <a:solidFill>
                  <a:srgbClr val="FFFF00"/>
                </a:solidFill>
              </a:rPr>
              <a:t>80 physicists</a:t>
            </a:r>
          </a:p>
          <a:p>
            <a:r>
              <a:rPr lang="en-US" altLang="ja-JP" sz="2000" i="0">
                <a:solidFill>
                  <a:srgbClr val="FFFF00"/>
                </a:solidFill>
              </a:rPr>
              <a:t>From Japan, USA and Korea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Text Box 2"/>
          <p:cNvSpPr txBox="1">
            <a:spLocks noChangeArrowheads="1"/>
          </p:cNvSpPr>
          <p:nvPr/>
        </p:nvSpPr>
        <p:spPr bwMode="auto">
          <a:xfrm>
            <a:off x="1712913" y="1844675"/>
            <a:ext cx="68548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b="1">
                <a:solidFill>
                  <a:schemeClr val="bg1"/>
                </a:solidFill>
                <a:latin typeface="ＭＳ Ｐゴシック" panose="020B0600070205080204" pitchFamily="50" charset="-128"/>
              </a:rPr>
              <a:t>AGASA: stopped in Jan, 2004</a:t>
            </a:r>
          </a:p>
          <a:p>
            <a:r>
              <a:rPr lang="en-US" altLang="ja-JP" sz="3200" b="1">
                <a:solidFill>
                  <a:schemeClr val="bg1"/>
                </a:solidFill>
                <a:latin typeface="ＭＳ Ｐゴシック" panose="020B0600070205080204" pitchFamily="50" charset="-128"/>
              </a:rPr>
              <a:t>Auger: 1st result in Aug. 2005 </a:t>
            </a:r>
          </a:p>
          <a:p>
            <a:r>
              <a:rPr lang="en-US" altLang="ja-JP" sz="3200" b="1">
                <a:solidFill>
                  <a:schemeClr val="bg1"/>
                </a:solidFill>
                <a:latin typeface="ＭＳ Ｐゴシック" panose="020B0600070205080204" pitchFamily="50" charset="-128"/>
              </a:rPr>
              <a:t>HiRes: stopped in Apr. 2006</a:t>
            </a:r>
          </a:p>
          <a:p>
            <a:endParaRPr lang="en-US" altLang="ja-JP" sz="3200" b="1">
              <a:solidFill>
                <a:schemeClr val="bg1"/>
              </a:solidFill>
              <a:latin typeface="ＭＳ Ｐゴシック" panose="020B0600070205080204" pitchFamily="50" charset="-128"/>
            </a:endParaRPr>
          </a:p>
          <a:p>
            <a:r>
              <a:rPr lang="en-US" altLang="ja-JP" sz="3200" b="1">
                <a:solidFill>
                  <a:srgbClr val="0099FF"/>
                </a:solidFill>
                <a:latin typeface="ＭＳ Ｐゴシック" panose="020B0600070205080204" pitchFamily="50" charset="-128"/>
              </a:rPr>
              <a:t>TA: will start DAQ in April 2007</a:t>
            </a:r>
          </a:p>
          <a:p>
            <a:r>
              <a:rPr lang="en-US" altLang="ja-JP" sz="3200" b="1">
                <a:solidFill>
                  <a:srgbClr val="0099FF"/>
                </a:solidFill>
                <a:latin typeface="ＭＳ Ｐゴシック" panose="020B0600070205080204" pitchFamily="50" charset="-128"/>
              </a:rPr>
              <a:t>Auger-South: will be completed in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597" name="Picture 5" descr="image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231775"/>
            <a:ext cx="8985250" cy="649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2600" name="Text Box 8"/>
          <p:cNvSpPr txBox="1">
            <a:spLocks noChangeArrowheads="1"/>
          </p:cNvSpPr>
          <p:nvPr/>
        </p:nvSpPr>
        <p:spPr bwMode="auto">
          <a:xfrm>
            <a:off x="8310563" y="6203950"/>
            <a:ext cx="1508125" cy="546100"/>
          </a:xfrm>
          <a:prstGeom prst="rect">
            <a:avLst/>
          </a:prstGeom>
          <a:solidFill>
            <a:srgbClr val="FF9933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/>
              <a:t>SHINOZAKI</a:t>
            </a:r>
          </a:p>
          <a:p>
            <a:r>
              <a:rPr lang="en-US" altLang="ja-JP" sz="1400"/>
              <a:t>@WeiHai, 2006 </a:t>
            </a:r>
          </a:p>
        </p:txBody>
      </p:sp>
      <p:sp>
        <p:nvSpPr>
          <p:cNvPr id="622601" name="Text Box 9"/>
          <p:cNvSpPr txBox="1">
            <a:spLocks noChangeArrowheads="1"/>
          </p:cNvSpPr>
          <p:nvPr/>
        </p:nvSpPr>
        <p:spPr bwMode="auto">
          <a:xfrm>
            <a:off x="115888" y="171450"/>
            <a:ext cx="1038225" cy="385763"/>
          </a:xfrm>
          <a:prstGeom prst="rect">
            <a:avLst/>
          </a:prstGeom>
          <a:solidFill>
            <a:srgbClr val="FF9933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36000">
            <a:spAutoFit/>
          </a:bodyPr>
          <a:lstStyle/>
          <a:p>
            <a:r>
              <a:rPr lang="en-US" altLang="ja-JP" b="1" i="0">
                <a:solidFill>
                  <a:srgbClr val="FFFF00"/>
                </a:solidFill>
              </a:rPr>
              <a:t>AGASA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ChangeArrowheads="1"/>
          </p:cNvSpPr>
          <p:nvPr/>
        </p:nvSpPr>
        <p:spPr bwMode="auto">
          <a:xfrm>
            <a:off x="3714750" y="2571750"/>
            <a:ext cx="2719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ja-JP" sz="2400" i="0">
                <a:latin typeface="Times New Roman" panose="02020603050405020304" pitchFamily="18" charset="0"/>
                <a:hlinkClick r:id="rId2" action="ppaction://hlinksldjump"/>
              </a:rPr>
              <a:t>Monocular Spectra</a:t>
            </a:r>
            <a:endParaRPr kumimoji="0" lang="en-US" altLang="ja-JP" sz="2400" i="0">
              <a:latin typeface="Times New Roman" panose="02020603050405020304" pitchFamily="18" charset="0"/>
            </a:endParaRPr>
          </a:p>
        </p:txBody>
      </p:sp>
      <p:pic>
        <p:nvPicPr>
          <p:cNvPr id="627715" name="Picture 3" descr="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1389063"/>
            <a:ext cx="4457700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7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7716" name="Picture 4" descr="hr12_200604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" r="8006"/>
          <a:stretch>
            <a:fillRect/>
          </a:stretch>
        </p:blipFill>
        <p:spPr bwMode="auto">
          <a:xfrm>
            <a:off x="0" y="1295400"/>
            <a:ext cx="5208588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7" name="Text Box 5"/>
          <p:cNvSpPr txBox="1">
            <a:spLocks noChangeArrowheads="1"/>
          </p:cNvSpPr>
          <p:nvPr/>
        </p:nvSpPr>
        <p:spPr bwMode="auto">
          <a:xfrm>
            <a:off x="5843588" y="727075"/>
            <a:ext cx="38719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ja-JP" sz="2400" i="0">
                <a:latin typeface="Times New Roman" panose="02020603050405020304" pitchFamily="18" charset="0"/>
              </a:rPr>
              <a:t>New “fully efficient” stereo</a:t>
            </a:r>
          </a:p>
          <a:p>
            <a:r>
              <a:rPr kumimoji="0" lang="en-US" altLang="ja-JP" sz="2400" i="0">
                <a:latin typeface="Times New Roman" panose="02020603050405020304" pitchFamily="18" charset="0"/>
              </a:rPr>
              <a:t>Spectrum - no cloud cuts</a:t>
            </a:r>
          </a:p>
        </p:txBody>
      </p:sp>
      <p:sp>
        <p:nvSpPr>
          <p:cNvPr id="627718" name="Text Box 6"/>
          <p:cNvSpPr txBox="1">
            <a:spLocks noChangeArrowheads="1"/>
          </p:cNvSpPr>
          <p:nvPr/>
        </p:nvSpPr>
        <p:spPr bwMode="auto">
          <a:xfrm>
            <a:off x="725488" y="727075"/>
            <a:ext cx="39306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ja-JP" sz="2400" i="0">
                <a:latin typeface="Times New Roman" panose="02020603050405020304" pitchFamily="18" charset="0"/>
              </a:rPr>
              <a:t>Most recent Mono spectrum</a:t>
            </a:r>
          </a:p>
          <a:p>
            <a:r>
              <a:rPr kumimoji="0" lang="en-US" altLang="ja-JP" sz="2400" i="0">
                <a:latin typeface="Times New Roman" panose="02020603050405020304" pitchFamily="18" charset="0"/>
              </a:rPr>
              <a:t>	(with cloud cuts)</a:t>
            </a:r>
          </a:p>
        </p:txBody>
      </p:sp>
      <p:sp>
        <p:nvSpPr>
          <p:cNvPr id="627719" name="Text Box 7"/>
          <p:cNvSpPr txBox="1">
            <a:spLocks noChangeArrowheads="1"/>
          </p:cNvSpPr>
          <p:nvPr/>
        </p:nvSpPr>
        <p:spPr bwMode="auto">
          <a:xfrm>
            <a:off x="8310563" y="6203950"/>
            <a:ext cx="1508125" cy="54610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/>
              <a:t>SOKOLSKY</a:t>
            </a:r>
          </a:p>
          <a:p>
            <a:r>
              <a:rPr lang="en-US" altLang="ja-JP" sz="1400"/>
              <a:t>@WeiHai, 2006 </a:t>
            </a: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115888" y="171450"/>
            <a:ext cx="860425" cy="385763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36000">
            <a:spAutoFit/>
          </a:bodyPr>
          <a:lstStyle/>
          <a:p>
            <a:r>
              <a:rPr lang="en-US" altLang="ja-JP" b="1" i="0">
                <a:solidFill>
                  <a:srgbClr val="FFFF00"/>
                </a:solidFill>
              </a:rPr>
              <a:t>HiRes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933" name="Picture 5" descr="imag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373063"/>
            <a:ext cx="8266113" cy="62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6937" name="Text Box 9"/>
          <p:cNvSpPr txBox="1">
            <a:spLocks noChangeArrowheads="1"/>
          </p:cNvSpPr>
          <p:nvPr/>
        </p:nvSpPr>
        <p:spPr bwMode="auto">
          <a:xfrm>
            <a:off x="8310563" y="6203950"/>
            <a:ext cx="1508125" cy="546100"/>
          </a:xfrm>
          <a:prstGeom prst="rect">
            <a:avLst/>
          </a:prstGeom>
          <a:solidFill>
            <a:srgbClr val="00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/>
              <a:t>ZAVRTANIK</a:t>
            </a:r>
          </a:p>
          <a:p>
            <a:r>
              <a:rPr lang="en-US" altLang="ja-JP" sz="1400"/>
              <a:t>@WeiHai, 2006 </a:t>
            </a:r>
          </a:p>
        </p:txBody>
      </p:sp>
      <p:sp>
        <p:nvSpPr>
          <p:cNvPr id="636938" name="Text Box 10"/>
          <p:cNvSpPr txBox="1">
            <a:spLocks noChangeArrowheads="1"/>
          </p:cNvSpPr>
          <p:nvPr/>
        </p:nvSpPr>
        <p:spPr bwMode="auto">
          <a:xfrm>
            <a:off x="115888" y="171450"/>
            <a:ext cx="1038225" cy="385763"/>
          </a:xfrm>
          <a:prstGeom prst="rect">
            <a:avLst/>
          </a:prstGeom>
          <a:solidFill>
            <a:srgbClr val="00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36000">
            <a:spAutoFit/>
          </a:bodyPr>
          <a:lstStyle/>
          <a:p>
            <a:r>
              <a:rPr lang="en-US" altLang="ja-JP" b="1" i="0">
                <a:solidFill>
                  <a:srgbClr val="FFFF00"/>
                </a:solidFill>
              </a:rPr>
              <a:t>AUGER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838" name="Picture 6" descr="imag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333375"/>
            <a:ext cx="8312150" cy="620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2841" name="Text Box 9"/>
          <p:cNvSpPr txBox="1">
            <a:spLocks noChangeArrowheads="1"/>
          </p:cNvSpPr>
          <p:nvPr/>
        </p:nvSpPr>
        <p:spPr bwMode="auto">
          <a:xfrm>
            <a:off x="8310563" y="6203950"/>
            <a:ext cx="1508125" cy="546100"/>
          </a:xfrm>
          <a:prstGeom prst="rect">
            <a:avLst/>
          </a:prstGeom>
          <a:solidFill>
            <a:srgbClr val="00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/>
              <a:t>ZAVRTANIK</a:t>
            </a:r>
          </a:p>
          <a:p>
            <a:r>
              <a:rPr lang="en-US" altLang="ja-JP" sz="1400"/>
              <a:t>@WeiHai, 2006 </a:t>
            </a:r>
          </a:p>
        </p:txBody>
      </p:sp>
      <p:sp>
        <p:nvSpPr>
          <p:cNvPr id="632842" name="Text Box 10"/>
          <p:cNvSpPr txBox="1">
            <a:spLocks noChangeArrowheads="1"/>
          </p:cNvSpPr>
          <p:nvPr/>
        </p:nvSpPr>
        <p:spPr bwMode="auto">
          <a:xfrm>
            <a:off x="115888" y="171450"/>
            <a:ext cx="1038225" cy="385763"/>
          </a:xfrm>
          <a:prstGeom prst="rect">
            <a:avLst/>
          </a:prstGeom>
          <a:solidFill>
            <a:srgbClr val="00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36000">
            <a:spAutoFit/>
          </a:bodyPr>
          <a:lstStyle/>
          <a:p>
            <a:r>
              <a:rPr lang="en-US" altLang="ja-JP" b="1" i="0">
                <a:solidFill>
                  <a:srgbClr val="FFFF00"/>
                </a:solidFill>
              </a:rPr>
              <a:t>AUGER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ln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9531</TotalTime>
  <Words>1462</Words>
  <Application>Microsoft Office PowerPoint</Application>
  <PresentationFormat>A4 210 x 297 mm</PresentationFormat>
  <Paragraphs>369</Paragraphs>
  <Slides>40</Slides>
  <Notes>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40</vt:i4>
      </vt:variant>
    </vt:vector>
  </HeadingPairs>
  <TitlesOfParts>
    <vt:vector size="55" baseType="lpstr">
      <vt:lpstr>Arial</vt:lpstr>
      <vt:lpstr>ＭＳ Ｐゴシック</vt:lpstr>
      <vt:lpstr>ＭＳ Ｐ明朝</vt:lpstr>
      <vt:lpstr>Times New Roman</vt:lpstr>
      <vt:lpstr>ＭＳ 明朝</vt:lpstr>
      <vt:lpstr>Century</vt:lpstr>
      <vt:lpstr>Tahoma</vt:lpstr>
      <vt:lpstr>Wingdings</vt:lpstr>
      <vt:lpstr>Arial Narrow</vt:lpstr>
      <vt:lpstr>SimSun</vt:lpstr>
      <vt:lpstr>Symbol</vt:lpstr>
      <vt:lpstr>Cataneo BT</vt:lpstr>
      <vt:lpstr>1_標準デザイン</vt:lpstr>
      <vt:lpstr>Microsoft Graph グラフ</vt:lpstr>
      <vt:lpstr>Microsoft Photo Editor 3.0 イメージ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TA-Linac for calibration</vt:lpstr>
      <vt:lpstr>PowerPoint プレゼンテーション</vt:lpstr>
      <vt:lpstr>Lidar Observation at the BRM station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宇宙線研究所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福島正己</dc:creator>
  <cp:lastModifiedBy>Suzuki, Tomotaka/鈴木 智敬</cp:lastModifiedBy>
  <cp:revision>367</cp:revision>
  <dcterms:created xsi:type="dcterms:W3CDTF">2002-05-11T07:19:49Z</dcterms:created>
  <dcterms:modified xsi:type="dcterms:W3CDTF">2019-11-28T05:35:13Z</dcterms:modified>
</cp:coreProperties>
</file>