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277" r:id="rId2"/>
    <p:sldId id="382" r:id="rId3"/>
    <p:sldId id="352" r:id="rId4"/>
    <p:sldId id="334" r:id="rId5"/>
    <p:sldId id="272" r:id="rId6"/>
    <p:sldId id="291" r:id="rId7"/>
    <p:sldId id="294" r:id="rId8"/>
    <p:sldId id="292" r:id="rId9"/>
    <p:sldId id="383" r:id="rId10"/>
    <p:sldId id="297" r:id="rId11"/>
    <p:sldId id="335" r:id="rId12"/>
    <p:sldId id="384" r:id="rId13"/>
    <p:sldId id="337" r:id="rId14"/>
    <p:sldId id="285" r:id="rId15"/>
    <p:sldId id="338" r:id="rId16"/>
    <p:sldId id="307" r:id="rId17"/>
    <p:sldId id="336" r:id="rId18"/>
    <p:sldId id="263" r:id="rId19"/>
    <p:sldId id="385" r:id="rId20"/>
    <p:sldId id="418" r:id="rId21"/>
    <p:sldId id="321" r:id="rId22"/>
    <p:sldId id="405" r:id="rId23"/>
    <p:sldId id="406" r:id="rId24"/>
    <p:sldId id="407" r:id="rId25"/>
    <p:sldId id="408" r:id="rId26"/>
    <p:sldId id="409" r:id="rId27"/>
    <p:sldId id="410" r:id="rId28"/>
    <p:sldId id="328" r:id="rId29"/>
    <p:sldId id="329" r:id="rId30"/>
    <p:sldId id="330" r:id="rId31"/>
    <p:sldId id="331" r:id="rId32"/>
    <p:sldId id="386" r:id="rId33"/>
    <p:sldId id="387" r:id="rId34"/>
    <p:sldId id="320" r:id="rId35"/>
    <p:sldId id="393" r:id="rId36"/>
    <p:sldId id="388" r:id="rId37"/>
    <p:sldId id="396" r:id="rId38"/>
    <p:sldId id="389" r:id="rId39"/>
    <p:sldId id="394" r:id="rId40"/>
    <p:sldId id="395" r:id="rId41"/>
    <p:sldId id="360" r:id="rId42"/>
    <p:sldId id="361" r:id="rId43"/>
    <p:sldId id="397" r:id="rId44"/>
    <p:sldId id="398" r:id="rId45"/>
    <p:sldId id="399" r:id="rId46"/>
    <p:sldId id="400" r:id="rId47"/>
    <p:sldId id="402" r:id="rId48"/>
    <p:sldId id="403" r:id="rId49"/>
    <p:sldId id="404" r:id="rId50"/>
    <p:sldId id="363" r:id="rId51"/>
    <p:sldId id="364" r:id="rId52"/>
    <p:sldId id="365" r:id="rId53"/>
    <p:sldId id="366" r:id="rId54"/>
    <p:sldId id="367" r:id="rId55"/>
    <p:sldId id="368" r:id="rId56"/>
    <p:sldId id="369" r:id="rId57"/>
    <p:sldId id="370" r:id="rId58"/>
    <p:sldId id="371" r:id="rId59"/>
    <p:sldId id="372" r:id="rId60"/>
    <p:sldId id="373" r:id="rId61"/>
    <p:sldId id="374" r:id="rId62"/>
    <p:sldId id="375" r:id="rId63"/>
    <p:sldId id="376" r:id="rId64"/>
    <p:sldId id="377" r:id="rId65"/>
    <p:sldId id="378" r:id="rId66"/>
    <p:sldId id="379" r:id="rId67"/>
    <p:sldId id="380" r:id="rId68"/>
    <p:sldId id="411" r:id="rId69"/>
    <p:sldId id="412" r:id="rId70"/>
    <p:sldId id="413" r:id="rId71"/>
    <p:sldId id="414" r:id="rId72"/>
    <p:sldId id="415" r:id="rId73"/>
    <p:sldId id="416" r:id="rId74"/>
    <p:sldId id="417" r:id="rId75"/>
  </p:sldIdLst>
  <p:sldSz cx="9144000" cy="6858000" type="screen4x3"/>
  <p:notesSz cx="6729413" cy="9717088"/>
  <p:defaultTextStyle>
    <a:defPPr>
      <a:defRPr lang="ja-JP"/>
    </a:defPPr>
    <a:lvl1pPr algn="l" rtl="0" eaLnBrk="0" fontAlgn="base" hangingPunct="0">
      <a:spcBef>
        <a:spcPct val="0"/>
      </a:spcBef>
      <a:spcAft>
        <a:spcPct val="0"/>
      </a:spcAft>
      <a:defRPr kumimoji="1" sz="3600" kern="1200">
        <a:solidFill>
          <a:schemeClr val="tx1"/>
        </a:solidFill>
        <a:latin typeface="USALight"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3600" kern="1200">
        <a:solidFill>
          <a:schemeClr val="tx1"/>
        </a:solidFill>
        <a:latin typeface="USALight"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3600" kern="1200">
        <a:solidFill>
          <a:schemeClr val="tx1"/>
        </a:solidFill>
        <a:latin typeface="USALight"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3600" kern="1200">
        <a:solidFill>
          <a:schemeClr val="tx1"/>
        </a:solidFill>
        <a:latin typeface="USALight"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3600" kern="1200">
        <a:solidFill>
          <a:schemeClr val="tx1"/>
        </a:solidFill>
        <a:latin typeface="USALight" pitchFamily="34" charset="0"/>
        <a:ea typeface="ＭＳ Ｐゴシック" panose="020B0600070205080204" pitchFamily="50" charset="-128"/>
        <a:cs typeface="+mn-cs"/>
      </a:defRPr>
    </a:lvl5pPr>
    <a:lvl6pPr marL="2286000" algn="l" defTabSz="914400" rtl="0" eaLnBrk="1" latinLnBrk="0" hangingPunct="1">
      <a:defRPr kumimoji="1" sz="3600" kern="1200">
        <a:solidFill>
          <a:schemeClr val="tx1"/>
        </a:solidFill>
        <a:latin typeface="USALight" pitchFamily="34" charset="0"/>
        <a:ea typeface="ＭＳ Ｐゴシック" panose="020B0600070205080204" pitchFamily="50" charset="-128"/>
        <a:cs typeface="+mn-cs"/>
      </a:defRPr>
    </a:lvl6pPr>
    <a:lvl7pPr marL="2743200" algn="l" defTabSz="914400" rtl="0" eaLnBrk="1" latinLnBrk="0" hangingPunct="1">
      <a:defRPr kumimoji="1" sz="3600" kern="1200">
        <a:solidFill>
          <a:schemeClr val="tx1"/>
        </a:solidFill>
        <a:latin typeface="USALight" pitchFamily="34" charset="0"/>
        <a:ea typeface="ＭＳ Ｐゴシック" panose="020B0600070205080204" pitchFamily="50" charset="-128"/>
        <a:cs typeface="+mn-cs"/>
      </a:defRPr>
    </a:lvl7pPr>
    <a:lvl8pPr marL="3200400" algn="l" defTabSz="914400" rtl="0" eaLnBrk="1" latinLnBrk="0" hangingPunct="1">
      <a:defRPr kumimoji="1" sz="3600" kern="1200">
        <a:solidFill>
          <a:schemeClr val="tx1"/>
        </a:solidFill>
        <a:latin typeface="USALight" pitchFamily="34" charset="0"/>
        <a:ea typeface="ＭＳ Ｐゴシック" panose="020B0600070205080204" pitchFamily="50" charset="-128"/>
        <a:cs typeface="+mn-cs"/>
      </a:defRPr>
    </a:lvl8pPr>
    <a:lvl9pPr marL="3657600" algn="l" defTabSz="914400" rtl="0" eaLnBrk="1" latinLnBrk="0" hangingPunct="1">
      <a:defRPr kumimoji="1" sz="3600" kern="1200">
        <a:solidFill>
          <a:schemeClr val="tx1"/>
        </a:solidFill>
        <a:latin typeface="USALight"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60">
          <p15:clr>
            <a:srgbClr val="A4A3A4"/>
          </p15:clr>
        </p15:guide>
        <p15:guide id="2" pos="212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109" d="100"/>
          <a:sy n="109" d="100"/>
        </p:scale>
        <p:origin x="85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8"/>
    </p:cViewPr>
  </p:sorterViewPr>
  <p:notesViewPr>
    <p:cSldViewPr>
      <p:cViewPr varScale="1">
        <p:scale>
          <a:sx n="58" d="100"/>
          <a:sy n="58" d="100"/>
        </p:scale>
        <p:origin x="-1770" y="-84"/>
      </p:cViewPr>
      <p:guideLst>
        <p:guide orient="horz" pos="3060"/>
        <p:guide pos="212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8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16238"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200">
                <a:latin typeface="Times New Roman" panose="02020603050405020304" pitchFamily="18" charset="0"/>
              </a:defRPr>
            </a:lvl1pPr>
          </a:lstStyle>
          <a:p>
            <a:endParaRPr lang="en-US" altLang="ja-JP"/>
          </a:p>
        </p:txBody>
      </p:sp>
      <p:sp>
        <p:nvSpPr>
          <p:cNvPr id="2051" name="Rectangle 3"/>
          <p:cNvSpPr>
            <a:spLocks noGrp="1" noChangeArrowheads="1"/>
          </p:cNvSpPr>
          <p:nvPr>
            <p:ph type="dt" sz="quarter" idx="1"/>
          </p:nvPr>
        </p:nvSpPr>
        <p:spPr bwMode="auto">
          <a:xfrm>
            <a:off x="3813175" y="0"/>
            <a:ext cx="2916238"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200">
                <a:latin typeface="Times New Roman" panose="02020603050405020304" pitchFamily="18" charset="0"/>
              </a:defRPr>
            </a:lvl1pPr>
          </a:lstStyle>
          <a:p>
            <a:endParaRPr lang="en-US" altLang="ja-JP"/>
          </a:p>
        </p:txBody>
      </p:sp>
      <p:sp>
        <p:nvSpPr>
          <p:cNvPr id="2052" name="Rectangle 4"/>
          <p:cNvSpPr>
            <a:spLocks noGrp="1" noChangeArrowheads="1"/>
          </p:cNvSpPr>
          <p:nvPr>
            <p:ph type="ftr" sz="quarter" idx="2"/>
          </p:nvPr>
        </p:nvSpPr>
        <p:spPr bwMode="auto">
          <a:xfrm>
            <a:off x="0" y="9231313"/>
            <a:ext cx="2916238"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spcBef>
                <a:spcPct val="50000"/>
              </a:spcBef>
              <a:defRPr sz="1200">
                <a:latin typeface="Times New Roman" panose="02020603050405020304" pitchFamily="18" charset="0"/>
              </a:defRPr>
            </a:lvl1pPr>
          </a:lstStyle>
          <a:p>
            <a:endParaRPr lang="en-US" altLang="ja-JP"/>
          </a:p>
        </p:txBody>
      </p:sp>
      <p:sp>
        <p:nvSpPr>
          <p:cNvPr id="2053" name="Rectangle 5"/>
          <p:cNvSpPr>
            <a:spLocks noGrp="1" noChangeArrowheads="1"/>
          </p:cNvSpPr>
          <p:nvPr>
            <p:ph type="sldNum" sz="quarter" idx="3"/>
          </p:nvPr>
        </p:nvSpPr>
        <p:spPr bwMode="auto">
          <a:xfrm>
            <a:off x="3813175" y="9231313"/>
            <a:ext cx="2916238"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200">
                <a:latin typeface="Times New Roman" panose="02020603050405020304" pitchFamily="18" charset="0"/>
              </a:defRPr>
            </a:lvl1pPr>
          </a:lstStyle>
          <a:p>
            <a:fld id="{63193C0B-4EBE-4B25-9298-099A792860C9}" type="slidenum">
              <a:rPr lang="en-US" altLang="ja-JP"/>
              <a:pPr/>
              <a:t>‹#›</a:t>
            </a:fld>
            <a:endParaRPr lang="en-US" altLang="ja-JP"/>
          </a:p>
        </p:txBody>
      </p:sp>
    </p:spTree>
    <p:extLst>
      <p:ext uri="{BB962C8B-B14F-4D97-AF65-F5344CB8AC3E}">
        <p14:creationId xmlns:p14="http://schemas.microsoft.com/office/powerpoint/2010/main" val="3258401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16238"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200">
                <a:latin typeface="Times New Roman" panose="02020603050405020304" pitchFamily="18" charset="0"/>
              </a:defRPr>
            </a:lvl1pPr>
          </a:lstStyle>
          <a:p>
            <a:endParaRPr lang="en-US" altLang="ja-JP"/>
          </a:p>
        </p:txBody>
      </p:sp>
      <p:sp>
        <p:nvSpPr>
          <p:cNvPr id="4099" name="Rectangle 3"/>
          <p:cNvSpPr>
            <a:spLocks noGrp="1" noChangeArrowheads="1"/>
          </p:cNvSpPr>
          <p:nvPr>
            <p:ph type="dt" idx="1"/>
          </p:nvPr>
        </p:nvSpPr>
        <p:spPr bwMode="auto">
          <a:xfrm>
            <a:off x="3813175" y="0"/>
            <a:ext cx="2916238"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200">
                <a:latin typeface="Times New Roman" panose="02020603050405020304" pitchFamily="18" charset="0"/>
              </a:defRPr>
            </a:lvl1pPr>
          </a:lstStyle>
          <a:p>
            <a:endParaRPr lang="en-US" altLang="ja-JP"/>
          </a:p>
        </p:txBody>
      </p:sp>
      <p:sp>
        <p:nvSpPr>
          <p:cNvPr id="4100" name="Rectangle 4"/>
          <p:cNvSpPr>
            <a:spLocks noChangeArrowheads="1"/>
          </p:cNvSpPr>
          <p:nvPr>
            <p:ph type="sldImg" idx="2"/>
          </p:nvPr>
        </p:nvSpPr>
        <p:spPr bwMode="auto">
          <a:xfrm>
            <a:off x="936625" y="728663"/>
            <a:ext cx="4857750" cy="3643312"/>
          </a:xfrm>
          <a:prstGeom prst="rect">
            <a:avLst/>
          </a:prstGeom>
          <a:noFill/>
          <a:ln w="9525">
            <a:solidFill>
              <a:schemeClr val="tx1"/>
            </a:solidFill>
            <a:miter lim="800000"/>
            <a:headEnd/>
            <a:tailEnd/>
          </a:ln>
        </p:spPr>
      </p:sp>
      <p:sp>
        <p:nvSpPr>
          <p:cNvPr id="4101" name="Rectangle 5"/>
          <p:cNvSpPr>
            <a:spLocks noGrp="1" noChangeArrowheads="1"/>
          </p:cNvSpPr>
          <p:nvPr>
            <p:ph type="body" sz="quarter" idx="3"/>
          </p:nvPr>
        </p:nvSpPr>
        <p:spPr bwMode="auto">
          <a:xfrm>
            <a:off x="896938" y="4614863"/>
            <a:ext cx="4935537" cy="4373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102" name="Rectangle 6"/>
          <p:cNvSpPr>
            <a:spLocks noGrp="1" noChangeArrowheads="1"/>
          </p:cNvSpPr>
          <p:nvPr>
            <p:ph type="ftr" sz="quarter" idx="4"/>
          </p:nvPr>
        </p:nvSpPr>
        <p:spPr bwMode="auto">
          <a:xfrm>
            <a:off x="0" y="9231313"/>
            <a:ext cx="2916238"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spcBef>
                <a:spcPct val="50000"/>
              </a:spcBef>
              <a:defRPr sz="1200">
                <a:latin typeface="Times New Roman" panose="02020603050405020304" pitchFamily="18" charset="0"/>
              </a:defRPr>
            </a:lvl1pPr>
          </a:lstStyle>
          <a:p>
            <a:endParaRPr lang="en-US" altLang="ja-JP"/>
          </a:p>
        </p:txBody>
      </p:sp>
      <p:sp>
        <p:nvSpPr>
          <p:cNvPr id="4103" name="Rectangle 7"/>
          <p:cNvSpPr>
            <a:spLocks noGrp="1" noChangeArrowheads="1"/>
          </p:cNvSpPr>
          <p:nvPr>
            <p:ph type="sldNum" sz="quarter" idx="5"/>
          </p:nvPr>
        </p:nvSpPr>
        <p:spPr bwMode="auto">
          <a:xfrm>
            <a:off x="3813175" y="9231313"/>
            <a:ext cx="2916238"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200">
                <a:latin typeface="Times New Roman" panose="02020603050405020304" pitchFamily="18" charset="0"/>
              </a:defRPr>
            </a:lvl1pPr>
          </a:lstStyle>
          <a:p>
            <a:fld id="{9A39B6D5-79F8-4104-BAA6-8C0B6AB41CD2}" type="slidenum">
              <a:rPr lang="en-US" altLang="ja-JP"/>
              <a:pPr/>
              <a:t>‹#›</a:t>
            </a:fld>
            <a:endParaRPr lang="en-US" altLang="ja-JP"/>
          </a:p>
        </p:txBody>
      </p:sp>
    </p:spTree>
    <p:extLst>
      <p:ext uri="{BB962C8B-B14F-4D97-AF65-F5344CB8AC3E}">
        <p14:creationId xmlns:p14="http://schemas.microsoft.com/office/powerpoint/2010/main" val="35181006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D1734A-588B-457D-B8AD-543EFC978D1C}" type="slidenum">
              <a:rPr lang="en-US" altLang="ja-JP"/>
              <a:pPr/>
              <a:t>2</a:t>
            </a:fld>
            <a:endParaRPr lang="en-US" altLang="ja-JP"/>
          </a:p>
        </p:txBody>
      </p:sp>
      <p:sp>
        <p:nvSpPr>
          <p:cNvPr id="169986" name="Rectangle 2"/>
          <p:cNvSpPr>
            <a:spLocks noChangeArrowheads="1" noTextEdit="1"/>
          </p:cNvSpPr>
          <p:nvPr>
            <p:ph type="sldImg"/>
          </p:nvPr>
        </p:nvSpPr>
        <p:spPr bwMode="auto">
          <a:xfrm>
            <a:off x="936625" y="728663"/>
            <a:ext cx="4857750" cy="3643312"/>
          </a:xfrm>
          <a:prstGeom prst="rect">
            <a:avLst/>
          </a:prstGeom>
          <a:solidFill>
            <a:srgbClr val="FFFFFF"/>
          </a:solidFill>
          <a:ln>
            <a:solidFill>
              <a:srgbClr val="000000"/>
            </a:solidFill>
            <a:miter lim="800000"/>
            <a:headEnd/>
            <a:tailEnd/>
          </a:ln>
        </p:spPr>
      </p:sp>
      <p:sp>
        <p:nvSpPr>
          <p:cNvPr id="169987" name="Rectangle 3"/>
          <p:cNvSpPr>
            <a:spLocks noChangeArrowheads="1"/>
          </p:cNvSpPr>
          <p:nvPr>
            <p:ph type="body" idx="1"/>
          </p:nvPr>
        </p:nvSpPr>
        <p:spPr bwMode="auto">
          <a:xfrm>
            <a:off x="896938" y="4614863"/>
            <a:ext cx="4935537" cy="4373562"/>
          </a:xfrm>
          <a:prstGeom prst="rect">
            <a:avLst/>
          </a:prstGeom>
          <a:solidFill>
            <a:srgbClr val="FFFFFF"/>
          </a:solidFill>
          <a:ln>
            <a:solidFill>
              <a:srgbClr val="000000"/>
            </a:solidFill>
            <a:miter lim="800000"/>
            <a:headEnd/>
            <a:tailEnd/>
          </a:ln>
        </p:spPr>
        <p:txBody>
          <a:bodyPr lIns="84408" tIns="42204" rIns="84408" bIns="42204"/>
          <a:lstStyle/>
          <a:p>
            <a:endParaRPr lang="ja-JP" altLang="ja-JP"/>
          </a:p>
        </p:txBody>
      </p:sp>
    </p:spTree>
    <p:extLst>
      <p:ext uri="{BB962C8B-B14F-4D97-AF65-F5344CB8AC3E}">
        <p14:creationId xmlns:p14="http://schemas.microsoft.com/office/powerpoint/2010/main" val="2357988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C0ABC1-FF08-467B-AAB4-D6D1F0F4315F}" type="slidenum">
              <a:rPr lang="en-US" altLang="ja-JP"/>
              <a:pPr/>
              <a:t>36</a:t>
            </a:fld>
            <a:endParaRPr lang="en-US" altLang="ja-JP"/>
          </a:p>
        </p:txBody>
      </p:sp>
      <p:sp>
        <p:nvSpPr>
          <p:cNvPr id="178178" name="Rectangle 2"/>
          <p:cNvSpPr>
            <a:spLocks noChangeArrowheads="1"/>
          </p:cNvSpPr>
          <p:nvPr>
            <p:ph type="sldImg"/>
          </p:nvPr>
        </p:nvSpPr>
        <p:spPr bwMode="auto">
          <a:xfrm>
            <a:off x="936625" y="728663"/>
            <a:ext cx="4857750" cy="3643312"/>
          </a:xfrm>
          <a:prstGeom prst="rect">
            <a:avLst/>
          </a:prstGeom>
          <a:solidFill>
            <a:srgbClr val="FFFFFF"/>
          </a:solidFill>
          <a:ln>
            <a:solidFill>
              <a:srgbClr val="000000"/>
            </a:solidFill>
            <a:miter lim="800000"/>
            <a:headEnd/>
            <a:tailEnd/>
          </a:ln>
        </p:spPr>
      </p:sp>
      <p:sp>
        <p:nvSpPr>
          <p:cNvPr id="178179" name="Rectangle 3"/>
          <p:cNvSpPr>
            <a:spLocks noChangeArrowheads="1"/>
          </p:cNvSpPr>
          <p:nvPr>
            <p:ph type="body" idx="1"/>
          </p:nvPr>
        </p:nvSpPr>
        <p:spPr bwMode="auto">
          <a:xfrm>
            <a:off x="449263" y="4614863"/>
            <a:ext cx="5830887" cy="4373562"/>
          </a:xfrm>
          <a:prstGeom prst="rect">
            <a:avLst/>
          </a:prstGeom>
          <a:solidFill>
            <a:srgbClr val="FFFFFF"/>
          </a:solidFill>
          <a:ln>
            <a:solidFill>
              <a:srgbClr val="000000"/>
            </a:solidFill>
            <a:miter lim="800000"/>
            <a:headEnd/>
            <a:tailEnd/>
          </a:ln>
        </p:spPr>
        <p:txBody>
          <a:bodyPr/>
          <a:lstStyle/>
          <a:p>
            <a:r>
              <a:rPr lang="en-US" altLang="ja-JP"/>
              <a:t>These figures show the Sun shadows observed from 1996 to 2004 every year.</a:t>
            </a:r>
          </a:p>
          <a:p>
            <a:r>
              <a:rPr lang="en-US" altLang="ja-JP"/>
              <a:t>In each figures, x-axis is longitude, y-axis is latitude from the apparent sun’s direction.</a:t>
            </a:r>
          </a:p>
          <a:p>
            <a:r>
              <a:rPr lang="en-US" altLang="ja-JP"/>
              <a:t>Also, the contour shows the significance of deficit around the Sun. </a:t>
            </a:r>
          </a:p>
          <a:p>
            <a:r>
              <a:rPr lang="ja-JP" altLang="ja-JP">
                <a:ea typeface="Times-Bold" charset="-128"/>
              </a:rPr>
              <a:t>During the solar minumum (((1996 and 1997))), the deficit of the shadow is deeper.</a:t>
            </a:r>
          </a:p>
          <a:p>
            <a:r>
              <a:rPr lang="ja-JP" altLang="ja-JP">
                <a:ea typeface="Times-Bold" charset="-128"/>
              </a:rPr>
              <a:t>On the other hand, during the solar maximum (((2000 to 2002))), ((( the deficit is)))  shallower.</a:t>
            </a:r>
          </a:p>
          <a:p>
            <a:r>
              <a:rPr lang="ja-JP" altLang="ja-JP">
                <a:ea typeface="Times-Bold" charset="-128"/>
              </a:rPr>
              <a:t>For comparison, the monthly variation of the sunspot snumber is shown in blue histogram.</a:t>
            </a:r>
          </a:p>
          <a:p>
            <a:r>
              <a:rPr lang="en-US" altLang="ja-JP"/>
              <a:t>Therefore, the deficit of the Sun shadow is inverse-correlated with the solar activity.</a:t>
            </a:r>
          </a:p>
          <a:p>
            <a:endParaRPr lang="en-US" altLang="ja-JP"/>
          </a:p>
        </p:txBody>
      </p:sp>
    </p:spTree>
    <p:extLst>
      <p:ext uri="{BB962C8B-B14F-4D97-AF65-F5344CB8AC3E}">
        <p14:creationId xmlns:p14="http://schemas.microsoft.com/office/powerpoint/2010/main" val="3182261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17D7BC-18B5-4EBE-B63E-746ACE5F3DCB}" type="slidenum">
              <a:rPr lang="en-US" altLang="ja-JP"/>
              <a:pPr/>
              <a:t>37</a:t>
            </a:fld>
            <a:endParaRPr lang="en-US" altLang="ja-JP"/>
          </a:p>
        </p:txBody>
      </p:sp>
      <p:sp>
        <p:nvSpPr>
          <p:cNvPr id="189442" name="Rectangle 2"/>
          <p:cNvSpPr>
            <a:spLocks noChangeArrowheads="1"/>
          </p:cNvSpPr>
          <p:nvPr>
            <p:ph type="sldImg"/>
          </p:nvPr>
        </p:nvSpPr>
        <p:spPr bwMode="auto">
          <a:xfrm>
            <a:off x="936625" y="728663"/>
            <a:ext cx="4857750" cy="3643312"/>
          </a:xfrm>
          <a:prstGeom prst="rect">
            <a:avLst/>
          </a:prstGeom>
          <a:solidFill>
            <a:srgbClr val="FFFFFF"/>
          </a:solidFill>
          <a:ln>
            <a:solidFill>
              <a:srgbClr val="000000"/>
            </a:solidFill>
            <a:miter lim="800000"/>
            <a:headEnd/>
            <a:tailEnd/>
          </a:ln>
        </p:spPr>
      </p:sp>
      <p:sp>
        <p:nvSpPr>
          <p:cNvPr id="189443" name="Rectangle 3"/>
          <p:cNvSpPr>
            <a:spLocks noChangeArrowheads="1"/>
          </p:cNvSpPr>
          <p:nvPr>
            <p:ph type="body" idx="1"/>
          </p:nvPr>
        </p:nvSpPr>
        <p:spPr bwMode="auto">
          <a:xfrm>
            <a:off x="896938" y="4614863"/>
            <a:ext cx="5534025" cy="4373562"/>
          </a:xfrm>
          <a:prstGeom prst="rect">
            <a:avLst/>
          </a:prstGeom>
          <a:solidFill>
            <a:srgbClr val="FFFFFF"/>
          </a:solidFill>
          <a:ln>
            <a:solidFill>
              <a:schemeClr val="tx1"/>
            </a:solidFill>
            <a:miter lim="800000"/>
            <a:headEnd/>
            <a:tailEnd/>
          </a:ln>
        </p:spPr>
        <p:txBody>
          <a:bodyPr/>
          <a:lstStyle/>
          <a:p>
            <a:r>
              <a:rPr lang="en-US" altLang="ja-JP"/>
              <a:t>Before description of the Sun’s shadow simulation, </a:t>
            </a:r>
          </a:p>
          <a:p>
            <a:r>
              <a:rPr lang="en-US" altLang="ja-JP"/>
              <a:t>I talk about the coronal magnetic field model briefly.</a:t>
            </a:r>
          </a:p>
          <a:p>
            <a:r>
              <a:rPr lang="en-US" altLang="ja-JP"/>
              <a:t>In the simulation, the “Radial Field model”, made by Hakamada, Chubu University in Japan,  is selected as coronal magnetic field.</a:t>
            </a:r>
          </a:p>
          <a:p>
            <a:r>
              <a:rPr lang="en-US" altLang="ja-JP"/>
              <a:t>This model is one of the potential  source surface model.</a:t>
            </a:r>
          </a:p>
          <a:p>
            <a:r>
              <a:rPr lang="en-US" altLang="ja-JP"/>
              <a:t>Scalar potential of magnetic field is represented by the spherical harmonic series expansion.</a:t>
            </a:r>
          </a:p>
          <a:p>
            <a:r>
              <a:rPr lang="en-US" altLang="ja-JP"/>
              <a:t>And there are also 2 major assumptions.</a:t>
            </a:r>
          </a:p>
          <a:p>
            <a:r>
              <a:rPr lang="en-US" altLang="ja-JP"/>
              <a:t>((( First, there is a spherical surface,  the so-called ”source surface”, @ 2.5 solar radii surrounding the Sun. )))</a:t>
            </a:r>
          </a:p>
          <a:p>
            <a:r>
              <a:rPr lang="en-US" altLang="ja-JP"/>
              <a:t>((( And there is no electric current below the source  surface. )))</a:t>
            </a:r>
          </a:p>
          <a:p>
            <a:r>
              <a:rPr lang="en-US" altLang="ja-JP"/>
              <a:t>((( Second, the photospheric magnetic field is radial on the solar surface. )))</a:t>
            </a:r>
          </a:p>
          <a:p>
            <a:r>
              <a:rPr lang="en-US" altLang="ja-JP"/>
              <a:t>Following figures demonstrate the synoptic chart for radial component computed by this model.</a:t>
            </a:r>
          </a:p>
          <a:p>
            <a:r>
              <a:rPr lang="en-US" altLang="ja-JP"/>
              <a:t>((( at solar surface (R1.0) and source surface(R2.5) during CR1912 and CR1965. )))</a:t>
            </a:r>
          </a:p>
          <a:p>
            <a:endParaRPr lang="en-US" altLang="ja-JP"/>
          </a:p>
        </p:txBody>
      </p:sp>
    </p:spTree>
    <p:extLst>
      <p:ext uri="{BB962C8B-B14F-4D97-AF65-F5344CB8AC3E}">
        <p14:creationId xmlns:p14="http://schemas.microsoft.com/office/powerpoint/2010/main" val="2319847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294F81-B3ED-4289-8392-2F66C49AEF09}" type="slidenum">
              <a:rPr lang="en-US" altLang="ja-JP"/>
              <a:pPr/>
              <a:t>41</a:t>
            </a:fld>
            <a:endParaRPr lang="en-US" altLang="ja-JP"/>
          </a:p>
        </p:txBody>
      </p:sp>
      <p:sp>
        <p:nvSpPr>
          <p:cNvPr id="144386" name="Rectangle 2"/>
          <p:cNvSpPr>
            <a:spLocks noChangeArrowheads="1" noTextEdit="1"/>
          </p:cNvSpPr>
          <p:nvPr>
            <p:ph type="sldImg"/>
          </p:nvPr>
        </p:nvSpPr>
        <p:spPr bwMode="auto">
          <a:xfrm>
            <a:off x="935038" y="728663"/>
            <a:ext cx="4857750" cy="3643312"/>
          </a:xfrm>
          <a:prstGeom prst="rect">
            <a:avLst/>
          </a:prstGeom>
          <a:solidFill>
            <a:srgbClr val="FFFFFF"/>
          </a:solidFill>
          <a:ln>
            <a:solidFill>
              <a:srgbClr val="000000"/>
            </a:solidFill>
            <a:miter lim="800000"/>
            <a:headEnd/>
            <a:tailEnd/>
          </a:ln>
        </p:spPr>
      </p:sp>
      <p:sp>
        <p:nvSpPr>
          <p:cNvPr id="144387" name="Rectangle 3"/>
          <p:cNvSpPr>
            <a:spLocks noChangeArrowheads="1"/>
          </p:cNvSpPr>
          <p:nvPr>
            <p:ph type="body" idx="1"/>
          </p:nvPr>
        </p:nvSpPr>
        <p:spPr bwMode="auto">
          <a:xfrm>
            <a:off x="896938" y="4614863"/>
            <a:ext cx="4935537" cy="4373562"/>
          </a:xfrm>
          <a:prstGeom prst="rect">
            <a:avLst/>
          </a:prstGeom>
          <a:solidFill>
            <a:srgbClr val="FFFFFF"/>
          </a:solidFill>
          <a:ln>
            <a:solidFill>
              <a:srgbClr val="000000"/>
            </a:solidFill>
            <a:miter lim="800000"/>
            <a:headEnd/>
            <a:tailEnd/>
          </a:ln>
        </p:spPr>
        <p:txBody>
          <a:bodyPr lIns="89492" tIns="44746" rIns="89492" bIns="44746"/>
          <a:lstStyle/>
          <a:p>
            <a:endParaRPr lang="ja-JP" altLang="ja-JP"/>
          </a:p>
        </p:txBody>
      </p:sp>
    </p:spTree>
    <p:extLst>
      <p:ext uri="{BB962C8B-B14F-4D97-AF65-F5344CB8AC3E}">
        <p14:creationId xmlns:p14="http://schemas.microsoft.com/office/powerpoint/2010/main" val="2407367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87D4B4-9DD5-40B1-A377-E8269E6A40F6}" type="slidenum">
              <a:rPr lang="en-US" altLang="ja-JP"/>
              <a:pPr/>
              <a:t>42</a:t>
            </a:fld>
            <a:endParaRPr lang="en-US" altLang="ja-JP"/>
          </a:p>
        </p:txBody>
      </p:sp>
      <p:sp>
        <p:nvSpPr>
          <p:cNvPr id="146434" name="Rectangle 2"/>
          <p:cNvSpPr>
            <a:spLocks noChangeArrowheads="1" noTextEdit="1"/>
          </p:cNvSpPr>
          <p:nvPr>
            <p:ph type="sldImg"/>
          </p:nvPr>
        </p:nvSpPr>
        <p:spPr bwMode="auto">
          <a:xfrm>
            <a:off x="935038" y="728663"/>
            <a:ext cx="4857750" cy="3643312"/>
          </a:xfrm>
          <a:prstGeom prst="rect">
            <a:avLst/>
          </a:prstGeom>
          <a:solidFill>
            <a:srgbClr val="FFFFFF"/>
          </a:solidFill>
          <a:ln>
            <a:solidFill>
              <a:srgbClr val="000000"/>
            </a:solidFill>
            <a:miter lim="800000"/>
            <a:headEnd/>
            <a:tailEnd/>
          </a:ln>
        </p:spPr>
      </p:sp>
      <p:sp>
        <p:nvSpPr>
          <p:cNvPr id="146435" name="Rectangle 3"/>
          <p:cNvSpPr>
            <a:spLocks noChangeArrowheads="1"/>
          </p:cNvSpPr>
          <p:nvPr>
            <p:ph type="body" idx="1"/>
          </p:nvPr>
        </p:nvSpPr>
        <p:spPr bwMode="auto">
          <a:xfrm>
            <a:off x="896938" y="4614863"/>
            <a:ext cx="4935537" cy="4373562"/>
          </a:xfrm>
          <a:prstGeom prst="rect">
            <a:avLst/>
          </a:prstGeom>
          <a:solidFill>
            <a:srgbClr val="FFFFFF"/>
          </a:solidFill>
          <a:ln>
            <a:solidFill>
              <a:srgbClr val="000000"/>
            </a:solidFill>
            <a:miter lim="800000"/>
            <a:headEnd/>
            <a:tailEnd/>
          </a:ln>
        </p:spPr>
        <p:txBody>
          <a:bodyPr lIns="89492" tIns="44746" rIns="89492" bIns="44746"/>
          <a:lstStyle/>
          <a:p>
            <a:pPr>
              <a:spcBef>
                <a:spcPct val="50000"/>
              </a:spcBef>
            </a:pPr>
            <a:r>
              <a:rPr lang="ja-JP" altLang="en-US" sz="1000">
                <a:ea typeface="ＭＳ Ｐゴシック" panose="020B0600070205080204" pitchFamily="50" charset="-128"/>
              </a:rPr>
              <a:t>宇宙線がどこで生まれ、どのようにしてエネルギーを獲得しているのかは宇宙線の発見以来 </a:t>
            </a:r>
            <a:r>
              <a:rPr lang="en-US" altLang="ja-JP" sz="1000">
                <a:ea typeface="ＭＳ Ｐゴシック" panose="020B0600070205080204" pitchFamily="50" charset="-128"/>
              </a:rPr>
              <a:t>90 </a:t>
            </a:r>
            <a:r>
              <a:rPr lang="ja-JP" altLang="en-US" sz="1000">
                <a:ea typeface="ＭＳ Ｐゴシック" panose="020B0600070205080204" pitchFamily="50" charset="-128"/>
              </a:rPr>
              <a:t>年以上経ているが、</a:t>
            </a:r>
          </a:p>
          <a:p>
            <a:pPr>
              <a:spcBef>
                <a:spcPct val="50000"/>
              </a:spcBef>
            </a:pPr>
            <a:r>
              <a:rPr lang="ja-JP" altLang="en-US" sz="1000">
                <a:ea typeface="ＭＳ Ｐゴシック" panose="020B0600070205080204" pitchFamily="50" charset="-128"/>
              </a:rPr>
              <a:t>未だ解決していない。解決の糸口は、宇宙線の詳しいエネルギースペクトル、組成、到来方向の偏りを調べることであり、</a:t>
            </a:r>
          </a:p>
          <a:p>
            <a:pPr>
              <a:spcBef>
                <a:spcPct val="50000"/>
              </a:spcBef>
            </a:pPr>
            <a:r>
              <a:rPr lang="ja-JP" altLang="en-US" sz="1000">
                <a:ea typeface="ＭＳ Ｐゴシック" panose="020B0600070205080204" pitchFamily="50" charset="-128"/>
              </a:rPr>
              <a:t>チベットの宇宙線観測装置を用いてこれまで研究してきた。</a:t>
            </a:r>
          </a:p>
          <a:p>
            <a:pPr>
              <a:spcBef>
                <a:spcPct val="50000"/>
              </a:spcBef>
            </a:pPr>
            <a:r>
              <a:rPr lang="en-US" altLang="ja-JP" sz="1000">
                <a:ea typeface="ＭＳ Ｐゴシック" panose="020B0600070205080204" pitchFamily="50" charset="-128"/>
              </a:rPr>
              <a:t>0.25 Crab &amp; </a:t>
            </a:r>
            <a:r>
              <a:rPr lang="ja-JP" altLang="en-US" sz="1000">
                <a:ea typeface="ＭＳ Ｐゴシック" panose="020B0600070205080204" pitchFamily="50" charset="-128"/>
              </a:rPr>
              <a:t>　</a:t>
            </a:r>
            <a:r>
              <a:rPr lang="en-US" altLang="ja-JP" sz="1000">
                <a:ea typeface="ＭＳ Ｐゴシック" panose="020B0600070205080204" pitchFamily="50" charset="-128"/>
              </a:rPr>
              <a:t>0.5 Crab </a:t>
            </a:r>
          </a:p>
          <a:p>
            <a:endParaRPr lang="en-US" altLang="ja-JP" sz="1000"/>
          </a:p>
        </p:txBody>
      </p:sp>
    </p:spTree>
    <p:extLst>
      <p:ext uri="{BB962C8B-B14F-4D97-AF65-F5344CB8AC3E}">
        <p14:creationId xmlns:p14="http://schemas.microsoft.com/office/powerpoint/2010/main" val="2473054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53FC29-8C07-4F86-A05A-F7901E8E8AF3}" type="slidenum">
              <a:rPr lang="en-US" altLang="ja-JP"/>
              <a:pPr/>
              <a:t>43</a:t>
            </a:fld>
            <a:endParaRPr lang="en-US" altLang="ja-JP"/>
          </a:p>
        </p:txBody>
      </p:sp>
      <p:sp>
        <p:nvSpPr>
          <p:cNvPr id="191490" name="Rectangle 2"/>
          <p:cNvSpPr>
            <a:spLocks noChangeArrowheads="1" noTextEdit="1"/>
          </p:cNvSpPr>
          <p:nvPr>
            <p:ph type="sldImg"/>
          </p:nvPr>
        </p:nvSpPr>
        <p:spPr bwMode="auto">
          <a:xfrm>
            <a:off x="938213" y="730250"/>
            <a:ext cx="4854575" cy="3641725"/>
          </a:xfrm>
          <a:prstGeom prst="rect">
            <a:avLst/>
          </a:prstGeom>
          <a:solidFill>
            <a:srgbClr val="FFFFFF"/>
          </a:solidFill>
          <a:ln>
            <a:solidFill>
              <a:srgbClr val="000000"/>
            </a:solidFill>
            <a:miter lim="800000"/>
            <a:headEnd/>
            <a:tailEnd/>
          </a:ln>
        </p:spPr>
      </p:sp>
      <p:sp>
        <p:nvSpPr>
          <p:cNvPr id="191491" name="Rectangle 3"/>
          <p:cNvSpPr>
            <a:spLocks noChangeArrowheads="1"/>
          </p:cNvSpPr>
          <p:nvPr>
            <p:ph type="body" idx="1"/>
          </p:nvPr>
        </p:nvSpPr>
        <p:spPr bwMode="auto">
          <a:xfrm>
            <a:off x="896938" y="4614863"/>
            <a:ext cx="4935537" cy="4371975"/>
          </a:xfrm>
          <a:prstGeom prst="rect">
            <a:avLst/>
          </a:prstGeom>
          <a:solidFill>
            <a:srgbClr val="FFFFFF"/>
          </a:solidFill>
          <a:ln>
            <a:solidFill>
              <a:srgbClr val="000000"/>
            </a:solidFill>
            <a:miter lim="800000"/>
            <a:headEnd/>
            <a:tailEnd/>
          </a:ln>
        </p:spPr>
        <p:txBody>
          <a:bodyPr lIns="86758" tIns="43379" rIns="86758" bIns="43379"/>
          <a:lstStyle/>
          <a:p>
            <a:r>
              <a:rPr lang="en-US" altLang="ja-JP">
                <a:latin typeface="CMR9" charset="-128"/>
                <a:ea typeface="CMR9" charset="-128"/>
              </a:rPr>
              <a:t>This figure shows a schematic view of the Tibet III and muon detector array. </a:t>
            </a:r>
          </a:p>
          <a:p>
            <a:r>
              <a:rPr lang="en-US" altLang="ja-JP">
                <a:latin typeface="CMR9" charset="-128"/>
                <a:ea typeface="CMR9" charset="-128"/>
              </a:rPr>
              <a:t>Small squares and circles show scintillation detectors which compose the Tibet III array in operation now. </a:t>
            </a:r>
          </a:p>
          <a:p>
            <a:endParaRPr lang="en-US" altLang="ja-JP">
              <a:latin typeface="CMR9" charset="-128"/>
              <a:ea typeface="CMR9" charset="-128"/>
            </a:endParaRPr>
          </a:p>
          <a:p>
            <a:r>
              <a:rPr lang="en-US" altLang="ja-JP">
                <a:latin typeface="CMR9" charset="-128"/>
                <a:ea typeface="CMR9" charset="-128"/>
              </a:rPr>
              <a:t>Filled big squares show one idea of future water Cherenkov muon detector array (Tibet MD array)</a:t>
            </a:r>
          </a:p>
          <a:p>
            <a:endParaRPr lang="en-US" altLang="ja-JP">
              <a:latin typeface="CMR10" charset="-128"/>
            </a:endParaRPr>
          </a:p>
          <a:p>
            <a:r>
              <a:rPr lang="en-US" altLang="ja-JP">
                <a:latin typeface="CMR10" charset="-128"/>
              </a:rPr>
              <a:t>This is a side view of a muon detector.</a:t>
            </a:r>
          </a:p>
          <a:p>
            <a:r>
              <a:rPr lang="en-US" altLang="ja-JP">
                <a:latin typeface="CMR10" charset="-128"/>
              </a:rPr>
              <a:t>The muon detector is buried 2.5 m underground. (2.0 m soil + 0.5 m concrete: ~19 radiation length) </a:t>
            </a:r>
          </a:p>
          <a:p>
            <a:endParaRPr lang="en-US" altLang="ja-JP">
              <a:latin typeface="CMR10" charset="-128"/>
            </a:endParaRPr>
          </a:p>
          <a:p>
            <a:r>
              <a:rPr lang="en-US" altLang="ja-JP">
                <a:latin typeface="CMR10" charset="-128"/>
              </a:rPr>
              <a:t>Each muon detector is a waterproof concrete pool, 6 m wide </a:t>
            </a:r>
            <a:r>
              <a:rPr lang="en-US" altLang="ja-JP" i="1">
                <a:latin typeface="CMSY10" charset="-128"/>
              </a:rPr>
              <a:t>× </a:t>
            </a:r>
            <a:r>
              <a:rPr lang="en-US" altLang="ja-JP">
                <a:latin typeface="CMR10" charset="-128"/>
              </a:rPr>
              <a:t>6 m long </a:t>
            </a:r>
            <a:r>
              <a:rPr lang="en-US" altLang="ja-JP" i="1">
                <a:latin typeface="CMSY10" charset="-128"/>
                <a:ea typeface="CMSY10" charset="-128"/>
              </a:rPr>
              <a:t>× </a:t>
            </a:r>
            <a:r>
              <a:rPr lang="en-US" altLang="ja-JP">
                <a:latin typeface="CMR10" charset="-128"/>
              </a:rPr>
              <a:t>1.5 m deep in size,</a:t>
            </a:r>
          </a:p>
          <a:p>
            <a:r>
              <a:rPr lang="en-US" altLang="ja-JP">
                <a:latin typeface="CMR10" charset="-128"/>
              </a:rPr>
              <a:t>equipped with a 20 inch-in-diameter (20</a:t>
            </a:r>
            <a:r>
              <a:rPr lang="en-US" altLang="ja-JP" i="1">
                <a:latin typeface="CMMI10" charset="-128"/>
                <a:ea typeface="CMMI10" charset="-128"/>
              </a:rPr>
              <a:t>φ</a:t>
            </a:r>
            <a:r>
              <a:rPr lang="en-US" altLang="ja-JP">
                <a:latin typeface="CMR10" charset="-128"/>
              </a:rPr>
              <a:t>) PMT (HAMAMATSU R3600).</a:t>
            </a:r>
          </a:p>
          <a:p>
            <a:r>
              <a:rPr lang="en-US" altLang="ja-JP">
                <a:latin typeface="CMR10" charset="-128"/>
              </a:rPr>
              <a:t>The inside of the concrete pool is painted with white epoxy resin .</a:t>
            </a:r>
          </a:p>
          <a:p>
            <a:r>
              <a:rPr lang="en-US" altLang="ja-JP">
                <a:latin typeface="CMR10" charset="-128"/>
              </a:rPr>
              <a:t>The Tibet MD array consists of 240 muon detectors, Its total effective area amounts to be 8,640 m2 for muon detection</a:t>
            </a:r>
          </a:p>
          <a:p>
            <a:r>
              <a:rPr lang="en-US" altLang="ja-JP">
                <a:latin typeface="CMR10" charset="-128"/>
              </a:rPr>
              <a:t>with an energy threshold of 1 GeV.</a:t>
            </a:r>
          </a:p>
          <a:p>
            <a:r>
              <a:rPr lang="en-US" altLang="ja-JP">
                <a:latin typeface="CMR10" charset="-128"/>
              </a:rPr>
              <a:t>In this talk, we use this configuration to estimate the sensitivity of this project.</a:t>
            </a:r>
          </a:p>
          <a:p>
            <a:r>
              <a:rPr lang="en-US" altLang="ja-JP">
                <a:latin typeface="CMR10" charset="-128"/>
              </a:rPr>
              <a:t/>
            </a:r>
            <a:br>
              <a:rPr lang="en-US" altLang="ja-JP">
                <a:latin typeface="CMR10" charset="-128"/>
              </a:rPr>
            </a:br>
            <a:r>
              <a:rPr lang="en-US" altLang="ja-JP">
                <a:latin typeface="CMR10" charset="-128"/>
              </a:rPr>
              <a:t>--- NOT USE ---</a:t>
            </a:r>
          </a:p>
          <a:p>
            <a:r>
              <a:rPr lang="en-US" altLang="ja-JP">
                <a:latin typeface="CMR10" charset="-128"/>
              </a:rPr>
              <a:t>At present, the Tibet AS array consists of 789 plastic scintillation counters of 0.5 m</a:t>
            </a:r>
            <a:r>
              <a:rPr lang="en-US" altLang="ja-JP">
                <a:latin typeface="CMR7" charset="0"/>
              </a:rPr>
              <a:t>2 (</a:t>
            </a:r>
            <a:r>
              <a:rPr lang="en-US" altLang="ja-JP">
                <a:latin typeface="CMR10" charset="-128"/>
              </a:rPr>
              <a:t>each viewed by the 2 inch-in-diameter</a:t>
            </a:r>
          </a:p>
          <a:p>
            <a:r>
              <a:rPr lang="en-US" altLang="ja-JP">
                <a:latin typeface="CMR10" charset="-128"/>
              </a:rPr>
              <a:t>photo-multiplier tube (PMT)), placed on a 7.5 m square grid with an enclosed area of 37,000 m</a:t>
            </a:r>
            <a:r>
              <a:rPr lang="en-US" altLang="ja-JP">
                <a:latin typeface="CMR7" charset="0"/>
              </a:rPr>
              <a:t>2 </a:t>
            </a:r>
            <a:r>
              <a:rPr lang="en-US" altLang="ja-JP">
                <a:latin typeface="CMR10" charset="-128"/>
              </a:rPr>
              <a:t>to detect high energy</a:t>
            </a:r>
          </a:p>
          <a:p>
            <a:r>
              <a:rPr lang="en-US" altLang="ja-JP">
                <a:latin typeface="CMR10" charset="-128"/>
              </a:rPr>
              <a:t>(</a:t>
            </a:r>
            <a:r>
              <a:rPr lang="en-US" altLang="ja-JP" i="1">
                <a:latin typeface="CMMI10" charset="-128"/>
              </a:rPr>
              <a:t>&gt; </a:t>
            </a:r>
            <a:r>
              <a:rPr lang="en-US" altLang="ja-JP">
                <a:latin typeface="CMR10" charset="-128"/>
              </a:rPr>
              <a:t>a few TeV) cosmic-ray air showers.</a:t>
            </a:r>
          </a:p>
          <a:p>
            <a:endParaRPr lang="en-US" altLang="ja-JP"/>
          </a:p>
        </p:txBody>
      </p:sp>
    </p:spTree>
    <p:extLst>
      <p:ext uri="{BB962C8B-B14F-4D97-AF65-F5344CB8AC3E}">
        <p14:creationId xmlns:p14="http://schemas.microsoft.com/office/powerpoint/2010/main" val="832932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69D424-046E-4342-B0B1-72401D2845CE}" type="slidenum">
              <a:rPr lang="en-US" altLang="ja-JP"/>
              <a:pPr/>
              <a:t>44</a:t>
            </a:fld>
            <a:endParaRPr lang="en-US" altLang="ja-JP"/>
          </a:p>
        </p:txBody>
      </p:sp>
      <p:sp>
        <p:nvSpPr>
          <p:cNvPr id="193538" name="Rectangle 2"/>
          <p:cNvSpPr>
            <a:spLocks noChangeArrowheads="1" noTextEdit="1"/>
          </p:cNvSpPr>
          <p:nvPr>
            <p:ph type="sldImg"/>
          </p:nvPr>
        </p:nvSpPr>
        <p:spPr bwMode="auto">
          <a:xfrm>
            <a:off x="938213" y="730250"/>
            <a:ext cx="4854575" cy="3641725"/>
          </a:xfrm>
          <a:prstGeom prst="rect">
            <a:avLst/>
          </a:prstGeom>
          <a:solidFill>
            <a:srgbClr val="FFFFFF"/>
          </a:solidFill>
          <a:ln>
            <a:solidFill>
              <a:srgbClr val="000000"/>
            </a:solidFill>
            <a:miter lim="800000"/>
            <a:headEnd/>
            <a:tailEnd/>
          </a:ln>
        </p:spPr>
      </p:sp>
      <p:sp>
        <p:nvSpPr>
          <p:cNvPr id="193539" name="Rectangle 3"/>
          <p:cNvSpPr>
            <a:spLocks noChangeArrowheads="1"/>
          </p:cNvSpPr>
          <p:nvPr>
            <p:ph type="body" idx="1"/>
          </p:nvPr>
        </p:nvSpPr>
        <p:spPr bwMode="auto">
          <a:xfrm>
            <a:off x="896938" y="4614863"/>
            <a:ext cx="4935537" cy="4371975"/>
          </a:xfrm>
          <a:prstGeom prst="rect">
            <a:avLst/>
          </a:prstGeom>
          <a:solidFill>
            <a:srgbClr val="FFFFFF"/>
          </a:solidFill>
          <a:ln>
            <a:solidFill>
              <a:srgbClr val="000000"/>
            </a:solidFill>
            <a:miter lim="800000"/>
            <a:headEnd/>
            <a:tailEnd/>
          </a:ln>
        </p:spPr>
        <p:txBody>
          <a:bodyPr lIns="86758" tIns="43379" rIns="86758" bIns="43379"/>
          <a:lstStyle/>
          <a:p>
            <a:r>
              <a:rPr lang="en-US" altLang="ja-JP"/>
              <a:t>This is image view. </a:t>
            </a:r>
          </a:p>
          <a:p>
            <a:endParaRPr lang="en-US" altLang="ja-JP"/>
          </a:p>
        </p:txBody>
      </p:sp>
    </p:spTree>
    <p:extLst>
      <p:ext uri="{BB962C8B-B14F-4D97-AF65-F5344CB8AC3E}">
        <p14:creationId xmlns:p14="http://schemas.microsoft.com/office/powerpoint/2010/main" val="4264385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B27DB3-B4D6-4B8D-A645-B14346577FEF}" type="slidenum">
              <a:rPr lang="en-US" altLang="ja-JP"/>
              <a:pPr/>
              <a:t>45</a:t>
            </a:fld>
            <a:endParaRPr lang="en-US" altLang="ja-JP"/>
          </a:p>
        </p:txBody>
      </p:sp>
      <p:sp>
        <p:nvSpPr>
          <p:cNvPr id="195586" name="Rectangle 2"/>
          <p:cNvSpPr>
            <a:spLocks noChangeArrowheads="1" noTextEdit="1"/>
          </p:cNvSpPr>
          <p:nvPr>
            <p:ph type="sldImg"/>
          </p:nvPr>
        </p:nvSpPr>
        <p:spPr bwMode="auto">
          <a:xfrm>
            <a:off x="938213" y="730250"/>
            <a:ext cx="4854575" cy="3641725"/>
          </a:xfrm>
          <a:prstGeom prst="rect">
            <a:avLst/>
          </a:prstGeom>
          <a:solidFill>
            <a:srgbClr val="FFFFFF"/>
          </a:solidFill>
          <a:ln>
            <a:solidFill>
              <a:srgbClr val="000000"/>
            </a:solidFill>
            <a:miter lim="800000"/>
            <a:headEnd/>
            <a:tailEnd/>
          </a:ln>
        </p:spPr>
      </p:sp>
      <p:sp>
        <p:nvSpPr>
          <p:cNvPr id="195587" name="Rectangle 3"/>
          <p:cNvSpPr>
            <a:spLocks noChangeArrowheads="1"/>
          </p:cNvSpPr>
          <p:nvPr>
            <p:ph type="body" idx="1"/>
          </p:nvPr>
        </p:nvSpPr>
        <p:spPr bwMode="auto">
          <a:xfrm>
            <a:off x="896938" y="4614863"/>
            <a:ext cx="4935537" cy="4371975"/>
          </a:xfrm>
          <a:prstGeom prst="rect">
            <a:avLst/>
          </a:prstGeom>
          <a:solidFill>
            <a:srgbClr val="FFFFFF"/>
          </a:solidFill>
          <a:ln>
            <a:solidFill>
              <a:srgbClr val="000000"/>
            </a:solidFill>
            <a:miter lim="800000"/>
            <a:headEnd/>
            <a:tailEnd/>
          </a:ln>
        </p:spPr>
        <p:txBody>
          <a:bodyPr lIns="86758" tIns="43379" rIns="86758" bIns="43379"/>
          <a:lstStyle/>
          <a:p>
            <a:r>
              <a:rPr lang="en-US" altLang="ja-JP" sz="600">
                <a:latin typeface="Arial" panose="020B0604020202020204" pitchFamily="34" charset="0"/>
              </a:rPr>
              <a:t>For the &gt; 10 TeV gamma-ray observation device,</a:t>
            </a:r>
          </a:p>
          <a:p>
            <a:r>
              <a:rPr lang="en-US" altLang="ja-JP" sz="600">
                <a:latin typeface="CMR10" charset="-128"/>
                <a:ea typeface="CMR10" charset="-128"/>
              </a:rPr>
              <a:t>Advantages of the underground water Cherenkov detector are high cost performance and high sensitivity to muons rather</a:t>
            </a:r>
          </a:p>
          <a:p>
            <a:r>
              <a:rPr lang="en-US" altLang="ja-JP" sz="600">
                <a:latin typeface="CMR10" charset="-128"/>
                <a:ea typeface="CMR10" charset="-128"/>
              </a:rPr>
              <a:t>than the electromagnetic component caused by the environmental background radioactivity and the air shower cascade,</a:t>
            </a:r>
          </a:p>
          <a:p>
            <a:r>
              <a:rPr lang="en-US" altLang="ja-JP" sz="600">
                <a:latin typeface="CMR10" charset="-128"/>
                <a:ea typeface="CMR10" charset="-128"/>
              </a:rPr>
              <a:t> because it is easy to design its pool depth (=path length of a muon) deeper, compared with a scintillation detector.</a:t>
            </a:r>
          </a:p>
          <a:p>
            <a:endParaRPr lang="en-US" altLang="ja-JP" sz="600">
              <a:latin typeface="CMR10" charset="-128"/>
              <a:ea typeface="CMR10" charset="-128"/>
            </a:endParaRPr>
          </a:p>
          <a:p>
            <a:r>
              <a:rPr lang="en-US" altLang="ja-JP" sz="600">
                <a:latin typeface="CMR10" charset="-128"/>
                <a:ea typeface="CMR10" charset="-128"/>
              </a:rPr>
              <a:t>--- NOT USED ---</a:t>
            </a:r>
          </a:p>
          <a:p>
            <a:r>
              <a:rPr lang="en-US" altLang="ja-JP" sz="600">
                <a:latin typeface="CMR10" charset="-128"/>
                <a:ea typeface="CMR10" charset="-128"/>
              </a:rPr>
              <a:t>The dark pulse rate of 20</a:t>
            </a:r>
            <a:r>
              <a:rPr lang="en-US" altLang="ja-JP" sz="600" i="1">
                <a:latin typeface="CMMI10" charset="-128"/>
                <a:ea typeface="CMMI10" charset="-128"/>
              </a:rPr>
              <a:t>φ </a:t>
            </a:r>
            <a:r>
              <a:rPr lang="en-US" altLang="ja-JP" sz="600">
                <a:latin typeface="CMR10" charset="-128"/>
                <a:ea typeface="CMR10" charset="-128"/>
              </a:rPr>
              <a:t>PMT measured in laboratory is typically 100 Hz above 10 photoelectrons (PEs)</a:t>
            </a:r>
          </a:p>
          <a:p>
            <a:r>
              <a:rPr lang="en-US" altLang="ja-JP" sz="600">
                <a:latin typeface="CMR10" charset="-128"/>
                <a:ea typeface="CMR10" charset="-128"/>
              </a:rPr>
              <a:t>at 10</a:t>
            </a:r>
            <a:r>
              <a:rPr lang="en-US" altLang="ja-JP" sz="600">
                <a:latin typeface="CMR7" charset="0"/>
                <a:ea typeface="CMR10" charset="-128"/>
              </a:rPr>
              <a:t>7 </a:t>
            </a:r>
            <a:r>
              <a:rPr lang="en-US" altLang="ja-JP" sz="600">
                <a:latin typeface="CMR10" charset="-128"/>
                <a:ea typeface="CMR10" charset="-128"/>
              </a:rPr>
              <a:t>gain at 1500 V supplied voltage. In this case, relativistic muons made by primary cosmic rays near the</a:t>
            </a:r>
          </a:p>
          <a:p>
            <a:r>
              <a:rPr lang="en-US" altLang="ja-JP" sz="600">
                <a:latin typeface="CMR10" charset="-128"/>
                <a:ea typeface="CMR10" charset="-128"/>
              </a:rPr>
              <a:t>top of atmosphere dominate the accidental background at approximately 10 kHz per 36 m</a:t>
            </a:r>
            <a:r>
              <a:rPr lang="en-US" altLang="ja-JP" sz="600">
                <a:latin typeface="CMR7" charset="0"/>
                <a:ea typeface="CMR10" charset="-128"/>
              </a:rPr>
              <a:t>2 </a:t>
            </a:r>
            <a:r>
              <a:rPr lang="en-US" altLang="ja-JP" sz="600">
                <a:latin typeface="CMR10" charset="-128"/>
                <a:ea typeface="CMR10" charset="-128"/>
              </a:rPr>
              <a:t>muon detector. Our</a:t>
            </a:r>
          </a:p>
          <a:p>
            <a:r>
              <a:rPr lang="en-US" altLang="ja-JP" sz="600">
                <a:latin typeface="CMR10" charset="-128"/>
                <a:ea typeface="CMR10" charset="-128"/>
              </a:rPr>
              <a:t>DAQ system will enable us to set the time window for muons to 200 ns by the offline analysis, therefore, the accidental</a:t>
            </a:r>
          </a:p>
          <a:p>
            <a:r>
              <a:rPr lang="en-US" altLang="ja-JP" sz="600">
                <a:latin typeface="CMR10" charset="-128"/>
                <a:ea typeface="CMR10" charset="-128"/>
              </a:rPr>
              <a:t>event rate will be 0.5 events per air shower trigger.</a:t>
            </a:r>
          </a:p>
          <a:p>
            <a:r>
              <a:rPr lang="en-US" altLang="ja-JP" sz="600">
                <a:latin typeface="CMR10" charset="-128"/>
                <a:ea typeface="CMR10" charset="-128"/>
              </a:rPr>
              <a:t>The water for the Tibet MD array (</a:t>
            </a:r>
            <a:r>
              <a:rPr lang="en-US" altLang="ja-JP" sz="600" i="1">
                <a:latin typeface="CMSY10" charset="-128"/>
                <a:ea typeface="CMSY10" charset="-128"/>
              </a:rPr>
              <a:t>∼</a:t>
            </a:r>
            <a:r>
              <a:rPr lang="en-US" altLang="ja-JP" sz="600">
                <a:latin typeface="CMR10" charset="-128"/>
                <a:ea typeface="CMR10" charset="-128"/>
              </a:rPr>
              <a:t>13 kton) will be supplied from abundant underground water pumped up at a village adjacent to our site. According to an examination of this water, the light attenuation length is longer than several tens of meters. The water in the pools</a:t>
            </a:r>
          </a:p>
          <a:p>
            <a:r>
              <a:rPr lang="en-US" altLang="ja-JP" sz="600">
                <a:latin typeface="CMR10" charset="-128"/>
                <a:ea typeface="CMR10" charset="-128"/>
              </a:rPr>
              <a:t>will be continuously circulated through 0.1 </a:t>
            </a:r>
            <a:r>
              <a:rPr lang="en-US" altLang="ja-JP" sz="600" i="1">
                <a:latin typeface="CMMI10" charset="-128"/>
                <a:ea typeface="CMMI10" charset="-128"/>
              </a:rPr>
              <a:t>μ</a:t>
            </a:r>
            <a:r>
              <a:rPr lang="en-US" altLang="ja-JP" sz="600">
                <a:latin typeface="CMR10" charset="-128"/>
                <a:ea typeface="CMR10" charset="-128"/>
              </a:rPr>
              <a:t>m mesh filter and UV sterilizer to keep the light attenuation length.</a:t>
            </a:r>
          </a:p>
          <a:p>
            <a:r>
              <a:rPr lang="en-US" altLang="ja-JP" sz="600">
                <a:latin typeface="CMR10" charset="-128"/>
                <a:ea typeface="CMR10" charset="-128"/>
              </a:rPr>
              <a:t>The water never freezes and bacteria do not proliferate easily, since the temperature at 2.5 m underground remains</a:t>
            </a:r>
          </a:p>
          <a:p>
            <a:r>
              <a:rPr lang="en-US" altLang="ja-JP" sz="600">
                <a:latin typeface="CMR10" charset="-128"/>
                <a:ea typeface="CMR10" charset="-128"/>
              </a:rPr>
              <a:t>stable and cold between 2</a:t>
            </a:r>
            <a:r>
              <a:rPr lang="en-US" altLang="ja-JP" sz="600" i="1">
                <a:latin typeface="CMSY7" charset="-128"/>
                <a:ea typeface="CMR10" charset="-128"/>
              </a:rPr>
              <a:t>◦</a:t>
            </a:r>
            <a:r>
              <a:rPr lang="en-US" altLang="ja-JP" sz="600">
                <a:latin typeface="CMR10" charset="-128"/>
                <a:ea typeface="CMR10" charset="-128"/>
              </a:rPr>
              <a:t>C and 10</a:t>
            </a:r>
            <a:r>
              <a:rPr lang="en-US" altLang="ja-JP" sz="600" i="1">
                <a:latin typeface="CMSY7" charset="-128"/>
                <a:ea typeface="CMSY7" charset="-128"/>
              </a:rPr>
              <a:t>◦</a:t>
            </a:r>
            <a:r>
              <a:rPr lang="en-US" altLang="ja-JP" sz="600">
                <a:latin typeface="CMR10" charset="-128"/>
                <a:ea typeface="CMR10" charset="-128"/>
              </a:rPr>
              <a:t>C through the year.</a:t>
            </a:r>
          </a:p>
          <a:p>
            <a:endParaRPr lang="en-US" altLang="ja-JP" sz="60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624581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4F1757-5272-4DBC-8B7B-1C0D56343AED}" type="slidenum">
              <a:rPr lang="en-US" altLang="ja-JP"/>
              <a:pPr/>
              <a:t>46</a:t>
            </a:fld>
            <a:endParaRPr lang="en-US" altLang="ja-JP"/>
          </a:p>
        </p:txBody>
      </p:sp>
      <p:sp>
        <p:nvSpPr>
          <p:cNvPr id="197634" name="Rectangle 2"/>
          <p:cNvSpPr>
            <a:spLocks noChangeArrowheads="1" noTextEdit="1"/>
          </p:cNvSpPr>
          <p:nvPr>
            <p:ph type="sldImg"/>
          </p:nvPr>
        </p:nvSpPr>
        <p:spPr bwMode="auto">
          <a:xfrm>
            <a:off x="936625" y="730250"/>
            <a:ext cx="4856163" cy="3641725"/>
          </a:xfrm>
          <a:prstGeom prst="rect">
            <a:avLst/>
          </a:prstGeom>
          <a:solidFill>
            <a:srgbClr val="FFFFFF"/>
          </a:solidFill>
          <a:ln>
            <a:solidFill>
              <a:srgbClr val="000000"/>
            </a:solidFill>
            <a:miter lim="800000"/>
            <a:headEnd/>
            <a:tailEnd/>
          </a:ln>
        </p:spPr>
      </p:sp>
      <p:sp>
        <p:nvSpPr>
          <p:cNvPr id="197635" name="Rectangle 3"/>
          <p:cNvSpPr>
            <a:spLocks noChangeArrowheads="1"/>
          </p:cNvSpPr>
          <p:nvPr>
            <p:ph type="body" idx="1"/>
          </p:nvPr>
        </p:nvSpPr>
        <p:spPr bwMode="auto">
          <a:xfrm>
            <a:off x="896938" y="4614863"/>
            <a:ext cx="4935537" cy="4371975"/>
          </a:xfrm>
          <a:prstGeom prst="rect">
            <a:avLst/>
          </a:prstGeom>
          <a:solidFill>
            <a:srgbClr val="FFFFFF"/>
          </a:solidFill>
          <a:ln>
            <a:solidFill>
              <a:srgbClr val="000000"/>
            </a:solidFill>
            <a:miter lim="800000"/>
            <a:headEnd/>
            <a:tailEnd/>
          </a:ln>
        </p:spPr>
        <p:txBody>
          <a:bodyPr lIns="86758" tIns="43379" rIns="86758" bIns="43379"/>
          <a:lstStyle/>
          <a:p>
            <a:r>
              <a:rPr lang="en-US" altLang="ja-JP"/>
              <a:t>This list is example of existent Cerenkov detector design.</a:t>
            </a:r>
          </a:p>
          <a:p>
            <a:r>
              <a:rPr lang="en-US" altLang="ja-JP"/>
              <a:t>Milagro , Super-kamiokande's anti-Detector,  and Tibet MD,</a:t>
            </a:r>
          </a:p>
          <a:p>
            <a:r>
              <a:rPr lang="en-US" altLang="ja-JP"/>
              <a:t>Each photo sensitive coverage is 0.4%, 0.52%, and 0.54%, respectively.</a:t>
            </a:r>
          </a:p>
          <a:p>
            <a:r>
              <a:rPr lang="en-US" altLang="ja-JP"/>
              <a:t>Our detector can be expected enough response for muon detector.</a:t>
            </a:r>
          </a:p>
        </p:txBody>
      </p:sp>
    </p:spTree>
    <p:extLst>
      <p:ext uri="{BB962C8B-B14F-4D97-AF65-F5344CB8AC3E}">
        <p14:creationId xmlns:p14="http://schemas.microsoft.com/office/powerpoint/2010/main" val="2534712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31E6A9-22F1-49F7-8583-0CE0F6AFD655}" type="slidenum">
              <a:rPr lang="en-US" altLang="ja-JP"/>
              <a:pPr/>
              <a:t>47</a:t>
            </a:fld>
            <a:endParaRPr lang="en-US" altLang="ja-JP"/>
          </a:p>
        </p:txBody>
      </p:sp>
      <p:sp>
        <p:nvSpPr>
          <p:cNvPr id="201730" name="Rectangle 2"/>
          <p:cNvSpPr>
            <a:spLocks noChangeArrowheads="1" noTextEdit="1"/>
          </p:cNvSpPr>
          <p:nvPr>
            <p:ph type="sldImg"/>
          </p:nvPr>
        </p:nvSpPr>
        <p:spPr bwMode="auto">
          <a:xfrm>
            <a:off x="936625" y="730250"/>
            <a:ext cx="4856163" cy="3641725"/>
          </a:xfrm>
          <a:prstGeom prst="rect">
            <a:avLst/>
          </a:prstGeom>
          <a:solidFill>
            <a:srgbClr val="FFFFFF"/>
          </a:solidFill>
          <a:ln>
            <a:solidFill>
              <a:srgbClr val="000000"/>
            </a:solidFill>
            <a:miter lim="800000"/>
            <a:headEnd/>
            <a:tailEnd/>
          </a:ln>
        </p:spPr>
      </p:sp>
      <p:sp>
        <p:nvSpPr>
          <p:cNvPr id="201731" name="Rectangle 3"/>
          <p:cNvSpPr>
            <a:spLocks noChangeArrowheads="1"/>
          </p:cNvSpPr>
          <p:nvPr>
            <p:ph type="body" idx="1"/>
          </p:nvPr>
        </p:nvSpPr>
        <p:spPr bwMode="auto">
          <a:xfrm>
            <a:off x="896938" y="4614863"/>
            <a:ext cx="4935537" cy="4371975"/>
          </a:xfrm>
          <a:prstGeom prst="rect">
            <a:avLst/>
          </a:prstGeom>
          <a:solidFill>
            <a:srgbClr val="FFFFFF"/>
          </a:solidFill>
          <a:ln>
            <a:solidFill>
              <a:srgbClr val="000000"/>
            </a:solidFill>
            <a:miter lim="800000"/>
            <a:headEnd/>
            <a:tailEnd/>
          </a:ln>
        </p:spPr>
        <p:txBody>
          <a:bodyPr lIns="86758" tIns="43379" rIns="86758" bIns="43379"/>
          <a:lstStyle/>
          <a:p>
            <a:r>
              <a:rPr lang="en-US" altLang="ja-JP">
                <a:latin typeface="CMR9" charset="-128"/>
              </a:rPr>
              <a:t>This figure is Distribution of </a:t>
            </a:r>
            <a:r>
              <a:rPr lang="en-US" altLang="ja-JP" i="1">
                <a:latin typeface="CMMI9" charset="-128"/>
              </a:rPr>
              <a:t>ΣN</a:t>
            </a:r>
            <a:r>
              <a:rPr lang="en-US" altLang="ja-JP">
                <a:latin typeface="CMR6" charset="0"/>
              </a:rPr>
              <a:t>PE </a:t>
            </a:r>
            <a:r>
              <a:rPr lang="en-US" altLang="ja-JP">
                <a:latin typeface="CMR9" charset="-128"/>
                <a:ea typeface="CMR9" charset="-128"/>
              </a:rPr>
              <a:t>for the Tibet MD array as a function of </a:t>
            </a:r>
            <a:r>
              <a:rPr lang="en-US" altLang="ja-JP" i="1">
                <a:latin typeface="CMMI9" charset="-128"/>
                <a:ea typeface="CMMI9" charset="-128"/>
              </a:rPr>
              <a:t>Σρ </a:t>
            </a:r>
            <a:r>
              <a:rPr lang="en-US" altLang="ja-JP">
                <a:latin typeface="CMR9" charset="-128"/>
                <a:ea typeface="CMR9" charset="-128"/>
              </a:rPr>
              <a:t>for the Tibet AS array.</a:t>
            </a:r>
          </a:p>
          <a:p>
            <a:r>
              <a:rPr lang="en-US" altLang="ja-JP">
                <a:latin typeface="CMR9" charset="-128"/>
                <a:ea typeface="CMR9" charset="-128"/>
              </a:rPr>
              <a:t>These are gamma-induced air showers and these are hadron-induced air showers</a:t>
            </a:r>
          </a:p>
          <a:p>
            <a:r>
              <a:rPr lang="en-US" altLang="ja-JP">
                <a:latin typeface="CMR9" charset="-128"/>
                <a:ea typeface="CMR9" charset="-128"/>
              </a:rPr>
              <a:t>Air showers with no recorded PE by the Tibet MD array are plotted as </a:t>
            </a:r>
            <a:r>
              <a:rPr lang="en-US" altLang="ja-JP" i="1">
                <a:latin typeface="CMMI9" charset="-128"/>
                <a:ea typeface="CMMI9" charset="-128"/>
              </a:rPr>
              <a:t>ΣN</a:t>
            </a:r>
            <a:r>
              <a:rPr lang="en-US" altLang="ja-JP">
                <a:latin typeface="CMR6" charset="0"/>
              </a:rPr>
              <a:t>PE </a:t>
            </a:r>
            <a:r>
              <a:rPr lang="en-US" altLang="ja-JP">
                <a:latin typeface="CMR9" charset="-128"/>
                <a:ea typeface="CMR9" charset="-128"/>
              </a:rPr>
              <a:t>= 0.1.</a:t>
            </a:r>
          </a:p>
          <a:p>
            <a:r>
              <a:rPr lang="en-US" altLang="ja-JP">
                <a:latin typeface="CMR9" charset="-128"/>
                <a:ea typeface="CMR9" charset="-128"/>
              </a:rPr>
              <a:t>You can see gamma events are clearly separated from BG events.</a:t>
            </a:r>
          </a:p>
          <a:p>
            <a:endParaRPr lang="en-US" altLang="ja-JP">
              <a:latin typeface="CMR9" charset="-128"/>
              <a:ea typeface="CMR9" charset="-128"/>
            </a:endParaRPr>
          </a:p>
          <a:p>
            <a:r>
              <a:rPr lang="en-US" altLang="ja-JP">
                <a:latin typeface="CMR9" charset="-128"/>
                <a:ea typeface="CMR9" charset="-128"/>
              </a:rPr>
              <a:t>The cut to suppress hadron-induced air showers is shown as a solid line. </a:t>
            </a:r>
          </a:p>
          <a:p>
            <a:r>
              <a:rPr lang="en-US" altLang="ja-JP">
                <a:latin typeface="CMR10" charset="-128"/>
                <a:ea typeface="CMR10" charset="-128"/>
              </a:rPr>
              <a:t> </a:t>
            </a:r>
            <a:endParaRPr lang="en-US" altLang="ja-JP"/>
          </a:p>
          <a:p>
            <a:r>
              <a:rPr lang="en-US" altLang="ja-JP">
                <a:latin typeface="CMR10" charset="-128"/>
                <a:ea typeface="CMR10" charset="-128"/>
              </a:rPr>
              <a:t>This figure shows the distribution of </a:t>
            </a:r>
            <a:r>
              <a:rPr lang="en-US" altLang="ja-JP" i="1">
                <a:latin typeface="CMMI10" charset="-128"/>
                <a:ea typeface="CMMI10" charset="-128"/>
              </a:rPr>
              <a:t>ΣN</a:t>
            </a:r>
            <a:r>
              <a:rPr lang="en-US" altLang="ja-JP">
                <a:latin typeface="CMR7" charset="0"/>
                <a:ea typeface="CMR10" charset="-128"/>
              </a:rPr>
              <a:t>PE </a:t>
            </a:r>
            <a:r>
              <a:rPr lang="en-US" altLang="ja-JP">
                <a:latin typeface="CMR10" charset="-128"/>
                <a:ea typeface="CMR10" charset="-128"/>
              </a:rPr>
              <a:t>for the Tibet MD array as a function of </a:t>
            </a:r>
            <a:r>
              <a:rPr lang="en-US" altLang="ja-JP" i="1">
                <a:latin typeface="CMMI10" charset="-128"/>
                <a:ea typeface="CMMI10" charset="-128"/>
              </a:rPr>
              <a:t>Σρ </a:t>
            </a:r>
            <a:r>
              <a:rPr lang="en-US" altLang="ja-JP">
                <a:latin typeface="CMR10" charset="-128"/>
                <a:ea typeface="CMR10" charset="-128"/>
              </a:rPr>
              <a:t>for the Tibet AS array</a:t>
            </a:r>
          </a:p>
          <a:p>
            <a:r>
              <a:rPr lang="en-US" altLang="ja-JP">
                <a:latin typeface="CMR10" charset="-128"/>
                <a:ea typeface="CMR10" charset="-128"/>
              </a:rPr>
              <a:t>by the MC simulation</a:t>
            </a:r>
          </a:p>
          <a:p>
            <a:r>
              <a:rPr lang="en-US" altLang="ja-JP" i="1">
                <a:latin typeface="CMMI10" charset="-128"/>
                <a:ea typeface="CMMI10" charset="-128"/>
              </a:rPr>
              <a:t>Σρ </a:t>
            </a:r>
            <a:r>
              <a:rPr lang="en-US" altLang="ja-JP">
                <a:latin typeface="CMR10" charset="-128"/>
                <a:ea typeface="CMR10" charset="-128"/>
              </a:rPr>
              <a:t>= 1000 corresponds approximately to 100 TeV primary cosmic-ray energy. </a:t>
            </a:r>
            <a:r>
              <a:rPr lang="en-US" altLang="ja-JP" i="1">
                <a:latin typeface="CMMI10" charset="-128"/>
                <a:ea typeface="CMMI10" charset="-128"/>
              </a:rPr>
              <a:t>ΣN</a:t>
            </a:r>
            <a:r>
              <a:rPr lang="en-US" altLang="ja-JP">
                <a:latin typeface="CMR7" charset="0"/>
                <a:ea typeface="CMR10" charset="-128"/>
              </a:rPr>
              <a:t>PE </a:t>
            </a:r>
            <a:r>
              <a:rPr lang="en-US" altLang="ja-JP">
                <a:latin typeface="CMR10" charset="-128"/>
                <a:ea typeface="CMR10" charset="-128"/>
              </a:rPr>
              <a:t>also takes the accidental muons into account by Poisson distribution with an average 0.5 muons/events as described in</a:t>
            </a:r>
          </a:p>
          <a:p>
            <a:endParaRPr lang="en-US" altLang="ja-JP">
              <a:latin typeface="CMR10" charset="-128"/>
              <a:ea typeface="CMR10" charset="-128"/>
            </a:endParaRPr>
          </a:p>
          <a:p>
            <a:r>
              <a:rPr lang="en-US" altLang="ja-JP">
                <a:latin typeface="CMR10" charset="-128"/>
                <a:ea typeface="CMR10" charset="-128"/>
              </a:rPr>
              <a:t>To select muon-poor air showers, we optimize the cut condition on </a:t>
            </a:r>
            <a:r>
              <a:rPr lang="en-US" altLang="ja-JP" i="1">
                <a:latin typeface="CMMI10" charset="-128"/>
                <a:ea typeface="CMMI10" charset="-128"/>
              </a:rPr>
              <a:t>ΣN</a:t>
            </a:r>
            <a:r>
              <a:rPr lang="en-US" altLang="ja-JP">
                <a:latin typeface="CMR7" charset="0"/>
                <a:ea typeface="CMR10" charset="-128"/>
              </a:rPr>
              <a:t>PE</a:t>
            </a:r>
            <a:r>
              <a:rPr lang="en-US" altLang="ja-JP">
                <a:latin typeface="CMR10" charset="-128"/>
                <a:ea typeface="CMR10" charset="-128"/>
              </a:rPr>
              <a:t>-</a:t>
            </a:r>
            <a:r>
              <a:rPr lang="en-US" altLang="ja-JP" i="1">
                <a:latin typeface="CMMI10" charset="-128"/>
                <a:ea typeface="CMMI10" charset="-128"/>
              </a:rPr>
              <a:t>Σρ </a:t>
            </a:r>
            <a:r>
              <a:rPr lang="en-US" altLang="ja-JP">
                <a:latin typeface="CMR10" charset="-128"/>
                <a:ea typeface="CMR10" charset="-128"/>
              </a:rPr>
              <a:t>plot as shown by the solid line in Figure</a:t>
            </a:r>
          </a:p>
          <a:p>
            <a:endParaRPr lang="en-US" altLang="ja-JP"/>
          </a:p>
        </p:txBody>
      </p:sp>
    </p:spTree>
    <p:extLst>
      <p:ext uri="{BB962C8B-B14F-4D97-AF65-F5344CB8AC3E}">
        <p14:creationId xmlns:p14="http://schemas.microsoft.com/office/powerpoint/2010/main" val="1153987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F0BB4A-2A35-4804-A36A-0DBDCF5951C2}" type="slidenum">
              <a:rPr lang="en-US" altLang="ja-JP"/>
              <a:pPr/>
              <a:t>48</a:t>
            </a:fld>
            <a:endParaRPr lang="en-US" altLang="ja-JP"/>
          </a:p>
        </p:txBody>
      </p:sp>
      <p:sp>
        <p:nvSpPr>
          <p:cNvPr id="203778" name="Rectangle 2"/>
          <p:cNvSpPr>
            <a:spLocks noChangeArrowheads="1" noTextEdit="1"/>
          </p:cNvSpPr>
          <p:nvPr>
            <p:ph type="sldImg"/>
          </p:nvPr>
        </p:nvSpPr>
        <p:spPr bwMode="auto">
          <a:xfrm>
            <a:off x="936625" y="730250"/>
            <a:ext cx="4856163" cy="3641725"/>
          </a:xfrm>
          <a:prstGeom prst="rect">
            <a:avLst/>
          </a:prstGeom>
          <a:solidFill>
            <a:srgbClr val="FFFFFF"/>
          </a:solidFill>
          <a:ln>
            <a:solidFill>
              <a:srgbClr val="000000"/>
            </a:solidFill>
            <a:miter lim="800000"/>
            <a:headEnd/>
            <a:tailEnd/>
          </a:ln>
        </p:spPr>
      </p:sp>
      <p:sp>
        <p:nvSpPr>
          <p:cNvPr id="203779" name="Rectangle 3"/>
          <p:cNvSpPr>
            <a:spLocks noChangeArrowheads="1"/>
          </p:cNvSpPr>
          <p:nvPr>
            <p:ph type="body" idx="1"/>
          </p:nvPr>
        </p:nvSpPr>
        <p:spPr bwMode="auto">
          <a:xfrm>
            <a:off x="896938" y="4614863"/>
            <a:ext cx="4935537" cy="4371975"/>
          </a:xfrm>
          <a:prstGeom prst="rect">
            <a:avLst/>
          </a:prstGeom>
          <a:solidFill>
            <a:srgbClr val="FFFFFF"/>
          </a:solidFill>
          <a:ln>
            <a:solidFill>
              <a:srgbClr val="000000"/>
            </a:solidFill>
            <a:miter lim="800000"/>
            <a:headEnd/>
            <a:tailEnd/>
          </a:ln>
        </p:spPr>
        <p:txBody>
          <a:bodyPr lIns="86758" tIns="43379" rIns="86758" bIns="43379"/>
          <a:lstStyle/>
          <a:p>
            <a:endParaRPr lang="ja-JP" altLang="ja-JP"/>
          </a:p>
        </p:txBody>
      </p:sp>
    </p:spTree>
    <p:extLst>
      <p:ext uri="{BB962C8B-B14F-4D97-AF65-F5344CB8AC3E}">
        <p14:creationId xmlns:p14="http://schemas.microsoft.com/office/powerpoint/2010/main" val="645709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758984-3468-4A28-8365-3F4E1540BE28}" type="slidenum">
              <a:rPr lang="en-US" altLang="ja-JP"/>
              <a:pPr/>
              <a:t>22</a:t>
            </a:fld>
            <a:endParaRPr lang="en-US" altLang="ja-JP"/>
          </a:p>
        </p:txBody>
      </p:sp>
      <p:sp>
        <p:nvSpPr>
          <p:cNvPr id="207874" name="Rectangle 2"/>
          <p:cNvSpPr>
            <a:spLocks noChangeArrowheads="1" noTextEdit="1"/>
          </p:cNvSpPr>
          <p:nvPr>
            <p:ph type="sldImg"/>
          </p:nvPr>
        </p:nvSpPr>
        <p:spPr bwMode="auto">
          <a:xfrm>
            <a:off x="935038" y="728663"/>
            <a:ext cx="4857750" cy="3643312"/>
          </a:xfrm>
          <a:prstGeom prst="rect">
            <a:avLst/>
          </a:prstGeom>
          <a:solidFill>
            <a:srgbClr val="FFFFFF"/>
          </a:solidFill>
          <a:ln>
            <a:solidFill>
              <a:srgbClr val="000000"/>
            </a:solidFill>
            <a:miter lim="800000"/>
            <a:headEnd/>
            <a:tailEnd/>
          </a:ln>
        </p:spPr>
      </p:sp>
      <p:sp>
        <p:nvSpPr>
          <p:cNvPr id="207875" name="Rectangle 3"/>
          <p:cNvSpPr>
            <a:spLocks noChangeArrowheads="1"/>
          </p:cNvSpPr>
          <p:nvPr>
            <p:ph type="body" idx="1"/>
          </p:nvPr>
        </p:nvSpPr>
        <p:spPr bwMode="auto">
          <a:xfrm>
            <a:off x="896938" y="4616450"/>
            <a:ext cx="4935537" cy="4371975"/>
          </a:xfrm>
          <a:prstGeom prst="rect">
            <a:avLst/>
          </a:prstGeom>
          <a:solidFill>
            <a:srgbClr val="FFFFFF"/>
          </a:solidFill>
          <a:ln>
            <a:solidFill>
              <a:srgbClr val="000000"/>
            </a:solidFill>
            <a:miter lim="800000"/>
            <a:headEnd/>
            <a:tailEnd/>
          </a:ln>
        </p:spPr>
        <p:txBody>
          <a:bodyPr lIns="89639" tIns="44819" rIns="89639" bIns="44819"/>
          <a:lstStyle/>
          <a:p>
            <a:r>
              <a:rPr lang="en-US" altLang="ja-JP"/>
              <a:t>This figure shows longitudinal development of the ASs induced by proton and iron primary.</a:t>
            </a:r>
          </a:p>
          <a:p>
            <a:r>
              <a:rPr lang="en-US" altLang="ja-JP"/>
              <a:t>The difference of the shower size is large at sea level causing some difficulties in the analysis.</a:t>
            </a:r>
          </a:p>
          <a:p>
            <a:r>
              <a:rPr lang="en-US" altLang="ja-JP"/>
              <a:t>It is better to observe the shower maximum at high mountain altitudes.</a:t>
            </a:r>
          </a:p>
        </p:txBody>
      </p:sp>
    </p:spTree>
    <p:extLst>
      <p:ext uri="{BB962C8B-B14F-4D97-AF65-F5344CB8AC3E}">
        <p14:creationId xmlns:p14="http://schemas.microsoft.com/office/powerpoint/2010/main" val="2311289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1DCFFC-499F-46F8-A951-8E67A3752A7C}" type="slidenum">
              <a:rPr lang="en-US" altLang="ja-JP"/>
              <a:pPr/>
              <a:t>49</a:t>
            </a:fld>
            <a:endParaRPr lang="en-US" altLang="ja-JP"/>
          </a:p>
        </p:txBody>
      </p:sp>
      <p:sp>
        <p:nvSpPr>
          <p:cNvPr id="205826" name="Rectangle 2"/>
          <p:cNvSpPr>
            <a:spLocks noChangeArrowheads="1" noTextEdit="1"/>
          </p:cNvSpPr>
          <p:nvPr>
            <p:ph type="sldImg"/>
          </p:nvPr>
        </p:nvSpPr>
        <p:spPr bwMode="auto">
          <a:xfrm>
            <a:off x="936625" y="730250"/>
            <a:ext cx="4856163" cy="3641725"/>
          </a:xfrm>
          <a:prstGeom prst="rect">
            <a:avLst/>
          </a:prstGeom>
          <a:solidFill>
            <a:srgbClr val="FFFFFF"/>
          </a:solidFill>
          <a:ln>
            <a:solidFill>
              <a:srgbClr val="000000"/>
            </a:solidFill>
            <a:miter lim="800000"/>
            <a:headEnd/>
            <a:tailEnd/>
          </a:ln>
        </p:spPr>
      </p:sp>
      <p:sp>
        <p:nvSpPr>
          <p:cNvPr id="205827" name="Rectangle 3"/>
          <p:cNvSpPr>
            <a:spLocks noChangeArrowheads="1"/>
          </p:cNvSpPr>
          <p:nvPr>
            <p:ph type="body" idx="1"/>
          </p:nvPr>
        </p:nvSpPr>
        <p:spPr bwMode="auto">
          <a:xfrm>
            <a:off x="896938" y="4614863"/>
            <a:ext cx="4935537" cy="4371975"/>
          </a:xfrm>
          <a:prstGeom prst="rect">
            <a:avLst/>
          </a:prstGeom>
          <a:solidFill>
            <a:srgbClr val="FFFFFF"/>
          </a:solidFill>
          <a:ln>
            <a:solidFill>
              <a:srgbClr val="000000"/>
            </a:solidFill>
            <a:miter lim="800000"/>
            <a:headEnd/>
            <a:tailEnd/>
          </a:ln>
        </p:spPr>
        <p:txBody>
          <a:bodyPr lIns="86758" tIns="43379" rIns="86758" bIns="43379"/>
          <a:lstStyle/>
          <a:p>
            <a:r>
              <a:rPr lang="en-US" altLang="ja-JP" b="1">
                <a:latin typeface="CMBX9" charset="0"/>
              </a:rPr>
              <a:t>Fig. 3 </a:t>
            </a:r>
            <a:r>
              <a:rPr lang="en-US" altLang="ja-JP">
                <a:latin typeface="CMR9" charset="-128"/>
                <a:ea typeface="CMR9" charset="-128"/>
              </a:rPr>
              <a:t>Survival efficiency after the cut. Open and closed circles</a:t>
            </a:r>
          </a:p>
          <a:p>
            <a:r>
              <a:rPr lang="en-US" altLang="ja-JP">
                <a:latin typeface="CMR9" charset="-128"/>
                <a:ea typeface="CMR9" charset="-128"/>
              </a:rPr>
              <a:t>show gamma-induced and hadron-induced air showers,</a:t>
            </a:r>
          </a:p>
          <a:p>
            <a:r>
              <a:rPr lang="en-US" altLang="ja-JP">
                <a:latin typeface="CMR9" charset="-128"/>
                <a:ea typeface="CMR9" charset="-128"/>
              </a:rPr>
              <a:t>respectively.</a:t>
            </a:r>
            <a:endParaRPr lang="en-US" altLang="ja-JP">
              <a:latin typeface="CMBX9" charset="0"/>
            </a:endParaRPr>
          </a:p>
          <a:p>
            <a:r>
              <a:rPr lang="en-US" altLang="ja-JP">
                <a:latin typeface="CMR10" charset="-128"/>
                <a:ea typeface="CMR10" charset="-128"/>
              </a:rPr>
              <a:t>Figure 3 shows the survival efficiency after the cuts by the MC simulation. Hadron-induced air showers</a:t>
            </a:r>
          </a:p>
          <a:p>
            <a:r>
              <a:rPr lang="en-US" altLang="ja-JP">
                <a:latin typeface="CMR10" charset="-128"/>
                <a:ea typeface="CMR10" charset="-128"/>
              </a:rPr>
              <a:t>are suppressed by 99% around </a:t>
            </a:r>
            <a:r>
              <a:rPr lang="en-US" altLang="ja-JP" i="1">
                <a:latin typeface="CMMI10" charset="-128"/>
                <a:ea typeface="CMMI10" charset="-128"/>
              </a:rPr>
              <a:t>Σρ </a:t>
            </a:r>
            <a:r>
              <a:rPr lang="en-US" altLang="ja-JP">
                <a:latin typeface="CMR10" charset="-128"/>
                <a:ea typeface="CMR10" charset="-128"/>
              </a:rPr>
              <a:t>= 1000, while gamma ray-induced air showers retain more than 95%.</a:t>
            </a:r>
          </a:p>
        </p:txBody>
      </p:sp>
    </p:spTree>
    <p:extLst>
      <p:ext uri="{BB962C8B-B14F-4D97-AF65-F5344CB8AC3E}">
        <p14:creationId xmlns:p14="http://schemas.microsoft.com/office/powerpoint/2010/main" val="2255927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F18ED3-D1F7-42CB-BFBF-F77EF5A1EB64}" type="slidenum">
              <a:rPr lang="en-US" altLang="ja-JP"/>
              <a:pPr/>
              <a:t>68</a:t>
            </a:fld>
            <a:endParaRPr lang="en-US" altLang="ja-JP"/>
          </a:p>
        </p:txBody>
      </p:sp>
      <p:sp>
        <p:nvSpPr>
          <p:cNvPr id="221186" name="Rectangle 2"/>
          <p:cNvSpPr>
            <a:spLocks noChangeArrowheads="1" noTextEdit="1"/>
          </p:cNvSpPr>
          <p:nvPr>
            <p:ph type="sldImg"/>
          </p:nvPr>
        </p:nvSpPr>
        <p:spPr bwMode="auto">
          <a:xfrm>
            <a:off x="935038" y="728663"/>
            <a:ext cx="4857750" cy="3643312"/>
          </a:xfrm>
          <a:prstGeom prst="rect">
            <a:avLst/>
          </a:prstGeom>
          <a:solidFill>
            <a:srgbClr val="FFFFFF"/>
          </a:solidFill>
          <a:ln>
            <a:solidFill>
              <a:srgbClr val="000000"/>
            </a:solidFill>
            <a:miter lim="800000"/>
            <a:headEnd/>
            <a:tailEnd/>
          </a:ln>
        </p:spPr>
      </p:sp>
      <p:sp>
        <p:nvSpPr>
          <p:cNvPr id="221187" name="Rectangle 3"/>
          <p:cNvSpPr>
            <a:spLocks noChangeArrowheads="1"/>
          </p:cNvSpPr>
          <p:nvPr>
            <p:ph type="body" idx="1"/>
          </p:nvPr>
        </p:nvSpPr>
        <p:spPr bwMode="auto">
          <a:xfrm>
            <a:off x="896938" y="4616450"/>
            <a:ext cx="4935537" cy="4371975"/>
          </a:xfrm>
          <a:prstGeom prst="rect">
            <a:avLst/>
          </a:prstGeom>
          <a:solidFill>
            <a:srgbClr val="FFFFFF"/>
          </a:solidFill>
          <a:ln>
            <a:solidFill>
              <a:srgbClr val="000000"/>
            </a:solidFill>
            <a:miter lim="800000"/>
            <a:headEnd/>
            <a:tailEnd/>
          </a:ln>
        </p:spPr>
        <p:txBody>
          <a:bodyPr lIns="89639" tIns="44819" rIns="89639" bIns="44819"/>
          <a:lstStyle/>
          <a:p>
            <a:r>
              <a:rPr lang="en-US" altLang="ja-JP">
                <a:solidFill>
                  <a:schemeClr val="accent1"/>
                </a:solidFill>
              </a:rPr>
              <a:t>The detector of the next phase of Tibet hybrid exp. is called YAC, </a:t>
            </a:r>
            <a:r>
              <a:rPr lang="en-US" altLang="ja-JP">
                <a:solidFill>
                  <a:srgbClr val="FF0000"/>
                </a:solidFill>
                <a:ea typeface="ＭＳ Ｐゴシック" panose="020B0600070205080204" pitchFamily="50" charset="-128"/>
              </a:rPr>
              <a:t>Y</a:t>
            </a:r>
            <a:r>
              <a:rPr lang="en-US" altLang="ja-JP">
                <a:ea typeface="ＭＳ Ｐゴシック" panose="020B0600070205080204" pitchFamily="50" charset="-128"/>
              </a:rPr>
              <a:t>angbajing </a:t>
            </a:r>
            <a:r>
              <a:rPr lang="en-US" altLang="ja-JP">
                <a:solidFill>
                  <a:srgbClr val="FF0000"/>
                </a:solidFill>
                <a:ea typeface="ＭＳ Ｐゴシック" panose="020B0600070205080204" pitchFamily="50" charset="-128"/>
              </a:rPr>
              <a:t>A</a:t>
            </a:r>
            <a:r>
              <a:rPr lang="en-US" altLang="ja-JP">
                <a:ea typeface="ＭＳ Ｐゴシック" panose="020B0600070205080204" pitchFamily="50" charset="-128"/>
              </a:rPr>
              <a:t>ir shower </a:t>
            </a:r>
            <a:r>
              <a:rPr lang="en-US" altLang="ja-JP">
                <a:solidFill>
                  <a:srgbClr val="FF0000"/>
                </a:solidFill>
                <a:ea typeface="ＭＳ Ｐゴシック" panose="020B0600070205080204" pitchFamily="50" charset="-128"/>
              </a:rPr>
              <a:t>C</a:t>
            </a:r>
            <a:r>
              <a:rPr lang="en-US" altLang="ja-JP">
                <a:ea typeface="ＭＳ Ｐゴシック" panose="020B0600070205080204" pitchFamily="50" charset="-128"/>
              </a:rPr>
              <a:t>ore detector.</a:t>
            </a:r>
          </a:p>
          <a:p>
            <a:r>
              <a:rPr lang="en-US" altLang="ja-JP">
                <a:ea typeface="ＭＳ Ｐゴシック" panose="020B0600070205080204" pitchFamily="50" charset="-128"/>
              </a:rPr>
              <a:t>This is to measure the energy spectrum of the main component at the knee.</a:t>
            </a:r>
          </a:p>
          <a:p>
            <a:pPr>
              <a:spcBef>
                <a:spcPct val="0"/>
              </a:spcBef>
            </a:pPr>
            <a:r>
              <a:rPr lang="en-US" altLang="ja-JP">
                <a:ea typeface="ＭＳ Ｐゴシック" panose="020B0600070205080204" pitchFamily="50" charset="-128"/>
              </a:rPr>
              <a:t>Detector consists of low threshold BD grid and AS array without EC which</a:t>
            </a:r>
          </a:p>
          <a:p>
            <a:pPr>
              <a:spcBef>
                <a:spcPct val="0"/>
              </a:spcBef>
            </a:pPr>
            <a:r>
              <a:rPr lang="en-US" altLang="ja-JP">
                <a:ea typeface="ＭＳ Ｐゴシック" panose="020B0600070205080204" pitchFamily="50" charset="-128"/>
              </a:rPr>
              <a:t>observe energy flow of AS core within several x 10m from the axis.</a:t>
            </a:r>
          </a:p>
          <a:p>
            <a:endParaRPr lang="en-US" altLang="ja-JP">
              <a:solidFill>
                <a:schemeClr val="accent1"/>
              </a:solidFill>
            </a:endParaRPr>
          </a:p>
        </p:txBody>
      </p:sp>
    </p:spTree>
    <p:extLst>
      <p:ext uri="{BB962C8B-B14F-4D97-AF65-F5344CB8AC3E}">
        <p14:creationId xmlns:p14="http://schemas.microsoft.com/office/powerpoint/2010/main" val="489320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D215D3-691A-4CED-B14A-6B13FAD50459}" type="slidenum">
              <a:rPr lang="en-US" altLang="ja-JP"/>
              <a:pPr/>
              <a:t>69</a:t>
            </a:fld>
            <a:endParaRPr lang="en-US" altLang="ja-JP"/>
          </a:p>
        </p:txBody>
      </p:sp>
      <p:sp>
        <p:nvSpPr>
          <p:cNvPr id="223234" name="Rectangle 2"/>
          <p:cNvSpPr>
            <a:spLocks noChangeArrowheads="1" noTextEdit="1"/>
          </p:cNvSpPr>
          <p:nvPr>
            <p:ph type="sldImg"/>
          </p:nvPr>
        </p:nvSpPr>
        <p:spPr bwMode="auto">
          <a:xfrm>
            <a:off x="938213" y="746125"/>
            <a:ext cx="4867275" cy="3651250"/>
          </a:xfrm>
          <a:prstGeom prst="rect">
            <a:avLst/>
          </a:prstGeom>
          <a:solidFill>
            <a:srgbClr val="FFFFFF"/>
          </a:solidFill>
          <a:ln>
            <a:solidFill>
              <a:srgbClr val="000000"/>
            </a:solidFill>
            <a:miter lim="800000"/>
            <a:headEnd/>
            <a:tailEnd/>
          </a:ln>
        </p:spPr>
      </p:sp>
      <p:sp>
        <p:nvSpPr>
          <p:cNvPr id="223235" name="Rectangle 3"/>
          <p:cNvSpPr>
            <a:spLocks noChangeArrowheads="1"/>
          </p:cNvSpPr>
          <p:nvPr>
            <p:ph type="body" idx="1"/>
          </p:nvPr>
        </p:nvSpPr>
        <p:spPr bwMode="auto">
          <a:xfrm>
            <a:off x="898525" y="4622800"/>
            <a:ext cx="4945063" cy="4400550"/>
          </a:xfrm>
          <a:prstGeom prst="rect">
            <a:avLst/>
          </a:prstGeom>
          <a:solidFill>
            <a:srgbClr val="FFFFFF"/>
          </a:solidFill>
          <a:ln>
            <a:solidFill>
              <a:srgbClr val="000000"/>
            </a:solidFill>
            <a:miter lim="800000"/>
            <a:headEnd/>
            <a:tailEnd/>
          </a:ln>
        </p:spPr>
        <p:txBody>
          <a:bodyPr lIns="89639" tIns="44819" rIns="89639" bIns="44819"/>
          <a:lstStyle/>
          <a:p>
            <a:r>
              <a:rPr lang="en-US" altLang="ja-JP"/>
              <a:t>AS array is used to observe the total energy and the direction of an air shower</a:t>
            </a:r>
          </a:p>
          <a:p>
            <a:r>
              <a:rPr lang="en-US" altLang="ja-JP"/>
              <a:t>and YAC observes high energy electromagnetic component around the air shower core.</a:t>
            </a:r>
          </a:p>
        </p:txBody>
      </p:sp>
    </p:spTree>
    <p:extLst>
      <p:ext uri="{BB962C8B-B14F-4D97-AF65-F5344CB8AC3E}">
        <p14:creationId xmlns:p14="http://schemas.microsoft.com/office/powerpoint/2010/main" val="3623489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176AD5-EAF4-44CF-8EA1-747770ADE06A}" type="slidenum">
              <a:rPr lang="en-US" altLang="ja-JP"/>
              <a:pPr/>
              <a:t>70</a:t>
            </a:fld>
            <a:endParaRPr lang="en-US" altLang="ja-JP"/>
          </a:p>
        </p:txBody>
      </p:sp>
      <p:sp>
        <p:nvSpPr>
          <p:cNvPr id="225282" name="Rectangle 2"/>
          <p:cNvSpPr>
            <a:spLocks noChangeArrowheads="1" noTextEdit="1"/>
          </p:cNvSpPr>
          <p:nvPr>
            <p:ph type="sldImg"/>
          </p:nvPr>
        </p:nvSpPr>
        <p:spPr bwMode="auto">
          <a:xfrm>
            <a:off x="935038" y="728663"/>
            <a:ext cx="4857750" cy="3643312"/>
          </a:xfrm>
          <a:prstGeom prst="rect">
            <a:avLst/>
          </a:prstGeom>
          <a:solidFill>
            <a:srgbClr val="FFFFFF"/>
          </a:solidFill>
          <a:ln>
            <a:solidFill>
              <a:srgbClr val="000000"/>
            </a:solidFill>
            <a:miter lim="800000"/>
            <a:headEnd/>
            <a:tailEnd/>
          </a:ln>
        </p:spPr>
      </p:sp>
      <p:sp>
        <p:nvSpPr>
          <p:cNvPr id="225283" name="Rectangle 3"/>
          <p:cNvSpPr>
            <a:spLocks noChangeArrowheads="1"/>
          </p:cNvSpPr>
          <p:nvPr>
            <p:ph type="body" idx="1"/>
          </p:nvPr>
        </p:nvSpPr>
        <p:spPr bwMode="auto">
          <a:xfrm>
            <a:off x="896938" y="4616450"/>
            <a:ext cx="4935537" cy="4371975"/>
          </a:xfrm>
          <a:prstGeom prst="rect">
            <a:avLst/>
          </a:prstGeom>
          <a:solidFill>
            <a:srgbClr val="FFFFFF"/>
          </a:solidFill>
          <a:ln>
            <a:solidFill>
              <a:srgbClr val="000000"/>
            </a:solidFill>
            <a:miter lim="800000"/>
            <a:headEnd/>
            <a:tailEnd/>
          </a:ln>
        </p:spPr>
        <p:txBody>
          <a:bodyPr lIns="89639" tIns="44819" rIns="89639" bIns="44819"/>
          <a:lstStyle/>
          <a:p>
            <a:r>
              <a:rPr lang="en-US" altLang="ja-JP"/>
              <a:t>YAC consists of 400 burst detectors of the size 40cm x 50cm distributed in a grid with 3.75m spacing between detectors.</a:t>
            </a:r>
          </a:p>
          <a:p>
            <a:r>
              <a:rPr lang="en-US" altLang="ja-JP"/>
              <a:t>The burst size threshold is set to 100 particles which corresponds to 30 GeV of electromagnetic component incident upon a detector.</a:t>
            </a:r>
          </a:p>
          <a:p>
            <a:r>
              <a:rPr lang="en-US" altLang="ja-JP"/>
              <a:t>Wide dynamic range between 100 and 10</a:t>
            </a:r>
            <a:r>
              <a:rPr lang="en-US" altLang="ja-JP" baseline="30000"/>
              <a:t>6</a:t>
            </a:r>
            <a:r>
              <a:rPr lang="en-US" altLang="ja-JP"/>
              <a:t>  is covered by 2 PMTs.</a:t>
            </a:r>
          </a:p>
        </p:txBody>
      </p:sp>
    </p:spTree>
    <p:extLst>
      <p:ext uri="{BB962C8B-B14F-4D97-AF65-F5344CB8AC3E}">
        <p14:creationId xmlns:p14="http://schemas.microsoft.com/office/powerpoint/2010/main" val="1842314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58E37F-6C86-4DB1-B7DF-95DE4641D498}" type="slidenum">
              <a:rPr lang="en-US" altLang="ja-JP"/>
              <a:pPr/>
              <a:t>71</a:t>
            </a:fld>
            <a:endParaRPr lang="en-US" altLang="ja-JP"/>
          </a:p>
        </p:txBody>
      </p:sp>
      <p:sp>
        <p:nvSpPr>
          <p:cNvPr id="227330" name="Rectangle 2"/>
          <p:cNvSpPr>
            <a:spLocks noChangeArrowheads="1" noTextEdit="1"/>
          </p:cNvSpPr>
          <p:nvPr>
            <p:ph type="sldImg"/>
          </p:nvPr>
        </p:nvSpPr>
        <p:spPr bwMode="auto">
          <a:xfrm>
            <a:off x="935038" y="728663"/>
            <a:ext cx="4857750" cy="3643312"/>
          </a:xfrm>
          <a:prstGeom prst="rect">
            <a:avLst/>
          </a:prstGeom>
          <a:solidFill>
            <a:srgbClr val="FFFFFF"/>
          </a:solidFill>
          <a:ln>
            <a:solidFill>
              <a:srgbClr val="000000"/>
            </a:solidFill>
            <a:miter lim="800000"/>
            <a:headEnd/>
            <a:tailEnd/>
          </a:ln>
        </p:spPr>
      </p:sp>
      <p:sp>
        <p:nvSpPr>
          <p:cNvPr id="227331" name="Rectangle 3"/>
          <p:cNvSpPr>
            <a:spLocks noChangeArrowheads="1"/>
          </p:cNvSpPr>
          <p:nvPr>
            <p:ph type="body" idx="1"/>
          </p:nvPr>
        </p:nvSpPr>
        <p:spPr bwMode="auto">
          <a:xfrm>
            <a:off x="896938" y="4616450"/>
            <a:ext cx="4935537" cy="4371975"/>
          </a:xfrm>
          <a:prstGeom prst="rect">
            <a:avLst/>
          </a:prstGeom>
          <a:solidFill>
            <a:srgbClr val="FFFFFF"/>
          </a:solidFill>
          <a:ln>
            <a:solidFill>
              <a:srgbClr val="000000"/>
            </a:solidFill>
            <a:miter lim="800000"/>
            <a:headEnd/>
            <a:tailEnd/>
          </a:ln>
        </p:spPr>
        <p:txBody>
          <a:bodyPr lIns="89639" tIns="44819" rIns="89639" bIns="44819"/>
          <a:lstStyle/>
          <a:p>
            <a:r>
              <a:rPr lang="en-US" altLang="ja-JP"/>
              <a:t>We will be able to observe such event map for proton and iron events of AS size 3 times 10</a:t>
            </a:r>
            <a:r>
              <a:rPr lang="en-US" altLang="ja-JP" baseline="30000"/>
              <a:t>6</a:t>
            </a:r>
            <a:r>
              <a:rPr lang="en-US" altLang="ja-JP"/>
              <a:t> which resembles to the gamma families of  the threshold energy shifted by 100 times,  and radial scale also shifted by 100 times.</a:t>
            </a:r>
          </a:p>
          <a:p>
            <a:r>
              <a:rPr lang="en-US" altLang="ja-JP"/>
              <a:t>In other word, this is a view of a gamma family with threshold energy of 30 GeV.</a:t>
            </a:r>
          </a:p>
        </p:txBody>
      </p:sp>
    </p:spTree>
    <p:extLst>
      <p:ext uri="{BB962C8B-B14F-4D97-AF65-F5344CB8AC3E}">
        <p14:creationId xmlns:p14="http://schemas.microsoft.com/office/powerpoint/2010/main" val="1997071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71626A-2366-42D7-9DD1-C23447807B34}" type="slidenum">
              <a:rPr lang="en-US" altLang="ja-JP"/>
              <a:pPr/>
              <a:t>72</a:t>
            </a:fld>
            <a:endParaRPr lang="en-US" altLang="ja-JP"/>
          </a:p>
        </p:txBody>
      </p:sp>
      <p:sp>
        <p:nvSpPr>
          <p:cNvPr id="229378" name="Rectangle 2"/>
          <p:cNvSpPr>
            <a:spLocks noChangeArrowheads="1" noTextEdit="1"/>
          </p:cNvSpPr>
          <p:nvPr>
            <p:ph type="sldImg"/>
          </p:nvPr>
        </p:nvSpPr>
        <p:spPr bwMode="auto">
          <a:xfrm>
            <a:off x="935038" y="728663"/>
            <a:ext cx="4857750" cy="3643312"/>
          </a:xfrm>
          <a:prstGeom prst="rect">
            <a:avLst/>
          </a:prstGeom>
          <a:solidFill>
            <a:srgbClr val="FFFFFF"/>
          </a:solidFill>
          <a:ln>
            <a:solidFill>
              <a:srgbClr val="000000"/>
            </a:solidFill>
            <a:miter lim="800000"/>
            <a:headEnd/>
            <a:tailEnd/>
          </a:ln>
        </p:spPr>
      </p:sp>
      <p:sp>
        <p:nvSpPr>
          <p:cNvPr id="229379" name="Rectangle 3"/>
          <p:cNvSpPr>
            <a:spLocks noChangeArrowheads="1"/>
          </p:cNvSpPr>
          <p:nvPr>
            <p:ph type="body" idx="1"/>
          </p:nvPr>
        </p:nvSpPr>
        <p:spPr bwMode="auto">
          <a:xfrm>
            <a:off x="896938" y="4616450"/>
            <a:ext cx="4935537" cy="4371975"/>
          </a:xfrm>
          <a:prstGeom prst="rect">
            <a:avLst/>
          </a:prstGeom>
          <a:solidFill>
            <a:srgbClr val="FFFFFF"/>
          </a:solidFill>
          <a:ln>
            <a:solidFill>
              <a:srgbClr val="000000"/>
            </a:solidFill>
            <a:miter lim="800000"/>
            <a:headEnd/>
            <a:tailEnd/>
          </a:ln>
        </p:spPr>
        <p:txBody>
          <a:bodyPr lIns="89639" tIns="44819" rIns="89639" bIns="44819"/>
          <a:lstStyle/>
          <a:p>
            <a:r>
              <a:rPr lang="en-US" altLang="ja-JP"/>
              <a:t>The separation of the iron component from others can be done by ANN as shown in this figure.</a:t>
            </a:r>
          </a:p>
          <a:p>
            <a:endParaRPr lang="en-US" altLang="ja-JP"/>
          </a:p>
        </p:txBody>
      </p:sp>
    </p:spTree>
    <p:extLst>
      <p:ext uri="{BB962C8B-B14F-4D97-AF65-F5344CB8AC3E}">
        <p14:creationId xmlns:p14="http://schemas.microsoft.com/office/powerpoint/2010/main" val="1728160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426909-2E2A-405C-A776-8ACC6F24D26C}" type="slidenum">
              <a:rPr lang="en-US" altLang="ja-JP"/>
              <a:pPr/>
              <a:t>73</a:t>
            </a:fld>
            <a:endParaRPr lang="en-US" altLang="ja-JP"/>
          </a:p>
        </p:txBody>
      </p:sp>
      <p:sp>
        <p:nvSpPr>
          <p:cNvPr id="231426" name="Rectangle 2"/>
          <p:cNvSpPr>
            <a:spLocks noChangeArrowheads="1" noTextEdit="1"/>
          </p:cNvSpPr>
          <p:nvPr>
            <p:ph type="sldImg"/>
          </p:nvPr>
        </p:nvSpPr>
        <p:spPr bwMode="auto">
          <a:xfrm>
            <a:off x="935038" y="728663"/>
            <a:ext cx="4857750" cy="3643312"/>
          </a:xfrm>
          <a:prstGeom prst="rect">
            <a:avLst/>
          </a:prstGeom>
          <a:solidFill>
            <a:srgbClr val="FFFFFF"/>
          </a:solidFill>
          <a:ln>
            <a:solidFill>
              <a:srgbClr val="000000"/>
            </a:solidFill>
            <a:miter lim="800000"/>
            <a:headEnd/>
            <a:tailEnd/>
          </a:ln>
        </p:spPr>
      </p:sp>
      <p:sp>
        <p:nvSpPr>
          <p:cNvPr id="231427" name="Rectangle 3"/>
          <p:cNvSpPr>
            <a:spLocks noChangeArrowheads="1"/>
          </p:cNvSpPr>
          <p:nvPr>
            <p:ph type="body" idx="1"/>
          </p:nvPr>
        </p:nvSpPr>
        <p:spPr bwMode="auto">
          <a:xfrm>
            <a:off x="896938" y="4616450"/>
            <a:ext cx="4935537" cy="4371975"/>
          </a:xfrm>
          <a:prstGeom prst="rect">
            <a:avLst/>
          </a:prstGeom>
          <a:solidFill>
            <a:srgbClr val="FFFFFF"/>
          </a:solidFill>
          <a:ln>
            <a:solidFill>
              <a:srgbClr val="000000"/>
            </a:solidFill>
            <a:miter lim="800000"/>
            <a:headEnd/>
            <a:tailEnd/>
          </a:ln>
        </p:spPr>
        <p:txBody>
          <a:bodyPr lIns="89639" tIns="44819" rIns="89639" bIns="44819"/>
          <a:lstStyle/>
          <a:p>
            <a:r>
              <a:rPr lang="en-US" altLang="ja-JP"/>
              <a:t>The detection efficiency of each component is shown in this figure. </a:t>
            </a:r>
          </a:p>
          <a:p>
            <a:r>
              <a:rPr lang="en-US" altLang="ja-JP"/>
              <a:t>Because of low threshold, the efficiency is high enough to obtain good statistics of the order of 10</a:t>
            </a:r>
            <a:r>
              <a:rPr lang="en-US" altLang="ja-JP" baseline="30000"/>
              <a:t>4</a:t>
            </a:r>
            <a:r>
              <a:rPr lang="en-US" altLang="ja-JP"/>
              <a:t> and to be free from strong interaction model dependence.</a:t>
            </a:r>
          </a:p>
        </p:txBody>
      </p:sp>
    </p:spTree>
    <p:extLst>
      <p:ext uri="{BB962C8B-B14F-4D97-AF65-F5344CB8AC3E}">
        <p14:creationId xmlns:p14="http://schemas.microsoft.com/office/powerpoint/2010/main" val="2288365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5C916C-8BBB-44D6-A77C-AA1A0280953B}" type="slidenum">
              <a:rPr lang="en-US" altLang="ja-JP"/>
              <a:pPr/>
              <a:t>74</a:t>
            </a:fld>
            <a:endParaRPr lang="en-US" altLang="ja-JP"/>
          </a:p>
        </p:txBody>
      </p:sp>
      <p:sp>
        <p:nvSpPr>
          <p:cNvPr id="233474" name="Rectangle 2"/>
          <p:cNvSpPr>
            <a:spLocks noChangeArrowheads="1" noTextEdit="1"/>
          </p:cNvSpPr>
          <p:nvPr>
            <p:ph type="sldImg"/>
          </p:nvPr>
        </p:nvSpPr>
        <p:spPr bwMode="auto">
          <a:xfrm>
            <a:off x="935038" y="728663"/>
            <a:ext cx="4857750" cy="3643312"/>
          </a:xfrm>
          <a:prstGeom prst="rect">
            <a:avLst/>
          </a:prstGeom>
          <a:solidFill>
            <a:srgbClr val="FFFFFF"/>
          </a:solidFill>
          <a:ln>
            <a:solidFill>
              <a:srgbClr val="000000"/>
            </a:solidFill>
            <a:miter lim="800000"/>
            <a:headEnd/>
            <a:tailEnd/>
          </a:ln>
        </p:spPr>
      </p:sp>
      <p:sp>
        <p:nvSpPr>
          <p:cNvPr id="233475" name="Rectangle 3"/>
          <p:cNvSpPr>
            <a:spLocks noChangeArrowheads="1"/>
          </p:cNvSpPr>
          <p:nvPr>
            <p:ph type="body" idx="1"/>
          </p:nvPr>
        </p:nvSpPr>
        <p:spPr bwMode="auto">
          <a:xfrm>
            <a:off x="896938" y="4616450"/>
            <a:ext cx="4935537" cy="4371975"/>
          </a:xfrm>
          <a:prstGeom prst="rect">
            <a:avLst/>
          </a:prstGeom>
          <a:solidFill>
            <a:srgbClr val="FFFFFF"/>
          </a:solidFill>
          <a:ln>
            <a:solidFill>
              <a:srgbClr val="000000"/>
            </a:solidFill>
            <a:miter lim="800000"/>
            <a:headEnd/>
            <a:tailEnd/>
          </a:ln>
        </p:spPr>
        <p:txBody>
          <a:bodyPr lIns="89639" tIns="44819" rIns="89639" bIns="44819"/>
          <a:lstStyle/>
          <a:p>
            <a:r>
              <a:rPr lang="en-US" altLang="ja-JP">
                <a:solidFill>
                  <a:schemeClr val="accent2"/>
                </a:solidFill>
              </a:rPr>
              <a:t>Expected results by YAC is shown in this figure for proton, helium and iron group. </a:t>
            </a:r>
          </a:p>
        </p:txBody>
      </p:sp>
    </p:spTree>
    <p:extLst>
      <p:ext uri="{BB962C8B-B14F-4D97-AF65-F5344CB8AC3E}">
        <p14:creationId xmlns:p14="http://schemas.microsoft.com/office/powerpoint/2010/main" val="511392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33BDE3-DF00-46AD-8D28-0E8B377E3B2F}" type="slidenum">
              <a:rPr lang="en-US" altLang="ja-JP"/>
              <a:pPr/>
              <a:t>23</a:t>
            </a:fld>
            <a:endParaRPr lang="en-US" altLang="ja-JP"/>
          </a:p>
        </p:txBody>
      </p:sp>
      <p:sp>
        <p:nvSpPr>
          <p:cNvPr id="209922" name="Rectangle 2"/>
          <p:cNvSpPr>
            <a:spLocks noChangeArrowheads="1" noTextEdit="1"/>
          </p:cNvSpPr>
          <p:nvPr>
            <p:ph type="sldImg"/>
          </p:nvPr>
        </p:nvSpPr>
        <p:spPr bwMode="auto">
          <a:xfrm>
            <a:off x="935038" y="728663"/>
            <a:ext cx="4857750" cy="3643312"/>
          </a:xfrm>
          <a:prstGeom prst="rect">
            <a:avLst/>
          </a:prstGeom>
          <a:solidFill>
            <a:srgbClr val="FFFFFF"/>
          </a:solidFill>
          <a:ln>
            <a:solidFill>
              <a:srgbClr val="000000"/>
            </a:solidFill>
            <a:miter lim="800000"/>
            <a:headEnd/>
            <a:tailEnd/>
          </a:ln>
        </p:spPr>
      </p:sp>
      <p:sp>
        <p:nvSpPr>
          <p:cNvPr id="209923" name="Rectangle 3"/>
          <p:cNvSpPr>
            <a:spLocks noChangeArrowheads="1"/>
          </p:cNvSpPr>
          <p:nvPr>
            <p:ph type="body" idx="1"/>
          </p:nvPr>
        </p:nvSpPr>
        <p:spPr bwMode="auto">
          <a:xfrm>
            <a:off x="896938" y="4616450"/>
            <a:ext cx="4935537" cy="4371975"/>
          </a:xfrm>
          <a:prstGeom prst="rect">
            <a:avLst/>
          </a:prstGeom>
          <a:solidFill>
            <a:srgbClr val="FFFFFF"/>
          </a:solidFill>
          <a:ln>
            <a:solidFill>
              <a:srgbClr val="000000"/>
            </a:solidFill>
            <a:miter lim="800000"/>
            <a:headEnd/>
            <a:tailEnd/>
          </a:ln>
        </p:spPr>
        <p:txBody>
          <a:bodyPr lIns="89639" tIns="44819" rIns="89639" bIns="44819"/>
          <a:lstStyle/>
          <a:p>
            <a:r>
              <a:rPr lang="en-US" altLang="ja-JP"/>
              <a:t>The method of derivation of proton spectrum is illustrated in this table. When burst detector fires, the trigger signal is sent to AS system and it records the AS information with a burst tag. Therefore the matching between BD and AS is easily made by time stamp</a:t>
            </a:r>
          </a:p>
          <a:p>
            <a:r>
              <a:rPr lang="en-US" altLang="ja-JP"/>
              <a:t>among huge number of low energy trigger events which are used for gamma ray point source search. </a:t>
            </a:r>
          </a:p>
          <a:p>
            <a:r>
              <a:rPr lang="en-US" altLang="ja-JP"/>
              <a:t>X-ray films are processed by image scanner and gamma family analysis is made by GUI based software. The AS event matching is made via the matching of position between EC and BD, and also the matching of arrival direction between EC and AS.</a:t>
            </a:r>
          </a:p>
          <a:p>
            <a:r>
              <a:rPr lang="en-US" altLang="ja-JP"/>
              <a:t>These matching events are processed by ANN to select proton events.</a:t>
            </a:r>
          </a:p>
          <a:p>
            <a:endParaRPr lang="en-US" altLang="ja-JP"/>
          </a:p>
        </p:txBody>
      </p:sp>
    </p:spTree>
    <p:extLst>
      <p:ext uri="{BB962C8B-B14F-4D97-AF65-F5344CB8AC3E}">
        <p14:creationId xmlns:p14="http://schemas.microsoft.com/office/powerpoint/2010/main" val="705020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6F83BC-454B-49C8-99F1-87FECB91BC1B}" type="slidenum">
              <a:rPr lang="en-US" altLang="ja-JP"/>
              <a:pPr/>
              <a:t>24</a:t>
            </a:fld>
            <a:endParaRPr lang="en-US" altLang="ja-JP"/>
          </a:p>
        </p:txBody>
      </p:sp>
      <p:sp>
        <p:nvSpPr>
          <p:cNvPr id="214018" name="Rectangle 2"/>
          <p:cNvSpPr>
            <a:spLocks noChangeArrowheads="1" noTextEdit="1"/>
          </p:cNvSpPr>
          <p:nvPr>
            <p:ph type="sldImg"/>
          </p:nvPr>
        </p:nvSpPr>
        <p:spPr bwMode="auto">
          <a:xfrm>
            <a:off x="935038" y="728663"/>
            <a:ext cx="4857750" cy="3643312"/>
          </a:xfrm>
          <a:prstGeom prst="rect">
            <a:avLst/>
          </a:prstGeom>
          <a:solidFill>
            <a:srgbClr val="FFFFFF"/>
          </a:solidFill>
          <a:ln>
            <a:solidFill>
              <a:srgbClr val="000000"/>
            </a:solidFill>
            <a:miter lim="800000"/>
            <a:headEnd/>
            <a:tailEnd/>
          </a:ln>
        </p:spPr>
      </p:sp>
      <p:sp>
        <p:nvSpPr>
          <p:cNvPr id="214019" name="Rectangle 3"/>
          <p:cNvSpPr>
            <a:spLocks noChangeArrowheads="1"/>
          </p:cNvSpPr>
          <p:nvPr>
            <p:ph type="body" idx="1"/>
          </p:nvPr>
        </p:nvSpPr>
        <p:spPr bwMode="auto">
          <a:xfrm>
            <a:off x="896938" y="4616450"/>
            <a:ext cx="4935537" cy="4371975"/>
          </a:xfrm>
          <a:prstGeom prst="rect">
            <a:avLst/>
          </a:prstGeom>
          <a:solidFill>
            <a:srgbClr val="FFFFFF"/>
          </a:solidFill>
          <a:ln>
            <a:solidFill>
              <a:srgbClr val="000000"/>
            </a:solidFill>
            <a:miter lim="800000"/>
            <a:headEnd/>
            <a:tailEnd/>
          </a:ln>
        </p:spPr>
        <p:txBody>
          <a:bodyPr lIns="89639" tIns="44819" rIns="89639" bIns="44819"/>
          <a:lstStyle/>
          <a:p>
            <a:r>
              <a:rPr lang="en-US" altLang="ja-JP"/>
              <a:t>6 parameters are input to ANN , namely , </a:t>
            </a:r>
            <a:r>
              <a:rPr lang="en-US" altLang="ja-JP">
                <a:ea typeface="ＭＳ Ｐゴシック" panose="020B0600070205080204" pitchFamily="50" charset="-128"/>
              </a:rPr>
              <a:t>N</a:t>
            </a:r>
            <a:r>
              <a:rPr lang="en-US" altLang="ja-JP" baseline="-25000">
                <a:ea typeface="ＭＳ Ｐゴシック" panose="020B0600070205080204" pitchFamily="50" charset="-128"/>
              </a:rPr>
              <a:t>γ</a:t>
            </a:r>
            <a:r>
              <a:rPr lang="en-US" altLang="ja-JP">
                <a:ea typeface="ＭＳ Ｐゴシック" panose="020B0600070205080204" pitchFamily="50" charset="-128"/>
              </a:rPr>
              <a:t>, ΣE</a:t>
            </a:r>
            <a:r>
              <a:rPr lang="en-US" altLang="ja-JP" baseline="-25000">
                <a:ea typeface="ＭＳ Ｐゴシック" panose="020B0600070205080204" pitchFamily="50" charset="-128"/>
              </a:rPr>
              <a:t>γ</a:t>
            </a:r>
            <a:r>
              <a:rPr lang="en-US" altLang="ja-JP">
                <a:ea typeface="ＭＳ Ｐゴシック" panose="020B0600070205080204" pitchFamily="50" charset="-128"/>
              </a:rPr>
              <a:t>, </a:t>
            </a:r>
            <a:r>
              <a:rPr lang="ja-JP" altLang="en-US">
                <a:ea typeface="ＭＳ Ｐゴシック" panose="020B0600070205080204" pitchFamily="50" charset="-128"/>
              </a:rPr>
              <a:t>＜</a:t>
            </a:r>
            <a:r>
              <a:rPr lang="en-US" altLang="ja-JP">
                <a:ea typeface="ＭＳ Ｐゴシック" panose="020B0600070205080204" pitchFamily="50" charset="-128"/>
              </a:rPr>
              <a:t>R</a:t>
            </a:r>
            <a:r>
              <a:rPr lang="en-US" altLang="ja-JP" baseline="-25000">
                <a:ea typeface="ＭＳ Ｐゴシック" panose="020B0600070205080204" pitchFamily="50" charset="-128"/>
              </a:rPr>
              <a:t>γ</a:t>
            </a:r>
            <a:r>
              <a:rPr lang="ja-JP" altLang="en-US">
                <a:ea typeface="ＭＳ Ｐゴシック" panose="020B0600070205080204" pitchFamily="50" charset="-128"/>
              </a:rPr>
              <a:t>＞</a:t>
            </a:r>
            <a:r>
              <a:rPr lang="en-US" altLang="ja-JP">
                <a:ea typeface="ＭＳ Ｐゴシック" panose="020B0600070205080204" pitchFamily="50" charset="-128"/>
              </a:rPr>
              <a:t>, </a:t>
            </a:r>
            <a:r>
              <a:rPr lang="ja-JP" altLang="en-US">
                <a:ea typeface="ＭＳ Ｐゴシック" panose="020B0600070205080204" pitchFamily="50" charset="-128"/>
              </a:rPr>
              <a:t>＜</a:t>
            </a:r>
            <a:r>
              <a:rPr lang="en-US" altLang="ja-JP">
                <a:ea typeface="ＭＳ Ｐゴシック" panose="020B0600070205080204" pitchFamily="50" charset="-128"/>
              </a:rPr>
              <a:t>ER</a:t>
            </a:r>
            <a:r>
              <a:rPr lang="en-US" altLang="ja-JP" baseline="-25000">
                <a:ea typeface="ＭＳ Ｐゴシック" panose="020B0600070205080204" pitchFamily="50" charset="-128"/>
              </a:rPr>
              <a:t>γ</a:t>
            </a:r>
            <a:r>
              <a:rPr lang="ja-JP" altLang="en-US">
                <a:ea typeface="ＭＳ Ｐゴシック" panose="020B0600070205080204" pitchFamily="50" charset="-128"/>
              </a:rPr>
              <a:t>＞</a:t>
            </a:r>
            <a:r>
              <a:rPr lang="en-US" altLang="ja-JP">
                <a:ea typeface="ＭＳ Ｐゴシック" panose="020B0600070205080204" pitchFamily="50" charset="-128"/>
              </a:rPr>
              <a:t>, N</a:t>
            </a:r>
            <a:r>
              <a:rPr lang="en-US" altLang="ja-JP" baseline="-25000">
                <a:ea typeface="ＭＳ Ｐゴシック" panose="020B0600070205080204" pitchFamily="50" charset="-128"/>
              </a:rPr>
              <a:t>e </a:t>
            </a:r>
            <a:r>
              <a:rPr lang="en-US" altLang="ja-JP">
                <a:ea typeface="ＭＳ Ｐゴシック" panose="020B0600070205080204" pitchFamily="50" charset="-128"/>
              </a:rPr>
              <a:t>, θ.</a:t>
            </a:r>
          </a:p>
          <a:p>
            <a:r>
              <a:rPr lang="en-US" altLang="ja-JP">
                <a:ea typeface="ＭＳ Ｐゴシック" panose="020B0600070205080204" pitchFamily="50" charset="-128"/>
              </a:rPr>
              <a:t>We train the network using MC dataset with a proton flag and test it by another dataset. Then, the network will output small value close to 0 for proton like event while large value close to 1 for other nuclei.</a:t>
            </a:r>
          </a:p>
          <a:p>
            <a:r>
              <a:rPr lang="en-US" altLang="ja-JP">
                <a:ea typeface="ＭＳ Ｐゴシック" panose="020B0600070205080204" pitchFamily="50" charset="-128"/>
              </a:rPr>
              <a:t>Green line shows the test result after the proton training where 70% of proton events are selected with 85% purity when we use critical cut at 0.4. Black line shows the network output for other nuclei. The sum of the green and black lines is shown by red line and compared with the experimental data.</a:t>
            </a:r>
          </a:p>
          <a:p>
            <a:endParaRPr lang="en-US" altLang="ja-JP"/>
          </a:p>
        </p:txBody>
      </p:sp>
    </p:spTree>
    <p:extLst>
      <p:ext uri="{BB962C8B-B14F-4D97-AF65-F5344CB8AC3E}">
        <p14:creationId xmlns:p14="http://schemas.microsoft.com/office/powerpoint/2010/main" val="4242364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567C1D-BF3A-4811-98ED-49B29B5E5C1B}" type="slidenum">
              <a:rPr lang="en-US" altLang="ja-JP"/>
              <a:pPr/>
              <a:t>25</a:t>
            </a:fld>
            <a:endParaRPr lang="en-US" altLang="ja-JP"/>
          </a:p>
        </p:txBody>
      </p:sp>
      <p:sp>
        <p:nvSpPr>
          <p:cNvPr id="216066" name="Rectangle 2"/>
          <p:cNvSpPr>
            <a:spLocks noChangeArrowheads="1" noTextEdit="1"/>
          </p:cNvSpPr>
          <p:nvPr>
            <p:ph type="sldImg"/>
          </p:nvPr>
        </p:nvSpPr>
        <p:spPr bwMode="auto">
          <a:xfrm>
            <a:off x="920750" y="746125"/>
            <a:ext cx="4875213" cy="3656013"/>
          </a:xfrm>
          <a:prstGeom prst="rect">
            <a:avLst/>
          </a:prstGeom>
          <a:solidFill>
            <a:srgbClr val="FFFFFF"/>
          </a:solidFill>
          <a:ln>
            <a:solidFill>
              <a:srgbClr val="000000"/>
            </a:solidFill>
            <a:miter lim="800000"/>
            <a:headEnd/>
            <a:tailEnd/>
          </a:ln>
        </p:spPr>
      </p:sp>
      <p:sp>
        <p:nvSpPr>
          <p:cNvPr id="216067" name="Rectangle 3"/>
          <p:cNvSpPr>
            <a:spLocks noChangeArrowheads="1"/>
          </p:cNvSpPr>
          <p:nvPr>
            <p:ph type="body" idx="1"/>
          </p:nvPr>
        </p:nvSpPr>
        <p:spPr bwMode="auto">
          <a:xfrm>
            <a:off x="904875" y="4624388"/>
            <a:ext cx="4903788" cy="4402137"/>
          </a:xfrm>
          <a:prstGeom prst="rect">
            <a:avLst/>
          </a:prstGeom>
          <a:solidFill>
            <a:srgbClr val="FFFFFF"/>
          </a:solidFill>
          <a:ln>
            <a:solidFill>
              <a:srgbClr val="000000"/>
            </a:solidFill>
            <a:miter lim="800000"/>
            <a:headEnd/>
            <a:tailEnd/>
          </a:ln>
        </p:spPr>
        <p:txBody>
          <a:bodyPr lIns="89639" tIns="44819" rIns="89639" bIns="44819"/>
          <a:lstStyle/>
          <a:p>
            <a:r>
              <a:rPr lang="en-US" altLang="ja-JP"/>
              <a:t>We obtained proton spectrum from above mentioned procedures.  </a:t>
            </a:r>
          </a:p>
        </p:txBody>
      </p:sp>
    </p:spTree>
    <p:extLst>
      <p:ext uri="{BB962C8B-B14F-4D97-AF65-F5344CB8AC3E}">
        <p14:creationId xmlns:p14="http://schemas.microsoft.com/office/powerpoint/2010/main" val="212271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CBEFAB-41CA-4D41-A044-9850EFBA94F5}" type="slidenum">
              <a:rPr lang="en-US" altLang="ja-JP"/>
              <a:pPr/>
              <a:t>26</a:t>
            </a:fld>
            <a:endParaRPr lang="en-US" altLang="ja-JP"/>
          </a:p>
        </p:txBody>
      </p:sp>
      <p:sp>
        <p:nvSpPr>
          <p:cNvPr id="218114" name="Rectangle 2"/>
          <p:cNvSpPr>
            <a:spLocks noChangeArrowheads="1" noTextEdit="1"/>
          </p:cNvSpPr>
          <p:nvPr>
            <p:ph type="sldImg"/>
          </p:nvPr>
        </p:nvSpPr>
        <p:spPr bwMode="auto">
          <a:xfrm>
            <a:off x="935038" y="728663"/>
            <a:ext cx="4857750" cy="3643312"/>
          </a:xfrm>
          <a:prstGeom prst="rect">
            <a:avLst/>
          </a:prstGeom>
          <a:solidFill>
            <a:srgbClr val="FFFFFF"/>
          </a:solidFill>
          <a:ln>
            <a:solidFill>
              <a:srgbClr val="000000"/>
            </a:solidFill>
            <a:miter lim="800000"/>
            <a:headEnd/>
            <a:tailEnd/>
          </a:ln>
        </p:spPr>
      </p:sp>
      <p:sp>
        <p:nvSpPr>
          <p:cNvPr id="218115" name="Rectangle 3"/>
          <p:cNvSpPr>
            <a:spLocks noChangeArrowheads="1"/>
          </p:cNvSpPr>
          <p:nvPr>
            <p:ph type="body" idx="1"/>
          </p:nvPr>
        </p:nvSpPr>
        <p:spPr bwMode="auto">
          <a:xfrm>
            <a:off x="896938" y="4616450"/>
            <a:ext cx="4935537" cy="4371975"/>
          </a:xfrm>
          <a:prstGeom prst="rect">
            <a:avLst/>
          </a:prstGeom>
          <a:solidFill>
            <a:srgbClr val="FFFFFF"/>
          </a:solidFill>
          <a:ln>
            <a:solidFill>
              <a:srgbClr val="000000"/>
            </a:solidFill>
            <a:miter lim="800000"/>
            <a:headEnd/>
            <a:tailEnd/>
          </a:ln>
        </p:spPr>
        <p:txBody>
          <a:bodyPr lIns="89639" tIns="44819" rIns="89639" bIns="44819"/>
          <a:lstStyle/>
          <a:p>
            <a:r>
              <a:rPr lang="en-US" altLang="ja-JP"/>
              <a:t>Helium spectrum is obtained as follows. We switch the selection rule for protons to proton or helium.  Then, we obtain the proton+helium spectrum.  The purity is 93% and selection efficiency is 70%. Consequently, helium spectrum is obtained by subtracting the proton spectrum from proton+helium spectrum.</a:t>
            </a:r>
          </a:p>
          <a:p>
            <a:r>
              <a:rPr lang="en-US" altLang="ja-JP"/>
              <a:t>The helium spectrum also shows steep power index and the absolute intensity is not as high as JACEE spectrum but on the extrapolation of RUNJOB and ATIC spectrum. Thus, protons and helium are the minor components at the knee each of which occupies about 10% of all particles spectrum.</a:t>
            </a:r>
          </a:p>
          <a:p>
            <a:endParaRPr lang="en-US" altLang="ja-JP"/>
          </a:p>
        </p:txBody>
      </p:sp>
    </p:spTree>
    <p:extLst>
      <p:ext uri="{BB962C8B-B14F-4D97-AF65-F5344CB8AC3E}">
        <p14:creationId xmlns:p14="http://schemas.microsoft.com/office/powerpoint/2010/main" val="3353087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3EAF0A-AC09-4013-8276-9640BF445003}" type="slidenum">
              <a:rPr lang="en-US" altLang="ja-JP"/>
              <a:pPr/>
              <a:t>28</a:t>
            </a:fld>
            <a:endParaRPr lang="en-US" altLang="ja-JP"/>
          </a:p>
        </p:txBody>
      </p:sp>
      <p:sp>
        <p:nvSpPr>
          <p:cNvPr id="105474" name="Rectangle 2"/>
          <p:cNvSpPr>
            <a:spLocks noChangeArrowheads="1" noTextEdit="1"/>
          </p:cNvSpPr>
          <p:nvPr>
            <p:ph type="sldImg"/>
          </p:nvPr>
        </p:nvSpPr>
        <p:spPr bwMode="auto">
          <a:xfrm>
            <a:off x="984250" y="750888"/>
            <a:ext cx="4808538" cy="3606800"/>
          </a:xfrm>
          <a:prstGeom prst="rect">
            <a:avLst/>
          </a:prstGeom>
          <a:solidFill>
            <a:srgbClr val="FFFFFF"/>
          </a:solidFill>
          <a:ln>
            <a:solidFill>
              <a:srgbClr val="000000"/>
            </a:solidFill>
            <a:miter lim="800000"/>
            <a:headEnd/>
            <a:tailEnd/>
          </a:ln>
        </p:spPr>
      </p:sp>
      <p:sp>
        <p:nvSpPr>
          <p:cNvPr id="105475" name="Rectangle 3"/>
          <p:cNvSpPr>
            <a:spLocks noChangeArrowheads="1"/>
          </p:cNvSpPr>
          <p:nvPr>
            <p:ph type="body" idx="1"/>
          </p:nvPr>
        </p:nvSpPr>
        <p:spPr bwMode="auto">
          <a:xfrm>
            <a:off x="914400" y="4583113"/>
            <a:ext cx="4949825" cy="4433887"/>
          </a:xfrm>
          <a:prstGeom prst="rect">
            <a:avLst/>
          </a:prstGeom>
          <a:solidFill>
            <a:srgbClr val="FFFFFF"/>
          </a:solidFill>
          <a:ln>
            <a:solidFill>
              <a:srgbClr val="000000"/>
            </a:solidFill>
            <a:miter lim="800000"/>
            <a:headEnd/>
            <a:tailEnd/>
          </a:ln>
        </p:spPr>
        <p:txBody>
          <a:bodyPr/>
          <a:lstStyle/>
          <a:p>
            <a:r>
              <a:rPr lang="en-US" altLang="ja-JP" sz="2000">
                <a:latin typeface="Franklin Gothic Medium" panose="020B0603020102020204" pitchFamily="34" charset="0"/>
              </a:rPr>
              <a:t>&gt;The Compton-Getting anisotropy is an effect caused by the orbital motion of the earth _ around the sun expected at solar time frame.</a:t>
            </a:r>
          </a:p>
          <a:p>
            <a:r>
              <a:rPr lang="en-US" altLang="ja-JP" sz="2000">
                <a:latin typeface="Franklin Gothic Medium" panose="020B0603020102020204" pitchFamily="34" charset="0"/>
              </a:rPr>
              <a:t>&gt;The Compton-Getting effect is represented by the following formula _ and has the following features.</a:t>
            </a:r>
          </a:p>
          <a:p>
            <a:endParaRPr lang="en-US" altLang="ja-JP" sz="2000">
              <a:latin typeface="Franklin Gothic Medium" panose="020B0603020102020204" pitchFamily="34" charset="0"/>
            </a:endParaRPr>
          </a:p>
          <a:p>
            <a:r>
              <a:rPr lang="en-US" altLang="ja-JP" sz="2000">
                <a:latin typeface="Franklin Gothic Medium" panose="020B0603020102020204" pitchFamily="34" charset="0"/>
              </a:rPr>
              <a:t>&gt;Energy independent effect as small as 0.05%</a:t>
            </a:r>
          </a:p>
          <a:p>
            <a:r>
              <a:rPr lang="en-US" altLang="ja-JP" sz="2000">
                <a:latin typeface="Franklin Gothic Medium" panose="020B0603020102020204" pitchFamily="34" charset="0"/>
              </a:rPr>
              <a:t>and </a:t>
            </a:r>
          </a:p>
          <a:p>
            <a:r>
              <a:rPr lang="en-US" altLang="ja-JP" sz="2000">
                <a:latin typeface="Franklin Gothic Medium" panose="020B0603020102020204" pitchFamily="34" charset="0"/>
              </a:rPr>
              <a:t>the effect under 1TeV region is disturbed by the solar activities.</a:t>
            </a:r>
          </a:p>
        </p:txBody>
      </p:sp>
    </p:spTree>
    <p:extLst>
      <p:ext uri="{BB962C8B-B14F-4D97-AF65-F5344CB8AC3E}">
        <p14:creationId xmlns:p14="http://schemas.microsoft.com/office/powerpoint/2010/main" val="881543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2DA849-DB28-4A2E-ABA4-C0ADFD0CA86D}" type="slidenum">
              <a:rPr lang="en-US" altLang="ja-JP"/>
              <a:pPr/>
              <a:t>33</a:t>
            </a:fld>
            <a:endParaRPr lang="en-US" altLang="ja-JP"/>
          </a:p>
        </p:txBody>
      </p:sp>
      <p:sp>
        <p:nvSpPr>
          <p:cNvPr id="176130" name="Rectangle 2"/>
          <p:cNvSpPr>
            <a:spLocks noChangeArrowheads="1" noTextEdit="1"/>
          </p:cNvSpPr>
          <p:nvPr>
            <p:ph type="sldImg"/>
          </p:nvPr>
        </p:nvSpPr>
        <p:spPr bwMode="auto">
          <a:xfrm>
            <a:off x="936625" y="728663"/>
            <a:ext cx="4857750" cy="3643312"/>
          </a:xfrm>
          <a:prstGeom prst="rect">
            <a:avLst/>
          </a:prstGeom>
          <a:solidFill>
            <a:srgbClr val="FFFFFF"/>
          </a:solidFill>
          <a:ln>
            <a:solidFill>
              <a:srgbClr val="000000"/>
            </a:solidFill>
            <a:miter lim="800000"/>
            <a:headEnd/>
            <a:tailEnd/>
          </a:ln>
        </p:spPr>
      </p:sp>
      <p:sp>
        <p:nvSpPr>
          <p:cNvPr id="176131" name="Rectangle 3"/>
          <p:cNvSpPr>
            <a:spLocks noChangeArrowheads="1"/>
          </p:cNvSpPr>
          <p:nvPr>
            <p:ph type="body" idx="1"/>
          </p:nvPr>
        </p:nvSpPr>
        <p:spPr bwMode="auto">
          <a:xfrm>
            <a:off x="896938" y="4614863"/>
            <a:ext cx="4935537" cy="4373562"/>
          </a:xfrm>
          <a:prstGeom prst="rect">
            <a:avLst/>
          </a:prstGeom>
          <a:solidFill>
            <a:srgbClr val="FFFFFF"/>
          </a:solidFill>
          <a:ln>
            <a:solidFill>
              <a:srgbClr val="000000"/>
            </a:solidFill>
            <a:miter lim="800000"/>
            <a:headEnd/>
            <a:tailEnd/>
          </a:ln>
        </p:spPr>
        <p:txBody>
          <a:bodyPr/>
          <a:lstStyle/>
          <a:p>
            <a:r>
              <a:rPr lang="en-US" altLang="ja-JP"/>
              <a:t>From July 2000 , three calendar years</a:t>
            </a:r>
          </a:p>
        </p:txBody>
      </p:sp>
    </p:spTree>
    <p:extLst>
      <p:ext uri="{BB962C8B-B14F-4D97-AF65-F5344CB8AC3E}">
        <p14:creationId xmlns:p14="http://schemas.microsoft.com/office/powerpoint/2010/main" val="1501038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92BB90-5E5F-43CA-8B7B-B04DA0C90F82}" type="slidenum">
              <a:rPr lang="en-US" altLang="ja-JP"/>
              <a:pPr/>
              <a:t>35</a:t>
            </a:fld>
            <a:endParaRPr lang="en-US" altLang="ja-JP"/>
          </a:p>
        </p:txBody>
      </p:sp>
      <p:sp>
        <p:nvSpPr>
          <p:cNvPr id="185346" name="Rectangle 2"/>
          <p:cNvSpPr>
            <a:spLocks noChangeArrowheads="1" noTextEdit="1"/>
          </p:cNvSpPr>
          <p:nvPr>
            <p:ph type="sldImg"/>
          </p:nvPr>
        </p:nvSpPr>
        <p:spPr bwMode="auto">
          <a:xfrm>
            <a:off x="936625" y="728663"/>
            <a:ext cx="4857750" cy="3643312"/>
          </a:xfrm>
          <a:prstGeom prst="rect">
            <a:avLst/>
          </a:prstGeom>
          <a:solidFill>
            <a:srgbClr val="FFFFFF"/>
          </a:solidFill>
          <a:ln>
            <a:solidFill>
              <a:srgbClr val="000000"/>
            </a:solidFill>
            <a:miter lim="800000"/>
            <a:headEnd/>
            <a:tailEnd/>
          </a:ln>
        </p:spPr>
      </p:sp>
      <p:sp>
        <p:nvSpPr>
          <p:cNvPr id="185347" name="Rectangle 3"/>
          <p:cNvSpPr>
            <a:spLocks noChangeArrowheads="1"/>
          </p:cNvSpPr>
          <p:nvPr>
            <p:ph type="body" idx="1"/>
          </p:nvPr>
        </p:nvSpPr>
        <p:spPr bwMode="auto">
          <a:xfrm>
            <a:off x="896938" y="4614863"/>
            <a:ext cx="4935537" cy="4373562"/>
          </a:xfrm>
          <a:prstGeom prst="rect">
            <a:avLst/>
          </a:prstGeom>
          <a:solidFill>
            <a:srgbClr val="FFFFFF"/>
          </a:solidFill>
          <a:ln>
            <a:solidFill>
              <a:srgbClr val="000000"/>
            </a:solidFill>
            <a:miter lim="800000"/>
            <a:headEnd/>
            <a:tailEnd/>
          </a:ln>
        </p:spPr>
        <p:txBody>
          <a:bodyPr lIns="88417" tIns="44209" rIns="88417" bIns="44209"/>
          <a:lstStyle/>
          <a:p>
            <a:endParaRPr lang="ja-JP" altLang="ja-JP"/>
          </a:p>
        </p:txBody>
      </p:sp>
    </p:spTree>
    <p:extLst>
      <p:ext uri="{BB962C8B-B14F-4D97-AF65-F5344CB8AC3E}">
        <p14:creationId xmlns:p14="http://schemas.microsoft.com/office/powerpoint/2010/main" val="1166839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697BEE72-5C11-4F58-A156-57DA077C9683}" type="slidenum">
              <a:rPr lang="en-US" altLang="ja-JP"/>
              <a:pPr/>
              <a:t>‹#›</a:t>
            </a:fld>
            <a:endParaRPr lang="en-US" altLang="ja-JP"/>
          </a:p>
        </p:txBody>
      </p:sp>
    </p:spTree>
    <p:extLst>
      <p:ext uri="{BB962C8B-B14F-4D97-AF65-F5344CB8AC3E}">
        <p14:creationId xmlns:p14="http://schemas.microsoft.com/office/powerpoint/2010/main" val="1403918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84ECD8B6-C215-4ECC-BDD1-0EBD2C4E4126}" type="slidenum">
              <a:rPr lang="en-US" altLang="ja-JP"/>
              <a:pPr/>
              <a:t>‹#›</a:t>
            </a:fld>
            <a:endParaRPr lang="en-US" altLang="ja-JP"/>
          </a:p>
        </p:txBody>
      </p:sp>
    </p:spTree>
    <p:extLst>
      <p:ext uri="{BB962C8B-B14F-4D97-AF65-F5344CB8AC3E}">
        <p14:creationId xmlns:p14="http://schemas.microsoft.com/office/powerpoint/2010/main" val="3732382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094723B6-D562-4F3D-970E-97AFBE5A55C9}" type="slidenum">
              <a:rPr lang="en-US" altLang="ja-JP"/>
              <a:pPr/>
              <a:t>‹#›</a:t>
            </a:fld>
            <a:endParaRPr lang="en-US" altLang="ja-JP"/>
          </a:p>
        </p:txBody>
      </p:sp>
    </p:spTree>
    <p:extLst>
      <p:ext uri="{BB962C8B-B14F-4D97-AF65-F5344CB8AC3E}">
        <p14:creationId xmlns:p14="http://schemas.microsoft.com/office/powerpoint/2010/main" val="1914550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smtClean="0"/>
              <a:t>マスター タイトルの書式設定</a:t>
            </a:r>
            <a:endParaRPr lang="ja-JP" altLang="en-US"/>
          </a:p>
        </p:txBody>
      </p:sp>
      <p:sp>
        <p:nvSpPr>
          <p:cNvPr id="3" name="SmartArt プレースホルダー 2"/>
          <p:cNvSpPr>
            <a:spLocks noGrp="1"/>
          </p:cNvSpPr>
          <p:nvPr>
            <p:ph type="dgm" idx="1"/>
          </p:nvPr>
        </p:nvSpPr>
        <p:spPr>
          <a:xfrm>
            <a:off x="685800" y="1981200"/>
            <a:ext cx="7772400" cy="4114800"/>
          </a:xfrm>
        </p:spPr>
        <p:txBody>
          <a:bodyPr/>
          <a:lstStyle/>
          <a:p>
            <a:endParaRPr lang="ja-JP" altLang="en-US"/>
          </a:p>
        </p:txBody>
      </p:sp>
      <p:sp>
        <p:nvSpPr>
          <p:cNvPr id="4" name="日付プレースホルダー 3"/>
          <p:cNvSpPr>
            <a:spLocks noGrp="1"/>
          </p:cNvSpPr>
          <p:nvPr>
            <p:ph type="dt" sz="half" idx="10"/>
          </p:nvPr>
        </p:nvSpPr>
        <p:spPr>
          <a:xfrm>
            <a:off x="685800" y="6248400"/>
            <a:ext cx="1905000" cy="457200"/>
          </a:xfrm>
        </p:spPr>
        <p:txBody>
          <a:bodyPr/>
          <a:lstStyle>
            <a:lvl1pPr>
              <a:defRPr/>
            </a:lvl1pPr>
          </a:lstStyle>
          <a:p>
            <a:endParaRPr lang="en-US" altLang="ja-JP"/>
          </a:p>
        </p:txBody>
      </p:sp>
      <p:sp>
        <p:nvSpPr>
          <p:cNvPr id="5" name="フッター プレースホルダー 4"/>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a:xfrm>
            <a:off x="6553200" y="6248400"/>
            <a:ext cx="1905000" cy="457200"/>
          </a:xfrm>
        </p:spPr>
        <p:txBody>
          <a:bodyPr/>
          <a:lstStyle>
            <a:lvl1pPr>
              <a:defRPr/>
            </a:lvl1pPr>
          </a:lstStyle>
          <a:p>
            <a:fld id="{4C1B8DBC-EA71-45EC-8EA2-ABCF1557E94C}" type="slidenum">
              <a:rPr lang="en-US" altLang="ja-JP"/>
              <a:pPr/>
              <a:t>‹#›</a:t>
            </a:fld>
            <a:endParaRPr lang="en-US" altLang="ja-JP"/>
          </a:p>
        </p:txBody>
      </p:sp>
    </p:spTree>
    <p:extLst>
      <p:ext uri="{BB962C8B-B14F-4D97-AF65-F5344CB8AC3E}">
        <p14:creationId xmlns:p14="http://schemas.microsoft.com/office/powerpoint/2010/main" val="1755202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286BDD06-64F7-446D-ABBA-9AF2B817CB8E}" type="slidenum">
              <a:rPr lang="en-US" altLang="ja-JP"/>
              <a:pPr/>
              <a:t>‹#›</a:t>
            </a:fld>
            <a:endParaRPr lang="en-US" altLang="ja-JP"/>
          </a:p>
        </p:txBody>
      </p:sp>
    </p:spTree>
    <p:extLst>
      <p:ext uri="{BB962C8B-B14F-4D97-AF65-F5344CB8AC3E}">
        <p14:creationId xmlns:p14="http://schemas.microsoft.com/office/powerpoint/2010/main" val="3457258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5E38F1DF-1D24-41E6-B7B3-A5C3CA2078D8}" type="slidenum">
              <a:rPr lang="en-US" altLang="ja-JP"/>
              <a:pPr/>
              <a:t>‹#›</a:t>
            </a:fld>
            <a:endParaRPr lang="en-US" altLang="ja-JP"/>
          </a:p>
        </p:txBody>
      </p:sp>
    </p:spTree>
    <p:extLst>
      <p:ext uri="{BB962C8B-B14F-4D97-AF65-F5344CB8AC3E}">
        <p14:creationId xmlns:p14="http://schemas.microsoft.com/office/powerpoint/2010/main" val="3581487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C119086F-655B-4A12-ADDB-26BCBB3AA5C4}" type="slidenum">
              <a:rPr lang="en-US" altLang="ja-JP"/>
              <a:pPr/>
              <a:t>‹#›</a:t>
            </a:fld>
            <a:endParaRPr lang="en-US" altLang="ja-JP"/>
          </a:p>
        </p:txBody>
      </p:sp>
    </p:spTree>
    <p:extLst>
      <p:ext uri="{BB962C8B-B14F-4D97-AF65-F5344CB8AC3E}">
        <p14:creationId xmlns:p14="http://schemas.microsoft.com/office/powerpoint/2010/main" val="3826271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0A72B47A-40B1-49ED-92BA-345A3A1787CD}" type="slidenum">
              <a:rPr lang="en-US" altLang="ja-JP"/>
              <a:pPr/>
              <a:t>‹#›</a:t>
            </a:fld>
            <a:endParaRPr lang="en-US" altLang="ja-JP"/>
          </a:p>
        </p:txBody>
      </p:sp>
    </p:spTree>
    <p:extLst>
      <p:ext uri="{BB962C8B-B14F-4D97-AF65-F5344CB8AC3E}">
        <p14:creationId xmlns:p14="http://schemas.microsoft.com/office/powerpoint/2010/main" val="1025836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92BC29A5-4332-4E4F-8278-FC277D486C8D}" type="slidenum">
              <a:rPr lang="en-US" altLang="ja-JP"/>
              <a:pPr/>
              <a:t>‹#›</a:t>
            </a:fld>
            <a:endParaRPr lang="en-US" altLang="ja-JP"/>
          </a:p>
        </p:txBody>
      </p:sp>
    </p:spTree>
    <p:extLst>
      <p:ext uri="{BB962C8B-B14F-4D97-AF65-F5344CB8AC3E}">
        <p14:creationId xmlns:p14="http://schemas.microsoft.com/office/powerpoint/2010/main" val="1396280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F9A6655F-8493-48CD-9539-AAABD228D865}" type="slidenum">
              <a:rPr lang="en-US" altLang="ja-JP"/>
              <a:pPr/>
              <a:t>‹#›</a:t>
            </a:fld>
            <a:endParaRPr lang="en-US" altLang="ja-JP"/>
          </a:p>
        </p:txBody>
      </p:sp>
    </p:spTree>
    <p:extLst>
      <p:ext uri="{BB962C8B-B14F-4D97-AF65-F5344CB8AC3E}">
        <p14:creationId xmlns:p14="http://schemas.microsoft.com/office/powerpoint/2010/main" val="1164133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D86973D1-9DC4-48D7-B48A-C18B46991CAF}" type="slidenum">
              <a:rPr lang="en-US" altLang="ja-JP"/>
              <a:pPr/>
              <a:t>‹#›</a:t>
            </a:fld>
            <a:endParaRPr lang="en-US" altLang="ja-JP"/>
          </a:p>
        </p:txBody>
      </p:sp>
    </p:spTree>
    <p:extLst>
      <p:ext uri="{BB962C8B-B14F-4D97-AF65-F5344CB8AC3E}">
        <p14:creationId xmlns:p14="http://schemas.microsoft.com/office/powerpoint/2010/main" val="673698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8DAD7419-030D-40E7-8C18-1A1B436E314E}" type="slidenum">
              <a:rPr lang="en-US" altLang="ja-JP"/>
              <a:pPr/>
              <a:t>‹#›</a:t>
            </a:fld>
            <a:endParaRPr lang="en-US" altLang="ja-JP"/>
          </a:p>
        </p:txBody>
      </p:sp>
    </p:spTree>
    <p:extLst>
      <p:ext uri="{BB962C8B-B14F-4D97-AF65-F5344CB8AC3E}">
        <p14:creationId xmlns:p14="http://schemas.microsoft.com/office/powerpoint/2010/main" val="2305057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fld id="{BE5C5E10-1D1C-4DAE-9824-61E3C6926387}"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2.png"/><Relationship Id="rId5" Type="http://schemas.openxmlformats.org/officeDocument/2006/relationships/oleObject" Target="../embeddings/oleObject4.bin"/><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wmf"/><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33.wmf"/><Relationship Id="rId4" Type="http://schemas.openxmlformats.org/officeDocument/2006/relationships/oleObject" Target="../embeddings/oleObject6.bin"/></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42.png"/><Relationship Id="rId5" Type="http://schemas.openxmlformats.org/officeDocument/2006/relationships/image" Target="../media/image41.wmf"/><Relationship Id="rId4" Type="http://schemas.openxmlformats.org/officeDocument/2006/relationships/oleObject" Target="../embeddings/oleObject8.bin"/></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8.xml"/><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49.png"/><Relationship Id="rId4" Type="http://schemas.openxmlformats.org/officeDocument/2006/relationships/oleObject" Target="../embeddings/oleObject9.bin"/><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53.emf"/><Relationship Id="rId4" Type="http://schemas.openxmlformats.org/officeDocument/2006/relationships/oleObject" Target="../embeddings/oleObject12.bin"/></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11.xml"/><Relationship Id="rId7"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67.wmf"/></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4.xml"/><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83.png"/><Relationship Id="rId5" Type="http://schemas.openxmlformats.org/officeDocument/2006/relationships/oleObject" Target="../embeddings/oleObject14.bin"/><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86.jpe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83.png"/><Relationship Id="rId5" Type="http://schemas.openxmlformats.org/officeDocument/2006/relationships/oleObject" Target="../embeddings/oleObject16.bin"/><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5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7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2"/>
          <p:cNvGraphicFramePr>
            <a:graphicFrameLocks noChangeAspect="1"/>
          </p:cNvGraphicFramePr>
          <p:nvPr/>
        </p:nvGraphicFramePr>
        <p:xfrm>
          <a:off x="0" y="-304800"/>
          <a:ext cx="9144000" cy="6858000"/>
        </p:xfrm>
        <a:graphic>
          <a:graphicData uri="http://schemas.openxmlformats.org/presentationml/2006/ole">
            <mc:AlternateContent xmlns:mc="http://schemas.openxmlformats.org/markup-compatibility/2006">
              <mc:Choice xmlns:v="urn:schemas-microsoft-com:vml" Requires="v">
                <p:oleObj spid="_x0000_s34822" name="スライド" r:id="rId3" imgW="4664160" imgH="3497400" progId="PowerPoint.Slide.8">
                  <p:embed/>
                </p:oleObj>
              </mc:Choice>
              <mc:Fallback>
                <p:oleObj name="スライド" r:id="rId3" imgW="4664160" imgH="3497400"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21" name="Rectangle 5" descr="Rectangle: Click to edit Master text styles&#10;Second level&#10;Third level&#10;Fourth level&#10;Fifth level"/>
          <p:cNvSpPr>
            <a:spLocks noChangeArrowheads="1"/>
          </p:cNvSpPr>
          <p:nvPr/>
        </p:nvSpPr>
        <p:spPr bwMode="auto">
          <a:xfrm>
            <a:off x="838200" y="2209800"/>
            <a:ext cx="7010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20000"/>
              </a:spcBef>
            </a:pPr>
            <a:r>
              <a:rPr lang="en-US" altLang="ja-JP" sz="3200"/>
              <a:t>Masato TAKITA,</a:t>
            </a:r>
            <a:r>
              <a:rPr lang="ja-JP" altLang="en-US" sz="3200"/>
              <a:t>　</a:t>
            </a:r>
            <a:r>
              <a:rPr lang="en-US" altLang="ja-JP" sz="3200"/>
              <a:t>ICRR, U. of Tokyo</a:t>
            </a:r>
          </a:p>
          <a:p>
            <a:pPr eaLnBrk="1" hangingPunct="1">
              <a:spcBef>
                <a:spcPct val="20000"/>
              </a:spcBef>
            </a:pPr>
            <a:r>
              <a:rPr lang="ja-JP" altLang="en-US" sz="3200"/>
              <a:t>（</a:t>
            </a:r>
            <a:r>
              <a:rPr lang="en-US" altLang="ja-JP" sz="3200"/>
              <a:t>For the Tibet AS</a:t>
            </a:r>
            <a:r>
              <a:rPr lang="en-US" altLang="ja-JP" sz="3200">
                <a:latin typeface="Symbol" panose="05050102010706020507" pitchFamily="18" charset="2"/>
              </a:rPr>
              <a:t>g</a:t>
            </a:r>
            <a:r>
              <a:rPr lang="en-US" altLang="ja-JP" sz="3200"/>
              <a:t> collaboration)</a:t>
            </a:r>
          </a:p>
          <a:p>
            <a:pPr eaLnBrk="1" hangingPunct="1">
              <a:spcBef>
                <a:spcPct val="20000"/>
              </a:spcBef>
            </a:pPr>
            <a:endParaRPr lang="en-US" altLang="ja-JP" sz="3200"/>
          </a:p>
          <a:p>
            <a:pPr eaLnBrk="1" hangingPunct="1">
              <a:spcBef>
                <a:spcPct val="20000"/>
              </a:spcBef>
            </a:pPr>
            <a:r>
              <a:rPr lang="en-US" altLang="ja-JP" sz="3200">
                <a:solidFill>
                  <a:srgbClr val="0000FF"/>
                </a:solidFill>
              </a:rPr>
              <a:t>External Review@ICRR</a:t>
            </a:r>
            <a:r>
              <a:rPr lang="ja-JP" altLang="en-US" sz="3200">
                <a:solidFill>
                  <a:srgbClr val="0000FF"/>
                </a:solidFill>
              </a:rPr>
              <a:t>　</a:t>
            </a:r>
            <a:r>
              <a:rPr lang="en-US" altLang="ja-JP" sz="3200">
                <a:solidFill>
                  <a:srgbClr val="0000FF"/>
                </a:solidFill>
              </a:rPr>
              <a:t>19/Oct/2006</a:t>
            </a:r>
          </a:p>
          <a:p>
            <a:pPr eaLnBrk="1" hangingPunct="1">
              <a:spcBef>
                <a:spcPct val="20000"/>
              </a:spcBef>
              <a:buFontTx/>
              <a:buChar char="•"/>
            </a:pPr>
            <a:endParaRPr lang="en-US" altLang="ja-JP" sz="3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2"/>
          <p:cNvGraphicFramePr>
            <a:graphicFrameLocks noChangeAspect="1"/>
          </p:cNvGraphicFramePr>
          <p:nvPr/>
        </p:nvGraphicFramePr>
        <p:xfrm>
          <a:off x="609600" y="995363"/>
          <a:ext cx="5507038" cy="5862637"/>
        </p:xfrm>
        <a:graphic>
          <a:graphicData uri="http://schemas.openxmlformats.org/presentationml/2006/ole">
            <mc:AlternateContent xmlns:mc="http://schemas.openxmlformats.org/markup-compatibility/2006">
              <mc:Choice xmlns:v="urn:schemas-microsoft-com:vml" Requires="v">
                <p:oleObj spid="_x0000_s235520" name="Photo Editor ｲﾒｰｼﾞ" r:id="rId3" imgW="6323810" imgH="6733333" progId="MSPhotoEd.3">
                  <p:embed/>
                </p:oleObj>
              </mc:Choice>
              <mc:Fallback>
                <p:oleObj name="Photo Editor ｲﾒｰｼﾞ" r:id="rId3" imgW="6323810" imgH="6733333"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95363"/>
                        <a:ext cx="5507038" cy="586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43" name="Rectangle 3"/>
          <p:cNvSpPr>
            <a:spLocks noGrp="1" noChangeArrowheads="1"/>
          </p:cNvSpPr>
          <p:nvPr>
            <p:ph type="title"/>
          </p:nvPr>
        </p:nvSpPr>
        <p:spPr>
          <a:xfrm>
            <a:off x="76200" y="76200"/>
            <a:ext cx="4343400" cy="838200"/>
          </a:xfrm>
        </p:spPr>
        <p:txBody>
          <a:bodyPr/>
          <a:lstStyle/>
          <a:p>
            <a:pPr algn="l"/>
            <a:r>
              <a:rPr lang="en-US" altLang="ja-JP" sz="3600" b="1">
                <a:solidFill>
                  <a:schemeClr val="accent2"/>
                </a:solidFill>
                <a:effectLst>
                  <a:outerShdw blurRad="38100" dist="38100" dir="2700000" algn="tl">
                    <a:srgbClr val="C0C0C0"/>
                  </a:outerShdw>
                </a:effectLst>
              </a:rPr>
              <a:t>Detection Principle</a:t>
            </a:r>
            <a:endParaRPr lang="en-US" altLang="ja-JP" sz="3600" b="1">
              <a:effectLst>
                <a:outerShdw blurRad="38100" dist="38100" dir="2700000" algn="tl">
                  <a:srgbClr val="C0C0C0"/>
                </a:outerShdw>
              </a:effectLst>
            </a:endParaRPr>
          </a:p>
        </p:txBody>
      </p:sp>
      <p:graphicFrame>
        <p:nvGraphicFramePr>
          <p:cNvPr id="61444" name="Object 4"/>
          <p:cNvGraphicFramePr>
            <a:graphicFrameLocks noChangeAspect="1"/>
          </p:cNvGraphicFramePr>
          <p:nvPr/>
        </p:nvGraphicFramePr>
        <p:xfrm>
          <a:off x="4800600" y="762000"/>
          <a:ext cx="3524250" cy="4343400"/>
        </p:xfrm>
        <a:graphic>
          <a:graphicData uri="http://schemas.openxmlformats.org/presentationml/2006/ole">
            <mc:AlternateContent xmlns:mc="http://schemas.openxmlformats.org/markup-compatibility/2006">
              <mc:Choice xmlns:v="urn:schemas-microsoft-com:vml" Requires="v">
                <p:oleObj spid="_x0000_s235521" name="Photo Editor ｲﾒｰｼﾞ" r:id="rId5" imgW="4390476" imgH="5409524" progId="MSPhotoEd.3">
                  <p:embed/>
                </p:oleObj>
              </mc:Choice>
              <mc:Fallback>
                <p:oleObj name="Photo Editor ｲﾒｰｼﾞ" r:id="rId5" imgW="4390476" imgH="5409524"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762000"/>
                        <a:ext cx="352425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45" name="Line 5"/>
          <p:cNvSpPr>
            <a:spLocks noChangeShapeType="1"/>
          </p:cNvSpPr>
          <p:nvPr/>
        </p:nvSpPr>
        <p:spPr bwMode="auto">
          <a:xfrm>
            <a:off x="6858000" y="1447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446" name="Oval 6"/>
          <p:cNvSpPr>
            <a:spLocks noChangeArrowheads="1"/>
          </p:cNvSpPr>
          <p:nvPr/>
        </p:nvSpPr>
        <p:spPr bwMode="auto">
          <a:xfrm rot="-1978445">
            <a:off x="6477000" y="1371600"/>
            <a:ext cx="457200" cy="381000"/>
          </a:xfrm>
          <a:prstGeom prst="ellipse">
            <a:avLst/>
          </a:prstGeom>
          <a:solidFill>
            <a:srgbClr val="3366FF"/>
          </a:solidFill>
          <a:ln w="9525">
            <a:solidFill>
              <a:srgbClr val="3366FF"/>
            </a:solidFill>
            <a:round/>
            <a:headEnd/>
            <a:tailEnd/>
          </a:ln>
        </p:spPr>
        <p:txBody>
          <a:bodyPr wrap="none" anchor="ctr"/>
          <a:lstStyle/>
          <a:p>
            <a:endParaRPr lang="ja-JP" altLang="en-US"/>
          </a:p>
        </p:txBody>
      </p:sp>
      <p:sp>
        <p:nvSpPr>
          <p:cNvPr id="61447" name="Line 7"/>
          <p:cNvSpPr>
            <a:spLocks noChangeShapeType="1"/>
          </p:cNvSpPr>
          <p:nvPr/>
        </p:nvSpPr>
        <p:spPr bwMode="auto">
          <a:xfrm flipH="1">
            <a:off x="5334000" y="533400"/>
            <a:ext cx="2743200" cy="20574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448" name="Line 8"/>
          <p:cNvSpPr>
            <a:spLocks noChangeShapeType="1"/>
          </p:cNvSpPr>
          <p:nvPr/>
        </p:nvSpPr>
        <p:spPr bwMode="auto">
          <a:xfrm flipH="1">
            <a:off x="6553200" y="1676400"/>
            <a:ext cx="152400" cy="17526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449" name="Line 9"/>
          <p:cNvSpPr>
            <a:spLocks noChangeShapeType="1"/>
          </p:cNvSpPr>
          <p:nvPr/>
        </p:nvSpPr>
        <p:spPr bwMode="auto">
          <a:xfrm>
            <a:off x="6781800" y="1600200"/>
            <a:ext cx="533400" cy="137160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450" name="Line 10"/>
          <p:cNvSpPr>
            <a:spLocks noChangeShapeType="1"/>
          </p:cNvSpPr>
          <p:nvPr/>
        </p:nvSpPr>
        <p:spPr bwMode="auto">
          <a:xfrm flipH="1">
            <a:off x="6858000" y="2971800"/>
            <a:ext cx="457200" cy="457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451" name="Line 11"/>
          <p:cNvSpPr>
            <a:spLocks noChangeShapeType="1"/>
          </p:cNvSpPr>
          <p:nvPr/>
        </p:nvSpPr>
        <p:spPr bwMode="auto">
          <a:xfrm flipH="1">
            <a:off x="5638800" y="1524000"/>
            <a:ext cx="9144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452" name="Rectangle 12"/>
          <p:cNvSpPr>
            <a:spLocks noChangeArrowheads="1"/>
          </p:cNvSpPr>
          <p:nvPr/>
        </p:nvSpPr>
        <p:spPr bwMode="auto">
          <a:xfrm>
            <a:off x="1905000" y="1676400"/>
            <a:ext cx="1981200" cy="533400"/>
          </a:xfrm>
          <a:prstGeom prst="rect">
            <a:avLst/>
          </a:prstGeom>
          <a:solidFill>
            <a:schemeClr val="bg1"/>
          </a:solidFill>
          <a:ln w="9525">
            <a:solidFill>
              <a:schemeClr val="bg1"/>
            </a:solidFill>
            <a:miter lim="800000"/>
            <a:headEnd/>
            <a:tailEnd/>
          </a:ln>
        </p:spPr>
        <p:txBody>
          <a:bodyPr wrap="none" anchor="ctr"/>
          <a:lstStyle/>
          <a:p>
            <a:endParaRPr lang="ja-JP" altLang="en-US"/>
          </a:p>
        </p:txBody>
      </p:sp>
      <p:sp>
        <p:nvSpPr>
          <p:cNvPr id="61453" name="Rectangle 13"/>
          <p:cNvSpPr>
            <a:spLocks noChangeArrowheads="1"/>
          </p:cNvSpPr>
          <p:nvPr/>
        </p:nvSpPr>
        <p:spPr bwMode="auto">
          <a:xfrm>
            <a:off x="3810000" y="4800600"/>
            <a:ext cx="990600" cy="381000"/>
          </a:xfrm>
          <a:prstGeom prst="rect">
            <a:avLst/>
          </a:prstGeom>
          <a:solidFill>
            <a:schemeClr val="bg1"/>
          </a:solidFill>
          <a:ln w="9525">
            <a:solidFill>
              <a:schemeClr val="bg1"/>
            </a:solidFill>
            <a:miter lim="800000"/>
            <a:headEnd/>
            <a:tailEnd/>
          </a:ln>
        </p:spPr>
        <p:txBody>
          <a:bodyPr wrap="none" anchor="ctr"/>
          <a:lstStyle/>
          <a:p>
            <a:endParaRPr lang="ja-JP" altLang="en-US"/>
          </a:p>
        </p:txBody>
      </p:sp>
      <p:sp>
        <p:nvSpPr>
          <p:cNvPr id="61454" name="Text Box 14"/>
          <p:cNvSpPr txBox="1">
            <a:spLocks noChangeArrowheads="1"/>
          </p:cNvSpPr>
          <p:nvPr/>
        </p:nvSpPr>
        <p:spPr bwMode="auto">
          <a:xfrm>
            <a:off x="1905000" y="1239838"/>
            <a:ext cx="17843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altLang="ja-JP" sz="2400" b="1">
                <a:solidFill>
                  <a:srgbClr val="FF0000"/>
                </a:solidFill>
                <a:effectLst>
                  <a:outerShdw blurRad="38100" dist="38100" dir="2700000" algn="tl">
                    <a:srgbClr val="C0C0C0"/>
                  </a:outerShdw>
                </a:effectLst>
                <a:latin typeface="Times New Roman" panose="02020603050405020304" pitchFamily="18" charset="0"/>
              </a:rPr>
              <a:t>Cosmic rays</a:t>
            </a:r>
            <a:endParaRPr lang="en-US" altLang="ja-JP" sz="2400" b="1">
              <a:latin typeface="Times New Roman" panose="02020603050405020304" pitchFamily="18" charset="0"/>
            </a:endParaRPr>
          </a:p>
        </p:txBody>
      </p:sp>
      <p:sp>
        <p:nvSpPr>
          <p:cNvPr id="61455" name="Text Box 15"/>
          <p:cNvSpPr txBox="1">
            <a:spLocks noChangeArrowheads="1"/>
          </p:cNvSpPr>
          <p:nvPr/>
        </p:nvSpPr>
        <p:spPr bwMode="auto">
          <a:xfrm>
            <a:off x="2727325" y="2936875"/>
            <a:ext cx="1631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altLang="ja-JP" sz="2400" b="1">
                <a:solidFill>
                  <a:srgbClr val="FF0000"/>
                </a:solidFill>
                <a:effectLst>
                  <a:outerShdw blurRad="38100" dist="38100" dir="2700000" algn="tl">
                    <a:srgbClr val="C0C0C0"/>
                  </a:outerShdw>
                </a:effectLst>
                <a:latin typeface="Times New Roman" panose="02020603050405020304" pitchFamily="18" charset="0"/>
              </a:rPr>
              <a:t>Air shower</a:t>
            </a:r>
            <a:endParaRPr lang="en-US" altLang="ja-JP" sz="2400" b="1">
              <a:latin typeface="Times New Roman" panose="02020603050405020304" pitchFamily="18" charset="0"/>
            </a:endParaRPr>
          </a:p>
        </p:txBody>
      </p:sp>
      <p:sp>
        <p:nvSpPr>
          <p:cNvPr id="61456" name="Text Box 16"/>
          <p:cNvSpPr txBox="1">
            <a:spLocks noChangeArrowheads="1"/>
          </p:cNvSpPr>
          <p:nvPr/>
        </p:nvSpPr>
        <p:spPr bwMode="auto">
          <a:xfrm>
            <a:off x="6248400" y="2459038"/>
            <a:ext cx="24257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altLang="ja-JP" sz="2400" b="1">
                <a:solidFill>
                  <a:srgbClr val="FF0000"/>
                </a:solidFill>
                <a:effectLst>
                  <a:outerShdw blurRad="38100" dist="38100" dir="2700000" algn="tl">
                    <a:srgbClr val="C0C0C0"/>
                  </a:outerShdw>
                </a:effectLst>
                <a:latin typeface="Times New Roman" panose="02020603050405020304" pitchFamily="18" charset="0"/>
              </a:rPr>
              <a:t>Scintillation light</a:t>
            </a:r>
            <a:endParaRPr lang="en-US" altLang="ja-JP" sz="2400" b="1">
              <a:latin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76200" y="76200"/>
            <a:ext cx="3962400" cy="838200"/>
          </a:xfrm>
        </p:spPr>
        <p:txBody>
          <a:bodyPr/>
          <a:lstStyle/>
          <a:p>
            <a:pPr algn="l"/>
            <a:r>
              <a:rPr lang="en-US" altLang="ja-JP" sz="3600" b="1">
                <a:solidFill>
                  <a:schemeClr val="accent2"/>
                </a:solidFill>
                <a:effectLst>
                  <a:outerShdw blurRad="38100" dist="38100" dir="2700000" algn="tl">
                    <a:srgbClr val="C0C0C0"/>
                  </a:outerShdw>
                </a:effectLst>
              </a:rPr>
              <a:t>Event Schematics </a:t>
            </a:r>
            <a:endParaRPr lang="en-US" altLang="ja-JP" sz="3600" b="1"/>
          </a:p>
        </p:txBody>
      </p:sp>
      <p:graphicFrame>
        <p:nvGraphicFramePr>
          <p:cNvPr id="113667" name="Object 3"/>
          <p:cNvGraphicFramePr>
            <a:graphicFrameLocks noChangeAspect="1"/>
          </p:cNvGraphicFramePr>
          <p:nvPr/>
        </p:nvGraphicFramePr>
        <p:xfrm>
          <a:off x="-381000" y="1143000"/>
          <a:ext cx="9144000" cy="5167313"/>
        </p:xfrm>
        <a:graphic>
          <a:graphicData uri="http://schemas.openxmlformats.org/presentationml/2006/ole">
            <mc:AlternateContent xmlns:mc="http://schemas.openxmlformats.org/markup-compatibility/2006">
              <mc:Choice xmlns:v="urn:schemas-microsoft-com:vml" Requires="v">
                <p:oleObj spid="_x0000_s113672" name="Photo Editor ｲﾒｰｼﾞ" r:id="rId3" imgW="7047619" imgH="3982006" progId="MSPhotoEd.3">
                  <p:embed/>
                </p:oleObj>
              </mc:Choice>
              <mc:Fallback>
                <p:oleObj name="Photo Editor ｲﾒｰｼﾞ" r:id="rId3" imgW="7047619" imgH="3982006"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143000"/>
                        <a:ext cx="9144000" cy="516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668" name="Rectangle 4"/>
          <p:cNvSpPr>
            <a:spLocks noChangeArrowheads="1"/>
          </p:cNvSpPr>
          <p:nvPr/>
        </p:nvSpPr>
        <p:spPr bwMode="auto">
          <a:xfrm>
            <a:off x="1219200" y="1295400"/>
            <a:ext cx="2362200" cy="1066800"/>
          </a:xfrm>
          <a:prstGeom prst="rect">
            <a:avLst/>
          </a:prstGeom>
          <a:solidFill>
            <a:schemeClr val="bg1"/>
          </a:solidFill>
          <a:ln w="9525">
            <a:solidFill>
              <a:schemeClr val="bg1"/>
            </a:solidFill>
            <a:miter lim="800000"/>
            <a:headEnd/>
            <a:tailEnd/>
          </a:ln>
        </p:spPr>
        <p:txBody>
          <a:bodyPr wrap="none" anchor="ctr"/>
          <a:lstStyle/>
          <a:p>
            <a:endParaRPr lang="ja-JP" altLang="en-US"/>
          </a:p>
        </p:txBody>
      </p:sp>
      <p:sp>
        <p:nvSpPr>
          <p:cNvPr id="113669" name="Rectangle 5"/>
          <p:cNvSpPr>
            <a:spLocks noChangeArrowheads="1"/>
          </p:cNvSpPr>
          <p:nvPr/>
        </p:nvSpPr>
        <p:spPr bwMode="auto">
          <a:xfrm>
            <a:off x="6019800" y="1143000"/>
            <a:ext cx="2362200" cy="1066800"/>
          </a:xfrm>
          <a:prstGeom prst="rect">
            <a:avLst/>
          </a:prstGeom>
          <a:solidFill>
            <a:schemeClr val="bg1"/>
          </a:solidFill>
          <a:ln w="9525">
            <a:solidFill>
              <a:schemeClr val="bg1"/>
            </a:solidFill>
            <a:miter lim="800000"/>
            <a:headEnd/>
            <a:tailEnd/>
          </a:ln>
        </p:spPr>
        <p:txBody>
          <a:bodyPr wrap="none" anchor="ctr"/>
          <a:lstStyle/>
          <a:p>
            <a:endParaRPr lang="ja-JP" altLang="en-US"/>
          </a:p>
        </p:txBody>
      </p:sp>
      <p:sp>
        <p:nvSpPr>
          <p:cNvPr id="113670" name="Text Box 6"/>
          <p:cNvSpPr txBox="1">
            <a:spLocks noChangeArrowheads="1"/>
          </p:cNvSpPr>
          <p:nvPr/>
        </p:nvSpPr>
        <p:spPr bwMode="auto">
          <a:xfrm>
            <a:off x="1050925" y="1565275"/>
            <a:ext cx="30178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altLang="ja-JP" sz="2400" b="1">
                <a:solidFill>
                  <a:srgbClr val="FF0000"/>
                </a:solidFill>
                <a:effectLst>
                  <a:outerShdw blurRad="38100" dist="38100" dir="2700000" algn="tl">
                    <a:srgbClr val="C0C0C0"/>
                  </a:outerShdw>
                </a:effectLst>
                <a:latin typeface="Times New Roman" panose="02020603050405020304" pitchFamily="18" charset="0"/>
              </a:rPr>
              <a:t># of particles (charge)</a:t>
            </a:r>
            <a:endParaRPr lang="en-US" altLang="ja-JP" sz="2400" b="1">
              <a:latin typeface="Times New Roman" panose="02020603050405020304" pitchFamily="18" charset="0"/>
            </a:endParaRPr>
          </a:p>
        </p:txBody>
      </p:sp>
      <p:sp>
        <p:nvSpPr>
          <p:cNvPr id="113671" name="Text Box 7"/>
          <p:cNvSpPr txBox="1">
            <a:spLocks noChangeArrowheads="1"/>
          </p:cNvSpPr>
          <p:nvPr/>
        </p:nvSpPr>
        <p:spPr bwMode="auto">
          <a:xfrm>
            <a:off x="5715000" y="1620838"/>
            <a:ext cx="30257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altLang="ja-JP" sz="2400" b="1">
                <a:solidFill>
                  <a:srgbClr val="FF0000"/>
                </a:solidFill>
                <a:effectLst>
                  <a:outerShdw blurRad="38100" dist="38100" dir="2700000" algn="tl">
                    <a:srgbClr val="C0C0C0"/>
                  </a:outerShdw>
                </a:effectLst>
                <a:latin typeface="Times New Roman" panose="02020603050405020304" pitchFamily="18" charset="0"/>
              </a:rPr>
              <a:t>Relative timing (time)</a:t>
            </a:r>
            <a:endParaRPr lang="en-US" altLang="ja-JP" sz="2400" b="1">
              <a:latin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0" y="457200"/>
            <a:ext cx="4319588" cy="1700213"/>
          </a:xfrm>
        </p:spPr>
        <p:txBody>
          <a:bodyPr/>
          <a:lstStyle/>
          <a:p>
            <a:r>
              <a:rPr lang="en-US" altLang="ja-JP" sz="4000">
                <a:solidFill>
                  <a:srgbClr val="FF5050"/>
                </a:solidFill>
                <a:ea typeface="HG創英角ﾎﾟｯﾌﾟ体" panose="040B0A09000000000000" pitchFamily="49" charset="-128"/>
              </a:rPr>
              <a:t>Moon’s Shadow</a:t>
            </a:r>
            <a:br>
              <a:rPr lang="en-US" altLang="ja-JP" sz="4000">
                <a:solidFill>
                  <a:srgbClr val="FF5050"/>
                </a:solidFill>
                <a:ea typeface="HG創英角ﾎﾟｯﾌﾟ体" panose="040B0A09000000000000" pitchFamily="49" charset="-128"/>
              </a:rPr>
            </a:br>
            <a:r>
              <a:rPr lang="en-US" altLang="ja-JP" sz="4000">
                <a:solidFill>
                  <a:srgbClr val="FF5050"/>
                </a:solidFill>
                <a:ea typeface="HG創英角ﾎﾟｯﾌﾟ体" panose="040B0A09000000000000" pitchFamily="49" charset="-128"/>
              </a:rPr>
              <a:t>and</a:t>
            </a:r>
            <a:br>
              <a:rPr lang="en-US" altLang="ja-JP" sz="4000">
                <a:solidFill>
                  <a:srgbClr val="FF5050"/>
                </a:solidFill>
                <a:ea typeface="HG創英角ﾎﾟｯﾌﾟ体" panose="040B0A09000000000000" pitchFamily="49" charset="-128"/>
              </a:rPr>
            </a:br>
            <a:r>
              <a:rPr lang="en-US" altLang="ja-JP" sz="4000">
                <a:solidFill>
                  <a:srgbClr val="FF5050"/>
                </a:solidFill>
                <a:ea typeface="HG創英角ﾎﾟｯﾌﾟ体" panose="040B0A09000000000000" pitchFamily="49" charset="-128"/>
              </a:rPr>
              <a:t>Geomagnetic Field</a:t>
            </a:r>
          </a:p>
        </p:txBody>
      </p:sp>
      <p:sp>
        <p:nvSpPr>
          <p:cNvPr id="172035" name="Text Box 3"/>
          <p:cNvSpPr txBox="1">
            <a:spLocks noChangeArrowheads="1"/>
          </p:cNvSpPr>
          <p:nvPr/>
        </p:nvSpPr>
        <p:spPr bwMode="auto">
          <a:xfrm>
            <a:off x="3779838" y="5949950"/>
            <a:ext cx="22320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ja-JP" sz="1800" b="1">
                <a:solidFill>
                  <a:srgbClr val="FF0000"/>
                </a:solidFill>
                <a:latin typeface="Arial" panose="020B0604020202020204" pitchFamily="34" charset="0"/>
                <a:ea typeface="HG創英角ﾎﾟｯﾌﾟ体" panose="040B0A09000000000000" pitchFamily="49" charset="-128"/>
              </a:rPr>
              <a:t>North-south deviation</a:t>
            </a:r>
          </a:p>
        </p:txBody>
      </p:sp>
      <p:pic>
        <p:nvPicPr>
          <p:cNvPr id="172036" name="Picture 4" descr="MoonShadow-TibetIII_3TeV_1041da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63" y="2492375"/>
            <a:ext cx="2954337" cy="3241675"/>
          </a:xfrm>
          <a:prstGeom prst="rect">
            <a:avLst/>
          </a:prstGeom>
          <a:noFill/>
          <a:extLst>
            <a:ext uri="{909E8E84-426E-40DD-AFC4-6F175D3DCCD1}">
              <a14:hiddenFill xmlns:a14="http://schemas.microsoft.com/office/drawing/2010/main">
                <a:solidFill>
                  <a:srgbClr val="FFFFFF"/>
                </a:solidFill>
              </a14:hiddenFill>
            </a:ext>
          </a:extLst>
        </p:spPr>
      </p:pic>
      <p:sp>
        <p:nvSpPr>
          <p:cNvPr id="172037" name="Rectangle 5"/>
          <p:cNvSpPr>
            <a:spLocks noChangeArrowheads="1"/>
          </p:cNvSpPr>
          <p:nvPr/>
        </p:nvSpPr>
        <p:spPr bwMode="auto">
          <a:xfrm>
            <a:off x="6659563" y="5949950"/>
            <a:ext cx="187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ja-JP" sz="1800" b="1">
                <a:solidFill>
                  <a:srgbClr val="FF0000"/>
                </a:solidFill>
                <a:latin typeface="Arial" panose="020B0604020202020204" pitchFamily="34" charset="0"/>
                <a:ea typeface="HG創英角ﾎﾟｯﾌﾟ体" panose="040B0A09000000000000" pitchFamily="49" charset="-128"/>
              </a:rPr>
              <a:t>Westward shift</a:t>
            </a:r>
          </a:p>
        </p:txBody>
      </p:sp>
      <p:pic>
        <p:nvPicPr>
          <p:cNvPr id="172038" name="Picture 6" descr="kaw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3213100"/>
            <a:ext cx="5184775" cy="2578100"/>
          </a:xfrm>
          <a:prstGeom prst="rect">
            <a:avLst/>
          </a:prstGeom>
          <a:noFill/>
          <a:extLst>
            <a:ext uri="{909E8E84-426E-40DD-AFC4-6F175D3DCCD1}">
              <a14:hiddenFill xmlns:a14="http://schemas.microsoft.com/office/drawing/2010/main">
                <a:solidFill>
                  <a:srgbClr val="FFFFFF"/>
                </a:solidFill>
              </a14:hiddenFill>
            </a:ext>
          </a:extLst>
        </p:spPr>
      </p:pic>
      <p:pic>
        <p:nvPicPr>
          <p:cNvPr id="172039" name="Picture 7" descr="shadow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188913"/>
            <a:ext cx="4464050" cy="2794000"/>
          </a:xfrm>
          <a:prstGeom prst="rect">
            <a:avLst/>
          </a:prstGeom>
          <a:noFill/>
          <a:extLst>
            <a:ext uri="{909E8E84-426E-40DD-AFC4-6F175D3DCCD1}">
              <a14:hiddenFill xmlns:a14="http://schemas.microsoft.com/office/drawing/2010/main">
                <a:solidFill>
                  <a:srgbClr val="FFFFFF"/>
                </a:solidFill>
              </a14:hiddenFill>
            </a:ext>
          </a:extLst>
        </p:spPr>
      </p:pic>
      <p:sp>
        <p:nvSpPr>
          <p:cNvPr id="172040" name="Text Box 8"/>
          <p:cNvSpPr txBox="1">
            <a:spLocks noChangeArrowheads="1"/>
          </p:cNvSpPr>
          <p:nvPr/>
        </p:nvSpPr>
        <p:spPr bwMode="auto">
          <a:xfrm>
            <a:off x="971550" y="5949950"/>
            <a:ext cx="20875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800" b="1">
                <a:solidFill>
                  <a:srgbClr val="FF0000"/>
                </a:solidFill>
                <a:latin typeface="Arial" panose="020B0604020202020204" pitchFamily="34" charset="0"/>
                <a:ea typeface="HG創英角ﾎﾟｯﾌﾟ体" panose="040B0A09000000000000" pitchFamily="49" charset="-128"/>
              </a:rPr>
              <a:t>Observed Moon’s shadow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Documents and Settings\takita\My Documents\Conference\ICRRsymposium\Tibetwebfigures\cra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38400"/>
            <a:ext cx="3733800" cy="3549650"/>
          </a:xfrm>
          <a:prstGeom prst="rect">
            <a:avLst/>
          </a:prstGeom>
          <a:noFill/>
          <a:extLst>
            <a:ext uri="{909E8E84-426E-40DD-AFC4-6F175D3DCCD1}">
              <a14:hiddenFill xmlns:a14="http://schemas.microsoft.com/office/drawing/2010/main">
                <a:solidFill>
                  <a:srgbClr val="FFFFFF"/>
                </a:solidFill>
              </a14:hiddenFill>
            </a:ext>
          </a:extLst>
        </p:spPr>
      </p:pic>
      <p:pic>
        <p:nvPicPr>
          <p:cNvPr id="115715" name="Picture 3" descr="C:\Documents and Settings\takita\My Documents\Conference\ICRRsymposium\Tibetwebfigures\T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209800"/>
            <a:ext cx="3962400" cy="3787775"/>
          </a:xfrm>
          <a:prstGeom prst="rect">
            <a:avLst/>
          </a:prstGeom>
          <a:noFill/>
          <a:extLst>
            <a:ext uri="{909E8E84-426E-40DD-AFC4-6F175D3DCCD1}">
              <a14:hiddenFill xmlns:a14="http://schemas.microsoft.com/office/drawing/2010/main">
                <a:solidFill>
                  <a:srgbClr val="FFFFFF"/>
                </a:solidFill>
              </a14:hiddenFill>
            </a:ext>
          </a:extLst>
        </p:spPr>
      </p:pic>
      <p:sp>
        <p:nvSpPr>
          <p:cNvPr id="115716" name="Text Box 4"/>
          <p:cNvSpPr txBox="1">
            <a:spLocks noChangeArrowheads="1"/>
          </p:cNvSpPr>
          <p:nvPr/>
        </p:nvSpPr>
        <p:spPr bwMode="auto">
          <a:xfrm>
            <a:off x="914400" y="762000"/>
            <a:ext cx="7391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a:latin typeface="Symbol" panose="05050102010706020507" pitchFamily="18" charset="2"/>
              </a:rPr>
              <a:t>g </a:t>
            </a:r>
            <a:r>
              <a:rPr lang="en-US" altLang="ja-JP"/>
              <a:t>from Crab</a:t>
            </a:r>
            <a:endParaRPr lang="en-US" altLang="ja-JP" sz="2400"/>
          </a:p>
          <a:p>
            <a:r>
              <a:rPr lang="en-US" altLang="ja-JP"/>
              <a:t>5.5</a:t>
            </a:r>
            <a:r>
              <a:rPr lang="en-US" altLang="ja-JP">
                <a:latin typeface="Symbol" panose="05050102010706020507" pitchFamily="18" charset="2"/>
              </a:rPr>
              <a:t>s</a:t>
            </a:r>
            <a:r>
              <a:rPr lang="en-US" altLang="ja-JP"/>
              <a:t>    </a:t>
            </a:r>
            <a:r>
              <a:rPr lang="en-US" altLang="ja-JP" sz="2400"/>
              <a:t>Tibet-HD (5200m</a:t>
            </a:r>
            <a:r>
              <a:rPr lang="en-US" altLang="ja-JP" sz="2400" baseline="30000"/>
              <a:t>2</a:t>
            </a:r>
            <a:r>
              <a:rPr lang="en-US" altLang="ja-JP" sz="2400"/>
              <a:t>)   </a:t>
            </a:r>
          </a:p>
          <a:p>
            <a:r>
              <a:rPr lang="en-US" altLang="ja-JP" sz="2400"/>
              <a:t>(1996 Nov-1999 May  502days)</a:t>
            </a:r>
          </a:p>
        </p:txBody>
      </p:sp>
      <p:sp>
        <p:nvSpPr>
          <p:cNvPr id="115717" name="Text Box 5"/>
          <p:cNvSpPr txBox="1">
            <a:spLocks noChangeArrowheads="1"/>
          </p:cNvSpPr>
          <p:nvPr/>
        </p:nvSpPr>
        <p:spPr bwMode="auto">
          <a:xfrm>
            <a:off x="609600" y="62484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ApJ 525, L93-L96, (1999)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875"/>
            <a:ext cx="9144000" cy="646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3" name="Rectangle 3"/>
          <p:cNvSpPr>
            <a:spLocks noGrp="1" noChangeArrowheads="1"/>
          </p:cNvSpPr>
          <p:nvPr>
            <p:ph type="title" idx="4294967295"/>
          </p:nvPr>
        </p:nvSpPr>
        <p:spPr>
          <a:xfrm>
            <a:off x="685800" y="0"/>
            <a:ext cx="4495800" cy="533400"/>
          </a:xfrm>
        </p:spPr>
        <p:txBody>
          <a:bodyPr/>
          <a:lstStyle/>
          <a:p>
            <a:r>
              <a:rPr lang="en-US" altLang="ja-JP" sz="3600"/>
              <a:t>Crab  </a:t>
            </a:r>
            <a:r>
              <a:rPr lang="en-US" altLang="ja-JP" sz="3600">
                <a:latin typeface="Symbol" panose="05050102010706020507" pitchFamily="18" charset="2"/>
              </a:rPr>
              <a:t>g</a:t>
            </a:r>
            <a:r>
              <a:rPr lang="en-US" altLang="ja-JP" sz="3600"/>
              <a:t> unpulsed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Documents and Settings\takita\My Documents\Conference\ICRRsymposium\Tibetwebfigures\501cont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57400"/>
            <a:ext cx="4038600" cy="3949700"/>
          </a:xfrm>
          <a:prstGeom prst="rect">
            <a:avLst/>
          </a:prstGeom>
          <a:noFill/>
          <a:extLst>
            <a:ext uri="{909E8E84-426E-40DD-AFC4-6F175D3DCCD1}">
              <a14:hiddenFill xmlns:a14="http://schemas.microsoft.com/office/drawing/2010/main">
                <a:solidFill>
                  <a:srgbClr val="FFFFFF"/>
                </a:solidFill>
              </a14:hiddenFill>
            </a:ext>
          </a:extLst>
        </p:spPr>
      </p:pic>
      <p:pic>
        <p:nvPicPr>
          <p:cNvPr id="116739" name="Picture 3" descr="C:\Documents and Settings\takita\My Documents\Conference\ICRRsymposium\Tibetwebfigures\501flu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219200"/>
            <a:ext cx="3676650" cy="5305425"/>
          </a:xfrm>
          <a:prstGeom prst="rect">
            <a:avLst/>
          </a:prstGeom>
          <a:noFill/>
          <a:extLst>
            <a:ext uri="{909E8E84-426E-40DD-AFC4-6F175D3DCCD1}">
              <a14:hiddenFill xmlns:a14="http://schemas.microsoft.com/office/drawing/2010/main">
                <a:solidFill>
                  <a:srgbClr val="FFFFFF"/>
                </a:solidFill>
              </a14:hiddenFill>
            </a:ext>
          </a:extLst>
        </p:spPr>
      </p:pic>
      <p:sp>
        <p:nvSpPr>
          <p:cNvPr id="116740" name="Text Box 4"/>
          <p:cNvSpPr txBox="1">
            <a:spLocks noChangeArrowheads="1"/>
          </p:cNvSpPr>
          <p:nvPr/>
        </p:nvSpPr>
        <p:spPr bwMode="auto">
          <a:xfrm>
            <a:off x="990600" y="304800"/>
            <a:ext cx="73152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a:t>Flare</a:t>
            </a:r>
            <a:r>
              <a:rPr lang="en-US" altLang="ja-JP">
                <a:latin typeface="Symbol" panose="05050102010706020507" pitchFamily="18" charset="2"/>
              </a:rPr>
              <a:t> g </a:t>
            </a:r>
            <a:r>
              <a:rPr lang="en-US" altLang="ja-JP"/>
              <a:t>from Mrk501 (1997)</a:t>
            </a:r>
          </a:p>
          <a:p>
            <a:r>
              <a:rPr lang="en-US" altLang="ja-JP"/>
              <a:t> 3.7</a:t>
            </a:r>
            <a:r>
              <a:rPr lang="en-US" altLang="ja-JP">
                <a:latin typeface="Symbolic" pitchFamily="18" charset="2"/>
              </a:rPr>
              <a:t>s</a:t>
            </a:r>
            <a:r>
              <a:rPr lang="en-US" altLang="ja-JP"/>
              <a:t>(Feb-Aug)~4.7</a:t>
            </a:r>
            <a:r>
              <a:rPr lang="en-US" altLang="ja-JP">
                <a:latin typeface="Symbol" panose="05050102010706020507" pitchFamily="18" charset="2"/>
              </a:rPr>
              <a:t>s</a:t>
            </a:r>
            <a:r>
              <a:rPr lang="en-US" altLang="ja-JP"/>
              <a:t>(Apr-Jun)                   </a:t>
            </a:r>
            <a:r>
              <a:rPr lang="en-US" altLang="ja-JP" sz="2400"/>
              <a:t>Tibet-HD (5200m</a:t>
            </a:r>
            <a:r>
              <a:rPr lang="en-US" altLang="ja-JP" sz="2400" baseline="30000"/>
              <a:t>2</a:t>
            </a:r>
            <a:r>
              <a:rPr lang="en-US" altLang="ja-JP" sz="2400"/>
              <a:t>)</a:t>
            </a:r>
          </a:p>
        </p:txBody>
      </p:sp>
      <p:sp>
        <p:nvSpPr>
          <p:cNvPr id="116741" name="Text Box 5"/>
          <p:cNvSpPr txBox="1">
            <a:spLocks noChangeArrowheads="1"/>
          </p:cNvSpPr>
          <p:nvPr/>
        </p:nvSpPr>
        <p:spPr bwMode="auto">
          <a:xfrm>
            <a:off x="609600" y="5943600"/>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ApJ 532, 302-307, (2000)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My Documents\kakenhi\h15\tokutei\Mrk421_3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752600"/>
            <a:ext cx="3819525" cy="4876800"/>
          </a:xfrm>
          <a:prstGeom prst="rect">
            <a:avLst/>
          </a:prstGeom>
          <a:noFill/>
          <a:extLst>
            <a:ext uri="{909E8E84-426E-40DD-AFC4-6F175D3DCCD1}">
              <a14:hiddenFill xmlns:a14="http://schemas.microsoft.com/office/drawing/2010/main">
                <a:solidFill>
                  <a:srgbClr val="FFFFFF"/>
                </a:solidFill>
              </a14:hiddenFill>
            </a:ext>
          </a:extLst>
        </p:spPr>
      </p:pic>
      <p:sp>
        <p:nvSpPr>
          <p:cNvPr id="75779" name="Text Box 3"/>
          <p:cNvSpPr txBox="1">
            <a:spLocks noChangeArrowheads="1"/>
          </p:cNvSpPr>
          <p:nvPr/>
        </p:nvSpPr>
        <p:spPr bwMode="auto">
          <a:xfrm>
            <a:off x="1371600" y="304800"/>
            <a:ext cx="7162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a:t>Flare</a:t>
            </a:r>
            <a:r>
              <a:rPr lang="en-US" altLang="ja-JP">
                <a:latin typeface="Symbol" panose="05050102010706020507" pitchFamily="18" charset="2"/>
              </a:rPr>
              <a:t> g </a:t>
            </a:r>
            <a:r>
              <a:rPr lang="en-US" altLang="ja-JP"/>
              <a:t>from Mrk421 (2000-2001)</a:t>
            </a:r>
          </a:p>
          <a:p>
            <a:r>
              <a:rPr lang="en-US" altLang="ja-JP"/>
              <a:t>5.1</a:t>
            </a:r>
            <a:r>
              <a:rPr lang="en-US" altLang="ja-JP">
                <a:latin typeface="Symbol" panose="05050102010706020507" pitchFamily="18" charset="2"/>
              </a:rPr>
              <a:t>s</a:t>
            </a:r>
            <a:r>
              <a:rPr lang="en-US" altLang="ja-JP"/>
              <a:t>                 </a:t>
            </a:r>
            <a:r>
              <a:rPr lang="en-US" altLang="ja-JP" sz="2400"/>
              <a:t>Tibet-III (22000m</a:t>
            </a:r>
            <a:r>
              <a:rPr lang="en-US" altLang="ja-JP" sz="2400" baseline="30000"/>
              <a:t>2</a:t>
            </a:r>
            <a:r>
              <a:rPr lang="en-US" altLang="ja-JP" sz="2400"/>
              <a:t>)  457days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685800" y="304800"/>
            <a:ext cx="7772400" cy="1143000"/>
          </a:xfrm>
        </p:spPr>
        <p:txBody>
          <a:bodyPr/>
          <a:lstStyle/>
          <a:p>
            <a:r>
              <a:rPr lang="en-US" altLang="ja-JP" sz="3600"/>
              <a:t>Mrk421 long-term correlation between X-ray and  TeV γ-ray data </a:t>
            </a:r>
          </a:p>
        </p:txBody>
      </p:sp>
      <p:pic>
        <p:nvPicPr>
          <p:cNvPr id="114691" name="Picture 3" descr="C:\My Documents\kakenhi\h15\tokutei\Mrk421_30da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81200"/>
            <a:ext cx="4287838" cy="4295775"/>
          </a:xfrm>
          <a:prstGeom prst="rect">
            <a:avLst/>
          </a:prstGeom>
          <a:noFill/>
          <a:extLst>
            <a:ext uri="{909E8E84-426E-40DD-AFC4-6F175D3DCCD1}">
              <a14:hiddenFill xmlns:a14="http://schemas.microsoft.com/office/drawing/2010/main">
                <a:solidFill>
                  <a:srgbClr val="FFFFFF"/>
                </a:solidFill>
              </a14:hiddenFill>
            </a:ext>
          </a:extLst>
        </p:spPr>
      </p:pic>
      <p:pic>
        <p:nvPicPr>
          <p:cNvPr id="114692" name="Picture 4" descr="C:\My Documents\kakenhi\h15\tokutei\Mrk421_correlati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913" y="1905000"/>
            <a:ext cx="4383087" cy="4475163"/>
          </a:xfrm>
          <a:prstGeom prst="rect">
            <a:avLst/>
          </a:prstGeom>
          <a:noFill/>
          <a:extLst>
            <a:ext uri="{909E8E84-426E-40DD-AFC4-6F175D3DCCD1}">
              <a14:hiddenFill xmlns:a14="http://schemas.microsoft.com/office/drawing/2010/main">
                <a:solidFill>
                  <a:srgbClr val="FFFFFF"/>
                </a:solidFill>
              </a14:hiddenFill>
            </a:ext>
          </a:extLst>
        </p:spPr>
      </p:pic>
      <p:sp>
        <p:nvSpPr>
          <p:cNvPr id="114693" name="Text Box 5"/>
          <p:cNvSpPr txBox="1">
            <a:spLocks noChangeArrowheads="1"/>
          </p:cNvSpPr>
          <p:nvPr/>
        </p:nvSpPr>
        <p:spPr bwMode="auto">
          <a:xfrm>
            <a:off x="2438400" y="6461125"/>
            <a:ext cx="4027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b="1">
                <a:solidFill>
                  <a:srgbClr val="FF0000"/>
                </a:solidFill>
              </a:rPr>
              <a:t>ApJ</a:t>
            </a:r>
            <a:r>
              <a:rPr lang="ja-JP" altLang="en-US" sz="2000" b="1">
                <a:solidFill>
                  <a:srgbClr val="FF0000"/>
                </a:solidFill>
              </a:rPr>
              <a:t>　５９８　（２００３）　２４２－２４９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6200" y="76200"/>
            <a:ext cx="8610600" cy="914400"/>
          </a:xfrm>
        </p:spPr>
        <p:txBody>
          <a:bodyPr/>
          <a:lstStyle/>
          <a:p>
            <a:pPr algn="l"/>
            <a:r>
              <a:rPr lang="en-US" altLang="ja-JP" sz="3600">
                <a:latin typeface="Helvetica" panose="020B0604020202020204" pitchFamily="34" charset="0"/>
              </a:rPr>
              <a:t>Upper limits on galactic diffuse γ rays</a:t>
            </a:r>
          </a:p>
        </p:txBody>
      </p:sp>
      <p:sp>
        <p:nvSpPr>
          <p:cNvPr id="16391" name="Rectangle 7"/>
          <p:cNvSpPr>
            <a:spLocks noChangeArrowheads="1"/>
          </p:cNvSpPr>
          <p:nvPr/>
        </p:nvSpPr>
        <p:spPr bwMode="auto">
          <a:xfrm>
            <a:off x="1828800" y="1905000"/>
            <a:ext cx="1066800" cy="152400"/>
          </a:xfrm>
          <a:prstGeom prst="rect">
            <a:avLst/>
          </a:prstGeom>
          <a:solidFill>
            <a:schemeClr val="bg1"/>
          </a:solidFill>
          <a:ln w="9525">
            <a:solidFill>
              <a:schemeClr val="bg1"/>
            </a:solidFill>
            <a:miter lim="800000"/>
            <a:headEnd/>
            <a:tailEnd/>
          </a:ln>
        </p:spPr>
        <p:txBody>
          <a:bodyPr wrap="none" anchor="ctr"/>
          <a:lstStyle/>
          <a:p>
            <a:endParaRPr lang="ja-JP" altLang="en-US"/>
          </a:p>
        </p:txBody>
      </p:sp>
      <p:sp>
        <p:nvSpPr>
          <p:cNvPr id="16392" name="Text Box 8"/>
          <p:cNvSpPr txBox="1">
            <a:spLocks noChangeArrowheads="1"/>
          </p:cNvSpPr>
          <p:nvPr/>
        </p:nvSpPr>
        <p:spPr bwMode="auto">
          <a:xfrm>
            <a:off x="1676400" y="914400"/>
            <a:ext cx="18351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r>
              <a:rPr lang="en-US" altLang="ja-JP" sz="2400" b="1">
                <a:solidFill>
                  <a:schemeClr val="accent1"/>
                </a:solidFill>
                <a:effectLst>
                  <a:outerShdw blurRad="38100" dist="38100" dir="2700000" algn="tl">
                    <a:srgbClr val="C0C0C0"/>
                  </a:outerShdw>
                </a:effectLst>
                <a:latin typeface="Times New Roman" panose="02020603050405020304" pitchFamily="18" charset="0"/>
              </a:rPr>
              <a:t>Inner galaxy (20&lt;l&lt;55deg)</a:t>
            </a:r>
            <a:endParaRPr lang="en-US" altLang="ja-JP" sz="2400" b="1">
              <a:solidFill>
                <a:schemeClr val="accent1"/>
              </a:solidFill>
              <a:latin typeface="Times New Roman" panose="02020603050405020304" pitchFamily="18" charset="0"/>
            </a:endParaRPr>
          </a:p>
        </p:txBody>
      </p:sp>
      <p:sp>
        <p:nvSpPr>
          <p:cNvPr id="16393" name="Text Box 9"/>
          <p:cNvSpPr txBox="1">
            <a:spLocks noChangeArrowheads="1"/>
          </p:cNvSpPr>
          <p:nvPr/>
        </p:nvSpPr>
        <p:spPr bwMode="auto">
          <a:xfrm>
            <a:off x="5638800" y="914400"/>
            <a:ext cx="20256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altLang="ja-JP" sz="2400" b="1">
                <a:solidFill>
                  <a:schemeClr val="accent1"/>
                </a:solidFill>
                <a:effectLst>
                  <a:outerShdw blurRad="38100" dist="38100" dir="2700000" algn="tl">
                    <a:srgbClr val="C0C0C0"/>
                  </a:outerShdw>
                </a:effectLst>
                <a:latin typeface="Helvetica" panose="020B0604020202020204" pitchFamily="34" charset="0"/>
              </a:rPr>
              <a:t>Outer galaxy</a:t>
            </a:r>
          </a:p>
          <a:p>
            <a:pPr eaLnBrk="1" hangingPunct="1"/>
            <a:r>
              <a:rPr lang="en-US" altLang="ja-JP" sz="2400" b="1">
                <a:solidFill>
                  <a:schemeClr val="accent1"/>
                </a:solidFill>
                <a:effectLst>
                  <a:outerShdw blurRad="38100" dist="38100" dir="2700000" algn="tl">
                    <a:srgbClr val="C0C0C0"/>
                  </a:outerShdw>
                </a:effectLst>
                <a:latin typeface="Helvetica" panose="020B0604020202020204" pitchFamily="34" charset="0"/>
              </a:rPr>
              <a:t>(140&lt;l&lt;225)</a:t>
            </a:r>
            <a:endParaRPr lang="en-US" altLang="ja-JP" sz="2400" b="1">
              <a:solidFill>
                <a:schemeClr val="accent1"/>
              </a:solidFill>
              <a:latin typeface="Helvetica" panose="020B0604020202020204" pitchFamily="34" charset="0"/>
            </a:endParaRPr>
          </a:p>
        </p:txBody>
      </p:sp>
      <p:grpSp>
        <p:nvGrpSpPr>
          <p:cNvPr id="16394" name="Group 10"/>
          <p:cNvGrpSpPr>
            <a:grpSpLocks/>
          </p:cNvGrpSpPr>
          <p:nvPr/>
        </p:nvGrpSpPr>
        <p:grpSpPr bwMode="auto">
          <a:xfrm>
            <a:off x="685800" y="1828800"/>
            <a:ext cx="3581400" cy="3497263"/>
            <a:chOff x="0" y="2117"/>
            <a:chExt cx="2256" cy="2203"/>
          </a:xfrm>
        </p:grpSpPr>
        <p:pic>
          <p:nvPicPr>
            <p:cNvPr id="16395" name="Picture 11" descr="C:\Documents and Settings\kawata\デスクトップ\takita\diffuse_inn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7"/>
              <a:ext cx="2256" cy="2203"/>
            </a:xfrm>
            <a:prstGeom prst="rect">
              <a:avLst/>
            </a:prstGeom>
            <a:noFill/>
            <a:extLst>
              <a:ext uri="{909E8E84-426E-40DD-AFC4-6F175D3DCCD1}">
                <a14:hiddenFill xmlns:a14="http://schemas.microsoft.com/office/drawing/2010/main">
                  <a:solidFill>
                    <a:srgbClr val="FFFFFF"/>
                  </a:solidFill>
                </a14:hiddenFill>
              </a:ext>
            </a:extLst>
          </p:spPr>
        </p:pic>
        <p:sp>
          <p:nvSpPr>
            <p:cNvPr id="16396" name="Line 12"/>
            <p:cNvSpPr>
              <a:spLocks noChangeShapeType="1"/>
            </p:cNvSpPr>
            <p:nvPr/>
          </p:nvSpPr>
          <p:spPr bwMode="auto">
            <a:xfrm>
              <a:off x="1407" y="2748"/>
              <a:ext cx="108"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397" name="Line 13"/>
            <p:cNvSpPr>
              <a:spLocks noChangeShapeType="1"/>
            </p:cNvSpPr>
            <p:nvPr/>
          </p:nvSpPr>
          <p:spPr bwMode="auto">
            <a:xfrm>
              <a:off x="1269" y="2649"/>
              <a:ext cx="108"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6398" name="Group 14"/>
          <p:cNvGrpSpPr>
            <a:grpSpLocks/>
          </p:cNvGrpSpPr>
          <p:nvPr/>
        </p:nvGrpSpPr>
        <p:grpSpPr bwMode="auto">
          <a:xfrm>
            <a:off x="4724400" y="1828800"/>
            <a:ext cx="3581400" cy="3495675"/>
            <a:chOff x="1872" y="2118"/>
            <a:chExt cx="2256" cy="2202"/>
          </a:xfrm>
        </p:grpSpPr>
        <p:pic>
          <p:nvPicPr>
            <p:cNvPr id="16399" name="Picture 15" descr="C:\Documents and Settings\kawata\デスクトップ\takita\diffuse_out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2118"/>
              <a:ext cx="2256" cy="2202"/>
            </a:xfrm>
            <a:prstGeom prst="rect">
              <a:avLst/>
            </a:prstGeom>
            <a:noFill/>
            <a:extLst>
              <a:ext uri="{909E8E84-426E-40DD-AFC4-6F175D3DCCD1}">
                <a14:hiddenFill xmlns:a14="http://schemas.microsoft.com/office/drawing/2010/main">
                  <a:solidFill>
                    <a:srgbClr val="FFFFFF"/>
                  </a:solidFill>
                </a14:hiddenFill>
              </a:ext>
            </a:extLst>
          </p:spPr>
        </p:pic>
        <p:sp>
          <p:nvSpPr>
            <p:cNvPr id="16400" name="Line 16"/>
            <p:cNvSpPr>
              <a:spLocks noChangeShapeType="1"/>
            </p:cNvSpPr>
            <p:nvPr/>
          </p:nvSpPr>
          <p:spPr bwMode="auto">
            <a:xfrm>
              <a:off x="3141" y="2826"/>
              <a:ext cx="108"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01" name="Line 17"/>
            <p:cNvSpPr>
              <a:spLocks noChangeShapeType="1"/>
            </p:cNvSpPr>
            <p:nvPr/>
          </p:nvSpPr>
          <p:spPr bwMode="auto">
            <a:xfrm>
              <a:off x="3285" y="2943"/>
              <a:ext cx="108"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02" name="Line 18"/>
            <p:cNvSpPr>
              <a:spLocks noChangeShapeType="1"/>
            </p:cNvSpPr>
            <p:nvPr/>
          </p:nvSpPr>
          <p:spPr bwMode="auto">
            <a:xfrm>
              <a:off x="3141" y="2778"/>
              <a:ext cx="108"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03" name="Line 19"/>
            <p:cNvSpPr>
              <a:spLocks noChangeShapeType="1"/>
            </p:cNvSpPr>
            <p:nvPr/>
          </p:nvSpPr>
          <p:spPr bwMode="auto">
            <a:xfrm>
              <a:off x="3282" y="2880"/>
              <a:ext cx="108"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6404" name="Text Box 20"/>
          <p:cNvSpPr txBox="1">
            <a:spLocks noChangeArrowheads="1"/>
          </p:cNvSpPr>
          <p:nvPr/>
        </p:nvSpPr>
        <p:spPr bwMode="auto">
          <a:xfrm>
            <a:off x="2727325" y="5730875"/>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b="1">
              <a:latin typeface="Times New Roman" panose="02020603050405020304" pitchFamily="18" charset="0"/>
            </a:endParaRPr>
          </a:p>
        </p:txBody>
      </p:sp>
      <p:sp>
        <p:nvSpPr>
          <p:cNvPr id="16407" name="Text Box 23"/>
          <p:cNvSpPr txBox="1">
            <a:spLocks noChangeArrowheads="1"/>
          </p:cNvSpPr>
          <p:nvPr/>
        </p:nvSpPr>
        <p:spPr bwMode="auto">
          <a:xfrm>
            <a:off x="3352800" y="5486400"/>
            <a:ext cx="3106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solidFill>
                  <a:srgbClr val="FF0000"/>
                </a:solidFill>
              </a:rPr>
              <a:t>Red:99%CL</a:t>
            </a:r>
            <a:r>
              <a:rPr lang="en-US" altLang="ja-JP" sz="2000"/>
              <a:t>, </a:t>
            </a:r>
            <a:r>
              <a:rPr lang="en-US" altLang="ja-JP" sz="2000">
                <a:solidFill>
                  <a:srgbClr val="0000FF"/>
                </a:solidFill>
              </a:rPr>
              <a:t>Blue:90%CL</a:t>
            </a:r>
          </a:p>
        </p:txBody>
      </p:sp>
      <p:sp>
        <p:nvSpPr>
          <p:cNvPr id="16408" name="Text Box 24"/>
          <p:cNvSpPr txBox="1">
            <a:spLocks noChangeArrowheads="1"/>
          </p:cNvSpPr>
          <p:nvPr/>
        </p:nvSpPr>
        <p:spPr bwMode="auto">
          <a:xfrm>
            <a:off x="152400" y="6248400"/>
            <a:ext cx="4267200" cy="39687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000"/>
              <a:t> </a:t>
            </a:r>
            <a:r>
              <a:rPr lang="en-US" altLang="ja-JP" sz="2000">
                <a:solidFill>
                  <a:srgbClr val="FF0000"/>
                </a:solidFill>
              </a:rPr>
              <a:t>ApJ, 580, 887-895,2002</a:t>
            </a:r>
          </a:p>
        </p:txBody>
      </p:sp>
      <p:sp>
        <p:nvSpPr>
          <p:cNvPr id="16409" name="Text Box 25"/>
          <p:cNvSpPr txBox="1">
            <a:spLocks noChangeArrowheads="1"/>
          </p:cNvSpPr>
          <p:nvPr/>
        </p:nvSpPr>
        <p:spPr bwMode="auto">
          <a:xfrm>
            <a:off x="3886200" y="6248400"/>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T-II 551days, T-III 517days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0" y="0"/>
            <a:ext cx="9144000" cy="1143000"/>
          </a:xfrm>
        </p:spPr>
        <p:txBody>
          <a:bodyPr/>
          <a:lstStyle/>
          <a:p>
            <a:r>
              <a:rPr lang="en-US" altLang="ja-JP" sz="4000"/>
              <a:t>Northern Sky TeV </a:t>
            </a:r>
            <a:r>
              <a:rPr lang="en-US" altLang="ja-JP" sz="4000">
                <a:latin typeface="Symbol" panose="05050102010706020507" pitchFamily="18" charset="2"/>
              </a:rPr>
              <a:t>g</a:t>
            </a:r>
            <a:r>
              <a:rPr lang="en-US" altLang="ja-JP" sz="4000"/>
              <a:t>-ray Source Search</a:t>
            </a:r>
          </a:p>
        </p:txBody>
      </p:sp>
      <p:sp>
        <p:nvSpPr>
          <p:cNvPr id="173059" name="Rectangle 3"/>
          <p:cNvSpPr>
            <a:spLocks noChangeArrowheads="1"/>
          </p:cNvSpPr>
          <p:nvPr/>
        </p:nvSpPr>
        <p:spPr bwMode="auto">
          <a:xfrm>
            <a:off x="5334000" y="3200400"/>
            <a:ext cx="2825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en-US" altLang="ja-JP" sz="2800" b="1">
                <a:solidFill>
                  <a:schemeClr val="bg1"/>
                </a:solidFill>
                <a:latin typeface="Arial" panose="020B0604020202020204" pitchFamily="34" charset="0"/>
              </a:rPr>
              <a:t> </a:t>
            </a:r>
          </a:p>
        </p:txBody>
      </p:sp>
      <p:sp>
        <p:nvSpPr>
          <p:cNvPr id="173060" name="Rectangle 4"/>
          <p:cNvSpPr>
            <a:spLocks noChangeArrowheads="1"/>
          </p:cNvSpPr>
          <p:nvPr/>
        </p:nvSpPr>
        <p:spPr bwMode="auto">
          <a:xfrm>
            <a:off x="1066800" y="5867400"/>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0" lang="en-US" altLang="ja-JP" sz="2400" b="1">
                <a:solidFill>
                  <a:srgbClr val="CC0099"/>
                </a:solidFill>
                <a:latin typeface="Arial" panose="020B0604020202020204" pitchFamily="34" charset="0"/>
              </a:rPr>
              <a:t>ApJ, 633, 1005-1012, (2005)</a:t>
            </a:r>
          </a:p>
        </p:txBody>
      </p:sp>
      <p:sp>
        <p:nvSpPr>
          <p:cNvPr id="173061" name="Line 5"/>
          <p:cNvSpPr>
            <a:spLocks noChangeShapeType="1"/>
          </p:cNvSpPr>
          <p:nvPr/>
        </p:nvSpPr>
        <p:spPr bwMode="auto">
          <a:xfrm>
            <a:off x="6858000" y="4800600"/>
            <a:ext cx="228600" cy="30480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3062" name="Rectangle 6"/>
          <p:cNvSpPr>
            <a:spLocks noChangeArrowheads="1"/>
          </p:cNvSpPr>
          <p:nvPr/>
        </p:nvSpPr>
        <p:spPr bwMode="auto">
          <a:xfrm>
            <a:off x="6477000" y="4495800"/>
            <a:ext cx="70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0" lang="en-US" altLang="ja-JP" sz="1800" b="1">
                <a:solidFill>
                  <a:schemeClr val="bg1"/>
                </a:solidFill>
                <a:latin typeface="Arial" panose="020B0604020202020204" pitchFamily="34" charset="0"/>
              </a:rPr>
              <a:t>Crab</a:t>
            </a:r>
          </a:p>
        </p:txBody>
      </p:sp>
      <p:pic>
        <p:nvPicPr>
          <p:cNvPr id="173063" name="Picture 7" descr="C:\Documents and Settings\takita\My Documents\Conference\ISVHECRI2006\f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6172200" cy="3857625"/>
          </a:xfrm>
          <a:prstGeom prst="rect">
            <a:avLst/>
          </a:prstGeom>
          <a:noFill/>
          <a:extLst>
            <a:ext uri="{909E8E84-426E-40DD-AFC4-6F175D3DCCD1}">
              <a14:hiddenFill xmlns:a14="http://schemas.microsoft.com/office/drawing/2010/main">
                <a:solidFill>
                  <a:srgbClr val="FFFFFF"/>
                </a:solidFill>
              </a14:hiddenFill>
            </a:ext>
          </a:extLst>
        </p:spPr>
      </p:pic>
      <p:sp>
        <p:nvSpPr>
          <p:cNvPr id="173064" name="Text Box 8"/>
          <p:cNvSpPr txBox="1">
            <a:spLocks noChangeArrowheads="1"/>
          </p:cNvSpPr>
          <p:nvPr/>
        </p:nvSpPr>
        <p:spPr bwMode="auto">
          <a:xfrm>
            <a:off x="5715000" y="1981200"/>
            <a:ext cx="3429000" cy="393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2800">
                <a:solidFill>
                  <a:srgbClr val="FF0000"/>
                </a:solidFill>
                <a:latin typeface="Helvetica" panose="020B0604020202020204" pitchFamily="34" charset="0"/>
              </a:rPr>
              <a:t>No new steady bright point source  (like Crab) found</a:t>
            </a:r>
          </a:p>
          <a:p>
            <a:pPr eaLnBrk="1" hangingPunct="1">
              <a:spcBef>
                <a:spcPct val="50000"/>
              </a:spcBef>
            </a:pPr>
            <a:endParaRPr lang="en-US" altLang="ja-JP" sz="2800">
              <a:latin typeface="Helvetica" panose="020B0604020202020204" pitchFamily="34" charset="0"/>
            </a:endParaRPr>
          </a:p>
          <a:p>
            <a:pPr eaLnBrk="1" hangingPunct="1">
              <a:spcBef>
                <a:spcPct val="50000"/>
              </a:spcBef>
            </a:pPr>
            <a:r>
              <a:rPr lang="en-US" altLang="ja-JP" sz="2800">
                <a:solidFill>
                  <a:srgbClr val="0099FF"/>
                </a:solidFill>
                <a:latin typeface="Helvetica" panose="020B0604020202020204" pitchFamily="34" charset="0"/>
              </a:rPr>
              <a:t>0.3 to 0.6 Crab </a:t>
            </a:r>
          </a:p>
          <a:p>
            <a:pPr eaLnBrk="1" hangingPunct="1">
              <a:spcBef>
                <a:spcPct val="50000"/>
              </a:spcBef>
            </a:pPr>
            <a:r>
              <a:rPr lang="en-US" altLang="ja-JP" sz="2800">
                <a:solidFill>
                  <a:srgbClr val="0099FF"/>
                </a:solidFill>
                <a:latin typeface="Helvetica" panose="020B0604020202020204" pitchFamily="34" charset="0"/>
              </a:rPr>
              <a:t>Flux upper limit</a:t>
            </a:r>
          </a:p>
          <a:p>
            <a:pPr eaLnBrk="1" hangingPunct="1">
              <a:spcBef>
                <a:spcPct val="50000"/>
              </a:spcBef>
            </a:pPr>
            <a:r>
              <a:rPr lang="en-US" altLang="ja-JP" sz="2800">
                <a:solidFill>
                  <a:srgbClr val="0099FF"/>
                </a:solidFill>
                <a:latin typeface="Helvetica" panose="020B0604020202020204" pitchFamily="34" charset="0"/>
              </a:rPr>
              <a:t>@90% CL</a:t>
            </a:r>
          </a:p>
        </p:txBody>
      </p:sp>
      <p:sp>
        <p:nvSpPr>
          <p:cNvPr id="173065" name="Text Box 9"/>
          <p:cNvSpPr txBox="1">
            <a:spLocks noChangeArrowheads="1"/>
          </p:cNvSpPr>
          <p:nvPr/>
        </p:nvSpPr>
        <p:spPr bwMode="auto">
          <a:xfrm>
            <a:off x="3886200" y="914400"/>
            <a:ext cx="4495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Tibet-HD (5200m</a:t>
            </a:r>
            <a:r>
              <a:rPr lang="en-US" altLang="ja-JP" sz="2400" baseline="30000"/>
              <a:t>2</a:t>
            </a:r>
            <a:r>
              <a:rPr lang="en-US" altLang="ja-JP" sz="2400"/>
              <a:t>)  556 days + Tibet-III(22000m</a:t>
            </a:r>
            <a:r>
              <a:rPr lang="en-US" altLang="ja-JP" sz="2400" baseline="30000"/>
              <a:t>2</a:t>
            </a:r>
            <a:r>
              <a:rPr lang="en-US" altLang="ja-JP" sz="2400"/>
              <a:t>)  457 days)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1026"/>
          <p:cNvSpPr>
            <a:spLocks noGrp="1" noChangeArrowheads="1"/>
          </p:cNvSpPr>
          <p:nvPr>
            <p:ph type="title"/>
          </p:nvPr>
        </p:nvSpPr>
        <p:spPr>
          <a:xfrm>
            <a:off x="381000" y="152400"/>
            <a:ext cx="7772400" cy="609600"/>
          </a:xfrm>
        </p:spPr>
        <p:txBody>
          <a:bodyPr/>
          <a:lstStyle/>
          <a:p>
            <a:r>
              <a:rPr lang="en-US" altLang="ja-JP" sz="2000" b="1">
                <a:solidFill>
                  <a:srgbClr val="000000"/>
                </a:solidFill>
                <a:latin typeface="Arial" panose="020B0604020202020204" pitchFamily="34" charset="0"/>
              </a:rPr>
              <a:t>The Tibet AS</a:t>
            </a:r>
            <a:r>
              <a:rPr lang="el-GR" altLang="ja-JP" sz="2000" b="1">
                <a:solidFill>
                  <a:srgbClr val="000000"/>
                </a:solidFill>
                <a:latin typeface="Symbol" panose="05050102010706020507" pitchFamily="18" charset="2"/>
              </a:rPr>
              <a:t>g</a:t>
            </a:r>
            <a:r>
              <a:rPr lang="el-GR" altLang="ja-JP" sz="2000" b="1">
                <a:solidFill>
                  <a:srgbClr val="000000"/>
                </a:solidFill>
                <a:latin typeface="Arial" panose="020B0604020202020204" pitchFamily="34" charset="0"/>
              </a:rPr>
              <a:t> </a:t>
            </a:r>
            <a:r>
              <a:rPr lang="en-US" altLang="ja-JP" sz="2000" b="1">
                <a:solidFill>
                  <a:srgbClr val="000000"/>
                </a:solidFill>
                <a:latin typeface="Arial" panose="020B0604020202020204" pitchFamily="34" charset="0"/>
              </a:rPr>
              <a:t>Collaboration (</a:t>
            </a:r>
            <a:r>
              <a:rPr lang="en-US" altLang="ja-JP" sz="2000" b="1">
                <a:solidFill>
                  <a:srgbClr val="FF0000"/>
                </a:solidFill>
                <a:latin typeface="Arial" panose="020B0604020202020204" pitchFamily="34" charset="0"/>
              </a:rPr>
              <a:t>China-Japan joint experiment</a:t>
            </a:r>
            <a:r>
              <a:rPr lang="en-US" altLang="ja-JP" sz="2000" b="1">
                <a:solidFill>
                  <a:srgbClr val="000000"/>
                </a:solidFill>
                <a:latin typeface="Arial" panose="020B0604020202020204" pitchFamily="34" charset="0"/>
              </a:rPr>
              <a:t>)</a:t>
            </a:r>
          </a:p>
        </p:txBody>
      </p:sp>
      <p:sp>
        <p:nvSpPr>
          <p:cNvPr id="168963" name="Text Box 1027"/>
          <p:cNvSpPr txBox="1">
            <a:spLocks noChangeArrowheads="1"/>
          </p:cNvSpPr>
          <p:nvPr/>
        </p:nvSpPr>
        <p:spPr bwMode="auto">
          <a:xfrm>
            <a:off x="228600" y="1143000"/>
            <a:ext cx="89154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kumimoji="0" lang="en-US" altLang="ja-JP" sz="1200" b="1">
                <a:latin typeface="Arial" panose="020B0604020202020204" pitchFamily="34" charset="0"/>
              </a:rPr>
              <a:t>M. Amenomori(a), S. Ayabe(b), X.J. Bi(c), D. Chen(d), S.W. Cui(e), Danzengluobu(f), </a:t>
            </a:r>
          </a:p>
          <a:p>
            <a:pPr algn="ctr"/>
            <a:r>
              <a:rPr kumimoji="0" lang="en-US" altLang="ja-JP" sz="1200" b="1">
                <a:latin typeface="Arial" panose="020B0604020202020204" pitchFamily="34" charset="0"/>
              </a:rPr>
              <a:t>L.K. Ding(c), X.H. Ding(f),  C.F. Feng(g), Zhaoyang Feng(c), Z.Y. Feng(h), X.Y. Gao(i), Q.X. Geng(i), </a:t>
            </a:r>
          </a:p>
          <a:p>
            <a:pPr algn="ctr"/>
            <a:r>
              <a:rPr kumimoji="0" lang="en-US" altLang="ja-JP" sz="1200" b="1">
                <a:latin typeface="Arial" panose="020B0604020202020204" pitchFamily="34" charset="0"/>
              </a:rPr>
              <a:t>H.W. Guo(f), H.H. He(c), M. He(g), K. Hibino(j),  N. Hotta(k), Haibing Hu(f), H.B. Hu(c), J. Huang(l), </a:t>
            </a:r>
          </a:p>
          <a:p>
            <a:pPr algn="ctr"/>
            <a:r>
              <a:rPr kumimoji="0" lang="en-US" altLang="ja-JP" sz="1200" b="1">
                <a:latin typeface="Arial" panose="020B0604020202020204" pitchFamily="34" charset="0"/>
              </a:rPr>
              <a:t>Q. Huang(h), H.Y. Jia(h), F. Kajino(m), K. Kasahara(n), Y. Katayose(d), C. Kato(o), K. Kawata(l), Labaciren(f), </a:t>
            </a:r>
          </a:p>
          <a:p>
            <a:pPr algn="ctr"/>
            <a:r>
              <a:rPr kumimoji="0" lang="en-US" altLang="ja-JP" sz="1200" b="1">
                <a:latin typeface="Arial" panose="020B0604020202020204" pitchFamily="34" charset="0"/>
              </a:rPr>
              <a:t>G.M. Le(p), A.F. Li(g), J.Y. Li(g), H. Lu(c), S.L. Lu(c), X.R. Meng(f), K. Mizutani(b,q),J. Mu(i), K. Munakata(o), A. Nagai(r), </a:t>
            </a:r>
          </a:p>
          <a:p>
            <a:pPr algn="ctr"/>
            <a:r>
              <a:rPr kumimoji="0" lang="en-US" altLang="ja-JP" sz="1200" b="1">
                <a:latin typeface="Arial" panose="020B0604020202020204" pitchFamily="34" charset="0"/>
              </a:rPr>
              <a:t>H. Nanjo(a), M. Nishizawa(s), M. Ohnishi(l), I. Ohta(t), H. Onuma(b), T. Ouchi(j), S. Ozawa(l), </a:t>
            </a:r>
          </a:p>
          <a:p>
            <a:pPr algn="ctr"/>
            <a:r>
              <a:rPr kumimoji="0" lang="en-US" altLang="ja-JP" sz="1200" b="1">
                <a:latin typeface="Arial" panose="020B0604020202020204" pitchFamily="34" charset="0"/>
              </a:rPr>
              <a:t>J.R. Ren(c), T. Saito(u), T. Y. Saito(l), M. Sakata(m), T. K. Sako(l), T. Sasaki(j), M. Shibata(d), </a:t>
            </a:r>
            <a:r>
              <a:rPr kumimoji="0" lang="en-US" altLang="ja-JP" sz="1200" b="1">
                <a:solidFill>
                  <a:schemeClr val="tx2"/>
                </a:solidFill>
                <a:latin typeface="Arial" panose="020B0604020202020204" pitchFamily="34" charset="0"/>
              </a:rPr>
              <a:t>A. Shiomi(l),</a:t>
            </a:r>
            <a:r>
              <a:rPr kumimoji="0" lang="en-US" altLang="ja-JP" sz="1200" b="1" u="sng">
                <a:solidFill>
                  <a:schemeClr val="tx2"/>
                </a:solidFill>
                <a:latin typeface="Arial" panose="020B0604020202020204" pitchFamily="34" charset="0"/>
              </a:rPr>
              <a:t> </a:t>
            </a:r>
          </a:p>
          <a:p>
            <a:pPr algn="ctr"/>
            <a:r>
              <a:rPr kumimoji="0" lang="en-US" altLang="ja-JP" sz="1200" b="1">
                <a:latin typeface="Arial" panose="020B0604020202020204" pitchFamily="34" charset="0"/>
              </a:rPr>
              <a:t>T. Shirai(j),  H. Sugimoto(v), M. Takita(l), Y.H. Tan(c), N. Tateyama(j), S. Torii(q), H. Tsuchiya(w), S. Udo(l), </a:t>
            </a:r>
          </a:p>
          <a:p>
            <a:pPr algn="ctr"/>
            <a:r>
              <a:rPr kumimoji="0" lang="en-US" altLang="ja-JP" sz="1200" b="1">
                <a:latin typeface="Arial" panose="020B0604020202020204" pitchFamily="34" charset="0"/>
              </a:rPr>
              <a:t>B. Wang(i), H. Wang(c), X. Wang(l), Y.G. Wang(g), H.R. Wu(c), L. Xue(g), Y. Yamamoto(m), C.T. Yan(l), </a:t>
            </a:r>
          </a:p>
          <a:p>
            <a:pPr algn="ctr"/>
            <a:r>
              <a:rPr kumimoji="0" lang="en-US" altLang="ja-JP" sz="1200" b="1">
                <a:latin typeface="Arial" panose="020B0604020202020204" pitchFamily="34" charset="0"/>
              </a:rPr>
              <a:t>X.C. Yang(i), S. Yasue(x), Z.H. Ye(p), G.C. Yu(h), A.F. Yuan(f), T. Yuda(j), H.M. Zhang(c), J.L. Zhang(c), </a:t>
            </a:r>
          </a:p>
          <a:p>
            <a:pPr algn="ctr"/>
            <a:r>
              <a:rPr kumimoji="0" lang="en-US" altLang="ja-JP" sz="1200" b="1">
                <a:latin typeface="Arial" panose="020B0604020202020204" pitchFamily="34" charset="0"/>
              </a:rPr>
              <a:t>N.J. Zhang(g),  X.Y. Zhang(g), Y. Zhang(c), Yi Zhang(c), Zhaxisangzhu(f) and X.X. Zhou(h)</a:t>
            </a:r>
          </a:p>
        </p:txBody>
      </p:sp>
      <p:sp>
        <p:nvSpPr>
          <p:cNvPr id="168964" name="Rectangle 1028"/>
          <p:cNvSpPr>
            <a:spLocks noChangeArrowheads="1"/>
          </p:cNvSpPr>
          <p:nvPr/>
        </p:nvSpPr>
        <p:spPr bwMode="auto">
          <a:xfrm>
            <a:off x="1371600" y="3489325"/>
            <a:ext cx="7391400" cy="336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sz="2400">
                <a:solidFill>
                  <a:schemeClr val="tx1"/>
                </a:solidFill>
                <a:latin typeface="Times New Roman" panose="02020603050405020304" pitchFamily="18" charset="0"/>
                <a:ea typeface="ＭＳ Ｐゴシック" panose="020B0600070205080204" pitchFamily="50" charset="-128"/>
              </a:defRPr>
            </a:lvl1pPr>
            <a:lvl2pPr marL="914400" indent="-457200">
              <a:defRPr kumimoji="1" sz="2400">
                <a:solidFill>
                  <a:schemeClr val="tx1"/>
                </a:solidFill>
                <a:latin typeface="Times New Roman" panose="02020603050405020304" pitchFamily="18" charset="0"/>
                <a:ea typeface="ＭＳ Ｐゴシック" panose="020B0600070205080204" pitchFamily="50" charset="-128"/>
              </a:defRPr>
            </a:lvl2pPr>
            <a:lvl3pPr marL="1371600" indent="-457200">
              <a:defRPr kumimoji="1" sz="2400">
                <a:solidFill>
                  <a:schemeClr val="tx1"/>
                </a:solidFill>
                <a:latin typeface="Times New Roman" panose="02020603050405020304" pitchFamily="18" charset="0"/>
                <a:ea typeface="ＭＳ Ｐゴシック" panose="020B0600070205080204" pitchFamily="50" charset="-128"/>
              </a:defRPr>
            </a:lvl3pPr>
            <a:lvl4pPr marL="1828800" indent="-457200">
              <a:defRPr kumimoji="1" sz="2400">
                <a:solidFill>
                  <a:schemeClr val="tx1"/>
                </a:solidFill>
                <a:latin typeface="Times New Roman" panose="02020603050405020304" pitchFamily="18" charset="0"/>
                <a:ea typeface="ＭＳ Ｐゴシック" panose="020B0600070205080204" pitchFamily="50" charset="-128"/>
              </a:defRPr>
            </a:lvl4pPr>
            <a:lvl5pPr marL="2286000" indent="-457200">
              <a:defRPr kumimoji="1" sz="2400">
                <a:solidFill>
                  <a:schemeClr val="tx1"/>
                </a:solidFill>
                <a:latin typeface="Times New Roman" panose="02020603050405020304" pitchFamily="18" charset="0"/>
                <a:ea typeface="ＭＳ Ｐゴシック" panose="020B0600070205080204" pitchFamily="50" charset="-128"/>
              </a:defRPr>
            </a:lvl5pPr>
            <a:lvl6pPr marL="2743200" indent="-4572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3200400" indent="-4572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657600" indent="-4572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4114800" indent="-4572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r>
              <a:rPr kumimoji="0" lang="en-US" altLang="ja-JP" sz="900" b="1">
                <a:latin typeface="Arial" panose="020B0604020202020204" pitchFamily="34" charset="0"/>
              </a:rPr>
              <a:t>(a) Department of Physics, Hirosaki University, Hirosaki 036-8561, Japan </a:t>
            </a:r>
          </a:p>
          <a:p>
            <a:r>
              <a:rPr kumimoji="0" lang="en-US" altLang="ja-JP" sz="900" b="1">
                <a:latin typeface="Arial" panose="020B0604020202020204" pitchFamily="34" charset="0"/>
              </a:rPr>
              <a:t>(b) Department of Physics, Saitama University, Saitama 338-8570, Japan </a:t>
            </a:r>
          </a:p>
          <a:p>
            <a:r>
              <a:rPr kumimoji="0" lang="en-US" altLang="ja-JP" sz="900" b="1">
                <a:latin typeface="Arial" panose="020B0604020202020204" pitchFamily="34" charset="0"/>
              </a:rPr>
              <a:t>(c) Key Laboratory of Particle Astrophysics, Institute of High Energy Physics, Chinese Academy of Sciences, Beijing 100049, China</a:t>
            </a:r>
          </a:p>
          <a:p>
            <a:r>
              <a:rPr kumimoji="0" lang="en-US" altLang="ja-JP" sz="900" b="1">
                <a:latin typeface="Arial" panose="020B0604020202020204" pitchFamily="34" charset="0"/>
              </a:rPr>
              <a:t>(d) Faculty of Engineering, Yokohama National University, Yokohama 240-8501, Japan </a:t>
            </a:r>
          </a:p>
          <a:p>
            <a:r>
              <a:rPr kumimoji="0" lang="en-US" altLang="ja-JP" sz="900" b="1">
                <a:latin typeface="Arial" panose="020B0604020202020204" pitchFamily="34" charset="0"/>
              </a:rPr>
              <a:t>(e) Department of Physics, Hebei Normal University, Shijiazhuang 050016, China</a:t>
            </a:r>
          </a:p>
          <a:p>
            <a:r>
              <a:rPr kumimoji="0" lang="en-US" altLang="ja-JP" sz="900" b="1">
                <a:latin typeface="Arial" panose="020B0604020202020204" pitchFamily="34" charset="0"/>
              </a:rPr>
              <a:t>(f) Department of Mathematics and Physics, Tibet University, Lhasa 850000, China</a:t>
            </a:r>
          </a:p>
          <a:p>
            <a:r>
              <a:rPr kumimoji="0" lang="en-US" altLang="ja-JP" sz="900" b="1">
                <a:latin typeface="Arial" panose="020B0604020202020204" pitchFamily="34" charset="0"/>
              </a:rPr>
              <a:t>(g) Department of Physics, Shandong University, Jinan 250100, China</a:t>
            </a:r>
          </a:p>
          <a:p>
            <a:r>
              <a:rPr kumimoji="0" lang="en-US" altLang="ja-JP" sz="900" b="1">
                <a:latin typeface="Arial" panose="020B0604020202020204" pitchFamily="34" charset="0"/>
              </a:rPr>
              <a:t>(h) Institute of Modern Physics, South West Jiaotong University, Chengdu 610031, China</a:t>
            </a:r>
          </a:p>
          <a:p>
            <a:r>
              <a:rPr kumimoji="0" lang="en-US" altLang="ja-JP" sz="900" b="1">
                <a:latin typeface="Arial" panose="020B0604020202020204" pitchFamily="34" charset="0"/>
              </a:rPr>
              <a:t>(i) Department of Physics, Yunnan University, Kunming 650091, China</a:t>
            </a:r>
          </a:p>
          <a:p>
            <a:r>
              <a:rPr kumimoji="0" lang="en-US" altLang="ja-JP" sz="900" b="1">
                <a:latin typeface="Arial" panose="020B0604020202020204" pitchFamily="34" charset="0"/>
              </a:rPr>
              <a:t>(j) Faculty of Engineering, Kanagawa University, Yokohama 221-8686, Japan</a:t>
            </a:r>
          </a:p>
          <a:p>
            <a:r>
              <a:rPr kumimoji="0" lang="en-US" altLang="ja-JP" sz="900" b="1">
                <a:latin typeface="Arial" panose="020B0604020202020204" pitchFamily="34" charset="0"/>
              </a:rPr>
              <a:t>(k) Faculty of Education, Utsunomiya University, Utsunomiya 321-8505, Japan</a:t>
            </a:r>
          </a:p>
          <a:p>
            <a:r>
              <a:rPr kumimoji="0" lang="en-US" altLang="ja-JP" sz="900" b="1">
                <a:latin typeface="Arial" panose="020B0604020202020204" pitchFamily="34" charset="0"/>
              </a:rPr>
              <a:t>(l) Institute for Cosmic Ray Research, University of Tokyo, Kashiwa 277-8582, Japan</a:t>
            </a:r>
          </a:p>
          <a:p>
            <a:r>
              <a:rPr kumimoji="0" lang="en-US" altLang="ja-JP" sz="900" b="1">
                <a:latin typeface="Arial" panose="020B0604020202020204" pitchFamily="34" charset="0"/>
              </a:rPr>
              <a:t>(m) Department of Physics, Konan University, Kobe 658-8501, Japan</a:t>
            </a:r>
          </a:p>
          <a:p>
            <a:r>
              <a:rPr kumimoji="0" lang="en-US" altLang="ja-JP" sz="900" b="1">
                <a:latin typeface="Arial" panose="020B0604020202020204" pitchFamily="34" charset="0"/>
              </a:rPr>
              <a:t>(n) Faculty of Systems Engineering, Shibaura Institute of Technology, Saitama 337-8570, Japan</a:t>
            </a:r>
          </a:p>
          <a:p>
            <a:r>
              <a:rPr kumimoji="0" lang="en-US" altLang="ja-JP" sz="900" b="1">
                <a:latin typeface="Arial" panose="020B0604020202020204" pitchFamily="34" charset="0"/>
              </a:rPr>
              <a:t>(o) Department of Physics, Shinshu University, Matsumoto 390-8621, Japan</a:t>
            </a:r>
          </a:p>
          <a:p>
            <a:r>
              <a:rPr kumimoji="0" lang="en-US" altLang="ja-JP" sz="900" b="1">
                <a:latin typeface="Arial" panose="020B0604020202020204" pitchFamily="34" charset="0"/>
              </a:rPr>
              <a:t>(p) Center of Space Science and Application Research, Chinese Academy of Sciences, Beijing 100080, China</a:t>
            </a:r>
          </a:p>
          <a:p>
            <a:r>
              <a:rPr kumimoji="0" lang="en-US" altLang="ja-JP" sz="900" b="1">
                <a:latin typeface="Arial" panose="020B0604020202020204" pitchFamily="34" charset="0"/>
              </a:rPr>
              <a:t>(q) Advanced Research Institute for Science and Engineering, Waseda University, Tokyo 169-8555, Japan</a:t>
            </a:r>
          </a:p>
          <a:p>
            <a:r>
              <a:rPr kumimoji="0" lang="en-US" altLang="ja-JP" sz="900" b="1">
                <a:latin typeface="Arial" panose="020B0604020202020204" pitchFamily="34" charset="0"/>
              </a:rPr>
              <a:t>(r) Advanced Media Network Center, Utsunomiya University, Utsunomiya 321-8585, Japan</a:t>
            </a:r>
          </a:p>
          <a:p>
            <a:r>
              <a:rPr kumimoji="0" lang="en-US" altLang="ja-JP" sz="900" b="1">
                <a:latin typeface="Arial" panose="020B0604020202020204" pitchFamily="34" charset="0"/>
              </a:rPr>
              <a:t>(s) National Institute for Informatics, Tokyo 101-8430, Japan</a:t>
            </a:r>
          </a:p>
          <a:p>
            <a:r>
              <a:rPr kumimoji="0" lang="en-US" altLang="ja-JP" sz="900" b="1">
                <a:latin typeface="Arial" panose="020B0604020202020204" pitchFamily="34" charset="0"/>
              </a:rPr>
              <a:t>(t) Tochigi Study Center, University of the Air, Utsunomiya 321-0943, Japan</a:t>
            </a:r>
          </a:p>
          <a:p>
            <a:r>
              <a:rPr kumimoji="0" lang="en-US" altLang="ja-JP" sz="900" b="1">
                <a:latin typeface="Arial" panose="020B0604020202020204" pitchFamily="34" charset="0"/>
              </a:rPr>
              <a:t>(u) Tokyo Metropolitan College of Industrial Technology, Tokyo 116-8523, Japan</a:t>
            </a:r>
          </a:p>
          <a:p>
            <a:r>
              <a:rPr kumimoji="0" lang="en-US" altLang="ja-JP" sz="900" b="1">
                <a:latin typeface="Arial" panose="020B0604020202020204" pitchFamily="34" charset="0"/>
              </a:rPr>
              <a:t>(v) Shonan Institute of Technology, Fujisawa 251-8511, Japan</a:t>
            </a:r>
          </a:p>
          <a:p>
            <a:r>
              <a:rPr kumimoji="0" lang="en-US" altLang="ja-JP" sz="900" b="1">
                <a:latin typeface="Arial" panose="020B0604020202020204" pitchFamily="34" charset="0"/>
              </a:rPr>
              <a:t>(w) RIKEN, Wako 351-0198, Japan</a:t>
            </a:r>
          </a:p>
          <a:p>
            <a:r>
              <a:rPr kumimoji="0" lang="en-US" altLang="ja-JP" sz="900" b="1">
                <a:latin typeface="Arial" panose="020B0604020202020204" pitchFamily="34" charset="0"/>
              </a:rPr>
              <a:t>(x) School of General Education, Shinshu University, Matsumoto 390-8621, Japan </a:t>
            </a:r>
          </a:p>
        </p:txBody>
      </p:sp>
      <p:pic>
        <p:nvPicPr>
          <p:cNvPr id="168965" name="Picture 1029" descr="C:\My Documents\work\icrc99_crab\asg-mini2gif.gif"/>
          <p:cNvPicPr>
            <a:picLocks noChangeAspect="1" noChangeArrowheads="1"/>
          </p:cNvPicPr>
          <p:nvPr/>
        </p:nvPicPr>
        <p:blipFill>
          <a:blip r:embed="rId3">
            <a:extLst>
              <a:ext uri="{28A0092B-C50C-407E-A947-70E740481C1C}">
                <a14:useLocalDpi xmlns:a14="http://schemas.microsoft.com/office/drawing/2010/main" val="0"/>
              </a:ext>
            </a:extLst>
          </a:blip>
          <a:srcRect t="8076" b="8076"/>
          <a:stretch>
            <a:fillRect/>
          </a:stretch>
        </p:blipFill>
        <p:spPr bwMode="auto">
          <a:xfrm>
            <a:off x="7924800" y="0"/>
            <a:ext cx="121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C:\Documents and Settings\takita\My Documents\kyoudouriyo\seika\monoge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5105400" cy="4454525"/>
          </a:xfrm>
          <a:prstGeom prst="rect">
            <a:avLst/>
          </a:prstGeom>
          <a:noFill/>
          <a:extLst>
            <a:ext uri="{909E8E84-426E-40DD-AFC4-6F175D3DCCD1}">
              <a14:hiddenFill xmlns:a14="http://schemas.microsoft.com/office/drawing/2010/main">
                <a:solidFill>
                  <a:srgbClr val="FFFFFF"/>
                </a:solidFill>
              </a14:hiddenFill>
            </a:ext>
          </a:extLst>
        </p:spPr>
      </p:pic>
      <p:sp>
        <p:nvSpPr>
          <p:cNvPr id="234499" name="Text Box 3"/>
          <p:cNvSpPr txBox="1">
            <a:spLocks noChangeArrowheads="1"/>
          </p:cNvSpPr>
          <p:nvPr/>
        </p:nvSpPr>
        <p:spPr bwMode="auto">
          <a:xfrm>
            <a:off x="0" y="1524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a:t>Search for PeV signal from Monogem Ring</a:t>
            </a:r>
          </a:p>
        </p:txBody>
      </p:sp>
      <p:sp>
        <p:nvSpPr>
          <p:cNvPr id="234500" name="Text Box 4"/>
          <p:cNvSpPr txBox="1">
            <a:spLocks noChangeArrowheads="1"/>
          </p:cNvSpPr>
          <p:nvPr/>
        </p:nvSpPr>
        <p:spPr bwMode="auto">
          <a:xfrm>
            <a:off x="838200" y="6019800"/>
            <a:ext cx="403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solidFill>
                  <a:srgbClr val="FF0000"/>
                </a:solidFill>
              </a:rPr>
              <a:t>ApJ, 635, L53-L56, (2005)</a:t>
            </a:r>
          </a:p>
        </p:txBody>
      </p:sp>
      <p:sp>
        <p:nvSpPr>
          <p:cNvPr id="234501" name="Text Box 5"/>
          <p:cNvSpPr txBox="1">
            <a:spLocks noChangeArrowheads="1"/>
          </p:cNvSpPr>
          <p:nvPr/>
        </p:nvSpPr>
        <p:spPr bwMode="auto">
          <a:xfrm>
            <a:off x="5105400" y="838200"/>
            <a:ext cx="3733800" cy="566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solidFill>
                  <a:schemeClr val="accent1"/>
                </a:solidFill>
              </a:rPr>
              <a:t>MAKET-ANI</a:t>
            </a:r>
          </a:p>
          <a:p>
            <a:pPr>
              <a:spcBef>
                <a:spcPct val="50000"/>
              </a:spcBef>
            </a:pPr>
            <a:r>
              <a:rPr lang="en-US" altLang="ja-JP" sz="2400">
                <a:solidFill>
                  <a:srgbClr val="0000FF"/>
                </a:solidFill>
              </a:rPr>
              <a:t>6 </a:t>
            </a:r>
            <a:r>
              <a:rPr lang="en-US" altLang="ja-JP" sz="2400">
                <a:solidFill>
                  <a:srgbClr val="0000FF"/>
                </a:solidFill>
                <a:latin typeface="Symbol" panose="05050102010706020507" pitchFamily="18" charset="2"/>
              </a:rPr>
              <a:t>s </a:t>
            </a:r>
            <a:r>
              <a:rPr lang="en-US" altLang="ja-JP" sz="2400">
                <a:solidFill>
                  <a:srgbClr val="0000FF"/>
                </a:solidFill>
              </a:rPr>
              <a:t>signal from Monogem</a:t>
            </a:r>
          </a:p>
          <a:p>
            <a:pPr>
              <a:spcBef>
                <a:spcPct val="50000"/>
              </a:spcBef>
            </a:pPr>
            <a:r>
              <a:rPr lang="en-US" altLang="ja-JP" sz="2400">
                <a:solidFill>
                  <a:srgbClr val="0000FF"/>
                </a:solidFill>
              </a:rPr>
              <a:t> 3</a:t>
            </a:r>
            <a:r>
              <a:rPr lang="en-US" altLang="ja-JP" sz="2400" baseline="30000">
                <a:solidFill>
                  <a:srgbClr val="0000FF"/>
                </a:solidFill>
              </a:rPr>
              <a:t>O</a:t>
            </a:r>
            <a:r>
              <a:rPr lang="en-US" altLang="ja-JP" sz="2400">
                <a:solidFill>
                  <a:srgbClr val="0000FF"/>
                </a:solidFill>
              </a:rPr>
              <a:t>x3</a:t>
            </a:r>
            <a:r>
              <a:rPr lang="en-US" altLang="ja-JP" sz="2400" baseline="30000">
                <a:solidFill>
                  <a:srgbClr val="0000FF"/>
                </a:solidFill>
              </a:rPr>
              <a:t>O</a:t>
            </a:r>
            <a:r>
              <a:rPr lang="en-US" altLang="ja-JP" sz="2400">
                <a:solidFill>
                  <a:srgbClr val="0000FF"/>
                </a:solidFill>
              </a:rPr>
              <a:t> bin,    1997-2003</a:t>
            </a:r>
          </a:p>
          <a:p>
            <a:pPr>
              <a:spcBef>
                <a:spcPct val="50000"/>
              </a:spcBef>
            </a:pPr>
            <a:r>
              <a:rPr lang="en-US" altLang="ja-JP" sz="2400">
                <a:solidFill>
                  <a:srgbClr val="0000FF"/>
                </a:solidFill>
              </a:rPr>
              <a:t>However,</a:t>
            </a:r>
          </a:p>
          <a:p>
            <a:pPr>
              <a:spcBef>
                <a:spcPct val="50000"/>
              </a:spcBef>
            </a:pPr>
            <a:r>
              <a:rPr lang="en-US" altLang="ja-JP" sz="2400">
                <a:solidFill>
                  <a:schemeClr val="accent1"/>
                </a:solidFill>
              </a:rPr>
              <a:t>Tibet</a:t>
            </a:r>
            <a:r>
              <a:rPr lang="en-US" altLang="ja-JP" sz="2400">
                <a:solidFill>
                  <a:srgbClr val="0000FF"/>
                </a:solidFill>
              </a:rPr>
              <a:t> ~ x 100 statistics</a:t>
            </a:r>
          </a:p>
          <a:p>
            <a:pPr>
              <a:spcBef>
                <a:spcPct val="50000"/>
              </a:spcBef>
            </a:pPr>
            <a:r>
              <a:rPr lang="en-US" altLang="ja-JP" sz="2400">
                <a:solidFill>
                  <a:srgbClr val="0000FF"/>
                </a:solidFill>
              </a:rPr>
              <a:t>            x  10 sensitivity</a:t>
            </a:r>
          </a:p>
          <a:p>
            <a:pPr>
              <a:spcBef>
                <a:spcPct val="50000"/>
              </a:spcBef>
            </a:pPr>
            <a:r>
              <a:rPr lang="en-US" altLang="ja-JP" sz="2400">
                <a:solidFill>
                  <a:srgbClr val="0000FF"/>
                </a:solidFill>
              </a:rPr>
              <a:t> </a:t>
            </a:r>
            <a:r>
              <a:rPr lang="en-US" altLang="ja-JP" sz="2400">
                <a:solidFill>
                  <a:srgbClr val="FF0000"/>
                </a:solidFill>
              </a:rPr>
              <a:t>No significant signal</a:t>
            </a:r>
          </a:p>
          <a:p>
            <a:pPr>
              <a:spcBef>
                <a:spcPct val="50000"/>
              </a:spcBef>
            </a:pPr>
            <a:r>
              <a:rPr lang="en-US" altLang="ja-JP" sz="2400">
                <a:solidFill>
                  <a:srgbClr val="0000FF"/>
                </a:solidFill>
              </a:rPr>
              <a:t>&lt;4.0x10</a:t>
            </a:r>
            <a:r>
              <a:rPr lang="en-US" altLang="ja-JP" sz="2400" baseline="30000">
                <a:solidFill>
                  <a:srgbClr val="0000FF"/>
                </a:solidFill>
              </a:rPr>
              <a:t>-12</a:t>
            </a:r>
            <a:r>
              <a:rPr lang="en-US" altLang="ja-JP" sz="2400">
                <a:solidFill>
                  <a:srgbClr val="0000FF"/>
                </a:solidFill>
              </a:rPr>
              <a:t>/cm</a:t>
            </a:r>
            <a:r>
              <a:rPr lang="en-US" altLang="ja-JP" sz="2400" baseline="30000">
                <a:solidFill>
                  <a:srgbClr val="0000FF"/>
                </a:solidFill>
              </a:rPr>
              <a:t>2</a:t>
            </a:r>
            <a:r>
              <a:rPr lang="en-US" altLang="ja-JP" sz="2400">
                <a:solidFill>
                  <a:srgbClr val="0000FF"/>
                </a:solidFill>
              </a:rPr>
              <a:t>/sec/sr</a:t>
            </a:r>
          </a:p>
          <a:p>
            <a:pPr>
              <a:spcBef>
                <a:spcPct val="50000"/>
              </a:spcBef>
            </a:pPr>
            <a:r>
              <a:rPr lang="en-US" altLang="ja-JP" sz="2400">
                <a:solidFill>
                  <a:srgbClr val="0000FF"/>
                </a:solidFill>
              </a:rPr>
              <a:t>  above 1PeV @99%</a:t>
            </a:r>
          </a:p>
          <a:p>
            <a:pPr>
              <a:spcBef>
                <a:spcPct val="50000"/>
              </a:spcBef>
            </a:pPr>
            <a:endParaRPr lang="en-US" altLang="ja-JP"/>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Documents and Settings\shiomi\デスクトップ\prezen\ICRC2003\TIBET\chambe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429000"/>
            <a:ext cx="3124200" cy="3200400"/>
          </a:xfrm>
          <a:prstGeom prst="rect">
            <a:avLst/>
          </a:prstGeom>
          <a:noFill/>
          <a:extLst>
            <a:ext uri="{909E8E84-426E-40DD-AFC4-6F175D3DCCD1}">
              <a14:hiddenFill xmlns:a14="http://schemas.microsoft.com/office/drawing/2010/main">
                <a:solidFill>
                  <a:srgbClr val="FFFFFF"/>
                </a:solidFill>
              </a14:hiddenFill>
            </a:ext>
          </a:extLst>
        </p:spPr>
      </p:pic>
      <p:sp>
        <p:nvSpPr>
          <p:cNvPr id="91139" name="Rectangle 3"/>
          <p:cNvSpPr>
            <a:spLocks noGrp="1" noChangeArrowheads="1"/>
          </p:cNvSpPr>
          <p:nvPr>
            <p:ph type="title"/>
          </p:nvPr>
        </p:nvSpPr>
        <p:spPr>
          <a:xfrm>
            <a:off x="0" y="2743200"/>
            <a:ext cx="4800600" cy="533400"/>
          </a:xfrm>
        </p:spPr>
        <p:txBody>
          <a:bodyPr/>
          <a:lstStyle/>
          <a:p>
            <a:endParaRPr lang="ja-JP" altLang="ja-JP" sz="3600">
              <a:latin typeface="HGPｺﾞｼｯｸE" panose="020B0900000000000000" pitchFamily="50" charset="-128"/>
              <a:ea typeface="HGPｺﾞｼｯｸE" panose="020B0900000000000000" pitchFamily="50" charset="-128"/>
            </a:endParaRPr>
          </a:p>
        </p:txBody>
      </p:sp>
      <p:pic>
        <p:nvPicPr>
          <p:cNvPr id="91140" name="Picture 4" descr="C:\Documents and Settings\shiomi\デスクトップ\prezen\ICRC2003\TIBET\TibetIII-2002-01S.jpg"/>
          <p:cNvPicPr>
            <a:picLocks noChangeAspect="1" noChangeArrowheads="1"/>
          </p:cNvPicPr>
          <p:nvPr/>
        </p:nvPicPr>
        <p:blipFill>
          <a:blip r:embed="rId3" cstate="print">
            <a:extLst>
              <a:ext uri="{28A0092B-C50C-407E-A947-70E740481C1C}">
                <a14:useLocalDpi xmlns:a14="http://schemas.microsoft.com/office/drawing/2010/main" val="0"/>
              </a:ext>
            </a:extLst>
          </a:blip>
          <a:srcRect l="13637"/>
          <a:stretch>
            <a:fillRect/>
          </a:stretch>
        </p:blipFill>
        <p:spPr bwMode="auto">
          <a:xfrm flipV="1">
            <a:off x="152400" y="762000"/>
            <a:ext cx="8839200" cy="2559050"/>
          </a:xfrm>
          <a:prstGeom prst="rect">
            <a:avLst/>
          </a:prstGeom>
          <a:noFill/>
          <a:extLst>
            <a:ext uri="{909E8E84-426E-40DD-AFC4-6F175D3DCCD1}">
              <a14:hiddenFill xmlns:a14="http://schemas.microsoft.com/office/drawing/2010/main">
                <a:solidFill>
                  <a:srgbClr val="FFFFFF"/>
                </a:solidFill>
              </a14:hiddenFill>
            </a:ext>
          </a:extLst>
        </p:spPr>
      </p:pic>
      <p:pic>
        <p:nvPicPr>
          <p:cNvPr id="91141" name="Picture 5" descr="C:\Documents and Settings\shiomi\デスクトップ\prezen\ICRC2003\TIBET\aut_04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660775"/>
            <a:ext cx="4267200" cy="3197225"/>
          </a:xfrm>
          <a:prstGeom prst="rect">
            <a:avLst/>
          </a:prstGeom>
          <a:noFill/>
          <a:extLst>
            <a:ext uri="{909E8E84-426E-40DD-AFC4-6F175D3DCCD1}">
              <a14:hiddenFill xmlns:a14="http://schemas.microsoft.com/office/drawing/2010/main">
                <a:solidFill>
                  <a:srgbClr val="FFFFFF"/>
                </a:solidFill>
              </a14:hiddenFill>
            </a:ext>
          </a:extLst>
        </p:spPr>
      </p:pic>
      <p:sp>
        <p:nvSpPr>
          <p:cNvPr id="91142" name="Text Box 6"/>
          <p:cNvSpPr txBox="1">
            <a:spLocks noChangeArrowheads="1"/>
          </p:cNvSpPr>
          <p:nvPr/>
        </p:nvSpPr>
        <p:spPr bwMode="auto">
          <a:xfrm>
            <a:off x="152400" y="228600"/>
            <a:ext cx="838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ja-JP" b="1">
                <a:solidFill>
                  <a:srgbClr val="CCFF33"/>
                </a:solidFill>
                <a:effectLst>
                  <a:outerShdw blurRad="38100" dist="38100" dir="2700000" algn="tl">
                    <a:srgbClr val="C0C0C0"/>
                  </a:outerShdw>
                </a:effectLst>
                <a:latin typeface="Helvetica" panose="020B0604020202020204" pitchFamily="34" charset="0"/>
                <a:ea typeface="ＭＳ ゴシック" panose="020B0609070205080204" pitchFamily="49" charset="-128"/>
              </a:rPr>
              <a:t>TIBET Hybrid Experiment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Guitar\shibata\fort\tibet3\as-transition\weihai-as-transition.gif"/>
          <p:cNvPicPr>
            <a:picLocks noChangeAspect="1" noChangeArrowheads="1"/>
          </p:cNvPicPr>
          <p:nvPr/>
        </p:nvPicPr>
        <p:blipFill>
          <a:blip r:embed="rId3">
            <a:extLst>
              <a:ext uri="{28A0092B-C50C-407E-A947-70E740481C1C}">
                <a14:useLocalDpi xmlns:a14="http://schemas.microsoft.com/office/drawing/2010/main" val="0"/>
              </a:ext>
            </a:extLst>
          </a:blip>
          <a:srcRect l="9538" t="6749" r="33385" b="13498"/>
          <a:stretch>
            <a:fillRect/>
          </a:stretch>
        </p:blipFill>
        <p:spPr bwMode="auto">
          <a:xfrm>
            <a:off x="1450975" y="1052513"/>
            <a:ext cx="5881688" cy="5805487"/>
          </a:xfrm>
          <a:prstGeom prst="rect">
            <a:avLst/>
          </a:prstGeom>
          <a:noFill/>
          <a:extLst>
            <a:ext uri="{909E8E84-426E-40DD-AFC4-6F175D3DCCD1}">
              <a14:hiddenFill xmlns:a14="http://schemas.microsoft.com/office/drawing/2010/main">
                <a:solidFill>
                  <a:srgbClr val="FFFFFF"/>
                </a:solidFill>
              </a14:hiddenFill>
            </a:ext>
          </a:extLst>
        </p:spPr>
      </p:pic>
      <p:sp>
        <p:nvSpPr>
          <p:cNvPr id="206851" name="Rectangle 3"/>
          <p:cNvSpPr>
            <a:spLocks noChangeArrowheads="1"/>
          </p:cNvSpPr>
          <p:nvPr/>
        </p:nvSpPr>
        <p:spPr bwMode="auto">
          <a:xfrm>
            <a:off x="5199063" y="2159000"/>
            <a:ext cx="228600" cy="1828800"/>
          </a:xfrm>
          <a:prstGeom prst="rect">
            <a:avLst/>
          </a:prstGeom>
          <a:solidFill>
            <a:srgbClr val="FF00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6852" name="Rectangle 4"/>
          <p:cNvSpPr>
            <a:spLocks noGrp="1" noChangeArrowheads="1"/>
          </p:cNvSpPr>
          <p:nvPr>
            <p:ph type="title" idx="4294967295"/>
          </p:nvPr>
        </p:nvSpPr>
        <p:spPr>
          <a:xfrm>
            <a:off x="512763" y="0"/>
            <a:ext cx="7772400" cy="1143000"/>
          </a:xfrm>
        </p:spPr>
        <p:txBody>
          <a:bodyPr/>
          <a:lstStyle/>
          <a:p>
            <a:r>
              <a:rPr lang="en-US" altLang="ja-JP">
                <a:solidFill>
                  <a:schemeClr val="accent2"/>
                </a:solidFill>
              </a:rPr>
              <a:t>Longitudinal development of AS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533400" y="304800"/>
            <a:ext cx="7772400" cy="1143000"/>
          </a:xfrm>
        </p:spPr>
        <p:txBody>
          <a:bodyPr/>
          <a:lstStyle/>
          <a:p>
            <a:r>
              <a:rPr lang="en-US" altLang="ja-JP">
                <a:solidFill>
                  <a:schemeClr val="accent2"/>
                </a:solidFill>
              </a:rPr>
              <a:t>How to obtain proton spectrum?</a:t>
            </a:r>
          </a:p>
        </p:txBody>
      </p:sp>
      <p:sp>
        <p:nvSpPr>
          <p:cNvPr id="208899" name="Text Box 3"/>
          <p:cNvSpPr txBox="1">
            <a:spLocks noChangeArrowheads="1"/>
          </p:cNvSpPr>
          <p:nvPr/>
        </p:nvSpPr>
        <p:spPr bwMode="auto">
          <a:xfrm>
            <a:off x="685800" y="2819400"/>
            <a:ext cx="2695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latin typeface="Times New Roman" panose="02020603050405020304" pitchFamily="18" charset="0"/>
              </a:rPr>
              <a:t>EC(</a:t>
            </a:r>
            <a:r>
              <a:rPr lang="en-US" altLang="ja-JP" sz="2400">
                <a:solidFill>
                  <a:schemeClr val="accent1"/>
                </a:solidFill>
                <a:latin typeface="Times New Roman" panose="02020603050405020304" pitchFamily="18" charset="0"/>
              </a:rPr>
              <a:t>γfamily</a:t>
            </a:r>
            <a:r>
              <a:rPr lang="en-US" altLang="ja-JP" sz="2400">
                <a:latin typeface="Times New Roman" panose="02020603050405020304" pitchFamily="18" charset="0"/>
              </a:rPr>
              <a:t>) : (x,y)</a:t>
            </a:r>
          </a:p>
        </p:txBody>
      </p:sp>
      <p:sp>
        <p:nvSpPr>
          <p:cNvPr id="208900" name="Text Box 4"/>
          <p:cNvSpPr txBox="1">
            <a:spLocks noChangeArrowheads="1"/>
          </p:cNvSpPr>
          <p:nvPr/>
        </p:nvSpPr>
        <p:spPr bwMode="auto">
          <a:xfrm>
            <a:off x="685800" y="1828800"/>
            <a:ext cx="7359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latin typeface="Times New Roman" panose="02020603050405020304" pitchFamily="18" charset="0"/>
              </a:rPr>
              <a:t>BD(burst) :       (x,y)   time               Burst Size (below EC)</a:t>
            </a:r>
          </a:p>
        </p:txBody>
      </p:sp>
      <p:sp>
        <p:nvSpPr>
          <p:cNvPr id="208901" name="Text Box 5"/>
          <p:cNvSpPr txBox="1">
            <a:spLocks noChangeArrowheads="1"/>
          </p:cNvSpPr>
          <p:nvPr/>
        </p:nvSpPr>
        <p:spPr bwMode="auto">
          <a:xfrm>
            <a:off x="685800" y="3657600"/>
            <a:ext cx="3424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latin typeface="Times New Roman" panose="02020603050405020304" pitchFamily="18" charset="0"/>
              </a:rPr>
              <a:t>AS array:                    time</a:t>
            </a:r>
          </a:p>
        </p:txBody>
      </p:sp>
      <p:graphicFrame>
        <p:nvGraphicFramePr>
          <p:cNvPr id="208902" name="Object 6"/>
          <p:cNvGraphicFramePr>
            <a:graphicFrameLocks noChangeAspect="1"/>
          </p:cNvGraphicFramePr>
          <p:nvPr/>
        </p:nvGraphicFramePr>
        <p:xfrm>
          <a:off x="5029200" y="3733800"/>
          <a:ext cx="762000" cy="406400"/>
        </p:xfrm>
        <a:graphic>
          <a:graphicData uri="http://schemas.openxmlformats.org/presentationml/2006/ole">
            <mc:AlternateContent xmlns:mc="http://schemas.openxmlformats.org/markup-compatibility/2006">
              <mc:Choice xmlns:v="urn:schemas-microsoft-com:vml" Requires="v">
                <p:oleObj spid="_x0000_s208936" name="数式" r:id="rId4" imgW="380880" imgH="203040" progId="Equation.3">
                  <p:embed/>
                </p:oleObj>
              </mc:Choice>
              <mc:Fallback>
                <p:oleObj name="数式" r:id="rId4" imgW="380880" imgH="20304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733800"/>
                        <a:ext cx="7620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8903" name="Object 7"/>
          <p:cNvGraphicFramePr>
            <a:graphicFrameLocks noChangeAspect="1"/>
          </p:cNvGraphicFramePr>
          <p:nvPr/>
        </p:nvGraphicFramePr>
        <p:xfrm>
          <a:off x="5029200" y="2895600"/>
          <a:ext cx="762000" cy="406400"/>
        </p:xfrm>
        <a:graphic>
          <a:graphicData uri="http://schemas.openxmlformats.org/presentationml/2006/ole">
            <mc:AlternateContent xmlns:mc="http://schemas.openxmlformats.org/markup-compatibility/2006">
              <mc:Choice xmlns:v="urn:schemas-microsoft-com:vml" Requires="v">
                <p:oleObj spid="_x0000_s208937" name="数式" r:id="rId6" imgW="380880" imgH="203040" progId="Equation.3">
                  <p:embed/>
                </p:oleObj>
              </mc:Choice>
              <mc:Fallback>
                <p:oleObj name="数式" r:id="rId6" imgW="380880" imgH="20304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895600"/>
                        <a:ext cx="7620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8904" name="Text Box 8"/>
          <p:cNvSpPr txBox="1">
            <a:spLocks noChangeArrowheads="1"/>
          </p:cNvSpPr>
          <p:nvPr/>
        </p:nvSpPr>
        <p:spPr bwMode="auto">
          <a:xfrm>
            <a:off x="6080125" y="2860675"/>
            <a:ext cx="877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latin typeface="Times New Roman" panose="02020603050405020304" pitchFamily="18" charset="0"/>
              </a:rPr>
              <a:t>ΣE</a:t>
            </a:r>
            <a:r>
              <a:rPr lang="en-US" altLang="ja-JP" sz="2400" baseline="-25000">
                <a:latin typeface="Times New Roman" panose="02020603050405020304" pitchFamily="18" charset="0"/>
              </a:rPr>
              <a:t>γ</a:t>
            </a:r>
          </a:p>
        </p:txBody>
      </p:sp>
      <p:sp>
        <p:nvSpPr>
          <p:cNvPr id="208905" name="AutoShape 9"/>
          <p:cNvSpPr>
            <a:spLocks noChangeArrowheads="1"/>
          </p:cNvSpPr>
          <p:nvPr/>
        </p:nvSpPr>
        <p:spPr bwMode="auto">
          <a:xfrm>
            <a:off x="2895600" y="2286000"/>
            <a:ext cx="76200" cy="533400"/>
          </a:xfrm>
          <a:prstGeom prst="upDown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208906" name="AutoShape 10"/>
          <p:cNvSpPr>
            <a:spLocks noChangeArrowheads="1"/>
          </p:cNvSpPr>
          <p:nvPr/>
        </p:nvSpPr>
        <p:spPr bwMode="auto">
          <a:xfrm>
            <a:off x="3657600" y="2667000"/>
            <a:ext cx="76200" cy="914400"/>
          </a:xfrm>
          <a:prstGeom prst="upDownArrow">
            <a:avLst>
              <a:gd name="adj1" fmla="val 50000"/>
              <a:gd name="adj2" fmla="val 2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208907" name="AutoShape 11"/>
          <p:cNvSpPr>
            <a:spLocks noChangeArrowheads="1"/>
          </p:cNvSpPr>
          <p:nvPr/>
        </p:nvSpPr>
        <p:spPr bwMode="auto">
          <a:xfrm>
            <a:off x="6324600" y="2286000"/>
            <a:ext cx="76200" cy="609600"/>
          </a:xfrm>
          <a:prstGeom prst="upDownArrow">
            <a:avLst>
              <a:gd name="adj1" fmla="val 50000"/>
              <a:gd name="adj2" fmla="val 16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208908" name="Text Box 12"/>
          <p:cNvSpPr txBox="1">
            <a:spLocks noChangeArrowheads="1"/>
          </p:cNvSpPr>
          <p:nvPr/>
        </p:nvSpPr>
        <p:spPr bwMode="auto">
          <a:xfrm>
            <a:off x="746125" y="4994275"/>
            <a:ext cx="2762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latin typeface="Times New Roman" panose="02020603050405020304" pitchFamily="18" charset="0"/>
              </a:rPr>
              <a:t>EC-Xray film image </a:t>
            </a:r>
          </a:p>
        </p:txBody>
      </p:sp>
      <p:sp>
        <p:nvSpPr>
          <p:cNvPr id="208909" name="AutoShape 13"/>
          <p:cNvSpPr>
            <a:spLocks noChangeArrowheads="1"/>
          </p:cNvSpPr>
          <p:nvPr/>
        </p:nvSpPr>
        <p:spPr bwMode="auto">
          <a:xfrm>
            <a:off x="3657600" y="5181600"/>
            <a:ext cx="609600" cy="228600"/>
          </a:xfrm>
          <a:prstGeom prst="rightArrow">
            <a:avLst>
              <a:gd name="adj1" fmla="val 50000"/>
              <a:gd name="adj2"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8910" name="Text Box 14"/>
          <p:cNvSpPr txBox="1">
            <a:spLocks noChangeArrowheads="1"/>
          </p:cNvSpPr>
          <p:nvPr/>
        </p:nvSpPr>
        <p:spPr bwMode="auto">
          <a:xfrm>
            <a:off x="4419600" y="5029200"/>
            <a:ext cx="1165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latin typeface="Times New Roman" panose="02020603050405020304" pitchFamily="18" charset="0"/>
              </a:rPr>
              <a:t>Scanner</a:t>
            </a:r>
          </a:p>
        </p:txBody>
      </p:sp>
      <p:sp>
        <p:nvSpPr>
          <p:cNvPr id="208911" name="Text Box 15"/>
          <p:cNvSpPr txBox="1">
            <a:spLocks noChangeArrowheads="1"/>
          </p:cNvSpPr>
          <p:nvPr/>
        </p:nvSpPr>
        <p:spPr bwMode="auto">
          <a:xfrm>
            <a:off x="6477000" y="5029200"/>
            <a:ext cx="2168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latin typeface="Times New Roman" panose="02020603050405020304" pitchFamily="18" charset="0"/>
              </a:rPr>
              <a:t>family detection</a:t>
            </a:r>
          </a:p>
        </p:txBody>
      </p:sp>
      <p:sp>
        <p:nvSpPr>
          <p:cNvPr id="208912" name="Text Box 16"/>
          <p:cNvSpPr txBox="1">
            <a:spLocks noChangeArrowheads="1"/>
          </p:cNvSpPr>
          <p:nvPr/>
        </p:nvSpPr>
        <p:spPr bwMode="auto">
          <a:xfrm>
            <a:off x="746125" y="5680075"/>
            <a:ext cx="3635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latin typeface="Times New Roman" panose="02020603050405020304" pitchFamily="18" charset="0"/>
              </a:rPr>
              <a:t>AS+family matching event  </a:t>
            </a:r>
          </a:p>
        </p:txBody>
      </p:sp>
      <p:sp>
        <p:nvSpPr>
          <p:cNvPr id="208913" name="AutoShape 17"/>
          <p:cNvSpPr>
            <a:spLocks noChangeArrowheads="1"/>
          </p:cNvSpPr>
          <p:nvPr/>
        </p:nvSpPr>
        <p:spPr bwMode="auto">
          <a:xfrm>
            <a:off x="4343400" y="5791200"/>
            <a:ext cx="609600" cy="228600"/>
          </a:xfrm>
          <a:prstGeom prst="rightArrow">
            <a:avLst>
              <a:gd name="adj1" fmla="val 50000"/>
              <a:gd name="adj2"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8914" name="AutoShape 18"/>
          <p:cNvSpPr>
            <a:spLocks noChangeArrowheads="1"/>
          </p:cNvSpPr>
          <p:nvPr/>
        </p:nvSpPr>
        <p:spPr bwMode="auto">
          <a:xfrm>
            <a:off x="5715000" y="5181600"/>
            <a:ext cx="609600" cy="228600"/>
          </a:xfrm>
          <a:prstGeom prst="rightArrow">
            <a:avLst>
              <a:gd name="adj1" fmla="val 50000"/>
              <a:gd name="adj2"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8915" name="Text Box 19"/>
          <p:cNvSpPr txBox="1">
            <a:spLocks noChangeArrowheads="1"/>
          </p:cNvSpPr>
          <p:nvPr/>
        </p:nvSpPr>
        <p:spPr bwMode="auto">
          <a:xfrm>
            <a:off x="5029200" y="5638800"/>
            <a:ext cx="846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latin typeface="Times New Roman" panose="02020603050405020304" pitchFamily="18" charset="0"/>
              </a:rPr>
              <a:t>ANN</a:t>
            </a:r>
          </a:p>
        </p:txBody>
      </p:sp>
      <p:sp>
        <p:nvSpPr>
          <p:cNvPr id="208916" name="AutoShape 20"/>
          <p:cNvSpPr>
            <a:spLocks noChangeArrowheads="1"/>
          </p:cNvSpPr>
          <p:nvPr/>
        </p:nvSpPr>
        <p:spPr bwMode="auto">
          <a:xfrm>
            <a:off x="5867400" y="5791200"/>
            <a:ext cx="609600" cy="228600"/>
          </a:xfrm>
          <a:prstGeom prst="rightArrow">
            <a:avLst>
              <a:gd name="adj1" fmla="val 50000"/>
              <a:gd name="adj2"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8917" name="Text Box 21"/>
          <p:cNvSpPr txBox="1">
            <a:spLocks noChangeArrowheads="1"/>
          </p:cNvSpPr>
          <p:nvPr/>
        </p:nvSpPr>
        <p:spPr bwMode="auto">
          <a:xfrm>
            <a:off x="6629400" y="5562600"/>
            <a:ext cx="24145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solidFill>
                  <a:srgbClr val="FF0066"/>
                </a:solidFill>
                <a:latin typeface="Times New Roman" panose="02020603050405020304" pitchFamily="18" charset="0"/>
              </a:rPr>
              <a:t>Proton </a:t>
            </a:r>
          </a:p>
          <a:p>
            <a:pPr eaLnBrk="1" hangingPunct="1"/>
            <a:r>
              <a:rPr lang="en-US" altLang="ja-JP" sz="2400">
                <a:solidFill>
                  <a:srgbClr val="FF0066"/>
                </a:solidFill>
                <a:latin typeface="Times New Roman" panose="02020603050405020304" pitchFamily="18" charset="0"/>
              </a:rPr>
              <a:t>Identification</a:t>
            </a:r>
          </a:p>
          <a:p>
            <a:pPr eaLnBrk="1" hangingPunct="1"/>
            <a:r>
              <a:rPr lang="en-US" altLang="ja-JP" sz="2400">
                <a:solidFill>
                  <a:srgbClr val="FF0066"/>
                </a:solidFill>
                <a:latin typeface="Times New Roman" panose="02020603050405020304" pitchFamily="18" charset="0"/>
              </a:rPr>
              <a:t>~100 eV/699 days</a:t>
            </a:r>
          </a:p>
        </p:txBody>
      </p:sp>
      <p:sp>
        <p:nvSpPr>
          <p:cNvPr id="208918" name="Line 22"/>
          <p:cNvSpPr>
            <a:spLocks noChangeShapeType="1"/>
          </p:cNvSpPr>
          <p:nvPr/>
        </p:nvSpPr>
        <p:spPr bwMode="auto">
          <a:xfrm>
            <a:off x="533400" y="1600200"/>
            <a:ext cx="0" cy="3200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8919" name="Line 23"/>
          <p:cNvSpPr>
            <a:spLocks noChangeShapeType="1"/>
          </p:cNvSpPr>
          <p:nvPr/>
        </p:nvSpPr>
        <p:spPr bwMode="auto">
          <a:xfrm>
            <a:off x="533400" y="1600200"/>
            <a:ext cx="7467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8920" name="Line 24"/>
          <p:cNvSpPr>
            <a:spLocks noChangeShapeType="1"/>
          </p:cNvSpPr>
          <p:nvPr/>
        </p:nvSpPr>
        <p:spPr bwMode="auto">
          <a:xfrm>
            <a:off x="8001000" y="1600200"/>
            <a:ext cx="0" cy="3200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8921" name="Line 25"/>
          <p:cNvSpPr>
            <a:spLocks noChangeShapeType="1"/>
          </p:cNvSpPr>
          <p:nvPr/>
        </p:nvSpPr>
        <p:spPr bwMode="auto">
          <a:xfrm>
            <a:off x="533400" y="4800600"/>
            <a:ext cx="7467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8922" name="Text Box 26"/>
          <p:cNvSpPr txBox="1">
            <a:spLocks noChangeArrowheads="1"/>
          </p:cNvSpPr>
          <p:nvPr/>
        </p:nvSpPr>
        <p:spPr bwMode="auto">
          <a:xfrm>
            <a:off x="6096000" y="3657600"/>
            <a:ext cx="49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latin typeface="Times New Roman" panose="02020603050405020304" pitchFamily="18" charset="0"/>
              </a:rPr>
              <a:t>N</a:t>
            </a:r>
            <a:r>
              <a:rPr lang="en-US" altLang="ja-JP" sz="2400" baseline="-25000">
                <a:latin typeface="Times New Roman" panose="02020603050405020304" pitchFamily="18" charset="0"/>
              </a:rPr>
              <a:t>e</a:t>
            </a:r>
          </a:p>
        </p:txBody>
      </p:sp>
      <p:sp>
        <p:nvSpPr>
          <p:cNvPr id="208923" name="AutoShape 27"/>
          <p:cNvSpPr>
            <a:spLocks noChangeArrowheads="1"/>
          </p:cNvSpPr>
          <p:nvPr/>
        </p:nvSpPr>
        <p:spPr bwMode="auto">
          <a:xfrm>
            <a:off x="5334000" y="3276600"/>
            <a:ext cx="76200" cy="457200"/>
          </a:xfrm>
          <a:prstGeom prst="upDownArrow">
            <a:avLst>
              <a:gd name="adj1" fmla="val 50000"/>
              <a:gd name="adj2" fmla="val 12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208924" name="Text Box 28"/>
          <p:cNvSpPr txBox="1">
            <a:spLocks noChangeArrowheads="1"/>
          </p:cNvSpPr>
          <p:nvPr/>
        </p:nvSpPr>
        <p:spPr bwMode="auto">
          <a:xfrm>
            <a:off x="6324600" y="4038600"/>
            <a:ext cx="1722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latin typeface="Times New Roman" panose="02020603050405020304" pitchFamily="18" charset="0"/>
              </a:rPr>
              <a:t>(Simulation)</a:t>
            </a:r>
            <a:endParaRPr lang="en-US" altLang="ja-JP" sz="2400" baseline="-25000">
              <a:latin typeface="Times New Roman" panose="02020603050405020304" pitchFamily="18" charset="0"/>
            </a:endParaRPr>
          </a:p>
        </p:txBody>
      </p:sp>
      <p:sp>
        <p:nvSpPr>
          <p:cNvPr id="208925" name="Text Box 29"/>
          <p:cNvSpPr txBox="1">
            <a:spLocks noChangeArrowheads="1"/>
          </p:cNvSpPr>
          <p:nvPr/>
        </p:nvSpPr>
        <p:spPr bwMode="auto">
          <a:xfrm>
            <a:off x="6096000" y="4267200"/>
            <a:ext cx="471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solidFill>
                  <a:srgbClr val="FF0066"/>
                </a:solidFill>
                <a:latin typeface="Times New Roman" panose="02020603050405020304" pitchFamily="18" charset="0"/>
              </a:rPr>
              <a:t>E</a:t>
            </a:r>
            <a:r>
              <a:rPr lang="en-US" altLang="ja-JP" sz="2400" baseline="-25000">
                <a:solidFill>
                  <a:srgbClr val="FF0066"/>
                </a:solidFill>
                <a:latin typeface="Times New Roman" panose="02020603050405020304" pitchFamily="18" charset="0"/>
              </a:rPr>
              <a:t>0</a:t>
            </a:r>
          </a:p>
        </p:txBody>
      </p:sp>
      <p:sp>
        <p:nvSpPr>
          <p:cNvPr id="208926" name="AutoShape 30"/>
          <p:cNvSpPr>
            <a:spLocks noChangeArrowheads="1"/>
          </p:cNvSpPr>
          <p:nvPr/>
        </p:nvSpPr>
        <p:spPr bwMode="auto">
          <a:xfrm>
            <a:off x="6248400" y="4038600"/>
            <a:ext cx="76200" cy="228600"/>
          </a:xfrm>
          <a:prstGeom prst="downArrow">
            <a:avLst>
              <a:gd name="adj1" fmla="val 50000"/>
              <a:gd name="adj2" fmla="val 7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208927" name="Text Box 31"/>
          <p:cNvSpPr txBox="1">
            <a:spLocks noChangeArrowheads="1"/>
          </p:cNvSpPr>
          <p:nvPr/>
        </p:nvSpPr>
        <p:spPr bwMode="auto">
          <a:xfrm>
            <a:off x="3200400" y="1143000"/>
            <a:ext cx="1970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solidFill>
                  <a:srgbClr val="FF0000"/>
                </a:solidFill>
                <a:latin typeface="Times New Roman" panose="02020603050405020304" pitchFamily="18" charset="0"/>
              </a:rPr>
              <a:t>Hybrid system</a:t>
            </a:r>
          </a:p>
        </p:txBody>
      </p:sp>
      <p:sp>
        <p:nvSpPr>
          <p:cNvPr id="208928" name="Text Box 32"/>
          <p:cNvSpPr txBox="1">
            <a:spLocks noChangeArrowheads="1"/>
          </p:cNvSpPr>
          <p:nvPr/>
        </p:nvSpPr>
        <p:spPr bwMode="auto">
          <a:xfrm>
            <a:off x="5181600" y="4876800"/>
            <a:ext cx="162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800">
                <a:latin typeface="Times New Roman" panose="02020603050405020304" pitchFamily="18" charset="0"/>
              </a:rPr>
              <a:t>(GUI Software)</a:t>
            </a:r>
          </a:p>
        </p:txBody>
      </p:sp>
      <p:sp>
        <p:nvSpPr>
          <p:cNvPr id="208929" name="Line 33"/>
          <p:cNvSpPr>
            <a:spLocks noChangeShapeType="1"/>
          </p:cNvSpPr>
          <p:nvPr/>
        </p:nvSpPr>
        <p:spPr bwMode="auto">
          <a:xfrm>
            <a:off x="762000" y="2286000"/>
            <a:ext cx="7086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8930" name="Line 34"/>
          <p:cNvSpPr>
            <a:spLocks noChangeShapeType="1"/>
          </p:cNvSpPr>
          <p:nvPr/>
        </p:nvSpPr>
        <p:spPr bwMode="auto">
          <a:xfrm>
            <a:off x="762000" y="3352800"/>
            <a:ext cx="7086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8931" name="Line 35"/>
          <p:cNvSpPr>
            <a:spLocks noChangeShapeType="1"/>
          </p:cNvSpPr>
          <p:nvPr/>
        </p:nvSpPr>
        <p:spPr bwMode="auto">
          <a:xfrm>
            <a:off x="762000" y="4114800"/>
            <a:ext cx="7086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8932" name="Text Box 36"/>
          <p:cNvSpPr txBox="1">
            <a:spLocks noChangeArrowheads="1"/>
          </p:cNvSpPr>
          <p:nvPr/>
        </p:nvSpPr>
        <p:spPr bwMode="auto">
          <a:xfrm>
            <a:off x="1219200" y="2590800"/>
            <a:ext cx="111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800">
                <a:solidFill>
                  <a:srgbClr val="FF0000"/>
                </a:solidFill>
                <a:latin typeface="Times New Roman" panose="02020603050405020304" pitchFamily="18" charset="0"/>
              </a:rPr>
              <a:t>1st trigger</a:t>
            </a:r>
          </a:p>
        </p:txBody>
      </p:sp>
      <p:sp>
        <p:nvSpPr>
          <p:cNvPr id="208933" name="Text Box 37"/>
          <p:cNvSpPr txBox="1">
            <a:spLocks noChangeArrowheads="1"/>
          </p:cNvSpPr>
          <p:nvPr/>
        </p:nvSpPr>
        <p:spPr bwMode="auto">
          <a:xfrm>
            <a:off x="4708525" y="6110288"/>
            <a:ext cx="1604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a:latin typeface="Times New Roman" panose="02020603050405020304" pitchFamily="18" charset="0"/>
              </a:rPr>
              <a:t>(Correlations)</a:t>
            </a:r>
          </a:p>
        </p:txBody>
      </p:sp>
      <p:sp>
        <p:nvSpPr>
          <p:cNvPr id="208934" name="Text Box 38"/>
          <p:cNvSpPr txBox="1">
            <a:spLocks noChangeArrowheads="1"/>
          </p:cNvSpPr>
          <p:nvPr/>
        </p:nvSpPr>
        <p:spPr bwMode="auto">
          <a:xfrm>
            <a:off x="0" y="2819400"/>
            <a:ext cx="5492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a:latin typeface="Times New Roman" panose="02020603050405020304" pitchFamily="18" charset="0"/>
              </a:rPr>
              <a:t>TAG</a:t>
            </a:r>
          </a:p>
        </p:txBody>
      </p:sp>
      <p:sp>
        <p:nvSpPr>
          <p:cNvPr id="208935" name="AutoShape 39"/>
          <p:cNvSpPr>
            <a:spLocks noChangeArrowheads="1"/>
          </p:cNvSpPr>
          <p:nvPr/>
        </p:nvSpPr>
        <p:spPr bwMode="auto">
          <a:xfrm>
            <a:off x="457200" y="2209800"/>
            <a:ext cx="381000" cy="1519238"/>
          </a:xfrm>
          <a:prstGeom prst="curvedRightArrow">
            <a:avLst>
              <a:gd name="adj1" fmla="val 79750"/>
              <a:gd name="adj2" fmla="val 1595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133600"/>
            <a:ext cx="5919788" cy="41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2995" name="Rectangle 3"/>
          <p:cNvSpPr>
            <a:spLocks noGrp="1" noChangeArrowheads="1"/>
          </p:cNvSpPr>
          <p:nvPr>
            <p:ph type="title" idx="4294967295"/>
          </p:nvPr>
        </p:nvSpPr>
        <p:spPr>
          <a:xfrm>
            <a:off x="762000" y="0"/>
            <a:ext cx="7848600" cy="838200"/>
          </a:xfrm>
        </p:spPr>
        <p:txBody>
          <a:bodyPr/>
          <a:lstStyle/>
          <a:p>
            <a:r>
              <a:rPr lang="en-US" altLang="ja-JP">
                <a:solidFill>
                  <a:schemeClr val="accent2"/>
                </a:solidFill>
              </a:rPr>
              <a:t>Artificial Neural Network</a:t>
            </a:r>
          </a:p>
        </p:txBody>
      </p:sp>
      <p:sp>
        <p:nvSpPr>
          <p:cNvPr id="212996" name="Text Box 4"/>
          <p:cNvSpPr txBox="1">
            <a:spLocks noChangeArrowheads="1"/>
          </p:cNvSpPr>
          <p:nvPr/>
        </p:nvSpPr>
        <p:spPr bwMode="auto">
          <a:xfrm>
            <a:off x="1295400" y="762000"/>
            <a:ext cx="708660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20000"/>
              </a:spcBef>
            </a:pPr>
            <a:r>
              <a:rPr lang="en-US" altLang="ja-JP" sz="2800">
                <a:latin typeface="Times New Roman" panose="02020603050405020304" pitchFamily="18" charset="0"/>
              </a:rPr>
              <a:t>                          </a:t>
            </a:r>
            <a:r>
              <a:rPr lang="en-US" altLang="ja-JP" sz="2000">
                <a:latin typeface="Times New Roman" panose="02020603050405020304" pitchFamily="18" charset="0"/>
              </a:rPr>
              <a:t>JETNET 3.5</a:t>
            </a:r>
          </a:p>
          <a:p>
            <a:pPr eaLnBrk="1" hangingPunct="1">
              <a:spcBef>
                <a:spcPct val="20000"/>
              </a:spcBef>
            </a:pPr>
            <a:r>
              <a:rPr lang="en-US" altLang="ja-JP" sz="2000">
                <a:latin typeface="Times New Roman" panose="02020603050405020304" pitchFamily="18" charset="0"/>
              </a:rPr>
              <a:t>Parameters for training:    N</a:t>
            </a:r>
            <a:r>
              <a:rPr lang="en-US" altLang="ja-JP" sz="2000" baseline="-25000">
                <a:latin typeface="Times New Roman" panose="02020603050405020304" pitchFamily="18" charset="0"/>
              </a:rPr>
              <a:t>γ</a:t>
            </a:r>
            <a:r>
              <a:rPr lang="en-US" altLang="ja-JP" sz="2000">
                <a:latin typeface="Times New Roman" panose="02020603050405020304" pitchFamily="18" charset="0"/>
              </a:rPr>
              <a:t>, ΣE</a:t>
            </a:r>
            <a:r>
              <a:rPr lang="en-US" altLang="ja-JP" sz="2000" baseline="-25000">
                <a:latin typeface="Times New Roman" panose="02020603050405020304" pitchFamily="18" charset="0"/>
              </a:rPr>
              <a:t>γ</a:t>
            </a:r>
            <a:r>
              <a:rPr lang="en-US" altLang="ja-JP" sz="2000">
                <a:latin typeface="Times New Roman" panose="02020603050405020304" pitchFamily="18" charset="0"/>
              </a:rPr>
              <a:t>, </a:t>
            </a:r>
            <a:r>
              <a:rPr lang="ja-JP" altLang="en-US" sz="2000">
                <a:latin typeface="Times New Roman" panose="02020603050405020304" pitchFamily="18" charset="0"/>
              </a:rPr>
              <a:t>＜</a:t>
            </a:r>
            <a:r>
              <a:rPr lang="en-US" altLang="ja-JP" sz="2000">
                <a:latin typeface="Times New Roman" panose="02020603050405020304" pitchFamily="18" charset="0"/>
              </a:rPr>
              <a:t>R</a:t>
            </a:r>
            <a:r>
              <a:rPr lang="en-US" altLang="ja-JP" sz="2000" baseline="-25000">
                <a:latin typeface="Times New Roman" panose="02020603050405020304" pitchFamily="18" charset="0"/>
              </a:rPr>
              <a:t>γ</a:t>
            </a:r>
            <a:r>
              <a:rPr lang="ja-JP" altLang="en-US" sz="2000">
                <a:latin typeface="Times New Roman" panose="02020603050405020304" pitchFamily="18" charset="0"/>
              </a:rPr>
              <a:t>＞</a:t>
            </a:r>
            <a:r>
              <a:rPr lang="en-US" altLang="ja-JP" sz="2000">
                <a:latin typeface="Times New Roman" panose="02020603050405020304" pitchFamily="18" charset="0"/>
              </a:rPr>
              <a:t>, </a:t>
            </a:r>
            <a:r>
              <a:rPr lang="ja-JP" altLang="en-US" sz="2000">
                <a:latin typeface="Times New Roman" panose="02020603050405020304" pitchFamily="18" charset="0"/>
              </a:rPr>
              <a:t>＜</a:t>
            </a:r>
            <a:r>
              <a:rPr lang="en-US" altLang="ja-JP" sz="2000">
                <a:latin typeface="Times New Roman" panose="02020603050405020304" pitchFamily="18" charset="0"/>
              </a:rPr>
              <a:t>ER</a:t>
            </a:r>
            <a:r>
              <a:rPr lang="en-US" altLang="ja-JP" sz="2000" baseline="-25000">
                <a:latin typeface="Times New Roman" panose="02020603050405020304" pitchFamily="18" charset="0"/>
              </a:rPr>
              <a:t>γ</a:t>
            </a:r>
            <a:r>
              <a:rPr lang="ja-JP" altLang="en-US" sz="2000">
                <a:latin typeface="Times New Roman" panose="02020603050405020304" pitchFamily="18" charset="0"/>
              </a:rPr>
              <a:t>＞</a:t>
            </a:r>
            <a:r>
              <a:rPr lang="en-US" altLang="ja-JP" sz="2000">
                <a:latin typeface="Times New Roman" panose="02020603050405020304" pitchFamily="18" charset="0"/>
              </a:rPr>
              <a:t>, N</a:t>
            </a:r>
            <a:r>
              <a:rPr lang="en-US" altLang="ja-JP" sz="2000" baseline="-25000">
                <a:latin typeface="Times New Roman" panose="02020603050405020304" pitchFamily="18" charset="0"/>
              </a:rPr>
              <a:t>e </a:t>
            </a:r>
            <a:r>
              <a:rPr lang="en-US" altLang="ja-JP" sz="2000">
                <a:latin typeface="Times New Roman" panose="02020603050405020304" pitchFamily="18" charset="0"/>
              </a:rPr>
              <a:t>, θ</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838200" y="685800"/>
            <a:ext cx="7772400" cy="1143000"/>
          </a:xfrm>
          <a:noFill/>
          <a:extLst>
            <a:ext uri="{909E8E84-426E-40DD-AFC4-6F175D3DCCD1}">
              <a14:hiddenFill xmlns:a14="http://schemas.microsoft.com/office/drawing/2010/main">
                <a:solidFill>
                  <a:schemeClr val="accent2"/>
                </a:solidFill>
              </a14:hiddenFill>
            </a:ext>
          </a:extLst>
        </p:spPr>
        <p:txBody>
          <a:bodyPr/>
          <a:lstStyle/>
          <a:p>
            <a:r>
              <a:rPr lang="en-US" altLang="ja-JP" sz="3600"/>
              <a:t>Primary  </a:t>
            </a:r>
            <a:r>
              <a:rPr lang="en-US" altLang="ja-JP" sz="3600">
                <a:solidFill>
                  <a:srgbClr val="FF3300"/>
                </a:solidFill>
              </a:rPr>
              <a:t>proton</a:t>
            </a:r>
            <a:r>
              <a:rPr lang="en-US" altLang="ja-JP" sz="3600"/>
              <a:t> spectrum</a:t>
            </a:r>
            <a:br>
              <a:rPr lang="en-US" altLang="ja-JP" sz="3600"/>
            </a:br>
            <a:endParaRPr lang="en-US" altLang="ja-JP" sz="3600"/>
          </a:p>
        </p:txBody>
      </p:sp>
      <p:sp>
        <p:nvSpPr>
          <p:cNvPr id="215043" name="Text Box 3"/>
          <p:cNvSpPr txBox="1">
            <a:spLocks noChangeArrowheads="1"/>
          </p:cNvSpPr>
          <p:nvPr/>
        </p:nvSpPr>
        <p:spPr bwMode="auto">
          <a:xfrm>
            <a:off x="6400800" y="3581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2400">
                <a:solidFill>
                  <a:srgbClr val="FF3300"/>
                </a:solidFill>
                <a:latin typeface="Times New Roman" panose="02020603050405020304" pitchFamily="18" charset="0"/>
              </a:rPr>
              <a:t>Preliminary</a:t>
            </a:r>
          </a:p>
        </p:txBody>
      </p:sp>
      <p:sp>
        <p:nvSpPr>
          <p:cNvPr id="215044" name="Rectangle 4"/>
          <p:cNvSpPr>
            <a:spLocks noChangeArrowheads="1"/>
          </p:cNvSpPr>
          <p:nvPr/>
        </p:nvSpPr>
        <p:spPr bwMode="auto">
          <a:xfrm>
            <a:off x="5715000" y="6019800"/>
            <a:ext cx="28749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a:latin typeface="Times New Roman" panose="02020603050405020304" pitchFamily="18" charset="0"/>
              </a:rPr>
              <a:t>(KASCADE data:  astro-ph/0312295)</a:t>
            </a:r>
          </a:p>
        </p:txBody>
      </p:sp>
      <p:sp>
        <p:nvSpPr>
          <p:cNvPr id="215045" name="Text Box 5"/>
          <p:cNvSpPr txBox="1">
            <a:spLocks noChangeArrowheads="1"/>
          </p:cNvSpPr>
          <p:nvPr/>
        </p:nvSpPr>
        <p:spPr bwMode="auto">
          <a:xfrm>
            <a:off x="4038600" y="2411413"/>
            <a:ext cx="508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a:latin typeface="Times New Roman" panose="02020603050405020304" pitchFamily="18" charset="0"/>
              </a:rPr>
              <a:t>All</a:t>
            </a:r>
          </a:p>
        </p:txBody>
      </p:sp>
      <p:sp>
        <p:nvSpPr>
          <p:cNvPr id="215046" name="Text Box 6"/>
          <p:cNvSpPr txBox="1">
            <a:spLocks noChangeArrowheads="1"/>
          </p:cNvSpPr>
          <p:nvPr/>
        </p:nvSpPr>
        <p:spPr bwMode="auto">
          <a:xfrm>
            <a:off x="2895600" y="3021013"/>
            <a:ext cx="860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a:latin typeface="Times New Roman" panose="02020603050405020304" pitchFamily="18" charset="0"/>
              </a:rPr>
              <a:t>Proton</a:t>
            </a:r>
          </a:p>
        </p:txBody>
      </p:sp>
      <p:sp>
        <p:nvSpPr>
          <p:cNvPr id="215047" name="Text Box 7"/>
          <p:cNvSpPr txBox="1">
            <a:spLocks noChangeArrowheads="1"/>
          </p:cNvSpPr>
          <p:nvPr/>
        </p:nvSpPr>
        <p:spPr bwMode="auto">
          <a:xfrm>
            <a:off x="4964113" y="3352800"/>
            <a:ext cx="12842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a:solidFill>
                  <a:schemeClr val="accent2"/>
                </a:solidFill>
                <a:latin typeface="Times New Roman" panose="02020603050405020304" pitchFamily="18" charset="0"/>
              </a:rPr>
              <a:t>KASCADE (P)</a:t>
            </a:r>
          </a:p>
        </p:txBody>
      </p:sp>
      <p:sp>
        <p:nvSpPr>
          <p:cNvPr id="215048" name="Text Box 8"/>
          <p:cNvSpPr txBox="1">
            <a:spLocks noChangeArrowheads="1"/>
          </p:cNvSpPr>
          <p:nvPr/>
        </p:nvSpPr>
        <p:spPr bwMode="auto">
          <a:xfrm>
            <a:off x="4665663" y="4419600"/>
            <a:ext cx="12779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a:solidFill>
                  <a:srgbClr val="FF3300"/>
                </a:solidFill>
                <a:latin typeface="Times New Roman" panose="02020603050405020304" pitchFamily="18" charset="0"/>
              </a:rPr>
              <a:t>Present Results</a:t>
            </a:r>
          </a:p>
        </p:txBody>
      </p:sp>
      <p:sp>
        <p:nvSpPr>
          <p:cNvPr id="215049" name="Line 9"/>
          <p:cNvSpPr>
            <a:spLocks noChangeShapeType="1"/>
          </p:cNvSpPr>
          <p:nvPr/>
        </p:nvSpPr>
        <p:spPr bwMode="auto">
          <a:xfrm>
            <a:off x="4038600" y="45720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050" name="Line 10"/>
          <p:cNvSpPr>
            <a:spLocks noChangeShapeType="1"/>
          </p:cNvSpPr>
          <p:nvPr/>
        </p:nvSpPr>
        <p:spPr bwMode="auto">
          <a:xfrm>
            <a:off x="7010400" y="5105400"/>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051" name="Line 11"/>
          <p:cNvSpPr>
            <a:spLocks noChangeShapeType="1"/>
          </p:cNvSpPr>
          <p:nvPr/>
        </p:nvSpPr>
        <p:spPr bwMode="auto">
          <a:xfrm>
            <a:off x="7239000" y="51054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052" name="Text Box 12"/>
          <p:cNvSpPr txBox="1">
            <a:spLocks noChangeArrowheads="1"/>
          </p:cNvSpPr>
          <p:nvPr/>
        </p:nvSpPr>
        <p:spPr bwMode="auto">
          <a:xfrm>
            <a:off x="762000" y="16764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2400">
                <a:latin typeface="Times New Roman" panose="02020603050405020304" pitchFamily="18" charset="0"/>
              </a:rPr>
              <a:t>(a) ( by  QGSJET model) </a:t>
            </a:r>
          </a:p>
        </p:txBody>
      </p:sp>
      <p:sp>
        <p:nvSpPr>
          <p:cNvPr id="215053" name="Text Box 13"/>
          <p:cNvSpPr txBox="1">
            <a:spLocks noChangeArrowheads="1"/>
          </p:cNvSpPr>
          <p:nvPr/>
        </p:nvSpPr>
        <p:spPr bwMode="auto">
          <a:xfrm>
            <a:off x="4648200" y="1676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ja-JP" altLang="ja-JP" sz="2400">
              <a:latin typeface="Times New Roman" panose="02020603050405020304" pitchFamily="18" charset="0"/>
            </a:endParaRPr>
          </a:p>
        </p:txBody>
      </p:sp>
      <p:sp>
        <p:nvSpPr>
          <p:cNvPr id="215054" name="Rectangle 14"/>
          <p:cNvSpPr>
            <a:spLocks noChangeArrowheads="1"/>
          </p:cNvSpPr>
          <p:nvPr/>
        </p:nvSpPr>
        <p:spPr bwMode="auto">
          <a:xfrm>
            <a:off x="5181600" y="1752600"/>
            <a:ext cx="320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ja-JP" sz="2400">
                <a:latin typeface="Times New Roman" panose="02020603050405020304" pitchFamily="18" charset="0"/>
              </a:rPr>
              <a:t>(b) ( by SIBYLL model )</a:t>
            </a:r>
          </a:p>
        </p:txBody>
      </p:sp>
      <p:pic>
        <p:nvPicPr>
          <p:cNvPr id="215055" name="Picture 15" descr="C:\Documents and Settings\huang\デスクトップ\29th-ICRR-QGS-P-colo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33600"/>
            <a:ext cx="4419600" cy="3687763"/>
          </a:xfrm>
          <a:prstGeom prst="rect">
            <a:avLst/>
          </a:prstGeom>
          <a:noFill/>
          <a:extLst>
            <a:ext uri="{909E8E84-426E-40DD-AFC4-6F175D3DCCD1}">
              <a14:hiddenFill xmlns:a14="http://schemas.microsoft.com/office/drawing/2010/main">
                <a:solidFill>
                  <a:srgbClr val="FFFFFF"/>
                </a:solidFill>
              </a14:hiddenFill>
            </a:ext>
          </a:extLst>
        </p:spPr>
      </p:pic>
      <p:pic>
        <p:nvPicPr>
          <p:cNvPr id="215056" name="Picture 16" descr="C:\Documents and Settings\huang\デスクトップ\29th-ICRR-SIB-P-colo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133600"/>
            <a:ext cx="4419600" cy="3687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762000" y="152400"/>
            <a:ext cx="7772400" cy="1219200"/>
          </a:xfrm>
        </p:spPr>
        <p:txBody>
          <a:bodyPr/>
          <a:lstStyle/>
          <a:p>
            <a:r>
              <a:rPr lang="en-US" altLang="ja-JP" sz="3600"/>
              <a:t>Primary  </a:t>
            </a:r>
            <a:r>
              <a:rPr lang="en-US" altLang="ja-JP" sz="3600">
                <a:solidFill>
                  <a:srgbClr val="FF3300"/>
                </a:solidFill>
              </a:rPr>
              <a:t>helium</a:t>
            </a:r>
            <a:r>
              <a:rPr lang="en-US" altLang="ja-JP" sz="3600"/>
              <a:t> spectrum</a:t>
            </a:r>
          </a:p>
        </p:txBody>
      </p:sp>
      <p:pic>
        <p:nvPicPr>
          <p:cNvPr id="217091" name="Picture 3" descr="C:\Documents and Settings\huang\デスクトップ\He_QGSJET.gif"/>
          <p:cNvPicPr>
            <a:picLocks noChangeAspect="1" noChangeArrowheads="1"/>
          </p:cNvPicPr>
          <p:nvPr>
            <p:ph type="body" sz="half" idx="1"/>
          </p:nvPr>
        </p:nvPicPr>
        <p:blipFill>
          <a:blip r:embed="rId3">
            <a:extLst>
              <a:ext uri="{28A0092B-C50C-407E-A947-70E740481C1C}">
                <a14:useLocalDpi xmlns:a14="http://schemas.microsoft.com/office/drawing/2010/main" val="0"/>
              </a:ext>
            </a:extLst>
          </a:blip>
          <a:srcRect/>
          <a:stretch>
            <a:fillRect/>
          </a:stretch>
        </p:blipFill>
        <p:spPr>
          <a:xfrm>
            <a:off x="457200" y="1676400"/>
            <a:ext cx="4191000" cy="4303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7092" name="Picture 4" descr="C:\Documents and Settings\huang\デスクトップ\He_SIBYLL.gif"/>
          <p:cNvPicPr>
            <a:picLocks noChangeAspect="1" noChangeArrowheads="1"/>
          </p:cNvPicPr>
          <p:nvPr>
            <p:ph type="body" sz="half" idx="2"/>
          </p:nvPr>
        </p:nvPicPr>
        <p:blipFill>
          <a:blip r:embed="rId4">
            <a:extLst>
              <a:ext uri="{28A0092B-C50C-407E-A947-70E740481C1C}">
                <a14:useLocalDpi xmlns:a14="http://schemas.microsoft.com/office/drawing/2010/main" val="0"/>
              </a:ext>
            </a:extLst>
          </a:blip>
          <a:srcRect/>
          <a:stretch>
            <a:fillRect/>
          </a:stretch>
        </p:blipFill>
        <p:spPr>
          <a:xfrm>
            <a:off x="4648200" y="1676400"/>
            <a:ext cx="4191000"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7093" name="Text Box 5"/>
          <p:cNvSpPr txBox="1">
            <a:spLocks noChangeArrowheads="1"/>
          </p:cNvSpPr>
          <p:nvPr/>
        </p:nvSpPr>
        <p:spPr bwMode="auto">
          <a:xfrm>
            <a:off x="990600" y="16764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2400">
                <a:latin typeface="Times New Roman" panose="02020603050405020304" pitchFamily="18" charset="0"/>
              </a:rPr>
              <a:t>(a) (by QGSJET model)</a:t>
            </a:r>
          </a:p>
        </p:txBody>
      </p:sp>
      <p:sp>
        <p:nvSpPr>
          <p:cNvPr id="217094" name="Text Box 6"/>
          <p:cNvSpPr txBox="1">
            <a:spLocks noChangeArrowheads="1"/>
          </p:cNvSpPr>
          <p:nvPr/>
        </p:nvSpPr>
        <p:spPr bwMode="auto">
          <a:xfrm>
            <a:off x="5410200" y="1676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ja-JP" altLang="ja-JP" sz="2400">
              <a:latin typeface="Times New Roman" panose="02020603050405020304" pitchFamily="18" charset="0"/>
            </a:endParaRPr>
          </a:p>
        </p:txBody>
      </p:sp>
      <p:sp>
        <p:nvSpPr>
          <p:cNvPr id="217095" name="Text Box 7"/>
          <p:cNvSpPr txBox="1">
            <a:spLocks noChangeArrowheads="1"/>
          </p:cNvSpPr>
          <p:nvPr/>
        </p:nvSpPr>
        <p:spPr bwMode="auto">
          <a:xfrm>
            <a:off x="5410200" y="1676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2400">
                <a:latin typeface="Times New Roman" panose="02020603050405020304" pitchFamily="18" charset="0"/>
              </a:rPr>
              <a:t>(b) (by SIBYLL model)</a:t>
            </a:r>
          </a:p>
        </p:txBody>
      </p:sp>
      <p:sp>
        <p:nvSpPr>
          <p:cNvPr id="217096" name="Text Box 8"/>
          <p:cNvSpPr txBox="1">
            <a:spLocks noChangeArrowheads="1"/>
          </p:cNvSpPr>
          <p:nvPr/>
        </p:nvSpPr>
        <p:spPr bwMode="auto">
          <a:xfrm>
            <a:off x="1489075" y="6148388"/>
            <a:ext cx="630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latin typeface="Times New Roman" panose="02020603050405020304" pitchFamily="18" charset="0"/>
              </a:rPr>
              <a:t>p+helium selection: purity=93%,  efficiency=70%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685800" y="152400"/>
            <a:ext cx="7772400" cy="762000"/>
          </a:xfrm>
        </p:spPr>
        <p:txBody>
          <a:bodyPr/>
          <a:lstStyle/>
          <a:p>
            <a:r>
              <a:rPr lang="en-US" altLang="ja-JP" sz="3600"/>
              <a:t>Primary Cosmic Ray Energy Spectrum</a:t>
            </a:r>
          </a:p>
        </p:txBody>
      </p:sp>
      <p:sp>
        <p:nvSpPr>
          <p:cNvPr id="219139" name="Text Box 3"/>
          <p:cNvSpPr txBox="1">
            <a:spLocks noChangeArrowheads="1"/>
          </p:cNvSpPr>
          <p:nvPr/>
        </p:nvSpPr>
        <p:spPr bwMode="auto">
          <a:xfrm>
            <a:off x="3581400" y="838200"/>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800">
                <a:solidFill>
                  <a:srgbClr val="FF0000"/>
                </a:solidFill>
              </a:rPr>
              <a:t>　　　　</a:t>
            </a:r>
            <a:r>
              <a:rPr lang="en-US" altLang="ja-JP" sz="1800">
                <a:solidFill>
                  <a:srgbClr val="FF0000"/>
                </a:solidFill>
              </a:rPr>
              <a:t>CORSIKA_SIBYLL</a:t>
            </a:r>
            <a:endParaRPr lang="en-US" altLang="ja-JP" sz="2800">
              <a:solidFill>
                <a:srgbClr val="FF0000"/>
              </a:solidFill>
            </a:endParaRPr>
          </a:p>
        </p:txBody>
      </p:sp>
      <p:sp>
        <p:nvSpPr>
          <p:cNvPr id="219140" name="Text Box 4"/>
          <p:cNvSpPr txBox="1">
            <a:spLocks noChangeArrowheads="1"/>
          </p:cNvSpPr>
          <p:nvPr/>
        </p:nvSpPr>
        <p:spPr bwMode="auto">
          <a:xfrm>
            <a:off x="762000" y="8382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800"/>
              <a:t>    </a:t>
            </a:r>
            <a:r>
              <a:rPr lang="en-US" altLang="ja-JP" sz="1800">
                <a:solidFill>
                  <a:srgbClr val="FF0000"/>
                </a:solidFill>
              </a:rPr>
              <a:t>CORSIKA_QGSJET</a:t>
            </a:r>
          </a:p>
        </p:txBody>
      </p:sp>
      <p:sp>
        <p:nvSpPr>
          <p:cNvPr id="219141" name="Text Box 5"/>
          <p:cNvSpPr txBox="1">
            <a:spLocks noChangeArrowheads="1"/>
          </p:cNvSpPr>
          <p:nvPr/>
        </p:nvSpPr>
        <p:spPr bwMode="auto">
          <a:xfrm>
            <a:off x="457200" y="62484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2400">
                <a:solidFill>
                  <a:srgbClr val="FF0000"/>
                </a:solidFill>
              </a:rPr>
              <a:t>　　　　　　　　　　　　　　　</a:t>
            </a:r>
          </a:p>
        </p:txBody>
      </p:sp>
      <p:pic>
        <p:nvPicPr>
          <p:cNvPr id="219142" name="Picture 6" descr="C:\Documents and Settings\huang\デスクトップ\29th-ICRR-QGS-P-colo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3200400" cy="2670175"/>
          </a:xfrm>
          <a:prstGeom prst="rect">
            <a:avLst/>
          </a:prstGeom>
          <a:noFill/>
          <a:extLst>
            <a:ext uri="{909E8E84-426E-40DD-AFC4-6F175D3DCCD1}">
              <a14:hiddenFill xmlns:a14="http://schemas.microsoft.com/office/drawing/2010/main">
                <a:solidFill>
                  <a:srgbClr val="FFFFFF"/>
                </a:solidFill>
              </a14:hiddenFill>
            </a:ext>
          </a:extLst>
        </p:spPr>
      </p:pic>
      <p:pic>
        <p:nvPicPr>
          <p:cNvPr id="219143" name="Picture 7" descr="C:\Documents and Settings\huang\デスクトップ\29th-ICRR-SIB-P-colo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143000"/>
            <a:ext cx="3352800" cy="2797175"/>
          </a:xfrm>
          <a:prstGeom prst="rect">
            <a:avLst/>
          </a:prstGeom>
          <a:noFill/>
          <a:extLst>
            <a:ext uri="{909E8E84-426E-40DD-AFC4-6F175D3DCCD1}">
              <a14:hiddenFill xmlns:a14="http://schemas.microsoft.com/office/drawing/2010/main">
                <a:solidFill>
                  <a:srgbClr val="FFFFFF"/>
                </a:solidFill>
              </a14:hiddenFill>
            </a:ext>
          </a:extLst>
        </p:spPr>
      </p:pic>
      <p:pic>
        <p:nvPicPr>
          <p:cNvPr id="219144" name="Picture 8" descr="C:\Documents and Settings\huang\デスクトップ\PHe_QGSJE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57600"/>
            <a:ext cx="3048000" cy="2995613"/>
          </a:xfrm>
          <a:prstGeom prst="rect">
            <a:avLst/>
          </a:prstGeom>
          <a:noFill/>
          <a:extLst>
            <a:ext uri="{909E8E84-426E-40DD-AFC4-6F175D3DCCD1}">
              <a14:hiddenFill xmlns:a14="http://schemas.microsoft.com/office/drawing/2010/main">
                <a:solidFill>
                  <a:srgbClr val="FFFFFF"/>
                </a:solidFill>
              </a14:hiddenFill>
            </a:ext>
          </a:extLst>
        </p:spPr>
      </p:pic>
      <p:pic>
        <p:nvPicPr>
          <p:cNvPr id="219145" name="Picture 9" descr="C:\Documents and Settings\huang\デスクトップ\PHe_SIBYL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733800"/>
            <a:ext cx="2844800" cy="2895600"/>
          </a:xfrm>
          <a:prstGeom prst="rect">
            <a:avLst/>
          </a:prstGeom>
          <a:noFill/>
          <a:extLst>
            <a:ext uri="{909E8E84-426E-40DD-AFC4-6F175D3DCCD1}">
              <a14:hiddenFill xmlns:a14="http://schemas.microsoft.com/office/drawing/2010/main">
                <a:solidFill>
                  <a:srgbClr val="FFFFFF"/>
                </a:solidFill>
              </a14:hiddenFill>
            </a:ext>
          </a:extLst>
        </p:spPr>
      </p:pic>
      <p:sp>
        <p:nvSpPr>
          <p:cNvPr id="219146" name="Text Box 10"/>
          <p:cNvSpPr txBox="1">
            <a:spLocks noChangeArrowheads="1"/>
          </p:cNvSpPr>
          <p:nvPr/>
        </p:nvSpPr>
        <p:spPr bwMode="auto">
          <a:xfrm>
            <a:off x="6858000" y="1447800"/>
            <a:ext cx="2286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solidFill>
                  <a:srgbClr val="0000FF"/>
                </a:solidFill>
              </a:rPr>
              <a:t>Proton</a:t>
            </a:r>
          </a:p>
          <a:p>
            <a:pPr>
              <a:spcBef>
                <a:spcPct val="50000"/>
              </a:spcBef>
            </a:pPr>
            <a:r>
              <a:rPr lang="en-US" altLang="ja-JP" sz="2400">
                <a:solidFill>
                  <a:srgbClr val="0000FF"/>
                </a:solidFill>
              </a:rPr>
              <a:t>Small model dependence</a:t>
            </a:r>
          </a:p>
          <a:p>
            <a:pPr>
              <a:spcBef>
                <a:spcPct val="50000"/>
              </a:spcBef>
            </a:pPr>
            <a:r>
              <a:rPr lang="en-US" altLang="ja-JP" sz="2400">
                <a:solidFill>
                  <a:srgbClr val="0000FF"/>
                </a:solidFill>
              </a:rPr>
              <a:t>(30 %)</a:t>
            </a:r>
          </a:p>
        </p:txBody>
      </p:sp>
      <p:sp>
        <p:nvSpPr>
          <p:cNvPr id="219147" name="Text Box 11"/>
          <p:cNvSpPr txBox="1">
            <a:spLocks noChangeArrowheads="1"/>
          </p:cNvSpPr>
          <p:nvPr/>
        </p:nvSpPr>
        <p:spPr bwMode="auto">
          <a:xfrm>
            <a:off x="6781800" y="4648200"/>
            <a:ext cx="2057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solidFill>
                  <a:srgbClr val="0000FF"/>
                </a:solidFill>
              </a:rPr>
              <a:t>All – (p+He)</a:t>
            </a:r>
          </a:p>
          <a:p>
            <a:pPr>
              <a:spcBef>
                <a:spcPct val="50000"/>
              </a:spcBef>
            </a:pPr>
            <a:r>
              <a:rPr lang="en-US" altLang="ja-JP" sz="2400">
                <a:solidFill>
                  <a:srgbClr val="0000FF"/>
                </a:solidFill>
              </a:rPr>
              <a:t>        All</a:t>
            </a:r>
          </a:p>
          <a:p>
            <a:pPr>
              <a:spcBef>
                <a:spcPct val="50000"/>
              </a:spcBef>
            </a:pPr>
            <a:endParaRPr lang="en-US" altLang="ja-JP" sz="2400">
              <a:solidFill>
                <a:srgbClr val="0000FF"/>
              </a:solidFill>
            </a:endParaRPr>
          </a:p>
        </p:txBody>
      </p:sp>
      <p:sp>
        <p:nvSpPr>
          <p:cNvPr id="219148" name="Line 12"/>
          <p:cNvSpPr>
            <a:spLocks noChangeShapeType="1"/>
          </p:cNvSpPr>
          <p:nvPr/>
        </p:nvSpPr>
        <p:spPr bwMode="auto">
          <a:xfrm>
            <a:off x="6781800" y="5257800"/>
            <a:ext cx="16764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219149" name="Line 13"/>
          <p:cNvSpPr>
            <a:spLocks noChangeShapeType="1"/>
          </p:cNvSpPr>
          <p:nvPr/>
        </p:nvSpPr>
        <p:spPr bwMode="auto">
          <a:xfrm>
            <a:off x="6553200" y="5181600"/>
            <a:ext cx="1981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219150" name="Line 14"/>
          <p:cNvSpPr>
            <a:spLocks noChangeShapeType="1"/>
          </p:cNvSpPr>
          <p:nvPr/>
        </p:nvSpPr>
        <p:spPr bwMode="auto">
          <a:xfrm>
            <a:off x="6629400" y="5181600"/>
            <a:ext cx="20574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219151" name="Line 15"/>
          <p:cNvSpPr>
            <a:spLocks noChangeShapeType="1"/>
          </p:cNvSpPr>
          <p:nvPr/>
        </p:nvSpPr>
        <p:spPr bwMode="auto">
          <a:xfrm>
            <a:off x="6705600" y="5257800"/>
            <a:ext cx="1752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219152" name="Line 16"/>
          <p:cNvSpPr>
            <a:spLocks noChangeShapeType="1"/>
          </p:cNvSpPr>
          <p:nvPr/>
        </p:nvSpPr>
        <p:spPr bwMode="auto">
          <a:xfrm>
            <a:off x="6705600" y="5257800"/>
            <a:ext cx="1752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219153" name="Line 17"/>
          <p:cNvSpPr>
            <a:spLocks noChangeShapeType="1"/>
          </p:cNvSpPr>
          <p:nvPr/>
        </p:nvSpPr>
        <p:spPr bwMode="auto">
          <a:xfrm>
            <a:off x="6858000" y="5105400"/>
            <a:ext cx="1752600"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19154" name="Text Box 18"/>
          <p:cNvSpPr txBox="1">
            <a:spLocks noChangeArrowheads="1"/>
          </p:cNvSpPr>
          <p:nvPr/>
        </p:nvSpPr>
        <p:spPr bwMode="auto">
          <a:xfrm>
            <a:off x="6629400" y="6019800"/>
            <a:ext cx="2209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solidFill>
                  <a:srgbClr val="FF0000"/>
                </a:solidFill>
              </a:rPr>
              <a:t>PL B632 (2006) 58-64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85800" y="609600"/>
            <a:ext cx="7772400" cy="685800"/>
          </a:xfrm>
        </p:spPr>
        <p:txBody>
          <a:bodyPr/>
          <a:lstStyle/>
          <a:p>
            <a:r>
              <a:rPr lang="en-US" altLang="ja-JP" sz="3600" b="1" i="1">
                <a:solidFill>
                  <a:schemeClr val="accent2"/>
                </a:solidFill>
                <a:latin typeface="Franklin Gothic Medium" panose="020B0603020102020204" pitchFamily="34" charset="0"/>
              </a:rPr>
              <a:t>The anisotropy at the solar time frame</a:t>
            </a:r>
          </a:p>
        </p:txBody>
      </p:sp>
      <p:sp>
        <p:nvSpPr>
          <p:cNvPr id="104451" name="Rectangle 3"/>
          <p:cNvSpPr>
            <a:spLocks noGrp="1" noChangeArrowheads="1"/>
          </p:cNvSpPr>
          <p:nvPr>
            <p:ph type="body" idx="1"/>
          </p:nvPr>
        </p:nvSpPr>
        <p:spPr>
          <a:xfrm>
            <a:off x="266700" y="1447800"/>
            <a:ext cx="4838700" cy="5029200"/>
          </a:xfrm>
        </p:spPr>
        <p:txBody>
          <a:bodyPr/>
          <a:lstStyle/>
          <a:p>
            <a:pPr>
              <a:lnSpc>
                <a:spcPct val="90000"/>
              </a:lnSpc>
              <a:buClr>
                <a:schemeClr val="tx1"/>
              </a:buClr>
            </a:pPr>
            <a:r>
              <a:rPr lang="en-US" altLang="ja-JP">
                <a:solidFill>
                  <a:srgbClr val="66CCFF"/>
                </a:solidFill>
                <a:effectLst>
                  <a:outerShdw blurRad="38100" dist="38100" dir="2700000" algn="tl">
                    <a:srgbClr val="C0C0C0"/>
                  </a:outerShdw>
                </a:effectLst>
                <a:latin typeface="Franklin Gothic Medium" panose="020B0603020102020204" pitchFamily="34" charset="0"/>
              </a:rPr>
              <a:t>Compton - Getting effect</a:t>
            </a:r>
          </a:p>
          <a:p>
            <a:pPr>
              <a:lnSpc>
                <a:spcPct val="90000"/>
              </a:lnSpc>
              <a:buFontTx/>
              <a:buNone/>
            </a:pPr>
            <a:r>
              <a:rPr lang="en-US" altLang="ja-JP" sz="2000"/>
              <a:t>(Compton, A. H., Getting, I. A. 1935, Phys. Rev. Let. 47, 817-821)</a:t>
            </a:r>
          </a:p>
          <a:p>
            <a:pPr>
              <a:lnSpc>
                <a:spcPct val="90000"/>
              </a:lnSpc>
              <a:buFontTx/>
              <a:buNone/>
            </a:pPr>
            <a:r>
              <a:rPr lang="en-US" altLang="ja-JP" sz="2400"/>
              <a:t>    Apparent anisotropy due to terrestrial orbital motion </a:t>
            </a:r>
          </a:p>
          <a:p>
            <a:pPr>
              <a:lnSpc>
                <a:spcPct val="90000"/>
              </a:lnSpc>
              <a:buFontTx/>
              <a:buNone/>
            </a:pPr>
            <a:r>
              <a:rPr lang="en-US" altLang="ja-JP" sz="2400"/>
              <a:t>     around the Sun</a:t>
            </a:r>
          </a:p>
          <a:p>
            <a:pPr lvl="1">
              <a:lnSpc>
                <a:spcPct val="90000"/>
              </a:lnSpc>
              <a:buFontTx/>
              <a:buNone/>
            </a:pPr>
            <a:endParaRPr lang="en-US" altLang="ja-JP">
              <a:latin typeface="Franklin Gothic Medium" panose="020B0603020102020204" pitchFamily="34" charset="0"/>
            </a:endParaRPr>
          </a:p>
          <a:p>
            <a:pPr lvl="1">
              <a:lnSpc>
                <a:spcPct val="90000"/>
              </a:lnSpc>
              <a:buFontTx/>
              <a:buNone/>
            </a:pPr>
            <a:endParaRPr lang="en-US" altLang="ja-JP">
              <a:latin typeface="Franklin Gothic Medium" panose="020B0603020102020204" pitchFamily="34" charset="0"/>
            </a:endParaRPr>
          </a:p>
          <a:p>
            <a:pPr lvl="1">
              <a:lnSpc>
                <a:spcPct val="90000"/>
              </a:lnSpc>
              <a:buFontTx/>
              <a:buNone/>
            </a:pPr>
            <a:endParaRPr lang="en-US" altLang="ja-JP">
              <a:latin typeface="Franklin Gothic Medium" panose="020B0603020102020204" pitchFamily="34" charset="0"/>
            </a:endParaRPr>
          </a:p>
          <a:p>
            <a:pPr lvl="1">
              <a:lnSpc>
                <a:spcPct val="90000"/>
              </a:lnSpc>
              <a:buFontTx/>
              <a:buNone/>
            </a:pPr>
            <a:endParaRPr lang="en-US" altLang="ja-JP">
              <a:latin typeface="Franklin Gothic Medium" panose="020B0603020102020204" pitchFamily="34" charset="0"/>
            </a:endParaRPr>
          </a:p>
          <a:p>
            <a:pPr lvl="1">
              <a:lnSpc>
                <a:spcPct val="90000"/>
              </a:lnSpc>
            </a:pPr>
            <a:r>
              <a:rPr lang="en-US" altLang="ja-JP" sz="2000">
                <a:latin typeface="Franklin Gothic Medium" panose="020B0603020102020204" pitchFamily="34" charset="0"/>
              </a:rPr>
              <a:t>Energy independent effect</a:t>
            </a:r>
          </a:p>
          <a:p>
            <a:pPr lvl="1">
              <a:lnSpc>
                <a:spcPct val="90000"/>
              </a:lnSpc>
            </a:pPr>
            <a:r>
              <a:rPr lang="en-US" altLang="ja-JP" sz="2000">
                <a:latin typeface="Franklin Gothic Medium" panose="020B0603020102020204" pitchFamily="34" charset="0"/>
              </a:rPr>
              <a:t>Afftected by solar acitivities below TeV energies</a:t>
            </a:r>
          </a:p>
        </p:txBody>
      </p:sp>
      <p:graphicFrame>
        <p:nvGraphicFramePr>
          <p:cNvPr id="104452" name="Object 4"/>
          <p:cNvGraphicFramePr>
            <a:graphicFrameLocks noChangeAspect="1"/>
          </p:cNvGraphicFramePr>
          <p:nvPr/>
        </p:nvGraphicFramePr>
        <p:xfrm>
          <a:off x="685800" y="3886200"/>
          <a:ext cx="3200400" cy="1330325"/>
        </p:xfrm>
        <a:graphic>
          <a:graphicData uri="http://schemas.openxmlformats.org/presentationml/2006/ole">
            <mc:AlternateContent xmlns:mc="http://schemas.openxmlformats.org/markup-compatibility/2006">
              <mc:Choice xmlns:v="urn:schemas-microsoft-com:vml" Requires="v">
                <p:oleObj spid="_x0000_s236544" name="数式" r:id="rId4" imgW="1460160" imgH="711000" progId="Equation.3">
                  <p:embed/>
                </p:oleObj>
              </mc:Choice>
              <mc:Fallback>
                <p:oleObj name="数式" r:id="rId4" imgW="1460160" imgH="7110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886200"/>
                        <a:ext cx="3200400" cy="1330325"/>
                      </a:xfrm>
                      <a:prstGeom prst="rect">
                        <a:avLst/>
                      </a:prstGeom>
                      <a:solidFill>
                        <a:srgbClr val="66C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4453" name="Picture 5" descr="C:\Documents and Settings\shige\My Documents\tibet\icrc2003\figure\SandE.fig.gif"/>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5588" y="1219200"/>
            <a:ext cx="5078412" cy="5638800"/>
          </a:xfrm>
          <a:prstGeom prst="rect">
            <a:avLst/>
          </a:prstGeom>
          <a:noFill/>
          <a:extLst>
            <a:ext uri="{909E8E84-426E-40DD-AFC4-6F175D3DCCD1}">
              <a14:hiddenFill xmlns:a14="http://schemas.microsoft.com/office/drawing/2010/main">
                <a:solidFill>
                  <a:srgbClr val="FFFFFF"/>
                </a:solidFill>
              </a14:hiddenFill>
            </a:ext>
          </a:extLst>
        </p:spPr>
      </p:pic>
      <p:sp>
        <p:nvSpPr>
          <p:cNvPr id="104454" name="Text Box 6"/>
          <p:cNvSpPr txBox="1">
            <a:spLocks noChangeArrowheads="1"/>
          </p:cNvSpPr>
          <p:nvPr/>
        </p:nvSpPr>
        <p:spPr bwMode="auto">
          <a:xfrm>
            <a:off x="6464300" y="2324100"/>
            <a:ext cx="563563" cy="488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ja-JP" sz="2600">
                <a:solidFill>
                  <a:srgbClr val="009900"/>
                </a:solidFill>
                <a:latin typeface="Symbol" panose="05050102010706020507" pitchFamily="18" charset="2"/>
              </a:rPr>
              <a:t>D</a:t>
            </a:r>
            <a:r>
              <a:rPr lang="en-US" altLang="ja-JP" sz="2600">
                <a:solidFill>
                  <a:srgbClr val="009900"/>
                </a:solidFill>
                <a:latin typeface="Franklin Gothic Medium" panose="020B0603020102020204" pitchFamily="34" charset="0"/>
              </a:rPr>
              <a:t>t</a:t>
            </a:r>
            <a:endParaRPr lang="en-US" altLang="ja-JP" sz="2600">
              <a:solidFill>
                <a:srgbClr val="009900"/>
              </a:solidFill>
              <a:latin typeface="Symbol" panose="05050102010706020507" pitchFamily="18" charset="2"/>
            </a:endParaRPr>
          </a:p>
        </p:txBody>
      </p:sp>
      <p:sp>
        <p:nvSpPr>
          <p:cNvPr id="104455" name="Text Box 7"/>
          <p:cNvSpPr txBox="1">
            <a:spLocks noChangeArrowheads="1"/>
          </p:cNvSpPr>
          <p:nvPr/>
        </p:nvSpPr>
        <p:spPr bwMode="auto">
          <a:xfrm>
            <a:off x="6019800" y="3146425"/>
            <a:ext cx="563563" cy="488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ja-JP" sz="2600">
                <a:solidFill>
                  <a:srgbClr val="009900"/>
                </a:solidFill>
                <a:latin typeface="Symbol" panose="05050102010706020507" pitchFamily="18" charset="2"/>
              </a:rPr>
              <a:t>D</a:t>
            </a:r>
            <a:r>
              <a:rPr lang="en-US" altLang="ja-JP" sz="2600">
                <a:solidFill>
                  <a:srgbClr val="009900"/>
                </a:solidFill>
                <a:latin typeface="Franklin Gothic Medium" panose="020B0603020102020204" pitchFamily="34" charset="0"/>
              </a:rPr>
              <a:t>t</a:t>
            </a:r>
            <a:endParaRPr lang="en-US" altLang="ja-JP" sz="2600">
              <a:solidFill>
                <a:srgbClr val="009900"/>
              </a:solidFill>
              <a:latin typeface="Symbol" panose="05050102010706020507" pitchFamily="18" charset="2"/>
            </a:endParaRPr>
          </a:p>
        </p:txBody>
      </p:sp>
      <p:sp>
        <p:nvSpPr>
          <p:cNvPr id="104456" name="Oval 8"/>
          <p:cNvSpPr>
            <a:spLocks noChangeArrowheads="1"/>
          </p:cNvSpPr>
          <p:nvPr/>
        </p:nvSpPr>
        <p:spPr bwMode="auto">
          <a:xfrm>
            <a:off x="6553200" y="2006600"/>
            <a:ext cx="1371600" cy="1041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4457" name="Oval 9"/>
          <p:cNvSpPr>
            <a:spLocks noChangeArrowheads="1"/>
          </p:cNvSpPr>
          <p:nvPr/>
        </p:nvSpPr>
        <p:spPr bwMode="auto">
          <a:xfrm>
            <a:off x="6019800" y="3124200"/>
            <a:ext cx="990600" cy="14478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4458" name="Oval 10"/>
          <p:cNvSpPr>
            <a:spLocks noChangeArrowheads="1"/>
          </p:cNvSpPr>
          <p:nvPr/>
        </p:nvSpPr>
        <p:spPr bwMode="auto">
          <a:xfrm>
            <a:off x="5791200" y="3657600"/>
            <a:ext cx="990600" cy="14478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4459" name="Oval 11"/>
          <p:cNvSpPr>
            <a:spLocks noChangeArrowheads="1"/>
          </p:cNvSpPr>
          <p:nvPr/>
        </p:nvSpPr>
        <p:spPr bwMode="auto">
          <a:xfrm>
            <a:off x="6743700" y="2819400"/>
            <a:ext cx="723900" cy="279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990600" y="609600"/>
            <a:ext cx="7239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a:solidFill>
                  <a:srgbClr val="0000FF"/>
                </a:solidFill>
              </a:rPr>
              <a:t>CG effect</a:t>
            </a:r>
            <a:r>
              <a:rPr lang="en-US" altLang="ja-JP"/>
              <a:t> (Nov1999 – Nov2003)</a:t>
            </a:r>
          </a:p>
          <a:p>
            <a:pPr>
              <a:spcBef>
                <a:spcPct val="50000"/>
              </a:spcBef>
            </a:pPr>
            <a:r>
              <a:rPr lang="en-US" altLang="ja-JP"/>
              <a:t>                   ~3x10</a:t>
            </a:r>
            <a:r>
              <a:rPr lang="en-US" altLang="ja-JP" baseline="30000"/>
              <a:t>10</a:t>
            </a:r>
            <a:r>
              <a:rPr lang="en-US" altLang="ja-JP"/>
              <a:t> EV in Total</a:t>
            </a:r>
          </a:p>
        </p:txBody>
      </p:sp>
      <p:sp>
        <p:nvSpPr>
          <p:cNvPr id="106499" name="Text Box 3"/>
          <p:cNvSpPr txBox="1">
            <a:spLocks noChangeArrowheads="1"/>
          </p:cNvSpPr>
          <p:nvPr/>
        </p:nvSpPr>
        <p:spPr bwMode="auto">
          <a:xfrm>
            <a:off x="6400800" y="4114800"/>
            <a:ext cx="487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3200" b="1">
                <a:solidFill>
                  <a:srgbClr val="FF0000"/>
                </a:solidFill>
              </a:rPr>
              <a:t>  </a:t>
            </a:r>
            <a:r>
              <a:rPr lang="en-US" altLang="ja-JP" sz="3200">
                <a:solidFill>
                  <a:srgbClr val="FF0000"/>
                </a:solidFill>
              </a:rPr>
              <a:t>Integral </a:t>
            </a:r>
          </a:p>
        </p:txBody>
      </p:sp>
      <p:sp>
        <p:nvSpPr>
          <p:cNvPr id="106500" name="Text Box 4"/>
          <p:cNvSpPr txBox="1">
            <a:spLocks noChangeArrowheads="1"/>
          </p:cNvSpPr>
          <p:nvPr/>
        </p:nvSpPr>
        <p:spPr bwMode="auto">
          <a:xfrm>
            <a:off x="6553200" y="3200400"/>
            <a:ext cx="2590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3200">
                <a:solidFill>
                  <a:srgbClr val="FF0000"/>
                </a:solidFill>
              </a:rPr>
              <a:t>Differential</a:t>
            </a:r>
          </a:p>
        </p:txBody>
      </p:sp>
      <p:sp>
        <p:nvSpPr>
          <p:cNvPr id="106501" name="Text Box 5"/>
          <p:cNvSpPr txBox="1">
            <a:spLocks noChangeArrowheads="1"/>
          </p:cNvSpPr>
          <p:nvPr/>
        </p:nvSpPr>
        <p:spPr bwMode="auto">
          <a:xfrm>
            <a:off x="3733800" y="2209800"/>
            <a:ext cx="541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solidFill>
                  <a:schemeClr val="accent1"/>
                </a:solidFill>
              </a:rPr>
              <a:t>Some other effects at low energies?</a:t>
            </a:r>
          </a:p>
        </p:txBody>
      </p:sp>
      <p:sp>
        <p:nvSpPr>
          <p:cNvPr id="106502" name="Text Box 6"/>
          <p:cNvSpPr txBox="1">
            <a:spLocks noChangeArrowheads="1"/>
          </p:cNvSpPr>
          <p:nvPr/>
        </p:nvSpPr>
        <p:spPr bwMode="auto">
          <a:xfrm>
            <a:off x="4876800" y="61722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CG expected:    ---</a:t>
            </a:r>
          </a:p>
        </p:txBody>
      </p:sp>
      <p:pic>
        <p:nvPicPr>
          <p:cNvPr id="106503" name="Picture 7" descr="C:\Documents and Settings\takita\デスクトップ\cgeffec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67000"/>
            <a:ext cx="6172200" cy="3494088"/>
          </a:xfrm>
          <a:prstGeom prst="rect">
            <a:avLst/>
          </a:prstGeom>
          <a:noFill/>
          <a:extLst>
            <a:ext uri="{909E8E84-426E-40DD-AFC4-6F175D3DCCD1}">
              <a14:hiddenFill xmlns:a14="http://schemas.microsoft.com/office/drawing/2010/main">
                <a:solidFill>
                  <a:srgbClr val="FFFFFF"/>
                </a:solidFill>
              </a14:hiddenFill>
            </a:ext>
          </a:extLst>
        </p:spPr>
      </p:pic>
      <p:sp>
        <p:nvSpPr>
          <p:cNvPr id="106504" name="Text Box 8"/>
          <p:cNvSpPr txBox="1">
            <a:spLocks noChangeArrowheads="1"/>
          </p:cNvSpPr>
          <p:nvPr/>
        </p:nvSpPr>
        <p:spPr bwMode="auto">
          <a:xfrm>
            <a:off x="457200" y="1447800"/>
            <a:ext cx="2743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800">
                <a:solidFill>
                  <a:srgbClr val="FF0000"/>
                </a:solidFill>
              </a:rPr>
              <a:t>PRL</a:t>
            </a:r>
            <a:r>
              <a:rPr lang="ja-JP" altLang="en-US" sz="2800">
                <a:solidFill>
                  <a:srgbClr val="FF0000"/>
                </a:solidFill>
              </a:rPr>
              <a:t>　</a:t>
            </a:r>
            <a:r>
              <a:rPr lang="en-US" altLang="ja-JP" sz="2800">
                <a:solidFill>
                  <a:srgbClr val="FF0000"/>
                </a:solidFill>
              </a:rPr>
              <a:t>93</a:t>
            </a:r>
            <a:r>
              <a:rPr lang="ja-JP" altLang="en-US" sz="2800">
                <a:solidFill>
                  <a:srgbClr val="FF0000"/>
                </a:solidFill>
              </a:rPr>
              <a:t>，</a:t>
            </a:r>
            <a:r>
              <a:rPr lang="en-US" altLang="ja-JP" sz="2800">
                <a:solidFill>
                  <a:srgbClr val="FF0000"/>
                </a:solidFill>
              </a:rPr>
              <a:t>061101,(2004)</a:t>
            </a:r>
          </a:p>
        </p:txBody>
      </p:sp>
      <p:sp>
        <p:nvSpPr>
          <p:cNvPr id="106505" name="Rectangle 9"/>
          <p:cNvSpPr>
            <a:spLocks noChangeArrowheads="1"/>
          </p:cNvSpPr>
          <p:nvPr/>
        </p:nvSpPr>
        <p:spPr bwMode="auto">
          <a:xfrm>
            <a:off x="6629400" y="5181600"/>
            <a:ext cx="17859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ja-JP" sz="3200">
                <a:solidFill>
                  <a:srgbClr val="FF0000"/>
                </a:solidFill>
              </a:rPr>
              <a:t>Data-CG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Rectangle 2"/>
          <p:cNvSpPr>
            <a:spLocks noGrp="1" noChangeArrowheads="1"/>
          </p:cNvSpPr>
          <p:nvPr>
            <p:ph type="title" idx="4294967295"/>
          </p:nvPr>
        </p:nvSpPr>
        <p:spPr>
          <a:xfrm>
            <a:off x="1066800" y="0"/>
            <a:ext cx="7162800" cy="838200"/>
          </a:xfrm>
        </p:spPr>
        <p:txBody>
          <a:bodyPr/>
          <a:lstStyle/>
          <a:p>
            <a:pPr algn="l"/>
            <a:r>
              <a:rPr lang="en-US" altLang="ja-JP" b="1">
                <a:solidFill>
                  <a:srgbClr val="000099"/>
                </a:solidFill>
              </a:rPr>
              <a:t>Our site : Tibet</a:t>
            </a:r>
          </a:p>
        </p:txBody>
      </p:sp>
      <p:grpSp>
        <p:nvGrpSpPr>
          <p:cNvPr id="133123" name="Group 3"/>
          <p:cNvGrpSpPr>
            <a:grpSpLocks/>
          </p:cNvGrpSpPr>
          <p:nvPr/>
        </p:nvGrpSpPr>
        <p:grpSpPr bwMode="auto">
          <a:xfrm>
            <a:off x="1066800" y="762000"/>
            <a:ext cx="7086600" cy="5000625"/>
            <a:chOff x="864" y="480"/>
            <a:chExt cx="4464" cy="3150"/>
          </a:xfrm>
        </p:grpSpPr>
        <p:pic>
          <p:nvPicPr>
            <p:cNvPr id="133124" name="Picture 4" descr="C:\WINDOWS\ﾃﾞｽｸﾄｯﾌﾟ\Mrk501 KONAN\figures\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 y="480"/>
              <a:ext cx="4464" cy="3150"/>
            </a:xfrm>
            <a:prstGeom prst="rect">
              <a:avLst/>
            </a:prstGeom>
            <a:noFill/>
            <a:extLst>
              <a:ext uri="{909E8E84-426E-40DD-AFC4-6F175D3DCCD1}">
                <a14:hiddenFill xmlns:a14="http://schemas.microsoft.com/office/drawing/2010/main">
                  <a:solidFill>
                    <a:srgbClr val="FFFFFF"/>
                  </a:solidFill>
                </a14:hiddenFill>
              </a:ext>
            </a:extLst>
          </p:spPr>
        </p:pic>
        <p:sp>
          <p:nvSpPr>
            <p:cNvPr id="133125" name="Oval 5"/>
            <p:cNvSpPr>
              <a:spLocks noChangeArrowheads="1"/>
            </p:cNvSpPr>
            <p:nvPr/>
          </p:nvSpPr>
          <p:spPr bwMode="auto">
            <a:xfrm>
              <a:off x="1920" y="2500"/>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126" name="Freeform 6"/>
            <p:cNvSpPr>
              <a:spLocks/>
            </p:cNvSpPr>
            <p:nvPr/>
          </p:nvSpPr>
          <p:spPr bwMode="auto">
            <a:xfrm>
              <a:off x="3360" y="1248"/>
              <a:ext cx="1686" cy="460"/>
            </a:xfrm>
            <a:custGeom>
              <a:avLst/>
              <a:gdLst>
                <a:gd name="T0" fmla="*/ 1686 w 1686"/>
                <a:gd name="T1" fmla="*/ 460 h 460"/>
                <a:gd name="T2" fmla="*/ 1236 w 1686"/>
                <a:gd name="T3" fmla="*/ 118 h 460"/>
                <a:gd name="T4" fmla="*/ 492 w 1686"/>
                <a:gd name="T5" fmla="*/ 4 h 460"/>
                <a:gd name="T6" fmla="*/ 0 w 1686"/>
                <a:gd name="T7" fmla="*/ 142 h 460"/>
              </a:gdLst>
              <a:ahLst/>
              <a:cxnLst>
                <a:cxn ang="0">
                  <a:pos x="T0" y="T1"/>
                </a:cxn>
                <a:cxn ang="0">
                  <a:pos x="T2" y="T3"/>
                </a:cxn>
                <a:cxn ang="0">
                  <a:pos x="T4" y="T5"/>
                </a:cxn>
                <a:cxn ang="0">
                  <a:pos x="T6" y="T7"/>
                </a:cxn>
              </a:cxnLst>
              <a:rect l="0" t="0" r="r" b="b"/>
              <a:pathLst>
                <a:path w="1686" h="460">
                  <a:moveTo>
                    <a:pt x="1686" y="460"/>
                  </a:moveTo>
                  <a:cubicBezTo>
                    <a:pt x="1611" y="403"/>
                    <a:pt x="1435" y="194"/>
                    <a:pt x="1236" y="118"/>
                  </a:cubicBezTo>
                  <a:cubicBezTo>
                    <a:pt x="1037" y="42"/>
                    <a:pt x="698" y="0"/>
                    <a:pt x="492" y="4"/>
                  </a:cubicBezTo>
                  <a:cubicBezTo>
                    <a:pt x="286" y="8"/>
                    <a:pt x="102" y="113"/>
                    <a:pt x="0" y="142"/>
                  </a:cubicBezTo>
                </a:path>
              </a:pathLst>
            </a:custGeom>
            <a:noFill/>
            <a:ln w="31750">
              <a:solidFill>
                <a:schemeClr val="accent2"/>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33127" name="Freeform 7"/>
            <p:cNvSpPr>
              <a:spLocks/>
            </p:cNvSpPr>
            <p:nvPr/>
          </p:nvSpPr>
          <p:spPr bwMode="auto">
            <a:xfrm>
              <a:off x="2112" y="2304"/>
              <a:ext cx="858" cy="299"/>
            </a:xfrm>
            <a:custGeom>
              <a:avLst/>
              <a:gdLst>
                <a:gd name="T0" fmla="*/ 858 w 858"/>
                <a:gd name="T1" fmla="*/ 137 h 251"/>
                <a:gd name="T2" fmla="*/ 682 w 858"/>
                <a:gd name="T3" fmla="*/ 43 h 251"/>
                <a:gd name="T4" fmla="*/ 409 w 858"/>
                <a:gd name="T5" fmla="*/ 9 h 251"/>
                <a:gd name="T6" fmla="*/ 156 w 858"/>
                <a:gd name="T7" fmla="*/ 95 h 251"/>
                <a:gd name="T8" fmla="*/ 0 w 858"/>
                <a:gd name="T9" fmla="*/ 251 h 251"/>
              </a:gdLst>
              <a:ahLst/>
              <a:cxnLst>
                <a:cxn ang="0">
                  <a:pos x="T0" y="T1"/>
                </a:cxn>
                <a:cxn ang="0">
                  <a:pos x="T2" y="T3"/>
                </a:cxn>
                <a:cxn ang="0">
                  <a:pos x="T4" y="T5"/>
                </a:cxn>
                <a:cxn ang="0">
                  <a:pos x="T6" y="T7"/>
                </a:cxn>
                <a:cxn ang="0">
                  <a:pos x="T8" y="T9"/>
                </a:cxn>
              </a:cxnLst>
              <a:rect l="0" t="0" r="r" b="b"/>
              <a:pathLst>
                <a:path w="858" h="251">
                  <a:moveTo>
                    <a:pt x="858" y="137"/>
                  </a:moveTo>
                  <a:cubicBezTo>
                    <a:pt x="829" y="122"/>
                    <a:pt x="757" y="64"/>
                    <a:pt x="682" y="43"/>
                  </a:cubicBezTo>
                  <a:cubicBezTo>
                    <a:pt x="607" y="22"/>
                    <a:pt x="497" y="0"/>
                    <a:pt x="409" y="9"/>
                  </a:cubicBezTo>
                  <a:cubicBezTo>
                    <a:pt x="321" y="18"/>
                    <a:pt x="224" y="55"/>
                    <a:pt x="156" y="95"/>
                  </a:cubicBezTo>
                  <a:cubicBezTo>
                    <a:pt x="88" y="135"/>
                    <a:pt x="32" y="219"/>
                    <a:pt x="0" y="251"/>
                  </a:cubicBezTo>
                </a:path>
              </a:pathLst>
            </a:custGeom>
            <a:noFill/>
            <a:ln w="31750">
              <a:solidFill>
                <a:schemeClr val="accent2"/>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33128" name="Freeform 8"/>
            <p:cNvSpPr>
              <a:spLocks/>
            </p:cNvSpPr>
            <p:nvPr/>
          </p:nvSpPr>
          <p:spPr bwMode="auto">
            <a:xfrm>
              <a:off x="3024" y="1432"/>
              <a:ext cx="413" cy="1016"/>
            </a:xfrm>
            <a:custGeom>
              <a:avLst/>
              <a:gdLst>
                <a:gd name="T0" fmla="*/ 520 w 605"/>
                <a:gd name="T1" fmla="*/ 0 h 1400"/>
                <a:gd name="T2" fmla="*/ 600 w 605"/>
                <a:gd name="T3" fmla="*/ 320 h 1400"/>
                <a:gd name="T4" fmla="*/ 552 w 605"/>
                <a:gd name="T5" fmla="*/ 800 h 1400"/>
                <a:gd name="T6" fmla="*/ 301 w 605"/>
                <a:gd name="T7" fmla="*/ 1175 h 1400"/>
                <a:gd name="T8" fmla="*/ 0 w 605"/>
                <a:gd name="T9" fmla="*/ 1400 h 1400"/>
              </a:gdLst>
              <a:ahLst/>
              <a:cxnLst>
                <a:cxn ang="0">
                  <a:pos x="T0" y="T1"/>
                </a:cxn>
                <a:cxn ang="0">
                  <a:pos x="T2" y="T3"/>
                </a:cxn>
                <a:cxn ang="0">
                  <a:pos x="T4" y="T5"/>
                </a:cxn>
                <a:cxn ang="0">
                  <a:pos x="T6" y="T7"/>
                </a:cxn>
                <a:cxn ang="0">
                  <a:pos x="T8" y="T9"/>
                </a:cxn>
              </a:cxnLst>
              <a:rect l="0" t="0" r="r" b="b"/>
              <a:pathLst>
                <a:path w="605" h="1400">
                  <a:moveTo>
                    <a:pt x="520" y="0"/>
                  </a:moveTo>
                  <a:cubicBezTo>
                    <a:pt x="533" y="53"/>
                    <a:pt x="595" y="187"/>
                    <a:pt x="600" y="320"/>
                  </a:cubicBezTo>
                  <a:cubicBezTo>
                    <a:pt x="605" y="453"/>
                    <a:pt x="602" y="658"/>
                    <a:pt x="552" y="800"/>
                  </a:cubicBezTo>
                  <a:cubicBezTo>
                    <a:pt x="502" y="942"/>
                    <a:pt x="393" y="1075"/>
                    <a:pt x="301" y="1175"/>
                  </a:cubicBezTo>
                  <a:cubicBezTo>
                    <a:pt x="209" y="1275"/>
                    <a:pt x="63" y="1352"/>
                    <a:pt x="0" y="1400"/>
                  </a:cubicBezTo>
                </a:path>
              </a:pathLst>
            </a:custGeom>
            <a:noFill/>
            <a:ln w="31750">
              <a:solidFill>
                <a:schemeClr val="accent2"/>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sp>
        <p:nvSpPr>
          <p:cNvPr id="133129" name="Rectangle 9"/>
          <p:cNvSpPr>
            <a:spLocks noChangeArrowheads="1"/>
          </p:cNvSpPr>
          <p:nvPr/>
        </p:nvSpPr>
        <p:spPr bwMode="auto">
          <a:xfrm>
            <a:off x="1981200" y="5943600"/>
            <a:ext cx="7010400"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70000"/>
              </a:lnSpc>
              <a:spcBef>
                <a:spcPct val="50000"/>
              </a:spcBef>
            </a:pPr>
            <a:r>
              <a:rPr lang="en-US" altLang="ja-JP" sz="2400" b="1"/>
              <a:t>Yangbajing , Tibet, China</a:t>
            </a:r>
          </a:p>
          <a:p>
            <a:pPr eaLnBrk="1" hangingPunct="1">
              <a:lnSpc>
                <a:spcPct val="70000"/>
              </a:lnSpc>
              <a:spcBef>
                <a:spcPct val="50000"/>
              </a:spcBef>
            </a:pPr>
            <a:r>
              <a:rPr lang="en-US" altLang="ja-JP" sz="2400"/>
              <a:t>   90</a:t>
            </a:r>
            <a:r>
              <a:rPr lang="ja-JP" altLang="en-US" sz="2400"/>
              <a:t>゜</a:t>
            </a:r>
            <a:r>
              <a:rPr lang="en-US" altLang="ja-JP" sz="2400"/>
              <a:t>53</a:t>
            </a:r>
            <a:r>
              <a:rPr lang="en-US" altLang="ja-JP" sz="2400" b="1"/>
              <a:t>E</a:t>
            </a:r>
            <a:r>
              <a:rPr lang="en-US" altLang="ja-JP" sz="2400"/>
              <a:t>,   30</a:t>
            </a:r>
            <a:r>
              <a:rPr lang="ja-JP" altLang="en-US" sz="2400"/>
              <a:t>゜</a:t>
            </a:r>
            <a:r>
              <a:rPr lang="en-US" altLang="ja-JP" sz="2400"/>
              <a:t>11</a:t>
            </a:r>
            <a:r>
              <a:rPr lang="en-US" altLang="ja-JP" sz="2400" b="1"/>
              <a:t>N</a:t>
            </a:r>
            <a:r>
              <a:rPr lang="en-US" altLang="ja-JP" sz="2400"/>
              <a:t>,   4,300 m a.s.l. (606g/cm</a:t>
            </a:r>
            <a:r>
              <a:rPr lang="en-US" altLang="ja-JP" sz="2400" baseline="30000"/>
              <a:t>2</a:t>
            </a:r>
            <a:r>
              <a:rPr lang="en-US" altLang="ja-JP" sz="2400"/>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Documents and Settings\takita\My Documents\kyoudouriyo\seika\siderealanisofig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9800"/>
            <a:ext cx="6934200" cy="3248025"/>
          </a:xfrm>
          <a:prstGeom prst="rect">
            <a:avLst/>
          </a:prstGeom>
          <a:noFill/>
          <a:extLst>
            <a:ext uri="{909E8E84-426E-40DD-AFC4-6F175D3DCCD1}">
              <a14:hiddenFill xmlns:a14="http://schemas.microsoft.com/office/drawing/2010/main">
                <a:solidFill>
                  <a:srgbClr val="FFFFFF"/>
                </a:solidFill>
              </a14:hiddenFill>
            </a:ext>
          </a:extLst>
        </p:spPr>
      </p:pic>
      <p:sp>
        <p:nvSpPr>
          <p:cNvPr id="107523" name="Text Box 3"/>
          <p:cNvSpPr txBox="1">
            <a:spLocks noChangeArrowheads="1"/>
          </p:cNvSpPr>
          <p:nvPr/>
        </p:nvSpPr>
        <p:spPr bwMode="auto">
          <a:xfrm>
            <a:off x="533400" y="533400"/>
            <a:ext cx="7924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a:t>Cosmic Ray Anisotropy at Sidereal Time  (</a:t>
            </a:r>
            <a:r>
              <a:rPr lang="en-US" altLang="ja-JP">
                <a:solidFill>
                  <a:srgbClr val="FF0000"/>
                </a:solidFill>
              </a:rPr>
              <a:t>ApJ, 626 (2005) L29-L32</a:t>
            </a:r>
            <a:r>
              <a:rPr lang="en-US" altLang="ja-JP"/>
              <a:t>)</a:t>
            </a:r>
          </a:p>
        </p:txBody>
      </p:sp>
      <p:sp>
        <p:nvSpPr>
          <p:cNvPr id="107524" name="Text Box 4"/>
          <p:cNvSpPr txBox="1">
            <a:spLocks noChangeArrowheads="1"/>
          </p:cNvSpPr>
          <p:nvPr/>
        </p:nvSpPr>
        <p:spPr bwMode="auto">
          <a:xfrm>
            <a:off x="7010400" y="1600200"/>
            <a:ext cx="2133600"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800" b="1">
                <a:solidFill>
                  <a:srgbClr val="0000FF"/>
                </a:solidFill>
              </a:rPr>
              <a:t>1999Nov-2003Nov 918 live days</a:t>
            </a:r>
          </a:p>
          <a:p>
            <a:pPr>
              <a:spcBef>
                <a:spcPct val="50000"/>
              </a:spcBef>
            </a:pPr>
            <a:r>
              <a:rPr lang="en-US" altLang="ja-JP" sz="1800" b="1">
                <a:solidFill>
                  <a:srgbClr val="0000FF"/>
                </a:solidFill>
              </a:rPr>
              <a:t>~3x10</a:t>
            </a:r>
            <a:r>
              <a:rPr lang="en-US" altLang="ja-JP" sz="1800" b="1" baseline="30000">
                <a:solidFill>
                  <a:srgbClr val="0000FF"/>
                </a:solidFill>
              </a:rPr>
              <a:t>10</a:t>
            </a:r>
            <a:r>
              <a:rPr lang="en-US" altLang="ja-JP" sz="1800" b="1">
                <a:solidFill>
                  <a:srgbClr val="0000FF"/>
                </a:solidFill>
              </a:rPr>
              <a:t> ev</a:t>
            </a:r>
          </a:p>
        </p:txBody>
      </p:sp>
      <p:sp>
        <p:nvSpPr>
          <p:cNvPr id="107525" name="Text Box 5"/>
          <p:cNvSpPr txBox="1">
            <a:spLocks noChangeArrowheads="1"/>
          </p:cNvSpPr>
          <p:nvPr/>
        </p:nvSpPr>
        <p:spPr bwMode="auto">
          <a:xfrm>
            <a:off x="6934200" y="297180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000">
                <a:solidFill>
                  <a:srgbClr val="FF0000"/>
                </a:solidFill>
              </a:rPr>
              <a:t>Differential</a:t>
            </a:r>
          </a:p>
        </p:txBody>
      </p:sp>
      <p:sp>
        <p:nvSpPr>
          <p:cNvPr id="107526" name="Text Box 6"/>
          <p:cNvSpPr txBox="1">
            <a:spLocks noChangeArrowheads="1"/>
          </p:cNvSpPr>
          <p:nvPr/>
        </p:nvSpPr>
        <p:spPr bwMode="auto">
          <a:xfrm>
            <a:off x="6934200" y="3886200"/>
            <a:ext cx="1524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000">
                <a:solidFill>
                  <a:srgbClr val="FF0000"/>
                </a:solidFill>
              </a:rPr>
              <a:t>Integral=</a:t>
            </a:r>
          </a:p>
          <a:p>
            <a:pPr>
              <a:spcBef>
                <a:spcPct val="50000"/>
              </a:spcBef>
            </a:pPr>
            <a:r>
              <a:rPr lang="en-US" altLang="ja-JP" sz="2000">
                <a:solidFill>
                  <a:srgbClr val="FF0000"/>
                </a:solidFill>
              </a:rPr>
              <a:t>(Physical</a:t>
            </a:r>
          </a:p>
          <a:p>
            <a:pPr>
              <a:spcBef>
                <a:spcPct val="50000"/>
              </a:spcBef>
            </a:pPr>
            <a:r>
              <a:rPr lang="en-US" altLang="ja-JP" sz="2000">
                <a:solidFill>
                  <a:srgbClr val="FF0000"/>
                </a:solidFill>
              </a:rPr>
              <a:t>Quantity)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C:\Documents and Settings\takita\My Documents\kyoudouriyo\seika\siderealanisofig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76400"/>
            <a:ext cx="3914775" cy="5021263"/>
          </a:xfrm>
          <a:prstGeom prst="rect">
            <a:avLst/>
          </a:prstGeom>
          <a:noFill/>
          <a:extLst>
            <a:ext uri="{909E8E84-426E-40DD-AFC4-6F175D3DCCD1}">
              <a14:hiddenFill xmlns:a14="http://schemas.microsoft.com/office/drawing/2010/main">
                <a:solidFill>
                  <a:srgbClr val="FFFFFF"/>
                </a:solidFill>
              </a14:hiddenFill>
            </a:ext>
          </a:extLst>
        </p:spPr>
      </p:pic>
      <p:pic>
        <p:nvPicPr>
          <p:cNvPr id="108547" name="Picture 3" descr="C:\Documents and Settings\takita\My Documents\kyoudouriyo\seika\siderealanisofig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905000"/>
            <a:ext cx="2897188" cy="4648200"/>
          </a:xfrm>
          <a:prstGeom prst="rect">
            <a:avLst/>
          </a:prstGeom>
          <a:noFill/>
          <a:extLst>
            <a:ext uri="{909E8E84-426E-40DD-AFC4-6F175D3DCCD1}">
              <a14:hiddenFill xmlns:a14="http://schemas.microsoft.com/office/drawing/2010/main">
                <a:solidFill>
                  <a:srgbClr val="FFFFFF"/>
                </a:solidFill>
              </a14:hiddenFill>
            </a:ext>
          </a:extLst>
        </p:spPr>
      </p:pic>
      <p:sp>
        <p:nvSpPr>
          <p:cNvPr id="108548" name="Text Box 4"/>
          <p:cNvSpPr txBox="1">
            <a:spLocks noChangeArrowheads="1"/>
          </p:cNvSpPr>
          <p:nvPr/>
        </p:nvSpPr>
        <p:spPr bwMode="auto">
          <a:xfrm>
            <a:off x="1524000" y="152400"/>
            <a:ext cx="5562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a:t>Sidereal Time Anisotropy</a:t>
            </a:r>
          </a:p>
        </p:txBody>
      </p:sp>
      <p:sp>
        <p:nvSpPr>
          <p:cNvPr id="108549" name="Text Box 5"/>
          <p:cNvSpPr txBox="1">
            <a:spLocks noChangeArrowheads="1"/>
          </p:cNvSpPr>
          <p:nvPr/>
        </p:nvSpPr>
        <p:spPr bwMode="auto">
          <a:xfrm flipH="1">
            <a:off x="2270125" y="1135063"/>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a:t>F</a:t>
            </a:r>
          </a:p>
        </p:txBody>
      </p:sp>
      <p:sp>
        <p:nvSpPr>
          <p:cNvPr id="108550" name="Text Box 6"/>
          <p:cNvSpPr txBox="1">
            <a:spLocks noChangeArrowheads="1"/>
          </p:cNvSpPr>
          <p:nvPr/>
        </p:nvSpPr>
        <p:spPr bwMode="auto">
          <a:xfrm>
            <a:off x="457200" y="990600"/>
            <a:ext cx="403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  </a:t>
            </a:r>
            <a:r>
              <a:rPr lang="en-US" altLang="ja-JP" sz="2400">
                <a:solidFill>
                  <a:srgbClr val="FF0000"/>
                </a:solidFill>
              </a:rPr>
              <a:t>Fourier First Harmonics</a:t>
            </a:r>
          </a:p>
        </p:txBody>
      </p:sp>
      <p:sp>
        <p:nvSpPr>
          <p:cNvPr id="108551" name="Text Box 7"/>
          <p:cNvSpPr txBox="1">
            <a:spLocks noChangeArrowheads="1"/>
          </p:cNvSpPr>
          <p:nvPr/>
        </p:nvSpPr>
        <p:spPr bwMode="auto">
          <a:xfrm>
            <a:off x="4572000" y="838200"/>
            <a:ext cx="3962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solidFill>
                  <a:srgbClr val="FF0000"/>
                </a:solidFill>
              </a:rPr>
              <a:t>Declination Dependence of Amplitude</a:t>
            </a:r>
          </a:p>
        </p:txBody>
      </p:sp>
      <p:sp>
        <p:nvSpPr>
          <p:cNvPr id="108552" name="Text Box 8"/>
          <p:cNvSpPr txBox="1">
            <a:spLocks noChangeArrowheads="1"/>
          </p:cNvSpPr>
          <p:nvPr/>
        </p:nvSpPr>
        <p:spPr bwMode="auto">
          <a:xfrm>
            <a:off x="7848600" y="3810000"/>
            <a:ext cx="1066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solidFill>
                  <a:srgbClr val="0000FF"/>
                </a:solidFill>
              </a:rPr>
              <a:t>All Dec</a:t>
            </a:r>
          </a:p>
        </p:txBody>
      </p:sp>
      <p:sp>
        <p:nvSpPr>
          <p:cNvPr id="108553" name="Text Box 9"/>
          <p:cNvSpPr txBox="1">
            <a:spLocks noChangeArrowheads="1"/>
          </p:cNvSpPr>
          <p:nvPr/>
        </p:nvSpPr>
        <p:spPr bwMode="auto">
          <a:xfrm>
            <a:off x="7848600" y="5181600"/>
            <a:ext cx="1143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solidFill>
                  <a:srgbClr val="0000FF"/>
                </a:solidFill>
              </a:rPr>
              <a:t>Dec Dep</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685800" y="0"/>
            <a:ext cx="7772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a:t>Multi-TeV Cosmic Ray Anisotropy </a:t>
            </a:r>
          </a:p>
          <a:p>
            <a:pPr>
              <a:spcBef>
                <a:spcPct val="50000"/>
              </a:spcBef>
            </a:pPr>
            <a:r>
              <a:rPr lang="en-US" altLang="ja-JP"/>
              <a:t>               at Sidereal Time           </a:t>
            </a:r>
          </a:p>
        </p:txBody>
      </p:sp>
      <p:sp>
        <p:nvSpPr>
          <p:cNvPr id="174083" name="Text Box 3"/>
          <p:cNvSpPr txBox="1">
            <a:spLocks noChangeArrowheads="1"/>
          </p:cNvSpPr>
          <p:nvPr/>
        </p:nvSpPr>
        <p:spPr bwMode="auto">
          <a:xfrm>
            <a:off x="7086600" y="838200"/>
            <a:ext cx="23622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ja-JP" sz="1800" b="1">
              <a:solidFill>
                <a:srgbClr val="0000FF"/>
              </a:solidFill>
            </a:endParaRPr>
          </a:p>
          <a:p>
            <a:pPr>
              <a:spcBef>
                <a:spcPct val="50000"/>
              </a:spcBef>
            </a:pPr>
            <a:endParaRPr lang="en-US" altLang="ja-JP" sz="1800" b="1">
              <a:solidFill>
                <a:srgbClr val="0000FF"/>
              </a:solidFill>
            </a:endParaRPr>
          </a:p>
        </p:txBody>
      </p:sp>
      <p:pic>
        <p:nvPicPr>
          <p:cNvPr id="1740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38600"/>
            <a:ext cx="7696200"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085" name="Picture 5" descr="sdr_int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74676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Text Box 6"/>
          <p:cNvSpPr txBox="1">
            <a:spLocks noChangeArrowheads="1"/>
          </p:cNvSpPr>
          <p:nvPr/>
        </p:nvSpPr>
        <p:spPr bwMode="auto">
          <a:xfrm>
            <a:off x="2057400" y="5943600"/>
            <a:ext cx="7086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800">
                <a:solidFill>
                  <a:srgbClr val="FF0000"/>
                </a:solidFill>
              </a:rPr>
              <a:t>(ICRC2005, vol 2, 49-52), to be published in Science on Oct 20, 2006</a:t>
            </a:r>
            <a:endParaRPr lang="en-US" altLang="ja-JP" sz="2800">
              <a:solidFill>
                <a:srgbClr val="FF0000"/>
              </a:solidFill>
              <a:latin typeface="Helvetica" panose="020B0604020202020204" pitchFamily="34" charset="0"/>
            </a:endParaRPr>
          </a:p>
        </p:txBody>
      </p:sp>
      <p:sp>
        <p:nvSpPr>
          <p:cNvPr id="174087" name="Text Box 7"/>
          <p:cNvSpPr txBox="1">
            <a:spLocks noChangeArrowheads="1"/>
          </p:cNvSpPr>
          <p:nvPr/>
        </p:nvSpPr>
        <p:spPr bwMode="auto">
          <a:xfrm>
            <a:off x="7543800" y="2057400"/>
            <a:ext cx="1600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2400">
                <a:solidFill>
                  <a:srgbClr val="0099FF"/>
                </a:solidFill>
                <a:latin typeface="Helvetica" panose="020B0604020202020204" pitchFamily="34" charset="0"/>
              </a:rPr>
              <a:t>Relative</a:t>
            </a:r>
          </a:p>
          <a:p>
            <a:pPr eaLnBrk="1" hangingPunct="1">
              <a:spcBef>
                <a:spcPct val="50000"/>
              </a:spcBef>
            </a:pPr>
            <a:r>
              <a:rPr lang="en-US" altLang="ja-JP" sz="2400">
                <a:solidFill>
                  <a:srgbClr val="0099FF"/>
                </a:solidFill>
                <a:latin typeface="Helvetica" panose="020B0604020202020204" pitchFamily="34" charset="0"/>
              </a:rPr>
              <a:t>Intensity</a:t>
            </a:r>
          </a:p>
          <a:p>
            <a:pPr eaLnBrk="1" hangingPunct="1">
              <a:spcBef>
                <a:spcPct val="50000"/>
              </a:spcBef>
            </a:pPr>
            <a:r>
              <a:rPr lang="en-US" altLang="ja-JP" sz="2400">
                <a:solidFill>
                  <a:srgbClr val="0099FF"/>
                </a:solidFill>
                <a:latin typeface="Helvetica" panose="020B0604020202020204" pitchFamily="34" charset="0"/>
              </a:rPr>
              <a:t>(%) to CR</a:t>
            </a:r>
          </a:p>
        </p:txBody>
      </p:sp>
      <p:sp>
        <p:nvSpPr>
          <p:cNvPr id="174088" name="Text Box 8"/>
          <p:cNvSpPr txBox="1">
            <a:spLocks noChangeArrowheads="1"/>
          </p:cNvSpPr>
          <p:nvPr/>
        </p:nvSpPr>
        <p:spPr bwMode="auto">
          <a:xfrm>
            <a:off x="7620000" y="48006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2400">
                <a:solidFill>
                  <a:srgbClr val="0099FF"/>
                </a:solidFill>
                <a:latin typeface="Helvetica" panose="020B0604020202020204" pitchFamily="34" charset="0"/>
              </a:rPr>
              <a:t>Excess(</a:t>
            </a:r>
            <a:r>
              <a:rPr lang="en-US" altLang="ja-JP" sz="2400">
                <a:solidFill>
                  <a:srgbClr val="0099FF"/>
                </a:solidFill>
                <a:latin typeface="Symbol" panose="05050102010706020507" pitchFamily="18" charset="2"/>
              </a:rPr>
              <a:t>s</a:t>
            </a:r>
            <a:r>
              <a:rPr lang="en-US" altLang="ja-JP" sz="2400">
                <a:solidFill>
                  <a:srgbClr val="0099FF"/>
                </a:solidFill>
                <a:latin typeface="Helvetica" panose="020B0604020202020204" pitchFamily="34" charset="0"/>
              </a:rPr>
              <a:t>)</a:t>
            </a:r>
          </a:p>
        </p:txBody>
      </p:sp>
      <p:sp>
        <p:nvSpPr>
          <p:cNvPr id="174089" name="Text Box 9"/>
          <p:cNvSpPr txBox="1">
            <a:spLocks noChangeArrowheads="1"/>
          </p:cNvSpPr>
          <p:nvPr/>
        </p:nvSpPr>
        <p:spPr bwMode="auto">
          <a:xfrm>
            <a:off x="5867400" y="26670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200" b="1">
                <a:latin typeface="Helvetica" panose="020B0604020202020204" pitchFamily="34" charset="0"/>
              </a:rPr>
              <a:t>Cygnus region</a:t>
            </a:r>
          </a:p>
        </p:txBody>
      </p:sp>
      <p:sp>
        <p:nvSpPr>
          <p:cNvPr id="174090" name="Text Box 10"/>
          <p:cNvSpPr txBox="1">
            <a:spLocks noChangeArrowheads="1"/>
          </p:cNvSpPr>
          <p:nvPr/>
        </p:nvSpPr>
        <p:spPr bwMode="auto">
          <a:xfrm>
            <a:off x="4343400" y="2514600"/>
            <a:ext cx="1066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200" b="1">
                <a:latin typeface="Helvetica" panose="020B0604020202020204" pitchFamily="34" charset="0"/>
              </a:rPr>
              <a:t>Loss-cone</a:t>
            </a:r>
          </a:p>
        </p:txBody>
      </p:sp>
      <p:sp>
        <p:nvSpPr>
          <p:cNvPr id="174091" name="Text Box 11"/>
          <p:cNvSpPr txBox="1">
            <a:spLocks noChangeArrowheads="1"/>
          </p:cNvSpPr>
          <p:nvPr/>
        </p:nvSpPr>
        <p:spPr bwMode="auto">
          <a:xfrm>
            <a:off x="1295400" y="2590800"/>
            <a:ext cx="762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200" b="1">
                <a:latin typeface="Helvetica" panose="020B0604020202020204" pitchFamily="34" charset="0"/>
              </a:rPr>
              <a:t>Tail-in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06" name="Object 2"/>
          <p:cNvGraphicFramePr>
            <a:graphicFrameLocks noChangeAspect="1"/>
          </p:cNvGraphicFramePr>
          <p:nvPr/>
        </p:nvGraphicFramePr>
        <p:xfrm>
          <a:off x="0" y="325438"/>
          <a:ext cx="3581400" cy="3238500"/>
        </p:xfrm>
        <a:graphic>
          <a:graphicData uri="http://schemas.openxmlformats.org/presentationml/2006/ole">
            <mc:AlternateContent xmlns:mc="http://schemas.openxmlformats.org/markup-compatibility/2006">
              <mc:Choice xmlns:v="urn:schemas-microsoft-com:vml" Requires="v">
                <p:oleObj spid="_x0000_s175112" name="ビットマップ イメージ" r:id="rId4" imgW="8771429" imgH="8116433" progId="Paint.Picture">
                  <p:embed/>
                </p:oleObj>
              </mc:Choice>
              <mc:Fallback>
                <p:oleObj name="ビットマップ イメージ" r:id="rId4" imgW="8771429" imgH="8116433"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b="2252"/>
                      <a:stretch>
                        <a:fillRect/>
                      </a:stretch>
                    </p:blipFill>
                    <p:spPr bwMode="auto">
                      <a:xfrm>
                        <a:off x="0" y="325438"/>
                        <a:ext cx="358140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5107" name="Rectangle 3"/>
          <p:cNvSpPr>
            <a:spLocks noGrp="1" noChangeArrowheads="1"/>
          </p:cNvSpPr>
          <p:nvPr>
            <p:ph type="title"/>
          </p:nvPr>
        </p:nvSpPr>
        <p:spPr>
          <a:xfrm>
            <a:off x="3313113" y="152400"/>
            <a:ext cx="5830887" cy="1241425"/>
          </a:xfrm>
        </p:spPr>
        <p:txBody>
          <a:bodyPr/>
          <a:lstStyle/>
          <a:p>
            <a:r>
              <a:rPr lang="en-US" altLang="ja-JP"/>
              <a:t>Milagro Paper</a:t>
            </a:r>
          </a:p>
        </p:txBody>
      </p:sp>
      <p:graphicFrame>
        <p:nvGraphicFramePr>
          <p:cNvPr id="175108" name="Object 4"/>
          <p:cNvGraphicFramePr>
            <a:graphicFrameLocks noChangeAspect="1"/>
          </p:cNvGraphicFramePr>
          <p:nvPr/>
        </p:nvGraphicFramePr>
        <p:xfrm>
          <a:off x="0" y="3535363"/>
          <a:ext cx="3352800" cy="3322637"/>
        </p:xfrm>
        <a:graphic>
          <a:graphicData uri="http://schemas.openxmlformats.org/presentationml/2006/ole">
            <mc:AlternateContent xmlns:mc="http://schemas.openxmlformats.org/markup-compatibility/2006">
              <mc:Choice xmlns:v="urn:schemas-microsoft-com:vml" Requires="v">
                <p:oleObj spid="_x0000_s175113" name="ビットマップ イメージ" r:id="rId6" imgW="8295238" imgH="8266667" progId="Paint.Picture">
                  <p:embed/>
                </p:oleObj>
              </mc:Choice>
              <mc:Fallback>
                <p:oleObj name="ビットマップ イメージ" r:id="rId6" imgW="8295238" imgH="8266667"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t="571"/>
                      <a:stretch>
                        <a:fillRect/>
                      </a:stretch>
                    </p:blipFill>
                    <p:spPr bwMode="auto">
                      <a:xfrm>
                        <a:off x="0" y="3535363"/>
                        <a:ext cx="3352800" cy="332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5109" name="Object 5"/>
          <p:cNvGraphicFramePr>
            <a:graphicFrameLocks noChangeAspect="1"/>
          </p:cNvGraphicFramePr>
          <p:nvPr/>
        </p:nvGraphicFramePr>
        <p:xfrm>
          <a:off x="3581400" y="1462088"/>
          <a:ext cx="5562600" cy="5395912"/>
        </p:xfrm>
        <a:graphic>
          <a:graphicData uri="http://schemas.openxmlformats.org/presentationml/2006/ole">
            <mc:AlternateContent xmlns:mc="http://schemas.openxmlformats.org/markup-compatibility/2006">
              <mc:Choice xmlns:v="urn:schemas-microsoft-com:vml" Requires="v">
                <p:oleObj spid="_x0000_s175114" name="ビットマップ イメージ" r:id="rId8" imgW="8895238" imgH="8628571" progId="Paint.Picture">
                  <p:embed/>
                </p:oleObj>
              </mc:Choice>
              <mc:Fallback>
                <p:oleObj name="ビットマップ イメージ" r:id="rId8" imgW="8895238" imgH="8628571" progId="Paint.Picture">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1400" y="1462088"/>
                        <a:ext cx="5562600" cy="539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5110" name="Text Box 6"/>
          <p:cNvSpPr txBox="1">
            <a:spLocks noChangeArrowheads="1"/>
          </p:cNvSpPr>
          <p:nvPr/>
        </p:nvSpPr>
        <p:spPr bwMode="auto">
          <a:xfrm>
            <a:off x="7604125" y="4721225"/>
            <a:ext cx="757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b="1">
                <a:latin typeface="Times New Roman" panose="02020603050405020304" pitchFamily="18" charset="0"/>
              </a:rPr>
              <a:t>4.5σ</a:t>
            </a:r>
          </a:p>
        </p:txBody>
      </p:sp>
      <p:sp>
        <p:nvSpPr>
          <p:cNvPr id="175111" name="Text Box 7"/>
          <p:cNvSpPr txBox="1">
            <a:spLocks noChangeArrowheads="1"/>
          </p:cNvSpPr>
          <p:nvPr/>
        </p:nvSpPr>
        <p:spPr bwMode="auto">
          <a:xfrm>
            <a:off x="371475" y="152400"/>
            <a:ext cx="3098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30000"/>
              </a:spcBef>
            </a:pPr>
            <a:r>
              <a:rPr lang="en-US" altLang="ja-JP" sz="1200" b="1">
                <a:latin typeface="Times New Roman" panose="02020603050405020304" pitchFamily="18" charset="0"/>
                <a:ea typeface="ＭＳ Ｐ明朝" panose="02020600040205080304" pitchFamily="18" charset="-128"/>
              </a:rPr>
              <a:t>Three calendar years data starting July 2000</a:t>
            </a:r>
            <a:endParaRPr lang="en-US" altLang="ja-JP" sz="2400" b="1">
              <a:latin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026" descr="C:\kawata\es_sa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0188" y="400050"/>
            <a:ext cx="3681412" cy="6457950"/>
          </a:xfrm>
          <a:prstGeom prst="rect">
            <a:avLst/>
          </a:prstGeom>
          <a:noFill/>
          <a:extLst>
            <a:ext uri="{909E8E84-426E-40DD-AFC4-6F175D3DCCD1}">
              <a14:hiddenFill xmlns:a14="http://schemas.microsoft.com/office/drawing/2010/main">
                <a:solidFill>
                  <a:srgbClr val="FFFFFF"/>
                </a:solidFill>
              </a14:hiddenFill>
            </a:ext>
          </a:extLst>
        </p:spPr>
      </p:pic>
      <p:sp>
        <p:nvSpPr>
          <p:cNvPr id="90115" name="Rectangle 1027"/>
          <p:cNvSpPr>
            <a:spLocks noGrp="1" noChangeArrowheads="1"/>
          </p:cNvSpPr>
          <p:nvPr>
            <p:ph type="title"/>
          </p:nvPr>
        </p:nvSpPr>
        <p:spPr>
          <a:xfrm>
            <a:off x="228600" y="304800"/>
            <a:ext cx="6629400" cy="838200"/>
          </a:xfrm>
        </p:spPr>
        <p:txBody>
          <a:bodyPr/>
          <a:lstStyle/>
          <a:p>
            <a:pPr algn="l"/>
            <a:r>
              <a:rPr lang="ja-JP" altLang="en-US" sz="3600" b="1">
                <a:solidFill>
                  <a:schemeClr val="accent2"/>
                </a:solidFill>
                <a:latin typeface="Helvetica" panose="020B0604020202020204" pitchFamily="34" charset="0"/>
              </a:rPr>
              <a:t>　　</a:t>
            </a:r>
            <a:r>
              <a:rPr lang="en-US" altLang="ja-JP" sz="3600" b="1">
                <a:solidFill>
                  <a:schemeClr val="accent2"/>
                </a:solidFill>
                <a:latin typeface="Helvetica" panose="020B0604020202020204" pitchFamily="34" charset="0"/>
              </a:rPr>
              <a:t>The Sun’s shadow </a:t>
            </a:r>
            <a:br>
              <a:rPr lang="en-US" altLang="ja-JP" sz="3600" b="1">
                <a:solidFill>
                  <a:schemeClr val="accent2"/>
                </a:solidFill>
                <a:latin typeface="Helvetica" panose="020B0604020202020204" pitchFamily="34" charset="0"/>
              </a:rPr>
            </a:br>
            <a:r>
              <a:rPr lang="en-US" altLang="ja-JP" sz="3600" b="1">
                <a:solidFill>
                  <a:schemeClr val="accent2"/>
                </a:solidFill>
                <a:latin typeface="Helvetica" panose="020B0604020202020204" pitchFamily="34" charset="0"/>
              </a:rPr>
              <a:t>        in cosmic rays</a:t>
            </a:r>
            <a:endParaRPr lang="en-US" altLang="ja-JP" sz="3600" b="1">
              <a:latin typeface="Helvetica" panose="020B0604020202020204" pitchFamily="34" charset="0"/>
            </a:endParaRPr>
          </a:p>
        </p:txBody>
      </p:sp>
      <p:sp>
        <p:nvSpPr>
          <p:cNvPr id="90116" name="Text Box 1028"/>
          <p:cNvSpPr txBox="1">
            <a:spLocks noChangeArrowheads="1"/>
          </p:cNvSpPr>
          <p:nvPr/>
        </p:nvSpPr>
        <p:spPr bwMode="auto">
          <a:xfrm>
            <a:off x="0" y="1470025"/>
            <a:ext cx="184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ja-JP" sz="2400" b="1">
              <a:latin typeface="Times New Roman" panose="02020603050405020304" pitchFamily="18" charset="0"/>
            </a:endParaRPr>
          </a:p>
          <a:p>
            <a:endParaRPr lang="en-US" altLang="ja-JP" sz="2400" b="1">
              <a:latin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22" name="Group 2"/>
          <p:cNvGrpSpPr>
            <a:grpSpLocks/>
          </p:cNvGrpSpPr>
          <p:nvPr/>
        </p:nvGrpSpPr>
        <p:grpSpPr bwMode="auto">
          <a:xfrm>
            <a:off x="323850" y="692150"/>
            <a:ext cx="7848600" cy="5927725"/>
            <a:chOff x="340" y="436"/>
            <a:chExt cx="4944" cy="3734"/>
          </a:xfrm>
        </p:grpSpPr>
        <p:graphicFrame>
          <p:nvGraphicFramePr>
            <p:cNvPr id="184323" name="Object 3"/>
            <p:cNvGraphicFramePr>
              <a:graphicFrameLocks noChangeAspect="1"/>
            </p:cNvGraphicFramePr>
            <p:nvPr/>
          </p:nvGraphicFramePr>
          <p:xfrm>
            <a:off x="340" y="436"/>
            <a:ext cx="4944" cy="3734"/>
          </p:xfrm>
          <a:graphic>
            <a:graphicData uri="http://schemas.openxmlformats.org/presentationml/2006/ole">
              <mc:AlternateContent xmlns:mc="http://schemas.openxmlformats.org/markup-compatibility/2006">
                <mc:Choice xmlns:v="urn:schemas-microsoft-com:vml" Requires="v">
                  <p:oleObj spid="_x0000_s184346" name="グラフ" r:id="rId4" imgW="7277100" imgH="5495747" progId="Excel.Chart.8">
                    <p:embed/>
                  </p:oleObj>
                </mc:Choice>
                <mc:Fallback>
                  <p:oleObj name="グラフ" r:id="rId4" imgW="7277100" imgH="5495747" progId="Excel.Char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 y="436"/>
                          <a:ext cx="4944" cy="3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4324" name="Group 4"/>
            <p:cNvGrpSpPr>
              <a:grpSpLocks/>
            </p:cNvGrpSpPr>
            <p:nvPr/>
          </p:nvGrpSpPr>
          <p:grpSpPr bwMode="auto">
            <a:xfrm>
              <a:off x="1247" y="1117"/>
              <a:ext cx="3901" cy="2211"/>
              <a:chOff x="1247" y="1117"/>
              <a:chExt cx="3901" cy="2211"/>
            </a:xfrm>
          </p:grpSpPr>
          <p:grpSp>
            <p:nvGrpSpPr>
              <p:cNvPr id="184325" name="Group 5"/>
              <p:cNvGrpSpPr>
                <a:grpSpLocks/>
              </p:cNvGrpSpPr>
              <p:nvPr/>
            </p:nvGrpSpPr>
            <p:grpSpPr bwMode="auto">
              <a:xfrm>
                <a:off x="1247" y="1117"/>
                <a:ext cx="963" cy="2132"/>
                <a:chOff x="1429" y="1026"/>
                <a:chExt cx="952" cy="2132"/>
              </a:xfrm>
            </p:grpSpPr>
            <p:sp>
              <p:nvSpPr>
                <p:cNvPr id="184326" name="Line 6"/>
                <p:cNvSpPr>
                  <a:spLocks noChangeShapeType="1"/>
                </p:cNvSpPr>
                <p:nvPr/>
              </p:nvSpPr>
              <p:spPr bwMode="auto">
                <a:xfrm flipV="1">
                  <a:off x="1429" y="1071"/>
                  <a:ext cx="0" cy="2087"/>
                </a:xfrm>
                <a:prstGeom prst="line">
                  <a:avLst/>
                </a:prstGeom>
                <a:noFill/>
                <a:ln w="158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27" name="Line 7"/>
                <p:cNvSpPr>
                  <a:spLocks noChangeShapeType="1"/>
                </p:cNvSpPr>
                <p:nvPr/>
              </p:nvSpPr>
              <p:spPr bwMode="auto">
                <a:xfrm flipV="1">
                  <a:off x="2381" y="1071"/>
                  <a:ext cx="0" cy="2087"/>
                </a:xfrm>
                <a:prstGeom prst="line">
                  <a:avLst/>
                </a:prstGeom>
                <a:noFill/>
                <a:ln w="158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28" name="Line 8"/>
                <p:cNvSpPr>
                  <a:spLocks noChangeShapeType="1"/>
                </p:cNvSpPr>
                <p:nvPr/>
              </p:nvSpPr>
              <p:spPr bwMode="auto">
                <a:xfrm>
                  <a:off x="1429" y="1253"/>
                  <a:ext cx="95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29" name="Text Box 9"/>
                <p:cNvSpPr txBox="1">
                  <a:spLocks noChangeArrowheads="1"/>
                </p:cNvSpPr>
                <p:nvPr/>
              </p:nvSpPr>
              <p:spPr bwMode="auto">
                <a:xfrm>
                  <a:off x="1655" y="1026"/>
                  <a:ext cx="5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800">
                      <a:latin typeface="Arial" panose="020B0604020202020204" pitchFamily="34" charset="0"/>
                    </a:rPr>
                    <a:t>Tibet-I</a:t>
                  </a:r>
                </a:p>
              </p:txBody>
            </p:sp>
          </p:grpSp>
          <p:grpSp>
            <p:nvGrpSpPr>
              <p:cNvPr id="184330" name="Group 10"/>
              <p:cNvGrpSpPr>
                <a:grpSpLocks/>
              </p:cNvGrpSpPr>
              <p:nvPr/>
            </p:nvGrpSpPr>
            <p:grpSpPr bwMode="auto">
              <a:xfrm>
                <a:off x="3969" y="1117"/>
                <a:ext cx="1179" cy="2132"/>
                <a:chOff x="4105" y="1026"/>
                <a:chExt cx="1088" cy="2132"/>
              </a:xfrm>
            </p:grpSpPr>
            <p:sp>
              <p:nvSpPr>
                <p:cNvPr id="184331" name="Line 11"/>
                <p:cNvSpPr>
                  <a:spLocks noChangeShapeType="1"/>
                </p:cNvSpPr>
                <p:nvPr/>
              </p:nvSpPr>
              <p:spPr bwMode="auto">
                <a:xfrm flipV="1">
                  <a:off x="4105" y="1071"/>
                  <a:ext cx="0" cy="2087"/>
                </a:xfrm>
                <a:prstGeom prst="line">
                  <a:avLst/>
                </a:prstGeom>
                <a:noFill/>
                <a:ln w="158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32" name="Line 12"/>
                <p:cNvSpPr>
                  <a:spLocks noChangeShapeType="1"/>
                </p:cNvSpPr>
                <p:nvPr/>
              </p:nvSpPr>
              <p:spPr bwMode="auto">
                <a:xfrm>
                  <a:off x="4105" y="1253"/>
                  <a:ext cx="1088"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33" name="Text Box 13"/>
                <p:cNvSpPr txBox="1">
                  <a:spLocks noChangeArrowheads="1"/>
                </p:cNvSpPr>
                <p:nvPr/>
              </p:nvSpPr>
              <p:spPr bwMode="auto">
                <a:xfrm>
                  <a:off x="4377" y="1026"/>
                  <a:ext cx="55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800">
                      <a:latin typeface="Arial" panose="020B0604020202020204" pitchFamily="34" charset="0"/>
                    </a:rPr>
                    <a:t>Tibet-III</a:t>
                  </a:r>
                </a:p>
              </p:txBody>
            </p:sp>
          </p:grpSp>
          <p:grpSp>
            <p:nvGrpSpPr>
              <p:cNvPr id="184334" name="Group 14"/>
              <p:cNvGrpSpPr>
                <a:grpSpLocks/>
              </p:cNvGrpSpPr>
              <p:nvPr/>
            </p:nvGrpSpPr>
            <p:grpSpPr bwMode="auto">
              <a:xfrm>
                <a:off x="2789" y="1117"/>
                <a:ext cx="1134" cy="2132"/>
                <a:chOff x="2853" y="1117"/>
                <a:chExt cx="1193" cy="2132"/>
              </a:xfrm>
            </p:grpSpPr>
            <p:sp>
              <p:nvSpPr>
                <p:cNvPr id="184335" name="Text Box 15"/>
                <p:cNvSpPr txBox="1">
                  <a:spLocks noChangeArrowheads="1"/>
                </p:cNvSpPr>
                <p:nvPr/>
              </p:nvSpPr>
              <p:spPr bwMode="auto">
                <a:xfrm>
                  <a:off x="3152" y="1117"/>
                  <a:ext cx="59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800">
                      <a:latin typeface="Arial" panose="020B0604020202020204" pitchFamily="34" charset="0"/>
                    </a:rPr>
                    <a:t>Tibet-II</a:t>
                  </a:r>
                </a:p>
              </p:txBody>
            </p:sp>
            <p:grpSp>
              <p:nvGrpSpPr>
                <p:cNvPr id="184336" name="Group 16"/>
                <p:cNvGrpSpPr>
                  <a:grpSpLocks/>
                </p:cNvGrpSpPr>
                <p:nvPr/>
              </p:nvGrpSpPr>
              <p:grpSpPr bwMode="auto">
                <a:xfrm>
                  <a:off x="2853" y="1162"/>
                  <a:ext cx="1193" cy="2087"/>
                  <a:chOff x="2880" y="844"/>
                  <a:chExt cx="1179" cy="2087"/>
                </a:xfrm>
              </p:grpSpPr>
              <p:sp>
                <p:nvSpPr>
                  <p:cNvPr id="184337" name="Line 17"/>
                  <p:cNvSpPr>
                    <a:spLocks noChangeShapeType="1"/>
                  </p:cNvSpPr>
                  <p:nvPr/>
                </p:nvSpPr>
                <p:spPr bwMode="auto">
                  <a:xfrm flipV="1">
                    <a:off x="2880" y="844"/>
                    <a:ext cx="0" cy="2087"/>
                  </a:xfrm>
                  <a:prstGeom prst="line">
                    <a:avLst/>
                  </a:prstGeom>
                  <a:noFill/>
                  <a:ln w="158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38" name="Line 18"/>
                  <p:cNvSpPr>
                    <a:spLocks noChangeShapeType="1"/>
                  </p:cNvSpPr>
                  <p:nvPr/>
                </p:nvSpPr>
                <p:spPr bwMode="auto">
                  <a:xfrm flipV="1">
                    <a:off x="4059" y="844"/>
                    <a:ext cx="0" cy="2087"/>
                  </a:xfrm>
                  <a:prstGeom prst="line">
                    <a:avLst/>
                  </a:prstGeom>
                  <a:noFill/>
                  <a:ln w="158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39" name="Line 19"/>
                  <p:cNvSpPr>
                    <a:spLocks noChangeShapeType="1"/>
                  </p:cNvSpPr>
                  <p:nvPr/>
                </p:nvSpPr>
                <p:spPr bwMode="auto">
                  <a:xfrm>
                    <a:off x="2880" y="1026"/>
                    <a:ext cx="1178"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40" name="Line 20"/>
                  <p:cNvSpPr>
                    <a:spLocks noChangeShapeType="1"/>
                  </p:cNvSpPr>
                  <p:nvPr/>
                </p:nvSpPr>
                <p:spPr bwMode="auto">
                  <a:xfrm flipV="1">
                    <a:off x="3198" y="1071"/>
                    <a:ext cx="0" cy="1860"/>
                  </a:xfrm>
                  <a:prstGeom prst="line">
                    <a:avLst/>
                  </a:prstGeom>
                  <a:noFill/>
                  <a:ln w="158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41" name="Line 21"/>
                  <p:cNvSpPr>
                    <a:spLocks noChangeShapeType="1"/>
                  </p:cNvSpPr>
                  <p:nvPr/>
                </p:nvSpPr>
                <p:spPr bwMode="auto">
                  <a:xfrm>
                    <a:off x="3198" y="1207"/>
                    <a:ext cx="861"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4342" name="Text Box 22"/>
                  <p:cNvSpPr txBox="1">
                    <a:spLocks noChangeArrowheads="1"/>
                  </p:cNvSpPr>
                  <p:nvPr/>
                </p:nvSpPr>
                <p:spPr bwMode="auto">
                  <a:xfrm>
                    <a:off x="3334" y="1026"/>
                    <a:ext cx="68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a:latin typeface="Arial" panose="020B0604020202020204" pitchFamily="34" charset="0"/>
                      </a:rPr>
                      <a:t>Tibet-II HD</a:t>
                    </a:r>
                  </a:p>
                </p:txBody>
              </p:sp>
            </p:grpSp>
          </p:grpSp>
          <p:sp>
            <p:nvSpPr>
              <p:cNvPr id="184343" name="Text Box 23"/>
              <p:cNvSpPr txBox="1">
                <a:spLocks noChangeArrowheads="1"/>
              </p:cNvSpPr>
              <p:nvPr/>
            </p:nvSpPr>
            <p:spPr bwMode="auto">
              <a:xfrm>
                <a:off x="4183" y="2886"/>
                <a:ext cx="517" cy="44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2000">
                    <a:solidFill>
                      <a:srgbClr val="3333FF"/>
                    </a:solidFill>
                    <a:latin typeface="Helvetica" panose="020B0604020202020204" pitchFamily="34" charset="0"/>
                  </a:rPr>
                  <a:t>Cycle</a:t>
                </a:r>
              </a:p>
              <a:p>
                <a:pPr algn="ctr" eaLnBrk="1" hangingPunct="1"/>
                <a:r>
                  <a:rPr lang="en-US" altLang="ja-JP" sz="2000">
                    <a:solidFill>
                      <a:srgbClr val="3333FF"/>
                    </a:solidFill>
                    <a:latin typeface="Helvetica" panose="020B0604020202020204" pitchFamily="34" charset="0"/>
                  </a:rPr>
                  <a:t>23</a:t>
                </a:r>
              </a:p>
            </p:txBody>
          </p:sp>
        </p:grpSp>
      </p:grpSp>
      <p:sp>
        <p:nvSpPr>
          <p:cNvPr id="184344" name="Rectangle 24"/>
          <p:cNvSpPr>
            <a:spLocks noGrp="1" noChangeArrowheads="1"/>
          </p:cNvSpPr>
          <p:nvPr>
            <p:ph type="title"/>
          </p:nvPr>
        </p:nvSpPr>
        <p:spPr>
          <a:xfrm>
            <a:off x="755650" y="260350"/>
            <a:ext cx="7772400" cy="731838"/>
          </a:xfrm>
          <a:noFill/>
          <a:ln/>
          <a:extLst>
            <a:ext uri="{AF507438-7753-43E0-B8FC-AC1667EBCBE1}">
              <a14:hiddenEffects xmlns:a14="http://schemas.microsoft.com/office/drawing/2010/main">
                <a:effectLst>
                  <a:outerShdw dist="53882" dir="2700000" algn="ctr" rotWithShape="0">
                    <a:srgbClr val="969696">
                      <a:alpha val="50000"/>
                    </a:srgbClr>
                  </a:outerShdw>
                </a:effectLst>
              </a14:hiddenEffects>
            </a:ext>
          </a:extLst>
        </p:spPr>
        <p:txBody>
          <a:bodyPr/>
          <a:lstStyle/>
          <a:p>
            <a:pPr algn="l"/>
            <a:r>
              <a:rPr lang="en-US" altLang="ja-JP" b="1">
                <a:solidFill>
                  <a:srgbClr val="000099"/>
                </a:solidFill>
              </a:rPr>
              <a:t>Solar Activity</a:t>
            </a:r>
            <a:r>
              <a:rPr lang="ja-JP" altLang="en-US" b="1">
                <a:solidFill>
                  <a:srgbClr val="000099"/>
                </a:solidFill>
              </a:rPr>
              <a:t>　</a:t>
            </a:r>
            <a:r>
              <a:rPr lang="en-US" altLang="ja-JP" sz="2800" b="1">
                <a:solidFill>
                  <a:schemeClr val="tx1"/>
                </a:solidFill>
              </a:rPr>
              <a:t>– Sunspots (Monthly)</a:t>
            </a:r>
          </a:p>
        </p:txBody>
      </p:sp>
      <p:sp>
        <p:nvSpPr>
          <p:cNvPr id="184345" name="Text Box 25"/>
          <p:cNvSpPr txBox="1">
            <a:spLocks noChangeArrowheads="1"/>
          </p:cNvSpPr>
          <p:nvPr/>
        </p:nvSpPr>
        <p:spPr bwMode="auto">
          <a:xfrm>
            <a:off x="2051050" y="4508500"/>
            <a:ext cx="820738" cy="70167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2000">
                <a:solidFill>
                  <a:srgbClr val="3333FF"/>
                </a:solidFill>
                <a:latin typeface="Helvetica" panose="020B0604020202020204" pitchFamily="34" charset="0"/>
              </a:rPr>
              <a:t>Cycle</a:t>
            </a:r>
          </a:p>
          <a:p>
            <a:pPr algn="ctr" eaLnBrk="1" hangingPunct="1"/>
            <a:r>
              <a:rPr lang="en-US" altLang="ja-JP" sz="2000">
                <a:solidFill>
                  <a:srgbClr val="3333FF"/>
                </a:solidFill>
                <a:latin typeface="Helvetica" panose="020B0604020202020204" pitchFamily="34" charset="0"/>
              </a:rPr>
              <a:t>22</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95250" y="0"/>
            <a:ext cx="9048750" cy="1066800"/>
          </a:xfrm>
          <a:solidFill>
            <a:schemeClr val="bg1"/>
          </a:solidFill>
        </p:spPr>
        <p:txBody>
          <a:bodyPr/>
          <a:lstStyle/>
          <a:p>
            <a:pPr algn="l"/>
            <a:r>
              <a:rPr lang="en-US" altLang="ja-JP" sz="3600" b="1"/>
              <a:t>Observation</a:t>
            </a:r>
            <a:r>
              <a:rPr lang="en-US" altLang="ja-JP" sz="3600"/>
              <a:t> – Sun Shadow</a:t>
            </a:r>
            <a:br>
              <a:rPr lang="en-US" altLang="ja-JP" sz="3600"/>
            </a:br>
            <a:r>
              <a:rPr lang="en-US" altLang="ja-JP" sz="2400"/>
              <a:t>Anti-correlation between Sun shadow and sun spot # @ 10 TeV</a:t>
            </a:r>
          </a:p>
        </p:txBody>
      </p:sp>
      <p:grpSp>
        <p:nvGrpSpPr>
          <p:cNvPr id="177155" name="Group 3"/>
          <p:cNvGrpSpPr>
            <a:grpSpLocks/>
          </p:cNvGrpSpPr>
          <p:nvPr/>
        </p:nvGrpSpPr>
        <p:grpSpPr bwMode="auto">
          <a:xfrm>
            <a:off x="688975" y="1052513"/>
            <a:ext cx="7458075" cy="2722562"/>
            <a:chOff x="434" y="663"/>
            <a:chExt cx="4698" cy="1715"/>
          </a:xfrm>
        </p:grpSpPr>
        <p:pic>
          <p:nvPicPr>
            <p:cNvPr id="177156" name="Picture 4" descr="&#10;1996-2000.png                                                  0044B9B0Macintosh HD                   BBA980F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 y="793"/>
              <a:ext cx="4368" cy="496"/>
            </a:xfrm>
            <a:prstGeom prst="rect">
              <a:avLst/>
            </a:prstGeom>
            <a:noFill/>
            <a:extLst>
              <a:ext uri="{909E8E84-426E-40DD-AFC4-6F175D3DCCD1}">
                <a14:hiddenFill xmlns:a14="http://schemas.microsoft.com/office/drawing/2010/main">
                  <a:solidFill>
                    <a:srgbClr val="FFFFFF"/>
                  </a:solidFill>
                </a14:hiddenFill>
              </a:ext>
            </a:extLst>
          </p:spPr>
        </p:pic>
        <p:sp>
          <p:nvSpPr>
            <p:cNvPr id="177157" name="Text Box 5"/>
            <p:cNvSpPr txBox="1">
              <a:spLocks noChangeArrowheads="1"/>
            </p:cNvSpPr>
            <p:nvPr/>
          </p:nvSpPr>
          <p:spPr bwMode="auto">
            <a:xfrm>
              <a:off x="851" y="665"/>
              <a:ext cx="52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i="1">
                  <a:latin typeface="Times" panose="02020603050405020304" pitchFamily="18" charset="0"/>
                  <a:ea typeface="Osaka" charset="-128"/>
                </a:rPr>
                <a:t>1996 Jul</a:t>
              </a:r>
              <a:endParaRPr lang="en-US" altLang="ja-JP" sz="2400">
                <a:latin typeface="Times" panose="02020603050405020304" pitchFamily="18" charset="0"/>
                <a:ea typeface="Osaka" charset="-128"/>
              </a:endParaRPr>
            </a:p>
          </p:txBody>
        </p:sp>
        <p:sp>
          <p:nvSpPr>
            <p:cNvPr id="177158" name="Text Box 6"/>
            <p:cNvSpPr txBox="1">
              <a:spLocks noChangeArrowheads="1"/>
            </p:cNvSpPr>
            <p:nvPr/>
          </p:nvSpPr>
          <p:spPr bwMode="auto">
            <a:xfrm>
              <a:off x="4352" y="667"/>
              <a:ext cx="54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i="1">
                  <a:latin typeface="Times" panose="02020603050405020304" pitchFamily="18" charset="0"/>
                  <a:ea typeface="Osaka" charset="-128"/>
                </a:rPr>
                <a:t>2000 Jul</a:t>
              </a:r>
              <a:endParaRPr lang="en-US" altLang="ja-JP" sz="2400">
                <a:latin typeface="Times" panose="02020603050405020304" pitchFamily="18" charset="0"/>
                <a:ea typeface="Osaka" charset="-128"/>
              </a:endParaRPr>
            </a:p>
          </p:txBody>
        </p:sp>
        <p:sp>
          <p:nvSpPr>
            <p:cNvPr id="177159" name="Text Box 7"/>
            <p:cNvSpPr txBox="1">
              <a:spLocks noChangeArrowheads="1"/>
            </p:cNvSpPr>
            <p:nvPr/>
          </p:nvSpPr>
          <p:spPr bwMode="auto">
            <a:xfrm>
              <a:off x="824" y="899"/>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2400" b="1">
                  <a:latin typeface="Times" panose="02020603050405020304" pitchFamily="18" charset="0"/>
                  <a:ea typeface="Osaka" charset="-128"/>
                </a:rPr>
                <a:t>Sunspot#</a:t>
              </a:r>
              <a:endParaRPr lang="en-US" altLang="ja-JP" sz="2400">
                <a:latin typeface="Times" panose="02020603050405020304" pitchFamily="18" charset="0"/>
                <a:ea typeface="Osaka" charset="-128"/>
              </a:endParaRPr>
            </a:p>
          </p:txBody>
        </p:sp>
        <p:sp>
          <p:nvSpPr>
            <p:cNvPr id="177160" name="Text Box 8"/>
            <p:cNvSpPr txBox="1">
              <a:spLocks noChangeArrowheads="1"/>
            </p:cNvSpPr>
            <p:nvPr/>
          </p:nvSpPr>
          <p:spPr bwMode="auto">
            <a:xfrm>
              <a:off x="1728" y="667"/>
              <a:ext cx="52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i="1">
                  <a:latin typeface="Times" panose="02020603050405020304" pitchFamily="18" charset="0"/>
                  <a:ea typeface="Osaka" charset="-128"/>
                </a:rPr>
                <a:t>1997 Jul</a:t>
              </a:r>
              <a:endParaRPr lang="en-US" altLang="ja-JP" sz="2400">
                <a:latin typeface="Times" panose="02020603050405020304" pitchFamily="18" charset="0"/>
                <a:ea typeface="Osaka" charset="-128"/>
              </a:endParaRPr>
            </a:p>
          </p:txBody>
        </p:sp>
        <p:sp>
          <p:nvSpPr>
            <p:cNvPr id="177161" name="Text Box 9"/>
            <p:cNvSpPr txBox="1">
              <a:spLocks noChangeArrowheads="1"/>
            </p:cNvSpPr>
            <p:nvPr/>
          </p:nvSpPr>
          <p:spPr bwMode="auto">
            <a:xfrm>
              <a:off x="2619" y="663"/>
              <a:ext cx="52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i="1">
                  <a:latin typeface="Times" panose="02020603050405020304" pitchFamily="18" charset="0"/>
                  <a:ea typeface="Osaka" charset="-128"/>
                </a:rPr>
                <a:t>1998 Jul</a:t>
              </a:r>
              <a:endParaRPr lang="en-US" altLang="ja-JP" sz="2400">
                <a:latin typeface="Times" panose="02020603050405020304" pitchFamily="18" charset="0"/>
                <a:ea typeface="Osaka" charset="-128"/>
              </a:endParaRPr>
            </a:p>
          </p:txBody>
        </p:sp>
        <p:sp>
          <p:nvSpPr>
            <p:cNvPr id="177162" name="Text Box 10"/>
            <p:cNvSpPr txBox="1">
              <a:spLocks noChangeArrowheads="1"/>
            </p:cNvSpPr>
            <p:nvPr/>
          </p:nvSpPr>
          <p:spPr bwMode="auto">
            <a:xfrm>
              <a:off x="3480" y="664"/>
              <a:ext cx="52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i="1">
                  <a:latin typeface="Times" panose="02020603050405020304" pitchFamily="18" charset="0"/>
                  <a:ea typeface="Osaka" charset="-128"/>
                </a:rPr>
                <a:t>1999 Jul</a:t>
              </a:r>
              <a:endParaRPr lang="en-US" altLang="ja-JP" sz="2400">
                <a:latin typeface="Times" panose="02020603050405020304" pitchFamily="18" charset="0"/>
                <a:ea typeface="Osaka" charset="-128"/>
              </a:endParaRPr>
            </a:p>
          </p:txBody>
        </p:sp>
        <p:sp>
          <p:nvSpPr>
            <p:cNvPr id="177163" name="Text Box 11"/>
            <p:cNvSpPr txBox="1">
              <a:spLocks noChangeArrowheads="1"/>
            </p:cNvSpPr>
            <p:nvPr/>
          </p:nvSpPr>
          <p:spPr bwMode="auto">
            <a:xfrm>
              <a:off x="548" y="1171"/>
              <a:ext cx="1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a:latin typeface="Times" panose="02020603050405020304" pitchFamily="18" charset="0"/>
                  <a:ea typeface="Osaka" charset="-128"/>
                </a:rPr>
                <a:t>0</a:t>
              </a:r>
              <a:endParaRPr lang="en-US" altLang="ja-JP" sz="2400">
                <a:latin typeface="Times" panose="02020603050405020304" pitchFamily="18" charset="0"/>
                <a:ea typeface="Osaka" charset="-128"/>
              </a:endParaRPr>
            </a:p>
          </p:txBody>
        </p:sp>
        <p:sp>
          <p:nvSpPr>
            <p:cNvPr id="177164" name="Text Box 12"/>
            <p:cNvSpPr txBox="1">
              <a:spLocks noChangeArrowheads="1"/>
            </p:cNvSpPr>
            <p:nvPr/>
          </p:nvSpPr>
          <p:spPr bwMode="auto">
            <a:xfrm>
              <a:off x="436" y="947"/>
              <a:ext cx="284"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a:latin typeface="Times" panose="02020603050405020304" pitchFamily="18" charset="0"/>
                  <a:ea typeface="Osaka" charset="-128"/>
                </a:rPr>
                <a:t>100</a:t>
              </a:r>
              <a:endParaRPr lang="en-US" altLang="ja-JP" sz="2400">
                <a:latin typeface="Times" panose="02020603050405020304" pitchFamily="18" charset="0"/>
                <a:ea typeface="Osaka" charset="-128"/>
              </a:endParaRPr>
            </a:p>
          </p:txBody>
        </p:sp>
        <p:sp>
          <p:nvSpPr>
            <p:cNvPr id="177165" name="Line 13"/>
            <p:cNvSpPr>
              <a:spLocks noChangeShapeType="1"/>
            </p:cNvSpPr>
            <p:nvPr/>
          </p:nvSpPr>
          <p:spPr bwMode="auto">
            <a:xfrm flipH="1" flipV="1">
              <a:off x="1104" y="740"/>
              <a:ext cx="0" cy="59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166" name="Line 14"/>
            <p:cNvSpPr>
              <a:spLocks noChangeShapeType="1"/>
            </p:cNvSpPr>
            <p:nvPr/>
          </p:nvSpPr>
          <p:spPr bwMode="auto">
            <a:xfrm flipH="1" flipV="1">
              <a:off x="1976" y="740"/>
              <a:ext cx="0" cy="59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167" name="Line 15"/>
            <p:cNvSpPr>
              <a:spLocks noChangeShapeType="1"/>
            </p:cNvSpPr>
            <p:nvPr/>
          </p:nvSpPr>
          <p:spPr bwMode="auto">
            <a:xfrm flipH="1" flipV="1">
              <a:off x="2853" y="740"/>
              <a:ext cx="0" cy="59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168" name="Line 16"/>
            <p:cNvSpPr>
              <a:spLocks noChangeShapeType="1"/>
            </p:cNvSpPr>
            <p:nvPr/>
          </p:nvSpPr>
          <p:spPr bwMode="auto">
            <a:xfrm flipH="1" flipV="1">
              <a:off x="3720" y="740"/>
              <a:ext cx="0" cy="59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169" name="Line 17"/>
            <p:cNvSpPr>
              <a:spLocks noChangeShapeType="1"/>
            </p:cNvSpPr>
            <p:nvPr/>
          </p:nvSpPr>
          <p:spPr bwMode="auto">
            <a:xfrm flipH="1" flipV="1">
              <a:off x="4600" y="740"/>
              <a:ext cx="0" cy="59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170" name="Text Box 18"/>
            <p:cNvSpPr txBox="1">
              <a:spLocks noChangeArrowheads="1"/>
            </p:cNvSpPr>
            <p:nvPr/>
          </p:nvSpPr>
          <p:spPr bwMode="auto">
            <a:xfrm>
              <a:off x="434" y="723"/>
              <a:ext cx="30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ja-JP" sz="1400">
                  <a:latin typeface="Times" panose="02020603050405020304" pitchFamily="18" charset="0"/>
                  <a:ea typeface="Osaka" charset="-128"/>
                </a:rPr>
                <a:t>200</a:t>
              </a:r>
              <a:endParaRPr lang="en-US" altLang="ja-JP" sz="2400">
                <a:latin typeface="Times" panose="02020603050405020304" pitchFamily="18" charset="0"/>
                <a:ea typeface="Osaka" charset="-128"/>
              </a:endParaRPr>
            </a:p>
          </p:txBody>
        </p:sp>
        <p:pic>
          <p:nvPicPr>
            <p:cNvPr id="177171" name="Picture 19" descr="2000.png                                                       0044F156Macintosh HD                   BBA980F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4" y="1279"/>
              <a:ext cx="858" cy="874"/>
            </a:xfrm>
            <a:prstGeom prst="rect">
              <a:avLst/>
            </a:prstGeom>
            <a:noFill/>
            <a:extLst>
              <a:ext uri="{909E8E84-426E-40DD-AFC4-6F175D3DCCD1}">
                <a14:hiddenFill xmlns:a14="http://schemas.microsoft.com/office/drawing/2010/main">
                  <a:solidFill>
                    <a:srgbClr val="FFFFFF"/>
                  </a:solidFill>
                </a14:hiddenFill>
              </a:ext>
            </a:extLst>
          </p:spPr>
        </p:pic>
        <p:pic>
          <p:nvPicPr>
            <p:cNvPr id="177172" name="Picture 20" descr="1999.png                                                       0044F156Macintosh HD                   BBA980F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6" y="1279"/>
              <a:ext cx="857" cy="874"/>
            </a:xfrm>
            <a:prstGeom prst="rect">
              <a:avLst/>
            </a:prstGeom>
            <a:noFill/>
            <a:extLst>
              <a:ext uri="{909E8E84-426E-40DD-AFC4-6F175D3DCCD1}">
                <a14:hiddenFill xmlns:a14="http://schemas.microsoft.com/office/drawing/2010/main">
                  <a:solidFill>
                    <a:srgbClr val="FFFFFF"/>
                  </a:solidFill>
                </a14:hiddenFill>
              </a:ext>
            </a:extLst>
          </p:spPr>
        </p:pic>
        <p:pic>
          <p:nvPicPr>
            <p:cNvPr id="177173" name="Picture 21" descr="1998.png                                                       0044F156Macintosh HD                   BBA980F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22" y="1279"/>
              <a:ext cx="866" cy="878"/>
            </a:xfrm>
            <a:prstGeom prst="rect">
              <a:avLst/>
            </a:prstGeom>
            <a:noFill/>
            <a:extLst>
              <a:ext uri="{909E8E84-426E-40DD-AFC4-6F175D3DCCD1}">
                <a14:hiddenFill xmlns:a14="http://schemas.microsoft.com/office/drawing/2010/main">
                  <a:solidFill>
                    <a:srgbClr val="FFFFFF"/>
                  </a:solidFill>
                </a14:hiddenFill>
              </a:ext>
            </a:extLst>
          </p:spPr>
        </p:pic>
        <p:pic>
          <p:nvPicPr>
            <p:cNvPr id="177174" name="Picture 22" descr="1997.png                                                       0044F156Macintosh HD                   BBA980F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52" y="1279"/>
              <a:ext cx="866" cy="878"/>
            </a:xfrm>
            <a:prstGeom prst="rect">
              <a:avLst/>
            </a:prstGeom>
            <a:noFill/>
            <a:extLst>
              <a:ext uri="{909E8E84-426E-40DD-AFC4-6F175D3DCCD1}">
                <a14:hiddenFill xmlns:a14="http://schemas.microsoft.com/office/drawing/2010/main">
                  <a:solidFill>
                    <a:srgbClr val="FFFFFF"/>
                  </a:solidFill>
                </a14:hiddenFill>
              </a:ext>
            </a:extLst>
          </p:spPr>
        </p:pic>
        <p:pic>
          <p:nvPicPr>
            <p:cNvPr id="177175" name="Picture 23" descr="1996.png                                                       0044F156Macintosh HD                   BBA980F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 y="1279"/>
              <a:ext cx="866" cy="878"/>
            </a:xfrm>
            <a:prstGeom prst="rect">
              <a:avLst/>
            </a:prstGeom>
            <a:noFill/>
            <a:extLst>
              <a:ext uri="{909E8E84-426E-40DD-AFC4-6F175D3DCCD1}">
                <a14:hiddenFill xmlns:a14="http://schemas.microsoft.com/office/drawing/2010/main">
                  <a:solidFill>
                    <a:srgbClr val="FFFFFF"/>
                  </a:solidFill>
                </a14:hiddenFill>
              </a:ext>
            </a:extLst>
          </p:spPr>
        </p:pic>
        <p:sp>
          <p:nvSpPr>
            <p:cNvPr id="177176" name="Text Box 24"/>
            <p:cNvSpPr txBox="1">
              <a:spLocks noChangeArrowheads="1"/>
            </p:cNvSpPr>
            <p:nvPr/>
          </p:nvSpPr>
          <p:spPr bwMode="auto">
            <a:xfrm>
              <a:off x="1317" y="2106"/>
              <a:ext cx="29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177" name="Text Box 25"/>
            <p:cNvSpPr txBox="1">
              <a:spLocks noChangeArrowheads="1"/>
            </p:cNvSpPr>
            <p:nvPr/>
          </p:nvSpPr>
          <p:spPr bwMode="auto">
            <a:xfrm>
              <a:off x="1034" y="2109"/>
              <a:ext cx="1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0</a:t>
              </a:r>
              <a:endParaRPr lang="en-US" altLang="ja-JP" sz="1400">
                <a:latin typeface="Times" panose="02020603050405020304" pitchFamily="18" charset="0"/>
                <a:ea typeface="Osaka" charset="-128"/>
              </a:endParaRPr>
            </a:p>
          </p:txBody>
        </p:sp>
        <p:sp>
          <p:nvSpPr>
            <p:cNvPr id="177178" name="Text Box 26"/>
            <p:cNvSpPr txBox="1">
              <a:spLocks noChangeArrowheads="1"/>
            </p:cNvSpPr>
            <p:nvPr/>
          </p:nvSpPr>
          <p:spPr bwMode="auto">
            <a:xfrm>
              <a:off x="635" y="2112"/>
              <a:ext cx="252" cy="192"/>
            </a:xfrm>
            <a:prstGeom prst="rect">
              <a:avLst/>
            </a:prstGeom>
            <a:noFill/>
            <a:ln>
              <a:noFill/>
            </a:ln>
            <a:effectLst/>
            <a:extLst>
              <a:ext uri="{909E8E84-426E-40DD-AFC4-6F175D3DCCD1}">
                <a14:hiddenFill xmlns:a14="http://schemas.microsoft.com/office/drawing/2010/main">
                  <a:solidFill>
                    <a:schemeClr val="bg1">
                      <a:alpha val="49001"/>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179" name="Text Box 27"/>
            <p:cNvSpPr txBox="1">
              <a:spLocks noChangeArrowheads="1"/>
            </p:cNvSpPr>
            <p:nvPr/>
          </p:nvSpPr>
          <p:spPr bwMode="auto">
            <a:xfrm>
              <a:off x="872" y="1947"/>
              <a:ext cx="45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2000" b="1" i="1">
                  <a:effectLst>
                    <a:outerShdw blurRad="38100" dist="38100" dir="2700000" algn="tl">
                      <a:srgbClr val="C0C0C0"/>
                    </a:outerShdw>
                  </a:effectLst>
                  <a:latin typeface="Times" panose="02020603050405020304" pitchFamily="18" charset="0"/>
                  <a:ea typeface="Osaka" charset="-128"/>
                </a:rPr>
                <a:t>1996</a:t>
              </a:r>
              <a:endParaRPr lang="en-US" altLang="ja-JP" sz="2400">
                <a:effectLst>
                  <a:outerShdw blurRad="38100" dist="38100" dir="2700000" algn="tl">
                    <a:srgbClr val="C0C0C0"/>
                  </a:outerShdw>
                </a:effectLst>
                <a:latin typeface="Times" panose="02020603050405020304" pitchFamily="18" charset="0"/>
                <a:ea typeface="Osaka" charset="-128"/>
              </a:endParaRPr>
            </a:p>
          </p:txBody>
        </p:sp>
        <p:sp>
          <p:nvSpPr>
            <p:cNvPr id="177180" name="Text Box 28"/>
            <p:cNvSpPr txBox="1">
              <a:spLocks noChangeArrowheads="1"/>
            </p:cNvSpPr>
            <p:nvPr/>
          </p:nvSpPr>
          <p:spPr bwMode="auto">
            <a:xfrm>
              <a:off x="2659" y="1939"/>
              <a:ext cx="45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2000" b="1" i="1">
                  <a:effectLst>
                    <a:outerShdw blurRad="38100" dist="38100" dir="2700000" algn="tl">
                      <a:srgbClr val="C0C0C0"/>
                    </a:outerShdw>
                  </a:effectLst>
                  <a:latin typeface="Times" panose="02020603050405020304" pitchFamily="18" charset="0"/>
                  <a:ea typeface="Osaka" charset="-128"/>
                </a:rPr>
                <a:t>1998</a:t>
              </a:r>
              <a:endParaRPr lang="en-US" altLang="ja-JP" sz="2400">
                <a:effectLst>
                  <a:outerShdw blurRad="38100" dist="38100" dir="2700000" algn="tl">
                    <a:srgbClr val="C0C0C0"/>
                  </a:outerShdw>
                </a:effectLst>
                <a:latin typeface="Times" panose="02020603050405020304" pitchFamily="18" charset="0"/>
                <a:ea typeface="Osaka" charset="-128"/>
              </a:endParaRPr>
            </a:p>
          </p:txBody>
        </p:sp>
        <p:sp>
          <p:nvSpPr>
            <p:cNvPr id="177181" name="Text Box 29"/>
            <p:cNvSpPr txBox="1">
              <a:spLocks noChangeArrowheads="1"/>
            </p:cNvSpPr>
            <p:nvPr/>
          </p:nvSpPr>
          <p:spPr bwMode="auto">
            <a:xfrm>
              <a:off x="3488" y="1939"/>
              <a:ext cx="45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2000" b="1" i="1">
                  <a:effectLst>
                    <a:outerShdw blurRad="38100" dist="38100" dir="2700000" algn="tl">
                      <a:srgbClr val="C0C0C0"/>
                    </a:outerShdw>
                  </a:effectLst>
                  <a:latin typeface="Times" panose="02020603050405020304" pitchFamily="18" charset="0"/>
                  <a:ea typeface="Osaka" charset="-128"/>
                </a:rPr>
                <a:t>1999</a:t>
              </a:r>
              <a:endParaRPr lang="en-US" altLang="ja-JP" sz="2400">
                <a:effectLst>
                  <a:outerShdw blurRad="38100" dist="38100" dir="2700000" algn="tl">
                    <a:srgbClr val="C0C0C0"/>
                  </a:outerShdw>
                </a:effectLst>
                <a:latin typeface="Times" panose="02020603050405020304" pitchFamily="18" charset="0"/>
                <a:ea typeface="Osaka" charset="-128"/>
              </a:endParaRPr>
            </a:p>
          </p:txBody>
        </p:sp>
        <p:sp>
          <p:nvSpPr>
            <p:cNvPr id="177182" name="Text Box 30"/>
            <p:cNvSpPr txBox="1">
              <a:spLocks noChangeArrowheads="1"/>
            </p:cNvSpPr>
            <p:nvPr/>
          </p:nvSpPr>
          <p:spPr bwMode="auto">
            <a:xfrm>
              <a:off x="4376" y="1947"/>
              <a:ext cx="45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2000" b="1" i="1">
                  <a:effectLst>
                    <a:outerShdw blurRad="38100" dist="38100" dir="2700000" algn="tl">
                      <a:srgbClr val="C0C0C0"/>
                    </a:outerShdw>
                  </a:effectLst>
                  <a:latin typeface="Times" panose="02020603050405020304" pitchFamily="18" charset="0"/>
                  <a:ea typeface="Osaka" charset="-128"/>
                </a:rPr>
                <a:t>2000</a:t>
              </a:r>
              <a:endParaRPr lang="en-US" altLang="ja-JP" sz="2400">
                <a:effectLst>
                  <a:outerShdw blurRad="38100" dist="38100" dir="2700000" algn="tl">
                    <a:srgbClr val="C0C0C0"/>
                  </a:outerShdw>
                </a:effectLst>
                <a:latin typeface="Times" panose="02020603050405020304" pitchFamily="18" charset="0"/>
                <a:ea typeface="Osaka" charset="-128"/>
              </a:endParaRPr>
            </a:p>
          </p:txBody>
        </p:sp>
        <p:sp>
          <p:nvSpPr>
            <p:cNvPr id="177183" name="Text Box 31"/>
            <p:cNvSpPr txBox="1">
              <a:spLocks noChangeArrowheads="1"/>
            </p:cNvSpPr>
            <p:nvPr/>
          </p:nvSpPr>
          <p:spPr bwMode="auto">
            <a:xfrm>
              <a:off x="1424" y="2004"/>
              <a:ext cx="305"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184" name="Text Box 32"/>
            <p:cNvSpPr txBox="1">
              <a:spLocks noChangeArrowheads="1"/>
            </p:cNvSpPr>
            <p:nvPr/>
          </p:nvSpPr>
          <p:spPr bwMode="auto">
            <a:xfrm>
              <a:off x="1453" y="1657"/>
              <a:ext cx="1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0</a:t>
              </a:r>
              <a:endParaRPr lang="en-US" altLang="ja-JP" sz="1400">
                <a:latin typeface="Times" panose="02020603050405020304" pitchFamily="18" charset="0"/>
                <a:ea typeface="Osaka" charset="-128"/>
              </a:endParaRPr>
            </a:p>
          </p:txBody>
        </p:sp>
        <p:sp>
          <p:nvSpPr>
            <p:cNvPr id="177185" name="Text Box 33"/>
            <p:cNvSpPr txBox="1">
              <a:spLocks noChangeArrowheads="1"/>
            </p:cNvSpPr>
            <p:nvPr/>
          </p:nvSpPr>
          <p:spPr bwMode="auto">
            <a:xfrm>
              <a:off x="1392" y="1239"/>
              <a:ext cx="290"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186" name="Text Box 34"/>
            <p:cNvSpPr txBox="1">
              <a:spLocks noChangeArrowheads="1"/>
            </p:cNvSpPr>
            <p:nvPr/>
          </p:nvSpPr>
          <p:spPr bwMode="auto">
            <a:xfrm>
              <a:off x="3191" y="1998"/>
              <a:ext cx="305"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187" name="Text Box 35"/>
            <p:cNvSpPr txBox="1">
              <a:spLocks noChangeArrowheads="1"/>
            </p:cNvSpPr>
            <p:nvPr/>
          </p:nvSpPr>
          <p:spPr bwMode="auto">
            <a:xfrm>
              <a:off x="3211" y="1639"/>
              <a:ext cx="1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0</a:t>
              </a:r>
              <a:endParaRPr lang="en-US" altLang="ja-JP" sz="1400">
                <a:latin typeface="Times" panose="02020603050405020304" pitchFamily="18" charset="0"/>
                <a:ea typeface="Osaka" charset="-128"/>
              </a:endParaRPr>
            </a:p>
          </p:txBody>
        </p:sp>
        <p:sp>
          <p:nvSpPr>
            <p:cNvPr id="177188" name="Text Box 36"/>
            <p:cNvSpPr txBox="1">
              <a:spLocks noChangeArrowheads="1"/>
            </p:cNvSpPr>
            <p:nvPr/>
          </p:nvSpPr>
          <p:spPr bwMode="auto">
            <a:xfrm>
              <a:off x="3168" y="1242"/>
              <a:ext cx="290"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189" name="Text Box 37"/>
            <p:cNvSpPr txBox="1">
              <a:spLocks noChangeArrowheads="1"/>
            </p:cNvSpPr>
            <p:nvPr/>
          </p:nvSpPr>
          <p:spPr bwMode="auto">
            <a:xfrm>
              <a:off x="2295" y="2016"/>
              <a:ext cx="305"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190" name="Text Box 38"/>
            <p:cNvSpPr txBox="1">
              <a:spLocks noChangeArrowheads="1"/>
            </p:cNvSpPr>
            <p:nvPr/>
          </p:nvSpPr>
          <p:spPr bwMode="auto">
            <a:xfrm>
              <a:off x="2333" y="1635"/>
              <a:ext cx="1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0</a:t>
              </a:r>
              <a:endParaRPr lang="en-US" altLang="ja-JP" sz="1400">
                <a:latin typeface="Times" panose="02020603050405020304" pitchFamily="18" charset="0"/>
                <a:ea typeface="Osaka" charset="-128"/>
              </a:endParaRPr>
            </a:p>
          </p:txBody>
        </p:sp>
        <p:sp>
          <p:nvSpPr>
            <p:cNvPr id="177191" name="Text Box 39"/>
            <p:cNvSpPr txBox="1">
              <a:spLocks noChangeArrowheads="1"/>
            </p:cNvSpPr>
            <p:nvPr/>
          </p:nvSpPr>
          <p:spPr bwMode="auto">
            <a:xfrm>
              <a:off x="2272" y="1242"/>
              <a:ext cx="275"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192" name="Text Box 40"/>
            <p:cNvSpPr txBox="1">
              <a:spLocks noChangeArrowheads="1"/>
            </p:cNvSpPr>
            <p:nvPr/>
          </p:nvSpPr>
          <p:spPr bwMode="auto">
            <a:xfrm>
              <a:off x="4039" y="1995"/>
              <a:ext cx="305"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193" name="Text Box 41"/>
            <p:cNvSpPr txBox="1">
              <a:spLocks noChangeArrowheads="1"/>
            </p:cNvSpPr>
            <p:nvPr/>
          </p:nvSpPr>
          <p:spPr bwMode="auto">
            <a:xfrm>
              <a:off x="4077" y="1635"/>
              <a:ext cx="1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0</a:t>
              </a:r>
              <a:endParaRPr lang="en-US" altLang="ja-JP" sz="1400">
                <a:latin typeface="Times" panose="02020603050405020304" pitchFamily="18" charset="0"/>
                <a:ea typeface="Osaka" charset="-128"/>
              </a:endParaRPr>
            </a:p>
          </p:txBody>
        </p:sp>
        <p:sp>
          <p:nvSpPr>
            <p:cNvPr id="177194" name="Text Box 42"/>
            <p:cNvSpPr txBox="1">
              <a:spLocks noChangeArrowheads="1"/>
            </p:cNvSpPr>
            <p:nvPr/>
          </p:nvSpPr>
          <p:spPr bwMode="auto">
            <a:xfrm>
              <a:off x="4024" y="1242"/>
              <a:ext cx="282"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195" name="Text Box 43"/>
            <p:cNvSpPr txBox="1">
              <a:spLocks noChangeArrowheads="1"/>
            </p:cNvSpPr>
            <p:nvPr/>
          </p:nvSpPr>
          <p:spPr bwMode="auto">
            <a:xfrm>
              <a:off x="1751" y="1947"/>
              <a:ext cx="45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2000" b="1" i="1">
                  <a:effectLst>
                    <a:outerShdw blurRad="38100" dist="38100" dir="2700000" algn="tl">
                      <a:srgbClr val="C0C0C0"/>
                    </a:outerShdw>
                  </a:effectLst>
                  <a:latin typeface="Times" panose="02020603050405020304" pitchFamily="18" charset="0"/>
                  <a:ea typeface="Osaka" charset="-128"/>
                </a:rPr>
                <a:t>1997</a:t>
              </a:r>
              <a:endParaRPr lang="en-US" altLang="ja-JP" sz="2400">
                <a:effectLst>
                  <a:outerShdw blurRad="38100" dist="38100" dir="2700000" algn="tl">
                    <a:srgbClr val="C0C0C0"/>
                  </a:outerShdw>
                </a:effectLst>
                <a:latin typeface="Times" panose="02020603050405020304" pitchFamily="18" charset="0"/>
                <a:ea typeface="Osaka" charset="-128"/>
              </a:endParaRPr>
            </a:p>
          </p:txBody>
        </p:sp>
        <p:sp>
          <p:nvSpPr>
            <p:cNvPr id="177196" name="Oval 44"/>
            <p:cNvSpPr>
              <a:spLocks noChangeAspect="1" noChangeArrowheads="1"/>
            </p:cNvSpPr>
            <p:nvPr/>
          </p:nvSpPr>
          <p:spPr bwMode="auto">
            <a:xfrm>
              <a:off x="2795" y="1655"/>
              <a:ext cx="122" cy="122"/>
            </a:xfrm>
            <a:prstGeom prst="ellipse">
              <a:avLst/>
            </a:prstGeom>
            <a:noFill/>
            <a:ln w="127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197" name="Oval 45"/>
            <p:cNvSpPr>
              <a:spLocks noChangeAspect="1" noChangeArrowheads="1"/>
            </p:cNvSpPr>
            <p:nvPr/>
          </p:nvSpPr>
          <p:spPr bwMode="auto">
            <a:xfrm>
              <a:off x="3662" y="1655"/>
              <a:ext cx="122" cy="122"/>
            </a:xfrm>
            <a:prstGeom prst="ellipse">
              <a:avLst/>
            </a:prstGeom>
            <a:noFill/>
            <a:ln w="127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198" name="Oval 46"/>
            <p:cNvSpPr>
              <a:spLocks noChangeAspect="1" noChangeArrowheads="1"/>
            </p:cNvSpPr>
            <p:nvPr/>
          </p:nvSpPr>
          <p:spPr bwMode="auto">
            <a:xfrm>
              <a:off x="4542" y="1659"/>
              <a:ext cx="122" cy="122"/>
            </a:xfrm>
            <a:prstGeom prst="ellipse">
              <a:avLst/>
            </a:prstGeom>
            <a:noFill/>
            <a:ln w="127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199" name="Oval 47"/>
            <p:cNvSpPr>
              <a:spLocks noChangeAspect="1" noChangeArrowheads="1"/>
            </p:cNvSpPr>
            <p:nvPr/>
          </p:nvSpPr>
          <p:spPr bwMode="auto">
            <a:xfrm>
              <a:off x="1920" y="1659"/>
              <a:ext cx="122" cy="122"/>
            </a:xfrm>
            <a:prstGeom prst="ellipse">
              <a:avLst/>
            </a:prstGeom>
            <a:noFill/>
            <a:ln w="127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200" name="Oval 48"/>
            <p:cNvSpPr>
              <a:spLocks noChangeAspect="1" noChangeArrowheads="1"/>
            </p:cNvSpPr>
            <p:nvPr/>
          </p:nvSpPr>
          <p:spPr bwMode="auto">
            <a:xfrm>
              <a:off x="1050" y="1655"/>
              <a:ext cx="122" cy="122"/>
            </a:xfrm>
            <a:prstGeom prst="ellipse">
              <a:avLst/>
            </a:prstGeom>
            <a:noFill/>
            <a:ln w="127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201" name="Text Box 49"/>
            <p:cNvSpPr txBox="1">
              <a:spLocks noChangeArrowheads="1"/>
            </p:cNvSpPr>
            <p:nvPr/>
          </p:nvSpPr>
          <p:spPr bwMode="auto">
            <a:xfrm>
              <a:off x="2196" y="2113"/>
              <a:ext cx="29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202" name="Text Box 50"/>
            <p:cNvSpPr txBox="1">
              <a:spLocks noChangeArrowheads="1"/>
            </p:cNvSpPr>
            <p:nvPr/>
          </p:nvSpPr>
          <p:spPr bwMode="auto">
            <a:xfrm>
              <a:off x="1896" y="2107"/>
              <a:ext cx="1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0</a:t>
              </a:r>
              <a:endParaRPr lang="en-US" altLang="ja-JP" sz="1400">
                <a:latin typeface="Times" panose="02020603050405020304" pitchFamily="18" charset="0"/>
                <a:ea typeface="Osaka" charset="-128"/>
              </a:endParaRPr>
            </a:p>
          </p:txBody>
        </p:sp>
        <p:sp>
          <p:nvSpPr>
            <p:cNvPr id="177203" name="Text Box 51"/>
            <p:cNvSpPr txBox="1">
              <a:spLocks noChangeArrowheads="1"/>
            </p:cNvSpPr>
            <p:nvPr/>
          </p:nvSpPr>
          <p:spPr bwMode="auto">
            <a:xfrm>
              <a:off x="1490" y="2110"/>
              <a:ext cx="252" cy="192"/>
            </a:xfrm>
            <a:prstGeom prst="rect">
              <a:avLst/>
            </a:prstGeom>
            <a:noFill/>
            <a:ln>
              <a:noFill/>
            </a:ln>
            <a:effectLst/>
            <a:extLst>
              <a:ext uri="{909E8E84-426E-40DD-AFC4-6F175D3DCCD1}">
                <a14:hiddenFill xmlns:a14="http://schemas.microsoft.com/office/drawing/2010/main">
                  <a:solidFill>
                    <a:schemeClr val="bg1">
                      <a:alpha val="49001"/>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204" name="Text Box 52"/>
            <p:cNvSpPr txBox="1">
              <a:spLocks noChangeArrowheads="1"/>
            </p:cNvSpPr>
            <p:nvPr/>
          </p:nvSpPr>
          <p:spPr bwMode="auto">
            <a:xfrm>
              <a:off x="3075" y="2113"/>
              <a:ext cx="29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205" name="Text Box 53"/>
            <p:cNvSpPr txBox="1">
              <a:spLocks noChangeArrowheads="1"/>
            </p:cNvSpPr>
            <p:nvPr/>
          </p:nvSpPr>
          <p:spPr bwMode="auto">
            <a:xfrm>
              <a:off x="2794" y="2107"/>
              <a:ext cx="1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0</a:t>
              </a:r>
              <a:endParaRPr lang="en-US" altLang="ja-JP" sz="1400">
                <a:latin typeface="Times" panose="02020603050405020304" pitchFamily="18" charset="0"/>
                <a:ea typeface="Osaka" charset="-128"/>
              </a:endParaRPr>
            </a:p>
          </p:txBody>
        </p:sp>
        <p:sp>
          <p:nvSpPr>
            <p:cNvPr id="177206" name="Text Box 54"/>
            <p:cNvSpPr txBox="1">
              <a:spLocks noChangeArrowheads="1"/>
            </p:cNvSpPr>
            <p:nvPr/>
          </p:nvSpPr>
          <p:spPr bwMode="auto">
            <a:xfrm>
              <a:off x="2366" y="2110"/>
              <a:ext cx="252" cy="192"/>
            </a:xfrm>
            <a:prstGeom prst="rect">
              <a:avLst/>
            </a:prstGeom>
            <a:noFill/>
            <a:ln>
              <a:noFill/>
            </a:ln>
            <a:effectLst/>
            <a:extLst>
              <a:ext uri="{909E8E84-426E-40DD-AFC4-6F175D3DCCD1}">
                <a14:hiddenFill xmlns:a14="http://schemas.microsoft.com/office/drawing/2010/main">
                  <a:solidFill>
                    <a:schemeClr val="bg1">
                      <a:alpha val="49001"/>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207" name="Text Box 55"/>
            <p:cNvSpPr txBox="1">
              <a:spLocks noChangeArrowheads="1"/>
            </p:cNvSpPr>
            <p:nvPr/>
          </p:nvSpPr>
          <p:spPr bwMode="auto">
            <a:xfrm>
              <a:off x="3963" y="2112"/>
              <a:ext cx="29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208" name="Text Box 56"/>
            <p:cNvSpPr txBox="1">
              <a:spLocks noChangeArrowheads="1"/>
            </p:cNvSpPr>
            <p:nvPr/>
          </p:nvSpPr>
          <p:spPr bwMode="auto">
            <a:xfrm>
              <a:off x="3640" y="2123"/>
              <a:ext cx="1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0</a:t>
              </a:r>
              <a:endParaRPr lang="en-US" altLang="ja-JP" sz="1400">
                <a:latin typeface="Times" panose="02020603050405020304" pitchFamily="18" charset="0"/>
                <a:ea typeface="Osaka" charset="-128"/>
              </a:endParaRPr>
            </a:p>
          </p:txBody>
        </p:sp>
        <p:sp>
          <p:nvSpPr>
            <p:cNvPr id="177209" name="Text Box 57"/>
            <p:cNvSpPr txBox="1">
              <a:spLocks noChangeArrowheads="1"/>
            </p:cNvSpPr>
            <p:nvPr/>
          </p:nvSpPr>
          <p:spPr bwMode="auto">
            <a:xfrm>
              <a:off x="3242" y="2108"/>
              <a:ext cx="252" cy="192"/>
            </a:xfrm>
            <a:prstGeom prst="rect">
              <a:avLst/>
            </a:prstGeom>
            <a:noFill/>
            <a:ln>
              <a:noFill/>
            </a:ln>
            <a:effectLst/>
            <a:extLst>
              <a:ext uri="{909E8E84-426E-40DD-AFC4-6F175D3DCCD1}">
                <a14:hiddenFill xmlns:a14="http://schemas.microsoft.com/office/drawing/2010/main">
                  <a:solidFill>
                    <a:schemeClr val="bg1">
                      <a:alpha val="49001"/>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210" name="Text Box 58"/>
            <p:cNvSpPr txBox="1">
              <a:spLocks noChangeArrowheads="1"/>
            </p:cNvSpPr>
            <p:nvPr/>
          </p:nvSpPr>
          <p:spPr bwMode="auto">
            <a:xfrm>
              <a:off x="4842" y="2112"/>
              <a:ext cx="29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211" name="Text Box 59"/>
            <p:cNvSpPr txBox="1">
              <a:spLocks noChangeArrowheads="1"/>
            </p:cNvSpPr>
            <p:nvPr/>
          </p:nvSpPr>
          <p:spPr bwMode="auto">
            <a:xfrm>
              <a:off x="4512" y="2115"/>
              <a:ext cx="1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0</a:t>
              </a:r>
              <a:endParaRPr lang="en-US" altLang="ja-JP" sz="1400">
                <a:latin typeface="Times" panose="02020603050405020304" pitchFamily="18" charset="0"/>
                <a:ea typeface="Osaka" charset="-128"/>
              </a:endParaRPr>
            </a:p>
          </p:txBody>
        </p:sp>
        <p:sp>
          <p:nvSpPr>
            <p:cNvPr id="177212" name="Text Box 60"/>
            <p:cNvSpPr txBox="1">
              <a:spLocks noChangeArrowheads="1"/>
            </p:cNvSpPr>
            <p:nvPr/>
          </p:nvSpPr>
          <p:spPr bwMode="auto">
            <a:xfrm>
              <a:off x="4127" y="2109"/>
              <a:ext cx="252" cy="192"/>
            </a:xfrm>
            <a:prstGeom prst="rect">
              <a:avLst/>
            </a:prstGeom>
            <a:noFill/>
            <a:ln>
              <a:noFill/>
            </a:ln>
            <a:effectLst/>
            <a:extLst>
              <a:ext uri="{909E8E84-426E-40DD-AFC4-6F175D3DCCD1}">
                <a14:hiddenFill xmlns:a14="http://schemas.microsoft.com/office/drawing/2010/main">
                  <a:solidFill>
                    <a:schemeClr val="bg1">
                      <a:alpha val="49001"/>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grpSp>
          <p:nvGrpSpPr>
            <p:cNvPr id="177213" name="Group 61"/>
            <p:cNvGrpSpPr>
              <a:grpSpLocks/>
            </p:cNvGrpSpPr>
            <p:nvPr/>
          </p:nvGrpSpPr>
          <p:grpSpPr bwMode="auto">
            <a:xfrm>
              <a:off x="688" y="2223"/>
              <a:ext cx="808" cy="154"/>
              <a:chOff x="688" y="2215"/>
              <a:chExt cx="808" cy="154"/>
            </a:xfrm>
          </p:grpSpPr>
          <p:sp>
            <p:nvSpPr>
              <p:cNvPr id="177214" name="Text Box 62"/>
              <p:cNvSpPr txBox="1">
                <a:spLocks noChangeArrowheads="1"/>
              </p:cNvSpPr>
              <p:nvPr/>
            </p:nvSpPr>
            <p:spPr bwMode="auto">
              <a:xfrm>
                <a:off x="688" y="2215"/>
                <a:ext cx="80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000" b="1">
                    <a:latin typeface="Times" panose="02020603050405020304" pitchFamily="18" charset="0"/>
                    <a:ea typeface="Osaka" charset="-128"/>
                  </a:rPr>
                  <a:t>   Ecliptic Longitude</a:t>
                </a:r>
              </a:p>
            </p:txBody>
          </p:sp>
          <p:pic>
            <p:nvPicPr>
              <p:cNvPr id="177215" name="Picture 63" descr=" delta.png                                                      000310BAMacintosh HD                   BBA980F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 y="2248"/>
                <a:ext cx="62" cy="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7216" name="Group 64"/>
            <p:cNvGrpSpPr>
              <a:grpSpLocks/>
            </p:cNvGrpSpPr>
            <p:nvPr/>
          </p:nvGrpSpPr>
          <p:grpSpPr bwMode="auto">
            <a:xfrm>
              <a:off x="1578" y="2223"/>
              <a:ext cx="808" cy="154"/>
              <a:chOff x="1578" y="2223"/>
              <a:chExt cx="808" cy="154"/>
            </a:xfrm>
          </p:grpSpPr>
          <p:sp>
            <p:nvSpPr>
              <p:cNvPr id="177217" name="Text Box 65"/>
              <p:cNvSpPr txBox="1">
                <a:spLocks noChangeArrowheads="1"/>
              </p:cNvSpPr>
              <p:nvPr/>
            </p:nvSpPr>
            <p:spPr bwMode="auto">
              <a:xfrm>
                <a:off x="1578" y="2223"/>
                <a:ext cx="80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000" b="1">
                    <a:latin typeface="Times" panose="02020603050405020304" pitchFamily="18" charset="0"/>
                    <a:ea typeface="Osaka" charset="-128"/>
                  </a:rPr>
                  <a:t>   Ecliptic Longitude</a:t>
                </a:r>
              </a:p>
            </p:txBody>
          </p:sp>
          <p:pic>
            <p:nvPicPr>
              <p:cNvPr id="177218" name="Picture 66" descr=" delta.png                                                      000310BAMacintosh HD                   BBA980F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28" y="2256"/>
                <a:ext cx="62" cy="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7219" name="Group 67"/>
            <p:cNvGrpSpPr>
              <a:grpSpLocks/>
            </p:cNvGrpSpPr>
            <p:nvPr/>
          </p:nvGrpSpPr>
          <p:grpSpPr bwMode="auto">
            <a:xfrm>
              <a:off x="2454" y="2219"/>
              <a:ext cx="808" cy="154"/>
              <a:chOff x="2454" y="2223"/>
              <a:chExt cx="808" cy="154"/>
            </a:xfrm>
          </p:grpSpPr>
          <p:sp>
            <p:nvSpPr>
              <p:cNvPr id="177220" name="Text Box 68"/>
              <p:cNvSpPr txBox="1">
                <a:spLocks noChangeArrowheads="1"/>
              </p:cNvSpPr>
              <p:nvPr/>
            </p:nvSpPr>
            <p:spPr bwMode="auto">
              <a:xfrm>
                <a:off x="2454" y="2223"/>
                <a:ext cx="80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000" b="1">
                    <a:latin typeface="Times" panose="02020603050405020304" pitchFamily="18" charset="0"/>
                    <a:ea typeface="Osaka" charset="-128"/>
                  </a:rPr>
                  <a:t>   Ecliptic Longitude</a:t>
                </a:r>
              </a:p>
            </p:txBody>
          </p:sp>
          <p:pic>
            <p:nvPicPr>
              <p:cNvPr id="177221" name="Picture 69" descr=" delta.png                                                      000310BAMacintosh HD                   BBA980F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04" y="2256"/>
                <a:ext cx="62" cy="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7222" name="Group 70"/>
            <p:cNvGrpSpPr>
              <a:grpSpLocks/>
            </p:cNvGrpSpPr>
            <p:nvPr/>
          </p:nvGrpSpPr>
          <p:grpSpPr bwMode="auto">
            <a:xfrm>
              <a:off x="3327" y="2224"/>
              <a:ext cx="808" cy="154"/>
              <a:chOff x="3327" y="2228"/>
              <a:chExt cx="808" cy="154"/>
            </a:xfrm>
          </p:grpSpPr>
          <p:sp>
            <p:nvSpPr>
              <p:cNvPr id="177223" name="Text Box 71"/>
              <p:cNvSpPr txBox="1">
                <a:spLocks noChangeArrowheads="1"/>
              </p:cNvSpPr>
              <p:nvPr/>
            </p:nvSpPr>
            <p:spPr bwMode="auto">
              <a:xfrm>
                <a:off x="3327" y="2228"/>
                <a:ext cx="80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000" b="1">
                    <a:latin typeface="Times" panose="02020603050405020304" pitchFamily="18" charset="0"/>
                    <a:ea typeface="Osaka" charset="-128"/>
                  </a:rPr>
                  <a:t>   Ecliptic Longitude</a:t>
                </a:r>
              </a:p>
            </p:txBody>
          </p:sp>
          <p:pic>
            <p:nvPicPr>
              <p:cNvPr id="177224" name="Picture 72" descr=" delta.png                                                      000310BAMacintosh HD                   BBA980F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78" y="2260"/>
                <a:ext cx="62" cy="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7225" name="Group 73"/>
            <p:cNvGrpSpPr>
              <a:grpSpLocks/>
            </p:cNvGrpSpPr>
            <p:nvPr/>
          </p:nvGrpSpPr>
          <p:grpSpPr bwMode="auto">
            <a:xfrm>
              <a:off x="4198" y="2223"/>
              <a:ext cx="808" cy="154"/>
              <a:chOff x="4198" y="2223"/>
              <a:chExt cx="808" cy="154"/>
            </a:xfrm>
          </p:grpSpPr>
          <p:sp>
            <p:nvSpPr>
              <p:cNvPr id="177226" name="Text Box 74"/>
              <p:cNvSpPr txBox="1">
                <a:spLocks noChangeArrowheads="1"/>
              </p:cNvSpPr>
              <p:nvPr/>
            </p:nvSpPr>
            <p:spPr bwMode="auto">
              <a:xfrm>
                <a:off x="4198" y="2223"/>
                <a:ext cx="80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000" b="1">
                    <a:latin typeface="Times" panose="02020603050405020304" pitchFamily="18" charset="0"/>
                    <a:ea typeface="Osaka" charset="-128"/>
                  </a:rPr>
                  <a:t>   Ecliptic Longitude</a:t>
                </a:r>
              </a:p>
            </p:txBody>
          </p:sp>
          <p:pic>
            <p:nvPicPr>
              <p:cNvPr id="177227" name="Picture 75" descr=" delta.png                                                      000310BAMacintosh HD                   BBA980F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50" y="2256"/>
                <a:ext cx="62" cy="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7228" name="Group 76"/>
            <p:cNvGrpSpPr>
              <a:grpSpLocks/>
            </p:cNvGrpSpPr>
            <p:nvPr/>
          </p:nvGrpSpPr>
          <p:grpSpPr bwMode="auto">
            <a:xfrm>
              <a:off x="542" y="1342"/>
              <a:ext cx="154" cy="751"/>
              <a:chOff x="542" y="1342"/>
              <a:chExt cx="154" cy="751"/>
            </a:xfrm>
          </p:grpSpPr>
          <p:sp>
            <p:nvSpPr>
              <p:cNvPr id="177229" name="Text Box 77"/>
              <p:cNvSpPr txBox="1">
                <a:spLocks noChangeArrowheads="1"/>
              </p:cNvSpPr>
              <p:nvPr/>
            </p:nvSpPr>
            <p:spPr bwMode="auto">
              <a:xfrm rot="16200000">
                <a:off x="243" y="1641"/>
                <a:ext cx="75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000" b="1">
                    <a:latin typeface="Times" panose="02020603050405020304" pitchFamily="18" charset="0"/>
                    <a:ea typeface="Osaka" charset="-128"/>
                  </a:rPr>
                  <a:t>   Ecliptic Latitude</a:t>
                </a:r>
              </a:p>
            </p:txBody>
          </p:sp>
          <p:pic>
            <p:nvPicPr>
              <p:cNvPr id="177230" name="Picture 78" descr=" delta.png                                                      000310BAMacintosh HD                   BBA980F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581" y="1985"/>
                <a:ext cx="62" cy="7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77231" name="Group 79"/>
          <p:cNvGrpSpPr>
            <a:grpSpLocks/>
          </p:cNvGrpSpPr>
          <p:nvPr/>
        </p:nvGrpSpPr>
        <p:grpSpPr bwMode="auto">
          <a:xfrm>
            <a:off x="301625" y="3929063"/>
            <a:ext cx="8102600" cy="2719387"/>
            <a:chOff x="190" y="2475"/>
            <a:chExt cx="5104" cy="1713"/>
          </a:xfrm>
        </p:grpSpPr>
        <p:pic>
          <p:nvPicPr>
            <p:cNvPr id="177232" name="Picture 80" descr="&#10;SUNall.png                                                     00526775Macintosh HD                   BBA980F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76" y="3096"/>
              <a:ext cx="857" cy="872"/>
            </a:xfrm>
            <a:prstGeom prst="rect">
              <a:avLst/>
            </a:prstGeom>
            <a:noFill/>
            <a:extLst>
              <a:ext uri="{909E8E84-426E-40DD-AFC4-6F175D3DCCD1}">
                <a14:hiddenFill xmlns:a14="http://schemas.microsoft.com/office/drawing/2010/main">
                  <a:solidFill>
                    <a:srgbClr val="FFFFFF"/>
                  </a:solidFill>
                </a14:hiddenFill>
              </a:ext>
            </a:extLst>
          </p:spPr>
        </p:pic>
        <p:pic>
          <p:nvPicPr>
            <p:cNvPr id="177233" name="Picture 81" descr="2001.png                                                       0044F156Macintosh HD                   BBA980F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8" y="3096"/>
              <a:ext cx="866" cy="878"/>
            </a:xfrm>
            <a:prstGeom prst="rect">
              <a:avLst/>
            </a:prstGeom>
            <a:noFill/>
            <a:extLst>
              <a:ext uri="{909E8E84-426E-40DD-AFC4-6F175D3DCCD1}">
                <a14:hiddenFill xmlns:a14="http://schemas.microsoft.com/office/drawing/2010/main">
                  <a:solidFill>
                    <a:srgbClr val="FFFFFF"/>
                  </a:solidFill>
                </a14:hiddenFill>
              </a:ext>
            </a:extLst>
          </p:spPr>
        </p:pic>
        <p:pic>
          <p:nvPicPr>
            <p:cNvPr id="177234" name="Picture 82" descr="&#10;2001-2005.png                                                  0044B9B0Macintosh HD                   BBA980F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2" y="2618"/>
              <a:ext cx="4368" cy="483"/>
            </a:xfrm>
            <a:prstGeom prst="rect">
              <a:avLst/>
            </a:prstGeom>
            <a:noFill/>
            <a:extLst>
              <a:ext uri="{909E8E84-426E-40DD-AFC4-6F175D3DCCD1}">
                <a14:hiddenFill xmlns:a14="http://schemas.microsoft.com/office/drawing/2010/main">
                  <a:solidFill>
                    <a:srgbClr val="FFFFFF"/>
                  </a:solidFill>
                </a14:hiddenFill>
              </a:ext>
            </a:extLst>
          </p:spPr>
        </p:pic>
        <p:sp>
          <p:nvSpPr>
            <p:cNvPr id="177235" name="Line 83"/>
            <p:cNvSpPr>
              <a:spLocks noChangeShapeType="1"/>
            </p:cNvSpPr>
            <p:nvPr/>
          </p:nvSpPr>
          <p:spPr bwMode="auto">
            <a:xfrm flipV="1">
              <a:off x="3728" y="2635"/>
              <a:ext cx="0" cy="59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236" name="Line 84"/>
            <p:cNvSpPr>
              <a:spLocks noChangeShapeType="1"/>
            </p:cNvSpPr>
            <p:nvPr/>
          </p:nvSpPr>
          <p:spPr bwMode="auto">
            <a:xfrm flipV="1">
              <a:off x="2852" y="2643"/>
              <a:ext cx="0" cy="59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237" name="Line 85"/>
            <p:cNvSpPr>
              <a:spLocks noChangeShapeType="1"/>
            </p:cNvSpPr>
            <p:nvPr/>
          </p:nvSpPr>
          <p:spPr bwMode="auto">
            <a:xfrm flipV="1">
              <a:off x="2000" y="2636"/>
              <a:ext cx="0" cy="59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238" name="Line 86"/>
            <p:cNvSpPr>
              <a:spLocks noChangeShapeType="1"/>
            </p:cNvSpPr>
            <p:nvPr/>
          </p:nvSpPr>
          <p:spPr bwMode="auto">
            <a:xfrm flipV="1">
              <a:off x="1104" y="2643"/>
              <a:ext cx="0" cy="59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177239" name="Picture 87" descr="2002P3B3.png                                                   0034A142Macintosh HD                   BBA980F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60" y="3102"/>
              <a:ext cx="855" cy="872"/>
            </a:xfrm>
            <a:prstGeom prst="rect">
              <a:avLst/>
            </a:prstGeom>
            <a:noFill/>
            <a:extLst>
              <a:ext uri="{909E8E84-426E-40DD-AFC4-6F175D3DCCD1}">
                <a14:hiddenFill xmlns:a14="http://schemas.microsoft.com/office/drawing/2010/main">
                  <a:solidFill>
                    <a:srgbClr val="FFFFFF"/>
                  </a:solidFill>
                </a14:hiddenFill>
              </a:ext>
            </a:extLst>
          </p:spPr>
        </p:pic>
        <p:pic>
          <p:nvPicPr>
            <p:cNvPr id="177240" name="Picture 88" descr="2003P4B3.png                                                   0034A13EMacintosh HD                   BBA980F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33" y="3099"/>
              <a:ext cx="863" cy="878"/>
            </a:xfrm>
            <a:prstGeom prst="rect">
              <a:avLst/>
            </a:prstGeom>
            <a:noFill/>
            <a:extLst>
              <a:ext uri="{909E8E84-426E-40DD-AFC4-6F175D3DCCD1}">
                <a14:hiddenFill xmlns:a14="http://schemas.microsoft.com/office/drawing/2010/main">
                  <a:solidFill>
                    <a:srgbClr val="FFFFFF"/>
                  </a:solidFill>
                </a14:hiddenFill>
              </a:ext>
            </a:extLst>
          </p:spPr>
        </p:pic>
        <p:pic>
          <p:nvPicPr>
            <p:cNvPr id="177241" name="Picture 89" descr="2004P5B3.png                                                   0034A146Macintosh HD                   BBA980F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07" y="3097"/>
              <a:ext cx="861" cy="874"/>
            </a:xfrm>
            <a:prstGeom prst="rect">
              <a:avLst/>
            </a:prstGeom>
            <a:noFill/>
            <a:extLst>
              <a:ext uri="{909E8E84-426E-40DD-AFC4-6F175D3DCCD1}">
                <a14:hiddenFill xmlns:a14="http://schemas.microsoft.com/office/drawing/2010/main">
                  <a:solidFill>
                    <a:srgbClr val="FFFFFF"/>
                  </a:solidFill>
                </a14:hiddenFill>
              </a:ext>
            </a:extLst>
          </p:spPr>
        </p:pic>
        <p:sp>
          <p:nvSpPr>
            <p:cNvPr id="177242" name="Text Box 90"/>
            <p:cNvSpPr txBox="1">
              <a:spLocks noChangeArrowheads="1"/>
            </p:cNvSpPr>
            <p:nvPr/>
          </p:nvSpPr>
          <p:spPr bwMode="auto">
            <a:xfrm>
              <a:off x="886" y="3764"/>
              <a:ext cx="45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2000" b="1" i="1">
                  <a:effectLst>
                    <a:outerShdw blurRad="38100" dist="38100" dir="2700000" algn="tl">
                      <a:srgbClr val="C0C0C0"/>
                    </a:outerShdw>
                  </a:effectLst>
                  <a:latin typeface="Times" panose="02020603050405020304" pitchFamily="18" charset="0"/>
                  <a:ea typeface="Osaka" charset="-128"/>
                </a:rPr>
                <a:t>2001</a:t>
              </a:r>
              <a:endParaRPr lang="en-US" altLang="ja-JP" sz="2400">
                <a:effectLst>
                  <a:outerShdw blurRad="38100" dist="38100" dir="2700000" algn="tl">
                    <a:srgbClr val="C0C0C0"/>
                  </a:outerShdw>
                </a:effectLst>
                <a:latin typeface="Times" panose="02020603050405020304" pitchFamily="18" charset="0"/>
                <a:ea typeface="Osaka" charset="-128"/>
              </a:endParaRPr>
            </a:p>
          </p:txBody>
        </p:sp>
        <p:sp>
          <p:nvSpPr>
            <p:cNvPr id="177243" name="Text Box 91"/>
            <p:cNvSpPr txBox="1">
              <a:spLocks noChangeArrowheads="1"/>
            </p:cNvSpPr>
            <p:nvPr/>
          </p:nvSpPr>
          <p:spPr bwMode="auto">
            <a:xfrm>
              <a:off x="1750" y="3764"/>
              <a:ext cx="45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2000" b="1" i="1">
                  <a:effectLst>
                    <a:outerShdw blurRad="38100" dist="38100" dir="2700000" algn="tl">
                      <a:srgbClr val="C0C0C0"/>
                    </a:outerShdw>
                  </a:effectLst>
                  <a:latin typeface="Times" panose="02020603050405020304" pitchFamily="18" charset="0"/>
                  <a:ea typeface="Osaka" charset="-128"/>
                </a:rPr>
                <a:t>2002</a:t>
              </a:r>
              <a:endParaRPr lang="en-US" altLang="ja-JP" sz="2400">
                <a:latin typeface="Times" panose="02020603050405020304" pitchFamily="18" charset="0"/>
                <a:ea typeface="Osaka" charset="-128"/>
              </a:endParaRPr>
            </a:p>
          </p:txBody>
        </p:sp>
        <p:sp>
          <p:nvSpPr>
            <p:cNvPr id="177244" name="Text Box 92"/>
            <p:cNvSpPr txBox="1">
              <a:spLocks noChangeArrowheads="1"/>
            </p:cNvSpPr>
            <p:nvPr/>
          </p:nvSpPr>
          <p:spPr bwMode="auto">
            <a:xfrm>
              <a:off x="2630" y="3778"/>
              <a:ext cx="45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2000" b="1" i="1">
                  <a:effectLst>
                    <a:outerShdw blurRad="38100" dist="38100" dir="2700000" algn="tl">
                      <a:srgbClr val="C0C0C0"/>
                    </a:outerShdw>
                  </a:effectLst>
                  <a:latin typeface="Times" panose="02020603050405020304" pitchFamily="18" charset="0"/>
                  <a:ea typeface="Osaka" charset="-128"/>
                </a:rPr>
                <a:t>2003</a:t>
              </a:r>
              <a:endParaRPr lang="en-US" altLang="ja-JP" sz="2400">
                <a:effectLst>
                  <a:outerShdw blurRad="38100" dist="38100" dir="2700000" algn="tl">
                    <a:srgbClr val="C0C0C0"/>
                  </a:outerShdw>
                </a:effectLst>
                <a:latin typeface="Times" panose="02020603050405020304" pitchFamily="18" charset="0"/>
                <a:ea typeface="Osaka" charset="-128"/>
              </a:endParaRPr>
            </a:p>
          </p:txBody>
        </p:sp>
        <p:sp>
          <p:nvSpPr>
            <p:cNvPr id="177245" name="Text Box 93"/>
            <p:cNvSpPr txBox="1">
              <a:spLocks noChangeArrowheads="1"/>
            </p:cNvSpPr>
            <p:nvPr/>
          </p:nvSpPr>
          <p:spPr bwMode="auto">
            <a:xfrm>
              <a:off x="3496" y="3764"/>
              <a:ext cx="45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2000" b="1" i="1">
                  <a:effectLst>
                    <a:outerShdw blurRad="38100" dist="38100" dir="2700000" algn="tl">
                      <a:srgbClr val="C0C0C0"/>
                    </a:outerShdw>
                  </a:effectLst>
                  <a:latin typeface="Times" panose="02020603050405020304" pitchFamily="18" charset="0"/>
                  <a:ea typeface="Osaka" charset="-128"/>
                </a:rPr>
                <a:t>2004</a:t>
              </a:r>
              <a:endParaRPr lang="en-US" altLang="ja-JP" sz="2400">
                <a:effectLst>
                  <a:outerShdw blurRad="38100" dist="38100" dir="2700000" algn="tl">
                    <a:srgbClr val="C0C0C0"/>
                  </a:outerShdw>
                </a:effectLst>
                <a:latin typeface="Times" panose="02020603050405020304" pitchFamily="18" charset="0"/>
                <a:ea typeface="Osaka" charset="-128"/>
              </a:endParaRPr>
            </a:p>
          </p:txBody>
        </p:sp>
        <p:sp>
          <p:nvSpPr>
            <p:cNvPr id="177246" name="Text Box 94"/>
            <p:cNvSpPr txBox="1">
              <a:spLocks noChangeArrowheads="1"/>
            </p:cNvSpPr>
            <p:nvPr/>
          </p:nvSpPr>
          <p:spPr bwMode="auto">
            <a:xfrm>
              <a:off x="1423" y="3819"/>
              <a:ext cx="305"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247" name="Text Box 95"/>
            <p:cNvSpPr txBox="1">
              <a:spLocks noChangeArrowheads="1"/>
            </p:cNvSpPr>
            <p:nvPr/>
          </p:nvSpPr>
          <p:spPr bwMode="auto">
            <a:xfrm>
              <a:off x="1461" y="3446"/>
              <a:ext cx="1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0</a:t>
              </a:r>
              <a:endParaRPr lang="en-US" altLang="ja-JP" sz="1400">
                <a:latin typeface="Times" panose="02020603050405020304" pitchFamily="18" charset="0"/>
                <a:ea typeface="Osaka" charset="-128"/>
              </a:endParaRPr>
            </a:p>
          </p:txBody>
        </p:sp>
        <p:sp>
          <p:nvSpPr>
            <p:cNvPr id="177248" name="Text Box 96"/>
            <p:cNvSpPr txBox="1">
              <a:spLocks noChangeArrowheads="1"/>
            </p:cNvSpPr>
            <p:nvPr/>
          </p:nvSpPr>
          <p:spPr bwMode="auto">
            <a:xfrm>
              <a:off x="1407" y="3072"/>
              <a:ext cx="275"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249" name="Text Box 97"/>
            <p:cNvSpPr txBox="1">
              <a:spLocks noChangeArrowheads="1"/>
            </p:cNvSpPr>
            <p:nvPr/>
          </p:nvSpPr>
          <p:spPr bwMode="auto">
            <a:xfrm>
              <a:off x="2295" y="3810"/>
              <a:ext cx="305"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250" name="Text Box 98"/>
            <p:cNvSpPr txBox="1">
              <a:spLocks noChangeArrowheads="1"/>
            </p:cNvSpPr>
            <p:nvPr/>
          </p:nvSpPr>
          <p:spPr bwMode="auto">
            <a:xfrm>
              <a:off x="2333" y="3456"/>
              <a:ext cx="1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0</a:t>
              </a:r>
              <a:endParaRPr lang="en-US" altLang="ja-JP" sz="1400">
                <a:latin typeface="Times" panose="02020603050405020304" pitchFamily="18" charset="0"/>
                <a:ea typeface="Osaka" charset="-128"/>
              </a:endParaRPr>
            </a:p>
          </p:txBody>
        </p:sp>
        <p:sp>
          <p:nvSpPr>
            <p:cNvPr id="177251" name="Text Box 99"/>
            <p:cNvSpPr txBox="1">
              <a:spLocks noChangeArrowheads="1"/>
            </p:cNvSpPr>
            <p:nvPr/>
          </p:nvSpPr>
          <p:spPr bwMode="auto">
            <a:xfrm>
              <a:off x="2287" y="3060"/>
              <a:ext cx="275"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252" name="Text Box 100"/>
            <p:cNvSpPr txBox="1">
              <a:spLocks noChangeArrowheads="1"/>
            </p:cNvSpPr>
            <p:nvPr/>
          </p:nvSpPr>
          <p:spPr bwMode="auto">
            <a:xfrm>
              <a:off x="3190" y="3801"/>
              <a:ext cx="306"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253" name="Text Box 101"/>
            <p:cNvSpPr txBox="1">
              <a:spLocks noChangeArrowheads="1"/>
            </p:cNvSpPr>
            <p:nvPr/>
          </p:nvSpPr>
          <p:spPr bwMode="auto">
            <a:xfrm>
              <a:off x="3205" y="3452"/>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0</a:t>
              </a:r>
              <a:endParaRPr lang="en-US" altLang="ja-JP" sz="1400">
                <a:latin typeface="Times" panose="02020603050405020304" pitchFamily="18" charset="0"/>
                <a:ea typeface="Osaka" charset="-128"/>
              </a:endParaRPr>
            </a:p>
          </p:txBody>
        </p:sp>
        <p:sp>
          <p:nvSpPr>
            <p:cNvPr id="177254" name="Text Box 102"/>
            <p:cNvSpPr txBox="1">
              <a:spLocks noChangeArrowheads="1"/>
            </p:cNvSpPr>
            <p:nvPr/>
          </p:nvSpPr>
          <p:spPr bwMode="auto">
            <a:xfrm>
              <a:off x="3152" y="3069"/>
              <a:ext cx="352"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255" name="Rectangle 103"/>
            <p:cNvSpPr>
              <a:spLocks noChangeArrowheads="1"/>
            </p:cNvSpPr>
            <p:nvPr/>
          </p:nvSpPr>
          <p:spPr bwMode="auto">
            <a:xfrm>
              <a:off x="190" y="2498"/>
              <a:ext cx="4485" cy="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256" name="Text Box 104"/>
            <p:cNvSpPr txBox="1">
              <a:spLocks noChangeArrowheads="1"/>
            </p:cNvSpPr>
            <p:nvPr/>
          </p:nvSpPr>
          <p:spPr bwMode="auto">
            <a:xfrm>
              <a:off x="873" y="2485"/>
              <a:ext cx="543"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i="1">
                  <a:latin typeface="Times" panose="02020603050405020304" pitchFamily="18" charset="0"/>
                  <a:ea typeface="Osaka" charset="-128"/>
                </a:rPr>
                <a:t>2001 Jul</a:t>
              </a:r>
              <a:endParaRPr lang="en-US" altLang="ja-JP" sz="2400">
                <a:latin typeface="Times" panose="02020603050405020304" pitchFamily="18" charset="0"/>
                <a:ea typeface="Osaka" charset="-128"/>
              </a:endParaRPr>
            </a:p>
          </p:txBody>
        </p:sp>
        <p:sp>
          <p:nvSpPr>
            <p:cNvPr id="177257" name="Text Box 105"/>
            <p:cNvSpPr txBox="1">
              <a:spLocks noChangeArrowheads="1"/>
            </p:cNvSpPr>
            <p:nvPr/>
          </p:nvSpPr>
          <p:spPr bwMode="auto">
            <a:xfrm>
              <a:off x="1754" y="2483"/>
              <a:ext cx="542"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i="1">
                  <a:latin typeface="Times" panose="02020603050405020304" pitchFamily="18" charset="0"/>
                  <a:ea typeface="Osaka" charset="-128"/>
                </a:rPr>
                <a:t>2002 Jul</a:t>
              </a:r>
              <a:endParaRPr lang="en-US" altLang="ja-JP" sz="2400">
                <a:latin typeface="Times" panose="02020603050405020304" pitchFamily="18" charset="0"/>
                <a:ea typeface="Osaka" charset="-128"/>
              </a:endParaRPr>
            </a:p>
          </p:txBody>
        </p:sp>
        <p:sp>
          <p:nvSpPr>
            <p:cNvPr id="177258" name="Text Box 106"/>
            <p:cNvSpPr txBox="1">
              <a:spLocks noChangeArrowheads="1"/>
            </p:cNvSpPr>
            <p:nvPr/>
          </p:nvSpPr>
          <p:spPr bwMode="auto">
            <a:xfrm>
              <a:off x="2610" y="2483"/>
              <a:ext cx="542"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i="1">
                  <a:latin typeface="Times" panose="02020603050405020304" pitchFamily="18" charset="0"/>
                  <a:ea typeface="Osaka" charset="-128"/>
                </a:rPr>
                <a:t>2003 Jul</a:t>
              </a:r>
              <a:endParaRPr lang="en-US" altLang="ja-JP" sz="2400">
                <a:latin typeface="Times" panose="02020603050405020304" pitchFamily="18" charset="0"/>
                <a:ea typeface="Osaka" charset="-128"/>
              </a:endParaRPr>
            </a:p>
          </p:txBody>
        </p:sp>
        <p:sp>
          <p:nvSpPr>
            <p:cNvPr id="177259" name="Text Box 107"/>
            <p:cNvSpPr txBox="1">
              <a:spLocks noChangeArrowheads="1"/>
            </p:cNvSpPr>
            <p:nvPr/>
          </p:nvSpPr>
          <p:spPr bwMode="auto">
            <a:xfrm>
              <a:off x="3480" y="2483"/>
              <a:ext cx="542"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i="1">
                  <a:latin typeface="Times" panose="02020603050405020304" pitchFamily="18" charset="0"/>
                  <a:ea typeface="Osaka" charset="-128"/>
                </a:rPr>
                <a:t>2004 Jul</a:t>
              </a:r>
              <a:endParaRPr lang="en-US" altLang="ja-JP" sz="2400" b="1">
                <a:latin typeface="Times" panose="02020603050405020304" pitchFamily="18" charset="0"/>
                <a:ea typeface="Osaka" charset="-128"/>
              </a:endParaRPr>
            </a:p>
          </p:txBody>
        </p:sp>
        <p:sp>
          <p:nvSpPr>
            <p:cNvPr id="177260" name="Text Box 108"/>
            <p:cNvSpPr txBox="1">
              <a:spLocks noChangeArrowheads="1"/>
            </p:cNvSpPr>
            <p:nvPr/>
          </p:nvSpPr>
          <p:spPr bwMode="auto">
            <a:xfrm>
              <a:off x="5000" y="2994"/>
              <a:ext cx="1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a:latin typeface="Times" panose="02020603050405020304" pitchFamily="18" charset="0"/>
                  <a:ea typeface="Osaka" charset="-128"/>
                </a:rPr>
                <a:t>0</a:t>
              </a:r>
              <a:endParaRPr lang="en-US" altLang="ja-JP" sz="2400">
                <a:latin typeface="Times" panose="02020603050405020304" pitchFamily="18" charset="0"/>
                <a:ea typeface="Osaka" charset="-128"/>
              </a:endParaRPr>
            </a:p>
          </p:txBody>
        </p:sp>
        <p:sp>
          <p:nvSpPr>
            <p:cNvPr id="177261" name="Text Box 109"/>
            <p:cNvSpPr txBox="1">
              <a:spLocks noChangeArrowheads="1"/>
            </p:cNvSpPr>
            <p:nvPr/>
          </p:nvSpPr>
          <p:spPr bwMode="auto">
            <a:xfrm>
              <a:off x="4984" y="2773"/>
              <a:ext cx="2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a:latin typeface="Times" panose="02020603050405020304" pitchFamily="18" charset="0"/>
                  <a:ea typeface="Osaka" charset="-128"/>
                </a:rPr>
                <a:t>100</a:t>
              </a:r>
              <a:endParaRPr lang="en-US" altLang="ja-JP" sz="2400">
                <a:latin typeface="Times" panose="02020603050405020304" pitchFamily="18" charset="0"/>
                <a:ea typeface="Osaka" charset="-128"/>
              </a:endParaRPr>
            </a:p>
          </p:txBody>
        </p:sp>
        <p:sp>
          <p:nvSpPr>
            <p:cNvPr id="177262" name="Text Box 110"/>
            <p:cNvSpPr txBox="1">
              <a:spLocks noChangeArrowheads="1"/>
            </p:cNvSpPr>
            <p:nvPr/>
          </p:nvSpPr>
          <p:spPr bwMode="auto">
            <a:xfrm>
              <a:off x="4992" y="2544"/>
              <a:ext cx="30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ja-JP" sz="1400">
                  <a:latin typeface="Times" panose="02020603050405020304" pitchFamily="18" charset="0"/>
                  <a:ea typeface="Osaka" charset="-128"/>
                </a:rPr>
                <a:t>200</a:t>
              </a:r>
              <a:endParaRPr lang="en-US" altLang="ja-JP" sz="2400">
                <a:latin typeface="Times" panose="02020603050405020304" pitchFamily="18" charset="0"/>
                <a:ea typeface="Osaka" charset="-128"/>
              </a:endParaRPr>
            </a:p>
          </p:txBody>
        </p:sp>
        <p:sp>
          <p:nvSpPr>
            <p:cNvPr id="177263" name="Text Box 111"/>
            <p:cNvSpPr txBox="1">
              <a:spLocks noChangeArrowheads="1"/>
            </p:cNvSpPr>
            <p:nvPr/>
          </p:nvSpPr>
          <p:spPr bwMode="auto">
            <a:xfrm>
              <a:off x="4368" y="3762"/>
              <a:ext cx="45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2000" b="1" i="1">
                  <a:effectLst>
                    <a:outerShdw blurRad="38100" dist="38100" dir="2700000" algn="tl">
                      <a:srgbClr val="C0C0C0"/>
                    </a:outerShdw>
                  </a:effectLst>
                  <a:latin typeface="Times" panose="02020603050405020304" pitchFamily="18" charset="0"/>
                  <a:ea typeface="Osaka" charset="-128"/>
                </a:rPr>
                <a:t>2005</a:t>
              </a:r>
              <a:endParaRPr lang="en-US" altLang="ja-JP" sz="2400">
                <a:effectLst>
                  <a:outerShdw blurRad="38100" dist="38100" dir="2700000" algn="tl">
                    <a:srgbClr val="C0C0C0"/>
                  </a:outerShdw>
                </a:effectLst>
                <a:latin typeface="Times" panose="02020603050405020304" pitchFamily="18" charset="0"/>
                <a:ea typeface="Osaka" charset="-128"/>
              </a:endParaRPr>
            </a:p>
          </p:txBody>
        </p:sp>
        <p:sp>
          <p:nvSpPr>
            <p:cNvPr id="177264" name="Text Box 112"/>
            <p:cNvSpPr txBox="1">
              <a:spLocks noChangeArrowheads="1"/>
            </p:cNvSpPr>
            <p:nvPr/>
          </p:nvSpPr>
          <p:spPr bwMode="auto">
            <a:xfrm>
              <a:off x="4352" y="2475"/>
              <a:ext cx="543"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i="1">
                  <a:latin typeface="Times" panose="02020603050405020304" pitchFamily="18" charset="0"/>
                  <a:ea typeface="Osaka" charset="-128"/>
                </a:rPr>
                <a:t>2005 Jul</a:t>
              </a:r>
              <a:endParaRPr lang="en-US" altLang="ja-JP" sz="2400" b="1">
                <a:latin typeface="Times" panose="02020603050405020304" pitchFamily="18" charset="0"/>
                <a:ea typeface="Osaka" charset="-128"/>
              </a:endParaRPr>
            </a:p>
          </p:txBody>
        </p:sp>
        <p:sp>
          <p:nvSpPr>
            <p:cNvPr id="177265" name="Line 113"/>
            <p:cNvSpPr>
              <a:spLocks noChangeShapeType="1"/>
            </p:cNvSpPr>
            <p:nvPr/>
          </p:nvSpPr>
          <p:spPr bwMode="auto">
            <a:xfrm flipV="1">
              <a:off x="4560" y="2635"/>
              <a:ext cx="0" cy="48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266" name="Oval 114"/>
            <p:cNvSpPr>
              <a:spLocks noChangeAspect="1" noChangeArrowheads="1"/>
            </p:cNvSpPr>
            <p:nvPr/>
          </p:nvSpPr>
          <p:spPr bwMode="auto">
            <a:xfrm>
              <a:off x="2801" y="3478"/>
              <a:ext cx="122" cy="122"/>
            </a:xfrm>
            <a:prstGeom prst="ellipse">
              <a:avLst/>
            </a:prstGeom>
            <a:noFill/>
            <a:ln w="127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267" name="Oval 115"/>
            <p:cNvSpPr>
              <a:spLocks noChangeAspect="1" noChangeArrowheads="1"/>
            </p:cNvSpPr>
            <p:nvPr/>
          </p:nvSpPr>
          <p:spPr bwMode="auto">
            <a:xfrm>
              <a:off x="3676" y="3474"/>
              <a:ext cx="122" cy="122"/>
            </a:xfrm>
            <a:prstGeom prst="ellipse">
              <a:avLst/>
            </a:prstGeom>
            <a:noFill/>
            <a:ln w="127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268" name="Oval 116"/>
            <p:cNvSpPr>
              <a:spLocks noChangeAspect="1" noChangeArrowheads="1"/>
            </p:cNvSpPr>
            <p:nvPr/>
          </p:nvSpPr>
          <p:spPr bwMode="auto">
            <a:xfrm>
              <a:off x="1930" y="3478"/>
              <a:ext cx="122" cy="122"/>
            </a:xfrm>
            <a:prstGeom prst="ellipse">
              <a:avLst/>
            </a:prstGeom>
            <a:noFill/>
            <a:ln w="127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269" name="Oval 117"/>
            <p:cNvSpPr>
              <a:spLocks noChangeAspect="1" noChangeArrowheads="1"/>
            </p:cNvSpPr>
            <p:nvPr/>
          </p:nvSpPr>
          <p:spPr bwMode="auto">
            <a:xfrm>
              <a:off x="1048" y="3474"/>
              <a:ext cx="122" cy="122"/>
            </a:xfrm>
            <a:prstGeom prst="ellipse">
              <a:avLst/>
            </a:prstGeom>
            <a:noFill/>
            <a:ln w="127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270" name="Text Box 118"/>
            <p:cNvSpPr txBox="1">
              <a:spLocks noChangeArrowheads="1"/>
            </p:cNvSpPr>
            <p:nvPr/>
          </p:nvSpPr>
          <p:spPr bwMode="auto">
            <a:xfrm>
              <a:off x="3947" y="2651"/>
              <a:ext cx="87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b="1">
                  <a:latin typeface="Times" panose="02020603050405020304" pitchFamily="18" charset="0"/>
                  <a:ea typeface="Osaka" charset="-128"/>
                </a:rPr>
                <a:t>Sunspot#</a:t>
              </a:r>
            </a:p>
          </p:txBody>
        </p:sp>
        <p:sp>
          <p:nvSpPr>
            <p:cNvPr id="177271" name="Text Box 119"/>
            <p:cNvSpPr txBox="1">
              <a:spLocks noChangeArrowheads="1"/>
            </p:cNvSpPr>
            <p:nvPr/>
          </p:nvSpPr>
          <p:spPr bwMode="auto">
            <a:xfrm>
              <a:off x="1312" y="3910"/>
              <a:ext cx="29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272" name="Text Box 120"/>
            <p:cNvSpPr txBox="1">
              <a:spLocks noChangeArrowheads="1"/>
            </p:cNvSpPr>
            <p:nvPr/>
          </p:nvSpPr>
          <p:spPr bwMode="auto">
            <a:xfrm>
              <a:off x="1029" y="3913"/>
              <a:ext cx="1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0</a:t>
              </a:r>
              <a:endParaRPr lang="en-US" altLang="ja-JP" sz="1400">
                <a:latin typeface="Times" panose="02020603050405020304" pitchFamily="18" charset="0"/>
                <a:ea typeface="Osaka" charset="-128"/>
              </a:endParaRPr>
            </a:p>
          </p:txBody>
        </p:sp>
        <p:sp>
          <p:nvSpPr>
            <p:cNvPr id="177273" name="Text Box 121"/>
            <p:cNvSpPr txBox="1">
              <a:spLocks noChangeArrowheads="1"/>
            </p:cNvSpPr>
            <p:nvPr/>
          </p:nvSpPr>
          <p:spPr bwMode="auto">
            <a:xfrm>
              <a:off x="630" y="3916"/>
              <a:ext cx="252" cy="192"/>
            </a:xfrm>
            <a:prstGeom prst="rect">
              <a:avLst/>
            </a:prstGeom>
            <a:noFill/>
            <a:ln>
              <a:noFill/>
            </a:ln>
            <a:effectLst/>
            <a:extLst>
              <a:ext uri="{909E8E84-426E-40DD-AFC4-6F175D3DCCD1}">
                <a14:hiddenFill xmlns:a14="http://schemas.microsoft.com/office/drawing/2010/main">
                  <a:solidFill>
                    <a:schemeClr val="bg1">
                      <a:alpha val="49001"/>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274" name="Text Box 122"/>
            <p:cNvSpPr txBox="1">
              <a:spLocks noChangeArrowheads="1"/>
            </p:cNvSpPr>
            <p:nvPr/>
          </p:nvSpPr>
          <p:spPr bwMode="auto">
            <a:xfrm>
              <a:off x="2191" y="3917"/>
              <a:ext cx="29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275" name="Text Box 123"/>
            <p:cNvSpPr txBox="1">
              <a:spLocks noChangeArrowheads="1"/>
            </p:cNvSpPr>
            <p:nvPr/>
          </p:nvSpPr>
          <p:spPr bwMode="auto">
            <a:xfrm>
              <a:off x="1891" y="3911"/>
              <a:ext cx="1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0</a:t>
              </a:r>
              <a:endParaRPr lang="en-US" altLang="ja-JP" sz="1400">
                <a:latin typeface="Times" panose="02020603050405020304" pitchFamily="18" charset="0"/>
                <a:ea typeface="Osaka" charset="-128"/>
              </a:endParaRPr>
            </a:p>
          </p:txBody>
        </p:sp>
        <p:sp>
          <p:nvSpPr>
            <p:cNvPr id="177276" name="Text Box 124"/>
            <p:cNvSpPr txBox="1">
              <a:spLocks noChangeArrowheads="1"/>
            </p:cNvSpPr>
            <p:nvPr/>
          </p:nvSpPr>
          <p:spPr bwMode="auto">
            <a:xfrm>
              <a:off x="1485" y="3914"/>
              <a:ext cx="252" cy="192"/>
            </a:xfrm>
            <a:prstGeom prst="rect">
              <a:avLst/>
            </a:prstGeom>
            <a:noFill/>
            <a:ln>
              <a:noFill/>
            </a:ln>
            <a:effectLst/>
            <a:extLst>
              <a:ext uri="{909E8E84-426E-40DD-AFC4-6F175D3DCCD1}">
                <a14:hiddenFill xmlns:a14="http://schemas.microsoft.com/office/drawing/2010/main">
                  <a:solidFill>
                    <a:schemeClr val="bg1">
                      <a:alpha val="49001"/>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277" name="Text Box 125"/>
            <p:cNvSpPr txBox="1">
              <a:spLocks noChangeArrowheads="1"/>
            </p:cNvSpPr>
            <p:nvPr/>
          </p:nvSpPr>
          <p:spPr bwMode="auto">
            <a:xfrm>
              <a:off x="3070" y="3917"/>
              <a:ext cx="29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278" name="Text Box 126"/>
            <p:cNvSpPr txBox="1">
              <a:spLocks noChangeArrowheads="1"/>
            </p:cNvSpPr>
            <p:nvPr/>
          </p:nvSpPr>
          <p:spPr bwMode="auto">
            <a:xfrm>
              <a:off x="2789" y="3911"/>
              <a:ext cx="1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0</a:t>
              </a:r>
              <a:endParaRPr lang="en-US" altLang="ja-JP" sz="1400">
                <a:latin typeface="Times" panose="02020603050405020304" pitchFamily="18" charset="0"/>
                <a:ea typeface="Osaka" charset="-128"/>
              </a:endParaRPr>
            </a:p>
          </p:txBody>
        </p:sp>
        <p:sp>
          <p:nvSpPr>
            <p:cNvPr id="177279" name="Text Box 127"/>
            <p:cNvSpPr txBox="1">
              <a:spLocks noChangeArrowheads="1"/>
            </p:cNvSpPr>
            <p:nvPr/>
          </p:nvSpPr>
          <p:spPr bwMode="auto">
            <a:xfrm>
              <a:off x="2361" y="3914"/>
              <a:ext cx="252" cy="192"/>
            </a:xfrm>
            <a:prstGeom prst="rect">
              <a:avLst/>
            </a:prstGeom>
            <a:noFill/>
            <a:ln>
              <a:noFill/>
            </a:ln>
            <a:effectLst/>
            <a:extLst>
              <a:ext uri="{909E8E84-426E-40DD-AFC4-6F175D3DCCD1}">
                <a14:hiddenFill xmlns:a14="http://schemas.microsoft.com/office/drawing/2010/main">
                  <a:solidFill>
                    <a:schemeClr val="bg1">
                      <a:alpha val="49001"/>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280" name="Text Box 128"/>
            <p:cNvSpPr txBox="1">
              <a:spLocks noChangeArrowheads="1"/>
            </p:cNvSpPr>
            <p:nvPr/>
          </p:nvSpPr>
          <p:spPr bwMode="auto">
            <a:xfrm>
              <a:off x="3958" y="3916"/>
              <a:ext cx="29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281" name="Text Box 129"/>
            <p:cNvSpPr txBox="1">
              <a:spLocks noChangeArrowheads="1"/>
            </p:cNvSpPr>
            <p:nvPr/>
          </p:nvSpPr>
          <p:spPr bwMode="auto">
            <a:xfrm>
              <a:off x="3635" y="3927"/>
              <a:ext cx="1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0</a:t>
              </a:r>
              <a:endParaRPr lang="en-US" altLang="ja-JP" sz="1400">
                <a:latin typeface="Times" panose="02020603050405020304" pitchFamily="18" charset="0"/>
                <a:ea typeface="Osaka" charset="-128"/>
              </a:endParaRPr>
            </a:p>
          </p:txBody>
        </p:sp>
        <p:sp>
          <p:nvSpPr>
            <p:cNvPr id="177282" name="Text Box 130"/>
            <p:cNvSpPr txBox="1">
              <a:spLocks noChangeArrowheads="1"/>
            </p:cNvSpPr>
            <p:nvPr/>
          </p:nvSpPr>
          <p:spPr bwMode="auto">
            <a:xfrm>
              <a:off x="3237" y="3912"/>
              <a:ext cx="252" cy="192"/>
            </a:xfrm>
            <a:prstGeom prst="rect">
              <a:avLst/>
            </a:prstGeom>
            <a:noFill/>
            <a:ln>
              <a:noFill/>
            </a:ln>
            <a:effectLst/>
            <a:extLst>
              <a:ext uri="{909E8E84-426E-40DD-AFC4-6F175D3DCCD1}">
                <a14:hiddenFill xmlns:a14="http://schemas.microsoft.com/office/drawing/2010/main">
                  <a:solidFill>
                    <a:schemeClr val="bg1">
                      <a:alpha val="49001"/>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283" name="Text Box 131"/>
            <p:cNvSpPr txBox="1">
              <a:spLocks noChangeArrowheads="1"/>
            </p:cNvSpPr>
            <p:nvPr/>
          </p:nvSpPr>
          <p:spPr bwMode="auto">
            <a:xfrm>
              <a:off x="4837" y="3916"/>
              <a:ext cx="29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sp>
          <p:nvSpPr>
            <p:cNvPr id="177284" name="Text Box 132"/>
            <p:cNvSpPr txBox="1">
              <a:spLocks noChangeArrowheads="1"/>
            </p:cNvSpPr>
            <p:nvPr/>
          </p:nvSpPr>
          <p:spPr bwMode="auto">
            <a:xfrm>
              <a:off x="4507" y="3919"/>
              <a:ext cx="1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0</a:t>
              </a:r>
              <a:endParaRPr lang="en-US" altLang="ja-JP" sz="1400">
                <a:latin typeface="Times" panose="02020603050405020304" pitchFamily="18" charset="0"/>
                <a:ea typeface="Osaka" charset="-128"/>
              </a:endParaRPr>
            </a:p>
          </p:txBody>
        </p:sp>
        <p:sp>
          <p:nvSpPr>
            <p:cNvPr id="177285" name="Text Box 133"/>
            <p:cNvSpPr txBox="1">
              <a:spLocks noChangeArrowheads="1"/>
            </p:cNvSpPr>
            <p:nvPr/>
          </p:nvSpPr>
          <p:spPr bwMode="auto">
            <a:xfrm>
              <a:off x="4122" y="3913"/>
              <a:ext cx="252" cy="192"/>
            </a:xfrm>
            <a:prstGeom prst="rect">
              <a:avLst/>
            </a:prstGeom>
            <a:noFill/>
            <a:ln>
              <a:noFill/>
            </a:ln>
            <a:effectLst/>
            <a:extLst>
              <a:ext uri="{909E8E84-426E-40DD-AFC4-6F175D3DCCD1}">
                <a14:hiddenFill xmlns:a14="http://schemas.microsoft.com/office/drawing/2010/main">
                  <a:solidFill>
                    <a:schemeClr val="bg1">
                      <a:alpha val="49001"/>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b="1">
                  <a:latin typeface="Times" panose="02020603050405020304" pitchFamily="18" charset="0"/>
                  <a:ea typeface="Osaka" charset="-128"/>
                </a:rPr>
                <a:t>-2</a:t>
              </a:r>
              <a:r>
                <a:rPr lang="en-US" altLang="ja-JP" sz="1400" b="1" baseline="30000">
                  <a:latin typeface="Times" panose="02020603050405020304" pitchFamily="18" charset="0"/>
                  <a:ea typeface="Osaka" charset="-128"/>
                </a:rPr>
                <a:t>o</a:t>
              </a:r>
              <a:endParaRPr lang="en-US" altLang="ja-JP" sz="1400">
                <a:latin typeface="Times" panose="02020603050405020304" pitchFamily="18" charset="0"/>
                <a:ea typeface="Osaka" charset="-128"/>
              </a:endParaRPr>
            </a:p>
          </p:txBody>
        </p:sp>
        <p:grpSp>
          <p:nvGrpSpPr>
            <p:cNvPr id="177286" name="Group 134"/>
            <p:cNvGrpSpPr>
              <a:grpSpLocks/>
            </p:cNvGrpSpPr>
            <p:nvPr/>
          </p:nvGrpSpPr>
          <p:grpSpPr bwMode="auto">
            <a:xfrm>
              <a:off x="686" y="4033"/>
              <a:ext cx="808" cy="154"/>
              <a:chOff x="688" y="2215"/>
              <a:chExt cx="808" cy="154"/>
            </a:xfrm>
          </p:grpSpPr>
          <p:sp>
            <p:nvSpPr>
              <p:cNvPr id="177287" name="Text Box 135"/>
              <p:cNvSpPr txBox="1">
                <a:spLocks noChangeArrowheads="1"/>
              </p:cNvSpPr>
              <p:nvPr/>
            </p:nvSpPr>
            <p:spPr bwMode="auto">
              <a:xfrm>
                <a:off x="688" y="2215"/>
                <a:ext cx="80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000" b="1">
                    <a:latin typeface="Times" panose="02020603050405020304" pitchFamily="18" charset="0"/>
                    <a:ea typeface="Osaka" charset="-128"/>
                  </a:rPr>
                  <a:t>   Ecliptic Longitude</a:t>
                </a:r>
              </a:p>
            </p:txBody>
          </p:sp>
          <p:pic>
            <p:nvPicPr>
              <p:cNvPr id="177288" name="Picture 136" descr=" delta.png                                                      000310BAMacintosh HD                   BBA980F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6" y="2248"/>
                <a:ext cx="62" cy="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7289" name="Group 137"/>
            <p:cNvGrpSpPr>
              <a:grpSpLocks/>
            </p:cNvGrpSpPr>
            <p:nvPr/>
          </p:nvGrpSpPr>
          <p:grpSpPr bwMode="auto">
            <a:xfrm>
              <a:off x="1576" y="4033"/>
              <a:ext cx="808" cy="154"/>
              <a:chOff x="1578" y="2223"/>
              <a:chExt cx="808" cy="154"/>
            </a:xfrm>
          </p:grpSpPr>
          <p:sp>
            <p:nvSpPr>
              <p:cNvPr id="177290" name="Text Box 138"/>
              <p:cNvSpPr txBox="1">
                <a:spLocks noChangeArrowheads="1"/>
              </p:cNvSpPr>
              <p:nvPr/>
            </p:nvSpPr>
            <p:spPr bwMode="auto">
              <a:xfrm>
                <a:off x="1578" y="2223"/>
                <a:ext cx="80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000" b="1">
                    <a:latin typeface="Times" panose="02020603050405020304" pitchFamily="18" charset="0"/>
                    <a:ea typeface="Osaka" charset="-128"/>
                  </a:rPr>
                  <a:t>   Ecliptic Longitude</a:t>
                </a:r>
              </a:p>
            </p:txBody>
          </p:sp>
          <p:pic>
            <p:nvPicPr>
              <p:cNvPr id="177291" name="Picture 139" descr=" delta.png                                                      000310BAMacintosh HD                   BBA980F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28" y="2256"/>
                <a:ext cx="62" cy="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7292" name="Group 140"/>
            <p:cNvGrpSpPr>
              <a:grpSpLocks/>
            </p:cNvGrpSpPr>
            <p:nvPr/>
          </p:nvGrpSpPr>
          <p:grpSpPr bwMode="auto">
            <a:xfrm>
              <a:off x="2452" y="4033"/>
              <a:ext cx="808" cy="154"/>
              <a:chOff x="2454" y="2223"/>
              <a:chExt cx="808" cy="154"/>
            </a:xfrm>
          </p:grpSpPr>
          <p:sp>
            <p:nvSpPr>
              <p:cNvPr id="177293" name="Text Box 141"/>
              <p:cNvSpPr txBox="1">
                <a:spLocks noChangeArrowheads="1"/>
              </p:cNvSpPr>
              <p:nvPr/>
            </p:nvSpPr>
            <p:spPr bwMode="auto">
              <a:xfrm>
                <a:off x="2454" y="2223"/>
                <a:ext cx="80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000" b="1">
                    <a:latin typeface="Times" panose="02020603050405020304" pitchFamily="18" charset="0"/>
                    <a:ea typeface="Osaka" charset="-128"/>
                  </a:rPr>
                  <a:t>   Ecliptic Longitude</a:t>
                </a:r>
              </a:p>
            </p:txBody>
          </p:sp>
          <p:pic>
            <p:nvPicPr>
              <p:cNvPr id="177294" name="Picture 142" descr=" delta.png                                                      000310BAMacintosh HD                   BBA980F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04" y="2256"/>
                <a:ext cx="62" cy="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7295" name="Group 143"/>
            <p:cNvGrpSpPr>
              <a:grpSpLocks/>
            </p:cNvGrpSpPr>
            <p:nvPr/>
          </p:nvGrpSpPr>
          <p:grpSpPr bwMode="auto">
            <a:xfrm>
              <a:off x="3325" y="4034"/>
              <a:ext cx="808" cy="154"/>
              <a:chOff x="3327" y="2228"/>
              <a:chExt cx="808" cy="154"/>
            </a:xfrm>
          </p:grpSpPr>
          <p:sp>
            <p:nvSpPr>
              <p:cNvPr id="177296" name="Text Box 144"/>
              <p:cNvSpPr txBox="1">
                <a:spLocks noChangeArrowheads="1"/>
              </p:cNvSpPr>
              <p:nvPr/>
            </p:nvSpPr>
            <p:spPr bwMode="auto">
              <a:xfrm>
                <a:off x="3327" y="2228"/>
                <a:ext cx="80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000" b="1">
                    <a:latin typeface="Times" panose="02020603050405020304" pitchFamily="18" charset="0"/>
                    <a:ea typeface="Osaka" charset="-128"/>
                  </a:rPr>
                  <a:t>   Ecliptic Longitude</a:t>
                </a:r>
              </a:p>
            </p:txBody>
          </p:sp>
          <p:pic>
            <p:nvPicPr>
              <p:cNvPr id="177297" name="Picture 145" descr=" delta.png                                                      000310BAMacintosh HD                   BBA980F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78" y="2260"/>
                <a:ext cx="62" cy="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7298" name="Group 146"/>
            <p:cNvGrpSpPr>
              <a:grpSpLocks/>
            </p:cNvGrpSpPr>
            <p:nvPr/>
          </p:nvGrpSpPr>
          <p:grpSpPr bwMode="auto">
            <a:xfrm>
              <a:off x="4196" y="4033"/>
              <a:ext cx="808" cy="154"/>
              <a:chOff x="4198" y="2223"/>
              <a:chExt cx="808" cy="154"/>
            </a:xfrm>
          </p:grpSpPr>
          <p:sp>
            <p:nvSpPr>
              <p:cNvPr id="177299" name="Text Box 147"/>
              <p:cNvSpPr txBox="1">
                <a:spLocks noChangeArrowheads="1"/>
              </p:cNvSpPr>
              <p:nvPr/>
            </p:nvSpPr>
            <p:spPr bwMode="auto">
              <a:xfrm>
                <a:off x="4198" y="2223"/>
                <a:ext cx="80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000" b="1">
                    <a:latin typeface="Times" panose="02020603050405020304" pitchFamily="18" charset="0"/>
                    <a:ea typeface="Osaka" charset="-128"/>
                  </a:rPr>
                  <a:t>   Ecliptic Longitude</a:t>
                </a:r>
              </a:p>
            </p:txBody>
          </p:sp>
          <p:pic>
            <p:nvPicPr>
              <p:cNvPr id="177300" name="Picture 148" descr=" delta.png                                                      000310BAMacintosh HD                   BBA980F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50" y="2256"/>
                <a:ext cx="62" cy="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7301" name="Group 149"/>
            <p:cNvGrpSpPr>
              <a:grpSpLocks/>
            </p:cNvGrpSpPr>
            <p:nvPr/>
          </p:nvGrpSpPr>
          <p:grpSpPr bwMode="auto">
            <a:xfrm>
              <a:off x="539" y="3152"/>
              <a:ext cx="154" cy="751"/>
              <a:chOff x="541" y="1342"/>
              <a:chExt cx="154" cy="751"/>
            </a:xfrm>
          </p:grpSpPr>
          <p:sp>
            <p:nvSpPr>
              <p:cNvPr id="177302" name="Text Box 150"/>
              <p:cNvSpPr txBox="1">
                <a:spLocks noChangeArrowheads="1"/>
              </p:cNvSpPr>
              <p:nvPr/>
            </p:nvSpPr>
            <p:spPr bwMode="auto">
              <a:xfrm rot="16200000">
                <a:off x="242" y="1641"/>
                <a:ext cx="75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000" b="1">
                    <a:latin typeface="Times" panose="02020603050405020304" pitchFamily="18" charset="0"/>
                    <a:ea typeface="Osaka" charset="-128"/>
                  </a:rPr>
                  <a:t>   Ecliptic Latitude</a:t>
                </a:r>
              </a:p>
            </p:txBody>
          </p:sp>
          <p:pic>
            <p:nvPicPr>
              <p:cNvPr id="177303" name="Picture 151" descr=" delta.png                                                      000310BAMacintosh HD                   BBA980F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581" y="1985"/>
                <a:ext cx="62" cy="72"/>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103188" y="88900"/>
            <a:ext cx="8050212" cy="492125"/>
          </a:xfrm>
        </p:spPr>
        <p:txBody>
          <a:bodyPr/>
          <a:lstStyle/>
          <a:p>
            <a:pPr algn="l"/>
            <a:r>
              <a:rPr lang="en-US" altLang="ja-JP" sz="3600" b="1"/>
              <a:t>Potential Field Source Surface Model</a:t>
            </a:r>
            <a:endParaRPr lang="en-US" altLang="ja-JP"/>
          </a:p>
        </p:txBody>
      </p:sp>
      <p:pic>
        <p:nvPicPr>
          <p:cNvPr id="188419" name="Picture 3" descr="HCR1965_r001.0_o30.png                                         00429E5BMacintosh HD                   BBA980F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800" y="3352800"/>
            <a:ext cx="4524375" cy="1625600"/>
          </a:xfrm>
          <a:prstGeom prst="rect">
            <a:avLst/>
          </a:prstGeom>
          <a:noFill/>
          <a:extLst>
            <a:ext uri="{909E8E84-426E-40DD-AFC4-6F175D3DCCD1}">
              <a14:hiddenFill xmlns:a14="http://schemas.microsoft.com/office/drawing/2010/main">
                <a:solidFill>
                  <a:srgbClr val="FFFFFF"/>
                </a:solidFill>
              </a14:hiddenFill>
            </a:ext>
          </a:extLst>
        </p:spPr>
      </p:pic>
      <p:pic>
        <p:nvPicPr>
          <p:cNvPr id="188420" name="Picture 4" descr="HCR1965_r002.5_o30.png                                         00429E5BMacintosh HD                   BBA980F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500" y="4930775"/>
            <a:ext cx="4498975"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88421" name="Picture 5" descr="HCR1925_r001.0_o30.png                                         00429E5BMacintosh HD                   BBA980F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03600"/>
            <a:ext cx="4495800" cy="1617663"/>
          </a:xfrm>
          <a:prstGeom prst="rect">
            <a:avLst/>
          </a:prstGeom>
          <a:noFill/>
          <a:extLst>
            <a:ext uri="{909E8E84-426E-40DD-AFC4-6F175D3DCCD1}">
              <a14:hiddenFill xmlns:a14="http://schemas.microsoft.com/office/drawing/2010/main">
                <a:solidFill>
                  <a:srgbClr val="FFFFFF"/>
                </a:solidFill>
              </a14:hiddenFill>
            </a:ext>
          </a:extLst>
        </p:spPr>
      </p:pic>
      <p:pic>
        <p:nvPicPr>
          <p:cNvPr id="188422" name="Picture 6" descr="HCR1925_r002.5_o30.png                                         00429E5BMacintosh HD                   BBA980F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8" y="4902200"/>
            <a:ext cx="4491037" cy="1519238"/>
          </a:xfrm>
          <a:prstGeom prst="rect">
            <a:avLst/>
          </a:prstGeom>
          <a:noFill/>
          <a:extLst>
            <a:ext uri="{909E8E84-426E-40DD-AFC4-6F175D3DCCD1}">
              <a14:hiddenFill xmlns:a14="http://schemas.microsoft.com/office/drawing/2010/main">
                <a:solidFill>
                  <a:srgbClr val="FFFFFF"/>
                </a:solidFill>
              </a14:hiddenFill>
            </a:ext>
          </a:extLst>
        </p:spPr>
      </p:pic>
      <p:sp>
        <p:nvSpPr>
          <p:cNvPr id="188423" name="Rectangle 7"/>
          <p:cNvSpPr>
            <a:spLocks noChangeArrowheads="1"/>
          </p:cNvSpPr>
          <p:nvPr/>
        </p:nvSpPr>
        <p:spPr bwMode="auto">
          <a:xfrm>
            <a:off x="279400" y="6261100"/>
            <a:ext cx="3886200"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88424" name="Group 8"/>
          <p:cNvGrpSpPr>
            <a:grpSpLocks/>
          </p:cNvGrpSpPr>
          <p:nvPr/>
        </p:nvGrpSpPr>
        <p:grpSpPr bwMode="auto">
          <a:xfrm>
            <a:off x="228600" y="6191250"/>
            <a:ext cx="4064000" cy="342900"/>
            <a:chOff x="144" y="3532"/>
            <a:chExt cx="2560" cy="216"/>
          </a:xfrm>
        </p:grpSpPr>
        <p:sp>
          <p:nvSpPr>
            <p:cNvPr id="188425" name="Text Box 9"/>
            <p:cNvSpPr txBox="1">
              <a:spLocks noChangeArrowheads="1"/>
            </p:cNvSpPr>
            <p:nvPr/>
          </p:nvSpPr>
          <p:spPr bwMode="auto">
            <a:xfrm>
              <a:off x="432" y="3532"/>
              <a:ext cx="2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en-US" altLang="ja-JP" sz="1600">
                  <a:latin typeface="Times" panose="02020603050405020304" pitchFamily="18" charset="0"/>
                  <a:ea typeface="Osaka" charset="-128"/>
                </a:rPr>
                <a:t>60</a:t>
              </a:r>
            </a:p>
          </p:txBody>
        </p:sp>
        <p:sp>
          <p:nvSpPr>
            <p:cNvPr id="188426" name="Text Box 10"/>
            <p:cNvSpPr txBox="1">
              <a:spLocks noChangeArrowheads="1"/>
            </p:cNvSpPr>
            <p:nvPr/>
          </p:nvSpPr>
          <p:spPr bwMode="auto">
            <a:xfrm>
              <a:off x="792" y="3536"/>
              <a:ext cx="3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en-US" altLang="ja-JP" sz="1600">
                  <a:latin typeface="Times" panose="02020603050405020304" pitchFamily="18" charset="0"/>
                  <a:ea typeface="Osaka" charset="-128"/>
                </a:rPr>
                <a:t>120</a:t>
              </a:r>
            </a:p>
          </p:txBody>
        </p:sp>
        <p:sp>
          <p:nvSpPr>
            <p:cNvPr id="188427" name="Text Box 11"/>
            <p:cNvSpPr txBox="1">
              <a:spLocks noChangeArrowheads="1"/>
            </p:cNvSpPr>
            <p:nvPr/>
          </p:nvSpPr>
          <p:spPr bwMode="auto">
            <a:xfrm>
              <a:off x="1176" y="3536"/>
              <a:ext cx="3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en-US" altLang="ja-JP" sz="1600">
                  <a:latin typeface="Times" panose="02020603050405020304" pitchFamily="18" charset="0"/>
                  <a:ea typeface="Osaka" charset="-128"/>
                </a:rPr>
                <a:t>180</a:t>
              </a:r>
            </a:p>
          </p:txBody>
        </p:sp>
        <p:sp>
          <p:nvSpPr>
            <p:cNvPr id="188428" name="Text Box 12"/>
            <p:cNvSpPr txBox="1">
              <a:spLocks noChangeArrowheads="1"/>
            </p:cNvSpPr>
            <p:nvPr/>
          </p:nvSpPr>
          <p:spPr bwMode="auto">
            <a:xfrm>
              <a:off x="1576" y="3532"/>
              <a:ext cx="3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en-US" altLang="ja-JP" sz="1600">
                  <a:latin typeface="Times" panose="02020603050405020304" pitchFamily="18" charset="0"/>
                  <a:ea typeface="Osaka" charset="-128"/>
                </a:rPr>
                <a:t>240</a:t>
              </a:r>
            </a:p>
          </p:txBody>
        </p:sp>
        <p:sp>
          <p:nvSpPr>
            <p:cNvPr id="188429" name="Text Box 13"/>
            <p:cNvSpPr txBox="1">
              <a:spLocks noChangeArrowheads="1"/>
            </p:cNvSpPr>
            <p:nvPr/>
          </p:nvSpPr>
          <p:spPr bwMode="auto">
            <a:xfrm>
              <a:off x="1976" y="3532"/>
              <a:ext cx="3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en-US" altLang="ja-JP" sz="1600">
                  <a:latin typeface="Times" panose="02020603050405020304" pitchFamily="18" charset="0"/>
                  <a:ea typeface="Osaka" charset="-128"/>
                </a:rPr>
                <a:t>300</a:t>
              </a:r>
            </a:p>
          </p:txBody>
        </p:sp>
        <p:sp>
          <p:nvSpPr>
            <p:cNvPr id="188430" name="Text Box 14"/>
            <p:cNvSpPr txBox="1">
              <a:spLocks noChangeArrowheads="1"/>
            </p:cNvSpPr>
            <p:nvPr/>
          </p:nvSpPr>
          <p:spPr bwMode="auto">
            <a:xfrm>
              <a:off x="144" y="3536"/>
              <a:ext cx="1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en-US" altLang="ja-JP" sz="1600">
                  <a:latin typeface="Times" panose="02020603050405020304" pitchFamily="18" charset="0"/>
                  <a:ea typeface="Osaka" charset="-128"/>
                </a:rPr>
                <a:t>0</a:t>
              </a:r>
            </a:p>
          </p:txBody>
        </p:sp>
        <p:sp>
          <p:nvSpPr>
            <p:cNvPr id="188431" name="Text Box 15"/>
            <p:cNvSpPr txBox="1">
              <a:spLocks noChangeArrowheads="1"/>
            </p:cNvSpPr>
            <p:nvPr/>
          </p:nvSpPr>
          <p:spPr bwMode="auto">
            <a:xfrm>
              <a:off x="2368" y="3536"/>
              <a:ext cx="3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en-US" altLang="ja-JP" sz="1600">
                  <a:latin typeface="Times" panose="02020603050405020304" pitchFamily="18" charset="0"/>
                  <a:ea typeface="Osaka" charset="-128"/>
                </a:rPr>
                <a:t>360</a:t>
              </a:r>
            </a:p>
          </p:txBody>
        </p:sp>
      </p:grpSp>
      <p:sp>
        <p:nvSpPr>
          <p:cNvPr id="188432" name="Rectangle 16"/>
          <p:cNvSpPr>
            <a:spLocks noChangeArrowheads="1"/>
          </p:cNvSpPr>
          <p:nvPr/>
        </p:nvSpPr>
        <p:spPr bwMode="auto">
          <a:xfrm>
            <a:off x="4953000" y="6273800"/>
            <a:ext cx="3886200"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88433" name="Group 17"/>
          <p:cNvGrpSpPr>
            <a:grpSpLocks/>
          </p:cNvGrpSpPr>
          <p:nvPr/>
        </p:nvGrpSpPr>
        <p:grpSpPr bwMode="auto">
          <a:xfrm>
            <a:off x="4813300" y="6197600"/>
            <a:ext cx="4064000" cy="342900"/>
            <a:chOff x="144" y="3532"/>
            <a:chExt cx="2560" cy="216"/>
          </a:xfrm>
        </p:grpSpPr>
        <p:sp>
          <p:nvSpPr>
            <p:cNvPr id="188434" name="Text Box 18"/>
            <p:cNvSpPr txBox="1">
              <a:spLocks noChangeArrowheads="1"/>
            </p:cNvSpPr>
            <p:nvPr/>
          </p:nvSpPr>
          <p:spPr bwMode="auto">
            <a:xfrm>
              <a:off x="432" y="3532"/>
              <a:ext cx="2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en-US" altLang="ja-JP" sz="1600">
                  <a:latin typeface="Times" panose="02020603050405020304" pitchFamily="18" charset="0"/>
                  <a:ea typeface="Osaka" charset="-128"/>
                </a:rPr>
                <a:t>60</a:t>
              </a:r>
            </a:p>
          </p:txBody>
        </p:sp>
        <p:sp>
          <p:nvSpPr>
            <p:cNvPr id="188435" name="Text Box 19"/>
            <p:cNvSpPr txBox="1">
              <a:spLocks noChangeArrowheads="1"/>
            </p:cNvSpPr>
            <p:nvPr/>
          </p:nvSpPr>
          <p:spPr bwMode="auto">
            <a:xfrm>
              <a:off x="792" y="3536"/>
              <a:ext cx="3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en-US" altLang="ja-JP" sz="1600">
                  <a:latin typeface="Times" panose="02020603050405020304" pitchFamily="18" charset="0"/>
                  <a:ea typeface="Osaka" charset="-128"/>
                </a:rPr>
                <a:t>120</a:t>
              </a:r>
            </a:p>
          </p:txBody>
        </p:sp>
        <p:sp>
          <p:nvSpPr>
            <p:cNvPr id="188436" name="Text Box 20"/>
            <p:cNvSpPr txBox="1">
              <a:spLocks noChangeArrowheads="1"/>
            </p:cNvSpPr>
            <p:nvPr/>
          </p:nvSpPr>
          <p:spPr bwMode="auto">
            <a:xfrm>
              <a:off x="1176" y="3536"/>
              <a:ext cx="3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en-US" altLang="ja-JP" sz="1600">
                  <a:latin typeface="Times" panose="02020603050405020304" pitchFamily="18" charset="0"/>
                  <a:ea typeface="Osaka" charset="-128"/>
                </a:rPr>
                <a:t>180</a:t>
              </a:r>
            </a:p>
          </p:txBody>
        </p:sp>
        <p:sp>
          <p:nvSpPr>
            <p:cNvPr id="188437" name="Text Box 21"/>
            <p:cNvSpPr txBox="1">
              <a:spLocks noChangeArrowheads="1"/>
            </p:cNvSpPr>
            <p:nvPr/>
          </p:nvSpPr>
          <p:spPr bwMode="auto">
            <a:xfrm>
              <a:off x="1576" y="3532"/>
              <a:ext cx="3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en-US" altLang="ja-JP" sz="1600">
                  <a:latin typeface="Times" panose="02020603050405020304" pitchFamily="18" charset="0"/>
                  <a:ea typeface="Osaka" charset="-128"/>
                </a:rPr>
                <a:t>240</a:t>
              </a:r>
            </a:p>
          </p:txBody>
        </p:sp>
        <p:sp>
          <p:nvSpPr>
            <p:cNvPr id="188438" name="Text Box 22"/>
            <p:cNvSpPr txBox="1">
              <a:spLocks noChangeArrowheads="1"/>
            </p:cNvSpPr>
            <p:nvPr/>
          </p:nvSpPr>
          <p:spPr bwMode="auto">
            <a:xfrm>
              <a:off x="1976" y="3532"/>
              <a:ext cx="3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en-US" altLang="ja-JP" sz="1600">
                  <a:latin typeface="Times" panose="02020603050405020304" pitchFamily="18" charset="0"/>
                  <a:ea typeface="Osaka" charset="-128"/>
                </a:rPr>
                <a:t>300</a:t>
              </a:r>
            </a:p>
          </p:txBody>
        </p:sp>
        <p:sp>
          <p:nvSpPr>
            <p:cNvPr id="188439" name="Text Box 23"/>
            <p:cNvSpPr txBox="1">
              <a:spLocks noChangeArrowheads="1"/>
            </p:cNvSpPr>
            <p:nvPr/>
          </p:nvSpPr>
          <p:spPr bwMode="auto">
            <a:xfrm>
              <a:off x="144" y="3536"/>
              <a:ext cx="1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en-US" altLang="ja-JP" sz="1600">
                  <a:latin typeface="Times" panose="02020603050405020304" pitchFamily="18" charset="0"/>
                  <a:ea typeface="Osaka" charset="-128"/>
                </a:rPr>
                <a:t>0</a:t>
              </a:r>
            </a:p>
          </p:txBody>
        </p:sp>
        <p:sp>
          <p:nvSpPr>
            <p:cNvPr id="188440" name="Text Box 24"/>
            <p:cNvSpPr txBox="1">
              <a:spLocks noChangeArrowheads="1"/>
            </p:cNvSpPr>
            <p:nvPr/>
          </p:nvSpPr>
          <p:spPr bwMode="auto">
            <a:xfrm>
              <a:off x="2368" y="3536"/>
              <a:ext cx="3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en-US" altLang="ja-JP" sz="1600">
                  <a:latin typeface="Times" panose="02020603050405020304" pitchFamily="18" charset="0"/>
                  <a:ea typeface="Osaka" charset="-128"/>
                </a:rPr>
                <a:t>360</a:t>
              </a:r>
            </a:p>
          </p:txBody>
        </p:sp>
      </p:grpSp>
      <p:sp>
        <p:nvSpPr>
          <p:cNvPr id="188441" name="Text Box 25"/>
          <p:cNvSpPr txBox="1">
            <a:spLocks noChangeArrowheads="1"/>
          </p:cNvSpPr>
          <p:nvPr/>
        </p:nvSpPr>
        <p:spPr bwMode="auto">
          <a:xfrm>
            <a:off x="914400" y="6426200"/>
            <a:ext cx="2743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ja-JP" sz="1600" b="1">
                <a:latin typeface="Times" panose="02020603050405020304" pitchFamily="18" charset="0"/>
                <a:ea typeface="Osaka" charset="-128"/>
              </a:rPr>
              <a:t>Carrington Longitude (deg)</a:t>
            </a:r>
          </a:p>
        </p:txBody>
      </p:sp>
      <p:sp>
        <p:nvSpPr>
          <p:cNvPr id="188442" name="Text Box 26"/>
          <p:cNvSpPr txBox="1">
            <a:spLocks noChangeArrowheads="1"/>
          </p:cNvSpPr>
          <p:nvPr/>
        </p:nvSpPr>
        <p:spPr bwMode="auto">
          <a:xfrm>
            <a:off x="5486400" y="6426200"/>
            <a:ext cx="2743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ja-JP" sz="1600" b="1">
                <a:latin typeface="Times" panose="02020603050405020304" pitchFamily="18" charset="0"/>
                <a:ea typeface="Osaka" charset="-128"/>
              </a:rPr>
              <a:t>Carrington Longitude (deg)</a:t>
            </a:r>
          </a:p>
        </p:txBody>
      </p:sp>
      <p:sp>
        <p:nvSpPr>
          <p:cNvPr id="188443" name="Rectangle 27"/>
          <p:cNvSpPr>
            <a:spLocks noChangeArrowheads="1"/>
          </p:cNvSpPr>
          <p:nvPr/>
        </p:nvSpPr>
        <p:spPr bwMode="auto">
          <a:xfrm>
            <a:off x="0" y="3530600"/>
            <a:ext cx="304800" cy="292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8444" name="Text Box 28"/>
          <p:cNvSpPr txBox="1">
            <a:spLocks noChangeArrowheads="1"/>
          </p:cNvSpPr>
          <p:nvPr/>
        </p:nvSpPr>
        <p:spPr bwMode="auto">
          <a:xfrm rot="16200000">
            <a:off x="-1134269" y="4423569"/>
            <a:ext cx="2605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600" b="1">
                <a:latin typeface="Times" panose="02020603050405020304" pitchFamily="18" charset="0"/>
                <a:ea typeface="Osaka" charset="-128"/>
              </a:rPr>
              <a:t>Heliographic Latitude (deg)</a:t>
            </a:r>
          </a:p>
        </p:txBody>
      </p:sp>
      <p:sp>
        <p:nvSpPr>
          <p:cNvPr id="188445" name="Rectangle 29"/>
          <p:cNvSpPr>
            <a:spLocks noChangeArrowheads="1"/>
          </p:cNvSpPr>
          <p:nvPr/>
        </p:nvSpPr>
        <p:spPr bwMode="auto">
          <a:xfrm>
            <a:off x="4622800" y="3568700"/>
            <a:ext cx="304800" cy="292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8446" name="Text Box 30"/>
          <p:cNvSpPr txBox="1">
            <a:spLocks noChangeArrowheads="1"/>
          </p:cNvSpPr>
          <p:nvPr/>
        </p:nvSpPr>
        <p:spPr bwMode="auto">
          <a:xfrm>
            <a:off x="4822825" y="5537200"/>
            <a:ext cx="130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en-US" altLang="ja-JP" sz="1400">
                <a:latin typeface="Times" panose="02020603050405020304" pitchFamily="18" charset="0"/>
                <a:ea typeface="Osaka" charset="-128"/>
              </a:rPr>
              <a:t>0</a:t>
            </a:r>
          </a:p>
        </p:txBody>
      </p:sp>
      <p:sp>
        <p:nvSpPr>
          <p:cNvPr id="188447" name="Text Box 31"/>
          <p:cNvSpPr txBox="1">
            <a:spLocks noChangeArrowheads="1"/>
          </p:cNvSpPr>
          <p:nvPr/>
        </p:nvSpPr>
        <p:spPr bwMode="auto">
          <a:xfrm>
            <a:off x="4576763" y="5037138"/>
            <a:ext cx="3857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en-US" altLang="ja-JP" sz="1400">
                <a:latin typeface="Times" panose="02020603050405020304" pitchFamily="18" charset="0"/>
                <a:ea typeface="Osaka" charset="-128"/>
              </a:rPr>
              <a:t>60</a:t>
            </a:r>
          </a:p>
        </p:txBody>
      </p:sp>
      <p:sp>
        <p:nvSpPr>
          <p:cNvPr id="188448" name="Text Box 32"/>
          <p:cNvSpPr txBox="1">
            <a:spLocks noChangeArrowheads="1"/>
          </p:cNvSpPr>
          <p:nvPr/>
        </p:nvSpPr>
        <p:spPr bwMode="auto">
          <a:xfrm>
            <a:off x="4519613" y="6008688"/>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en-US" altLang="ja-JP" sz="1400">
                <a:latin typeface="Times" panose="02020603050405020304" pitchFamily="18" charset="0"/>
                <a:ea typeface="Osaka" charset="-128"/>
              </a:rPr>
              <a:t>-60</a:t>
            </a:r>
          </a:p>
        </p:txBody>
      </p:sp>
      <p:sp>
        <p:nvSpPr>
          <p:cNvPr id="188449" name="Text Box 33"/>
          <p:cNvSpPr txBox="1">
            <a:spLocks noChangeArrowheads="1"/>
          </p:cNvSpPr>
          <p:nvPr/>
        </p:nvSpPr>
        <p:spPr bwMode="auto">
          <a:xfrm>
            <a:off x="4822825" y="4075113"/>
            <a:ext cx="130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en-US" altLang="ja-JP" sz="1400">
                <a:latin typeface="Times" panose="02020603050405020304" pitchFamily="18" charset="0"/>
                <a:ea typeface="Osaka" charset="-128"/>
              </a:rPr>
              <a:t>0</a:t>
            </a:r>
          </a:p>
        </p:txBody>
      </p:sp>
      <p:sp>
        <p:nvSpPr>
          <p:cNvPr id="188450" name="Text Box 34"/>
          <p:cNvSpPr txBox="1">
            <a:spLocks noChangeArrowheads="1"/>
          </p:cNvSpPr>
          <p:nvPr/>
        </p:nvSpPr>
        <p:spPr bwMode="auto">
          <a:xfrm>
            <a:off x="4576763" y="3575050"/>
            <a:ext cx="3857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en-US" altLang="ja-JP" sz="1400">
                <a:latin typeface="Times" panose="02020603050405020304" pitchFamily="18" charset="0"/>
                <a:ea typeface="Osaka" charset="-128"/>
              </a:rPr>
              <a:t>60</a:t>
            </a:r>
          </a:p>
        </p:txBody>
      </p:sp>
      <p:sp>
        <p:nvSpPr>
          <p:cNvPr id="188451" name="Text Box 35"/>
          <p:cNvSpPr txBox="1">
            <a:spLocks noChangeArrowheads="1"/>
          </p:cNvSpPr>
          <p:nvPr/>
        </p:nvSpPr>
        <p:spPr bwMode="auto">
          <a:xfrm>
            <a:off x="4519613" y="45466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en-US" altLang="ja-JP" sz="1400">
                <a:latin typeface="Times" panose="02020603050405020304" pitchFamily="18" charset="0"/>
                <a:ea typeface="Osaka" charset="-128"/>
              </a:rPr>
              <a:t>-60</a:t>
            </a:r>
          </a:p>
        </p:txBody>
      </p:sp>
      <p:sp>
        <p:nvSpPr>
          <p:cNvPr id="188452" name="Text Box 36"/>
          <p:cNvSpPr txBox="1">
            <a:spLocks noChangeArrowheads="1"/>
          </p:cNvSpPr>
          <p:nvPr/>
        </p:nvSpPr>
        <p:spPr bwMode="auto">
          <a:xfrm>
            <a:off x="3987800" y="4775200"/>
            <a:ext cx="660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600">
                <a:latin typeface="Times" panose="02020603050405020304" pitchFamily="18" charset="0"/>
                <a:ea typeface="Osaka" charset="-128"/>
              </a:rPr>
              <a:t>Tesla</a:t>
            </a:r>
          </a:p>
        </p:txBody>
      </p:sp>
      <p:sp>
        <p:nvSpPr>
          <p:cNvPr id="188453" name="Text Box 37"/>
          <p:cNvSpPr txBox="1">
            <a:spLocks noChangeArrowheads="1"/>
          </p:cNvSpPr>
          <p:nvPr/>
        </p:nvSpPr>
        <p:spPr bwMode="auto">
          <a:xfrm>
            <a:off x="4953000" y="3519488"/>
            <a:ext cx="742950" cy="519112"/>
          </a:xfrm>
          <a:prstGeom prst="rect">
            <a:avLst/>
          </a:prstGeom>
          <a:solidFill>
            <a:schemeClr val="accent1">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1" hangingPunct="1"/>
            <a:r>
              <a:rPr lang="en-US" altLang="ja-JP" sz="2800" b="1">
                <a:effectLst>
                  <a:outerShdw blurRad="38100" dist="38100" dir="2700000" algn="tl">
                    <a:srgbClr val="FFFFFF"/>
                  </a:outerShdw>
                </a:effectLst>
                <a:latin typeface="Times" panose="02020603050405020304" pitchFamily="18" charset="0"/>
                <a:ea typeface="Osaka" charset="-128"/>
              </a:rPr>
              <a:t>R</a:t>
            </a:r>
            <a:r>
              <a:rPr lang="en-US" altLang="ja-JP" sz="2800" b="1" baseline="-25000">
                <a:effectLst>
                  <a:outerShdw blurRad="38100" dist="38100" dir="2700000" algn="tl">
                    <a:srgbClr val="FFFFFF"/>
                  </a:outerShdw>
                </a:effectLst>
                <a:latin typeface="Times" panose="02020603050405020304" pitchFamily="18" charset="0"/>
                <a:ea typeface="Osaka" charset="-128"/>
              </a:rPr>
              <a:t>1.0</a:t>
            </a:r>
            <a:endParaRPr lang="en-US" altLang="ja-JP" sz="2800" b="1">
              <a:effectLst>
                <a:outerShdw blurRad="38100" dist="38100" dir="2700000" algn="tl">
                  <a:srgbClr val="FFFFFF"/>
                </a:outerShdw>
              </a:effectLst>
              <a:latin typeface="Times" panose="02020603050405020304" pitchFamily="18" charset="0"/>
              <a:ea typeface="Osaka" charset="-128"/>
            </a:endParaRPr>
          </a:p>
        </p:txBody>
      </p:sp>
      <p:sp>
        <p:nvSpPr>
          <p:cNvPr id="188454" name="Rectangle 38"/>
          <p:cNvSpPr>
            <a:spLocks noChangeArrowheads="1"/>
          </p:cNvSpPr>
          <p:nvPr/>
        </p:nvSpPr>
        <p:spPr bwMode="auto">
          <a:xfrm>
            <a:off x="4572000" y="6705600"/>
            <a:ext cx="4572000" cy="152400"/>
          </a:xfrm>
          <a:prstGeom prst="rect">
            <a:avLst/>
          </a:prstGeom>
          <a:solidFill>
            <a:srgbClr val="FF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8455" name="Rectangle 39"/>
          <p:cNvSpPr>
            <a:spLocks noChangeArrowheads="1"/>
          </p:cNvSpPr>
          <p:nvPr/>
        </p:nvSpPr>
        <p:spPr bwMode="auto">
          <a:xfrm>
            <a:off x="0" y="6705600"/>
            <a:ext cx="4572000" cy="152400"/>
          </a:xfrm>
          <a:prstGeom prst="rect">
            <a:avLst/>
          </a:prstGeom>
          <a:solidFill>
            <a:srgbClr val="2693FF">
              <a:alpha val="85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8456" name="Rectangle 40"/>
          <p:cNvSpPr>
            <a:spLocks noChangeArrowheads="1"/>
          </p:cNvSpPr>
          <p:nvPr/>
        </p:nvSpPr>
        <p:spPr bwMode="auto">
          <a:xfrm>
            <a:off x="4572000" y="2959100"/>
            <a:ext cx="4572000" cy="571500"/>
          </a:xfrm>
          <a:prstGeom prst="rect">
            <a:avLst/>
          </a:prstGeom>
          <a:solidFill>
            <a:srgbClr val="FF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8457" name="Rectangle 41"/>
          <p:cNvSpPr>
            <a:spLocks noChangeArrowheads="1"/>
          </p:cNvSpPr>
          <p:nvPr/>
        </p:nvSpPr>
        <p:spPr bwMode="auto">
          <a:xfrm>
            <a:off x="0" y="2959100"/>
            <a:ext cx="4572000" cy="571500"/>
          </a:xfrm>
          <a:prstGeom prst="rect">
            <a:avLst/>
          </a:prstGeom>
          <a:solidFill>
            <a:srgbClr val="0080FF">
              <a:alpha val="85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8458" name="Text Box 42"/>
          <p:cNvSpPr txBox="1">
            <a:spLocks noChangeArrowheads="1"/>
          </p:cNvSpPr>
          <p:nvPr/>
        </p:nvSpPr>
        <p:spPr bwMode="auto">
          <a:xfrm>
            <a:off x="88900" y="2938463"/>
            <a:ext cx="2895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2000" b="1">
                <a:effectLst>
                  <a:outerShdw blurRad="38100" dist="38100" dir="2700000" algn="tl">
                    <a:srgbClr val="C0C0C0"/>
                  </a:outerShdw>
                </a:effectLst>
                <a:latin typeface="Times" panose="02020603050405020304" pitchFamily="18" charset="0"/>
                <a:ea typeface="Osaka" charset="-128"/>
              </a:rPr>
              <a:t>Solar Minimum</a:t>
            </a:r>
          </a:p>
          <a:p>
            <a:pPr eaLnBrk="1" hangingPunct="1">
              <a:lnSpc>
                <a:spcPct val="10000"/>
              </a:lnSpc>
              <a:spcBef>
                <a:spcPct val="50000"/>
              </a:spcBef>
            </a:pPr>
            <a:r>
              <a:rPr lang="en-US" altLang="ja-JP" sz="2000" b="1">
                <a:effectLst>
                  <a:outerShdw blurRad="38100" dist="38100" dir="2700000" algn="tl">
                    <a:srgbClr val="C0C0C0"/>
                  </a:outerShdw>
                </a:effectLst>
                <a:latin typeface="Times" panose="02020603050405020304" pitchFamily="18" charset="0"/>
                <a:ea typeface="Osaka" charset="-128"/>
              </a:rPr>
              <a:t>CR1925 / Jul.-Aug. 1997</a:t>
            </a:r>
            <a:endParaRPr lang="en-US" altLang="ja-JP" sz="2400">
              <a:effectLst>
                <a:outerShdw blurRad="38100" dist="38100" dir="2700000" algn="tl">
                  <a:srgbClr val="C0C0C0"/>
                </a:outerShdw>
              </a:effectLst>
              <a:latin typeface="Times" panose="02020603050405020304" pitchFamily="18" charset="0"/>
              <a:ea typeface="Osaka" charset="-128"/>
            </a:endParaRPr>
          </a:p>
        </p:txBody>
      </p:sp>
      <p:sp>
        <p:nvSpPr>
          <p:cNvPr id="188459" name="Text Box 43"/>
          <p:cNvSpPr txBox="1">
            <a:spLocks noChangeArrowheads="1"/>
          </p:cNvSpPr>
          <p:nvPr/>
        </p:nvSpPr>
        <p:spPr bwMode="auto">
          <a:xfrm>
            <a:off x="6172200" y="2933700"/>
            <a:ext cx="28829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pPr>
            <a:r>
              <a:rPr lang="en-US" altLang="ja-JP" sz="2000" b="1">
                <a:effectLst>
                  <a:outerShdw blurRad="38100" dist="38100" dir="2700000" algn="tl">
                    <a:srgbClr val="C0C0C0"/>
                  </a:outerShdw>
                </a:effectLst>
                <a:latin typeface="Times" panose="02020603050405020304" pitchFamily="18" charset="0"/>
                <a:ea typeface="Osaka" charset="-128"/>
              </a:rPr>
              <a:t>Solar Maximum</a:t>
            </a:r>
          </a:p>
          <a:p>
            <a:pPr algn="r" eaLnBrk="1" hangingPunct="1">
              <a:lnSpc>
                <a:spcPct val="10000"/>
              </a:lnSpc>
              <a:spcBef>
                <a:spcPct val="50000"/>
              </a:spcBef>
            </a:pPr>
            <a:r>
              <a:rPr lang="en-US" altLang="ja-JP" sz="2000" b="1">
                <a:effectLst>
                  <a:outerShdw blurRad="38100" dist="38100" dir="2700000" algn="tl">
                    <a:srgbClr val="C0C0C0"/>
                  </a:outerShdw>
                </a:effectLst>
                <a:latin typeface="Times" panose="02020603050405020304" pitchFamily="18" charset="0"/>
                <a:ea typeface="Osaka" charset="-128"/>
              </a:rPr>
              <a:t>CR1965 / Jul.-Aug. 2000</a:t>
            </a:r>
          </a:p>
        </p:txBody>
      </p:sp>
      <p:sp>
        <p:nvSpPr>
          <p:cNvPr id="188460" name="Rectangle 44"/>
          <p:cNvSpPr>
            <a:spLocks noChangeArrowheads="1"/>
          </p:cNvSpPr>
          <p:nvPr/>
        </p:nvSpPr>
        <p:spPr bwMode="auto">
          <a:xfrm>
            <a:off x="4038600" y="3403600"/>
            <a:ext cx="304800" cy="165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8461" name="Text Box 45"/>
          <p:cNvSpPr txBox="1">
            <a:spLocks noChangeArrowheads="1"/>
          </p:cNvSpPr>
          <p:nvPr/>
        </p:nvSpPr>
        <p:spPr bwMode="auto">
          <a:xfrm>
            <a:off x="3200400" y="2959100"/>
            <a:ext cx="2667000" cy="5651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lnSpc>
                <a:spcPct val="80000"/>
              </a:lnSpc>
              <a:spcBef>
                <a:spcPct val="50000"/>
              </a:spcBef>
            </a:pPr>
            <a:r>
              <a:rPr lang="en-US" altLang="ja-JP" sz="1600" b="1">
                <a:latin typeface="Times" panose="02020603050405020304" pitchFamily="18" charset="0"/>
                <a:ea typeface="Osaka" charset="-128"/>
              </a:rPr>
              <a:t>Synoptic Chart for Radial component (n   30)</a:t>
            </a:r>
            <a:endParaRPr lang="en-US" altLang="ja-JP" sz="1800">
              <a:latin typeface="Times" panose="02020603050405020304" pitchFamily="18" charset="0"/>
              <a:ea typeface="Osaka" charset="-128"/>
            </a:endParaRPr>
          </a:p>
        </p:txBody>
      </p:sp>
      <p:sp>
        <p:nvSpPr>
          <p:cNvPr id="188462" name="Rectangle 46"/>
          <p:cNvSpPr>
            <a:spLocks noGrp="1" noChangeArrowheads="1"/>
          </p:cNvSpPr>
          <p:nvPr>
            <p:ph type="body" idx="1"/>
          </p:nvPr>
        </p:nvSpPr>
        <p:spPr>
          <a:xfrm>
            <a:off x="330200" y="600075"/>
            <a:ext cx="8521700" cy="21336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pPr>
            <a:r>
              <a:rPr lang="en-US" altLang="ja-JP" sz="1800" b="1"/>
              <a:t>Radial Field model by Hakamada, Chubu U.</a:t>
            </a:r>
            <a:endParaRPr lang="en-US" altLang="ja-JP" sz="1800"/>
          </a:p>
          <a:p>
            <a:pPr>
              <a:lnSpc>
                <a:spcPct val="90000"/>
              </a:lnSpc>
            </a:pPr>
            <a:r>
              <a:rPr lang="en-US" altLang="ja-JP" sz="1800"/>
              <a:t>scalar potential in the coronal magnetic field</a:t>
            </a:r>
          </a:p>
          <a:p>
            <a:pPr>
              <a:lnSpc>
                <a:spcPct val="90000"/>
              </a:lnSpc>
              <a:buFontTx/>
              <a:buNone/>
            </a:pPr>
            <a:r>
              <a:rPr lang="en-US" altLang="ja-JP" sz="2000"/>
              <a:t>	  –  expansion by spherical harmonics</a:t>
            </a:r>
            <a:r>
              <a:rPr lang="ja-JP" altLang="en-US" sz="1600"/>
              <a:t>（</a:t>
            </a:r>
            <a:r>
              <a:rPr lang="en-US" altLang="ja-JP" sz="1600"/>
              <a:t>order: </a:t>
            </a:r>
            <a:r>
              <a:rPr lang="en-US" altLang="ja-JP" sz="1600" b="1" i="1"/>
              <a:t>n</a:t>
            </a:r>
            <a:r>
              <a:rPr lang="ja-JP" altLang="en-US" sz="1600"/>
              <a:t>）</a:t>
            </a:r>
            <a:endParaRPr lang="ja-JP" altLang="en-US" sz="2000"/>
          </a:p>
          <a:p>
            <a:pPr>
              <a:lnSpc>
                <a:spcPct val="90000"/>
              </a:lnSpc>
            </a:pPr>
            <a:r>
              <a:rPr lang="en-US" altLang="ja-JP" sz="2000"/>
              <a:t>Assumption</a:t>
            </a:r>
          </a:p>
          <a:p>
            <a:pPr marL="819150" lvl="1">
              <a:lnSpc>
                <a:spcPct val="60000"/>
              </a:lnSpc>
            </a:pPr>
            <a:r>
              <a:rPr lang="en-US" altLang="ja-JP" sz="1600"/>
              <a:t>No coronal current (no influence on magnetic field)</a:t>
            </a:r>
          </a:p>
          <a:p>
            <a:pPr marL="819150" lvl="1">
              <a:lnSpc>
                <a:spcPct val="90000"/>
              </a:lnSpc>
            </a:pPr>
            <a:r>
              <a:rPr lang="en-US" altLang="ja-JP" sz="1600"/>
              <a:t>Scalar potential( </a:t>
            </a:r>
            <a:r>
              <a:rPr lang="ja-JP" altLang="en-US" sz="1600"/>
              <a:t>＠</a:t>
            </a:r>
            <a:r>
              <a:rPr lang="en-US" altLang="ja-JP" sz="1600"/>
              <a:t>R</a:t>
            </a:r>
            <a:r>
              <a:rPr lang="en-US" altLang="ja-JP" sz="1600" baseline="-25000"/>
              <a:t>2.5 </a:t>
            </a:r>
            <a:r>
              <a:rPr lang="en-US" altLang="ja-JP" sz="1600"/>
              <a:t>)</a:t>
            </a:r>
            <a:r>
              <a:rPr lang="ja-JP" altLang="en-US" sz="1600"/>
              <a:t>＝</a:t>
            </a:r>
            <a:r>
              <a:rPr lang="en-US" altLang="ja-JP" sz="1600"/>
              <a:t>0 (to prevent troidal magnetic field)</a:t>
            </a:r>
          </a:p>
          <a:p>
            <a:pPr marL="819150" lvl="1">
              <a:lnSpc>
                <a:spcPct val="90000"/>
              </a:lnSpc>
            </a:pPr>
            <a:r>
              <a:rPr lang="en-US" altLang="ja-JP" sz="1600"/>
              <a:t>Only radial component at the solar surface</a:t>
            </a:r>
          </a:p>
        </p:txBody>
      </p:sp>
      <p:sp>
        <p:nvSpPr>
          <p:cNvPr id="188463" name="Text Box 47"/>
          <p:cNvSpPr txBox="1">
            <a:spLocks noChangeArrowheads="1"/>
          </p:cNvSpPr>
          <p:nvPr/>
        </p:nvSpPr>
        <p:spPr bwMode="auto">
          <a:xfrm>
            <a:off x="1922463" y="50292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hangingPunct="1">
              <a:spcBef>
                <a:spcPct val="50000"/>
              </a:spcBef>
            </a:pPr>
            <a:r>
              <a:rPr lang="en-US" altLang="ja-JP" sz="1800" b="1">
                <a:effectLst>
                  <a:outerShdw blurRad="38100" dist="38100" dir="2700000" algn="tl">
                    <a:srgbClr val="C0C0C0"/>
                  </a:outerShdw>
                </a:effectLst>
                <a:latin typeface="Times" panose="02020603050405020304" pitchFamily="18" charset="0"/>
                <a:ea typeface="Osaka" charset="-128"/>
              </a:rPr>
              <a:t>Away</a:t>
            </a:r>
            <a:endParaRPr lang="en-US" altLang="ja-JP" sz="1800" b="1">
              <a:solidFill>
                <a:srgbClr val="FF00CC"/>
              </a:solidFill>
              <a:effectLst>
                <a:outerShdw blurRad="38100" dist="38100" dir="2700000" algn="tl">
                  <a:srgbClr val="C0C0C0"/>
                </a:outerShdw>
              </a:effectLst>
              <a:latin typeface="Times" panose="02020603050405020304" pitchFamily="18" charset="0"/>
              <a:ea typeface="Osaka" charset="-128"/>
            </a:endParaRPr>
          </a:p>
        </p:txBody>
      </p:sp>
      <p:sp>
        <p:nvSpPr>
          <p:cNvPr id="188464" name="Text Box 48"/>
          <p:cNvSpPr txBox="1">
            <a:spLocks noChangeArrowheads="1"/>
          </p:cNvSpPr>
          <p:nvPr/>
        </p:nvSpPr>
        <p:spPr bwMode="auto">
          <a:xfrm>
            <a:off x="1676400" y="5897563"/>
            <a:ext cx="1143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hangingPunct="1">
              <a:spcBef>
                <a:spcPct val="50000"/>
              </a:spcBef>
            </a:pPr>
            <a:r>
              <a:rPr lang="en-US" altLang="ja-JP" sz="1800" b="1">
                <a:solidFill>
                  <a:srgbClr val="999999"/>
                </a:solidFill>
                <a:effectLst>
                  <a:outerShdw blurRad="38100" dist="38100" dir="2700000" algn="tl">
                    <a:srgbClr val="C0C0C0"/>
                  </a:outerShdw>
                </a:effectLst>
                <a:latin typeface="Times" panose="02020603050405020304" pitchFamily="18" charset="0"/>
                <a:ea typeface="Osaka" charset="-128"/>
              </a:rPr>
              <a:t>Toward</a:t>
            </a:r>
            <a:endParaRPr lang="en-US" altLang="ja-JP" sz="1600" b="1">
              <a:effectLst>
                <a:outerShdw blurRad="38100" dist="38100" dir="2700000" algn="tl">
                  <a:srgbClr val="C0C0C0"/>
                </a:outerShdw>
              </a:effectLst>
              <a:latin typeface="Times" panose="02020603050405020304" pitchFamily="18" charset="0"/>
              <a:ea typeface="Osaka" charset="-128"/>
            </a:endParaRPr>
          </a:p>
        </p:txBody>
      </p:sp>
      <p:sp>
        <p:nvSpPr>
          <p:cNvPr id="188465" name="Text Box 49"/>
          <p:cNvSpPr txBox="1">
            <a:spLocks noChangeArrowheads="1"/>
          </p:cNvSpPr>
          <p:nvPr/>
        </p:nvSpPr>
        <p:spPr bwMode="auto">
          <a:xfrm>
            <a:off x="5257800" y="5548313"/>
            <a:ext cx="1143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hangingPunct="1">
              <a:spcBef>
                <a:spcPct val="50000"/>
              </a:spcBef>
            </a:pPr>
            <a:r>
              <a:rPr lang="en-US" altLang="ja-JP" sz="1800" b="1">
                <a:effectLst>
                  <a:outerShdw blurRad="38100" dist="38100" dir="2700000" algn="tl">
                    <a:srgbClr val="C0C0C0"/>
                  </a:outerShdw>
                </a:effectLst>
                <a:latin typeface="Times" panose="02020603050405020304" pitchFamily="18" charset="0"/>
                <a:ea typeface="Osaka" charset="-128"/>
              </a:rPr>
              <a:t>Away</a:t>
            </a:r>
            <a:endParaRPr lang="en-US" altLang="ja-JP" sz="1600" b="1">
              <a:latin typeface="Times" panose="02020603050405020304" pitchFamily="18" charset="0"/>
              <a:ea typeface="Osaka" charset="-128"/>
            </a:endParaRPr>
          </a:p>
        </p:txBody>
      </p:sp>
      <p:sp>
        <p:nvSpPr>
          <p:cNvPr id="188466" name="Text Box 50"/>
          <p:cNvSpPr txBox="1">
            <a:spLocks noChangeArrowheads="1"/>
          </p:cNvSpPr>
          <p:nvPr/>
        </p:nvSpPr>
        <p:spPr bwMode="auto">
          <a:xfrm>
            <a:off x="6553200" y="5243513"/>
            <a:ext cx="1143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hangingPunct="1">
              <a:spcBef>
                <a:spcPct val="50000"/>
              </a:spcBef>
            </a:pPr>
            <a:r>
              <a:rPr lang="en-US" altLang="ja-JP" sz="1800" b="1">
                <a:solidFill>
                  <a:srgbClr val="999999"/>
                </a:solidFill>
                <a:effectLst>
                  <a:outerShdw blurRad="38100" dist="38100" dir="2700000" algn="tl">
                    <a:srgbClr val="C0C0C0"/>
                  </a:outerShdw>
                </a:effectLst>
                <a:latin typeface="Times" panose="02020603050405020304" pitchFamily="18" charset="0"/>
                <a:ea typeface="Osaka" charset="-128"/>
              </a:rPr>
              <a:t>Toward</a:t>
            </a:r>
            <a:r>
              <a:rPr lang="en-US" altLang="ja-JP" sz="1600" b="1">
                <a:solidFill>
                  <a:srgbClr val="CCCCCC"/>
                </a:solidFill>
                <a:latin typeface="Times" panose="02020603050405020304" pitchFamily="18" charset="0"/>
                <a:ea typeface="Osaka" charset="-128"/>
              </a:rPr>
              <a:t> </a:t>
            </a:r>
          </a:p>
        </p:txBody>
      </p:sp>
      <p:sp>
        <p:nvSpPr>
          <p:cNvPr id="188467" name="Text Box 51"/>
          <p:cNvSpPr txBox="1">
            <a:spLocks noChangeArrowheads="1"/>
          </p:cNvSpPr>
          <p:nvPr/>
        </p:nvSpPr>
        <p:spPr bwMode="auto">
          <a:xfrm>
            <a:off x="317500" y="3517900"/>
            <a:ext cx="742950" cy="519113"/>
          </a:xfrm>
          <a:prstGeom prst="rect">
            <a:avLst/>
          </a:prstGeom>
          <a:solidFill>
            <a:schemeClr val="accent1">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1" hangingPunct="1"/>
            <a:r>
              <a:rPr lang="en-US" altLang="ja-JP" sz="2800" b="1">
                <a:effectLst>
                  <a:outerShdw blurRad="38100" dist="38100" dir="2700000" algn="tl">
                    <a:srgbClr val="FFFFFF"/>
                  </a:outerShdw>
                </a:effectLst>
                <a:latin typeface="Times" panose="02020603050405020304" pitchFamily="18" charset="0"/>
                <a:ea typeface="Osaka" charset="-128"/>
              </a:rPr>
              <a:t>R</a:t>
            </a:r>
            <a:r>
              <a:rPr lang="en-US" altLang="ja-JP" sz="2800" b="1" baseline="-25000">
                <a:effectLst>
                  <a:outerShdw blurRad="38100" dist="38100" dir="2700000" algn="tl">
                    <a:srgbClr val="FFFFFF"/>
                  </a:outerShdw>
                </a:effectLst>
                <a:latin typeface="Times" panose="02020603050405020304" pitchFamily="18" charset="0"/>
                <a:ea typeface="Osaka" charset="-128"/>
              </a:rPr>
              <a:t>1.0</a:t>
            </a:r>
            <a:endParaRPr lang="en-US" altLang="ja-JP" sz="2800" b="1">
              <a:effectLst>
                <a:outerShdw blurRad="38100" dist="38100" dir="2700000" algn="tl">
                  <a:srgbClr val="FFFFFF"/>
                </a:outerShdw>
              </a:effectLst>
              <a:latin typeface="Times" panose="02020603050405020304" pitchFamily="18" charset="0"/>
              <a:ea typeface="Osaka" charset="-128"/>
            </a:endParaRPr>
          </a:p>
        </p:txBody>
      </p:sp>
      <p:sp>
        <p:nvSpPr>
          <p:cNvPr id="188468" name="Text Box 52"/>
          <p:cNvSpPr txBox="1">
            <a:spLocks noChangeArrowheads="1"/>
          </p:cNvSpPr>
          <p:nvPr/>
        </p:nvSpPr>
        <p:spPr bwMode="auto">
          <a:xfrm>
            <a:off x="323850" y="5005388"/>
            <a:ext cx="742950" cy="519112"/>
          </a:xfrm>
          <a:prstGeom prst="rect">
            <a:avLst/>
          </a:prstGeom>
          <a:solidFill>
            <a:schemeClr val="accent1">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1" hangingPunct="1"/>
            <a:r>
              <a:rPr lang="en-US" altLang="ja-JP" sz="2800" b="1">
                <a:effectLst>
                  <a:outerShdw blurRad="38100" dist="38100" dir="2700000" algn="tl">
                    <a:srgbClr val="FFFFFF"/>
                  </a:outerShdw>
                </a:effectLst>
                <a:latin typeface="Times" panose="02020603050405020304" pitchFamily="18" charset="0"/>
                <a:ea typeface="Osaka" charset="-128"/>
              </a:rPr>
              <a:t>R</a:t>
            </a:r>
            <a:r>
              <a:rPr lang="en-US" altLang="ja-JP" sz="2800" b="1" baseline="-25000">
                <a:effectLst>
                  <a:outerShdw blurRad="38100" dist="38100" dir="2700000" algn="tl">
                    <a:srgbClr val="FFFFFF"/>
                  </a:outerShdw>
                </a:effectLst>
                <a:latin typeface="Times" panose="02020603050405020304" pitchFamily="18" charset="0"/>
                <a:ea typeface="Osaka" charset="-128"/>
              </a:rPr>
              <a:t>2.5</a:t>
            </a:r>
            <a:endParaRPr lang="en-US" altLang="ja-JP" sz="2800" b="1">
              <a:effectLst>
                <a:outerShdw blurRad="38100" dist="38100" dir="2700000" algn="tl">
                  <a:srgbClr val="FFFFFF"/>
                </a:outerShdw>
              </a:effectLst>
              <a:latin typeface="Times" panose="02020603050405020304" pitchFamily="18" charset="0"/>
              <a:ea typeface="Osaka" charset="-128"/>
            </a:endParaRPr>
          </a:p>
        </p:txBody>
      </p:sp>
      <p:sp>
        <p:nvSpPr>
          <p:cNvPr id="188469" name="Text Box 53"/>
          <p:cNvSpPr txBox="1">
            <a:spLocks noChangeArrowheads="1"/>
          </p:cNvSpPr>
          <p:nvPr/>
        </p:nvSpPr>
        <p:spPr bwMode="auto">
          <a:xfrm>
            <a:off x="4953000" y="5003800"/>
            <a:ext cx="742950" cy="519113"/>
          </a:xfrm>
          <a:prstGeom prst="rect">
            <a:avLst/>
          </a:prstGeom>
          <a:solidFill>
            <a:schemeClr val="accent1">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1" hangingPunct="1"/>
            <a:r>
              <a:rPr lang="en-US" altLang="ja-JP" sz="2800" b="1">
                <a:effectLst>
                  <a:outerShdw blurRad="38100" dist="38100" dir="2700000" algn="tl">
                    <a:srgbClr val="FFFFFF"/>
                  </a:outerShdw>
                </a:effectLst>
                <a:latin typeface="Times" panose="02020603050405020304" pitchFamily="18" charset="0"/>
                <a:ea typeface="Osaka" charset="-128"/>
              </a:rPr>
              <a:t>R</a:t>
            </a:r>
            <a:r>
              <a:rPr lang="en-US" altLang="ja-JP" sz="2800" b="1" baseline="-25000">
                <a:effectLst>
                  <a:outerShdw blurRad="38100" dist="38100" dir="2700000" algn="tl">
                    <a:srgbClr val="FFFFFF"/>
                  </a:outerShdw>
                </a:effectLst>
                <a:latin typeface="Times" panose="02020603050405020304" pitchFamily="18" charset="0"/>
                <a:ea typeface="Osaka" charset="-128"/>
              </a:rPr>
              <a:t>2.5</a:t>
            </a:r>
            <a:endParaRPr lang="en-US" altLang="ja-JP" sz="2800" b="1">
              <a:effectLst>
                <a:outerShdw blurRad="38100" dist="38100" dir="2700000" algn="tl">
                  <a:srgbClr val="FFFFFF"/>
                </a:outerShdw>
              </a:effectLst>
              <a:latin typeface="Times" panose="02020603050405020304" pitchFamily="18" charset="0"/>
              <a:ea typeface="Osaka" charset="-128"/>
            </a:endParaRPr>
          </a:p>
        </p:txBody>
      </p:sp>
      <p:graphicFrame>
        <p:nvGraphicFramePr>
          <p:cNvPr id="188470" name="Object 54"/>
          <p:cNvGraphicFramePr>
            <a:graphicFrameLocks noChangeAspect="1"/>
          </p:cNvGraphicFramePr>
          <p:nvPr/>
        </p:nvGraphicFramePr>
        <p:xfrm>
          <a:off x="4883150" y="3225800"/>
          <a:ext cx="209550" cy="185738"/>
        </p:xfrm>
        <a:graphic>
          <a:graphicData uri="http://schemas.openxmlformats.org/presentationml/2006/ole">
            <mc:AlternateContent xmlns:mc="http://schemas.openxmlformats.org/markup-compatibility/2006">
              <mc:Choice xmlns:v="urn:schemas-microsoft-com:vml" Requires="v">
                <p:oleObj spid="_x0000_s188473" name="数式" r:id="rId8" imgW="114300" imgH="101600" progId="Equation.3">
                  <p:embed/>
                </p:oleObj>
              </mc:Choice>
              <mc:Fallback>
                <p:oleObj name="数式" r:id="rId8" imgW="114300" imgH="101600" progId="Equation.3">
                  <p:embed/>
                  <p:pic>
                    <p:nvPicPr>
                      <p:cNvPr id="0" name="Object 5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3150" y="3225800"/>
                        <a:ext cx="209550" cy="18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71" name="Rectangle 55"/>
          <p:cNvSpPr>
            <a:spLocks noChangeArrowheads="1"/>
          </p:cNvSpPr>
          <p:nvPr/>
        </p:nvSpPr>
        <p:spPr bwMode="auto">
          <a:xfrm>
            <a:off x="7848600" y="4851400"/>
            <a:ext cx="914400"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8472" name="Text Box 56"/>
          <p:cNvSpPr txBox="1">
            <a:spLocks noChangeArrowheads="1"/>
          </p:cNvSpPr>
          <p:nvPr/>
        </p:nvSpPr>
        <p:spPr bwMode="auto">
          <a:xfrm>
            <a:off x="8585200" y="4762500"/>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600">
                <a:latin typeface="Times" panose="02020603050405020304" pitchFamily="18" charset="0"/>
                <a:ea typeface="Osaka" charset="-128"/>
              </a:rPr>
              <a:t>Tesla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3"/>
          <p:cNvGrpSpPr>
            <a:grpSpLocks/>
          </p:cNvGrpSpPr>
          <p:nvPr/>
        </p:nvGrpSpPr>
        <p:grpSpPr bwMode="auto">
          <a:xfrm>
            <a:off x="388938" y="1395413"/>
            <a:ext cx="7021512" cy="2016125"/>
            <a:chOff x="245" y="879"/>
            <a:chExt cx="4423" cy="1270"/>
          </a:xfrm>
        </p:grpSpPr>
        <p:pic>
          <p:nvPicPr>
            <p:cNvPr id="179204" name="Picture 4" descr="sunspot_1996_2003.png                                          005781F2Macintosh HD                   BBA980F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 y="1028"/>
              <a:ext cx="4205" cy="1121"/>
            </a:xfrm>
            <a:prstGeom prst="rect">
              <a:avLst/>
            </a:prstGeom>
            <a:noFill/>
            <a:extLst>
              <a:ext uri="{909E8E84-426E-40DD-AFC4-6F175D3DCCD1}">
                <a14:hiddenFill xmlns:a14="http://schemas.microsoft.com/office/drawing/2010/main">
                  <a:solidFill>
                    <a:srgbClr val="FFFFFF"/>
                  </a:solidFill>
                </a14:hiddenFill>
              </a:ext>
            </a:extLst>
          </p:spPr>
        </p:pic>
        <p:sp>
          <p:nvSpPr>
            <p:cNvPr id="179205" name="Text Box 5"/>
            <p:cNvSpPr txBox="1">
              <a:spLocks noChangeArrowheads="1"/>
            </p:cNvSpPr>
            <p:nvPr/>
          </p:nvSpPr>
          <p:spPr bwMode="auto">
            <a:xfrm rot="16200000">
              <a:off x="-171" y="1295"/>
              <a:ext cx="10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600" b="1">
                  <a:latin typeface="Times" panose="02020603050405020304" pitchFamily="18" charset="0"/>
                  <a:ea typeface="Osaka" charset="-128"/>
                </a:rPr>
                <a:t>Sunspot Number</a:t>
              </a:r>
            </a:p>
          </p:txBody>
        </p:sp>
      </p:grpSp>
      <p:sp>
        <p:nvSpPr>
          <p:cNvPr id="179206" name="Rectangle 6"/>
          <p:cNvSpPr>
            <a:spLocks noGrp="1" noChangeArrowheads="1"/>
          </p:cNvSpPr>
          <p:nvPr>
            <p:ph type="title"/>
          </p:nvPr>
        </p:nvSpPr>
        <p:spPr>
          <a:xfrm>
            <a:off x="88900" y="76200"/>
            <a:ext cx="8229600" cy="838200"/>
          </a:xfrm>
        </p:spPr>
        <p:txBody>
          <a:bodyPr/>
          <a:lstStyle/>
          <a:p>
            <a:pPr algn="l"/>
            <a:r>
              <a:rPr lang="en-US" altLang="ja-JP" sz="2800" b="1"/>
              <a:t>Yearly Variation of Deficit within 3</a:t>
            </a:r>
            <a:r>
              <a:rPr lang="en-US" altLang="ja-JP" sz="2800" b="1" baseline="40000"/>
              <a:t>o</a:t>
            </a:r>
            <a:r>
              <a:rPr lang="en-US" altLang="ja-JP" sz="2800" b="1"/>
              <a:t/>
            </a:r>
            <a:br>
              <a:rPr lang="en-US" altLang="ja-JP" sz="2800" b="1"/>
            </a:br>
            <a:r>
              <a:rPr lang="en-US" altLang="ja-JP" sz="2800" b="1"/>
              <a:t>around the apparent sun’s direction @ 10 TeV</a:t>
            </a:r>
          </a:p>
        </p:txBody>
      </p:sp>
      <p:sp>
        <p:nvSpPr>
          <p:cNvPr id="179207" name="Text Box 7"/>
          <p:cNvSpPr txBox="1">
            <a:spLocks noChangeArrowheads="1"/>
          </p:cNvSpPr>
          <p:nvPr/>
        </p:nvSpPr>
        <p:spPr bwMode="auto">
          <a:xfrm>
            <a:off x="7391400" y="19812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ja-JP" sz="2400">
                <a:latin typeface="Times" panose="02020603050405020304" pitchFamily="18" charset="0"/>
                <a:ea typeface="Osaka" charset="-128"/>
              </a:rPr>
              <a:t>Sun spot#</a:t>
            </a:r>
          </a:p>
        </p:txBody>
      </p:sp>
      <p:sp>
        <p:nvSpPr>
          <p:cNvPr id="179208" name="Text Box 8"/>
          <p:cNvSpPr txBox="1">
            <a:spLocks noChangeArrowheads="1"/>
          </p:cNvSpPr>
          <p:nvPr/>
        </p:nvSpPr>
        <p:spPr bwMode="auto">
          <a:xfrm>
            <a:off x="7391400" y="3581400"/>
            <a:ext cx="152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ja-JP" sz="2400">
                <a:latin typeface="Times" panose="02020603050405020304" pitchFamily="18" charset="0"/>
                <a:ea typeface="Osaka" charset="-128"/>
              </a:rPr>
              <a:t>Sun shadow</a:t>
            </a:r>
          </a:p>
        </p:txBody>
      </p:sp>
      <p:sp>
        <p:nvSpPr>
          <p:cNvPr id="179209" name="Text Box 9"/>
          <p:cNvSpPr txBox="1">
            <a:spLocks noChangeArrowheads="1"/>
          </p:cNvSpPr>
          <p:nvPr/>
        </p:nvSpPr>
        <p:spPr bwMode="auto">
          <a:xfrm>
            <a:off x="7454900" y="4597400"/>
            <a:ext cx="1524000" cy="1041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ja-JP" sz="2000" b="1">
                <a:latin typeface="Times" panose="02020603050405020304" pitchFamily="18" charset="0"/>
                <a:ea typeface="Osaka" charset="-128"/>
              </a:rPr>
              <a:t>χ</a:t>
            </a:r>
            <a:r>
              <a:rPr lang="en-US" altLang="ja-JP" sz="2000" b="1" baseline="30000">
                <a:latin typeface="Times" panose="02020603050405020304" pitchFamily="18" charset="0"/>
                <a:ea typeface="Osaka" charset="-128"/>
              </a:rPr>
              <a:t>2</a:t>
            </a:r>
            <a:r>
              <a:rPr lang="en-US" altLang="ja-JP" sz="2000" b="1">
                <a:latin typeface="Times" panose="02020603050405020304" pitchFamily="18" charset="0"/>
                <a:ea typeface="Osaka" charset="-128"/>
              </a:rPr>
              <a:t> = 17.71</a:t>
            </a:r>
          </a:p>
          <a:p>
            <a:pPr eaLnBrk="1" hangingPunct="1"/>
            <a:r>
              <a:rPr lang="en-US" altLang="ja-JP" sz="2000" b="1">
                <a:latin typeface="Times" panose="02020603050405020304" pitchFamily="18" charset="0"/>
                <a:ea typeface="Osaka" charset="-128"/>
              </a:rPr>
              <a:t> d.o.f. = 8</a:t>
            </a:r>
          </a:p>
          <a:p>
            <a:pPr eaLnBrk="1" hangingPunct="1"/>
            <a:r>
              <a:rPr lang="en-US" altLang="ja-JP" sz="2000" b="1">
                <a:latin typeface="Times" panose="02020603050405020304" pitchFamily="18" charset="0"/>
                <a:ea typeface="Osaka" charset="-128"/>
              </a:rPr>
              <a:t>(2.0σ)</a:t>
            </a:r>
            <a:endParaRPr lang="en-US" altLang="ja-JP" sz="2400">
              <a:latin typeface="Times" panose="02020603050405020304" pitchFamily="18" charset="0"/>
              <a:ea typeface="Osaka" charset="-128"/>
            </a:endParaRPr>
          </a:p>
        </p:txBody>
      </p:sp>
      <p:grpSp>
        <p:nvGrpSpPr>
          <p:cNvPr id="179210" name="Group 10"/>
          <p:cNvGrpSpPr>
            <a:grpSpLocks/>
          </p:cNvGrpSpPr>
          <p:nvPr/>
        </p:nvGrpSpPr>
        <p:grpSpPr bwMode="auto">
          <a:xfrm>
            <a:off x="-38100" y="3105150"/>
            <a:ext cx="7493000" cy="3760788"/>
            <a:chOff x="-24" y="1955"/>
            <a:chExt cx="4720" cy="2369"/>
          </a:xfrm>
        </p:grpSpPr>
        <p:pic>
          <p:nvPicPr>
            <p:cNvPr id="179211" name="Picture 11" descr="deficit_nevent_1996_2003.png                                   005BD039Macintosh HD                   BBA980F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 y="2140"/>
              <a:ext cx="4680" cy="1877"/>
            </a:xfrm>
            <a:prstGeom prst="rect">
              <a:avLst/>
            </a:prstGeom>
            <a:noFill/>
            <a:extLst>
              <a:ext uri="{909E8E84-426E-40DD-AFC4-6F175D3DCCD1}">
                <a14:hiddenFill xmlns:a14="http://schemas.microsoft.com/office/drawing/2010/main">
                  <a:solidFill>
                    <a:srgbClr val="FFFFFF"/>
                  </a:solidFill>
                </a14:hiddenFill>
              </a:ext>
            </a:extLst>
          </p:spPr>
        </p:pic>
        <p:sp>
          <p:nvSpPr>
            <p:cNvPr id="179212" name="Text Box 12"/>
            <p:cNvSpPr txBox="1">
              <a:spLocks noChangeArrowheads="1"/>
            </p:cNvSpPr>
            <p:nvPr/>
          </p:nvSpPr>
          <p:spPr bwMode="auto">
            <a:xfrm>
              <a:off x="2364" y="3959"/>
              <a:ext cx="65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1" hangingPunct="1"/>
              <a:r>
                <a:rPr lang="en-US" altLang="ja-JP" sz="3200" b="1">
                  <a:latin typeface="Times" panose="02020603050405020304" pitchFamily="18" charset="0"/>
                  <a:ea typeface="Osaka" charset="-128"/>
                </a:rPr>
                <a:t>Year</a:t>
              </a:r>
              <a:endParaRPr lang="en-US" altLang="ja-JP" sz="2400">
                <a:latin typeface="Times" panose="02020603050405020304" pitchFamily="18" charset="0"/>
                <a:ea typeface="Osaka" charset="-128"/>
              </a:endParaRPr>
            </a:p>
          </p:txBody>
        </p:sp>
        <p:grpSp>
          <p:nvGrpSpPr>
            <p:cNvPr id="179213" name="Group 13"/>
            <p:cNvGrpSpPr>
              <a:grpSpLocks/>
            </p:cNvGrpSpPr>
            <p:nvPr/>
          </p:nvGrpSpPr>
          <p:grpSpPr bwMode="auto">
            <a:xfrm>
              <a:off x="3356" y="2185"/>
              <a:ext cx="1248" cy="408"/>
              <a:chOff x="3560" y="1120"/>
              <a:chExt cx="1248" cy="408"/>
            </a:xfrm>
          </p:grpSpPr>
          <p:sp>
            <p:nvSpPr>
              <p:cNvPr id="179214" name="Text Box 14"/>
              <p:cNvSpPr txBox="1">
                <a:spLocks noChangeArrowheads="1"/>
              </p:cNvSpPr>
              <p:nvPr/>
            </p:nvSpPr>
            <p:spPr bwMode="auto">
              <a:xfrm>
                <a:off x="3560" y="1120"/>
                <a:ext cx="1248" cy="4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eaLnBrk="1" hangingPunct="1">
                  <a:lnSpc>
                    <a:spcPct val="50000"/>
                  </a:lnSpc>
                  <a:spcBef>
                    <a:spcPct val="50000"/>
                  </a:spcBef>
                </a:pPr>
                <a:r>
                  <a:rPr lang="en-US" altLang="ja-JP" sz="2000" b="1">
                    <a:solidFill>
                      <a:srgbClr val="FF0000"/>
                    </a:solidFill>
                    <a:effectLst>
                      <a:outerShdw blurRad="38100" dist="38100" dir="2700000" algn="tl">
                        <a:srgbClr val="C0C0C0"/>
                      </a:outerShdw>
                    </a:effectLst>
                    <a:latin typeface="Times" panose="02020603050405020304" pitchFamily="18" charset="0"/>
                    <a:ea typeface="Osaka" charset="-128"/>
                  </a:rPr>
                  <a:t>      Observation</a:t>
                </a:r>
                <a:endParaRPr lang="en-US" altLang="ja-JP" sz="2000" b="1">
                  <a:effectLst>
                    <a:outerShdw blurRad="38100" dist="38100" dir="2700000" algn="tl">
                      <a:srgbClr val="C0C0C0"/>
                    </a:outerShdw>
                  </a:effectLst>
                  <a:latin typeface="Times" panose="02020603050405020304" pitchFamily="18" charset="0"/>
                  <a:ea typeface="Osaka" charset="-128"/>
                </a:endParaRPr>
              </a:p>
              <a:p>
                <a:pPr eaLnBrk="1" hangingPunct="1">
                  <a:lnSpc>
                    <a:spcPct val="50000"/>
                  </a:lnSpc>
                  <a:spcBef>
                    <a:spcPct val="50000"/>
                  </a:spcBef>
                </a:pPr>
                <a:r>
                  <a:rPr lang="en-US" altLang="ja-JP" sz="2000" b="1">
                    <a:solidFill>
                      <a:srgbClr val="0000FF"/>
                    </a:solidFill>
                    <a:effectLst>
                      <a:outerShdw blurRad="38100" dist="38100" dir="2700000" algn="tl">
                        <a:srgbClr val="C0C0C0"/>
                      </a:outerShdw>
                    </a:effectLst>
                    <a:latin typeface="Times" panose="02020603050405020304" pitchFamily="18" charset="0"/>
                    <a:ea typeface="Osaka" charset="-128"/>
                  </a:rPr>
                  <a:t>      Simulation</a:t>
                </a:r>
              </a:p>
            </p:txBody>
          </p:sp>
          <p:pic>
            <p:nvPicPr>
              <p:cNvPr id="179215" name="Picture 15" descr="&#10;square.png                                                     000310BAMacintosh HD                   BBA980F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6" y="1365"/>
                <a:ext cx="113" cy="113"/>
              </a:xfrm>
              <a:prstGeom prst="rect">
                <a:avLst/>
              </a:prstGeom>
              <a:noFill/>
              <a:extLst>
                <a:ext uri="{909E8E84-426E-40DD-AFC4-6F175D3DCCD1}">
                  <a14:hiddenFill xmlns:a14="http://schemas.microsoft.com/office/drawing/2010/main">
                    <a:solidFill>
                      <a:srgbClr val="FFFFFF"/>
                    </a:solidFill>
                  </a14:hiddenFill>
                </a:ext>
              </a:extLst>
            </p:spPr>
          </p:pic>
          <p:pic>
            <p:nvPicPr>
              <p:cNvPr id="179216" name="Picture 16" descr="&#10;circle.png                                                     000310BAMacintosh HD                   BBA980F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0" y="1160"/>
                <a:ext cx="136" cy="134"/>
              </a:xfrm>
              <a:prstGeom prst="rect">
                <a:avLst/>
              </a:prstGeom>
              <a:noFill/>
              <a:extLst>
                <a:ext uri="{909E8E84-426E-40DD-AFC4-6F175D3DCCD1}">
                  <a14:hiddenFill xmlns:a14="http://schemas.microsoft.com/office/drawing/2010/main">
                    <a:solidFill>
                      <a:srgbClr val="FFFFFF"/>
                    </a:solidFill>
                  </a14:hiddenFill>
                </a:ext>
              </a:extLst>
            </p:spPr>
          </p:pic>
        </p:grpSp>
        <p:sp>
          <p:nvSpPr>
            <p:cNvPr id="179217" name="Line 17"/>
            <p:cNvSpPr>
              <a:spLocks noChangeShapeType="1"/>
            </p:cNvSpPr>
            <p:nvPr/>
          </p:nvSpPr>
          <p:spPr bwMode="auto">
            <a:xfrm>
              <a:off x="712" y="3020"/>
              <a:ext cx="3936"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9218" name="Text Box 18"/>
            <p:cNvSpPr txBox="1">
              <a:spLocks noChangeArrowheads="1"/>
            </p:cNvSpPr>
            <p:nvPr/>
          </p:nvSpPr>
          <p:spPr bwMode="auto">
            <a:xfrm>
              <a:off x="3322" y="2834"/>
              <a:ext cx="1374"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1" hangingPunct="1"/>
              <a:r>
                <a:rPr lang="en-US" altLang="ja-JP" sz="1600" b="1">
                  <a:solidFill>
                    <a:schemeClr val="folHlink"/>
                  </a:solidFill>
                  <a:latin typeface="Times" panose="02020603050405020304" pitchFamily="18" charset="0"/>
                  <a:ea typeface="Osaka" charset="-128"/>
                </a:rPr>
                <a:t>Deficit expected by </a:t>
              </a:r>
            </a:p>
            <a:p>
              <a:pPr algn="r" eaLnBrk="1" hangingPunct="1"/>
              <a:r>
                <a:rPr lang="en-US" altLang="ja-JP" sz="1600" b="1">
                  <a:solidFill>
                    <a:schemeClr val="folHlink"/>
                  </a:solidFill>
                  <a:latin typeface="Times" panose="02020603050405020304" pitchFamily="18" charset="0"/>
                  <a:ea typeface="Osaka" charset="-128"/>
                </a:rPr>
                <a:t>geometrical Size of sun</a:t>
              </a:r>
            </a:p>
          </p:txBody>
        </p:sp>
        <p:sp>
          <p:nvSpPr>
            <p:cNvPr id="179219" name="Text Box 19"/>
            <p:cNvSpPr txBox="1">
              <a:spLocks noChangeArrowheads="1"/>
            </p:cNvSpPr>
            <p:nvPr/>
          </p:nvSpPr>
          <p:spPr bwMode="auto">
            <a:xfrm rot="16200000">
              <a:off x="-913" y="2868"/>
              <a:ext cx="2076"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ja-JP" sz="2000" b="1">
                  <a:latin typeface="Times" panose="02020603050405020304" pitchFamily="18" charset="0"/>
                  <a:ea typeface="Osaka" charset="-128"/>
                </a:rPr>
                <a:t>Deficit Number of Events</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0" y="1308100"/>
            <a:ext cx="76200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6371" name="Text Box 3"/>
          <p:cNvSpPr txBox="1">
            <a:spLocks noChangeArrowheads="1"/>
          </p:cNvSpPr>
          <p:nvPr/>
        </p:nvSpPr>
        <p:spPr bwMode="auto">
          <a:xfrm>
            <a:off x="2362200" y="0"/>
            <a:ext cx="3733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a:t>Gnevyshev gap in 2001</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76200" y="76200"/>
            <a:ext cx="4038600" cy="762000"/>
          </a:xfrm>
        </p:spPr>
        <p:txBody>
          <a:bodyPr/>
          <a:lstStyle/>
          <a:p>
            <a:pPr algn="l"/>
            <a:r>
              <a:rPr lang="en-US" altLang="ja-JP" sz="3600" b="1">
                <a:solidFill>
                  <a:schemeClr val="accent2"/>
                </a:solidFill>
                <a:effectLst>
                  <a:outerShdw blurRad="38100" dist="38100" dir="2700000" algn="tl">
                    <a:srgbClr val="C0C0C0"/>
                  </a:outerShdw>
                </a:effectLst>
                <a:latin typeface="Helvetica" panose="020B0604020202020204" pitchFamily="34" charset="0"/>
              </a:rPr>
              <a:t>Photo Gallery</a:t>
            </a:r>
            <a:endParaRPr lang="en-US" altLang="ja-JP" sz="3600" b="1">
              <a:latin typeface="Helvetica" panose="020B0604020202020204" pitchFamily="34" charset="0"/>
            </a:endParaRPr>
          </a:p>
        </p:txBody>
      </p:sp>
      <p:pic>
        <p:nvPicPr>
          <p:cNvPr id="112643" name="Picture 3" descr="C:\kawata\namutu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60325"/>
            <a:ext cx="4876800" cy="3902075"/>
          </a:xfrm>
          <a:prstGeom prst="rect">
            <a:avLst/>
          </a:prstGeom>
          <a:noFill/>
          <a:extLst>
            <a:ext uri="{909E8E84-426E-40DD-AFC4-6F175D3DCCD1}">
              <a14:hiddenFill xmlns:a14="http://schemas.microsoft.com/office/drawing/2010/main">
                <a:solidFill>
                  <a:srgbClr val="FFFFFF"/>
                </a:solidFill>
              </a14:hiddenFill>
            </a:ext>
          </a:extLst>
        </p:spPr>
      </p:pic>
      <p:pic>
        <p:nvPicPr>
          <p:cNvPr id="112644" name="Picture 4" descr="C:\kawata\potal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879725"/>
            <a:ext cx="4876800" cy="3902075"/>
          </a:xfrm>
          <a:prstGeom prst="rect">
            <a:avLst/>
          </a:prstGeom>
          <a:noFill/>
          <a:extLst>
            <a:ext uri="{909E8E84-426E-40DD-AFC4-6F175D3DCCD1}">
              <a14:hiddenFill xmlns:a14="http://schemas.microsoft.com/office/drawing/2010/main">
                <a:solidFill>
                  <a:srgbClr val="FFFFFF"/>
                </a:solidFill>
              </a14:hiddenFill>
            </a:ext>
          </a:extLst>
        </p:spPr>
      </p:pic>
      <p:sp>
        <p:nvSpPr>
          <p:cNvPr id="112645" name="Text Box 5"/>
          <p:cNvSpPr txBox="1">
            <a:spLocks noChangeArrowheads="1"/>
          </p:cNvSpPr>
          <p:nvPr/>
        </p:nvSpPr>
        <p:spPr bwMode="auto">
          <a:xfrm>
            <a:off x="152400" y="1524000"/>
            <a:ext cx="3657600"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r>
              <a:rPr lang="en-US" altLang="ja-JP" sz="3200" b="1">
                <a:solidFill>
                  <a:srgbClr val="FF0000"/>
                </a:solidFill>
                <a:effectLst>
                  <a:outerShdw blurRad="38100" dist="38100" dir="2700000" algn="tl">
                    <a:srgbClr val="C0C0C0"/>
                  </a:outerShdw>
                </a:effectLst>
                <a:latin typeface="Times New Roman" panose="02020603050405020304" pitchFamily="18" charset="0"/>
              </a:rPr>
              <a:t>The Potala Palace</a:t>
            </a:r>
            <a:endParaRPr lang="en-US" altLang="ja-JP" sz="2400" b="1">
              <a:latin typeface="Times New Roman" panose="02020603050405020304" pitchFamily="18" charset="0"/>
            </a:endParaRPr>
          </a:p>
        </p:txBody>
      </p:sp>
      <p:sp>
        <p:nvSpPr>
          <p:cNvPr id="112646" name="Text Box 6"/>
          <p:cNvSpPr txBox="1">
            <a:spLocks noChangeArrowheads="1"/>
          </p:cNvSpPr>
          <p:nvPr/>
        </p:nvSpPr>
        <p:spPr bwMode="auto">
          <a:xfrm>
            <a:off x="5791200" y="4038600"/>
            <a:ext cx="3165475" cy="130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r>
              <a:rPr lang="en-US" altLang="ja-JP" sz="3200" b="1">
                <a:solidFill>
                  <a:srgbClr val="FF0000"/>
                </a:solidFill>
                <a:effectLst>
                  <a:outerShdw blurRad="38100" dist="38100" dir="2700000" algn="tl">
                    <a:srgbClr val="C0C0C0"/>
                  </a:outerShdw>
                </a:effectLst>
                <a:latin typeface="Times New Roman" panose="02020603050405020304" pitchFamily="18" charset="0"/>
              </a:rPr>
              <a:t>Lake Namutso</a:t>
            </a:r>
          </a:p>
          <a:p>
            <a:pPr eaLnBrk="1" hangingPunct="1"/>
            <a:r>
              <a:rPr lang="ja-JP" altLang="en-US" sz="2400" b="1">
                <a:latin typeface="Times New Roman" panose="02020603050405020304" pitchFamily="18" charset="0"/>
              </a:rPr>
              <a:t>！</a:t>
            </a:r>
          </a:p>
          <a:p>
            <a:pPr eaLnBrk="1" hangingPunct="1"/>
            <a:endParaRPr lang="en-US" altLang="ja-JP" sz="2400" b="1">
              <a:latin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3006725" y="3505200"/>
            <a:ext cx="1079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1pPr>
            <a:lvl2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2pPr>
            <a:lvl3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3pPr>
            <a:lvl4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4pPr>
            <a:lvl5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5pPr>
            <a:lvl6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6pPr>
            <a:lvl7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7pPr>
            <a:lvl8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8pPr>
            <a:lvl9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kumimoji="0" lang="en-US" altLang="ja-JP" sz="1200">
                <a:latin typeface="Helvetica" panose="020B0604020202020204" pitchFamily="34" charset="0"/>
                <a:sym typeface="Helvetica" panose="020B0604020202020204" pitchFamily="34" charset="0"/>
              </a:rPr>
              <a:t>2001(Tibet-III)</a:t>
            </a:r>
          </a:p>
        </p:txBody>
      </p:sp>
      <p:sp>
        <p:nvSpPr>
          <p:cNvPr id="187395" name="Rectangle 3"/>
          <p:cNvSpPr>
            <a:spLocks noChangeArrowheads="1"/>
          </p:cNvSpPr>
          <p:nvPr/>
        </p:nvSpPr>
        <p:spPr bwMode="auto">
          <a:xfrm>
            <a:off x="1139825" y="3505200"/>
            <a:ext cx="1079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1pPr>
            <a:lvl2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2pPr>
            <a:lvl3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3pPr>
            <a:lvl4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4pPr>
            <a:lvl5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5pPr>
            <a:lvl6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6pPr>
            <a:lvl7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7pPr>
            <a:lvl8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8pPr>
            <a:lvl9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kumimoji="0" lang="en-US" altLang="ja-JP" sz="1200">
                <a:latin typeface="Helvetica" panose="020B0604020202020204" pitchFamily="34" charset="0"/>
                <a:sym typeface="Helvetica" panose="020B0604020202020204" pitchFamily="34" charset="0"/>
              </a:rPr>
              <a:t>2000(Tibet-III)</a:t>
            </a:r>
          </a:p>
        </p:txBody>
      </p:sp>
      <p:sp>
        <p:nvSpPr>
          <p:cNvPr id="187396" name="Rectangle 4"/>
          <p:cNvSpPr>
            <a:spLocks noChangeArrowheads="1"/>
          </p:cNvSpPr>
          <p:nvPr/>
        </p:nvSpPr>
        <p:spPr bwMode="auto">
          <a:xfrm>
            <a:off x="1139825" y="5486400"/>
            <a:ext cx="1079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1pPr>
            <a:lvl2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2pPr>
            <a:lvl3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3pPr>
            <a:lvl4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4pPr>
            <a:lvl5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5pPr>
            <a:lvl6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6pPr>
            <a:lvl7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7pPr>
            <a:lvl8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8pPr>
            <a:lvl9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kumimoji="0" lang="en-US" altLang="ja-JP" sz="1200">
                <a:latin typeface="Helvetica" panose="020B0604020202020204" pitchFamily="34" charset="0"/>
                <a:sym typeface="Helvetica" panose="020B0604020202020204" pitchFamily="34" charset="0"/>
              </a:rPr>
              <a:t>2004(Tibet-III)</a:t>
            </a:r>
          </a:p>
        </p:txBody>
      </p:sp>
      <p:sp>
        <p:nvSpPr>
          <p:cNvPr id="187397" name="Rectangle 5"/>
          <p:cNvSpPr>
            <a:spLocks noChangeArrowheads="1"/>
          </p:cNvSpPr>
          <p:nvPr/>
        </p:nvSpPr>
        <p:spPr bwMode="auto">
          <a:xfrm>
            <a:off x="6748463" y="3505200"/>
            <a:ext cx="1079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1pPr>
            <a:lvl2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2pPr>
            <a:lvl3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3pPr>
            <a:lvl4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4pPr>
            <a:lvl5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5pPr>
            <a:lvl6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6pPr>
            <a:lvl7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7pPr>
            <a:lvl8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8pPr>
            <a:lvl9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kumimoji="0" lang="en-US" altLang="ja-JP" sz="1200">
                <a:latin typeface="Helvetica" panose="020B0604020202020204" pitchFamily="34" charset="0"/>
                <a:sym typeface="Helvetica" panose="020B0604020202020204" pitchFamily="34" charset="0"/>
              </a:rPr>
              <a:t>2003(Tibet-III)</a:t>
            </a:r>
          </a:p>
        </p:txBody>
      </p:sp>
      <p:sp>
        <p:nvSpPr>
          <p:cNvPr id="187398" name="Rectangle 6"/>
          <p:cNvSpPr>
            <a:spLocks noChangeArrowheads="1"/>
          </p:cNvSpPr>
          <p:nvPr/>
        </p:nvSpPr>
        <p:spPr bwMode="auto">
          <a:xfrm>
            <a:off x="4926013" y="3505200"/>
            <a:ext cx="1079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1pPr>
            <a:lvl2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2pPr>
            <a:lvl3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3pPr>
            <a:lvl4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4pPr>
            <a:lvl5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5pPr>
            <a:lvl6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6pPr>
            <a:lvl7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7pPr>
            <a:lvl8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8pPr>
            <a:lvl9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kumimoji="0" lang="en-US" altLang="ja-JP" sz="1200">
                <a:latin typeface="Helvetica" panose="020B0604020202020204" pitchFamily="34" charset="0"/>
                <a:sym typeface="Helvetica" panose="020B0604020202020204" pitchFamily="34" charset="0"/>
              </a:rPr>
              <a:t>2002(Tibet-III)</a:t>
            </a:r>
          </a:p>
        </p:txBody>
      </p:sp>
      <p:sp>
        <p:nvSpPr>
          <p:cNvPr id="187399" name="Rectangle 7"/>
          <p:cNvSpPr>
            <a:spLocks noChangeArrowheads="1"/>
          </p:cNvSpPr>
          <p:nvPr/>
        </p:nvSpPr>
        <p:spPr bwMode="auto">
          <a:xfrm>
            <a:off x="3006725" y="5486400"/>
            <a:ext cx="1079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1pPr>
            <a:lvl2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2pPr>
            <a:lvl3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3pPr>
            <a:lvl4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4pPr>
            <a:lvl5pPr>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5pPr>
            <a:lvl6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6pPr>
            <a:lvl7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7pPr>
            <a:lvl8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8pPr>
            <a:lvl9pPr eaLnBrk="0" fontAlgn="base" hangingPunct="0">
              <a:spcBef>
                <a:spcPct val="0"/>
              </a:spcBef>
              <a:spcAft>
                <a:spcPct val="0"/>
              </a:spcAft>
              <a:tabLst>
                <a:tab pos="749300" algn="l"/>
              </a:tabLs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kumimoji="0" lang="en-US" altLang="ja-JP" sz="1200">
                <a:latin typeface="Helvetica" panose="020B0604020202020204" pitchFamily="34" charset="0"/>
                <a:sym typeface="Helvetica" panose="020B0604020202020204" pitchFamily="34" charset="0"/>
              </a:rPr>
              <a:t>2005(Tibet-III)</a:t>
            </a:r>
          </a:p>
        </p:txBody>
      </p:sp>
      <p:pic>
        <p:nvPicPr>
          <p:cNvPr id="18740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1828800"/>
            <a:ext cx="17907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18740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1828800"/>
            <a:ext cx="17907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18740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400" y="1828800"/>
            <a:ext cx="17907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18740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9200" y="1828800"/>
            <a:ext cx="17907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18740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100" y="3848100"/>
            <a:ext cx="17907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pic>
        <p:nvPicPr>
          <p:cNvPr id="187405"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0000" y="3848100"/>
            <a:ext cx="17907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Lst>
        </p:spPr>
      </p:pic>
      <p:sp>
        <p:nvSpPr>
          <p:cNvPr id="187406" name="Rectangle 14"/>
          <p:cNvSpPr>
            <a:spLocks noChangeArrowheads="1"/>
          </p:cNvSpPr>
          <p:nvPr/>
        </p:nvSpPr>
        <p:spPr bwMode="auto">
          <a:xfrm>
            <a:off x="2362200" y="292100"/>
            <a:ext cx="52609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50800" tIns="50800" rIns="50800" bIns="50800">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400">
                <a:solidFill>
                  <a:schemeClr val="tx1"/>
                </a:solidFill>
                <a:latin typeface="Times New Roman" panose="02020603050405020304" pitchFamily="18" charset="0"/>
                <a:ea typeface="ＭＳ Ｐゴシック" panose="020B0600070205080204" pitchFamily="50" charset="-128"/>
              </a:defRPr>
            </a:lvl1pPr>
            <a:lvl2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400">
                <a:solidFill>
                  <a:schemeClr val="tx1"/>
                </a:solidFill>
                <a:latin typeface="Times New Roman" panose="02020603050405020304" pitchFamily="18" charset="0"/>
                <a:ea typeface="ＭＳ Ｐゴシック" panose="020B0600070205080204" pitchFamily="50" charset="-128"/>
              </a:defRPr>
            </a:lvl2pPr>
            <a:lvl3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400">
                <a:solidFill>
                  <a:schemeClr val="tx1"/>
                </a:solidFill>
                <a:latin typeface="Times New Roman" panose="02020603050405020304" pitchFamily="18" charset="0"/>
                <a:ea typeface="ＭＳ Ｐゴシック" panose="020B0600070205080204" pitchFamily="50" charset="-128"/>
              </a:defRPr>
            </a:lvl3pPr>
            <a:lvl4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400">
                <a:solidFill>
                  <a:schemeClr val="tx1"/>
                </a:solidFill>
                <a:latin typeface="Times New Roman" panose="02020603050405020304" pitchFamily="18" charset="0"/>
                <a:ea typeface="ＭＳ Ｐゴシック" panose="020B0600070205080204" pitchFamily="50" charset="-128"/>
              </a:defRPr>
            </a:lvl4pPr>
            <a:lvl5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400">
                <a:solidFill>
                  <a:schemeClr val="tx1"/>
                </a:solidFill>
                <a:latin typeface="Times New Roman" panose="02020603050405020304" pitchFamily="18" charset="0"/>
                <a:ea typeface="ＭＳ Ｐゴシック" panose="020B0600070205080204" pitchFamily="50" charset="-128"/>
              </a:defRPr>
            </a:lvl5pPr>
            <a:lvl6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400">
                <a:solidFill>
                  <a:schemeClr val="tx1"/>
                </a:solidFill>
                <a:latin typeface="Times New Roman" panose="02020603050405020304" pitchFamily="18" charset="0"/>
                <a:ea typeface="ＭＳ Ｐゴシック" panose="020B0600070205080204" pitchFamily="50" charset="-128"/>
              </a:defRPr>
            </a:lvl6pPr>
            <a:lvl7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400">
                <a:solidFill>
                  <a:schemeClr val="tx1"/>
                </a:solidFill>
                <a:latin typeface="Times New Roman" panose="02020603050405020304" pitchFamily="18" charset="0"/>
                <a:ea typeface="ＭＳ Ｐゴシック" panose="020B0600070205080204" pitchFamily="50" charset="-128"/>
              </a:defRPr>
            </a:lvl7pPr>
            <a:lvl8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400">
                <a:solidFill>
                  <a:schemeClr val="tx1"/>
                </a:solidFill>
                <a:latin typeface="Times New Roman" panose="02020603050405020304" pitchFamily="18" charset="0"/>
                <a:ea typeface="ＭＳ Ｐゴシック" panose="020B0600070205080204" pitchFamily="50" charset="-128"/>
              </a:defRPr>
            </a:lvl8pPr>
            <a:lvl9pPr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r>
              <a:rPr kumimoji="0" lang="en-US" altLang="ja-JP" sz="1800">
                <a:latin typeface="Helvetica" panose="020B0604020202020204" pitchFamily="34" charset="0"/>
                <a:ea typeface="ヒラギノ角ゴ Pro W3" charset="-128"/>
                <a:sym typeface="Helvetica" panose="020B0604020202020204" pitchFamily="34" charset="0"/>
              </a:rPr>
              <a:t>Yearly change of Sun shadow </a:t>
            </a:r>
            <a:r>
              <a:rPr kumimoji="0" lang="ja-JP" altLang="en-US" sz="1800">
                <a:latin typeface="Helvetica" panose="020B0604020202020204" pitchFamily="34" charset="0"/>
                <a:ea typeface="ヒラギノ角ゴ Pro W3" charset="-128"/>
                <a:sym typeface="Helvetica" panose="020B0604020202020204" pitchFamily="34" charset="0"/>
              </a:rPr>
              <a:t>（</a:t>
            </a:r>
            <a:r>
              <a:rPr kumimoji="0" lang="en-US" altLang="ja-JP" sz="1800">
                <a:latin typeface="Helvetica" panose="020B0604020202020204" pitchFamily="34" charset="0"/>
                <a:ea typeface="ヒラギノ角ゴ Pro W3" charset="-128"/>
                <a:sym typeface="Helvetica" panose="020B0604020202020204" pitchFamily="34" charset="0"/>
              </a:rPr>
              <a:t>1996−2005</a:t>
            </a:r>
            <a:r>
              <a:rPr kumimoji="0" lang="ja-JP" altLang="en-US" sz="1800">
                <a:latin typeface="Helvetica" panose="020B0604020202020204" pitchFamily="34" charset="0"/>
                <a:ea typeface="ヒラギノ角ゴ Pro W3" charset="-128"/>
                <a:sym typeface="Helvetica" panose="020B0604020202020204" pitchFamily="34" charset="0"/>
              </a:rPr>
              <a:t>）</a:t>
            </a:r>
            <a:r>
              <a:rPr kumimoji="0" lang="en-US" altLang="ja-JP" sz="1800">
                <a:latin typeface="Helvetica" panose="020B0604020202020204" pitchFamily="34" charset="0"/>
                <a:ea typeface="ヒラギノ角ゴ Pro W3" charset="-128"/>
                <a:sym typeface="Helvetica" panose="020B0604020202020204" pitchFamily="34" charset="0"/>
              </a:rPr>
              <a:t>, 3TeV</a:t>
            </a:r>
          </a:p>
        </p:txBody>
      </p:sp>
      <p:sp>
        <p:nvSpPr>
          <p:cNvPr id="187407" name="Text Box 15"/>
          <p:cNvSpPr txBox="1">
            <a:spLocks noChangeArrowheads="1"/>
          </p:cNvSpPr>
          <p:nvPr/>
        </p:nvSpPr>
        <p:spPr bwMode="auto">
          <a:xfrm>
            <a:off x="2362200" y="533400"/>
            <a:ext cx="35052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a:t>Gnevyshev gap</a:t>
            </a:r>
          </a:p>
          <a:p>
            <a:pPr>
              <a:spcBef>
                <a:spcPct val="50000"/>
              </a:spcBef>
            </a:pPr>
            <a:r>
              <a:rPr lang="en-US" altLang="ja-JP"/>
              <a:t>     in 2001</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152400" y="152400"/>
            <a:ext cx="8991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fontAlgn="base">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fontAlgn="base">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fontAlgn="base">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fontAlgn="base">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lnSpc>
                <a:spcPct val="90000"/>
              </a:lnSpc>
              <a:buFontTx/>
              <a:buNone/>
            </a:pPr>
            <a:r>
              <a:rPr lang="en-US" altLang="ja-JP" sz="2800" u="sng">
                <a:solidFill>
                  <a:srgbClr val="FF0000"/>
                </a:solidFill>
              </a:rPr>
              <a:t>  What we have found out:</a:t>
            </a:r>
          </a:p>
          <a:p>
            <a:pPr eaLnBrk="1" hangingPunct="1">
              <a:lnSpc>
                <a:spcPct val="90000"/>
              </a:lnSpc>
              <a:buFontTx/>
              <a:buNone/>
            </a:pPr>
            <a:r>
              <a:rPr lang="en-US" altLang="ja-JP" sz="2800">
                <a:solidFill>
                  <a:srgbClr val="FF0000"/>
                </a:solidFill>
              </a:rPr>
              <a:t>   </a:t>
            </a:r>
            <a:r>
              <a:rPr lang="en-US" altLang="ja-JP" sz="2800">
                <a:solidFill>
                  <a:srgbClr val="0099FF"/>
                </a:solidFill>
              </a:rPr>
              <a:t>Crab, Mrk501 , Mrk421 observed, but</a:t>
            </a:r>
          </a:p>
          <a:p>
            <a:pPr eaLnBrk="1" hangingPunct="1">
              <a:lnSpc>
                <a:spcPct val="90000"/>
              </a:lnSpc>
              <a:buFontTx/>
              <a:buNone/>
            </a:pPr>
            <a:r>
              <a:rPr lang="ja-JP" altLang="en-US" sz="2800">
                <a:solidFill>
                  <a:srgbClr val="FF0000"/>
                </a:solidFill>
              </a:rPr>
              <a:t>　 </a:t>
            </a:r>
            <a:r>
              <a:rPr lang="en-US" altLang="ja-JP" sz="2800"/>
              <a:t>No new steady bright TeV </a:t>
            </a:r>
            <a:r>
              <a:rPr lang="en-US" altLang="ja-JP" sz="2800">
                <a:latin typeface="Symbol" panose="05050102010706020507" pitchFamily="18" charset="2"/>
              </a:rPr>
              <a:t>g</a:t>
            </a:r>
            <a:r>
              <a:rPr lang="en-US" altLang="ja-JP" sz="2800"/>
              <a:t>-ray point source found</a:t>
            </a:r>
          </a:p>
          <a:p>
            <a:pPr eaLnBrk="1" hangingPunct="1">
              <a:lnSpc>
                <a:spcPct val="90000"/>
              </a:lnSpc>
              <a:buFontTx/>
              <a:buNone/>
            </a:pPr>
            <a:r>
              <a:rPr lang="en-US" altLang="ja-JP" sz="2800"/>
              <a:t>    Possible diffuse </a:t>
            </a:r>
            <a:r>
              <a:rPr lang="en-US" altLang="ja-JP" sz="2800">
                <a:latin typeface="Symbol" panose="05050102010706020507" pitchFamily="18" charset="2"/>
              </a:rPr>
              <a:t>g</a:t>
            </a:r>
            <a:r>
              <a:rPr lang="en-US" altLang="ja-JP" sz="2800"/>
              <a:t>-ray signal from Cygnus region?</a:t>
            </a:r>
            <a:endParaRPr lang="en-US" altLang="ja-JP" sz="2800" u="sng">
              <a:solidFill>
                <a:srgbClr val="FF0000"/>
              </a:solidFill>
            </a:endParaRPr>
          </a:p>
          <a:p>
            <a:pPr eaLnBrk="1" hangingPunct="1">
              <a:lnSpc>
                <a:spcPct val="90000"/>
              </a:lnSpc>
              <a:buFontTx/>
              <a:buNone/>
            </a:pPr>
            <a:r>
              <a:rPr lang="en-US" altLang="ja-JP" sz="2800"/>
              <a:t>	</a:t>
            </a:r>
          </a:p>
          <a:p>
            <a:pPr eaLnBrk="1" hangingPunct="1">
              <a:lnSpc>
                <a:spcPct val="90000"/>
              </a:lnSpc>
              <a:buFontTx/>
              <a:buNone/>
            </a:pPr>
            <a:r>
              <a:rPr lang="en-US" altLang="ja-JP" sz="2800"/>
              <a:t>    P, He, all-particle E-spectrum (Galactic cosmic rays accelerated to the knee region ~10</a:t>
            </a:r>
            <a:r>
              <a:rPr lang="en-US" altLang="ja-JP" sz="2800" baseline="30000"/>
              <a:t>15</a:t>
            </a:r>
            <a:r>
              <a:rPr lang="en-US" altLang="ja-JP" sz="2800"/>
              <a:t> eV)</a:t>
            </a:r>
          </a:p>
          <a:p>
            <a:pPr eaLnBrk="1" hangingPunct="1">
              <a:lnSpc>
                <a:spcPct val="90000"/>
              </a:lnSpc>
              <a:buFontTx/>
              <a:buNone/>
            </a:pPr>
            <a:endParaRPr lang="en-US" altLang="ja-JP" sz="2800"/>
          </a:p>
          <a:p>
            <a:pPr eaLnBrk="1" hangingPunct="1">
              <a:lnSpc>
                <a:spcPct val="90000"/>
              </a:lnSpc>
              <a:buFontTx/>
              <a:buNone/>
            </a:pPr>
            <a:r>
              <a:rPr lang="en-US" altLang="ja-JP" sz="2800"/>
              <a:t>  </a:t>
            </a:r>
            <a:r>
              <a:rPr lang="en-US" altLang="ja-JP" sz="2800" u="sng">
                <a:solidFill>
                  <a:srgbClr val="FF0000"/>
                </a:solidFill>
              </a:rPr>
              <a:t>What we should do next:</a:t>
            </a:r>
          </a:p>
          <a:p>
            <a:pPr eaLnBrk="1" hangingPunct="1">
              <a:lnSpc>
                <a:spcPct val="90000"/>
              </a:lnSpc>
              <a:buFontTx/>
              <a:buNone/>
            </a:pPr>
            <a:r>
              <a:rPr lang="ja-JP" altLang="en-US" sz="2800"/>
              <a:t>　  </a:t>
            </a:r>
            <a:r>
              <a:rPr lang="en-US" altLang="ja-JP" sz="2800"/>
              <a:t>1. 100 TeV (10 – 1000 TeV) region </a:t>
            </a:r>
            <a:r>
              <a:rPr lang="en-US" altLang="ja-JP" sz="2800">
                <a:latin typeface="Symbol" panose="05050102010706020507" pitchFamily="18" charset="2"/>
              </a:rPr>
              <a:t>g</a:t>
            </a:r>
            <a:r>
              <a:rPr lang="en-US" altLang="ja-JP" sz="2800"/>
              <a:t>-ray astronomy </a:t>
            </a:r>
          </a:p>
          <a:p>
            <a:pPr eaLnBrk="1" hangingPunct="1">
              <a:lnSpc>
                <a:spcPct val="90000"/>
              </a:lnSpc>
              <a:buFontTx/>
              <a:buNone/>
            </a:pPr>
            <a:r>
              <a:rPr lang="en-US" altLang="ja-JP" sz="2800">
                <a:solidFill>
                  <a:srgbClr val="FF0000"/>
                </a:solidFill>
              </a:rPr>
              <a:t>       Where do galactic cosmic rays under knee come from?</a:t>
            </a:r>
          </a:p>
          <a:p>
            <a:pPr eaLnBrk="1" hangingPunct="1">
              <a:lnSpc>
                <a:spcPct val="90000"/>
              </a:lnSpc>
              <a:buFontTx/>
              <a:buNone/>
            </a:pPr>
            <a:r>
              <a:rPr lang="en-US" altLang="ja-JP" sz="2800">
                <a:solidFill>
                  <a:srgbClr val="FF0000"/>
                </a:solidFill>
              </a:rPr>
              <a:t>    </a:t>
            </a:r>
            <a:r>
              <a:rPr lang="en-US" altLang="ja-JP" sz="2800"/>
              <a:t> 2. E-spectrum of heavy component around ‘ knee’  </a:t>
            </a:r>
          </a:p>
          <a:p>
            <a:pPr eaLnBrk="1" hangingPunct="1">
              <a:lnSpc>
                <a:spcPct val="90000"/>
              </a:lnSpc>
              <a:buFontTx/>
              <a:buNone/>
            </a:pPr>
            <a:r>
              <a:rPr lang="en-US" altLang="ja-JP" sz="2800"/>
              <a:t>        </a:t>
            </a:r>
            <a:r>
              <a:rPr lang="en-US" altLang="ja-JP" sz="2800">
                <a:solidFill>
                  <a:srgbClr val="FF0000"/>
                </a:solidFill>
              </a:rPr>
              <a:t>All-particle knee = CNO?  Fe knee? </a:t>
            </a:r>
          </a:p>
          <a:p>
            <a:pPr eaLnBrk="1" hangingPunct="1">
              <a:lnSpc>
                <a:spcPct val="90000"/>
              </a:lnSpc>
              <a:buFontTx/>
              <a:buNone/>
            </a:pPr>
            <a:r>
              <a:rPr lang="en-US" altLang="ja-JP" sz="2400">
                <a:solidFill>
                  <a:schemeClr val="accent2"/>
                </a:solidFill>
              </a:rPr>
              <a:t>            </a:t>
            </a:r>
          </a:p>
          <a:p>
            <a:pPr eaLnBrk="1" hangingPunct="1">
              <a:lnSpc>
                <a:spcPct val="90000"/>
              </a:lnSpc>
              <a:buFontTx/>
              <a:buNone/>
            </a:pPr>
            <a:endParaRPr lang="en-US" altLang="ja-JP" sz="2800">
              <a:solidFill>
                <a:schemeClr val="accent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idx="4294967295"/>
          </p:nvPr>
        </p:nvSpPr>
        <p:spPr>
          <a:xfrm>
            <a:off x="1828800" y="228600"/>
            <a:ext cx="5562600" cy="609600"/>
          </a:xfrm>
        </p:spPr>
        <p:txBody>
          <a:bodyPr/>
          <a:lstStyle/>
          <a:p>
            <a:pPr algn="l"/>
            <a:r>
              <a:rPr lang="en-US" altLang="ja-JP" sz="3600" u="sng">
                <a:solidFill>
                  <a:srgbClr val="FF0000"/>
                </a:solidFill>
              </a:rPr>
              <a:t>1. 100 TeV </a:t>
            </a:r>
            <a:r>
              <a:rPr lang="en-US" altLang="ja-JP" sz="3600" u="sng">
                <a:solidFill>
                  <a:srgbClr val="FF0000"/>
                </a:solidFill>
                <a:latin typeface="Symbol" panose="05050102010706020507" pitchFamily="18" charset="2"/>
              </a:rPr>
              <a:t>g</a:t>
            </a:r>
            <a:r>
              <a:rPr lang="en-US" altLang="ja-JP" sz="3600" u="sng">
                <a:solidFill>
                  <a:srgbClr val="FF0000"/>
                </a:solidFill>
              </a:rPr>
              <a:t>-ray astronomy</a:t>
            </a:r>
          </a:p>
        </p:txBody>
      </p:sp>
      <p:sp>
        <p:nvSpPr>
          <p:cNvPr id="145411" name="Text Box 3"/>
          <p:cNvSpPr txBox="1">
            <a:spLocks noChangeArrowheads="1"/>
          </p:cNvSpPr>
          <p:nvPr/>
        </p:nvSpPr>
        <p:spPr bwMode="auto">
          <a:xfrm>
            <a:off x="533400" y="1143000"/>
            <a:ext cx="7696200" cy="524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sz="2400">
                <a:solidFill>
                  <a:schemeClr val="tx1"/>
                </a:solidFill>
                <a:latin typeface="Times New Roman" panose="02020603050405020304" pitchFamily="18" charset="0"/>
                <a:ea typeface="ＭＳ Ｐゴシック" panose="020B0600070205080204" pitchFamily="50" charset="-128"/>
              </a:defRPr>
            </a:lvl1pPr>
            <a:lvl2pPr marL="914400" indent="-457200">
              <a:defRPr kumimoji="1" sz="2400">
                <a:solidFill>
                  <a:schemeClr val="tx1"/>
                </a:solidFill>
                <a:latin typeface="Times New Roman" panose="02020603050405020304" pitchFamily="18" charset="0"/>
                <a:ea typeface="ＭＳ Ｐゴシック" panose="020B0600070205080204" pitchFamily="50" charset="-128"/>
              </a:defRPr>
            </a:lvl2pPr>
            <a:lvl3pPr marL="1371600" indent="-457200">
              <a:defRPr kumimoji="1" sz="2400">
                <a:solidFill>
                  <a:schemeClr val="tx1"/>
                </a:solidFill>
                <a:latin typeface="Times New Roman" panose="02020603050405020304" pitchFamily="18" charset="0"/>
                <a:ea typeface="ＭＳ Ｐゴシック" panose="020B0600070205080204" pitchFamily="50" charset="-128"/>
              </a:defRPr>
            </a:lvl3pPr>
            <a:lvl4pPr marL="1828800" indent="-457200">
              <a:defRPr kumimoji="1" sz="2400">
                <a:solidFill>
                  <a:schemeClr val="tx1"/>
                </a:solidFill>
                <a:latin typeface="Times New Roman" panose="02020603050405020304" pitchFamily="18" charset="0"/>
                <a:ea typeface="ＭＳ Ｐゴシック" panose="020B0600070205080204" pitchFamily="50" charset="-128"/>
              </a:defRPr>
            </a:lvl4pPr>
            <a:lvl5pPr marL="2286000" indent="-457200">
              <a:defRPr kumimoji="1" sz="2400">
                <a:solidFill>
                  <a:schemeClr val="tx1"/>
                </a:solidFill>
                <a:latin typeface="Times New Roman" panose="02020603050405020304" pitchFamily="18" charset="0"/>
                <a:ea typeface="ＭＳ Ｐゴシック" panose="020B0600070205080204" pitchFamily="50" charset="-128"/>
              </a:defRPr>
            </a:lvl5pPr>
            <a:lvl6pPr marL="2743200" indent="-4572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3200400" indent="-4572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657600" indent="-4572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4114800" indent="-4572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50000"/>
              </a:spcBef>
            </a:pPr>
            <a:r>
              <a:rPr lang="en-US" altLang="ja-JP" sz="3200" b="1"/>
              <a:t>Let’s see  100 TeV-region gamma rays  by</a:t>
            </a:r>
          </a:p>
          <a:p>
            <a:pPr algn="ctr" eaLnBrk="1" hangingPunct="1">
              <a:spcBef>
                <a:spcPct val="50000"/>
              </a:spcBef>
            </a:pPr>
            <a:r>
              <a:rPr lang="en-US" altLang="ja-JP" sz="3200" b="1"/>
              <a:t>  Tibet-III  (AS) + a large underground </a:t>
            </a:r>
          </a:p>
          <a:p>
            <a:pPr algn="ctr" eaLnBrk="1" hangingPunct="1">
              <a:spcBef>
                <a:spcPct val="50000"/>
              </a:spcBef>
            </a:pPr>
            <a:r>
              <a:rPr lang="en-US" altLang="ja-JP" sz="3200" b="1"/>
              <a:t>muon detector array (MD)</a:t>
            </a:r>
          </a:p>
          <a:p>
            <a:pPr algn="ctr" eaLnBrk="1" hangingPunct="1">
              <a:spcBef>
                <a:spcPct val="50000"/>
              </a:spcBef>
            </a:pPr>
            <a:r>
              <a:rPr lang="en-US" altLang="ja-JP" sz="3200" b="1">
                <a:solidFill>
                  <a:schemeClr val="tx2"/>
                </a:solidFill>
              </a:rPr>
              <a:t>(</a:t>
            </a:r>
            <a:r>
              <a:rPr lang="en-US" altLang="ja-JP" sz="3200" b="1">
                <a:solidFill>
                  <a:srgbClr val="FF0000"/>
                </a:solidFill>
              </a:rPr>
              <a:t>8640m</a:t>
            </a:r>
            <a:r>
              <a:rPr lang="en-US" altLang="ja-JP" sz="3200" b="1" baseline="30000">
                <a:solidFill>
                  <a:srgbClr val="FF0000"/>
                </a:solidFill>
              </a:rPr>
              <a:t>2</a:t>
            </a:r>
            <a:r>
              <a:rPr lang="en-US" altLang="ja-JP" sz="3200" b="1">
                <a:solidFill>
                  <a:schemeClr val="tx2"/>
                </a:solidFill>
              </a:rPr>
              <a:t> in total)!</a:t>
            </a:r>
            <a:r>
              <a:rPr lang="en-US" altLang="ja-JP" sz="2800" b="1">
                <a:solidFill>
                  <a:schemeClr val="tx2"/>
                </a:solidFill>
              </a:rPr>
              <a:t>   </a:t>
            </a:r>
          </a:p>
          <a:p>
            <a:pPr eaLnBrk="1" hangingPunct="1">
              <a:spcBef>
                <a:spcPct val="50000"/>
              </a:spcBef>
            </a:pPr>
            <a:r>
              <a:rPr lang="en-US" altLang="ja-JP" sz="2800" b="1">
                <a:solidFill>
                  <a:srgbClr val="0000FF"/>
                </a:solidFill>
              </a:rPr>
              <a:t>Origin of cosmic rays and acceleration</a:t>
            </a:r>
          </a:p>
          <a:p>
            <a:pPr eaLnBrk="1" hangingPunct="1">
              <a:spcBef>
                <a:spcPct val="50000"/>
              </a:spcBef>
            </a:pPr>
            <a:r>
              <a:rPr lang="en-US" altLang="ja-JP" sz="2800" b="1">
                <a:solidFill>
                  <a:srgbClr val="0000FF"/>
                </a:solidFill>
              </a:rPr>
              <a:t>      mechanism and limit at SNRs.</a:t>
            </a:r>
          </a:p>
          <a:p>
            <a:pPr eaLnBrk="1" hangingPunct="1">
              <a:spcBef>
                <a:spcPct val="50000"/>
              </a:spcBef>
            </a:pPr>
            <a:r>
              <a:rPr lang="en-US" altLang="ja-JP" sz="2800" b="1">
                <a:solidFill>
                  <a:srgbClr val="0000FF"/>
                </a:solidFill>
              </a:rPr>
              <a:t>Diffuse gamma rays could be detected.</a:t>
            </a:r>
          </a:p>
          <a:p>
            <a:pPr eaLnBrk="1" hangingPunct="1">
              <a:spcBef>
                <a:spcPct val="50000"/>
              </a:spcBef>
            </a:pPr>
            <a:endParaRPr lang="en-US" altLang="ja-JP">
              <a:solidFill>
                <a:srgbClr val="0000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C:\Documents and Settings\kawata\デスクトップ\MDproject\p-type.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505325"/>
            <a:ext cx="4152900" cy="2335213"/>
          </a:xfrm>
          <a:prstGeom prst="rect">
            <a:avLst/>
          </a:prstGeom>
          <a:noFill/>
          <a:extLst>
            <a:ext uri="{909E8E84-426E-40DD-AFC4-6F175D3DCCD1}">
              <a14:hiddenFill xmlns:a14="http://schemas.microsoft.com/office/drawing/2010/main">
                <a:solidFill>
                  <a:srgbClr val="FFFFFF"/>
                </a:solidFill>
              </a14:hiddenFill>
            </a:ext>
          </a:extLst>
        </p:spPr>
      </p:pic>
      <p:sp>
        <p:nvSpPr>
          <p:cNvPr id="190467" name="Rectangle 3"/>
          <p:cNvSpPr>
            <a:spLocks noChangeArrowheads="1"/>
          </p:cNvSpPr>
          <p:nvPr/>
        </p:nvSpPr>
        <p:spPr bwMode="auto">
          <a:xfrm>
            <a:off x="5791200" y="609600"/>
            <a:ext cx="3276600" cy="375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ja-JP" sz="1800">
                <a:effectLst>
                  <a:outerShdw blurRad="38100" dist="38100" dir="2700000" algn="tl">
                    <a:srgbClr val="C0C0C0"/>
                  </a:outerShdw>
                </a:effectLst>
                <a:latin typeface="Arial" panose="020B0604020202020204" pitchFamily="34" charset="0"/>
              </a:rPr>
              <a:t>~ Muon detector ~</a:t>
            </a:r>
            <a:endParaRPr lang="en-US" altLang="ja-JP" sz="800">
              <a:effectLst>
                <a:outerShdw blurRad="38100" dist="38100" dir="2700000" algn="tl">
                  <a:srgbClr val="C0C0C0"/>
                </a:outerShdw>
              </a:effectLst>
              <a:latin typeface="Arial" panose="020B0604020202020204" pitchFamily="34" charset="0"/>
            </a:endParaRPr>
          </a:p>
          <a:p>
            <a:pPr algn="ctr" eaLnBrk="1" hangingPunct="1"/>
            <a:endParaRPr lang="en-US" altLang="ja-JP" sz="800">
              <a:effectLst>
                <a:outerShdw blurRad="38100" dist="38100" dir="2700000" algn="tl">
                  <a:srgbClr val="C0C0C0"/>
                </a:outerShdw>
              </a:effectLst>
              <a:latin typeface="Arial" panose="020B0604020202020204" pitchFamily="34" charset="0"/>
            </a:endParaRPr>
          </a:p>
          <a:p>
            <a:pPr eaLnBrk="1" hangingPunct="1"/>
            <a:r>
              <a:rPr lang="en-US" altLang="ja-JP" sz="1800">
                <a:effectLst>
                  <a:outerShdw blurRad="38100" dist="38100" dir="2700000" algn="tl">
                    <a:srgbClr val="C0C0C0"/>
                  </a:outerShdw>
                </a:effectLst>
                <a:latin typeface="Arial" panose="020B0604020202020204" pitchFamily="34" charset="0"/>
              </a:rPr>
              <a:t>2.5m underground</a:t>
            </a:r>
          </a:p>
          <a:p>
            <a:pPr eaLnBrk="1" hangingPunct="1"/>
            <a:r>
              <a:rPr lang="en-US" altLang="ja-JP" sz="1800">
                <a:effectLst>
                  <a:outerShdw blurRad="38100" dist="38100" dir="2700000" algn="tl">
                    <a:srgbClr val="C0C0C0"/>
                  </a:outerShdw>
                </a:effectLst>
                <a:latin typeface="Arial" panose="020B0604020202020204" pitchFamily="34" charset="0"/>
              </a:rPr>
              <a:t>(500g/cm</a:t>
            </a:r>
            <a:r>
              <a:rPr lang="en-US" altLang="ja-JP" sz="1800" baseline="30000">
                <a:effectLst>
                  <a:outerShdw blurRad="38100" dist="38100" dir="2700000" algn="tl">
                    <a:srgbClr val="C0C0C0"/>
                  </a:outerShdw>
                </a:effectLst>
                <a:latin typeface="Arial" panose="020B0604020202020204" pitchFamily="34" charset="0"/>
              </a:rPr>
              <a:t>2</a:t>
            </a:r>
            <a:r>
              <a:rPr lang="en-US" altLang="ja-JP" sz="1800">
                <a:effectLst>
                  <a:outerShdw blurRad="38100" dist="38100" dir="2700000" algn="tl">
                    <a:srgbClr val="C0C0C0"/>
                  </a:outerShdw>
                </a:effectLst>
                <a:latin typeface="Arial" panose="020B0604020202020204" pitchFamily="34" charset="0"/>
              </a:rPr>
              <a:t>: ~19 Xo)</a:t>
            </a:r>
          </a:p>
          <a:p>
            <a:pPr eaLnBrk="1" hangingPunct="1"/>
            <a:r>
              <a:rPr lang="en-US" altLang="ja-JP" sz="1800">
                <a:effectLst>
                  <a:outerShdw blurRad="38100" dist="38100" dir="2700000" algn="tl">
                    <a:srgbClr val="C0C0C0"/>
                  </a:outerShdw>
                </a:effectLst>
                <a:latin typeface="Arial" panose="020B0604020202020204" pitchFamily="34" charset="0"/>
                <a:ea typeface="ＭＳ Ｐ明朝" panose="02020600040205080304" pitchFamily="18" charset="-128"/>
              </a:rPr>
              <a:t>waterproof concrete pool</a:t>
            </a:r>
          </a:p>
          <a:p>
            <a:pPr eaLnBrk="1" hangingPunct="1"/>
            <a:r>
              <a:rPr lang="en-US" altLang="ja-JP" sz="1800">
                <a:effectLst>
                  <a:outerShdw blurRad="38100" dist="38100" dir="2700000" algn="tl">
                    <a:srgbClr val="C0C0C0"/>
                  </a:outerShdw>
                </a:effectLst>
                <a:latin typeface="Arial" panose="020B0604020202020204" pitchFamily="34" charset="0"/>
              </a:rPr>
              <a:t>6m x 6 m, 1.5m deep</a:t>
            </a:r>
          </a:p>
          <a:p>
            <a:pPr eaLnBrk="1" hangingPunct="1"/>
            <a:r>
              <a:rPr lang="en-US" altLang="ja-JP" sz="1800">
                <a:effectLst>
                  <a:outerShdw blurRad="38100" dist="38100" dir="2700000" algn="tl">
                    <a:srgbClr val="C0C0C0"/>
                  </a:outerShdw>
                </a:effectLst>
                <a:latin typeface="Arial" panose="020B0604020202020204" pitchFamily="34" charset="0"/>
              </a:rPr>
              <a:t>20 </a:t>
            </a:r>
            <a:r>
              <a:rPr lang="en-US" altLang="ja-JP" sz="1800" i="1">
                <a:effectLst>
                  <a:outerShdw blurRad="38100" dist="38100" dir="2700000" algn="tl">
                    <a:srgbClr val="C0C0C0"/>
                  </a:outerShdw>
                </a:effectLst>
                <a:latin typeface="Symbol" panose="05050102010706020507" pitchFamily="18" charset="2"/>
              </a:rPr>
              <a:t>f</a:t>
            </a:r>
            <a:r>
              <a:rPr lang="en-US" altLang="ja-JP" sz="1800">
                <a:effectLst>
                  <a:outerShdw blurRad="38100" dist="38100" dir="2700000" algn="tl">
                    <a:srgbClr val="C0C0C0"/>
                  </a:outerShdw>
                </a:effectLst>
                <a:latin typeface="Arial" panose="020B0604020202020204" pitchFamily="34" charset="0"/>
              </a:rPr>
              <a:t> PMT @ 1 detector</a:t>
            </a:r>
          </a:p>
          <a:p>
            <a:pPr eaLnBrk="1" hangingPunct="1"/>
            <a:endParaRPr lang="en-US" altLang="ja-JP" sz="800">
              <a:effectLst>
                <a:outerShdw blurRad="38100" dist="38100" dir="2700000" algn="tl">
                  <a:srgbClr val="C0C0C0"/>
                </a:outerShdw>
              </a:effectLst>
              <a:latin typeface="Arial" panose="020B0604020202020204" pitchFamily="34" charset="0"/>
            </a:endParaRPr>
          </a:p>
          <a:p>
            <a:pPr eaLnBrk="1" hangingPunct="1"/>
            <a:r>
              <a:rPr lang="en-US" altLang="ja-JP" sz="1800">
                <a:effectLst>
                  <a:outerShdw blurRad="38100" dist="38100" dir="2700000" algn="tl">
                    <a:srgbClr val="C0C0C0"/>
                  </a:outerShdw>
                </a:effectLst>
                <a:latin typeface="Arial" panose="020B0604020202020204" pitchFamily="34" charset="0"/>
              </a:rPr>
              <a:t>Inside is painted with  white epoxy paint </a:t>
            </a:r>
            <a:r>
              <a:rPr lang="en-US" altLang="ja-JP" sz="1800">
                <a:effectLst>
                  <a:outerShdw blurRad="38100" dist="38100" dir="2700000" algn="tl">
                    <a:srgbClr val="C0C0C0"/>
                  </a:outerShdw>
                </a:effectLst>
                <a:latin typeface="Arial" panose="020B0604020202020204" pitchFamily="34" charset="0"/>
                <a:ea typeface="ＭＳ Ｐ明朝" panose="02020600040205080304" pitchFamily="18" charset="-128"/>
              </a:rPr>
              <a:t>to waterproof and to efficiently gather  catoptric water Cherenkov lights</a:t>
            </a:r>
          </a:p>
          <a:p>
            <a:pPr eaLnBrk="1" hangingPunct="1"/>
            <a:r>
              <a:rPr lang="en-US" altLang="ja-JP" sz="1800">
                <a:effectLst>
                  <a:outerShdw blurRad="38100" dist="38100" dir="2700000" algn="tl">
                    <a:srgbClr val="C0C0C0"/>
                  </a:outerShdw>
                </a:effectLst>
                <a:latin typeface="Arial" panose="020B0604020202020204" pitchFamily="34" charset="0"/>
                <a:ea typeface="ＭＳ Ｐ明朝" panose="02020600040205080304" pitchFamily="18" charset="-128"/>
              </a:rPr>
              <a:t>by a downward facing PMT</a:t>
            </a:r>
          </a:p>
          <a:p>
            <a:pPr eaLnBrk="1" hangingPunct="1"/>
            <a:endParaRPr lang="en-US" altLang="ja-JP" sz="800">
              <a:effectLst>
                <a:outerShdw blurRad="38100" dist="38100" dir="2700000" algn="tl">
                  <a:srgbClr val="C0C0C0"/>
                </a:outerShdw>
              </a:effectLst>
              <a:latin typeface="Arial" panose="020B0604020202020204" pitchFamily="34" charset="0"/>
            </a:endParaRPr>
          </a:p>
          <a:p>
            <a:pPr eaLnBrk="1" hangingPunct="1"/>
            <a:r>
              <a:rPr lang="en-US" altLang="ja-JP" sz="1800">
                <a:effectLst>
                  <a:outerShdw blurRad="38100" dist="38100" dir="2700000" algn="tl">
                    <a:srgbClr val="C0C0C0"/>
                  </a:outerShdw>
                </a:effectLst>
                <a:latin typeface="Arial" panose="020B0604020202020204" pitchFamily="34" charset="0"/>
              </a:rPr>
              <a:t>240 detectors  Total:  8640m</a:t>
            </a:r>
            <a:r>
              <a:rPr lang="en-US" altLang="ja-JP" sz="1800" baseline="30000">
                <a:effectLst>
                  <a:outerShdw blurRad="38100" dist="38100" dir="2700000" algn="tl">
                    <a:srgbClr val="C0C0C0"/>
                  </a:outerShdw>
                </a:effectLst>
                <a:latin typeface="Arial" panose="020B0604020202020204" pitchFamily="34" charset="0"/>
              </a:rPr>
              <a:t>2</a:t>
            </a:r>
          </a:p>
        </p:txBody>
      </p:sp>
      <p:graphicFrame>
        <p:nvGraphicFramePr>
          <p:cNvPr id="190468" name="Object 4"/>
          <p:cNvGraphicFramePr>
            <a:graphicFrameLocks noChangeAspect="1"/>
          </p:cNvGraphicFramePr>
          <p:nvPr>
            <p:ph type="body" idx="1"/>
          </p:nvPr>
        </p:nvGraphicFramePr>
        <p:xfrm>
          <a:off x="0" y="685800"/>
          <a:ext cx="5626100" cy="6172200"/>
        </p:xfrm>
        <a:graphic>
          <a:graphicData uri="http://schemas.openxmlformats.org/presentationml/2006/ole">
            <mc:AlternateContent xmlns:mc="http://schemas.openxmlformats.org/markup-compatibility/2006">
              <mc:Choice xmlns:v="urn:schemas-microsoft-com:vml" Requires="v">
                <p:oleObj spid="_x0000_s190480" r:id="rId5" imgW="5942857" imgH="6523810" progId="MSPhotoEd.3">
                  <p:embed/>
                </p:oleObj>
              </mc:Choice>
              <mc:Fallback>
                <p:oleObj r:id="rId5" imgW="5942857" imgH="6523810"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5626100" cy="617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0469" name="Rectangle 5"/>
          <p:cNvSpPr>
            <a:spLocks noGrp="1" noChangeArrowheads="1"/>
          </p:cNvSpPr>
          <p:nvPr>
            <p:ph type="title"/>
          </p:nvPr>
        </p:nvSpPr>
        <p:spPr>
          <a:xfrm>
            <a:off x="3048000" y="0"/>
            <a:ext cx="2590800" cy="6858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r>
              <a:rPr lang="en-US" altLang="ja-JP" sz="3200"/>
              <a:t>Design</a:t>
            </a:r>
          </a:p>
        </p:txBody>
      </p:sp>
      <p:sp>
        <p:nvSpPr>
          <p:cNvPr id="190470" name="Text Box 6"/>
          <p:cNvSpPr txBox="1">
            <a:spLocks noChangeArrowheads="1"/>
          </p:cNvSpPr>
          <p:nvPr/>
        </p:nvSpPr>
        <p:spPr bwMode="auto">
          <a:xfrm>
            <a:off x="8343900" y="730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fld id="{2493BE07-06EF-4F0F-B71A-5E018233266A}" type="slidenum">
              <a:rPr lang="en-US" altLang="ja-JP" sz="1800" b="1">
                <a:latin typeface="Times New Roman" panose="02020603050405020304" pitchFamily="18" charset="0"/>
              </a:rPr>
              <a:pPr algn="ctr" eaLnBrk="1" hangingPunct="1"/>
              <a:t>43</a:t>
            </a:fld>
            <a:endParaRPr lang="en-US" altLang="ja-JP" sz="1800" b="1">
              <a:latin typeface="Times New Roman" panose="02020603050405020304" pitchFamily="18" charset="0"/>
            </a:endParaRPr>
          </a:p>
        </p:txBody>
      </p:sp>
      <p:sp>
        <p:nvSpPr>
          <p:cNvPr id="190471" name="Rectangle 7"/>
          <p:cNvSpPr>
            <a:spLocks noChangeArrowheads="1"/>
          </p:cNvSpPr>
          <p:nvPr/>
        </p:nvSpPr>
        <p:spPr bwMode="auto">
          <a:xfrm>
            <a:off x="3581400" y="762000"/>
            <a:ext cx="259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a:defRPr kumimoji="1" sz="2400">
                <a:solidFill>
                  <a:schemeClr val="tx1"/>
                </a:solidFill>
                <a:latin typeface="Times New Roman" panose="02020603050405020304" pitchFamily="18" charset="0"/>
                <a:ea typeface="ＭＳ Ｐゴシック" panose="020B0600070205080204" pitchFamily="50" charset="-128"/>
              </a:defRPr>
            </a:lvl2pPr>
            <a:lvl3pPr>
              <a:defRPr kumimoji="1" sz="2400">
                <a:solidFill>
                  <a:schemeClr val="tx1"/>
                </a:solidFill>
                <a:latin typeface="Times New Roman" panose="02020603050405020304" pitchFamily="18" charset="0"/>
                <a:ea typeface="ＭＳ Ｐゴシック" panose="020B0600070205080204" pitchFamily="50" charset="-128"/>
              </a:defRPr>
            </a:lvl3pPr>
            <a:lvl4pPr>
              <a:defRPr kumimoji="1" sz="2400">
                <a:solidFill>
                  <a:schemeClr val="tx1"/>
                </a:solidFill>
                <a:latin typeface="Times New Roman" panose="02020603050405020304" pitchFamily="18" charset="0"/>
                <a:ea typeface="ＭＳ Ｐゴシック" panose="020B0600070205080204" pitchFamily="50" charset="-128"/>
              </a:defRPr>
            </a:lvl4pPr>
            <a:lvl5pPr>
              <a:defRPr kumimoji="1" sz="2400">
                <a:solidFill>
                  <a:schemeClr val="tx1"/>
                </a:solidFill>
                <a:latin typeface="Times New Roman" panose="02020603050405020304" pitchFamily="18" charset="0"/>
                <a:ea typeface="ＭＳ Ｐゴシック" panose="020B0600070205080204" pitchFamily="50" charset="-128"/>
              </a:defRPr>
            </a:lvl5pPr>
            <a:lvl6pPr marL="4572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9144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1371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18288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r>
              <a:rPr lang="en-US" altLang="ja-JP" sz="2000" b="1">
                <a:solidFill>
                  <a:schemeClr val="hlink"/>
                </a:solidFill>
                <a:effectLst>
                  <a:outerShdw blurRad="38100" dist="38100" dir="2700000" algn="tl">
                    <a:srgbClr val="C0C0C0"/>
                  </a:outerShdw>
                </a:effectLst>
                <a:latin typeface="Arial" panose="020B0604020202020204" pitchFamily="34" charset="0"/>
              </a:rPr>
              <a:t>One idea</a:t>
            </a:r>
          </a:p>
        </p:txBody>
      </p:sp>
      <p:graphicFrame>
        <p:nvGraphicFramePr>
          <p:cNvPr id="190472" name="Object 8"/>
          <p:cNvGraphicFramePr>
            <a:graphicFrameLocks noChangeAspect="1"/>
          </p:cNvGraphicFramePr>
          <p:nvPr/>
        </p:nvGraphicFramePr>
        <p:xfrm>
          <a:off x="0" y="0"/>
          <a:ext cx="1216025" cy="1500188"/>
        </p:xfrm>
        <a:graphic>
          <a:graphicData uri="http://schemas.openxmlformats.org/presentationml/2006/ole">
            <mc:AlternateContent xmlns:mc="http://schemas.openxmlformats.org/markup-compatibility/2006">
              <mc:Choice xmlns:v="urn:schemas-microsoft-com:vml" Requires="v">
                <p:oleObj spid="_x0000_s190481" name="Photo Editor ｲﾒｰｼﾞ" r:id="rId7" imgW="4390476" imgH="5409524" progId="MSPhotoEd.3">
                  <p:embed/>
                </p:oleObj>
              </mc:Choice>
              <mc:Fallback>
                <p:oleObj name="Photo Editor ｲﾒｰｼﾞ" r:id="rId7" imgW="4390476" imgH="5409524" progId="MSPhotoEd.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6025" cy="1500188"/>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0473" name="Line 9"/>
          <p:cNvSpPr>
            <a:spLocks noChangeShapeType="1"/>
          </p:cNvSpPr>
          <p:nvPr/>
        </p:nvSpPr>
        <p:spPr bwMode="auto">
          <a:xfrm>
            <a:off x="1009650" y="1447800"/>
            <a:ext cx="476250" cy="698500"/>
          </a:xfrm>
          <a:prstGeom prst="line">
            <a:avLst/>
          </a:prstGeom>
          <a:noFill/>
          <a:ln w="508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0474" name="Line 10"/>
          <p:cNvSpPr>
            <a:spLocks noChangeShapeType="1"/>
          </p:cNvSpPr>
          <p:nvPr/>
        </p:nvSpPr>
        <p:spPr bwMode="auto">
          <a:xfrm>
            <a:off x="762000" y="5791200"/>
            <a:ext cx="4038600" cy="0"/>
          </a:xfrm>
          <a:prstGeom prst="line">
            <a:avLst/>
          </a:prstGeom>
          <a:noFill/>
          <a:ln w="28575" cap="sq">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90475" name="Rectangle 11"/>
          <p:cNvSpPr>
            <a:spLocks noChangeArrowheads="1"/>
          </p:cNvSpPr>
          <p:nvPr/>
        </p:nvSpPr>
        <p:spPr bwMode="auto">
          <a:xfrm>
            <a:off x="3810000" y="5410200"/>
            <a:ext cx="996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ja-JP" sz="1800">
                <a:effectLst>
                  <a:outerShdw blurRad="38100" dist="38100" dir="2700000" algn="tl">
                    <a:srgbClr val="C0C0C0"/>
                  </a:outerShdw>
                </a:effectLst>
                <a:latin typeface="Arial" panose="020B0604020202020204" pitchFamily="34" charset="0"/>
              </a:rPr>
              <a:t>    </a:t>
            </a:r>
            <a:r>
              <a:rPr lang="en-US" altLang="ja-JP" sz="1600" b="1">
                <a:solidFill>
                  <a:schemeClr val="tx2"/>
                </a:solidFill>
                <a:latin typeface="Arial" panose="020B0604020202020204" pitchFamily="34" charset="0"/>
              </a:rPr>
              <a:t>180m</a:t>
            </a:r>
          </a:p>
        </p:txBody>
      </p:sp>
      <p:sp>
        <p:nvSpPr>
          <p:cNvPr id="190476" name="Rectangle 12"/>
          <p:cNvSpPr>
            <a:spLocks noChangeArrowheads="1"/>
          </p:cNvSpPr>
          <p:nvPr/>
        </p:nvSpPr>
        <p:spPr bwMode="auto">
          <a:xfrm>
            <a:off x="2133600" y="4090988"/>
            <a:ext cx="1716088" cy="579437"/>
          </a:xfrm>
          <a:prstGeom prst="rect">
            <a:avLst/>
          </a:prstGeom>
          <a:solidFill>
            <a:schemeClr val="tx1">
              <a:alpha val="50000"/>
            </a:schemeClr>
          </a:solidFill>
          <a:ln>
            <a:noFill/>
          </a:ln>
          <a:effectLst/>
          <a:extLs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3200" b="1">
                <a:solidFill>
                  <a:schemeClr val="hlink"/>
                </a:solidFill>
                <a:effectLst>
                  <a:outerShdw blurRad="38100" dist="38100" dir="2700000" algn="tl">
                    <a:srgbClr val="FFFFFF"/>
                  </a:outerShdw>
                </a:effectLst>
                <a:latin typeface="Arial" panose="020B0604020202020204" pitchFamily="34" charset="0"/>
              </a:rPr>
              <a:t>Tibet III </a:t>
            </a:r>
          </a:p>
        </p:txBody>
      </p:sp>
      <p:sp>
        <p:nvSpPr>
          <p:cNvPr id="190477" name="Rectangle 13"/>
          <p:cNvSpPr>
            <a:spLocks noChangeArrowheads="1"/>
          </p:cNvSpPr>
          <p:nvPr/>
        </p:nvSpPr>
        <p:spPr bwMode="auto">
          <a:xfrm>
            <a:off x="1981200" y="5943600"/>
            <a:ext cx="1995488" cy="579438"/>
          </a:xfrm>
          <a:prstGeom prst="rect">
            <a:avLst/>
          </a:prstGeom>
          <a:solidFill>
            <a:schemeClr val="tx1">
              <a:alpha val="50000"/>
            </a:schemeClr>
          </a:solidFill>
          <a:ln>
            <a:noFill/>
          </a:ln>
          <a:effectLst/>
          <a:extLs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3200" b="1">
                <a:solidFill>
                  <a:schemeClr val="hlink"/>
                </a:solidFill>
                <a:effectLst>
                  <a:outerShdw blurRad="38100" dist="38100" dir="2700000" algn="tl">
                    <a:srgbClr val="FFFFFF"/>
                  </a:outerShdw>
                </a:effectLst>
                <a:latin typeface="Arial" panose="020B0604020202020204" pitchFamily="34" charset="0"/>
              </a:rPr>
              <a:t>Tibet MD</a:t>
            </a:r>
            <a:r>
              <a:rPr lang="en-US" altLang="ja-JP" sz="2800" b="1">
                <a:solidFill>
                  <a:schemeClr val="hlink"/>
                </a:solidFill>
                <a:effectLst>
                  <a:outerShdw blurRad="38100" dist="38100" dir="2700000" algn="tl">
                    <a:srgbClr val="FFFFFF"/>
                  </a:outerShdw>
                </a:effectLst>
                <a:latin typeface="Arial" panose="020B0604020202020204" pitchFamily="34" charset="0"/>
              </a:rPr>
              <a:t> </a:t>
            </a:r>
          </a:p>
        </p:txBody>
      </p:sp>
      <p:sp>
        <p:nvSpPr>
          <p:cNvPr id="190478" name="Line 14"/>
          <p:cNvSpPr>
            <a:spLocks noChangeShapeType="1"/>
          </p:cNvSpPr>
          <p:nvPr/>
        </p:nvSpPr>
        <p:spPr bwMode="auto">
          <a:xfrm flipV="1">
            <a:off x="5410200" y="4460875"/>
            <a:ext cx="228600" cy="228600"/>
          </a:xfrm>
          <a:prstGeom prst="line">
            <a:avLst/>
          </a:prstGeom>
          <a:noFill/>
          <a:ln w="38100" cap="sq">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90479" name="Line 15"/>
          <p:cNvSpPr>
            <a:spLocks noChangeShapeType="1"/>
          </p:cNvSpPr>
          <p:nvPr/>
        </p:nvSpPr>
        <p:spPr bwMode="auto">
          <a:xfrm>
            <a:off x="5410200" y="4876800"/>
            <a:ext cx="304800" cy="1981200"/>
          </a:xfrm>
          <a:prstGeom prst="line">
            <a:avLst/>
          </a:prstGeom>
          <a:noFill/>
          <a:ln w="38100" cap="sq">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2514" name="Group 2"/>
          <p:cNvGrpSpPr>
            <a:grpSpLocks/>
          </p:cNvGrpSpPr>
          <p:nvPr/>
        </p:nvGrpSpPr>
        <p:grpSpPr bwMode="auto">
          <a:xfrm>
            <a:off x="0" y="1588"/>
            <a:ext cx="9132888" cy="6845300"/>
            <a:chOff x="0" y="1"/>
            <a:chExt cx="5753" cy="4312"/>
          </a:xfrm>
        </p:grpSpPr>
        <p:sp>
          <p:nvSpPr>
            <p:cNvPr id="192515" name="Freeform 3"/>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516"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92517" name="Text Box 5"/>
          <p:cNvSpPr txBox="1">
            <a:spLocks noChangeArrowheads="1"/>
          </p:cNvSpPr>
          <p:nvPr/>
        </p:nvSpPr>
        <p:spPr bwMode="auto">
          <a:xfrm>
            <a:off x="8401050" y="7302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fld id="{C366B5A4-2EC9-4F12-BDEC-783FDFC359EA}" type="slidenum">
              <a:rPr lang="en-US" altLang="ja-JP" sz="1800" b="1">
                <a:latin typeface="Times New Roman" panose="02020603050405020304" pitchFamily="18" charset="0"/>
              </a:rPr>
              <a:pPr algn="ctr" eaLnBrk="1" hangingPunct="1"/>
              <a:t>44</a:t>
            </a:fld>
            <a:endParaRPr lang="en-US" altLang="ja-JP" sz="1800" b="1">
              <a:latin typeface="Times New Roman" panose="02020603050405020304" pitchFamily="18" charset="0"/>
            </a:endParaRPr>
          </a:p>
        </p:txBody>
      </p:sp>
      <p:pic>
        <p:nvPicPr>
          <p:cNvPr id="1925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8200"/>
            <a:ext cx="91440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519" name="Rectangle 7"/>
          <p:cNvSpPr>
            <a:spLocks noChangeArrowheads="1"/>
          </p:cNvSpPr>
          <p:nvPr/>
        </p:nvSpPr>
        <p:spPr bwMode="auto">
          <a:xfrm>
            <a:off x="3957638" y="2757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192520" name="Rectangle 8"/>
          <p:cNvSpPr>
            <a:spLocks noChangeArrowheads="1"/>
          </p:cNvSpPr>
          <p:nvPr/>
        </p:nvSpPr>
        <p:spPr bwMode="auto">
          <a:xfrm>
            <a:off x="3238500" y="2714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192521" name="Rectangle 9"/>
          <p:cNvSpPr>
            <a:spLocks noGrp="1" noChangeArrowheads="1"/>
          </p:cNvSpPr>
          <p:nvPr>
            <p:ph type="title"/>
          </p:nvPr>
        </p:nvSpPr>
        <p:spPr>
          <a:xfrm>
            <a:off x="685800" y="76200"/>
            <a:ext cx="7772400" cy="6858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r>
              <a:rPr lang="en-US" altLang="ja-JP" sz="3200"/>
              <a:t>Image</a:t>
            </a:r>
          </a:p>
        </p:txBody>
      </p:sp>
      <p:graphicFrame>
        <p:nvGraphicFramePr>
          <p:cNvPr id="192522" name="Object 10"/>
          <p:cNvGraphicFramePr>
            <a:graphicFrameLocks noChangeAspect="1"/>
          </p:cNvGraphicFramePr>
          <p:nvPr>
            <p:ph type="body" idx="1"/>
          </p:nvPr>
        </p:nvGraphicFramePr>
        <p:xfrm>
          <a:off x="0" y="3505200"/>
          <a:ext cx="3055938" cy="3352800"/>
        </p:xfrm>
        <a:graphic>
          <a:graphicData uri="http://schemas.openxmlformats.org/presentationml/2006/ole">
            <mc:AlternateContent xmlns:mc="http://schemas.openxmlformats.org/markup-compatibility/2006">
              <mc:Choice xmlns:v="urn:schemas-microsoft-com:vml" Requires="v">
                <p:oleObj spid="_x0000_s192526" r:id="rId5" imgW="5942857" imgH="6523810" progId="MSPhotoEd.3">
                  <p:embed/>
                </p:oleObj>
              </mc:Choice>
              <mc:Fallback>
                <p:oleObj r:id="rId5" imgW="5942857" imgH="6523810" progId="MSPhotoEd.3">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05200"/>
                        <a:ext cx="3055938" cy="335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92523" name="Picture 11" descr="C:\Documents and Settings\shiomi\デスクトップ\pool.jpg"/>
          <p:cNvPicPr>
            <a:picLocks noChangeAspect="1" noChangeArrowheads="1"/>
          </p:cNvPicPr>
          <p:nvPr/>
        </p:nvPicPr>
        <p:blipFill>
          <a:blip r:embed="rId7">
            <a:extLst>
              <a:ext uri="{28A0092B-C50C-407E-A947-70E740481C1C}">
                <a14:useLocalDpi xmlns:a14="http://schemas.microsoft.com/office/drawing/2010/main" val="0"/>
              </a:ext>
            </a:extLst>
          </a:blip>
          <a:srcRect l="2162" r="37277"/>
          <a:stretch>
            <a:fillRect/>
          </a:stretch>
        </p:blipFill>
        <p:spPr bwMode="auto">
          <a:xfrm>
            <a:off x="4038600" y="3479800"/>
            <a:ext cx="5105400" cy="3378200"/>
          </a:xfrm>
          <a:prstGeom prst="rect">
            <a:avLst/>
          </a:prstGeom>
          <a:noFill/>
          <a:extLst>
            <a:ext uri="{909E8E84-426E-40DD-AFC4-6F175D3DCCD1}">
              <a14:hiddenFill xmlns:a14="http://schemas.microsoft.com/office/drawing/2010/main">
                <a:solidFill>
                  <a:srgbClr val="FFFFFF"/>
                </a:solidFill>
              </a14:hiddenFill>
            </a:ext>
          </a:extLst>
        </p:spPr>
      </p:pic>
      <p:sp>
        <p:nvSpPr>
          <p:cNvPr id="192524" name="Rectangle 12"/>
          <p:cNvSpPr>
            <a:spLocks noChangeArrowheads="1"/>
          </p:cNvSpPr>
          <p:nvPr/>
        </p:nvSpPr>
        <p:spPr bwMode="auto">
          <a:xfrm>
            <a:off x="6334125" y="3884613"/>
            <a:ext cx="1625600" cy="519112"/>
          </a:xfrm>
          <a:prstGeom prst="rect">
            <a:avLst/>
          </a:prstGeom>
          <a:solidFill>
            <a:schemeClr val="tx1"/>
          </a:solidFill>
          <a:ln>
            <a:noFill/>
          </a:ln>
          <a:effectLst/>
          <a:extLst>
            <a:ext uri="{91240B29-F687-4F45-9708-019B960494DF}">
              <a14:hiddenLine xmlns:a14="http://schemas.microsoft.com/office/drawing/2010/main" w="9525" cap="sq">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spcBef>
                <a:spcPct val="20000"/>
              </a:spcBef>
              <a:buClr>
                <a:schemeClr val="accent2"/>
              </a:buClr>
              <a:buSzPct val="80000"/>
              <a:buFont typeface="Wingdings" panose="05000000000000000000" pitchFamily="2" charset="2"/>
              <a:buNone/>
            </a:pPr>
            <a:r>
              <a:rPr lang="en-US" altLang="ja-JP" sz="2800" b="1">
                <a:solidFill>
                  <a:schemeClr val="hlink"/>
                </a:solidFill>
                <a:latin typeface="Arial" panose="020B0604020202020204" pitchFamily="34" charset="0"/>
              </a:rPr>
              <a:t>8,640 m</a:t>
            </a:r>
            <a:r>
              <a:rPr lang="en-US" altLang="ja-JP" sz="2800" b="1" baseline="30000">
                <a:solidFill>
                  <a:schemeClr val="hlink"/>
                </a:solidFill>
                <a:latin typeface="Arial" panose="020B0604020202020204" pitchFamily="34" charset="0"/>
              </a:rPr>
              <a:t>2</a:t>
            </a:r>
          </a:p>
        </p:txBody>
      </p:sp>
      <p:sp>
        <p:nvSpPr>
          <p:cNvPr id="192525" name="Rectangle 13"/>
          <p:cNvSpPr>
            <a:spLocks noChangeArrowheads="1"/>
          </p:cNvSpPr>
          <p:nvPr/>
        </p:nvSpPr>
        <p:spPr bwMode="auto">
          <a:xfrm>
            <a:off x="6959600" y="3070225"/>
            <a:ext cx="2184400" cy="274638"/>
          </a:xfrm>
          <a:prstGeom prst="rect">
            <a:avLst/>
          </a:prstGeom>
          <a:solidFill>
            <a:schemeClr val="tx1"/>
          </a:solidFill>
          <a:ln>
            <a:noFill/>
          </a:ln>
          <a:effectLst/>
          <a:extLst>
            <a:ext uri="{91240B29-F687-4F45-9708-019B960494DF}">
              <a14:hiddenLine xmlns:a14="http://schemas.microsoft.com/office/drawing/2010/main" w="9525" cap="sq">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spcBef>
                <a:spcPct val="20000"/>
              </a:spcBef>
              <a:buClr>
                <a:schemeClr val="accent2"/>
              </a:buClr>
              <a:buSzPct val="80000"/>
              <a:buFont typeface="Wingdings" panose="05000000000000000000" pitchFamily="2" charset="2"/>
              <a:buNone/>
            </a:pPr>
            <a:r>
              <a:rPr lang="en-US" altLang="ja-JP" sz="1200" b="1">
                <a:solidFill>
                  <a:schemeClr val="hlink"/>
                </a:solidFill>
                <a:latin typeface="Arial" panose="020B0604020202020204" pitchFamily="34" charset="0"/>
              </a:rPr>
              <a:t>4,300m a.s.l. (90.5</a:t>
            </a:r>
            <a:r>
              <a:rPr lang="en-US" altLang="ja-JP" sz="1200" b="1" baseline="30000">
                <a:solidFill>
                  <a:schemeClr val="hlink"/>
                </a:solidFill>
                <a:latin typeface="Arial" panose="020B0604020202020204" pitchFamily="34" charset="0"/>
              </a:rPr>
              <a:t>0</a:t>
            </a:r>
            <a:r>
              <a:rPr lang="en-US" altLang="ja-JP" sz="1200" b="1">
                <a:solidFill>
                  <a:schemeClr val="hlink"/>
                </a:solidFill>
                <a:latin typeface="Arial" panose="020B0604020202020204" pitchFamily="34" charset="0"/>
              </a:rPr>
              <a:t>E,30.1</a:t>
            </a:r>
            <a:r>
              <a:rPr lang="en-US" altLang="ja-JP" sz="1200" b="1" baseline="30000">
                <a:solidFill>
                  <a:schemeClr val="hlink"/>
                </a:solidFill>
                <a:latin typeface="Arial" panose="020B0604020202020204" pitchFamily="34" charset="0"/>
              </a:rPr>
              <a:t>0</a:t>
            </a:r>
            <a:r>
              <a:rPr lang="en-US" altLang="ja-JP" sz="1200" b="1">
                <a:solidFill>
                  <a:schemeClr val="hlink"/>
                </a:solidFill>
                <a:latin typeface="Arial" panose="020B0604020202020204" pitchFamily="34" charset="0"/>
              </a:rPr>
              <a:t>N)</a:t>
            </a:r>
            <a:endParaRPr lang="en-US" altLang="ja-JP" sz="1200" b="1" baseline="30000">
              <a:solidFill>
                <a:schemeClr val="hlink"/>
              </a:solidFill>
              <a:latin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C:\Documents and Settings\kawata\デスクトップ\MDproject\p-type.tif"/>
          <p:cNvPicPr>
            <a:picLocks noChangeAspect="1" noChangeArrowheads="1"/>
          </p:cNvPicPr>
          <p:nvPr/>
        </p:nvPicPr>
        <p:blipFill>
          <a:blip r:embed="rId3">
            <a:extLst>
              <a:ext uri="{28A0092B-C50C-407E-A947-70E740481C1C}">
                <a14:useLocalDpi xmlns:a14="http://schemas.microsoft.com/office/drawing/2010/main" val="0"/>
              </a:ext>
            </a:extLst>
          </a:blip>
          <a:srcRect l="18977"/>
          <a:stretch>
            <a:fillRect/>
          </a:stretch>
        </p:blipFill>
        <p:spPr bwMode="auto">
          <a:xfrm>
            <a:off x="4953000" y="3922713"/>
            <a:ext cx="4229100" cy="2935287"/>
          </a:xfrm>
          <a:prstGeom prst="rect">
            <a:avLst/>
          </a:prstGeom>
          <a:noFill/>
          <a:extLst>
            <a:ext uri="{909E8E84-426E-40DD-AFC4-6F175D3DCCD1}">
              <a14:hiddenFill xmlns:a14="http://schemas.microsoft.com/office/drawing/2010/main">
                <a:solidFill>
                  <a:srgbClr val="FFFFFF"/>
                </a:solidFill>
              </a14:hiddenFill>
            </a:ext>
          </a:extLst>
        </p:spPr>
      </p:pic>
      <p:sp>
        <p:nvSpPr>
          <p:cNvPr id="194563" name="Rectangle 3"/>
          <p:cNvSpPr>
            <a:spLocks noChangeArrowheads="1"/>
          </p:cNvSpPr>
          <p:nvPr/>
        </p:nvSpPr>
        <p:spPr bwMode="auto">
          <a:xfrm>
            <a:off x="381000" y="990600"/>
            <a:ext cx="87630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990600" indent="-53340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371600" indent="-4572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752600" indent="-3810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209800" indent="-3810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667000" indent="-381000" fontAlgn="base">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3124200" indent="-381000" fontAlgn="base">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581400" indent="-381000" fontAlgn="base">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4038600" indent="-381000" fontAlgn="base">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buFontTx/>
              <a:buNone/>
            </a:pPr>
            <a:r>
              <a:rPr lang="en-US" altLang="ja-JP" sz="2400">
                <a:latin typeface="Arial" panose="020B0604020202020204" pitchFamily="34" charset="0"/>
              </a:rPr>
              <a:t>Advantages of the Cherenkov type muon detector are</a:t>
            </a:r>
          </a:p>
          <a:p>
            <a:pPr eaLnBrk="1" hangingPunct="1">
              <a:buFontTx/>
              <a:buNone/>
            </a:pPr>
            <a:endParaRPr lang="en-US" altLang="ja-JP" sz="500">
              <a:latin typeface="Arial" panose="020B0604020202020204" pitchFamily="34" charset="0"/>
            </a:endParaRPr>
          </a:p>
          <a:p>
            <a:pPr eaLnBrk="1" hangingPunct="1"/>
            <a:r>
              <a:rPr lang="en-US" altLang="ja-JP" sz="2400">
                <a:latin typeface="Arial" panose="020B0604020202020204" pitchFamily="34" charset="0"/>
              </a:rPr>
              <a:t>High cost performance </a:t>
            </a:r>
          </a:p>
          <a:p>
            <a:pPr eaLnBrk="1" hangingPunct="1"/>
            <a:r>
              <a:rPr lang="en-US" altLang="ja-JP" sz="2400">
                <a:latin typeface="Arial" panose="020B0604020202020204" pitchFamily="34" charset="0"/>
              </a:rPr>
              <a:t>High sensitivity to muons rather than electromagnetic component </a:t>
            </a:r>
            <a:r>
              <a:rPr lang="en-US" altLang="ja-JP" sz="2400">
                <a:latin typeface="Arial" panose="020B0604020202020204" pitchFamily="34" charset="0"/>
                <a:ea typeface="CMR10" charset="-128"/>
              </a:rPr>
              <a:t>caused by the environmental background radioactivity and the air shower cascade, </a:t>
            </a:r>
          </a:p>
          <a:p>
            <a:pPr eaLnBrk="1" hangingPunct="1">
              <a:buFontTx/>
              <a:buNone/>
            </a:pPr>
            <a:r>
              <a:rPr lang="en-US" altLang="ja-JP" sz="2400">
                <a:latin typeface="Arial" panose="020B0604020202020204" pitchFamily="34" charset="0"/>
                <a:ea typeface="CMR10" charset="-128"/>
              </a:rPr>
              <a:t>       because it is easy to design its pool depth (=path length of a muon) deeper, compared with a scintillation detector.</a:t>
            </a:r>
            <a:endParaRPr lang="en-US" altLang="ja-JP" sz="2400">
              <a:latin typeface="Arial" panose="020B0604020202020204" pitchFamily="34" charset="0"/>
            </a:endParaRPr>
          </a:p>
        </p:txBody>
      </p:sp>
      <p:sp>
        <p:nvSpPr>
          <p:cNvPr id="194564" name="Rectangle 4"/>
          <p:cNvSpPr>
            <a:spLocks noGrp="1" noChangeArrowheads="1"/>
          </p:cNvSpPr>
          <p:nvPr>
            <p:ph type="title"/>
          </p:nvPr>
        </p:nvSpPr>
        <p:spPr>
          <a:xfrm>
            <a:off x="152400" y="152400"/>
            <a:ext cx="4800600" cy="4572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algn="l"/>
            <a:r>
              <a:rPr lang="en-US" altLang="ja-JP" sz="2000" u="sng"/>
              <a:t>&gt;10TeV gamma-ray observation device</a:t>
            </a:r>
          </a:p>
        </p:txBody>
      </p:sp>
      <p:sp>
        <p:nvSpPr>
          <p:cNvPr id="194565" name="Text Box 5"/>
          <p:cNvSpPr txBox="1">
            <a:spLocks noChangeArrowheads="1"/>
          </p:cNvSpPr>
          <p:nvPr/>
        </p:nvSpPr>
        <p:spPr bwMode="auto">
          <a:xfrm>
            <a:off x="8401050" y="7302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fld id="{28587BB0-B405-4658-B4DC-4B4E31BA085B}" type="slidenum">
              <a:rPr lang="en-US" altLang="ja-JP" sz="1800" b="1">
                <a:latin typeface="Times New Roman" panose="02020603050405020304" pitchFamily="18" charset="0"/>
              </a:rPr>
              <a:pPr algn="ctr" eaLnBrk="1" hangingPunct="1"/>
              <a:t>45</a:t>
            </a:fld>
            <a:endParaRPr lang="en-US" altLang="ja-JP" sz="1800" b="1">
              <a:latin typeface="Times New Roman" panose="02020603050405020304" pitchFamily="18" charset="0"/>
            </a:endParaRPr>
          </a:p>
        </p:txBody>
      </p:sp>
      <p:pic>
        <p:nvPicPr>
          <p:cNvPr id="194566" name="Picture 6" descr="C:\Documents and Settings\kawata\デスクトップ\MDproject\DSC_2639.jpg"/>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0" y="4267200"/>
            <a:ext cx="189706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7" name="Text Box 7"/>
          <p:cNvSpPr txBox="1">
            <a:spLocks noChangeArrowheads="1"/>
          </p:cNvSpPr>
          <p:nvPr/>
        </p:nvSpPr>
        <p:spPr bwMode="auto">
          <a:xfrm>
            <a:off x="1828800" y="6276975"/>
            <a:ext cx="22415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600">
                <a:solidFill>
                  <a:schemeClr val="tx2"/>
                </a:solidFill>
                <a:latin typeface="Times New Roman" panose="02020603050405020304" pitchFamily="18" charset="0"/>
              </a:rPr>
              <a:t>20 inch in diameter PMT</a:t>
            </a:r>
          </a:p>
          <a:p>
            <a:pPr algn="ctr" eaLnBrk="1" hangingPunct="1"/>
            <a:r>
              <a:rPr lang="en-US" altLang="ja-JP" sz="1600">
                <a:solidFill>
                  <a:schemeClr val="tx2"/>
                </a:solidFill>
                <a:latin typeface="Times New Roman" panose="02020603050405020304" pitchFamily="18" charset="0"/>
              </a:rPr>
              <a:t>(HAMAMASTU R3600)</a:t>
            </a:r>
          </a:p>
        </p:txBody>
      </p:sp>
      <p:sp>
        <p:nvSpPr>
          <p:cNvPr id="194568" name="Line 8"/>
          <p:cNvSpPr>
            <a:spLocks noChangeShapeType="1"/>
          </p:cNvSpPr>
          <p:nvPr/>
        </p:nvSpPr>
        <p:spPr bwMode="auto">
          <a:xfrm flipV="1">
            <a:off x="1905000" y="5410200"/>
            <a:ext cx="4800600" cy="457200"/>
          </a:xfrm>
          <a:prstGeom prst="line">
            <a:avLst/>
          </a:prstGeom>
          <a:noFill/>
          <a:ln w="57150" cap="sq">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228600" y="152400"/>
            <a:ext cx="8534400" cy="1143000"/>
          </a:xfrm>
        </p:spPr>
        <p:txBody>
          <a:bodyPr/>
          <a:lstStyle/>
          <a:p>
            <a:r>
              <a:rPr lang="en-US" altLang="ja-JP" sz="2800"/>
              <a:t>Example of existent Cherenkov detector design</a:t>
            </a:r>
          </a:p>
        </p:txBody>
      </p:sp>
      <p:graphicFrame>
        <p:nvGraphicFramePr>
          <p:cNvPr id="196611" name="Group 3"/>
          <p:cNvGraphicFramePr>
            <a:graphicFrameLocks noGrp="1"/>
          </p:cNvGraphicFramePr>
          <p:nvPr/>
        </p:nvGraphicFramePr>
        <p:xfrm>
          <a:off x="228600" y="1676400"/>
          <a:ext cx="8839200" cy="4159250"/>
        </p:xfrm>
        <a:graphic>
          <a:graphicData uri="http://schemas.openxmlformats.org/drawingml/2006/table">
            <a:tbl>
              <a:tblPr/>
              <a:tblGrid>
                <a:gridCol w="1408113"/>
                <a:gridCol w="3087687"/>
                <a:gridCol w="2106613"/>
                <a:gridCol w="2236787"/>
              </a:tblGrid>
              <a:tr h="204788">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Milagro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Super-K (anti-D)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Tibet MD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463550">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PMT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8-inch PMT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8-inch PMT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20 inch PMT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5925">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Detector Size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80m x 60m, D=8m</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(Top 4800m</a:t>
                      </a:r>
                      <a:r>
                        <a:rPr kumimoji="1" lang="en-US" altLang="ja-JP" sz="1800" b="0" i="0" u="none" strike="noStrike" cap="none" normalizeH="0" baseline="30000" smtClean="0">
                          <a:ln>
                            <a:noFill/>
                          </a:ln>
                          <a:solidFill>
                            <a:schemeClr val="tx1"/>
                          </a:solidFill>
                          <a:effectLst/>
                          <a:latin typeface="Arial" panose="020B0604020202020204" pitchFamily="34" charset="0"/>
                          <a:ea typeface="ＭＳ Ｐゴシック" panose="020B0600070205080204" pitchFamily="50" charset="-128"/>
                        </a:rPr>
                        <a:t>2</a:t>
                      </a: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Bottom 2000m</a:t>
                      </a:r>
                      <a:r>
                        <a:rPr kumimoji="1" lang="en-US" altLang="ja-JP" sz="1800" b="0" i="0" u="none" strike="noStrike" cap="none" normalizeH="0" baseline="30000" smtClean="0">
                          <a:ln>
                            <a:noFill/>
                          </a:ln>
                          <a:solidFill>
                            <a:schemeClr val="tx1"/>
                          </a:solidFill>
                          <a:effectLst/>
                          <a:latin typeface="Arial" panose="020B0604020202020204" pitchFamily="34" charset="0"/>
                          <a:ea typeface="ＭＳ Ｐゴシック" panose="020B0600070205080204" pitchFamily="50" charset="-128"/>
                        </a:rPr>
                        <a:t>2</a:t>
                      </a: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1800" b="0" i="0" u="none" strike="noStrike" cap="none" normalizeH="0" baseline="30000" smtClean="0">
                        <a:ln>
                          <a:noFill/>
                        </a:ln>
                        <a:solidFill>
                          <a:schemeClr val="tx1"/>
                        </a:solidFill>
                        <a:effectLst/>
                        <a:latin typeface="Arial" panose="020B0604020202020204" pitchFamily="34" charset="0"/>
                        <a:ea typeface="ＭＳ Ｐゴシック" panose="020B0600070205080204"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ex.) 8640m</a:t>
                      </a:r>
                      <a:r>
                        <a:rPr kumimoji="1" lang="en-US" altLang="ja-JP" sz="1800" b="0" i="0" u="none" strike="noStrike" cap="none" normalizeH="0" baseline="30000" smtClean="0">
                          <a:ln>
                            <a:noFill/>
                          </a:ln>
                          <a:solidFill>
                            <a:schemeClr val="tx1"/>
                          </a:solidFill>
                          <a:effectLst/>
                          <a:latin typeface="Arial" panose="020B0604020202020204" pitchFamily="34" charset="0"/>
                          <a:ea typeface="ＭＳ Ｐゴシック" panose="020B0600070205080204" pitchFamily="50" charset="-128"/>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7350">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Grid or</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1 Unit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2.8m x 2.8m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2 PMT@6m</a:t>
                      </a:r>
                      <a:r>
                        <a:rPr kumimoji="1" lang="en-US" altLang="ja-JP" sz="1800" b="0" i="0" u="none" strike="noStrike" cap="none" normalizeH="0" baseline="30000" smtClean="0">
                          <a:ln>
                            <a:noFill/>
                          </a:ln>
                          <a:solidFill>
                            <a:schemeClr val="tx1"/>
                          </a:solidFill>
                          <a:effectLst/>
                          <a:latin typeface="Arial" panose="020B0604020202020204" pitchFamily="34" charset="0"/>
                          <a:ea typeface="ＭＳ Ｐゴシック" panose="020B0600070205080204" pitchFamily="50" charset="-128"/>
                        </a:rPr>
                        <a:t>2 </a:t>
                      </a: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1 PMT@ 36m</a:t>
                      </a:r>
                      <a:r>
                        <a:rPr kumimoji="1" lang="en-US" altLang="ja-JP" sz="1800" b="0" i="0" u="none" strike="noStrike" cap="none" normalizeH="0" baseline="30000" smtClean="0">
                          <a:ln>
                            <a:noFill/>
                          </a:ln>
                          <a:solidFill>
                            <a:schemeClr val="tx1"/>
                          </a:solidFill>
                          <a:effectLst/>
                          <a:latin typeface="Arial" panose="020B0604020202020204" pitchFamily="34" charset="0"/>
                          <a:ea typeface="ＭＳ Ｐゴシック" panose="020B0600070205080204" pitchFamily="50" charset="-128"/>
                        </a:rPr>
                        <a:t>2</a:t>
                      </a: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7988">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Photo-sensitive coverage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2"/>
                          </a:solidFill>
                          <a:effectLst/>
                          <a:latin typeface="Arial" panose="020B0604020202020204" pitchFamily="34" charset="0"/>
                          <a:ea typeface="ＭＳ Ｐゴシック" panose="020B0600070205080204" pitchFamily="50" charset="-128"/>
                        </a:rPr>
                        <a:t>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2"/>
                          </a:solidFill>
                          <a:effectLst/>
                          <a:latin typeface="Arial" panose="020B0604020202020204" pitchFamily="34" charset="0"/>
                          <a:ea typeface="ＭＳ Ｐゴシック" panose="020B0600070205080204" pitchFamily="50" charset="-128"/>
                        </a:rPr>
                        <a:t>0.52%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2"/>
                          </a:solidFill>
                          <a:effectLst/>
                          <a:latin typeface="Arial" panose="020B0604020202020204" pitchFamily="34" charset="0"/>
                          <a:ea typeface="ＭＳ Ｐゴシック" panose="020B0600070205080204" pitchFamily="50" charset="-128"/>
                        </a:rPr>
                        <a:t>0.54%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7850">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Number of PMTs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Top: D=1.4m, 450 PMTs</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Bot.: D=6.0m, 273 PMTs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1885 PMTs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rPr>
                        <a:t>240 PMTs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96649" name="Text Box 41"/>
          <p:cNvSpPr txBox="1">
            <a:spLocks noChangeArrowheads="1"/>
          </p:cNvSpPr>
          <p:nvPr/>
        </p:nvSpPr>
        <p:spPr bwMode="auto">
          <a:xfrm>
            <a:off x="8401050" y="73025"/>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fld id="{1760336A-0850-49FC-B64C-92481E591FB3}" type="slidenum">
              <a:rPr lang="en-US" altLang="ja-JP" sz="1800" b="1">
                <a:latin typeface="Times New Roman" panose="02020603050405020304" pitchFamily="18" charset="0"/>
              </a:rPr>
              <a:pPr algn="ctr" eaLnBrk="1" hangingPunct="1"/>
              <a:t>46</a:t>
            </a:fld>
            <a:endParaRPr lang="en-US" altLang="ja-JP" sz="1800" b="1">
              <a:latin typeface="Times New Roman" panose="02020603050405020304" pitchFamily="18" charset="0"/>
            </a:endParaRPr>
          </a:p>
        </p:txBody>
      </p:sp>
      <p:sp>
        <p:nvSpPr>
          <p:cNvPr id="196650" name="Rectangle 42"/>
          <p:cNvSpPr>
            <a:spLocks noChangeArrowheads="1"/>
          </p:cNvSpPr>
          <p:nvPr/>
        </p:nvSpPr>
        <p:spPr bwMode="auto">
          <a:xfrm>
            <a:off x="1524000" y="6262688"/>
            <a:ext cx="7435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30000"/>
              </a:spcBef>
            </a:pPr>
            <a:r>
              <a:rPr lang="en-US" altLang="ja-JP" sz="1800">
                <a:latin typeface="Arial" panose="020B0604020202020204" pitchFamily="34" charset="0"/>
                <a:ea typeface="ＭＳ Ｐ明朝" panose="02020600040205080304" pitchFamily="18" charset="-128"/>
              </a:rPr>
              <a:t>Tibet MD detector will be expected enough response for muon detector.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8343900" y="730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fld id="{74170A2A-959A-4518-A03D-0EEA28042B8C}" type="slidenum">
              <a:rPr lang="en-US" altLang="ja-JP" sz="1800" b="1">
                <a:latin typeface="Times New Roman" panose="02020603050405020304" pitchFamily="18" charset="0"/>
              </a:rPr>
              <a:pPr algn="ctr" eaLnBrk="1" hangingPunct="1"/>
              <a:t>47</a:t>
            </a:fld>
            <a:endParaRPr lang="en-US" altLang="ja-JP" sz="1800" b="1">
              <a:latin typeface="Times New Roman" panose="02020603050405020304" pitchFamily="18" charset="0"/>
            </a:endParaRPr>
          </a:p>
        </p:txBody>
      </p:sp>
      <p:sp>
        <p:nvSpPr>
          <p:cNvPr id="200707" name="Line 3"/>
          <p:cNvSpPr>
            <a:spLocks noChangeShapeType="1"/>
          </p:cNvSpPr>
          <p:nvPr/>
        </p:nvSpPr>
        <p:spPr bwMode="auto">
          <a:xfrm>
            <a:off x="1712913" y="320675"/>
            <a:ext cx="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2"/>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708" name="Line 4"/>
          <p:cNvSpPr>
            <a:spLocks noChangeShapeType="1"/>
          </p:cNvSpPr>
          <p:nvPr/>
        </p:nvSpPr>
        <p:spPr bwMode="auto">
          <a:xfrm>
            <a:off x="2703513" y="320675"/>
            <a:ext cx="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2"/>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709" name="Line 5"/>
          <p:cNvSpPr>
            <a:spLocks noChangeShapeType="1"/>
          </p:cNvSpPr>
          <p:nvPr/>
        </p:nvSpPr>
        <p:spPr bwMode="auto">
          <a:xfrm>
            <a:off x="3617913" y="320675"/>
            <a:ext cx="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2"/>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710" name="Rectangle 6"/>
          <p:cNvSpPr>
            <a:spLocks noGrp="1" noChangeArrowheads="1"/>
          </p:cNvSpPr>
          <p:nvPr>
            <p:ph type="title"/>
          </p:nvPr>
        </p:nvSpPr>
        <p:spPr>
          <a:xfrm>
            <a:off x="228600" y="228600"/>
            <a:ext cx="4114800" cy="6096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r>
              <a:rPr lang="en-US" altLang="ja-JP" sz="2400"/>
              <a:t>Distribution of </a:t>
            </a:r>
            <a:r>
              <a:rPr lang="en-US" altLang="ja-JP" sz="2400">
                <a:latin typeface="Symbol" panose="05050102010706020507" pitchFamily="18" charset="2"/>
              </a:rPr>
              <a:t>S</a:t>
            </a:r>
            <a:r>
              <a:rPr lang="en-US" altLang="ja-JP" sz="2400" i="1"/>
              <a:t>N</a:t>
            </a:r>
            <a:r>
              <a:rPr lang="en-US" altLang="ja-JP" sz="2400" b="1" baseline="-25000"/>
              <a:t>PE</a:t>
            </a:r>
            <a:r>
              <a:rPr lang="en-US" altLang="ja-JP" sz="2400" i="1">
                <a:latin typeface="Symbol" panose="05050102010706020507" pitchFamily="18" charset="2"/>
              </a:rPr>
              <a:t/>
            </a:r>
            <a:br>
              <a:rPr lang="en-US" altLang="ja-JP" sz="2400" i="1">
                <a:latin typeface="Symbol" panose="05050102010706020507" pitchFamily="18" charset="2"/>
              </a:rPr>
            </a:br>
            <a:r>
              <a:rPr lang="en-US" altLang="ja-JP" sz="2400"/>
              <a:t>as a function of  </a:t>
            </a:r>
            <a:r>
              <a:rPr lang="en-US" altLang="ja-JP" sz="2400">
                <a:latin typeface="Symbol" panose="05050102010706020507" pitchFamily="18" charset="2"/>
              </a:rPr>
              <a:t>S</a:t>
            </a:r>
            <a:r>
              <a:rPr lang="en-US" altLang="ja-JP" sz="2400" i="1">
                <a:latin typeface="Symbol" panose="05050102010706020507" pitchFamily="18" charset="2"/>
              </a:rPr>
              <a:t>r</a:t>
            </a:r>
          </a:p>
        </p:txBody>
      </p:sp>
      <p:pic>
        <p:nvPicPr>
          <p:cNvPr id="200711" name="Picture 7" descr="C:\Documents and Settings\shiomi\デスクトップ\sro_pe_r0_9_0.2_k0.jpg"/>
          <p:cNvPicPr>
            <a:picLocks noChangeAspect="1" noChangeArrowheads="1"/>
          </p:cNvPicPr>
          <p:nvPr/>
        </p:nvPicPr>
        <p:blipFill>
          <a:blip r:embed="rId3">
            <a:extLst>
              <a:ext uri="{28A0092B-C50C-407E-A947-70E740481C1C}">
                <a14:useLocalDpi xmlns:a14="http://schemas.microsoft.com/office/drawing/2010/main" val="0"/>
              </a:ext>
            </a:extLst>
          </a:blip>
          <a:srcRect l="15068" t="4109" r="5479" b="6850"/>
          <a:stretch>
            <a:fillRect/>
          </a:stretch>
        </p:blipFill>
        <p:spPr bwMode="auto">
          <a:xfrm>
            <a:off x="47625" y="1371600"/>
            <a:ext cx="4829175" cy="5410200"/>
          </a:xfrm>
          <a:prstGeom prst="rect">
            <a:avLst/>
          </a:prstGeom>
          <a:noFill/>
          <a:extLst>
            <a:ext uri="{909E8E84-426E-40DD-AFC4-6F175D3DCCD1}">
              <a14:hiddenFill xmlns:a14="http://schemas.microsoft.com/office/drawing/2010/main">
                <a:solidFill>
                  <a:srgbClr val="FFFFFF"/>
                </a:solidFill>
              </a14:hiddenFill>
            </a:ext>
          </a:extLst>
        </p:spPr>
      </p:pic>
      <p:sp>
        <p:nvSpPr>
          <p:cNvPr id="200712" name="Text Box 8"/>
          <p:cNvSpPr txBox="1">
            <a:spLocks noChangeArrowheads="1"/>
          </p:cNvSpPr>
          <p:nvPr/>
        </p:nvSpPr>
        <p:spPr bwMode="auto">
          <a:xfrm>
            <a:off x="533400" y="6019800"/>
            <a:ext cx="228600" cy="304800"/>
          </a:xfrm>
          <a:prstGeom prst="rect">
            <a:avLst/>
          </a:prstGeom>
          <a:solidFill>
            <a:schemeClr val="tx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70000"/>
              </a:lnSpc>
            </a:pPr>
            <a:r>
              <a:rPr lang="en-US" altLang="ja-JP" sz="2000">
                <a:solidFill>
                  <a:schemeClr val="bg2"/>
                </a:solidFill>
                <a:latin typeface="Helvetica" panose="020B0604020202020204" pitchFamily="34" charset="0"/>
              </a:rPr>
              <a:t>0</a:t>
            </a:r>
          </a:p>
        </p:txBody>
      </p:sp>
      <p:sp>
        <p:nvSpPr>
          <p:cNvPr id="200713" name="Line 9"/>
          <p:cNvSpPr>
            <a:spLocks noChangeShapeType="1"/>
          </p:cNvSpPr>
          <p:nvPr/>
        </p:nvSpPr>
        <p:spPr bwMode="auto">
          <a:xfrm>
            <a:off x="1930400" y="2057400"/>
            <a:ext cx="0" cy="2286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714" name="Line 10"/>
          <p:cNvSpPr>
            <a:spLocks noChangeShapeType="1"/>
          </p:cNvSpPr>
          <p:nvPr/>
        </p:nvSpPr>
        <p:spPr bwMode="auto">
          <a:xfrm>
            <a:off x="2921000" y="2057400"/>
            <a:ext cx="0" cy="2286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715" name="Line 11"/>
          <p:cNvSpPr>
            <a:spLocks noChangeShapeType="1"/>
          </p:cNvSpPr>
          <p:nvPr/>
        </p:nvSpPr>
        <p:spPr bwMode="auto">
          <a:xfrm>
            <a:off x="3810000" y="2057400"/>
            <a:ext cx="0" cy="2286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00716" name="Group 12"/>
          <p:cNvGrpSpPr>
            <a:grpSpLocks/>
          </p:cNvGrpSpPr>
          <p:nvPr/>
        </p:nvGrpSpPr>
        <p:grpSpPr bwMode="auto">
          <a:xfrm>
            <a:off x="3886200" y="3886200"/>
            <a:ext cx="450850" cy="762000"/>
            <a:chOff x="3648" y="2112"/>
            <a:chExt cx="284" cy="480"/>
          </a:xfrm>
        </p:grpSpPr>
        <p:sp>
          <p:nvSpPr>
            <p:cNvPr id="200717" name="Text Box 13"/>
            <p:cNvSpPr txBox="1">
              <a:spLocks noChangeArrowheads="1"/>
            </p:cNvSpPr>
            <p:nvPr/>
          </p:nvSpPr>
          <p:spPr bwMode="auto">
            <a:xfrm>
              <a:off x="3648" y="2400"/>
              <a:ext cx="2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sq">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400" b="1">
                  <a:solidFill>
                    <a:schemeClr val="accent2"/>
                  </a:solidFill>
                  <a:latin typeface="ＭＳ Ｐゴシック" panose="020B0600070205080204" pitchFamily="50" charset="-128"/>
                </a:rPr>
                <a:t>20%</a:t>
              </a:r>
            </a:p>
          </p:txBody>
        </p:sp>
        <p:sp>
          <p:nvSpPr>
            <p:cNvPr id="200718" name="Text Box 14"/>
            <p:cNvSpPr txBox="1">
              <a:spLocks noChangeArrowheads="1"/>
            </p:cNvSpPr>
            <p:nvPr/>
          </p:nvSpPr>
          <p:spPr bwMode="auto">
            <a:xfrm>
              <a:off x="3648" y="2256"/>
              <a:ext cx="2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sq">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400" b="1">
                  <a:solidFill>
                    <a:schemeClr val="accent2"/>
                  </a:solidFill>
                  <a:latin typeface="ＭＳ Ｐゴシック" panose="020B0600070205080204" pitchFamily="50" charset="-128"/>
                </a:rPr>
                <a:t>50%</a:t>
              </a:r>
            </a:p>
          </p:txBody>
        </p:sp>
        <p:sp>
          <p:nvSpPr>
            <p:cNvPr id="200719" name="Text Box 15"/>
            <p:cNvSpPr txBox="1">
              <a:spLocks noChangeArrowheads="1"/>
            </p:cNvSpPr>
            <p:nvPr/>
          </p:nvSpPr>
          <p:spPr bwMode="auto">
            <a:xfrm>
              <a:off x="3648" y="2112"/>
              <a:ext cx="2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sq">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400" b="1">
                  <a:solidFill>
                    <a:schemeClr val="accent2"/>
                  </a:solidFill>
                  <a:latin typeface="ＭＳ Ｐゴシック" panose="020B0600070205080204" pitchFamily="50" charset="-128"/>
                </a:rPr>
                <a:t>80%</a:t>
              </a:r>
            </a:p>
          </p:txBody>
        </p:sp>
      </p:grpSp>
      <p:grpSp>
        <p:nvGrpSpPr>
          <p:cNvPr id="200720" name="Group 16"/>
          <p:cNvGrpSpPr>
            <a:grpSpLocks/>
          </p:cNvGrpSpPr>
          <p:nvPr/>
        </p:nvGrpSpPr>
        <p:grpSpPr bwMode="auto">
          <a:xfrm>
            <a:off x="838200" y="1600200"/>
            <a:ext cx="3690938" cy="412750"/>
            <a:chOff x="528" y="1152"/>
            <a:chExt cx="2325" cy="260"/>
          </a:xfrm>
        </p:grpSpPr>
        <p:grpSp>
          <p:nvGrpSpPr>
            <p:cNvPr id="200721" name="Group 17"/>
            <p:cNvGrpSpPr>
              <a:grpSpLocks/>
            </p:cNvGrpSpPr>
            <p:nvPr/>
          </p:nvGrpSpPr>
          <p:grpSpPr bwMode="auto">
            <a:xfrm>
              <a:off x="839" y="1162"/>
              <a:ext cx="2014" cy="250"/>
              <a:chOff x="887" y="1200"/>
              <a:chExt cx="2014" cy="250"/>
            </a:xfrm>
          </p:grpSpPr>
          <p:sp>
            <p:nvSpPr>
              <p:cNvPr id="200722" name="Text Box 18"/>
              <p:cNvSpPr txBox="1">
                <a:spLocks noChangeArrowheads="1"/>
              </p:cNvSpPr>
              <p:nvPr/>
            </p:nvSpPr>
            <p:spPr bwMode="auto">
              <a:xfrm>
                <a:off x="887" y="1200"/>
                <a:ext cx="58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a:solidFill>
                      <a:schemeClr val="bg2"/>
                    </a:solidFill>
                    <a:latin typeface="Helvetica" panose="020B0604020202020204" pitchFamily="34" charset="0"/>
                  </a:rPr>
                  <a:t>10TeV</a:t>
                </a:r>
              </a:p>
            </p:txBody>
          </p:sp>
          <p:sp>
            <p:nvSpPr>
              <p:cNvPr id="200723" name="Text Box 19"/>
              <p:cNvSpPr txBox="1">
                <a:spLocks noChangeArrowheads="1"/>
              </p:cNvSpPr>
              <p:nvPr/>
            </p:nvSpPr>
            <p:spPr bwMode="auto">
              <a:xfrm>
                <a:off x="1463" y="1200"/>
                <a:ext cx="67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a:solidFill>
                      <a:schemeClr val="bg2"/>
                    </a:solidFill>
                    <a:latin typeface="Helvetica" panose="020B0604020202020204" pitchFamily="34" charset="0"/>
                  </a:rPr>
                  <a:t>100TeV</a:t>
                </a:r>
              </a:p>
            </p:txBody>
          </p:sp>
          <p:sp>
            <p:nvSpPr>
              <p:cNvPr id="200724" name="Text Box 20"/>
              <p:cNvSpPr txBox="1">
                <a:spLocks noChangeArrowheads="1"/>
              </p:cNvSpPr>
              <p:nvPr/>
            </p:nvSpPr>
            <p:spPr bwMode="auto">
              <a:xfrm>
                <a:off x="2135" y="1200"/>
                <a:ext cx="76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a:solidFill>
                      <a:schemeClr val="bg2"/>
                    </a:solidFill>
                    <a:latin typeface="Helvetica" panose="020B0604020202020204" pitchFamily="34" charset="0"/>
                  </a:rPr>
                  <a:t>1000TeV</a:t>
                </a:r>
              </a:p>
            </p:txBody>
          </p:sp>
        </p:grpSp>
        <p:sp>
          <p:nvSpPr>
            <p:cNvPr id="200725" name="Text Box 21"/>
            <p:cNvSpPr txBox="1">
              <a:spLocks noChangeArrowheads="1"/>
            </p:cNvSpPr>
            <p:nvPr/>
          </p:nvSpPr>
          <p:spPr bwMode="auto">
            <a:xfrm>
              <a:off x="528" y="1152"/>
              <a:ext cx="34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b="1" i="1">
                  <a:solidFill>
                    <a:schemeClr val="bg2"/>
                  </a:solidFill>
                  <a:latin typeface="Helvetica" panose="020B0604020202020204" pitchFamily="34" charset="0"/>
                </a:rPr>
                <a:t>E</a:t>
              </a:r>
              <a:r>
                <a:rPr lang="en-US" altLang="ja-JP" sz="2000" b="1">
                  <a:solidFill>
                    <a:schemeClr val="bg2"/>
                  </a:solidFill>
                  <a:latin typeface="Symbol" panose="05050102010706020507" pitchFamily="18" charset="2"/>
                </a:rPr>
                <a:t>g</a:t>
              </a:r>
              <a:r>
                <a:rPr lang="en-US" altLang="ja-JP" sz="2000" b="1">
                  <a:solidFill>
                    <a:schemeClr val="bg2"/>
                  </a:solidFill>
                  <a:latin typeface="Helvetica" panose="020B0604020202020204" pitchFamily="34" charset="0"/>
                </a:rPr>
                <a:t>:</a:t>
              </a:r>
            </a:p>
          </p:txBody>
        </p:sp>
      </p:grpSp>
      <p:grpSp>
        <p:nvGrpSpPr>
          <p:cNvPr id="200726" name="Group 22"/>
          <p:cNvGrpSpPr>
            <a:grpSpLocks/>
          </p:cNvGrpSpPr>
          <p:nvPr/>
        </p:nvGrpSpPr>
        <p:grpSpPr bwMode="auto">
          <a:xfrm>
            <a:off x="1819275" y="2336800"/>
            <a:ext cx="228600" cy="3816350"/>
            <a:chOff x="1122" y="1565"/>
            <a:chExt cx="144" cy="2404"/>
          </a:xfrm>
        </p:grpSpPr>
        <p:sp>
          <p:nvSpPr>
            <p:cNvPr id="200727" name="Line 23"/>
            <p:cNvSpPr>
              <a:spLocks noChangeShapeType="1"/>
            </p:cNvSpPr>
            <p:nvPr/>
          </p:nvSpPr>
          <p:spPr bwMode="auto">
            <a:xfrm flipV="1">
              <a:off x="1265" y="1565"/>
              <a:ext cx="1" cy="240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728" name="Line 24"/>
            <p:cNvSpPr>
              <a:spLocks noChangeShapeType="1"/>
            </p:cNvSpPr>
            <p:nvPr/>
          </p:nvSpPr>
          <p:spPr bwMode="auto">
            <a:xfrm flipV="1">
              <a:off x="1122" y="1569"/>
              <a:ext cx="1" cy="240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00729" name="Group 25"/>
          <p:cNvGrpSpPr>
            <a:grpSpLocks/>
          </p:cNvGrpSpPr>
          <p:nvPr/>
        </p:nvGrpSpPr>
        <p:grpSpPr bwMode="auto">
          <a:xfrm>
            <a:off x="2792413" y="2336800"/>
            <a:ext cx="230187" cy="3817938"/>
            <a:chOff x="1709" y="1566"/>
            <a:chExt cx="145" cy="2405"/>
          </a:xfrm>
        </p:grpSpPr>
        <p:sp>
          <p:nvSpPr>
            <p:cNvPr id="200730" name="Line 26"/>
            <p:cNvSpPr>
              <a:spLocks noChangeShapeType="1"/>
            </p:cNvSpPr>
            <p:nvPr/>
          </p:nvSpPr>
          <p:spPr bwMode="auto">
            <a:xfrm flipV="1">
              <a:off x="1709" y="1571"/>
              <a:ext cx="1" cy="240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731" name="Line 27"/>
            <p:cNvSpPr>
              <a:spLocks noChangeShapeType="1"/>
            </p:cNvSpPr>
            <p:nvPr/>
          </p:nvSpPr>
          <p:spPr bwMode="auto">
            <a:xfrm flipV="1">
              <a:off x="1853" y="1566"/>
              <a:ext cx="1" cy="240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00732" name="Group 28"/>
          <p:cNvGrpSpPr>
            <a:grpSpLocks/>
          </p:cNvGrpSpPr>
          <p:nvPr/>
        </p:nvGrpSpPr>
        <p:grpSpPr bwMode="auto">
          <a:xfrm>
            <a:off x="4953000" y="838200"/>
            <a:ext cx="4191000" cy="2952750"/>
            <a:chOff x="3120" y="528"/>
            <a:chExt cx="2640" cy="1860"/>
          </a:xfrm>
        </p:grpSpPr>
        <p:pic>
          <p:nvPicPr>
            <p:cNvPr id="200733" name="Picture 29" descr="C:\Documents and Settings\kawata\デスクトップ\MDproject\Crab_4_wD2.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576"/>
              <a:ext cx="2640" cy="1812"/>
            </a:xfrm>
            <a:prstGeom prst="rect">
              <a:avLst/>
            </a:prstGeom>
            <a:solidFill>
              <a:schemeClr val="tx1"/>
            </a:solidFill>
          </p:spPr>
        </p:pic>
        <p:sp>
          <p:nvSpPr>
            <p:cNvPr id="200734" name="Text Box 30"/>
            <p:cNvSpPr txBox="1">
              <a:spLocks noChangeArrowheads="1"/>
            </p:cNvSpPr>
            <p:nvPr/>
          </p:nvSpPr>
          <p:spPr bwMode="auto">
            <a:xfrm>
              <a:off x="3493" y="2140"/>
              <a:ext cx="186" cy="16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70000"/>
                </a:lnSpc>
              </a:pPr>
              <a:r>
                <a:rPr lang="en-US" altLang="ja-JP" sz="1600" b="1">
                  <a:solidFill>
                    <a:schemeClr val="bg2"/>
                  </a:solidFill>
                  <a:latin typeface="Helvetica" panose="020B0604020202020204" pitchFamily="34" charset="0"/>
                </a:rPr>
                <a:t>0</a:t>
              </a:r>
            </a:p>
          </p:txBody>
        </p:sp>
        <p:sp>
          <p:nvSpPr>
            <p:cNvPr id="200735" name="Text Box 31"/>
            <p:cNvSpPr txBox="1">
              <a:spLocks noChangeArrowheads="1"/>
            </p:cNvSpPr>
            <p:nvPr/>
          </p:nvSpPr>
          <p:spPr bwMode="auto">
            <a:xfrm>
              <a:off x="5040" y="528"/>
              <a:ext cx="5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600" b="1">
                  <a:solidFill>
                    <a:schemeClr val="bg2"/>
                  </a:solidFill>
                  <a:latin typeface="Helvetica" panose="020B0604020202020204" pitchFamily="34" charset="0"/>
                </a:rPr>
                <a:t>(10TeV)</a:t>
              </a:r>
            </a:p>
          </p:txBody>
        </p:sp>
      </p:grpSp>
      <p:grpSp>
        <p:nvGrpSpPr>
          <p:cNvPr id="200736" name="Group 32"/>
          <p:cNvGrpSpPr>
            <a:grpSpLocks/>
          </p:cNvGrpSpPr>
          <p:nvPr/>
        </p:nvGrpSpPr>
        <p:grpSpPr bwMode="auto">
          <a:xfrm>
            <a:off x="4953000" y="3810000"/>
            <a:ext cx="4191000" cy="2952750"/>
            <a:chOff x="3120" y="2400"/>
            <a:chExt cx="2640" cy="1860"/>
          </a:xfrm>
        </p:grpSpPr>
        <p:grpSp>
          <p:nvGrpSpPr>
            <p:cNvPr id="200737" name="Group 33"/>
            <p:cNvGrpSpPr>
              <a:grpSpLocks/>
            </p:cNvGrpSpPr>
            <p:nvPr/>
          </p:nvGrpSpPr>
          <p:grpSpPr bwMode="auto">
            <a:xfrm>
              <a:off x="3120" y="2448"/>
              <a:ext cx="2640" cy="1812"/>
              <a:chOff x="3120" y="2448"/>
              <a:chExt cx="2640" cy="1812"/>
            </a:xfrm>
          </p:grpSpPr>
          <p:pic>
            <p:nvPicPr>
              <p:cNvPr id="200738" name="Picture 34" descr="C:\Documents and Settings\kawata\デスクトップ\MDproject\Crab_7_wD2.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2448"/>
                <a:ext cx="2640" cy="1812"/>
              </a:xfrm>
              <a:prstGeom prst="rect">
                <a:avLst/>
              </a:prstGeom>
              <a:noFill/>
              <a:extLst>
                <a:ext uri="{909E8E84-426E-40DD-AFC4-6F175D3DCCD1}">
                  <a14:hiddenFill xmlns:a14="http://schemas.microsoft.com/office/drawing/2010/main">
                    <a:solidFill>
                      <a:srgbClr val="FFFFFF"/>
                    </a:solidFill>
                  </a14:hiddenFill>
                </a:ext>
              </a:extLst>
            </p:spPr>
          </p:pic>
          <p:sp>
            <p:nvSpPr>
              <p:cNvPr id="200739" name="Text Box 35"/>
              <p:cNvSpPr txBox="1">
                <a:spLocks noChangeArrowheads="1"/>
              </p:cNvSpPr>
              <p:nvPr/>
            </p:nvSpPr>
            <p:spPr bwMode="auto">
              <a:xfrm>
                <a:off x="3493" y="4012"/>
                <a:ext cx="186" cy="16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70000"/>
                  </a:lnSpc>
                </a:pPr>
                <a:r>
                  <a:rPr lang="en-US" altLang="ja-JP" sz="1600" b="1">
                    <a:solidFill>
                      <a:schemeClr val="bg2"/>
                    </a:solidFill>
                    <a:latin typeface="Helvetica" panose="020B0604020202020204" pitchFamily="34" charset="0"/>
                  </a:rPr>
                  <a:t>0</a:t>
                </a:r>
              </a:p>
            </p:txBody>
          </p:sp>
        </p:grpSp>
        <p:sp>
          <p:nvSpPr>
            <p:cNvPr id="200740" name="Text Box 36"/>
            <p:cNvSpPr txBox="1">
              <a:spLocks noChangeArrowheads="1"/>
            </p:cNvSpPr>
            <p:nvPr/>
          </p:nvSpPr>
          <p:spPr bwMode="auto">
            <a:xfrm>
              <a:off x="4944" y="2400"/>
              <a:ext cx="64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600" b="1">
                  <a:solidFill>
                    <a:schemeClr val="bg2"/>
                  </a:solidFill>
                  <a:latin typeface="Helvetica" panose="020B0604020202020204" pitchFamily="34" charset="0"/>
                </a:rPr>
                <a:t>(100TeV)</a:t>
              </a:r>
            </a:p>
          </p:txBody>
        </p:sp>
      </p:grpSp>
      <p:sp>
        <p:nvSpPr>
          <p:cNvPr id="200741" name="Rectangle 37"/>
          <p:cNvSpPr>
            <a:spLocks noChangeArrowheads="1"/>
          </p:cNvSpPr>
          <p:nvPr/>
        </p:nvSpPr>
        <p:spPr bwMode="auto">
          <a:xfrm>
            <a:off x="3505200" y="6324600"/>
            <a:ext cx="1331913" cy="457200"/>
          </a:xfrm>
          <a:prstGeom prst="rect">
            <a:avLst/>
          </a:prstGeom>
          <a:noFill/>
          <a:ln>
            <a:noFill/>
          </a:ln>
          <a:effectLst/>
          <a:extLst>
            <a:ext uri="{909E8E84-426E-40DD-AFC4-6F175D3DCCD1}">
              <a14:hiddenFill xmlns:a14="http://schemas.microsoft.com/office/drawing/2010/main">
                <a:solidFill>
                  <a:schemeClr val="tx1">
                    <a:alpha val="50000"/>
                  </a:schemeClr>
                </a:solidFill>
              </a14:hiddenFill>
            </a:ex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2400" b="1">
                <a:solidFill>
                  <a:schemeClr val="hlink"/>
                </a:solidFill>
                <a:latin typeface="Arial" panose="020B0604020202020204" pitchFamily="34" charset="0"/>
              </a:rPr>
              <a:t>Tibet III</a:t>
            </a:r>
            <a:r>
              <a:rPr lang="en-US" altLang="ja-JP" sz="2400" b="1">
                <a:solidFill>
                  <a:schemeClr val="hlink"/>
                </a:solidFill>
                <a:effectLst>
                  <a:outerShdw blurRad="38100" dist="38100" dir="2700000" algn="tl">
                    <a:srgbClr val="C0C0C0"/>
                  </a:outerShdw>
                </a:effectLst>
                <a:latin typeface="Arial" panose="020B0604020202020204" pitchFamily="34" charset="0"/>
              </a:rPr>
              <a:t> </a:t>
            </a:r>
          </a:p>
        </p:txBody>
      </p:sp>
      <p:sp>
        <p:nvSpPr>
          <p:cNvPr id="200742" name="Rectangle 38"/>
          <p:cNvSpPr>
            <a:spLocks noChangeArrowheads="1"/>
          </p:cNvSpPr>
          <p:nvPr/>
        </p:nvSpPr>
        <p:spPr bwMode="auto">
          <a:xfrm>
            <a:off x="0" y="2133600"/>
            <a:ext cx="911225" cy="822325"/>
          </a:xfrm>
          <a:prstGeom prst="rect">
            <a:avLst/>
          </a:prstGeom>
          <a:noFill/>
          <a:ln>
            <a:noFill/>
          </a:ln>
          <a:effectLst/>
          <a:extLst>
            <a:ext uri="{909E8E84-426E-40DD-AFC4-6F175D3DCCD1}">
              <a14:hiddenFill xmlns:a14="http://schemas.microsoft.com/office/drawing/2010/main">
                <a:solidFill>
                  <a:schemeClr val="tx1">
                    <a:alpha val="50000"/>
                  </a:schemeClr>
                </a:solidFill>
              </a14:hiddenFill>
            </a:ex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2400" b="1">
                <a:solidFill>
                  <a:schemeClr val="hlink"/>
                </a:solidFill>
                <a:latin typeface="Arial" panose="020B0604020202020204" pitchFamily="34" charset="0"/>
              </a:rPr>
              <a:t>Tibet</a:t>
            </a:r>
          </a:p>
          <a:p>
            <a:pPr algn="ctr" eaLnBrk="1" hangingPunct="1"/>
            <a:r>
              <a:rPr lang="en-US" altLang="ja-JP" sz="2400" b="1">
                <a:solidFill>
                  <a:schemeClr val="hlink"/>
                </a:solidFill>
                <a:latin typeface="Arial" panose="020B0604020202020204" pitchFamily="34" charset="0"/>
              </a:rPr>
              <a:t> MD</a:t>
            </a:r>
            <a:r>
              <a:rPr lang="en-US" altLang="ja-JP" sz="2400" b="1">
                <a:solidFill>
                  <a:schemeClr val="hlink"/>
                </a:solidFill>
                <a:effectLst>
                  <a:outerShdw blurRad="38100" dist="38100" dir="2700000" algn="tl">
                    <a:srgbClr val="C0C0C0"/>
                  </a:outerShdw>
                </a:effectLst>
                <a:latin typeface="Arial" panose="020B0604020202020204" pitchFamily="34" charset="0"/>
              </a:rPr>
              <a:t> </a:t>
            </a:r>
          </a:p>
        </p:txBody>
      </p:sp>
      <p:sp>
        <p:nvSpPr>
          <p:cNvPr id="200743" name="Rectangle 39"/>
          <p:cNvSpPr>
            <a:spLocks noChangeArrowheads="1"/>
          </p:cNvSpPr>
          <p:nvPr/>
        </p:nvSpPr>
        <p:spPr bwMode="auto">
          <a:xfrm>
            <a:off x="1008063" y="2667000"/>
            <a:ext cx="725487" cy="457200"/>
          </a:xfrm>
          <a:prstGeom prst="rect">
            <a:avLst/>
          </a:prstGeom>
          <a:noFill/>
          <a:ln>
            <a:noFill/>
          </a:ln>
          <a:effectLst/>
          <a:extLst>
            <a:ext uri="{909E8E84-426E-40DD-AFC4-6F175D3DCCD1}">
              <a14:hiddenFill xmlns:a14="http://schemas.microsoft.com/office/drawing/2010/main">
                <a:solidFill>
                  <a:schemeClr val="tx1">
                    <a:alpha val="50000"/>
                  </a:schemeClr>
                </a:solidFill>
              </a14:hiddenFill>
            </a:ex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2400" b="1">
                <a:solidFill>
                  <a:schemeClr val="folHlink"/>
                </a:solidFill>
                <a:latin typeface="Arial" panose="020B0604020202020204" pitchFamily="34" charset="0"/>
              </a:rPr>
              <a:t>BG </a:t>
            </a:r>
          </a:p>
        </p:txBody>
      </p:sp>
      <p:sp>
        <p:nvSpPr>
          <p:cNvPr id="200744" name="Rectangle 40"/>
          <p:cNvSpPr>
            <a:spLocks noChangeArrowheads="1"/>
          </p:cNvSpPr>
          <p:nvPr/>
        </p:nvSpPr>
        <p:spPr bwMode="auto">
          <a:xfrm>
            <a:off x="3294063" y="5410200"/>
            <a:ext cx="1303337" cy="457200"/>
          </a:xfrm>
          <a:prstGeom prst="rect">
            <a:avLst/>
          </a:prstGeom>
          <a:noFill/>
          <a:ln>
            <a:noFill/>
          </a:ln>
          <a:effectLst/>
          <a:extLst>
            <a:ext uri="{909E8E84-426E-40DD-AFC4-6F175D3DCCD1}">
              <a14:hiddenFill xmlns:a14="http://schemas.microsoft.com/office/drawing/2010/main">
                <a:solidFill>
                  <a:schemeClr val="tx1">
                    <a:alpha val="50000"/>
                  </a:schemeClr>
                </a:solidFill>
              </a14:hiddenFill>
            </a:ex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2400" b="1">
                <a:solidFill>
                  <a:schemeClr val="accent2"/>
                </a:solidFill>
                <a:latin typeface="Arial" panose="020B0604020202020204" pitchFamily="34" charset="0"/>
              </a:rPr>
              <a:t>Gamma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007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5" fill="hold" nodeType="clickEffect">
                                  <p:stCondLst>
                                    <p:cond delay="0"/>
                                  </p:stCondLst>
                                  <p:childTnLst>
                                    <p:set>
                                      <p:cBhvr>
                                        <p:cTn id="10" dur="1" fill="hold">
                                          <p:stCondLst>
                                            <p:cond delay="0"/>
                                          </p:stCondLst>
                                        </p:cTn>
                                        <p:tgtEl>
                                          <p:spTgt spid="200732"/>
                                        </p:tgtEl>
                                        <p:attrNameLst>
                                          <p:attrName>style.visibility</p:attrName>
                                        </p:attrNameLst>
                                      </p:cBhvr>
                                      <p:to>
                                        <p:strVal val="visible"/>
                                      </p:to>
                                    </p:set>
                                    <p:animEffect transition="in" filter="blinds(vertical)">
                                      <p:cBhvr>
                                        <p:cTn id="11" dur="500"/>
                                        <p:tgtEl>
                                          <p:spTgt spid="20073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20072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5" fill="hold" nodeType="clickEffect">
                                  <p:stCondLst>
                                    <p:cond delay="0"/>
                                  </p:stCondLst>
                                  <p:childTnLst>
                                    <p:set>
                                      <p:cBhvr>
                                        <p:cTn id="19" dur="1" fill="hold">
                                          <p:stCondLst>
                                            <p:cond delay="0"/>
                                          </p:stCondLst>
                                        </p:cTn>
                                        <p:tgtEl>
                                          <p:spTgt spid="200736"/>
                                        </p:tgtEl>
                                        <p:attrNameLst>
                                          <p:attrName>style.visibility</p:attrName>
                                        </p:attrNameLst>
                                      </p:cBhvr>
                                      <p:to>
                                        <p:strVal val="visible"/>
                                      </p:to>
                                    </p:set>
                                    <p:animEffect transition="in" filter="blinds(vertical)">
                                      <p:cBhvr>
                                        <p:cTn id="20" dur="500"/>
                                        <p:tgtEl>
                                          <p:spTgt spid="200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754" name="Group 2"/>
          <p:cNvGrpSpPr>
            <a:grpSpLocks/>
          </p:cNvGrpSpPr>
          <p:nvPr/>
        </p:nvGrpSpPr>
        <p:grpSpPr bwMode="auto">
          <a:xfrm>
            <a:off x="47625" y="1371600"/>
            <a:ext cx="4829175" cy="5410200"/>
            <a:chOff x="30" y="864"/>
            <a:chExt cx="3042" cy="3408"/>
          </a:xfrm>
        </p:grpSpPr>
        <p:pic>
          <p:nvPicPr>
            <p:cNvPr id="202755" name="Picture 3" descr="C:\Documents and Settings\shiomi\デスクトップ\sro_pe_r0_9_0.2_k0.jpg"/>
            <p:cNvPicPr>
              <a:picLocks noChangeAspect="1" noChangeArrowheads="1"/>
            </p:cNvPicPr>
            <p:nvPr/>
          </p:nvPicPr>
          <p:blipFill>
            <a:blip r:embed="rId3">
              <a:extLst>
                <a:ext uri="{28A0092B-C50C-407E-A947-70E740481C1C}">
                  <a14:useLocalDpi xmlns:a14="http://schemas.microsoft.com/office/drawing/2010/main" val="0"/>
                </a:ext>
              </a:extLst>
            </a:blip>
            <a:srcRect l="15068" t="4109" r="5479" b="6850"/>
            <a:stretch>
              <a:fillRect/>
            </a:stretch>
          </p:blipFill>
          <p:spPr bwMode="auto">
            <a:xfrm>
              <a:off x="30" y="864"/>
              <a:ext cx="3042" cy="3408"/>
            </a:xfrm>
            <a:prstGeom prst="rect">
              <a:avLst/>
            </a:prstGeom>
            <a:noFill/>
            <a:extLst>
              <a:ext uri="{909E8E84-426E-40DD-AFC4-6F175D3DCCD1}">
                <a14:hiddenFill xmlns:a14="http://schemas.microsoft.com/office/drawing/2010/main">
                  <a:solidFill>
                    <a:srgbClr val="FFFFFF"/>
                  </a:solidFill>
                </a14:hiddenFill>
              </a:ext>
            </a:extLst>
          </p:spPr>
        </p:pic>
        <p:sp>
          <p:nvSpPr>
            <p:cNvPr id="202756" name="Text Box 4"/>
            <p:cNvSpPr txBox="1">
              <a:spLocks noChangeArrowheads="1"/>
            </p:cNvSpPr>
            <p:nvPr/>
          </p:nvSpPr>
          <p:spPr bwMode="auto">
            <a:xfrm>
              <a:off x="336" y="3792"/>
              <a:ext cx="144" cy="192"/>
            </a:xfrm>
            <a:prstGeom prst="rect">
              <a:avLst/>
            </a:prstGeom>
            <a:solidFill>
              <a:schemeClr val="tx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70000"/>
                </a:lnSpc>
              </a:pPr>
              <a:r>
                <a:rPr lang="en-US" altLang="ja-JP" sz="2000">
                  <a:solidFill>
                    <a:schemeClr val="bg2"/>
                  </a:solidFill>
                  <a:latin typeface="Helvetica" panose="020B0604020202020204" pitchFamily="34" charset="0"/>
                </a:rPr>
                <a:t>0</a:t>
              </a:r>
            </a:p>
          </p:txBody>
        </p:sp>
        <p:sp>
          <p:nvSpPr>
            <p:cNvPr id="202757" name="Line 5"/>
            <p:cNvSpPr>
              <a:spLocks noChangeShapeType="1"/>
            </p:cNvSpPr>
            <p:nvPr/>
          </p:nvSpPr>
          <p:spPr bwMode="auto">
            <a:xfrm>
              <a:off x="1216" y="1296"/>
              <a:ext cx="0" cy="144"/>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2758" name="Line 6"/>
            <p:cNvSpPr>
              <a:spLocks noChangeShapeType="1"/>
            </p:cNvSpPr>
            <p:nvPr/>
          </p:nvSpPr>
          <p:spPr bwMode="auto">
            <a:xfrm>
              <a:off x="1840" y="1296"/>
              <a:ext cx="0" cy="144"/>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2759" name="Line 7"/>
            <p:cNvSpPr>
              <a:spLocks noChangeShapeType="1"/>
            </p:cNvSpPr>
            <p:nvPr/>
          </p:nvSpPr>
          <p:spPr bwMode="auto">
            <a:xfrm>
              <a:off x="2400" y="1296"/>
              <a:ext cx="0" cy="144"/>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02760" name="Group 8"/>
            <p:cNvGrpSpPr>
              <a:grpSpLocks/>
            </p:cNvGrpSpPr>
            <p:nvPr/>
          </p:nvGrpSpPr>
          <p:grpSpPr bwMode="auto">
            <a:xfrm>
              <a:off x="2448" y="2448"/>
              <a:ext cx="284" cy="480"/>
              <a:chOff x="3648" y="2112"/>
              <a:chExt cx="284" cy="480"/>
            </a:xfrm>
          </p:grpSpPr>
          <p:sp>
            <p:nvSpPr>
              <p:cNvPr id="202761" name="Text Box 9"/>
              <p:cNvSpPr txBox="1">
                <a:spLocks noChangeArrowheads="1"/>
              </p:cNvSpPr>
              <p:nvPr/>
            </p:nvSpPr>
            <p:spPr bwMode="auto">
              <a:xfrm>
                <a:off x="3648" y="2400"/>
                <a:ext cx="2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sq">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400" b="1">
                    <a:solidFill>
                      <a:schemeClr val="accent2"/>
                    </a:solidFill>
                    <a:latin typeface="ＭＳ Ｐゴシック" panose="020B0600070205080204" pitchFamily="50" charset="-128"/>
                  </a:rPr>
                  <a:t>20%</a:t>
                </a:r>
              </a:p>
            </p:txBody>
          </p:sp>
          <p:sp>
            <p:nvSpPr>
              <p:cNvPr id="202762" name="Text Box 10"/>
              <p:cNvSpPr txBox="1">
                <a:spLocks noChangeArrowheads="1"/>
              </p:cNvSpPr>
              <p:nvPr/>
            </p:nvSpPr>
            <p:spPr bwMode="auto">
              <a:xfrm>
                <a:off x="3648" y="2256"/>
                <a:ext cx="2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sq">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400" b="1">
                    <a:solidFill>
                      <a:schemeClr val="accent2"/>
                    </a:solidFill>
                    <a:latin typeface="ＭＳ Ｐゴシック" panose="020B0600070205080204" pitchFamily="50" charset="-128"/>
                  </a:rPr>
                  <a:t>50%</a:t>
                </a:r>
              </a:p>
            </p:txBody>
          </p:sp>
          <p:sp>
            <p:nvSpPr>
              <p:cNvPr id="202763" name="Text Box 11"/>
              <p:cNvSpPr txBox="1">
                <a:spLocks noChangeArrowheads="1"/>
              </p:cNvSpPr>
              <p:nvPr/>
            </p:nvSpPr>
            <p:spPr bwMode="auto">
              <a:xfrm>
                <a:off x="3648" y="2112"/>
                <a:ext cx="2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sq">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400" b="1">
                    <a:solidFill>
                      <a:schemeClr val="accent2"/>
                    </a:solidFill>
                    <a:latin typeface="ＭＳ Ｐゴシック" panose="020B0600070205080204" pitchFamily="50" charset="-128"/>
                  </a:rPr>
                  <a:t>80%</a:t>
                </a:r>
              </a:p>
            </p:txBody>
          </p:sp>
        </p:grpSp>
        <p:grpSp>
          <p:nvGrpSpPr>
            <p:cNvPr id="202764" name="Group 12"/>
            <p:cNvGrpSpPr>
              <a:grpSpLocks/>
            </p:cNvGrpSpPr>
            <p:nvPr/>
          </p:nvGrpSpPr>
          <p:grpSpPr bwMode="auto">
            <a:xfrm>
              <a:off x="528" y="1008"/>
              <a:ext cx="2325" cy="260"/>
              <a:chOff x="528" y="1152"/>
              <a:chExt cx="2325" cy="260"/>
            </a:xfrm>
          </p:grpSpPr>
          <p:grpSp>
            <p:nvGrpSpPr>
              <p:cNvPr id="202765" name="Group 13"/>
              <p:cNvGrpSpPr>
                <a:grpSpLocks/>
              </p:cNvGrpSpPr>
              <p:nvPr/>
            </p:nvGrpSpPr>
            <p:grpSpPr bwMode="auto">
              <a:xfrm>
                <a:off x="839" y="1162"/>
                <a:ext cx="2014" cy="250"/>
                <a:chOff x="887" y="1200"/>
                <a:chExt cx="2014" cy="250"/>
              </a:xfrm>
            </p:grpSpPr>
            <p:sp>
              <p:nvSpPr>
                <p:cNvPr id="202766" name="Text Box 14"/>
                <p:cNvSpPr txBox="1">
                  <a:spLocks noChangeArrowheads="1"/>
                </p:cNvSpPr>
                <p:nvPr/>
              </p:nvSpPr>
              <p:spPr bwMode="auto">
                <a:xfrm>
                  <a:off x="887" y="1200"/>
                  <a:ext cx="58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a:solidFill>
                        <a:schemeClr val="bg2"/>
                      </a:solidFill>
                      <a:latin typeface="Helvetica" panose="020B0604020202020204" pitchFamily="34" charset="0"/>
                    </a:rPr>
                    <a:t>10TeV</a:t>
                  </a:r>
                </a:p>
              </p:txBody>
            </p:sp>
            <p:sp>
              <p:nvSpPr>
                <p:cNvPr id="202767" name="Text Box 15"/>
                <p:cNvSpPr txBox="1">
                  <a:spLocks noChangeArrowheads="1"/>
                </p:cNvSpPr>
                <p:nvPr/>
              </p:nvSpPr>
              <p:spPr bwMode="auto">
                <a:xfrm>
                  <a:off x="1463" y="1200"/>
                  <a:ext cx="67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a:solidFill>
                        <a:schemeClr val="bg2"/>
                      </a:solidFill>
                      <a:latin typeface="Helvetica" panose="020B0604020202020204" pitchFamily="34" charset="0"/>
                    </a:rPr>
                    <a:t>100TeV</a:t>
                  </a:r>
                </a:p>
              </p:txBody>
            </p:sp>
            <p:sp>
              <p:nvSpPr>
                <p:cNvPr id="202768" name="Text Box 16"/>
                <p:cNvSpPr txBox="1">
                  <a:spLocks noChangeArrowheads="1"/>
                </p:cNvSpPr>
                <p:nvPr/>
              </p:nvSpPr>
              <p:spPr bwMode="auto">
                <a:xfrm>
                  <a:off x="2135" y="1200"/>
                  <a:ext cx="76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a:solidFill>
                        <a:schemeClr val="bg2"/>
                      </a:solidFill>
                      <a:latin typeface="Helvetica" panose="020B0604020202020204" pitchFamily="34" charset="0"/>
                    </a:rPr>
                    <a:t>1000TeV</a:t>
                  </a:r>
                </a:p>
              </p:txBody>
            </p:sp>
          </p:grpSp>
          <p:sp>
            <p:nvSpPr>
              <p:cNvPr id="202769" name="Text Box 17"/>
              <p:cNvSpPr txBox="1">
                <a:spLocks noChangeArrowheads="1"/>
              </p:cNvSpPr>
              <p:nvPr/>
            </p:nvSpPr>
            <p:spPr bwMode="auto">
              <a:xfrm>
                <a:off x="528" y="1152"/>
                <a:ext cx="34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b="1" i="1">
                    <a:solidFill>
                      <a:schemeClr val="bg2"/>
                    </a:solidFill>
                    <a:latin typeface="Helvetica" panose="020B0604020202020204" pitchFamily="34" charset="0"/>
                  </a:rPr>
                  <a:t>E</a:t>
                </a:r>
                <a:r>
                  <a:rPr lang="en-US" altLang="ja-JP" sz="2000" b="1">
                    <a:solidFill>
                      <a:schemeClr val="bg2"/>
                    </a:solidFill>
                    <a:latin typeface="Symbol" panose="05050102010706020507" pitchFamily="18" charset="2"/>
                  </a:rPr>
                  <a:t>g</a:t>
                </a:r>
                <a:r>
                  <a:rPr lang="en-US" altLang="ja-JP" sz="2000" b="1">
                    <a:solidFill>
                      <a:schemeClr val="bg2"/>
                    </a:solidFill>
                    <a:latin typeface="Helvetica" panose="020B0604020202020204" pitchFamily="34" charset="0"/>
                  </a:rPr>
                  <a:t>:</a:t>
                </a:r>
              </a:p>
            </p:txBody>
          </p:sp>
        </p:grpSp>
        <p:grpSp>
          <p:nvGrpSpPr>
            <p:cNvPr id="202770" name="Group 18"/>
            <p:cNvGrpSpPr>
              <a:grpSpLocks/>
            </p:cNvGrpSpPr>
            <p:nvPr/>
          </p:nvGrpSpPr>
          <p:grpSpPr bwMode="auto">
            <a:xfrm>
              <a:off x="1146" y="1472"/>
              <a:ext cx="144" cy="2404"/>
              <a:chOff x="1122" y="1565"/>
              <a:chExt cx="144" cy="2404"/>
            </a:xfrm>
          </p:grpSpPr>
          <p:sp>
            <p:nvSpPr>
              <p:cNvPr id="202771" name="Line 19"/>
              <p:cNvSpPr>
                <a:spLocks noChangeShapeType="1"/>
              </p:cNvSpPr>
              <p:nvPr/>
            </p:nvSpPr>
            <p:spPr bwMode="auto">
              <a:xfrm flipV="1">
                <a:off x="1265" y="1565"/>
                <a:ext cx="1" cy="240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2772" name="Line 20"/>
              <p:cNvSpPr>
                <a:spLocks noChangeShapeType="1"/>
              </p:cNvSpPr>
              <p:nvPr/>
            </p:nvSpPr>
            <p:spPr bwMode="auto">
              <a:xfrm flipV="1">
                <a:off x="1122" y="1569"/>
                <a:ext cx="1" cy="240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02773" name="Group 21"/>
            <p:cNvGrpSpPr>
              <a:grpSpLocks/>
            </p:cNvGrpSpPr>
            <p:nvPr/>
          </p:nvGrpSpPr>
          <p:grpSpPr bwMode="auto">
            <a:xfrm>
              <a:off x="1759" y="1472"/>
              <a:ext cx="145" cy="2405"/>
              <a:chOff x="1709" y="1566"/>
              <a:chExt cx="145" cy="2405"/>
            </a:xfrm>
          </p:grpSpPr>
          <p:sp>
            <p:nvSpPr>
              <p:cNvPr id="202774" name="Line 22"/>
              <p:cNvSpPr>
                <a:spLocks noChangeShapeType="1"/>
              </p:cNvSpPr>
              <p:nvPr/>
            </p:nvSpPr>
            <p:spPr bwMode="auto">
              <a:xfrm flipV="1">
                <a:off x="1709" y="1571"/>
                <a:ext cx="1" cy="240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2775" name="Line 23"/>
              <p:cNvSpPr>
                <a:spLocks noChangeShapeType="1"/>
              </p:cNvSpPr>
              <p:nvPr/>
            </p:nvSpPr>
            <p:spPr bwMode="auto">
              <a:xfrm flipV="1">
                <a:off x="1853" y="1566"/>
                <a:ext cx="1" cy="240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02776" name="Group 24"/>
            <p:cNvGrpSpPr>
              <a:grpSpLocks/>
            </p:cNvGrpSpPr>
            <p:nvPr/>
          </p:nvGrpSpPr>
          <p:grpSpPr bwMode="auto">
            <a:xfrm>
              <a:off x="544" y="1822"/>
              <a:ext cx="2400" cy="1593"/>
              <a:chOff x="528" y="1902"/>
              <a:chExt cx="2400" cy="1593"/>
            </a:xfrm>
          </p:grpSpPr>
          <p:sp>
            <p:nvSpPr>
              <p:cNvPr id="202777" name="Line 25"/>
              <p:cNvSpPr>
                <a:spLocks noChangeShapeType="1"/>
              </p:cNvSpPr>
              <p:nvPr/>
            </p:nvSpPr>
            <p:spPr bwMode="auto">
              <a:xfrm>
                <a:off x="528" y="3495"/>
                <a:ext cx="384" cy="0"/>
              </a:xfrm>
              <a:prstGeom prst="line">
                <a:avLst/>
              </a:prstGeom>
              <a:noFill/>
              <a:ln w="38100" cap="sq">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02778" name="Line 26"/>
              <p:cNvSpPr>
                <a:spLocks noChangeShapeType="1"/>
              </p:cNvSpPr>
              <p:nvPr/>
            </p:nvSpPr>
            <p:spPr bwMode="auto">
              <a:xfrm flipV="1">
                <a:off x="912" y="1902"/>
                <a:ext cx="2016" cy="1584"/>
              </a:xfrm>
              <a:prstGeom prst="line">
                <a:avLst/>
              </a:prstGeom>
              <a:noFill/>
              <a:ln w="38100" cap="sq">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sp>
        <p:nvSpPr>
          <p:cNvPr id="202779" name="Rectangle 27"/>
          <p:cNvSpPr>
            <a:spLocks noChangeArrowheads="1"/>
          </p:cNvSpPr>
          <p:nvPr/>
        </p:nvSpPr>
        <p:spPr bwMode="auto">
          <a:xfrm>
            <a:off x="3294063" y="5410200"/>
            <a:ext cx="1303337" cy="457200"/>
          </a:xfrm>
          <a:prstGeom prst="rect">
            <a:avLst/>
          </a:prstGeom>
          <a:noFill/>
          <a:ln>
            <a:noFill/>
          </a:ln>
          <a:effectLst/>
          <a:extLst>
            <a:ext uri="{909E8E84-426E-40DD-AFC4-6F175D3DCCD1}">
              <a14:hiddenFill xmlns:a14="http://schemas.microsoft.com/office/drawing/2010/main">
                <a:solidFill>
                  <a:schemeClr val="tx1">
                    <a:alpha val="50000"/>
                  </a:schemeClr>
                </a:solidFill>
              </a14:hiddenFill>
            </a:ex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2400" b="1">
                <a:solidFill>
                  <a:schemeClr val="accent2"/>
                </a:solidFill>
                <a:latin typeface="Arial" panose="020B0604020202020204" pitchFamily="34" charset="0"/>
              </a:rPr>
              <a:t>Gamma</a:t>
            </a:r>
          </a:p>
        </p:txBody>
      </p:sp>
      <p:sp>
        <p:nvSpPr>
          <p:cNvPr id="202780" name="Rectangle 28"/>
          <p:cNvSpPr>
            <a:spLocks noChangeArrowheads="1"/>
          </p:cNvSpPr>
          <p:nvPr/>
        </p:nvSpPr>
        <p:spPr bwMode="auto">
          <a:xfrm>
            <a:off x="1905000" y="3886200"/>
            <a:ext cx="2895600" cy="1477963"/>
          </a:xfrm>
          <a:prstGeom prst="rect">
            <a:avLst/>
          </a:prstGeom>
          <a:solidFill>
            <a:schemeClr val="bg1"/>
          </a:solidFill>
          <a:ln w="12700" cap="sq">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ja-JP" sz="1800" b="1">
                <a:latin typeface="Arial" panose="020B0604020202020204" pitchFamily="34" charset="0"/>
              </a:rPr>
              <a:t>100TeV:</a:t>
            </a:r>
          </a:p>
          <a:p>
            <a:pPr eaLnBrk="1" hangingPunct="1"/>
            <a:r>
              <a:rPr lang="en-US" altLang="ja-JP" sz="1800" b="1">
                <a:latin typeface="Symbol" panose="05050102010706020507" pitchFamily="18" charset="2"/>
              </a:rPr>
              <a:t>S</a:t>
            </a:r>
            <a:r>
              <a:rPr lang="en-US" altLang="ja-JP" sz="1800" b="1" i="1">
                <a:latin typeface="Arial" panose="020B0604020202020204" pitchFamily="34" charset="0"/>
              </a:rPr>
              <a:t>N</a:t>
            </a:r>
            <a:r>
              <a:rPr lang="en-US" altLang="ja-JP" sz="1800" b="1" baseline="-25000">
                <a:latin typeface="Arial" panose="020B0604020202020204" pitchFamily="34" charset="0"/>
              </a:rPr>
              <a:t>PE</a:t>
            </a:r>
            <a:r>
              <a:rPr lang="en-US" altLang="ja-JP" sz="1800" b="1">
                <a:latin typeface="Arial" panose="020B0604020202020204" pitchFamily="34" charset="0"/>
              </a:rPr>
              <a:t>=~300</a:t>
            </a:r>
          </a:p>
          <a:p>
            <a:pPr eaLnBrk="1" hangingPunct="1"/>
            <a:r>
              <a:rPr lang="en-US" altLang="ja-JP" sz="1800" b="1">
                <a:latin typeface="Arial" panose="020B0604020202020204" pitchFamily="34" charset="0"/>
              </a:rPr>
              <a:t>BG:       </a:t>
            </a:r>
            <a:r>
              <a:rPr lang="en-US" altLang="ja-JP" sz="1800" b="1">
                <a:solidFill>
                  <a:schemeClr val="folHlink"/>
                </a:solidFill>
                <a:latin typeface="Arial" panose="020B0604020202020204" pitchFamily="34" charset="0"/>
              </a:rPr>
              <a:t>&gt;~99% rejection</a:t>
            </a:r>
          </a:p>
          <a:p>
            <a:pPr eaLnBrk="1" hangingPunct="1"/>
            <a:r>
              <a:rPr lang="en-US" altLang="ja-JP" sz="1800" b="1">
                <a:latin typeface="Arial" panose="020B0604020202020204" pitchFamily="34" charset="0"/>
              </a:rPr>
              <a:t>Gamma:   ~5% rejection</a:t>
            </a:r>
          </a:p>
          <a:p>
            <a:pPr eaLnBrk="1" hangingPunct="1"/>
            <a:r>
              <a:rPr lang="en-US" altLang="ja-JP" sz="1800" b="1">
                <a:latin typeface="Arial" panose="020B0604020202020204" pitchFamily="34" charset="0"/>
              </a:rPr>
              <a:t>                </a:t>
            </a:r>
            <a:r>
              <a:rPr lang="en-US" altLang="ja-JP" sz="1800" b="1">
                <a:solidFill>
                  <a:schemeClr val="folHlink"/>
                </a:solidFill>
                <a:latin typeface="Arial" panose="020B0604020202020204" pitchFamily="34" charset="0"/>
              </a:rPr>
              <a:t>~95% survival</a:t>
            </a:r>
            <a:endParaRPr lang="en-US" altLang="ja-JP" sz="1800" b="1">
              <a:latin typeface="Arial" panose="020B0604020202020204" pitchFamily="34" charset="0"/>
            </a:endParaRPr>
          </a:p>
        </p:txBody>
      </p:sp>
      <p:sp>
        <p:nvSpPr>
          <p:cNvPr id="202781" name="Rectangle 29"/>
          <p:cNvSpPr>
            <a:spLocks noChangeArrowheads="1"/>
          </p:cNvSpPr>
          <p:nvPr/>
        </p:nvSpPr>
        <p:spPr bwMode="auto">
          <a:xfrm>
            <a:off x="1905000" y="3886200"/>
            <a:ext cx="2895600" cy="2027238"/>
          </a:xfrm>
          <a:prstGeom prst="rect">
            <a:avLst/>
          </a:prstGeom>
          <a:solidFill>
            <a:schemeClr val="bg1"/>
          </a:solidFill>
          <a:ln w="12700" cap="sq">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ja-JP" sz="1800" b="1">
                <a:latin typeface="Arial" panose="020B0604020202020204" pitchFamily="34" charset="0"/>
              </a:rPr>
              <a:t>100TeV:</a:t>
            </a:r>
          </a:p>
          <a:p>
            <a:pPr eaLnBrk="1" hangingPunct="1"/>
            <a:r>
              <a:rPr lang="en-US" altLang="ja-JP" sz="1800" b="1">
                <a:latin typeface="Symbol" panose="05050102010706020507" pitchFamily="18" charset="2"/>
              </a:rPr>
              <a:t>S</a:t>
            </a:r>
            <a:r>
              <a:rPr lang="en-US" altLang="ja-JP" sz="1800" b="1" i="1">
                <a:latin typeface="Arial" panose="020B0604020202020204" pitchFamily="34" charset="0"/>
              </a:rPr>
              <a:t>N</a:t>
            </a:r>
            <a:r>
              <a:rPr lang="en-US" altLang="ja-JP" sz="1800" b="1" baseline="-25000">
                <a:latin typeface="Arial" panose="020B0604020202020204" pitchFamily="34" charset="0"/>
              </a:rPr>
              <a:t>PE</a:t>
            </a:r>
            <a:r>
              <a:rPr lang="en-US" altLang="ja-JP" sz="1800" b="1">
                <a:latin typeface="Arial" panose="020B0604020202020204" pitchFamily="34" charset="0"/>
              </a:rPr>
              <a:t>=~300</a:t>
            </a:r>
          </a:p>
          <a:p>
            <a:pPr eaLnBrk="1" hangingPunct="1"/>
            <a:r>
              <a:rPr lang="en-US" altLang="ja-JP" sz="1800" b="1">
                <a:latin typeface="Arial" panose="020B0604020202020204" pitchFamily="34" charset="0"/>
              </a:rPr>
              <a:t>BG:       </a:t>
            </a:r>
            <a:r>
              <a:rPr lang="en-US" altLang="ja-JP" sz="1800" b="1">
                <a:solidFill>
                  <a:schemeClr val="folHlink"/>
                </a:solidFill>
                <a:latin typeface="Arial" panose="020B0604020202020204" pitchFamily="34" charset="0"/>
              </a:rPr>
              <a:t>&gt;~99% rejection</a:t>
            </a:r>
          </a:p>
          <a:p>
            <a:pPr eaLnBrk="1" hangingPunct="1"/>
            <a:r>
              <a:rPr lang="en-US" altLang="ja-JP" sz="1800" b="1">
                <a:latin typeface="Arial" panose="020B0604020202020204" pitchFamily="34" charset="0"/>
              </a:rPr>
              <a:t>Gamma:   ~5% rejection</a:t>
            </a:r>
          </a:p>
          <a:p>
            <a:pPr eaLnBrk="1" hangingPunct="1"/>
            <a:r>
              <a:rPr lang="en-US" altLang="ja-JP" sz="1800" b="1">
                <a:latin typeface="Arial" panose="020B0604020202020204" pitchFamily="34" charset="0"/>
              </a:rPr>
              <a:t>                </a:t>
            </a:r>
            <a:r>
              <a:rPr lang="en-US" altLang="ja-JP" sz="1800" b="1">
                <a:solidFill>
                  <a:schemeClr val="folHlink"/>
                </a:solidFill>
                <a:latin typeface="Arial" panose="020B0604020202020204" pitchFamily="34" charset="0"/>
              </a:rPr>
              <a:t>~95% survival</a:t>
            </a:r>
          </a:p>
          <a:p>
            <a:pPr eaLnBrk="1" hangingPunct="1"/>
            <a:r>
              <a:rPr lang="en-US" altLang="ja-JP" sz="1800" b="1">
                <a:latin typeface="Arial" panose="020B0604020202020204" pitchFamily="34" charset="0"/>
              </a:rPr>
              <a:t>Sensitivity:</a:t>
            </a:r>
          </a:p>
          <a:p>
            <a:pPr eaLnBrk="1" hangingPunct="1"/>
            <a:r>
              <a:rPr lang="en-US" altLang="ja-JP" sz="1800" b="1">
                <a:latin typeface="Arial" panose="020B0604020202020204" pitchFamily="34" charset="0"/>
              </a:rPr>
              <a:t>            </a:t>
            </a:r>
            <a:r>
              <a:rPr lang="en-US" altLang="ja-JP" sz="1800" b="1">
                <a:solidFill>
                  <a:schemeClr val="folHlink"/>
                </a:solidFill>
                <a:latin typeface="Arial" panose="020B0604020202020204" pitchFamily="34" charset="0"/>
              </a:rPr>
              <a:t>~10 times better!!</a:t>
            </a:r>
          </a:p>
        </p:txBody>
      </p:sp>
      <p:sp>
        <p:nvSpPr>
          <p:cNvPr id="202782" name="Rectangle 30"/>
          <p:cNvSpPr>
            <a:spLocks noChangeArrowheads="1"/>
          </p:cNvSpPr>
          <p:nvPr/>
        </p:nvSpPr>
        <p:spPr bwMode="auto">
          <a:xfrm>
            <a:off x="1905000" y="914400"/>
            <a:ext cx="2895600" cy="1477963"/>
          </a:xfrm>
          <a:prstGeom prst="rect">
            <a:avLst/>
          </a:prstGeom>
          <a:solidFill>
            <a:schemeClr val="bg1"/>
          </a:solidFill>
          <a:ln w="12700" cap="sq">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ja-JP" sz="1800" b="1">
                <a:latin typeface="Arial" panose="020B0604020202020204" pitchFamily="34" charset="0"/>
              </a:rPr>
              <a:t>10TeV:</a:t>
            </a:r>
          </a:p>
          <a:p>
            <a:pPr eaLnBrk="1" hangingPunct="1"/>
            <a:r>
              <a:rPr lang="en-US" altLang="ja-JP" sz="1800" b="1">
                <a:latin typeface="Symbol" panose="05050102010706020507" pitchFamily="18" charset="2"/>
              </a:rPr>
              <a:t>S</a:t>
            </a:r>
            <a:r>
              <a:rPr lang="en-US" altLang="ja-JP" sz="1800" b="1" i="1">
                <a:latin typeface="Arial" panose="020B0604020202020204" pitchFamily="34" charset="0"/>
              </a:rPr>
              <a:t>N</a:t>
            </a:r>
            <a:r>
              <a:rPr lang="en-US" altLang="ja-JP" sz="1800" b="1" baseline="-25000">
                <a:latin typeface="Arial" panose="020B0604020202020204" pitchFamily="34" charset="0"/>
              </a:rPr>
              <a:t>PE</a:t>
            </a:r>
            <a:r>
              <a:rPr lang="en-US" altLang="ja-JP" sz="1800" b="1">
                <a:latin typeface="Arial" panose="020B0604020202020204" pitchFamily="34" charset="0"/>
              </a:rPr>
              <a:t>=~30</a:t>
            </a:r>
          </a:p>
          <a:p>
            <a:pPr eaLnBrk="1" hangingPunct="1"/>
            <a:r>
              <a:rPr lang="en-US" altLang="ja-JP" sz="1800" b="1">
                <a:latin typeface="Arial" panose="020B0604020202020204" pitchFamily="34" charset="0"/>
              </a:rPr>
              <a:t>BG:         </a:t>
            </a:r>
            <a:r>
              <a:rPr lang="en-US" altLang="ja-JP" sz="1800" b="1">
                <a:solidFill>
                  <a:schemeClr val="folHlink"/>
                </a:solidFill>
                <a:latin typeface="Arial" panose="020B0604020202020204" pitchFamily="34" charset="0"/>
              </a:rPr>
              <a:t>~97% rejection</a:t>
            </a:r>
          </a:p>
          <a:p>
            <a:pPr eaLnBrk="1" hangingPunct="1"/>
            <a:r>
              <a:rPr lang="en-US" altLang="ja-JP" sz="1800" b="1">
                <a:latin typeface="Arial" panose="020B0604020202020204" pitchFamily="34" charset="0"/>
              </a:rPr>
              <a:t>Gamma: ~35% rejection</a:t>
            </a:r>
          </a:p>
          <a:p>
            <a:pPr eaLnBrk="1" hangingPunct="1"/>
            <a:r>
              <a:rPr lang="en-US" altLang="ja-JP" sz="1800" b="1">
                <a:latin typeface="Arial" panose="020B0604020202020204" pitchFamily="34" charset="0"/>
              </a:rPr>
              <a:t>                </a:t>
            </a:r>
            <a:r>
              <a:rPr lang="en-US" altLang="ja-JP" sz="1800" b="1">
                <a:solidFill>
                  <a:schemeClr val="folHlink"/>
                </a:solidFill>
                <a:latin typeface="Arial" panose="020B0604020202020204" pitchFamily="34" charset="0"/>
              </a:rPr>
              <a:t>~65% survival</a:t>
            </a:r>
            <a:endParaRPr lang="en-US" altLang="ja-JP" sz="1800" b="1">
              <a:latin typeface="Arial" panose="020B0604020202020204" pitchFamily="34" charset="0"/>
            </a:endParaRPr>
          </a:p>
        </p:txBody>
      </p:sp>
      <p:sp>
        <p:nvSpPr>
          <p:cNvPr id="202783" name="Rectangle 31"/>
          <p:cNvSpPr>
            <a:spLocks noChangeArrowheads="1"/>
          </p:cNvSpPr>
          <p:nvPr/>
        </p:nvSpPr>
        <p:spPr bwMode="auto">
          <a:xfrm>
            <a:off x="1905000" y="914400"/>
            <a:ext cx="2895600" cy="2027238"/>
          </a:xfrm>
          <a:prstGeom prst="rect">
            <a:avLst/>
          </a:prstGeom>
          <a:solidFill>
            <a:schemeClr val="bg1"/>
          </a:solidFill>
          <a:ln w="12700" cap="sq">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ja-JP" sz="1800" b="1">
                <a:latin typeface="Arial" panose="020B0604020202020204" pitchFamily="34" charset="0"/>
              </a:rPr>
              <a:t>10TeV:</a:t>
            </a:r>
          </a:p>
          <a:p>
            <a:pPr eaLnBrk="1" hangingPunct="1"/>
            <a:r>
              <a:rPr lang="en-US" altLang="ja-JP" sz="1800" b="1">
                <a:latin typeface="Symbol" panose="05050102010706020507" pitchFamily="18" charset="2"/>
              </a:rPr>
              <a:t>S</a:t>
            </a:r>
            <a:r>
              <a:rPr lang="en-US" altLang="ja-JP" sz="1800" b="1" i="1">
                <a:latin typeface="Arial" panose="020B0604020202020204" pitchFamily="34" charset="0"/>
              </a:rPr>
              <a:t>N</a:t>
            </a:r>
            <a:r>
              <a:rPr lang="en-US" altLang="ja-JP" sz="1800" b="1" baseline="-25000">
                <a:latin typeface="Arial" panose="020B0604020202020204" pitchFamily="34" charset="0"/>
              </a:rPr>
              <a:t>PE</a:t>
            </a:r>
            <a:r>
              <a:rPr lang="en-US" altLang="ja-JP" sz="1800" b="1">
                <a:latin typeface="Arial" panose="020B0604020202020204" pitchFamily="34" charset="0"/>
              </a:rPr>
              <a:t>=~30</a:t>
            </a:r>
          </a:p>
          <a:p>
            <a:pPr eaLnBrk="1" hangingPunct="1"/>
            <a:r>
              <a:rPr lang="en-US" altLang="ja-JP" sz="1800" b="1">
                <a:latin typeface="Arial" panose="020B0604020202020204" pitchFamily="34" charset="0"/>
              </a:rPr>
              <a:t>BG:         </a:t>
            </a:r>
            <a:r>
              <a:rPr lang="en-US" altLang="ja-JP" sz="1800" b="1">
                <a:solidFill>
                  <a:schemeClr val="folHlink"/>
                </a:solidFill>
                <a:latin typeface="Arial" panose="020B0604020202020204" pitchFamily="34" charset="0"/>
              </a:rPr>
              <a:t>~97% rejection</a:t>
            </a:r>
          </a:p>
          <a:p>
            <a:pPr eaLnBrk="1" hangingPunct="1"/>
            <a:r>
              <a:rPr lang="en-US" altLang="ja-JP" sz="1800" b="1">
                <a:latin typeface="Arial" panose="020B0604020202020204" pitchFamily="34" charset="0"/>
              </a:rPr>
              <a:t>Gamma: ~35% rejection</a:t>
            </a:r>
          </a:p>
          <a:p>
            <a:pPr eaLnBrk="1" hangingPunct="1"/>
            <a:r>
              <a:rPr lang="en-US" altLang="ja-JP" sz="1800" b="1">
                <a:latin typeface="Arial" panose="020B0604020202020204" pitchFamily="34" charset="0"/>
              </a:rPr>
              <a:t>                </a:t>
            </a:r>
            <a:r>
              <a:rPr lang="en-US" altLang="ja-JP" sz="1800" b="1">
                <a:solidFill>
                  <a:schemeClr val="folHlink"/>
                </a:solidFill>
                <a:latin typeface="Arial" panose="020B0604020202020204" pitchFamily="34" charset="0"/>
              </a:rPr>
              <a:t>~65% survival</a:t>
            </a:r>
          </a:p>
          <a:p>
            <a:pPr eaLnBrk="1" hangingPunct="1"/>
            <a:r>
              <a:rPr lang="en-US" altLang="ja-JP" sz="1800" b="1">
                <a:latin typeface="Arial" panose="020B0604020202020204" pitchFamily="34" charset="0"/>
              </a:rPr>
              <a:t>Sensitivity:</a:t>
            </a:r>
          </a:p>
          <a:p>
            <a:pPr eaLnBrk="1" hangingPunct="1"/>
            <a:r>
              <a:rPr lang="en-US" altLang="ja-JP" sz="1800" b="1">
                <a:latin typeface="Arial" panose="020B0604020202020204" pitchFamily="34" charset="0"/>
              </a:rPr>
              <a:t>              </a:t>
            </a:r>
            <a:r>
              <a:rPr lang="en-US" altLang="ja-JP" sz="1800" b="1">
                <a:solidFill>
                  <a:schemeClr val="folHlink"/>
                </a:solidFill>
                <a:latin typeface="Arial" panose="020B0604020202020204" pitchFamily="34" charset="0"/>
              </a:rPr>
              <a:t>~4 times better!</a:t>
            </a:r>
          </a:p>
        </p:txBody>
      </p:sp>
      <p:grpSp>
        <p:nvGrpSpPr>
          <p:cNvPr id="202784" name="Group 32"/>
          <p:cNvGrpSpPr>
            <a:grpSpLocks/>
          </p:cNvGrpSpPr>
          <p:nvPr/>
        </p:nvGrpSpPr>
        <p:grpSpPr bwMode="auto">
          <a:xfrm>
            <a:off x="4953000" y="3810000"/>
            <a:ext cx="4191000" cy="2952750"/>
            <a:chOff x="3120" y="2400"/>
            <a:chExt cx="2640" cy="1860"/>
          </a:xfrm>
        </p:grpSpPr>
        <p:grpSp>
          <p:nvGrpSpPr>
            <p:cNvPr id="202785" name="Group 33"/>
            <p:cNvGrpSpPr>
              <a:grpSpLocks/>
            </p:cNvGrpSpPr>
            <p:nvPr/>
          </p:nvGrpSpPr>
          <p:grpSpPr bwMode="auto">
            <a:xfrm>
              <a:off x="3120" y="2448"/>
              <a:ext cx="2640" cy="1812"/>
              <a:chOff x="3120" y="2448"/>
              <a:chExt cx="2640" cy="1812"/>
            </a:xfrm>
          </p:grpSpPr>
          <p:pic>
            <p:nvPicPr>
              <p:cNvPr id="202786" name="Picture 34" descr="C:\Documents and Settings\kawata\デスクトップ\MDproject\Crab_7_wD2.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2448"/>
                <a:ext cx="2640" cy="1812"/>
              </a:xfrm>
              <a:prstGeom prst="rect">
                <a:avLst/>
              </a:prstGeom>
              <a:noFill/>
              <a:extLst>
                <a:ext uri="{909E8E84-426E-40DD-AFC4-6F175D3DCCD1}">
                  <a14:hiddenFill xmlns:a14="http://schemas.microsoft.com/office/drawing/2010/main">
                    <a:solidFill>
                      <a:srgbClr val="FFFFFF"/>
                    </a:solidFill>
                  </a14:hiddenFill>
                </a:ext>
              </a:extLst>
            </p:spPr>
          </p:pic>
          <p:sp>
            <p:nvSpPr>
              <p:cNvPr id="202787" name="Text Box 35"/>
              <p:cNvSpPr txBox="1">
                <a:spLocks noChangeArrowheads="1"/>
              </p:cNvSpPr>
              <p:nvPr/>
            </p:nvSpPr>
            <p:spPr bwMode="auto">
              <a:xfrm>
                <a:off x="3493" y="4012"/>
                <a:ext cx="186" cy="16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70000"/>
                  </a:lnSpc>
                </a:pPr>
                <a:r>
                  <a:rPr lang="en-US" altLang="ja-JP" sz="1600" b="1">
                    <a:solidFill>
                      <a:schemeClr val="bg2"/>
                    </a:solidFill>
                    <a:latin typeface="Helvetica" panose="020B0604020202020204" pitchFamily="34" charset="0"/>
                  </a:rPr>
                  <a:t>0</a:t>
                </a:r>
              </a:p>
            </p:txBody>
          </p:sp>
        </p:grpSp>
        <p:sp>
          <p:nvSpPr>
            <p:cNvPr id="202788" name="Text Box 36"/>
            <p:cNvSpPr txBox="1">
              <a:spLocks noChangeArrowheads="1"/>
            </p:cNvSpPr>
            <p:nvPr/>
          </p:nvSpPr>
          <p:spPr bwMode="auto">
            <a:xfrm>
              <a:off x="4944" y="2400"/>
              <a:ext cx="64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600" b="1">
                  <a:solidFill>
                    <a:schemeClr val="bg2"/>
                  </a:solidFill>
                  <a:latin typeface="Helvetica" panose="020B0604020202020204" pitchFamily="34" charset="0"/>
                </a:rPr>
                <a:t>(100TeV)</a:t>
              </a:r>
            </a:p>
          </p:txBody>
        </p:sp>
      </p:grpSp>
      <p:grpSp>
        <p:nvGrpSpPr>
          <p:cNvPr id="202789" name="Group 37"/>
          <p:cNvGrpSpPr>
            <a:grpSpLocks/>
          </p:cNvGrpSpPr>
          <p:nvPr/>
        </p:nvGrpSpPr>
        <p:grpSpPr bwMode="auto">
          <a:xfrm>
            <a:off x="4953000" y="838200"/>
            <a:ext cx="4191000" cy="2952750"/>
            <a:chOff x="3120" y="528"/>
            <a:chExt cx="2640" cy="1860"/>
          </a:xfrm>
        </p:grpSpPr>
        <p:pic>
          <p:nvPicPr>
            <p:cNvPr id="202790" name="Picture 38" descr="C:\Documents and Settings\kawata\デスクトップ\MDproject\Crab_4_wD2.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576"/>
              <a:ext cx="2640" cy="1812"/>
            </a:xfrm>
            <a:prstGeom prst="rect">
              <a:avLst/>
            </a:prstGeom>
            <a:solidFill>
              <a:schemeClr val="tx1"/>
            </a:solidFill>
          </p:spPr>
        </p:pic>
        <p:sp>
          <p:nvSpPr>
            <p:cNvPr id="202791" name="Text Box 39"/>
            <p:cNvSpPr txBox="1">
              <a:spLocks noChangeArrowheads="1"/>
            </p:cNvSpPr>
            <p:nvPr/>
          </p:nvSpPr>
          <p:spPr bwMode="auto">
            <a:xfrm>
              <a:off x="3493" y="2140"/>
              <a:ext cx="186" cy="16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70000"/>
                </a:lnSpc>
              </a:pPr>
              <a:r>
                <a:rPr lang="en-US" altLang="ja-JP" sz="1600" b="1">
                  <a:solidFill>
                    <a:schemeClr val="bg2"/>
                  </a:solidFill>
                  <a:latin typeface="Helvetica" panose="020B0604020202020204" pitchFamily="34" charset="0"/>
                </a:rPr>
                <a:t>0</a:t>
              </a:r>
            </a:p>
          </p:txBody>
        </p:sp>
        <p:sp>
          <p:nvSpPr>
            <p:cNvPr id="202792" name="Text Box 40"/>
            <p:cNvSpPr txBox="1">
              <a:spLocks noChangeArrowheads="1"/>
            </p:cNvSpPr>
            <p:nvPr/>
          </p:nvSpPr>
          <p:spPr bwMode="auto">
            <a:xfrm>
              <a:off x="5040" y="528"/>
              <a:ext cx="5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600" b="1">
                  <a:solidFill>
                    <a:schemeClr val="bg2"/>
                  </a:solidFill>
                  <a:latin typeface="Helvetica" panose="020B0604020202020204" pitchFamily="34" charset="0"/>
                </a:rPr>
                <a:t>(10TeV)</a:t>
              </a:r>
            </a:p>
          </p:txBody>
        </p:sp>
      </p:grpSp>
      <p:sp>
        <p:nvSpPr>
          <p:cNvPr id="202793" name="Text Box 41"/>
          <p:cNvSpPr txBox="1">
            <a:spLocks noChangeArrowheads="1"/>
          </p:cNvSpPr>
          <p:nvPr/>
        </p:nvSpPr>
        <p:spPr bwMode="auto">
          <a:xfrm>
            <a:off x="8343900" y="730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fld id="{13994A95-DF40-4EA3-9428-B88A9F9C1F01}" type="slidenum">
              <a:rPr lang="en-US" altLang="ja-JP" sz="1800" b="1">
                <a:latin typeface="Times New Roman" panose="02020603050405020304" pitchFamily="18" charset="0"/>
              </a:rPr>
              <a:pPr algn="ctr" eaLnBrk="1" hangingPunct="1"/>
              <a:t>48</a:t>
            </a:fld>
            <a:endParaRPr lang="en-US" altLang="ja-JP" sz="1800" b="1">
              <a:latin typeface="Times New Roman" panose="02020603050405020304" pitchFamily="18" charset="0"/>
            </a:endParaRPr>
          </a:p>
        </p:txBody>
      </p:sp>
      <p:sp>
        <p:nvSpPr>
          <p:cNvPr id="202794" name="Line 42"/>
          <p:cNvSpPr>
            <a:spLocks noChangeShapeType="1"/>
          </p:cNvSpPr>
          <p:nvPr/>
        </p:nvSpPr>
        <p:spPr bwMode="auto">
          <a:xfrm>
            <a:off x="1712913" y="320675"/>
            <a:ext cx="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2"/>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2795" name="Line 43"/>
          <p:cNvSpPr>
            <a:spLocks noChangeShapeType="1"/>
          </p:cNvSpPr>
          <p:nvPr/>
        </p:nvSpPr>
        <p:spPr bwMode="auto">
          <a:xfrm>
            <a:off x="2703513" y="320675"/>
            <a:ext cx="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2"/>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2796" name="Line 44"/>
          <p:cNvSpPr>
            <a:spLocks noChangeShapeType="1"/>
          </p:cNvSpPr>
          <p:nvPr/>
        </p:nvSpPr>
        <p:spPr bwMode="auto">
          <a:xfrm>
            <a:off x="3617913" y="320675"/>
            <a:ext cx="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2"/>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02797" name="Group 45"/>
          <p:cNvGrpSpPr>
            <a:grpSpLocks/>
          </p:cNvGrpSpPr>
          <p:nvPr/>
        </p:nvGrpSpPr>
        <p:grpSpPr bwMode="auto">
          <a:xfrm>
            <a:off x="6137275" y="1196975"/>
            <a:ext cx="565150" cy="2168525"/>
            <a:chOff x="3866" y="754"/>
            <a:chExt cx="356" cy="1366"/>
          </a:xfrm>
        </p:grpSpPr>
        <p:sp>
          <p:nvSpPr>
            <p:cNvPr id="202798" name="Rectangle 46"/>
            <p:cNvSpPr>
              <a:spLocks noChangeArrowheads="1"/>
            </p:cNvSpPr>
            <p:nvPr/>
          </p:nvSpPr>
          <p:spPr bwMode="auto">
            <a:xfrm>
              <a:off x="4160" y="754"/>
              <a:ext cx="62" cy="1366"/>
            </a:xfrm>
            <a:prstGeom prst="rect">
              <a:avLst/>
            </a:prstGeom>
            <a:solidFill>
              <a:srgbClr val="FF00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2799" name="AutoShape 47"/>
            <p:cNvSpPr>
              <a:spLocks noChangeArrowheads="1"/>
            </p:cNvSpPr>
            <p:nvPr/>
          </p:nvSpPr>
          <p:spPr bwMode="auto">
            <a:xfrm>
              <a:off x="3866" y="823"/>
              <a:ext cx="294" cy="186"/>
            </a:xfrm>
            <a:prstGeom prst="leftArrow">
              <a:avLst>
                <a:gd name="adj1" fmla="val 50000"/>
                <a:gd name="adj2" fmla="val 39516"/>
              </a:avLst>
            </a:prstGeom>
            <a:solidFill>
              <a:srgbClr val="FF00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02800" name="Group 48"/>
          <p:cNvGrpSpPr>
            <a:grpSpLocks/>
          </p:cNvGrpSpPr>
          <p:nvPr/>
        </p:nvGrpSpPr>
        <p:grpSpPr bwMode="auto">
          <a:xfrm>
            <a:off x="6815138" y="4181475"/>
            <a:ext cx="554037" cy="2168525"/>
            <a:chOff x="4293" y="2634"/>
            <a:chExt cx="349" cy="1366"/>
          </a:xfrm>
        </p:grpSpPr>
        <p:sp>
          <p:nvSpPr>
            <p:cNvPr id="202801" name="Rectangle 49"/>
            <p:cNvSpPr>
              <a:spLocks noChangeArrowheads="1"/>
            </p:cNvSpPr>
            <p:nvPr/>
          </p:nvSpPr>
          <p:spPr bwMode="auto">
            <a:xfrm>
              <a:off x="4580" y="2634"/>
              <a:ext cx="62" cy="1366"/>
            </a:xfrm>
            <a:prstGeom prst="rect">
              <a:avLst/>
            </a:prstGeom>
            <a:solidFill>
              <a:srgbClr val="FF00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2802" name="AutoShape 50"/>
            <p:cNvSpPr>
              <a:spLocks noChangeArrowheads="1"/>
            </p:cNvSpPr>
            <p:nvPr/>
          </p:nvSpPr>
          <p:spPr bwMode="auto">
            <a:xfrm>
              <a:off x="4293" y="2672"/>
              <a:ext cx="294" cy="186"/>
            </a:xfrm>
            <a:prstGeom prst="leftArrow">
              <a:avLst>
                <a:gd name="adj1" fmla="val 50000"/>
                <a:gd name="adj2" fmla="val 39516"/>
              </a:avLst>
            </a:prstGeom>
            <a:solidFill>
              <a:srgbClr val="FF00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02803" name="Rectangle 51"/>
          <p:cNvSpPr>
            <a:spLocks noGrp="1" noChangeArrowheads="1"/>
          </p:cNvSpPr>
          <p:nvPr>
            <p:ph type="title"/>
          </p:nvPr>
        </p:nvSpPr>
        <p:spPr>
          <a:xfrm>
            <a:off x="228600" y="228600"/>
            <a:ext cx="4114800" cy="6096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r>
              <a:rPr lang="en-US" altLang="ja-JP" sz="2400">
                <a:solidFill>
                  <a:schemeClr val="tx1"/>
                </a:solidFill>
              </a:rPr>
              <a:t>Hadron</a:t>
            </a:r>
            <a:r>
              <a:rPr lang="en-US" altLang="ja-JP" sz="2400"/>
              <a:t> / Gamma Separation</a:t>
            </a:r>
            <a:endParaRPr lang="en-US" altLang="ja-JP" sz="2400" b="1" baseline="-25000"/>
          </a:p>
        </p:txBody>
      </p:sp>
      <p:sp>
        <p:nvSpPr>
          <p:cNvPr id="202804" name="Rectangle 52"/>
          <p:cNvSpPr>
            <a:spLocks noChangeArrowheads="1"/>
          </p:cNvSpPr>
          <p:nvPr/>
        </p:nvSpPr>
        <p:spPr bwMode="auto">
          <a:xfrm>
            <a:off x="3505200" y="6324600"/>
            <a:ext cx="1331913" cy="457200"/>
          </a:xfrm>
          <a:prstGeom prst="rect">
            <a:avLst/>
          </a:prstGeom>
          <a:noFill/>
          <a:ln>
            <a:noFill/>
          </a:ln>
          <a:effectLst/>
          <a:extLst>
            <a:ext uri="{909E8E84-426E-40DD-AFC4-6F175D3DCCD1}">
              <a14:hiddenFill xmlns:a14="http://schemas.microsoft.com/office/drawing/2010/main">
                <a:solidFill>
                  <a:schemeClr val="tx1">
                    <a:alpha val="50000"/>
                  </a:schemeClr>
                </a:solidFill>
              </a14:hiddenFill>
            </a:ex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2400" b="1">
                <a:solidFill>
                  <a:schemeClr val="hlink"/>
                </a:solidFill>
                <a:latin typeface="Arial" panose="020B0604020202020204" pitchFamily="34" charset="0"/>
              </a:rPr>
              <a:t>Tibet III</a:t>
            </a:r>
            <a:r>
              <a:rPr lang="en-US" altLang="ja-JP" sz="2400" b="1">
                <a:solidFill>
                  <a:schemeClr val="hlink"/>
                </a:solidFill>
                <a:effectLst>
                  <a:outerShdw blurRad="38100" dist="38100" dir="2700000" algn="tl">
                    <a:srgbClr val="C0C0C0"/>
                  </a:outerShdw>
                </a:effectLst>
                <a:latin typeface="Arial" panose="020B0604020202020204" pitchFamily="34" charset="0"/>
              </a:rPr>
              <a:t> </a:t>
            </a:r>
          </a:p>
        </p:txBody>
      </p:sp>
      <p:sp>
        <p:nvSpPr>
          <p:cNvPr id="202805" name="Rectangle 53"/>
          <p:cNvSpPr>
            <a:spLocks noChangeArrowheads="1"/>
          </p:cNvSpPr>
          <p:nvPr/>
        </p:nvSpPr>
        <p:spPr bwMode="auto">
          <a:xfrm>
            <a:off x="1008063" y="2667000"/>
            <a:ext cx="725487" cy="457200"/>
          </a:xfrm>
          <a:prstGeom prst="rect">
            <a:avLst/>
          </a:prstGeom>
          <a:noFill/>
          <a:ln>
            <a:noFill/>
          </a:ln>
          <a:effectLst/>
          <a:extLst>
            <a:ext uri="{909E8E84-426E-40DD-AFC4-6F175D3DCCD1}">
              <a14:hiddenFill xmlns:a14="http://schemas.microsoft.com/office/drawing/2010/main">
                <a:solidFill>
                  <a:schemeClr val="tx1">
                    <a:alpha val="50000"/>
                  </a:schemeClr>
                </a:solidFill>
              </a14:hiddenFill>
            </a:ex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2400" b="1">
                <a:solidFill>
                  <a:schemeClr val="folHlink"/>
                </a:solidFill>
                <a:latin typeface="Arial" panose="020B0604020202020204" pitchFamily="34" charset="0"/>
              </a:rPr>
              <a:t>BG </a:t>
            </a:r>
          </a:p>
        </p:txBody>
      </p:sp>
      <p:sp>
        <p:nvSpPr>
          <p:cNvPr id="202806" name="Rectangle 54"/>
          <p:cNvSpPr>
            <a:spLocks noChangeArrowheads="1"/>
          </p:cNvSpPr>
          <p:nvPr/>
        </p:nvSpPr>
        <p:spPr bwMode="auto">
          <a:xfrm>
            <a:off x="0" y="2133600"/>
            <a:ext cx="911225" cy="822325"/>
          </a:xfrm>
          <a:prstGeom prst="rect">
            <a:avLst/>
          </a:prstGeom>
          <a:noFill/>
          <a:ln>
            <a:noFill/>
          </a:ln>
          <a:effectLst/>
          <a:extLst>
            <a:ext uri="{909E8E84-426E-40DD-AFC4-6F175D3DCCD1}">
              <a14:hiddenFill xmlns:a14="http://schemas.microsoft.com/office/drawing/2010/main">
                <a:solidFill>
                  <a:schemeClr val="tx1">
                    <a:alpha val="50000"/>
                  </a:schemeClr>
                </a:solidFill>
              </a14:hiddenFill>
            </a:ext>
            <a:ext uri="{91240B29-F687-4F45-9708-019B960494DF}">
              <a14:hiddenLine xmlns:a14="http://schemas.microsoft.com/office/drawing/2010/main" w="9525"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2400" b="1">
                <a:solidFill>
                  <a:schemeClr val="hlink"/>
                </a:solidFill>
                <a:latin typeface="Arial" panose="020B0604020202020204" pitchFamily="34" charset="0"/>
              </a:rPr>
              <a:t>Tibet</a:t>
            </a:r>
          </a:p>
          <a:p>
            <a:pPr algn="ctr" eaLnBrk="1" hangingPunct="1"/>
            <a:r>
              <a:rPr lang="en-US" altLang="ja-JP" sz="2400" b="1">
                <a:solidFill>
                  <a:schemeClr val="hlink"/>
                </a:solidFill>
                <a:latin typeface="Arial" panose="020B0604020202020204" pitchFamily="34" charset="0"/>
              </a:rPr>
              <a:t> MD</a:t>
            </a:r>
            <a:r>
              <a:rPr lang="en-US" altLang="ja-JP" sz="2400" b="1">
                <a:solidFill>
                  <a:schemeClr val="hlink"/>
                </a:solidFill>
                <a:effectLst>
                  <a:outerShdw blurRad="38100" dist="38100" dir="2700000" algn="tl">
                    <a:srgbClr val="C0C0C0"/>
                  </a:outerShdw>
                </a:effectLst>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202797"/>
                                        </p:tgtEl>
                                        <p:attrNameLst>
                                          <p:attrName>style.visibility</p:attrName>
                                        </p:attrNameLst>
                                      </p:cBhvr>
                                      <p:to>
                                        <p:strVal val="visible"/>
                                      </p:to>
                                    </p:set>
                                    <p:animEffect transition="in" filter="blinds(vertical)">
                                      <p:cBhvr>
                                        <p:cTn id="7" dur="500"/>
                                        <p:tgtEl>
                                          <p:spTgt spid="2027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0278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0278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5" fill="hold" nodeType="clickEffect">
                                  <p:stCondLst>
                                    <p:cond delay="0"/>
                                  </p:stCondLst>
                                  <p:childTnLst>
                                    <p:set>
                                      <p:cBhvr>
                                        <p:cTn id="19" dur="1" fill="hold">
                                          <p:stCondLst>
                                            <p:cond delay="0"/>
                                          </p:stCondLst>
                                        </p:cTn>
                                        <p:tgtEl>
                                          <p:spTgt spid="202800"/>
                                        </p:tgtEl>
                                        <p:attrNameLst>
                                          <p:attrName>style.visibility</p:attrName>
                                        </p:attrNameLst>
                                      </p:cBhvr>
                                      <p:to>
                                        <p:strVal val="visible"/>
                                      </p:to>
                                    </p:set>
                                    <p:animEffect transition="in" filter="blinds(vertical)">
                                      <p:cBhvr>
                                        <p:cTn id="20" dur="500"/>
                                        <p:tgtEl>
                                          <p:spTgt spid="20280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20278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2027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80" grpId="0" animBg="1" autoUpdateAnimBg="0"/>
      <p:bldP spid="202781" grpId="0" animBg="1" autoUpdateAnimBg="0"/>
      <p:bldP spid="202782" grpId="0" animBg="1" autoUpdateAnimBg="0"/>
      <p:bldP spid="202783"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101600" y="1371600"/>
            <a:ext cx="4724400" cy="838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cap="sq">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solidFill>
                <a:srgbClr val="FF0000"/>
              </a:solidFill>
            </a:endParaRPr>
          </a:p>
        </p:txBody>
      </p:sp>
      <p:pic>
        <p:nvPicPr>
          <p:cNvPr id="204803" name="Picture 3" descr="C:\Documents and Settings\kawata\デスクトップ\MDproject\sro_pe_r0_9_0.2_ratio2_k.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2209800"/>
            <a:ext cx="4724400" cy="4454525"/>
          </a:xfrm>
          <a:prstGeom prst="rect">
            <a:avLst/>
          </a:prstGeom>
          <a:noFill/>
          <a:extLst>
            <a:ext uri="{909E8E84-426E-40DD-AFC4-6F175D3DCCD1}">
              <a14:hiddenFill xmlns:a14="http://schemas.microsoft.com/office/drawing/2010/main">
                <a:solidFill>
                  <a:srgbClr val="FFFFFF"/>
                </a:solidFill>
              </a14:hiddenFill>
            </a:ext>
          </a:extLst>
        </p:spPr>
      </p:pic>
      <p:sp>
        <p:nvSpPr>
          <p:cNvPr id="204804" name="Text Box 4"/>
          <p:cNvSpPr txBox="1">
            <a:spLocks noChangeArrowheads="1"/>
          </p:cNvSpPr>
          <p:nvPr/>
        </p:nvSpPr>
        <p:spPr bwMode="auto">
          <a:xfrm>
            <a:off x="8343900" y="730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fld id="{34338461-8D1D-46E2-BF79-B0D07D556B64}" type="slidenum">
              <a:rPr lang="en-US" altLang="ja-JP" sz="1800" b="1">
                <a:latin typeface="Times New Roman" panose="02020603050405020304" pitchFamily="18" charset="0"/>
              </a:rPr>
              <a:pPr algn="ctr" eaLnBrk="1" hangingPunct="1"/>
              <a:t>49</a:t>
            </a:fld>
            <a:endParaRPr lang="en-US" altLang="ja-JP" sz="1800" b="1">
              <a:latin typeface="Times New Roman" panose="02020603050405020304" pitchFamily="18" charset="0"/>
            </a:endParaRPr>
          </a:p>
        </p:txBody>
      </p:sp>
      <p:sp>
        <p:nvSpPr>
          <p:cNvPr id="204805" name="Line 5"/>
          <p:cNvSpPr>
            <a:spLocks noChangeShapeType="1"/>
          </p:cNvSpPr>
          <p:nvPr/>
        </p:nvSpPr>
        <p:spPr bwMode="auto">
          <a:xfrm>
            <a:off x="1712913" y="320675"/>
            <a:ext cx="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2"/>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806" name="Line 6"/>
          <p:cNvSpPr>
            <a:spLocks noChangeShapeType="1"/>
          </p:cNvSpPr>
          <p:nvPr/>
        </p:nvSpPr>
        <p:spPr bwMode="auto">
          <a:xfrm>
            <a:off x="2703513" y="320675"/>
            <a:ext cx="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2"/>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807" name="Line 7"/>
          <p:cNvSpPr>
            <a:spLocks noChangeShapeType="1"/>
          </p:cNvSpPr>
          <p:nvPr/>
        </p:nvSpPr>
        <p:spPr bwMode="auto">
          <a:xfrm>
            <a:off x="3617913" y="320675"/>
            <a:ext cx="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2"/>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808" name="Rectangle 8"/>
          <p:cNvSpPr>
            <a:spLocks noChangeArrowheads="1"/>
          </p:cNvSpPr>
          <p:nvPr/>
        </p:nvSpPr>
        <p:spPr bwMode="auto">
          <a:xfrm>
            <a:off x="5410200" y="411163"/>
            <a:ext cx="3124200" cy="2027237"/>
          </a:xfrm>
          <a:prstGeom prst="rect">
            <a:avLst/>
          </a:prstGeom>
          <a:solidFill>
            <a:schemeClr val="bg1"/>
          </a:solidFill>
          <a:ln w="12700" cap="sq">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ja-JP" sz="1800" b="1">
                <a:latin typeface="Arial" panose="020B0604020202020204" pitchFamily="34" charset="0"/>
              </a:rPr>
              <a:t>10TeV:</a:t>
            </a:r>
          </a:p>
          <a:p>
            <a:pPr eaLnBrk="1" hangingPunct="1"/>
            <a:r>
              <a:rPr lang="en-US" altLang="ja-JP" sz="1800" b="1">
                <a:latin typeface="Symbol" panose="05050102010706020507" pitchFamily="18" charset="2"/>
              </a:rPr>
              <a:t>S</a:t>
            </a:r>
            <a:r>
              <a:rPr lang="en-US" altLang="ja-JP" sz="1800" b="1" i="1">
                <a:latin typeface="Arial" panose="020B0604020202020204" pitchFamily="34" charset="0"/>
              </a:rPr>
              <a:t>N</a:t>
            </a:r>
            <a:r>
              <a:rPr lang="en-US" altLang="ja-JP" sz="1800" b="1" baseline="-25000">
                <a:latin typeface="Arial" panose="020B0604020202020204" pitchFamily="34" charset="0"/>
              </a:rPr>
              <a:t>PE </a:t>
            </a:r>
            <a:r>
              <a:rPr lang="en-US" altLang="ja-JP" sz="1800" b="1">
                <a:latin typeface="Arial" panose="020B0604020202020204" pitchFamily="34" charset="0"/>
              </a:rPr>
              <a:t>=~30</a:t>
            </a:r>
          </a:p>
          <a:p>
            <a:pPr eaLnBrk="1" hangingPunct="1"/>
            <a:r>
              <a:rPr lang="en-US" altLang="ja-JP" sz="1800" b="1">
                <a:latin typeface="Arial" panose="020B0604020202020204" pitchFamily="34" charset="0"/>
              </a:rPr>
              <a:t>BG:         </a:t>
            </a:r>
            <a:r>
              <a:rPr lang="en-US" altLang="ja-JP" sz="1800" b="1">
                <a:solidFill>
                  <a:schemeClr val="folHlink"/>
                </a:solidFill>
                <a:latin typeface="Arial" panose="020B0604020202020204" pitchFamily="34" charset="0"/>
              </a:rPr>
              <a:t>~97% rejection</a:t>
            </a:r>
          </a:p>
          <a:p>
            <a:pPr eaLnBrk="1" hangingPunct="1"/>
            <a:r>
              <a:rPr lang="en-US" altLang="ja-JP" sz="1800" b="1">
                <a:latin typeface="Arial" panose="020B0604020202020204" pitchFamily="34" charset="0"/>
              </a:rPr>
              <a:t>Gamma: ~35% rejection</a:t>
            </a:r>
          </a:p>
          <a:p>
            <a:pPr eaLnBrk="1" hangingPunct="1"/>
            <a:r>
              <a:rPr lang="en-US" altLang="ja-JP" sz="1800" b="1">
                <a:latin typeface="Arial" panose="020B0604020202020204" pitchFamily="34" charset="0"/>
              </a:rPr>
              <a:t>                </a:t>
            </a:r>
            <a:r>
              <a:rPr lang="en-US" altLang="ja-JP" sz="1800" b="1">
                <a:solidFill>
                  <a:schemeClr val="folHlink"/>
                </a:solidFill>
                <a:latin typeface="Arial" panose="020B0604020202020204" pitchFamily="34" charset="0"/>
              </a:rPr>
              <a:t>~65% survival</a:t>
            </a:r>
          </a:p>
          <a:p>
            <a:pPr eaLnBrk="1" hangingPunct="1"/>
            <a:r>
              <a:rPr lang="en-US" altLang="ja-JP" sz="1800" b="1">
                <a:latin typeface="Arial" panose="020B0604020202020204" pitchFamily="34" charset="0"/>
              </a:rPr>
              <a:t>Sensitivity:</a:t>
            </a:r>
          </a:p>
          <a:p>
            <a:pPr eaLnBrk="1" hangingPunct="1"/>
            <a:r>
              <a:rPr lang="en-US" altLang="ja-JP" sz="1800" b="1">
                <a:latin typeface="Arial" panose="020B0604020202020204" pitchFamily="34" charset="0"/>
              </a:rPr>
              <a:t>              </a:t>
            </a:r>
            <a:r>
              <a:rPr lang="en-US" altLang="ja-JP" sz="1800" b="1">
                <a:solidFill>
                  <a:schemeClr val="folHlink"/>
                </a:solidFill>
                <a:latin typeface="Arial" panose="020B0604020202020204" pitchFamily="34" charset="0"/>
              </a:rPr>
              <a:t>~4 times better!</a:t>
            </a:r>
          </a:p>
        </p:txBody>
      </p:sp>
      <p:sp>
        <p:nvSpPr>
          <p:cNvPr id="204809" name="Rectangle 9"/>
          <p:cNvSpPr>
            <a:spLocks noChangeArrowheads="1"/>
          </p:cNvSpPr>
          <p:nvPr/>
        </p:nvSpPr>
        <p:spPr bwMode="auto">
          <a:xfrm>
            <a:off x="5410200" y="2514600"/>
            <a:ext cx="3124200" cy="2027238"/>
          </a:xfrm>
          <a:prstGeom prst="rect">
            <a:avLst/>
          </a:prstGeom>
          <a:solidFill>
            <a:schemeClr val="bg1"/>
          </a:solidFill>
          <a:ln w="12700" cap="sq">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ja-JP" sz="1800" b="1">
                <a:latin typeface="Arial" panose="020B0604020202020204" pitchFamily="34" charset="0"/>
              </a:rPr>
              <a:t>100TeV:</a:t>
            </a:r>
          </a:p>
          <a:p>
            <a:pPr eaLnBrk="1" hangingPunct="1"/>
            <a:r>
              <a:rPr lang="en-US" altLang="ja-JP" sz="1800" b="1">
                <a:latin typeface="Symbol" panose="05050102010706020507" pitchFamily="18" charset="2"/>
              </a:rPr>
              <a:t>S</a:t>
            </a:r>
            <a:r>
              <a:rPr lang="en-US" altLang="ja-JP" sz="1800" b="1" i="1">
                <a:latin typeface="Arial" panose="020B0604020202020204" pitchFamily="34" charset="0"/>
              </a:rPr>
              <a:t>N</a:t>
            </a:r>
            <a:r>
              <a:rPr lang="en-US" altLang="ja-JP" sz="1800" b="1" baseline="-25000">
                <a:latin typeface="Arial" panose="020B0604020202020204" pitchFamily="34" charset="0"/>
              </a:rPr>
              <a:t>PE</a:t>
            </a:r>
            <a:r>
              <a:rPr lang="en-US" altLang="ja-JP" sz="1800" b="1">
                <a:latin typeface="Arial" panose="020B0604020202020204" pitchFamily="34" charset="0"/>
              </a:rPr>
              <a:t>=~300</a:t>
            </a:r>
          </a:p>
          <a:p>
            <a:pPr eaLnBrk="1" hangingPunct="1"/>
            <a:r>
              <a:rPr lang="en-US" altLang="ja-JP" sz="1800" b="1">
                <a:latin typeface="Arial" panose="020B0604020202020204" pitchFamily="34" charset="0"/>
              </a:rPr>
              <a:t>BG:       </a:t>
            </a:r>
            <a:r>
              <a:rPr lang="en-US" altLang="ja-JP" sz="1800" b="1">
                <a:solidFill>
                  <a:schemeClr val="folHlink"/>
                </a:solidFill>
                <a:latin typeface="Arial" panose="020B0604020202020204" pitchFamily="34" charset="0"/>
              </a:rPr>
              <a:t>&gt;~99% rejection</a:t>
            </a:r>
          </a:p>
          <a:p>
            <a:pPr eaLnBrk="1" hangingPunct="1"/>
            <a:r>
              <a:rPr lang="en-US" altLang="ja-JP" sz="1800" b="1">
                <a:latin typeface="Arial" panose="020B0604020202020204" pitchFamily="34" charset="0"/>
              </a:rPr>
              <a:t>Gamma:   ~5% rejection</a:t>
            </a:r>
          </a:p>
          <a:p>
            <a:pPr eaLnBrk="1" hangingPunct="1"/>
            <a:r>
              <a:rPr lang="en-US" altLang="ja-JP" sz="1800" b="1">
                <a:latin typeface="Arial" panose="020B0604020202020204" pitchFamily="34" charset="0"/>
              </a:rPr>
              <a:t>                </a:t>
            </a:r>
            <a:r>
              <a:rPr lang="en-US" altLang="ja-JP" sz="1800" b="1">
                <a:solidFill>
                  <a:schemeClr val="folHlink"/>
                </a:solidFill>
                <a:latin typeface="Arial" panose="020B0604020202020204" pitchFamily="34" charset="0"/>
              </a:rPr>
              <a:t>~95% survival</a:t>
            </a:r>
          </a:p>
          <a:p>
            <a:pPr eaLnBrk="1" hangingPunct="1"/>
            <a:r>
              <a:rPr lang="en-US" altLang="ja-JP" sz="1800" b="1">
                <a:latin typeface="Arial" panose="020B0604020202020204" pitchFamily="34" charset="0"/>
              </a:rPr>
              <a:t>Sensitivity:</a:t>
            </a:r>
          </a:p>
          <a:p>
            <a:pPr eaLnBrk="1" hangingPunct="1"/>
            <a:r>
              <a:rPr lang="en-US" altLang="ja-JP" sz="1800" b="1">
                <a:latin typeface="Arial" panose="020B0604020202020204" pitchFamily="34" charset="0"/>
              </a:rPr>
              <a:t>            </a:t>
            </a:r>
            <a:r>
              <a:rPr lang="en-US" altLang="ja-JP" sz="1800" b="1">
                <a:solidFill>
                  <a:schemeClr val="folHlink"/>
                </a:solidFill>
                <a:latin typeface="Arial" panose="020B0604020202020204" pitchFamily="34" charset="0"/>
              </a:rPr>
              <a:t>~10 times better!!</a:t>
            </a:r>
          </a:p>
        </p:txBody>
      </p:sp>
      <p:sp>
        <p:nvSpPr>
          <p:cNvPr id="204810" name="Rectangle 10"/>
          <p:cNvSpPr>
            <a:spLocks noChangeArrowheads="1"/>
          </p:cNvSpPr>
          <p:nvPr/>
        </p:nvSpPr>
        <p:spPr bwMode="auto">
          <a:xfrm>
            <a:off x="5410200" y="4648200"/>
            <a:ext cx="3124200" cy="2117725"/>
          </a:xfrm>
          <a:prstGeom prst="rect">
            <a:avLst/>
          </a:prstGeom>
          <a:solidFill>
            <a:schemeClr val="bg1"/>
          </a:solidFill>
          <a:ln w="12700" cap="sq">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ja-JP" sz="1800" b="1">
                <a:latin typeface="Arial" panose="020B0604020202020204" pitchFamily="34" charset="0"/>
              </a:rPr>
              <a:t>1000TeV: (need more data)</a:t>
            </a:r>
          </a:p>
          <a:p>
            <a:pPr eaLnBrk="1" hangingPunct="1"/>
            <a:r>
              <a:rPr lang="en-US" altLang="ja-JP" sz="1800" b="1">
                <a:latin typeface="Symbol" panose="05050102010706020507" pitchFamily="18" charset="2"/>
              </a:rPr>
              <a:t>S</a:t>
            </a:r>
            <a:r>
              <a:rPr lang="en-US" altLang="ja-JP" sz="1800" b="1" i="1">
                <a:latin typeface="Arial" panose="020B0604020202020204" pitchFamily="34" charset="0"/>
              </a:rPr>
              <a:t>N</a:t>
            </a:r>
            <a:r>
              <a:rPr lang="en-US" altLang="ja-JP" sz="1800" b="1" baseline="-25000">
                <a:latin typeface="Arial" panose="020B0604020202020204" pitchFamily="34" charset="0"/>
              </a:rPr>
              <a:t>PE</a:t>
            </a:r>
            <a:r>
              <a:rPr lang="en-US" altLang="ja-JP" sz="1800" b="1">
                <a:latin typeface="Arial" panose="020B0604020202020204" pitchFamily="34" charset="0"/>
              </a:rPr>
              <a:t>=~3000</a:t>
            </a:r>
          </a:p>
          <a:p>
            <a:pPr eaLnBrk="1" hangingPunct="1"/>
            <a:r>
              <a:rPr lang="en-US" altLang="ja-JP" sz="1800" b="1">
                <a:latin typeface="Arial" panose="020B0604020202020204" pitchFamily="34" charset="0"/>
              </a:rPr>
              <a:t>BG:       </a:t>
            </a:r>
            <a:r>
              <a:rPr lang="en-US" altLang="ja-JP" sz="1800" b="1">
                <a:solidFill>
                  <a:schemeClr val="folHlink"/>
                </a:solidFill>
                <a:latin typeface="Arial" panose="020B0604020202020204" pitchFamily="34" charset="0"/>
              </a:rPr>
              <a:t>&gt; ~99.9% rejection</a:t>
            </a:r>
          </a:p>
          <a:p>
            <a:pPr eaLnBrk="1" hangingPunct="1"/>
            <a:r>
              <a:rPr lang="en-US" altLang="ja-JP" sz="1800" b="1">
                <a:latin typeface="Arial" panose="020B0604020202020204" pitchFamily="34" charset="0"/>
              </a:rPr>
              <a:t>Gamma:   ~1% rejection</a:t>
            </a:r>
          </a:p>
          <a:p>
            <a:pPr eaLnBrk="1" hangingPunct="1"/>
            <a:r>
              <a:rPr lang="en-US" altLang="ja-JP" sz="1800" b="1">
                <a:latin typeface="Arial" panose="020B0604020202020204" pitchFamily="34" charset="0"/>
              </a:rPr>
              <a:t>                </a:t>
            </a:r>
            <a:r>
              <a:rPr lang="en-US" altLang="ja-JP" sz="1800" b="1">
                <a:solidFill>
                  <a:schemeClr val="folHlink"/>
                </a:solidFill>
                <a:latin typeface="Arial" panose="020B0604020202020204" pitchFamily="34" charset="0"/>
              </a:rPr>
              <a:t>~99% survival</a:t>
            </a:r>
          </a:p>
          <a:p>
            <a:pPr eaLnBrk="1" hangingPunct="1"/>
            <a:endParaRPr lang="en-US" altLang="ja-JP" sz="1800" b="1">
              <a:solidFill>
                <a:schemeClr val="folHlink"/>
              </a:solidFill>
              <a:latin typeface="Arial" panose="020B0604020202020204" pitchFamily="34" charset="0"/>
            </a:endParaRPr>
          </a:p>
          <a:p>
            <a:pPr eaLnBrk="1" hangingPunct="1"/>
            <a:r>
              <a:rPr lang="en-US" altLang="ja-JP" sz="2400" b="1">
                <a:solidFill>
                  <a:schemeClr val="folHlink"/>
                </a:solidFill>
                <a:latin typeface="Arial" panose="020B0604020202020204" pitchFamily="34" charset="0"/>
              </a:rPr>
              <a:t>Background FREE!!!</a:t>
            </a:r>
          </a:p>
        </p:txBody>
      </p:sp>
      <p:sp>
        <p:nvSpPr>
          <p:cNvPr id="204811" name="Rectangle 11"/>
          <p:cNvSpPr>
            <a:spLocks noGrp="1" noChangeArrowheads="1"/>
          </p:cNvSpPr>
          <p:nvPr>
            <p:ph type="title"/>
          </p:nvPr>
        </p:nvSpPr>
        <p:spPr>
          <a:xfrm>
            <a:off x="228600" y="228600"/>
            <a:ext cx="4572000" cy="6096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r>
              <a:rPr lang="en-US" altLang="ja-JP" sz="2400"/>
              <a:t>Survival efficiency after the cut  </a:t>
            </a:r>
          </a:p>
        </p:txBody>
      </p:sp>
      <p:sp>
        <p:nvSpPr>
          <p:cNvPr id="204812" name="Line 12"/>
          <p:cNvSpPr>
            <a:spLocks noChangeShapeType="1"/>
          </p:cNvSpPr>
          <p:nvPr/>
        </p:nvSpPr>
        <p:spPr bwMode="auto">
          <a:xfrm>
            <a:off x="1930400" y="2057400"/>
            <a:ext cx="0" cy="2286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813" name="Line 13"/>
          <p:cNvSpPr>
            <a:spLocks noChangeShapeType="1"/>
          </p:cNvSpPr>
          <p:nvPr/>
        </p:nvSpPr>
        <p:spPr bwMode="auto">
          <a:xfrm>
            <a:off x="2921000" y="2057400"/>
            <a:ext cx="0" cy="2286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4814" name="Line 14"/>
          <p:cNvSpPr>
            <a:spLocks noChangeShapeType="1"/>
          </p:cNvSpPr>
          <p:nvPr/>
        </p:nvSpPr>
        <p:spPr bwMode="auto">
          <a:xfrm>
            <a:off x="3810000" y="2057400"/>
            <a:ext cx="0" cy="2286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04815" name="Group 15"/>
          <p:cNvGrpSpPr>
            <a:grpSpLocks/>
          </p:cNvGrpSpPr>
          <p:nvPr/>
        </p:nvGrpSpPr>
        <p:grpSpPr bwMode="auto">
          <a:xfrm>
            <a:off x="838200" y="1600200"/>
            <a:ext cx="3690938" cy="412750"/>
            <a:chOff x="528" y="1152"/>
            <a:chExt cx="2325" cy="260"/>
          </a:xfrm>
        </p:grpSpPr>
        <p:grpSp>
          <p:nvGrpSpPr>
            <p:cNvPr id="204816" name="Group 16"/>
            <p:cNvGrpSpPr>
              <a:grpSpLocks/>
            </p:cNvGrpSpPr>
            <p:nvPr/>
          </p:nvGrpSpPr>
          <p:grpSpPr bwMode="auto">
            <a:xfrm>
              <a:off x="839" y="1162"/>
              <a:ext cx="2014" cy="250"/>
              <a:chOff x="887" y="1200"/>
              <a:chExt cx="2014" cy="250"/>
            </a:xfrm>
          </p:grpSpPr>
          <p:sp>
            <p:nvSpPr>
              <p:cNvPr id="204817" name="Text Box 17"/>
              <p:cNvSpPr txBox="1">
                <a:spLocks noChangeArrowheads="1"/>
              </p:cNvSpPr>
              <p:nvPr/>
            </p:nvSpPr>
            <p:spPr bwMode="auto">
              <a:xfrm>
                <a:off x="887" y="1200"/>
                <a:ext cx="58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a:solidFill>
                      <a:srgbClr val="FF0000"/>
                    </a:solidFill>
                    <a:latin typeface="Helvetica" panose="020B0604020202020204" pitchFamily="34" charset="0"/>
                  </a:rPr>
                  <a:t>10TeV</a:t>
                </a:r>
              </a:p>
            </p:txBody>
          </p:sp>
          <p:sp>
            <p:nvSpPr>
              <p:cNvPr id="204818" name="Text Box 18"/>
              <p:cNvSpPr txBox="1">
                <a:spLocks noChangeArrowheads="1"/>
              </p:cNvSpPr>
              <p:nvPr/>
            </p:nvSpPr>
            <p:spPr bwMode="auto">
              <a:xfrm>
                <a:off x="1463" y="1200"/>
                <a:ext cx="67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a:solidFill>
                      <a:srgbClr val="FF0000"/>
                    </a:solidFill>
                    <a:latin typeface="Helvetica" panose="020B0604020202020204" pitchFamily="34" charset="0"/>
                  </a:rPr>
                  <a:t>100TeV</a:t>
                </a:r>
              </a:p>
            </p:txBody>
          </p:sp>
          <p:sp>
            <p:nvSpPr>
              <p:cNvPr id="204819" name="Text Box 19"/>
              <p:cNvSpPr txBox="1">
                <a:spLocks noChangeArrowheads="1"/>
              </p:cNvSpPr>
              <p:nvPr/>
            </p:nvSpPr>
            <p:spPr bwMode="auto">
              <a:xfrm>
                <a:off x="2135" y="1200"/>
                <a:ext cx="76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a:solidFill>
                      <a:srgbClr val="FF0000"/>
                    </a:solidFill>
                    <a:latin typeface="Helvetica" panose="020B0604020202020204" pitchFamily="34" charset="0"/>
                  </a:rPr>
                  <a:t>1000TeV</a:t>
                </a:r>
              </a:p>
            </p:txBody>
          </p:sp>
        </p:grpSp>
        <p:sp>
          <p:nvSpPr>
            <p:cNvPr id="204820" name="Text Box 20"/>
            <p:cNvSpPr txBox="1">
              <a:spLocks noChangeArrowheads="1"/>
            </p:cNvSpPr>
            <p:nvPr/>
          </p:nvSpPr>
          <p:spPr bwMode="auto">
            <a:xfrm>
              <a:off x="528" y="1152"/>
              <a:ext cx="34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b="1" i="1">
                  <a:solidFill>
                    <a:srgbClr val="FF0000"/>
                  </a:solidFill>
                  <a:latin typeface="Helvetica" panose="020B0604020202020204" pitchFamily="34" charset="0"/>
                </a:rPr>
                <a:t>E</a:t>
              </a:r>
              <a:r>
                <a:rPr lang="en-US" altLang="ja-JP" sz="2000" b="1">
                  <a:solidFill>
                    <a:srgbClr val="FF0000"/>
                  </a:solidFill>
                  <a:latin typeface="Symbol" panose="05050102010706020507" pitchFamily="18" charset="2"/>
                </a:rPr>
                <a:t>g</a:t>
              </a:r>
              <a:r>
                <a:rPr lang="en-US" altLang="ja-JP" sz="2000" b="1">
                  <a:solidFill>
                    <a:srgbClr val="FF0000"/>
                  </a:solidFill>
                  <a:latin typeface="Helvetica" panose="020B0604020202020204" pitchFamily="34"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10"/>
                                        </p:tgtEl>
                                        <p:attrNameLst>
                                          <p:attrName>style.visibility</p:attrName>
                                        </p:attrNameLst>
                                      </p:cBhvr>
                                      <p:to>
                                        <p:strVal val="visible"/>
                                      </p:to>
                                    </p:set>
                                    <p:animEffect transition="in" filter="blinds(horizontal)">
                                      <p:cBhvr>
                                        <p:cTn id="7" dur="500"/>
                                        <p:tgtEl>
                                          <p:spTgt spid="204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0"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6200" y="76200"/>
            <a:ext cx="7772400" cy="838200"/>
          </a:xfrm>
        </p:spPr>
        <p:txBody>
          <a:bodyPr/>
          <a:lstStyle/>
          <a:p>
            <a:pPr algn="l"/>
            <a:r>
              <a:rPr lang="en-US" altLang="ja-JP" sz="3600" b="1">
                <a:solidFill>
                  <a:schemeClr val="accent2"/>
                </a:solidFill>
                <a:effectLst>
                  <a:outerShdw blurRad="38100" dist="38100" dir="2700000" algn="tl">
                    <a:srgbClr val="C0C0C0"/>
                  </a:outerShdw>
                </a:effectLst>
              </a:rPr>
              <a:t>Research Purpose</a:t>
            </a:r>
            <a:endParaRPr lang="en-US" altLang="ja-JP" sz="3600"/>
          </a:p>
        </p:txBody>
      </p:sp>
      <p:sp>
        <p:nvSpPr>
          <p:cNvPr id="26628" name="Text Box 4"/>
          <p:cNvSpPr txBox="1">
            <a:spLocks noChangeArrowheads="1"/>
          </p:cNvSpPr>
          <p:nvPr/>
        </p:nvSpPr>
        <p:spPr bwMode="auto">
          <a:xfrm>
            <a:off x="228600" y="2590800"/>
            <a:ext cx="84582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800" b="1">
                <a:latin typeface="Helvetica" panose="020B0604020202020204" pitchFamily="34" charset="0"/>
              </a:rPr>
              <a:t>1.</a:t>
            </a:r>
            <a:r>
              <a:rPr lang="en-US" altLang="ja-JP" sz="2800" b="1">
                <a:solidFill>
                  <a:srgbClr val="FF0000"/>
                </a:solidFill>
                <a:latin typeface="Helvetica" panose="020B0604020202020204" pitchFamily="34" charset="0"/>
              </a:rPr>
              <a:t> 3TeV~100TeV</a:t>
            </a:r>
            <a:r>
              <a:rPr lang="en-US" altLang="ja-JP" sz="2800" b="1">
                <a:latin typeface="Helvetica" panose="020B0604020202020204" pitchFamily="34" charset="0"/>
              </a:rPr>
              <a:t> cosmic </a:t>
            </a:r>
            <a:r>
              <a:rPr lang="en-US" altLang="ja-JP" sz="2800" b="1">
                <a:latin typeface="Symbol" panose="05050102010706020507" pitchFamily="18" charset="2"/>
              </a:rPr>
              <a:t>g</a:t>
            </a:r>
            <a:r>
              <a:rPr lang="en-US" altLang="ja-JP" sz="2800" b="1">
                <a:latin typeface="Helvetica" panose="020B0604020202020204" pitchFamily="34" charset="0"/>
              </a:rPr>
              <a:t> rays</a:t>
            </a:r>
          </a:p>
          <a:p>
            <a:r>
              <a:rPr lang="en-US" altLang="ja-JP" sz="2800" b="1">
                <a:latin typeface="Helvetica" panose="020B0604020202020204" pitchFamily="34" charset="0"/>
              </a:rPr>
              <a:t>2.</a:t>
            </a:r>
            <a:r>
              <a:rPr lang="en-US" altLang="ja-JP" sz="2800" b="1">
                <a:solidFill>
                  <a:srgbClr val="FF0000"/>
                </a:solidFill>
                <a:latin typeface="Helvetica" panose="020B0604020202020204" pitchFamily="34" charset="0"/>
              </a:rPr>
              <a:t> 100TeV</a:t>
            </a:r>
            <a:r>
              <a:rPr lang="en-US" altLang="ja-JP" sz="2800" b="1" baseline="30000">
                <a:solidFill>
                  <a:srgbClr val="FF0000"/>
                </a:solidFill>
                <a:latin typeface="Helvetica" panose="020B0604020202020204" pitchFamily="34" charset="0"/>
              </a:rPr>
              <a:t> </a:t>
            </a:r>
            <a:r>
              <a:rPr lang="ja-JP" altLang="en-US" sz="2800" b="1">
                <a:solidFill>
                  <a:srgbClr val="FF0000"/>
                </a:solidFill>
                <a:latin typeface="Helvetica" panose="020B0604020202020204" pitchFamily="34" charset="0"/>
              </a:rPr>
              <a:t>～</a:t>
            </a:r>
            <a:r>
              <a:rPr lang="en-US" altLang="ja-JP" sz="2800" b="1">
                <a:solidFill>
                  <a:srgbClr val="FF0000"/>
                </a:solidFill>
                <a:latin typeface="Helvetica" panose="020B0604020202020204" pitchFamily="34" charset="0"/>
              </a:rPr>
              <a:t>100 PeV </a:t>
            </a:r>
            <a:r>
              <a:rPr lang="en-US" altLang="ja-JP" sz="2800" b="1">
                <a:latin typeface="Helvetica" panose="020B0604020202020204" pitchFamily="34" charset="0"/>
              </a:rPr>
              <a:t>primary cosmic rays</a:t>
            </a:r>
          </a:p>
          <a:p>
            <a:endParaRPr lang="en-US" altLang="ja-JP" sz="2800" b="1">
              <a:latin typeface="Helvetica" panose="020B0604020202020204" pitchFamily="34" charset="0"/>
            </a:endParaRPr>
          </a:p>
          <a:p>
            <a:r>
              <a:rPr lang="en-US" altLang="ja-JP" sz="2800" b="1">
                <a:solidFill>
                  <a:srgbClr val="0000FF"/>
                </a:solidFill>
                <a:latin typeface="Helvetica" panose="020B0604020202020204" pitchFamily="34" charset="0"/>
              </a:rPr>
              <a:t>-&gt;  Origin, acceleration of cosmic rays</a:t>
            </a:r>
          </a:p>
          <a:p>
            <a:endParaRPr lang="en-US" altLang="ja-JP" sz="2800" b="1">
              <a:latin typeface="Times New Roman" panose="02020603050405020304" pitchFamily="18" charset="0"/>
            </a:endParaRPr>
          </a:p>
          <a:p>
            <a:r>
              <a:rPr lang="en-US" altLang="ja-JP" sz="2800" b="1">
                <a:latin typeface="Times New Roman" panose="02020603050405020304" pitchFamily="18" charset="0"/>
              </a:rPr>
              <a:t>3. </a:t>
            </a:r>
            <a:r>
              <a:rPr lang="en-US" altLang="ja-JP" sz="2800" b="1">
                <a:solidFill>
                  <a:srgbClr val="FF0000"/>
                </a:solidFill>
                <a:latin typeface="Times New Roman" panose="02020603050405020304" pitchFamily="18" charset="0"/>
              </a:rPr>
              <a:t>The Sun’s shadow</a:t>
            </a:r>
            <a:r>
              <a:rPr lang="en-US" altLang="ja-JP" sz="2800" b="1">
                <a:latin typeface="Times New Roman" panose="02020603050405020304" pitchFamily="18" charset="0"/>
              </a:rPr>
              <a:t> in cosmic rays</a:t>
            </a:r>
          </a:p>
          <a:p>
            <a:r>
              <a:rPr lang="ja-JP" altLang="en-US" sz="2800" b="1">
                <a:latin typeface="Times New Roman" panose="02020603050405020304" pitchFamily="18" charset="0"/>
              </a:rPr>
              <a:t>（</a:t>
            </a:r>
            <a:r>
              <a:rPr lang="en-US" altLang="ja-JP" sz="2800" b="1">
                <a:solidFill>
                  <a:srgbClr val="FF0000"/>
                </a:solidFill>
                <a:latin typeface="Times New Roman" panose="02020603050405020304" pitchFamily="18" charset="0"/>
              </a:rPr>
              <a:t>Shielding effect on cosmic rays by the Sun</a:t>
            </a:r>
            <a:r>
              <a:rPr lang="en-US" altLang="ja-JP" sz="2800" b="1">
                <a:latin typeface="Times New Roman" panose="02020603050405020304" pitchFamily="18" charset="0"/>
              </a:rPr>
              <a:t>)</a:t>
            </a:r>
          </a:p>
          <a:p>
            <a:r>
              <a:rPr lang="en-US" altLang="ja-JP" sz="2800" b="1">
                <a:solidFill>
                  <a:srgbClr val="0000FF"/>
                </a:solidFill>
                <a:latin typeface="Times New Roman" panose="02020603050405020304" pitchFamily="18" charset="0"/>
              </a:rPr>
              <a:t>-&gt;  Global structure of solar and interplanetary </a:t>
            </a:r>
          </a:p>
          <a:p>
            <a:r>
              <a:rPr lang="en-US" altLang="ja-JP" sz="2800" b="1">
                <a:solidFill>
                  <a:srgbClr val="0000FF"/>
                </a:solidFill>
                <a:latin typeface="Times New Roman" panose="02020603050405020304" pitchFamily="18" charset="0"/>
              </a:rPr>
              <a:t>     magnetic fields</a:t>
            </a:r>
            <a:r>
              <a:rPr lang="en-US" altLang="ja-JP" sz="2800" b="1">
                <a:solidFill>
                  <a:srgbClr val="FF0000"/>
                </a:solidFill>
                <a:latin typeface="Times New Roman" panose="02020603050405020304" pitchFamily="18" charset="0"/>
              </a:rPr>
              <a:t> </a:t>
            </a:r>
            <a:endParaRPr lang="en-US" altLang="ja-JP" sz="2800" b="1">
              <a:latin typeface="Times New Roman" panose="02020603050405020304" pitchFamily="18" charset="0"/>
            </a:endParaRPr>
          </a:p>
        </p:txBody>
      </p:sp>
      <p:sp>
        <p:nvSpPr>
          <p:cNvPr id="26631" name="Text Box 7"/>
          <p:cNvSpPr txBox="1">
            <a:spLocks noChangeArrowheads="1"/>
          </p:cNvSpPr>
          <p:nvPr/>
        </p:nvSpPr>
        <p:spPr bwMode="auto">
          <a:xfrm>
            <a:off x="304800" y="1165225"/>
            <a:ext cx="85566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b="1">
                <a:latin typeface="Times New Roman" panose="02020603050405020304" pitchFamily="18" charset="0"/>
              </a:rPr>
              <a:t>Complementary to Air Cherenkov Telescopes</a:t>
            </a:r>
          </a:p>
          <a:p>
            <a:r>
              <a:rPr lang="en-US" altLang="ja-JP" sz="2800" b="1">
                <a:solidFill>
                  <a:srgbClr val="FF0000"/>
                </a:solidFill>
                <a:effectLst>
                  <a:outerShdw blurRad="38100" dist="38100" dir="2700000" algn="tl">
                    <a:srgbClr val="C0C0C0"/>
                  </a:outerShdw>
                </a:effectLst>
                <a:latin typeface="Times New Roman" panose="02020603050405020304" pitchFamily="18" charset="0"/>
              </a:rPr>
              <a:t>Wide-field-of-view</a:t>
            </a:r>
            <a:r>
              <a:rPr lang="ja-JP" altLang="en-US" sz="2800" b="1">
                <a:solidFill>
                  <a:srgbClr val="FF0000"/>
                </a:solidFill>
                <a:effectLst>
                  <a:outerShdw blurRad="38100" dist="38100" dir="2700000" algn="tl">
                    <a:srgbClr val="C0C0C0"/>
                  </a:outerShdw>
                </a:effectLst>
                <a:latin typeface="Times New Roman" panose="02020603050405020304" pitchFamily="18" charset="0"/>
              </a:rPr>
              <a:t>（</a:t>
            </a:r>
            <a:r>
              <a:rPr lang="en-US" altLang="ja-JP" sz="2800" b="1">
                <a:solidFill>
                  <a:srgbClr val="FF0000"/>
                </a:solidFill>
                <a:effectLst>
                  <a:outerShdw blurRad="38100" dist="38100" dir="2700000" algn="tl">
                    <a:srgbClr val="C0C0C0"/>
                  </a:outerShdw>
                </a:effectLst>
                <a:latin typeface="Times New Roman" panose="02020603050405020304" pitchFamily="18" charset="0"/>
              </a:rPr>
              <a:t>~</a:t>
            </a:r>
            <a:r>
              <a:rPr lang="ja-JP" altLang="en-US" sz="2800" b="1">
                <a:solidFill>
                  <a:srgbClr val="FF0000"/>
                </a:solidFill>
                <a:effectLst>
                  <a:outerShdw blurRad="38100" dist="38100" dir="2700000" algn="tl">
                    <a:srgbClr val="C0C0C0"/>
                  </a:outerShdw>
                </a:effectLst>
                <a:latin typeface="Times New Roman" panose="02020603050405020304" pitchFamily="18" charset="0"/>
              </a:rPr>
              <a:t>２</a:t>
            </a:r>
            <a:r>
              <a:rPr lang="en-US" altLang="ja-JP" sz="2800" b="1">
                <a:solidFill>
                  <a:srgbClr val="FF0000"/>
                </a:solidFill>
                <a:effectLst>
                  <a:outerShdw blurRad="38100" dist="38100" dir="2700000" algn="tl">
                    <a:srgbClr val="C0C0C0"/>
                  </a:outerShdw>
                </a:effectLst>
                <a:latin typeface="Times New Roman" panose="02020603050405020304" pitchFamily="18" charset="0"/>
              </a:rPr>
              <a:t>sr</a:t>
            </a:r>
            <a:r>
              <a:rPr lang="ja-JP" altLang="en-US" sz="2800" b="1">
                <a:solidFill>
                  <a:srgbClr val="FF0000"/>
                </a:solidFill>
                <a:effectLst>
                  <a:outerShdw blurRad="38100" dist="38100" dir="2700000" algn="tl">
                    <a:srgbClr val="C0C0C0"/>
                  </a:outerShdw>
                </a:effectLst>
                <a:latin typeface="Times New Roman" panose="02020603050405020304" pitchFamily="18" charset="0"/>
              </a:rPr>
              <a:t>） </a:t>
            </a:r>
            <a:r>
              <a:rPr lang="en-US" altLang="ja-JP" sz="2800" b="1">
                <a:solidFill>
                  <a:srgbClr val="FF0000"/>
                </a:solidFill>
                <a:effectLst>
                  <a:outerShdw blurRad="38100" dist="38100" dir="2700000" algn="tl">
                    <a:srgbClr val="C0C0C0"/>
                  </a:outerShdw>
                </a:effectLst>
                <a:latin typeface="Times New Roman" panose="02020603050405020304" pitchFamily="18" charset="0"/>
              </a:rPr>
              <a:t>high-duty cycle CR telescope</a:t>
            </a:r>
            <a:endParaRPr lang="en-US" altLang="ja-JP" sz="2400" b="1">
              <a:latin typeface="Times New Roman" panose="02020603050405020304" pitchFamily="18" charset="0"/>
            </a:endParaRPr>
          </a:p>
        </p:txBody>
      </p:sp>
      <p:sp>
        <p:nvSpPr>
          <p:cNvPr id="26632" name="Rectangle 8"/>
          <p:cNvSpPr>
            <a:spLocks noChangeArrowheads="1"/>
          </p:cNvSpPr>
          <p:nvPr/>
        </p:nvSpPr>
        <p:spPr bwMode="auto">
          <a:xfrm>
            <a:off x="228600" y="1143000"/>
            <a:ext cx="8610600" cy="1066800"/>
          </a:xfrm>
          <a:prstGeom prst="rect">
            <a:avLst/>
          </a:prstGeom>
          <a:noFill/>
          <a:ln w="38100">
            <a:solidFill>
              <a:srgbClr val="00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ja-JP"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Icrsrv\kawata\HESS\Sensitivity\Sensitivity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5668963" cy="5121275"/>
          </a:xfrm>
          <a:prstGeom prst="rect">
            <a:avLst/>
          </a:prstGeom>
          <a:noFill/>
          <a:extLst>
            <a:ext uri="{909E8E84-426E-40DD-AFC4-6F175D3DCCD1}">
              <a14:hiddenFill xmlns:a14="http://schemas.microsoft.com/office/drawing/2010/main">
                <a:solidFill>
                  <a:srgbClr val="FFFFFF"/>
                </a:solidFill>
              </a14:hiddenFill>
            </a:ext>
          </a:extLst>
        </p:spPr>
      </p:pic>
      <p:sp>
        <p:nvSpPr>
          <p:cNvPr id="149507" name="Text Box 3"/>
          <p:cNvSpPr txBox="1">
            <a:spLocks noChangeArrowheads="1"/>
          </p:cNvSpPr>
          <p:nvPr/>
        </p:nvSpPr>
        <p:spPr bwMode="auto">
          <a:xfrm>
            <a:off x="1066800" y="2311400"/>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800">
                <a:solidFill>
                  <a:srgbClr val="FF3399"/>
                </a:solidFill>
                <a:latin typeface="Helvetica" panose="020B0604020202020204" pitchFamily="34" charset="0"/>
              </a:rPr>
              <a:t>MAGIC</a:t>
            </a:r>
          </a:p>
        </p:txBody>
      </p:sp>
      <p:sp>
        <p:nvSpPr>
          <p:cNvPr id="149508" name="Text Box 4"/>
          <p:cNvSpPr txBox="1">
            <a:spLocks noChangeArrowheads="1"/>
          </p:cNvSpPr>
          <p:nvPr/>
        </p:nvSpPr>
        <p:spPr bwMode="auto">
          <a:xfrm>
            <a:off x="1295400" y="3352800"/>
            <a:ext cx="1162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800">
                <a:solidFill>
                  <a:schemeClr val="accent2"/>
                </a:solidFill>
                <a:latin typeface="Helvetica" panose="020B0604020202020204" pitchFamily="34" charset="0"/>
              </a:rPr>
              <a:t>VERITAS</a:t>
            </a:r>
          </a:p>
        </p:txBody>
      </p:sp>
      <p:sp>
        <p:nvSpPr>
          <p:cNvPr id="149509" name="Text Box 5"/>
          <p:cNvSpPr txBox="1">
            <a:spLocks noChangeArrowheads="1"/>
          </p:cNvSpPr>
          <p:nvPr/>
        </p:nvSpPr>
        <p:spPr bwMode="auto">
          <a:xfrm>
            <a:off x="2362200" y="3886200"/>
            <a:ext cx="806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800">
                <a:solidFill>
                  <a:srgbClr val="0099FF"/>
                </a:solidFill>
                <a:latin typeface="Helvetica" panose="020B0604020202020204" pitchFamily="34" charset="0"/>
              </a:rPr>
              <a:t>HESS</a:t>
            </a:r>
          </a:p>
        </p:txBody>
      </p:sp>
      <p:sp>
        <p:nvSpPr>
          <p:cNvPr id="149510" name="Text Box 6"/>
          <p:cNvSpPr txBox="1">
            <a:spLocks noChangeArrowheads="1"/>
          </p:cNvSpPr>
          <p:nvPr/>
        </p:nvSpPr>
        <p:spPr bwMode="auto">
          <a:xfrm>
            <a:off x="3048000" y="2590800"/>
            <a:ext cx="106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800">
                <a:solidFill>
                  <a:srgbClr val="FF0000"/>
                </a:solidFill>
                <a:latin typeface="Helvetica" panose="020B0604020202020204" pitchFamily="34" charset="0"/>
              </a:rPr>
              <a:t>Tibet AS</a:t>
            </a:r>
          </a:p>
        </p:txBody>
      </p:sp>
      <p:sp>
        <p:nvSpPr>
          <p:cNvPr id="149511" name="Text Box 7"/>
          <p:cNvSpPr txBox="1">
            <a:spLocks noChangeArrowheads="1"/>
          </p:cNvSpPr>
          <p:nvPr/>
        </p:nvSpPr>
        <p:spPr bwMode="auto">
          <a:xfrm>
            <a:off x="2819400" y="4724400"/>
            <a:ext cx="2005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solidFill>
                  <a:srgbClr val="FF0000"/>
                </a:solidFill>
                <a:latin typeface="Helvetica" panose="020B0604020202020204" pitchFamily="34" charset="0"/>
              </a:rPr>
              <a:t>Tibet AS+MD</a:t>
            </a:r>
          </a:p>
        </p:txBody>
      </p:sp>
      <p:sp>
        <p:nvSpPr>
          <p:cNvPr id="149512" name="Text Box 8"/>
          <p:cNvSpPr txBox="1">
            <a:spLocks noChangeArrowheads="1"/>
          </p:cNvSpPr>
          <p:nvPr/>
        </p:nvSpPr>
        <p:spPr bwMode="auto">
          <a:xfrm>
            <a:off x="914400" y="304800"/>
            <a:ext cx="444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800">
                <a:solidFill>
                  <a:schemeClr val="accent2"/>
                </a:solidFill>
                <a:latin typeface="Helvetica" panose="020B0604020202020204" pitchFamily="34" charset="0"/>
              </a:rPr>
              <a:t>Sensitivity (Tibet AS + MD)</a:t>
            </a:r>
          </a:p>
        </p:txBody>
      </p:sp>
      <p:sp>
        <p:nvSpPr>
          <p:cNvPr id="149513" name="Text Box 9"/>
          <p:cNvSpPr txBox="1">
            <a:spLocks noChangeArrowheads="1"/>
          </p:cNvSpPr>
          <p:nvPr/>
        </p:nvSpPr>
        <p:spPr bwMode="auto">
          <a:xfrm>
            <a:off x="5554663" y="1143000"/>
            <a:ext cx="3589337" cy="254952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2000">
                <a:solidFill>
                  <a:srgbClr val="FF0000"/>
                </a:solidFill>
                <a:latin typeface="Helvetica" panose="020B0604020202020204" pitchFamily="34" charset="0"/>
              </a:rPr>
              <a:t>Tibet-III Scintillation Counters </a:t>
            </a:r>
          </a:p>
          <a:p>
            <a:pPr algn="ctr" eaLnBrk="1" hangingPunct="1"/>
            <a:r>
              <a:rPr lang="en-US" altLang="ja-JP" sz="2000">
                <a:solidFill>
                  <a:srgbClr val="FF0000"/>
                </a:solidFill>
                <a:latin typeface="Helvetica" panose="020B0604020202020204" pitchFamily="34" charset="0"/>
              </a:rPr>
              <a:t>37,000m</a:t>
            </a:r>
            <a:r>
              <a:rPr lang="en-US" altLang="ja-JP" sz="2000" baseline="30000">
                <a:solidFill>
                  <a:srgbClr val="FF0000"/>
                </a:solidFill>
                <a:latin typeface="Helvetica" panose="020B0604020202020204" pitchFamily="34" charset="0"/>
              </a:rPr>
              <a:t>2</a:t>
            </a:r>
          </a:p>
          <a:p>
            <a:pPr algn="ctr" eaLnBrk="1" hangingPunct="1"/>
            <a:r>
              <a:rPr lang="en-US" altLang="ja-JP" sz="2000">
                <a:solidFill>
                  <a:srgbClr val="FF0000"/>
                </a:solidFill>
                <a:latin typeface="Helvetica" panose="020B0604020202020204" pitchFamily="34" charset="0"/>
              </a:rPr>
              <a:t>+</a:t>
            </a:r>
          </a:p>
          <a:p>
            <a:pPr algn="ctr" eaLnBrk="1" hangingPunct="1"/>
            <a:r>
              <a:rPr lang="en-US" altLang="ja-JP" sz="2000">
                <a:solidFill>
                  <a:srgbClr val="FF0000"/>
                </a:solidFill>
                <a:latin typeface="Helvetica" panose="020B0604020202020204" pitchFamily="34" charset="0"/>
              </a:rPr>
              <a:t>Underground </a:t>
            </a:r>
          </a:p>
          <a:p>
            <a:pPr algn="ctr" eaLnBrk="1" hangingPunct="1"/>
            <a:r>
              <a:rPr lang="en-US" altLang="ja-JP" sz="2000">
                <a:solidFill>
                  <a:srgbClr val="FF0000"/>
                </a:solidFill>
                <a:latin typeface="Helvetica" panose="020B0604020202020204" pitchFamily="34" charset="0"/>
              </a:rPr>
              <a:t>Water Cherenkov Detector </a:t>
            </a:r>
          </a:p>
          <a:p>
            <a:pPr algn="ctr" eaLnBrk="1" hangingPunct="1"/>
            <a:r>
              <a:rPr lang="en-US" altLang="ja-JP" sz="2000">
                <a:solidFill>
                  <a:srgbClr val="FF0000"/>
                </a:solidFill>
                <a:latin typeface="Helvetica" panose="020B0604020202020204" pitchFamily="34" charset="0"/>
              </a:rPr>
              <a:t>8,640m</a:t>
            </a:r>
            <a:r>
              <a:rPr lang="en-US" altLang="ja-JP" sz="2000" baseline="30000">
                <a:solidFill>
                  <a:srgbClr val="FF0000"/>
                </a:solidFill>
                <a:latin typeface="Helvetica" panose="020B0604020202020204" pitchFamily="34" charset="0"/>
              </a:rPr>
              <a:t>2</a:t>
            </a:r>
          </a:p>
          <a:p>
            <a:pPr algn="ctr" eaLnBrk="1" hangingPunct="1"/>
            <a:endParaRPr lang="en-US" altLang="ja-JP" sz="2000">
              <a:solidFill>
                <a:srgbClr val="FF0000"/>
              </a:solidFill>
              <a:latin typeface="Helvetica" panose="020B0604020202020204" pitchFamily="34" charset="0"/>
            </a:endParaRPr>
          </a:p>
          <a:p>
            <a:pPr algn="ctr" eaLnBrk="1" hangingPunct="1"/>
            <a:r>
              <a:rPr lang="en-US" altLang="ja-JP" sz="2000">
                <a:solidFill>
                  <a:srgbClr val="FF0000"/>
                </a:solidFill>
                <a:latin typeface="Helvetica" panose="020B0604020202020204" pitchFamily="34" charset="0"/>
              </a:rPr>
              <a:t>Crab orbit</a:t>
            </a:r>
          </a:p>
        </p:txBody>
      </p:sp>
      <p:sp>
        <p:nvSpPr>
          <p:cNvPr id="149514" name="Text Box 10"/>
          <p:cNvSpPr txBox="1">
            <a:spLocks noChangeArrowheads="1"/>
          </p:cNvSpPr>
          <p:nvPr/>
        </p:nvSpPr>
        <p:spPr bwMode="auto">
          <a:xfrm>
            <a:off x="5791200" y="3810000"/>
            <a:ext cx="333533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solidFill>
                  <a:schemeClr val="accent2"/>
                </a:solidFill>
                <a:latin typeface="Helvetica" panose="020B0604020202020204" pitchFamily="34" charset="0"/>
              </a:rPr>
              <a:t>Flat region (&gt; 200TeV)</a:t>
            </a:r>
          </a:p>
          <a:p>
            <a:pPr eaLnBrk="1" hangingPunct="1"/>
            <a:r>
              <a:rPr lang="en-US" altLang="ja-JP" sz="2400">
                <a:latin typeface="Helvetica" panose="020B0604020202020204" pitchFamily="34" charset="0"/>
              </a:rPr>
              <a:t>Background &lt;&lt; 1 event</a:t>
            </a:r>
          </a:p>
          <a:p>
            <a:pPr eaLnBrk="1" hangingPunct="1"/>
            <a:r>
              <a:rPr lang="en-US" altLang="ja-JP" sz="2400">
                <a:latin typeface="Helvetica" panose="020B0604020202020204" pitchFamily="34" charset="0"/>
              </a:rPr>
              <a:t>15 photon sensitivity</a:t>
            </a:r>
          </a:p>
          <a:p>
            <a:pPr eaLnBrk="1" hangingPunct="1"/>
            <a:r>
              <a:rPr lang="en-US" altLang="ja-JP" sz="2400">
                <a:latin typeface="Helvetica" panose="020B0604020202020204" pitchFamily="34" charset="0"/>
              </a:rPr>
              <a:t>(Poisson 5σ)</a:t>
            </a:r>
          </a:p>
        </p:txBody>
      </p:sp>
      <p:sp>
        <p:nvSpPr>
          <p:cNvPr id="149515" name="Line 11"/>
          <p:cNvSpPr>
            <a:spLocks noChangeShapeType="1"/>
          </p:cNvSpPr>
          <p:nvPr/>
        </p:nvSpPr>
        <p:spPr bwMode="auto">
          <a:xfrm flipH="1">
            <a:off x="5029200" y="4038600"/>
            <a:ext cx="762000" cy="6858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9516" name="Line 12"/>
          <p:cNvSpPr>
            <a:spLocks noChangeShapeType="1"/>
          </p:cNvSpPr>
          <p:nvPr/>
        </p:nvSpPr>
        <p:spPr bwMode="auto">
          <a:xfrm>
            <a:off x="2590800" y="2743200"/>
            <a:ext cx="1143000" cy="1066800"/>
          </a:xfrm>
          <a:prstGeom prst="line">
            <a:avLst/>
          </a:prstGeom>
          <a:noFill/>
          <a:ln w="444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9517" name="Line 13"/>
          <p:cNvSpPr>
            <a:spLocks noChangeShapeType="1"/>
          </p:cNvSpPr>
          <p:nvPr/>
        </p:nvSpPr>
        <p:spPr bwMode="auto">
          <a:xfrm>
            <a:off x="2438400" y="3092450"/>
            <a:ext cx="1295400" cy="1143000"/>
          </a:xfrm>
          <a:prstGeom prst="line">
            <a:avLst/>
          </a:prstGeom>
          <a:noFill/>
          <a:ln w="4445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9518" name="Text Box 14"/>
          <p:cNvSpPr txBox="1">
            <a:spLocks noChangeArrowheads="1"/>
          </p:cNvSpPr>
          <p:nvPr/>
        </p:nvSpPr>
        <p:spPr bwMode="auto">
          <a:xfrm rot="2518724">
            <a:off x="1600200" y="2222500"/>
            <a:ext cx="11795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b="1">
                <a:solidFill>
                  <a:srgbClr val="FFCC00"/>
                </a:solidFill>
                <a:latin typeface="Helvetica" panose="020B0604020202020204" pitchFamily="34" charset="0"/>
              </a:rPr>
              <a:t>Milagro (1y)</a:t>
            </a:r>
          </a:p>
        </p:txBody>
      </p:sp>
      <p:sp>
        <p:nvSpPr>
          <p:cNvPr id="149519" name="Text Box 15"/>
          <p:cNvSpPr txBox="1">
            <a:spLocks noChangeArrowheads="1"/>
          </p:cNvSpPr>
          <p:nvPr/>
        </p:nvSpPr>
        <p:spPr bwMode="auto">
          <a:xfrm rot="2443682">
            <a:off x="1754188" y="2822575"/>
            <a:ext cx="14589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b="1">
                <a:solidFill>
                  <a:srgbClr val="FFCC00"/>
                </a:solidFill>
                <a:latin typeface="Helvetica" panose="020B0604020202020204" pitchFamily="34" charset="0"/>
              </a:rPr>
              <a:t>miniHAWC (1y)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530" name="Group 2"/>
          <p:cNvGraphicFramePr>
            <a:graphicFrameLocks noGrp="1"/>
          </p:cNvGraphicFramePr>
          <p:nvPr/>
        </p:nvGraphicFramePr>
        <p:xfrm>
          <a:off x="1143000" y="914400"/>
          <a:ext cx="6858000" cy="5597525"/>
        </p:xfrm>
        <a:graphic>
          <a:graphicData uri="http://schemas.openxmlformats.org/drawingml/2006/table">
            <a:tbl>
              <a:tblPr/>
              <a:tblGrid>
                <a:gridCol w="1981200"/>
                <a:gridCol w="2362200"/>
                <a:gridCol w="2514600"/>
              </a:tblGrid>
              <a:tr h="490538">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accent2"/>
                          </a:solidFill>
                          <a:effectLst/>
                          <a:latin typeface="Helvetica" panose="020B0604020202020204" pitchFamily="34" charset="0"/>
                          <a:ea typeface="ＭＳ Ｐゴシック" panose="020B0600070205080204" pitchFamily="50" charset="-128"/>
                        </a:rPr>
                        <a:t>Tibet AS+MD</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accent2"/>
                          </a:solidFill>
                          <a:effectLst/>
                          <a:latin typeface="Helvetica" panose="020B0604020202020204" pitchFamily="34" charset="0"/>
                          <a:ea typeface="ＭＳ Ｐゴシック" panose="020B0600070205080204" pitchFamily="50" charset="-128"/>
                        </a:rPr>
                        <a:t>~100 TeV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accent2"/>
                          </a:solidFill>
                          <a:effectLst/>
                          <a:latin typeface="Helvetica" panose="020B0604020202020204" pitchFamily="34" charset="0"/>
                          <a:ea typeface="ＭＳ Ｐゴシック" panose="020B0600070205080204" pitchFamily="50" charset="-128"/>
                        </a:rPr>
                        <a:t>H.E.S.S.</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accent2"/>
                          </a:solidFill>
                          <a:effectLst/>
                          <a:latin typeface="Helvetica" panose="020B0604020202020204" pitchFamily="34" charset="0"/>
                          <a:ea typeface="ＭＳ Ｐゴシック" panose="020B0600070205080204" pitchFamily="50" charset="-128"/>
                        </a:rPr>
                        <a:t>~200 GeV</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352425">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Location</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30N-90E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23S-16E</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F.O.V.</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~1.5 sr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~0.02 sr</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Duty cycle</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~90%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~10%</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8925">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Angular</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Resolution</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~0.2°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~0.1°</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Energy</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Resolution</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~20%</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Background</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Rejection</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~99%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~99%</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0200">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Sensitivity</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(RX J1713 Unit </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 Index = –2.19)</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~5% RXJ1713</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(3 year 5σ)</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~1% RXJ1713</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(50 hours 5σ)</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Detected</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Sources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rgbClr val="FF0000"/>
                          </a:solidFill>
                          <a:effectLst/>
                          <a:latin typeface="Helvetica" panose="020B0604020202020204" pitchFamily="34" charset="0"/>
                          <a:ea typeface="ＭＳ Ｐゴシック" panose="020B0600070205080204" pitchFamily="50"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fontAlgn="base">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Helvetica" panose="020B0604020202020204" pitchFamily="34" charset="0"/>
                          <a:ea typeface="ＭＳ Ｐゴシック" panose="020B0600070205080204" pitchFamily="50" charset="-128"/>
                        </a:rPr>
                        <a:t>~20</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0572" name="Text Box 44"/>
          <p:cNvSpPr txBox="1">
            <a:spLocks noChangeArrowheads="1"/>
          </p:cNvSpPr>
          <p:nvPr/>
        </p:nvSpPr>
        <p:spPr bwMode="auto">
          <a:xfrm>
            <a:off x="1295400" y="228600"/>
            <a:ext cx="6650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solidFill>
                  <a:srgbClr val="FF0000"/>
                </a:solidFill>
                <a:latin typeface="Helvetica" panose="020B0604020202020204" pitchFamily="34" charset="0"/>
              </a:rPr>
              <a:t>Comparison between Tibet AS + MD and HESS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2"/>
          <p:cNvSpPr txBox="1">
            <a:spLocks noChangeArrowheads="1"/>
          </p:cNvSpPr>
          <p:nvPr/>
        </p:nvSpPr>
        <p:spPr bwMode="auto">
          <a:xfrm>
            <a:off x="228600" y="838200"/>
            <a:ext cx="8915400" cy="448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ja-JP" sz="1800">
                <a:latin typeface="Helvetica" panose="020B0604020202020204" pitchFamily="34" charset="0"/>
              </a:rPr>
              <a:t>Object			Class				Culmination Zenith</a:t>
            </a:r>
          </a:p>
          <a:p>
            <a:pPr eaLnBrk="1" hangingPunct="1"/>
            <a:r>
              <a:rPr lang="en-US" altLang="ja-JP" sz="1800">
                <a:latin typeface="Helvetica" panose="020B0604020202020204" pitchFamily="34" charset="0"/>
              </a:rPr>
              <a:t>Name							at Tibet (deg.)</a:t>
            </a:r>
          </a:p>
          <a:p>
            <a:pPr eaLnBrk="1" hangingPunct="1"/>
            <a:r>
              <a:rPr lang="en-US" altLang="ja-JP" sz="1800">
                <a:latin typeface="Helvetica" panose="020B0604020202020204" pitchFamily="34" charset="0"/>
              </a:rPr>
              <a:t>--------------------------------------------------------------------------------------------------------------</a:t>
            </a:r>
          </a:p>
          <a:p>
            <a:pPr eaLnBrk="1" hangingPunct="1"/>
            <a:r>
              <a:rPr lang="en-US" altLang="ja-JP" sz="1800">
                <a:latin typeface="Helvetica" panose="020B0604020202020204" pitchFamily="34" charset="0"/>
              </a:rPr>
              <a:t>Crab Nebula		PWN					8</a:t>
            </a:r>
          </a:p>
          <a:p>
            <a:pPr eaLnBrk="1" hangingPunct="1"/>
            <a:r>
              <a:rPr lang="en-US" altLang="ja-JP" sz="1800">
                <a:latin typeface="Helvetica" panose="020B0604020202020204" pitchFamily="34" charset="0"/>
              </a:rPr>
              <a:t>Cas A			SNR					29</a:t>
            </a:r>
          </a:p>
          <a:p>
            <a:pPr eaLnBrk="1" hangingPunct="1"/>
            <a:r>
              <a:rPr lang="en-US" altLang="ja-JP" sz="1800">
                <a:latin typeface="Helvetica" panose="020B0604020202020204" pitchFamily="34" charset="0"/>
              </a:rPr>
              <a:t>TeV J2032+4130		SNR?  (vicinity of Cyg X-3)			11</a:t>
            </a:r>
          </a:p>
          <a:p>
            <a:pPr eaLnBrk="1" hangingPunct="1"/>
            <a:r>
              <a:rPr lang="en-US" altLang="ja-JP" sz="1800">
                <a:latin typeface="Helvetica" panose="020B0604020202020204" pitchFamily="34" charset="0"/>
              </a:rPr>
              <a:t>Milagro Region		Diffuse γ				10</a:t>
            </a:r>
          </a:p>
          <a:p>
            <a:pPr eaLnBrk="1" hangingPunct="1"/>
            <a:r>
              <a:rPr lang="en-US" altLang="ja-JP" sz="1800">
                <a:latin typeface="Helvetica" panose="020B0604020202020204" pitchFamily="34" charset="0"/>
              </a:rPr>
              <a:t>HESS J1837-069		SNR? (</a:t>
            </a:r>
            <a:r>
              <a:rPr lang="en-US" altLang="ja-JP" sz="1800">
                <a:latin typeface="Helvetica" panose="020B0604020202020204" pitchFamily="34" charset="0"/>
                <a:ea typeface="Arial Unicode MS" panose="020B0604020202020204" pitchFamily="50" charset="-128"/>
                <a:cs typeface="Arial Unicode MS" panose="020B0604020202020204" pitchFamily="50" charset="-128"/>
              </a:rPr>
              <a:t>G25.5+0.0?, AX J1838-0655?) </a:t>
            </a:r>
            <a:r>
              <a:rPr lang="en-US" altLang="ja-JP" sz="1800">
                <a:latin typeface="Helvetica" panose="020B0604020202020204" pitchFamily="34" charset="0"/>
              </a:rPr>
              <a:t>	37</a:t>
            </a:r>
          </a:p>
          <a:p>
            <a:pPr eaLnBrk="1" hangingPunct="1"/>
            <a:r>
              <a:rPr lang="en-US" altLang="ja-JP" sz="1800">
                <a:latin typeface="Helvetica" panose="020B0604020202020204" pitchFamily="34" charset="0"/>
              </a:rPr>
              <a:t>HESS J1834-089		SNR? (</a:t>
            </a:r>
            <a:r>
              <a:rPr lang="en-US" altLang="ja-JP" sz="1800">
                <a:latin typeface="Helvetica" panose="020B0604020202020204" pitchFamily="34" charset="0"/>
                <a:ea typeface="Arial Unicode MS" panose="020B0604020202020204" pitchFamily="50" charset="-128"/>
                <a:cs typeface="Arial Unicode MS" panose="020B0604020202020204" pitchFamily="50" charset="-128"/>
              </a:rPr>
              <a:t>G23.3-0.3 / W41?)	 </a:t>
            </a:r>
            <a:r>
              <a:rPr lang="en-US" altLang="ja-JP" sz="1800">
                <a:latin typeface="Helvetica" panose="020B0604020202020204" pitchFamily="34" charset="0"/>
              </a:rPr>
              <a:t>	 	39</a:t>
            </a:r>
          </a:p>
          <a:p>
            <a:pPr eaLnBrk="1" hangingPunct="1"/>
            <a:r>
              <a:rPr lang="en-US" altLang="ja-JP" sz="1800">
                <a:latin typeface="Helvetica" panose="020B0604020202020204" pitchFamily="34" charset="0"/>
              </a:rPr>
              <a:t>LS I +61 303		XRB					31</a:t>
            </a:r>
          </a:p>
          <a:p>
            <a:pPr eaLnBrk="1" hangingPunct="1">
              <a:lnSpc>
                <a:spcPct val="50000"/>
              </a:lnSpc>
              <a:spcBef>
                <a:spcPct val="50000"/>
              </a:spcBef>
            </a:pPr>
            <a:r>
              <a:rPr lang="en-US" altLang="ja-JP" sz="1800">
                <a:latin typeface="Helvetica" panose="020B0604020202020204" pitchFamily="34" charset="0"/>
                <a:ea typeface="Arial Unicode MS" panose="020B0604020202020204" pitchFamily="50" charset="-128"/>
                <a:cs typeface="Arial Unicode MS" panose="020B0604020202020204" pitchFamily="50" charset="-128"/>
              </a:rPr>
              <a:t>                                           </a:t>
            </a:r>
            <a:endParaRPr lang="en-US" altLang="ja-JP" sz="1800">
              <a:latin typeface="Helvetica" panose="020B0604020202020204" pitchFamily="34" charset="0"/>
            </a:endParaRPr>
          </a:p>
          <a:p>
            <a:pPr eaLnBrk="1" hangingPunct="1"/>
            <a:r>
              <a:rPr lang="en-US" altLang="ja-JP" sz="1800">
                <a:latin typeface="Helvetica" panose="020B0604020202020204" pitchFamily="34" charset="0"/>
              </a:rPr>
              <a:t>M87			AGN (z=0.00436)				18</a:t>
            </a:r>
          </a:p>
          <a:p>
            <a:pPr eaLnBrk="1" hangingPunct="1"/>
            <a:r>
              <a:rPr lang="en-US" altLang="ja-JP" sz="1800">
                <a:latin typeface="Helvetica" panose="020B0604020202020204" pitchFamily="34" charset="0"/>
              </a:rPr>
              <a:t>Mrk 421			AGN (z=0.031)				8</a:t>
            </a:r>
          </a:p>
          <a:p>
            <a:pPr eaLnBrk="1" hangingPunct="1"/>
            <a:r>
              <a:rPr lang="en-US" altLang="ja-JP" sz="1800">
                <a:latin typeface="Helvetica" panose="020B0604020202020204" pitchFamily="34" charset="0"/>
              </a:rPr>
              <a:t>Mrk 501			AGN (z=0.034)				10</a:t>
            </a:r>
          </a:p>
          <a:p>
            <a:pPr eaLnBrk="1" hangingPunct="1"/>
            <a:r>
              <a:rPr lang="en-US" altLang="ja-JP" sz="1800">
                <a:latin typeface="Helvetica" panose="020B0604020202020204" pitchFamily="34" charset="0"/>
              </a:rPr>
              <a:t>1ES 1959+650		AGN (z=0.047)				35</a:t>
            </a:r>
          </a:p>
          <a:p>
            <a:pPr eaLnBrk="1" hangingPunct="1"/>
            <a:r>
              <a:rPr lang="en-US" altLang="ja-JP" sz="1800">
                <a:latin typeface="Helvetica" panose="020B0604020202020204" pitchFamily="34" charset="0"/>
              </a:rPr>
              <a:t>H 1426+428		AGN (z=0.129)				13</a:t>
            </a:r>
          </a:p>
        </p:txBody>
      </p:sp>
      <p:sp>
        <p:nvSpPr>
          <p:cNvPr id="151555" name="Text Box 3"/>
          <p:cNvSpPr txBox="1">
            <a:spLocks noChangeArrowheads="1"/>
          </p:cNvSpPr>
          <p:nvPr/>
        </p:nvSpPr>
        <p:spPr bwMode="auto">
          <a:xfrm>
            <a:off x="914400" y="304800"/>
            <a:ext cx="6537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800">
                <a:solidFill>
                  <a:schemeClr val="accent2"/>
                </a:solidFill>
                <a:latin typeface="Helvetica" panose="020B0604020202020204" pitchFamily="34" charset="0"/>
              </a:rPr>
              <a:t>TeV Source Catalog in the Northern Sky</a:t>
            </a:r>
          </a:p>
        </p:txBody>
      </p:sp>
      <p:sp>
        <p:nvSpPr>
          <p:cNvPr id="151556" name="Text Box 4"/>
          <p:cNvSpPr txBox="1">
            <a:spLocks noChangeArrowheads="1"/>
          </p:cNvSpPr>
          <p:nvPr/>
        </p:nvSpPr>
        <p:spPr bwMode="auto">
          <a:xfrm>
            <a:off x="1143000" y="5791200"/>
            <a:ext cx="6665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solidFill>
                  <a:srgbClr val="FF0000"/>
                </a:solidFill>
                <a:latin typeface="Helvetica" panose="020B0604020202020204" pitchFamily="34" charset="0"/>
              </a:rPr>
              <a:t>Tibet AS+MD can detect in the 100 TeV region?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C:\Documents and Settings\kawata\デスクトップ\MDproject\Diffuse.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4800600" cy="4576763"/>
          </a:xfrm>
          <a:prstGeom prst="rect">
            <a:avLst/>
          </a:prstGeom>
          <a:noFill/>
          <a:extLst>
            <a:ext uri="{909E8E84-426E-40DD-AFC4-6F175D3DCCD1}">
              <a14:hiddenFill xmlns:a14="http://schemas.microsoft.com/office/drawing/2010/main">
                <a:solidFill>
                  <a:srgbClr val="FFFFFF"/>
                </a:solidFill>
              </a14:hiddenFill>
            </a:ext>
          </a:extLst>
        </p:spPr>
      </p:pic>
      <p:sp>
        <p:nvSpPr>
          <p:cNvPr id="152579" name="Text Box 3"/>
          <p:cNvSpPr txBox="1">
            <a:spLocks noChangeArrowheads="1"/>
          </p:cNvSpPr>
          <p:nvPr/>
        </p:nvSpPr>
        <p:spPr bwMode="auto">
          <a:xfrm>
            <a:off x="533400" y="152400"/>
            <a:ext cx="6013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solidFill>
                  <a:schemeClr val="accent2"/>
                </a:solidFill>
                <a:latin typeface="Helvetica" panose="020B0604020202020204" pitchFamily="34" charset="0"/>
              </a:rPr>
              <a:t>Diffuse gamma rays from Milagro IG region</a:t>
            </a:r>
          </a:p>
        </p:txBody>
      </p:sp>
      <p:pic>
        <p:nvPicPr>
          <p:cNvPr id="152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609600"/>
            <a:ext cx="3979863"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438400"/>
            <a:ext cx="367665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582" name="Text Box 6"/>
          <p:cNvSpPr txBox="1">
            <a:spLocks noChangeArrowheads="1"/>
          </p:cNvSpPr>
          <p:nvPr/>
        </p:nvSpPr>
        <p:spPr bwMode="auto">
          <a:xfrm>
            <a:off x="5257800" y="6324600"/>
            <a:ext cx="3541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i="1">
                <a:solidFill>
                  <a:srgbClr val="CC3300"/>
                </a:solidFill>
                <a:latin typeface="Times New Roman" panose="02020603050405020304" pitchFamily="18" charset="0"/>
              </a:rPr>
              <a:t>Atkins et al, Phys. Rev. Let., 95, 251103 (2005)</a:t>
            </a:r>
          </a:p>
        </p:txBody>
      </p:sp>
      <p:sp>
        <p:nvSpPr>
          <p:cNvPr id="152583" name="Line 7"/>
          <p:cNvSpPr>
            <a:spLocks noChangeShapeType="1"/>
          </p:cNvSpPr>
          <p:nvPr/>
        </p:nvSpPr>
        <p:spPr bwMode="auto">
          <a:xfrm flipH="1">
            <a:off x="3124200" y="3276600"/>
            <a:ext cx="152400" cy="5334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2584" name="Text Box 8"/>
          <p:cNvSpPr txBox="1">
            <a:spLocks noChangeArrowheads="1"/>
          </p:cNvSpPr>
          <p:nvPr/>
        </p:nvSpPr>
        <p:spPr bwMode="auto">
          <a:xfrm>
            <a:off x="3048000" y="2971800"/>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800">
                <a:solidFill>
                  <a:srgbClr val="FF0000"/>
                </a:solidFill>
                <a:latin typeface="Helvetica" panose="020B0604020202020204" pitchFamily="34" charset="0"/>
              </a:rPr>
              <a:t>Milagro</a:t>
            </a:r>
          </a:p>
        </p:txBody>
      </p:sp>
      <p:sp>
        <p:nvSpPr>
          <p:cNvPr id="152585" name="Text Box 9"/>
          <p:cNvSpPr txBox="1">
            <a:spLocks noChangeArrowheads="1"/>
          </p:cNvSpPr>
          <p:nvPr/>
        </p:nvSpPr>
        <p:spPr bwMode="auto">
          <a:xfrm>
            <a:off x="1676400" y="4419600"/>
            <a:ext cx="20050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solidFill>
                  <a:srgbClr val="FF0000"/>
                </a:solidFill>
                <a:latin typeface="Helvetica" panose="020B0604020202020204" pitchFamily="34" charset="0"/>
              </a:rPr>
              <a:t>Tibet AS+MD</a:t>
            </a:r>
          </a:p>
          <a:p>
            <a:pPr eaLnBrk="1" hangingPunct="1"/>
            <a:r>
              <a:rPr lang="en-US" altLang="ja-JP" sz="1600">
                <a:solidFill>
                  <a:srgbClr val="FF0000"/>
                </a:solidFill>
                <a:latin typeface="Helvetica" panose="020B0604020202020204" pitchFamily="34" charset="0"/>
              </a:rPr>
              <a:t>(Preliminary)</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C:\Documents and Settings\kawata\デスクトップ\MDproject\TeVJ2032.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52400"/>
            <a:ext cx="4419600" cy="4170363"/>
          </a:xfrm>
          <a:prstGeom prst="rect">
            <a:avLst/>
          </a:prstGeom>
          <a:noFill/>
          <a:extLst>
            <a:ext uri="{909E8E84-426E-40DD-AFC4-6F175D3DCCD1}">
              <a14:hiddenFill xmlns:a14="http://schemas.microsoft.com/office/drawing/2010/main">
                <a:solidFill>
                  <a:srgbClr val="FFFFFF"/>
                </a:solidFill>
              </a14:hiddenFill>
            </a:ext>
          </a:extLst>
        </p:spPr>
      </p:pic>
      <p:pic>
        <p:nvPicPr>
          <p:cNvPr id="153603" name="Picture 3" descr="C:\Documents and Settings\kawata\デスクトップ\MDproject\CasA.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4419600" cy="4170363"/>
          </a:xfrm>
          <a:prstGeom prst="rect">
            <a:avLst/>
          </a:prstGeom>
          <a:noFill/>
          <a:extLst>
            <a:ext uri="{909E8E84-426E-40DD-AFC4-6F175D3DCCD1}">
              <a14:hiddenFill xmlns:a14="http://schemas.microsoft.com/office/drawing/2010/main">
                <a:solidFill>
                  <a:srgbClr val="FFFFFF"/>
                </a:solidFill>
              </a14:hiddenFill>
            </a:ext>
          </a:extLst>
        </p:spPr>
      </p:pic>
      <p:sp>
        <p:nvSpPr>
          <p:cNvPr id="153604" name="Text Box 4"/>
          <p:cNvSpPr txBox="1">
            <a:spLocks noChangeArrowheads="1"/>
          </p:cNvSpPr>
          <p:nvPr/>
        </p:nvSpPr>
        <p:spPr bwMode="auto">
          <a:xfrm>
            <a:off x="533400" y="4419600"/>
            <a:ext cx="385445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b="1">
                <a:solidFill>
                  <a:schemeClr val="accent2"/>
                </a:solidFill>
                <a:latin typeface="Helvetica" panose="020B0604020202020204" pitchFamily="34" charset="0"/>
              </a:rPr>
              <a:t>Cas A</a:t>
            </a:r>
          </a:p>
          <a:p>
            <a:pPr eaLnBrk="1" hangingPunct="1"/>
            <a:r>
              <a:rPr lang="en-US" altLang="ja-JP" sz="2000">
                <a:latin typeface="Helvetica" panose="020B0604020202020204" pitchFamily="34" charset="0"/>
              </a:rPr>
              <a:t>Brightest shell-type SNR in radio</a:t>
            </a:r>
          </a:p>
          <a:p>
            <a:pPr eaLnBrk="1" hangingPunct="1"/>
            <a:r>
              <a:rPr lang="en-US" altLang="ja-JP" sz="2000">
                <a:latin typeface="Helvetica" panose="020B0604020202020204" pitchFamily="34" charset="0"/>
              </a:rPr>
              <a:t>Distance  ~3.4 kpc</a:t>
            </a:r>
          </a:p>
          <a:p>
            <a:pPr eaLnBrk="1" hangingPunct="1"/>
            <a:r>
              <a:rPr lang="en-US" altLang="ja-JP" sz="2000">
                <a:latin typeface="Helvetica" panose="020B0604020202020204" pitchFamily="34" charset="0"/>
              </a:rPr>
              <a:t>Age 1680 years</a:t>
            </a:r>
          </a:p>
          <a:p>
            <a:pPr eaLnBrk="1" hangingPunct="1"/>
            <a:r>
              <a:rPr lang="en-US" altLang="ja-JP" sz="2000">
                <a:latin typeface="Helvetica" panose="020B0604020202020204" pitchFamily="34" charset="0"/>
              </a:rPr>
              <a:t>HEGRA live time ~232 hours</a:t>
            </a:r>
          </a:p>
          <a:p>
            <a:pPr eaLnBrk="1" hangingPunct="1"/>
            <a:r>
              <a:rPr lang="en-US" altLang="ja-JP" sz="2000">
                <a:latin typeface="Helvetica" panose="020B0604020202020204" pitchFamily="34" charset="0"/>
              </a:rPr>
              <a:t>Flux ~3.3% Crabs</a:t>
            </a:r>
          </a:p>
          <a:p>
            <a:pPr eaLnBrk="1" hangingPunct="1"/>
            <a:r>
              <a:rPr lang="en-US" altLang="ja-JP" sz="2000">
                <a:latin typeface="Helvetica" panose="020B0604020202020204" pitchFamily="34" charset="0"/>
              </a:rPr>
              <a:t>IC+bremsstrahlung? π</a:t>
            </a:r>
            <a:r>
              <a:rPr lang="en-US" altLang="ja-JP" sz="2400" baseline="30000">
                <a:latin typeface="Helvetica" panose="020B0604020202020204" pitchFamily="34" charset="0"/>
              </a:rPr>
              <a:t>0</a:t>
            </a:r>
            <a:r>
              <a:rPr lang="en-US" altLang="ja-JP" sz="2400">
                <a:latin typeface="Helvetica" panose="020B0604020202020204" pitchFamily="34" charset="0"/>
              </a:rPr>
              <a:t> </a:t>
            </a:r>
            <a:r>
              <a:rPr lang="en-US" altLang="ja-JP" sz="2000">
                <a:latin typeface="Helvetica" panose="020B0604020202020204" pitchFamily="34" charset="0"/>
              </a:rPr>
              <a:t>decay?</a:t>
            </a:r>
          </a:p>
        </p:txBody>
      </p:sp>
      <p:sp>
        <p:nvSpPr>
          <p:cNvPr id="153605" name="Text Box 5"/>
          <p:cNvSpPr txBox="1">
            <a:spLocks noChangeArrowheads="1"/>
          </p:cNvSpPr>
          <p:nvPr/>
        </p:nvSpPr>
        <p:spPr bwMode="auto">
          <a:xfrm>
            <a:off x="5105400" y="4419600"/>
            <a:ext cx="4021138"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b="1">
                <a:solidFill>
                  <a:schemeClr val="accent2"/>
                </a:solidFill>
                <a:latin typeface="Helvetica" panose="020B0604020202020204" pitchFamily="34" charset="0"/>
              </a:rPr>
              <a:t>TeV J2032+4130</a:t>
            </a:r>
          </a:p>
          <a:p>
            <a:pPr eaLnBrk="1" hangingPunct="1"/>
            <a:r>
              <a:rPr lang="en-US" altLang="ja-JP" sz="2000">
                <a:latin typeface="Helvetica" panose="020B0604020202020204" pitchFamily="34" charset="0"/>
              </a:rPr>
              <a:t>Unidentified TeV source</a:t>
            </a:r>
          </a:p>
          <a:p>
            <a:pPr eaLnBrk="1" hangingPunct="1"/>
            <a:r>
              <a:rPr lang="en-US" altLang="ja-JP" sz="2000">
                <a:latin typeface="Helvetica" panose="020B0604020202020204" pitchFamily="34" charset="0"/>
              </a:rPr>
              <a:t>Located near Cyg X-3 in Cyg OB2</a:t>
            </a:r>
          </a:p>
          <a:p>
            <a:pPr eaLnBrk="1" hangingPunct="1"/>
            <a:r>
              <a:rPr lang="en-US" altLang="ja-JP" sz="2000">
                <a:latin typeface="Helvetica" panose="020B0604020202020204" pitchFamily="34" charset="0"/>
              </a:rPr>
              <a:t>HEGRA live time ~158 hours</a:t>
            </a:r>
          </a:p>
          <a:p>
            <a:pPr eaLnBrk="1" hangingPunct="1"/>
            <a:r>
              <a:rPr lang="en-US" altLang="ja-JP" sz="2000">
                <a:latin typeface="Helvetica" panose="020B0604020202020204" pitchFamily="34" charset="0"/>
              </a:rPr>
              <a:t>Extended source ~6.2′</a:t>
            </a:r>
          </a:p>
          <a:p>
            <a:pPr eaLnBrk="1" hangingPunct="1"/>
            <a:r>
              <a:rPr lang="en-US" altLang="ja-JP" sz="2000">
                <a:latin typeface="Helvetica" panose="020B0604020202020204" pitchFamily="34" charset="0"/>
              </a:rPr>
              <a:t>π</a:t>
            </a:r>
            <a:r>
              <a:rPr lang="en-US" altLang="ja-JP" sz="2400" baseline="30000">
                <a:latin typeface="Helvetica" panose="020B0604020202020204" pitchFamily="34" charset="0"/>
              </a:rPr>
              <a:t>0</a:t>
            </a:r>
            <a:r>
              <a:rPr lang="en-US" altLang="ja-JP" sz="2000">
                <a:latin typeface="Helvetica" panose="020B0604020202020204" pitchFamily="34" charset="0"/>
              </a:rPr>
              <a:t>  decay?</a:t>
            </a:r>
          </a:p>
        </p:txBody>
      </p:sp>
      <p:sp>
        <p:nvSpPr>
          <p:cNvPr id="153606" name="Text Box 6"/>
          <p:cNvSpPr txBox="1">
            <a:spLocks noChangeArrowheads="1"/>
          </p:cNvSpPr>
          <p:nvPr/>
        </p:nvSpPr>
        <p:spPr bwMode="auto">
          <a:xfrm>
            <a:off x="609600" y="6553200"/>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i="1">
                <a:solidFill>
                  <a:srgbClr val="CC3300"/>
                </a:solidFill>
                <a:latin typeface="Times New Roman" panose="02020603050405020304" pitchFamily="18" charset="0"/>
              </a:rPr>
              <a:t>Aharonian et al, A&amp;A, 370, 112 (2001)</a:t>
            </a:r>
          </a:p>
        </p:txBody>
      </p:sp>
      <p:sp>
        <p:nvSpPr>
          <p:cNvPr id="153607" name="Text Box 7"/>
          <p:cNvSpPr txBox="1">
            <a:spLocks noChangeArrowheads="1"/>
          </p:cNvSpPr>
          <p:nvPr/>
        </p:nvSpPr>
        <p:spPr bwMode="auto">
          <a:xfrm>
            <a:off x="5181600" y="6400800"/>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i="1">
                <a:solidFill>
                  <a:srgbClr val="CC3300"/>
                </a:solidFill>
                <a:latin typeface="Times New Roman" panose="02020603050405020304" pitchFamily="18" charset="0"/>
              </a:rPr>
              <a:t>Aharonian et al, A&amp;A, 431, 197 (2005)</a:t>
            </a:r>
          </a:p>
        </p:txBody>
      </p:sp>
      <p:sp>
        <p:nvSpPr>
          <p:cNvPr id="153608" name="Text Box 8"/>
          <p:cNvSpPr txBox="1">
            <a:spLocks noChangeArrowheads="1"/>
          </p:cNvSpPr>
          <p:nvPr/>
        </p:nvSpPr>
        <p:spPr bwMode="auto">
          <a:xfrm>
            <a:off x="854075" y="1371600"/>
            <a:ext cx="1050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600">
                <a:solidFill>
                  <a:schemeClr val="accent2"/>
                </a:solidFill>
                <a:latin typeface="Helvetica" panose="020B0604020202020204" pitchFamily="34" charset="0"/>
              </a:rPr>
              <a:t>VERITAS</a:t>
            </a:r>
          </a:p>
        </p:txBody>
      </p:sp>
      <p:sp>
        <p:nvSpPr>
          <p:cNvPr id="153609" name="Text Box 9"/>
          <p:cNvSpPr txBox="1">
            <a:spLocks noChangeArrowheads="1"/>
          </p:cNvSpPr>
          <p:nvPr/>
        </p:nvSpPr>
        <p:spPr bwMode="auto">
          <a:xfrm>
            <a:off x="1600200" y="3048000"/>
            <a:ext cx="170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a:solidFill>
                  <a:srgbClr val="FF0000"/>
                </a:solidFill>
                <a:latin typeface="Helvetica" panose="020B0604020202020204" pitchFamily="34" charset="0"/>
              </a:rPr>
              <a:t>Tibet AS+MD</a:t>
            </a:r>
          </a:p>
        </p:txBody>
      </p:sp>
      <p:sp>
        <p:nvSpPr>
          <p:cNvPr id="153610" name="Text Box 10"/>
          <p:cNvSpPr txBox="1">
            <a:spLocks noChangeArrowheads="1"/>
          </p:cNvSpPr>
          <p:nvPr/>
        </p:nvSpPr>
        <p:spPr bwMode="auto">
          <a:xfrm>
            <a:off x="5334000" y="1371600"/>
            <a:ext cx="1050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600">
                <a:solidFill>
                  <a:schemeClr val="accent2"/>
                </a:solidFill>
                <a:latin typeface="Helvetica" panose="020B0604020202020204" pitchFamily="34" charset="0"/>
              </a:rPr>
              <a:t>VERITAS</a:t>
            </a:r>
          </a:p>
        </p:txBody>
      </p:sp>
      <p:sp>
        <p:nvSpPr>
          <p:cNvPr id="153611" name="Text Box 11"/>
          <p:cNvSpPr txBox="1">
            <a:spLocks noChangeArrowheads="1"/>
          </p:cNvSpPr>
          <p:nvPr/>
        </p:nvSpPr>
        <p:spPr bwMode="auto">
          <a:xfrm>
            <a:off x="6096000" y="3048000"/>
            <a:ext cx="170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a:solidFill>
                  <a:srgbClr val="FF0000"/>
                </a:solidFill>
                <a:latin typeface="Helvetica" panose="020B0604020202020204" pitchFamily="34" charset="0"/>
              </a:rPr>
              <a:t>Tibet AS+MD</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4953000" cy="315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2800"/>
            <a:ext cx="5489575"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514600"/>
            <a:ext cx="3854450"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600200"/>
            <a:ext cx="35401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143000"/>
            <a:ext cx="36671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1" name="Rectangle 7"/>
          <p:cNvSpPr>
            <a:spLocks noChangeArrowheads="1"/>
          </p:cNvSpPr>
          <p:nvPr/>
        </p:nvSpPr>
        <p:spPr bwMode="auto">
          <a:xfrm>
            <a:off x="5181600" y="762000"/>
            <a:ext cx="3886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ja-JP" sz="1400" i="1">
                <a:solidFill>
                  <a:srgbClr val="CC3300"/>
                </a:solidFill>
                <a:latin typeface="Times New Roman" panose="02020603050405020304" pitchFamily="18" charset="0"/>
              </a:rPr>
              <a:t>Lang et al. Astrophys.&amp;Space Sci.,  297, 345 (2005)</a:t>
            </a:r>
          </a:p>
        </p:txBody>
      </p:sp>
      <p:sp>
        <p:nvSpPr>
          <p:cNvPr id="154632" name="Text Box 8"/>
          <p:cNvSpPr txBox="1">
            <a:spLocks noChangeArrowheads="1"/>
          </p:cNvSpPr>
          <p:nvPr/>
        </p:nvSpPr>
        <p:spPr bwMode="auto">
          <a:xfrm>
            <a:off x="990600" y="3124200"/>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i="1">
                <a:solidFill>
                  <a:srgbClr val="CC3300"/>
                </a:solidFill>
                <a:latin typeface="Times New Roman" panose="02020603050405020304" pitchFamily="18" charset="0"/>
              </a:rPr>
              <a:t>Aharonian et al, A&amp;A, 370, 112 (2001)</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C:\Documents and Settings\kawata\デスクトップ\MDproject\HESSJ1834.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4419600" cy="4173538"/>
          </a:xfrm>
          <a:prstGeom prst="rect">
            <a:avLst/>
          </a:prstGeom>
          <a:noFill/>
          <a:extLst>
            <a:ext uri="{909E8E84-426E-40DD-AFC4-6F175D3DCCD1}">
              <a14:hiddenFill xmlns:a14="http://schemas.microsoft.com/office/drawing/2010/main">
                <a:solidFill>
                  <a:srgbClr val="FFFFFF"/>
                </a:solidFill>
              </a14:hiddenFill>
            </a:ext>
          </a:extLst>
        </p:spPr>
      </p:pic>
      <p:pic>
        <p:nvPicPr>
          <p:cNvPr id="155651" name="Picture 3" descr="C:\Documents and Settings\kawata\デスクトップ\MDproject\HESSJ1837.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52400"/>
            <a:ext cx="4419600" cy="4170363"/>
          </a:xfrm>
          <a:prstGeom prst="rect">
            <a:avLst/>
          </a:prstGeom>
          <a:noFill/>
          <a:extLst>
            <a:ext uri="{909E8E84-426E-40DD-AFC4-6F175D3DCCD1}">
              <a14:hiddenFill xmlns:a14="http://schemas.microsoft.com/office/drawing/2010/main">
                <a:solidFill>
                  <a:srgbClr val="FFFFFF"/>
                </a:solidFill>
              </a14:hiddenFill>
            </a:ext>
          </a:extLst>
        </p:spPr>
      </p:pic>
      <p:sp>
        <p:nvSpPr>
          <p:cNvPr id="155652" name="Text Box 4"/>
          <p:cNvSpPr txBox="1">
            <a:spLocks noChangeArrowheads="1"/>
          </p:cNvSpPr>
          <p:nvPr/>
        </p:nvSpPr>
        <p:spPr bwMode="auto">
          <a:xfrm>
            <a:off x="533400" y="4419600"/>
            <a:ext cx="2790825"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b="1">
                <a:solidFill>
                  <a:schemeClr val="accent2"/>
                </a:solidFill>
                <a:latin typeface="Helvetica" panose="020B0604020202020204" pitchFamily="34" charset="0"/>
              </a:rPr>
              <a:t>HESS J1834-087</a:t>
            </a:r>
          </a:p>
          <a:p>
            <a:pPr eaLnBrk="1" hangingPunct="1"/>
            <a:r>
              <a:rPr lang="en-US" altLang="ja-JP" sz="2000">
                <a:latin typeface="Helvetica" panose="020B0604020202020204" pitchFamily="34" charset="0"/>
              </a:rPr>
              <a:t>Counterpart  G23.3-0.3</a:t>
            </a:r>
          </a:p>
          <a:p>
            <a:pPr eaLnBrk="1" hangingPunct="1"/>
            <a:r>
              <a:rPr lang="en-US" altLang="ja-JP" sz="2000">
                <a:latin typeface="Helvetica" panose="020B0604020202020204" pitchFamily="34" charset="0"/>
              </a:rPr>
              <a:t>Shell-type SNR</a:t>
            </a:r>
          </a:p>
          <a:p>
            <a:pPr eaLnBrk="1" hangingPunct="1"/>
            <a:r>
              <a:rPr lang="en-US" altLang="ja-JP" sz="2000">
                <a:latin typeface="Helvetica" panose="020B0604020202020204" pitchFamily="34" charset="0"/>
              </a:rPr>
              <a:t>Distance  ~4.8 kpc</a:t>
            </a:r>
          </a:p>
          <a:p>
            <a:pPr eaLnBrk="1" hangingPunct="1"/>
            <a:endParaRPr lang="en-US" altLang="ja-JP" sz="2000">
              <a:latin typeface="Helvetica" panose="020B0604020202020204" pitchFamily="34" charset="0"/>
            </a:endParaRPr>
          </a:p>
          <a:p>
            <a:pPr eaLnBrk="1" hangingPunct="1"/>
            <a:r>
              <a:rPr lang="en-US" altLang="ja-JP" sz="2000">
                <a:latin typeface="Helvetica" panose="020B0604020202020204" pitchFamily="34" charset="0"/>
              </a:rPr>
              <a:t>Zenith at Tibet ~39°</a:t>
            </a:r>
          </a:p>
          <a:p>
            <a:pPr eaLnBrk="1" hangingPunct="1"/>
            <a:endParaRPr lang="en-US" altLang="ja-JP" sz="2000">
              <a:latin typeface="Helvetica" panose="020B0604020202020204" pitchFamily="34" charset="0"/>
            </a:endParaRPr>
          </a:p>
        </p:txBody>
      </p:sp>
      <p:sp>
        <p:nvSpPr>
          <p:cNvPr id="155653" name="Text Box 5"/>
          <p:cNvSpPr txBox="1">
            <a:spLocks noChangeArrowheads="1"/>
          </p:cNvSpPr>
          <p:nvPr/>
        </p:nvSpPr>
        <p:spPr bwMode="auto">
          <a:xfrm>
            <a:off x="5105400" y="4419600"/>
            <a:ext cx="36893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b="1">
                <a:solidFill>
                  <a:schemeClr val="accent2"/>
                </a:solidFill>
                <a:latin typeface="Helvetica" panose="020B0604020202020204" pitchFamily="34" charset="0"/>
              </a:rPr>
              <a:t>HESS J1837-069</a:t>
            </a:r>
          </a:p>
          <a:p>
            <a:pPr eaLnBrk="1" hangingPunct="1"/>
            <a:r>
              <a:rPr lang="en-US" altLang="ja-JP" sz="2000">
                <a:latin typeface="Helvetica" panose="020B0604020202020204" pitchFamily="34" charset="0"/>
              </a:rPr>
              <a:t>Counterpart AX J1838 ? (UID)</a:t>
            </a:r>
          </a:p>
          <a:p>
            <a:pPr eaLnBrk="1" hangingPunct="1"/>
            <a:r>
              <a:rPr lang="en-US" altLang="ja-JP" sz="2000">
                <a:latin typeface="Helvetica" panose="020B0604020202020204" pitchFamily="34" charset="0"/>
              </a:rPr>
              <a:t>                    G25.5+0.0? (SNR)</a:t>
            </a:r>
          </a:p>
          <a:p>
            <a:pPr eaLnBrk="1" hangingPunct="1"/>
            <a:endParaRPr lang="en-US" altLang="ja-JP" sz="2000">
              <a:latin typeface="Helvetica" panose="020B0604020202020204" pitchFamily="34" charset="0"/>
            </a:endParaRPr>
          </a:p>
          <a:p>
            <a:pPr eaLnBrk="1" hangingPunct="1"/>
            <a:endParaRPr lang="en-US" altLang="ja-JP" sz="2000">
              <a:latin typeface="Helvetica" panose="020B0604020202020204" pitchFamily="34" charset="0"/>
            </a:endParaRPr>
          </a:p>
          <a:p>
            <a:pPr eaLnBrk="1" hangingPunct="1"/>
            <a:r>
              <a:rPr lang="en-US" altLang="ja-JP" sz="2000">
                <a:latin typeface="Helvetica" panose="020B0604020202020204" pitchFamily="34" charset="0"/>
              </a:rPr>
              <a:t>Zenith at Tibet ~ 37°</a:t>
            </a:r>
          </a:p>
        </p:txBody>
      </p:sp>
      <p:sp>
        <p:nvSpPr>
          <p:cNvPr id="155654" name="Text Box 6"/>
          <p:cNvSpPr txBox="1">
            <a:spLocks noChangeArrowheads="1"/>
          </p:cNvSpPr>
          <p:nvPr/>
        </p:nvSpPr>
        <p:spPr bwMode="auto">
          <a:xfrm>
            <a:off x="533400" y="6324600"/>
            <a:ext cx="28940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i="1">
                <a:solidFill>
                  <a:srgbClr val="CC3300"/>
                </a:solidFill>
                <a:latin typeface="Times New Roman" panose="02020603050405020304" pitchFamily="18" charset="0"/>
              </a:rPr>
              <a:t>Aharonian et al, ApJ, 636, 777 (2006)</a:t>
            </a:r>
          </a:p>
        </p:txBody>
      </p:sp>
      <p:sp>
        <p:nvSpPr>
          <p:cNvPr id="155655" name="Text Box 7"/>
          <p:cNvSpPr txBox="1">
            <a:spLocks noChangeArrowheads="1"/>
          </p:cNvSpPr>
          <p:nvPr/>
        </p:nvSpPr>
        <p:spPr bwMode="auto">
          <a:xfrm>
            <a:off x="5105400" y="6324600"/>
            <a:ext cx="28940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i="1">
                <a:solidFill>
                  <a:srgbClr val="CC3300"/>
                </a:solidFill>
                <a:latin typeface="Times New Roman" panose="02020603050405020304" pitchFamily="18" charset="0"/>
              </a:rPr>
              <a:t>Aharonian et al, ApJ, 636, 777 (2006)</a:t>
            </a:r>
          </a:p>
        </p:txBody>
      </p:sp>
      <p:sp>
        <p:nvSpPr>
          <p:cNvPr id="155656" name="Text Box 8"/>
          <p:cNvSpPr txBox="1">
            <a:spLocks noChangeArrowheads="1"/>
          </p:cNvSpPr>
          <p:nvPr/>
        </p:nvSpPr>
        <p:spPr bwMode="auto">
          <a:xfrm>
            <a:off x="838200" y="2133600"/>
            <a:ext cx="1050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600">
                <a:solidFill>
                  <a:schemeClr val="accent2"/>
                </a:solidFill>
                <a:latin typeface="Helvetica" panose="020B0604020202020204" pitchFamily="34" charset="0"/>
              </a:rPr>
              <a:t>VERITAS</a:t>
            </a:r>
          </a:p>
        </p:txBody>
      </p:sp>
      <p:sp>
        <p:nvSpPr>
          <p:cNvPr id="155657" name="Text Box 9"/>
          <p:cNvSpPr txBox="1">
            <a:spLocks noChangeArrowheads="1"/>
          </p:cNvSpPr>
          <p:nvPr/>
        </p:nvSpPr>
        <p:spPr bwMode="auto">
          <a:xfrm>
            <a:off x="1676400" y="2819400"/>
            <a:ext cx="170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a:solidFill>
                  <a:srgbClr val="FF0000"/>
                </a:solidFill>
                <a:latin typeface="Helvetica" panose="020B0604020202020204" pitchFamily="34" charset="0"/>
              </a:rPr>
              <a:t>Tibet AS+MD</a:t>
            </a:r>
          </a:p>
        </p:txBody>
      </p:sp>
      <p:sp>
        <p:nvSpPr>
          <p:cNvPr id="155658" name="Text Box 10"/>
          <p:cNvSpPr txBox="1">
            <a:spLocks noChangeArrowheads="1"/>
          </p:cNvSpPr>
          <p:nvPr/>
        </p:nvSpPr>
        <p:spPr bwMode="auto">
          <a:xfrm>
            <a:off x="5410200" y="2133600"/>
            <a:ext cx="1050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600">
                <a:solidFill>
                  <a:schemeClr val="accent2"/>
                </a:solidFill>
                <a:latin typeface="Helvetica" panose="020B0604020202020204" pitchFamily="34" charset="0"/>
              </a:rPr>
              <a:t>VERITAS</a:t>
            </a:r>
          </a:p>
        </p:txBody>
      </p:sp>
      <p:sp>
        <p:nvSpPr>
          <p:cNvPr id="155659" name="Text Box 11"/>
          <p:cNvSpPr txBox="1">
            <a:spLocks noChangeArrowheads="1"/>
          </p:cNvSpPr>
          <p:nvPr/>
        </p:nvSpPr>
        <p:spPr bwMode="auto">
          <a:xfrm>
            <a:off x="6172200" y="2819400"/>
            <a:ext cx="170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a:solidFill>
                  <a:srgbClr val="FF0000"/>
                </a:solidFill>
                <a:latin typeface="Helvetica" panose="020B0604020202020204" pitchFamily="34" charset="0"/>
              </a:rPr>
              <a:t>Tibet AS+MD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Icrsrv\kawata\HESS\SNR\LSI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4114800" cy="3883025"/>
          </a:xfrm>
          <a:prstGeom prst="rect">
            <a:avLst/>
          </a:prstGeom>
          <a:noFill/>
          <a:extLst>
            <a:ext uri="{909E8E84-426E-40DD-AFC4-6F175D3DCCD1}">
              <a14:hiddenFill xmlns:a14="http://schemas.microsoft.com/office/drawing/2010/main">
                <a:solidFill>
                  <a:srgbClr val="FFFFFF"/>
                </a:solidFill>
              </a14:hiddenFill>
            </a:ext>
          </a:extLst>
        </p:spPr>
      </p:pic>
      <p:sp>
        <p:nvSpPr>
          <p:cNvPr id="156675" name="Text Box 3"/>
          <p:cNvSpPr txBox="1">
            <a:spLocks noChangeArrowheads="1"/>
          </p:cNvSpPr>
          <p:nvPr/>
        </p:nvSpPr>
        <p:spPr bwMode="auto">
          <a:xfrm>
            <a:off x="838200" y="1905000"/>
            <a:ext cx="1050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600">
                <a:solidFill>
                  <a:schemeClr val="accent2"/>
                </a:solidFill>
                <a:latin typeface="Helvetica" panose="020B0604020202020204" pitchFamily="34" charset="0"/>
              </a:rPr>
              <a:t>VERITAS</a:t>
            </a:r>
          </a:p>
        </p:txBody>
      </p:sp>
      <p:sp>
        <p:nvSpPr>
          <p:cNvPr id="156676" name="Text Box 4"/>
          <p:cNvSpPr txBox="1">
            <a:spLocks noChangeArrowheads="1"/>
          </p:cNvSpPr>
          <p:nvPr/>
        </p:nvSpPr>
        <p:spPr bwMode="auto">
          <a:xfrm>
            <a:off x="1676400" y="2667000"/>
            <a:ext cx="170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a:solidFill>
                  <a:srgbClr val="FF0000"/>
                </a:solidFill>
                <a:latin typeface="Helvetica" panose="020B0604020202020204" pitchFamily="34" charset="0"/>
              </a:rPr>
              <a:t>Tibet AS+MD</a:t>
            </a:r>
          </a:p>
        </p:txBody>
      </p:sp>
      <p:sp>
        <p:nvSpPr>
          <p:cNvPr id="156677" name="Text Box 5"/>
          <p:cNvSpPr txBox="1">
            <a:spLocks noChangeArrowheads="1"/>
          </p:cNvSpPr>
          <p:nvPr/>
        </p:nvSpPr>
        <p:spPr bwMode="auto">
          <a:xfrm>
            <a:off x="228600" y="4114800"/>
            <a:ext cx="2878138"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b="1">
                <a:solidFill>
                  <a:schemeClr val="accent2"/>
                </a:solidFill>
                <a:latin typeface="Helvetica" panose="020B0604020202020204" pitchFamily="34" charset="0"/>
              </a:rPr>
              <a:t>LS I +61 303</a:t>
            </a:r>
          </a:p>
          <a:p>
            <a:pPr eaLnBrk="1" hangingPunct="1"/>
            <a:r>
              <a:rPr lang="en-US" altLang="ja-JP" sz="2000">
                <a:latin typeface="Helvetica" panose="020B0604020202020204" pitchFamily="34" charset="0"/>
              </a:rPr>
              <a:t>High Mass XRB</a:t>
            </a:r>
          </a:p>
          <a:p>
            <a:pPr eaLnBrk="1" hangingPunct="1"/>
            <a:r>
              <a:rPr lang="en-US" altLang="ja-JP" sz="2000">
                <a:latin typeface="Helvetica" panose="020B0604020202020204" pitchFamily="34" charset="0"/>
              </a:rPr>
              <a:t>Orbital period 26.5 days</a:t>
            </a:r>
          </a:p>
          <a:p>
            <a:pPr eaLnBrk="1" hangingPunct="1"/>
            <a:r>
              <a:rPr lang="en-US" altLang="ja-JP" sz="2000">
                <a:latin typeface="Helvetica" panose="020B0604020202020204" pitchFamily="34" charset="0"/>
              </a:rPr>
              <a:t>Distance  ~2 kpc</a:t>
            </a:r>
          </a:p>
          <a:p>
            <a:pPr eaLnBrk="1" hangingPunct="1"/>
            <a:r>
              <a:rPr lang="en-US" altLang="ja-JP" sz="2000">
                <a:latin typeface="Helvetica" panose="020B0604020202020204" pitchFamily="34" charset="0"/>
              </a:rPr>
              <a:t>π</a:t>
            </a:r>
            <a:r>
              <a:rPr lang="en-US" altLang="ja-JP" sz="2000" baseline="30000">
                <a:latin typeface="Helvetica" panose="020B0604020202020204" pitchFamily="34" charset="0"/>
              </a:rPr>
              <a:t>0 </a:t>
            </a:r>
            <a:r>
              <a:rPr lang="en-US" altLang="ja-JP" sz="2000">
                <a:latin typeface="Helvetica" panose="020B0604020202020204" pitchFamily="34" charset="0"/>
              </a:rPr>
              <a:t>decay?</a:t>
            </a:r>
          </a:p>
          <a:p>
            <a:pPr eaLnBrk="1" hangingPunct="1"/>
            <a:endParaRPr lang="en-US" altLang="ja-JP" sz="2000">
              <a:latin typeface="Helvetica" panose="020B0604020202020204" pitchFamily="34" charset="0"/>
            </a:endParaRPr>
          </a:p>
          <a:p>
            <a:pPr eaLnBrk="1" hangingPunct="1"/>
            <a:r>
              <a:rPr lang="en-US" altLang="ja-JP" sz="2000">
                <a:latin typeface="Helvetica" panose="020B0604020202020204" pitchFamily="34" charset="0"/>
              </a:rPr>
              <a:t>Zenith at Tibet ~31°</a:t>
            </a:r>
          </a:p>
          <a:p>
            <a:pPr eaLnBrk="1" hangingPunct="1"/>
            <a:endParaRPr lang="en-US" altLang="ja-JP" sz="2000">
              <a:latin typeface="Helvetica" panose="020B0604020202020204" pitchFamily="34" charset="0"/>
            </a:endParaRPr>
          </a:p>
        </p:txBody>
      </p:sp>
      <p:pic>
        <p:nvPicPr>
          <p:cNvPr id="156678" name="Picture 6" descr="IntegralFlux_na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057400"/>
            <a:ext cx="3532188"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9" name="Picture 7" descr="binaria_na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267200"/>
            <a:ext cx="21939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0" name="Text Box 8"/>
          <p:cNvSpPr txBox="1">
            <a:spLocks noChangeArrowheads="1"/>
          </p:cNvSpPr>
          <p:nvPr/>
        </p:nvSpPr>
        <p:spPr bwMode="auto">
          <a:xfrm>
            <a:off x="4343400" y="6324600"/>
            <a:ext cx="2935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i="1">
                <a:solidFill>
                  <a:srgbClr val="CC3300"/>
                </a:solidFill>
                <a:latin typeface="Times New Roman" panose="02020603050405020304" pitchFamily="18" charset="0"/>
              </a:rPr>
              <a:t>Albert et al, Science, 312, 1771 (2006)</a:t>
            </a:r>
          </a:p>
        </p:txBody>
      </p:sp>
      <p:sp>
        <p:nvSpPr>
          <p:cNvPr id="156681" name="Text Box 9"/>
          <p:cNvSpPr txBox="1">
            <a:spLocks noChangeArrowheads="1"/>
          </p:cNvSpPr>
          <p:nvPr/>
        </p:nvSpPr>
        <p:spPr bwMode="auto">
          <a:xfrm>
            <a:off x="4648200" y="4267200"/>
            <a:ext cx="750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latin typeface="Helvetica" panose="020B0604020202020204" pitchFamily="34" charset="0"/>
              </a:rPr>
              <a:t> </a:t>
            </a:r>
            <a:r>
              <a:rPr lang="en-US" altLang="ja-JP" sz="1200">
                <a:solidFill>
                  <a:schemeClr val="bg1"/>
                </a:solidFill>
                <a:latin typeface="Helvetica" panose="020B0604020202020204" pitchFamily="34" charset="0"/>
              </a:rPr>
              <a:t>μQSR</a:t>
            </a:r>
          </a:p>
        </p:txBody>
      </p:sp>
      <p:sp>
        <p:nvSpPr>
          <p:cNvPr id="156682" name="Text Box 10"/>
          <p:cNvSpPr txBox="1">
            <a:spLocks noChangeArrowheads="1"/>
          </p:cNvSpPr>
          <p:nvPr/>
        </p:nvSpPr>
        <p:spPr bwMode="auto">
          <a:xfrm>
            <a:off x="3124200" y="4648200"/>
            <a:ext cx="8953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200">
                <a:solidFill>
                  <a:schemeClr val="bg1"/>
                </a:solidFill>
                <a:latin typeface="Helvetica" panose="020B0604020202020204" pitchFamily="34" charset="0"/>
              </a:rPr>
              <a:t>B0 Ve star</a:t>
            </a:r>
          </a:p>
        </p:txBody>
      </p:sp>
      <p:pic>
        <p:nvPicPr>
          <p:cNvPr id="15668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28600"/>
            <a:ext cx="4270375"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Icrsrv\kawata\HESS\Sensitivity\Zenith\Eff5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19200"/>
            <a:ext cx="6172200" cy="5121275"/>
          </a:xfrm>
          <a:prstGeom prst="rect">
            <a:avLst/>
          </a:prstGeom>
          <a:noFill/>
          <a:extLst>
            <a:ext uri="{909E8E84-426E-40DD-AFC4-6F175D3DCCD1}">
              <a14:hiddenFill xmlns:a14="http://schemas.microsoft.com/office/drawing/2010/main">
                <a:solidFill>
                  <a:srgbClr val="FFFFFF"/>
                </a:solidFill>
              </a14:hiddenFill>
            </a:ext>
          </a:extLst>
        </p:spPr>
      </p:pic>
      <p:sp>
        <p:nvSpPr>
          <p:cNvPr id="157699" name="Text Box 3"/>
          <p:cNvSpPr txBox="1">
            <a:spLocks noChangeArrowheads="1"/>
          </p:cNvSpPr>
          <p:nvPr/>
        </p:nvSpPr>
        <p:spPr bwMode="auto">
          <a:xfrm>
            <a:off x="533400" y="152400"/>
            <a:ext cx="53879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solidFill>
                  <a:schemeClr val="accent2"/>
                </a:solidFill>
                <a:latin typeface="Helvetica" panose="020B0604020202020204" pitchFamily="34" charset="0"/>
              </a:rPr>
              <a:t>Large Zenith Angle - Efficiency</a:t>
            </a:r>
          </a:p>
          <a:p>
            <a:pPr eaLnBrk="1" hangingPunct="1"/>
            <a:r>
              <a:rPr lang="en-US" altLang="ja-JP" sz="2400">
                <a:solidFill>
                  <a:schemeClr val="accent2"/>
                </a:solidFill>
                <a:latin typeface="Helvetica" panose="020B0604020202020204" pitchFamily="34" charset="0"/>
              </a:rPr>
              <a:t>(Normalized to Dec 20 deg Efficiency) </a:t>
            </a:r>
          </a:p>
        </p:txBody>
      </p:sp>
      <p:sp>
        <p:nvSpPr>
          <p:cNvPr id="157700" name="Line 4"/>
          <p:cNvSpPr>
            <a:spLocks noChangeShapeType="1"/>
          </p:cNvSpPr>
          <p:nvPr/>
        </p:nvSpPr>
        <p:spPr bwMode="auto">
          <a:xfrm flipV="1">
            <a:off x="2514600" y="1327150"/>
            <a:ext cx="0" cy="426720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7701" name="Text Box 5"/>
          <p:cNvSpPr txBox="1">
            <a:spLocks noChangeArrowheads="1"/>
          </p:cNvSpPr>
          <p:nvPr/>
        </p:nvSpPr>
        <p:spPr bwMode="auto">
          <a:xfrm>
            <a:off x="2590800" y="1524000"/>
            <a:ext cx="201453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2400">
                <a:solidFill>
                  <a:schemeClr val="accent2"/>
                </a:solidFill>
                <a:latin typeface="Helvetica" panose="020B0604020202020204" pitchFamily="34" charset="0"/>
              </a:rPr>
              <a:t>HESS source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Icrsrv\kawata\HESS\AGN\M8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41288"/>
            <a:ext cx="4373563" cy="4125912"/>
          </a:xfrm>
          <a:prstGeom prst="rect">
            <a:avLst/>
          </a:prstGeom>
          <a:noFill/>
          <a:extLst>
            <a:ext uri="{909E8E84-426E-40DD-AFC4-6F175D3DCCD1}">
              <a14:hiddenFill xmlns:a14="http://schemas.microsoft.com/office/drawing/2010/main">
                <a:solidFill>
                  <a:srgbClr val="FFFFFF"/>
                </a:solidFill>
              </a14:hiddenFill>
            </a:ext>
          </a:extLst>
        </p:spPr>
      </p:pic>
      <p:pic>
        <p:nvPicPr>
          <p:cNvPr id="158723" name="Picture 3" descr="\\Icrsrv\kawata\HESS\AGN\M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267200" cy="4027488"/>
          </a:xfrm>
          <a:prstGeom prst="rect">
            <a:avLst/>
          </a:prstGeom>
          <a:noFill/>
          <a:extLst>
            <a:ext uri="{909E8E84-426E-40DD-AFC4-6F175D3DCCD1}">
              <a14:hiddenFill xmlns:a14="http://schemas.microsoft.com/office/drawing/2010/main">
                <a:solidFill>
                  <a:srgbClr val="FFFFFF"/>
                </a:solidFill>
              </a14:hiddenFill>
            </a:ext>
          </a:extLst>
        </p:spPr>
      </p:pic>
      <p:sp>
        <p:nvSpPr>
          <p:cNvPr id="158724" name="Text Box 4"/>
          <p:cNvSpPr txBox="1">
            <a:spLocks noChangeArrowheads="1"/>
          </p:cNvSpPr>
          <p:nvPr/>
        </p:nvSpPr>
        <p:spPr bwMode="auto">
          <a:xfrm>
            <a:off x="609600" y="4343400"/>
            <a:ext cx="41973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b="1">
                <a:solidFill>
                  <a:schemeClr val="accent2"/>
                </a:solidFill>
                <a:latin typeface="Helvetica" panose="020B0604020202020204" pitchFamily="34" charset="0"/>
              </a:rPr>
              <a:t>Mrk421 Mrk501</a:t>
            </a:r>
          </a:p>
          <a:p>
            <a:pPr eaLnBrk="1" hangingPunct="1"/>
            <a:r>
              <a:rPr lang="en-US" altLang="ja-JP" sz="2000">
                <a:latin typeface="Helvetica" panose="020B0604020202020204" pitchFamily="34" charset="0"/>
              </a:rPr>
              <a:t>Averaged spectrum for a few month</a:t>
            </a:r>
          </a:p>
          <a:p>
            <a:pPr eaLnBrk="1" hangingPunct="1"/>
            <a:r>
              <a:rPr lang="en-US" altLang="ja-JP" sz="2000">
                <a:latin typeface="Helvetica" panose="020B0604020202020204" pitchFamily="34" charset="0"/>
              </a:rPr>
              <a:t>AGN (BL Lac)</a:t>
            </a:r>
          </a:p>
          <a:p>
            <a:pPr eaLnBrk="1" hangingPunct="1"/>
            <a:r>
              <a:rPr lang="en-US" altLang="ja-JP" sz="2000">
                <a:latin typeface="Helvetica" panose="020B0604020202020204" pitchFamily="34" charset="0"/>
              </a:rPr>
              <a:t>z=0.031 (Mrk 421)</a:t>
            </a:r>
          </a:p>
          <a:p>
            <a:pPr eaLnBrk="1" hangingPunct="1"/>
            <a:r>
              <a:rPr lang="en-US" altLang="ja-JP" sz="2000">
                <a:latin typeface="Helvetica" panose="020B0604020202020204" pitchFamily="34" charset="0"/>
              </a:rPr>
              <a:t>z=0.034 (Mrk 501)</a:t>
            </a:r>
          </a:p>
          <a:p>
            <a:pPr eaLnBrk="1" hangingPunct="1"/>
            <a:r>
              <a:rPr lang="en-US" altLang="ja-JP" sz="2000">
                <a:latin typeface="Helvetica" panose="020B0604020202020204" pitchFamily="34" charset="0"/>
              </a:rPr>
              <a:t>SSC or ERC or PIC model</a:t>
            </a:r>
          </a:p>
        </p:txBody>
      </p:sp>
      <p:sp>
        <p:nvSpPr>
          <p:cNvPr id="158725" name="Text Box 5"/>
          <p:cNvSpPr txBox="1">
            <a:spLocks noChangeArrowheads="1"/>
          </p:cNvSpPr>
          <p:nvPr/>
        </p:nvSpPr>
        <p:spPr bwMode="auto">
          <a:xfrm>
            <a:off x="5943600" y="4343400"/>
            <a:ext cx="2560638"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b="1">
                <a:solidFill>
                  <a:schemeClr val="accent2"/>
                </a:solidFill>
                <a:latin typeface="Helvetica" panose="020B0604020202020204" pitchFamily="34" charset="0"/>
              </a:rPr>
              <a:t>M87</a:t>
            </a:r>
          </a:p>
          <a:p>
            <a:pPr eaLnBrk="1" hangingPunct="1"/>
            <a:r>
              <a:rPr lang="en-US" altLang="ja-JP" sz="2000">
                <a:latin typeface="Helvetica" panose="020B0604020202020204" pitchFamily="34" charset="0"/>
              </a:rPr>
              <a:t>AGN (FR-I) </a:t>
            </a:r>
          </a:p>
          <a:p>
            <a:pPr eaLnBrk="1" hangingPunct="1"/>
            <a:r>
              <a:rPr lang="en-US" altLang="ja-JP" sz="2000">
                <a:latin typeface="Helvetica" panose="020B0604020202020204" pitchFamily="34" charset="0"/>
              </a:rPr>
              <a:t>z=0.00436 ~16 Mpc</a:t>
            </a:r>
          </a:p>
          <a:p>
            <a:pPr eaLnBrk="1" hangingPunct="1"/>
            <a:r>
              <a:rPr lang="en-US" altLang="ja-JP" sz="2000">
                <a:latin typeface="Helvetica" panose="020B0604020202020204" pitchFamily="34" charset="0"/>
              </a:rPr>
              <a:t>l = 122.4, b = -50.5</a:t>
            </a:r>
          </a:p>
          <a:p>
            <a:pPr eaLnBrk="1" hangingPunct="1"/>
            <a:endParaRPr lang="en-US" altLang="ja-JP" sz="2000">
              <a:latin typeface="Helvetica" panose="020B0604020202020204" pitchFamily="34" charset="0"/>
            </a:endParaRPr>
          </a:p>
          <a:p>
            <a:pPr eaLnBrk="1" hangingPunct="1"/>
            <a:r>
              <a:rPr lang="en-US" altLang="ja-JP" sz="2000">
                <a:latin typeface="Helvetica" panose="020B0604020202020204" pitchFamily="34" charset="0"/>
              </a:rPr>
              <a:t>Zenith at Tibet ~18°</a:t>
            </a:r>
          </a:p>
        </p:txBody>
      </p:sp>
      <p:sp>
        <p:nvSpPr>
          <p:cNvPr id="158726" name="Text Box 6"/>
          <p:cNvSpPr txBox="1">
            <a:spLocks noChangeArrowheads="1"/>
          </p:cNvSpPr>
          <p:nvPr/>
        </p:nvSpPr>
        <p:spPr bwMode="auto">
          <a:xfrm>
            <a:off x="990600" y="6248400"/>
            <a:ext cx="2882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i="1">
                <a:solidFill>
                  <a:srgbClr val="CC3300"/>
                </a:solidFill>
                <a:latin typeface="Times New Roman" panose="02020603050405020304" pitchFamily="18" charset="0"/>
              </a:rPr>
              <a:t>Aharonian et al, A&amp;A, 349, 11 (1999)</a:t>
            </a:r>
          </a:p>
        </p:txBody>
      </p:sp>
      <p:sp>
        <p:nvSpPr>
          <p:cNvPr id="158727" name="Text Box 7"/>
          <p:cNvSpPr txBox="1">
            <a:spLocks noChangeArrowheads="1"/>
          </p:cNvSpPr>
          <p:nvPr/>
        </p:nvSpPr>
        <p:spPr bwMode="auto">
          <a:xfrm>
            <a:off x="5410200" y="6248400"/>
            <a:ext cx="3489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i="1">
                <a:solidFill>
                  <a:srgbClr val="CC3300"/>
                </a:solidFill>
                <a:latin typeface="Times New Roman" panose="02020603050405020304" pitchFamily="18" charset="0"/>
              </a:rPr>
              <a:t>Beilicke et al, New Astro. Rev., 48, 407 (2004)</a:t>
            </a:r>
          </a:p>
        </p:txBody>
      </p:sp>
      <p:sp>
        <p:nvSpPr>
          <p:cNvPr id="158728" name="Text Box 8"/>
          <p:cNvSpPr txBox="1">
            <a:spLocks noChangeArrowheads="1"/>
          </p:cNvSpPr>
          <p:nvPr/>
        </p:nvSpPr>
        <p:spPr bwMode="auto">
          <a:xfrm>
            <a:off x="914400" y="1295400"/>
            <a:ext cx="1050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600">
                <a:solidFill>
                  <a:schemeClr val="accent2"/>
                </a:solidFill>
                <a:latin typeface="Helvetica" panose="020B0604020202020204" pitchFamily="34" charset="0"/>
              </a:rPr>
              <a:t>VERITAS</a:t>
            </a:r>
          </a:p>
        </p:txBody>
      </p:sp>
      <p:sp>
        <p:nvSpPr>
          <p:cNvPr id="158729" name="Text Box 9"/>
          <p:cNvSpPr txBox="1">
            <a:spLocks noChangeArrowheads="1"/>
          </p:cNvSpPr>
          <p:nvPr/>
        </p:nvSpPr>
        <p:spPr bwMode="auto">
          <a:xfrm>
            <a:off x="1752600" y="2971800"/>
            <a:ext cx="170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a:solidFill>
                  <a:srgbClr val="FF0000"/>
                </a:solidFill>
                <a:latin typeface="Helvetica" panose="020B0604020202020204" pitchFamily="34" charset="0"/>
              </a:rPr>
              <a:t>Tibet AS+MD</a:t>
            </a:r>
          </a:p>
        </p:txBody>
      </p:sp>
      <p:sp>
        <p:nvSpPr>
          <p:cNvPr id="158730" name="Text Box 10"/>
          <p:cNvSpPr txBox="1">
            <a:spLocks noChangeArrowheads="1"/>
          </p:cNvSpPr>
          <p:nvPr/>
        </p:nvSpPr>
        <p:spPr bwMode="auto">
          <a:xfrm>
            <a:off x="5334000" y="1295400"/>
            <a:ext cx="1050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600">
                <a:solidFill>
                  <a:schemeClr val="accent2"/>
                </a:solidFill>
                <a:latin typeface="Helvetica" panose="020B0604020202020204" pitchFamily="34" charset="0"/>
              </a:rPr>
              <a:t>VERITAS</a:t>
            </a:r>
          </a:p>
        </p:txBody>
      </p:sp>
      <p:sp>
        <p:nvSpPr>
          <p:cNvPr id="158731" name="Text Box 11"/>
          <p:cNvSpPr txBox="1">
            <a:spLocks noChangeArrowheads="1"/>
          </p:cNvSpPr>
          <p:nvPr/>
        </p:nvSpPr>
        <p:spPr bwMode="auto">
          <a:xfrm>
            <a:off x="6019800" y="3048000"/>
            <a:ext cx="170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a:solidFill>
                  <a:srgbClr val="FF0000"/>
                </a:solidFill>
                <a:latin typeface="Helvetica" panose="020B0604020202020204" pitchFamily="34" charset="0"/>
              </a:rPr>
              <a:t>Tibet AS+MD</a:t>
            </a:r>
          </a:p>
        </p:txBody>
      </p:sp>
      <p:sp>
        <p:nvSpPr>
          <p:cNvPr id="158732" name="Text Box 12"/>
          <p:cNvSpPr txBox="1">
            <a:spLocks noChangeArrowheads="1"/>
          </p:cNvSpPr>
          <p:nvPr/>
        </p:nvSpPr>
        <p:spPr bwMode="auto">
          <a:xfrm>
            <a:off x="3429000" y="2438400"/>
            <a:ext cx="9159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a:solidFill>
                  <a:srgbClr val="FF0000"/>
                </a:solidFill>
                <a:latin typeface="Helvetica" panose="020B0604020202020204" pitchFamily="34" charset="0"/>
              </a:rPr>
              <a:t>3 months</a:t>
            </a:r>
          </a:p>
        </p:txBody>
      </p:sp>
      <p:sp>
        <p:nvSpPr>
          <p:cNvPr id="158733" name="Text Box 13"/>
          <p:cNvSpPr txBox="1">
            <a:spLocks noChangeArrowheads="1"/>
          </p:cNvSpPr>
          <p:nvPr/>
        </p:nvSpPr>
        <p:spPr bwMode="auto">
          <a:xfrm>
            <a:off x="3581400" y="2971800"/>
            <a:ext cx="760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a:solidFill>
                  <a:srgbClr val="FF0000"/>
                </a:solidFill>
                <a:latin typeface="Helvetica" panose="020B0604020202020204" pitchFamily="34" charset="0"/>
              </a:rPr>
              <a:t>3 years</a:t>
            </a:r>
          </a:p>
        </p:txBody>
      </p:sp>
      <p:sp>
        <p:nvSpPr>
          <p:cNvPr id="158734" name="Text Box 14"/>
          <p:cNvSpPr txBox="1">
            <a:spLocks noChangeArrowheads="1"/>
          </p:cNvSpPr>
          <p:nvPr/>
        </p:nvSpPr>
        <p:spPr bwMode="auto">
          <a:xfrm>
            <a:off x="7848600" y="2514600"/>
            <a:ext cx="9159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a:solidFill>
                  <a:srgbClr val="FF0000"/>
                </a:solidFill>
                <a:latin typeface="Helvetica" panose="020B0604020202020204" pitchFamily="34" charset="0"/>
              </a:rPr>
              <a:t>3 months</a:t>
            </a:r>
          </a:p>
        </p:txBody>
      </p:sp>
      <p:sp>
        <p:nvSpPr>
          <p:cNvPr id="158735" name="Text Box 15"/>
          <p:cNvSpPr txBox="1">
            <a:spLocks noChangeArrowheads="1"/>
          </p:cNvSpPr>
          <p:nvPr/>
        </p:nvSpPr>
        <p:spPr bwMode="auto">
          <a:xfrm>
            <a:off x="8001000" y="3048000"/>
            <a:ext cx="760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a:solidFill>
                  <a:srgbClr val="FF0000"/>
                </a:solidFill>
                <a:latin typeface="Helvetica" panose="020B0604020202020204" pitchFamily="34" charset="0"/>
              </a:rPr>
              <a:t>3 years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685800" y="304800"/>
            <a:ext cx="7772400" cy="762000"/>
          </a:xfrm>
        </p:spPr>
        <p:txBody>
          <a:bodyPr/>
          <a:lstStyle/>
          <a:p>
            <a:r>
              <a:rPr lang="en-US" altLang="ja-JP" sz="4000" b="1">
                <a:solidFill>
                  <a:srgbClr val="0000FF"/>
                </a:solidFill>
              </a:rPr>
              <a:t>Tibet-I to Tibet-II/HD</a:t>
            </a:r>
            <a:endParaRPr lang="en-US" altLang="ja-JP" sz="4000">
              <a:solidFill>
                <a:srgbClr val="0000FF"/>
              </a:solidFill>
            </a:endParaRPr>
          </a:p>
        </p:txBody>
      </p:sp>
      <p:pic>
        <p:nvPicPr>
          <p:cNvPr id="53251" name="Picture 3" descr="C:\Documents and Settings\sasaki\デスクトップ\太陽圏シンポジウム 2001\array.e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98600"/>
            <a:ext cx="4419600" cy="4410075"/>
          </a:xfrm>
          <a:prstGeom prst="rect">
            <a:avLst/>
          </a:prstGeom>
          <a:noFill/>
          <a:extLst>
            <a:ext uri="{909E8E84-426E-40DD-AFC4-6F175D3DCCD1}">
              <a14:hiddenFill xmlns:a14="http://schemas.microsoft.com/office/drawing/2010/main">
                <a:solidFill>
                  <a:srgbClr val="FFFFFF"/>
                </a:solidFill>
              </a14:hiddenFill>
            </a:ext>
          </a:extLst>
        </p:spPr>
      </p:pic>
      <p:sp>
        <p:nvSpPr>
          <p:cNvPr id="53252" name="Text Box 4"/>
          <p:cNvSpPr txBox="1">
            <a:spLocks noChangeArrowheads="1"/>
          </p:cNvSpPr>
          <p:nvPr/>
        </p:nvSpPr>
        <p:spPr bwMode="auto">
          <a:xfrm>
            <a:off x="5335588" y="1422400"/>
            <a:ext cx="2863850" cy="15525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t>Number of detector</a:t>
            </a:r>
          </a:p>
          <a:p>
            <a:pPr eaLnBrk="1" hangingPunct="1"/>
            <a:r>
              <a:rPr lang="en-US" altLang="ja-JP" sz="2400"/>
              <a:t>     I    :   45</a:t>
            </a:r>
          </a:p>
          <a:p>
            <a:pPr eaLnBrk="1" hangingPunct="1"/>
            <a:r>
              <a:rPr lang="en-US" altLang="ja-JP" sz="2400"/>
              <a:t>     II   : 185</a:t>
            </a:r>
          </a:p>
          <a:p>
            <a:pPr eaLnBrk="1" hangingPunct="1"/>
            <a:r>
              <a:rPr lang="en-US" altLang="ja-JP" sz="2400"/>
              <a:t>     HD: 109</a:t>
            </a:r>
          </a:p>
        </p:txBody>
      </p:sp>
      <p:sp>
        <p:nvSpPr>
          <p:cNvPr id="53253" name="Text Box 5"/>
          <p:cNvSpPr txBox="1">
            <a:spLocks noChangeArrowheads="1"/>
          </p:cNvSpPr>
          <p:nvPr/>
        </p:nvSpPr>
        <p:spPr bwMode="auto">
          <a:xfrm>
            <a:off x="5334000" y="3048000"/>
            <a:ext cx="2162175" cy="15525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t>Mode Energy</a:t>
            </a:r>
          </a:p>
          <a:p>
            <a:pPr eaLnBrk="1" hangingPunct="1"/>
            <a:r>
              <a:rPr lang="en-US" altLang="ja-JP" sz="2400"/>
              <a:t>     I    : 10 TeV</a:t>
            </a:r>
          </a:p>
          <a:p>
            <a:pPr eaLnBrk="1" hangingPunct="1"/>
            <a:r>
              <a:rPr lang="en-US" altLang="ja-JP" sz="2400"/>
              <a:t>     II   : 10 TeV</a:t>
            </a:r>
          </a:p>
          <a:p>
            <a:pPr eaLnBrk="1" hangingPunct="1"/>
            <a:r>
              <a:rPr lang="en-US" altLang="ja-JP" sz="2400"/>
              <a:t>     HD:   3 TeV</a:t>
            </a:r>
          </a:p>
        </p:txBody>
      </p:sp>
      <p:sp>
        <p:nvSpPr>
          <p:cNvPr id="53254" name="Text Box 6"/>
          <p:cNvSpPr txBox="1">
            <a:spLocks noChangeArrowheads="1"/>
          </p:cNvSpPr>
          <p:nvPr/>
        </p:nvSpPr>
        <p:spPr bwMode="auto">
          <a:xfrm>
            <a:off x="5334000" y="4572000"/>
            <a:ext cx="3008313" cy="16144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t>Area</a:t>
            </a:r>
          </a:p>
          <a:p>
            <a:pPr eaLnBrk="1" hangingPunct="1"/>
            <a:r>
              <a:rPr lang="en-US" altLang="ja-JP" sz="2400"/>
              <a:t>     I    :  7 ,650 m</a:t>
            </a:r>
            <a:r>
              <a:rPr lang="en-US" altLang="ja-JP" sz="2400" baseline="30000"/>
              <a:t>2</a:t>
            </a:r>
            <a:endParaRPr lang="en-US" altLang="ja-JP" sz="2400"/>
          </a:p>
          <a:p>
            <a:pPr eaLnBrk="1" hangingPunct="1"/>
            <a:r>
              <a:rPr lang="en-US" altLang="ja-JP" sz="2400"/>
              <a:t>     II   : 37,000 m</a:t>
            </a:r>
            <a:r>
              <a:rPr lang="en-US" altLang="ja-JP" sz="2400" baseline="30000"/>
              <a:t>2</a:t>
            </a:r>
            <a:endParaRPr lang="en-US" altLang="ja-JP" sz="2400"/>
          </a:p>
          <a:p>
            <a:pPr eaLnBrk="1" hangingPunct="1"/>
            <a:r>
              <a:rPr lang="en-US" altLang="ja-JP" sz="2400"/>
              <a:t>     HD:   5,200 m</a:t>
            </a:r>
            <a:r>
              <a:rPr lang="en-US" altLang="ja-JP" sz="2400" baseline="30000"/>
              <a:t>2</a:t>
            </a:r>
            <a:r>
              <a:rPr lang="en-US" altLang="ja-JP" sz="2800"/>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746" name="Group 2"/>
          <p:cNvGrpSpPr>
            <a:grpSpLocks/>
          </p:cNvGrpSpPr>
          <p:nvPr/>
        </p:nvGrpSpPr>
        <p:grpSpPr bwMode="auto">
          <a:xfrm>
            <a:off x="352425" y="685800"/>
            <a:ext cx="8004175" cy="3673475"/>
            <a:chOff x="222" y="432"/>
            <a:chExt cx="5042" cy="2314"/>
          </a:xfrm>
        </p:grpSpPr>
        <p:pic>
          <p:nvPicPr>
            <p:cNvPr id="159747" name="Picture 3" descr="\\Icrsrv\kawata\HESS\SNR\SNRdist.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 y="432"/>
              <a:ext cx="5042" cy="2314"/>
            </a:xfrm>
            <a:prstGeom prst="rect">
              <a:avLst/>
            </a:prstGeom>
            <a:noFill/>
            <a:extLst>
              <a:ext uri="{909E8E84-426E-40DD-AFC4-6F175D3DCCD1}">
                <a14:hiddenFill xmlns:a14="http://schemas.microsoft.com/office/drawing/2010/main">
                  <a:solidFill>
                    <a:srgbClr val="FFFFFF"/>
                  </a:solidFill>
                </a14:hiddenFill>
              </a:ext>
            </a:extLst>
          </p:spPr>
        </p:pic>
        <p:sp>
          <p:nvSpPr>
            <p:cNvPr id="159748" name="Rectangle 4"/>
            <p:cNvSpPr>
              <a:spLocks noChangeArrowheads="1"/>
            </p:cNvSpPr>
            <p:nvPr/>
          </p:nvSpPr>
          <p:spPr bwMode="auto">
            <a:xfrm>
              <a:off x="1880" y="1451"/>
              <a:ext cx="1000" cy="85"/>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9749" name="Rectangle 5"/>
            <p:cNvSpPr>
              <a:spLocks noChangeArrowheads="1"/>
            </p:cNvSpPr>
            <p:nvPr/>
          </p:nvSpPr>
          <p:spPr bwMode="auto">
            <a:xfrm>
              <a:off x="2504" y="1408"/>
              <a:ext cx="760" cy="184"/>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59750" name="Text Box 6"/>
          <p:cNvSpPr txBox="1">
            <a:spLocks noChangeArrowheads="1"/>
          </p:cNvSpPr>
          <p:nvPr/>
        </p:nvSpPr>
        <p:spPr bwMode="auto">
          <a:xfrm>
            <a:off x="723900" y="4535488"/>
            <a:ext cx="71294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2400">
                <a:latin typeface="Helvetica" panose="020B0604020202020204" pitchFamily="34" charset="0"/>
              </a:rPr>
              <a:t>Other sources in the Northern sky?</a:t>
            </a:r>
          </a:p>
          <a:p>
            <a:pPr algn="ctr" eaLnBrk="1" hangingPunct="1"/>
            <a:r>
              <a:rPr lang="en-US" altLang="ja-JP" sz="2400">
                <a:latin typeface="Helvetica" panose="020B0604020202020204" pitchFamily="34" charset="0"/>
              </a:rPr>
              <a:t>HEGRA survey gave upper limits 0.1-several Crabs</a:t>
            </a:r>
          </a:p>
          <a:p>
            <a:pPr algn="ctr" eaLnBrk="1" hangingPunct="1"/>
            <a:endParaRPr lang="en-US" altLang="ja-JP" sz="2400">
              <a:latin typeface="Helvetica" panose="020B0604020202020204" pitchFamily="34" charset="0"/>
            </a:endParaRPr>
          </a:p>
          <a:p>
            <a:pPr algn="ctr" eaLnBrk="1" hangingPunct="1"/>
            <a:r>
              <a:rPr lang="en-US" altLang="ja-JP" sz="2400">
                <a:solidFill>
                  <a:srgbClr val="FF0000"/>
                </a:solidFill>
                <a:latin typeface="Helvetica" panose="020B0604020202020204" pitchFamily="34" charset="0"/>
              </a:rPr>
              <a:t>Not as sensitive as HESS survey</a:t>
            </a:r>
          </a:p>
        </p:txBody>
      </p:sp>
      <p:sp>
        <p:nvSpPr>
          <p:cNvPr id="159751" name="Line 7"/>
          <p:cNvSpPr>
            <a:spLocks noChangeShapeType="1"/>
          </p:cNvSpPr>
          <p:nvPr/>
        </p:nvSpPr>
        <p:spPr bwMode="auto">
          <a:xfrm flipV="1">
            <a:off x="3276600" y="2438400"/>
            <a:ext cx="0" cy="2133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9752" name="Text Box 8"/>
          <p:cNvSpPr txBox="1">
            <a:spLocks noChangeArrowheads="1"/>
          </p:cNvSpPr>
          <p:nvPr/>
        </p:nvSpPr>
        <p:spPr bwMode="auto">
          <a:xfrm>
            <a:off x="5715000" y="5334000"/>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i="1">
                <a:solidFill>
                  <a:srgbClr val="CC3300"/>
                </a:solidFill>
                <a:latin typeface="Times New Roman" panose="02020603050405020304" pitchFamily="18" charset="0"/>
              </a:rPr>
              <a:t>Aharonian et al, A&amp;A, 395, 803 (2002)</a:t>
            </a:r>
          </a:p>
        </p:txBody>
      </p:sp>
      <p:sp>
        <p:nvSpPr>
          <p:cNvPr id="159753" name="Text Box 9"/>
          <p:cNvSpPr txBox="1">
            <a:spLocks noChangeArrowheads="1"/>
          </p:cNvSpPr>
          <p:nvPr/>
        </p:nvSpPr>
        <p:spPr bwMode="auto">
          <a:xfrm>
            <a:off x="533400" y="152400"/>
            <a:ext cx="5722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solidFill>
                  <a:schemeClr val="accent2"/>
                </a:solidFill>
                <a:latin typeface="Helvetica" panose="020B0604020202020204" pitchFamily="34" charset="0"/>
              </a:rPr>
              <a:t>The HEGRA survey of the Galactic plane</a:t>
            </a:r>
          </a:p>
        </p:txBody>
      </p:sp>
      <p:sp>
        <p:nvSpPr>
          <p:cNvPr id="159754" name="Line 10"/>
          <p:cNvSpPr>
            <a:spLocks noChangeShapeType="1"/>
          </p:cNvSpPr>
          <p:nvPr/>
        </p:nvSpPr>
        <p:spPr bwMode="auto">
          <a:xfrm>
            <a:off x="7239000" y="990600"/>
            <a:ext cx="0" cy="2819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09600"/>
            <a:ext cx="5240338"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715000"/>
            <a:ext cx="645795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Text Box 4"/>
          <p:cNvSpPr txBox="1">
            <a:spLocks noChangeArrowheads="1"/>
          </p:cNvSpPr>
          <p:nvPr/>
        </p:nvSpPr>
        <p:spPr bwMode="auto">
          <a:xfrm>
            <a:off x="5943600" y="4267200"/>
            <a:ext cx="2960688"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800">
                <a:latin typeface="Helvetica" panose="020B0604020202020204" pitchFamily="34" charset="0"/>
              </a:rPr>
              <a:t>Angular Resolution</a:t>
            </a:r>
          </a:p>
          <a:p>
            <a:pPr eaLnBrk="1" hangingPunct="1"/>
            <a:r>
              <a:rPr lang="en-US" altLang="ja-JP" sz="1800">
                <a:latin typeface="Helvetica" panose="020B0604020202020204" pitchFamily="34" charset="0"/>
              </a:rPr>
              <a:t>HESS </a:t>
            </a:r>
            <a:r>
              <a:rPr lang="en-US" altLang="ja-JP" sz="1800">
                <a:latin typeface="Helvetica" panose="020B0604020202020204" pitchFamily="34" charset="0"/>
                <a:sym typeface="Wingdings" panose="05000000000000000000" pitchFamily="2" charset="2"/>
              </a:rPr>
              <a:t></a:t>
            </a:r>
            <a:r>
              <a:rPr lang="en-US" altLang="ja-JP" sz="1800">
                <a:latin typeface="Helvetica" panose="020B0604020202020204" pitchFamily="34" charset="0"/>
              </a:rPr>
              <a:t> ~0.1°(&gt;100GeV)</a:t>
            </a:r>
          </a:p>
          <a:p>
            <a:pPr eaLnBrk="1" hangingPunct="1"/>
            <a:r>
              <a:rPr lang="en-US" altLang="ja-JP" sz="1800">
                <a:latin typeface="Helvetica" panose="020B0604020202020204" pitchFamily="34" charset="0"/>
              </a:rPr>
              <a:t>Tibet   </a:t>
            </a:r>
            <a:r>
              <a:rPr lang="en-US" altLang="ja-JP" sz="1800">
                <a:latin typeface="Helvetica" panose="020B0604020202020204" pitchFamily="34" charset="0"/>
                <a:sym typeface="Wingdings" panose="05000000000000000000" pitchFamily="2" charset="2"/>
              </a:rPr>
              <a:t></a:t>
            </a:r>
            <a:r>
              <a:rPr lang="en-US" altLang="ja-JP" sz="1800">
                <a:latin typeface="Helvetica" panose="020B0604020202020204" pitchFamily="34" charset="0"/>
              </a:rPr>
              <a:t> ~0.2°(&gt;100TeV)</a:t>
            </a:r>
          </a:p>
        </p:txBody>
      </p:sp>
      <p:sp>
        <p:nvSpPr>
          <p:cNvPr id="160773" name="Text Box 5"/>
          <p:cNvSpPr txBox="1">
            <a:spLocks noChangeArrowheads="1"/>
          </p:cNvSpPr>
          <p:nvPr/>
        </p:nvSpPr>
        <p:spPr bwMode="auto">
          <a:xfrm>
            <a:off x="533400" y="150813"/>
            <a:ext cx="5599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solidFill>
                  <a:schemeClr val="accent2"/>
                </a:solidFill>
                <a:latin typeface="Helvetica" panose="020B0604020202020204" pitchFamily="34" charset="0"/>
              </a:rPr>
              <a:t>The H.E.S.S. survey of the Inner Galaxy</a:t>
            </a:r>
          </a:p>
        </p:txBody>
      </p:sp>
      <p:sp>
        <p:nvSpPr>
          <p:cNvPr id="160774" name="Text Box 6"/>
          <p:cNvSpPr txBox="1">
            <a:spLocks noChangeArrowheads="1"/>
          </p:cNvSpPr>
          <p:nvPr/>
        </p:nvSpPr>
        <p:spPr bwMode="auto">
          <a:xfrm>
            <a:off x="5791200" y="1600200"/>
            <a:ext cx="33528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ja-JP" sz="2400" i="1">
                <a:latin typeface="Helvetica" panose="020B0604020202020204" pitchFamily="34" charset="0"/>
                <a:ea typeface="Arial Unicode MS" panose="020B0604020202020204" pitchFamily="50" charset="-128"/>
                <a:cs typeface="Arial Unicode MS" panose="020B0604020202020204" pitchFamily="50" charset="-128"/>
              </a:rPr>
              <a:t>|l |</a:t>
            </a:r>
            <a:r>
              <a:rPr lang="en-US" altLang="ja-JP" sz="2400">
                <a:latin typeface="Helvetica" panose="020B0604020202020204" pitchFamily="34" charset="0"/>
              </a:rPr>
              <a:t>  &lt; ~30°</a:t>
            </a:r>
          </a:p>
          <a:p>
            <a:pPr eaLnBrk="1" hangingPunct="1"/>
            <a:r>
              <a:rPr lang="en-US" altLang="ja-JP" sz="2400" i="1">
                <a:latin typeface="Helvetica" panose="020B0604020202020204" pitchFamily="34" charset="0"/>
              </a:rPr>
              <a:t>|b|</a:t>
            </a:r>
            <a:r>
              <a:rPr lang="en-US" altLang="ja-JP" sz="2400">
                <a:latin typeface="Helvetica" panose="020B0604020202020204" pitchFamily="34" charset="0"/>
              </a:rPr>
              <a:t>  &lt; ~2°</a:t>
            </a:r>
          </a:p>
          <a:p>
            <a:pPr eaLnBrk="1" hangingPunct="1"/>
            <a:r>
              <a:rPr lang="en-US" altLang="ja-JP" sz="2400">
                <a:latin typeface="Helvetica" panose="020B0604020202020204" pitchFamily="34" charset="0"/>
              </a:rPr>
              <a:t>~2% Crabs survey</a:t>
            </a:r>
          </a:p>
          <a:p>
            <a:pPr eaLnBrk="1" hangingPunct="1"/>
            <a:endParaRPr lang="en-US" altLang="ja-JP" sz="2400">
              <a:latin typeface="Helvetica" panose="020B0604020202020204" pitchFamily="34" charset="0"/>
            </a:endParaRPr>
          </a:p>
          <a:p>
            <a:pPr eaLnBrk="1" hangingPunct="1"/>
            <a:r>
              <a:rPr lang="en-US" altLang="ja-JP" sz="2400">
                <a:latin typeface="Helvetica" panose="020B0604020202020204" pitchFamily="34" charset="0"/>
              </a:rPr>
              <a:t>17 sources were found</a:t>
            </a:r>
          </a:p>
          <a:p>
            <a:pPr eaLnBrk="1" hangingPunct="1"/>
            <a:r>
              <a:rPr lang="en-US" altLang="ja-JP" sz="2400">
                <a:solidFill>
                  <a:srgbClr val="FF0000"/>
                </a:solidFill>
                <a:latin typeface="Helvetica" panose="020B0604020202020204" pitchFamily="34" charset="0"/>
              </a:rPr>
              <a:t>(14 new sources)</a:t>
            </a:r>
          </a:p>
        </p:txBody>
      </p:sp>
      <p:sp>
        <p:nvSpPr>
          <p:cNvPr id="160775" name="Text Box 7"/>
          <p:cNvSpPr txBox="1">
            <a:spLocks noChangeArrowheads="1"/>
          </p:cNvSpPr>
          <p:nvPr/>
        </p:nvSpPr>
        <p:spPr bwMode="auto">
          <a:xfrm>
            <a:off x="5715000" y="1066800"/>
            <a:ext cx="28940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i="1">
                <a:solidFill>
                  <a:srgbClr val="CC3300"/>
                </a:solidFill>
                <a:latin typeface="Times New Roman" panose="02020603050405020304" pitchFamily="18" charset="0"/>
              </a:rPr>
              <a:t>Aharonian et al, ApJ, 636, 777 (2006)</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762000" y="685800"/>
            <a:ext cx="7924800" cy="509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50000"/>
              </a:lnSpc>
              <a:spcBef>
                <a:spcPct val="50000"/>
              </a:spcBef>
            </a:pPr>
            <a:endParaRPr lang="en-US" altLang="ja-JP" sz="1800">
              <a:latin typeface="Helvetica" panose="020B0604020202020204" pitchFamily="34" charset="0"/>
              <a:ea typeface="Arial Unicode MS" panose="020B0604020202020204" pitchFamily="50" charset="-128"/>
              <a:cs typeface="Arial Unicode MS" panose="020B0604020202020204" pitchFamily="50" charset="-128"/>
            </a:endParaRPr>
          </a:p>
          <a:p>
            <a:pPr eaLnBrk="1" hangingPunct="1">
              <a:lnSpc>
                <a:spcPct val="50000"/>
              </a:lnSpc>
              <a:spcBef>
                <a:spcPct val="50000"/>
              </a:spcBef>
            </a:pPr>
            <a:r>
              <a:rPr lang="en-US" altLang="ja-JP" sz="1600">
                <a:latin typeface="Helvetica" panose="020B0604020202020204" pitchFamily="34" charset="0"/>
                <a:ea typeface="Arial Unicode MS" panose="020B0604020202020204" pitchFamily="50" charset="-128"/>
                <a:cs typeface="Arial Unicode MS" panose="020B0604020202020204" pitchFamily="50" charset="-128"/>
              </a:rPr>
              <a:t>Source        Flux   Index  Size     Counterpart / other names</a:t>
            </a:r>
          </a:p>
          <a:p>
            <a:pPr eaLnBrk="1" hangingPunct="1">
              <a:lnSpc>
                <a:spcPct val="50000"/>
              </a:lnSpc>
              <a:spcBef>
                <a:spcPct val="50000"/>
              </a:spcBef>
            </a:pPr>
            <a:r>
              <a:rPr lang="en-US" altLang="ja-JP" sz="1200">
                <a:latin typeface="Helvetica" panose="020B0604020202020204" pitchFamily="34" charset="0"/>
                <a:ea typeface="Arial Unicode MS" panose="020B0604020202020204" pitchFamily="50" charset="-128"/>
                <a:cs typeface="Arial Unicode MS" panose="020B0604020202020204" pitchFamily="50" charset="-128"/>
              </a:rPr>
              <a:t>(HESS J)</a:t>
            </a:r>
            <a:r>
              <a:rPr lang="en-US" altLang="ja-JP" sz="1800">
                <a:latin typeface="Helvetica" panose="020B0604020202020204" pitchFamily="34" charset="0"/>
                <a:ea typeface="Arial Unicode MS" panose="020B0604020202020204" pitchFamily="50" charset="-128"/>
                <a:cs typeface="Arial Unicode MS" panose="020B0604020202020204" pitchFamily="50" charset="-128"/>
              </a:rPr>
              <a:t>       </a:t>
            </a:r>
            <a:r>
              <a:rPr lang="en-US" altLang="ja-JP" sz="1200">
                <a:latin typeface="Helvetica" panose="020B0604020202020204" pitchFamily="34" charset="0"/>
                <a:ea typeface="Arial Unicode MS" panose="020B0604020202020204" pitchFamily="50" charset="-128"/>
                <a:cs typeface="Arial Unicode MS" panose="020B0604020202020204" pitchFamily="50" charset="-128"/>
              </a:rPr>
              <a:t>(C.U.)      </a:t>
            </a:r>
            <a:r>
              <a:rPr lang="en-US" altLang="ja-JP" sz="1400">
                <a:latin typeface="Helvetica" panose="020B0604020202020204" pitchFamily="34" charset="0"/>
                <a:ea typeface="Arial Unicode MS" panose="020B0604020202020204" pitchFamily="50" charset="-128"/>
                <a:cs typeface="Arial Unicode MS" panose="020B0604020202020204" pitchFamily="50" charset="-128"/>
              </a:rPr>
              <a:t>(</a:t>
            </a:r>
            <a:r>
              <a:rPr lang="en-US" altLang="ja-JP" sz="1400" i="1">
                <a:latin typeface="Helvetica" panose="020B0604020202020204" pitchFamily="34" charset="0"/>
                <a:ea typeface="Arial Unicode MS" panose="020B0604020202020204" pitchFamily="50" charset="-128"/>
                <a:cs typeface="Arial Unicode MS" panose="020B0604020202020204" pitchFamily="50" charset="-128"/>
              </a:rPr>
              <a:t>E</a:t>
            </a:r>
            <a:r>
              <a:rPr lang="en-US" altLang="ja-JP" sz="1600" baseline="20000">
                <a:latin typeface="Helvetica" panose="020B0604020202020204" pitchFamily="34" charset="0"/>
                <a:ea typeface="Arial Unicode MS" panose="020B0604020202020204" pitchFamily="50" charset="-128"/>
                <a:cs typeface="Arial Unicode MS" panose="020B0604020202020204" pitchFamily="50" charset="-128"/>
              </a:rPr>
              <a:t>-Γ</a:t>
            </a:r>
            <a:r>
              <a:rPr lang="en-US" altLang="ja-JP" sz="1400">
                <a:latin typeface="Helvetica" panose="020B0604020202020204" pitchFamily="34" charset="0"/>
                <a:ea typeface="Arial Unicode MS" panose="020B0604020202020204" pitchFamily="50" charset="-128"/>
                <a:cs typeface="Arial Unicode MS" panose="020B0604020202020204" pitchFamily="50" charset="-128"/>
              </a:rPr>
              <a:t>)</a:t>
            </a:r>
            <a:r>
              <a:rPr lang="en-US" altLang="ja-JP" sz="1200">
                <a:latin typeface="Helvetica" panose="020B0604020202020204" pitchFamily="34" charset="0"/>
                <a:ea typeface="Arial Unicode MS" panose="020B0604020202020204" pitchFamily="50" charset="-128"/>
                <a:cs typeface="Arial Unicode MS" panose="020B0604020202020204" pitchFamily="50" charset="-128"/>
              </a:rPr>
              <a:t>   (arcmin)</a:t>
            </a:r>
          </a:p>
          <a:p>
            <a:pPr eaLnBrk="1" hangingPunct="1">
              <a:lnSpc>
                <a:spcPct val="50000"/>
              </a:lnSpc>
              <a:spcBef>
                <a:spcPct val="50000"/>
              </a:spcBef>
            </a:pPr>
            <a:endParaRPr lang="en-US" altLang="ja-JP" sz="1200">
              <a:latin typeface="Helvetica" panose="020B0604020202020204" pitchFamily="34" charset="0"/>
              <a:ea typeface="Arial Unicode MS" panose="020B0604020202020204" pitchFamily="50" charset="-128"/>
              <a:cs typeface="Arial Unicode MS" panose="020B0604020202020204" pitchFamily="50" charset="-128"/>
            </a:endParaRPr>
          </a:p>
          <a:p>
            <a:pPr eaLnBrk="1" hangingPunct="1">
              <a:lnSpc>
                <a:spcPct val="50000"/>
              </a:lnSpc>
              <a:spcBef>
                <a:spcPct val="50000"/>
              </a:spcBef>
            </a:pPr>
            <a:r>
              <a:rPr lang="en-US" altLang="ja-JP" sz="1600">
                <a:latin typeface="Helvetica" panose="020B0604020202020204" pitchFamily="34" charset="0"/>
                <a:ea typeface="Arial Unicode MS" panose="020B0604020202020204" pitchFamily="50" charset="-128"/>
                <a:cs typeface="Arial Unicode MS" panose="020B0604020202020204" pitchFamily="50" charset="-128"/>
              </a:rPr>
              <a:t>1614-518    25%    2.46   12	 </a:t>
            </a:r>
            <a:r>
              <a:rPr lang="ja-JP" altLang="en-US" sz="1600">
                <a:latin typeface="Helvetica" panose="020B0604020202020204" pitchFamily="34" charset="0"/>
                <a:ea typeface="Arial Unicode MS" panose="020B0604020202020204" pitchFamily="50" charset="-128"/>
                <a:cs typeface="Arial Unicode MS" panose="020B0604020202020204" pitchFamily="50" charset="-128"/>
              </a:rPr>
              <a:t>　　</a:t>
            </a:r>
            <a:r>
              <a:rPr lang="en-US" altLang="ja-JP" sz="1600">
                <a:latin typeface="Helvetica" panose="020B0604020202020204" pitchFamily="34" charset="0"/>
                <a:ea typeface="Arial Unicode MS" panose="020B0604020202020204" pitchFamily="50" charset="-128"/>
                <a:cs typeface="Arial Unicode MS" panose="020B0604020202020204" pitchFamily="50" charset="-128"/>
              </a:rPr>
              <a:t>--</a:t>
            </a:r>
          </a:p>
          <a:p>
            <a:pPr eaLnBrk="1" hangingPunct="1">
              <a:lnSpc>
                <a:spcPct val="50000"/>
              </a:lnSpc>
              <a:spcBef>
                <a:spcPct val="50000"/>
              </a:spcBef>
            </a:pPr>
            <a:r>
              <a:rPr lang="en-US" altLang="ja-JP" sz="1600">
                <a:latin typeface="Helvetica" panose="020B0604020202020204" pitchFamily="34" charset="0"/>
                <a:ea typeface="Arial Unicode MS" panose="020B0604020202020204" pitchFamily="50" charset="-128"/>
                <a:cs typeface="Arial Unicode MS" panose="020B0604020202020204" pitchFamily="50" charset="-128"/>
              </a:rPr>
              <a:t>1616-508    19%    2.35   8         PSR J1617-5055 ?</a:t>
            </a:r>
            <a:r>
              <a:rPr lang="ja-JP" altLang="en-US" sz="1600">
                <a:latin typeface="Helvetica" panose="020B0604020202020204" pitchFamily="34" charset="0"/>
                <a:ea typeface="Arial Unicode MS" panose="020B0604020202020204" pitchFamily="50" charset="-128"/>
                <a:cs typeface="Arial Unicode MS" panose="020B0604020202020204" pitchFamily="50" charset="-128"/>
              </a:rPr>
              <a:t>　</a:t>
            </a:r>
            <a:r>
              <a:rPr lang="en-US" altLang="ja-JP" sz="1600">
                <a:latin typeface="Helvetica" panose="020B0604020202020204" pitchFamily="34" charset="0"/>
                <a:ea typeface="Arial Unicode MS" panose="020B0604020202020204" pitchFamily="50" charset="-128"/>
                <a:cs typeface="Arial Unicode MS" panose="020B0604020202020204" pitchFamily="50" charset="-128"/>
              </a:rPr>
              <a:t>(PWN)</a:t>
            </a:r>
          </a:p>
          <a:p>
            <a:pPr eaLnBrk="1" hangingPunct="1">
              <a:lnSpc>
                <a:spcPct val="50000"/>
              </a:lnSpc>
              <a:spcBef>
                <a:spcPct val="50000"/>
              </a:spcBef>
            </a:pPr>
            <a:r>
              <a:rPr lang="en-US" altLang="ja-JP" sz="1600">
                <a:latin typeface="Helvetica" panose="020B0604020202020204" pitchFamily="34" charset="0"/>
                <a:ea typeface="Arial Unicode MS" panose="020B0604020202020204" pitchFamily="50" charset="-128"/>
                <a:cs typeface="Arial Unicode MS" panose="020B0604020202020204" pitchFamily="50" charset="-128"/>
              </a:rPr>
              <a:t>1632-478    12%    2.12   8         IGR J16320-4751, AX J163252-4746 ? (XRB/UID)</a:t>
            </a:r>
          </a:p>
          <a:p>
            <a:pPr eaLnBrk="1" hangingPunct="1">
              <a:lnSpc>
                <a:spcPct val="50000"/>
              </a:lnSpc>
              <a:spcBef>
                <a:spcPct val="50000"/>
              </a:spcBef>
            </a:pPr>
            <a:r>
              <a:rPr lang="en-US" altLang="ja-JP" sz="1600">
                <a:latin typeface="Helvetica" panose="020B0604020202020204" pitchFamily="34" charset="0"/>
                <a:ea typeface="Arial Unicode MS" panose="020B0604020202020204" pitchFamily="50" charset="-128"/>
                <a:cs typeface="Arial Unicode MS" panose="020B0604020202020204" pitchFamily="50" charset="-128"/>
              </a:rPr>
              <a:t>1634-472    6%      2.38   7         G337.2+0.1 ?,IGR J16358-4726  (SNR/XRB)</a:t>
            </a:r>
          </a:p>
          <a:p>
            <a:pPr eaLnBrk="1" hangingPunct="1">
              <a:lnSpc>
                <a:spcPct val="50000"/>
              </a:lnSpc>
              <a:spcBef>
                <a:spcPct val="50000"/>
              </a:spcBef>
            </a:pPr>
            <a:r>
              <a:rPr lang="en-US" altLang="ja-JP" sz="1600">
                <a:latin typeface="Helvetica" panose="020B0604020202020204" pitchFamily="34" charset="0"/>
                <a:ea typeface="Arial Unicode MS" panose="020B0604020202020204" pitchFamily="50" charset="-128"/>
                <a:cs typeface="Arial Unicode MS" panose="020B0604020202020204" pitchFamily="50" charset="-128"/>
              </a:rPr>
              <a:t>1640-465    9%      2.42   2         G338.3-0.0 ? 3EG J1639-4702 ? (SNR/UID)</a:t>
            </a:r>
          </a:p>
          <a:p>
            <a:pPr eaLnBrk="1" hangingPunct="1">
              <a:lnSpc>
                <a:spcPct val="50000"/>
              </a:lnSpc>
              <a:spcBef>
                <a:spcPct val="50000"/>
              </a:spcBef>
            </a:pPr>
            <a:r>
              <a:rPr lang="en-US" altLang="ja-JP" sz="1600">
                <a:latin typeface="Helvetica" panose="020B0604020202020204" pitchFamily="34" charset="0"/>
                <a:ea typeface="Arial Unicode MS" panose="020B0604020202020204" pitchFamily="50" charset="-128"/>
                <a:cs typeface="Arial Unicode MS" panose="020B0604020202020204" pitchFamily="50" charset="-128"/>
              </a:rPr>
              <a:t>1702-420    7%      2.31   5               --</a:t>
            </a:r>
          </a:p>
          <a:p>
            <a:pPr eaLnBrk="1" hangingPunct="1">
              <a:lnSpc>
                <a:spcPct val="50000"/>
              </a:lnSpc>
              <a:spcBef>
                <a:spcPct val="50000"/>
              </a:spcBef>
            </a:pPr>
            <a:r>
              <a:rPr lang="en-US" altLang="ja-JP" sz="1600">
                <a:latin typeface="Helvetica" panose="020B0604020202020204" pitchFamily="34" charset="0"/>
                <a:ea typeface="Arial Unicode MS" panose="020B0604020202020204" pitchFamily="50" charset="-128"/>
                <a:cs typeface="Arial Unicode MS" panose="020B0604020202020204" pitchFamily="50" charset="-128"/>
              </a:rPr>
              <a:t>1708-410    4%      2.34   3               --</a:t>
            </a:r>
          </a:p>
          <a:p>
            <a:pPr eaLnBrk="1" hangingPunct="1">
              <a:lnSpc>
                <a:spcPct val="50000"/>
              </a:lnSpc>
              <a:spcBef>
                <a:spcPct val="50000"/>
              </a:spcBef>
            </a:pPr>
            <a:r>
              <a:rPr lang="en-US" altLang="ja-JP" sz="1600">
                <a:latin typeface="Helvetica" panose="020B0604020202020204" pitchFamily="34" charset="0"/>
                <a:ea typeface="Arial Unicode MS" panose="020B0604020202020204" pitchFamily="50" charset="-128"/>
                <a:cs typeface="Arial Unicode MS" panose="020B0604020202020204" pitchFamily="50" charset="-128"/>
              </a:rPr>
              <a:t>1713-381    2%      2.27   4         G348.7+0.3 ? (SNR)</a:t>
            </a:r>
          </a:p>
          <a:p>
            <a:pPr eaLnBrk="1" hangingPunct="1">
              <a:lnSpc>
                <a:spcPct val="50000"/>
              </a:lnSpc>
              <a:spcBef>
                <a:spcPct val="50000"/>
              </a:spcBef>
            </a:pPr>
            <a:r>
              <a:rPr lang="en-US" altLang="ja-JP" sz="1600">
                <a:latin typeface="Helvetica" panose="020B0604020202020204" pitchFamily="34" charset="0"/>
                <a:ea typeface="Arial Unicode MS" panose="020B0604020202020204" pitchFamily="50" charset="-128"/>
                <a:cs typeface="Arial Unicode MS" panose="020B0604020202020204" pitchFamily="50" charset="-128"/>
              </a:rPr>
              <a:t>1713-397    66%    2.19   15       RX J1713.7-3946, G347.3-0.5 (SNR)</a:t>
            </a:r>
          </a:p>
          <a:p>
            <a:pPr eaLnBrk="1" hangingPunct="1">
              <a:lnSpc>
                <a:spcPct val="50000"/>
              </a:lnSpc>
              <a:spcBef>
                <a:spcPct val="50000"/>
              </a:spcBef>
            </a:pPr>
            <a:r>
              <a:rPr lang="en-US" altLang="ja-JP" sz="1600">
                <a:latin typeface="Helvetica" panose="020B0604020202020204" pitchFamily="34" charset="0"/>
                <a:ea typeface="Arial Unicode MS" panose="020B0604020202020204" pitchFamily="50" charset="-128"/>
                <a:cs typeface="Arial Unicode MS" panose="020B0604020202020204" pitchFamily="50" charset="-128"/>
              </a:rPr>
              <a:t>1745-290    5%      2.20   &lt;3       Sgr A* / Sgr A East ? (SNR/BH)</a:t>
            </a:r>
          </a:p>
          <a:p>
            <a:pPr eaLnBrk="1" hangingPunct="1">
              <a:lnSpc>
                <a:spcPct val="50000"/>
              </a:lnSpc>
              <a:spcBef>
                <a:spcPct val="50000"/>
              </a:spcBef>
            </a:pPr>
            <a:r>
              <a:rPr lang="en-US" altLang="ja-JP" sz="1600">
                <a:latin typeface="Helvetica" panose="020B0604020202020204" pitchFamily="34" charset="0"/>
                <a:ea typeface="Arial Unicode MS" panose="020B0604020202020204" pitchFamily="50" charset="-128"/>
                <a:cs typeface="Arial Unicode MS" panose="020B0604020202020204" pitchFamily="50" charset="-128"/>
              </a:rPr>
              <a:t>1745-303    5%      1.82   9         3EG J1744-3011 ? (UID)</a:t>
            </a:r>
          </a:p>
          <a:p>
            <a:pPr eaLnBrk="1" hangingPunct="1">
              <a:lnSpc>
                <a:spcPct val="50000"/>
              </a:lnSpc>
              <a:spcBef>
                <a:spcPct val="50000"/>
              </a:spcBef>
            </a:pPr>
            <a:r>
              <a:rPr lang="en-US" altLang="ja-JP" sz="1600">
                <a:latin typeface="Helvetica" panose="020B0604020202020204" pitchFamily="34" charset="0"/>
                <a:ea typeface="Arial Unicode MS" panose="020B0604020202020204" pitchFamily="50" charset="-128"/>
                <a:cs typeface="Arial Unicode MS" panose="020B0604020202020204" pitchFamily="50" charset="-128"/>
              </a:rPr>
              <a:t>1747-281    2%      2.40   &lt;1.3    G0.9+0.1 (PWN)</a:t>
            </a:r>
          </a:p>
          <a:p>
            <a:pPr eaLnBrk="1" hangingPunct="1">
              <a:lnSpc>
                <a:spcPct val="50000"/>
              </a:lnSpc>
              <a:spcBef>
                <a:spcPct val="50000"/>
              </a:spcBef>
            </a:pPr>
            <a:r>
              <a:rPr lang="en-US" altLang="ja-JP" sz="1600">
                <a:latin typeface="Helvetica" panose="020B0604020202020204" pitchFamily="34" charset="0"/>
                <a:ea typeface="Arial Unicode MS" panose="020B0604020202020204" pitchFamily="50" charset="-128"/>
                <a:cs typeface="Arial Unicode MS" panose="020B0604020202020204" pitchFamily="50" charset="-128"/>
              </a:rPr>
              <a:t>1804-216    25%    2.72   12       G8.7-0.1, PSR J1803-2137 ? (SNR/PWN)</a:t>
            </a:r>
          </a:p>
          <a:p>
            <a:pPr eaLnBrk="1" hangingPunct="1">
              <a:lnSpc>
                <a:spcPct val="50000"/>
              </a:lnSpc>
              <a:spcBef>
                <a:spcPct val="50000"/>
              </a:spcBef>
            </a:pPr>
            <a:r>
              <a:rPr lang="en-US" altLang="ja-JP" sz="1600">
                <a:latin typeface="Helvetica" panose="020B0604020202020204" pitchFamily="34" charset="0"/>
                <a:ea typeface="Arial Unicode MS" panose="020B0604020202020204" pitchFamily="50" charset="-128"/>
                <a:cs typeface="Arial Unicode MS" panose="020B0604020202020204" pitchFamily="50" charset="-128"/>
              </a:rPr>
              <a:t>1813-178    6%      2.09    2        G12.82-0.02, AX J1813-178 ? (SNR)</a:t>
            </a:r>
          </a:p>
          <a:p>
            <a:pPr eaLnBrk="1" hangingPunct="1">
              <a:lnSpc>
                <a:spcPct val="50000"/>
              </a:lnSpc>
              <a:spcBef>
                <a:spcPct val="50000"/>
              </a:spcBef>
            </a:pPr>
            <a:r>
              <a:rPr lang="en-US" altLang="ja-JP" sz="1600">
                <a:latin typeface="Helvetica" panose="020B0604020202020204" pitchFamily="34" charset="0"/>
                <a:ea typeface="Arial Unicode MS" panose="020B0604020202020204" pitchFamily="50" charset="-128"/>
                <a:cs typeface="Arial Unicode MS" panose="020B0604020202020204" pitchFamily="50" charset="-128"/>
              </a:rPr>
              <a:t>1825-137    17%    2.46   10       PSR J1826-1334 / 3EG J1826-1302 ? (PWN/UID)</a:t>
            </a:r>
          </a:p>
          <a:p>
            <a:pPr eaLnBrk="1" hangingPunct="1">
              <a:lnSpc>
                <a:spcPct val="50000"/>
              </a:lnSpc>
              <a:spcBef>
                <a:spcPct val="50000"/>
              </a:spcBef>
            </a:pPr>
            <a:r>
              <a:rPr lang="en-US" altLang="ja-JP" sz="1600">
                <a:latin typeface="Helvetica" panose="020B0604020202020204" pitchFamily="34" charset="0"/>
                <a:ea typeface="Arial Unicode MS" panose="020B0604020202020204" pitchFamily="50" charset="-128"/>
                <a:cs typeface="Arial Unicode MS" panose="020B0604020202020204" pitchFamily="50" charset="-128"/>
              </a:rPr>
              <a:t>1834-087    8%      2.45   5         G23.3-0.3 / W41 ? (SNR)</a:t>
            </a:r>
          </a:p>
          <a:p>
            <a:pPr eaLnBrk="1" hangingPunct="1">
              <a:lnSpc>
                <a:spcPct val="50000"/>
              </a:lnSpc>
              <a:spcBef>
                <a:spcPct val="50000"/>
              </a:spcBef>
            </a:pPr>
            <a:r>
              <a:rPr lang="en-US" altLang="ja-JP" sz="1600">
                <a:latin typeface="Helvetica" panose="020B0604020202020204" pitchFamily="34" charset="0"/>
                <a:ea typeface="Arial Unicode MS" panose="020B0604020202020204" pitchFamily="50" charset="-128"/>
                <a:cs typeface="Arial Unicode MS" panose="020B0604020202020204" pitchFamily="50" charset="-128"/>
              </a:rPr>
              <a:t>1837-069    13%    2.27   5         G25.5+0.0 ?, AX J1838-0655 ? (SNR/UID)</a:t>
            </a:r>
          </a:p>
        </p:txBody>
      </p:sp>
      <p:sp>
        <p:nvSpPr>
          <p:cNvPr id="161795" name="Text Box 3"/>
          <p:cNvSpPr txBox="1">
            <a:spLocks noChangeArrowheads="1"/>
          </p:cNvSpPr>
          <p:nvPr/>
        </p:nvSpPr>
        <p:spPr bwMode="auto">
          <a:xfrm>
            <a:off x="762000" y="5943600"/>
            <a:ext cx="7469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latin typeface="Helvetica" panose="020B0604020202020204" pitchFamily="34" charset="0"/>
              </a:rPr>
              <a:t>SNR ~8</a:t>
            </a:r>
            <a:r>
              <a:rPr lang="en-US" altLang="ja-JP" sz="2400">
                <a:solidFill>
                  <a:schemeClr val="tx2"/>
                </a:solidFill>
                <a:latin typeface="Helvetica" panose="020B0604020202020204" pitchFamily="34" charset="0"/>
              </a:rPr>
              <a:t>    PWN ~3    XRB ~2    UID ~1    Unknown ~3</a:t>
            </a:r>
          </a:p>
        </p:txBody>
      </p:sp>
      <p:sp>
        <p:nvSpPr>
          <p:cNvPr id="161796" name="Text Box 4"/>
          <p:cNvSpPr txBox="1">
            <a:spLocks noChangeArrowheads="1"/>
          </p:cNvSpPr>
          <p:nvPr/>
        </p:nvSpPr>
        <p:spPr bwMode="auto">
          <a:xfrm>
            <a:off x="533400" y="152400"/>
            <a:ext cx="5599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solidFill>
                  <a:schemeClr val="accent2"/>
                </a:solidFill>
                <a:latin typeface="Helvetica" panose="020B0604020202020204" pitchFamily="34" charset="0"/>
              </a:rPr>
              <a:t>The H.E.S.S. survey of the Inner Galaxy</a:t>
            </a:r>
          </a:p>
        </p:txBody>
      </p:sp>
      <p:sp>
        <p:nvSpPr>
          <p:cNvPr id="161797" name="Text Box 5"/>
          <p:cNvSpPr txBox="1">
            <a:spLocks noChangeArrowheads="1"/>
          </p:cNvSpPr>
          <p:nvPr/>
        </p:nvSpPr>
        <p:spPr bwMode="auto">
          <a:xfrm>
            <a:off x="6096000" y="304800"/>
            <a:ext cx="28940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i="1">
                <a:solidFill>
                  <a:srgbClr val="CC3300"/>
                </a:solidFill>
                <a:latin typeface="Times New Roman" panose="02020603050405020304" pitchFamily="18" charset="0"/>
              </a:rPr>
              <a:t>Aharonian et al, ApJ, 636, 777 (2006)</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C:\Documents and Settings\kawata\デスクトップ\MDproject\TibetSence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5105400" cy="4783138"/>
          </a:xfrm>
          <a:prstGeom prst="rect">
            <a:avLst/>
          </a:prstGeom>
          <a:noFill/>
          <a:extLst>
            <a:ext uri="{909E8E84-426E-40DD-AFC4-6F175D3DCCD1}">
              <a14:hiddenFill xmlns:a14="http://schemas.microsoft.com/office/drawing/2010/main">
                <a:solidFill>
                  <a:srgbClr val="FFFFFF"/>
                </a:solidFill>
              </a14:hiddenFill>
            </a:ext>
          </a:extLst>
        </p:spPr>
      </p:pic>
      <p:sp>
        <p:nvSpPr>
          <p:cNvPr id="162819" name="Text Box 3"/>
          <p:cNvSpPr txBox="1">
            <a:spLocks noChangeArrowheads="1"/>
          </p:cNvSpPr>
          <p:nvPr/>
        </p:nvSpPr>
        <p:spPr bwMode="auto">
          <a:xfrm>
            <a:off x="533400" y="152400"/>
            <a:ext cx="4945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solidFill>
                  <a:schemeClr val="accent2"/>
                </a:solidFill>
                <a:latin typeface="Helvetica" panose="020B0604020202020204" pitchFamily="34" charset="0"/>
              </a:rPr>
              <a:t>Energy Spectrum of HESS sources</a:t>
            </a:r>
          </a:p>
        </p:txBody>
      </p:sp>
      <p:sp>
        <p:nvSpPr>
          <p:cNvPr id="162820" name="Text Box 4"/>
          <p:cNvSpPr txBox="1">
            <a:spLocks noChangeArrowheads="1"/>
          </p:cNvSpPr>
          <p:nvPr/>
        </p:nvSpPr>
        <p:spPr bwMode="auto">
          <a:xfrm>
            <a:off x="5562600" y="3505200"/>
            <a:ext cx="2298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a:latin typeface="Helvetica" panose="020B0604020202020204" pitchFamily="34" charset="0"/>
              </a:rPr>
              <a:t>Indices are harder </a:t>
            </a:r>
          </a:p>
        </p:txBody>
      </p:sp>
      <p:sp>
        <p:nvSpPr>
          <p:cNvPr id="162821" name="Text Box 5"/>
          <p:cNvSpPr txBox="1">
            <a:spLocks noChangeArrowheads="1"/>
          </p:cNvSpPr>
          <p:nvPr/>
        </p:nvSpPr>
        <p:spPr bwMode="auto">
          <a:xfrm>
            <a:off x="5562600" y="990600"/>
            <a:ext cx="28940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i="1">
                <a:solidFill>
                  <a:srgbClr val="CC3300"/>
                </a:solidFill>
                <a:latin typeface="Times New Roman" panose="02020603050405020304" pitchFamily="18" charset="0"/>
              </a:rPr>
              <a:t>Aharonian et al, ApJ, 636, 777 (2006)</a:t>
            </a:r>
          </a:p>
        </p:txBody>
      </p:sp>
      <p:sp>
        <p:nvSpPr>
          <p:cNvPr id="162822" name="Text Box 6"/>
          <p:cNvSpPr txBox="1">
            <a:spLocks noChangeArrowheads="1"/>
          </p:cNvSpPr>
          <p:nvPr/>
        </p:nvSpPr>
        <p:spPr bwMode="auto">
          <a:xfrm>
            <a:off x="5156200" y="4114800"/>
            <a:ext cx="3987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a:latin typeface="Helvetica" panose="020B0604020202020204" pitchFamily="34" charset="0"/>
              </a:rPr>
              <a:t>(If it constructed</a:t>
            </a:r>
          </a:p>
          <a:p>
            <a:pPr eaLnBrk="1" hangingPunct="1"/>
            <a:r>
              <a:rPr lang="en-US" altLang="ja-JP" sz="2000">
                <a:latin typeface="Helvetica" panose="020B0604020202020204" pitchFamily="34" charset="0"/>
              </a:rPr>
              <a:t> in the southern hemisphere,)</a:t>
            </a:r>
            <a:endParaRPr lang="en-US" altLang="ja-JP" sz="2400">
              <a:solidFill>
                <a:srgbClr val="FF0000"/>
              </a:solidFill>
              <a:latin typeface="Helvetica" panose="020B0604020202020204" pitchFamily="34" charset="0"/>
            </a:endParaRPr>
          </a:p>
          <a:p>
            <a:pPr eaLnBrk="1" hangingPunct="1"/>
            <a:r>
              <a:rPr lang="en-US" altLang="ja-JP" sz="2400">
                <a:solidFill>
                  <a:srgbClr val="FF0000"/>
                </a:solidFill>
                <a:latin typeface="Helvetica" panose="020B0604020202020204" pitchFamily="34" charset="0"/>
              </a:rPr>
              <a:t>Most of HESS sources </a:t>
            </a:r>
          </a:p>
          <a:p>
            <a:pPr eaLnBrk="1" hangingPunct="1"/>
            <a:r>
              <a:rPr lang="en-US" altLang="ja-JP" sz="2400">
                <a:solidFill>
                  <a:srgbClr val="FF0000"/>
                </a:solidFill>
                <a:latin typeface="Helvetica" panose="020B0604020202020204" pitchFamily="34" charset="0"/>
              </a:rPr>
              <a:t>detectable by Tibet AS+MD!</a:t>
            </a:r>
            <a:endParaRPr lang="en-US" altLang="ja-JP" sz="2000">
              <a:latin typeface="Helvetica" panose="020B0604020202020204" pitchFamily="34" charset="0"/>
            </a:endParaRPr>
          </a:p>
        </p:txBody>
      </p:sp>
      <p:pic>
        <p:nvPicPr>
          <p:cNvPr id="1628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371600"/>
            <a:ext cx="3209925"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24" name="Text Box 8"/>
          <p:cNvSpPr txBox="1">
            <a:spLocks noChangeArrowheads="1"/>
          </p:cNvSpPr>
          <p:nvPr/>
        </p:nvSpPr>
        <p:spPr bwMode="auto">
          <a:xfrm>
            <a:off x="3733800" y="3048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800">
                <a:solidFill>
                  <a:schemeClr val="accent2"/>
                </a:solidFill>
                <a:latin typeface="Helvetica" panose="020B0604020202020204" pitchFamily="34" charset="0"/>
              </a:rPr>
              <a:t>Extrapolation</a:t>
            </a:r>
          </a:p>
        </p:txBody>
      </p:sp>
      <p:sp>
        <p:nvSpPr>
          <p:cNvPr id="162825" name="Text Box 9"/>
          <p:cNvSpPr txBox="1">
            <a:spLocks noChangeArrowheads="1"/>
          </p:cNvSpPr>
          <p:nvPr/>
        </p:nvSpPr>
        <p:spPr bwMode="auto">
          <a:xfrm>
            <a:off x="1524000" y="1035050"/>
            <a:ext cx="17319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800">
                <a:solidFill>
                  <a:schemeClr val="accent2"/>
                </a:solidFill>
                <a:latin typeface="Helvetica" panose="020B0604020202020204" pitchFamily="34" charset="0"/>
              </a:rPr>
              <a:t>Consistent with</a:t>
            </a:r>
          </a:p>
          <a:p>
            <a:pPr eaLnBrk="1" hangingPunct="1"/>
            <a:r>
              <a:rPr lang="en-US" altLang="ja-JP" sz="1800">
                <a:solidFill>
                  <a:schemeClr val="accent2"/>
                </a:solidFill>
                <a:latin typeface="Helvetica" panose="020B0604020202020204" pitchFamily="34" charset="0"/>
              </a:rPr>
              <a:t>power low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2" name="Group 2"/>
          <p:cNvGrpSpPr>
            <a:grpSpLocks/>
          </p:cNvGrpSpPr>
          <p:nvPr/>
        </p:nvGrpSpPr>
        <p:grpSpPr bwMode="auto">
          <a:xfrm>
            <a:off x="352425" y="517525"/>
            <a:ext cx="8004175" cy="3673475"/>
            <a:chOff x="222" y="326"/>
            <a:chExt cx="5042" cy="2314"/>
          </a:xfrm>
        </p:grpSpPr>
        <p:pic>
          <p:nvPicPr>
            <p:cNvPr id="163843" name="Picture 3" descr="\\Icrsrv\kawata\HESS\SNR\SNRdist.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 y="326"/>
              <a:ext cx="5042" cy="2314"/>
            </a:xfrm>
            <a:prstGeom prst="rect">
              <a:avLst/>
            </a:prstGeom>
            <a:noFill/>
            <a:extLst>
              <a:ext uri="{909E8E84-426E-40DD-AFC4-6F175D3DCCD1}">
                <a14:hiddenFill xmlns:a14="http://schemas.microsoft.com/office/drawing/2010/main">
                  <a:solidFill>
                    <a:srgbClr val="FFFFFF"/>
                  </a:solidFill>
                </a14:hiddenFill>
              </a:ext>
            </a:extLst>
          </p:spPr>
        </p:pic>
        <p:sp>
          <p:nvSpPr>
            <p:cNvPr id="163844" name="Rectangle 4"/>
            <p:cNvSpPr>
              <a:spLocks noChangeArrowheads="1"/>
            </p:cNvSpPr>
            <p:nvPr/>
          </p:nvSpPr>
          <p:spPr bwMode="auto">
            <a:xfrm>
              <a:off x="2589" y="1920"/>
              <a:ext cx="2451"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i="1">
                  <a:solidFill>
                    <a:srgbClr val="CC3300"/>
                  </a:solidFill>
                  <a:latin typeface="Times New Roman" panose="02020603050405020304" pitchFamily="18" charset="0"/>
                </a:rPr>
                <a:t>Green, arXiv:astro-ph/0411083</a:t>
              </a:r>
            </a:p>
            <a:p>
              <a:pPr eaLnBrk="1" hangingPunct="1"/>
              <a:r>
                <a:rPr lang="en-US" altLang="ja-JP" sz="1400" i="1">
                  <a:solidFill>
                    <a:srgbClr val="CC3300"/>
                  </a:solidFill>
                  <a:latin typeface="Times New Roman" panose="02020603050405020304" pitchFamily="18" charset="0"/>
                </a:rPr>
                <a:t>http://www.mrao.cam.ac.uk/surveys/snrs/index.html</a:t>
              </a:r>
            </a:p>
          </p:txBody>
        </p:sp>
        <p:sp>
          <p:nvSpPr>
            <p:cNvPr id="163845" name="Text Box 5"/>
            <p:cNvSpPr txBox="1">
              <a:spLocks noChangeArrowheads="1"/>
            </p:cNvSpPr>
            <p:nvPr/>
          </p:nvSpPr>
          <p:spPr bwMode="auto">
            <a:xfrm>
              <a:off x="768" y="528"/>
              <a:ext cx="17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latin typeface="Times New Roman" panose="02020603050405020304" pitchFamily="18" charset="0"/>
                </a:rPr>
                <a:t>Green’s SNR catalog</a:t>
              </a:r>
            </a:p>
          </p:txBody>
        </p:sp>
        <p:sp>
          <p:nvSpPr>
            <p:cNvPr id="163846" name="Rectangle 6"/>
            <p:cNvSpPr>
              <a:spLocks noChangeArrowheads="1"/>
            </p:cNvSpPr>
            <p:nvPr/>
          </p:nvSpPr>
          <p:spPr bwMode="auto">
            <a:xfrm>
              <a:off x="2504" y="1304"/>
              <a:ext cx="760" cy="184"/>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63847" name="Line 7"/>
          <p:cNvSpPr>
            <a:spLocks noChangeShapeType="1"/>
          </p:cNvSpPr>
          <p:nvPr/>
        </p:nvSpPr>
        <p:spPr bwMode="auto">
          <a:xfrm>
            <a:off x="4724400" y="2362200"/>
            <a:ext cx="1447800" cy="2133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3848" name="Line 8"/>
          <p:cNvSpPr>
            <a:spLocks noChangeShapeType="1"/>
          </p:cNvSpPr>
          <p:nvPr/>
        </p:nvSpPr>
        <p:spPr bwMode="auto">
          <a:xfrm flipH="1">
            <a:off x="2133600" y="2362200"/>
            <a:ext cx="838200" cy="20574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3849" name="Text Box 9"/>
          <p:cNvSpPr txBox="1">
            <a:spLocks noChangeArrowheads="1"/>
          </p:cNvSpPr>
          <p:nvPr/>
        </p:nvSpPr>
        <p:spPr bwMode="auto">
          <a:xfrm>
            <a:off x="4953000" y="4419600"/>
            <a:ext cx="2473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2000">
                <a:latin typeface="Helvetica" panose="020B0604020202020204" pitchFamily="34" charset="0"/>
              </a:rPr>
              <a:t>HESS survey region</a:t>
            </a:r>
          </a:p>
          <a:p>
            <a:pPr algn="ctr" eaLnBrk="1" hangingPunct="1"/>
            <a:r>
              <a:rPr lang="en-US" altLang="ja-JP" sz="2000">
                <a:latin typeface="Helvetica" panose="020B0604020202020204" pitchFamily="34" charset="0"/>
              </a:rPr>
              <a:t>82 SNRs</a:t>
            </a:r>
          </a:p>
        </p:txBody>
      </p:sp>
      <p:sp>
        <p:nvSpPr>
          <p:cNvPr id="163850" name="Text Box 10"/>
          <p:cNvSpPr txBox="1">
            <a:spLocks noChangeArrowheads="1"/>
          </p:cNvSpPr>
          <p:nvPr/>
        </p:nvSpPr>
        <p:spPr bwMode="auto">
          <a:xfrm>
            <a:off x="1219200" y="4419600"/>
            <a:ext cx="23272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2000">
                <a:latin typeface="Helvetica" panose="020B0604020202020204" pitchFamily="34" charset="0"/>
              </a:rPr>
              <a:t>Tibet F.O.V. region</a:t>
            </a:r>
          </a:p>
          <a:p>
            <a:pPr algn="ctr" eaLnBrk="1" hangingPunct="1"/>
            <a:r>
              <a:rPr lang="en-US" altLang="ja-JP" sz="2000">
                <a:latin typeface="Helvetica" panose="020B0604020202020204" pitchFamily="34" charset="0"/>
              </a:rPr>
              <a:t>86 SNRs</a:t>
            </a:r>
          </a:p>
        </p:txBody>
      </p:sp>
      <p:sp>
        <p:nvSpPr>
          <p:cNvPr id="163851" name="AutoShape 11"/>
          <p:cNvSpPr>
            <a:spLocks noChangeArrowheads="1"/>
          </p:cNvSpPr>
          <p:nvPr/>
        </p:nvSpPr>
        <p:spPr bwMode="auto">
          <a:xfrm>
            <a:off x="5867400" y="5105400"/>
            <a:ext cx="457200" cy="4572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163852" name="Text Box 12"/>
          <p:cNvSpPr txBox="1">
            <a:spLocks noChangeArrowheads="1"/>
          </p:cNvSpPr>
          <p:nvPr/>
        </p:nvSpPr>
        <p:spPr bwMode="auto">
          <a:xfrm>
            <a:off x="4113213" y="5638800"/>
            <a:ext cx="46545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2400">
                <a:latin typeface="Helvetica" panose="020B0604020202020204" pitchFamily="34" charset="0"/>
              </a:rPr>
              <a:t>detected 14 new sources</a:t>
            </a:r>
          </a:p>
          <a:p>
            <a:pPr algn="ctr" eaLnBrk="1" hangingPunct="1"/>
            <a:r>
              <a:rPr lang="en-US" altLang="ja-JP" sz="2400">
                <a:latin typeface="Helvetica" panose="020B0604020202020204" pitchFamily="34" charset="0"/>
              </a:rPr>
              <a:t> in TeV region (faint in X-ray, etc)</a:t>
            </a:r>
          </a:p>
        </p:txBody>
      </p:sp>
      <p:sp>
        <p:nvSpPr>
          <p:cNvPr id="163853" name="AutoShape 13"/>
          <p:cNvSpPr>
            <a:spLocks noChangeArrowheads="1"/>
          </p:cNvSpPr>
          <p:nvPr/>
        </p:nvSpPr>
        <p:spPr bwMode="auto">
          <a:xfrm>
            <a:off x="2057400" y="5105400"/>
            <a:ext cx="457200" cy="4572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a:p>
        </p:txBody>
      </p:sp>
      <p:sp>
        <p:nvSpPr>
          <p:cNvPr id="163854" name="Text Box 14"/>
          <p:cNvSpPr txBox="1">
            <a:spLocks noChangeArrowheads="1"/>
          </p:cNvSpPr>
          <p:nvPr/>
        </p:nvSpPr>
        <p:spPr bwMode="auto">
          <a:xfrm>
            <a:off x="263525" y="5638800"/>
            <a:ext cx="41068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2400">
                <a:solidFill>
                  <a:srgbClr val="FF0000"/>
                </a:solidFill>
                <a:latin typeface="Helvetica" panose="020B0604020202020204" pitchFamily="34" charset="0"/>
              </a:rPr>
              <a:t>Expected &gt;10</a:t>
            </a:r>
            <a:r>
              <a:rPr lang="en-US" altLang="ja-JP" sz="2400">
                <a:latin typeface="Helvetica" panose="020B0604020202020204" pitchFamily="34" charset="0"/>
              </a:rPr>
              <a:t> </a:t>
            </a:r>
            <a:r>
              <a:rPr lang="en-US" altLang="ja-JP" sz="2400">
                <a:solidFill>
                  <a:srgbClr val="FF0000"/>
                </a:solidFill>
                <a:latin typeface="Helvetica" panose="020B0604020202020204" pitchFamily="34" charset="0"/>
              </a:rPr>
              <a:t>new sources!?</a:t>
            </a:r>
          </a:p>
          <a:p>
            <a:pPr algn="ctr" eaLnBrk="1" hangingPunct="1"/>
            <a:r>
              <a:rPr lang="en-US" altLang="ja-JP" sz="2400">
                <a:solidFill>
                  <a:srgbClr val="FF0000"/>
                </a:solidFill>
                <a:latin typeface="Helvetica" panose="020B0604020202020204" pitchFamily="34" charset="0"/>
              </a:rPr>
              <a:t> in 100 TeV region</a:t>
            </a:r>
          </a:p>
        </p:txBody>
      </p:sp>
      <p:sp>
        <p:nvSpPr>
          <p:cNvPr id="163855" name="Text Box 15"/>
          <p:cNvSpPr txBox="1">
            <a:spLocks noChangeArrowheads="1"/>
          </p:cNvSpPr>
          <p:nvPr/>
        </p:nvSpPr>
        <p:spPr bwMode="auto">
          <a:xfrm>
            <a:off x="533400" y="152400"/>
            <a:ext cx="7705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solidFill>
                  <a:schemeClr val="accent2"/>
                </a:solidFill>
                <a:latin typeface="Helvetica" panose="020B0604020202020204" pitchFamily="34" charset="0"/>
              </a:rPr>
              <a:t>Expectation of the Number of SNRs in the Northern Sky</a:t>
            </a:r>
          </a:p>
        </p:txBody>
      </p:sp>
      <p:sp>
        <p:nvSpPr>
          <p:cNvPr id="163856" name="Text Box 16"/>
          <p:cNvSpPr txBox="1">
            <a:spLocks noChangeArrowheads="1"/>
          </p:cNvSpPr>
          <p:nvPr/>
        </p:nvSpPr>
        <p:spPr bwMode="auto">
          <a:xfrm>
            <a:off x="3505200" y="6477000"/>
            <a:ext cx="28940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i="1">
                <a:solidFill>
                  <a:srgbClr val="CC3300"/>
                </a:solidFill>
                <a:latin typeface="Times New Roman" panose="02020603050405020304" pitchFamily="18" charset="0"/>
              </a:rPr>
              <a:t>Aharonian et al, ApJ, 636, 777 (2006)</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866" name="Group 2"/>
          <p:cNvGrpSpPr>
            <a:grpSpLocks/>
          </p:cNvGrpSpPr>
          <p:nvPr/>
        </p:nvGrpSpPr>
        <p:grpSpPr bwMode="auto">
          <a:xfrm>
            <a:off x="304800" y="457200"/>
            <a:ext cx="5791200" cy="4537075"/>
            <a:chOff x="288" y="432"/>
            <a:chExt cx="3648" cy="2858"/>
          </a:xfrm>
        </p:grpSpPr>
        <p:pic>
          <p:nvPicPr>
            <p:cNvPr id="164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432"/>
              <a:ext cx="3648" cy="2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Text Box 4"/>
            <p:cNvSpPr txBox="1">
              <a:spLocks noChangeArrowheads="1"/>
            </p:cNvSpPr>
            <p:nvPr/>
          </p:nvSpPr>
          <p:spPr bwMode="auto">
            <a:xfrm>
              <a:off x="1296" y="720"/>
              <a:ext cx="36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a:solidFill>
                    <a:schemeClr val="accent2"/>
                  </a:solidFill>
                  <a:latin typeface="Helvetica" panose="020B0604020202020204" pitchFamily="34" charset="0"/>
                </a:rPr>
                <a:t>CMB</a:t>
              </a:r>
            </a:p>
          </p:txBody>
        </p:sp>
        <p:sp>
          <p:nvSpPr>
            <p:cNvPr id="164869" name="Freeform 5"/>
            <p:cNvSpPr>
              <a:spLocks/>
            </p:cNvSpPr>
            <p:nvPr/>
          </p:nvSpPr>
          <p:spPr bwMode="auto">
            <a:xfrm>
              <a:off x="2054" y="1872"/>
              <a:ext cx="346" cy="624"/>
            </a:xfrm>
            <a:custGeom>
              <a:avLst/>
              <a:gdLst>
                <a:gd name="T0" fmla="*/ 0 w 250"/>
                <a:gd name="T1" fmla="*/ 442 h 442"/>
                <a:gd name="T2" fmla="*/ 22 w 250"/>
                <a:gd name="T3" fmla="*/ 252 h 442"/>
                <a:gd name="T4" fmla="*/ 60 w 250"/>
                <a:gd name="T5" fmla="*/ 104 h 442"/>
                <a:gd name="T6" fmla="*/ 102 w 250"/>
                <a:gd name="T7" fmla="*/ 20 h 442"/>
                <a:gd name="T8" fmla="*/ 138 w 250"/>
                <a:gd name="T9" fmla="*/ 12 h 442"/>
                <a:gd name="T10" fmla="*/ 184 w 250"/>
                <a:gd name="T11" fmla="*/ 92 h 442"/>
                <a:gd name="T12" fmla="*/ 210 w 250"/>
                <a:gd name="T13" fmla="*/ 186 h 442"/>
                <a:gd name="T14" fmla="*/ 250 w 250"/>
                <a:gd name="T15" fmla="*/ 440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442">
                  <a:moveTo>
                    <a:pt x="0" y="442"/>
                  </a:moveTo>
                  <a:cubicBezTo>
                    <a:pt x="3" y="410"/>
                    <a:pt x="12" y="308"/>
                    <a:pt x="22" y="252"/>
                  </a:cubicBezTo>
                  <a:cubicBezTo>
                    <a:pt x="32" y="196"/>
                    <a:pt x="47" y="143"/>
                    <a:pt x="60" y="104"/>
                  </a:cubicBezTo>
                  <a:cubicBezTo>
                    <a:pt x="73" y="65"/>
                    <a:pt x="89" y="35"/>
                    <a:pt x="102" y="20"/>
                  </a:cubicBezTo>
                  <a:cubicBezTo>
                    <a:pt x="115" y="5"/>
                    <a:pt x="124" y="0"/>
                    <a:pt x="138" y="12"/>
                  </a:cubicBezTo>
                  <a:cubicBezTo>
                    <a:pt x="152" y="24"/>
                    <a:pt x="172" y="63"/>
                    <a:pt x="184" y="92"/>
                  </a:cubicBezTo>
                  <a:cubicBezTo>
                    <a:pt x="196" y="121"/>
                    <a:pt x="199" y="128"/>
                    <a:pt x="210" y="186"/>
                  </a:cubicBezTo>
                  <a:cubicBezTo>
                    <a:pt x="221" y="244"/>
                    <a:pt x="242" y="387"/>
                    <a:pt x="250" y="44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870" name="Freeform 6"/>
            <p:cNvSpPr>
              <a:spLocks/>
            </p:cNvSpPr>
            <p:nvPr/>
          </p:nvSpPr>
          <p:spPr bwMode="auto">
            <a:xfrm>
              <a:off x="2304" y="2208"/>
              <a:ext cx="288" cy="288"/>
            </a:xfrm>
            <a:custGeom>
              <a:avLst/>
              <a:gdLst>
                <a:gd name="T0" fmla="*/ 0 w 250"/>
                <a:gd name="T1" fmla="*/ 442 h 442"/>
                <a:gd name="T2" fmla="*/ 22 w 250"/>
                <a:gd name="T3" fmla="*/ 252 h 442"/>
                <a:gd name="T4" fmla="*/ 60 w 250"/>
                <a:gd name="T5" fmla="*/ 104 h 442"/>
                <a:gd name="T6" fmla="*/ 102 w 250"/>
                <a:gd name="T7" fmla="*/ 20 h 442"/>
                <a:gd name="T8" fmla="*/ 138 w 250"/>
                <a:gd name="T9" fmla="*/ 12 h 442"/>
                <a:gd name="T10" fmla="*/ 184 w 250"/>
                <a:gd name="T11" fmla="*/ 92 h 442"/>
                <a:gd name="T12" fmla="*/ 210 w 250"/>
                <a:gd name="T13" fmla="*/ 186 h 442"/>
                <a:gd name="T14" fmla="*/ 250 w 250"/>
                <a:gd name="T15" fmla="*/ 440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442">
                  <a:moveTo>
                    <a:pt x="0" y="442"/>
                  </a:moveTo>
                  <a:cubicBezTo>
                    <a:pt x="3" y="410"/>
                    <a:pt x="12" y="308"/>
                    <a:pt x="22" y="252"/>
                  </a:cubicBezTo>
                  <a:cubicBezTo>
                    <a:pt x="32" y="196"/>
                    <a:pt x="47" y="143"/>
                    <a:pt x="60" y="104"/>
                  </a:cubicBezTo>
                  <a:cubicBezTo>
                    <a:pt x="73" y="65"/>
                    <a:pt x="89" y="35"/>
                    <a:pt x="102" y="20"/>
                  </a:cubicBezTo>
                  <a:cubicBezTo>
                    <a:pt x="115" y="5"/>
                    <a:pt x="124" y="0"/>
                    <a:pt x="138" y="12"/>
                  </a:cubicBezTo>
                  <a:cubicBezTo>
                    <a:pt x="152" y="24"/>
                    <a:pt x="172" y="63"/>
                    <a:pt x="184" y="92"/>
                  </a:cubicBezTo>
                  <a:cubicBezTo>
                    <a:pt x="196" y="121"/>
                    <a:pt x="199" y="128"/>
                    <a:pt x="210" y="186"/>
                  </a:cubicBezTo>
                  <a:cubicBezTo>
                    <a:pt x="221" y="244"/>
                    <a:pt x="242" y="387"/>
                    <a:pt x="250" y="44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871" name="Text Box 7"/>
            <p:cNvSpPr txBox="1">
              <a:spLocks noChangeArrowheads="1"/>
            </p:cNvSpPr>
            <p:nvPr/>
          </p:nvSpPr>
          <p:spPr bwMode="auto">
            <a:xfrm>
              <a:off x="2016" y="1617"/>
              <a:ext cx="52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a:solidFill>
                    <a:schemeClr val="accent2"/>
                  </a:solidFill>
                  <a:latin typeface="Helvetica" panose="020B0604020202020204" pitchFamily="34" charset="0"/>
                </a:rPr>
                <a:t>Seyfert?</a:t>
              </a:r>
            </a:p>
          </p:txBody>
        </p:sp>
        <p:sp>
          <p:nvSpPr>
            <p:cNvPr id="164872" name="Text Box 8"/>
            <p:cNvSpPr txBox="1">
              <a:spLocks noChangeArrowheads="1"/>
            </p:cNvSpPr>
            <p:nvPr/>
          </p:nvSpPr>
          <p:spPr bwMode="auto">
            <a:xfrm>
              <a:off x="2400" y="1905"/>
              <a:ext cx="41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a:solidFill>
                    <a:schemeClr val="accent2"/>
                  </a:solidFill>
                  <a:latin typeface="Helvetica" panose="020B0604020202020204" pitchFamily="34" charset="0"/>
                </a:rPr>
                <a:t>SNR?</a:t>
              </a:r>
            </a:p>
          </p:txBody>
        </p:sp>
        <p:sp>
          <p:nvSpPr>
            <p:cNvPr id="164873" name="Line 9"/>
            <p:cNvSpPr>
              <a:spLocks noChangeShapeType="1"/>
            </p:cNvSpPr>
            <p:nvPr/>
          </p:nvSpPr>
          <p:spPr bwMode="auto">
            <a:xfrm>
              <a:off x="2640" y="2448"/>
              <a:ext cx="33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874" name="Text Box 10"/>
            <p:cNvSpPr txBox="1">
              <a:spLocks noChangeArrowheads="1"/>
            </p:cNvSpPr>
            <p:nvPr/>
          </p:nvSpPr>
          <p:spPr bwMode="auto">
            <a:xfrm>
              <a:off x="2640" y="2064"/>
              <a:ext cx="73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a:solidFill>
                    <a:srgbClr val="FF0000"/>
                  </a:solidFill>
                  <a:latin typeface="Helvetica" panose="020B0604020202020204" pitchFamily="34" charset="0"/>
                </a:rPr>
                <a:t>Blazar?DM?</a:t>
              </a:r>
            </a:p>
          </p:txBody>
        </p:sp>
        <p:sp>
          <p:nvSpPr>
            <p:cNvPr id="164875" name="Text Box 11"/>
            <p:cNvSpPr txBox="1">
              <a:spLocks noChangeArrowheads="1"/>
            </p:cNvSpPr>
            <p:nvPr/>
          </p:nvSpPr>
          <p:spPr bwMode="auto">
            <a:xfrm>
              <a:off x="2592" y="1632"/>
              <a:ext cx="1070"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200">
                  <a:latin typeface="Helvetica" panose="020B0604020202020204" pitchFamily="34" charset="0"/>
                </a:rPr>
                <a:t>HEGRA AS Array U.L.</a:t>
              </a:r>
            </a:p>
          </p:txBody>
        </p:sp>
      </p:grpSp>
      <p:sp>
        <p:nvSpPr>
          <p:cNvPr id="164876" name="Text Box 12"/>
          <p:cNvSpPr txBox="1">
            <a:spLocks noChangeArrowheads="1"/>
          </p:cNvSpPr>
          <p:nvPr/>
        </p:nvSpPr>
        <p:spPr bwMode="auto">
          <a:xfrm>
            <a:off x="2667000" y="838200"/>
            <a:ext cx="2784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i="1">
                <a:solidFill>
                  <a:srgbClr val="CC3300"/>
                </a:solidFill>
                <a:latin typeface="Times New Roman" panose="02020603050405020304" pitchFamily="18" charset="0"/>
              </a:rPr>
              <a:t>Giommi et al, A&amp;A, 445, 843 (2006)</a:t>
            </a:r>
          </a:p>
        </p:txBody>
      </p:sp>
      <p:sp>
        <p:nvSpPr>
          <p:cNvPr id="164877" name="Text Box 13"/>
          <p:cNvSpPr txBox="1">
            <a:spLocks noChangeArrowheads="1"/>
          </p:cNvSpPr>
          <p:nvPr/>
        </p:nvSpPr>
        <p:spPr bwMode="auto">
          <a:xfrm>
            <a:off x="533400" y="152400"/>
            <a:ext cx="6015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solidFill>
                  <a:schemeClr val="accent2"/>
                </a:solidFill>
                <a:latin typeface="Helvetica" panose="020B0604020202020204" pitchFamily="34" charset="0"/>
              </a:rPr>
              <a:t>Extragalactic Background Radiation (EBR) </a:t>
            </a:r>
          </a:p>
        </p:txBody>
      </p:sp>
      <p:pic>
        <p:nvPicPr>
          <p:cNvPr id="16487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4648200"/>
            <a:ext cx="4724400" cy="193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879" name="Text Box 15"/>
          <p:cNvSpPr txBox="1">
            <a:spLocks noChangeArrowheads="1"/>
          </p:cNvSpPr>
          <p:nvPr/>
        </p:nvSpPr>
        <p:spPr bwMode="auto">
          <a:xfrm>
            <a:off x="6096000" y="2743200"/>
            <a:ext cx="231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i="1">
                <a:solidFill>
                  <a:srgbClr val="CC3300"/>
                </a:solidFill>
                <a:latin typeface="Times New Roman" panose="02020603050405020304" pitchFamily="18" charset="0"/>
              </a:rPr>
              <a:t>The et al, ApJ, 403, 32 (1993)</a:t>
            </a:r>
          </a:p>
        </p:txBody>
      </p:sp>
      <p:sp>
        <p:nvSpPr>
          <p:cNvPr id="164880" name="Text Box 16"/>
          <p:cNvSpPr txBox="1">
            <a:spLocks noChangeArrowheads="1"/>
          </p:cNvSpPr>
          <p:nvPr/>
        </p:nvSpPr>
        <p:spPr bwMode="auto">
          <a:xfrm>
            <a:off x="5611813" y="2438400"/>
            <a:ext cx="35321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i="1">
                <a:solidFill>
                  <a:srgbClr val="CC3300"/>
                </a:solidFill>
                <a:latin typeface="Times New Roman" panose="02020603050405020304" pitchFamily="18" charset="0"/>
              </a:rPr>
              <a:t>Wagner Mem. Soc. Astron. Ital., 73, 76 (2002) </a:t>
            </a:r>
          </a:p>
        </p:txBody>
      </p:sp>
      <p:sp>
        <p:nvSpPr>
          <p:cNvPr id="164881" name="Text Box 17"/>
          <p:cNvSpPr txBox="1">
            <a:spLocks noChangeArrowheads="1"/>
          </p:cNvSpPr>
          <p:nvPr/>
        </p:nvSpPr>
        <p:spPr bwMode="auto">
          <a:xfrm>
            <a:off x="5638800" y="2133600"/>
            <a:ext cx="3394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i="1">
                <a:solidFill>
                  <a:srgbClr val="CC3300"/>
                </a:solidFill>
                <a:latin typeface="Times New Roman" panose="02020603050405020304" pitchFamily="18" charset="0"/>
              </a:rPr>
              <a:t>Aharonian et al, Astro. Phys., 17, 459 (2002)</a:t>
            </a:r>
          </a:p>
        </p:txBody>
      </p:sp>
      <p:sp>
        <p:nvSpPr>
          <p:cNvPr id="164882" name="Rectangle 18"/>
          <p:cNvSpPr>
            <a:spLocks noChangeArrowheads="1"/>
          </p:cNvSpPr>
          <p:nvPr/>
        </p:nvSpPr>
        <p:spPr bwMode="auto">
          <a:xfrm>
            <a:off x="5410200" y="1828800"/>
            <a:ext cx="3733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ja-JP" sz="1400" i="1">
                <a:solidFill>
                  <a:srgbClr val="CC3300"/>
                </a:solidFill>
                <a:latin typeface="Times New Roman" panose="02020603050405020304" pitchFamily="18" charset="0"/>
              </a:rPr>
              <a:t>Ando &amp; Komatsu Phys. Rev. D </a:t>
            </a:r>
            <a:r>
              <a:rPr lang="en-US" altLang="ja-JP" sz="1400" b="1" i="1">
                <a:solidFill>
                  <a:srgbClr val="CC3300"/>
                </a:solidFill>
                <a:latin typeface="Times New Roman" panose="02020603050405020304" pitchFamily="18" charset="0"/>
              </a:rPr>
              <a:t>73</a:t>
            </a:r>
            <a:r>
              <a:rPr lang="en-US" altLang="ja-JP" sz="1400" i="1">
                <a:solidFill>
                  <a:srgbClr val="CC3300"/>
                </a:solidFill>
                <a:latin typeface="Times New Roman" panose="02020603050405020304" pitchFamily="18" charset="0"/>
              </a:rPr>
              <a:t>, 023521 (2006) </a:t>
            </a:r>
          </a:p>
        </p:txBody>
      </p:sp>
      <p:sp>
        <p:nvSpPr>
          <p:cNvPr id="164883" name="Line 19"/>
          <p:cNvSpPr>
            <a:spLocks noChangeShapeType="1"/>
          </p:cNvSpPr>
          <p:nvPr/>
        </p:nvSpPr>
        <p:spPr bwMode="auto">
          <a:xfrm flipH="1" flipV="1">
            <a:off x="4572000" y="1219200"/>
            <a:ext cx="838200" cy="1143000"/>
          </a:xfrm>
          <a:prstGeom prst="line">
            <a:avLst/>
          </a:prstGeom>
          <a:noFill/>
          <a:ln w="317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884" name="Text Box 20"/>
          <p:cNvSpPr txBox="1">
            <a:spLocks noChangeArrowheads="1"/>
          </p:cNvSpPr>
          <p:nvPr/>
        </p:nvSpPr>
        <p:spPr bwMode="auto">
          <a:xfrm>
            <a:off x="3733800" y="1524000"/>
            <a:ext cx="1198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400" b="1">
                <a:solidFill>
                  <a:schemeClr val="accent2"/>
                </a:solidFill>
                <a:latin typeface="Helvetica" panose="020B0604020202020204" pitchFamily="34" charset="0"/>
              </a:rPr>
              <a:t>Cosmic Ray</a:t>
            </a:r>
          </a:p>
        </p:txBody>
      </p:sp>
      <p:sp>
        <p:nvSpPr>
          <p:cNvPr id="164885" name="Text Box 21"/>
          <p:cNvSpPr txBox="1">
            <a:spLocks noChangeArrowheads="1"/>
          </p:cNvSpPr>
          <p:nvPr/>
        </p:nvSpPr>
        <p:spPr bwMode="auto">
          <a:xfrm>
            <a:off x="347663" y="5867400"/>
            <a:ext cx="3603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2400">
                <a:solidFill>
                  <a:srgbClr val="FF0000"/>
                </a:solidFill>
                <a:latin typeface="ＭＳ Ｐゴシック" panose="020B0600070205080204" pitchFamily="50" charset="-128"/>
              </a:rPr>
              <a:t>Need B.G. rejection </a:t>
            </a:r>
            <a:r>
              <a:rPr lang="ja-JP" altLang="en-US" sz="2400">
                <a:solidFill>
                  <a:srgbClr val="FF0000"/>
                </a:solidFill>
                <a:latin typeface="ＭＳ Ｐゴシック" panose="020B0600070205080204" pitchFamily="50" charset="-128"/>
              </a:rPr>
              <a:t>～</a:t>
            </a:r>
            <a:r>
              <a:rPr lang="en-US" altLang="ja-JP" sz="2400">
                <a:solidFill>
                  <a:srgbClr val="FF0000"/>
                </a:solidFill>
                <a:latin typeface="ＭＳ Ｐゴシック" panose="020B0600070205080204" pitchFamily="50" charset="-128"/>
              </a:rPr>
              <a:t>10</a:t>
            </a:r>
            <a:r>
              <a:rPr lang="en-US" altLang="ja-JP" sz="2800" baseline="20000">
                <a:solidFill>
                  <a:srgbClr val="FF0000"/>
                </a:solidFill>
                <a:latin typeface="ＭＳ Ｐゴシック" panose="020B0600070205080204" pitchFamily="50" charset="-128"/>
              </a:rPr>
              <a:t>-3</a:t>
            </a:r>
            <a:endParaRPr lang="en-US" altLang="ja-JP" sz="2800">
              <a:solidFill>
                <a:srgbClr val="FF0000"/>
              </a:solidFill>
              <a:latin typeface="ＭＳ Ｐゴシック" panose="020B0600070205080204" pitchFamily="50" charset="-128"/>
            </a:endParaRPr>
          </a:p>
        </p:txBody>
      </p:sp>
      <p:sp>
        <p:nvSpPr>
          <p:cNvPr id="164886" name="Text Box 22"/>
          <p:cNvSpPr txBox="1">
            <a:spLocks noChangeArrowheads="1"/>
          </p:cNvSpPr>
          <p:nvPr/>
        </p:nvSpPr>
        <p:spPr bwMode="auto">
          <a:xfrm>
            <a:off x="457200" y="4975225"/>
            <a:ext cx="3860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000">
                <a:latin typeface="Helvetica" panose="020B0604020202020204" pitchFamily="34" charset="0"/>
              </a:rPr>
              <a:t>EBRs  ~10</a:t>
            </a:r>
            <a:r>
              <a:rPr lang="en-US" altLang="ja-JP" sz="2000" baseline="20000">
                <a:latin typeface="Helvetica" panose="020B0604020202020204" pitchFamily="34" charset="0"/>
              </a:rPr>
              <a:t>5</a:t>
            </a:r>
            <a:r>
              <a:rPr lang="en-US" altLang="ja-JP" sz="2000">
                <a:latin typeface="Helvetica" panose="020B0604020202020204" pitchFamily="34" charset="0"/>
              </a:rPr>
              <a:t> events</a:t>
            </a:r>
          </a:p>
          <a:p>
            <a:pPr eaLnBrk="1" hangingPunct="1"/>
            <a:r>
              <a:rPr lang="en-US" altLang="ja-JP" sz="2000">
                <a:latin typeface="Helvetica" panose="020B0604020202020204" pitchFamily="34" charset="0"/>
              </a:rPr>
              <a:t>CRs    ~10</a:t>
            </a:r>
            <a:r>
              <a:rPr lang="en-US" altLang="ja-JP" sz="2000" baseline="20000">
                <a:latin typeface="Helvetica" panose="020B0604020202020204" pitchFamily="34" charset="0"/>
              </a:rPr>
              <a:t>8</a:t>
            </a:r>
            <a:r>
              <a:rPr lang="en-US" altLang="ja-JP" sz="2000">
                <a:latin typeface="Helvetica" panose="020B0604020202020204" pitchFamily="34" charset="0"/>
              </a:rPr>
              <a:t> events</a:t>
            </a:r>
          </a:p>
          <a:p>
            <a:pPr eaLnBrk="1" hangingPunct="1"/>
            <a:r>
              <a:rPr lang="en-US" altLang="ja-JP" sz="2000">
                <a:latin typeface="Helvetica" panose="020B0604020202020204" pitchFamily="34" charset="0"/>
              </a:rPr>
              <a:t>        / 3 years</a:t>
            </a:r>
            <a:r>
              <a:rPr lang="ja-JP" altLang="en-US" sz="2000">
                <a:latin typeface="Helvetica" panose="020B0604020202020204" pitchFamily="34" charset="0"/>
              </a:rPr>
              <a:t>　</a:t>
            </a:r>
            <a:r>
              <a:rPr lang="en-US" altLang="ja-JP" sz="2000">
                <a:latin typeface="Helvetica" panose="020B0604020202020204" pitchFamily="34" charset="0"/>
              </a:rPr>
              <a:t>/  1 sr  (&gt;100TeV)</a:t>
            </a:r>
          </a:p>
        </p:txBody>
      </p:sp>
      <p:sp>
        <p:nvSpPr>
          <p:cNvPr id="164887" name="Text Box 23"/>
          <p:cNvSpPr txBox="1">
            <a:spLocks noChangeArrowheads="1"/>
          </p:cNvSpPr>
          <p:nvPr/>
        </p:nvSpPr>
        <p:spPr bwMode="auto">
          <a:xfrm>
            <a:off x="4800600" y="3505200"/>
            <a:ext cx="269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400">
                <a:solidFill>
                  <a:srgbClr val="FF0000"/>
                </a:solidFill>
                <a:latin typeface="Helvetica" panose="020B0604020202020204" pitchFamily="34" charset="0"/>
              </a:rPr>
              <a:t>Cascade photons by </a:t>
            </a:r>
            <a:r>
              <a:rPr lang="en-US" altLang="ja-JP" sz="1400" i="1">
                <a:solidFill>
                  <a:srgbClr val="FF0000"/>
                </a:solidFill>
                <a:latin typeface="Helvetica" panose="020B0604020202020204" pitchFamily="34" charset="0"/>
              </a:rPr>
              <a:t>X</a:t>
            </a:r>
            <a:r>
              <a:rPr lang="en-US" altLang="ja-JP" sz="1400">
                <a:solidFill>
                  <a:srgbClr val="FF0000"/>
                </a:solidFill>
                <a:latin typeface="Helvetica" panose="020B0604020202020204" pitchFamily="34" charset="0"/>
              </a:rPr>
              <a:t>-particle?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152400" y="4648200"/>
            <a:ext cx="4419600" cy="16002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ja-JP" sz="1400">
                <a:latin typeface="Helvetica" panose="020B0604020202020204" pitchFamily="34" charset="0"/>
              </a:rPr>
              <a:t>Name		Coma Cluster (Abell 1656)</a:t>
            </a:r>
          </a:p>
          <a:p>
            <a:pPr eaLnBrk="1" hangingPunct="1">
              <a:spcBef>
                <a:spcPct val="50000"/>
              </a:spcBef>
            </a:pPr>
            <a:r>
              <a:rPr lang="en-US" altLang="ja-JP" sz="1400">
                <a:latin typeface="Helvetica" panose="020B0604020202020204" pitchFamily="34" charset="0"/>
              </a:rPr>
              <a:t>R.A.		13h 00m (Rough position)</a:t>
            </a:r>
          </a:p>
          <a:p>
            <a:pPr eaLnBrk="1" hangingPunct="1">
              <a:spcBef>
                <a:spcPct val="50000"/>
              </a:spcBef>
            </a:pPr>
            <a:r>
              <a:rPr lang="en-US" altLang="ja-JP" sz="1400">
                <a:latin typeface="Helvetica" panose="020B0604020202020204" pitchFamily="34" charset="0"/>
              </a:rPr>
              <a:t>Dec.		+28° (Rough position)</a:t>
            </a:r>
          </a:p>
          <a:p>
            <a:pPr eaLnBrk="1" hangingPunct="1">
              <a:spcBef>
                <a:spcPct val="50000"/>
              </a:spcBef>
            </a:pPr>
            <a:r>
              <a:rPr lang="en-US" altLang="ja-JP" sz="1400">
                <a:latin typeface="Helvetica" panose="020B0604020202020204" pitchFamily="34" charset="0"/>
              </a:rPr>
              <a:t>Apparent Size	~120'</a:t>
            </a:r>
          </a:p>
          <a:p>
            <a:pPr eaLnBrk="1" hangingPunct="1">
              <a:spcBef>
                <a:spcPct val="50000"/>
              </a:spcBef>
            </a:pPr>
            <a:r>
              <a:rPr lang="en-US" altLang="ja-JP" sz="1400">
                <a:latin typeface="Helvetica" panose="020B0604020202020204" pitchFamily="34" charset="0"/>
              </a:rPr>
              <a:t>Red Shift		0.0232</a:t>
            </a:r>
          </a:p>
        </p:txBody>
      </p:sp>
      <p:pic>
        <p:nvPicPr>
          <p:cNvPr id="165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2000"/>
            <a:ext cx="3382963"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2" name="Text Box 4"/>
          <p:cNvSpPr txBox="1">
            <a:spLocks noChangeArrowheads="1"/>
          </p:cNvSpPr>
          <p:nvPr/>
        </p:nvSpPr>
        <p:spPr bwMode="auto">
          <a:xfrm>
            <a:off x="533400" y="152400"/>
            <a:ext cx="2266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solidFill>
                  <a:schemeClr val="accent2"/>
                </a:solidFill>
                <a:latin typeface="Helvetica" panose="020B0604020202020204" pitchFamily="34" charset="0"/>
              </a:rPr>
              <a:t>Galaxy Cluster </a:t>
            </a:r>
          </a:p>
        </p:txBody>
      </p:sp>
      <p:pic>
        <p:nvPicPr>
          <p:cNvPr id="1658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685800"/>
            <a:ext cx="4652963" cy="141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133600"/>
            <a:ext cx="4141788"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5" name="Text Box 7"/>
          <p:cNvSpPr txBox="1">
            <a:spLocks noChangeArrowheads="1"/>
          </p:cNvSpPr>
          <p:nvPr/>
        </p:nvSpPr>
        <p:spPr bwMode="auto">
          <a:xfrm>
            <a:off x="4827588" y="5562600"/>
            <a:ext cx="3881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1400" i="1">
                <a:solidFill>
                  <a:srgbClr val="CC3300"/>
                </a:solidFill>
                <a:latin typeface="Times New Roman" panose="02020603050405020304" pitchFamily="18" charset="0"/>
              </a:rPr>
              <a:t>Inoue, Aharonian &amp; Sugiyama, ApJ, 628, L9 (2005)</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1219200" y="304800"/>
            <a:ext cx="68627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4000">
                <a:solidFill>
                  <a:schemeClr val="accent2"/>
                </a:solidFill>
                <a:latin typeface="Helvetica" panose="020B0604020202020204" pitchFamily="34" charset="0"/>
              </a:rPr>
              <a:t>Summary      </a:t>
            </a:r>
            <a:r>
              <a:rPr lang="en-US" altLang="ja-JP" sz="4000">
                <a:solidFill>
                  <a:srgbClr val="FF0000"/>
                </a:solidFill>
                <a:latin typeface="Helvetica" panose="020B0604020202020204" pitchFamily="34" charset="0"/>
              </a:rPr>
              <a:t>(Tibet AS + MD)</a:t>
            </a:r>
          </a:p>
        </p:txBody>
      </p:sp>
      <p:sp>
        <p:nvSpPr>
          <p:cNvPr id="166915" name="Rectangle 3"/>
          <p:cNvSpPr>
            <a:spLocks noChangeArrowheads="1"/>
          </p:cNvSpPr>
          <p:nvPr/>
        </p:nvSpPr>
        <p:spPr bwMode="auto">
          <a:xfrm>
            <a:off x="914400" y="1271588"/>
            <a:ext cx="7848600" cy="423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ja-JP" sz="2800">
                <a:latin typeface="Helvetica" panose="020B0604020202020204" pitchFamily="34" charset="0"/>
              </a:rPr>
              <a:t>10-1000 TeV candidates in the northern sky:</a:t>
            </a:r>
          </a:p>
          <a:p>
            <a:pPr eaLnBrk="1" hangingPunct="1"/>
            <a:endParaRPr lang="en-US" altLang="ja-JP" sz="2800">
              <a:latin typeface="Helvetica" panose="020B0604020202020204" pitchFamily="34" charset="0"/>
            </a:endParaRPr>
          </a:p>
          <a:p>
            <a:pPr eaLnBrk="1" hangingPunct="1"/>
            <a:r>
              <a:rPr lang="en-US" altLang="ja-JP" sz="2400">
                <a:latin typeface="Helvetica" panose="020B0604020202020204" pitchFamily="34" charset="0"/>
              </a:rPr>
              <a:t>Promising sources:  </a:t>
            </a:r>
            <a:r>
              <a:rPr lang="en-US" altLang="ja-JP" sz="2400">
                <a:solidFill>
                  <a:srgbClr val="FF0000"/>
                </a:solidFill>
                <a:latin typeface="Helvetica" panose="020B0604020202020204" pitchFamily="34" charset="0"/>
              </a:rPr>
              <a:t>Crab, TeV J2032+4130, </a:t>
            </a:r>
          </a:p>
          <a:p>
            <a:pPr eaLnBrk="1" hangingPunct="1"/>
            <a:r>
              <a:rPr lang="en-US" altLang="ja-JP" sz="2400">
                <a:solidFill>
                  <a:srgbClr val="FF0000"/>
                </a:solidFill>
                <a:latin typeface="Helvetica" panose="020B0604020202020204" pitchFamily="34" charset="0"/>
              </a:rPr>
              <a:t>                                 Diffuse γ from Milagro region</a:t>
            </a:r>
          </a:p>
          <a:p>
            <a:pPr eaLnBrk="1" hangingPunct="1"/>
            <a:r>
              <a:rPr lang="en-US" altLang="ja-JP" sz="2400">
                <a:solidFill>
                  <a:srgbClr val="FF0000"/>
                </a:solidFill>
                <a:latin typeface="Helvetica" panose="020B0604020202020204" pitchFamily="34" charset="0"/>
              </a:rPr>
              <a:t>                                 HESS J1837-069, Mrk 421</a:t>
            </a:r>
          </a:p>
          <a:p>
            <a:pPr eaLnBrk="1" hangingPunct="1"/>
            <a:r>
              <a:rPr lang="en-US" altLang="ja-JP" sz="2400">
                <a:latin typeface="Helvetica" panose="020B0604020202020204" pitchFamily="34" charset="0"/>
              </a:rPr>
              <a:t>		      </a:t>
            </a:r>
          </a:p>
          <a:p>
            <a:pPr eaLnBrk="1" hangingPunct="1"/>
            <a:endParaRPr lang="en-US" altLang="ja-JP" sz="2400">
              <a:latin typeface="Helvetica" panose="020B0604020202020204" pitchFamily="34" charset="0"/>
            </a:endParaRPr>
          </a:p>
          <a:p>
            <a:pPr eaLnBrk="1" hangingPunct="1"/>
            <a:r>
              <a:rPr lang="en-US" altLang="ja-JP" sz="2400">
                <a:latin typeface="Helvetica" panose="020B0604020202020204" pitchFamily="34" charset="0"/>
              </a:rPr>
              <a:t>Interesting:  </a:t>
            </a:r>
            <a:r>
              <a:rPr lang="en-US" altLang="ja-JP" sz="2400">
                <a:solidFill>
                  <a:srgbClr val="FF0000"/>
                </a:solidFill>
                <a:latin typeface="Helvetica" panose="020B0604020202020204" pitchFamily="34" charset="0"/>
              </a:rPr>
              <a:t>Cas A, M87, HESS J1834-089, Mrk 501</a:t>
            </a:r>
          </a:p>
          <a:p>
            <a:pPr eaLnBrk="1" hangingPunct="1"/>
            <a:r>
              <a:rPr lang="en-US" altLang="ja-JP" sz="2400">
                <a:solidFill>
                  <a:srgbClr val="FF0000"/>
                </a:solidFill>
                <a:latin typeface="Helvetica" panose="020B0604020202020204" pitchFamily="34" charset="0"/>
              </a:rPr>
              <a:t>	         LS I +61 303</a:t>
            </a:r>
          </a:p>
          <a:p>
            <a:pPr eaLnBrk="1" hangingPunct="1"/>
            <a:endParaRPr lang="en-US" altLang="ja-JP" sz="2400">
              <a:latin typeface="Helvetica" panose="020B0604020202020204" pitchFamily="34" charset="0"/>
            </a:endParaRPr>
          </a:p>
          <a:p>
            <a:pPr eaLnBrk="1" hangingPunct="1"/>
            <a:r>
              <a:rPr lang="en-US" altLang="ja-JP" sz="2400">
                <a:latin typeface="Helvetica" panose="020B0604020202020204" pitchFamily="34" charset="0"/>
              </a:rPr>
              <a:t>Expected # of new sources from HESS data:   </a:t>
            </a:r>
            <a:r>
              <a:rPr lang="en-US" altLang="ja-JP" sz="2400">
                <a:solidFill>
                  <a:srgbClr val="FF0000"/>
                </a:solidFill>
                <a:latin typeface="Helvetica" panose="020B0604020202020204" pitchFamily="34" charset="0"/>
              </a:rPr>
              <a:t>&gt;~10 !? </a:t>
            </a:r>
          </a:p>
        </p:txBody>
      </p:sp>
      <p:sp>
        <p:nvSpPr>
          <p:cNvPr id="166916" name="Text Box 4"/>
          <p:cNvSpPr txBox="1">
            <a:spLocks noChangeArrowheads="1"/>
          </p:cNvSpPr>
          <p:nvPr/>
        </p:nvSpPr>
        <p:spPr bwMode="auto">
          <a:xfrm>
            <a:off x="2590800" y="5638800"/>
            <a:ext cx="36449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4000">
                <a:latin typeface="Helvetica" panose="020B0604020202020204" pitchFamily="34" charset="0"/>
              </a:rPr>
              <a:t>+Some others?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ctrTitle"/>
          </p:nvPr>
        </p:nvSpPr>
        <p:spPr>
          <a:xfrm>
            <a:off x="0" y="0"/>
            <a:ext cx="6592888" cy="2517775"/>
          </a:xfrm>
        </p:spPr>
        <p:txBody>
          <a:bodyPr anchor="ctr"/>
          <a:lstStyle/>
          <a:p>
            <a:r>
              <a:rPr lang="en-US" altLang="ja-JP" sz="4400">
                <a:solidFill>
                  <a:schemeClr val="accent1"/>
                </a:solidFill>
              </a:rPr>
              <a:t>2.  Next phase of </a:t>
            </a:r>
            <a:br>
              <a:rPr lang="en-US" altLang="ja-JP" sz="4400">
                <a:solidFill>
                  <a:schemeClr val="accent1"/>
                </a:solidFill>
              </a:rPr>
            </a:br>
            <a:r>
              <a:rPr lang="en-US" altLang="ja-JP" sz="4400">
                <a:solidFill>
                  <a:schemeClr val="accent1"/>
                </a:solidFill>
              </a:rPr>
              <a:t>Tibet hybrid exp.  YAC</a:t>
            </a:r>
          </a:p>
        </p:txBody>
      </p:sp>
      <p:sp>
        <p:nvSpPr>
          <p:cNvPr id="220163" name="Text Box 3"/>
          <p:cNvSpPr txBox="1">
            <a:spLocks noChangeArrowheads="1"/>
          </p:cNvSpPr>
          <p:nvPr/>
        </p:nvSpPr>
        <p:spPr bwMode="auto">
          <a:xfrm>
            <a:off x="809625" y="2024063"/>
            <a:ext cx="4768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solidFill>
                  <a:srgbClr val="FF0000"/>
                </a:solidFill>
                <a:latin typeface="Times New Roman" panose="02020603050405020304" pitchFamily="18" charset="0"/>
              </a:rPr>
              <a:t>Y</a:t>
            </a:r>
            <a:r>
              <a:rPr lang="en-US" altLang="ja-JP" sz="2400">
                <a:latin typeface="Times New Roman" panose="02020603050405020304" pitchFamily="18" charset="0"/>
              </a:rPr>
              <a:t>angbajing </a:t>
            </a:r>
            <a:r>
              <a:rPr lang="en-US" altLang="ja-JP" sz="2400">
                <a:solidFill>
                  <a:srgbClr val="FF0000"/>
                </a:solidFill>
                <a:latin typeface="Times New Roman" panose="02020603050405020304" pitchFamily="18" charset="0"/>
              </a:rPr>
              <a:t>A</a:t>
            </a:r>
            <a:r>
              <a:rPr lang="en-US" altLang="ja-JP" sz="2400">
                <a:latin typeface="Times New Roman" panose="02020603050405020304" pitchFamily="18" charset="0"/>
              </a:rPr>
              <a:t>ir shower </a:t>
            </a:r>
            <a:r>
              <a:rPr lang="en-US" altLang="ja-JP" sz="2400">
                <a:solidFill>
                  <a:srgbClr val="FF0000"/>
                </a:solidFill>
                <a:latin typeface="Times New Roman" panose="02020603050405020304" pitchFamily="18" charset="0"/>
              </a:rPr>
              <a:t>C</a:t>
            </a:r>
            <a:r>
              <a:rPr lang="en-US" altLang="ja-JP" sz="2400">
                <a:latin typeface="Times New Roman" panose="02020603050405020304" pitchFamily="18" charset="0"/>
              </a:rPr>
              <a:t>ore detector</a:t>
            </a:r>
          </a:p>
        </p:txBody>
      </p:sp>
      <p:sp>
        <p:nvSpPr>
          <p:cNvPr id="220164" name="Text Box 4"/>
          <p:cNvSpPr txBox="1">
            <a:spLocks noChangeArrowheads="1"/>
          </p:cNvSpPr>
          <p:nvPr/>
        </p:nvSpPr>
        <p:spPr bwMode="auto">
          <a:xfrm>
            <a:off x="200025" y="3314700"/>
            <a:ext cx="86407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buFontTx/>
              <a:buChar char="•"/>
            </a:pPr>
            <a:r>
              <a:rPr lang="en-US" altLang="ja-JP" sz="2400">
                <a:latin typeface="Times New Roman" panose="02020603050405020304" pitchFamily="18" charset="0"/>
              </a:rPr>
              <a:t>Measure the energy spectrum of the main component at the knee.</a:t>
            </a:r>
          </a:p>
          <a:p>
            <a:pPr eaLnBrk="1" hangingPunct="1">
              <a:buFontTx/>
              <a:buChar char="•"/>
            </a:pPr>
            <a:r>
              <a:rPr lang="en-US" altLang="ja-JP" sz="2400">
                <a:latin typeface="Times New Roman" panose="02020603050405020304" pitchFamily="18" charset="0"/>
              </a:rPr>
              <a:t>Detector</a:t>
            </a:r>
            <a:r>
              <a:rPr lang="ja-JP" altLang="en-US" sz="2400">
                <a:latin typeface="Times New Roman" panose="02020603050405020304" pitchFamily="18" charset="0"/>
              </a:rPr>
              <a:t>：</a:t>
            </a:r>
            <a:r>
              <a:rPr lang="en-US" altLang="ja-JP" sz="2400">
                <a:latin typeface="Times New Roman" panose="02020603050405020304" pitchFamily="18" charset="0"/>
              </a:rPr>
              <a:t>Low threshold BD grid </a:t>
            </a:r>
            <a:r>
              <a:rPr lang="ja-JP" altLang="en-US" sz="2400">
                <a:latin typeface="Times New Roman" panose="02020603050405020304" pitchFamily="18" charset="0"/>
              </a:rPr>
              <a:t>＋</a:t>
            </a:r>
            <a:r>
              <a:rPr lang="en-US" altLang="ja-JP" sz="2400">
                <a:latin typeface="Times New Roman" panose="02020603050405020304" pitchFamily="18" charset="0"/>
              </a:rPr>
              <a:t>AS array</a:t>
            </a:r>
            <a:r>
              <a:rPr lang="ja-JP" altLang="en-US" sz="2400">
                <a:latin typeface="Times New Roman" panose="02020603050405020304" pitchFamily="18" charset="0"/>
              </a:rPr>
              <a:t>。</a:t>
            </a:r>
          </a:p>
          <a:p>
            <a:pPr eaLnBrk="1" hangingPunct="1">
              <a:buFontTx/>
              <a:buChar char="•"/>
            </a:pPr>
            <a:r>
              <a:rPr lang="en-US" altLang="ja-JP" sz="2400">
                <a:latin typeface="Times New Roman" panose="02020603050405020304" pitchFamily="18" charset="0"/>
              </a:rPr>
              <a:t>Observe energy flow of AS core within several x 10m from the axis.</a:t>
            </a:r>
          </a:p>
        </p:txBody>
      </p:sp>
      <p:pic>
        <p:nvPicPr>
          <p:cNvPr id="2201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5400" y="0"/>
            <a:ext cx="2590800" cy="1751013"/>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YAC_arr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9163"/>
            <a:ext cx="7920038" cy="5938837"/>
          </a:xfrm>
          <a:prstGeom prst="rect">
            <a:avLst/>
          </a:prstGeom>
          <a:noFill/>
          <a:extLst>
            <a:ext uri="{909E8E84-426E-40DD-AFC4-6F175D3DCCD1}">
              <a14:hiddenFill xmlns:a14="http://schemas.microsoft.com/office/drawing/2010/main">
                <a:solidFill>
                  <a:srgbClr val="FFFFFF"/>
                </a:solidFill>
              </a14:hiddenFill>
            </a:ext>
          </a:extLst>
        </p:spPr>
      </p:pic>
      <p:grpSp>
        <p:nvGrpSpPr>
          <p:cNvPr id="222211" name="Group 3"/>
          <p:cNvGrpSpPr>
            <a:grpSpLocks/>
          </p:cNvGrpSpPr>
          <p:nvPr/>
        </p:nvGrpSpPr>
        <p:grpSpPr bwMode="auto">
          <a:xfrm>
            <a:off x="1143000" y="1217613"/>
            <a:ext cx="7140575" cy="4876800"/>
            <a:chOff x="720" y="767"/>
            <a:chExt cx="4498" cy="3072"/>
          </a:xfrm>
        </p:grpSpPr>
        <p:grpSp>
          <p:nvGrpSpPr>
            <p:cNvPr id="222212" name="Group 4"/>
            <p:cNvGrpSpPr>
              <a:grpSpLocks/>
            </p:cNvGrpSpPr>
            <p:nvPr/>
          </p:nvGrpSpPr>
          <p:grpSpPr bwMode="auto">
            <a:xfrm>
              <a:off x="2166" y="1071"/>
              <a:ext cx="1440" cy="1682"/>
              <a:chOff x="2976" y="1344"/>
              <a:chExt cx="1440" cy="1682"/>
            </a:xfrm>
          </p:grpSpPr>
          <p:sp>
            <p:nvSpPr>
              <p:cNvPr id="222213" name="Line 5"/>
              <p:cNvSpPr>
                <a:spLocks noChangeShapeType="1"/>
              </p:cNvSpPr>
              <p:nvPr/>
            </p:nvSpPr>
            <p:spPr bwMode="auto">
              <a:xfrm rot="-1617609" flipH="1" flipV="1">
                <a:off x="3168" y="1344"/>
                <a:ext cx="15" cy="408"/>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14" name="Line 6"/>
              <p:cNvSpPr>
                <a:spLocks noChangeShapeType="1"/>
              </p:cNvSpPr>
              <p:nvPr/>
            </p:nvSpPr>
            <p:spPr bwMode="auto">
              <a:xfrm rot="-1617609">
                <a:off x="3314" y="1632"/>
                <a:ext cx="89" cy="273"/>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15" name="Line 7"/>
              <p:cNvSpPr>
                <a:spLocks noChangeShapeType="1"/>
              </p:cNvSpPr>
              <p:nvPr/>
            </p:nvSpPr>
            <p:spPr bwMode="auto">
              <a:xfrm rot="-1617609">
                <a:off x="3357" y="1724"/>
                <a:ext cx="44" cy="272"/>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16" name="Line 8"/>
              <p:cNvSpPr>
                <a:spLocks noChangeShapeType="1"/>
              </p:cNvSpPr>
              <p:nvPr/>
            </p:nvSpPr>
            <p:spPr bwMode="auto">
              <a:xfrm rot="-1617609">
                <a:off x="3339" y="1695"/>
                <a:ext cx="0" cy="270"/>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17" name="Line 9"/>
              <p:cNvSpPr>
                <a:spLocks noChangeShapeType="1"/>
              </p:cNvSpPr>
              <p:nvPr/>
            </p:nvSpPr>
            <p:spPr bwMode="auto">
              <a:xfrm rot="19982391" flipH="1">
                <a:off x="3276" y="1662"/>
                <a:ext cx="45" cy="273"/>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18" name="Line 10"/>
              <p:cNvSpPr>
                <a:spLocks noChangeShapeType="1"/>
              </p:cNvSpPr>
              <p:nvPr/>
            </p:nvSpPr>
            <p:spPr bwMode="auto">
              <a:xfrm rot="19982391" flipH="1">
                <a:off x="3358" y="1825"/>
                <a:ext cx="45" cy="272"/>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19" name="Line 11"/>
              <p:cNvSpPr>
                <a:spLocks noChangeShapeType="1"/>
              </p:cNvSpPr>
              <p:nvPr/>
            </p:nvSpPr>
            <p:spPr bwMode="auto">
              <a:xfrm rot="19982391" flipH="1">
                <a:off x="3378" y="1765"/>
                <a:ext cx="44" cy="271"/>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20" name="Line 12"/>
              <p:cNvSpPr>
                <a:spLocks noChangeShapeType="1"/>
              </p:cNvSpPr>
              <p:nvPr/>
            </p:nvSpPr>
            <p:spPr bwMode="auto">
              <a:xfrm rot="-1617609">
                <a:off x="3365" y="1757"/>
                <a:ext cx="89" cy="226"/>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21" name="Line 13"/>
              <p:cNvSpPr>
                <a:spLocks noChangeShapeType="1"/>
              </p:cNvSpPr>
              <p:nvPr/>
            </p:nvSpPr>
            <p:spPr bwMode="auto">
              <a:xfrm rot="-1617609">
                <a:off x="3456" y="1815"/>
                <a:ext cx="90" cy="271"/>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22" name="Line 14"/>
              <p:cNvSpPr>
                <a:spLocks noChangeShapeType="1"/>
              </p:cNvSpPr>
              <p:nvPr/>
            </p:nvSpPr>
            <p:spPr bwMode="auto">
              <a:xfrm rot="-1617609">
                <a:off x="3499" y="1905"/>
                <a:ext cx="45" cy="272"/>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23" name="Line 15"/>
              <p:cNvSpPr>
                <a:spLocks noChangeShapeType="1"/>
              </p:cNvSpPr>
              <p:nvPr/>
            </p:nvSpPr>
            <p:spPr bwMode="auto">
              <a:xfrm rot="-1617609">
                <a:off x="3481" y="1876"/>
                <a:ext cx="0" cy="272"/>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24" name="Line 16"/>
              <p:cNvSpPr>
                <a:spLocks noChangeShapeType="1"/>
              </p:cNvSpPr>
              <p:nvPr/>
            </p:nvSpPr>
            <p:spPr bwMode="auto">
              <a:xfrm rot="19982391" flipH="1">
                <a:off x="3419" y="1846"/>
                <a:ext cx="44" cy="271"/>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25" name="Line 17"/>
              <p:cNvSpPr>
                <a:spLocks noChangeShapeType="1"/>
              </p:cNvSpPr>
              <p:nvPr/>
            </p:nvSpPr>
            <p:spPr bwMode="auto">
              <a:xfrm rot="19982391" flipH="1">
                <a:off x="3501" y="2006"/>
                <a:ext cx="44" cy="272"/>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26" name="Line 18"/>
              <p:cNvSpPr>
                <a:spLocks noChangeShapeType="1"/>
              </p:cNvSpPr>
              <p:nvPr/>
            </p:nvSpPr>
            <p:spPr bwMode="auto">
              <a:xfrm rot="19982391" flipH="1">
                <a:off x="3519" y="1946"/>
                <a:ext cx="45" cy="271"/>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27" name="Line 19"/>
              <p:cNvSpPr>
                <a:spLocks noChangeShapeType="1"/>
              </p:cNvSpPr>
              <p:nvPr/>
            </p:nvSpPr>
            <p:spPr bwMode="auto">
              <a:xfrm rot="-1617609">
                <a:off x="3507" y="1938"/>
                <a:ext cx="90" cy="226"/>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28" name="Line 20"/>
              <p:cNvSpPr>
                <a:spLocks noChangeShapeType="1"/>
              </p:cNvSpPr>
              <p:nvPr/>
            </p:nvSpPr>
            <p:spPr bwMode="auto">
              <a:xfrm rot="-1617609">
                <a:off x="3397" y="1896"/>
                <a:ext cx="89" cy="272"/>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29" name="Line 21"/>
              <p:cNvSpPr>
                <a:spLocks noChangeShapeType="1"/>
              </p:cNvSpPr>
              <p:nvPr/>
            </p:nvSpPr>
            <p:spPr bwMode="auto">
              <a:xfrm rot="-1617609">
                <a:off x="3440" y="1986"/>
                <a:ext cx="45" cy="271"/>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30" name="Line 22"/>
              <p:cNvSpPr>
                <a:spLocks noChangeShapeType="1"/>
              </p:cNvSpPr>
              <p:nvPr/>
            </p:nvSpPr>
            <p:spPr bwMode="auto">
              <a:xfrm rot="-1617609">
                <a:off x="3422" y="1955"/>
                <a:ext cx="0" cy="272"/>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31" name="Line 23"/>
              <p:cNvSpPr>
                <a:spLocks noChangeShapeType="1"/>
              </p:cNvSpPr>
              <p:nvPr/>
            </p:nvSpPr>
            <p:spPr bwMode="auto">
              <a:xfrm rot="19982391" flipH="1">
                <a:off x="3359" y="1926"/>
                <a:ext cx="45" cy="272"/>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32" name="Line 24"/>
              <p:cNvSpPr>
                <a:spLocks noChangeShapeType="1"/>
              </p:cNvSpPr>
              <p:nvPr/>
            </p:nvSpPr>
            <p:spPr bwMode="auto">
              <a:xfrm rot="19982391" flipH="1">
                <a:off x="3441" y="2088"/>
                <a:ext cx="45" cy="271"/>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33" name="Line 25"/>
              <p:cNvSpPr>
                <a:spLocks noChangeShapeType="1"/>
              </p:cNvSpPr>
              <p:nvPr/>
            </p:nvSpPr>
            <p:spPr bwMode="auto">
              <a:xfrm rot="19982391" flipH="1">
                <a:off x="3461" y="2026"/>
                <a:ext cx="45" cy="272"/>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34" name="Line 26"/>
              <p:cNvSpPr>
                <a:spLocks noChangeShapeType="1"/>
              </p:cNvSpPr>
              <p:nvPr/>
            </p:nvSpPr>
            <p:spPr bwMode="auto">
              <a:xfrm rot="-1617609">
                <a:off x="3448" y="2019"/>
                <a:ext cx="89" cy="226"/>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35" name="Line 27"/>
              <p:cNvSpPr>
                <a:spLocks noChangeShapeType="1"/>
              </p:cNvSpPr>
              <p:nvPr/>
            </p:nvSpPr>
            <p:spPr bwMode="auto">
              <a:xfrm rot="-1617609">
                <a:off x="3558" y="2017"/>
                <a:ext cx="90" cy="271"/>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36" name="Line 28"/>
              <p:cNvSpPr>
                <a:spLocks noChangeShapeType="1"/>
              </p:cNvSpPr>
              <p:nvPr/>
            </p:nvSpPr>
            <p:spPr bwMode="auto">
              <a:xfrm rot="-1617609">
                <a:off x="3601" y="2108"/>
                <a:ext cx="45" cy="270"/>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37" name="Line 29"/>
              <p:cNvSpPr>
                <a:spLocks noChangeShapeType="1"/>
              </p:cNvSpPr>
              <p:nvPr/>
            </p:nvSpPr>
            <p:spPr bwMode="auto">
              <a:xfrm rot="-1617609">
                <a:off x="3584" y="2077"/>
                <a:ext cx="0" cy="272"/>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38" name="Line 30"/>
              <p:cNvSpPr>
                <a:spLocks noChangeShapeType="1"/>
              </p:cNvSpPr>
              <p:nvPr/>
            </p:nvSpPr>
            <p:spPr bwMode="auto">
              <a:xfrm rot="19982391" flipH="1">
                <a:off x="3522" y="2047"/>
                <a:ext cx="44" cy="271"/>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39" name="Line 31"/>
              <p:cNvSpPr>
                <a:spLocks noChangeShapeType="1"/>
              </p:cNvSpPr>
              <p:nvPr/>
            </p:nvSpPr>
            <p:spPr bwMode="auto">
              <a:xfrm rot="19982391" flipH="1">
                <a:off x="3603" y="2208"/>
                <a:ext cx="44" cy="272"/>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40" name="Line 32"/>
              <p:cNvSpPr>
                <a:spLocks noChangeShapeType="1"/>
              </p:cNvSpPr>
              <p:nvPr/>
            </p:nvSpPr>
            <p:spPr bwMode="auto">
              <a:xfrm rot="19982391" flipH="1">
                <a:off x="3622" y="2147"/>
                <a:ext cx="45" cy="273"/>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41" name="Line 33"/>
              <p:cNvSpPr>
                <a:spLocks noChangeShapeType="1"/>
              </p:cNvSpPr>
              <p:nvPr/>
            </p:nvSpPr>
            <p:spPr bwMode="auto">
              <a:xfrm rot="-1617609">
                <a:off x="3609" y="2140"/>
                <a:ext cx="90" cy="226"/>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42" name="Line 34"/>
              <p:cNvSpPr>
                <a:spLocks noChangeShapeType="1"/>
              </p:cNvSpPr>
              <p:nvPr/>
            </p:nvSpPr>
            <p:spPr bwMode="auto">
              <a:xfrm rot="-1617609">
                <a:off x="3520" y="2138"/>
                <a:ext cx="89" cy="270"/>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43" name="Line 35"/>
              <p:cNvSpPr>
                <a:spLocks noChangeShapeType="1"/>
              </p:cNvSpPr>
              <p:nvPr/>
            </p:nvSpPr>
            <p:spPr bwMode="auto">
              <a:xfrm rot="-1617609">
                <a:off x="3563" y="2228"/>
                <a:ext cx="45" cy="272"/>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44" name="Line 36"/>
              <p:cNvSpPr>
                <a:spLocks noChangeShapeType="1"/>
              </p:cNvSpPr>
              <p:nvPr/>
            </p:nvSpPr>
            <p:spPr bwMode="auto">
              <a:xfrm rot="-1617609">
                <a:off x="3546" y="2198"/>
                <a:ext cx="0" cy="273"/>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45" name="Line 37"/>
              <p:cNvSpPr>
                <a:spLocks noChangeShapeType="1"/>
              </p:cNvSpPr>
              <p:nvPr/>
            </p:nvSpPr>
            <p:spPr bwMode="auto">
              <a:xfrm rot="19982391" flipH="1">
                <a:off x="3482" y="2169"/>
                <a:ext cx="45" cy="270"/>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46" name="Line 38"/>
              <p:cNvSpPr>
                <a:spLocks noChangeShapeType="1"/>
              </p:cNvSpPr>
              <p:nvPr/>
            </p:nvSpPr>
            <p:spPr bwMode="auto">
              <a:xfrm rot="19982391" flipH="1">
                <a:off x="3564" y="2329"/>
                <a:ext cx="45" cy="272"/>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47" name="Line 39"/>
              <p:cNvSpPr>
                <a:spLocks noChangeShapeType="1"/>
              </p:cNvSpPr>
              <p:nvPr/>
            </p:nvSpPr>
            <p:spPr bwMode="auto">
              <a:xfrm rot="19982391" flipH="1">
                <a:off x="3584" y="2269"/>
                <a:ext cx="45" cy="271"/>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48" name="Line 40"/>
              <p:cNvSpPr>
                <a:spLocks noChangeShapeType="1"/>
              </p:cNvSpPr>
              <p:nvPr/>
            </p:nvSpPr>
            <p:spPr bwMode="auto">
              <a:xfrm rot="-1617609">
                <a:off x="3571" y="2261"/>
                <a:ext cx="89" cy="226"/>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49" name="Line 41"/>
              <p:cNvSpPr>
                <a:spLocks noChangeShapeType="1"/>
              </p:cNvSpPr>
              <p:nvPr/>
            </p:nvSpPr>
            <p:spPr bwMode="auto">
              <a:xfrm rot="-1617609">
                <a:off x="3661" y="2218"/>
                <a:ext cx="90" cy="271"/>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50" name="Line 42"/>
              <p:cNvSpPr>
                <a:spLocks noChangeShapeType="1"/>
              </p:cNvSpPr>
              <p:nvPr/>
            </p:nvSpPr>
            <p:spPr bwMode="auto">
              <a:xfrm rot="-1617609">
                <a:off x="3704" y="2309"/>
                <a:ext cx="45" cy="271"/>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51" name="Line 43"/>
              <p:cNvSpPr>
                <a:spLocks noChangeShapeType="1"/>
              </p:cNvSpPr>
              <p:nvPr/>
            </p:nvSpPr>
            <p:spPr bwMode="auto">
              <a:xfrm rot="-1617609">
                <a:off x="3686" y="2279"/>
                <a:ext cx="0" cy="272"/>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52" name="Line 44"/>
              <p:cNvSpPr>
                <a:spLocks noChangeShapeType="1"/>
              </p:cNvSpPr>
              <p:nvPr/>
            </p:nvSpPr>
            <p:spPr bwMode="auto">
              <a:xfrm rot="19982391" flipH="1">
                <a:off x="3624" y="2249"/>
                <a:ext cx="44" cy="271"/>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53" name="Line 45"/>
              <p:cNvSpPr>
                <a:spLocks noChangeShapeType="1"/>
              </p:cNvSpPr>
              <p:nvPr/>
            </p:nvSpPr>
            <p:spPr bwMode="auto">
              <a:xfrm rot="19982391" flipH="1">
                <a:off x="3706" y="2411"/>
                <a:ext cx="44" cy="270"/>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54" name="Line 46"/>
              <p:cNvSpPr>
                <a:spLocks noChangeShapeType="1"/>
              </p:cNvSpPr>
              <p:nvPr/>
            </p:nvSpPr>
            <p:spPr bwMode="auto">
              <a:xfrm rot="19982391" flipH="1">
                <a:off x="3725" y="2348"/>
                <a:ext cx="45" cy="273"/>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55" name="Line 47"/>
              <p:cNvSpPr>
                <a:spLocks noChangeShapeType="1"/>
              </p:cNvSpPr>
              <p:nvPr/>
            </p:nvSpPr>
            <p:spPr bwMode="auto">
              <a:xfrm rot="-1617609">
                <a:off x="3712" y="2341"/>
                <a:ext cx="90" cy="227"/>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56" name="Line 48"/>
              <p:cNvSpPr>
                <a:spLocks noChangeShapeType="1"/>
              </p:cNvSpPr>
              <p:nvPr/>
            </p:nvSpPr>
            <p:spPr bwMode="auto">
              <a:xfrm rot="-1617609">
                <a:off x="3663" y="2319"/>
                <a:ext cx="89" cy="271"/>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57" name="Line 49"/>
              <p:cNvSpPr>
                <a:spLocks noChangeShapeType="1"/>
              </p:cNvSpPr>
              <p:nvPr/>
            </p:nvSpPr>
            <p:spPr bwMode="auto">
              <a:xfrm rot="-1617609">
                <a:off x="3706" y="2411"/>
                <a:ext cx="44" cy="270"/>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58" name="Line 50"/>
              <p:cNvSpPr>
                <a:spLocks noChangeShapeType="1"/>
              </p:cNvSpPr>
              <p:nvPr/>
            </p:nvSpPr>
            <p:spPr bwMode="auto">
              <a:xfrm rot="-1617609">
                <a:off x="3688" y="2379"/>
                <a:ext cx="0" cy="273"/>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59" name="Line 51"/>
              <p:cNvSpPr>
                <a:spLocks noChangeShapeType="1"/>
              </p:cNvSpPr>
              <p:nvPr/>
            </p:nvSpPr>
            <p:spPr bwMode="auto">
              <a:xfrm rot="19982391" flipH="1">
                <a:off x="3625" y="2350"/>
                <a:ext cx="45" cy="271"/>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60" name="Line 52"/>
              <p:cNvSpPr>
                <a:spLocks noChangeShapeType="1"/>
              </p:cNvSpPr>
              <p:nvPr/>
            </p:nvSpPr>
            <p:spPr bwMode="auto">
              <a:xfrm rot="19982391" flipH="1">
                <a:off x="3707" y="2510"/>
                <a:ext cx="45" cy="272"/>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61" name="Line 53"/>
              <p:cNvSpPr>
                <a:spLocks noChangeShapeType="1"/>
              </p:cNvSpPr>
              <p:nvPr/>
            </p:nvSpPr>
            <p:spPr bwMode="auto">
              <a:xfrm rot="19982391" flipH="1">
                <a:off x="3727" y="2450"/>
                <a:ext cx="44" cy="272"/>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62" name="Line 54"/>
              <p:cNvSpPr>
                <a:spLocks noChangeShapeType="1"/>
              </p:cNvSpPr>
              <p:nvPr/>
            </p:nvSpPr>
            <p:spPr bwMode="auto">
              <a:xfrm rot="-1617609">
                <a:off x="3714" y="2442"/>
                <a:ext cx="89" cy="226"/>
              </a:xfrm>
              <a:prstGeom prst="line">
                <a:avLst/>
              </a:prstGeom>
              <a:noFill/>
              <a:ln w="31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263" name="Line 55"/>
              <p:cNvSpPr>
                <a:spLocks noChangeShapeType="1"/>
              </p:cNvSpPr>
              <p:nvPr/>
            </p:nvSpPr>
            <p:spPr bwMode="auto">
              <a:xfrm>
                <a:off x="3408" y="2162"/>
                <a:ext cx="48" cy="432"/>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64" name="Line 56"/>
              <p:cNvSpPr>
                <a:spLocks noChangeShapeType="1"/>
              </p:cNvSpPr>
              <p:nvPr/>
            </p:nvSpPr>
            <p:spPr bwMode="auto">
              <a:xfrm flipH="1">
                <a:off x="3312" y="2162"/>
                <a:ext cx="48" cy="528"/>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65" name="Line 57"/>
              <p:cNvSpPr>
                <a:spLocks noChangeShapeType="1"/>
              </p:cNvSpPr>
              <p:nvPr/>
            </p:nvSpPr>
            <p:spPr bwMode="auto">
              <a:xfrm>
                <a:off x="3696" y="2114"/>
                <a:ext cx="336" cy="384"/>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66" name="Line 58"/>
              <p:cNvSpPr>
                <a:spLocks noChangeShapeType="1"/>
              </p:cNvSpPr>
              <p:nvPr/>
            </p:nvSpPr>
            <p:spPr bwMode="auto">
              <a:xfrm>
                <a:off x="3696" y="2066"/>
                <a:ext cx="576" cy="288"/>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67" name="Line 59"/>
              <p:cNvSpPr>
                <a:spLocks noChangeShapeType="1"/>
              </p:cNvSpPr>
              <p:nvPr/>
            </p:nvSpPr>
            <p:spPr bwMode="auto">
              <a:xfrm>
                <a:off x="3264" y="1824"/>
                <a:ext cx="48" cy="528"/>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68" name="Line 60"/>
              <p:cNvSpPr>
                <a:spLocks noChangeShapeType="1"/>
              </p:cNvSpPr>
              <p:nvPr/>
            </p:nvSpPr>
            <p:spPr bwMode="auto">
              <a:xfrm>
                <a:off x="3552" y="1874"/>
                <a:ext cx="720" cy="192"/>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69" name="Line 61"/>
              <p:cNvSpPr>
                <a:spLocks noChangeShapeType="1"/>
              </p:cNvSpPr>
              <p:nvPr/>
            </p:nvSpPr>
            <p:spPr bwMode="auto">
              <a:xfrm flipH="1">
                <a:off x="3216" y="1776"/>
                <a:ext cx="48" cy="770"/>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70" name="Line 62"/>
              <p:cNvSpPr>
                <a:spLocks noChangeShapeType="1"/>
              </p:cNvSpPr>
              <p:nvPr/>
            </p:nvSpPr>
            <p:spPr bwMode="auto">
              <a:xfrm>
                <a:off x="3264" y="2114"/>
                <a:ext cx="96" cy="768"/>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71" name="Line 63"/>
              <p:cNvSpPr>
                <a:spLocks noChangeShapeType="1"/>
              </p:cNvSpPr>
              <p:nvPr/>
            </p:nvSpPr>
            <p:spPr bwMode="auto">
              <a:xfrm>
                <a:off x="3648" y="2066"/>
                <a:ext cx="336" cy="240"/>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72" name="Line 64"/>
              <p:cNvSpPr>
                <a:spLocks noChangeShapeType="1"/>
              </p:cNvSpPr>
              <p:nvPr/>
            </p:nvSpPr>
            <p:spPr bwMode="auto">
              <a:xfrm>
                <a:off x="3504" y="1826"/>
                <a:ext cx="720" cy="384"/>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73" name="Line 65"/>
              <p:cNvSpPr>
                <a:spLocks noChangeShapeType="1"/>
              </p:cNvSpPr>
              <p:nvPr/>
            </p:nvSpPr>
            <p:spPr bwMode="auto">
              <a:xfrm>
                <a:off x="3456" y="2210"/>
                <a:ext cx="144" cy="672"/>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74" name="Line 66"/>
              <p:cNvSpPr>
                <a:spLocks noChangeShapeType="1"/>
              </p:cNvSpPr>
              <p:nvPr/>
            </p:nvSpPr>
            <p:spPr bwMode="auto">
              <a:xfrm>
                <a:off x="3648" y="1922"/>
                <a:ext cx="480" cy="192"/>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75" name="Line 67"/>
              <p:cNvSpPr>
                <a:spLocks noChangeShapeType="1"/>
              </p:cNvSpPr>
              <p:nvPr/>
            </p:nvSpPr>
            <p:spPr bwMode="auto">
              <a:xfrm>
                <a:off x="3648" y="2210"/>
                <a:ext cx="384" cy="336"/>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76" name="Line 68"/>
              <p:cNvSpPr>
                <a:spLocks noChangeShapeType="1"/>
              </p:cNvSpPr>
              <p:nvPr/>
            </p:nvSpPr>
            <p:spPr bwMode="auto">
              <a:xfrm>
                <a:off x="3360" y="2114"/>
                <a:ext cx="0"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77" name="Line 69"/>
              <p:cNvSpPr>
                <a:spLocks noChangeShapeType="1"/>
              </p:cNvSpPr>
              <p:nvPr/>
            </p:nvSpPr>
            <p:spPr bwMode="auto">
              <a:xfrm flipH="1">
                <a:off x="3264" y="1776"/>
                <a:ext cx="48" cy="530"/>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78" name="Line 70"/>
              <p:cNvSpPr>
                <a:spLocks noChangeShapeType="1"/>
              </p:cNvSpPr>
              <p:nvPr/>
            </p:nvSpPr>
            <p:spPr bwMode="auto">
              <a:xfrm>
                <a:off x="3792" y="2258"/>
                <a:ext cx="624" cy="576"/>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79" name="Line 71"/>
              <p:cNvSpPr>
                <a:spLocks noChangeShapeType="1"/>
              </p:cNvSpPr>
              <p:nvPr/>
            </p:nvSpPr>
            <p:spPr bwMode="auto">
              <a:xfrm>
                <a:off x="3456" y="2354"/>
                <a:ext cx="0" cy="624"/>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80" name="Line 72"/>
              <p:cNvSpPr>
                <a:spLocks noChangeShapeType="1"/>
              </p:cNvSpPr>
              <p:nvPr/>
            </p:nvSpPr>
            <p:spPr bwMode="auto">
              <a:xfrm>
                <a:off x="3792" y="2306"/>
                <a:ext cx="624" cy="240"/>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81" name="Line 73"/>
              <p:cNvSpPr>
                <a:spLocks noChangeShapeType="1"/>
              </p:cNvSpPr>
              <p:nvPr/>
            </p:nvSpPr>
            <p:spPr bwMode="auto">
              <a:xfrm>
                <a:off x="3552" y="2210"/>
                <a:ext cx="240" cy="816"/>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82" name="Line 74"/>
              <p:cNvSpPr>
                <a:spLocks noChangeShapeType="1"/>
              </p:cNvSpPr>
              <p:nvPr/>
            </p:nvSpPr>
            <p:spPr bwMode="auto">
              <a:xfrm>
                <a:off x="3552" y="2066"/>
                <a:ext cx="576" cy="816"/>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83" name="Line 75"/>
              <p:cNvSpPr>
                <a:spLocks noChangeShapeType="1"/>
              </p:cNvSpPr>
              <p:nvPr/>
            </p:nvSpPr>
            <p:spPr bwMode="auto">
              <a:xfrm flipH="1">
                <a:off x="3072" y="1970"/>
                <a:ext cx="192" cy="720"/>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84" name="Line 76"/>
              <p:cNvSpPr>
                <a:spLocks noChangeShapeType="1"/>
              </p:cNvSpPr>
              <p:nvPr/>
            </p:nvSpPr>
            <p:spPr bwMode="auto">
              <a:xfrm flipH="1">
                <a:off x="2976" y="2066"/>
                <a:ext cx="288" cy="384"/>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85" name="Line 77"/>
              <p:cNvSpPr>
                <a:spLocks noChangeShapeType="1"/>
              </p:cNvSpPr>
              <p:nvPr/>
            </p:nvSpPr>
            <p:spPr bwMode="auto">
              <a:xfrm>
                <a:off x="3840" y="2402"/>
                <a:ext cx="336" cy="288"/>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86" name="Line 78"/>
              <p:cNvSpPr>
                <a:spLocks noChangeShapeType="1"/>
              </p:cNvSpPr>
              <p:nvPr/>
            </p:nvSpPr>
            <p:spPr bwMode="auto">
              <a:xfrm>
                <a:off x="3648" y="2162"/>
                <a:ext cx="624" cy="144"/>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87" name="Line 79"/>
              <p:cNvSpPr>
                <a:spLocks noChangeShapeType="1"/>
              </p:cNvSpPr>
              <p:nvPr/>
            </p:nvSpPr>
            <p:spPr bwMode="auto">
              <a:xfrm>
                <a:off x="3504" y="2546"/>
                <a:ext cx="48" cy="432"/>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88" name="Line 80"/>
              <p:cNvSpPr>
                <a:spLocks noChangeShapeType="1"/>
              </p:cNvSpPr>
              <p:nvPr/>
            </p:nvSpPr>
            <p:spPr bwMode="auto">
              <a:xfrm flipH="1">
                <a:off x="3216" y="2402"/>
                <a:ext cx="144" cy="432"/>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89" name="Line 81"/>
              <p:cNvSpPr>
                <a:spLocks noChangeShapeType="1"/>
              </p:cNvSpPr>
              <p:nvPr/>
            </p:nvSpPr>
            <p:spPr bwMode="auto">
              <a:xfrm>
                <a:off x="3888" y="2306"/>
                <a:ext cx="432" cy="96"/>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90" name="Line 82"/>
              <p:cNvSpPr>
                <a:spLocks noChangeShapeType="1"/>
              </p:cNvSpPr>
              <p:nvPr/>
            </p:nvSpPr>
            <p:spPr bwMode="auto">
              <a:xfrm>
                <a:off x="3792" y="2546"/>
                <a:ext cx="96" cy="432"/>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91" name="Line 83"/>
              <p:cNvSpPr>
                <a:spLocks noChangeShapeType="1"/>
              </p:cNvSpPr>
              <p:nvPr/>
            </p:nvSpPr>
            <p:spPr bwMode="auto">
              <a:xfrm>
                <a:off x="3888" y="2498"/>
                <a:ext cx="336" cy="240"/>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92" name="Line 84"/>
              <p:cNvSpPr>
                <a:spLocks noChangeShapeType="1"/>
              </p:cNvSpPr>
              <p:nvPr/>
            </p:nvSpPr>
            <p:spPr bwMode="auto">
              <a:xfrm>
                <a:off x="3936" y="2210"/>
                <a:ext cx="288" cy="48"/>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93" name="Line 85"/>
              <p:cNvSpPr>
                <a:spLocks noChangeShapeType="1"/>
              </p:cNvSpPr>
              <p:nvPr/>
            </p:nvSpPr>
            <p:spPr bwMode="auto">
              <a:xfrm>
                <a:off x="3648" y="2018"/>
                <a:ext cx="240" cy="48"/>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94" name="Line 86"/>
              <p:cNvSpPr>
                <a:spLocks noChangeShapeType="1"/>
              </p:cNvSpPr>
              <p:nvPr/>
            </p:nvSpPr>
            <p:spPr bwMode="auto">
              <a:xfrm>
                <a:off x="3552" y="1970"/>
                <a:ext cx="336" cy="0"/>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95" name="Line 87"/>
              <p:cNvSpPr>
                <a:spLocks noChangeShapeType="1"/>
              </p:cNvSpPr>
              <p:nvPr/>
            </p:nvSpPr>
            <p:spPr bwMode="auto">
              <a:xfrm flipH="1">
                <a:off x="3168" y="2546"/>
                <a:ext cx="96" cy="192"/>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96" name="Line 88"/>
              <p:cNvSpPr>
                <a:spLocks noChangeShapeType="1"/>
              </p:cNvSpPr>
              <p:nvPr/>
            </p:nvSpPr>
            <p:spPr bwMode="auto">
              <a:xfrm>
                <a:off x="3792" y="2594"/>
                <a:ext cx="192" cy="240"/>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97" name="Line 89"/>
              <p:cNvSpPr>
                <a:spLocks noChangeShapeType="1"/>
              </p:cNvSpPr>
              <p:nvPr/>
            </p:nvSpPr>
            <p:spPr bwMode="auto">
              <a:xfrm>
                <a:off x="3936" y="2450"/>
                <a:ext cx="384" cy="96"/>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98" name="Line 90"/>
              <p:cNvSpPr>
                <a:spLocks noChangeShapeType="1"/>
              </p:cNvSpPr>
              <p:nvPr/>
            </p:nvSpPr>
            <p:spPr bwMode="auto">
              <a:xfrm>
                <a:off x="3792" y="2210"/>
                <a:ext cx="192" cy="48"/>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299" name="Line 91"/>
              <p:cNvSpPr>
                <a:spLocks noChangeShapeType="1"/>
              </p:cNvSpPr>
              <p:nvPr/>
            </p:nvSpPr>
            <p:spPr bwMode="auto">
              <a:xfrm>
                <a:off x="3888" y="2402"/>
                <a:ext cx="432" cy="48"/>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300" name="Line 92"/>
              <p:cNvSpPr>
                <a:spLocks noChangeShapeType="1"/>
              </p:cNvSpPr>
              <p:nvPr/>
            </p:nvSpPr>
            <p:spPr bwMode="auto">
              <a:xfrm>
                <a:off x="3600" y="2642"/>
                <a:ext cx="96" cy="336"/>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301" name="Line 93"/>
              <p:cNvSpPr>
                <a:spLocks noChangeShapeType="1"/>
              </p:cNvSpPr>
              <p:nvPr/>
            </p:nvSpPr>
            <p:spPr bwMode="auto">
              <a:xfrm>
                <a:off x="3840" y="2450"/>
                <a:ext cx="336" cy="336"/>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302" name="Line 94"/>
              <p:cNvSpPr>
                <a:spLocks noChangeShapeType="1"/>
              </p:cNvSpPr>
              <p:nvPr/>
            </p:nvSpPr>
            <p:spPr bwMode="auto">
              <a:xfrm flipH="1">
                <a:off x="3648" y="2690"/>
                <a:ext cx="48" cy="240"/>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303" name="Line 95"/>
              <p:cNvSpPr>
                <a:spLocks noChangeShapeType="1"/>
              </p:cNvSpPr>
              <p:nvPr/>
            </p:nvSpPr>
            <p:spPr bwMode="auto">
              <a:xfrm>
                <a:off x="3840" y="2738"/>
                <a:ext cx="192" cy="96"/>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304" name="Line 96"/>
              <p:cNvSpPr>
                <a:spLocks noChangeShapeType="1"/>
              </p:cNvSpPr>
              <p:nvPr/>
            </p:nvSpPr>
            <p:spPr bwMode="auto">
              <a:xfrm flipH="1">
                <a:off x="3312" y="2066"/>
                <a:ext cx="48" cy="240"/>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305" name="Line 97"/>
              <p:cNvSpPr>
                <a:spLocks noChangeShapeType="1"/>
              </p:cNvSpPr>
              <p:nvPr/>
            </p:nvSpPr>
            <p:spPr bwMode="auto">
              <a:xfrm>
                <a:off x="3552" y="1970"/>
                <a:ext cx="96" cy="96"/>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2306" name="Line 98"/>
              <p:cNvSpPr>
                <a:spLocks noChangeShapeType="1"/>
              </p:cNvSpPr>
              <p:nvPr/>
            </p:nvSpPr>
            <p:spPr bwMode="auto">
              <a:xfrm>
                <a:off x="3600" y="2018"/>
                <a:ext cx="288" cy="96"/>
              </a:xfrm>
              <a:prstGeom prst="line">
                <a:avLst/>
              </a:prstGeom>
              <a:noFill/>
              <a:ln w="127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sp>
          <p:nvSpPr>
            <p:cNvPr id="222307" name="Text Box 99"/>
            <p:cNvSpPr txBox="1">
              <a:spLocks noChangeArrowheads="1"/>
            </p:cNvSpPr>
            <p:nvPr/>
          </p:nvSpPr>
          <p:spPr bwMode="auto">
            <a:xfrm>
              <a:off x="720" y="3551"/>
              <a:ext cx="38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b="1">
                  <a:latin typeface="Futura" charset="0"/>
                  <a:ea typeface="Osaka" charset="-128"/>
                </a:rPr>
                <a:t>Tibet III: </a:t>
              </a:r>
              <a:r>
                <a:rPr lang="en-US" altLang="ja-JP" sz="2400" b="1">
                  <a:solidFill>
                    <a:schemeClr val="hlink"/>
                  </a:solidFill>
                  <a:latin typeface="Times New Roman" panose="02020603050405020304" pitchFamily="18" charset="0"/>
                  <a:ea typeface="Osaka" charset="-128"/>
                </a:rPr>
                <a:t>Energy and direction  of air shower</a:t>
              </a:r>
            </a:p>
          </p:txBody>
        </p:sp>
        <p:sp>
          <p:nvSpPr>
            <p:cNvPr id="222308" name="Oval 100"/>
            <p:cNvSpPr>
              <a:spLocks noChangeArrowheads="1"/>
            </p:cNvSpPr>
            <p:nvPr/>
          </p:nvSpPr>
          <p:spPr bwMode="auto">
            <a:xfrm rot="19800000">
              <a:off x="1837" y="2070"/>
              <a:ext cx="2086" cy="589"/>
            </a:xfrm>
            <a:prstGeom prst="ellipse">
              <a:avLst/>
            </a:prstGeom>
            <a:solidFill>
              <a:srgbClr val="FFFF00">
                <a:alpha val="30000"/>
              </a:srgbClr>
            </a:solidFill>
            <a:ln>
              <a:noFill/>
            </a:ln>
            <a:effectLst/>
            <a:extLst>
              <a:ext uri="{91240B29-F687-4F45-9708-019B960494DF}">
                <a14:hiddenLine xmlns:a14="http://schemas.microsoft.com/office/drawing/2010/main" w="12700" cap="sq">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2309" name="Oval 101"/>
            <p:cNvSpPr>
              <a:spLocks noChangeArrowheads="1"/>
            </p:cNvSpPr>
            <p:nvPr/>
          </p:nvSpPr>
          <p:spPr bwMode="auto">
            <a:xfrm rot="19800000">
              <a:off x="2743" y="2251"/>
              <a:ext cx="409" cy="137"/>
            </a:xfrm>
            <a:prstGeom prst="ellipse">
              <a:avLst/>
            </a:prstGeom>
            <a:solidFill>
              <a:srgbClr val="FF0000">
                <a:alpha val="60001"/>
              </a:srgbClr>
            </a:solidFill>
            <a:ln>
              <a:noFill/>
            </a:ln>
            <a:effectLst/>
            <a:extLst>
              <a:ext uri="{91240B29-F687-4F45-9708-019B960494DF}">
                <a14:hiddenLine xmlns:a14="http://schemas.microsoft.com/office/drawing/2010/main" w="12700" cap="sq">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2310" name="Text Box 102"/>
            <p:cNvSpPr txBox="1">
              <a:spLocks noChangeArrowheads="1"/>
            </p:cNvSpPr>
            <p:nvPr/>
          </p:nvSpPr>
          <p:spPr bwMode="auto">
            <a:xfrm>
              <a:off x="768" y="767"/>
              <a:ext cx="193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latin typeface="Times New Roman" panose="02020603050405020304" pitchFamily="18" charset="0"/>
                  <a:ea typeface="HGPｺﾞｼｯｸM" panose="020B0600000000000000" pitchFamily="50" charset="-128"/>
                </a:rPr>
                <a:t>Cosmic ray(P,He,Fe…)</a:t>
              </a:r>
            </a:p>
          </p:txBody>
        </p:sp>
        <p:sp>
          <p:nvSpPr>
            <p:cNvPr id="222311" name="Text Box 103"/>
            <p:cNvSpPr txBox="1">
              <a:spLocks noChangeArrowheads="1"/>
            </p:cNvSpPr>
            <p:nvPr/>
          </p:nvSpPr>
          <p:spPr bwMode="auto">
            <a:xfrm>
              <a:off x="3168" y="2736"/>
              <a:ext cx="205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latin typeface="Times" panose="02020603050405020304" pitchFamily="18" charset="0"/>
                  <a:ea typeface="Osaka" charset="-128"/>
                </a:rPr>
                <a:t>Particle density &amp; spread</a:t>
              </a:r>
            </a:p>
          </p:txBody>
        </p:sp>
        <p:sp>
          <p:nvSpPr>
            <p:cNvPr id="222312" name="AutoShape 104"/>
            <p:cNvSpPr>
              <a:spLocks noChangeArrowheads="1"/>
            </p:cNvSpPr>
            <p:nvPr/>
          </p:nvSpPr>
          <p:spPr bwMode="auto">
            <a:xfrm rot="5400000">
              <a:off x="4033" y="3119"/>
              <a:ext cx="196" cy="101"/>
            </a:xfrm>
            <a:prstGeom prst="rightArrow">
              <a:avLst>
                <a:gd name="adj1" fmla="val 50000"/>
                <a:gd name="adj2" fmla="val 48515"/>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2313" name="Text Box 105"/>
            <p:cNvSpPr txBox="1">
              <a:spLocks noChangeArrowheads="1"/>
            </p:cNvSpPr>
            <p:nvPr/>
          </p:nvSpPr>
          <p:spPr bwMode="auto">
            <a:xfrm>
              <a:off x="3120" y="3216"/>
              <a:ext cx="188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latin typeface="Times" panose="02020603050405020304" pitchFamily="18" charset="0"/>
                  <a:ea typeface="Osaka" charset="-128"/>
                </a:rPr>
                <a:t>Separation of particles </a:t>
              </a:r>
            </a:p>
          </p:txBody>
        </p:sp>
      </p:grpSp>
      <p:sp>
        <p:nvSpPr>
          <p:cNvPr id="222314" name="Rectangle 106"/>
          <p:cNvSpPr>
            <a:spLocks noGrp="1" noChangeArrowheads="1"/>
          </p:cNvSpPr>
          <p:nvPr>
            <p:ph type="title"/>
          </p:nvPr>
        </p:nvSpPr>
        <p:spPr>
          <a:xfrm>
            <a:off x="762000" y="0"/>
            <a:ext cx="7772400" cy="1143000"/>
          </a:xfrm>
        </p:spPr>
        <p:txBody>
          <a:bodyPr/>
          <a:lstStyle/>
          <a:p>
            <a:r>
              <a:rPr lang="en-US" altLang="ja-JP"/>
              <a:t>YAC</a:t>
            </a:r>
            <a:r>
              <a:rPr lang="ja-JP" altLang="en-US"/>
              <a:t>　</a:t>
            </a:r>
            <a:r>
              <a:rPr lang="en-US" altLang="ja-JP"/>
              <a:t>array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kawata\array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8766175" cy="4056063"/>
          </a:xfrm>
          <a:prstGeom prst="rect">
            <a:avLst/>
          </a:prstGeom>
          <a:noFill/>
          <a:extLst>
            <a:ext uri="{909E8E84-426E-40DD-AFC4-6F175D3DCCD1}">
              <a14:hiddenFill xmlns:a14="http://schemas.microsoft.com/office/drawing/2010/main">
                <a:solidFill>
                  <a:srgbClr val="FFFFFF"/>
                </a:solidFill>
              </a14:hiddenFill>
            </a:ext>
          </a:extLst>
        </p:spPr>
      </p:pic>
      <p:sp>
        <p:nvSpPr>
          <p:cNvPr id="58371" name="Rectangle 3"/>
          <p:cNvSpPr>
            <a:spLocks noGrp="1" noChangeArrowheads="1"/>
          </p:cNvSpPr>
          <p:nvPr>
            <p:ph type="title" idx="4294967295"/>
          </p:nvPr>
        </p:nvSpPr>
        <p:spPr>
          <a:xfrm>
            <a:off x="381000" y="304800"/>
            <a:ext cx="7772400" cy="1143000"/>
          </a:xfrm>
        </p:spPr>
        <p:txBody>
          <a:bodyPr/>
          <a:lstStyle/>
          <a:p>
            <a:pPr algn="l"/>
            <a:r>
              <a:rPr lang="en-US" altLang="ja-JP" sz="3600" b="1">
                <a:solidFill>
                  <a:srgbClr val="0000FF"/>
                </a:solidFill>
                <a:effectLst>
                  <a:outerShdw blurRad="38100" dist="38100" dir="2700000" algn="tl">
                    <a:srgbClr val="C0C0C0"/>
                  </a:outerShdw>
                </a:effectLst>
                <a:latin typeface="Helvetica" panose="020B0604020202020204" pitchFamily="34" charset="0"/>
              </a:rPr>
              <a:t>Tibet III (22000m</a:t>
            </a:r>
            <a:r>
              <a:rPr lang="en-US" altLang="ja-JP" sz="3600" b="1" baseline="30000">
                <a:solidFill>
                  <a:srgbClr val="0000FF"/>
                </a:solidFill>
                <a:effectLst>
                  <a:outerShdw blurRad="38100" dist="38100" dir="2700000" algn="tl">
                    <a:srgbClr val="C0C0C0"/>
                  </a:outerShdw>
                </a:effectLst>
                <a:latin typeface="Helvetica" panose="020B0604020202020204" pitchFamily="34" charset="0"/>
              </a:rPr>
              <a:t>2</a:t>
            </a:r>
            <a:r>
              <a:rPr lang="en-US" altLang="ja-JP" sz="3600" b="1">
                <a:solidFill>
                  <a:srgbClr val="0000FF"/>
                </a:solidFill>
                <a:effectLst>
                  <a:outerShdw blurRad="38100" dist="38100" dir="2700000" algn="tl">
                    <a:srgbClr val="C0C0C0"/>
                  </a:outerShdw>
                </a:effectLst>
                <a:latin typeface="Helvetica" panose="020B0604020202020204" pitchFamily="34" charset="0"/>
              </a:rPr>
              <a:t>)</a:t>
            </a:r>
            <a:endParaRPr lang="en-US" altLang="ja-JP" sz="3600">
              <a:solidFill>
                <a:srgbClr val="0000FF"/>
              </a:solidFill>
              <a:latin typeface="Helvetica" panose="020B0604020202020204" pitchFamily="34" charset="0"/>
            </a:endParaRPr>
          </a:p>
        </p:txBody>
      </p:sp>
      <p:sp>
        <p:nvSpPr>
          <p:cNvPr id="58372" name="Text Box 4"/>
          <p:cNvSpPr txBox="1">
            <a:spLocks noChangeArrowheads="1"/>
          </p:cNvSpPr>
          <p:nvPr/>
        </p:nvSpPr>
        <p:spPr bwMode="auto">
          <a:xfrm>
            <a:off x="762000" y="6172200"/>
            <a:ext cx="7553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000" b="1">
                <a:latin typeface="Helvetica" panose="020B0604020202020204" pitchFamily="34" charset="0"/>
              </a:rPr>
              <a:t>Yangbajing (4300a.s.l.=606g/cm</a:t>
            </a:r>
            <a:r>
              <a:rPr lang="en-US" altLang="ja-JP" sz="2000" b="1" baseline="30000">
                <a:latin typeface="Helvetica" panose="020B0604020202020204" pitchFamily="34" charset="0"/>
              </a:rPr>
              <a:t>2</a:t>
            </a:r>
            <a:r>
              <a:rPr lang="en-US" altLang="ja-JP" sz="2000" b="1">
                <a:latin typeface="Helvetica" panose="020B0604020202020204" pitchFamily="34" charset="0"/>
              </a:rPr>
              <a:t>), Tibet, China, as of 1999</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258" name="Group 2"/>
          <p:cNvGrpSpPr>
            <a:grpSpLocks/>
          </p:cNvGrpSpPr>
          <p:nvPr/>
        </p:nvGrpSpPr>
        <p:grpSpPr bwMode="auto">
          <a:xfrm>
            <a:off x="4410075" y="2362200"/>
            <a:ext cx="4733925" cy="2868613"/>
            <a:chOff x="2303" y="1797"/>
            <a:chExt cx="2982" cy="1807"/>
          </a:xfrm>
        </p:grpSpPr>
        <p:sp>
          <p:nvSpPr>
            <p:cNvPr id="224259" name="Rectangle 3"/>
            <p:cNvSpPr>
              <a:spLocks noChangeArrowheads="1"/>
            </p:cNvSpPr>
            <p:nvPr/>
          </p:nvSpPr>
          <p:spPr bwMode="auto">
            <a:xfrm>
              <a:off x="2620" y="1797"/>
              <a:ext cx="2167" cy="834"/>
            </a:xfrm>
            <a:prstGeom prst="rect">
              <a:avLst/>
            </a:prstGeom>
            <a:solidFill>
              <a:srgbClr val="FFCC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4260" name="Rectangle 4"/>
            <p:cNvSpPr>
              <a:spLocks noChangeArrowheads="1"/>
            </p:cNvSpPr>
            <p:nvPr/>
          </p:nvSpPr>
          <p:spPr bwMode="auto">
            <a:xfrm>
              <a:off x="2508" y="2630"/>
              <a:ext cx="2393" cy="160"/>
            </a:xfrm>
            <a:prstGeom prst="rect">
              <a:avLst/>
            </a:prstGeom>
            <a:solidFill>
              <a:schemeClr val="bg2">
                <a:alpha val="58000"/>
              </a:scheme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224261" name="Group 5"/>
            <p:cNvGrpSpPr>
              <a:grpSpLocks/>
            </p:cNvGrpSpPr>
            <p:nvPr/>
          </p:nvGrpSpPr>
          <p:grpSpPr bwMode="auto">
            <a:xfrm>
              <a:off x="2562" y="2795"/>
              <a:ext cx="2285" cy="499"/>
              <a:chOff x="3243" y="3339"/>
              <a:chExt cx="1950" cy="363"/>
            </a:xfrm>
          </p:grpSpPr>
          <p:grpSp>
            <p:nvGrpSpPr>
              <p:cNvPr id="224262" name="Group 6"/>
              <p:cNvGrpSpPr>
                <a:grpSpLocks/>
              </p:cNvGrpSpPr>
              <p:nvPr/>
            </p:nvGrpSpPr>
            <p:grpSpPr bwMode="auto">
              <a:xfrm>
                <a:off x="3243" y="3339"/>
                <a:ext cx="1950" cy="363"/>
                <a:chOff x="3243" y="3241"/>
                <a:chExt cx="1950" cy="491"/>
              </a:xfrm>
            </p:grpSpPr>
            <p:sp>
              <p:nvSpPr>
                <p:cNvPr id="224263" name="Rectangle 7"/>
                <p:cNvSpPr>
                  <a:spLocks noChangeArrowheads="1"/>
                </p:cNvSpPr>
                <p:nvPr/>
              </p:nvSpPr>
              <p:spPr bwMode="auto">
                <a:xfrm>
                  <a:off x="3243" y="3241"/>
                  <a:ext cx="1950" cy="491"/>
                </a:xfrm>
                <a:prstGeom prst="rect">
                  <a:avLst/>
                </a:prstGeom>
                <a:solidFill>
                  <a:srgbClr val="003399">
                    <a:alpha val="58000"/>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4264" name="Rectangle 8"/>
                <p:cNvSpPr>
                  <a:spLocks noChangeArrowheads="1"/>
                </p:cNvSpPr>
                <p:nvPr/>
              </p:nvSpPr>
              <p:spPr bwMode="auto">
                <a:xfrm>
                  <a:off x="3288" y="3294"/>
                  <a:ext cx="1849" cy="383"/>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24265" name="Rectangle 9"/>
              <p:cNvSpPr>
                <a:spLocks noChangeArrowheads="1"/>
              </p:cNvSpPr>
              <p:nvPr/>
            </p:nvSpPr>
            <p:spPr bwMode="auto">
              <a:xfrm>
                <a:off x="3334" y="3430"/>
                <a:ext cx="1769" cy="227"/>
              </a:xfrm>
              <a:prstGeom prst="rect">
                <a:avLst/>
              </a:prstGeom>
              <a:solidFill>
                <a:srgbClr val="CCE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24266" name="Text Box 10"/>
            <p:cNvSpPr txBox="1">
              <a:spLocks noChangeArrowheads="1"/>
            </p:cNvSpPr>
            <p:nvPr/>
          </p:nvSpPr>
          <p:spPr bwMode="auto">
            <a:xfrm>
              <a:off x="2303" y="2184"/>
              <a:ext cx="1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2400" b="1">
                  <a:latin typeface="Arial" panose="020B0604020202020204" pitchFamily="34" charset="0"/>
                </a:rPr>
                <a:t>       Pb 7cu</a:t>
              </a:r>
            </a:p>
          </p:txBody>
        </p:sp>
        <p:sp>
          <p:nvSpPr>
            <p:cNvPr id="224267" name="Text Box 11"/>
            <p:cNvSpPr txBox="1">
              <a:spLocks noChangeArrowheads="1"/>
            </p:cNvSpPr>
            <p:nvPr/>
          </p:nvSpPr>
          <p:spPr bwMode="auto">
            <a:xfrm>
              <a:off x="4897" y="2555"/>
              <a:ext cx="3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800" b="1">
                  <a:latin typeface="Arial" panose="020B0604020202020204" pitchFamily="34" charset="0"/>
                </a:rPr>
                <a:t>Iron</a:t>
              </a:r>
            </a:p>
          </p:txBody>
        </p:sp>
        <p:sp>
          <p:nvSpPr>
            <p:cNvPr id="224268" name="Text Box 12"/>
            <p:cNvSpPr txBox="1">
              <a:spLocks noChangeArrowheads="1"/>
            </p:cNvSpPr>
            <p:nvPr/>
          </p:nvSpPr>
          <p:spPr bwMode="auto">
            <a:xfrm>
              <a:off x="2942" y="2920"/>
              <a:ext cx="114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ja-JP" sz="2000" b="1">
                  <a:latin typeface="Arial" panose="020B0604020202020204" pitchFamily="34" charset="0"/>
                </a:rPr>
                <a:t>Scint.</a:t>
              </a:r>
            </a:p>
          </p:txBody>
        </p:sp>
        <p:sp>
          <p:nvSpPr>
            <p:cNvPr id="224269" name="Text Box 13"/>
            <p:cNvSpPr txBox="1">
              <a:spLocks noChangeArrowheads="1"/>
            </p:cNvSpPr>
            <p:nvPr/>
          </p:nvSpPr>
          <p:spPr bwMode="auto">
            <a:xfrm>
              <a:off x="4766" y="3392"/>
              <a:ext cx="3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ja-JP" sz="1600" b="1">
                  <a:latin typeface="Arial" panose="020B0604020202020204" pitchFamily="34" charset="0"/>
                </a:rPr>
                <a:t>Box</a:t>
              </a:r>
            </a:p>
          </p:txBody>
        </p:sp>
        <p:sp>
          <p:nvSpPr>
            <p:cNvPr id="224270" name="Line 14"/>
            <p:cNvSpPr>
              <a:spLocks noChangeShapeType="1"/>
            </p:cNvSpPr>
            <p:nvPr/>
          </p:nvSpPr>
          <p:spPr bwMode="auto">
            <a:xfrm>
              <a:off x="4847" y="2920"/>
              <a:ext cx="163" cy="1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224271" name="Line 15"/>
            <p:cNvSpPr>
              <a:spLocks noChangeShapeType="1"/>
            </p:cNvSpPr>
            <p:nvPr/>
          </p:nvSpPr>
          <p:spPr bwMode="auto">
            <a:xfrm flipH="1" flipV="1">
              <a:off x="4847" y="3045"/>
              <a:ext cx="120" cy="3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pic>
        <p:nvPicPr>
          <p:cNvPr id="224272" name="Picture 16" descr="\\gamba\shibata\fort\tibet3\RD\dispev.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4114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224273" name="Rectangle 17"/>
          <p:cNvSpPr>
            <a:spLocks noGrp="1" noChangeArrowheads="1"/>
          </p:cNvSpPr>
          <p:nvPr>
            <p:ph type="title" idx="4294967295"/>
          </p:nvPr>
        </p:nvSpPr>
        <p:spPr>
          <a:xfrm>
            <a:off x="609600" y="304800"/>
            <a:ext cx="7924800" cy="1600200"/>
          </a:xfrm>
        </p:spPr>
        <p:txBody>
          <a:bodyPr/>
          <a:lstStyle/>
          <a:p>
            <a:r>
              <a:rPr lang="en-US" altLang="ja-JP">
                <a:solidFill>
                  <a:schemeClr val="accent1"/>
                </a:solidFill>
              </a:rPr>
              <a:t>Design of YAC</a:t>
            </a:r>
            <a:r>
              <a:rPr lang="en-US" altLang="ja-JP"/>
              <a:t/>
            </a:r>
            <a:br>
              <a:rPr lang="en-US" altLang="ja-JP"/>
            </a:br>
            <a:r>
              <a:rPr lang="en-US" altLang="ja-JP" sz="3200"/>
              <a:t>40cm x 50cm, 20x20 channels</a:t>
            </a:r>
            <a:br>
              <a:rPr lang="en-US" altLang="ja-JP" sz="3200"/>
            </a:br>
            <a:r>
              <a:rPr lang="en-US" altLang="ja-JP" sz="3200"/>
              <a:t>S=5000m</a:t>
            </a:r>
            <a:r>
              <a:rPr lang="en-US" altLang="ja-JP" sz="3200" baseline="30000"/>
              <a:t>2</a:t>
            </a:r>
          </a:p>
        </p:txBody>
      </p:sp>
      <p:sp>
        <p:nvSpPr>
          <p:cNvPr id="224274" name="Text Box 18"/>
          <p:cNvSpPr txBox="1">
            <a:spLocks noChangeArrowheads="1"/>
          </p:cNvSpPr>
          <p:nvPr/>
        </p:nvSpPr>
        <p:spPr bwMode="auto">
          <a:xfrm>
            <a:off x="685800" y="5410200"/>
            <a:ext cx="27813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latin typeface="Times New Roman" panose="02020603050405020304" pitchFamily="18" charset="0"/>
              </a:rPr>
              <a:t>3.75m spacing 400ch</a:t>
            </a:r>
          </a:p>
          <a:p>
            <a:pPr eaLnBrk="1" hangingPunct="1"/>
            <a:r>
              <a:rPr lang="en-US" altLang="ja-JP" sz="2400">
                <a:latin typeface="Times New Roman" panose="02020603050405020304" pitchFamily="18" charset="0"/>
              </a:rPr>
              <a:t>       N</a:t>
            </a:r>
            <a:r>
              <a:rPr lang="en-US" altLang="ja-JP" sz="2400" baseline="-25000">
                <a:latin typeface="Times New Roman" panose="02020603050405020304" pitchFamily="18" charset="0"/>
              </a:rPr>
              <a:t>b</a:t>
            </a:r>
            <a:r>
              <a:rPr lang="en-US" altLang="ja-JP" sz="2400">
                <a:latin typeface="Times New Roman" panose="02020603050405020304" pitchFamily="18" charset="0"/>
              </a:rPr>
              <a:t>&gt;100, any 5</a:t>
            </a:r>
          </a:p>
          <a:p>
            <a:pPr eaLnBrk="1" hangingPunct="1"/>
            <a:r>
              <a:rPr lang="ja-JP" altLang="en-US" sz="2400">
                <a:latin typeface="Times New Roman" panose="02020603050405020304" pitchFamily="18" charset="0"/>
              </a:rPr>
              <a:t>　　 </a:t>
            </a:r>
            <a:r>
              <a:rPr lang="en-US" altLang="ja-JP" sz="2400">
                <a:latin typeface="Times New Roman" panose="02020603050405020304" pitchFamily="18" charset="0"/>
              </a:rPr>
              <a:t>(&gt;30GeV)</a:t>
            </a:r>
          </a:p>
        </p:txBody>
      </p:sp>
      <p:sp>
        <p:nvSpPr>
          <p:cNvPr id="224275" name="Text Box 19"/>
          <p:cNvSpPr txBox="1">
            <a:spLocks noChangeArrowheads="1"/>
          </p:cNvSpPr>
          <p:nvPr/>
        </p:nvSpPr>
        <p:spPr bwMode="auto">
          <a:xfrm>
            <a:off x="4876800" y="5029200"/>
            <a:ext cx="33877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latin typeface="Times New Roman" panose="02020603050405020304" pitchFamily="18" charset="0"/>
              </a:rPr>
              <a:t>Wave length shifting fiber</a:t>
            </a:r>
          </a:p>
          <a:p>
            <a:pPr eaLnBrk="1" hangingPunct="1"/>
            <a:r>
              <a:rPr lang="en-US" altLang="ja-JP" sz="2400">
                <a:latin typeface="Times New Roman" panose="02020603050405020304" pitchFamily="18" charset="0"/>
              </a:rPr>
              <a:t>+ 2 PMTs </a:t>
            </a:r>
          </a:p>
          <a:p>
            <a:pPr eaLnBrk="1" hangingPunct="1"/>
            <a:r>
              <a:rPr lang="en-US" altLang="ja-JP" sz="2400">
                <a:latin typeface="Times New Roman" panose="02020603050405020304" pitchFamily="18" charset="0"/>
              </a:rPr>
              <a:t>(Low gain &amp; High gain)</a:t>
            </a:r>
          </a:p>
          <a:p>
            <a:pPr eaLnBrk="1" hangingPunct="1"/>
            <a:r>
              <a:rPr lang="en-US" altLang="ja-JP" sz="2400">
                <a:latin typeface="Times New Roman" panose="02020603050405020304" pitchFamily="18" charset="0"/>
              </a:rPr>
              <a:t>10</a:t>
            </a:r>
            <a:r>
              <a:rPr lang="en-US" altLang="ja-JP" sz="2400" baseline="30000">
                <a:latin typeface="Times New Roman" panose="02020603050405020304" pitchFamily="18" charset="0"/>
              </a:rPr>
              <a:t>2</a:t>
            </a:r>
            <a:r>
              <a:rPr lang="en-US" altLang="ja-JP" sz="2400">
                <a:latin typeface="Times New Roman" panose="02020603050405020304" pitchFamily="18" charset="0"/>
              </a:rPr>
              <a:t>&lt;N</a:t>
            </a:r>
            <a:r>
              <a:rPr lang="en-US" altLang="ja-JP" sz="2400" baseline="-25000">
                <a:latin typeface="Times New Roman" panose="02020603050405020304" pitchFamily="18" charset="0"/>
              </a:rPr>
              <a:t>b</a:t>
            </a:r>
            <a:r>
              <a:rPr lang="en-US" altLang="ja-JP" sz="2400">
                <a:latin typeface="Times New Roman" panose="02020603050405020304" pitchFamily="18" charset="0"/>
              </a:rPr>
              <a:t>&lt;10</a:t>
            </a:r>
            <a:r>
              <a:rPr lang="en-US" altLang="ja-JP" sz="2400" baseline="30000">
                <a:latin typeface="Times New Roman" panose="02020603050405020304" pitchFamily="18" charset="0"/>
              </a:rPr>
              <a:t>6</a:t>
            </a:r>
          </a:p>
        </p:txBody>
      </p:sp>
    </p:spTree>
  </p:cSld>
  <p:clrMapOvr>
    <a:masterClrMapping/>
  </p:clrMapOvr>
  <p:transition advTm="1088"/>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idx="4294967295"/>
          </p:nvPr>
        </p:nvSpPr>
        <p:spPr/>
        <p:txBody>
          <a:bodyPr/>
          <a:lstStyle/>
          <a:p>
            <a:r>
              <a:rPr lang="en-US" altLang="ja-JP">
                <a:solidFill>
                  <a:schemeClr val="accent1"/>
                </a:solidFill>
              </a:rPr>
              <a:t>MC</a:t>
            </a:r>
            <a:r>
              <a:rPr lang="ja-JP" altLang="en-US">
                <a:solidFill>
                  <a:schemeClr val="accent1"/>
                </a:solidFill>
              </a:rPr>
              <a:t>　</a:t>
            </a:r>
            <a:r>
              <a:rPr lang="en-US" altLang="ja-JP">
                <a:solidFill>
                  <a:schemeClr val="accent1"/>
                </a:solidFill>
              </a:rPr>
              <a:t>Event Map</a:t>
            </a:r>
          </a:p>
        </p:txBody>
      </p:sp>
      <p:sp>
        <p:nvSpPr>
          <p:cNvPr id="226307" name="Text Box 3"/>
          <p:cNvSpPr txBox="1">
            <a:spLocks noChangeArrowheads="1"/>
          </p:cNvSpPr>
          <p:nvPr/>
        </p:nvSpPr>
        <p:spPr bwMode="auto">
          <a:xfrm>
            <a:off x="1746250" y="2098675"/>
            <a:ext cx="996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latin typeface="Times New Roman" panose="02020603050405020304" pitchFamily="18" charset="0"/>
              </a:rPr>
              <a:t>Proton</a:t>
            </a:r>
          </a:p>
        </p:txBody>
      </p:sp>
      <p:sp>
        <p:nvSpPr>
          <p:cNvPr id="226308" name="Text Box 4"/>
          <p:cNvSpPr txBox="1">
            <a:spLocks noChangeArrowheads="1"/>
          </p:cNvSpPr>
          <p:nvPr/>
        </p:nvSpPr>
        <p:spPr bwMode="auto">
          <a:xfrm>
            <a:off x="6140450" y="2017713"/>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latin typeface="Times New Roman" panose="02020603050405020304" pitchFamily="18" charset="0"/>
              </a:rPr>
              <a:t>Fe</a:t>
            </a:r>
          </a:p>
        </p:txBody>
      </p:sp>
      <p:pic>
        <p:nvPicPr>
          <p:cNvPr id="226309" name="Picture 5" descr="\\Gamba\shibata\fort\tibet3\RD\dispev_f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667000"/>
            <a:ext cx="4495800" cy="3371850"/>
          </a:xfrm>
          <a:prstGeom prst="rect">
            <a:avLst/>
          </a:prstGeom>
          <a:noFill/>
          <a:extLst>
            <a:ext uri="{909E8E84-426E-40DD-AFC4-6F175D3DCCD1}">
              <a14:hiddenFill xmlns:a14="http://schemas.microsoft.com/office/drawing/2010/main">
                <a:solidFill>
                  <a:srgbClr val="FFFFFF"/>
                </a:solidFill>
              </a14:hiddenFill>
            </a:ext>
          </a:extLst>
        </p:spPr>
      </p:pic>
      <p:pic>
        <p:nvPicPr>
          <p:cNvPr id="226310" name="Picture 6" descr="\\Gamba\shibata\fort\tibet3\RD\dispev_p.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671763"/>
            <a:ext cx="4495800" cy="3371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idx="4294967295"/>
          </p:nvPr>
        </p:nvSpPr>
        <p:spPr/>
        <p:txBody>
          <a:bodyPr/>
          <a:lstStyle/>
          <a:p>
            <a:r>
              <a:rPr lang="en-US" altLang="ja-JP" sz="3600">
                <a:solidFill>
                  <a:schemeClr val="accent1"/>
                </a:solidFill>
              </a:rPr>
              <a:t>Separation of Fe by YAC</a:t>
            </a:r>
            <a:r>
              <a:rPr lang="ja-JP" altLang="en-US" sz="3600">
                <a:solidFill>
                  <a:schemeClr val="accent1"/>
                </a:solidFill>
              </a:rPr>
              <a:t>（</a:t>
            </a:r>
            <a:r>
              <a:rPr lang="en-US" altLang="ja-JP" sz="3600">
                <a:solidFill>
                  <a:schemeClr val="accent1"/>
                </a:solidFill>
              </a:rPr>
              <a:t>use ANN</a:t>
            </a:r>
            <a:r>
              <a:rPr lang="ja-JP" altLang="en-US" sz="3600">
                <a:solidFill>
                  <a:schemeClr val="accent1"/>
                </a:solidFill>
              </a:rPr>
              <a:t>）</a:t>
            </a:r>
            <a:br>
              <a:rPr lang="ja-JP" altLang="en-US" sz="3600">
                <a:solidFill>
                  <a:schemeClr val="accent1"/>
                </a:solidFill>
              </a:rPr>
            </a:br>
            <a:r>
              <a:rPr lang="ja-JP" altLang="en-US" sz="3200"/>
              <a:t> </a:t>
            </a:r>
            <a:r>
              <a:rPr lang="en-US" altLang="ja-JP" sz="3200"/>
              <a:t>Iron and others</a:t>
            </a:r>
          </a:p>
        </p:txBody>
      </p:sp>
      <p:sp>
        <p:nvSpPr>
          <p:cNvPr id="228355" name="Text Box 3"/>
          <p:cNvSpPr txBox="1">
            <a:spLocks noChangeArrowheads="1"/>
          </p:cNvSpPr>
          <p:nvPr/>
        </p:nvSpPr>
        <p:spPr bwMode="auto">
          <a:xfrm>
            <a:off x="1431925" y="2492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endParaRPr lang="ja-JP" altLang="ja-JP" sz="2400">
              <a:latin typeface="Times New Roman" panose="02020603050405020304" pitchFamily="18" charset="0"/>
            </a:endParaRPr>
          </a:p>
        </p:txBody>
      </p:sp>
      <p:pic>
        <p:nvPicPr>
          <p:cNvPr id="228356" name="Picture 4" descr="\\Gamba\work\RD\400sum\ann2\pb7sp3.750\bmin1e2nd5btop1e2\target_pres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63" y="1968500"/>
            <a:ext cx="6454775" cy="4518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idx="4294967295"/>
          </p:nvPr>
        </p:nvSpPr>
        <p:spPr/>
        <p:txBody>
          <a:bodyPr/>
          <a:lstStyle/>
          <a:p>
            <a:r>
              <a:rPr lang="en-US" altLang="ja-JP">
                <a:solidFill>
                  <a:schemeClr val="accent1"/>
                </a:solidFill>
              </a:rPr>
              <a:t>Detection efficiency of YAC</a:t>
            </a:r>
          </a:p>
        </p:txBody>
      </p:sp>
      <p:sp>
        <p:nvSpPr>
          <p:cNvPr id="230403" name="Rectangle 3"/>
          <p:cNvSpPr>
            <a:spLocks noChangeArrowheads="1"/>
          </p:cNvSpPr>
          <p:nvPr/>
        </p:nvSpPr>
        <p:spPr bwMode="auto">
          <a:xfrm>
            <a:off x="2740025" y="1876425"/>
            <a:ext cx="41910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230404" name="Picture 4" descr="\\Gamba\work\RD\400sum\analize\pb7sp3.750\bmin1e2nd5btop1e2\efficiency_pres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175" y="2049463"/>
            <a:ext cx="5859463" cy="4102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ctrTitle"/>
          </p:nvPr>
        </p:nvSpPr>
        <p:spPr>
          <a:xfrm>
            <a:off x="730250" y="209550"/>
            <a:ext cx="7772400" cy="1143000"/>
          </a:xfrm>
        </p:spPr>
        <p:txBody>
          <a:bodyPr anchor="ctr"/>
          <a:lstStyle/>
          <a:p>
            <a:r>
              <a:rPr lang="en-US" altLang="ja-JP" sz="4400">
                <a:solidFill>
                  <a:schemeClr val="accent2"/>
                </a:solidFill>
              </a:rPr>
              <a:t>Expected results by YAC</a:t>
            </a:r>
          </a:p>
        </p:txBody>
      </p:sp>
      <p:pic>
        <p:nvPicPr>
          <p:cNvPr id="232451" name="Picture 3" descr="\\Guitar\shibata\fort\tibet3\flux\knee2.ti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1266825"/>
            <a:ext cx="7531100" cy="527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050"/>
          <p:cNvSpPr>
            <a:spLocks noGrp="1" noChangeArrowheads="1"/>
          </p:cNvSpPr>
          <p:nvPr>
            <p:ph type="title" idx="4294967295"/>
          </p:nvPr>
        </p:nvSpPr>
        <p:spPr>
          <a:xfrm>
            <a:off x="609600" y="381000"/>
            <a:ext cx="7772400" cy="685800"/>
          </a:xfrm>
        </p:spPr>
        <p:txBody>
          <a:bodyPr/>
          <a:lstStyle/>
          <a:p>
            <a:r>
              <a:rPr lang="en-US" altLang="ja-JP" sz="4000" b="1">
                <a:solidFill>
                  <a:srgbClr val="0000FF"/>
                </a:solidFill>
                <a:latin typeface="USALight" pitchFamily="34" charset="0"/>
              </a:rPr>
              <a:t>Tibet III (22000m</a:t>
            </a:r>
            <a:r>
              <a:rPr lang="en-US" altLang="ja-JP" sz="4000" b="1" baseline="30000">
                <a:solidFill>
                  <a:srgbClr val="0000FF"/>
                </a:solidFill>
                <a:latin typeface="USALight" pitchFamily="34" charset="0"/>
              </a:rPr>
              <a:t>2</a:t>
            </a:r>
            <a:r>
              <a:rPr lang="en-US" altLang="ja-JP" sz="4000" b="1">
                <a:solidFill>
                  <a:srgbClr val="0000FF"/>
                </a:solidFill>
                <a:latin typeface="USALight" pitchFamily="34" charset="0"/>
              </a:rPr>
              <a:t>)</a:t>
            </a:r>
            <a:r>
              <a:rPr lang="en-US" altLang="ja-JP" sz="4000" b="1">
                <a:solidFill>
                  <a:srgbClr val="000099"/>
                </a:solidFill>
              </a:rPr>
              <a:t> </a:t>
            </a:r>
          </a:p>
        </p:txBody>
      </p:sp>
      <p:graphicFrame>
        <p:nvGraphicFramePr>
          <p:cNvPr id="54275" name="Object 2051"/>
          <p:cNvGraphicFramePr>
            <a:graphicFrameLocks noChangeAspect="1"/>
          </p:cNvGraphicFramePr>
          <p:nvPr/>
        </p:nvGraphicFramePr>
        <p:xfrm>
          <a:off x="777875" y="1524000"/>
          <a:ext cx="5029200" cy="5029200"/>
        </p:xfrm>
        <a:graphic>
          <a:graphicData uri="http://schemas.openxmlformats.org/presentationml/2006/ole">
            <mc:AlternateContent xmlns:mc="http://schemas.openxmlformats.org/markup-compatibility/2006">
              <mc:Choice xmlns:v="urn:schemas-microsoft-com:vml" Requires="v">
                <p:oleObj spid="_x0000_s54279" name="Artwork" r:id="rId3" imgW="5896798" imgH="5896798" progId="Adobe.Illustrator.7">
                  <p:embed/>
                </p:oleObj>
              </mc:Choice>
              <mc:Fallback>
                <p:oleObj name="Artwork" r:id="rId3" imgW="5896798" imgH="5896798" progId="Adobe.Illustrator.7">
                  <p:embed/>
                  <p:pic>
                    <p:nvPicPr>
                      <p:cNvPr id="0" name="Object 20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75" y="1524000"/>
                        <a:ext cx="5029200" cy="50292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77" name="Text Box 2053"/>
          <p:cNvSpPr txBox="1">
            <a:spLocks noChangeArrowheads="1"/>
          </p:cNvSpPr>
          <p:nvPr/>
        </p:nvSpPr>
        <p:spPr bwMode="auto">
          <a:xfrm>
            <a:off x="5943600" y="1600200"/>
            <a:ext cx="2922588" cy="33782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ja-JP" sz="2400"/>
              <a:t>Total 545 detectors</a:t>
            </a:r>
          </a:p>
          <a:p>
            <a:pPr eaLnBrk="1" hangingPunct="1"/>
            <a:r>
              <a:rPr lang="en-US" altLang="ja-JP" sz="2400"/>
              <a:t>Modal Energy</a:t>
            </a:r>
          </a:p>
          <a:p>
            <a:pPr eaLnBrk="1" hangingPunct="1"/>
            <a:r>
              <a:rPr lang="en-US" altLang="ja-JP" sz="2400"/>
              <a:t>      ~ 3 TeV</a:t>
            </a:r>
          </a:p>
          <a:p>
            <a:pPr eaLnBrk="1" hangingPunct="1"/>
            <a:r>
              <a:rPr lang="en-US" altLang="ja-JP" sz="2400"/>
              <a:t>Angular Resolution</a:t>
            </a:r>
          </a:p>
          <a:p>
            <a:pPr eaLnBrk="1" hangingPunct="1"/>
            <a:r>
              <a:rPr lang="en-US" altLang="ja-JP" sz="2400"/>
              <a:t>     ~ 0.9 deg@3TeV</a:t>
            </a:r>
          </a:p>
          <a:p>
            <a:pPr eaLnBrk="1" hangingPunct="1"/>
            <a:r>
              <a:rPr lang="en-US" altLang="ja-JP" sz="2400"/>
              <a:t>Trigger Rate</a:t>
            </a:r>
          </a:p>
          <a:p>
            <a:pPr eaLnBrk="1" hangingPunct="1"/>
            <a:r>
              <a:rPr lang="en-US" altLang="ja-JP" sz="2400"/>
              <a:t>     ~680 Hz</a:t>
            </a:r>
          </a:p>
          <a:p>
            <a:pPr eaLnBrk="1" hangingPunct="1"/>
            <a:r>
              <a:rPr lang="en-US" altLang="ja-JP" sz="2400"/>
              <a:t>Data size</a:t>
            </a:r>
          </a:p>
          <a:p>
            <a:pPr eaLnBrk="1" hangingPunct="1"/>
            <a:r>
              <a:rPr lang="en-US" altLang="ja-JP" sz="2400"/>
              <a:t>    ~20GB/day</a:t>
            </a:r>
          </a:p>
        </p:txBody>
      </p:sp>
      <p:sp>
        <p:nvSpPr>
          <p:cNvPr id="54278" name="Text Box 2054"/>
          <p:cNvSpPr txBox="1">
            <a:spLocks noChangeArrowheads="1"/>
          </p:cNvSpPr>
          <p:nvPr/>
        </p:nvSpPr>
        <p:spPr bwMode="auto">
          <a:xfrm>
            <a:off x="5867400" y="5029200"/>
            <a:ext cx="3071813" cy="13731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ja-JP" sz="2800" b="1"/>
              <a:t>Operation </a:t>
            </a:r>
          </a:p>
          <a:p>
            <a:pPr eaLnBrk="1" hangingPunct="1"/>
            <a:r>
              <a:rPr lang="en-US" altLang="ja-JP" sz="2800" b="1"/>
              <a:t>1999 October-2002 September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228600" y="990600"/>
            <a:ext cx="7696200" cy="685800"/>
          </a:xfrm>
        </p:spPr>
        <p:txBody>
          <a:bodyPr/>
          <a:lstStyle/>
          <a:p>
            <a:pPr algn="l"/>
            <a:r>
              <a:rPr lang="en-US" altLang="ja-JP" sz="3200" b="1">
                <a:solidFill>
                  <a:srgbClr val="0000FF"/>
                </a:solidFill>
                <a:latin typeface="USALight" pitchFamily="34" charset="0"/>
              </a:rPr>
              <a:t>Tibet III (37000m</a:t>
            </a:r>
            <a:r>
              <a:rPr lang="en-US" altLang="ja-JP" sz="3200" b="1" baseline="30000">
                <a:solidFill>
                  <a:srgbClr val="0000FF"/>
                </a:solidFill>
                <a:latin typeface="USALight" pitchFamily="34" charset="0"/>
              </a:rPr>
              <a:t>2</a:t>
            </a:r>
            <a:r>
              <a:rPr lang="en-US" altLang="ja-JP" sz="3200" b="1">
                <a:solidFill>
                  <a:srgbClr val="0000FF"/>
                </a:solidFill>
                <a:latin typeface="USALight" pitchFamily="34" charset="0"/>
              </a:rPr>
              <a:t>)</a:t>
            </a:r>
          </a:p>
        </p:txBody>
      </p:sp>
      <p:sp>
        <p:nvSpPr>
          <p:cNvPr id="171011" name="Rectangle 3"/>
          <p:cNvSpPr>
            <a:spLocks noChangeArrowheads="1"/>
          </p:cNvSpPr>
          <p:nvPr/>
        </p:nvSpPr>
        <p:spPr bwMode="auto">
          <a:xfrm>
            <a:off x="228600" y="5424488"/>
            <a:ext cx="4610100" cy="143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b="1">
                <a:latin typeface="Helvetica" panose="020B0604020202020204" pitchFamily="34" charset="0"/>
              </a:rPr>
              <a:t>Yangbajing (4,300m a.s.l.=606g/cm</a:t>
            </a:r>
            <a:r>
              <a:rPr lang="en-US" altLang="ja-JP" sz="2000" b="1" baseline="30000">
                <a:latin typeface="Helvetica" panose="020B0604020202020204" pitchFamily="34" charset="0"/>
              </a:rPr>
              <a:t>2</a:t>
            </a:r>
            <a:r>
              <a:rPr lang="en-US" altLang="ja-JP" sz="2000" b="1">
                <a:latin typeface="Helvetica" panose="020B0604020202020204" pitchFamily="34" charset="0"/>
              </a:rPr>
              <a:t>),</a:t>
            </a:r>
          </a:p>
          <a:p>
            <a:r>
              <a:rPr lang="en-US" altLang="ja-JP" sz="2000" b="1">
                <a:latin typeface="Helvetica" panose="020B0604020202020204" pitchFamily="34" charset="0"/>
              </a:rPr>
              <a:t> Tibet, China, as of 2003</a:t>
            </a:r>
          </a:p>
          <a:p>
            <a:endParaRPr lang="en-US" altLang="ja-JP" sz="2000" b="1">
              <a:latin typeface="Helvetica" panose="020B0604020202020204" pitchFamily="34" charset="0"/>
            </a:endParaRPr>
          </a:p>
          <a:p>
            <a:endParaRPr lang="en-US" altLang="ja-JP" sz="2800" b="1">
              <a:solidFill>
                <a:srgbClr val="FF0000"/>
              </a:solidFill>
            </a:endParaRPr>
          </a:p>
        </p:txBody>
      </p:sp>
      <p:sp>
        <p:nvSpPr>
          <p:cNvPr id="171012" name="Text Box 4"/>
          <p:cNvSpPr txBox="1">
            <a:spLocks noChangeArrowheads="1"/>
          </p:cNvSpPr>
          <p:nvPr/>
        </p:nvSpPr>
        <p:spPr bwMode="auto">
          <a:xfrm>
            <a:off x="5181600" y="4038600"/>
            <a:ext cx="36576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400"/>
              <a:t>Total 789 detectors</a:t>
            </a:r>
          </a:p>
          <a:p>
            <a:r>
              <a:rPr lang="en-US" altLang="ja-JP" sz="2400"/>
              <a:t>Modal Energy </a:t>
            </a:r>
          </a:p>
          <a:p>
            <a:r>
              <a:rPr lang="en-US" altLang="ja-JP" sz="2400"/>
              <a:t>         ~3 TeV</a:t>
            </a:r>
          </a:p>
          <a:p>
            <a:r>
              <a:rPr lang="en-US" altLang="ja-JP" sz="2400"/>
              <a:t>Angular Resolution</a:t>
            </a:r>
          </a:p>
          <a:p>
            <a:r>
              <a:rPr lang="en-US" altLang="ja-JP" sz="2400"/>
              <a:t>         ~0.9 deg @3TeV</a:t>
            </a:r>
          </a:p>
          <a:p>
            <a:r>
              <a:rPr lang="en-US" altLang="ja-JP" sz="2400"/>
              <a:t>Trigger Rate</a:t>
            </a:r>
          </a:p>
          <a:p>
            <a:r>
              <a:rPr lang="en-US" altLang="ja-JP" sz="2400"/>
              <a:t>         ~1700 Hz</a:t>
            </a:r>
            <a:endParaRPr lang="en-US" altLang="ja-JP"/>
          </a:p>
        </p:txBody>
      </p:sp>
      <p:sp>
        <p:nvSpPr>
          <p:cNvPr id="171013" name="Text Box 5"/>
          <p:cNvSpPr txBox="1">
            <a:spLocks noChangeArrowheads="1"/>
          </p:cNvSpPr>
          <p:nvPr/>
        </p:nvSpPr>
        <p:spPr bwMode="auto">
          <a:xfrm>
            <a:off x="152400" y="0"/>
            <a:ext cx="56388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a:t>Tibet Airshower Array</a:t>
            </a:r>
          </a:p>
          <a:p>
            <a:pPr>
              <a:spcBef>
                <a:spcPct val="50000"/>
              </a:spcBef>
            </a:pPr>
            <a:endParaRPr lang="en-US" altLang="ja-JP" sz="2400"/>
          </a:p>
        </p:txBody>
      </p:sp>
      <p:pic>
        <p:nvPicPr>
          <p:cNvPr id="171014" name="Picture 6" descr="C:\Documents and Settings\takita\My Documents\Conference\JPS2006spring\tibetIII-5-arra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0"/>
            <a:ext cx="280035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71015" name="Picture 7" descr="C:\Documents and Settings\takita\My Documents\Conference\JPS2006spring\TibetIII-2003-02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828800"/>
            <a:ext cx="4495800" cy="3179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新しいﾌﾟﾚｾﾞﾝﾃｰｼｮﾝ">
  <a:themeElements>
    <a:clrScheme name="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ﾌﾟﾚｾﾞﾝﾃｰｼｮﾝ">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altLang="en-US" sz="3600" b="0" i="0" u="none" strike="noStrike" cap="none" normalizeH="0" baseline="0" smtClean="0">
            <a:ln>
              <a:noFill/>
            </a:ln>
            <a:solidFill>
              <a:schemeClr val="tx1"/>
            </a:solidFill>
            <a:effectLst/>
            <a:latin typeface="USALight"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altLang="en-US" sz="3600" b="0" i="0" u="none" strike="noStrike" cap="none" normalizeH="0" baseline="0" smtClean="0">
            <a:ln>
              <a:noFill/>
            </a:ln>
            <a:solidFill>
              <a:schemeClr val="tx1"/>
            </a:solidFill>
            <a:effectLst/>
            <a:latin typeface="USALight" pitchFamily="34" charset="0"/>
            <a:ea typeface="ＭＳ Ｐゴシック" panose="020B0600070205080204" pitchFamily="50" charset="-128"/>
          </a:defRPr>
        </a:defPPr>
      </a:lstStyle>
    </a:lnDef>
  </a:objectDefaults>
  <a:extraClrSchemeLst>
    <a:extraClrScheme>
      <a:clrScheme name="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ﾌﾟﾚｾﾞﾝﾃｰｼｮﾝ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新しいﾌﾟﾚｾﾞﾝﾃｰｼｮﾝ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ﾌﾟﾚｾﾞﾝﾃｰｼｮﾝ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ﾌﾟﾚｾﾞﾝﾃｰｼｮﾝ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ﾌﾟﾚｾﾞﾝﾃｰｼｮﾝ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新しいﾌﾟﾚｾﾞﾝﾃｰｼｮﾝ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Office\Template\新しいﾌﾟﾚｾﾞﾝﾃｰｼｮﾝ.pot</Template>
  <TotalTime>2107</TotalTime>
  <Words>5445</Words>
  <Application>Microsoft Office PowerPoint</Application>
  <PresentationFormat>画面に合わせる (4:3)</PresentationFormat>
  <Paragraphs>1011</Paragraphs>
  <Slides>74</Slides>
  <Notes>27</Notes>
  <HiddenSlides>0</HiddenSlides>
  <MMClips>0</MMClips>
  <ScaleCrop>false</ScaleCrop>
  <HeadingPairs>
    <vt:vector size="8" baseType="variant">
      <vt:variant>
        <vt:lpstr>使用されているフォント</vt:lpstr>
      </vt:variant>
      <vt:variant>
        <vt:i4>31</vt:i4>
      </vt:variant>
      <vt:variant>
        <vt:lpstr>テーマ</vt:lpstr>
      </vt:variant>
      <vt:variant>
        <vt:i4>1</vt:i4>
      </vt:variant>
      <vt:variant>
        <vt:lpstr>埋め込まれた OLE サーバー</vt:lpstr>
      </vt:variant>
      <vt:variant>
        <vt:i4>8</vt:i4>
      </vt:variant>
      <vt:variant>
        <vt:lpstr>スライド タイトル</vt:lpstr>
      </vt:variant>
      <vt:variant>
        <vt:i4>74</vt:i4>
      </vt:variant>
    </vt:vector>
  </HeadingPairs>
  <TitlesOfParts>
    <vt:vector size="114" baseType="lpstr">
      <vt:lpstr>Times New Roman</vt:lpstr>
      <vt:lpstr>ＭＳ Ｐゴシック</vt:lpstr>
      <vt:lpstr>ＭＳ Ｐ明朝</vt:lpstr>
      <vt:lpstr>Arial Unicode MS</vt:lpstr>
      <vt:lpstr>HGPｺﾞｼｯｸE</vt:lpstr>
      <vt:lpstr>Arial</vt:lpstr>
      <vt:lpstr>USALight</vt:lpstr>
      <vt:lpstr>Helvetica</vt:lpstr>
      <vt:lpstr>Symbol</vt:lpstr>
      <vt:lpstr>Symbolic</vt:lpstr>
      <vt:lpstr>ＭＳ ゴシック</vt:lpstr>
      <vt:lpstr>Franklin Gothic Medium</vt:lpstr>
      <vt:lpstr>ＭＳ 明朝</vt:lpstr>
      <vt:lpstr>Century</vt:lpstr>
      <vt:lpstr>HG創英角ﾎﾟｯﾌﾟ体</vt:lpstr>
      <vt:lpstr>Wingdings</vt:lpstr>
      <vt:lpstr>Times</vt:lpstr>
      <vt:lpstr>Osaka</vt:lpstr>
      <vt:lpstr>Times-Bold</vt:lpstr>
      <vt:lpstr>ヒラギノ角ゴ Pro W3</vt:lpstr>
      <vt:lpstr>CMR10</vt:lpstr>
      <vt:lpstr>CMR9</vt:lpstr>
      <vt:lpstr>CMSY10</vt:lpstr>
      <vt:lpstr>CMMI10</vt:lpstr>
      <vt:lpstr>CMR7</vt:lpstr>
      <vt:lpstr>CMSY7</vt:lpstr>
      <vt:lpstr>CMMI9</vt:lpstr>
      <vt:lpstr>CMR6</vt:lpstr>
      <vt:lpstr>CMBX9</vt:lpstr>
      <vt:lpstr>Futura</vt:lpstr>
      <vt:lpstr>HGPｺﾞｼｯｸM</vt:lpstr>
      <vt:lpstr>新しいﾌﾟﾚｾﾞﾝﾃｰｼｮﾝ</vt:lpstr>
      <vt:lpstr>Microsoft PowerPoint スライド</vt:lpstr>
      <vt:lpstr>Adobe Illustrator Artwork</vt:lpstr>
      <vt:lpstr>Microsoft Photo Editor 3.0 ｲﾒｰｼﾞ</vt:lpstr>
      <vt:lpstr>Microsoft 数式 3.0</vt:lpstr>
      <vt:lpstr>ビットマップ イメージ</vt:lpstr>
      <vt:lpstr>Microsoft Excel グラフ</vt:lpstr>
      <vt:lpstr>Microsoft 数式</vt:lpstr>
      <vt:lpstr>Microsoft Photo Editor 3.0 イメージ</vt:lpstr>
      <vt:lpstr>PowerPoint プレゼンテーション</vt:lpstr>
      <vt:lpstr>The Tibet ASg Collaboration (China-Japan joint experiment)</vt:lpstr>
      <vt:lpstr>Our site : Tibet</vt:lpstr>
      <vt:lpstr>Photo Gallery</vt:lpstr>
      <vt:lpstr>Research Purpose</vt:lpstr>
      <vt:lpstr>Tibet-I to Tibet-II/HD</vt:lpstr>
      <vt:lpstr>Tibet III (22000m2)</vt:lpstr>
      <vt:lpstr>Tibet III (22000m2) </vt:lpstr>
      <vt:lpstr>Tibet III (37000m2)</vt:lpstr>
      <vt:lpstr>Detection Principle</vt:lpstr>
      <vt:lpstr>Event Schematics </vt:lpstr>
      <vt:lpstr>Moon’s Shadow and Geomagnetic Field</vt:lpstr>
      <vt:lpstr>PowerPoint プレゼンテーション</vt:lpstr>
      <vt:lpstr>Crab  g unpulsed </vt:lpstr>
      <vt:lpstr>PowerPoint プレゼンテーション</vt:lpstr>
      <vt:lpstr>PowerPoint プレゼンテーション</vt:lpstr>
      <vt:lpstr>Mrk421 long-term correlation between X-ray and  TeV γ-ray data </vt:lpstr>
      <vt:lpstr>Upper limits on galactic diffuse γ rays</vt:lpstr>
      <vt:lpstr>Northern Sky TeV g-ray Source Search</vt:lpstr>
      <vt:lpstr>PowerPoint プレゼンテーション</vt:lpstr>
      <vt:lpstr>PowerPoint プレゼンテーション</vt:lpstr>
      <vt:lpstr>Longitudinal development of AS</vt:lpstr>
      <vt:lpstr>How to obtain proton spectrum?</vt:lpstr>
      <vt:lpstr>Artificial Neural Network</vt:lpstr>
      <vt:lpstr>Primary  proton spectrum </vt:lpstr>
      <vt:lpstr>Primary  helium spectrum</vt:lpstr>
      <vt:lpstr>Primary Cosmic Ray Energy Spectrum</vt:lpstr>
      <vt:lpstr>The anisotropy at the solar time frame</vt:lpstr>
      <vt:lpstr>PowerPoint プレゼンテーション</vt:lpstr>
      <vt:lpstr>PowerPoint プレゼンテーション</vt:lpstr>
      <vt:lpstr>PowerPoint プレゼンテーション</vt:lpstr>
      <vt:lpstr>PowerPoint プレゼンテーション</vt:lpstr>
      <vt:lpstr>Milagro Paper</vt:lpstr>
      <vt:lpstr>　　The Sun’s shadow          in cosmic rays</vt:lpstr>
      <vt:lpstr>Solar Activity　– Sunspots (Monthly)</vt:lpstr>
      <vt:lpstr>Observation – Sun Shadow Anti-correlation between Sun shadow and sun spot # @ 10 TeV</vt:lpstr>
      <vt:lpstr>Potential Field Source Surface Model</vt:lpstr>
      <vt:lpstr>Yearly Variation of Deficit within 3o around the apparent sun’s direction @ 10 TeV</vt:lpstr>
      <vt:lpstr>PowerPoint プレゼンテーション</vt:lpstr>
      <vt:lpstr>PowerPoint プレゼンテーション</vt:lpstr>
      <vt:lpstr>PowerPoint プレゼンテーション</vt:lpstr>
      <vt:lpstr>1. 100 TeV g-ray astronomy</vt:lpstr>
      <vt:lpstr>Design</vt:lpstr>
      <vt:lpstr>Image</vt:lpstr>
      <vt:lpstr>&gt;10TeV gamma-ray observation device</vt:lpstr>
      <vt:lpstr>Example of existent Cherenkov detector design</vt:lpstr>
      <vt:lpstr>Distribution of SNPE as a function of  Sr</vt:lpstr>
      <vt:lpstr>Hadron / Gamma Separation</vt:lpstr>
      <vt:lpstr>Survival efficiency after the cut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  Next phase of  Tibet hybrid exp.  YAC</vt:lpstr>
      <vt:lpstr>YAC　array</vt:lpstr>
      <vt:lpstr>Design of YAC 40cm x 50cm, 20x20 channels S=5000m2</vt:lpstr>
      <vt:lpstr>MC　Event Map</vt:lpstr>
      <vt:lpstr>Separation of Fe by YAC（use ANN）  Iron and others</vt:lpstr>
      <vt:lpstr>Detection efficiency of YAC</vt:lpstr>
      <vt:lpstr>Expected results by YAC</vt:lpstr>
    </vt:vector>
  </TitlesOfParts>
  <Company>東京大学宇宙線研究所</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新チベット空気シャワーアレイ &lt;Tibet III&gt;</dc:title>
  <dc:creator>宇宙線研究所電算機システム</dc:creator>
  <cp:lastModifiedBy>Suzuki, Tomotaka/鈴木 智敬</cp:lastModifiedBy>
  <cp:revision>170</cp:revision>
  <cp:lastPrinted>2000-08-15T06:30:40Z</cp:lastPrinted>
  <dcterms:created xsi:type="dcterms:W3CDTF">2000-08-15T05:12:27Z</dcterms:created>
  <dcterms:modified xsi:type="dcterms:W3CDTF">2019-11-28T05:34:22Z</dcterms:modified>
</cp:coreProperties>
</file>